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37.xml" ContentType="application/vnd.openxmlformats-officedocument.presentationml.tags+xml"/>
  <Override PartName="/ppt/notesSlides/notesSlide1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2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3" r:id="rId3"/>
    <p:sldMasterId id="2147483697" r:id="rId4"/>
  </p:sldMasterIdLst>
  <p:notesMasterIdLst>
    <p:notesMasterId r:id="rId36"/>
  </p:notesMasterIdLst>
  <p:sldIdLst>
    <p:sldId id="410" r:id="rId5"/>
    <p:sldId id="412" r:id="rId6"/>
    <p:sldId id="414" r:id="rId7"/>
    <p:sldId id="417" r:id="rId8"/>
    <p:sldId id="418" r:id="rId9"/>
    <p:sldId id="419" r:id="rId10"/>
    <p:sldId id="444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428" r:id="rId19"/>
    <p:sldId id="445" r:id="rId20"/>
    <p:sldId id="430" r:id="rId21"/>
    <p:sldId id="431" r:id="rId22"/>
    <p:sldId id="432" r:id="rId23"/>
    <p:sldId id="433" r:id="rId24"/>
    <p:sldId id="434" r:id="rId25"/>
    <p:sldId id="435" r:id="rId26"/>
    <p:sldId id="436" r:id="rId27"/>
    <p:sldId id="437" r:id="rId28"/>
    <p:sldId id="438" r:id="rId29"/>
    <p:sldId id="446" r:id="rId30"/>
    <p:sldId id="440" r:id="rId31"/>
    <p:sldId id="441" r:id="rId32"/>
    <p:sldId id="442" r:id="rId33"/>
    <p:sldId id="448" r:id="rId34"/>
    <p:sldId id="449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6">
          <p15:clr>
            <a:srgbClr val="A4A3A4"/>
          </p15:clr>
        </p15:guide>
        <p15:guide id="2" pos="37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3598A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8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80" y="114"/>
      </p:cViewPr>
      <p:guideLst>
        <p:guide orient="horz" pos="2366"/>
        <p:guide pos="378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06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B94C8-1318-4BC0-902A-936B04FB079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300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858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777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tags" Target="../tags/tag9.xml"/><Relationship Id="rId7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70.xml"/><Relationship Id="rId10" Type="http://schemas.openxmlformats.org/officeDocument/2006/relationships/image" Target="../media/image3.png"/><Relationship Id="rId4" Type="http://schemas.openxmlformats.org/officeDocument/2006/relationships/tags" Target="../tags/tag69.xml"/><Relationship Id="rId9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8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82.xml"/><Relationship Id="rId10" Type="http://schemas.openxmlformats.org/officeDocument/2006/relationships/image" Target="../media/image3.png"/><Relationship Id="rId4" Type="http://schemas.openxmlformats.org/officeDocument/2006/relationships/tags" Target="../tags/tag81.xml"/><Relationship Id="rId9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image" Target="../media/image3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88.xml"/><Relationship Id="rId10" Type="http://schemas.openxmlformats.org/officeDocument/2006/relationships/image" Target="../media/image2.png"/><Relationship Id="rId4" Type="http://schemas.openxmlformats.org/officeDocument/2006/relationships/tags" Target="../tags/tag87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96.xml"/><Relationship Id="rId10" Type="http://schemas.openxmlformats.org/officeDocument/2006/relationships/image" Target="../media/image2.png"/><Relationship Id="rId4" Type="http://schemas.openxmlformats.org/officeDocument/2006/relationships/tags" Target="../tags/tag9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image" Target="../media/image3.png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image" Target="../media/image2.png"/><Relationship Id="rId5" Type="http://schemas.openxmlformats.org/officeDocument/2006/relationships/tags" Target="../tags/tag10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image" Target="../media/image3.png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image" Target="../media/image2.png"/><Relationship Id="rId5" Type="http://schemas.openxmlformats.org/officeDocument/2006/relationships/tags" Target="../tags/tag11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image" Target="../media/image2.png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19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5" Type="http://schemas.openxmlformats.org/officeDocument/2006/relationships/tags" Target="../tags/tag122.xml"/><Relationship Id="rId15" Type="http://schemas.openxmlformats.org/officeDocument/2006/relationships/image" Target="../media/image3.png"/><Relationship Id="rId10" Type="http://schemas.openxmlformats.org/officeDocument/2006/relationships/tags" Target="../tags/tag127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image" Target="../media/image3.pn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33.xml"/><Relationship Id="rId10" Type="http://schemas.openxmlformats.org/officeDocument/2006/relationships/image" Target="../media/image2.png"/><Relationship Id="rId4" Type="http://schemas.openxmlformats.org/officeDocument/2006/relationships/tags" Target="../tags/tag132.xml"/><Relationship Id="rId9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3.png"/><Relationship Id="rId5" Type="http://schemas.openxmlformats.org/officeDocument/2006/relationships/tags" Target="../tags/tag16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15.xml"/><Relationship Id="rId9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file:///C:\Users\1V994W2\PycharmProjects\PPT_Background_Generation/pic_temp/pic_half_down.png" TargetMode="Externa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5.png"/><Relationship Id="rId5" Type="http://schemas.openxmlformats.org/officeDocument/2006/relationships/tags" Target="../tags/tag23.xml"/><Relationship Id="rId10" Type="http://schemas.openxmlformats.org/officeDocument/2006/relationships/image" Target="file:///C:\Users\1V994W2\PycharmProjects\PPT_Background_Generation/pic_temp/pic_half_top.png" TargetMode="External"/><Relationship Id="rId4" Type="http://schemas.openxmlformats.org/officeDocument/2006/relationships/tags" Target="../tags/tag22.xml"/><Relationship Id="rId9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3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30.xml"/><Relationship Id="rId10" Type="http://schemas.openxmlformats.org/officeDocument/2006/relationships/image" Target="../media/image2.png"/><Relationship Id="rId4" Type="http://schemas.openxmlformats.org/officeDocument/2006/relationships/tags" Target="../tags/tag29.xml"/><Relationship Id="rId9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38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3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55.xml"/><Relationship Id="rId10" Type="http://schemas.openxmlformats.org/officeDocument/2006/relationships/image" Target="../media/image2.png"/><Relationship Id="rId4" Type="http://schemas.openxmlformats.org/officeDocument/2006/relationships/tags" Target="../tags/tag54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3.png"/><Relationship Id="rId5" Type="http://schemas.openxmlformats.org/officeDocument/2006/relationships/tags" Target="../tags/tag63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62.xml"/><Relationship Id="rId9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1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098184" y="1955801"/>
            <a:ext cx="5931516" cy="2794000"/>
          </a:xfrm>
        </p:spPr>
        <p:txBody>
          <a:bodyPr vert="horz" wrap="square" lIns="91440" tIns="45720" rIns="91440" bIns="45720" rtlCol="0" anchor="ctr" anchorCtr="0">
            <a:normAutofit/>
          </a:bodyPr>
          <a:lstStyle>
            <a:lvl1pPr>
              <a:defRPr lang="zh-CN" altLang="en-US" sz="7200" b="0" spc="7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8" r:link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1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5"/>
            </p:custDataLst>
          </p:nvPr>
        </p:nvSpPr>
        <p:spPr>
          <a:xfrm>
            <a:off x="3125454" y="2359025"/>
            <a:ext cx="5789930" cy="1398905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ctr">
              <a:defRPr lang="zh-CN" altLang="en-US" sz="8000" b="0" spc="10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3467100" y="3943267"/>
            <a:ext cx="5143500" cy="70493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10" r:link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2" r:link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0" r:link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1" r:link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3" r:link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1" r:link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3" r:link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13" r:link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6224432"/>
            <a:ext cx="720090" cy="633568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15" r:link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4432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2" r:link="rId13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7537-14C2-4734-B934-F8534ECF0D43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789F-CDBF-4FB9-9FA4-44267CA9F5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9" r:link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1" r:link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32080" y="0"/>
            <a:ext cx="12059920" cy="4183856"/>
          </a:xfrm>
          <a:prstGeom prst="rect">
            <a:avLst/>
          </a:prstGeom>
        </p:spPr>
      </p:pic>
      <p:sp>
        <p:nvSpPr>
          <p:cNvPr id="8" name="平行四边形 7"/>
          <p:cNvSpPr/>
          <p:nvPr userDrawn="1"/>
        </p:nvSpPr>
        <p:spPr>
          <a:xfrm>
            <a:off x="0" y="0"/>
            <a:ext cx="8808719" cy="4183856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0">
                <a:srgbClr val="356CB6">
                  <a:alpha val="0"/>
                  <a:lumMod val="35000"/>
                </a:srgbClr>
              </a:gs>
              <a:gs pos="85000">
                <a:schemeClr val="accent5">
                  <a:lumMod val="57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 descr="D:\素材\51miz-E1156548-59ECF2CA-3840x1920.jpg51miz-E1156548-59ECF2CA-3840x192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4575" y="8255"/>
            <a:ext cx="4859020" cy="1096645"/>
          </a:xfrm>
          <a:prstGeom prst="rect">
            <a:avLst/>
          </a:prstGeom>
        </p:spPr>
      </p:pic>
      <p:sp>
        <p:nvSpPr>
          <p:cNvPr id="8" name="平行四边形 7"/>
          <p:cNvSpPr/>
          <p:nvPr userDrawn="1"/>
        </p:nvSpPr>
        <p:spPr>
          <a:xfrm>
            <a:off x="0" y="0"/>
            <a:ext cx="10424160" cy="1104900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0">
                <a:srgbClr val="356CB6">
                  <a:alpha val="0"/>
                  <a:lumMod val="35000"/>
                </a:srgbClr>
              </a:gs>
              <a:gs pos="28000">
                <a:schemeClr val="accent5">
                  <a:lumMod val="57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灯片编号占位符 5"/>
          <p:cNvSpPr txBox="1"/>
          <p:nvPr userDrawn="1"/>
        </p:nvSpPr>
        <p:spPr>
          <a:xfrm>
            <a:off x="11597640" y="6372860"/>
            <a:ext cx="48768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9F5123-A96F-4B43-9E9B-4333C0EA05CF}" type="slidenum">
              <a:rPr lang="zh-CN" altLang="en-US" sz="1600" smtClean="0"/>
              <a:t>‹#›</a:t>
            </a:fld>
            <a:endParaRPr lang="zh-CN" altLang="en-US" sz="160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>
          <a:xfrm>
            <a:off x="0" y="0"/>
            <a:ext cx="7658100" cy="2730786"/>
          </a:xfrm>
          <a:custGeom>
            <a:avLst/>
            <a:gdLst>
              <a:gd name="connsiteX0" fmla="*/ 0 w 7658100"/>
              <a:gd name="connsiteY0" fmla="*/ 0 h 2730786"/>
              <a:gd name="connsiteX1" fmla="*/ 7658100 w 7658100"/>
              <a:gd name="connsiteY1" fmla="*/ 0 h 2730786"/>
              <a:gd name="connsiteX2" fmla="*/ 6975404 w 7658100"/>
              <a:gd name="connsiteY2" fmla="*/ 2730786 h 2730786"/>
              <a:gd name="connsiteX3" fmla="*/ 0 w 7658100"/>
              <a:gd name="connsiteY3" fmla="*/ 2730786 h 273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8100" h="2730786">
                <a:moveTo>
                  <a:pt x="0" y="0"/>
                </a:moveTo>
                <a:lnTo>
                  <a:pt x="7658100" y="0"/>
                </a:lnTo>
                <a:lnTo>
                  <a:pt x="6975404" y="2730786"/>
                </a:lnTo>
                <a:lnTo>
                  <a:pt x="0" y="2730786"/>
                </a:lnTo>
                <a:close/>
              </a:path>
            </a:pathLst>
          </a:cu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074464" y="0"/>
            <a:ext cx="5117536" cy="2730786"/>
          </a:xfrm>
          <a:custGeom>
            <a:avLst/>
            <a:gdLst>
              <a:gd name="connsiteX0" fmla="*/ 682696 w 5117536"/>
              <a:gd name="connsiteY0" fmla="*/ 0 h 2730786"/>
              <a:gd name="connsiteX1" fmla="*/ 5117536 w 5117536"/>
              <a:gd name="connsiteY1" fmla="*/ 0 h 2730786"/>
              <a:gd name="connsiteX2" fmla="*/ 5117536 w 5117536"/>
              <a:gd name="connsiteY2" fmla="*/ 2730786 h 2730786"/>
              <a:gd name="connsiteX3" fmla="*/ 0 w 5117536"/>
              <a:gd name="connsiteY3" fmla="*/ 2730786 h 2730786"/>
              <a:gd name="connsiteX4" fmla="*/ 682696 w 5117536"/>
              <a:gd name="connsiteY4" fmla="*/ 0 h 273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7536" h="2730786">
                <a:moveTo>
                  <a:pt x="682696" y="0"/>
                </a:moveTo>
                <a:lnTo>
                  <a:pt x="5117536" y="0"/>
                </a:lnTo>
                <a:lnTo>
                  <a:pt x="5117536" y="2730786"/>
                </a:lnTo>
                <a:lnTo>
                  <a:pt x="0" y="2730786"/>
                </a:lnTo>
                <a:lnTo>
                  <a:pt x="682696" y="0"/>
                </a:lnTo>
                <a:close/>
              </a:path>
            </a:pathLst>
          </a:custGeom>
        </p:spPr>
      </p:pic>
      <p:sp>
        <p:nvSpPr>
          <p:cNvPr id="9" name="灯片编号占位符 5"/>
          <p:cNvSpPr txBox="1"/>
          <p:nvPr userDrawn="1"/>
        </p:nvSpPr>
        <p:spPr>
          <a:xfrm>
            <a:off x="11628120" y="6333490"/>
            <a:ext cx="29718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9F5123-A96F-4B43-9E9B-4333C0EA05CF}" type="slidenum">
              <a:rPr lang="zh-CN" altLang="en-US" sz="1600" smtClean="0"/>
              <a:t>‹#›</a:t>
            </a:fld>
            <a:endParaRPr lang="zh-CN" altLang="en-US" sz="16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26704" y="672430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41232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260"/>
            <a:ext cx="12192000" cy="68554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9" r:link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0" y="5716016"/>
            <a:ext cx="4064000" cy="1141984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1" r:link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0" y="0"/>
            <a:ext cx="4064000" cy="114198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6"/>
            </p:custDataLst>
          </p:nvPr>
        </p:nvSpPr>
        <p:spPr>
          <a:xfrm>
            <a:off x="4577716" y="1351598"/>
            <a:ext cx="827656" cy="4209415"/>
          </a:xfrm>
        </p:spPr>
        <p:txBody>
          <a:bodyPr vert="eaVert" wrap="square" lIns="91440" tIns="45720" rIns="91440" bIns="45720" rtlCol="0" anchor="t" anchorCtr="0">
            <a:normAutofit/>
          </a:bodyPr>
          <a:lstStyle>
            <a:lvl1pPr marL="0" indent="0">
              <a:buNone/>
              <a:defRPr kumimoji="0" lang="zh-CN" altLang="en-US" b="0" i="0" spc="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228600" lvl="0" indent="-228600"/>
            <a:r>
              <a:rPr lang="zh-CN" altLang="en-US" dirty="0"/>
              <a:t>单击此处编辑副标题</a:t>
            </a:r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7"/>
            </p:custDataLst>
          </p:nvPr>
        </p:nvSpPr>
        <p:spPr>
          <a:xfrm>
            <a:off x="5521960" y="1351598"/>
            <a:ext cx="762726" cy="4209415"/>
          </a:xfrm>
        </p:spPr>
        <p:txBody>
          <a:bodyPr vert="eaVert" wrap="square" lIns="91440" tIns="45720" rIns="91440" bIns="45720" rtlCol="0" anchor="b" anchorCtr="0">
            <a:normAutofit/>
          </a:bodyPr>
          <a:lstStyle>
            <a:lvl1pPr>
              <a:defRPr lang="zh-CN" altLang="en-US" sz="3200" b="0" spc="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/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6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28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2011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819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762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899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365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7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10" r:link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2" r:link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325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893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7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287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723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0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1"/>
            </p:custDataLst>
          </p:nvPr>
        </p:nvPicPr>
        <p:blipFill>
          <a:blip r:embed="rId12" r:link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4" r:link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10" r:link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2" r:link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2023/1/27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9" r:link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1" r:link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91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5782F-6D94-44CE-80A7-DEAA9764727E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F5123-A96F-4B43-9E9B-4333C0EA05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92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383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8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18" Type="http://schemas.openxmlformats.org/officeDocument/2006/relationships/tags" Target="../tags/tag196.xml"/><Relationship Id="rId3" Type="http://schemas.openxmlformats.org/officeDocument/2006/relationships/tags" Target="../tags/tag181.xml"/><Relationship Id="rId21" Type="http://schemas.openxmlformats.org/officeDocument/2006/relationships/slideLayout" Target="../slideLayouts/slideLayout21.xml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tags" Target="../tags/tag195.xml"/><Relationship Id="rId2" Type="http://schemas.openxmlformats.org/officeDocument/2006/relationships/tags" Target="../tags/tag180.xml"/><Relationship Id="rId16" Type="http://schemas.openxmlformats.org/officeDocument/2006/relationships/tags" Target="../tags/tag194.xml"/><Relationship Id="rId20" Type="http://schemas.openxmlformats.org/officeDocument/2006/relationships/tags" Target="../tags/tag198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5" Type="http://schemas.openxmlformats.org/officeDocument/2006/relationships/tags" Target="../tags/tag183.xml"/><Relationship Id="rId15" Type="http://schemas.openxmlformats.org/officeDocument/2006/relationships/tags" Target="../tags/tag193.xml"/><Relationship Id="rId10" Type="http://schemas.openxmlformats.org/officeDocument/2006/relationships/tags" Target="../tags/tag188.xml"/><Relationship Id="rId19" Type="http://schemas.openxmlformats.org/officeDocument/2006/relationships/tags" Target="../tags/tag197.xml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tags" Target="../tags/tag19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7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5" Type="http://schemas.openxmlformats.org/officeDocument/2006/relationships/tags" Target="../tags/tag143.xml"/><Relationship Id="rId15" Type="http://schemas.openxmlformats.org/officeDocument/2006/relationships/image" Target="../media/image14.png"/><Relationship Id="rId10" Type="http://schemas.openxmlformats.org/officeDocument/2006/relationships/tags" Target="../tags/tag148.xml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154.xml"/><Relationship Id="rId7" Type="http://schemas.openxmlformats.org/officeDocument/2006/relationships/image" Target="../media/image15.jpeg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156.xml"/><Relationship Id="rId4" Type="http://schemas.openxmlformats.org/officeDocument/2006/relationships/tags" Target="../tags/tag1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3" Type="http://schemas.openxmlformats.org/officeDocument/2006/relationships/tags" Target="../tags/tag160.xml"/><Relationship Id="rId21" Type="http://schemas.openxmlformats.org/officeDocument/2006/relationships/slideLayout" Target="../slideLayouts/slideLayout21.xml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0" Type="http://schemas.openxmlformats.org/officeDocument/2006/relationships/tags" Target="../tags/tag177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10" Type="http://schemas.openxmlformats.org/officeDocument/2006/relationships/tags" Target="../tags/tag167.xml"/><Relationship Id="rId19" Type="http://schemas.openxmlformats.org/officeDocument/2006/relationships/tags" Target="../tags/tag176.xml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27812"/>
            <a:ext cx="7035800" cy="2781300"/>
          </a:xfrm>
          <a:prstGeom prst="rect">
            <a:avLst/>
          </a:pr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Docer Falling Dust PPT demo 1"/>
          <p:cNvSpPr/>
          <p:nvPr/>
        </p:nvSpPr>
        <p:spPr>
          <a:xfrm>
            <a:off x="593090" y="3919855"/>
            <a:ext cx="59385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新员工入职岗位培训公司凝聚力培训课件</a:t>
            </a:r>
          </a:p>
        </p:txBody>
      </p:sp>
      <p:sp>
        <p:nvSpPr>
          <p:cNvPr id="4" name="Docer Falling Dust PPT demo 1"/>
          <p:cNvSpPr/>
          <p:nvPr/>
        </p:nvSpPr>
        <p:spPr>
          <a:xfrm>
            <a:off x="593090" y="2822575"/>
            <a:ext cx="6229985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6600" b="1" dirty="0">
                <a:solidFill>
                  <a:schemeClr val="bg1"/>
                </a:solidFill>
                <a:cs typeface="+mn-ea"/>
                <a:sym typeface="+mn-lt"/>
              </a:rPr>
              <a:t>团队</a:t>
            </a:r>
            <a:r>
              <a:rPr lang="zh-CN" altLang="en-US" sz="6600" b="1" dirty="0" smtClean="0">
                <a:solidFill>
                  <a:schemeClr val="bg1"/>
                </a:solidFill>
                <a:cs typeface="+mn-ea"/>
                <a:sym typeface="+mn-lt"/>
              </a:rPr>
              <a:t>凝</a:t>
            </a:r>
            <a:r>
              <a:rPr lang="zh-CN" altLang="en-US" sz="6600" b="1" dirty="0">
                <a:solidFill>
                  <a:schemeClr val="bg1"/>
                </a:solidFill>
                <a:cs typeface="+mn-ea"/>
                <a:sym typeface="+mn-lt"/>
              </a:rPr>
              <a:t>聚力培训</a:t>
            </a:r>
          </a:p>
        </p:txBody>
      </p:sp>
      <p:sp>
        <p:nvSpPr>
          <p:cNvPr id="6" name="矩形 5"/>
          <p:cNvSpPr/>
          <p:nvPr/>
        </p:nvSpPr>
        <p:spPr>
          <a:xfrm>
            <a:off x="542490" y="638139"/>
            <a:ext cx="14606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LOGO</a:t>
            </a:r>
            <a:endParaRPr lang="zh-CN" altLang="en-US" sz="60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09941" y="5716721"/>
            <a:ext cx="1802846" cy="425676"/>
          </a:xfrm>
          <a:prstGeom prst="roundRect">
            <a:avLst>
              <a:gd name="adj" fmla="val 2045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优品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PPT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911339" y="5716872"/>
            <a:ext cx="1795691" cy="425525"/>
          </a:xfrm>
          <a:prstGeom prst="roundRect">
            <a:avLst>
              <a:gd name="adj" fmla="val 19304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20XX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34254" y="2227812"/>
            <a:ext cx="4533900" cy="278130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6608" y="2227812"/>
            <a:ext cx="425392" cy="2781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Docer Falling Dust PPT demo 1"/>
          <p:cNvSpPr/>
          <p:nvPr/>
        </p:nvSpPr>
        <p:spPr>
          <a:xfrm>
            <a:off x="1851613" y="86090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输入企业名称</a:t>
            </a:r>
          </a:p>
        </p:txBody>
      </p:sp>
      <p:sp>
        <p:nvSpPr>
          <p:cNvPr id="18" name="矩形 17"/>
          <p:cNvSpPr/>
          <p:nvPr/>
        </p:nvSpPr>
        <p:spPr>
          <a:xfrm>
            <a:off x="0" y="1083330"/>
            <a:ext cx="406400" cy="1252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34254" y="5880100"/>
            <a:ext cx="5057746" cy="1256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29400" y="5880100"/>
            <a:ext cx="406400" cy="1252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24546" y="5880100"/>
            <a:ext cx="406400" cy="125279"/>
          </a:xfrm>
          <a:prstGeom prst="rect">
            <a:avLst/>
          </a:pr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4" grpId="0"/>
      <p:bldP spid="6" grpId="0"/>
      <p:bldP spid="7" grpId="0" animBg="1"/>
      <p:bldP spid="8" grpId="0" animBg="1"/>
      <p:bldP spid="14" grpId="0" animBg="1"/>
      <p:bldP spid="15" grpId="0" animBg="1"/>
      <p:bldP spid="17" grpId="0"/>
      <p:bldP spid="18" grpId="0" animBg="1"/>
      <p:bldP spid="10" grpId="0" animBg="1"/>
      <p:bldP spid="11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第二部分  合格的团队构成要素</a:t>
            </a:r>
          </a:p>
        </p:txBody>
      </p:sp>
      <p:sp>
        <p:nvSpPr>
          <p:cNvPr id="28" name="矩形 27"/>
          <p:cNvSpPr/>
          <p:nvPr/>
        </p:nvSpPr>
        <p:spPr>
          <a:xfrm>
            <a:off x="4632960" y="4624762"/>
            <a:ext cx="2926080" cy="1057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b="1" dirty="0">
                <a:cs typeface="+mn-ea"/>
                <a:sym typeface="+mn-lt"/>
              </a:rPr>
              <a:t>以德服人，以善待物</a:t>
            </a:r>
          </a:p>
          <a:p>
            <a:pPr algn="ctr">
              <a:lnSpc>
                <a:spcPct val="130000"/>
              </a:lnSpc>
            </a:pPr>
            <a:r>
              <a:rPr lang="zh-CN" altLang="en-US" sz="1600" b="1" dirty="0">
                <a:cs typeface="+mn-ea"/>
                <a:sym typeface="+mn-lt"/>
              </a:rPr>
              <a:t>以诚达标，以志励人</a:t>
            </a:r>
          </a:p>
          <a:p>
            <a:pPr algn="ctr">
              <a:lnSpc>
                <a:spcPct val="130000"/>
              </a:lnSpc>
            </a:pPr>
            <a:r>
              <a:rPr lang="zh-CN" altLang="en-US" sz="1600" b="1" dirty="0">
                <a:cs typeface="+mn-ea"/>
                <a:sym typeface="+mn-lt"/>
              </a:rPr>
              <a:t>而言之一句话，以身作则</a:t>
            </a:r>
          </a:p>
        </p:txBody>
      </p:sp>
      <p:cxnSp>
        <p:nvCxnSpPr>
          <p:cNvPr id="29" name="直接连接符 28"/>
          <p:cNvCxnSpPr/>
          <p:nvPr/>
        </p:nvCxnSpPr>
        <p:spPr>
          <a:xfrm flipH="1" flipV="1">
            <a:off x="3794760" y="2696303"/>
            <a:ext cx="2415540" cy="876614"/>
          </a:xfrm>
          <a:prstGeom prst="line">
            <a:avLst/>
          </a:prstGeom>
          <a:ln w="15875">
            <a:solidFill>
              <a:srgbClr val="2359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3111679" y="3572760"/>
            <a:ext cx="3020834" cy="1906714"/>
          </a:xfrm>
          <a:prstGeom prst="line">
            <a:avLst/>
          </a:prstGeom>
          <a:ln w="15875">
            <a:solidFill>
              <a:srgbClr val="2359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6178734" y="3572760"/>
            <a:ext cx="2349782" cy="1330129"/>
          </a:xfrm>
          <a:prstGeom prst="line">
            <a:avLst/>
          </a:prstGeom>
          <a:ln w="15875">
            <a:solidFill>
              <a:srgbClr val="2359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6096000" y="2428087"/>
            <a:ext cx="2717342" cy="1156008"/>
          </a:xfrm>
          <a:prstGeom prst="line">
            <a:avLst/>
          </a:prstGeom>
          <a:ln w="15875">
            <a:solidFill>
              <a:srgbClr val="2359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5256213" y="2696617"/>
            <a:ext cx="1752600" cy="1752600"/>
            <a:chOff x="5256213" y="2988594"/>
            <a:chExt cx="1752600" cy="1752600"/>
          </a:xfrm>
        </p:grpSpPr>
        <p:sp>
          <p:nvSpPr>
            <p:cNvPr id="46" name="圆角矩形 45"/>
            <p:cNvSpPr/>
            <p:nvPr/>
          </p:nvSpPr>
          <p:spPr>
            <a:xfrm>
              <a:off x="5256213" y="2988594"/>
              <a:ext cx="1752600" cy="1752600"/>
            </a:xfrm>
            <a:prstGeom prst="roundRect">
              <a:avLst/>
            </a:prstGeom>
            <a:solidFill>
              <a:srgbClr val="FFC000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5527219" y="3510951"/>
              <a:ext cx="12105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solidFill>
                    <a:schemeClr val="bg1"/>
                  </a:solidFill>
                  <a:cs typeface="+mn-ea"/>
                  <a:sym typeface="+mn-lt"/>
                </a:rPr>
                <a:t>唐僧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215343" y="2027954"/>
            <a:ext cx="1386840" cy="1386840"/>
            <a:chOff x="5256213" y="2988594"/>
            <a:chExt cx="1752600" cy="1752600"/>
          </a:xfrm>
        </p:grpSpPr>
        <p:sp>
          <p:nvSpPr>
            <p:cNvPr id="64" name="圆角矩形 63"/>
            <p:cNvSpPr/>
            <p:nvPr/>
          </p:nvSpPr>
          <p:spPr>
            <a:xfrm>
              <a:off x="5256213" y="2988594"/>
              <a:ext cx="1752600" cy="1752600"/>
            </a:xfrm>
            <a:prstGeom prst="roundRect">
              <a:avLst/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5450181" y="3597618"/>
              <a:ext cx="1400215" cy="583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孙悟空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705636" y="1838673"/>
            <a:ext cx="1386840" cy="1386840"/>
            <a:chOff x="5256213" y="2988594"/>
            <a:chExt cx="1752600" cy="1752600"/>
          </a:xfrm>
        </p:grpSpPr>
        <p:sp>
          <p:nvSpPr>
            <p:cNvPr id="67" name="圆角矩形 66"/>
            <p:cNvSpPr/>
            <p:nvPr/>
          </p:nvSpPr>
          <p:spPr>
            <a:xfrm>
              <a:off x="5256213" y="2988594"/>
              <a:ext cx="1752600" cy="1752600"/>
            </a:xfrm>
            <a:prstGeom prst="roundRect">
              <a:avLst/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5450181" y="3597618"/>
              <a:ext cx="1432627" cy="583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猪八戒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474884" y="4954013"/>
            <a:ext cx="1093530" cy="1093529"/>
            <a:chOff x="5256213" y="3258540"/>
            <a:chExt cx="1381933" cy="1381932"/>
          </a:xfrm>
        </p:grpSpPr>
        <p:sp>
          <p:nvSpPr>
            <p:cNvPr id="70" name="圆角矩形 69"/>
            <p:cNvSpPr/>
            <p:nvPr/>
          </p:nvSpPr>
          <p:spPr>
            <a:xfrm>
              <a:off x="5256213" y="3258540"/>
              <a:ext cx="1381933" cy="1381932"/>
            </a:xfrm>
            <a:prstGeom prst="roundRect">
              <a:avLst/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5441547" y="3657796"/>
              <a:ext cx="1011265" cy="583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沙僧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923222" y="4392784"/>
            <a:ext cx="1107997" cy="1107994"/>
            <a:chOff x="5256213" y="3340982"/>
            <a:chExt cx="1400213" cy="1400212"/>
          </a:xfrm>
        </p:grpSpPr>
        <p:sp>
          <p:nvSpPr>
            <p:cNvPr id="73" name="圆角矩形 72"/>
            <p:cNvSpPr/>
            <p:nvPr/>
          </p:nvSpPr>
          <p:spPr>
            <a:xfrm>
              <a:off x="5256213" y="3340982"/>
              <a:ext cx="1400213" cy="1400212"/>
            </a:xfrm>
            <a:prstGeom prst="roundRect">
              <a:avLst/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5256213" y="3749376"/>
              <a:ext cx="1400213" cy="583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白龙马</a:t>
              </a:r>
            </a:p>
          </p:txBody>
        </p:sp>
      </p:grpSp>
      <p:sp>
        <p:nvSpPr>
          <p:cNvPr id="75" name="矩形 74"/>
          <p:cNvSpPr/>
          <p:nvPr/>
        </p:nvSpPr>
        <p:spPr>
          <a:xfrm>
            <a:off x="608655" y="1808125"/>
            <a:ext cx="2926080" cy="1572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23598A"/>
                </a:solidFill>
                <a:cs typeface="+mn-ea"/>
                <a:sym typeface="+mn-lt"/>
              </a:rPr>
              <a:t>解决团队问题的骨干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团队的绩优高手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有性格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用之好，无所不能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用之不当，寸步难行</a:t>
            </a:r>
          </a:p>
        </p:txBody>
      </p:sp>
      <p:sp>
        <p:nvSpPr>
          <p:cNvPr id="76" name="矩形 75"/>
          <p:cNvSpPr/>
          <p:nvPr/>
        </p:nvSpPr>
        <p:spPr>
          <a:xfrm>
            <a:off x="9286389" y="1828153"/>
            <a:ext cx="2926080" cy="101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23598A"/>
                </a:solidFill>
                <a:cs typeface="+mn-ea"/>
                <a:sym typeface="+mn-lt"/>
              </a:rPr>
              <a:t>关键时刻能助一臂之力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但很难靠它扭转失败之局面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偶尔还起反面作用</a:t>
            </a:r>
          </a:p>
        </p:txBody>
      </p:sp>
      <p:sp>
        <p:nvSpPr>
          <p:cNvPr id="77" name="矩形 76"/>
          <p:cNvSpPr/>
          <p:nvPr/>
        </p:nvSpPr>
        <p:spPr>
          <a:xfrm>
            <a:off x="634055" y="3760303"/>
            <a:ext cx="38422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23598A"/>
                </a:solidFill>
                <a:cs typeface="+mn-ea"/>
                <a:sym typeface="+mn-lt"/>
              </a:rPr>
              <a:t>思厚诚实，团队调和力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缺少创造力，平凡但实在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业绩平常，做事平常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不会给团队带来麻烦</a:t>
            </a:r>
          </a:p>
        </p:txBody>
      </p:sp>
      <p:sp>
        <p:nvSpPr>
          <p:cNvPr id="78" name="矩形 77"/>
          <p:cNvSpPr/>
          <p:nvPr/>
        </p:nvSpPr>
        <p:spPr>
          <a:xfrm>
            <a:off x="9303528" y="4235815"/>
            <a:ext cx="24299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23598A"/>
                </a:solidFill>
                <a:cs typeface="+mn-ea"/>
                <a:sym typeface="+mn-lt"/>
              </a:rPr>
              <a:t>脚夫：</a:t>
            </a:r>
            <a:endParaRPr lang="en-US" altLang="zh-CN" b="1" dirty="0">
              <a:solidFill>
                <a:srgbClr val="23598A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能解决主管业务及业务之外的锁事，思心耿耿。不多，也不能少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75" grpId="0"/>
      <p:bldP spid="76" grpId="0"/>
      <p:bldP spid="77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448250" y="1668601"/>
            <a:ext cx="6951269" cy="702482"/>
            <a:chOff x="4661610" y="1645920"/>
            <a:chExt cx="6951269" cy="702482"/>
          </a:xfrm>
        </p:grpSpPr>
        <p:grpSp>
          <p:nvGrpSpPr>
            <p:cNvPr id="30" name="组合 29"/>
            <p:cNvGrpSpPr/>
            <p:nvPr/>
          </p:nvGrpSpPr>
          <p:grpSpPr>
            <a:xfrm>
              <a:off x="4661610" y="1645920"/>
              <a:ext cx="484346" cy="484346"/>
              <a:chOff x="3764280" y="1645920"/>
              <a:chExt cx="484346" cy="484346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3764280" y="1645920"/>
                <a:ext cx="484346" cy="484346"/>
              </a:xfrm>
              <a:prstGeom prst="ellipse">
                <a:avLst/>
              </a:prstGeom>
              <a:solidFill>
                <a:srgbClr val="FFC000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3834183" y="1668601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1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5215858" y="1668601"/>
              <a:ext cx="6397021" cy="679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一只木桶能不能盛水，盛水量的多少取决于底座、每块板有没有漏洞；取决于底座与各条板、板与板之间的紧密程度。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448250" y="2514535"/>
            <a:ext cx="6951269" cy="1038344"/>
            <a:chOff x="4661610" y="1645920"/>
            <a:chExt cx="6951269" cy="1038344"/>
          </a:xfrm>
        </p:grpSpPr>
        <p:grpSp>
          <p:nvGrpSpPr>
            <p:cNvPr id="38" name="组合 37"/>
            <p:cNvGrpSpPr/>
            <p:nvPr/>
          </p:nvGrpSpPr>
          <p:grpSpPr>
            <a:xfrm>
              <a:off x="4661610" y="1645920"/>
              <a:ext cx="484346" cy="484346"/>
              <a:chOff x="3764280" y="1645920"/>
              <a:chExt cx="484346" cy="484346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3764280" y="1645920"/>
                <a:ext cx="484346" cy="484346"/>
              </a:xfrm>
              <a:prstGeom prst="ellipse">
                <a:avLst/>
              </a:prstGeom>
              <a:solidFill>
                <a:srgbClr val="FFC000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3834183" y="1668601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2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5215858" y="1668601"/>
              <a:ext cx="639702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一只水桶能盛多少水，并不取决于最长的那块木板，而是取决于最短的那块木板。也可称为短板效应。一个水桶无论有多高，它盛水的高度取决于其中最低的那块木板。</a:t>
              </a: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4343400" y="3668246"/>
            <a:ext cx="7056119" cy="0"/>
          </a:xfrm>
          <a:prstGeom prst="line">
            <a:avLst/>
          </a:prstGeom>
          <a:ln w="19050">
            <a:solidFill>
              <a:srgbClr val="2359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370512" y="4323567"/>
            <a:ext cx="9204961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23598A"/>
                </a:solidFill>
                <a:cs typeface="+mn-ea"/>
                <a:sym typeface="+mn-lt"/>
              </a:rPr>
              <a:t>在企业里每个员工都是一块木板，而且每块木板都会有自己的长处和短处，也就是说企业的每个员工要能包容别人的缺点，发挥自已的优点，相互协助，密切配合，只有这样才会缩小相互配合的缝隙，达到最佳储水量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76053" y="4308719"/>
            <a:ext cx="1196340" cy="1196340"/>
            <a:chOff x="976053" y="4308719"/>
            <a:chExt cx="1196340" cy="1196340"/>
          </a:xfrm>
        </p:grpSpPr>
        <p:grpSp>
          <p:nvGrpSpPr>
            <p:cNvPr id="22" name="组合 21"/>
            <p:cNvGrpSpPr/>
            <p:nvPr/>
          </p:nvGrpSpPr>
          <p:grpSpPr>
            <a:xfrm>
              <a:off x="976053" y="4308719"/>
              <a:ext cx="1196340" cy="1196340"/>
              <a:chOff x="906780" y="4024700"/>
              <a:chExt cx="1196340" cy="1196340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906780" y="4024700"/>
                <a:ext cx="1196340" cy="119634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906780" y="4110418"/>
                <a:ext cx="1111429" cy="1012941"/>
                <a:chOff x="1318365" y="4279962"/>
                <a:chExt cx="628133" cy="572472"/>
              </a:xfrm>
            </p:grpSpPr>
            <p:sp>
              <p:nvSpPr>
                <p:cNvPr id="63" name="任意多边形: 形状 62"/>
                <p:cNvSpPr/>
                <p:nvPr/>
              </p:nvSpPr>
              <p:spPr>
                <a:xfrm>
                  <a:off x="1318365" y="4279962"/>
                  <a:ext cx="341404" cy="443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404" h="443418">
                      <a:moveTo>
                        <a:pt x="279003" y="295299"/>
                      </a:moveTo>
                      <a:cubicBezTo>
                        <a:pt x="242361" y="309855"/>
                        <a:pt x="219715" y="317132"/>
                        <a:pt x="211065" y="317132"/>
                      </a:cubicBezTo>
                      <a:cubicBezTo>
                        <a:pt x="208262" y="317132"/>
                        <a:pt x="204632" y="316555"/>
                        <a:pt x="200175" y="315401"/>
                      </a:cubicBezTo>
                      <a:cubicBezTo>
                        <a:pt x="195719" y="314247"/>
                        <a:pt x="192503" y="313670"/>
                        <a:pt x="190528" y="313670"/>
                      </a:cubicBezTo>
                      <a:cubicBezTo>
                        <a:pt x="188554" y="313670"/>
                        <a:pt x="187343" y="313580"/>
                        <a:pt x="186896" y="313401"/>
                      </a:cubicBezTo>
                      <a:cubicBezTo>
                        <a:pt x="195026" y="321615"/>
                        <a:pt x="199864" y="336234"/>
                        <a:pt x="201410" y="357258"/>
                      </a:cubicBezTo>
                      <a:cubicBezTo>
                        <a:pt x="202730" y="357463"/>
                        <a:pt x="205948" y="357566"/>
                        <a:pt x="211065" y="357566"/>
                      </a:cubicBezTo>
                      <a:cubicBezTo>
                        <a:pt x="238125" y="357566"/>
                        <a:pt x="256760" y="349523"/>
                        <a:pt x="266970" y="333437"/>
                      </a:cubicBezTo>
                      <a:cubicBezTo>
                        <a:pt x="277180" y="317351"/>
                        <a:pt x="282284" y="305282"/>
                        <a:pt x="282284" y="297231"/>
                      </a:cubicBezTo>
                      <a:cubicBezTo>
                        <a:pt x="282284" y="296632"/>
                        <a:pt x="281973" y="296332"/>
                        <a:pt x="281350" y="296332"/>
                      </a:cubicBezTo>
                      <a:cubicBezTo>
                        <a:pt x="280727" y="296332"/>
                        <a:pt x="279944" y="295988"/>
                        <a:pt x="279003" y="295299"/>
                      </a:cubicBezTo>
                      <a:close/>
                      <a:moveTo>
                        <a:pt x="281121" y="252570"/>
                      </a:moveTo>
                      <a:cubicBezTo>
                        <a:pt x="295727" y="252570"/>
                        <a:pt x="309425" y="257706"/>
                        <a:pt x="322217" y="267979"/>
                      </a:cubicBezTo>
                      <a:cubicBezTo>
                        <a:pt x="335008" y="278252"/>
                        <a:pt x="341404" y="288497"/>
                        <a:pt x="341404" y="298714"/>
                      </a:cubicBezTo>
                      <a:cubicBezTo>
                        <a:pt x="341404" y="304257"/>
                        <a:pt x="339364" y="309337"/>
                        <a:pt x="335283" y="313954"/>
                      </a:cubicBezTo>
                      <a:cubicBezTo>
                        <a:pt x="331202" y="318571"/>
                        <a:pt x="326764" y="325921"/>
                        <a:pt x="321968" y="336004"/>
                      </a:cubicBezTo>
                      <a:cubicBezTo>
                        <a:pt x="317173" y="346088"/>
                        <a:pt x="310444" y="355607"/>
                        <a:pt x="301783" y="364562"/>
                      </a:cubicBezTo>
                      <a:cubicBezTo>
                        <a:pt x="303876" y="371961"/>
                        <a:pt x="306876" y="378126"/>
                        <a:pt x="310783" y="383055"/>
                      </a:cubicBezTo>
                      <a:cubicBezTo>
                        <a:pt x="314690" y="387985"/>
                        <a:pt x="316644" y="392758"/>
                        <a:pt x="316644" y="397372"/>
                      </a:cubicBezTo>
                      <a:cubicBezTo>
                        <a:pt x="316644" y="401986"/>
                        <a:pt x="313599" y="404294"/>
                        <a:pt x="307510" y="404294"/>
                      </a:cubicBezTo>
                      <a:cubicBezTo>
                        <a:pt x="301420" y="404294"/>
                        <a:pt x="293673" y="403221"/>
                        <a:pt x="284268" y="401075"/>
                      </a:cubicBezTo>
                      <a:cubicBezTo>
                        <a:pt x="274863" y="398930"/>
                        <a:pt x="263338" y="397857"/>
                        <a:pt x="249692" y="397857"/>
                      </a:cubicBezTo>
                      <a:cubicBezTo>
                        <a:pt x="231250" y="397857"/>
                        <a:pt x="217241" y="399921"/>
                        <a:pt x="207665" y="404049"/>
                      </a:cubicBezTo>
                      <a:cubicBezTo>
                        <a:pt x="198089" y="408177"/>
                        <a:pt x="191132" y="410241"/>
                        <a:pt x="186794" y="410241"/>
                      </a:cubicBezTo>
                      <a:cubicBezTo>
                        <a:pt x="176955" y="410241"/>
                        <a:pt x="168299" y="401525"/>
                        <a:pt x="160827" y="384093"/>
                      </a:cubicBezTo>
                      <a:cubicBezTo>
                        <a:pt x="153354" y="366661"/>
                        <a:pt x="148972" y="349291"/>
                        <a:pt x="147681" y="331985"/>
                      </a:cubicBezTo>
                      <a:cubicBezTo>
                        <a:pt x="146390" y="314679"/>
                        <a:pt x="142537" y="302819"/>
                        <a:pt x="136122" y="296403"/>
                      </a:cubicBezTo>
                      <a:cubicBezTo>
                        <a:pt x="131542" y="291823"/>
                        <a:pt x="129251" y="287747"/>
                        <a:pt x="129251" y="284177"/>
                      </a:cubicBezTo>
                      <a:cubicBezTo>
                        <a:pt x="129251" y="280606"/>
                        <a:pt x="131594" y="278821"/>
                        <a:pt x="136280" y="278821"/>
                      </a:cubicBezTo>
                      <a:cubicBezTo>
                        <a:pt x="141980" y="278821"/>
                        <a:pt x="151974" y="283935"/>
                        <a:pt x="166261" y="294163"/>
                      </a:cubicBezTo>
                      <a:cubicBezTo>
                        <a:pt x="189457" y="281064"/>
                        <a:pt x="210748" y="270857"/>
                        <a:pt x="230134" y="263542"/>
                      </a:cubicBezTo>
                      <a:cubicBezTo>
                        <a:pt x="249519" y="256227"/>
                        <a:pt x="266515" y="252570"/>
                        <a:pt x="281121" y="252570"/>
                      </a:cubicBezTo>
                      <a:close/>
                      <a:moveTo>
                        <a:pt x="250145" y="140020"/>
                      </a:moveTo>
                      <a:lnTo>
                        <a:pt x="250080" y="140036"/>
                      </a:lnTo>
                      <a:cubicBezTo>
                        <a:pt x="243352" y="142409"/>
                        <a:pt x="230134" y="148339"/>
                        <a:pt x="210426" y="157829"/>
                      </a:cubicBezTo>
                      <a:cubicBezTo>
                        <a:pt x="184148" y="170481"/>
                        <a:pt x="165993" y="179846"/>
                        <a:pt x="155960" y="185925"/>
                      </a:cubicBezTo>
                      <a:cubicBezTo>
                        <a:pt x="151627" y="194886"/>
                        <a:pt x="148235" y="203563"/>
                        <a:pt x="145784" y="211955"/>
                      </a:cubicBezTo>
                      <a:cubicBezTo>
                        <a:pt x="175916" y="204299"/>
                        <a:pt x="198946" y="195472"/>
                        <a:pt x="214874" y="185476"/>
                      </a:cubicBezTo>
                      <a:cubicBezTo>
                        <a:pt x="233474" y="163299"/>
                        <a:pt x="245099" y="148437"/>
                        <a:pt x="249749" y="140890"/>
                      </a:cubicBezTo>
                      <a:close/>
                      <a:moveTo>
                        <a:pt x="171254" y="0"/>
                      </a:moveTo>
                      <a:cubicBezTo>
                        <a:pt x="174494" y="0"/>
                        <a:pt x="177909" y="539"/>
                        <a:pt x="181501" y="1617"/>
                      </a:cubicBezTo>
                      <a:cubicBezTo>
                        <a:pt x="188453" y="4267"/>
                        <a:pt x="198021" y="6394"/>
                        <a:pt x="210205" y="7998"/>
                      </a:cubicBezTo>
                      <a:cubicBezTo>
                        <a:pt x="221521" y="9507"/>
                        <a:pt x="232846" y="17081"/>
                        <a:pt x="244178" y="30719"/>
                      </a:cubicBezTo>
                      <a:cubicBezTo>
                        <a:pt x="255510" y="44357"/>
                        <a:pt x="261176" y="55068"/>
                        <a:pt x="261176" y="62851"/>
                      </a:cubicBezTo>
                      <a:cubicBezTo>
                        <a:pt x="261176" y="70633"/>
                        <a:pt x="259287" y="76414"/>
                        <a:pt x="255509" y="80192"/>
                      </a:cubicBezTo>
                      <a:cubicBezTo>
                        <a:pt x="251731" y="83970"/>
                        <a:pt x="246847" y="85860"/>
                        <a:pt x="240857" y="85860"/>
                      </a:cubicBezTo>
                      <a:cubicBezTo>
                        <a:pt x="229299" y="86175"/>
                        <a:pt x="206107" y="92614"/>
                        <a:pt x="171282" y="105177"/>
                      </a:cubicBezTo>
                      <a:cubicBezTo>
                        <a:pt x="136457" y="117740"/>
                        <a:pt x="119044" y="126621"/>
                        <a:pt x="119044" y="131822"/>
                      </a:cubicBezTo>
                      <a:cubicBezTo>
                        <a:pt x="119044" y="132753"/>
                        <a:pt x="123123" y="133218"/>
                        <a:pt x="131279" y="133218"/>
                      </a:cubicBezTo>
                      <a:cubicBezTo>
                        <a:pt x="139435" y="133218"/>
                        <a:pt x="156796" y="129331"/>
                        <a:pt x="183362" y="121556"/>
                      </a:cubicBezTo>
                      <a:cubicBezTo>
                        <a:pt x="209929" y="113781"/>
                        <a:pt x="228468" y="107096"/>
                        <a:pt x="238980" y="101501"/>
                      </a:cubicBezTo>
                      <a:cubicBezTo>
                        <a:pt x="249492" y="95906"/>
                        <a:pt x="257685" y="93108"/>
                        <a:pt x="263558" y="93108"/>
                      </a:cubicBezTo>
                      <a:cubicBezTo>
                        <a:pt x="273560" y="93108"/>
                        <a:pt x="284991" y="97636"/>
                        <a:pt x="297851" y="106691"/>
                      </a:cubicBezTo>
                      <a:cubicBezTo>
                        <a:pt x="310711" y="115747"/>
                        <a:pt x="317141" y="127095"/>
                        <a:pt x="317141" y="140736"/>
                      </a:cubicBezTo>
                      <a:cubicBezTo>
                        <a:pt x="317141" y="148955"/>
                        <a:pt x="314399" y="155273"/>
                        <a:pt x="308914" y="159690"/>
                      </a:cubicBezTo>
                      <a:cubicBezTo>
                        <a:pt x="303429" y="164107"/>
                        <a:pt x="298536" y="170291"/>
                        <a:pt x="294235" y="178242"/>
                      </a:cubicBezTo>
                      <a:cubicBezTo>
                        <a:pt x="289933" y="186193"/>
                        <a:pt x="282382" y="193947"/>
                        <a:pt x="271580" y="201504"/>
                      </a:cubicBezTo>
                      <a:cubicBezTo>
                        <a:pt x="277523" y="209476"/>
                        <a:pt x="280494" y="216543"/>
                        <a:pt x="280494" y="222707"/>
                      </a:cubicBezTo>
                      <a:cubicBezTo>
                        <a:pt x="280494" y="228870"/>
                        <a:pt x="275569" y="231951"/>
                        <a:pt x="265720" y="231951"/>
                      </a:cubicBezTo>
                      <a:lnTo>
                        <a:pt x="256838" y="231462"/>
                      </a:lnTo>
                      <a:cubicBezTo>
                        <a:pt x="248692" y="231462"/>
                        <a:pt x="237452" y="233254"/>
                        <a:pt x="223117" y="236838"/>
                      </a:cubicBezTo>
                      <a:cubicBezTo>
                        <a:pt x="208782" y="240421"/>
                        <a:pt x="195703" y="245044"/>
                        <a:pt x="183879" y="250705"/>
                      </a:cubicBezTo>
                      <a:cubicBezTo>
                        <a:pt x="172055" y="256365"/>
                        <a:pt x="158831" y="259196"/>
                        <a:pt x="144207" y="259196"/>
                      </a:cubicBezTo>
                      <a:cubicBezTo>
                        <a:pt x="138622" y="259196"/>
                        <a:pt x="135433" y="258699"/>
                        <a:pt x="134639" y="257705"/>
                      </a:cubicBezTo>
                      <a:cubicBezTo>
                        <a:pt x="124027" y="308740"/>
                        <a:pt x="111782" y="347122"/>
                        <a:pt x="97905" y="372853"/>
                      </a:cubicBezTo>
                      <a:cubicBezTo>
                        <a:pt x="84027" y="398583"/>
                        <a:pt x="67205" y="416776"/>
                        <a:pt x="47438" y="427433"/>
                      </a:cubicBezTo>
                      <a:cubicBezTo>
                        <a:pt x="27671" y="438089"/>
                        <a:pt x="14201" y="443418"/>
                        <a:pt x="7029" y="443418"/>
                      </a:cubicBezTo>
                      <a:cubicBezTo>
                        <a:pt x="2343" y="443418"/>
                        <a:pt x="0" y="441241"/>
                        <a:pt x="0" y="436886"/>
                      </a:cubicBezTo>
                      <a:cubicBezTo>
                        <a:pt x="0" y="434562"/>
                        <a:pt x="4102" y="428438"/>
                        <a:pt x="12306" y="418516"/>
                      </a:cubicBezTo>
                      <a:cubicBezTo>
                        <a:pt x="35564" y="391271"/>
                        <a:pt x="53626" y="364052"/>
                        <a:pt x="66491" y="336860"/>
                      </a:cubicBezTo>
                      <a:cubicBezTo>
                        <a:pt x="79357" y="309668"/>
                        <a:pt x="90372" y="277772"/>
                        <a:pt x="99538" y="241172"/>
                      </a:cubicBezTo>
                      <a:cubicBezTo>
                        <a:pt x="95247" y="237880"/>
                        <a:pt x="93101" y="234048"/>
                        <a:pt x="93101" y="229675"/>
                      </a:cubicBezTo>
                      <a:cubicBezTo>
                        <a:pt x="93101" y="225303"/>
                        <a:pt x="96856" y="222047"/>
                        <a:pt x="104365" y="219906"/>
                      </a:cubicBezTo>
                      <a:cubicBezTo>
                        <a:pt x="108109" y="207801"/>
                        <a:pt x="111454" y="193035"/>
                        <a:pt x="114399" y="175608"/>
                      </a:cubicBezTo>
                      <a:cubicBezTo>
                        <a:pt x="101852" y="165927"/>
                        <a:pt x="95578" y="155711"/>
                        <a:pt x="95578" y="144960"/>
                      </a:cubicBezTo>
                      <a:cubicBezTo>
                        <a:pt x="95578" y="134208"/>
                        <a:pt x="96542" y="127001"/>
                        <a:pt x="98469" y="123339"/>
                      </a:cubicBezTo>
                      <a:cubicBezTo>
                        <a:pt x="100396" y="119676"/>
                        <a:pt x="105777" y="113854"/>
                        <a:pt x="114611" y="105871"/>
                      </a:cubicBezTo>
                      <a:cubicBezTo>
                        <a:pt x="123446" y="97889"/>
                        <a:pt x="139716" y="85988"/>
                        <a:pt x="163422" y="70170"/>
                      </a:cubicBezTo>
                      <a:cubicBezTo>
                        <a:pt x="173329" y="62924"/>
                        <a:pt x="178283" y="56566"/>
                        <a:pt x="178283" y="51098"/>
                      </a:cubicBezTo>
                      <a:cubicBezTo>
                        <a:pt x="178283" y="49767"/>
                        <a:pt x="177716" y="47246"/>
                        <a:pt x="176583" y="43533"/>
                      </a:cubicBezTo>
                      <a:cubicBezTo>
                        <a:pt x="175449" y="39821"/>
                        <a:pt x="174559" y="34973"/>
                        <a:pt x="173913" y="28992"/>
                      </a:cubicBezTo>
                      <a:cubicBezTo>
                        <a:pt x="173266" y="23010"/>
                        <a:pt x="171851" y="18088"/>
                        <a:pt x="169669" y="14226"/>
                      </a:cubicBezTo>
                      <a:cubicBezTo>
                        <a:pt x="167487" y="10363"/>
                        <a:pt x="166395" y="7027"/>
                        <a:pt x="166395" y="4216"/>
                      </a:cubicBezTo>
                      <a:cubicBezTo>
                        <a:pt x="166395" y="1405"/>
                        <a:pt x="168015" y="0"/>
                        <a:pt x="17125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0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任意多边形: 形状 61"/>
                <p:cNvSpPr/>
                <p:nvPr/>
              </p:nvSpPr>
              <p:spPr>
                <a:xfrm>
                  <a:off x="1641535" y="4539063"/>
                  <a:ext cx="304963" cy="313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741" h="368633">
                      <a:moveTo>
                        <a:pt x="265538" y="209976"/>
                      </a:moveTo>
                      <a:cubicBezTo>
                        <a:pt x="269161" y="209976"/>
                        <a:pt x="279296" y="211865"/>
                        <a:pt x="295942" y="215643"/>
                      </a:cubicBezTo>
                      <a:cubicBezTo>
                        <a:pt x="312588" y="219421"/>
                        <a:pt x="325399" y="224974"/>
                        <a:pt x="334375" y="232302"/>
                      </a:cubicBezTo>
                      <a:cubicBezTo>
                        <a:pt x="343352" y="239630"/>
                        <a:pt x="347840" y="249055"/>
                        <a:pt x="347840" y="260576"/>
                      </a:cubicBezTo>
                      <a:cubicBezTo>
                        <a:pt x="347840" y="267250"/>
                        <a:pt x="345976" y="277023"/>
                        <a:pt x="342248" y="289896"/>
                      </a:cubicBezTo>
                      <a:cubicBezTo>
                        <a:pt x="338519" y="302769"/>
                        <a:pt x="333090" y="309205"/>
                        <a:pt x="325959" y="309205"/>
                      </a:cubicBezTo>
                      <a:cubicBezTo>
                        <a:pt x="322856" y="309205"/>
                        <a:pt x="319348" y="307835"/>
                        <a:pt x="315433" y="305096"/>
                      </a:cubicBezTo>
                      <a:cubicBezTo>
                        <a:pt x="311518" y="302356"/>
                        <a:pt x="306644" y="297822"/>
                        <a:pt x="300812" y="291493"/>
                      </a:cubicBezTo>
                      <a:cubicBezTo>
                        <a:pt x="294981" y="285164"/>
                        <a:pt x="286287" y="274713"/>
                        <a:pt x="274731" y="260139"/>
                      </a:cubicBezTo>
                      <a:cubicBezTo>
                        <a:pt x="263175" y="245564"/>
                        <a:pt x="256427" y="236530"/>
                        <a:pt x="254487" y="233036"/>
                      </a:cubicBezTo>
                      <a:cubicBezTo>
                        <a:pt x="252546" y="229542"/>
                        <a:pt x="251576" y="226012"/>
                        <a:pt x="251576" y="222446"/>
                      </a:cubicBezTo>
                      <a:cubicBezTo>
                        <a:pt x="251576" y="214132"/>
                        <a:pt x="256230" y="209976"/>
                        <a:pt x="265538" y="209976"/>
                      </a:cubicBezTo>
                      <a:close/>
                      <a:moveTo>
                        <a:pt x="220474" y="0"/>
                      </a:moveTo>
                      <a:cubicBezTo>
                        <a:pt x="229856" y="0"/>
                        <a:pt x="240406" y="2886"/>
                        <a:pt x="252124" y="8657"/>
                      </a:cubicBezTo>
                      <a:cubicBezTo>
                        <a:pt x="263843" y="14428"/>
                        <a:pt x="271253" y="22054"/>
                        <a:pt x="274353" y="31536"/>
                      </a:cubicBezTo>
                      <a:cubicBezTo>
                        <a:pt x="277452" y="41017"/>
                        <a:pt x="279002" y="49268"/>
                        <a:pt x="279002" y="56288"/>
                      </a:cubicBezTo>
                      <a:cubicBezTo>
                        <a:pt x="279002" y="63308"/>
                        <a:pt x="273715" y="67058"/>
                        <a:pt x="263140" y="67536"/>
                      </a:cubicBezTo>
                      <a:cubicBezTo>
                        <a:pt x="252823" y="67836"/>
                        <a:pt x="245187" y="69348"/>
                        <a:pt x="240233" y="72072"/>
                      </a:cubicBezTo>
                      <a:cubicBezTo>
                        <a:pt x="200237" y="93085"/>
                        <a:pt x="163716" y="110601"/>
                        <a:pt x="130671" y="124621"/>
                      </a:cubicBezTo>
                      <a:cubicBezTo>
                        <a:pt x="114148" y="131630"/>
                        <a:pt x="100325" y="137185"/>
                        <a:pt x="89200" y="141285"/>
                      </a:cubicBezTo>
                      <a:lnTo>
                        <a:pt x="85252" y="142647"/>
                      </a:lnTo>
                      <a:lnTo>
                        <a:pt x="98357" y="140015"/>
                      </a:lnTo>
                      <a:cubicBezTo>
                        <a:pt x="105292" y="138444"/>
                        <a:pt x="112641" y="136611"/>
                        <a:pt x="120405" y="134516"/>
                      </a:cubicBezTo>
                      <a:cubicBezTo>
                        <a:pt x="151459" y="126136"/>
                        <a:pt x="183040" y="120547"/>
                        <a:pt x="215146" y="117746"/>
                      </a:cubicBezTo>
                      <a:cubicBezTo>
                        <a:pt x="247252" y="114946"/>
                        <a:pt x="273126" y="110601"/>
                        <a:pt x="292767" y="104712"/>
                      </a:cubicBezTo>
                      <a:cubicBezTo>
                        <a:pt x="297515" y="103245"/>
                        <a:pt x="302140" y="102511"/>
                        <a:pt x="306642" y="102511"/>
                      </a:cubicBezTo>
                      <a:cubicBezTo>
                        <a:pt x="319625" y="102511"/>
                        <a:pt x="331554" y="109731"/>
                        <a:pt x="342429" y="124171"/>
                      </a:cubicBezTo>
                      <a:cubicBezTo>
                        <a:pt x="353304" y="138611"/>
                        <a:pt x="358741" y="149415"/>
                        <a:pt x="358741" y="156582"/>
                      </a:cubicBezTo>
                      <a:cubicBezTo>
                        <a:pt x="358741" y="168861"/>
                        <a:pt x="349628" y="175001"/>
                        <a:pt x="331402" y="175001"/>
                      </a:cubicBezTo>
                      <a:cubicBezTo>
                        <a:pt x="321526" y="175001"/>
                        <a:pt x="309572" y="173267"/>
                        <a:pt x="295539" y="169799"/>
                      </a:cubicBezTo>
                      <a:cubicBezTo>
                        <a:pt x="281507" y="166331"/>
                        <a:pt x="269446" y="164597"/>
                        <a:pt x="259358" y="164597"/>
                      </a:cubicBezTo>
                      <a:cubicBezTo>
                        <a:pt x="249269" y="164597"/>
                        <a:pt x="239994" y="165023"/>
                        <a:pt x="231533" y="165874"/>
                      </a:cubicBezTo>
                      <a:cubicBezTo>
                        <a:pt x="230702" y="166942"/>
                        <a:pt x="229808" y="174412"/>
                        <a:pt x="228851" y="188284"/>
                      </a:cubicBezTo>
                      <a:cubicBezTo>
                        <a:pt x="227894" y="202156"/>
                        <a:pt x="226921" y="229088"/>
                        <a:pt x="225933" y="269080"/>
                      </a:cubicBezTo>
                      <a:cubicBezTo>
                        <a:pt x="225596" y="292401"/>
                        <a:pt x="220002" y="314824"/>
                        <a:pt x="209151" y="336347"/>
                      </a:cubicBezTo>
                      <a:cubicBezTo>
                        <a:pt x="198300" y="357871"/>
                        <a:pt x="189362" y="368633"/>
                        <a:pt x="182336" y="368633"/>
                      </a:cubicBezTo>
                      <a:cubicBezTo>
                        <a:pt x="177809" y="368633"/>
                        <a:pt x="174146" y="364746"/>
                        <a:pt x="171349" y="356974"/>
                      </a:cubicBezTo>
                      <a:cubicBezTo>
                        <a:pt x="167341" y="349959"/>
                        <a:pt x="160258" y="342111"/>
                        <a:pt x="150099" y="333429"/>
                      </a:cubicBezTo>
                      <a:cubicBezTo>
                        <a:pt x="139939" y="324747"/>
                        <a:pt x="119804" y="301486"/>
                        <a:pt x="89693" y="263645"/>
                      </a:cubicBezTo>
                      <a:cubicBezTo>
                        <a:pt x="86333" y="269655"/>
                        <a:pt x="78952" y="287748"/>
                        <a:pt x="67552" y="317921"/>
                      </a:cubicBezTo>
                      <a:cubicBezTo>
                        <a:pt x="64460" y="325651"/>
                        <a:pt x="59258" y="329517"/>
                        <a:pt x="51946" y="329517"/>
                      </a:cubicBezTo>
                      <a:cubicBezTo>
                        <a:pt x="44634" y="329517"/>
                        <a:pt x="38935" y="325432"/>
                        <a:pt x="34849" y="317263"/>
                      </a:cubicBezTo>
                      <a:cubicBezTo>
                        <a:pt x="30763" y="309094"/>
                        <a:pt x="28720" y="299345"/>
                        <a:pt x="28720" y="288018"/>
                      </a:cubicBezTo>
                      <a:cubicBezTo>
                        <a:pt x="28720" y="276691"/>
                        <a:pt x="30023" y="264424"/>
                        <a:pt x="32628" y="251217"/>
                      </a:cubicBezTo>
                      <a:cubicBezTo>
                        <a:pt x="35234" y="238010"/>
                        <a:pt x="38656" y="229816"/>
                        <a:pt x="42894" y="226635"/>
                      </a:cubicBezTo>
                      <a:cubicBezTo>
                        <a:pt x="47133" y="223453"/>
                        <a:pt x="51942" y="221863"/>
                        <a:pt x="57321" y="221863"/>
                      </a:cubicBezTo>
                      <a:cubicBezTo>
                        <a:pt x="62701" y="221863"/>
                        <a:pt x="66876" y="224257"/>
                        <a:pt x="69847" y="229045"/>
                      </a:cubicBezTo>
                      <a:cubicBezTo>
                        <a:pt x="72818" y="233833"/>
                        <a:pt x="74659" y="236226"/>
                        <a:pt x="75369" y="236226"/>
                      </a:cubicBezTo>
                      <a:cubicBezTo>
                        <a:pt x="78618" y="236226"/>
                        <a:pt x="85444" y="232843"/>
                        <a:pt x="95846" y="226075"/>
                      </a:cubicBezTo>
                      <a:cubicBezTo>
                        <a:pt x="106247" y="219307"/>
                        <a:pt x="113454" y="215923"/>
                        <a:pt x="117466" y="215923"/>
                      </a:cubicBezTo>
                      <a:cubicBezTo>
                        <a:pt x="122152" y="215923"/>
                        <a:pt x="124494" y="217867"/>
                        <a:pt x="124494" y="221756"/>
                      </a:cubicBezTo>
                      <a:cubicBezTo>
                        <a:pt x="124494" y="225645"/>
                        <a:pt x="121910" y="229995"/>
                        <a:pt x="116741" y="234807"/>
                      </a:cubicBezTo>
                      <a:cubicBezTo>
                        <a:pt x="111571" y="239618"/>
                        <a:pt x="105406" y="246249"/>
                        <a:pt x="98244" y="254700"/>
                      </a:cubicBezTo>
                      <a:cubicBezTo>
                        <a:pt x="105269" y="262141"/>
                        <a:pt x="115642" y="268433"/>
                        <a:pt x="129361" y="273576"/>
                      </a:cubicBezTo>
                      <a:cubicBezTo>
                        <a:pt x="143081" y="278719"/>
                        <a:pt x="152516" y="281290"/>
                        <a:pt x="157667" y="281290"/>
                      </a:cubicBezTo>
                      <a:cubicBezTo>
                        <a:pt x="162818" y="281290"/>
                        <a:pt x="165736" y="280691"/>
                        <a:pt x="166423" y="279492"/>
                      </a:cubicBezTo>
                      <a:cubicBezTo>
                        <a:pt x="167109" y="278293"/>
                        <a:pt x="167936" y="270510"/>
                        <a:pt x="168903" y="256143"/>
                      </a:cubicBezTo>
                      <a:cubicBezTo>
                        <a:pt x="169871" y="241777"/>
                        <a:pt x="170355" y="228878"/>
                        <a:pt x="170355" y="217445"/>
                      </a:cubicBezTo>
                      <a:cubicBezTo>
                        <a:pt x="170355" y="206013"/>
                        <a:pt x="170089" y="197904"/>
                        <a:pt x="169558" y="193119"/>
                      </a:cubicBezTo>
                      <a:cubicBezTo>
                        <a:pt x="169027" y="188334"/>
                        <a:pt x="162454" y="184274"/>
                        <a:pt x="149838" y="180940"/>
                      </a:cubicBezTo>
                      <a:cubicBezTo>
                        <a:pt x="132743" y="184411"/>
                        <a:pt x="112999" y="192152"/>
                        <a:pt x="90608" y="204162"/>
                      </a:cubicBezTo>
                      <a:cubicBezTo>
                        <a:pt x="80017" y="209815"/>
                        <a:pt x="66812" y="212642"/>
                        <a:pt x="50991" y="212642"/>
                      </a:cubicBezTo>
                      <a:cubicBezTo>
                        <a:pt x="35171" y="212642"/>
                        <a:pt x="22717" y="206823"/>
                        <a:pt x="13630" y="195186"/>
                      </a:cubicBezTo>
                      <a:cubicBezTo>
                        <a:pt x="4543" y="183549"/>
                        <a:pt x="0" y="173052"/>
                        <a:pt x="0" y="163697"/>
                      </a:cubicBezTo>
                      <a:cubicBezTo>
                        <a:pt x="0" y="154342"/>
                        <a:pt x="3081" y="147170"/>
                        <a:pt x="9245" y="142179"/>
                      </a:cubicBezTo>
                      <a:cubicBezTo>
                        <a:pt x="15408" y="137189"/>
                        <a:pt x="21792" y="135403"/>
                        <a:pt x="28396" y="136823"/>
                      </a:cubicBezTo>
                      <a:cubicBezTo>
                        <a:pt x="29422" y="137060"/>
                        <a:pt x="30718" y="137178"/>
                        <a:pt x="32285" y="137178"/>
                      </a:cubicBezTo>
                      <a:cubicBezTo>
                        <a:pt x="44306" y="137178"/>
                        <a:pt x="63495" y="130711"/>
                        <a:pt x="89851" y="117778"/>
                      </a:cubicBezTo>
                      <a:cubicBezTo>
                        <a:pt x="116207" y="104844"/>
                        <a:pt x="141227" y="88967"/>
                        <a:pt x="164912" y="70147"/>
                      </a:cubicBezTo>
                      <a:cubicBezTo>
                        <a:pt x="148936" y="53745"/>
                        <a:pt x="137762" y="41239"/>
                        <a:pt x="131388" y="32628"/>
                      </a:cubicBezTo>
                      <a:cubicBezTo>
                        <a:pt x="125015" y="24017"/>
                        <a:pt x="121828" y="16839"/>
                        <a:pt x="121828" y="11094"/>
                      </a:cubicBezTo>
                      <a:cubicBezTo>
                        <a:pt x="121828" y="5349"/>
                        <a:pt x="126645" y="2477"/>
                        <a:pt x="136279" y="2477"/>
                      </a:cubicBezTo>
                      <a:cubicBezTo>
                        <a:pt x="138977" y="2477"/>
                        <a:pt x="143545" y="3054"/>
                        <a:pt x="149984" y="4208"/>
                      </a:cubicBezTo>
                      <a:cubicBezTo>
                        <a:pt x="156423" y="5362"/>
                        <a:pt x="165627" y="5940"/>
                        <a:pt x="177596" y="5940"/>
                      </a:cubicBezTo>
                      <a:cubicBezTo>
                        <a:pt x="189564" y="5940"/>
                        <a:pt x="201204" y="4370"/>
                        <a:pt x="212515" y="1230"/>
                      </a:cubicBezTo>
                      <a:cubicBezTo>
                        <a:pt x="214971" y="410"/>
                        <a:pt x="217624" y="0"/>
                        <a:pt x="22047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000" b="1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" name="文本框 1"/>
            <p:cNvSpPr txBox="1"/>
            <p:nvPr/>
          </p:nvSpPr>
          <p:spPr>
            <a:xfrm>
              <a:off x="1522746" y="4439000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spc="-15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400" b="1" spc="-1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第二部分  合格的团队构成要素</a:t>
            </a:r>
          </a:p>
        </p:txBody>
      </p:sp>
      <p:sp>
        <p:nvSpPr>
          <p:cNvPr id="4" name="矩形 3"/>
          <p:cNvSpPr/>
          <p:nvPr/>
        </p:nvSpPr>
        <p:spPr>
          <a:xfrm>
            <a:off x="860425" y="1638935"/>
            <a:ext cx="3136265" cy="199136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4420293" y="3849970"/>
            <a:ext cx="3476798" cy="1691153"/>
            <a:chOff x="845820" y="3857591"/>
            <a:chExt cx="3476798" cy="1691153"/>
          </a:xfrm>
        </p:grpSpPr>
        <p:sp>
          <p:nvSpPr>
            <p:cNvPr id="74" name="箭头: V 形 73"/>
            <p:cNvSpPr/>
            <p:nvPr/>
          </p:nvSpPr>
          <p:spPr>
            <a:xfrm>
              <a:off x="845820" y="3916679"/>
              <a:ext cx="3476798" cy="1632065"/>
            </a:xfrm>
            <a:prstGeom prst="chevron">
              <a:avLst>
                <a:gd name="adj" fmla="val 35569"/>
              </a:avLst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1465596" y="4129391"/>
              <a:ext cx="2372113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而要想提高每一个员工的竞争力，并将他们的力量有效地凝聚起来</a:t>
              </a: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1060897" y="385759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B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37953" y="1916039"/>
            <a:ext cx="1196340" cy="1196340"/>
            <a:chOff x="976053" y="4308719"/>
            <a:chExt cx="1196340" cy="1196340"/>
          </a:xfrm>
        </p:grpSpPr>
        <p:grpSp>
          <p:nvGrpSpPr>
            <p:cNvPr id="65" name="组合 64"/>
            <p:cNvGrpSpPr/>
            <p:nvPr/>
          </p:nvGrpSpPr>
          <p:grpSpPr>
            <a:xfrm>
              <a:off x="976053" y="4308719"/>
              <a:ext cx="1196340" cy="1196340"/>
              <a:chOff x="906780" y="4024700"/>
              <a:chExt cx="1196340" cy="1196340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906780" y="4024700"/>
                <a:ext cx="1196340" cy="119634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68" name="组合 67"/>
              <p:cNvGrpSpPr/>
              <p:nvPr/>
            </p:nvGrpSpPr>
            <p:grpSpPr>
              <a:xfrm>
                <a:off x="906780" y="4110418"/>
                <a:ext cx="1111429" cy="1012941"/>
                <a:chOff x="1318365" y="4279962"/>
                <a:chExt cx="628133" cy="572472"/>
              </a:xfrm>
            </p:grpSpPr>
            <p:sp>
              <p:nvSpPr>
                <p:cNvPr id="69" name="任意多边形: 形状 68"/>
                <p:cNvSpPr/>
                <p:nvPr/>
              </p:nvSpPr>
              <p:spPr>
                <a:xfrm>
                  <a:off x="1318365" y="4279962"/>
                  <a:ext cx="341404" cy="443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404" h="443418">
                      <a:moveTo>
                        <a:pt x="279003" y="295299"/>
                      </a:moveTo>
                      <a:cubicBezTo>
                        <a:pt x="242361" y="309855"/>
                        <a:pt x="219715" y="317132"/>
                        <a:pt x="211065" y="317132"/>
                      </a:cubicBezTo>
                      <a:cubicBezTo>
                        <a:pt x="208262" y="317132"/>
                        <a:pt x="204632" y="316555"/>
                        <a:pt x="200175" y="315401"/>
                      </a:cubicBezTo>
                      <a:cubicBezTo>
                        <a:pt x="195719" y="314247"/>
                        <a:pt x="192503" y="313670"/>
                        <a:pt x="190528" y="313670"/>
                      </a:cubicBezTo>
                      <a:cubicBezTo>
                        <a:pt x="188554" y="313670"/>
                        <a:pt x="187343" y="313580"/>
                        <a:pt x="186896" y="313401"/>
                      </a:cubicBezTo>
                      <a:cubicBezTo>
                        <a:pt x="195026" y="321615"/>
                        <a:pt x="199864" y="336234"/>
                        <a:pt x="201410" y="357258"/>
                      </a:cubicBezTo>
                      <a:cubicBezTo>
                        <a:pt x="202730" y="357463"/>
                        <a:pt x="205948" y="357566"/>
                        <a:pt x="211065" y="357566"/>
                      </a:cubicBezTo>
                      <a:cubicBezTo>
                        <a:pt x="238125" y="357566"/>
                        <a:pt x="256760" y="349523"/>
                        <a:pt x="266970" y="333437"/>
                      </a:cubicBezTo>
                      <a:cubicBezTo>
                        <a:pt x="277180" y="317351"/>
                        <a:pt x="282284" y="305282"/>
                        <a:pt x="282284" y="297231"/>
                      </a:cubicBezTo>
                      <a:cubicBezTo>
                        <a:pt x="282284" y="296632"/>
                        <a:pt x="281973" y="296332"/>
                        <a:pt x="281350" y="296332"/>
                      </a:cubicBezTo>
                      <a:cubicBezTo>
                        <a:pt x="280727" y="296332"/>
                        <a:pt x="279944" y="295988"/>
                        <a:pt x="279003" y="295299"/>
                      </a:cubicBezTo>
                      <a:close/>
                      <a:moveTo>
                        <a:pt x="281121" y="252570"/>
                      </a:moveTo>
                      <a:cubicBezTo>
                        <a:pt x="295727" y="252570"/>
                        <a:pt x="309425" y="257706"/>
                        <a:pt x="322217" y="267979"/>
                      </a:cubicBezTo>
                      <a:cubicBezTo>
                        <a:pt x="335008" y="278252"/>
                        <a:pt x="341404" y="288497"/>
                        <a:pt x="341404" y="298714"/>
                      </a:cubicBezTo>
                      <a:cubicBezTo>
                        <a:pt x="341404" y="304257"/>
                        <a:pt x="339364" y="309337"/>
                        <a:pt x="335283" y="313954"/>
                      </a:cubicBezTo>
                      <a:cubicBezTo>
                        <a:pt x="331202" y="318571"/>
                        <a:pt x="326764" y="325921"/>
                        <a:pt x="321968" y="336004"/>
                      </a:cubicBezTo>
                      <a:cubicBezTo>
                        <a:pt x="317173" y="346088"/>
                        <a:pt x="310444" y="355607"/>
                        <a:pt x="301783" y="364562"/>
                      </a:cubicBezTo>
                      <a:cubicBezTo>
                        <a:pt x="303876" y="371961"/>
                        <a:pt x="306876" y="378126"/>
                        <a:pt x="310783" y="383055"/>
                      </a:cubicBezTo>
                      <a:cubicBezTo>
                        <a:pt x="314690" y="387985"/>
                        <a:pt x="316644" y="392758"/>
                        <a:pt x="316644" y="397372"/>
                      </a:cubicBezTo>
                      <a:cubicBezTo>
                        <a:pt x="316644" y="401986"/>
                        <a:pt x="313599" y="404294"/>
                        <a:pt x="307510" y="404294"/>
                      </a:cubicBezTo>
                      <a:cubicBezTo>
                        <a:pt x="301420" y="404294"/>
                        <a:pt x="293673" y="403221"/>
                        <a:pt x="284268" y="401075"/>
                      </a:cubicBezTo>
                      <a:cubicBezTo>
                        <a:pt x="274863" y="398930"/>
                        <a:pt x="263338" y="397857"/>
                        <a:pt x="249692" y="397857"/>
                      </a:cubicBezTo>
                      <a:cubicBezTo>
                        <a:pt x="231250" y="397857"/>
                        <a:pt x="217241" y="399921"/>
                        <a:pt x="207665" y="404049"/>
                      </a:cubicBezTo>
                      <a:cubicBezTo>
                        <a:pt x="198089" y="408177"/>
                        <a:pt x="191132" y="410241"/>
                        <a:pt x="186794" y="410241"/>
                      </a:cubicBezTo>
                      <a:cubicBezTo>
                        <a:pt x="176955" y="410241"/>
                        <a:pt x="168299" y="401525"/>
                        <a:pt x="160827" y="384093"/>
                      </a:cubicBezTo>
                      <a:cubicBezTo>
                        <a:pt x="153354" y="366661"/>
                        <a:pt x="148972" y="349291"/>
                        <a:pt x="147681" y="331985"/>
                      </a:cubicBezTo>
                      <a:cubicBezTo>
                        <a:pt x="146390" y="314679"/>
                        <a:pt x="142537" y="302819"/>
                        <a:pt x="136122" y="296403"/>
                      </a:cubicBezTo>
                      <a:cubicBezTo>
                        <a:pt x="131542" y="291823"/>
                        <a:pt x="129251" y="287747"/>
                        <a:pt x="129251" y="284177"/>
                      </a:cubicBezTo>
                      <a:cubicBezTo>
                        <a:pt x="129251" y="280606"/>
                        <a:pt x="131594" y="278821"/>
                        <a:pt x="136280" y="278821"/>
                      </a:cubicBezTo>
                      <a:cubicBezTo>
                        <a:pt x="141980" y="278821"/>
                        <a:pt x="151974" y="283935"/>
                        <a:pt x="166261" y="294163"/>
                      </a:cubicBezTo>
                      <a:cubicBezTo>
                        <a:pt x="189457" y="281064"/>
                        <a:pt x="210748" y="270857"/>
                        <a:pt x="230134" y="263542"/>
                      </a:cubicBezTo>
                      <a:cubicBezTo>
                        <a:pt x="249519" y="256227"/>
                        <a:pt x="266515" y="252570"/>
                        <a:pt x="281121" y="252570"/>
                      </a:cubicBezTo>
                      <a:close/>
                      <a:moveTo>
                        <a:pt x="250145" y="140020"/>
                      </a:moveTo>
                      <a:lnTo>
                        <a:pt x="250080" y="140036"/>
                      </a:lnTo>
                      <a:cubicBezTo>
                        <a:pt x="243352" y="142409"/>
                        <a:pt x="230134" y="148339"/>
                        <a:pt x="210426" y="157829"/>
                      </a:cubicBezTo>
                      <a:cubicBezTo>
                        <a:pt x="184148" y="170481"/>
                        <a:pt x="165993" y="179846"/>
                        <a:pt x="155960" y="185925"/>
                      </a:cubicBezTo>
                      <a:cubicBezTo>
                        <a:pt x="151627" y="194886"/>
                        <a:pt x="148235" y="203563"/>
                        <a:pt x="145784" y="211955"/>
                      </a:cubicBezTo>
                      <a:cubicBezTo>
                        <a:pt x="175916" y="204299"/>
                        <a:pt x="198946" y="195472"/>
                        <a:pt x="214874" y="185476"/>
                      </a:cubicBezTo>
                      <a:cubicBezTo>
                        <a:pt x="233474" y="163299"/>
                        <a:pt x="245099" y="148437"/>
                        <a:pt x="249749" y="140890"/>
                      </a:cubicBezTo>
                      <a:close/>
                      <a:moveTo>
                        <a:pt x="171254" y="0"/>
                      </a:moveTo>
                      <a:cubicBezTo>
                        <a:pt x="174494" y="0"/>
                        <a:pt x="177909" y="539"/>
                        <a:pt x="181501" y="1617"/>
                      </a:cubicBezTo>
                      <a:cubicBezTo>
                        <a:pt x="188453" y="4267"/>
                        <a:pt x="198021" y="6394"/>
                        <a:pt x="210205" y="7998"/>
                      </a:cubicBezTo>
                      <a:cubicBezTo>
                        <a:pt x="221521" y="9507"/>
                        <a:pt x="232846" y="17081"/>
                        <a:pt x="244178" y="30719"/>
                      </a:cubicBezTo>
                      <a:cubicBezTo>
                        <a:pt x="255510" y="44357"/>
                        <a:pt x="261176" y="55068"/>
                        <a:pt x="261176" y="62851"/>
                      </a:cubicBezTo>
                      <a:cubicBezTo>
                        <a:pt x="261176" y="70633"/>
                        <a:pt x="259287" y="76414"/>
                        <a:pt x="255509" y="80192"/>
                      </a:cubicBezTo>
                      <a:cubicBezTo>
                        <a:pt x="251731" y="83970"/>
                        <a:pt x="246847" y="85860"/>
                        <a:pt x="240857" y="85860"/>
                      </a:cubicBezTo>
                      <a:cubicBezTo>
                        <a:pt x="229299" y="86175"/>
                        <a:pt x="206107" y="92614"/>
                        <a:pt x="171282" y="105177"/>
                      </a:cubicBezTo>
                      <a:cubicBezTo>
                        <a:pt x="136457" y="117740"/>
                        <a:pt x="119044" y="126621"/>
                        <a:pt x="119044" y="131822"/>
                      </a:cubicBezTo>
                      <a:cubicBezTo>
                        <a:pt x="119044" y="132753"/>
                        <a:pt x="123123" y="133218"/>
                        <a:pt x="131279" y="133218"/>
                      </a:cubicBezTo>
                      <a:cubicBezTo>
                        <a:pt x="139435" y="133218"/>
                        <a:pt x="156796" y="129331"/>
                        <a:pt x="183362" y="121556"/>
                      </a:cubicBezTo>
                      <a:cubicBezTo>
                        <a:pt x="209929" y="113781"/>
                        <a:pt x="228468" y="107096"/>
                        <a:pt x="238980" y="101501"/>
                      </a:cubicBezTo>
                      <a:cubicBezTo>
                        <a:pt x="249492" y="95906"/>
                        <a:pt x="257685" y="93108"/>
                        <a:pt x="263558" y="93108"/>
                      </a:cubicBezTo>
                      <a:cubicBezTo>
                        <a:pt x="273560" y="93108"/>
                        <a:pt x="284991" y="97636"/>
                        <a:pt x="297851" y="106691"/>
                      </a:cubicBezTo>
                      <a:cubicBezTo>
                        <a:pt x="310711" y="115747"/>
                        <a:pt x="317141" y="127095"/>
                        <a:pt x="317141" y="140736"/>
                      </a:cubicBezTo>
                      <a:cubicBezTo>
                        <a:pt x="317141" y="148955"/>
                        <a:pt x="314399" y="155273"/>
                        <a:pt x="308914" y="159690"/>
                      </a:cubicBezTo>
                      <a:cubicBezTo>
                        <a:pt x="303429" y="164107"/>
                        <a:pt x="298536" y="170291"/>
                        <a:pt x="294235" y="178242"/>
                      </a:cubicBezTo>
                      <a:cubicBezTo>
                        <a:pt x="289933" y="186193"/>
                        <a:pt x="282382" y="193947"/>
                        <a:pt x="271580" y="201504"/>
                      </a:cubicBezTo>
                      <a:cubicBezTo>
                        <a:pt x="277523" y="209476"/>
                        <a:pt x="280494" y="216543"/>
                        <a:pt x="280494" y="222707"/>
                      </a:cubicBezTo>
                      <a:cubicBezTo>
                        <a:pt x="280494" y="228870"/>
                        <a:pt x="275569" y="231951"/>
                        <a:pt x="265720" y="231951"/>
                      </a:cubicBezTo>
                      <a:lnTo>
                        <a:pt x="256838" y="231462"/>
                      </a:lnTo>
                      <a:cubicBezTo>
                        <a:pt x="248692" y="231462"/>
                        <a:pt x="237452" y="233254"/>
                        <a:pt x="223117" y="236838"/>
                      </a:cubicBezTo>
                      <a:cubicBezTo>
                        <a:pt x="208782" y="240421"/>
                        <a:pt x="195703" y="245044"/>
                        <a:pt x="183879" y="250705"/>
                      </a:cubicBezTo>
                      <a:cubicBezTo>
                        <a:pt x="172055" y="256365"/>
                        <a:pt x="158831" y="259196"/>
                        <a:pt x="144207" y="259196"/>
                      </a:cubicBezTo>
                      <a:cubicBezTo>
                        <a:pt x="138622" y="259196"/>
                        <a:pt x="135433" y="258699"/>
                        <a:pt x="134639" y="257705"/>
                      </a:cubicBezTo>
                      <a:cubicBezTo>
                        <a:pt x="124027" y="308740"/>
                        <a:pt x="111782" y="347122"/>
                        <a:pt x="97905" y="372853"/>
                      </a:cubicBezTo>
                      <a:cubicBezTo>
                        <a:pt x="84027" y="398583"/>
                        <a:pt x="67205" y="416776"/>
                        <a:pt x="47438" y="427433"/>
                      </a:cubicBezTo>
                      <a:cubicBezTo>
                        <a:pt x="27671" y="438089"/>
                        <a:pt x="14201" y="443418"/>
                        <a:pt x="7029" y="443418"/>
                      </a:cubicBezTo>
                      <a:cubicBezTo>
                        <a:pt x="2343" y="443418"/>
                        <a:pt x="0" y="441241"/>
                        <a:pt x="0" y="436886"/>
                      </a:cubicBezTo>
                      <a:cubicBezTo>
                        <a:pt x="0" y="434562"/>
                        <a:pt x="4102" y="428438"/>
                        <a:pt x="12306" y="418516"/>
                      </a:cubicBezTo>
                      <a:cubicBezTo>
                        <a:pt x="35564" y="391271"/>
                        <a:pt x="53626" y="364052"/>
                        <a:pt x="66491" y="336860"/>
                      </a:cubicBezTo>
                      <a:cubicBezTo>
                        <a:pt x="79357" y="309668"/>
                        <a:pt x="90372" y="277772"/>
                        <a:pt x="99538" y="241172"/>
                      </a:cubicBezTo>
                      <a:cubicBezTo>
                        <a:pt x="95247" y="237880"/>
                        <a:pt x="93101" y="234048"/>
                        <a:pt x="93101" y="229675"/>
                      </a:cubicBezTo>
                      <a:cubicBezTo>
                        <a:pt x="93101" y="225303"/>
                        <a:pt x="96856" y="222047"/>
                        <a:pt x="104365" y="219906"/>
                      </a:cubicBezTo>
                      <a:cubicBezTo>
                        <a:pt x="108109" y="207801"/>
                        <a:pt x="111454" y="193035"/>
                        <a:pt x="114399" y="175608"/>
                      </a:cubicBezTo>
                      <a:cubicBezTo>
                        <a:pt x="101852" y="165927"/>
                        <a:pt x="95578" y="155711"/>
                        <a:pt x="95578" y="144960"/>
                      </a:cubicBezTo>
                      <a:cubicBezTo>
                        <a:pt x="95578" y="134208"/>
                        <a:pt x="96542" y="127001"/>
                        <a:pt x="98469" y="123339"/>
                      </a:cubicBezTo>
                      <a:cubicBezTo>
                        <a:pt x="100396" y="119676"/>
                        <a:pt x="105777" y="113854"/>
                        <a:pt x="114611" y="105871"/>
                      </a:cubicBezTo>
                      <a:cubicBezTo>
                        <a:pt x="123446" y="97889"/>
                        <a:pt x="139716" y="85988"/>
                        <a:pt x="163422" y="70170"/>
                      </a:cubicBezTo>
                      <a:cubicBezTo>
                        <a:pt x="173329" y="62924"/>
                        <a:pt x="178283" y="56566"/>
                        <a:pt x="178283" y="51098"/>
                      </a:cubicBezTo>
                      <a:cubicBezTo>
                        <a:pt x="178283" y="49767"/>
                        <a:pt x="177716" y="47246"/>
                        <a:pt x="176583" y="43533"/>
                      </a:cubicBezTo>
                      <a:cubicBezTo>
                        <a:pt x="175449" y="39821"/>
                        <a:pt x="174559" y="34973"/>
                        <a:pt x="173913" y="28992"/>
                      </a:cubicBezTo>
                      <a:cubicBezTo>
                        <a:pt x="173266" y="23010"/>
                        <a:pt x="171851" y="18088"/>
                        <a:pt x="169669" y="14226"/>
                      </a:cubicBezTo>
                      <a:cubicBezTo>
                        <a:pt x="167487" y="10363"/>
                        <a:pt x="166395" y="7027"/>
                        <a:pt x="166395" y="4216"/>
                      </a:cubicBezTo>
                      <a:cubicBezTo>
                        <a:pt x="166395" y="1405"/>
                        <a:pt x="168015" y="0"/>
                        <a:pt x="17125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0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任意多边形: 形状 69"/>
                <p:cNvSpPr/>
                <p:nvPr/>
              </p:nvSpPr>
              <p:spPr>
                <a:xfrm>
                  <a:off x="1641535" y="4539063"/>
                  <a:ext cx="304963" cy="313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741" h="368633">
                      <a:moveTo>
                        <a:pt x="265538" y="209976"/>
                      </a:moveTo>
                      <a:cubicBezTo>
                        <a:pt x="269161" y="209976"/>
                        <a:pt x="279296" y="211865"/>
                        <a:pt x="295942" y="215643"/>
                      </a:cubicBezTo>
                      <a:cubicBezTo>
                        <a:pt x="312588" y="219421"/>
                        <a:pt x="325399" y="224974"/>
                        <a:pt x="334375" y="232302"/>
                      </a:cubicBezTo>
                      <a:cubicBezTo>
                        <a:pt x="343352" y="239630"/>
                        <a:pt x="347840" y="249055"/>
                        <a:pt x="347840" y="260576"/>
                      </a:cubicBezTo>
                      <a:cubicBezTo>
                        <a:pt x="347840" y="267250"/>
                        <a:pt x="345976" y="277023"/>
                        <a:pt x="342248" y="289896"/>
                      </a:cubicBezTo>
                      <a:cubicBezTo>
                        <a:pt x="338519" y="302769"/>
                        <a:pt x="333090" y="309205"/>
                        <a:pt x="325959" y="309205"/>
                      </a:cubicBezTo>
                      <a:cubicBezTo>
                        <a:pt x="322856" y="309205"/>
                        <a:pt x="319348" y="307835"/>
                        <a:pt x="315433" y="305096"/>
                      </a:cubicBezTo>
                      <a:cubicBezTo>
                        <a:pt x="311518" y="302356"/>
                        <a:pt x="306644" y="297822"/>
                        <a:pt x="300812" y="291493"/>
                      </a:cubicBezTo>
                      <a:cubicBezTo>
                        <a:pt x="294981" y="285164"/>
                        <a:pt x="286287" y="274713"/>
                        <a:pt x="274731" y="260139"/>
                      </a:cubicBezTo>
                      <a:cubicBezTo>
                        <a:pt x="263175" y="245564"/>
                        <a:pt x="256427" y="236530"/>
                        <a:pt x="254487" y="233036"/>
                      </a:cubicBezTo>
                      <a:cubicBezTo>
                        <a:pt x="252546" y="229542"/>
                        <a:pt x="251576" y="226012"/>
                        <a:pt x="251576" y="222446"/>
                      </a:cubicBezTo>
                      <a:cubicBezTo>
                        <a:pt x="251576" y="214132"/>
                        <a:pt x="256230" y="209976"/>
                        <a:pt x="265538" y="209976"/>
                      </a:cubicBezTo>
                      <a:close/>
                      <a:moveTo>
                        <a:pt x="220474" y="0"/>
                      </a:moveTo>
                      <a:cubicBezTo>
                        <a:pt x="229856" y="0"/>
                        <a:pt x="240406" y="2886"/>
                        <a:pt x="252124" y="8657"/>
                      </a:cubicBezTo>
                      <a:cubicBezTo>
                        <a:pt x="263843" y="14428"/>
                        <a:pt x="271253" y="22054"/>
                        <a:pt x="274353" y="31536"/>
                      </a:cubicBezTo>
                      <a:cubicBezTo>
                        <a:pt x="277452" y="41017"/>
                        <a:pt x="279002" y="49268"/>
                        <a:pt x="279002" y="56288"/>
                      </a:cubicBezTo>
                      <a:cubicBezTo>
                        <a:pt x="279002" y="63308"/>
                        <a:pt x="273715" y="67058"/>
                        <a:pt x="263140" y="67536"/>
                      </a:cubicBezTo>
                      <a:cubicBezTo>
                        <a:pt x="252823" y="67836"/>
                        <a:pt x="245187" y="69348"/>
                        <a:pt x="240233" y="72072"/>
                      </a:cubicBezTo>
                      <a:cubicBezTo>
                        <a:pt x="200237" y="93085"/>
                        <a:pt x="163716" y="110601"/>
                        <a:pt x="130671" y="124621"/>
                      </a:cubicBezTo>
                      <a:cubicBezTo>
                        <a:pt x="114148" y="131630"/>
                        <a:pt x="100325" y="137185"/>
                        <a:pt x="89200" y="141285"/>
                      </a:cubicBezTo>
                      <a:lnTo>
                        <a:pt x="85252" y="142647"/>
                      </a:lnTo>
                      <a:lnTo>
                        <a:pt x="98357" y="140015"/>
                      </a:lnTo>
                      <a:cubicBezTo>
                        <a:pt x="105292" y="138444"/>
                        <a:pt x="112641" y="136611"/>
                        <a:pt x="120405" y="134516"/>
                      </a:cubicBezTo>
                      <a:cubicBezTo>
                        <a:pt x="151459" y="126136"/>
                        <a:pt x="183040" y="120547"/>
                        <a:pt x="215146" y="117746"/>
                      </a:cubicBezTo>
                      <a:cubicBezTo>
                        <a:pt x="247252" y="114946"/>
                        <a:pt x="273126" y="110601"/>
                        <a:pt x="292767" y="104712"/>
                      </a:cubicBezTo>
                      <a:cubicBezTo>
                        <a:pt x="297515" y="103245"/>
                        <a:pt x="302140" y="102511"/>
                        <a:pt x="306642" y="102511"/>
                      </a:cubicBezTo>
                      <a:cubicBezTo>
                        <a:pt x="319625" y="102511"/>
                        <a:pt x="331554" y="109731"/>
                        <a:pt x="342429" y="124171"/>
                      </a:cubicBezTo>
                      <a:cubicBezTo>
                        <a:pt x="353304" y="138611"/>
                        <a:pt x="358741" y="149415"/>
                        <a:pt x="358741" y="156582"/>
                      </a:cubicBezTo>
                      <a:cubicBezTo>
                        <a:pt x="358741" y="168861"/>
                        <a:pt x="349628" y="175001"/>
                        <a:pt x="331402" y="175001"/>
                      </a:cubicBezTo>
                      <a:cubicBezTo>
                        <a:pt x="321526" y="175001"/>
                        <a:pt x="309572" y="173267"/>
                        <a:pt x="295539" y="169799"/>
                      </a:cubicBezTo>
                      <a:cubicBezTo>
                        <a:pt x="281507" y="166331"/>
                        <a:pt x="269446" y="164597"/>
                        <a:pt x="259358" y="164597"/>
                      </a:cubicBezTo>
                      <a:cubicBezTo>
                        <a:pt x="249269" y="164597"/>
                        <a:pt x="239994" y="165023"/>
                        <a:pt x="231533" y="165874"/>
                      </a:cubicBezTo>
                      <a:cubicBezTo>
                        <a:pt x="230702" y="166942"/>
                        <a:pt x="229808" y="174412"/>
                        <a:pt x="228851" y="188284"/>
                      </a:cubicBezTo>
                      <a:cubicBezTo>
                        <a:pt x="227894" y="202156"/>
                        <a:pt x="226921" y="229088"/>
                        <a:pt x="225933" y="269080"/>
                      </a:cubicBezTo>
                      <a:cubicBezTo>
                        <a:pt x="225596" y="292401"/>
                        <a:pt x="220002" y="314824"/>
                        <a:pt x="209151" y="336347"/>
                      </a:cubicBezTo>
                      <a:cubicBezTo>
                        <a:pt x="198300" y="357871"/>
                        <a:pt x="189362" y="368633"/>
                        <a:pt x="182336" y="368633"/>
                      </a:cubicBezTo>
                      <a:cubicBezTo>
                        <a:pt x="177809" y="368633"/>
                        <a:pt x="174146" y="364746"/>
                        <a:pt x="171349" y="356974"/>
                      </a:cubicBezTo>
                      <a:cubicBezTo>
                        <a:pt x="167341" y="349959"/>
                        <a:pt x="160258" y="342111"/>
                        <a:pt x="150099" y="333429"/>
                      </a:cubicBezTo>
                      <a:cubicBezTo>
                        <a:pt x="139939" y="324747"/>
                        <a:pt x="119804" y="301486"/>
                        <a:pt x="89693" y="263645"/>
                      </a:cubicBezTo>
                      <a:cubicBezTo>
                        <a:pt x="86333" y="269655"/>
                        <a:pt x="78952" y="287748"/>
                        <a:pt x="67552" y="317921"/>
                      </a:cubicBezTo>
                      <a:cubicBezTo>
                        <a:pt x="64460" y="325651"/>
                        <a:pt x="59258" y="329517"/>
                        <a:pt x="51946" y="329517"/>
                      </a:cubicBezTo>
                      <a:cubicBezTo>
                        <a:pt x="44634" y="329517"/>
                        <a:pt x="38935" y="325432"/>
                        <a:pt x="34849" y="317263"/>
                      </a:cubicBezTo>
                      <a:cubicBezTo>
                        <a:pt x="30763" y="309094"/>
                        <a:pt x="28720" y="299345"/>
                        <a:pt x="28720" y="288018"/>
                      </a:cubicBezTo>
                      <a:cubicBezTo>
                        <a:pt x="28720" y="276691"/>
                        <a:pt x="30023" y="264424"/>
                        <a:pt x="32628" y="251217"/>
                      </a:cubicBezTo>
                      <a:cubicBezTo>
                        <a:pt x="35234" y="238010"/>
                        <a:pt x="38656" y="229816"/>
                        <a:pt x="42894" y="226635"/>
                      </a:cubicBezTo>
                      <a:cubicBezTo>
                        <a:pt x="47133" y="223453"/>
                        <a:pt x="51942" y="221863"/>
                        <a:pt x="57321" y="221863"/>
                      </a:cubicBezTo>
                      <a:cubicBezTo>
                        <a:pt x="62701" y="221863"/>
                        <a:pt x="66876" y="224257"/>
                        <a:pt x="69847" y="229045"/>
                      </a:cubicBezTo>
                      <a:cubicBezTo>
                        <a:pt x="72818" y="233833"/>
                        <a:pt x="74659" y="236226"/>
                        <a:pt x="75369" y="236226"/>
                      </a:cubicBezTo>
                      <a:cubicBezTo>
                        <a:pt x="78618" y="236226"/>
                        <a:pt x="85444" y="232843"/>
                        <a:pt x="95846" y="226075"/>
                      </a:cubicBezTo>
                      <a:cubicBezTo>
                        <a:pt x="106247" y="219307"/>
                        <a:pt x="113454" y="215923"/>
                        <a:pt x="117466" y="215923"/>
                      </a:cubicBezTo>
                      <a:cubicBezTo>
                        <a:pt x="122152" y="215923"/>
                        <a:pt x="124494" y="217867"/>
                        <a:pt x="124494" y="221756"/>
                      </a:cubicBezTo>
                      <a:cubicBezTo>
                        <a:pt x="124494" y="225645"/>
                        <a:pt x="121910" y="229995"/>
                        <a:pt x="116741" y="234807"/>
                      </a:cubicBezTo>
                      <a:cubicBezTo>
                        <a:pt x="111571" y="239618"/>
                        <a:pt x="105406" y="246249"/>
                        <a:pt x="98244" y="254700"/>
                      </a:cubicBezTo>
                      <a:cubicBezTo>
                        <a:pt x="105269" y="262141"/>
                        <a:pt x="115642" y="268433"/>
                        <a:pt x="129361" y="273576"/>
                      </a:cubicBezTo>
                      <a:cubicBezTo>
                        <a:pt x="143081" y="278719"/>
                        <a:pt x="152516" y="281290"/>
                        <a:pt x="157667" y="281290"/>
                      </a:cubicBezTo>
                      <a:cubicBezTo>
                        <a:pt x="162818" y="281290"/>
                        <a:pt x="165736" y="280691"/>
                        <a:pt x="166423" y="279492"/>
                      </a:cubicBezTo>
                      <a:cubicBezTo>
                        <a:pt x="167109" y="278293"/>
                        <a:pt x="167936" y="270510"/>
                        <a:pt x="168903" y="256143"/>
                      </a:cubicBezTo>
                      <a:cubicBezTo>
                        <a:pt x="169871" y="241777"/>
                        <a:pt x="170355" y="228878"/>
                        <a:pt x="170355" y="217445"/>
                      </a:cubicBezTo>
                      <a:cubicBezTo>
                        <a:pt x="170355" y="206013"/>
                        <a:pt x="170089" y="197904"/>
                        <a:pt x="169558" y="193119"/>
                      </a:cubicBezTo>
                      <a:cubicBezTo>
                        <a:pt x="169027" y="188334"/>
                        <a:pt x="162454" y="184274"/>
                        <a:pt x="149838" y="180940"/>
                      </a:cubicBezTo>
                      <a:cubicBezTo>
                        <a:pt x="132743" y="184411"/>
                        <a:pt x="112999" y="192152"/>
                        <a:pt x="90608" y="204162"/>
                      </a:cubicBezTo>
                      <a:cubicBezTo>
                        <a:pt x="80017" y="209815"/>
                        <a:pt x="66812" y="212642"/>
                        <a:pt x="50991" y="212642"/>
                      </a:cubicBezTo>
                      <a:cubicBezTo>
                        <a:pt x="35171" y="212642"/>
                        <a:pt x="22717" y="206823"/>
                        <a:pt x="13630" y="195186"/>
                      </a:cubicBezTo>
                      <a:cubicBezTo>
                        <a:pt x="4543" y="183549"/>
                        <a:pt x="0" y="173052"/>
                        <a:pt x="0" y="163697"/>
                      </a:cubicBezTo>
                      <a:cubicBezTo>
                        <a:pt x="0" y="154342"/>
                        <a:pt x="3081" y="147170"/>
                        <a:pt x="9245" y="142179"/>
                      </a:cubicBezTo>
                      <a:cubicBezTo>
                        <a:pt x="15408" y="137189"/>
                        <a:pt x="21792" y="135403"/>
                        <a:pt x="28396" y="136823"/>
                      </a:cubicBezTo>
                      <a:cubicBezTo>
                        <a:pt x="29422" y="137060"/>
                        <a:pt x="30718" y="137178"/>
                        <a:pt x="32285" y="137178"/>
                      </a:cubicBezTo>
                      <a:cubicBezTo>
                        <a:pt x="44306" y="137178"/>
                        <a:pt x="63495" y="130711"/>
                        <a:pt x="89851" y="117778"/>
                      </a:cubicBezTo>
                      <a:cubicBezTo>
                        <a:pt x="116207" y="104844"/>
                        <a:pt x="141227" y="88967"/>
                        <a:pt x="164912" y="70147"/>
                      </a:cubicBezTo>
                      <a:cubicBezTo>
                        <a:pt x="148936" y="53745"/>
                        <a:pt x="137762" y="41239"/>
                        <a:pt x="131388" y="32628"/>
                      </a:cubicBezTo>
                      <a:cubicBezTo>
                        <a:pt x="125015" y="24017"/>
                        <a:pt x="121828" y="16839"/>
                        <a:pt x="121828" y="11094"/>
                      </a:cubicBezTo>
                      <a:cubicBezTo>
                        <a:pt x="121828" y="5349"/>
                        <a:pt x="126645" y="2477"/>
                        <a:pt x="136279" y="2477"/>
                      </a:cubicBezTo>
                      <a:cubicBezTo>
                        <a:pt x="138977" y="2477"/>
                        <a:pt x="143545" y="3054"/>
                        <a:pt x="149984" y="4208"/>
                      </a:cubicBezTo>
                      <a:cubicBezTo>
                        <a:pt x="156423" y="5362"/>
                        <a:pt x="165627" y="5940"/>
                        <a:pt x="177596" y="5940"/>
                      </a:cubicBezTo>
                      <a:cubicBezTo>
                        <a:pt x="189564" y="5940"/>
                        <a:pt x="201204" y="4370"/>
                        <a:pt x="212515" y="1230"/>
                      </a:cubicBezTo>
                      <a:cubicBezTo>
                        <a:pt x="214971" y="410"/>
                        <a:pt x="217624" y="0"/>
                        <a:pt x="22047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000" b="1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6" name="文本框 65"/>
            <p:cNvSpPr txBox="1"/>
            <p:nvPr/>
          </p:nvSpPr>
          <p:spPr>
            <a:xfrm>
              <a:off x="1522746" y="4439000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spc="-15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400" b="1" spc="-1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1" name="矩形 70"/>
          <p:cNvSpPr/>
          <p:nvPr/>
        </p:nvSpPr>
        <p:spPr>
          <a:xfrm>
            <a:off x="2263140" y="2108233"/>
            <a:ext cx="9204961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23598A"/>
                </a:solidFill>
                <a:cs typeface="+mn-ea"/>
                <a:sym typeface="+mn-lt"/>
              </a:rPr>
              <a:t>一个企业要想成为一个结实耐用的水桶，首先要想方设法提高所有板子的长度。只有让所有的板子都维持“足够高”的高度，才能充分体现团队精神，完全发挥团队作用。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845820" y="3890091"/>
            <a:ext cx="3985260" cy="1658653"/>
            <a:chOff x="845820" y="3890091"/>
            <a:chExt cx="3985260" cy="1658653"/>
          </a:xfrm>
        </p:grpSpPr>
        <p:sp>
          <p:nvSpPr>
            <p:cNvPr id="25" name="箭头: 五边形 24"/>
            <p:cNvSpPr/>
            <p:nvPr/>
          </p:nvSpPr>
          <p:spPr>
            <a:xfrm>
              <a:off x="845820" y="3916679"/>
              <a:ext cx="3985260" cy="1632065"/>
            </a:xfrm>
            <a:prstGeom prst="homePlate">
              <a:avLst>
                <a:gd name="adj" fmla="val 35875"/>
              </a:avLst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179685" y="4129391"/>
              <a:ext cx="333689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在这个充满竞争的年代，越来越多的管理者意识到，只要组织里有一个员工的能力很弱，就足以影响整个组织达成预期的目标。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865187" y="3890091"/>
              <a:ext cx="4539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A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412181" y="3849970"/>
            <a:ext cx="3914631" cy="1691153"/>
            <a:chOff x="845819" y="3857591"/>
            <a:chExt cx="3914631" cy="1691153"/>
          </a:xfrm>
        </p:grpSpPr>
        <p:sp>
          <p:nvSpPr>
            <p:cNvPr id="79" name="箭头: V 形 78"/>
            <p:cNvSpPr/>
            <p:nvPr/>
          </p:nvSpPr>
          <p:spPr>
            <a:xfrm>
              <a:off x="845819" y="3916679"/>
              <a:ext cx="3914631" cy="1632065"/>
            </a:xfrm>
            <a:prstGeom prst="chevron">
              <a:avLst>
                <a:gd name="adj" fmla="val 35569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465596" y="4129391"/>
              <a:ext cx="28182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最好的办法就是对员工进行教育和培训。企业培训是一项有意义而又实实在在的工作，许多著名企业都很重视对员工的培训。</a:t>
              </a: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060897" y="3857591"/>
              <a:ext cx="4267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C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第二部分  合格的团队构成要素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713508" y="3025544"/>
            <a:ext cx="4977650" cy="3028893"/>
          </a:xfrm>
          <a:prstGeom prst="rect">
            <a:avLst/>
          </a:prstGeom>
          <a:solidFill>
            <a:srgbClr val="FFC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3509" y="1886773"/>
            <a:ext cx="4977650" cy="1077217"/>
          </a:xfrm>
          <a:prstGeom prst="rect">
            <a:avLst/>
          </a:pr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 descr="D:\素材\51miz-P1493920-65F0CF9F-3840x2561.jpg51miz-P1493920-65F0CF9F-3840x256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1995" y="2024965"/>
            <a:ext cx="5834730" cy="38912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63232" y="1948327"/>
            <a:ext cx="23391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团队成员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凝聚力的来源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033797" y="3338946"/>
            <a:ext cx="3584043" cy="484346"/>
            <a:chOff x="1123852" y="3429000"/>
            <a:chExt cx="3584043" cy="484346"/>
          </a:xfrm>
        </p:grpSpPr>
        <p:grpSp>
          <p:nvGrpSpPr>
            <p:cNvPr id="30" name="组合 29"/>
            <p:cNvGrpSpPr/>
            <p:nvPr/>
          </p:nvGrpSpPr>
          <p:grpSpPr>
            <a:xfrm>
              <a:off x="1123852" y="3429000"/>
              <a:ext cx="484346" cy="484346"/>
              <a:chOff x="3764280" y="1645920"/>
              <a:chExt cx="484346" cy="484346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3764280" y="1645920"/>
                <a:ext cx="484346" cy="484346"/>
              </a:xfrm>
              <a:prstGeom prst="ellipse">
                <a:avLst/>
              </a:prstGeom>
              <a:solidFill>
                <a:srgbClr val="23598A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3834183" y="1668601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1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1701944" y="3471118"/>
              <a:ext cx="30059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23598A"/>
                  </a:solidFill>
                  <a:cs typeface="+mn-ea"/>
                  <a:sym typeface="+mn-lt"/>
                </a:rPr>
                <a:t>群本成员的整体配合效能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40724" y="3970605"/>
            <a:ext cx="2814602" cy="484346"/>
            <a:chOff x="1123852" y="3429000"/>
            <a:chExt cx="2814602" cy="484346"/>
          </a:xfrm>
        </p:grpSpPr>
        <p:grpSp>
          <p:nvGrpSpPr>
            <p:cNvPr id="36" name="组合 35"/>
            <p:cNvGrpSpPr/>
            <p:nvPr/>
          </p:nvGrpSpPr>
          <p:grpSpPr>
            <a:xfrm>
              <a:off x="1123852" y="3429000"/>
              <a:ext cx="484346" cy="484346"/>
              <a:chOff x="3764280" y="1645920"/>
              <a:chExt cx="484346" cy="484346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3764280" y="1645920"/>
                <a:ext cx="484346" cy="484346"/>
              </a:xfrm>
              <a:prstGeom prst="ellipse">
                <a:avLst/>
              </a:prstGeom>
              <a:solidFill>
                <a:srgbClr val="23598A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3834183" y="1668601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2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1701944" y="3471118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23598A"/>
                  </a:solidFill>
                  <a:cs typeface="+mn-ea"/>
                  <a:sym typeface="+mn-lt"/>
                </a:rPr>
                <a:t>团队成员的归属感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047651" y="4602264"/>
            <a:ext cx="2558121" cy="484346"/>
            <a:chOff x="1123852" y="3429000"/>
            <a:chExt cx="2558121" cy="484346"/>
          </a:xfrm>
        </p:grpSpPr>
        <p:grpSp>
          <p:nvGrpSpPr>
            <p:cNvPr id="41" name="组合 40"/>
            <p:cNvGrpSpPr/>
            <p:nvPr/>
          </p:nvGrpSpPr>
          <p:grpSpPr>
            <a:xfrm>
              <a:off x="1123852" y="3429000"/>
              <a:ext cx="484346" cy="484346"/>
              <a:chOff x="3764280" y="1645920"/>
              <a:chExt cx="484346" cy="484346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3764280" y="1645920"/>
                <a:ext cx="484346" cy="484346"/>
              </a:xfrm>
              <a:prstGeom prst="ellipse">
                <a:avLst/>
              </a:prstGeom>
              <a:solidFill>
                <a:srgbClr val="23598A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3834183" y="1668601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3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1701944" y="3471118"/>
              <a:ext cx="19800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23598A"/>
                  </a:solidFill>
                  <a:cs typeface="+mn-ea"/>
                  <a:sym typeface="+mn-lt"/>
                </a:rPr>
                <a:t>个体成员的信念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54578" y="5233923"/>
            <a:ext cx="2301641" cy="484346"/>
            <a:chOff x="1123852" y="3429000"/>
            <a:chExt cx="2301641" cy="484346"/>
          </a:xfrm>
        </p:grpSpPr>
        <p:grpSp>
          <p:nvGrpSpPr>
            <p:cNvPr id="46" name="组合 45"/>
            <p:cNvGrpSpPr/>
            <p:nvPr/>
          </p:nvGrpSpPr>
          <p:grpSpPr>
            <a:xfrm>
              <a:off x="1123852" y="3429000"/>
              <a:ext cx="484346" cy="484346"/>
              <a:chOff x="3764280" y="1645920"/>
              <a:chExt cx="484346" cy="484346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3764280" y="1645920"/>
                <a:ext cx="484346" cy="484346"/>
              </a:xfrm>
              <a:prstGeom prst="ellipse">
                <a:avLst/>
              </a:prstGeom>
              <a:solidFill>
                <a:srgbClr val="23598A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3834183" y="1668601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4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47" name="矩形 46"/>
            <p:cNvSpPr/>
            <p:nvPr/>
          </p:nvSpPr>
          <p:spPr>
            <a:xfrm>
              <a:off x="1701944" y="3471118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23598A"/>
                  </a:solidFill>
                  <a:cs typeface="+mn-ea"/>
                  <a:sym typeface="+mn-lt"/>
                </a:rPr>
                <a:t>管理者的魅力</a:t>
              </a: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第二部分  合格的团队构成要素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" grpId="0" animBg="1"/>
      <p:bldP spid="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D:\素材\51miz-P1502808-10E7ECAC-3840x2449.jpg51miz-P1502808-10E7ECAC-3840x24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9873" y="3997901"/>
            <a:ext cx="3904915" cy="249110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442554" y="1602373"/>
            <a:ext cx="3107774" cy="565861"/>
            <a:chOff x="1295400" y="2530629"/>
            <a:chExt cx="3107774" cy="565861"/>
          </a:xfrm>
        </p:grpSpPr>
        <p:sp>
          <p:nvSpPr>
            <p:cNvPr id="7" name="矩形: 圆角 6"/>
            <p:cNvSpPr/>
            <p:nvPr/>
          </p:nvSpPr>
          <p:spPr>
            <a:xfrm>
              <a:off x="1295400" y="2530629"/>
              <a:ext cx="3107774" cy="565861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ffectLst>
              <a:outerShdw blurRad="152400" dist="114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637393" y="2575253"/>
              <a:ext cx="2492990" cy="441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凝聚力散漫性的原因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 rot="5400000">
            <a:off x="2938384" y="842470"/>
            <a:ext cx="288404" cy="3280064"/>
            <a:chOff x="4565073" y="1960417"/>
            <a:chExt cx="775854" cy="1212273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4565073" y="2566554"/>
              <a:ext cx="775854" cy="0"/>
            </a:xfrm>
            <a:prstGeom prst="line">
              <a:avLst/>
            </a:prstGeom>
            <a:ln w="22225">
              <a:solidFill>
                <a:srgbClr val="2359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左中括号 13"/>
            <p:cNvSpPr/>
            <p:nvPr/>
          </p:nvSpPr>
          <p:spPr>
            <a:xfrm>
              <a:off x="4966854" y="1960417"/>
              <a:ext cx="325582" cy="1212273"/>
            </a:xfrm>
            <a:prstGeom prst="leftBracket">
              <a:avLst>
                <a:gd name="adj" fmla="val 0"/>
              </a:avLst>
            </a:prstGeom>
            <a:ln w="22225">
              <a:solidFill>
                <a:srgbClr val="2359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69515" y="2685922"/>
            <a:ext cx="1346077" cy="1102998"/>
            <a:chOff x="622361" y="3614178"/>
            <a:chExt cx="1346077" cy="1102998"/>
          </a:xfrm>
        </p:grpSpPr>
        <p:sp>
          <p:nvSpPr>
            <p:cNvPr id="20" name="矩形 19"/>
            <p:cNvSpPr/>
            <p:nvPr/>
          </p:nvSpPr>
          <p:spPr>
            <a:xfrm>
              <a:off x="622361" y="4054622"/>
              <a:ext cx="1346077" cy="662554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23598A"/>
                  </a:solidFill>
                  <a:cs typeface="+mn-ea"/>
                  <a:sym typeface="+mn-lt"/>
                </a:rPr>
                <a:t>自我</a:t>
              </a: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1053227" y="3614178"/>
              <a:ext cx="484346" cy="484346"/>
              <a:chOff x="3764280" y="1645920"/>
              <a:chExt cx="484346" cy="484346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3764280" y="1645920"/>
                <a:ext cx="484346" cy="484346"/>
              </a:xfrm>
              <a:prstGeom prst="ellipse">
                <a:avLst/>
              </a:prstGeom>
              <a:solidFill>
                <a:srgbClr val="23598A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3834130" y="1668780"/>
                <a:ext cx="356235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1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2409546" y="2626704"/>
            <a:ext cx="1346077" cy="1102998"/>
            <a:chOff x="622361" y="3614178"/>
            <a:chExt cx="1346077" cy="1102998"/>
          </a:xfrm>
        </p:grpSpPr>
        <p:sp>
          <p:nvSpPr>
            <p:cNvPr id="56" name="矩形 55"/>
            <p:cNvSpPr/>
            <p:nvPr/>
          </p:nvSpPr>
          <p:spPr>
            <a:xfrm>
              <a:off x="622361" y="4054622"/>
              <a:ext cx="1346077" cy="662554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23598A"/>
                  </a:solidFill>
                  <a:cs typeface="+mn-ea"/>
                  <a:sym typeface="+mn-lt"/>
                </a:rPr>
                <a:t>自私</a:t>
              </a: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1053227" y="3614178"/>
              <a:ext cx="484346" cy="484346"/>
              <a:chOff x="3764280" y="1645920"/>
              <a:chExt cx="484346" cy="484346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3764280" y="1645920"/>
                <a:ext cx="484346" cy="484346"/>
              </a:xfrm>
              <a:prstGeom prst="ellipse">
                <a:avLst/>
              </a:prstGeom>
              <a:solidFill>
                <a:srgbClr val="23598A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3834183" y="1668601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2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4049577" y="2567486"/>
            <a:ext cx="1346077" cy="1102998"/>
            <a:chOff x="622361" y="3614178"/>
            <a:chExt cx="1346077" cy="1102998"/>
          </a:xfrm>
        </p:grpSpPr>
        <p:sp>
          <p:nvSpPr>
            <p:cNvPr id="61" name="矩形 60"/>
            <p:cNvSpPr/>
            <p:nvPr/>
          </p:nvSpPr>
          <p:spPr>
            <a:xfrm>
              <a:off x="622361" y="4054622"/>
              <a:ext cx="1346077" cy="662554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23598A"/>
                  </a:solidFill>
                  <a:cs typeface="+mn-ea"/>
                  <a:sym typeface="+mn-lt"/>
                </a:rPr>
                <a:t>自大</a:t>
              </a: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1053227" y="3614178"/>
              <a:ext cx="484346" cy="484346"/>
              <a:chOff x="3764280" y="1645920"/>
              <a:chExt cx="484346" cy="484346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3764280" y="1645920"/>
                <a:ext cx="484346" cy="484346"/>
              </a:xfrm>
              <a:prstGeom prst="ellipse">
                <a:avLst/>
              </a:prstGeom>
              <a:solidFill>
                <a:srgbClr val="23598A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3834183" y="1668601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3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6551339" y="1780310"/>
            <a:ext cx="4496106" cy="4497496"/>
            <a:chOff x="6551339" y="2317558"/>
            <a:chExt cx="3959023" cy="3960247"/>
          </a:xfrm>
        </p:grpSpPr>
        <p:grpSp>
          <p:nvGrpSpPr>
            <p:cNvPr id="27" name="Group 4"/>
            <p:cNvGrpSpPr>
              <a:grpSpLocks noChangeAspect="1"/>
            </p:cNvGrpSpPr>
            <p:nvPr/>
          </p:nvGrpSpPr>
          <p:grpSpPr bwMode="auto">
            <a:xfrm>
              <a:off x="6551339" y="2317558"/>
              <a:ext cx="3959023" cy="3960247"/>
              <a:chOff x="3880" y="444"/>
              <a:chExt cx="3238" cy="3239"/>
            </a:xfrm>
          </p:grpSpPr>
          <p:sp>
            <p:nvSpPr>
              <p:cNvPr id="33" name="Freeform 5"/>
              <p:cNvSpPr/>
              <p:nvPr/>
            </p:nvSpPr>
            <p:spPr bwMode="auto">
              <a:xfrm>
                <a:off x="5499" y="444"/>
                <a:ext cx="1619" cy="1620"/>
              </a:xfrm>
              <a:custGeom>
                <a:avLst/>
                <a:gdLst>
                  <a:gd name="T0" fmla="*/ 83 w 3238"/>
                  <a:gd name="T1" fmla="*/ 0 h 3238"/>
                  <a:gd name="T2" fmla="*/ 248 w 3238"/>
                  <a:gd name="T3" fmla="*/ 9 h 3238"/>
                  <a:gd name="T4" fmla="*/ 411 w 3238"/>
                  <a:gd name="T5" fmla="*/ 25 h 3238"/>
                  <a:gd name="T6" fmla="*/ 572 w 3238"/>
                  <a:gd name="T7" fmla="*/ 50 h 3238"/>
                  <a:gd name="T8" fmla="*/ 809 w 3238"/>
                  <a:gd name="T9" fmla="*/ 102 h 3238"/>
                  <a:gd name="T10" fmla="*/ 1112 w 3238"/>
                  <a:gd name="T11" fmla="*/ 196 h 3238"/>
                  <a:gd name="T12" fmla="*/ 1404 w 3238"/>
                  <a:gd name="T13" fmla="*/ 319 h 3238"/>
                  <a:gd name="T14" fmla="*/ 1679 w 3238"/>
                  <a:gd name="T15" fmla="*/ 468 h 3238"/>
                  <a:gd name="T16" fmla="*/ 1938 w 3238"/>
                  <a:gd name="T17" fmla="*/ 643 h 3238"/>
                  <a:gd name="T18" fmla="*/ 2176 w 3238"/>
                  <a:gd name="T19" fmla="*/ 841 h 3238"/>
                  <a:gd name="T20" fmla="*/ 2397 w 3238"/>
                  <a:gd name="T21" fmla="*/ 1060 h 3238"/>
                  <a:gd name="T22" fmla="*/ 2595 w 3238"/>
                  <a:gd name="T23" fmla="*/ 1300 h 3238"/>
                  <a:gd name="T24" fmla="*/ 2769 w 3238"/>
                  <a:gd name="T25" fmla="*/ 1557 h 3238"/>
                  <a:gd name="T26" fmla="*/ 2919 w 3238"/>
                  <a:gd name="T27" fmla="*/ 1834 h 3238"/>
                  <a:gd name="T28" fmla="*/ 3042 w 3238"/>
                  <a:gd name="T29" fmla="*/ 2124 h 3238"/>
                  <a:gd name="T30" fmla="*/ 3136 w 3238"/>
                  <a:gd name="T31" fmla="*/ 2427 h 3238"/>
                  <a:gd name="T32" fmla="*/ 3188 w 3238"/>
                  <a:gd name="T33" fmla="*/ 2664 h 3238"/>
                  <a:gd name="T34" fmla="*/ 3211 w 3238"/>
                  <a:gd name="T35" fmla="*/ 2825 h 3238"/>
                  <a:gd name="T36" fmla="*/ 3228 w 3238"/>
                  <a:gd name="T37" fmla="*/ 2988 h 3238"/>
                  <a:gd name="T38" fmla="*/ 3236 w 3238"/>
                  <a:gd name="T39" fmla="*/ 3153 h 3238"/>
                  <a:gd name="T40" fmla="*/ 1748 w 3238"/>
                  <a:gd name="T41" fmla="*/ 3238 h 3238"/>
                  <a:gd name="T42" fmla="*/ 1738 w 3238"/>
                  <a:gd name="T43" fmla="*/ 3059 h 3238"/>
                  <a:gd name="T44" fmla="*/ 1713 w 3238"/>
                  <a:gd name="T45" fmla="*/ 2885 h 3238"/>
                  <a:gd name="T46" fmla="*/ 1669 w 3238"/>
                  <a:gd name="T47" fmla="*/ 2717 h 3238"/>
                  <a:gd name="T48" fmla="*/ 1611 w 3238"/>
                  <a:gd name="T49" fmla="*/ 2556 h 3238"/>
                  <a:gd name="T50" fmla="*/ 1536 w 3238"/>
                  <a:gd name="T51" fmla="*/ 2404 h 3238"/>
                  <a:gd name="T52" fmla="*/ 1450 w 3238"/>
                  <a:gd name="T53" fmla="*/ 2260 h 3238"/>
                  <a:gd name="T54" fmla="*/ 1348 w 3238"/>
                  <a:gd name="T55" fmla="*/ 2126 h 3238"/>
                  <a:gd name="T56" fmla="*/ 1237 w 3238"/>
                  <a:gd name="T57" fmla="*/ 2001 h 3238"/>
                  <a:gd name="T58" fmla="*/ 1112 w 3238"/>
                  <a:gd name="T59" fmla="*/ 1888 h 3238"/>
                  <a:gd name="T60" fmla="*/ 978 w 3238"/>
                  <a:gd name="T61" fmla="*/ 1788 h 3238"/>
                  <a:gd name="T62" fmla="*/ 834 w 3238"/>
                  <a:gd name="T63" fmla="*/ 1700 h 3238"/>
                  <a:gd name="T64" fmla="*/ 680 w 3238"/>
                  <a:gd name="T65" fmla="*/ 1627 h 3238"/>
                  <a:gd name="T66" fmla="*/ 519 w 3238"/>
                  <a:gd name="T67" fmla="*/ 1567 h 3238"/>
                  <a:gd name="T68" fmla="*/ 351 w 3238"/>
                  <a:gd name="T69" fmla="*/ 1525 h 3238"/>
                  <a:gd name="T70" fmla="*/ 179 w 3238"/>
                  <a:gd name="T71" fmla="*/ 1498 h 3238"/>
                  <a:gd name="T72" fmla="*/ 0 w 3238"/>
                  <a:gd name="T73" fmla="*/ 1488 h 3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38" h="3238">
                    <a:moveTo>
                      <a:pt x="0" y="0"/>
                    </a:moveTo>
                    <a:lnTo>
                      <a:pt x="83" y="0"/>
                    </a:lnTo>
                    <a:lnTo>
                      <a:pt x="165" y="4"/>
                    </a:lnTo>
                    <a:lnTo>
                      <a:pt x="248" y="9"/>
                    </a:lnTo>
                    <a:lnTo>
                      <a:pt x="330" y="15"/>
                    </a:lnTo>
                    <a:lnTo>
                      <a:pt x="411" y="25"/>
                    </a:lnTo>
                    <a:lnTo>
                      <a:pt x="492" y="36"/>
                    </a:lnTo>
                    <a:lnTo>
                      <a:pt x="572" y="50"/>
                    </a:lnTo>
                    <a:lnTo>
                      <a:pt x="651" y="65"/>
                    </a:lnTo>
                    <a:lnTo>
                      <a:pt x="809" y="102"/>
                    </a:lnTo>
                    <a:lnTo>
                      <a:pt x="962" y="144"/>
                    </a:lnTo>
                    <a:lnTo>
                      <a:pt x="1112" y="196"/>
                    </a:lnTo>
                    <a:lnTo>
                      <a:pt x="1260" y="253"/>
                    </a:lnTo>
                    <a:lnTo>
                      <a:pt x="1404" y="319"/>
                    </a:lnTo>
                    <a:lnTo>
                      <a:pt x="1542" y="390"/>
                    </a:lnTo>
                    <a:lnTo>
                      <a:pt x="1679" y="468"/>
                    </a:lnTo>
                    <a:lnTo>
                      <a:pt x="1809" y="553"/>
                    </a:lnTo>
                    <a:lnTo>
                      <a:pt x="1938" y="643"/>
                    </a:lnTo>
                    <a:lnTo>
                      <a:pt x="2059" y="739"/>
                    </a:lnTo>
                    <a:lnTo>
                      <a:pt x="2176" y="841"/>
                    </a:lnTo>
                    <a:lnTo>
                      <a:pt x="2289" y="949"/>
                    </a:lnTo>
                    <a:lnTo>
                      <a:pt x="2397" y="1060"/>
                    </a:lnTo>
                    <a:lnTo>
                      <a:pt x="2499" y="1177"/>
                    </a:lnTo>
                    <a:lnTo>
                      <a:pt x="2595" y="1300"/>
                    </a:lnTo>
                    <a:lnTo>
                      <a:pt x="2685" y="1427"/>
                    </a:lnTo>
                    <a:lnTo>
                      <a:pt x="2769" y="1557"/>
                    </a:lnTo>
                    <a:lnTo>
                      <a:pt x="2846" y="1694"/>
                    </a:lnTo>
                    <a:lnTo>
                      <a:pt x="2919" y="1834"/>
                    </a:lnTo>
                    <a:lnTo>
                      <a:pt x="2983" y="1976"/>
                    </a:lnTo>
                    <a:lnTo>
                      <a:pt x="3042" y="2124"/>
                    </a:lnTo>
                    <a:lnTo>
                      <a:pt x="3092" y="2274"/>
                    </a:lnTo>
                    <a:lnTo>
                      <a:pt x="3136" y="2427"/>
                    </a:lnTo>
                    <a:lnTo>
                      <a:pt x="3173" y="2585"/>
                    </a:lnTo>
                    <a:lnTo>
                      <a:pt x="3188" y="2664"/>
                    </a:lnTo>
                    <a:lnTo>
                      <a:pt x="3200" y="2744"/>
                    </a:lnTo>
                    <a:lnTo>
                      <a:pt x="3211" y="2825"/>
                    </a:lnTo>
                    <a:lnTo>
                      <a:pt x="3221" y="2906"/>
                    </a:lnTo>
                    <a:lnTo>
                      <a:pt x="3228" y="2988"/>
                    </a:lnTo>
                    <a:lnTo>
                      <a:pt x="3234" y="3071"/>
                    </a:lnTo>
                    <a:lnTo>
                      <a:pt x="3236" y="3153"/>
                    </a:lnTo>
                    <a:lnTo>
                      <a:pt x="3238" y="3238"/>
                    </a:lnTo>
                    <a:lnTo>
                      <a:pt x="1748" y="3238"/>
                    </a:lnTo>
                    <a:lnTo>
                      <a:pt x="1746" y="3148"/>
                    </a:lnTo>
                    <a:lnTo>
                      <a:pt x="1738" y="3059"/>
                    </a:lnTo>
                    <a:lnTo>
                      <a:pt x="1728" y="2971"/>
                    </a:lnTo>
                    <a:lnTo>
                      <a:pt x="1713" y="2885"/>
                    </a:lnTo>
                    <a:lnTo>
                      <a:pt x="1694" y="2800"/>
                    </a:lnTo>
                    <a:lnTo>
                      <a:pt x="1669" y="2717"/>
                    </a:lnTo>
                    <a:lnTo>
                      <a:pt x="1642" y="2637"/>
                    </a:lnTo>
                    <a:lnTo>
                      <a:pt x="1611" y="2556"/>
                    </a:lnTo>
                    <a:lnTo>
                      <a:pt x="1575" y="2479"/>
                    </a:lnTo>
                    <a:lnTo>
                      <a:pt x="1536" y="2404"/>
                    </a:lnTo>
                    <a:lnTo>
                      <a:pt x="1494" y="2331"/>
                    </a:lnTo>
                    <a:lnTo>
                      <a:pt x="1450" y="2260"/>
                    </a:lnTo>
                    <a:lnTo>
                      <a:pt x="1400" y="2191"/>
                    </a:lnTo>
                    <a:lnTo>
                      <a:pt x="1348" y="2126"/>
                    </a:lnTo>
                    <a:lnTo>
                      <a:pt x="1294" y="2061"/>
                    </a:lnTo>
                    <a:lnTo>
                      <a:pt x="1237" y="2001"/>
                    </a:lnTo>
                    <a:lnTo>
                      <a:pt x="1175" y="1943"/>
                    </a:lnTo>
                    <a:lnTo>
                      <a:pt x="1112" y="1888"/>
                    </a:lnTo>
                    <a:lnTo>
                      <a:pt x="1045" y="1836"/>
                    </a:lnTo>
                    <a:lnTo>
                      <a:pt x="978" y="1788"/>
                    </a:lnTo>
                    <a:lnTo>
                      <a:pt x="906" y="1742"/>
                    </a:lnTo>
                    <a:lnTo>
                      <a:pt x="834" y="1700"/>
                    </a:lnTo>
                    <a:lnTo>
                      <a:pt x="757" y="1661"/>
                    </a:lnTo>
                    <a:lnTo>
                      <a:pt x="680" y="1627"/>
                    </a:lnTo>
                    <a:lnTo>
                      <a:pt x="601" y="1594"/>
                    </a:lnTo>
                    <a:lnTo>
                      <a:pt x="519" y="1567"/>
                    </a:lnTo>
                    <a:lnTo>
                      <a:pt x="436" y="1544"/>
                    </a:lnTo>
                    <a:lnTo>
                      <a:pt x="351" y="1525"/>
                    </a:lnTo>
                    <a:lnTo>
                      <a:pt x="265" y="1509"/>
                    </a:lnTo>
                    <a:lnTo>
                      <a:pt x="179" y="1498"/>
                    </a:lnTo>
                    <a:lnTo>
                      <a:pt x="90" y="1490"/>
                    </a:lnTo>
                    <a:lnTo>
                      <a:pt x="0" y="1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5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6"/>
              <p:cNvSpPr/>
              <p:nvPr/>
            </p:nvSpPr>
            <p:spPr bwMode="auto">
              <a:xfrm>
                <a:off x="5499" y="444"/>
                <a:ext cx="1619" cy="1620"/>
              </a:xfrm>
              <a:custGeom>
                <a:avLst/>
                <a:gdLst>
                  <a:gd name="T0" fmla="*/ 83 w 3238"/>
                  <a:gd name="T1" fmla="*/ 0 h 3238"/>
                  <a:gd name="T2" fmla="*/ 248 w 3238"/>
                  <a:gd name="T3" fmla="*/ 9 h 3238"/>
                  <a:gd name="T4" fmla="*/ 411 w 3238"/>
                  <a:gd name="T5" fmla="*/ 25 h 3238"/>
                  <a:gd name="T6" fmla="*/ 572 w 3238"/>
                  <a:gd name="T7" fmla="*/ 50 h 3238"/>
                  <a:gd name="T8" fmla="*/ 809 w 3238"/>
                  <a:gd name="T9" fmla="*/ 102 h 3238"/>
                  <a:gd name="T10" fmla="*/ 1112 w 3238"/>
                  <a:gd name="T11" fmla="*/ 196 h 3238"/>
                  <a:gd name="T12" fmla="*/ 1404 w 3238"/>
                  <a:gd name="T13" fmla="*/ 319 h 3238"/>
                  <a:gd name="T14" fmla="*/ 1679 w 3238"/>
                  <a:gd name="T15" fmla="*/ 468 h 3238"/>
                  <a:gd name="T16" fmla="*/ 1938 w 3238"/>
                  <a:gd name="T17" fmla="*/ 643 h 3238"/>
                  <a:gd name="T18" fmla="*/ 2176 w 3238"/>
                  <a:gd name="T19" fmla="*/ 841 h 3238"/>
                  <a:gd name="T20" fmla="*/ 2397 w 3238"/>
                  <a:gd name="T21" fmla="*/ 1060 h 3238"/>
                  <a:gd name="T22" fmla="*/ 2595 w 3238"/>
                  <a:gd name="T23" fmla="*/ 1300 h 3238"/>
                  <a:gd name="T24" fmla="*/ 2769 w 3238"/>
                  <a:gd name="T25" fmla="*/ 1557 h 3238"/>
                  <a:gd name="T26" fmla="*/ 2919 w 3238"/>
                  <a:gd name="T27" fmla="*/ 1834 h 3238"/>
                  <a:gd name="T28" fmla="*/ 3042 w 3238"/>
                  <a:gd name="T29" fmla="*/ 2124 h 3238"/>
                  <a:gd name="T30" fmla="*/ 3136 w 3238"/>
                  <a:gd name="T31" fmla="*/ 2427 h 3238"/>
                  <a:gd name="T32" fmla="*/ 3188 w 3238"/>
                  <a:gd name="T33" fmla="*/ 2664 h 3238"/>
                  <a:gd name="T34" fmla="*/ 3211 w 3238"/>
                  <a:gd name="T35" fmla="*/ 2825 h 3238"/>
                  <a:gd name="T36" fmla="*/ 3228 w 3238"/>
                  <a:gd name="T37" fmla="*/ 2988 h 3238"/>
                  <a:gd name="T38" fmla="*/ 3236 w 3238"/>
                  <a:gd name="T39" fmla="*/ 3153 h 3238"/>
                  <a:gd name="T40" fmla="*/ 1748 w 3238"/>
                  <a:gd name="T41" fmla="*/ 3238 h 3238"/>
                  <a:gd name="T42" fmla="*/ 1738 w 3238"/>
                  <a:gd name="T43" fmla="*/ 3059 h 3238"/>
                  <a:gd name="T44" fmla="*/ 1713 w 3238"/>
                  <a:gd name="T45" fmla="*/ 2885 h 3238"/>
                  <a:gd name="T46" fmla="*/ 1669 w 3238"/>
                  <a:gd name="T47" fmla="*/ 2717 h 3238"/>
                  <a:gd name="T48" fmla="*/ 1611 w 3238"/>
                  <a:gd name="T49" fmla="*/ 2556 h 3238"/>
                  <a:gd name="T50" fmla="*/ 1536 w 3238"/>
                  <a:gd name="T51" fmla="*/ 2404 h 3238"/>
                  <a:gd name="T52" fmla="*/ 1450 w 3238"/>
                  <a:gd name="T53" fmla="*/ 2260 h 3238"/>
                  <a:gd name="T54" fmla="*/ 1348 w 3238"/>
                  <a:gd name="T55" fmla="*/ 2126 h 3238"/>
                  <a:gd name="T56" fmla="*/ 1237 w 3238"/>
                  <a:gd name="T57" fmla="*/ 2001 h 3238"/>
                  <a:gd name="T58" fmla="*/ 1112 w 3238"/>
                  <a:gd name="T59" fmla="*/ 1888 h 3238"/>
                  <a:gd name="T60" fmla="*/ 978 w 3238"/>
                  <a:gd name="T61" fmla="*/ 1788 h 3238"/>
                  <a:gd name="T62" fmla="*/ 834 w 3238"/>
                  <a:gd name="T63" fmla="*/ 1700 h 3238"/>
                  <a:gd name="T64" fmla="*/ 680 w 3238"/>
                  <a:gd name="T65" fmla="*/ 1627 h 3238"/>
                  <a:gd name="T66" fmla="*/ 519 w 3238"/>
                  <a:gd name="T67" fmla="*/ 1567 h 3238"/>
                  <a:gd name="T68" fmla="*/ 351 w 3238"/>
                  <a:gd name="T69" fmla="*/ 1525 h 3238"/>
                  <a:gd name="T70" fmla="*/ 179 w 3238"/>
                  <a:gd name="T71" fmla="*/ 1498 h 3238"/>
                  <a:gd name="T72" fmla="*/ 0 w 3238"/>
                  <a:gd name="T73" fmla="*/ 1488 h 3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38" h="3238">
                    <a:moveTo>
                      <a:pt x="0" y="0"/>
                    </a:moveTo>
                    <a:lnTo>
                      <a:pt x="83" y="0"/>
                    </a:lnTo>
                    <a:lnTo>
                      <a:pt x="165" y="4"/>
                    </a:lnTo>
                    <a:lnTo>
                      <a:pt x="248" y="9"/>
                    </a:lnTo>
                    <a:lnTo>
                      <a:pt x="330" y="15"/>
                    </a:lnTo>
                    <a:lnTo>
                      <a:pt x="411" y="25"/>
                    </a:lnTo>
                    <a:lnTo>
                      <a:pt x="492" y="36"/>
                    </a:lnTo>
                    <a:lnTo>
                      <a:pt x="572" y="50"/>
                    </a:lnTo>
                    <a:lnTo>
                      <a:pt x="651" y="65"/>
                    </a:lnTo>
                    <a:lnTo>
                      <a:pt x="809" y="102"/>
                    </a:lnTo>
                    <a:lnTo>
                      <a:pt x="962" y="144"/>
                    </a:lnTo>
                    <a:lnTo>
                      <a:pt x="1112" y="196"/>
                    </a:lnTo>
                    <a:lnTo>
                      <a:pt x="1260" y="253"/>
                    </a:lnTo>
                    <a:lnTo>
                      <a:pt x="1404" y="319"/>
                    </a:lnTo>
                    <a:lnTo>
                      <a:pt x="1542" y="390"/>
                    </a:lnTo>
                    <a:lnTo>
                      <a:pt x="1679" y="468"/>
                    </a:lnTo>
                    <a:lnTo>
                      <a:pt x="1809" y="553"/>
                    </a:lnTo>
                    <a:lnTo>
                      <a:pt x="1938" y="643"/>
                    </a:lnTo>
                    <a:lnTo>
                      <a:pt x="2059" y="739"/>
                    </a:lnTo>
                    <a:lnTo>
                      <a:pt x="2176" y="841"/>
                    </a:lnTo>
                    <a:lnTo>
                      <a:pt x="2289" y="949"/>
                    </a:lnTo>
                    <a:lnTo>
                      <a:pt x="2397" y="1060"/>
                    </a:lnTo>
                    <a:lnTo>
                      <a:pt x="2499" y="1177"/>
                    </a:lnTo>
                    <a:lnTo>
                      <a:pt x="2595" y="1300"/>
                    </a:lnTo>
                    <a:lnTo>
                      <a:pt x="2685" y="1427"/>
                    </a:lnTo>
                    <a:lnTo>
                      <a:pt x="2769" y="1557"/>
                    </a:lnTo>
                    <a:lnTo>
                      <a:pt x="2846" y="1694"/>
                    </a:lnTo>
                    <a:lnTo>
                      <a:pt x="2919" y="1834"/>
                    </a:lnTo>
                    <a:lnTo>
                      <a:pt x="2983" y="1976"/>
                    </a:lnTo>
                    <a:lnTo>
                      <a:pt x="3042" y="2124"/>
                    </a:lnTo>
                    <a:lnTo>
                      <a:pt x="3092" y="2274"/>
                    </a:lnTo>
                    <a:lnTo>
                      <a:pt x="3136" y="2427"/>
                    </a:lnTo>
                    <a:lnTo>
                      <a:pt x="3173" y="2585"/>
                    </a:lnTo>
                    <a:lnTo>
                      <a:pt x="3188" y="2664"/>
                    </a:lnTo>
                    <a:lnTo>
                      <a:pt x="3200" y="2744"/>
                    </a:lnTo>
                    <a:lnTo>
                      <a:pt x="3211" y="2825"/>
                    </a:lnTo>
                    <a:lnTo>
                      <a:pt x="3221" y="2906"/>
                    </a:lnTo>
                    <a:lnTo>
                      <a:pt x="3228" y="2988"/>
                    </a:lnTo>
                    <a:lnTo>
                      <a:pt x="3234" y="3071"/>
                    </a:lnTo>
                    <a:lnTo>
                      <a:pt x="3236" y="3153"/>
                    </a:lnTo>
                    <a:lnTo>
                      <a:pt x="3238" y="3238"/>
                    </a:lnTo>
                    <a:lnTo>
                      <a:pt x="1748" y="3238"/>
                    </a:lnTo>
                    <a:lnTo>
                      <a:pt x="1746" y="3148"/>
                    </a:lnTo>
                    <a:lnTo>
                      <a:pt x="1738" y="3059"/>
                    </a:lnTo>
                    <a:lnTo>
                      <a:pt x="1728" y="2971"/>
                    </a:lnTo>
                    <a:lnTo>
                      <a:pt x="1713" y="2885"/>
                    </a:lnTo>
                    <a:lnTo>
                      <a:pt x="1694" y="2800"/>
                    </a:lnTo>
                    <a:lnTo>
                      <a:pt x="1669" y="2717"/>
                    </a:lnTo>
                    <a:lnTo>
                      <a:pt x="1642" y="2637"/>
                    </a:lnTo>
                    <a:lnTo>
                      <a:pt x="1611" y="2556"/>
                    </a:lnTo>
                    <a:lnTo>
                      <a:pt x="1575" y="2479"/>
                    </a:lnTo>
                    <a:lnTo>
                      <a:pt x="1536" y="2404"/>
                    </a:lnTo>
                    <a:lnTo>
                      <a:pt x="1494" y="2331"/>
                    </a:lnTo>
                    <a:lnTo>
                      <a:pt x="1450" y="2260"/>
                    </a:lnTo>
                    <a:lnTo>
                      <a:pt x="1400" y="2191"/>
                    </a:lnTo>
                    <a:lnTo>
                      <a:pt x="1348" y="2126"/>
                    </a:lnTo>
                    <a:lnTo>
                      <a:pt x="1294" y="2061"/>
                    </a:lnTo>
                    <a:lnTo>
                      <a:pt x="1237" y="2001"/>
                    </a:lnTo>
                    <a:lnTo>
                      <a:pt x="1175" y="1943"/>
                    </a:lnTo>
                    <a:lnTo>
                      <a:pt x="1112" y="1888"/>
                    </a:lnTo>
                    <a:lnTo>
                      <a:pt x="1045" y="1836"/>
                    </a:lnTo>
                    <a:lnTo>
                      <a:pt x="978" y="1788"/>
                    </a:lnTo>
                    <a:lnTo>
                      <a:pt x="906" y="1742"/>
                    </a:lnTo>
                    <a:lnTo>
                      <a:pt x="834" y="1700"/>
                    </a:lnTo>
                    <a:lnTo>
                      <a:pt x="757" y="1661"/>
                    </a:lnTo>
                    <a:lnTo>
                      <a:pt x="680" y="1627"/>
                    </a:lnTo>
                    <a:lnTo>
                      <a:pt x="601" y="1594"/>
                    </a:lnTo>
                    <a:lnTo>
                      <a:pt x="519" y="1567"/>
                    </a:lnTo>
                    <a:lnTo>
                      <a:pt x="436" y="1544"/>
                    </a:lnTo>
                    <a:lnTo>
                      <a:pt x="351" y="1525"/>
                    </a:lnTo>
                    <a:lnTo>
                      <a:pt x="265" y="1509"/>
                    </a:lnTo>
                    <a:lnTo>
                      <a:pt x="179" y="1498"/>
                    </a:lnTo>
                    <a:lnTo>
                      <a:pt x="90" y="1490"/>
                    </a:lnTo>
                    <a:lnTo>
                      <a:pt x="0" y="1488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7"/>
              <p:cNvSpPr/>
              <p:nvPr/>
            </p:nvSpPr>
            <p:spPr bwMode="auto">
              <a:xfrm>
                <a:off x="5499" y="2064"/>
                <a:ext cx="1619" cy="1619"/>
              </a:xfrm>
              <a:custGeom>
                <a:avLst/>
                <a:gdLst>
                  <a:gd name="T0" fmla="*/ 3236 w 3238"/>
                  <a:gd name="T1" fmla="*/ 83 h 3238"/>
                  <a:gd name="T2" fmla="*/ 3228 w 3238"/>
                  <a:gd name="T3" fmla="*/ 248 h 3238"/>
                  <a:gd name="T4" fmla="*/ 3211 w 3238"/>
                  <a:gd name="T5" fmla="*/ 411 h 3238"/>
                  <a:gd name="T6" fmla="*/ 3188 w 3238"/>
                  <a:gd name="T7" fmla="*/ 572 h 3238"/>
                  <a:gd name="T8" fmla="*/ 3136 w 3238"/>
                  <a:gd name="T9" fmla="*/ 809 h 3238"/>
                  <a:gd name="T10" fmla="*/ 3042 w 3238"/>
                  <a:gd name="T11" fmla="*/ 1112 h 3238"/>
                  <a:gd name="T12" fmla="*/ 2919 w 3238"/>
                  <a:gd name="T13" fmla="*/ 1404 h 3238"/>
                  <a:gd name="T14" fmla="*/ 2769 w 3238"/>
                  <a:gd name="T15" fmla="*/ 1679 h 3238"/>
                  <a:gd name="T16" fmla="*/ 2595 w 3238"/>
                  <a:gd name="T17" fmla="*/ 1938 h 3238"/>
                  <a:gd name="T18" fmla="*/ 2397 w 3238"/>
                  <a:gd name="T19" fmla="*/ 2176 h 3238"/>
                  <a:gd name="T20" fmla="*/ 2176 w 3238"/>
                  <a:gd name="T21" fmla="*/ 2397 h 3238"/>
                  <a:gd name="T22" fmla="*/ 1938 w 3238"/>
                  <a:gd name="T23" fmla="*/ 2595 h 3238"/>
                  <a:gd name="T24" fmla="*/ 1679 w 3238"/>
                  <a:gd name="T25" fmla="*/ 2770 h 3238"/>
                  <a:gd name="T26" fmla="*/ 1404 w 3238"/>
                  <a:gd name="T27" fmla="*/ 2919 h 3238"/>
                  <a:gd name="T28" fmla="*/ 1112 w 3238"/>
                  <a:gd name="T29" fmla="*/ 3042 h 3238"/>
                  <a:gd name="T30" fmla="*/ 809 w 3238"/>
                  <a:gd name="T31" fmla="*/ 3136 h 3238"/>
                  <a:gd name="T32" fmla="*/ 572 w 3238"/>
                  <a:gd name="T33" fmla="*/ 3188 h 3238"/>
                  <a:gd name="T34" fmla="*/ 411 w 3238"/>
                  <a:gd name="T35" fmla="*/ 3211 h 3238"/>
                  <a:gd name="T36" fmla="*/ 248 w 3238"/>
                  <a:gd name="T37" fmla="*/ 3229 h 3238"/>
                  <a:gd name="T38" fmla="*/ 83 w 3238"/>
                  <a:gd name="T39" fmla="*/ 3236 h 3238"/>
                  <a:gd name="T40" fmla="*/ 0 w 3238"/>
                  <a:gd name="T41" fmla="*/ 1748 h 3238"/>
                  <a:gd name="T42" fmla="*/ 179 w 3238"/>
                  <a:gd name="T43" fmla="*/ 1738 h 3238"/>
                  <a:gd name="T44" fmla="*/ 351 w 3238"/>
                  <a:gd name="T45" fmla="*/ 1713 h 3238"/>
                  <a:gd name="T46" fmla="*/ 519 w 3238"/>
                  <a:gd name="T47" fmla="*/ 1669 h 3238"/>
                  <a:gd name="T48" fmla="*/ 680 w 3238"/>
                  <a:gd name="T49" fmla="*/ 1611 h 3238"/>
                  <a:gd name="T50" fmla="*/ 834 w 3238"/>
                  <a:gd name="T51" fmla="*/ 1537 h 3238"/>
                  <a:gd name="T52" fmla="*/ 978 w 3238"/>
                  <a:gd name="T53" fmla="*/ 1450 h 3238"/>
                  <a:gd name="T54" fmla="*/ 1112 w 3238"/>
                  <a:gd name="T55" fmla="*/ 1348 h 3238"/>
                  <a:gd name="T56" fmla="*/ 1237 w 3238"/>
                  <a:gd name="T57" fmla="*/ 1237 h 3238"/>
                  <a:gd name="T58" fmla="*/ 1348 w 3238"/>
                  <a:gd name="T59" fmla="*/ 1112 h 3238"/>
                  <a:gd name="T60" fmla="*/ 1450 w 3238"/>
                  <a:gd name="T61" fmla="*/ 978 h 3238"/>
                  <a:gd name="T62" fmla="*/ 1536 w 3238"/>
                  <a:gd name="T63" fmla="*/ 834 h 3238"/>
                  <a:gd name="T64" fmla="*/ 1611 w 3238"/>
                  <a:gd name="T65" fmla="*/ 680 h 3238"/>
                  <a:gd name="T66" fmla="*/ 1669 w 3238"/>
                  <a:gd name="T67" fmla="*/ 519 h 3238"/>
                  <a:gd name="T68" fmla="*/ 1713 w 3238"/>
                  <a:gd name="T69" fmla="*/ 351 h 3238"/>
                  <a:gd name="T70" fmla="*/ 1738 w 3238"/>
                  <a:gd name="T71" fmla="*/ 179 h 3238"/>
                  <a:gd name="T72" fmla="*/ 1748 w 3238"/>
                  <a:gd name="T73" fmla="*/ 0 h 3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38" h="3238">
                    <a:moveTo>
                      <a:pt x="3238" y="0"/>
                    </a:moveTo>
                    <a:lnTo>
                      <a:pt x="3236" y="83"/>
                    </a:lnTo>
                    <a:lnTo>
                      <a:pt x="3234" y="165"/>
                    </a:lnTo>
                    <a:lnTo>
                      <a:pt x="3228" y="248"/>
                    </a:lnTo>
                    <a:lnTo>
                      <a:pt x="3221" y="330"/>
                    </a:lnTo>
                    <a:lnTo>
                      <a:pt x="3211" y="411"/>
                    </a:lnTo>
                    <a:lnTo>
                      <a:pt x="3200" y="492"/>
                    </a:lnTo>
                    <a:lnTo>
                      <a:pt x="3188" y="572"/>
                    </a:lnTo>
                    <a:lnTo>
                      <a:pt x="3173" y="651"/>
                    </a:lnTo>
                    <a:lnTo>
                      <a:pt x="3136" y="809"/>
                    </a:lnTo>
                    <a:lnTo>
                      <a:pt x="3092" y="962"/>
                    </a:lnTo>
                    <a:lnTo>
                      <a:pt x="3042" y="1112"/>
                    </a:lnTo>
                    <a:lnTo>
                      <a:pt x="2983" y="1260"/>
                    </a:lnTo>
                    <a:lnTo>
                      <a:pt x="2919" y="1404"/>
                    </a:lnTo>
                    <a:lnTo>
                      <a:pt x="2846" y="1542"/>
                    </a:lnTo>
                    <a:lnTo>
                      <a:pt x="2769" y="1679"/>
                    </a:lnTo>
                    <a:lnTo>
                      <a:pt x="2685" y="1809"/>
                    </a:lnTo>
                    <a:lnTo>
                      <a:pt x="2595" y="1938"/>
                    </a:lnTo>
                    <a:lnTo>
                      <a:pt x="2499" y="2059"/>
                    </a:lnTo>
                    <a:lnTo>
                      <a:pt x="2397" y="2176"/>
                    </a:lnTo>
                    <a:lnTo>
                      <a:pt x="2289" y="2289"/>
                    </a:lnTo>
                    <a:lnTo>
                      <a:pt x="2176" y="2397"/>
                    </a:lnTo>
                    <a:lnTo>
                      <a:pt x="2059" y="2499"/>
                    </a:lnTo>
                    <a:lnTo>
                      <a:pt x="1938" y="2595"/>
                    </a:lnTo>
                    <a:lnTo>
                      <a:pt x="1809" y="2685"/>
                    </a:lnTo>
                    <a:lnTo>
                      <a:pt x="1679" y="2770"/>
                    </a:lnTo>
                    <a:lnTo>
                      <a:pt x="1542" y="2846"/>
                    </a:lnTo>
                    <a:lnTo>
                      <a:pt x="1404" y="2919"/>
                    </a:lnTo>
                    <a:lnTo>
                      <a:pt x="1260" y="2983"/>
                    </a:lnTo>
                    <a:lnTo>
                      <a:pt x="1112" y="3042"/>
                    </a:lnTo>
                    <a:lnTo>
                      <a:pt x="962" y="3092"/>
                    </a:lnTo>
                    <a:lnTo>
                      <a:pt x="809" y="3136"/>
                    </a:lnTo>
                    <a:lnTo>
                      <a:pt x="651" y="3173"/>
                    </a:lnTo>
                    <a:lnTo>
                      <a:pt x="572" y="3188"/>
                    </a:lnTo>
                    <a:lnTo>
                      <a:pt x="492" y="3200"/>
                    </a:lnTo>
                    <a:lnTo>
                      <a:pt x="411" y="3211"/>
                    </a:lnTo>
                    <a:lnTo>
                      <a:pt x="330" y="3221"/>
                    </a:lnTo>
                    <a:lnTo>
                      <a:pt x="248" y="3229"/>
                    </a:lnTo>
                    <a:lnTo>
                      <a:pt x="165" y="3234"/>
                    </a:lnTo>
                    <a:lnTo>
                      <a:pt x="83" y="3236"/>
                    </a:lnTo>
                    <a:lnTo>
                      <a:pt x="0" y="3238"/>
                    </a:lnTo>
                    <a:lnTo>
                      <a:pt x="0" y="1748"/>
                    </a:lnTo>
                    <a:lnTo>
                      <a:pt x="90" y="1746"/>
                    </a:lnTo>
                    <a:lnTo>
                      <a:pt x="179" y="1738"/>
                    </a:lnTo>
                    <a:lnTo>
                      <a:pt x="265" y="1729"/>
                    </a:lnTo>
                    <a:lnTo>
                      <a:pt x="351" y="1713"/>
                    </a:lnTo>
                    <a:lnTo>
                      <a:pt x="436" y="1694"/>
                    </a:lnTo>
                    <a:lnTo>
                      <a:pt x="519" y="1669"/>
                    </a:lnTo>
                    <a:lnTo>
                      <a:pt x="601" y="1642"/>
                    </a:lnTo>
                    <a:lnTo>
                      <a:pt x="680" y="1611"/>
                    </a:lnTo>
                    <a:lnTo>
                      <a:pt x="757" y="1575"/>
                    </a:lnTo>
                    <a:lnTo>
                      <a:pt x="834" y="1537"/>
                    </a:lnTo>
                    <a:lnTo>
                      <a:pt x="906" y="1494"/>
                    </a:lnTo>
                    <a:lnTo>
                      <a:pt x="978" y="1450"/>
                    </a:lnTo>
                    <a:lnTo>
                      <a:pt x="1045" y="1400"/>
                    </a:lnTo>
                    <a:lnTo>
                      <a:pt x="1112" y="1348"/>
                    </a:lnTo>
                    <a:lnTo>
                      <a:pt x="1175" y="1295"/>
                    </a:lnTo>
                    <a:lnTo>
                      <a:pt x="1237" y="1237"/>
                    </a:lnTo>
                    <a:lnTo>
                      <a:pt x="1294" y="1175"/>
                    </a:lnTo>
                    <a:lnTo>
                      <a:pt x="1348" y="1112"/>
                    </a:lnTo>
                    <a:lnTo>
                      <a:pt x="1400" y="1045"/>
                    </a:lnTo>
                    <a:lnTo>
                      <a:pt x="1450" y="978"/>
                    </a:lnTo>
                    <a:lnTo>
                      <a:pt x="1494" y="907"/>
                    </a:lnTo>
                    <a:lnTo>
                      <a:pt x="1536" y="834"/>
                    </a:lnTo>
                    <a:lnTo>
                      <a:pt x="1575" y="757"/>
                    </a:lnTo>
                    <a:lnTo>
                      <a:pt x="1611" y="680"/>
                    </a:lnTo>
                    <a:lnTo>
                      <a:pt x="1642" y="601"/>
                    </a:lnTo>
                    <a:lnTo>
                      <a:pt x="1669" y="519"/>
                    </a:lnTo>
                    <a:lnTo>
                      <a:pt x="1694" y="436"/>
                    </a:lnTo>
                    <a:lnTo>
                      <a:pt x="1713" y="351"/>
                    </a:lnTo>
                    <a:lnTo>
                      <a:pt x="1728" y="265"/>
                    </a:lnTo>
                    <a:lnTo>
                      <a:pt x="1738" y="179"/>
                    </a:lnTo>
                    <a:lnTo>
                      <a:pt x="1746" y="90"/>
                    </a:lnTo>
                    <a:lnTo>
                      <a:pt x="1748" y="0"/>
                    </a:lnTo>
                    <a:lnTo>
                      <a:pt x="3238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8"/>
              <p:cNvSpPr/>
              <p:nvPr/>
            </p:nvSpPr>
            <p:spPr bwMode="auto">
              <a:xfrm>
                <a:off x="5499" y="2064"/>
                <a:ext cx="1619" cy="1619"/>
              </a:xfrm>
              <a:custGeom>
                <a:avLst/>
                <a:gdLst>
                  <a:gd name="T0" fmla="*/ 3236 w 3238"/>
                  <a:gd name="T1" fmla="*/ 83 h 3238"/>
                  <a:gd name="T2" fmla="*/ 3228 w 3238"/>
                  <a:gd name="T3" fmla="*/ 248 h 3238"/>
                  <a:gd name="T4" fmla="*/ 3211 w 3238"/>
                  <a:gd name="T5" fmla="*/ 411 h 3238"/>
                  <a:gd name="T6" fmla="*/ 3188 w 3238"/>
                  <a:gd name="T7" fmla="*/ 572 h 3238"/>
                  <a:gd name="T8" fmla="*/ 3136 w 3238"/>
                  <a:gd name="T9" fmla="*/ 809 h 3238"/>
                  <a:gd name="T10" fmla="*/ 3042 w 3238"/>
                  <a:gd name="T11" fmla="*/ 1112 h 3238"/>
                  <a:gd name="T12" fmla="*/ 2919 w 3238"/>
                  <a:gd name="T13" fmla="*/ 1404 h 3238"/>
                  <a:gd name="T14" fmla="*/ 2769 w 3238"/>
                  <a:gd name="T15" fmla="*/ 1679 h 3238"/>
                  <a:gd name="T16" fmla="*/ 2595 w 3238"/>
                  <a:gd name="T17" fmla="*/ 1938 h 3238"/>
                  <a:gd name="T18" fmla="*/ 2397 w 3238"/>
                  <a:gd name="T19" fmla="*/ 2176 h 3238"/>
                  <a:gd name="T20" fmla="*/ 2176 w 3238"/>
                  <a:gd name="T21" fmla="*/ 2397 h 3238"/>
                  <a:gd name="T22" fmla="*/ 1938 w 3238"/>
                  <a:gd name="T23" fmla="*/ 2595 h 3238"/>
                  <a:gd name="T24" fmla="*/ 1679 w 3238"/>
                  <a:gd name="T25" fmla="*/ 2770 h 3238"/>
                  <a:gd name="T26" fmla="*/ 1404 w 3238"/>
                  <a:gd name="T27" fmla="*/ 2919 h 3238"/>
                  <a:gd name="T28" fmla="*/ 1112 w 3238"/>
                  <a:gd name="T29" fmla="*/ 3042 h 3238"/>
                  <a:gd name="T30" fmla="*/ 809 w 3238"/>
                  <a:gd name="T31" fmla="*/ 3136 h 3238"/>
                  <a:gd name="T32" fmla="*/ 572 w 3238"/>
                  <a:gd name="T33" fmla="*/ 3188 h 3238"/>
                  <a:gd name="T34" fmla="*/ 411 w 3238"/>
                  <a:gd name="T35" fmla="*/ 3211 h 3238"/>
                  <a:gd name="T36" fmla="*/ 248 w 3238"/>
                  <a:gd name="T37" fmla="*/ 3229 h 3238"/>
                  <a:gd name="T38" fmla="*/ 83 w 3238"/>
                  <a:gd name="T39" fmla="*/ 3236 h 3238"/>
                  <a:gd name="T40" fmla="*/ 0 w 3238"/>
                  <a:gd name="T41" fmla="*/ 1748 h 3238"/>
                  <a:gd name="T42" fmla="*/ 179 w 3238"/>
                  <a:gd name="T43" fmla="*/ 1738 h 3238"/>
                  <a:gd name="T44" fmla="*/ 351 w 3238"/>
                  <a:gd name="T45" fmla="*/ 1713 h 3238"/>
                  <a:gd name="T46" fmla="*/ 519 w 3238"/>
                  <a:gd name="T47" fmla="*/ 1669 h 3238"/>
                  <a:gd name="T48" fmla="*/ 680 w 3238"/>
                  <a:gd name="T49" fmla="*/ 1611 h 3238"/>
                  <a:gd name="T50" fmla="*/ 834 w 3238"/>
                  <a:gd name="T51" fmla="*/ 1537 h 3238"/>
                  <a:gd name="T52" fmla="*/ 978 w 3238"/>
                  <a:gd name="T53" fmla="*/ 1450 h 3238"/>
                  <a:gd name="T54" fmla="*/ 1112 w 3238"/>
                  <a:gd name="T55" fmla="*/ 1348 h 3238"/>
                  <a:gd name="T56" fmla="*/ 1237 w 3238"/>
                  <a:gd name="T57" fmla="*/ 1237 h 3238"/>
                  <a:gd name="T58" fmla="*/ 1348 w 3238"/>
                  <a:gd name="T59" fmla="*/ 1112 h 3238"/>
                  <a:gd name="T60" fmla="*/ 1450 w 3238"/>
                  <a:gd name="T61" fmla="*/ 978 h 3238"/>
                  <a:gd name="T62" fmla="*/ 1536 w 3238"/>
                  <a:gd name="T63" fmla="*/ 834 h 3238"/>
                  <a:gd name="T64" fmla="*/ 1611 w 3238"/>
                  <a:gd name="T65" fmla="*/ 680 h 3238"/>
                  <a:gd name="T66" fmla="*/ 1669 w 3238"/>
                  <a:gd name="T67" fmla="*/ 519 h 3238"/>
                  <a:gd name="T68" fmla="*/ 1713 w 3238"/>
                  <a:gd name="T69" fmla="*/ 351 h 3238"/>
                  <a:gd name="T70" fmla="*/ 1738 w 3238"/>
                  <a:gd name="T71" fmla="*/ 179 h 3238"/>
                  <a:gd name="T72" fmla="*/ 1748 w 3238"/>
                  <a:gd name="T73" fmla="*/ 0 h 3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38" h="3238">
                    <a:moveTo>
                      <a:pt x="3238" y="0"/>
                    </a:moveTo>
                    <a:lnTo>
                      <a:pt x="3236" y="83"/>
                    </a:lnTo>
                    <a:lnTo>
                      <a:pt x="3234" y="165"/>
                    </a:lnTo>
                    <a:lnTo>
                      <a:pt x="3228" y="248"/>
                    </a:lnTo>
                    <a:lnTo>
                      <a:pt x="3221" y="330"/>
                    </a:lnTo>
                    <a:lnTo>
                      <a:pt x="3211" y="411"/>
                    </a:lnTo>
                    <a:lnTo>
                      <a:pt x="3200" y="492"/>
                    </a:lnTo>
                    <a:lnTo>
                      <a:pt x="3188" y="572"/>
                    </a:lnTo>
                    <a:lnTo>
                      <a:pt x="3173" y="651"/>
                    </a:lnTo>
                    <a:lnTo>
                      <a:pt x="3136" y="809"/>
                    </a:lnTo>
                    <a:lnTo>
                      <a:pt x="3092" y="962"/>
                    </a:lnTo>
                    <a:lnTo>
                      <a:pt x="3042" y="1112"/>
                    </a:lnTo>
                    <a:lnTo>
                      <a:pt x="2983" y="1260"/>
                    </a:lnTo>
                    <a:lnTo>
                      <a:pt x="2919" y="1404"/>
                    </a:lnTo>
                    <a:lnTo>
                      <a:pt x="2846" y="1542"/>
                    </a:lnTo>
                    <a:lnTo>
                      <a:pt x="2769" y="1679"/>
                    </a:lnTo>
                    <a:lnTo>
                      <a:pt x="2685" y="1809"/>
                    </a:lnTo>
                    <a:lnTo>
                      <a:pt x="2595" y="1938"/>
                    </a:lnTo>
                    <a:lnTo>
                      <a:pt x="2499" y="2059"/>
                    </a:lnTo>
                    <a:lnTo>
                      <a:pt x="2397" y="2176"/>
                    </a:lnTo>
                    <a:lnTo>
                      <a:pt x="2289" y="2289"/>
                    </a:lnTo>
                    <a:lnTo>
                      <a:pt x="2176" y="2397"/>
                    </a:lnTo>
                    <a:lnTo>
                      <a:pt x="2059" y="2499"/>
                    </a:lnTo>
                    <a:lnTo>
                      <a:pt x="1938" y="2595"/>
                    </a:lnTo>
                    <a:lnTo>
                      <a:pt x="1809" y="2685"/>
                    </a:lnTo>
                    <a:lnTo>
                      <a:pt x="1679" y="2770"/>
                    </a:lnTo>
                    <a:lnTo>
                      <a:pt x="1542" y="2846"/>
                    </a:lnTo>
                    <a:lnTo>
                      <a:pt x="1404" y="2919"/>
                    </a:lnTo>
                    <a:lnTo>
                      <a:pt x="1260" y="2983"/>
                    </a:lnTo>
                    <a:lnTo>
                      <a:pt x="1112" y="3042"/>
                    </a:lnTo>
                    <a:lnTo>
                      <a:pt x="962" y="3092"/>
                    </a:lnTo>
                    <a:lnTo>
                      <a:pt x="809" y="3136"/>
                    </a:lnTo>
                    <a:lnTo>
                      <a:pt x="651" y="3173"/>
                    </a:lnTo>
                    <a:lnTo>
                      <a:pt x="572" y="3188"/>
                    </a:lnTo>
                    <a:lnTo>
                      <a:pt x="492" y="3200"/>
                    </a:lnTo>
                    <a:lnTo>
                      <a:pt x="411" y="3211"/>
                    </a:lnTo>
                    <a:lnTo>
                      <a:pt x="330" y="3221"/>
                    </a:lnTo>
                    <a:lnTo>
                      <a:pt x="248" y="3229"/>
                    </a:lnTo>
                    <a:lnTo>
                      <a:pt x="165" y="3234"/>
                    </a:lnTo>
                    <a:lnTo>
                      <a:pt x="83" y="3236"/>
                    </a:lnTo>
                    <a:lnTo>
                      <a:pt x="0" y="3238"/>
                    </a:lnTo>
                    <a:lnTo>
                      <a:pt x="0" y="1748"/>
                    </a:lnTo>
                    <a:lnTo>
                      <a:pt x="90" y="1746"/>
                    </a:lnTo>
                    <a:lnTo>
                      <a:pt x="179" y="1738"/>
                    </a:lnTo>
                    <a:lnTo>
                      <a:pt x="265" y="1729"/>
                    </a:lnTo>
                    <a:lnTo>
                      <a:pt x="351" y="1713"/>
                    </a:lnTo>
                    <a:lnTo>
                      <a:pt x="436" y="1694"/>
                    </a:lnTo>
                    <a:lnTo>
                      <a:pt x="519" y="1669"/>
                    </a:lnTo>
                    <a:lnTo>
                      <a:pt x="601" y="1642"/>
                    </a:lnTo>
                    <a:lnTo>
                      <a:pt x="680" y="1611"/>
                    </a:lnTo>
                    <a:lnTo>
                      <a:pt x="757" y="1575"/>
                    </a:lnTo>
                    <a:lnTo>
                      <a:pt x="834" y="1537"/>
                    </a:lnTo>
                    <a:lnTo>
                      <a:pt x="906" y="1494"/>
                    </a:lnTo>
                    <a:lnTo>
                      <a:pt x="978" y="1450"/>
                    </a:lnTo>
                    <a:lnTo>
                      <a:pt x="1045" y="1400"/>
                    </a:lnTo>
                    <a:lnTo>
                      <a:pt x="1112" y="1348"/>
                    </a:lnTo>
                    <a:lnTo>
                      <a:pt x="1175" y="1295"/>
                    </a:lnTo>
                    <a:lnTo>
                      <a:pt x="1237" y="1237"/>
                    </a:lnTo>
                    <a:lnTo>
                      <a:pt x="1294" y="1175"/>
                    </a:lnTo>
                    <a:lnTo>
                      <a:pt x="1348" y="1112"/>
                    </a:lnTo>
                    <a:lnTo>
                      <a:pt x="1400" y="1045"/>
                    </a:lnTo>
                    <a:lnTo>
                      <a:pt x="1450" y="978"/>
                    </a:lnTo>
                    <a:lnTo>
                      <a:pt x="1494" y="907"/>
                    </a:lnTo>
                    <a:lnTo>
                      <a:pt x="1536" y="834"/>
                    </a:lnTo>
                    <a:lnTo>
                      <a:pt x="1575" y="757"/>
                    </a:lnTo>
                    <a:lnTo>
                      <a:pt x="1611" y="680"/>
                    </a:lnTo>
                    <a:lnTo>
                      <a:pt x="1642" y="601"/>
                    </a:lnTo>
                    <a:lnTo>
                      <a:pt x="1669" y="519"/>
                    </a:lnTo>
                    <a:lnTo>
                      <a:pt x="1694" y="436"/>
                    </a:lnTo>
                    <a:lnTo>
                      <a:pt x="1713" y="351"/>
                    </a:lnTo>
                    <a:lnTo>
                      <a:pt x="1728" y="265"/>
                    </a:lnTo>
                    <a:lnTo>
                      <a:pt x="1738" y="179"/>
                    </a:lnTo>
                    <a:lnTo>
                      <a:pt x="1746" y="90"/>
                    </a:lnTo>
                    <a:lnTo>
                      <a:pt x="1748" y="0"/>
                    </a:lnTo>
                    <a:lnTo>
                      <a:pt x="3238" y="0"/>
                    </a:lnTo>
                  </a:path>
                </a:pathLst>
              </a:custGeom>
              <a:solidFill>
                <a:srgbClr val="23598A"/>
              </a:solidFill>
              <a:ln w="19050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9"/>
              <p:cNvSpPr/>
              <p:nvPr/>
            </p:nvSpPr>
            <p:spPr bwMode="auto">
              <a:xfrm>
                <a:off x="3880" y="2064"/>
                <a:ext cx="1619" cy="1619"/>
              </a:xfrm>
              <a:custGeom>
                <a:avLst/>
                <a:gdLst>
                  <a:gd name="T0" fmla="*/ 3153 w 3238"/>
                  <a:gd name="T1" fmla="*/ 3236 h 3238"/>
                  <a:gd name="T2" fmla="*/ 2988 w 3238"/>
                  <a:gd name="T3" fmla="*/ 3229 h 3238"/>
                  <a:gd name="T4" fmla="*/ 2825 w 3238"/>
                  <a:gd name="T5" fmla="*/ 3211 h 3238"/>
                  <a:gd name="T6" fmla="*/ 2664 w 3238"/>
                  <a:gd name="T7" fmla="*/ 3186 h 3238"/>
                  <a:gd name="T8" fmla="*/ 2428 w 3238"/>
                  <a:gd name="T9" fmla="*/ 3136 h 3238"/>
                  <a:gd name="T10" fmla="*/ 2124 w 3238"/>
                  <a:gd name="T11" fmla="*/ 3040 h 3238"/>
                  <a:gd name="T12" fmla="*/ 1834 w 3238"/>
                  <a:gd name="T13" fmla="*/ 2918 h 3238"/>
                  <a:gd name="T14" fmla="*/ 1558 w 3238"/>
                  <a:gd name="T15" fmla="*/ 2770 h 3238"/>
                  <a:gd name="T16" fmla="*/ 1300 w 3238"/>
                  <a:gd name="T17" fmla="*/ 2595 h 3238"/>
                  <a:gd name="T18" fmla="*/ 1060 w 3238"/>
                  <a:gd name="T19" fmla="*/ 2397 h 3238"/>
                  <a:gd name="T20" fmla="*/ 841 w 3238"/>
                  <a:gd name="T21" fmla="*/ 2176 h 3238"/>
                  <a:gd name="T22" fmla="*/ 643 w 3238"/>
                  <a:gd name="T23" fmla="*/ 1936 h 3238"/>
                  <a:gd name="T24" fmla="*/ 469 w 3238"/>
                  <a:gd name="T25" fmla="*/ 1679 h 3238"/>
                  <a:gd name="T26" fmla="*/ 319 w 3238"/>
                  <a:gd name="T27" fmla="*/ 1404 h 3238"/>
                  <a:gd name="T28" fmla="*/ 196 w 3238"/>
                  <a:gd name="T29" fmla="*/ 1112 h 3238"/>
                  <a:gd name="T30" fmla="*/ 102 w 3238"/>
                  <a:gd name="T31" fmla="*/ 809 h 3238"/>
                  <a:gd name="T32" fmla="*/ 50 w 3238"/>
                  <a:gd name="T33" fmla="*/ 572 h 3238"/>
                  <a:gd name="T34" fmla="*/ 25 w 3238"/>
                  <a:gd name="T35" fmla="*/ 411 h 3238"/>
                  <a:gd name="T36" fmla="*/ 10 w 3238"/>
                  <a:gd name="T37" fmla="*/ 248 h 3238"/>
                  <a:gd name="T38" fmla="*/ 0 w 3238"/>
                  <a:gd name="T39" fmla="*/ 83 h 3238"/>
                  <a:gd name="T40" fmla="*/ 1488 w 3238"/>
                  <a:gd name="T41" fmla="*/ 0 h 3238"/>
                  <a:gd name="T42" fmla="*/ 1498 w 3238"/>
                  <a:gd name="T43" fmla="*/ 179 h 3238"/>
                  <a:gd name="T44" fmla="*/ 1525 w 3238"/>
                  <a:gd name="T45" fmla="*/ 351 h 3238"/>
                  <a:gd name="T46" fmla="*/ 1567 w 3238"/>
                  <a:gd name="T47" fmla="*/ 519 h 3238"/>
                  <a:gd name="T48" fmla="*/ 1627 w 3238"/>
                  <a:gd name="T49" fmla="*/ 680 h 3238"/>
                  <a:gd name="T50" fmla="*/ 1700 w 3238"/>
                  <a:gd name="T51" fmla="*/ 834 h 3238"/>
                  <a:gd name="T52" fmla="*/ 1788 w 3238"/>
                  <a:gd name="T53" fmla="*/ 978 h 3238"/>
                  <a:gd name="T54" fmla="*/ 1888 w 3238"/>
                  <a:gd name="T55" fmla="*/ 1112 h 3238"/>
                  <a:gd name="T56" fmla="*/ 2001 w 3238"/>
                  <a:gd name="T57" fmla="*/ 1235 h 3238"/>
                  <a:gd name="T58" fmla="*/ 2124 w 3238"/>
                  <a:gd name="T59" fmla="*/ 1348 h 3238"/>
                  <a:gd name="T60" fmla="*/ 2260 w 3238"/>
                  <a:gd name="T61" fmla="*/ 1450 h 3238"/>
                  <a:gd name="T62" fmla="*/ 2404 w 3238"/>
                  <a:gd name="T63" fmla="*/ 1537 h 3238"/>
                  <a:gd name="T64" fmla="*/ 2556 w 3238"/>
                  <a:gd name="T65" fmla="*/ 1611 h 3238"/>
                  <a:gd name="T66" fmla="*/ 2718 w 3238"/>
                  <a:gd name="T67" fmla="*/ 1669 h 3238"/>
                  <a:gd name="T68" fmla="*/ 2885 w 3238"/>
                  <a:gd name="T69" fmla="*/ 1713 h 3238"/>
                  <a:gd name="T70" fmla="*/ 3059 w 3238"/>
                  <a:gd name="T71" fmla="*/ 1738 h 3238"/>
                  <a:gd name="T72" fmla="*/ 3238 w 3238"/>
                  <a:gd name="T73" fmla="*/ 1748 h 3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38" h="3238">
                    <a:moveTo>
                      <a:pt x="3238" y="3238"/>
                    </a:moveTo>
                    <a:lnTo>
                      <a:pt x="3153" y="3236"/>
                    </a:lnTo>
                    <a:lnTo>
                      <a:pt x="3071" y="3234"/>
                    </a:lnTo>
                    <a:lnTo>
                      <a:pt x="2988" y="3229"/>
                    </a:lnTo>
                    <a:lnTo>
                      <a:pt x="2906" y="3221"/>
                    </a:lnTo>
                    <a:lnTo>
                      <a:pt x="2825" y="3211"/>
                    </a:lnTo>
                    <a:lnTo>
                      <a:pt x="2744" y="3200"/>
                    </a:lnTo>
                    <a:lnTo>
                      <a:pt x="2664" y="3186"/>
                    </a:lnTo>
                    <a:lnTo>
                      <a:pt x="2585" y="3171"/>
                    </a:lnTo>
                    <a:lnTo>
                      <a:pt x="2428" y="3136"/>
                    </a:lnTo>
                    <a:lnTo>
                      <a:pt x="2274" y="3092"/>
                    </a:lnTo>
                    <a:lnTo>
                      <a:pt x="2124" y="3040"/>
                    </a:lnTo>
                    <a:lnTo>
                      <a:pt x="1976" y="2983"/>
                    </a:lnTo>
                    <a:lnTo>
                      <a:pt x="1834" y="2918"/>
                    </a:lnTo>
                    <a:lnTo>
                      <a:pt x="1694" y="2846"/>
                    </a:lnTo>
                    <a:lnTo>
                      <a:pt x="1558" y="2770"/>
                    </a:lnTo>
                    <a:lnTo>
                      <a:pt x="1427" y="2685"/>
                    </a:lnTo>
                    <a:lnTo>
                      <a:pt x="1300" y="2595"/>
                    </a:lnTo>
                    <a:lnTo>
                      <a:pt x="1177" y="2499"/>
                    </a:lnTo>
                    <a:lnTo>
                      <a:pt x="1060" y="2397"/>
                    </a:lnTo>
                    <a:lnTo>
                      <a:pt x="947" y="2289"/>
                    </a:lnTo>
                    <a:lnTo>
                      <a:pt x="841" y="2176"/>
                    </a:lnTo>
                    <a:lnTo>
                      <a:pt x="739" y="2059"/>
                    </a:lnTo>
                    <a:lnTo>
                      <a:pt x="643" y="1936"/>
                    </a:lnTo>
                    <a:lnTo>
                      <a:pt x="553" y="1809"/>
                    </a:lnTo>
                    <a:lnTo>
                      <a:pt x="469" y="1679"/>
                    </a:lnTo>
                    <a:lnTo>
                      <a:pt x="390" y="1542"/>
                    </a:lnTo>
                    <a:lnTo>
                      <a:pt x="319" y="1404"/>
                    </a:lnTo>
                    <a:lnTo>
                      <a:pt x="254" y="1260"/>
                    </a:lnTo>
                    <a:lnTo>
                      <a:pt x="196" y="1112"/>
                    </a:lnTo>
                    <a:lnTo>
                      <a:pt x="144" y="962"/>
                    </a:lnTo>
                    <a:lnTo>
                      <a:pt x="102" y="809"/>
                    </a:lnTo>
                    <a:lnTo>
                      <a:pt x="65" y="651"/>
                    </a:lnTo>
                    <a:lnTo>
                      <a:pt x="50" y="572"/>
                    </a:lnTo>
                    <a:lnTo>
                      <a:pt x="37" y="492"/>
                    </a:lnTo>
                    <a:lnTo>
                      <a:pt x="25" y="411"/>
                    </a:lnTo>
                    <a:lnTo>
                      <a:pt x="15" y="330"/>
                    </a:lnTo>
                    <a:lnTo>
                      <a:pt x="10" y="248"/>
                    </a:lnTo>
                    <a:lnTo>
                      <a:pt x="4" y="165"/>
                    </a:lnTo>
                    <a:lnTo>
                      <a:pt x="0" y="83"/>
                    </a:lnTo>
                    <a:lnTo>
                      <a:pt x="0" y="0"/>
                    </a:lnTo>
                    <a:lnTo>
                      <a:pt x="1488" y="0"/>
                    </a:lnTo>
                    <a:lnTo>
                      <a:pt x="1490" y="88"/>
                    </a:lnTo>
                    <a:lnTo>
                      <a:pt x="1498" y="179"/>
                    </a:lnTo>
                    <a:lnTo>
                      <a:pt x="1510" y="265"/>
                    </a:lnTo>
                    <a:lnTo>
                      <a:pt x="1525" y="351"/>
                    </a:lnTo>
                    <a:lnTo>
                      <a:pt x="1544" y="436"/>
                    </a:lnTo>
                    <a:lnTo>
                      <a:pt x="1567" y="519"/>
                    </a:lnTo>
                    <a:lnTo>
                      <a:pt x="1594" y="601"/>
                    </a:lnTo>
                    <a:lnTo>
                      <a:pt x="1627" y="680"/>
                    </a:lnTo>
                    <a:lnTo>
                      <a:pt x="1661" y="757"/>
                    </a:lnTo>
                    <a:lnTo>
                      <a:pt x="1700" y="834"/>
                    </a:lnTo>
                    <a:lnTo>
                      <a:pt x="1742" y="907"/>
                    </a:lnTo>
                    <a:lnTo>
                      <a:pt x="1788" y="978"/>
                    </a:lnTo>
                    <a:lnTo>
                      <a:pt x="1836" y="1045"/>
                    </a:lnTo>
                    <a:lnTo>
                      <a:pt x="1888" y="1112"/>
                    </a:lnTo>
                    <a:lnTo>
                      <a:pt x="1944" y="1175"/>
                    </a:lnTo>
                    <a:lnTo>
                      <a:pt x="2001" y="1235"/>
                    </a:lnTo>
                    <a:lnTo>
                      <a:pt x="2061" y="1295"/>
                    </a:lnTo>
                    <a:lnTo>
                      <a:pt x="2124" y="1348"/>
                    </a:lnTo>
                    <a:lnTo>
                      <a:pt x="2191" y="1400"/>
                    </a:lnTo>
                    <a:lnTo>
                      <a:pt x="2260" y="1450"/>
                    </a:lnTo>
                    <a:lnTo>
                      <a:pt x="2332" y="1494"/>
                    </a:lnTo>
                    <a:lnTo>
                      <a:pt x="2404" y="1537"/>
                    </a:lnTo>
                    <a:lnTo>
                      <a:pt x="2479" y="1575"/>
                    </a:lnTo>
                    <a:lnTo>
                      <a:pt x="2556" y="1611"/>
                    </a:lnTo>
                    <a:lnTo>
                      <a:pt x="2637" y="1642"/>
                    </a:lnTo>
                    <a:lnTo>
                      <a:pt x="2718" y="1669"/>
                    </a:lnTo>
                    <a:lnTo>
                      <a:pt x="2800" y="1692"/>
                    </a:lnTo>
                    <a:lnTo>
                      <a:pt x="2885" y="1713"/>
                    </a:lnTo>
                    <a:lnTo>
                      <a:pt x="2971" y="1729"/>
                    </a:lnTo>
                    <a:lnTo>
                      <a:pt x="3059" y="1738"/>
                    </a:lnTo>
                    <a:lnTo>
                      <a:pt x="3148" y="1746"/>
                    </a:lnTo>
                    <a:lnTo>
                      <a:pt x="3238" y="1748"/>
                    </a:lnTo>
                    <a:lnTo>
                      <a:pt x="3238" y="3238"/>
                    </a:lnTo>
                    <a:close/>
                  </a:path>
                </a:pathLst>
              </a:custGeom>
              <a:solidFill>
                <a:srgbClr val="235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10"/>
              <p:cNvSpPr/>
              <p:nvPr/>
            </p:nvSpPr>
            <p:spPr bwMode="auto">
              <a:xfrm>
                <a:off x="3880" y="2064"/>
                <a:ext cx="1619" cy="1619"/>
              </a:xfrm>
              <a:custGeom>
                <a:avLst/>
                <a:gdLst>
                  <a:gd name="T0" fmla="*/ 3153 w 3238"/>
                  <a:gd name="T1" fmla="*/ 3236 h 3238"/>
                  <a:gd name="T2" fmla="*/ 2988 w 3238"/>
                  <a:gd name="T3" fmla="*/ 3229 h 3238"/>
                  <a:gd name="T4" fmla="*/ 2825 w 3238"/>
                  <a:gd name="T5" fmla="*/ 3211 h 3238"/>
                  <a:gd name="T6" fmla="*/ 2664 w 3238"/>
                  <a:gd name="T7" fmla="*/ 3186 h 3238"/>
                  <a:gd name="T8" fmla="*/ 2428 w 3238"/>
                  <a:gd name="T9" fmla="*/ 3136 h 3238"/>
                  <a:gd name="T10" fmla="*/ 2124 w 3238"/>
                  <a:gd name="T11" fmla="*/ 3040 h 3238"/>
                  <a:gd name="T12" fmla="*/ 1834 w 3238"/>
                  <a:gd name="T13" fmla="*/ 2918 h 3238"/>
                  <a:gd name="T14" fmla="*/ 1558 w 3238"/>
                  <a:gd name="T15" fmla="*/ 2770 h 3238"/>
                  <a:gd name="T16" fmla="*/ 1300 w 3238"/>
                  <a:gd name="T17" fmla="*/ 2595 h 3238"/>
                  <a:gd name="T18" fmla="*/ 1060 w 3238"/>
                  <a:gd name="T19" fmla="*/ 2397 h 3238"/>
                  <a:gd name="T20" fmla="*/ 841 w 3238"/>
                  <a:gd name="T21" fmla="*/ 2176 h 3238"/>
                  <a:gd name="T22" fmla="*/ 643 w 3238"/>
                  <a:gd name="T23" fmla="*/ 1936 h 3238"/>
                  <a:gd name="T24" fmla="*/ 469 w 3238"/>
                  <a:gd name="T25" fmla="*/ 1679 h 3238"/>
                  <a:gd name="T26" fmla="*/ 319 w 3238"/>
                  <a:gd name="T27" fmla="*/ 1404 h 3238"/>
                  <a:gd name="T28" fmla="*/ 196 w 3238"/>
                  <a:gd name="T29" fmla="*/ 1112 h 3238"/>
                  <a:gd name="T30" fmla="*/ 102 w 3238"/>
                  <a:gd name="T31" fmla="*/ 809 h 3238"/>
                  <a:gd name="T32" fmla="*/ 50 w 3238"/>
                  <a:gd name="T33" fmla="*/ 572 h 3238"/>
                  <a:gd name="T34" fmla="*/ 25 w 3238"/>
                  <a:gd name="T35" fmla="*/ 411 h 3238"/>
                  <a:gd name="T36" fmla="*/ 10 w 3238"/>
                  <a:gd name="T37" fmla="*/ 248 h 3238"/>
                  <a:gd name="T38" fmla="*/ 0 w 3238"/>
                  <a:gd name="T39" fmla="*/ 83 h 3238"/>
                  <a:gd name="T40" fmla="*/ 1488 w 3238"/>
                  <a:gd name="T41" fmla="*/ 0 h 3238"/>
                  <a:gd name="T42" fmla="*/ 1498 w 3238"/>
                  <a:gd name="T43" fmla="*/ 179 h 3238"/>
                  <a:gd name="T44" fmla="*/ 1525 w 3238"/>
                  <a:gd name="T45" fmla="*/ 351 h 3238"/>
                  <a:gd name="T46" fmla="*/ 1567 w 3238"/>
                  <a:gd name="T47" fmla="*/ 519 h 3238"/>
                  <a:gd name="T48" fmla="*/ 1627 w 3238"/>
                  <a:gd name="T49" fmla="*/ 680 h 3238"/>
                  <a:gd name="T50" fmla="*/ 1700 w 3238"/>
                  <a:gd name="T51" fmla="*/ 834 h 3238"/>
                  <a:gd name="T52" fmla="*/ 1788 w 3238"/>
                  <a:gd name="T53" fmla="*/ 978 h 3238"/>
                  <a:gd name="T54" fmla="*/ 1888 w 3238"/>
                  <a:gd name="T55" fmla="*/ 1112 h 3238"/>
                  <a:gd name="T56" fmla="*/ 2001 w 3238"/>
                  <a:gd name="T57" fmla="*/ 1235 h 3238"/>
                  <a:gd name="T58" fmla="*/ 2124 w 3238"/>
                  <a:gd name="T59" fmla="*/ 1348 h 3238"/>
                  <a:gd name="T60" fmla="*/ 2260 w 3238"/>
                  <a:gd name="T61" fmla="*/ 1450 h 3238"/>
                  <a:gd name="T62" fmla="*/ 2404 w 3238"/>
                  <a:gd name="T63" fmla="*/ 1537 h 3238"/>
                  <a:gd name="T64" fmla="*/ 2556 w 3238"/>
                  <a:gd name="T65" fmla="*/ 1611 h 3238"/>
                  <a:gd name="T66" fmla="*/ 2718 w 3238"/>
                  <a:gd name="T67" fmla="*/ 1669 h 3238"/>
                  <a:gd name="T68" fmla="*/ 2885 w 3238"/>
                  <a:gd name="T69" fmla="*/ 1713 h 3238"/>
                  <a:gd name="T70" fmla="*/ 3059 w 3238"/>
                  <a:gd name="T71" fmla="*/ 1738 h 3238"/>
                  <a:gd name="T72" fmla="*/ 3238 w 3238"/>
                  <a:gd name="T73" fmla="*/ 1748 h 3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38" h="3238">
                    <a:moveTo>
                      <a:pt x="3238" y="3238"/>
                    </a:moveTo>
                    <a:lnTo>
                      <a:pt x="3153" y="3236"/>
                    </a:lnTo>
                    <a:lnTo>
                      <a:pt x="3071" y="3234"/>
                    </a:lnTo>
                    <a:lnTo>
                      <a:pt x="2988" y="3229"/>
                    </a:lnTo>
                    <a:lnTo>
                      <a:pt x="2906" y="3221"/>
                    </a:lnTo>
                    <a:lnTo>
                      <a:pt x="2825" y="3211"/>
                    </a:lnTo>
                    <a:lnTo>
                      <a:pt x="2744" y="3200"/>
                    </a:lnTo>
                    <a:lnTo>
                      <a:pt x="2664" y="3186"/>
                    </a:lnTo>
                    <a:lnTo>
                      <a:pt x="2585" y="3171"/>
                    </a:lnTo>
                    <a:lnTo>
                      <a:pt x="2428" y="3136"/>
                    </a:lnTo>
                    <a:lnTo>
                      <a:pt x="2274" y="3092"/>
                    </a:lnTo>
                    <a:lnTo>
                      <a:pt x="2124" y="3040"/>
                    </a:lnTo>
                    <a:lnTo>
                      <a:pt x="1976" y="2983"/>
                    </a:lnTo>
                    <a:lnTo>
                      <a:pt x="1834" y="2918"/>
                    </a:lnTo>
                    <a:lnTo>
                      <a:pt x="1694" y="2846"/>
                    </a:lnTo>
                    <a:lnTo>
                      <a:pt x="1558" y="2770"/>
                    </a:lnTo>
                    <a:lnTo>
                      <a:pt x="1427" y="2685"/>
                    </a:lnTo>
                    <a:lnTo>
                      <a:pt x="1300" y="2595"/>
                    </a:lnTo>
                    <a:lnTo>
                      <a:pt x="1177" y="2499"/>
                    </a:lnTo>
                    <a:lnTo>
                      <a:pt x="1060" y="2397"/>
                    </a:lnTo>
                    <a:lnTo>
                      <a:pt x="947" y="2289"/>
                    </a:lnTo>
                    <a:lnTo>
                      <a:pt x="841" y="2176"/>
                    </a:lnTo>
                    <a:lnTo>
                      <a:pt x="739" y="2059"/>
                    </a:lnTo>
                    <a:lnTo>
                      <a:pt x="643" y="1936"/>
                    </a:lnTo>
                    <a:lnTo>
                      <a:pt x="553" y="1809"/>
                    </a:lnTo>
                    <a:lnTo>
                      <a:pt x="469" y="1679"/>
                    </a:lnTo>
                    <a:lnTo>
                      <a:pt x="390" y="1542"/>
                    </a:lnTo>
                    <a:lnTo>
                      <a:pt x="319" y="1404"/>
                    </a:lnTo>
                    <a:lnTo>
                      <a:pt x="254" y="1260"/>
                    </a:lnTo>
                    <a:lnTo>
                      <a:pt x="196" y="1112"/>
                    </a:lnTo>
                    <a:lnTo>
                      <a:pt x="144" y="962"/>
                    </a:lnTo>
                    <a:lnTo>
                      <a:pt x="102" y="809"/>
                    </a:lnTo>
                    <a:lnTo>
                      <a:pt x="65" y="651"/>
                    </a:lnTo>
                    <a:lnTo>
                      <a:pt x="50" y="572"/>
                    </a:lnTo>
                    <a:lnTo>
                      <a:pt x="37" y="492"/>
                    </a:lnTo>
                    <a:lnTo>
                      <a:pt x="25" y="411"/>
                    </a:lnTo>
                    <a:lnTo>
                      <a:pt x="15" y="330"/>
                    </a:lnTo>
                    <a:lnTo>
                      <a:pt x="10" y="248"/>
                    </a:lnTo>
                    <a:lnTo>
                      <a:pt x="4" y="165"/>
                    </a:lnTo>
                    <a:lnTo>
                      <a:pt x="0" y="83"/>
                    </a:lnTo>
                    <a:lnTo>
                      <a:pt x="0" y="0"/>
                    </a:lnTo>
                    <a:lnTo>
                      <a:pt x="1488" y="0"/>
                    </a:lnTo>
                    <a:lnTo>
                      <a:pt x="1490" y="88"/>
                    </a:lnTo>
                    <a:lnTo>
                      <a:pt x="1498" y="179"/>
                    </a:lnTo>
                    <a:lnTo>
                      <a:pt x="1510" y="265"/>
                    </a:lnTo>
                    <a:lnTo>
                      <a:pt x="1525" y="351"/>
                    </a:lnTo>
                    <a:lnTo>
                      <a:pt x="1544" y="436"/>
                    </a:lnTo>
                    <a:lnTo>
                      <a:pt x="1567" y="519"/>
                    </a:lnTo>
                    <a:lnTo>
                      <a:pt x="1594" y="601"/>
                    </a:lnTo>
                    <a:lnTo>
                      <a:pt x="1627" y="680"/>
                    </a:lnTo>
                    <a:lnTo>
                      <a:pt x="1661" y="757"/>
                    </a:lnTo>
                    <a:lnTo>
                      <a:pt x="1700" y="834"/>
                    </a:lnTo>
                    <a:lnTo>
                      <a:pt x="1742" y="907"/>
                    </a:lnTo>
                    <a:lnTo>
                      <a:pt x="1788" y="978"/>
                    </a:lnTo>
                    <a:lnTo>
                      <a:pt x="1836" y="1045"/>
                    </a:lnTo>
                    <a:lnTo>
                      <a:pt x="1888" y="1112"/>
                    </a:lnTo>
                    <a:lnTo>
                      <a:pt x="1944" y="1175"/>
                    </a:lnTo>
                    <a:lnTo>
                      <a:pt x="2001" y="1235"/>
                    </a:lnTo>
                    <a:lnTo>
                      <a:pt x="2061" y="1295"/>
                    </a:lnTo>
                    <a:lnTo>
                      <a:pt x="2124" y="1348"/>
                    </a:lnTo>
                    <a:lnTo>
                      <a:pt x="2191" y="1400"/>
                    </a:lnTo>
                    <a:lnTo>
                      <a:pt x="2260" y="1450"/>
                    </a:lnTo>
                    <a:lnTo>
                      <a:pt x="2332" y="1494"/>
                    </a:lnTo>
                    <a:lnTo>
                      <a:pt x="2404" y="1537"/>
                    </a:lnTo>
                    <a:lnTo>
                      <a:pt x="2479" y="1575"/>
                    </a:lnTo>
                    <a:lnTo>
                      <a:pt x="2556" y="1611"/>
                    </a:lnTo>
                    <a:lnTo>
                      <a:pt x="2637" y="1642"/>
                    </a:lnTo>
                    <a:lnTo>
                      <a:pt x="2718" y="1669"/>
                    </a:lnTo>
                    <a:lnTo>
                      <a:pt x="2800" y="1692"/>
                    </a:lnTo>
                    <a:lnTo>
                      <a:pt x="2885" y="1713"/>
                    </a:lnTo>
                    <a:lnTo>
                      <a:pt x="2971" y="1729"/>
                    </a:lnTo>
                    <a:lnTo>
                      <a:pt x="3059" y="1738"/>
                    </a:lnTo>
                    <a:lnTo>
                      <a:pt x="3148" y="1746"/>
                    </a:lnTo>
                    <a:lnTo>
                      <a:pt x="3238" y="1748"/>
                    </a:lnTo>
                    <a:lnTo>
                      <a:pt x="3238" y="3238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11"/>
              <p:cNvSpPr/>
              <p:nvPr/>
            </p:nvSpPr>
            <p:spPr bwMode="auto">
              <a:xfrm>
                <a:off x="3880" y="444"/>
                <a:ext cx="1619" cy="1620"/>
              </a:xfrm>
              <a:custGeom>
                <a:avLst/>
                <a:gdLst>
                  <a:gd name="T0" fmla="*/ 0 w 3238"/>
                  <a:gd name="T1" fmla="*/ 3153 h 3238"/>
                  <a:gd name="T2" fmla="*/ 10 w 3238"/>
                  <a:gd name="T3" fmla="*/ 2988 h 3238"/>
                  <a:gd name="T4" fmla="*/ 25 w 3238"/>
                  <a:gd name="T5" fmla="*/ 2825 h 3238"/>
                  <a:gd name="T6" fmla="*/ 50 w 3238"/>
                  <a:gd name="T7" fmla="*/ 2664 h 3238"/>
                  <a:gd name="T8" fmla="*/ 102 w 3238"/>
                  <a:gd name="T9" fmla="*/ 2427 h 3238"/>
                  <a:gd name="T10" fmla="*/ 196 w 3238"/>
                  <a:gd name="T11" fmla="*/ 2124 h 3238"/>
                  <a:gd name="T12" fmla="*/ 319 w 3238"/>
                  <a:gd name="T13" fmla="*/ 1834 h 3238"/>
                  <a:gd name="T14" fmla="*/ 469 w 3238"/>
                  <a:gd name="T15" fmla="*/ 1557 h 3238"/>
                  <a:gd name="T16" fmla="*/ 643 w 3238"/>
                  <a:gd name="T17" fmla="*/ 1300 h 3238"/>
                  <a:gd name="T18" fmla="*/ 841 w 3238"/>
                  <a:gd name="T19" fmla="*/ 1060 h 3238"/>
                  <a:gd name="T20" fmla="*/ 1060 w 3238"/>
                  <a:gd name="T21" fmla="*/ 841 h 3238"/>
                  <a:gd name="T22" fmla="*/ 1300 w 3238"/>
                  <a:gd name="T23" fmla="*/ 643 h 3238"/>
                  <a:gd name="T24" fmla="*/ 1558 w 3238"/>
                  <a:gd name="T25" fmla="*/ 468 h 3238"/>
                  <a:gd name="T26" fmla="*/ 1834 w 3238"/>
                  <a:gd name="T27" fmla="*/ 319 h 3238"/>
                  <a:gd name="T28" fmla="*/ 2124 w 3238"/>
                  <a:gd name="T29" fmla="*/ 196 h 3238"/>
                  <a:gd name="T30" fmla="*/ 2428 w 3238"/>
                  <a:gd name="T31" fmla="*/ 102 h 3238"/>
                  <a:gd name="T32" fmla="*/ 2664 w 3238"/>
                  <a:gd name="T33" fmla="*/ 50 h 3238"/>
                  <a:gd name="T34" fmla="*/ 2825 w 3238"/>
                  <a:gd name="T35" fmla="*/ 25 h 3238"/>
                  <a:gd name="T36" fmla="*/ 2988 w 3238"/>
                  <a:gd name="T37" fmla="*/ 9 h 3238"/>
                  <a:gd name="T38" fmla="*/ 3153 w 3238"/>
                  <a:gd name="T39" fmla="*/ 0 h 3238"/>
                  <a:gd name="T40" fmla="*/ 3238 w 3238"/>
                  <a:gd name="T41" fmla="*/ 1488 h 3238"/>
                  <a:gd name="T42" fmla="*/ 3059 w 3238"/>
                  <a:gd name="T43" fmla="*/ 1498 h 3238"/>
                  <a:gd name="T44" fmla="*/ 2885 w 3238"/>
                  <a:gd name="T45" fmla="*/ 1525 h 3238"/>
                  <a:gd name="T46" fmla="*/ 2718 w 3238"/>
                  <a:gd name="T47" fmla="*/ 1567 h 3238"/>
                  <a:gd name="T48" fmla="*/ 2556 w 3238"/>
                  <a:gd name="T49" fmla="*/ 1627 h 3238"/>
                  <a:gd name="T50" fmla="*/ 2404 w 3238"/>
                  <a:gd name="T51" fmla="*/ 1700 h 3238"/>
                  <a:gd name="T52" fmla="*/ 2260 w 3238"/>
                  <a:gd name="T53" fmla="*/ 1788 h 3238"/>
                  <a:gd name="T54" fmla="*/ 2124 w 3238"/>
                  <a:gd name="T55" fmla="*/ 1888 h 3238"/>
                  <a:gd name="T56" fmla="*/ 2001 w 3238"/>
                  <a:gd name="T57" fmla="*/ 2001 h 3238"/>
                  <a:gd name="T58" fmla="*/ 1888 w 3238"/>
                  <a:gd name="T59" fmla="*/ 2124 h 3238"/>
                  <a:gd name="T60" fmla="*/ 1788 w 3238"/>
                  <a:gd name="T61" fmla="*/ 2260 h 3238"/>
                  <a:gd name="T62" fmla="*/ 1700 w 3238"/>
                  <a:gd name="T63" fmla="*/ 2404 h 3238"/>
                  <a:gd name="T64" fmla="*/ 1627 w 3238"/>
                  <a:gd name="T65" fmla="*/ 2556 h 3238"/>
                  <a:gd name="T66" fmla="*/ 1567 w 3238"/>
                  <a:gd name="T67" fmla="*/ 2717 h 3238"/>
                  <a:gd name="T68" fmla="*/ 1525 w 3238"/>
                  <a:gd name="T69" fmla="*/ 2885 h 3238"/>
                  <a:gd name="T70" fmla="*/ 1498 w 3238"/>
                  <a:gd name="T71" fmla="*/ 3059 h 3238"/>
                  <a:gd name="T72" fmla="*/ 1488 w 3238"/>
                  <a:gd name="T73" fmla="*/ 3238 h 3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38" h="3238">
                    <a:moveTo>
                      <a:pt x="0" y="3238"/>
                    </a:moveTo>
                    <a:lnTo>
                      <a:pt x="0" y="3153"/>
                    </a:lnTo>
                    <a:lnTo>
                      <a:pt x="4" y="3071"/>
                    </a:lnTo>
                    <a:lnTo>
                      <a:pt x="10" y="2988"/>
                    </a:lnTo>
                    <a:lnTo>
                      <a:pt x="15" y="2906"/>
                    </a:lnTo>
                    <a:lnTo>
                      <a:pt x="25" y="2825"/>
                    </a:lnTo>
                    <a:lnTo>
                      <a:pt x="37" y="2744"/>
                    </a:lnTo>
                    <a:lnTo>
                      <a:pt x="50" y="2664"/>
                    </a:lnTo>
                    <a:lnTo>
                      <a:pt x="65" y="2585"/>
                    </a:lnTo>
                    <a:lnTo>
                      <a:pt x="102" y="2427"/>
                    </a:lnTo>
                    <a:lnTo>
                      <a:pt x="144" y="2274"/>
                    </a:lnTo>
                    <a:lnTo>
                      <a:pt x="196" y="2124"/>
                    </a:lnTo>
                    <a:lnTo>
                      <a:pt x="254" y="1976"/>
                    </a:lnTo>
                    <a:lnTo>
                      <a:pt x="319" y="1834"/>
                    </a:lnTo>
                    <a:lnTo>
                      <a:pt x="390" y="1694"/>
                    </a:lnTo>
                    <a:lnTo>
                      <a:pt x="469" y="1557"/>
                    </a:lnTo>
                    <a:lnTo>
                      <a:pt x="553" y="1427"/>
                    </a:lnTo>
                    <a:lnTo>
                      <a:pt x="643" y="1300"/>
                    </a:lnTo>
                    <a:lnTo>
                      <a:pt x="739" y="1177"/>
                    </a:lnTo>
                    <a:lnTo>
                      <a:pt x="841" y="1060"/>
                    </a:lnTo>
                    <a:lnTo>
                      <a:pt x="947" y="947"/>
                    </a:lnTo>
                    <a:lnTo>
                      <a:pt x="1060" y="841"/>
                    </a:lnTo>
                    <a:lnTo>
                      <a:pt x="1177" y="739"/>
                    </a:lnTo>
                    <a:lnTo>
                      <a:pt x="1300" y="643"/>
                    </a:lnTo>
                    <a:lnTo>
                      <a:pt x="1427" y="553"/>
                    </a:lnTo>
                    <a:lnTo>
                      <a:pt x="1558" y="468"/>
                    </a:lnTo>
                    <a:lnTo>
                      <a:pt x="1694" y="390"/>
                    </a:lnTo>
                    <a:lnTo>
                      <a:pt x="1834" y="319"/>
                    </a:lnTo>
                    <a:lnTo>
                      <a:pt x="1976" y="253"/>
                    </a:lnTo>
                    <a:lnTo>
                      <a:pt x="2124" y="196"/>
                    </a:lnTo>
                    <a:lnTo>
                      <a:pt x="2274" y="144"/>
                    </a:lnTo>
                    <a:lnTo>
                      <a:pt x="2428" y="102"/>
                    </a:lnTo>
                    <a:lnTo>
                      <a:pt x="2585" y="65"/>
                    </a:lnTo>
                    <a:lnTo>
                      <a:pt x="2664" y="50"/>
                    </a:lnTo>
                    <a:lnTo>
                      <a:pt x="2744" y="36"/>
                    </a:lnTo>
                    <a:lnTo>
                      <a:pt x="2825" y="25"/>
                    </a:lnTo>
                    <a:lnTo>
                      <a:pt x="2906" y="15"/>
                    </a:lnTo>
                    <a:lnTo>
                      <a:pt x="2988" y="9"/>
                    </a:lnTo>
                    <a:lnTo>
                      <a:pt x="3071" y="4"/>
                    </a:lnTo>
                    <a:lnTo>
                      <a:pt x="3153" y="0"/>
                    </a:lnTo>
                    <a:lnTo>
                      <a:pt x="3238" y="0"/>
                    </a:lnTo>
                    <a:lnTo>
                      <a:pt x="3238" y="1488"/>
                    </a:lnTo>
                    <a:lnTo>
                      <a:pt x="3148" y="1490"/>
                    </a:lnTo>
                    <a:lnTo>
                      <a:pt x="3059" y="1498"/>
                    </a:lnTo>
                    <a:lnTo>
                      <a:pt x="2971" y="1509"/>
                    </a:lnTo>
                    <a:lnTo>
                      <a:pt x="2885" y="1525"/>
                    </a:lnTo>
                    <a:lnTo>
                      <a:pt x="2800" y="1544"/>
                    </a:lnTo>
                    <a:lnTo>
                      <a:pt x="2718" y="1567"/>
                    </a:lnTo>
                    <a:lnTo>
                      <a:pt x="2637" y="1594"/>
                    </a:lnTo>
                    <a:lnTo>
                      <a:pt x="2556" y="1627"/>
                    </a:lnTo>
                    <a:lnTo>
                      <a:pt x="2479" y="1661"/>
                    </a:lnTo>
                    <a:lnTo>
                      <a:pt x="2404" y="1700"/>
                    </a:lnTo>
                    <a:lnTo>
                      <a:pt x="2332" y="1742"/>
                    </a:lnTo>
                    <a:lnTo>
                      <a:pt x="2260" y="1788"/>
                    </a:lnTo>
                    <a:lnTo>
                      <a:pt x="2191" y="1836"/>
                    </a:lnTo>
                    <a:lnTo>
                      <a:pt x="2124" y="1888"/>
                    </a:lnTo>
                    <a:lnTo>
                      <a:pt x="2061" y="1943"/>
                    </a:lnTo>
                    <a:lnTo>
                      <a:pt x="2001" y="2001"/>
                    </a:lnTo>
                    <a:lnTo>
                      <a:pt x="1944" y="2061"/>
                    </a:lnTo>
                    <a:lnTo>
                      <a:pt x="1888" y="2124"/>
                    </a:lnTo>
                    <a:lnTo>
                      <a:pt x="1836" y="2191"/>
                    </a:lnTo>
                    <a:lnTo>
                      <a:pt x="1788" y="2260"/>
                    </a:lnTo>
                    <a:lnTo>
                      <a:pt x="1742" y="2331"/>
                    </a:lnTo>
                    <a:lnTo>
                      <a:pt x="1700" y="2404"/>
                    </a:lnTo>
                    <a:lnTo>
                      <a:pt x="1661" y="2479"/>
                    </a:lnTo>
                    <a:lnTo>
                      <a:pt x="1627" y="2556"/>
                    </a:lnTo>
                    <a:lnTo>
                      <a:pt x="1594" y="2637"/>
                    </a:lnTo>
                    <a:lnTo>
                      <a:pt x="1567" y="2717"/>
                    </a:lnTo>
                    <a:lnTo>
                      <a:pt x="1544" y="2800"/>
                    </a:lnTo>
                    <a:lnTo>
                      <a:pt x="1525" y="2885"/>
                    </a:lnTo>
                    <a:lnTo>
                      <a:pt x="1510" y="2971"/>
                    </a:lnTo>
                    <a:lnTo>
                      <a:pt x="1498" y="3059"/>
                    </a:lnTo>
                    <a:lnTo>
                      <a:pt x="1490" y="3148"/>
                    </a:lnTo>
                    <a:lnTo>
                      <a:pt x="1488" y="3238"/>
                    </a:lnTo>
                    <a:lnTo>
                      <a:pt x="0" y="3238"/>
                    </a:lnTo>
                    <a:close/>
                  </a:path>
                </a:pathLst>
              </a:custGeom>
              <a:solidFill>
                <a:srgbClr val="235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12"/>
              <p:cNvSpPr/>
              <p:nvPr/>
            </p:nvSpPr>
            <p:spPr bwMode="auto">
              <a:xfrm>
                <a:off x="3880" y="444"/>
                <a:ext cx="1619" cy="1620"/>
              </a:xfrm>
              <a:custGeom>
                <a:avLst/>
                <a:gdLst>
                  <a:gd name="T0" fmla="*/ 0 w 3238"/>
                  <a:gd name="T1" fmla="*/ 3153 h 3238"/>
                  <a:gd name="T2" fmla="*/ 10 w 3238"/>
                  <a:gd name="T3" fmla="*/ 2988 h 3238"/>
                  <a:gd name="T4" fmla="*/ 25 w 3238"/>
                  <a:gd name="T5" fmla="*/ 2825 h 3238"/>
                  <a:gd name="T6" fmla="*/ 50 w 3238"/>
                  <a:gd name="T7" fmla="*/ 2664 h 3238"/>
                  <a:gd name="T8" fmla="*/ 102 w 3238"/>
                  <a:gd name="T9" fmla="*/ 2427 h 3238"/>
                  <a:gd name="T10" fmla="*/ 196 w 3238"/>
                  <a:gd name="T11" fmla="*/ 2124 h 3238"/>
                  <a:gd name="T12" fmla="*/ 319 w 3238"/>
                  <a:gd name="T13" fmla="*/ 1834 h 3238"/>
                  <a:gd name="T14" fmla="*/ 469 w 3238"/>
                  <a:gd name="T15" fmla="*/ 1557 h 3238"/>
                  <a:gd name="T16" fmla="*/ 643 w 3238"/>
                  <a:gd name="T17" fmla="*/ 1300 h 3238"/>
                  <a:gd name="T18" fmla="*/ 841 w 3238"/>
                  <a:gd name="T19" fmla="*/ 1060 h 3238"/>
                  <a:gd name="T20" fmla="*/ 1060 w 3238"/>
                  <a:gd name="T21" fmla="*/ 841 h 3238"/>
                  <a:gd name="T22" fmla="*/ 1300 w 3238"/>
                  <a:gd name="T23" fmla="*/ 643 h 3238"/>
                  <a:gd name="T24" fmla="*/ 1558 w 3238"/>
                  <a:gd name="T25" fmla="*/ 468 h 3238"/>
                  <a:gd name="T26" fmla="*/ 1834 w 3238"/>
                  <a:gd name="T27" fmla="*/ 319 h 3238"/>
                  <a:gd name="T28" fmla="*/ 2124 w 3238"/>
                  <a:gd name="T29" fmla="*/ 196 h 3238"/>
                  <a:gd name="T30" fmla="*/ 2428 w 3238"/>
                  <a:gd name="T31" fmla="*/ 102 h 3238"/>
                  <a:gd name="T32" fmla="*/ 2664 w 3238"/>
                  <a:gd name="T33" fmla="*/ 50 h 3238"/>
                  <a:gd name="T34" fmla="*/ 2825 w 3238"/>
                  <a:gd name="T35" fmla="*/ 25 h 3238"/>
                  <a:gd name="T36" fmla="*/ 2988 w 3238"/>
                  <a:gd name="T37" fmla="*/ 9 h 3238"/>
                  <a:gd name="T38" fmla="*/ 3153 w 3238"/>
                  <a:gd name="T39" fmla="*/ 0 h 3238"/>
                  <a:gd name="T40" fmla="*/ 3238 w 3238"/>
                  <a:gd name="T41" fmla="*/ 1488 h 3238"/>
                  <a:gd name="T42" fmla="*/ 3059 w 3238"/>
                  <a:gd name="T43" fmla="*/ 1498 h 3238"/>
                  <a:gd name="T44" fmla="*/ 2885 w 3238"/>
                  <a:gd name="T45" fmla="*/ 1525 h 3238"/>
                  <a:gd name="T46" fmla="*/ 2718 w 3238"/>
                  <a:gd name="T47" fmla="*/ 1567 h 3238"/>
                  <a:gd name="T48" fmla="*/ 2556 w 3238"/>
                  <a:gd name="T49" fmla="*/ 1627 h 3238"/>
                  <a:gd name="T50" fmla="*/ 2404 w 3238"/>
                  <a:gd name="T51" fmla="*/ 1700 h 3238"/>
                  <a:gd name="T52" fmla="*/ 2260 w 3238"/>
                  <a:gd name="T53" fmla="*/ 1788 h 3238"/>
                  <a:gd name="T54" fmla="*/ 2124 w 3238"/>
                  <a:gd name="T55" fmla="*/ 1888 h 3238"/>
                  <a:gd name="T56" fmla="*/ 2001 w 3238"/>
                  <a:gd name="T57" fmla="*/ 2001 h 3238"/>
                  <a:gd name="T58" fmla="*/ 1888 w 3238"/>
                  <a:gd name="T59" fmla="*/ 2124 h 3238"/>
                  <a:gd name="T60" fmla="*/ 1788 w 3238"/>
                  <a:gd name="T61" fmla="*/ 2260 h 3238"/>
                  <a:gd name="T62" fmla="*/ 1700 w 3238"/>
                  <a:gd name="T63" fmla="*/ 2404 h 3238"/>
                  <a:gd name="T64" fmla="*/ 1627 w 3238"/>
                  <a:gd name="T65" fmla="*/ 2556 h 3238"/>
                  <a:gd name="T66" fmla="*/ 1567 w 3238"/>
                  <a:gd name="T67" fmla="*/ 2717 h 3238"/>
                  <a:gd name="T68" fmla="*/ 1525 w 3238"/>
                  <a:gd name="T69" fmla="*/ 2885 h 3238"/>
                  <a:gd name="T70" fmla="*/ 1498 w 3238"/>
                  <a:gd name="T71" fmla="*/ 3059 h 3238"/>
                  <a:gd name="T72" fmla="*/ 1488 w 3238"/>
                  <a:gd name="T73" fmla="*/ 3238 h 3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38" h="3238">
                    <a:moveTo>
                      <a:pt x="0" y="3238"/>
                    </a:moveTo>
                    <a:lnTo>
                      <a:pt x="0" y="3153"/>
                    </a:lnTo>
                    <a:lnTo>
                      <a:pt x="4" y="3071"/>
                    </a:lnTo>
                    <a:lnTo>
                      <a:pt x="10" y="2988"/>
                    </a:lnTo>
                    <a:lnTo>
                      <a:pt x="15" y="2906"/>
                    </a:lnTo>
                    <a:lnTo>
                      <a:pt x="25" y="2825"/>
                    </a:lnTo>
                    <a:lnTo>
                      <a:pt x="37" y="2744"/>
                    </a:lnTo>
                    <a:lnTo>
                      <a:pt x="50" y="2664"/>
                    </a:lnTo>
                    <a:lnTo>
                      <a:pt x="65" y="2585"/>
                    </a:lnTo>
                    <a:lnTo>
                      <a:pt x="102" y="2427"/>
                    </a:lnTo>
                    <a:lnTo>
                      <a:pt x="144" y="2274"/>
                    </a:lnTo>
                    <a:lnTo>
                      <a:pt x="196" y="2124"/>
                    </a:lnTo>
                    <a:lnTo>
                      <a:pt x="254" y="1976"/>
                    </a:lnTo>
                    <a:lnTo>
                      <a:pt x="319" y="1834"/>
                    </a:lnTo>
                    <a:lnTo>
                      <a:pt x="390" y="1694"/>
                    </a:lnTo>
                    <a:lnTo>
                      <a:pt x="469" y="1557"/>
                    </a:lnTo>
                    <a:lnTo>
                      <a:pt x="553" y="1427"/>
                    </a:lnTo>
                    <a:lnTo>
                      <a:pt x="643" y="1300"/>
                    </a:lnTo>
                    <a:lnTo>
                      <a:pt x="739" y="1177"/>
                    </a:lnTo>
                    <a:lnTo>
                      <a:pt x="841" y="1060"/>
                    </a:lnTo>
                    <a:lnTo>
                      <a:pt x="947" y="947"/>
                    </a:lnTo>
                    <a:lnTo>
                      <a:pt x="1060" y="841"/>
                    </a:lnTo>
                    <a:lnTo>
                      <a:pt x="1177" y="739"/>
                    </a:lnTo>
                    <a:lnTo>
                      <a:pt x="1300" y="643"/>
                    </a:lnTo>
                    <a:lnTo>
                      <a:pt x="1427" y="553"/>
                    </a:lnTo>
                    <a:lnTo>
                      <a:pt x="1558" y="468"/>
                    </a:lnTo>
                    <a:lnTo>
                      <a:pt x="1694" y="390"/>
                    </a:lnTo>
                    <a:lnTo>
                      <a:pt x="1834" y="319"/>
                    </a:lnTo>
                    <a:lnTo>
                      <a:pt x="1976" y="253"/>
                    </a:lnTo>
                    <a:lnTo>
                      <a:pt x="2124" y="196"/>
                    </a:lnTo>
                    <a:lnTo>
                      <a:pt x="2274" y="144"/>
                    </a:lnTo>
                    <a:lnTo>
                      <a:pt x="2428" y="102"/>
                    </a:lnTo>
                    <a:lnTo>
                      <a:pt x="2585" y="65"/>
                    </a:lnTo>
                    <a:lnTo>
                      <a:pt x="2664" y="50"/>
                    </a:lnTo>
                    <a:lnTo>
                      <a:pt x="2744" y="36"/>
                    </a:lnTo>
                    <a:lnTo>
                      <a:pt x="2825" y="25"/>
                    </a:lnTo>
                    <a:lnTo>
                      <a:pt x="2906" y="15"/>
                    </a:lnTo>
                    <a:lnTo>
                      <a:pt x="2988" y="9"/>
                    </a:lnTo>
                    <a:lnTo>
                      <a:pt x="3071" y="4"/>
                    </a:lnTo>
                    <a:lnTo>
                      <a:pt x="3153" y="0"/>
                    </a:lnTo>
                    <a:lnTo>
                      <a:pt x="3238" y="0"/>
                    </a:lnTo>
                    <a:lnTo>
                      <a:pt x="3238" y="1488"/>
                    </a:lnTo>
                    <a:lnTo>
                      <a:pt x="3148" y="1490"/>
                    </a:lnTo>
                    <a:lnTo>
                      <a:pt x="3059" y="1498"/>
                    </a:lnTo>
                    <a:lnTo>
                      <a:pt x="2971" y="1509"/>
                    </a:lnTo>
                    <a:lnTo>
                      <a:pt x="2885" y="1525"/>
                    </a:lnTo>
                    <a:lnTo>
                      <a:pt x="2800" y="1544"/>
                    </a:lnTo>
                    <a:lnTo>
                      <a:pt x="2718" y="1567"/>
                    </a:lnTo>
                    <a:lnTo>
                      <a:pt x="2637" y="1594"/>
                    </a:lnTo>
                    <a:lnTo>
                      <a:pt x="2556" y="1627"/>
                    </a:lnTo>
                    <a:lnTo>
                      <a:pt x="2479" y="1661"/>
                    </a:lnTo>
                    <a:lnTo>
                      <a:pt x="2404" y="1700"/>
                    </a:lnTo>
                    <a:lnTo>
                      <a:pt x="2332" y="1742"/>
                    </a:lnTo>
                    <a:lnTo>
                      <a:pt x="2260" y="1788"/>
                    </a:lnTo>
                    <a:lnTo>
                      <a:pt x="2191" y="1836"/>
                    </a:lnTo>
                    <a:lnTo>
                      <a:pt x="2124" y="1888"/>
                    </a:lnTo>
                    <a:lnTo>
                      <a:pt x="2061" y="1943"/>
                    </a:lnTo>
                    <a:lnTo>
                      <a:pt x="2001" y="2001"/>
                    </a:lnTo>
                    <a:lnTo>
                      <a:pt x="1944" y="2061"/>
                    </a:lnTo>
                    <a:lnTo>
                      <a:pt x="1888" y="2124"/>
                    </a:lnTo>
                    <a:lnTo>
                      <a:pt x="1836" y="2191"/>
                    </a:lnTo>
                    <a:lnTo>
                      <a:pt x="1788" y="2260"/>
                    </a:lnTo>
                    <a:lnTo>
                      <a:pt x="1742" y="2331"/>
                    </a:lnTo>
                    <a:lnTo>
                      <a:pt x="1700" y="2404"/>
                    </a:lnTo>
                    <a:lnTo>
                      <a:pt x="1661" y="2479"/>
                    </a:lnTo>
                    <a:lnTo>
                      <a:pt x="1627" y="2556"/>
                    </a:lnTo>
                    <a:lnTo>
                      <a:pt x="1594" y="2637"/>
                    </a:lnTo>
                    <a:lnTo>
                      <a:pt x="1567" y="2717"/>
                    </a:lnTo>
                    <a:lnTo>
                      <a:pt x="1544" y="2800"/>
                    </a:lnTo>
                    <a:lnTo>
                      <a:pt x="1525" y="2885"/>
                    </a:lnTo>
                    <a:lnTo>
                      <a:pt x="1510" y="2971"/>
                    </a:lnTo>
                    <a:lnTo>
                      <a:pt x="1498" y="3059"/>
                    </a:lnTo>
                    <a:lnTo>
                      <a:pt x="1490" y="3148"/>
                    </a:lnTo>
                    <a:lnTo>
                      <a:pt x="1488" y="3238"/>
                    </a:lnTo>
                    <a:lnTo>
                      <a:pt x="0" y="3238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7551949" y="3317997"/>
              <a:ext cx="1970052" cy="1970052"/>
              <a:chOff x="1077656" y="2207821"/>
              <a:chExt cx="1970052" cy="1970052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1077656" y="2207821"/>
                <a:ext cx="1970052" cy="197005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52400" dist="114300" dir="2700000" algn="tl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1275060" y="2718628"/>
                <a:ext cx="1517662" cy="857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缺乏凝聚力</a:t>
                </a:r>
                <a:endParaRPr lang="en-US" altLang="zh-CN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25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的表现</a:t>
                </a:r>
              </a:p>
            </p:txBody>
          </p:sp>
        </p:grpSp>
        <p:sp>
          <p:nvSpPr>
            <p:cNvPr id="72" name="矩形 71"/>
            <p:cNvSpPr/>
            <p:nvPr/>
          </p:nvSpPr>
          <p:spPr>
            <a:xfrm>
              <a:off x="6868055" y="5085534"/>
              <a:ext cx="1346077" cy="61756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没有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执行力</a:t>
              </a:r>
            </a:p>
          </p:txBody>
        </p:sp>
        <p:sp>
          <p:nvSpPr>
            <p:cNvPr id="87" name="矩形 86"/>
            <p:cNvSpPr/>
            <p:nvPr/>
          </p:nvSpPr>
          <p:spPr>
            <a:xfrm>
              <a:off x="6845293" y="2881739"/>
              <a:ext cx="1346077" cy="61756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内部没有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过多沟通</a:t>
              </a:r>
            </a:p>
          </p:txBody>
        </p:sp>
        <p:sp>
          <p:nvSpPr>
            <p:cNvPr id="92" name="矩形 91"/>
            <p:cNvSpPr/>
            <p:nvPr/>
          </p:nvSpPr>
          <p:spPr>
            <a:xfrm>
              <a:off x="9114835" y="2881739"/>
              <a:ext cx="1346077" cy="61756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内部缺乏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感恩之心</a:t>
              </a:r>
            </a:p>
          </p:txBody>
        </p:sp>
        <p:sp>
          <p:nvSpPr>
            <p:cNvPr id="97" name="矩形 96"/>
            <p:cNvSpPr/>
            <p:nvPr/>
          </p:nvSpPr>
          <p:spPr>
            <a:xfrm>
              <a:off x="8998752" y="5006961"/>
              <a:ext cx="1346077" cy="61756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队员之间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缺乏信任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第二部分  合格的团队构成要素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:\素材\51miz-E591848-989BB200-1920x2848.jpg51miz-E591848-989BB200-1920x2848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2004" y="2058506"/>
            <a:ext cx="2467992" cy="3660775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grpSp>
        <p:nvGrpSpPr>
          <p:cNvPr id="12" name="组合 11"/>
          <p:cNvGrpSpPr/>
          <p:nvPr/>
        </p:nvGrpSpPr>
        <p:grpSpPr>
          <a:xfrm>
            <a:off x="1552390" y="2082480"/>
            <a:ext cx="2085109" cy="533400"/>
            <a:chOff x="1295399" y="1932708"/>
            <a:chExt cx="2085109" cy="533400"/>
          </a:xfrm>
        </p:grpSpPr>
        <p:sp>
          <p:nvSpPr>
            <p:cNvPr id="8" name="矩形: 圆角 7"/>
            <p:cNvSpPr/>
            <p:nvPr/>
          </p:nvSpPr>
          <p:spPr>
            <a:xfrm>
              <a:off x="1295399" y="1932708"/>
              <a:ext cx="2085109" cy="533400"/>
            </a:xfrm>
            <a:prstGeom prst="roundRect">
              <a:avLst>
                <a:gd name="adj" fmla="val 50000"/>
              </a:avLst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732659" y="199935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有想象力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552390" y="2876824"/>
            <a:ext cx="2085109" cy="533400"/>
            <a:chOff x="1295399" y="1932708"/>
            <a:chExt cx="2085109" cy="533400"/>
          </a:xfrm>
        </p:grpSpPr>
        <p:sp>
          <p:nvSpPr>
            <p:cNvPr id="52" name="矩形: 圆角 51"/>
            <p:cNvSpPr/>
            <p:nvPr/>
          </p:nvSpPr>
          <p:spPr>
            <a:xfrm>
              <a:off x="1295399" y="1932708"/>
              <a:ext cx="2085109" cy="533400"/>
            </a:xfrm>
            <a:prstGeom prst="roundRect">
              <a:avLst>
                <a:gd name="adj" fmla="val 50000"/>
              </a:avLst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732659" y="1999353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专心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552390" y="3671168"/>
            <a:ext cx="2085109" cy="533400"/>
            <a:chOff x="1295399" y="1932708"/>
            <a:chExt cx="2085109" cy="533400"/>
          </a:xfrm>
        </p:grpSpPr>
        <p:sp>
          <p:nvSpPr>
            <p:cNvPr id="70" name="矩形: 圆角 69"/>
            <p:cNvSpPr/>
            <p:nvPr/>
          </p:nvSpPr>
          <p:spPr>
            <a:xfrm>
              <a:off x="1295399" y="1932708"/>
              <a:ext cx="2085109" cy="533400"/>
            </a:xfrm>
            <a:prstGeom prst="roundRect">
              <a:avLst>
                <a:gd name="adj" fmla="val 50000"/>
              </a:avLst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1732659" y="199935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善于沟通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552390" y="4465512"/>
            <a:ext cx="2085109" cy="533400"/>
            <a:chOff x="1295399" y="1932708"/>
            <a:chExt cx="2085109" cy="533400"/>
          </a:xfrm>
        </p:grpSpPr>
        <p:sp>
          <p:nvSpPr>
            <p:cNvPr id="74" name="矩形: 圆角 73"/>
            <p:cNvSpPr/>
            <p:nvPr/>
          </p:nvSpPr>
          <p:spPr>
            <a:xfrm>
              <a:off x="1295399" y="1932708"/>
              <a:ext cx="2085109" cy="533400"/>
            </a:xfrm>
            <a:prstGeom prst="roundRect">
              <a:avLst>
                <a:gd name="adj" fmla="val 50000"/>
              </a:avLst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1732659" y="199935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视野广阔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552390" y="5259857"/>
            <a:ext cx="2085109" cy="533400"/>
            <a:chOff x="1295399" y="1932708"/>
            <a:chExt cx="2085109" cy="533400"/>
          </a:xfrm>
        </p:grpSpPr>
        <p:sp>
          <p:nvSpPr>
            <p:cNvPr id="77" name="矩形: 圆角 76"/>
            <p:cNvSpPr/>
            <p:nvPr/>
          </p:nvSpPr>
          <p:spPr>
            <a:xfrm>
              <a:off x="1295399" y="1932708"/>
              <a:ext cx="2085109" cy="533400"/>
            </a:xfrm>
            <a:prstGeom prst="roundRect">
              <a:avLst>
                <a:gd name="adj" fmla="val 50000"/>
              </a:avLst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625201" y="1992243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有合作精神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8685969" y="2082480"/>
            <a:ext cx="2085109" cy="533400"/>
            <a:chOff x="1295399" y="1932708"/>
            <a:chExt cx="2085109" cy="533400"/>
          </a:xfrm>
          <a:solidFill>
            <a:srgbClr val="FFC000"/>
          </a:solidFill>
        </p:grpSpPr>
        <p:sp>
          <p:nvSpPr>
            <p:cNvPr id="80" name="矩形: 圆角 79"/>
            <p:cNvSpPr/>
            <p:nvPr/>
          </p:nvSpPr>
          <p:spPr>
            <a:xfrm>
              <a:off x="1295399" y="1932708"/>
              <a:ext cx="2085109" cy="5334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732659" y="1999353"/>
              <a:ext cx="1210588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先见之明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8685969" y="2876824"/>
            <a:ext cx="2085109" cy="533400"/>
            <a:chOff x="1295399" y="1932708"/>
            <a:chExt cx="2085109" cy="533400"/>
          </a:xfrm>
          <a:solidFill>
            <a:srgbClr val="FFC000"/>
          </a:solidFill>
        </p:grpSpPr>
        <p:sp>
          <p:nvSpPr>
            <p:cNvPr id="83" name="矩形: 圆角 82"/>
            <p:cNvSpPr/>
            <p:nvPr/>
          </p:nvSpPr>
          <p:spPr>
            <a:xfrm>
              <a:off x="1295399" y="1932708"/>
              <a:ext cx="2085109" cy="5334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1732659" y="1999353"/>
              <a:ext cx="697627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守诺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8685969" y="3671168"/>
            <a:ext cx="2085109" cy="533400"/>
            <a:chOff x="1295399" y="1932708"/>
            <a:chExt cx="2085109" cy="533400"/>
          </a:xfrm>
          <a:solidFill>
            <a:srgbClr val="FFC000"/>
          </a:solidFill>
        </p:grpSpPr>
        <p:sp>
          <p:nvSpPr>
            <p:cNvPr id="86" name="矩形: 圆角 85"/>
            <p:cNvSpPr/>
            <p:nvPr/>
          </p:nvSpPr>
          <p:spPr>
            <a:xfrm>
              <a:off x="1295399" y="1932708"/>
              <a:ext cx="2085109" cy="5334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1732659" y="1999353"/>
              <a:ext cx="697627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自信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8685969" y="4465512"/>
            <a:ext cx="2085109" cy="533400"/>
            <a:chOff x="1295399" y="1932708"/>
            <a:chExt cx="2085109" cy="533400"/>
          </a:xfrm>
          <a:solidFill>
            <a:srgbClr val="FFC000"/>
          </a:solidFill>
        </p:grpSpPr>
        <p:sp>
          <p:nvSpPr>
            <p:cNvPr id="90" name="矩形: 圆角 89"/>
            <p:cNvSpPr/>
            <p:nvPr/>
          </p:nvSpPr>
          <p:spPr>
            <a:xfrm>
              <a:off x="1295399" y="1932708"/>
              <a:ext cx="2085109" cy="5334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1732659" y="1999353"/>
              <a:ext cx="697627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正直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8660569" y="5234457"/>
            <a:ext cx="2085109" cy="533400"/>
            <a:chOff x="1295399" y="1932708"/>
            <a:chExt cx="2085109" cy="533400"/>
          </a:xfrm>
          <a:solidFill>
            <a:srgbClr val="FFC000"/>
          </a:solidFill>
        </p:grpSpPr>
        <p:sp>
          <p:nvSpPr>
            <p:cNvPr id="94" name="矩形: 圆角 93"/>
            <p:cNvSpPr/>
            <p:nvPr/>
          </p:nvSpPr>
          <p:spPr>
            <a:xfrm>
              <a:off x="1295399" y="1932708"/>
              <a:ext cx="2085109" cy="5334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1625201" y="1992243"/>
              <a:ext cx="954107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有勇气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786594" y="1857122"/>
            <a:ext cx="972442" cy="4063544"/>
            <a:chOff x="3786594" y="1857122"/>
            <a:chExt cx="972442" cy="4063544"/>
          </a:xfrm>
        </p:grpSpPr>
        <p:sp>
          <p:nvSpPr>
            <p:cNvPr id="15" name="右大括号 14"/>
            <p:cNvSpPr/>
            <p:nvPr/>
          </p:nvSpPr>
          <p:spPr>
            <a:xfrm>
              <a:off x="3830782" y="1857122"/>
              <a:ext cx="928254" cy="4063544"/>
            </a:xfrm>
            <a:prstGeom prst="rightBrace">
              <a:avLst>
                <a:gd name="adj1" fmla="val 41915"/>
                <a:gd name="adj2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右大括号 95"/>
            <p:cNvSpPr/>
            <p:nvPr/>
          </p:nvSpPr>
          <p:spPr>
            <a:xfrm>
              <a:off x="3786594" y="1857122"/>
              <a:ext cx="856779" cy="4063544"/>
            </a:xfrm>
            <a:prstGeom prst="rightBrace">
              <a:avLst>
                <a:gd name="adj1" fmla="val 41915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 flipH="1" flipV="1">
            <a:off x="7597864" y="1857122"/>
            <a:ext cx="972442" cy="4063544"/>
            <a:chOff x="3786594" y="1857122"/>
            <a:chExt cx="972442" cy="4063544"/>
          </a:xfrm>
        </p:grpSpPr>
        <p:sp>
          <p:nvSpPr>
            <p:cNvPr id="99" name="右大括号 98"/>
            <p:cNvSpPr/>
            <p:nvPr/>
          </p:nvSpPr>
          <p:spPr>
            <a:xfrm>
              <a:off x="3830782" y="1857122"/>
              <a:ext cx="928254" cy="4063544"/>
            </a:xfrm>
            <a:prstGeom prst="rightBrace">
              <a:avLst>
                <a:gd name="adj1" fmla="val 41915"/>
                <a:gd name="adj2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右大括号 99"/>
            <p:cNvSpPr/>
            <p:nvPr/>
          </p:nvSpPr>
          <p:spPr>
            <a:xfrm>
              <a:off x="3786594" y="1857122"/>
              <a:ext cx="856779" cy="4063544"/>
            </a:xfrm>
            <a:prstGeom prst="rightBrace">
              <a:avLst>
                <a:gd name="adj1" fmla="val 41915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第二部分  合格的团队构成要素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598A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Docer Falling Dust PPT demo 1"/>
          <p:cNvSpPr/>
          <p:nvPr/>
        </p:nvSpPr>
        <p:spPr>
          <a:xfrm>
            <a:off x="3996891" y="2956192"/>
            <a:ext cx="71384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如何增强团队凝聚力</a:t>
            </a:r>
          </a:p>
        </p:txBody>
      </p:sp>
      <p:sp>
        <p:nvSpPr>
          <p:cNvPr id="9" name="Docer Falling Dust PPT demo 1"/>
          <p:cNvSpPr/>
          <p:nvPr/>
        </p:nvSpPr>
        <p:spPr>
          <a:xfrm>
            <a:off x="1817584" y="2607458"/>
            <a:ext cx="1704109" cy="1704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cs typeface="+mn-ea"/>
                <a:sym typeface="+mn-lt"/>
              </a:rPr>
              <a:t>03</a:t>
            </a:r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25919" y="2162931"/>
            <a:ext cx="2659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第三部分</a:t>
            </a:r>
          </a:p>
        </p:txBody>
      </p:sp>
      <p:sp>
        <p:nvSpPr>
          <p:cNvPr id="11" name="矩形 10"/>
          <p:cNvSpPr/>
          <p:nvPr/>
        </p:nvSpPr>
        <p:spPr>
          <a:xfrm>
            <a:off x="4073091" y="3971855"/>
            <a:ext cx="4805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快速提升公司人员团队凝聚力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第三部分  如何增强团队凝聚力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264477" y="1996497"/>
            <a:ext cx="2233612" cy="4135437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F5C621">
              <a:shade val="50000"/>
            </a:srgbClr>
          </a:lnRef>
          <a:fillRef idx="1">
            <a:srgbClr val="F5C621"/>
          </a:fillRef>
          <a:effectRef idx="0">
            <a:srgbClr val="F5C62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74546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64477" y="1996496"/>
            <a:ext cx="2233612" cy="595403"/>
          </a:xfrm>
          <a:prstGeom prst="rect">
            <a:avLst/>
          </a:prstGeom>
          <a:solidFill>
            <a:srgbClr val="23598A"/>
          </a:solidFill>
          <a:ln>
            <a:noFill/>
          </a:ln>
        </p:spPr>
        <p:style>
          <a:lnRef idx="2">
            <a:srgbClr val="F5C621">
              <a:shade val="50000"/>
            </a:srgbClr>
          </a:lnRef>
          <a:fillRef idx="1">
            <a:srgbClr val="F5C621"/>
          </a:fillRef>
          <a:effectRef idx="0">
            <a:srgbClr val="F5C62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74546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>
            <p:custDataLst>
              <p:tags r:id="rId3"/>
            </p:custDataLst>
          </p:nvPr>
        </p:nvSpPr>
        <p:spPr>
          <a:xfrm>
            <a:off x="440371" y="2063364"/>
            <a:ext cx="1929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0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28" name="文本框 27"/>
          <p:cNvSpPr txBox="1"/>
          <p:nvPr>
            <p:custDataLst>
              <p:tags r:id="rId4"/>
            </p:custDataLst>
          </p:nvPr>
        </p:nvSpPr>
        <p:spPr>
          <a:xfrm>
            <a:off x="434340" y="2949575"/>
            <a:ext cx="1935480" cy="2244725"/>
          </a:xfrm>
          <a:prstGeom prst="rect">
            <a:avLst/>
          </a:prstGeom>
        </p:spPr>
        <p:txBody>
          <a:bodyPr wrap="square"/>
          <a:lstStyle>
            <a:defPPr>
              <a:defRPr lang="zh-CN"/>
            </a:defPPr>
            <a:lvl1pPr>
              <a:defRPr sz="1400">
                <a:solidFill>
                  <a:srgbClr val="474546"/>
                </a:solidFill>
                <a:latin typeface="Arial" panose="020B0604020202020204" pitchFamily="34" charset="0"/>
              </a:defRPr>
            </a:lvl1pPr>
          </a:lstStyle>
          <a:p>
            <a:pPr algn="l" fontAlgn="auto">
              <a:lnSpc>
                <a:spcPct val="150000"/>
              </a:lnSpc>
            </a:pPr>
            <a:r>
              <a:rPr lang="zh-CN" altLang="en-US" sz="1600" dirty="0">
                <a:latin typeface="+mn-lt"/>
                <a:cs typeface="+mn-ea"/>
                <a:sym typeface="+mn-lt"/>
              </a:rPr>
              <a:t>在组建团队时，必须表明，每一个人的参与都是团队成功不可分割的一部分。</a:t>
            </a:r>
          </a:p>
          <a:p>
            <a:pPr algn="l"/>
            <a:endParaRPr lang="zh-CN" altLang="en-US" sz="1600" dirty="0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>
            <p:custDataLst>
              <p:tags r:id="rId5"/>
            </p:custDataLst>
          </p:nvPr>
        </p:nvSpPr>
        <p:spPr>
          <a:xfrm>
            <a:off x="2621835" y="1996497"/>
            <a:ext cx="2233612" cy="4135437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F5C621">
              <a:shade val="50000"/>
            </a:srgbClr>
          </a:lnRef>
          <a:fillRef idx="1">
            <a:srgbClr val="F5C621"/>
          </a:fillRef>
          <a:effectRef idx="0">
            <a:srgbClr val="F5C62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74546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>
            <p:custDataLst>
              <p:tags r:id="rId6"/>
            </p:custDataLst>
          </p:nvPr>
        </p:nvSpPr>
        <p:spPr>
          <a:xfrm>
            <a:off x="2621835" y="1996496"/>
            <a:ext cx="2233612" cy="5954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rgbClr val="F5C621">
              <a:shade val="50000"/>
            </a:srgbClr>
          </a:lnRef>
          <a:fillRef idx="1">
            <a:srgbClr val="F5C621"/>
          </a:fillRef>
          <a:effectRef idx="0">
            <a:srgbClr val="F5C62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>
            <p:custDataLst>
              <p:tags r:id="rId7"/>
            </p:custDataLst>
          </p:nvPr>
        </p:nvSpPr>
        <p:spPr>
          <a:xfrm>
            <a:off x="2791696" y="2063364"/>
            <a:ext cx="1929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0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50" name="文本框 49"/>
          <p:cNvSpPr txBox="1"/>
          <p:nvPr>
            <p:custDataLst>
              <p:tags r:id="rId8"/>
            </p:custDataLst>
          </p:nvPr>
        </p:nvSpPr>
        <p:spPr>
          <a:xfrm>
            <a:off x="2785745" y="2949575"/>
            <a:ext cx="1935480" cy="193611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defRPr sz="1400">
                <a:solidFill>
                  <a:srgbClr val="474546"/>
                </a:solidFill>
                <a:latin typeface="Arial" panose="020B0604020202020204" pitchFamily="34" charset="0"/>
              </a:defRPr>
            </a:lvl1pPr>
          </a:lstStyle>
          <a:p>
            <a:pPr algn="ctr" fontAlgn="auto">
              <a:lnSpc>
                <a:spcPct val="150000"/>
              </a:lnSpc>
            </a:pPr>
            <a:r>
              <a:rPr lang="zh-CN" altLang="en-US" sz="1600" dirty="0">
                <a:latin typeface="+mn-lt"/>
                <a:cs typeface="+mn-ea"/>
                <a:sym typeface="+mn-lt"/>
              </a:rPr>
              <a:t>留意那些仍在观里的成员，鼓励参与。</a:t>
            </a:r>
            <a:endParaRPr lang="zh-CN" altLang="en-US" sz="1600" dirty="0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>
            <p:custDataLst>
              <p:tags r:id="rId9"/>
            </p:custDataLst>
          </p:nvPr>
        </p:nvSpPr>
        <p:spPr>
          <a:xfrm>
            <a:off x="4979193" y="1996497"/>
            <a:ext cx="2233612" cy="4135437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F5C621">
              <a:shade val="50000"/>
            </a:srgbClr>
          </a:lnRef>
          <a:fillRef idx="1">
            <a:srgbClr val="F5C621"/>
          </a:fillRef>
          <a:effectRef idx="0">
            <a:srgbClr val="F5C62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74546"/>
              </a:solidFill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>
            <p:custDataLst>
              <p:tags r:id="rId10"/>
            </p:custDataLst>
          </p:nvPr>
        </p:nvSpPr>
        <p:spPr>
          <a:xfrm>
            <a:off x="4979193" y="1996496"/>
            <a:ext cx="2233612" cy="595403"/>
          </a:xfrm>
          <a:prstGeom prst="rect">
            <a:avLst/>
          </a:prstGeom>
          <a:solidFill>
            <a:srgbClr val="23598A"/>
          </a:solidFill>
          <a:ln>
            <a:noFill/>
          </a:ln>
        </p:spPr>
        <p:style>
          <a:lnRef idx="2">
            <a:srgbClr val="F5C621">
              <a:shade val="50000"/>
            </a:srgbClr>
          </a:lnRef>
          <a:fillRef idx="1">
            <a:srgbClr val="F5C621"/>
          </a:fillRef>
          <a:effectRef idx="0">
            <a:srgbClr val="F5C62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>
            <p:custDataLst>
              <p:tags r:id="rId11"/>
            </p:custDataLst>
          </p:nvPr>
        </p:nvSpPr>
        <p:spPr>
          <a:xfrm>
            <a:off x="5155086" y="2063364"/>
            <a:ext cx="1929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0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61" name="文本框 60"/>
          <p:cNvSpPr txBox="1"/>
          <p:nvPr>
            <p:custDataLst>
              <p:tags r:id="rId12"/>
            </p:custDataLst>
          </p:nvPr>
        </p:nvSpPr>
        <p:spPr>
          <a:xfrm>
            <a:off x="5149215" y="2949575"/>
            <a:ext cx="1935480" cy="2473960"/>
          </a:xfrm>
          <a:prstGeom prst="rect">
            <a:avLst/>
          </a:prstGeom>
        </p:spPr>
        <p:txBody>
          <a:bodyPr wrap="square"/>
          <a:lstStyle>
            <a:defPPr>
              <a:defRPr lang="zh-CN"/>
            </a:defPPr>
            <a:lvl1pPr>
              <a:defRPr sz="1400">
                <a:solidFill>
                  <a:srgbClr val="474546"/>
                </a:solidFill>
                <a:latin typeface="Arial" panose="020B0604020202020204" pitchFamily="34" charset="0"/>
              </a:defRPr>
            </a:lvl1pPr>
          </a:lstStyle>
          <a:p>
            <a:pPr algn="l" fontAlgn="auto">
              <a:lnSpc>
                <a:spcPct val="150000"/>
              </a:lnSpc>
            </a:pPr>
            <a:r>
              <a:rPr lang="zh-CN" altLang="en-US" sz="1600" dirty="0">
                <a:latin typeface="+mn-lt"/>
                <a:cs typeface="+mn-ea"/>
                <a:sym typeface="+mn-lt"/>
              </a:rPr>
              <a:t>团队会议结束后，主动接近那些心不在焉的成员，与他们进行友好，亲密的交谈。</a:t>
            </a:r>
          </a:p>
          <a:p>
            <a:pPr algn="l"/>
            <a:endParaRPr lang="zh-CN" altLang="en-US" sz="1600" dirty="0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>
            <p:custDataLst>
              <p:tags r:id="rId13"/>
            </p:custDataLst>
          </p:nvPr>
        </p:nvSpPr>
        <p:spPr>
          <a:xfrm>
            <a:off x="7336551" y="1996497"/>
            <a:ext cx="2233612" cy="4135437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F5C621">
              <a:shade val="50000"/>
            </a:srgbClr>
          </a:lnRef>
          <a:fillRef idx="1">
            <a:srgbClr val="F5C621"/>
          </a:fillRef>
          <a:effectRef idx="0">
            <a:srgbClr val="F5C62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74546"/>
              </a:solidFill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>
            <p:custDataLst>
              <p:tags r:id="rId14"/>
            </p:custDataLst>
          </p:nvPr>
        </p:nvSpPr>
        <p:spPr>
          <a:xfrm>
            <a:off x="7336551" y="1996496"/>
            <a:ext cx="2233612" cy="5954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rgbClr val="F5C621">
              <a:shade val="50000"/>
            </a:srgbClr>
          </a:lnRef>
          <a:fillRef idx="1">
            <a:srgbClr val="F5C621"/>
          </a:fillRef>
          <a:effectRef idx="0">
            <a:srgbClr val="F5C62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7" name="文本框 66"/>
          <p:cNvSpPr txBox="1"/>
          <p:nvPr>
            <p:custDataLst>
              <p:tags r:id="rId15"/>
            </p:custDataLst>
          </p:nvPr>
        </p:nvSpPr>
        <p:spPr>
          <a:xfrm>
            <a:off x="7512444" y="2063364"/>
            <a:ext cx="1929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0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68" name="文本框 67"/>
          <p:cNvSpPr txBox="1"/>
          <p:nvPr>
            <p:custDataLst>
              <p:tags r:id="rId16"/>
            </p:custDataLst>
          </p:nvPr>
        </p:nvSpPr>
        <p:spPr>
          <a:xfrm>
            <a:off x="7506335" y="2949575"/>
            <a:ext cx="1935480" cy="185166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defRPr sz="1400">
                <a:solidFill>
                  <a:srgbClr val="474546"/>
                </a:solidFill>
                <a:latin typeface="Arial" panose="020B0604020202020204" pitchFamily="34" charset="0"/>
              </a:defRPr>
            </a:lvl1pPr>
          </a:lstStyle>
          <a:p>
            <a:pPr algn="ctr" fontAlgn="auto">
              <a:lnSpc>
                <a:spcPct val="150000"/>
              </a:lnSpc>
            </a:pPr>
            <a:r>
              <a:rPr lang="zh-CN" altLang="en-US" sz="1600" dirty="0">
                <a:latin typeface="+mn-lt"/>
                <a:cs typeface="+mn-ea"/>
                <a:sym typeface="+mn-lt"/>
              </a:rPr>
              <a:t>寻找机会与需要鼓励的成员共处。</a:t>
            </a:r>
            <a:endParaRPr lang="zh-CN" altLang="en-US" sz="1600" dirty="0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>
            <p:custDataLst>
              <p:tags r:id="rId17"/>
            </p:custDataLst>
          </p:nvPr>
        </p:nvSpPr>
        <p:spPr>
          <a:xfrm>
            <a:off x="9693910" y="1996497"/>
            <a:ext cx="2233612" cy="4135437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F5C621">
              <a:shade val="50000"/>
            </a:srgbClr>
          </a:lnRef>
          <a:fillRef idx="1">
            <a:srgbClr val="F5C621"/>
          </a:fillRef>
          <a:effectRef idx="0">
            <a:srgbClr val="F5C62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74546"/>
              </a:solidFill>
              <a:cs typeface="+mn-ea"/>
              <a:sym typeface="+mn-lt"/>
            </a:endParaRPr>
          </a:p>
        </p:txBody>
      </p:sp>
      <p:sp>
        <p:nvSpPr>
          <p:cNvPr id="70" name="矩形 69"/>
          <p:cNvSpPr/>
          <p:nvPr>
            <p:custDataLst>
              <p:tags r:id="rId18"/>
            </p:custDataLst>
          </p:nvPr>
        </p:nvSpPr>
        <p:spPr>
          <a:xfrm>
            <a:off x="9693910" y="1996496"/>
            <a:ext cx="2233612" cy="595403"/>
          </a:xfrm>
          <a:prstGeom prst="rect">
            <a:avLst/>
          </a:prstGeom>
          <a:solidFill>
            <a:srgbClr val="23598A"/>
          </a:solidFill>
          <a:ln>
            <a:noFill/>
          </a:ln>
        </p:spPr>
        <p:style>
          <a:lnRef idx="2">
            <a:srgbClr val="F5C621">
              <a:shade val="50000"/>
            </a:srgbClr>
          </a:lnRef>
          <a:fillRef idx="1">
            <a:srgbClr val="F5C621"/>
          </a:fillRef>
          <a:effectRef idx="0">
            <a:srgbClr val="F5C62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4" name="文本框 73"/>
          <p:cNvSpPr txBox="1"/>
          <p:nvPr>
            <p:custDataLst>
              <p:tags r:id="rId19"/>
            </p:custDataLst>
          </p:nvPr>
        </p:nvSpPr>
        <p:spPr>
          <a:xfrm>
            <a:off x="9869803" y="2063364"/>
            <a:ext cx="1929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0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75" name="文本框 74"/>
          <p:cNvSpPr txBox="1"/>
          <p:nvPr>
            <p:custDataLst>
              <p:tags r:id="rId20"/>
            </p:custDataLst>
          </p:nvPr>
        </p:nvSpPr>
        <p:spPr>
          <a:xfrm>
            <a:off x="9863455" y="2949575"/>
            <a:ext cx="1935480" cy="171196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defRPr sz="1400">
                <a:solidFill>
                  <a:srgbClr val="474546"/>
                </a:solidFill>
                <a:latin typeface="Arial" panose="020B0604020202020204" pitchFamily="34" charset="0"/>
              </a:defRPr>
            </a:lvl1pPr>
          </a:lstStyle>
          <a:p>
            <a:pPr algn="l" fontAlgn="auto">
              <a:lnSpc>
                <a:spcPct val="150000"/>
              </a:lnSpc>
            </a:pPr>
            <a:r>
              <a:rPr lang="zh-CN" altLang="en-US" sz="1600" dirty="0">
                <a:latin typeface="+mn-lt"/>
                <a:cs typeface="+mn-ea"/>
                <a:sym typeface="+mn-lt"/>
              </a:rPr>
              <a:t>下班后若有非正式聚会，一定记住邀请所有成员参加。</a:t>
            </a:r>
          </a:p>
          <a:p>
            <a:pPr algn="l"/>
            <a:endParaRPr lang="zh-CN" altLang="en-US" sz="1600" dirty="0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8" grpId="0" animBg="1"/>
      <p:bldP spid="33" grpId="0"/>
      <p:bldP spid="28" grpId="0"/>
      <p:bldP spid="40" grpId="0" animBg="1"/>
      <p:bldP spid="41" grpId="0" animBg="1"/>
      <p:bldP spid="49" grpId="0"/>
      <p:bldP spid="50" grpId="0"/>
      <p:bldP spid="52" grpId="0" animBg="1"/>
      <p:bldP spid="53" grpId="0" animBg="1"/>
      <p:bldP spid="60" grpId="0"/>
      <p:bldP spid="61" grpId="0"/>
      <p:bldP spid="62" grpId="0" animBg="1"/>
      <p:bldP spid="63" grpId="0" animBg="1"/>
      <p:bldP spid="67" grpId="0"/>
      <p:bldP spid="68" grpId="0"/>
      <p:bldP spid="69" grpId="0" animBg="1"/>
      <p:bldP spid="70" grpId="0" animBg="1"/>
      <p:bldP spid="74" grpId="0"/>
      <p:bldP spid="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\素材\51miz-P272539-6S942XTW-1920x1280.jpg51miz-P272539-6S942XTW-1920x128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85753" y="2057500"/>
            <a:ext cx="5412740" cy="36087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10845" y="1676400"/>
            <a:ext cx="5511165" cy="384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第三部分  如何增强团队凝聚力</a:t>
            </a:r>
          </a:p>
        </p:txBody>
      </p:sp>
      <p:sp>
        <p:nvSpPr>
          <p:cNvPr id="2" name="矩形 1"/>
          <p:cNvSpPr/>
          <p:nvPr/>
        </p:nvSpPr>
        <p:spPr>
          <a:xfrm>
            <a:off x="926718" y="3159578"/>
            <a:ext cx="4612318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要求管理者要有强大的人格魅力，火车跑的快全靠车头带，搭上快车你也将被提速</a:t>
            </a: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，</a:t>
            </a:r>
            <a:r>
              <a:rPr lang="zh-CN" altLang="en-US" sz="1600" dirty="0">
                <a:cs typeface="+mn-ea"/>
                <a:sym typeface="+mn-lt"/>
              </a:rPr>
              <a:t>要合理的运用领导职能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5244" y="1809097"/>
            <a:ext cx="3877985" cy="1150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23598A"/>
                </a:solidFill>
                <a:cs typeface="+mn-ea"/>
                <a:sym typeface="+mn-lt"/>
              </a:rPr>
              <a:t>团队管理者是</a:t>
            </a:r>
            <a:endParaRPr lang="en-US" altLang="zh-CN" sz="2400" dirty="0">
              <a:solidFill>
                <a:srgbClr val="23598A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23598A"/>
                </a:solidFill>
                <a:cs typeface="+mn-ea"/>
                <a:sym typeface="+mn-lt"/>
              </a:rPr>
              <a:t>团队凝聚力的维系者</a:t>
            </a:r>
          </a:p>
        </p:txBody>
      </p:sp>
      <p:sp>
        <p:nvSpPr>
          <p:cNvPr id="8" name="矩形 7"/>
          <p:cNvSpPr/>
          <p:nvPr/>
        </p:nvSpPr>
        <p:spPr>
          <a:xfrm>
            <a:off x="926717" y="5767209"/>
            <a:ext cx="4982654" cy="147396"/>
          </a:xfrm>
          <a:prstGeom prst="rect">
            <a:avLst/>
          </a:pr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26717" y="4535932"/>
            <a:ext cx="1731958" cy="958838"/>
            <a:chOff x="1163642" y="4566412"/>
            <a:chExt cx="1731958" cy="958838"/>
          </a:xfrm>
        </p:grpSpPr>
        <p:sp>
          <p:nvSpPr>
            <p:cNvPr id="9" name="矩形 8"/>
            <p:cNvSpPr/>
            <p:nvPr/>
          </p:nvSpPr>
          <p:spPr>
            <a:xfrm>
              <a:off x="1163642" y="4566412"/>
              <a:ext cx="1731958" cy="9588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305640" y="4733438"/>
              <a:ext cx="1447963" cy="625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尽量去满足队员们合理的要求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804237" y="4535932"/>
            <a:ext cx="1476658" cy="958838"/>
            <a:chOff x="1163642" y="4566412"/>
            <a:chExt cx="1731958" cy="958838"/>
          </a:xfrm>
        </p:grpSpPr>
        <p:sp>
          <p:nvSpPr>
            <p:cNvPr id="49" name="矩形 48"/>
            <p:cNvSpPr/>
            <p:nvPr/>
          </p:nvSpPr>
          <p:spPr>
            <a:xfrm>
              <a:off x="1163642" y="4566412"/>
              <a:ext cx="1731958" cy="9588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305640" y="4733438"/>
              <a:ext cx="1447963" cy="625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注重与队员的沟通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432713" y="4529308"/>
            <a:ext cx="1476658" cy="958838"/>
            <a:chOff x="1163642" y="4566412"/>
            <a:chExt cx="1731958" cy="958838"/>
          </a:xfrm>
        </p:grpSpPr>
        <p:sp>
          <p:nvSpPr>
            <p:cNvPr id="53" name="矩形 52"/>
            <p:cNvSpPr/>
            <p:nvPr/>
          </p:nvSpPr>
          <p:spPr>
            <a:xfrm>
              <a:off x="1163642" y="4566412"/>
              <a:ext cx="1731958" cy="9588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305640" y="4733438"/>
              <a:ext cx="1447963" cy="625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尊重并信任团队成员</a:t>
              </a: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989895" y="3063240"/>
            <a:ext cx="750600" cy="0"/>
          </a:xfrm>
          <a:prstGeom prst="line">
            <a:avLst/>
          </a:prstGeom>
          <a:ln w="28575">
            <a:solidFill>
              <a:srgbClr val="2359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 rot="20869016">
            <a:off x="8093097" y="4250705"/>
            <a:ext cx="32111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火车跑的快</a:t>
            </a:r>
            <a:endParaRPr lang="en-US" altLang="zh-CN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r>
              <a:rPr lang="zh-CN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       全靠车头带</a:t>
            </a:r>
            <a:endParaRPr lang="zh-CN" alt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任意多边形: 形状 15"/>
          <p:cNvSpPr/>
          <p:nvPr/>
        </p:nvSpPr>
        <p:spPr>
          <a:xfrm rot="20823915">
            <a:off x="10347347" y="4070475"/>
            <a:ext cx="926117" cy="360458"/>
          </a:xfrm>
          <a:custGeom>
            <a:avLst/>
            <a:gdLst>
              <a:gd name="connsiteX0" fmla="*/ 0 w 2644140"/>
              <a:gd name="connsiteY0" fmla="*/ 457200 h 716280"/>
              <a:gd name="connsiteX1" fmla="*/ 1988820 w 2644140"/>
              <a:gd name="connsiteY1" fmla="*/ 0 h 716280"/>
              <a:gd name="connsiteX2" fmla="*/ 1661160 w 2644140"/>
              <a:gd name="connsiteY2" fmla="*/ 502920 h 716280"/>
              <a:gd name="connsiteX3" fmla="*/ 2644140 w 2644140"/>
              <a:gd name="connsiteY3" fmla="*/ 327660 h 716280"/>
              <a:gd name="connsiteX4" fmla="*/ 1386840 w 2644140"/>
              <a:gd name="connsiteY4" fmla="*/ 716280 h 716280"/>
              <a:gd name="connsiteX5" fmla="*/ 1684020 w 2644140"/>
              <a:gd name="connsiteY5" fmla="*/ 251460 h 716280"/>
              <a:gd name="connsiteX6" fmla="*/ 0 w 2644140"/>
              <a:gd name="connsiteY6" fmla="*/ 457200 h 716280"/>
              <a:gd name="connsiteX0-1" fmla="*/ 0 w 2258060"/>
              <a:gd name="connsiteY0-2" fmla="*/ 284480 h 716280"/>
              <a:gd name="connsiteX1-3" fmla="*/ 1602740 w 2258060"/>
              <a:gd name="connsiteY1-4" fmla="*/ 0 h 716280"/>
              <a:gd name="connsiteX2-5" fmla="*/ 1275080 w 2258060"/>
              <a:gd name="connsiteY2-6" fmla="*/ 502920 h 716280"/>
              <a:gd name="connsiteX3-7" fmla="*/ 2258060 w 2258060"/>
              <a:gd name="connsiteY3-8" fmla="*/ 327660 h 716280"/>
              <a:gd name="connsiteX4-9" fmla="*/ 1000760 w 2258060"/>
              <a:gd name="connsiteY4-10" fmla="*/ 716280 h 716280"/>
              <a:gd name="connsiteX5-11" fmla="*/ 1297940 w 2258060"/>
              <a:gd name="connsiteY5-12" fmla="*/ 251460 h 716280"/>
              <a:gd name="connsiteX6-13" fmla="*/ 0 w 2258060"/>
              <a:gd name="connsiteY6-14" fmla="*/ 284480 h 716280"/>
              <a:gd name="connsiteX0-15" fmla="*/ 0 w 2258060"/>
              <a:gd name="connsiteY0-16" fmla="*/ 172720 h 604520"/>
              <a:gd name="connsiteX1-17" fmla="*/ 1501140 w 2258060"/>
              <a:gd name="connsiteY1-18" fmla="*/ 0 h 604520"/>
              <a:gd name="connsiteX2-19" fmla="*/ 1275080 w 2258060"/>
              <a:gd name="connsiteY2-20" fmla="*/ 391160 h 604520"/>
              <a:gd name="connsiteX3-21" fmla="*/ 2258060 w 2258060"/>
              <a:gd name="connsiteY3-22" fmla="*/ 215900 h 604520"/>
              <a:gd name="connsiteX4-23" fmla="*/ 1000760 w 2258060"/>
              <a:gd name="connsiteY4-24" fmla="*/ 604520 h 604520"/>
              <a:gd name="connsiteX5-25" fmla="*/ 1297940 w 2258060"/>
              <a:gd name="connsiteY5-26" fmla="*/ 139700 h 604520"/>
              <a:gd name="connsiteX6-27" fmla="*/ 0 w 2258060"/>
              <a:gd name="connsiteY6-28" fmla="*/ 172720 h 604520"/>
              <a:gd name="connsiteX0-29" fmla="*/ 0 w 2184873"/>
              <a:gd name="connsiteY0-30" fmla="*/ 172720 h 604520"/>
              <a:gd name="connsiteX1-31" fmla="*/ 1501140 w 2184873"/>
              <a:gd name="connsiteY1-32" fmla="*/ 0 h 604520"/>
              <a:gd name="connsiteX2-33" fmla="*/ 1275080 w 2184873"/>
              <a:gd name="connsiteY2-34" fmla="*/ 391160 h 604520"/>
              <a:gd name="connsiteX3-35" fmla="*/ 2184874 w 2184873"/>
              <a:gd name="connsiteY3-36" fmla="*/ 388799 h 604520"/>
              <a:gd name="connsiteX4-37" fmla="*/ 1000760 w 2184873"/>
              <a:gd name="connsiteY4-38" fmla="*/ 604520 h 604520"/>
              <a:gd name="connsiteX5-39" fmla="*/ 1297940 w 2184873"/>
              <a:gd name="connsiteY5-40" fmla="*/ 139700 h 604520"/>
              <a:gd name="connsiteX6-41" fmla="*/ 0 w 2184873"/>
              <a:gd name="connsiteY6-42" fmla="*/ 172720 h 604520"/>
              <a:gd name="connsiteX0-43" fmla="*/ 0 w 2170267"/>
              <a:gd name="connsiteY0-44" fmla="*/ 172720 h 604520"/>
              <a:gd name="connsiteX1-45" fmla="*/ 1501140 w 2170267"/>
              <a:gd name="connsiteY1-46" fmla="*/ 0 h 604520"/>
              <a:gd name="connsiteX2-47" fmla="*/ 1275080 w 2170267"/>
              <a:gd name="connsiteY2-48" fmla="*/ 391160 h 604520"/>
              <a:gd name="connsiteX3-49" fmla="*/ 2170268 w 2170267"/>
              <a:gd name="connsiteY3-50" fmla="*/ 452401 h 604520"/>
              <a:gd name="connsiteX4-51" fmla="*/ 1000760 w 2170267"/>
              <a:gd name="connsiteY4-52" fmla="*/ 604520 h 604520"/>
              <a:gd name="connsiteX5-53" fmla="*/ 1297940 w 2170267"/>
              <a:gd name="connsiteY5-54" fmla="*/ 139700 h 604520"/>
              <a:gd name="connsiteX6-55" fmla="*/ 0 w 2170267"/>
              <a:gd name="connsiteY6-56" fmla="*/ 172720 h 604520"/>
              <a:gd name="connsiteX0-57" fmla="*/ 1 w 1553180"/>
              <a:gd name="connsiteY0-58" fmla="*/ 158214 h 604520"/>
              <a:gd name="connsiteX1-59" fmla="*/ 884052 w 1553180"/>
              <a:gd name="connsiteY1-60" fmla="*/ 0 h 604520"/>
              <a:gd name="connsiteX2-61" fmla="*/ 657992 w 1553180"/>
              <a:gd name="connsiteY2-62" fmla="*/ 391160 h 604520"/>
              <a:gd name="connsiteX3-63" fmla="*/ 1553180 w 1553180"/>
              <a:gd name="connsiteY3-64" fmla="*/ 452401 h 604520"/>
              <a:gd name="connsiteX4-65" fmla="*/ 383672 w 1553180"/>
              <a:gd name="connsiteY4-66" fmla="*/ 604520 h 604520"/>
              <a:gd name="connsiteX5-67" fmla="*/ 680852 w 1553180"/>
              <a:gd name="connsiteY5-68" fmla="*/ 139700 h 604520"/>
              <a:gd name="connsiteX6-69" fmla="*/ 1 w 1553180"/>
              <a:gd name="connsiteY6-70" fmla="*/ 158214 h 6045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553180" h="604520">
                <a:moveTo>
                  <a:pt x="1" y="158214"/>
                </a:moveTo>
                <a:lnTo>
                  <a:pt x="884052" y="0"/>
                </a:lnTo>
                <a:lnTo>
                  <a:pt x="657992" y="391160"/>
                </a:lnTo>
                <a:lnTo>
                  <a:pt x="1553180" y="452401"/>
                </a:lnTo>
                <a:lnTo>
                  <a:pt x="383672" y="604520"/>
                </a:lnTo>
                <a:lnTo>
                  <a:pt x="680852" y="139700"/>
                </a:lnTo>
                <a:lnTo>
                  <a:pt x="1" y="15821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2" grpId="0"/>
      <p:bldP spid="3" grpId="0"/>
      <p:bldP spid="8" grpId="0" animBg="1"/>
      <p:bldP spid="15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第三部分  如何增强团队凝聚力</a:t>
            </a:r>
          </a:p>
        </p:txBody>
      </p:sp>
      <p:pic>
        <p:nvPicPr>
          <p:cNvPr id="7" name="图片 6" descr="D:\素材\51miz-P1502458-FF953EC0-3840x2560.jpg51miz-P1502458-FF953EC0-3840x256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81830" y="2851150"/>
            <a:ext cx="3124200" cy="2957830"/>
          </a:xfrm>
          <a:prstGeom prst="ellipse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920240" y="1493818"/>
            <a:ext cx="8392041" cy="974302"/>
            <a:chOff x="1920240" y="1409998"/>
            <a:chExt cx="8392041" cy="974302"/>
          </a:xfrm>
        </p:grpSpPr>
        <p:sp>
          <p:nvSpPr>
            <p:cNvPr id="17" name="矩形 16"/>
            <p:cNvSpPr/>
            <p:nvPr/>
          </p:nvSpPr>
          <p:spPr>
            <a:xfrm>
              <a:off x="1920240" y="1409998"/>
              <a:ext cx="83920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i="1" dirty="0">
                  <a:solidFill>
                    <a:srgbClr val="23598A"/>
                  </a:solidFill>
                  <a:cs typeface="+mn-ea"/>
                  <a:sym typeface="+mn-lt"/>
                </a:rPr>
                <a:t>“军队战斗力的四分之三是由士气组成的。”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7847513" y="2014968"/>
              <a:ext cx="13773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——</a:t>
              </a:r>
              <a:r>
                <a:rPr lang="zh-CN" altLang="en-US" dirty="0">
                  <a:cs typeface="+mn-ea"/>
                  <a:sym typeface="+mn-lt"/>
                </a:rPr>
                <a:t>拿破仑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708751" y="3537456"/>
            <a:ext cx="2781301" cy="128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zh-CN" altLang="en-US" dirty="0">
                <a:cs typeface="+mn-ea"/>
                <a:sym typeface="+mn-lt"/>
              </a:rPr>
              <a:t>适当组织团体的活动，休息之余，开会之后可组织一些</a:t>
            </a:r>
            <a:r>
              <a:rPr lang="zh-CN" altLang="en-US" sz="2400" b="1" dirty="0">
                <a:solidFill>
                  <a:srgbClr val="23598A"/>
                </a:solidFill>
                <a:cs typeface="+mn-ea"/>
                <a:sym typeface="+mn-lt"/>
              </a:rPr>
              <a:t>办公室游戏</a:t>
            </a:r>
            <a:r>
              <a:rPr lang="zh-CN" altLang="en-US" dirty="0">
                <a:cs typeface="+mn-ea"/>
                <a:sym typeface="+mn-lt"/>
              </a:rPr>
              <a:t>等</a:t>
            </a:r>
          </a:p>
        </p:txBody>
      </p:sp>
      <p:sp>
        <p:nvSpPr>
          <p:cNvPr id="21" name="箭头: V 形 20"/>
          <p:cNvSpPr/>
          <p:nvPr/>
        </p:nvSpPr>
        <p:spPr>
          <a:xfrm>
            <a:off x="3671424" y="3567622"/>
            <a:ext cx="501992" cy="1227073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箭头: V 形 27"/>
          <p:cNvSpPr/>
          <p:nvPr/>
        </p:nvSpPr>
        <p:spPr>
          <a:xfrm>
            <a:off x="7770221" y="3567622"/>
            <a:ext cx="501992" cy="1227073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648602" y="3415536"/>
            <a:ext cx="2420739" cy="540327"/>
            <a:chOff x="2230581" y="1731818"/>
            <a:chExt cx="2420739" cy="540327"/>
          </a:xfrm>
        </p:grpSpPr>
        <p:sp>
          <p:nvSpPr>
            <p:cNvPr id="31" name="矩形 30"/>
            <p:cNvSpPr/>
            <p:nvPr/>
          </p:nvSpPr>
          <p:spPr>
            <a:xfrm>
              <a:off x="2813163" y="1765440"/>
              <a:ext cx="1838157" cy="453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 dirty="0">
                  <a:cs typeface="+mn-ea"/>
                  <a:sym typeface="+mn-lt"/>
                </a:rPr>
                <a:t>提高员工兴趣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2230581" y="1731818"/>
              <a:ext cx="540327" cy="540327"/>
              <a:chOff x="2230581" y="1731818"/>
              <a:chExt cx="540327" cy="540327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2230581" y="1731818"/>
                <a:ext cx="540327" cy="540327"/>
              </a:xfrm>
              <a:prstGeom prst="ellipse">
                <a:avLst/>
              </a:prstGeom>
              <a:solidFill>
                <a:srgbClr val="23598A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2308223" y="1748925"/>
                <a:ext cx="4058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1</a:t>
                </a:r>
                <a:endParaRPr lang="zh-CN" altLang="en-US" sz="28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8662114" y="4363299"/>
            <a:ext cx="2821135" cy="853567"/>
            <a:chOff x="2230581" y="1592660"/>
            <a:chExt cx="2821135" cy="853567"/>
          </a:xfrm>
        </p:grpSpPr>
        <p:sp>
          <p:nvSpPr>
            <p:cNvPr id="36" name="矩形 35"/>
            <p:cNvSpPr/>
            <p:nvPr/>
          </p:nvSpPr>
          <p:spPr>
            <a:xfrm>
              <a:off x="2817320" y="1592660"/>
              <a:ext cx="2234396" cy="853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 dirty="0">
                  <a:cs typeface="+mn-ea"/>
                  <a:sym typeface="+mn-lt"/>
                </a:rPr>
                <a:t>带动缅典型队员，提高团队沟通。</a:t>
              </a: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2230581" y="1731818"/>
              <a:ext cx="540327" cy="540327"/>
              <a:chOff x="2230581" y="1731818"/>
              <a:chExt cx="540327" cy="540327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2230581" y="1731818"/>
                <a:ext cx="540327" cy="540327"/>
              </a:xfrm>
              <a:prstGeom prst="ellipse">
                <a:avLst/>
              </a:prstGeom>
              <a:solidFill>
                <a:srgbClr val="23598A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2308223" y="1748925"/>
                <a:ext cx="4058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6"/>
          <p:cNvSpPr/>
          <p:nvPr userDrawn="1"/>
        </p:nvSpPr>
        <p:spPr>
          <a:xfrm>
            <a:off x="0" y="0"/>
            <a:ext cx="7658100" cy="2730786"/>
          </a:xfrm>
          <a:custGeom>
            <a:avLst/>
            <a:gdLst>
              <a:gd name="connsiteX0" fmla="*/ 0 w 7658100"/>
              <a:gd name="connsiteY0" fmla="*/ 0 h 2730786"/>
              <a:gd name="connsiteX1" fmla="*/ 7658100 w 7658100"/>
              <a:gd name="connsiteY1" fmla="*/ 0 h 2730786"/>
              <a:gd name="connsiteX2" fmla="*/ 6975404 w 7658100"/>
              <a:gd name="connsiteY2" fmla="*/ 2730786 h 2730786"/>
              <a:gd name="connsiteX3" fmla="*/ 0 w 7658100"/>
              <a:gd name="connsiteY3" fmla="*/ 2730786 h 273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8100" h="2730786">
                <a:moveTo>
                  <a:pt x="0" y="0"/>
                </a:moveTo>
                <a:lnTo>
                  <a:pt x="7658100" y="0"/>
                </a:lnTo>
                <a:lnTo>
                  <a:pt x="6975404" y="2730786"/>
                </a:lnTo>
                <a:lnTo>
                  <a:pt x="0" y="2730786"/>
                </a:lnTo>
                <a:close/>
              </a:path>
            </a:pathLst>
          </a:cu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 descr="D:\素材\51miz-P1502485-2D875DB7-3840x2560.jpg51miz-P1502485-2D875DB7-3840x256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65975" y="0"/>
            <a:ext cx="5029200" cy="2730500"/>
          </a:xfrm>
          <a:custGeom>
            <a:avLst/>
            <a:gdLst>
              <a:gd name="connsiteX0" fmla="*/ 682696 w 5117536"/>
              <a:gd name="connsiteY0" fmla="*/ 0 h 2730786"/>
              <a:gd name="connsiteX1" fmla="*/ 5117536 w 5117536"/>
              <a:gd name="connsiteY1" fmla="*/ 0 h 2730786"/>
              <a:gd name="connsiteX2" fmla="*/ 5117536 w 5117536"/>
              <a:gd name="connsiteY2" fmla="*/ 2730786 h 2730786"/>
              <a:gd name="connsiteX3" fmla="*/ 0 w 5117536"/>
              <a:gd name="connsiteY3" fmla="*/ 2730786 h 2730786"/>
              <a:gd name="connsiteX4" fmla="*/ 682696 w 5117536"/>
              <a:gd name="connsiteY4" fmla="*/ 0 h 273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7536" h="2730786">
                <a:moveTo>
                  <a:pt x="682696" y="0"/>
                </a:moveTo>
                <a:lnTo>
                  <a:pt x="5117536" y="0"/>
                </a:lnTo>
                <a:lnTo>
                  <a:pt x="5117536" y="2730786"/>
                </a:lnTo>
                <a:lnTo>
                  <a:pt x="0" y="2730786"/>
                </a:lnTo>
                <a:lnTo>
                  <a:pt x="682696" y="0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>
            <a:off x="685096" y="776549"/>
            <a:ext cx="3223126" cy="1107996"/>
            <a:chOff x="685096" y="776549"/>
            <a:chExt cx="3223126" cy="1107996"/>
          </a:xfrm>
        </p:grpSpPr>
        <p:sp>
          <p:nvSpPr>
            <p:cNvPr id="9" name="文本框 8"/>
            <p:cNvSpPr txBox="1"/>
            <p:nvPr/>
          </p:nvSpPr>
          <p:spPr>
            <a:xfrm>
              <a:off x="685096" y="776549"/>
              <a:ext cx="187743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b="1" i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562533" y="1361324"/>
              <a:ext cx="13456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i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rPr>
                <a:t>Contents</a:t>
              </a:r>
              <a:endParaRPr lang="zh-CN" altLang="en-US" sz="2000" b="1" i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777240" y="2026920"/>
            <a:ext cx="15392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392736" y="2824394"/>
            <a:ext cx="5533887" cy="581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23598A"/>
                </a:solidFill>
                <a:effectLst/>
                <a:cs typeface="+mn-ea"/>
                <a:sym typeface="+mn-lt"/>
              </a:rPr>
              <a:t>提升团队凝聚力</a:t>
            </a:r>
            <a:r>
              <a:rPr lang="en-US" altLang="zh-CN" sz="2800" b="1" dirty="0">
                <a:solidFill>
                  <a:srgbClr val="23598A"/>
                </a:solidFill>
                <a:effectLst/>
                <a:cs typeface="+mn-ea"/>
                <a:sym typeface="+mn-lt"/>
              </a:rPr>
              <a:t>   </a:t>
            </a:r>
            <a:r>
              <a:rPr lang="zh-CN" altLang="en-US" sz="2800" b="1" dirty="0">
                <a:solidFill>
                  <a:srgbClr val="23598A"/>
                </a:solidFill>
                <a:effectLst/>
                <a:cs typeface="+mn-ea"/>
                <a:sym typeface="+mn-lt"/>
              </a:rPr>
              <a:t>助力公司大发展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005840" y="3959274"/>
            <a:ext cx="4777740" cy="646331"/>
            <a:chOff x="1120140" y="3387774"/>
            <a:chExt cx="4777740" cy="646331"/>
          </a:xfrm>
        </p:grpSpPr>
        <p:grpSp>
          <p:nvGrpSpPr>
            <p:cNvPr id="22" name="组合 21"/>
            <p:cNvGrpSpPr/>
            <p:nvPr/>
          </p:nvGrpSpPr>
          <p:grpSpPr>
            <a:xfrm>
              <a:off x="1120140" y="3387774"/>
              <a:ext cx="568236" cy="646331"/>
              <a:chOff x="1120140" y="3387774"/>
              <a:chExt cx="568236" cy="646331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120140" y="3429000"/>
                <a:ext cx="563880" cy="56388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221582" y="3387774"/>
                <a:ext cx="4667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1</a:t>
                </a:r>
                <a:endParaRPr lang="zh-CN" altLang="en-US" sz="3600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843147" y="3429000"/>
              <a:ext cx="34340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23598A"/>
                  </a:solidFill>
                  <a:cs typeface="+mn-ea"/>
                  <a:sym typeface="+mn-lt"/>
                </a:rPr>
                <a:t>团队及群体的区分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785462" y="3992880"/>
              <a:ext cx="4112418" cy="0"/>
            </a:xfrm>
            <a:prstGeom prst="line">
              <a:avLst/>
            </a:prstGeom>
            <a:ln>
              <a:solidFill>
                <a:srgbClr val="23598A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1005840" y="5149155"/>
            <a:ext cx="4777740" cy="646331"/>
            <a:chOff x="1120140" y="3387774"/>
            <a:chExt cx="4777740" cy="646331"/>
          </a:xfrm>
        </p:grpSpPr>
        <p:grpSp>
          <p:nvGrpSpPr>
            <p:cNvPr id="27" name="组合 26"/>
            <p:cNvGrpSpPr/>
            <p:nvPr/>
          </p:nvGrpSpPr>
          <p:grpSpPr>
            <a:xfrm>
              <a:off x="1120140" y="3387774"/>
              <a:ext cx="568236" cy="646331"/>
              <a:chOff x="1120140" y="3387774"/>
              <a:chExt cx="568236" cy="646331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1120140" y="3429000"/>
                <a:ext cx="563880" cy="56388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221582" y="3387774"/>
                <a:ext cx="4667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2</a:t>
                </a:r>
                <a:endParaRPr lang="zh-CN" altLang="en-US" sz="3600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1843147" y="3429000"/>
              <a:ext cx="38404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23598A"/>
                  </a:solidFill>
                  <a:cs typeface="+mn-ea"/>
                  <a:sym typeface="+mn-lt"/>
                </a:rPr>
                <a:t>合格的团队构成要素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1785462" y="3992880"/>
              <a:ext cx="4112418" cy="0"/>
            </a:xfrm>
            <a:prstGeom prst="line">
              <a:avLst/>
            </a:prstGeom>
            <a:ln>
              <a:solidFill>
                <a:srgbClr val="23598A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6391504" y="3959274"/>
            <a:ext cx="4777740" cy="646331"/>
            <a:chOff x="1120140" y="3387774"/>
            <a:chExt cx="4777740" cy="646331"/>
          </a:xfrm>
        </p:grpSpPr>
        <p:grpSp>
          <p:nvGrpSpPr>
            <p:cNvPr id="45" name="组合 44"/>
            <p:cNvGrpSpPr/>
            <p:nvPr/>
          </p:nvGrpSpPr>
          <p:grpSpPr>
            <a:xfrm>
              <a:off x="1120140" y="3387774"/>
              <a:ext cx="568236" cy="646331"/>
              <a:chOff x="1120140" y="3387774"/>
              <a:chExt cx="568236" cy="646331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120140" y="3429000"/>
                <a:ext cx="563880" cy="56388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221582" y="3387774"/>
                <a:ext cx="4667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3</a:t>
                </a:r>
                <a:endParaRPr lang="zh-CN" altLang="en-US" sz="3600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1843147" y="3429000"/>
              <a:ext cx="38404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23598A"/>
                  </a:solidFill>
                  <a:cs typeface="+mn-ea"/>
                  <a:sym typeface="+mn-lt"/>
                </a:rPr>
                <a:t>如何增强团队凝聚力</a:t>
              </a: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1785462" y="3992880"/>
              <a:ext cx="4112418" cy="0"/>
            </a:xfrm>
            <a:prstGeom prst="line">
              <a:avLst/>
            </a:prstGeom>
            <a:ln>
              <a:solidFill>
                <a:srgbClr val="23598A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6391504" y="5149155"/>
            <a:ext cx="4777740" cy="646331"/>
            <a:chOff x="1120140" y="3387774"/>
            <a:chExt cx="4777740" cy="646331"/>
          </a:xfrm>
        </p:grpSpPr>
        <p:grpSp>
          <p:nvGrpSpPr>
            <p:cNvPr id="32" name="组合 31"/>
            <p:cNvGrpSpPr/>
            <p:nvPr/>
          </p:nvGrpSpPr>
          <p:grpSpPr>
            <a:xfrm>
              <a:off x="1120140" y="3387774"/>
              <a:ext cx="568236" cy="646331"/>
              <a:chOff x="1120140" y="3387774"/>
              <a:chExt cx="568236" cy="646331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1120140" y="3429000"/>
                <a:ext cx="563880" cy="56388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221582" y="3387774"/>
                <a:ext cx="4667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4</a:t>
                </a:r>
                <a:endParaRPr lang="zh-CN" altLang="en-US" sz="3600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1843147" y="3429000"/>
              <a:ext cx="35445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23598A"/>
                  </a:solidFill>
                  <a:cs typeface="+mn-ea"/>
                  <a:sym typeface="+mn-lt"/>
                </a:rPr>
                <a:t>学会感恩</a:t>
              </a:r>
              <a:r>
                <a:rPr lang="en-US" altLang="zh-CN" sz="3200" dirty="0">
                  <a:solidFill>
                    <a:srgbClr val="23598A"/>
                  </a:solidFill>
                  <a:cs typeface="+mn-ea"/>
                  <a:sym typeface="+mn-lt"/>
                </a:rPr>
                <a:t>·</a:t>
              </a:r>
              <a:r>
                <a:rPr lang="zh-CN" altLang="en-US" sz="3200" dirty="0">
                  <a:solidFill>
                    <a:srgbClr val="23598A"/>
                  </a:solidFill>
                  <a:cs typeface="+mn-ea"/>
                  <a:sym typeface="+mn-lt"/>
                </a:rPr>
                <a:t>凝心聚力</a:t>
              </a: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1785462" y="3992880"/>
              <a:ext cx="4112418" cy="0"/>
            </a:xfrm>
            <a:prstGeom prst="line">
              <a:avLst/>
            </a:prstGeom>
            <a:ln>
              <a:solidFill>
                <a:srgbClr val="23598A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225118" y="3074425"/>
            <a:ext cx="158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FFFFF"/>
                </a:solidFill>
              </a:rPr>
              <a:t>https://www.ypppt.com/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第三部分  如何增强团队凝聚力</a:t>
            </a:r>
          </a:p>
        </p:txBody>
      </p:sp>
      <p:sp>
        <p:nvSpPr>
          <p:cNvPr id="5" name="矩形 4"/>
          <p:cNvSpPr/>
          <p:nvPr/>
        </p:nvSpPr>
        <p:spPr>
          <a:xfrm>
            <a:off x="815833" y="2004083"/>
            <a:ext cx="4386549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23598A"/>
                </a:solidFill>
                <a:cs typeface="+mn-ea"/>
                <a:sym typeface="+mn-lt"/>
              </a:rPr>
              <a:t>请记</a:t>
            </a:r>
            <a:r>
              <a:rPr lang="zh-CN" altLang="en-US" sz="2400" b="1" dirty="0">
                <a:solidFill>
                  <a:srgbClr val="D60000"/>
                </a:solidFill>
                <a:cs typeface="+mn-ea"/>
                <a:sym typeface="+mn-lt"/>
              </a:rPr>
              <a:t>：</a:t>
            </a:r>
            <a:r>
              <a:rPr lang="zh-CN" altLang="en-US" b="1" dirty="0">
                <a:cs typeface="+mn-ea"/>
                <a:sym typeface="+mn-lt"/>
              </a:rPr>
              <a:t>成功团队不仅能够达成预定的目标，而且能够建立良好的工作关系。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224353" y="3362106"/>
            <a:ext cx="2524943" cy="2512581"/>
            <a:chOff x="1107227" y="3258347"/>
            <a:chExt cx="2524943" cy="2512581"/>
          </a:xfrm>
        </p:grpSpPr>
        <p:grpSp>
          <p:nvGrpSpPr>
            <p:cNvPr id="9" name="组合 8"/>
            <p:cNvGrpSpPr/>
            <p:nvPr/>
          </p:nvGrpSpPr>
          <p:grpSpPr>
            <a:xfrm>
              <a:off x="1107227" y="3258347"/>
              <a:ext cx="2524943" cy="2512581"/>
              <a:chOff x="1381677" y="3010502"/>
              <a:chExt cx="2524943" cy="2512581"/>
            </a:xfrm>
          </p:grpSpPr>
          <p:sp>
            <p:nvSpPr>
              <p:cNvPr id="11" name="任意多边形: 形状 10"/>
              <p:cNvSpPr/>
              <p:nvPr/>
            </p:nvSpPr>
            <p:spPr>
              <a:xfrm>
                <a:off x="1605266" y="3144651"/>
                <a:ext cx="2167026" cy="2167026"/>
              </a:xfrm>
              <a:custGeom>
                <a:avLst/>
                <a:gdLst>
                  <a:gd name="connsiteX0" fmla="*/ 1083513 w 2167026"/>
                  <a:gd name="connsiteY0" fmla="*/ 0 h 2167026"/>
                  <a:gd name="connsiteX1" fmla="*/ 2021863 w 2167026"/>
                  <a:gd name="connsiteY1" fmla="*/ 541756 h 2167026"/>
                  <a:gd name="connsiteX2" fmla="*/ 2021863 w 2167026"/>
                  <a:gd name="connsiteY2" fmla="*/ 1625269 h 2167026"/>
                  <a:gd name="connsiteX3" fmla="*/ 1083513 w 2167026"/>
                  <a:gd name="connsiteY3" fmla="*/ 1083513 h 2167026"/>
                  <a:gd name="connsiteX4" fmla="*/ 1083513 w 2167026"/>
                  <a:gd name="connsiteY4" fmla="*/ 0 h 2167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7026" h="2167026">
                    <a:moveTo>
                      <a:pt x="1083513" y="0"/>
                    </a:moveTo>
                    <a:cubicBezTo>
                      <a:pt x="1470615" y="0"/>
                      <a:pt x="1828312" y="206516"/>
                      <a:pt x="2021863" y="541756"/>
                    </a:cubicBezTo>
                    <a:cubicBezTo>
                      <a:pt x="2215414" y="876996"/>
                      <a:pt x="2215414" y="1290029"/>
                      <a:pt x="2021863" y="1625269"/>
                    </a:cubicBezTo>
                    <a:lnTo>
                      <a:pt x="1083513" y="1083513"/>
                    </a:lnTo>
                    <a:lnTo>
                      <a:pt x="1083513" y="0"/>
                    </a:lnTo>
                    <a:close/>
                  </a:path>
                </a:pathLst>
              </a:custGeom>
              <a:solidFill>
                <a:srgbClr val="23598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72555" tIns="489683" rIns="281494" bIns="1093355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2400" kern="1200">
                  <a:cs typeface="+mn-ea"/>
                  <a:sym typeface="+mn-lt"/>
                </a:endParaRPr>
              </a:p>
            </p:txBody>
          </p:sp>
          <p:sp>
            <p:nvSpPr>
              <p:cNvPr id="12" name="任意多边形: 形状 11"/>
              <p:cNvSpPr/>
              <p:nvPr/>
            </p:nvSpPr>
            <p:spPr>
              <a:xfrm>
                <a:off x="1560636" y="3222045"/>
                <a:ext cx="2167026" cy="2167026"/>
              </a:xfrm>
              <a:custGeom>
                <a:avLst/>
                <a:gdLst>
                  <a:gd name="connsiteX0" fmla="*/ 2021863 w 2167026"/>
                  <a:gd name="connsiteY0" fmla="*/ 1625270 h 2167026"/>
                  <a:gd name="connsiteX1" fmla="*/ 1083513 w 2167026"/>
                  <a:gd name="connsiteY1" fmla="*/ 2167027 h 2167026"/>
                  <a:gd name="connsiteX2" fmla="*/ 145163 w 2167026"/>
                  <a:gd name="connsiteY2" fmla="*/ 1625271 h 2167026"/>
                  <a:gd name="connsiteX3" fmla="*/ 1083513 w 2167026"/>
                  <a:gd name="connsiteY3" fmla="*/ 1083513 h 2167026"/>
                  <a:gd name="connsiteX4" fmla="*/ 2021863 w 2167026"/>
                  <a:gd name="connsiteY4" fmla="*/ 1625270 h 2167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7026" h="2167026">
                    <a:moveTo>
                      <a:pt x="2021863" y="1625270"/>
                    </a:moveTo>
                    <a:cubicBezTo>
                      <a:pt x="1828312" y="1960510"/>
                      <a:pt x="1470615" y="2167027"/>
                      <a:pt x="1083513" y="2167027"/>
                    </a:cubicBezTo>
                    <a:cubicBezTo>
                      <a:pt x="696411" y="2167027"/>
                      <a:pt x="338714" y="1960511"/>
                      <a:pt x="145163" y="1625271"/>
                    </a:cubicBezTo>
                    <a:lnTo>
                      <a:pt x="1083513" y="1083513"/>
                    </a:lnTo>
                    <a:lnTo>
                      <a:pt x="2021863" y="1625270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47709" tIns="1437737" rIns="521911" bIns="225235" numCol="1" spcCol="1270" anchor="ctr" anchorCtr="0">
                <a:noAutofit/>
              </a:bodyPr>
              <a:lstStyle/>
              <a:p>
                <a:pPr marL="0" lvl="0" indent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2500" kern="1200">
                  <a:cs typeface="+mn-ea"/>
                  <a:sym typeface="+mn-lt"/>
                </a:endParaRPr>
              </a:p>
            </p:txBody>
          </p:sp>
          <p:sp>
            <p:nvSpPr>
              <p:cNvPr id="13" name="任意多边形: 形状 12"/>
              <p:cNvSpPr/>
              <p:nvPr/>
            </p:nvSpPr>
            <p:spPr>
              <a:xfrm>
                <a:off x="1516006" y="3144651"/>
                <a:ext cx="2167026" cy="2167026"/>
              </a:xfrm>
              <a:custGeom>
                <a:avLst/>
                <a:gdLst>
                  <a:gd name="connsiteX0" fmla="*/ 145163 w 2167026"/>
                  <a:gd name="connsiteY0" fmla="*/ 1625270 h 2167026"/>
                  <a:gd name="connsiteX1" fmla="*/ 145163 w 2167026"/>
                  <a:gd name="connsiteY1" fmla="*/ 541757 h 2167026"/>
                  <a:gd name="connsiteX2" fmla="*/ 1083513 w 2167026"/>
                  <a:gd name="connsiteY2" fmla="*/ 0 h 2167026"/>
                  <a:gd name="connsiteX3" fmla="*/ 1083513 w 2167026"/>
                  <a:gd name="connsiteY3" fmla="*/ 1083513 h 2167026"/>
                  <a:gd name="connsiteX4" fmla="*/ 145163 w 2167026"/>
                  <a:gd name="connsiteY4" fmla="*/ 1625270 h 2167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7026" h="2167026">
                    <a:moveTo>
                      <a:pt x="145163" y="1625270"/>
                    </a:moveTo>
                    <a:cubicBezTo>
                      <a:pt x="-48388" y="1290030"/>
                      <a:pt x="-48388" y="876997"/>
                      <a:pt x="145163" y="541757"/>
                    </a:cubicBezTo>
                    <a:cubicBezTo>
                      <a:pt x="338714" y="206517"/>
                      <a:pt x="696411" y="0"/>
                      <a:pt x="1083513" y="0"/>
                    </a:cubicBezTo>
                    <a:lnTo>
                      <a:pt x="1083513" y="1083513"/>
                    </a:lnTo>
                    <a:lnTo>
                      <a:pt x="145163" y="1625270"/>
                    </a:lnTo>
                    <a:close/>
                  </a:path>
                </a:pathLst>
              </a:custGeom>
              <a:solidFill>
                <a:srgbClr val="23598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1493" tIns="489683" rIns="1172556" bIns="1093355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2400" kern="1200">
                  <a:cs typeface="+mn-ea"/>
                  <a:sym typeface="+mn-lt"/>
                </a:endParaRPr>
              </a:p>
            </p:txBody>
          </p:sp>
          <p:sp>
            <p:nvSpPr>
              <p:cNvPr id="14" name="箭头: 环形 13"/>
              <p:cNvSpPr/>
              <p:nvPr/>
            </p:nvSpPr>
            <p:spPr>
              <a:xfrm>
                <a:off x="1471296" y="3010502"/>
                <a:ext cx="2435324" cy="2435324"/>
              </a:xfrm>
              <a:prstGeom prst="circularArrow">
                <a:avLst>
                  <a:gd name="adj1" fmla="val 5085"/>
                  <a:gd name="adj2" fmla="val 327528"/>
                  <a:gd name="adj3" fmla="val 1472472"/>
                  <a:gd name="adj4" fmla="val 16199432"/>
                  <a:gd name="adj5" fmla="val 5932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箭头: 环形 14"/>
              <p:cNvSpPr/>
              <p:nvPr/>
            </p:nvSpPr>
            <p:spPr>
              <a:xfrm>
                <a:off x="1426487" y="3087759"/>
                <a:ext cx="2435324" cy="2435324"/>
              </a:xfrm>
              <a:prstGeom prst="circularArrow">
                <a:avLst>
                  <a:gd name="adj1" fmla="val 5085"/>
                  <a:gd name="adj2" fmla="val 327528"/>
                  <a:gd name="adj3" fmla="val 8671970"/>
                  <a:gd name="adj4" fmla="val 1800502"/>
                  <a:gd name="adj5" fmla="val 5932"/>
                </a:avLst>
              </a:prstGeom>
              <a:solidFill>
                <a:schemeClr val="accent4">
                  <a:lumMod val="50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箭头: 环形 15"/>
              <p:cNvSpPr/>
              <p:nvPr/>
            </p:nvSpPr>
            <p:spPr>
              <a:xfrm>
                <a:off x="1381677" y="3010502"/>
                <a:ext cx="2435324" cy="2435324"/>
              </a:xfrm>
              <a:prstGeom prst="circularArrow">
                <a:avLst>
                  <a:gd name="adj1" fmla="val 5085"/>
                  <a:gd name="adj2" fmla="val 327528"/>
                  <a:gd name="adj3" fmla="val 15873039"/>
                  <a:gd name="adj4" fmla="val 9000000"/>
                  <a:gd name="adj5" fmla="val 5932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1561861" y="3861882"/>
              <a:ext cx="543739" cy="606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确定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差异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2391363" y="3861882"/>
              <a:ext cx="1082348" cy="606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商讨办法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增进了解等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1879505" y="4785887"/>
              <a:ext cx="1082348" cy="606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帮助团队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形成凝聚力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294854" y="1988820"/>
            <a:ext cx="6481651" cy="3870473"/>
            <a:chOff x="5294854" y="1988820"/>
            <a:chExt cx="6481651" cy="3870473"/>
          </a:xfrm>
        </p:grpSpPr>
        <p:grpSp>
          <p:nvGrpSpPr>
            <p:cNvPr id="26" name="组合 25"/>
            <p:cNvGrpSpPr/>
            <p:nvPr/>
          </p:nvGrpSpPr>
          <p:grpSpPr>
            <a:xfrm>
              <a:off x="5294854" y="1988820"/>
              <a:ext cx="6481651" cy="3870473"/>
              <a:chOff x="5294854" y="1988820"/>
              <a:chExt cx="6481651" cy="3870473"/>
            </a:xfrm>
          </p:grpSpPr>
          <p:pic>
            <p:nvPicPr>
              <p:cNvPr id="4" name="图片 3" descr="D:\素材\51miz-P1502808-10E7ECAC-3840x2449.jpg51miz-P1502808-10E7ECAC-3840x2449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710350" y="1988820"/>
                <a:ext cx="6066155" cy="3870473"/>
              </a:xfrm>
              <a:prstGeom prst="rect">
                <a:avLst/>
              </a:prstGeom>
            </p:spPr>
          </p:pic>
          <p:sp>
            <p:nvSpPr>
              <p:cNvPr id="42" name="任意多边形: 形状 41"/>
              <p:cNvSpPr/>
              <p:nvPr/>
            </p:nvSpPr>
            <p:spPr>
              <a:xfrm>
                <a:off x="5294854" y="1988820"/>
                <a:ext cx="3448573" cy="3870473"/>
              </a:xfrm>
              <a:custGeom>
                <a:avLst/>
                <a:gdLst>
                  <a:gd name="connsiteX0" fmla="*/ 0 w 3448573"/>
                  <a:gd name="connsiteY0" fmla="*/ 0 h 3870473"/>
                  <a:gd name="connsiteX1" fmla="*/ 3262432 w 3448573"/>
                  <a:gd name="connsiteY1" fmla="*/ 0 h 3870473"/>
                  <a:gd name="connsiteX2" fmla="*/ 3262432 w 3448573"/>
                  <a:gd name="connsiteY2" fmla="*/ 1827274 h 3870473"/>
                  <a:gd name="connsiteX3" fmla="*/ 3448573 w 3448573"/>
                  <a:gd name="connsiteY3" fmla="*/ 1935236 h 3870473"/>
                  <a:gd name="connsiteX4" fmla="*/ 3262432 w 3448573"/>
                  <a:gd name="connsiteY4" fmla="*/ 2043198 h 3870473"/>
                  <a:gd name="connsiteX5" fmla="*/ 3262432 w 3448573"/>
                  <a:gd name="connsiteY5" fmla="*/ 3870473 h 3870473"/>
                  <a:gd name="connsiteX6" fmla="*/ 0 w 3448573"/>
                  <a:gd name="connsiteY6" fmla="*/ 3870473 h 3870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8573" h="3870473">
                    <a:moveTo>
                      <a:pt x="0" y="0"/>
                    </a:moveTo>
                    <a:lnTo>
                      <a:pt x="3262432" y="0"/>
                    </a:lnTo>
                    <a:lnTo>
                      <a:pt x="3262432" y="1827274"/>
                    </a:lnTo>
                    <a:lnTo>
                      <a:pt x="3448573" y="1935236"/>
                    </a:lnTo>
                    <a:lnTo>
                      <a:pt x="3262432" y="2043198"/>
                    </a:lnTo>
                    <a:lnTo>
                      <a:pt x="3262432" y="3870473"/>
                    </a:lnTo>
                    <a:lnTo>
                      <a:pt x="0" y="3870473"/>
                    </a:lnTo>
                    <a:close/>
                  </a:path>
                </a:pathLst>
              </a:custGeom>
              <a:solidFill>
                <a:srgbClr val="FFC000">
                  <a:alpha val="8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5772645" y="2928475"/>
              <a:ext cx="2492990" cy="15679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在团队工作中，</a:t>
              </a:r>
              <a:endPara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个人差异是</a:t>
              </a:r>
              <a:endPara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不可避免的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第三部分  如何增强团队凝聚力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595373" y="2347816"/>
            <a:ext cx="3001254" cy="3001254"/>
            <a:chOff x="4666811" y="1910705"/>
            <a:chExt cx="3001254" cy="3001254"/>
          </a:xfrm>
        </p:grpSpPr>
        <p:sp>
          <p:nvSpPr>
            <p:cNvPr id="7" name="椭圆 6"/>
            <p:cNvSpPr/>
            <p:nvPr/>
          </p:nvSpPr>
          <p:spPr>
            <a:xfrm>
              <a:off x="5038292" y="2282187"/>
              <a:ext cx="2258291" cy="2258291"/>
            </a:xfrm>
            <a:prstGeom prst="ellipse">
              <a:avLst/>
            </a:prstGeom>
            <a:solidFill>
              <a:srgbClr val="FFC000"/>
            </a:solidFill>
            <a:ln w="825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305662" y="2924917"/>
              <a:ext cx="1723549" cy="9734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维持凝聚力</a:t>
              </a:r>
              <a:endParaRPr lang="en-US" altLang="zh-CN" sz="24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25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问题的元凶</a:t>
              </a:r>
            </a:p>
          </p:txBody>
        </p:sp>
        <p:sp>
          <p:nvSpPr>
            <p:cNvPr id="24" name="椭圆 23"/>
            <p:cNvSpPr/>
            <p:nvPr/>
          </p:nvSpPr>
          <p:spPr>
            <a:xfrm>
              <a:off x="4666811" y="1910705"/>
              <a:ext cx="3001254" cy="3001254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97489" y="2170335"/>
            <a:ext cx="4957763" cy="600165"/>
            <a:chOff x="768927" y="1934115"/>
            <a:chExt cx="4957763" cy="600165"/>
          </a:xfrm>
        </p:grpSpPr>
        <p:grpSp>
          <p:nvGrpSpPr>
            <p:cNvPr id="18" name="组合 17"/>
            <p:cNvGrpSpPr/>
            <p:nvPr/>
          </p:nvGrpSpPr>
          <p:grpSpPr>
            <a:xfrm>
              <a:off x="5305662" y="2072615"/>
              <a:ext cx="421028" cy="461665"/>
              <a:chOff x="5305662" y="2072615"/>
              <a:chExt cx="421028" cy="461665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5305662" y="2092934"/>
                <a:ext cx="421028" cy="421028"/>
              </a:xfrm>
              <a:prstGeom prst="ellipse">
                <a:avLst/>
              </a:prstGeom>
              <a:solidFill>
                <a:srgbClr val="23598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5338082" y="2072615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1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881542" y="1934115"/>
              <a:ext cx="31854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过分注意主要目标的远期前景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 flipH="1">
              <a:off x="768927" y="2349614"/>
              <a:ext cx="4440382" cy="0"/>
            </a:xfrm>
            <a:prstGeom prst="line">
              <a:avLst/>
            </a:prstGeom>
            <a:ln w="15875">
              <a:solidFill>
                <a:srgbClr val="23598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697489" y="3023729"/>
            <a:ext cx="4083624" cy="626012"/>
            <a:chOff x="1643066" y="1908268"/>
            <a:chExt cx="4083624" cy="626012"/>
          </a:xfrm>
        </p:grpSpPr>
        <p:grpSp>
          <p:nvGrpSpPr>
            <p:cNvPr id="33" name="组合 32"/>
            <p:cNvGrpSpPr/>
            <p:nvPr/>
          </p:nvGrpSpPr>
          <p:grpSpPr>
            <a:xfrm>
              <a:off x="5305662" y="2072615"/>
              <a:ext cx="421028" cy="461665"/>
              <a:chOff x="5305662" y="2072615"/>
              <a:chExt cx="421028" cy="46166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5305662" y="2092934"/>
                <a:ext cx="421028" cy="421028"/>
              </a:xfrm>
              <a:prstGeom prst="ellipse">
                <a:avLst/>
              </a:prstGeom>
              <a:solidFill>
                <a:srgbClr val="23598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5338082" y="2072615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2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1748693" y="1908268"/>
              <a:ext cx="2262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缺乏明确界定的授权</a:t>
              </a:r>
            </a:p>
          </p:txBody>
        </p:sp>
        <p:cxnSp>
          <p:nvCxnSpPr>
            <p:cNvPr id="35" name="直接连接符 34"/>
            <p:cNvCxnSpPr/>
            <p:nvPr/>
          </p:nvCxnSpPr>
          <p:spPr>
            <a:xfrm flipH="1">
              <a:off x="1643066" y="2349614"/>
              <a:ext cx="3566243" cy="0"/>
            </a:xfrm>
            <a:prstGeom prst="line">
              <a:avLst/>
            </a:prstGeom>
            <a:ln w="15875">
              <a:solidFill>
                <a:srgbClr val="23598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697489" y="3902970"/>
            <a:ext cx="4184913" cy="612444"/>
            <a:chOff x="1489846" y="1928586"/>
            <a:chExt cx="4184913" cy="612444"/>
          </a:xfrm>
        </p:grpSpPr>
        <p:grpSp>
          <p:nvGrpSpPr>
            <p:cNvPr id="43" name="组合 42"/>
            <p:cNvGrpSpPr/>
            <p:nvPr/>
          </p:nvGrpSpPr>
          <p:grpSpPr>
            <a:xfrm>
              <a:off x="5253731" y="2079365"/>
              <a:ext cx="421028" cy="461665"/>
              <a:chOff x="5253731" y="2079365"/>
              <a:chExt cx="421028" cy="461665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5253731" y="2099684"/>
                <a:ext cx="421028" cy="421028"/>
              </a:xfrm>
              <a:prstGeom prst="ellipse">
                <a:avLst/>
              </a:prstGeom>
              <a:solidFill>
                <a:srgbClr val="23598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5286151" y="2079365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3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44" name="矩形 43"/>
            <p:cNvSpPr/>
            <p:nvPr/>
          </p:nvSpPr>
          <p:spPr>
            <a:xfrm>
              <a:off x="1602461" y="1928586"/>
              <a:ext cx="3416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对于团队成员角色没有明确界定</a:t>
              </a:r>
            </a:p>
          </p:txBody>
        </p:sp>
        <p:cxnSp>
          <p:nvCxnSpPr>
            <p:cNvPr id="45" name="直接连接符 44"/>
            <p:cNvCxnSpPr/>
            <p:nvPr/>
          </p:nvCxnSpPr>
          <p:spPr>
            <a:xfrm flipH="1">
              <a:off x="1489846" y="2349614"/>
              <a:ext cx="3719464" cy="0"/>
            </a:xfrm>
            <a:prstGeom prst="line">
              <a:avLst/>
            </a:prstGeom>
            <a:ln w="15875">
              <a:solidFill>
                <a:srgbClr val="23598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697489" y="4761894"/>
            <a:ext cx="4854064" cy="605694"/>
            <a:chOff x="872626" y="1928586"/>
            <a:chExt cx="4854064" cy="605694"/>
          </a:xfrm>
        </p:grpSpPr>
        <p:grpSp>
          <p:nvGrpSpPr>
            <p:cNvPr id="49" name="组合 48"/>
            <p:cNvGrpSpPr/>
            <p:nvPr/>
          </p:nvGrpSpPr>
          <p:grpSpPr>
            <a:xfrm>
              <a:off x="5305662" y="2072615"/>
              <a:ext cx="421028" cy="461665"/>
              <a:chOff x="5305662" y="2072615"/>
              <a:chExt cx="421028" cy="461665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5305662" y="2092934"/>
                <a:ext cx="421028" cy="421028"/>
              </a:xfrm>
              <a:prstGeom prst="ellipse">
                <a:avLst/>
              </a:prstGeom>
              <a:solidFill>
                <a:srgbClr val="23598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5338082" y="2072615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4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50" name="矩形 49"/>
            <p:cNvSpPr/>
            <p:nvPr/>
          </p:nvSpPr>
          <p:spPr>
            <a:xfrm>
              <a:off x="999221" y="1928586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沟通渠道不畅</a:t>
              </a:r>
            </a:p>
          </p:txBody>
        </p:sp>
        <p:cxnSp>
          <p:nvCxnSpPr>
            <p:cNvPr id="51" name="直接连接符 50"/>
            <p:cNvCxnSpPr/>
            <p:nvPr/>
          </p:nvCxnSpPr>
          <p:spPr>
            <a:xfrm flipH="1">
              <a:off x="872626" y="2349614"/>
              <a:ext cx="4336684" cy="0"/>
            </a:xfrm>
            <a:prstGeom prst="line">
              <a:avLst/>
            </a:prstGeom>
            <a:ln w="15875">
              <a:solidFill>
                <a:srgbClr val="23598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 flipH="1">
            <a:off x="6667970" y="2185679"/>
            <a:ext cx="4957763" cy="584821"/>
            <a:chOff x="768927" y="1949459"/>
            <a:chExt cx="4957763" cy="584821"/>
          </a:xfrm>
        </p:grpSpPr>
        <p:grpSp>
          <p:nvGrpSpPr>
            <p:cNvPr id="55" name="组合 54"/>
            <p:cNvGrpSpPr/>
            <p:nvPr/>
          </p:nvGrpSpPr>
          <p:grpSpPr>
            <a:xfrm>
              <a:off x="5305662" y="2072615"/>
              <a:ext cx="421028" cy="461665"/>
              <a:chOff x="5305662" y="2072615"/>
              <a:chExt cx="421028" cy="461665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5305662" y="2092934"/>
                <a:ext cx="421028" cy="421028"/>
              </a:xfrm>
              <a:prstGeom prst="ellipse">
                <a:avLst/>
              </a:prstGeom>
              <a:solidFill>
                <a:srgbClr val="23598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5320450" y="2072615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5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1777362" y="1949459"/>
              <a:ext cx="27238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领导本身的角色定位不明</a:t>
              </a:r>
            </a:p>
          </p:txBody>
        </p:sp>
        <p:cxnSp>
          <p:nvCxnSpPr>
            <p:cNvPr id="57" name="直接连接符 56"/>
            <p:cNvCxnSpPr/>
            <p:nvPr/>
          </p:nvCxnSpPr>
          <p:spPr>
            <a:xfrm flipH="1">
              <a:off x="768927" y="2349614"/>
              <a:ext cx="4440382" cy="0"/>
            </a:xfrm>
            <a:prstGeom prst="line">
              <a:avLst/>
            </a:prstGeom>
            <a:ln w="15875">
              <a:solidFill>
                <a:srgbClr val="23598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 flipH="1">
            <a:off x="7309597" y="3020552"/>
            <a:ext cx="4316136" cy="615644"/>
            <a:chOff x="1410554" y="1918636"/>
            <a:chExt cx="4316136" cy="615644"/>
          </a:xfrm>
        </p:grpSpPr>
        <p:grpSp>
          <p:nvGrpSpPr>
            <p:cNvPr id="61" name="组合 60"/>
            <p:cNvGrpSpPr/>
            <p:nvPr/>
          </p:nvGrpSpPr>
          <p:grpSpPr>
            <a:xfrm>
              <a:off x="5305662" y="2072615"/>
              <a:ext cx="421028" cy="461665"/>
              <a:chOff x="5305662" y="2072615"/>
              <a:chExt cx="421028" cy="461665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5305662" y="2092934"/>
                <a:ext cx="421028" cy="421028"/>
              </a:xfrm>
              <a:prstGeom prst="ellipse">
                <a:avLst/>
              </a:prstGeom>
              <a:solidFill>
                <a:srgbClr val="23598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5320450" y="2072615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6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62" name="矩形 61"/>
            <p:cNvSpPr/>
            <p:nvPr/>
          </p:nvSpPr>
          <p:spPr>
            <a:xfrm>
              <a:off x="2346888" y="1918636"/>
              <a:ext cx="27238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团队没有明确的前景理念</a:t>
              </a:r>
            </a:p>
          </p:txBody>
        </p:sp>
        <p:cxnSp>
          <p:nvCxnSpPr>
            <p:cNvPr id="63" name="直接连接符 62"/>
            <p:cNvCxnSpPr/>
            <p:nvPr/>
          </p:nvCxnSpPr>
          <p:spPr>
            <a:xfrm flipH="1">
              <a:off x="1410554" y="2349614"/>
              <a:ext cx="3798755" cy="0"/>
            </a:xfrm>
            <a:prstGeom prst="line">
              <a:avLst/>
            </a:prstGeom>
            <a:ln w="15875">
              <a:solidFill>
                <a:srgbClr val="23598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65"/>
          <p:cNvGrpSpPr/>
          <p:nvPr/>
        </p:nvGrpSpPr>
        <p:grpSpPr>
          <a:xfrm flipH="1">
            <a:off x="7309597" y="3886248"/>
            <a:ext cx="4316136" cy="615644"/>
            <a:chOff x="1410554" y="1918636"/>
            <a:chExt cx="4316136" cy="615644"/>
          </a:xfrm>
        </p:grpSpPr>
        <p:grpSp>
          <p:nvGrpSpPr>
            <p:cNvPr id="67" name="组合 66"/>
            <p:cNvGrpSpPr/>
            <p:nvPr/>
          </p:nvGrpSpPr>
          <p:grpSpPr>
            <a:xfrm>
              <a:off x="5305662" y="2072615"/>
              <a:ext cx="421028" cy="461665"/>
              <a:chOff x="5305662" y="2072615"/>
              <a:chExt cx="421028" cy="461665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5305662" y="2092934"/>
                <a:ext cx="421028" cy="421028"/>
              </a:xfrm>
              <a:prstGeom prst="ellipse">
                <a:avLst/>
              </a:prstGeom>
              <a:solidFill>
                <a:srgbClr val="23598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5320450" y="2072615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7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68" name="矩形 67"/>
            <p:cNvSpPr/>
            <p:nvPr/>
          </p:nvSpPr>
          <p:spPr>
            <a:xfrm>
              <a:off x="3039386" y="1918636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团队环境氛围不利</a:t>
              </a:r>
            </a:p>
          </p:txBody>
        </p:sp>
        <p:cxnSp>
          <p:nvCxnSpPr>
            <p:cNvPr id="69" name="直接连接符 68"/>
            <p:cNvCxnSpPr/>
            <p:nvPr/>
          </p:nvCxnSpPr>
          <p:spPr>
            <a:xfrm flipH="1">
              <a:off x="1410554" y="2349614"/>
              <a:ext cx="3798755" cy="0"/>
            </a:xfrm>
            <a:prstGeom prst="line">
              <a:avLst/>
            </a:prstGeom>
            <a:ln w="15875">
              <a:solidFill>
                <a:srgbClr val="23598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组合 71"/>
          <p:cNvGrpSpPr/>
          <p:nvPr/>
        </p:nvGrpSpPr>
        <p:grpSpPr>
          <a:xfrm flipH="1">
            <a:off x="6700390" y="4751944"/>
            <a:ext cx="4925343" cy="615644"/>
            <a:chOff x="801347" y="1918636"/>
            <a:chExt cx="4925343" cy="615644"/>
          </a:xfrm>
        </p:grpSpPr>
        <p:grpSp>
          <p:nvGrpSpPr>
            <p:cNvPr id="73" name="组合 72"/>
            <p:cNvGrpSpPr/>
            <p:nvPr/>
          </p:nvGrpSpPr>
          <p:grpSpPr>
            <a:xfrm>
              <a:off x="5305662" y="2072615"/>
              <a:ext cx="421028" cy="461665"/>
              <a:chOff x="5305662" y="2072615"/>
              <a:chExt cx="421028" cy="461665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5305662" y="2092934"/>
                <a:ext cx="421028" cy="421028"/>
              </a:xfrm>
              <a:prstGeom prst="ellipse">
                <a:avLst/>
              </a:prstGeom>
              <a:solidFill>
                <a:srgbClr val="23598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文本框 76"/>
              <p:cNvSpPr txBox="1"/>
              <p:nvPr/>
            </p:nvSpPr>
            <p:spPr>
              <a:xfrm>
                <a:off x="5320450" y="2072615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7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74" name="矩形 73"/>
            <p:cNvSpPr/>
            <p:nvPr/>
          </p:nvSpPr>
          <p:spPr>
            <a:xfrm>
              <a:off x="1885224" y="1918636"/>
              <a:ext cx="31854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团队中未能建立起相互信任感</a:t>
              </a:r>
            </a:p>
          </p:txBody>
        </p:sp>
        <p:cxnSp>
          <p:nvCxnSpPr>
            <p:cNvPr id="75" name="直接连接符 74"/>
            <p:cNvCxnSpPr/>
            <p:nvPr/>
          </p:nvCxnSpPr>
          <p:spPr>
            <a:xfrm flipH="1">
              <a:off x="801347" y="2349614"/>
              <a:ext cx="4407962" cy="0"/>
            </a:xfrm>
            <a:prstGeom prst="line">
              <a:avLst/>
            </a:prstGeom>
            <a:ln w="15875">
              <a:solidFill>
                <a:srgbClr val="23598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:\素材\51miz-P1502485-2D875DB7-3840x2560.jpg51miz-P1502485-2D875DB7-3840x256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10902" y="2318475"/>
            <a:ext cx="5543550" cy="3695700"/>
          </a:xfrm>
          <a:prstGeom prst="parallelogram">
            <a:avLst/>
          </a:prstGeom>
        </p:spPr>
      </p:pic>
      <p:sp>
        <p:nvSpPr>
          <p:cNvPr id="42" name="任意多边形: 形状 41"/>
          <p:cNvSpPr/>
          <p:nvPr/>
        </p:nvSpPr>
        <p:spPr>
          <a:xfrm>
            <a:off x="0" y="2318475"/>
            <a:ext cx="6644496" cy="3695700"/>
          </a:xfrm>
          <a:custGeom>
            <a:avLst/>
            <a:gdLst>
              <a:gd name="connsiteX0" fmla="*/ 0 w 6644496"/>
              <a:gd name="connsiteY0" fmla="*/ 0 h 3695700"/>
              <a:gd name="connsiteX1" fmla="*/ 6644496 w 6644496"/>
              <a:gd name="connsiteY1" fmla="*/ 0 h 3695700"/>
              <a:gd name="connsiteX2" fmla="*/ 5720571 w 6644496"/>
              <a:gd name="connsiteY2" fmla="*/ 3695700 h 3695700"/>
              <a:gd name="connsiteX3" fmla="*/ 0 w 6644496"/>
              <a:gd name="connsiteY3" fmla="*/ 36957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4496" h="3695700">
                <a:moveTo>
                  <a:pt x="0" y="0"/>
                </a:moveTo>
                <a:lnTo>
                  <a:pt x="6644496" y="0"/>
                </a:lnTo>
                <a:lnTo>
                  <a:pt x="5720571" y="3695700"/>
                </a:lnTo>
                <a:lnTo>
                  <a:pt x="0" y="3695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任意多边形: 形状 47"/>
          <p:cNvSpPr/>
          <p:nvPr/>
        </p:nvSpPr>
        <p:spPr>
          <a:xfrm>
            <a:off x="10720858" y="2318475"/>
            <a:ext cx="1471142" cy="3695700"/>
          </a:xfrm>
          <a:custGeom>
            <a:avLst/>
            <a:gdLst>
              <a:gd name="connsiteX0" fmla="*/ 923925 w 1471142"/>
              <a:gd name="connsiteY0" fmla="*/ 0 h 3695700"/>
              <a:gd name="connsiteX1" fmla="*/ 1471142 w 1471142"/>
              <a:gd name="connsiteY1" fmla="*/ 0 h 3695700"/>
              <a:gd name="connsiteX2" fmla="*/ 1471142 w 1471142"/>
              <a:gd name="connsiteY2" fmla="*/ 3695700 h 3695700"/>
              <a:gd name="connsiteX3" fmla="*/ 0 w 1471142"/>
              <a:gd name="connsiteY3" fmla="*/ 36957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1142" h="3695700">
                <a:moveTo>
                  <a:pt x="923925" y="0"/>
                </a:moveTo>
                <a:lnTo>
                  <a:pt x="1471142" y="0"/>
                </a:lnTo>
                <a:lnTo>
                  <a:pt x="1471142" y="3695700"/>
                </a:lnTo>
                <a:lnTo>
                  <a:pt x="0" y="3695700"/>
                </a:lnTo>
                <a:close/>
              </a:path>
            </a:pathLst>
          </a:cu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第三部分  如何增强团队凝聚力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799199" y="2837219"/>
            <a:ext cx="4453414" cy="540327"/>
            <a:chOff x="2230581" y="1731818"/>
            <a:chExt cx="4453414" cy="540327"/>
          </a:xfrm>
        </p:grpSpPr>
        <p:sp>
          <p:nvSpPr>
            <p:cNvPr id="50" name="矩形 49"/>
            <p:cNvSpPr/>
            <p:nvPr/>
          </p:nvSpPr>
          <p:spPr>
            <a:xfrm>
              <a:off x="2932493" y="1748925"/>
              <a:ext cx="3751502" cy="453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缺乏原则，无法有效地进行工作；</a:t>
              </a: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2230581" y="1731818"/>
              <a:ext cx="540327" cy="540327"/>
              <a:chOff x="2230581" y="1731818"/>
              <a:chExt cx="540327" cy="540327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2230581" y="1731818"/>
                <a:ext cx="540327" cy="540327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2308223" y="1748925"/>
                <a:ext cx="4058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23598A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1</a:t>
                </a: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99199" y="3598289"/>
            <a:ext cx="4453414" cy="540327"/>
            <a:chOff x="2230581" y="1731818"/>
            <a:chExt cx="4453414" cy="540327"/>
          </a:xfrm>
        </p:grpSpPr>
        <p:sp>
          <p:nvSpPr>
            <p:cNvPr id="58" name="矩形 57"/>
            <p:cNvSpPr/>
            <p:nvPr/>
          </p:nvSpPr>
          <p:spPr>
            <a:xfrm>
              <a:off x="2932493" y="1748925"/>
              <a:ext cx="3751502" cy="453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团队会议无目标，无效果；</a:t>
              </a: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2230581" y="1731818"/>
              <a:ext cx="540327" cy="540327"/>
              <a:chOff x="2230581" y="1731818"/>
              <a:chExt cx="540327" cy="540327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2230581" y="1731818"/>
                <a:ext cx="540327" cy="540327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2308223" y="1748925"/>
                <a:ext cx="4058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23598A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2</a:t>
                </a: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799199" y="4359359"/>
            <a:ext cx="4453414" cy="540327"/>
            <a:chOff x="2230581" y="1731818"/>
            <a:chExt cx="4453414" cy="540327"/>
          </a:xfrm>
        </p:grpSpPr>
        <p:sp>
          <p:nvSpPr>
            <p:cNvPr id="64" name="矩形 63"/>
            <p:cNvSpPr/>
            <p:nvPr/>
          </p:nvSpPr>
          <p:spPr>
            <a:xfrm>
              <a:off x="2932493" y="1748925"/>
              <a:ext cx="3751502" cy="453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缺乏相互尊重的氛围；</a:t>
              </a: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2230581" y="1731818"/>
              <a:ext cx="540327" cy="540327"/>
              <a:chOff x="2230581" y="1731818"/>
              <a:chExt cx="540327" cy="540327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2230581" y="1731818"/>
                <a:ext cx="540327" cy="540327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2308223" y="1748925"/>
                <a:ext cx="4058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23598A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3</a:t>
                </a:r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799199" y="5120429"/>
            <a:ext cx="4453414" cy="540327"/>
            <a:chOff x="2230581" y="1731818"/>
            <a:chExt cx="4453414" cy="540327"/>
          </a:xfrm>
        </p:grpSpPr>
        <p:sp>
          <p:nvSpPr>
            <p:cNvPr id="69" name="矩形 68"/>
            <p:cNvSpPr/>
            <p:nvPr/>
          </p:nvSpPr>
          <p:spPr>
            <a:xfrm>
              <a:off x="2932493" y="1748925"/>
              <a:ext cx="3751502" cy="453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无法提供有效的反馈。</a:t>
              </a: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2230581" y="1731818"/>
              <a:ext cx="540327" cy="540327"/>
              <a:chOff x="2230581" y="1731818"/>
              <a:chExt cx="540327" cy="540327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2230581" y="1731818"/>
                <a:ext cx="540327" cy="540327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2308223" y="1748925"/>
                <a:ext cx="4058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23598A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4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23161" y="1531620"/>
            <a:ext cx="2911714" cy="646331"/>
            <a:chOff x="729841" y="1392828"/>
            <a:chExt cx="2911714" cy="646331"/>
          </a:xfrm>
        </p:grpSpPr>
        <p:sp>
          <p:nvSpPr>
            <p:cNvPr id="73" name="文本框 72"/>
            <p:cNvSpPr txBox="1"/>
            <p:nvPr/>
          </p:nvSpPr>
          <p:spPr>
            <a:xfrm>
              <a:off x="1610230" y="1392828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rgbClr val="FFC000"/>
                  </a:solidFill>
                  <a:cs typeface="+mn-ea"/>
                  <a:sym typeface="+mn-lt"/>
                </a:rPr>
                <a:t>小心陷阱</a:t>
              </a:r>
            </a:p>
          </p:txBody>
        </p:sp>
        <p:sp>
          <p:nvSpPr>
            <p:cNvPr id="74" name="alert_100898"/>
            <p:cNvSpPr>
              <a:spLocks noChangeAspect="1"/>
            </p:cNvSpPr>
            <p:nvPr/>
          </p:nvSpPr>
          <p:spPr bwMode="auto">
            <a:xfrm>
              <a:off x="729841" y="1392829"/>
              <a:ext cx="771270" cy="634424"/>
            </a:xfrm>
            <a:custGeom>
              <a:avLst/>
              <a:gdLst>
                <a:gd name="T0" fmla="*/ 4093 w 4195"/>
                <a:gd name="T1" fmla="*/ 2711 h 3456"/>
                <a:gd name="T2" fmla="*/ 2506 w 4195"/>
                <a:gd name="T3" fmla="*/ 224 h 3456"/>
                <a:gd name="T4" fmla="*/ 2097 w 4195"/>
                <a:gd name="T5" fmla="*/ 0 h 3456"/>
                <a:gd name="T6" fmla="*/ 1688 w 4195"/>
                <a:gd name="T7" fmla="*/ 224 h 3456"/>
                <a:gd name="T8" fmla="*/ 101 w 4195"/>
                <a:gd name="T9" fmla="*/ 2711 h 3456"/>
                <a:gd name="T10" fmla="*/ 85 w 4195"/>
                <a:gd name="T11" fmla="*/ 3205 h 3456"/>
                <a:gd name="T12" fmla="*/ 510 w 4195"/>
                <a:gd name="T13" fmla="*/ 3456 h 3456"/>
                <a:gd name="T14" fmla="*/ 3684 w 4195"/>
                <a:gd name="T15" fmla="*/ 3456 h 3456"/>
                <a:gd name="T16" fmla="*/ 4109 w 4195"/>
                <a:gd name="T17" fmla="*/ 3205 h 3456"/>
                <a:gd name="T18" fmla="*/ 4093 w 4195"/>
                <a:gd name="T19" fmla="*/ 2711 h 3456"/>
                <a:gd name="T20" fmla="*/ 2097 w 4195"/>
                <a:gd name="T21" fmla="*/ 3038 h 3456"/>
                <a:gd name="T22" fmla="*/ 1833 w 4195"/>
                <a:gd name="T23" fmla="*/ 2773 h 3456"/>
                <a:gd name="T24" fmla="*/ 2097 w 4195"/>
                <a:gd name="T25" fmla="*/ 2509 h 3456"/>
                <a:gd name="T26" fmla="*/ 2361 w 4195"/>
                <a:gd name="T27" fmla="*/ 2773 h 3456"/>
                <a:gd name="T28" fmla="*/ 2097 w 4195"/>
                <a:gd name="T29" fmla="*/ 3038 h 3456"/>
                <a:gd name="T30" fmla="*/ 2463 w 4195"/>
                <a:gd name="T31" fmla="*/ 1201 h 3456"/>
                <a:gd name="T32" fmla="*/ 2333 w 4195"/>
                <a:gd name="T33" fmla="*/ 2078 h 3456"/>
                <a:gd name="T34" fmla="*/ 2065 w 4195"/>
                <a:gd name="T35" fmla="*/ 2277 h 3456"/>
                <a:gd name="T36" fmla="*/ 1867 w 4195"/>
                <a:gd name="T37" fmla="*/ 2081 h 3456"/>
                <a:gd name="T38" fmla="*/ 1725 w 4195"/>
                <a:gd name="T39" fmla="*/ 1206 h 3456"/>
                <a:gd name="T40" fmla="*/ 2034 w 4195"/>
                <a:gd name="T41" fmla="*/ 778 h 3456"/>
                <a:gd name="T42" fmla="*/ 2463 w 4195"/>
                <a:gd name="T43" fmla="*/ 1087 h 3456"/>
                <a:gd name="T44" fmla="*/ 2463 w 4195"/>
                <a:gd name="T45" fmla="*/ 1201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95" h="3456">
                  <a:moveTo>
                    <a:pt x="4093" y="2711"/>
                  </a:moveTo>
                  <a:lnTo>
                    <a:pt x="2506" y="224"/>
                  </a:lnTo>
                  <a:cubicBezTo>
                    <a:pt x="2416" y="83"/>
                    <a:pt x="2263" y="0"/>
                    <a:pt x="2097" y="0"/>
                  </a:cubicBezTo>
                  <a:cubicBezTo>
                    <a:pt x="1931" y="0"/>
                    <a:pt x="1778" y="83"/>
                    <a:pt x="1688" y="224"/>
                  </a:cubicBezTo>
                  <a:lnTo>
                    <a:pt x="101" y="2711"/>
                  </a:lnTo>
                  <a:cubicBezTo>
                    <a:pt x="6" y="2860"/>
                    <a:pt x="0" y="3049"/>
                    <a:pt x="85" y="3205"/>
                  </a:cubicBezTo>
                  <a:cubicBezTo>
                    <a:pt x="170" y="3360"/>
                    <a:pt x="333" y="3456"/>
                    <a:pt x="510" y="3456"/>
                  </a:cubicBezTo>
                  <a:lnTo>
                    <a:pt x="3684" y="3456"/>
                  </a:lnTo>
                  <a:cubicBezTo>
                    <a:pt x="3861" y="3456"/>
                    <a:pt x="4024" y="3360"/>
                    <a:pt x="4109" y="3205"/>
                  </a:cubicBezTo>
                  <a:cubicBezTo>
                    <a:pt x="4195" y="3049"/>
                    <a:pt x="4188" y="2860"/>
                    <a:pt x="4093" y="2711"/>
                  </a:cubicBezTo>
                  <a:close/>
                  <a:moveTo>
                    <a:pt x="2097" y="3038"/>
                  </a:moveTo>
                  <a:cubicBezTo>
                    <a:pt x="1951" y="3038"/>
                    <a:pt x="1833" y="2919"/>
                    <a:pt x="1833" y="2773"/>
                  </a:cubicBezTo>
                  <a:cubicBezTo>
                    <a:pt x="1833" y="2628"/>
                    <a:pt x="1951" y="2509"/>
                    <a:pt x="2097" y="2509"/>
                  </a:cubicBezTo>
                  <a:cubicBezTo>
                    <a:pt x="2243" y="2509"/>
                    <a:pt x="2361" y="2628"/>
                    <a:pt x="2361" y="2773"/>
                  </a:cubicBezTo>
                  <a:cubicBezTo>
                    <a:pt x="2361" y="2919"/>
                    <a:pt x="2243" y="3038"/>
                    <a:pt x="2097" y="3038"/>
                  </a:cubicBezTo>
                  <a:close/>
                  <a:moveTo>
                    <a:pt x="2463" y="1201"/>
                  </a:moveTo>
                  <a:lnTo>
                    <a:pt x="2333" y="2078"/>
                  </a:lnTo>
                  <a:cubicBezTo>
                    <a:pt x="2314" y="2207"/>
                    <a:pt x="2194" y="2296"/>
                    <a:pt x="2065" y="2277"/>
                  </a:cubicBezTo>
                  <a:cubicBezTo>
                    <a:pt x="1961" y="2261"/>
                    <a:pt x="1883" y="2179"/>
                    <a:pt x="1867" y="2081"/>
                  </a:cubicBezTo>
                  <a:lnTo>
                    <a:pt x="1725" y="1206"/>
                  </a:lnTo>
                  <a:cubicBezTo>
                    <a:pt x="1692" y="1002"/>
                    <a:pt x="1831" y="811"/>
                    <a:pt x="2034" y="778"/>
                  </a:cubicBezTo>
                  <a:cubicBezTo>
                    <a:pt x="2238" y="745"/>
                    <a:pt x="2430" y="883"/>
                    <a:pt x="2463" y="1087"/>
                  </a:cubicBezTo>
                  <a:cubicBezTo>
                    <a:pt x="2469" y="1125"/>
                    <a:pt x="2469" y="1165"/>
                    <a:pt x="2463" y="120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第三部分  如何增强团队凝聚力</a:t>
            </a:r>
          </a:p>
        </p:txBody>
      </p:sp>
      <p:sp>
        <p:nvSpPr>
          <p:cNvPr id="2" name="矩形 1"/>
          <p:cNvSpPr/>
          <p:nvPr/>
        </p:nvSpPr>
        <p:spPr>
          <a:xfrm>
            <a:off x="757730" y="1742432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23598A"/>
                </a:solidFill>
                <a:cs typeface="+mn-ea"/>
                <a:sym typeface="+mn-lt"/>
              </a:rPr>
              <a:t>确立团队的工作原则</a:t>
            </a:r>
          </a:p>
        </p:txBody>
      </p:sp>
      <p:pic>
        <p:nvPicPr>
          <p:cNvPr id="6" name="图片 5" descr="D:\素材\51miz-P1491833-CZ5MIF97-1920x1255.jpg51miz-P1491833-CZ5MIF97-1920x125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73779" y="2676525"/>
            <a:ext cx="4844261" cy="316865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845821" y="2725995"/>
            <a:ext cx="5479809" cy="708660"/>
            <a:chOff x="1028701" y="2809815"/>
            <a:chExt cx="5479809" cy="708660"/>
          </a:xfrm>
        </p:grpSpPr>
        <p:sp>
          <p:nvSpPr>
            <p:cNvPr id="7" name="箭头: 五边形 6"/>
            <p:cNvSpPr/>
            <p:nvPr/>
          </p:nvSpPr>
          <p:spPr>
            <a:xfrm>
              <a:off x="1028701" y="2809815"/>
              <a:ext cx="5138738" cy="708660"/>
            </a:xfrm>
            <a:prstGeom prst="roundRect">
              <a:avLst/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87802" y="2926376"/>
              <a:ext cx="41857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注意的焦点是对事，不对人；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5906530" y="2863155"/>
              <a:ext cx="601980" cy="60198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235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5963714" y="2834044"/>
              <a:ext cx="53251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23598A"/>
                  </a:solidFill>
                  <a:cs typeface="+mn-ea"/>
                  <a:sym typeface="+mn-lt"/>
                </a:rPr>
                <a:t>A</a:t>
              </a:r>
              <a:endParaRPr lang="zh-CN" altLang="en-US" sz="3600" b="1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45820" y="3592772"/>
            <a:ext cx="5479809" cy="708660"/>
            <a:chOff x="1028701" y="2809815"/>
            <a:chExt cx="5479809" cy="708660"/>
          </a:xfrm>
        </p:grpSpPr>
        <p:sp>
          <p:nvSpPr>
            <p:cNvPr id="39" name="箭头: 五边形 38"/>
            <p:cNvSpPr/>
            <p:nvPr/>
          </p:nvSpPr>
          <p:spPr>
            <a:xfrm>
              <a:off x="1028701" y="2809815"/>
              <a:ext cx="5138738" cy="708660"/>
            </a:xfrm>
            <a:prstGeom prst="roundRect">
              <a:avLst/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287802" y="2926376"/>
              <a:ext cx="23391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强调正面效果；</a:t>
              </a:r>
            </a:p>
          </p:txBody>
        </p:sp>
        <p:sp>
          <p:nvSpPr>
            <p:cNvPr id="41" name="椭圆 40"/>
            <p:cNvSpPr/>
            <p:nvPr/>
          </p:nvSpPr>
          <p:spPr>
            <a:xfrm>
              <a:off x="5906530" y="2863155"/>
              <a:ext cx="601980" cy="60198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235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5963714" y="2834044"/>
              <a:ext cx="51809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23598A"/>
                  </a:solidFill>
                  <a:cs typeface="+mn-ea"/>
                  <a:sym typeface="+mn-lt"/>
                </a:rPr>
                <a:t>B</a:t>
              </a:r>
              <a:endParaRPr lang="zh-CN" altLang="en-US" sz="3600" b="1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45819" y="4459549"/>
            <a:ext cx="5479809" cy="708660"/>
            <a:chOff x="1028701" y="2809815"/>
            <a:chExt cx="5479809" cy="708660"/>
          </a:xfrm>
        </p:grpSpPr>
        <p:sp>
          <p:nvSpPr>
            <p:cNvPr id="45" name="箭头: 五边形 44"/>
            <p:cNvSpPr/>
            <p:nvPr/>
          </p:nvSpPr>
          <p:spPr>
            <a:xfrm>
              <a:off x="1028701" y="2809815"/>
              <a:ext cx="5138738" cy="708660"/>
            </a:xfrm>
            <a:prstGeom prst="roundRect">
              <a:avLst/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287802" y="2926376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具体而实在；</a:t>
              </a:r>
            </a:p>
          </p:txBody>
        </p:sp>
        <p:sp>
          <p:nvSpPr>
            <p:cNvPr id="47" name="椭圆 46"/>
            <p:cNvSpPr/>
            <p:nvPr/>
          </p:nvSpPr>
          <p:spPr>
            <a:xfrm>
              <a:off x="5906530" y="2863155"/>
              <a:ext cx="601980" cy="60198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235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5963714" y="2834044"/>
              <a:ext cx="4956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23598A"/>
                  </a:solidFill>
                  <a:cs typeface="+mn-ea"/>
                  <a:sym typeface="+mn-lt"/>
                </a:rPr>
                <a:t>C</a:t>
              </a:r>
              <a:endParaRPr lang="zh-CN" altLang="en-US" sz="3600" b="1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45818" y="5326326"/>
            <a:ext cx="5485164" cy="708660"/>
            <a:chOff x="1028701" y="2809815"/>
            <a:chExt cx="5485164" cy="708660"/>
          </a:xfrm>
        </p:grpSpPr>
        <p:sp>
          <p:nvSpPr>
            <p:cNvPr id="57" name="箭头: 五边形 56"/>
            <p:cNvSpPr/>
            <p:nvPr/>
          </p:nvSpPr>
          <p:spPr>
            <a:xfrm>
              <a:off x="1028701" y="2809815"/>
              <a:ext cx="5138738" cy="708660"/>
            </a:xfrm>
            <a:prstGeom prst="roundRect">
              <a:avLst/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287802" y="2926376"/>
              <a:ext cx="17235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展示自心。</a:t>
              </a:r>
            </a:p>
          </p:txBody>
        </p:sp>
        <p:sp>
          <p:nvSpPr>
            <p:cNvPr id="75" name="椭圆 74"/>
            <p:cNvSpPr/>
            <p:nvPr/>
          </p:nvSpPr>
          <p:spPr>
            <a:xfrm>
              <a:off x="5906530" y="2863155"/>
              <a:ext cx="601980" cy="60198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235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5963714" y="2834044"/>
              <a:ext cx="55015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23598A"/>
                  </a:solidFill>
                  <a:cs typeface="+mn-ea"/>
                  <a:sym typeface="+mn-lt"/>
                </a:rPr>
                <a:t>D</a:t>
              </a:r>
              <a:endParaRPr lang="zh-CN" altLang="en-US" sz="3600" b="1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第三部分  如何增强团队凝聚力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020604" y="1440180"/>
            <a:ext cx="4298156" cy="5036820"/>
            <a:chOff x="1020604" y="1440180"/>
            <a:chExt cx="4298156" cy="5036820"/>
          </a:xfrm>
        </p:grpSpPr>
        <p:pic>
          <p:nvPicPr>
            <p:cNvPr id="13" name="图片 12" descr="D:\素材\51miz-P1491867-CPKYIW4S-1920x1280.jpg51miz-P1491867-CPKYIW4S-1920x1280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44429" y="1555750"/>
              <a:ext cx="3987800" cy="2193290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1020604" y="1440180"/>
              <a:ext cx="4298156" cy="5036820"/>
            </a:xfrm>
            <a:prstGeom prst="rect">
              <a:avLst/>
            </a:prstGeom>
            <a:noFill/>
            <a:ln w="22225">
              <a:solidFill>
                <a:srgbClr val="235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585942" y="3919661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23598A"/>
                  </a:solidFill>
                  <a:cs typeface="+mn-ea"/>
                  <a:sym typeface="+mn-lt"/>
                </a:rPr>
                <a:t>卓有成效的团队会议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1333500" y="4475585"/>
              <a:ext cx="2598420" cy="1692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cs typeface="+mn-ea"/>
                  <a:sym typeface="+mn-lt"/>
                </a:rPr>
                <a:t>认真准备</a:t>
              </a:r>
            </a:p>
            <a:p>
              <a:pPr marL="285750" indent="-285750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cs typeface="+mn-ea"/>
                  <a:sym typeface="+mn-lt"/>
                </a:rPr>
                <a:t>必要人员务必出席</a:t>
              </a:r>
            </a:p>
            <a:p>
              <a:pPr marL="285750" indent="-285750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cs typeface="+mn-ea"/>
                  <a:sym typeface="+mn-lt"/>
                </a:rPr>
                <a:t>确定会议议程</a:t>
              </a:r>
            </a:p>
            <a:p>
              <a:pPr marL="285750" indent="-285750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cs typeface="+mn-ea"/>
                  <a:sym typeface="+mn-lt"/>
                </a:rPr>
                <a:t>明确个人的分工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02840" y="1440180"/>
            <a:ext cx="4298156" cy="5036820"/>
            <a:chOff x="6727240" y="1440180"/>
            <a:chExt cx="4298156" cy="5036820"/>
          </a:xfrm>
        </p:grpSpPr>
        <p:grpSp>
          <p:nvGrpSpPr>
            <p:cNvPr id="36" name="组合 35"/>
            <p:cNvGrpSpPr/>
            <p:nvPr/>
          </p:nvGrpSpPr>
          <p:grpSpPr>
            <a:xfrm>
              <a:off x="6727240" y="1440180"/>
              <a:ext cx="4298156" cy="5036820"/>
              <a:chOff x="1020604" y="1440180"/>
              <a:chExt cx="4298156" cy="5036820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1020604" y="1440180"/>
                <a:ext cx="4298156" cy="5036820"/>
              </a:xfrm>
              <a:prstGeom prst="rect">
                <a:avLst/>
              </a:prstGeom>
              <a:noFill/>
              <a:ln w="22225">
                <a:solidFill>
                  <a:srgbClr val="2359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692355" y="3919661"/>
                <a:ext cx="29546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23598A"/>
                    </a:solidFill>
                    <a:cs typeface="+mn-ea"/>
                    <a:sym typeface="+mn-lt"/>
                  </a:rPr>
                  <a:t>培养相互尊重的氛围</a:t>
                </a: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333500" y="4475585"/>
                <a:ext cx="3498324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2000" dirty="0">
                    <a:cs typeface="+mn-ea"/>
                    <a:sym typeface="+mn-lt"/>
                  </a:rPr>
                  <a:t>你可以不同意别人的观点，但是你必须捍卫别人说话的权利。</a:t>
                </a:r>
              </a:p>
            </p:txBody>
          </p:sp>
        </p:grpSp>
        <p:pic>
          <p:nvPicPr>
            <p:cNvPr id="15" name="图片 14" descr="D:\素材\51miz-P1502391-3DCD5E7D-3840x2688.jpg51miz-P1502391-3DCD5E7D-3840x268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34250" y="1555750"/>
              <a:ext cx="3830320" cy="219329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7169438" y="2055495"/>
              <a:ext cx="2279362" cy="1067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dirty="0">
                  <a:cs typeface="+mn-ea"/>
                  <a:sym typeface="+mn-lt"/>
                </a:rPr>
                <a:t>最重要的事情：</a:t>
              </a:r>
              <a:endParaRPr lang="en-US" altLang="zh-CN" dirty="0">
                <a:cs typeface="+mn-ea"/>
                <a:sym typeface="+mn-lt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3600" b="1" dirty="0">
                  <a:solidFill>
                    <a:srgbClr val="23598A"/>
                  </a:solidFill>
                  <a:cs typeface="+mn-ea"/>
                  <a:sym typeface="+mn-lt"/>
                </a:rPr>
                <a:t>学会颅听</a:t>
              </a:r>
              <a:endParaRPr lang="zh-CN" altLang="en-US" b="1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十字形 19"/>
          <p:cNvSpPr/>
          <p:nvPr/>
        </p:nvSpPr>
        <p:spPr>
          <a:xfrm>
            <a:off x="5757178" y="3429000"/>
            <a:ext cx="807244" cy="807244"/>
          </a:xfrm>
          <a:prstGeom prst="plus">
            <a:avLst>
              <a:gd name="adj" fmla="val 36911"/>
            </a:avLst>
          </a:pr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第三部分  如何增强团队凝聚力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508335" y="1256058"/>
            <a:ext cx="3317405" cy="559248"/>
            <a:chOff x="4508335" y="1256058"/>
            <a:chExt cx="3317405" cy="559248"/>
          </a:xfrm>
        </p:grpSpPr>
        <p:sp>
          <p:nvSpPr>
            <p:cNvPr id="38" name="矩形: 圆角 37"/>
            <p:cNvSpPr/>
            <p:nvPr/>
          </p:nvSpPr>
          <p:spPr>
            <a:xfrm>
              <a:off x="4508335" y="1256058"/>
              <a:ext cx="3317405" cy="559248"/>
            </a:xfrm>
            <a:prstGeom prst="roundRect">
              <a:avLst>
                <a:gd name="adj" fmla="val 50000"/>
              </a:avLst>
            </a:prstGeom>
            <a:solidFill>
              <a:srgbClr val="23598A"/>
            </a:solidFill>
            <a:ln>
              <a:noFill/>
            </a:ln>
            <a:effectLst>
              <a:outerShdw blurRad="114300" dist="88900" dir="270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4836482" y="1335627"/>
              <a:ext cx="27494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提供和获取有效的反馈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1189330" y="3600773"/>
            <a:ext cx="8273989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帮助成员意识到措施不当引起的不良后果，并指出怎样做才可能是正确的。</a:t>
            </a:r>
          </a:p>
        </p:txBody>
      </p:sp>
      <p:sp>
        <p:nvSpPr>
          <p:cNvPr id="8" name="L 形 7"/>
          <p:cNvSpPr/>
          <p:nvPr/>
        </p:nvSpPr>
        <p:spPr>
          <a:xfrm flipV="1">
            <a:off x="7635240" y="5830252"/>
            <a:ext cx="2491740" cy="1027748"/>
          </a:xfrm>
          <a:prstGeom prst="corner">
            <a:avLst>
              <a:gd name="adj1" fmla="val 19119"/>
              <a:gd name="adj2" fmla="val 21204"/>
            </a:avLst>
          </a:pr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L 形 20"/>
          <p:cNvSpPr/>
          <p:nvPr/>
        </p:nvSpPr>
        <p:spPr>
          <a:xfrm flipV="1">
            <a:off x="9700260" y="4352924"/>
            <a:ext cx="2491740" cy="1477328"/>
          </a:xfrm>
          <a:prstGeom prst="corner">
            <a:avLst>
              <a:gd name="adj1" fmla="val 15749"/>
              <a:gd name="adj2" fmla="val 1513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035290" y="4496752"/>
            <a:ext cx="1333500" cy="1333500"/>
            <a:chOff x="8001000" y="3903344"/>
            <a:chExt cx="1333500" cy="1333500"/>
          </a:xfrm>
        </p:grpSpPr>
        <p:sp>
          <p:nvSpPr>
            <p:cNvPr id="9" name="椭圆 8"/>
            <p:cNvSpPr/>
            <p:nvPr/>
          </p:nvSpPr>
          <p:spPr>
            <a:xfrm>
              <a:off x="8001000" y="3903344"/>
              <a:ext cx="1333500" cy="1333500"/>
            </a:xfrm>
            <a:prstGeom prst="ellipse">
              <a:avLst/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190697" y="4216151"/>
              <a:ext cx="95410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积极性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反馈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279380" y="3019424"/>
            <a:ext cx="1333500" cy="1333500"/>
            <a:chOff x="8001000" y="3903344"/>
            <a:chExt cx="1333500" cy="1333500"/>
          </a:xfrm>
        </p:grpSpPr>
        <p:sp>
          <p:nvSpPr>
            <p:cNvPr id="26" name="椭圆 25"/>
            <p:cNvSpPr/>
            <p:nvPr/>
          </p:nvSpPr>
          <p:spPr>
            <a:xfrm>
              <a:off x="8001000" y="3903344"/>
              <a:ext cx="1333500" cy="13335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190697" y="4216151"/>
              <a:ext cx="95410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建设性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反馈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1189330" y="5163502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肯定正确的措施，鼓励继续保持。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1189330" y="4183380"/>
            <a:ext cx="9090050" cy="0"/>
          </a:xfrm>
          <a:prstGeom prst="line">
            <a:avLst/>
          </a:prstGeom>
          <a:ln w="15875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1189330" y="5638800"/>
            <a:ext cx="6636410" cy="0"/>
          </a:xfrm>
          <a:prstGeom prst="line">
            <a:avLst/>
          </a:prstGeom>
          <a:ln w="15875">
            <a:solidFill>
              <a:srgbClr val="23598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824346" y="1933877"/>
            <a:ext cx="10404763" cy="908294"/>
            <a:chOff x="824346" y="1933877"/>
            <a:chExt cx="10404763" cy="908294"/>
          </a:xfrm>
        </p:grpSpPr>
        <p:sp>
          <p:nvSpPr>
            <p:cNvPr id="7" name="矩形 6"/>
            <p:cNvSpPr/>
            <p:nvPr/>
          </p:nvSpPr>
          <p:spPr>
            <a:xfrm>
              <a:off x="824346" y="1994198"/>
              <a:ext cx="2887011" cy="788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zh-CN" altLang="en-US" dirty="0">
                  <a:cs typeface="+mn-ea"/>
                  <a:sym typeface="+mn-lt"/>
                </a:rPr>
                <a:t>当您提供建设性反馈时</a:t>
              </a:r>
              <a:endParaRPr lang="en-US" altLang="zh-CN" dirty="0">
                <a:cs typeface="+mn-ea"/>
                <a:sym typeface="+mn-lt"/>
              </a:endParaRPr>
            </a:p>
            <a:p>
              <a:pPr algn="r">
                <a:lnSpc>
                  <a:spcPct val="125000"/>
                </a:lnSpc>
              </a:pPr>
              <a:r>
                <a:rPr lang="zh-CN" altLang="en-US" sz="2000" b="1" dirty="0">
                  <a:solidFill>
                    <a:srgbClr val="23598A"/>
                  </a:solidFill>
                  <a:cs typeface="+mn-ea"/>
                  <a:sym typeface="+mn-lt"/>
                </a:rPr>
                <a:t>牢记以下几点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345589" y="1933877"/>
              <a:ext cx="5016274" cy="796188"/>
              <a:chOff x="4352516" y="2104815"/>
              <a:chExt cx="5016274" cy="796188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4352516" y="2113480"/>
                <a:ext cx="2570947" cy="78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600" dirty="0">
                    <a:cs typeface="+mn-ea"/>
                    <a:sym typeface="+mn-lt"/>
                  </a:rPr>
                  <a:t>具体准确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600" dirty="0">
                    <a:cs typeface="+mn-ea"/>
                    <a:sym typeface="+mn-lt"/>
                  </a:rPr>
                  <a:t>发表个人意见</a:t>
                </a: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6797843" y="2104815"/>
                <a:ext cx="2570947" cy="78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600" dirty="0">
                    <a:cs typeface="+mn-ea"/>
                    <a:sym typeface="+mn-lt"/>
                  </a:rPr>
                  <a:t>与人分享您的情感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600" dirty="0">
                    <a:cs typeface="+mn-ea"/>
                    <a:sym typeface="+mn-lt"/>
                  </a:rPr>
                  <a:t>强调对您的影响</a:t>
                </a: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824346" y="1933877"/>
              <a:ext cx="10404763" cy="908294"/>
            </a:xfrm>
            <a:prstGeom prst="rect">
              <a:avLst/>
            </a:prstGeom>
            <a:noFill/>
            <a:ln w="19050">
              <a:solidFill>
                <a:srgbClr val="235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3948546" y="1983119"/>
              <a:ext cx="0" cy="705920"/>
            </a:xfrm>
            <a:prstGeom prst="line">
              <a:avLst/>
            </a:prstGeom>
            <a:ln w="22225">
              <a:solidFill>
                <a:srgbClr val="2359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 animBg="1"/>
      <p:bldP spid="21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598A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Docer Falling Dust PPT demo 1"/>
          <p:cNvSpPr/>
          <p:nvPr/>
        </p:nvSpPr>
        <p:spPr>
          <a:xfrm>
            <a:off x="3996891" y="2956192"/>
            <a:ext cx="66223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学会感恩·凝心聚力</a:t>
            </a:r>
          </a:p>
        </p:txBody>
      </p:sp>
      <p:sp>
        <p:nvSpPr>
          <p:cNvPr id="9" name="Docer Falling Dust PPT demo 1"/>
          <p:cNvSpPr/>
          <p:nvPr/>
        </p:nvSpPr>
        <p:spPr>
          <a:xfrm>
            <a:off x="1817584" y="2607458"/>
            <a:ext cx="1704109" cy="1704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cs typeface="+mn-ea"/>
                <a:sym typeface="+mn-lt"/>
              </a:rPr>
              <a:t>04</a:t>
            </a:r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25919" y="2162931"/>
            <a:ext cx="2659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第四部分</a:t>
            </a:r>
          </a:p>
        </p:txBody>
      </p:sp>
      <p:sp>
        <p:nvSpPr>
          <p:cNvPr id="11" name="矩形 10"/>
          <p:cNvSpPr/>
          <p:nvPr/>
        </p:nvSpPr>
        <p:spPr>
          <a:xfrm>
            <a:off x="4073091" y="3971855"/>
            <a:ext cx="4805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快速提升公司人员团队凝聚力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D:\素材\51miz-E769928-0EF87A8A.png51miz-E769928-0EF87A8A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30910" y="1618615"/>
            <a:ext cx="3948430" cy="39484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0776" y="266009"/>
            <a:ext cx="6203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第四部分  学会感恩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凝心聚力</a:t>
            </a:r>
          </a:p>
        </p:txBody>
      </p:sp>
      <p:sp>
        <p:nvSpPr>
          <p:cNvPr id="35" name="矩形 34"/>
          <p:cNvSpPr/>
          <p:nvPr/>
        </p:nvSpPr>
        <p:spPr>
          <a:xfrm>
            <a:off x="5410199" y="2775905"/>
            <a:ext cx="54102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cs typeface="+mn-ea"/>
                <a:sym typeface="+mn-lt"/>
              </a:rPr>
              <a:t>团队是我们每一个人的，我们每一个人都是主人翁。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cs typeface="+mn-ea"/>
                <a:sym typeface="+mn-lt"/>
              </a:rPr>
              <a:t>回想我们在平时的工作中，帮助过我们的经理、主管。他们是和蔼的。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cs typeface="+mn-ea"/>
                <a:sym typeface="+mn-lt"/>
              </a:rPr>
              <a:t>回想我们每一次完成业绩目标，队员们那开心的笑容。他们是可爱的。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cs typeface="+mn-ea"/>
                <a:sym typeface="+mn-lt"/>
              </a:rPr>
              <a:t>就像那首歌所唱的：感恩的心，感谢有你！</a:t>
            </a:r>
          </a:p>
        </p:txBody>
      </p:sp>
      <p:sp>
        <p:nvSpPr>
          <p:cNvPr id="36" name="矩形 35"/>
          <p:cNvSpPr/>
          <p:nvPr/>
        </p:nvSpPr>
        <p:spPr>
          <a:xfrm>
            <a:off x="5410199" y="2154001"/>
            <a:ext cx="3070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23598A"/>
                </a:solidFill>
                <a:cs typeface="+mn-ea"/>
                <a:sym typeface="+mn-lt"/>
              </a:rPr>
              <a:t>我们要有感恩的心</a:t>
            </a:r>
          </a:p>
        </p:txBody>
      </p:sp>
      <p:sp>
        <p:nvSpPr>
          <p:cNvPr id="39" name="任意多边形: 形状 38"/>
          <p:cNvSpPr/>
          <p:nvPr/>
        </p:nvSpPr>
        <p:spPr>
          <a:xfrm>
            <a:off x="4447309" y="2410691"/>
            <a:ext cx="6837218" cy="2840182"/>
          </a:xfrm>
          <a:custGeom>
            <a:avLst/>
            <a:gdLst>
              <a:gd name="connsiteX0" fmla="*/ 4225636 w 6837218"/>
              <a:gd name="connsiteY0" fmla="*/ 0 h 2840182"/>
              <a:gd name="connsiteX1" fmla="*/ 6837218 w 6837218"/>
              <a:gd name="connsiteY1" fmla="*/ 0 h 2840182"/>
              <a:gd name="connsiteX2" fmla="*/ 6837218 w 6837218"/>
              <a:gd name="connsiteY2" fmla="*/ 2840182 h 2840182"/>
              <a:gd name="connsiteX3" fmla="*/ 0 w 6837218"/>
              <a:gd name="connsiteY3" fmla="*/ 2840182 h 284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7218" h="2840182">
                <a:moveTo>
                  <a:pt x="4225636" y="0"/>
                </a:moveTo>
                <a:lnTo>
                  <a:pt x="6837218" y="0"/>
                </a:lnTo>
                <a:lnTo>
                  <a:pt x="6837218" y="2840182"/>
                </a:lnTo>
                <a:lnTo>
                  <a:pt x="0" y="2840182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152380" y="5103408"/>
            <a:ext cx="294929" cy="294929"/>
            <a:chOff x="4145973" y="5063836"/>
            <a:chExt cx="374073" cy="374073"/>
          </a:xfrm>
        </p:grpSpPr>
        <p:sp>
          <p:nvSpPr>
            <p:cNvPr id="40" name="椭圆 39"/>
            <p:cNvSpPr/>
            <p:nvPr/>
          </p:nvSpPr>
          <p:spPr>
            <a:xfrm>
              <a:off x="4145973" y="5063836"/>
              <a:ext cx="374073" cy="374073"/>
            </a:xfrm>
            <a:prstGeom prst="ellipse">
              <a:avLst/>
            </a:prstGeom>
            <a:solidFill>
              <a:srgbClr val="FFC000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等腰三角形 40"/>
            <p:cNvSpPr/>
            <p:nvPr/>
          </p:nvSpPr>
          <p:spPr>
            <a:xfrm rot="5400000">
              <a:off x="4263390" y="5181076"/>
              <a:ext cx="161925" cy="1395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/>
      <p:bldP spid="36" grpId="0"/>
      <p:bldP spid="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929706" y="3037655"/>
            <a:ext cx="53912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1</a:t>
            </a:r>
            <a:r>
              <a:rPr lang="zh-CN" altLang="en-US" b="1" dirty="0">
                <a:cs typeface="+mn-ea"/>
                <a:sym typeface="+mn-lt"/>
              </a:rPr>
              <a:t>、工作给了你不仅是报酬、还有学习，成长的机会</a:t>
            </a:r>
            <a:endParaRPr lang="en-US" altLang="zh-CN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2</a:t>
            </a:r>
            <a:r>
              <a:rPr lang="zh-CN" altLang="en-US" b="1" dirty="0">
                <a:cs typeface="+mn-ea"/>
                <a:sym typeface="+mn-lt"/>
              </a:rPr>
              <a:t>、老板给了你饭碗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3</a:t>
            </a:r>
            <a:r>
              <a:rPr lang="zh-CN" altLang="en-US" b="1" dirty="0">
                <a:cs typeface="+mn-ea"/>
                <a:sym typeface="+mn-lt"/>
              </a:rPr>
              <a:t>、同事给了你工作中的配合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4</a:t>
            </a:r>
            <a:r>
              <a:rPr lang="zh-CN" altLang="en-US" b="1" dirty="0">
                <a:cs typeface="+mn-ea"/>
                <a:sym typeface="+mn-lt"/>
              </a:rPr>
              <a:t>、业主帮你创造了业绩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5</a:t>
            </a:r>
            <a:r>
              <a:rPr lang="zh-CN" altLang="en-US" b="1" dirty="0">
                <a:cs typeface="+mn-ea"/>
                <a:sym typeface="+mn-lt"/>
              </a:rPr>
              <a:t>、对手让你看到距离和发展空间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6</a:t>
            </a:r>
            <a:r>
              <a:rPr lang="zh-CN" altLang="en-US" b="1" dirty="0">
                <a:cs typeface="+mn-ea"/>
                <a:sym typeface="+mn-lt"/>
              </a:rPr>
              <a:t>、批评你的人让你不断完善自我</a:t>
            </a:r>
          </a:p>
        </p:txBody>
      </p:sp>
      <p:pic>
        <p:nvPicPr>
          <p:cNvPr id="29" name="图片 28" descr="D:\素材\51miz-P224897-85309DD3-1920x1728.jpeg51miz-P224897-85309DD3-1920x172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81084" y="1953491"/>
            <a:ext cx="4246880" cy="3824515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929706" y="1552228"/>
            <a:ext cx="1958472" cy="1461136"/>
            <a:chOff x="615531" y="1129663"/>
            <a:chExt cx="2416718" cy="1803015"/>
          </a:xfrm>
        </p:grpSpPr>
        <p:sp>
          <p:nvSpPr>
            <p:cNvPr id="72" name="PA-任意多边形 57"/>
            <p:cNvSpPr/>
            <p:nvPr>
              <p:custDataLst>
                <p:tags r:id="rId1"/>
              </p:custDataLst>
            </p:nvPr>
          </p:nvSpPr>
          <p:spPr>
            <a:xfrm>
              <a:off x="615531" y="1129663"/>
              <a:ext cx="1408381" cy="1648881"/>
            </a:xfrm>
            <a:custGeom>
              <a:avLst/>
              <a:gdLst/>
              <a:ahLst/>
              <a:cxnLst/>
              <a:rect l="l" t="t" r="r" b="b"/>
              <a:pathLst>
                <a:path w="1627184" h="1905047">
                  <a:moveTo>
                    <a:pt x="213660" y="1338796"/>
                  </a:moveTo>
                  <a:cubicBezTo>
                    <a:pt x="225589" y="1338796"/>
                    <a:pt x="239271" y="1357741"/>
                    <a:pt x="254708" y="1395631"/>
                  </a:cubicBezTo>
                  <a:cubicBezTo>
                    <a:pt x="271548" y="1377388"/>
                    <a:pt x="284178" y="1365810"/>
                    <a:pt x="292598" y="1360898"/>
                  </a:cubicBezTo>
                  <a:cubicBezTo>
                    <a:pt x="301019" y="1355987"/>
                    <a:pt x="316806" y="1353531"/>
                    <a:pt x="339961" y="1353531"/>
                  </a:cubicBezTo>
                  <a:cubicBezTo>
                    <a:pt x="363117" y="1353531"/>
                    <a:pt x="382413" y="1363003"/>
                    <a:pt x="397850" y="1381949"/>
                  </a:cubicBezTo>
                  <a:cubicBezTo>
                    <a:pt x="413287" y="1400894"/>
                    <a:pt x="430478" y="1432469"/>
                    <a:pt x="449423" y="1476675"/>
                  </a:cubicBezTo>
                  <a:cubicBezTo>
                    <a:pt x="468368" y="1520880"/>
                    <a:pt x="499242" y="1550351"/>
                    <a:pt x="542044" y="1565086"/>
                  </a:cubicBezTo>
                  <a:cubicBezTo>
                    <a:pt x="584846" y="1579821"/>
                    <a:pt x="653961" y="1587189"/>
                    <a:pt x="749389" y="1587189"/>
                  </a:cubicBezTo>
                  <a:cubicBezTo>
                    <a:pt x="766229" y="1587189"/>
                    <a:pt x="774649" y="1574558"/>
                    <a:pt x="774649" y="1549298"/>
                  </a:cubicBezTo>
                  <a:cubicBezTo>
                    <a:pt x="774649" y="1524038"/>
                    <a:pt x="761317" y="1493164"/>
                    <a:pt x="734654" y="1456677"/>
                  </a:cubicBezTo>
                  <a:cubicBezTo>
                    <a:pt x="727637" y="1445450"/>
                    <a:pt x="724129" y="1436679"/>
                    <a:pt x="724129" y="1430364"/>
                  </a:cubicBezTo>
                  <a:cubicBezTo>
                    <a:pt x="724129" y="1424049"/>
                    <a:pt x="727637" y="1420892"/>
                    <a:pt x="734654" y="1420892"/>
                  </a:cubicBezTo>
                  <a:cubicBezTo>
                    <a:pt x="741670" y="1420892"/>
                    <a:pt x="753599" y="1430013"/>
                    <a:pt x="770439" y="1448257"/>
                  </a:cubicBezTo>
                  <a:cubicBezTo>
                    <a:pt x="856043" y="1538071"/>
                    <a:pt x="912177" y="1592100"/>
                    <a:pt x="938841" y="1610344"/>
                  </a:cubicBezTo>
                  <a:cubicBezTo>
                    <a:pt x="965505" y="1628587"/>
                    <a:pt x="978837" y="1645077"/>
                    <a:pt x="978837" y="1659812"/>
                  </a:cubicBezTo>
                  <a:cubicBezTo>
                    <a:pt x="978837" y="1674547"/>
                    <a:pt x="951822" y="1687177"/>
                    <a:pt x="897793" y="1697702"/>
                  </a:cubicBezTo>
                  <a:cubicBezTo>
                    <a:pt x="843764" y="1708227"/>
                    <a:pt x="794998" y="1713490"/>
                    <a:pt x="751494" y="1713490"/>
                  </a:cubicBezTo>
                  <a:cubicBezTo>
                    <a:pt x="649049" y="1713490"/>
                    <a:pt x="560638" y="1691738"/>
                    <a:pt x="486261" y="1648234"/>
                  </a:cubicBezTo>
                  <a:cubicBezTo>
                    <a:pt x="411883" y="1604730"/>
                    <a:pt x="355047" y="1521231"/>
                    <a:pt x="315754" y="1397736"/>
                  </a:cubicBezTo>
                  <a:cubicBezTo>
                    <a:pt x="305930" y="1396333"/>
                    <a:pt x="297159" y="1403350"/>
                    <a:pt x="289441" y="1418786"/>
                  </a:cubicBezTo>
                  <a:cubicBezTo>
                    <a:pt x="281723" y="1434223"/>
                    <a:pt x="277863" y="1449309"/>
                    <a:pt x="277863" y="1464044"/>
                  </a:cubicBezTo>
                  <a:cubicBezTo>
                    <a:pt x="277863" y="1478780"/>
                    <a:pt x="279267" y="1493866"/>
                    <a:pt x="282073" y="1509303"/>
                  </a:cubicBezTo>
                  <a:cubicBezTo>
                    <a:pt x="284880" y="1524739"/>
                    <a:pt x="286283" y="1545439"/>
                    <a:pt x="286283" y="1571401"/>
                  </a:cubicBezTo>
                  <a:cubicBezTo>
                    <a:pt x="286283" y="1597363"/>
                    <a:pt x="284880" y="1630692"/>
                    <a:pt x="282073" y="1671390"/>
                  </a:cubicBezTo>
                  <a:cubicBezTo>
                    <a:pt x="279267" y="1712087"/>
                    <a:pt x="276460" y="1734891"/>
                    <a:pt x="273653" y="1739803"/>
                  </a:cubicBezTo>
                  <a:cubicBezTo>
                    <a:pt x="270847" y="1744715"/>
                    <a:pt x="267338" y="1747170"/>
                    <a:pt x="263128" y="1747170"/>
                  </a:cubicBezTo>
                  <a:cubicBezTo>
                    <a:pt x="247691" y="1747170"/>
                    <a:pt x="226290" y="1721208"/>
                    <a:pt x="198925" y="1669285"/>
                  </a:cubicBezTo>
                  <a:cubicBezTo>
                    <a:pt x="171559" y="1617361"/>
                    <a:pt x="157877" y="1579470"/>
                    <a:pt x="157877" y="1555613"/>
                  </a:cubicBezTo>
                  <a:cubicBezTo>
                    <a:pt x="157877" y="1531756"/>
                    <a:pt x="163490" y="1501935"/>
                    <a:pt x="174717" y="1466150"/>
                  </a:cubicBezTo>
                  <a:cubicBezTo>
                    <a:pt x="185944" y="1430364"/>
                    <a:pt x="192259" y="1400192"/>
                    <a:pt x="193662" y="1375633"/>
                  </a:cubicBezTo>
                  <a:cubicBezTo>
                    <a:pt x="195066" y="1351075"/>
                    <a:pt x="201732" y="1338796"/>
                    <a:pt x="213660" y="1338796"/>
                  </a:cubicBezTo>
                  <a:close/>
                  <a:moveTo>
                    <a:pt x="852535" y="1218809"/>
                  </a:moveTo>
                  <a:cubicBezTo>
                    <a:pt x="880602" y="1218809"/>
                    <a:pt x="906915" y="1230387"/>
                    <a:pt x="931474" y="1253542"/>
                  </a:cubicBezTo>
                  <a:cubicBezTo>
                    <a:pt x="956032" y="1276697"/>
                    <a:pt x="968311" y="1307220"/>
                    <a:pt x="968311" y="1345111"/>
                  </a:cubicBezTo>
                  <a:cubicBezTo>
                    <a:pt x="968311" y="1366161"/>
                    <a:pt x="960944" y="1395982"/>
                    <a:pt x="946209" y="1434574"/>
                  </a:cubicBezTo>
                  <a:cubicBezTo>
                    <a:pt x="931474" y="1473166"/>
                    <a:pt x="914283" y="1492462"/>
                    <a:pt x="894636" y="1492462"/>
                  </a:cubicBezTo>
                  <a:cubicBezTo>
                    <a:pt x="830081" y="1492462"/>
                    <a:pt x="796401" y="1465799"/>
                    <a:pt x="793594" y="1412471"/>
                  </a:cubicBezTo>
                  <a:cubicBezTo>
                    <a:pt x="792191" y="1391421"/>
                    <a:pt x="785876" y="1374581"/>
                    <a:pt x="774649" y="1361951"/>
                  </a:cubicBezTo>
                  <a:cubicBezTo>
                    <a:pt x="763422" y="1349321"/>
                    <a:pt x="747284" y="1333884"/>
                    <a:pt x="726234" y="1315640"/>
                  </a:cubicBezTo>
                  <a:cubicBezTo>
                    <a:pt x="713603" y="1371774"/>
                    <a:pt x="695711" y="1423698"/>
                    <a:pt x="672555" y="1471412"/>
                  </a:cubicBezTo>
                  <a:cubicBezTo>
                    <a:pt x="649400" y="1519126"/>
                    <a:pt x="632560" y="1542983"/>
                    <a:pt x="622035" y="1542983"/>
                  </a:cubicBezTo>
                  <a:cubicBezTo>
                    <a:pt x="611510" y="1542983"/>
                    <a:pt x="593266" y="1521933"/>
                    <a:pt x="567304" y="1479832"/>
                  </a:cubicBezTo>
                  <a:cubicBezTo>
                    <a:pt x="541342" y="1437732"/>
                    <a:pt x="528361" y="1408612"/>
                    <a:pt x="528361" y="1392474"/>
                  </a:cubicBezTo>
                  <a:cubicBezTo>
                    <a:pt x="528361" y="1376335"/>
                    <a:pt x="536431" y="1351075"/>
                    <a:pt x="552569" y="1316693"/>
                  </a:cubicBezTo>
                  <a:cubicBezTo>
                    <a:pt x="568708" y="1282311"/>
                    <a:pt x="583092" y="1265120"/>
                    <a:pt x="595722" y="1265120"/>
                  </a:cubicBezTo>
                  <a:cubicBezTo>
                    <a:pt x="602739" y="1265120"/>
                    <a:pt x="609405" y="1274943"/>
                    <a:pt x="615720" y="1294590"/>
                  </a:cubicBezTo>
                  <a:cubicBezTo>
                    <a:pt x="622035" y="1314237"/>
                    <a:pt x="634314" y="1327569"/>
                    <a:pt x="652558" y="1334586"/>
                  </a:cubicBezTo>
                  <a:cubicBezTo>
                    <a:pt x="691851" y="1284065"/>
                    <a:pt x="719217" y="1258805"/>
                    <a:pt x="734654" y="1258805"/>
                  </a:cubicBezTo>
                  <a:cubicBezTo>
                    <a:pt x="740267" y="1258805"/>
                    <a:pt x="743074" y="1262664"/>
                    <a:pt x="743074" y="1270382"/>
                  </a:cubicBezTo>
                  <a:cubicBezTo>
                    <a:pt x="743074" y="1278101"/>
                    <a:pt x="740267" y="1287573"/>
                    <a:pt x="734654" y="1298800"/>
                  </a:cubicBezTo>
                  <a:cubicBezTo>
                    <a:pt x="754301" y="1322657"/>
                    <a:pt x="781666" y="1337392"/>
                    <a:pt x="816750" y="1343006"/>
                  </a:cubicBezTo>
                  <a:cubicBezTo>
                    <a:pt x="826573" y="1323359"/>
                    <a:pt x="831485" y="1306168"/>
                    <a:pt x="831485" y="1291432"/>
                  </a:cubicBezTo>
                  <a:cubicBezTo>
                    <a:pt x="831485" y="1276697"/>
                    <a:pt x="827976" y="1265821"/>
                    <a:pt x="820960" y="1258805"/>
                  </a:cubicBezTo>
                  <a:cubicBezTo>
                    <a:pt x="813943" y="1251788"/>
                    <a:pt x="810435" y="1243368"/>
                    <a:pt x="810435" y="1233544"/>
                  </a:cubicBezTo>
                  <a:cubicBezTo>
                    <a:pt x="810435" y="1223721"/>
                    <a:pt x="824468" y="1218809"/>
                    <a:pt x="852535" y="1218809"/>
                  </a:cubicBezTo>
                  <a:close/>
                  <a:moveTo>
                    <a:pt x="620982" y="995677"/>
                  </a:moveTo>
                  <a:cubicBezTo>
                    <a:pt x="613966" y="995677"/>
                    <a:pt x="604142" y="1001290"/>
                    <a:pt x="591512" y="1012517"/>
                  </a:cubicBezTo>
                  <a:cubicBezTo>
                    <a:pt x="564848" y="1037777"/>
                    <a:pt x="511521" y="1058126"/>
                    <a:pt x="431530" y="1073562"/>
                  </a:cubicBezTo>
                  <a:cubicBezTo>
                    <a:pt x="434337" y="1104436"/>
                    <a:pt x="441353" y="1133205"/>
                    <a:pt x="452580" y="1159868"/>
                  </a:cubicBezTo>
                  <a:cubicBezTo>
                    <a:pt x="540991" y="1126188"/>
                    <a:pt x="592915" y="1095665"/>
                    <a:pt x="608352" y="1068300"/>
                  </a:cubicBezTo>
                  <a:cubicBezTo>
                    <a:pt x="623789" y="1040935"/>
                    <a:pt x="631507" y="1021989"/>
                    <a:pt x="631507" y="1011464"/>
                  </a:cubicBezTo>
                  <a:cubicBezTo>
                    <a:pt x="631507" y="1000939"/>
                    <a:pt x="627999" y="995677"/>
                    <a:pt x="620982" y="995677"/>
                  </a:cubicBezTo>
                  <a:close/>
                  <a:moveTo>
                    <a:pt x="1189339" y="82096"/>
                  </a:moveTo>
                  <a:cubicBezTo>
                    <a:pt x="1225826" y="82096"/>
                    <a:pt x="1259156" y="97883"/>
                    <a:pt x="1289328" y="129459"/>
                  </a:cubicBezTo>
                  <a:cubicBezTo>
                    <a:pt x="1319500" y="161034"/>
                    <a:pt x="1334586" y="196469"/>
                    <a:pt x="1334586" y="235762"/>
                  </a:cubicBezTo>
                  <a:cubicBezTo>
                    <a:pt x="1334586" y="254006"/>
                    <a:pt x="1326867" y="266285"/>
                    <a:pt x="1311430" y="272600"/>
                  </a:cubicBezTo>
                  <a:cubicBezTo>
                    <a:pt x="1295994" y="278915"/>
                    <a:pt x="1269330" y="282073"/>
                    <a:pt x="1231440" y="282073"/>
                  </a:cubicBezTo>
                  <a:cubicBezTo>
                    <a:pt x="1193549" y="282073"/>
                    <a:pt x="1161974" y="274004"/>
                    <a:pt x="1136714" y="257865"/>
                  </a:cubicBezTo>
                  <a:cubicBezTo>
                    <a:pt x="1111453" y="241727"/>
                    <a:pt x="1083386" y="218221"/>
                    <a:pt x="1052512" y="187347"/>
                  </a:cubicBezTo>
                  <a:cubicBezTo>
                    <a:pt x="1021639" y="156473"/>
                    <a:pt x="1006202" y="137528"/>
                    <a:pt x="1006202" y="130511"/>
                  </a:cubicBezTo>
                  <a:cubicBezTo>
                    <a:pt x="1006202" y="123494"/>
                    <a:pt x="1013219" y="119284"/>
                    <a:pt x="1027252" y="117881"/>
                  </a:cubicBezTo>
                  <a:cubicBezTo>
                    <a:pt x="1066546" y="112268"/>
                    <a:pt x="1100928" y="104900"/>
                    <a:pt x="1130398" y="95778"/>
                  </a:cubicBezTo>
                  <a:cubicBezTo>
                    <a:pt x="1159869" y="86657"/>
                    <a:pt x="1179516" y="82096"/>
                    <a:pt x="1189339" y="82096"/>
                  </a:cubicBezTo>
                  <a:close/>
                  <a:moveTo>
                    <a:pt x="532571" y="0"/>
                  </a:moveTo>
                  <a:cubicBezTo>
                    <a:pt x="540991" y="0"/>
                    <a:pt x="555025" y="2105"/>
                    <a:pt x="574672" y="6315"/>
                  </a:cubicBezTo>
                  <a:cubicBezTo>
                    <a:pt x="594319" y="10525"/>
                    <a:pt x="615369" y="13331"/>
                    <a:pt x="637823" y="14735"/>
                  </a:cubicBezTo>
                  <a:cubicBezTo>
                    <a:pt x="706587" y="18945"/>
                    <a:pt x="759914" y="42451"/>
                    <a:pt x="797804" y="85253"/>
                  </a:cubicBezTo>
                  <a:cubicBezTo>
                    <a:pt x="835695" y="128055"/>
                    <a:pt x="869375" y="192258"/>
                    <a:pt x="898846" y="277863"/>
                  </a:cubicBezTo>
                  <a:cubicBezTo>
                    <a:pt x="959190" y="273653"/>
                    <a:pt x="1001290" y="283125"/>
                    <a:pt x="1025147" y="306281"/>
                  </a:cubicBezTo>
                  <a:cubicBezTo>
                    <a:pt x="1049004" y="329436"/>
                    <a:pt x="1060933" y="350837"/>
                    <a:pt x="1060933" y="370484"/>
                  </a:cubicBezTo>
                  <a:cubicBezTo>
                    <a:pt x="1060933" y="390131"/>
                    <a:pt x="1051811" y="410480"/>
                    <a:pt x="1033567" y="431530"/>
                  </a:cubicBezTo>
                  <a:cubicBezTo>
                    <a:pt x="1015324" y="452580"/>
                    <a:pt x="992168" y="466614"/>
                    <a:pt x="964101" y="473630"/>
                  </a:cubicBezTo>
                  <a:cubicBezTo>
                    <a:pt x="962698" y="503101"/>
                    <a:pt x="961996" y="527659"/>
                    <a:pt x="961996" y="547306"/>
                  </a:cubicBezTo>
                  <a:cubicBezTo>
                    <a:pt x="961996" y="610457"/>
                    <a:pt x="970767" y="672204"/>
                    <a:pt x="988309" y="732548"/>
                  </a:cubicBezTo>
                  <a:cubicBezTo>
                    <a:pt x="1005851" y="792892"/>
                    <a:pt x="1030059" y="859552"/>
                    <a:pt x="1060933" y="932526"/>
                  </a:cubicBezTo>
                  <a:cubicBezTo>
                    <a:pt x="1138117" y="818854"/>
                    <a:pt x="1176709" y="748687"/>
                    <a:pt x="1176709" y="722023"/>
                  </a:cubicBezTo>
                  <a:cubicBezTo>
                    <a:pt x="1176709" y="713603"/>
                    <a:pt x="1173201" y="704131"/>
                    <a:pt x="1166184" y="693605"/>
                  </a:cubicBezTo>
                  <a:cubicBezTo>
                    <a:pt x="1159167" y="683080"/>
                    <a:pt x="1155659" y="670801"/>
                    <a:pt x="1155659" y="656768"/>
                  </a:cubicBezTo>
                  <a:cubicBezTo>
                    <a:pt x="1155659" y="642734"/>
                    <a:pt x="1167587" y="635717"/>
                    <a:pt x="1191444" y="635717"/>
                  </a:cubicBezTo>
                  <a:cubicBezTo>
                    <a:pt x="1215301" y="635717"/>
                    <a:pt x="1246175" y="649400"/>
                    <a:pt x="1284065" y="676765"/>
                  </a:cubicBezTo>
                  <a:cubicBezTo>
                    <a:pt x="1321956" y="704131"/>
                    <a:pt x="1340901" y="736758"/>
                    <a:pt x="1340901" y="774649"/>
                  </a:cubicBezTo>
                  <a:cubicBezTo>
                    <a:pt x="1340901" y="832186"/>
                    <a:pt x="1267225" y="933227"/>
                    <a:pt x="1119873" y="1077772"/>
                  </a:cubicBezTo>
                  <a:cubicBezTo>
                    <a:pt x="1192847" y="1254595"/>
                    <a:pt x="1266173" y="1393877"/>
                    <a:pt x="1339848" y="1495620"/>
                  </a:cubicBezTo>
                  <a:cubicBezTo>
                    <a:pt x="1413524" y="1597363"/>
                    <a:pt x="1461589" y="1648234"/>
                    <a:pt x="1484043" y="1648234"/>
                  </a:cubicBezTo>
                  <a:cubicBezTo>
                    <a:pt x="1506496" y="1648234"/>
                    <a:pt x="1531757" y="1602625"/>
                    <a:pt x="1559823" y="1511408"/>
                  </a:cubicBezTo>
                  <a:cubicBezTo>
                    <a:pt x="1569647" y="1479131"/>
                    <a:pt x="1578067" y="1462992"/>
                    <a:pt x="1585084" y="1462992"/>
                  </a:cubicBezTo>
                  <a:cubicBezTo>
                    <a:pt x="1592100" y="1462992"/>
                    <a:pt x="1598415" y="1474219"/>
                    <a:pt x="1604029" y="1496672"/>
                  </a:cubicBezTo>
                  <a:cubicBezTo>
                    <a:pt x="1609642" y="1519126"/>
                    <a:pt x="1612449" y="1544386"/>
                    <a:pt x="1612449" y="1572453"/>
                  </a:cubicBezTo>
                  <a:lnTo>
                    <a:pt x="1606134" y="1745065"/>
                  </a:lnTo>
                  <a:cubicBezTo>
                    <a:pt x="1606134" y="1767519"/>
                    <a:pt x="1609642" y="1791727"/>
                    <a:pt x="1616659" y="1817689"/>
                  </a:cubicBezTo>
                  <a:cubicBezTo>
                    <a:pt x="1623676" y="1843651"/>
                    <a:pt x="1627184" y="1864701"/>
                    <a:pt x="1627184" y="1880839"/>
                  </a:cubicBezTo>
                  <a:cubicBezTo>
                    <a:pt x="1627184" y="1896978"/>
                    <a:pt x="1620518" y="1905047"/>
                    <a:pt x="1607186" y="1905047"/>
                  </a:cubicBezTo>
                  <a:cubicBezTo>
                    <a:pt x="1593855" y="1905047"/>
                    <a:pt x="1565437" y="1893820"/>
                    <a:pt x="1521933" y="1871367"/>
                  </a:cubicBezTo>
                  <a:cubicBezTo>
                    <a:pt x="1478429" y="1848913"/>
                    <a:pt x="1445451" y="1827863"/>
                    <a:pt x="1422997" y="1808216"/>
                  </a:cubicBezTo>
                  <a:cubicBezTo>
                    <a:pt x="1400543" y="1788569"/>
                    <a:pt x="1363004" y="1739803"/>
                    <a:pt x="1310378" y="1661917"/>
                  </a:cubicBezTo>
                  <a:cubicBezTo>
                    <a:pt x="1257752" y="1584031"/>
                    <a:pt x="1209688" y="1505093"/>
                    <a:pt x="1166184" y="1425102"/>
                  </a:cubicBezTo>
                  <a:cubicBezTo>
                    <a:pt x="1122680" y="1345111"/>
                    <a:pt x="1081983" y="1253191"/>
                    <a:pt x="1044092" y="1149343"/>
                  </a:cubicBezTo>
                  <a:cubicBezTo>
                    <a:pt x="964101" y="1185830"/>
                    <a:pt x="910423" y="1204074"/>
                    <a:pt x="883058" y="1204074"/>
                  </a:cubicBezTo>
                  <a:cubicBezTo>
                    <a:pt x="855693" y="1204074"/>
                    <a:pt x="833239" y="1200916"/>
                    <a:pt x="815697" y="1194601"/>
                  </a:cubicBezTo>
                  <a:cubicBezTo>
                    <a:pt x="798155" y="1188286"/>
                    <a:pt x="789384" y="1181971"/>
                    <a:pt x="789384" y="1175656"/>
                  </a:cubicBezTo>
                  <a:cubicBezTo>
                    <a:pt x="789384" y="1169341"/>
                    <a:pt x="795699" y="1163377"/>
                    <a:pt x="808330" y="1157763"/>
                  </a:cubicBezTo>
                  <a:cubicBezTo>
                    <a:pt x="865867" y="1132503"/>
                    <a:pt x="927614" y="1086193"/>
                    <a:pt x="993572" y="1018832"/>
                  </a:cubicBezTo>
                  <a:cubicBezTo>
                    <a:pt x="907967" y="801313"/>
                    <a:pt x="841308" y="624490"/>
                    <a:pt x="793594" y="488365"/>
                  </a:cubicBezTo>
                  <a:cubicBezTo>
                    <a:pt x="707990" y="513626"/>
                    <a:pt x="636770" y="540991"/>
                    <a:pt x="579934" y="570461"/>
                  </a:cubicBezTo>
                  <a:cubicBezTo>
                    <a:pt x="523099" y="599932"/>
                    <a:pt x="479244" y="614667"/>
                    <a:pt x="448370" y="614667"/>
                  </a:cubicBezTo>
                  <a:cubicBezTo>
                    <a:pt x="417497" y="614667"/>
                    <a:pt x="379606" y="611860"/>
                    <a:pt x="334699" y="606247"/>
                  </a:cubicBezTo>
                  <a:cubicBezTo>
                    <a:pt x="338909" y="625894"/>
                    <a:pt x="341014" y="644839"/>
                    <a:pt x="341014" y="663083"/>
                  </a:cubicBezTo>
                  <a:cubicBezTo>
                    <a:pt x="341014" y="681326"/>
                    <a:pt x="336804" y="709393"/>
                    <a:pt x="328384" y="747284"/>
                  </a:cubicBezTo>
                  <a:cubicBezTo>
                    <a:pt x="454685" y="702376"/>
                    <a:pt x="552218" y="658171"/>
                    <a:pt x="620982" y="614667"/>
                  </a:cubicBezTo>
                  <a:cubicBezTo>
                    <a:pt x="647646" y="597827"/>
                    <a:pt x="674310" y="589407"/>
                    <a:pt x="700973" y="589407"/>
                  </a:cubicBezTo>
                  <a:cubicBezTo>
                    <a:pt x="727637" y="589407"/>
                    <a:pt x="754301" y="602388"/>
                    <a:pt x="780964" y="628350"/>
                  </a:cubicBezTo>
                  <a:cubicBezTo>
                    <a:pt x="807628" y="654312"/>
                    <a:pt x="820960" y="675713"/>
                    <a:pt x="820960" y="692553"/>
                  </a:cubicBezTo>
                  <a:cubicBezTo>
                    <a:pt x="820960" y="716410"/>
                    <a:pt x="798506" y="731847"/>
                    <a:pt x="753599" y="738863"/>
                  </a:cubicBezTo>
                  <a:cubicBezTo>
                    <a:pt x="686238" y="747284"/>
                    <a:pt x="625192" y="776754"/>
                    <a:pt x="570462" y="827275"/>
                  </a:cubicBezTo>
                  <a:cubicBezTo>
                    <a:pt x="539588" y="856745"/>
                    <a:pt x="508714" y="871480"/>
                    <a:pt x="477841" y="871480"/>
                  </a:cubicBezTo>
                  <a:cubicBezTo>
                    <a:pt x="466614" y="871480"/>
                    <a:pt x="445213" y="867621"/>
                    <a:pt x="413637" y="859902"/>
                  </a:cubicBezTo>
                  <a:cubicBezTo>
                    <a:pt x="382062" y="852184"/>
                    <a:pt x="350136" y="836396"/>
                    <a:pt x="317859" y="812539"/>
                  </a:cubicBezTo>
                  <a:cubicBezTo>
                    <a:pt x="312245" y="877093"/>
                    <a:pt x="309439" y="931122"/>
                    <a:pt x="309439" y="974626"/>
                  </a:cubicBezTo>
                  <a:cubicBezTo>
                    <a:pt x="330489" y="981643"/>
                    <a:pt x="353644" y="992870"/>
                    <a:pt x="378904" y="1008307"/>
                  </a:cubicBezTo>
                  <a:cubicBezTo>
                    <a:pt x="440652" y="967610"/>
                    <a:pt x="488015" y="938490"/>
                    <a:pt x="520994" y="920948"/>
                  </a:cubicBezTo>
                  <a:cubicBezTo>
                    <a:pt x="553972" y="903406"/>
                    <a:pt x="579584" y="884110"/>
                    <a:pt x="597827" y="863060"/>
                  </a:cubicBezTo>
                  <a:cubicBezTo>
                    <a:pt x="616071" y="842010"/>
                    <a:pt x="633612" y="828327"/>
                    <a:pt x="650453" y="822012"/>
                  </a:cubicBezTo>
                  <a:cubicBezTo>
                    <a:pt x="667293" y="815697"/>
                    <a:pt x="696062" y="812539"/>
                    <a:pt x="736759" y="812539"/>
                  </a:cubicBezTo>
                  <a:cubicBezTo>
                    <a:pt x="777456" y="812539"/>
                    <a:pt x="804470" y="828327"/>
                    <a:pt x="817802" y="859902"/>
                  </a:cubicBezTo>
                  <a:cubicBezTo>
                    <a:pt x="831134" y="891478"/>
                    <a:pt x="837800" y="919194"/>
                    <a:pt x="837800" y="943051"/>
                  </a:cubicBezTo>
                  <a:cubicBezTo>
                    <a:pt x="837800" y="958488"/>
                    <a:pt x="829380" y="971820"/>
                    <a:pt x="812540" y="983046"/>
                  </a:cubicBezTo>
                  <a:cubicBezTo>
                    <a:pt x="790086" y="998483"/>
                    <a:pt x="778859" y="1027954"/>
                    <a:pt x="778859" y="1071457"/>
                  </a:cubicBezTo>
                  <a:cubicBezTo>
                    <a:pt x="791489" y="1082684"/>
                    <a:pt x="797804" y="1095314"/>
                    <a:pt x="797804" y="1109348"/>
                  </a:cubicBezTo>
                  <a:cubicBezTo>
                    <a:pt x="797804" y="1134608"/>
                    <a:pt x="783771" y="1151448"/>
                    <a:pt x="755704" y="1159868"/>
                  </a:cubicBezTo>
                  <a:cubicBezTo>
                    <a:pt x="649049" y="1190742"/>
                    <a:pt x="557130" y="1239158"/>
                    <a:pt x="479946" y="1305115"/>
                  </a:cubicBezTo>
                  <a:cubicBezTo>
                    <a:pt x="465912" y="1317745"/>
                    <a:pt x="451879" y="1324060"/>
                    <a:pt x="437845" y="1324060"/>
                  </a:cubicBezTo>
                  <a:cubicBezTo>
                    <a:pt x="409778" y="1324060"/>
                    <a:pt x="381711" y="1297748"/>
                    <a:pt x="353644" y="1245122"/>
                  </a:cubicBezTo>
                  <a:cubicBezTo>
                    <a:pt x="325577" y="1192496"/>
                    <a:pt x="309439" y="1131802"/>
                    <a:pt x="305229" y="1063037"/>
                  </a:cubicBezTo>
                  <a:cubicBezTo>
                    <a:pt x="291195" y="1138818"/>
                    <a:pt x="276109" y="1193549"/>
                    <a:pt x="259971" y="1227229"/>
                  </a:cubicBezTo>
                  <a:cubicBezTo>
                    <a:pt x="243832" y="1260910"/>
                    <a:pt x="218572" y="1297046"/>
                    <a:pt x="184190" y="1335638"/>
                  </a:cubicBezTo>
                  <a:cubicBezTo>
                    <a:pt x="149808" y="1374230"/>
                    <a:pt x="126652" y="1399490"/>
                    <a:pt x="114724" y="1411419"/>
                  </a:cubicBezTo>
                  <a:cubicBezTo>
                    <a:pt x="102795" y="1423347"/>
                    <a:pt x="92621" y="1429312"/>
                    <a:pt x="84201" y="1429312"/>
                  </a:cubicBezTo>
                  <a:cubicBezTo>
                    <a:pt x="67361" y="1429312"/>
                    <a:pt x="49117" y="1400543"/>
                    <a:pt x="29470" y="1343006"/>
                  </a:cubicBezTo>
                  <a:cubicBezTo>
                    <a:pt x="9823" y="1285468"/>
                    <a:pt x="0" y="1249332"/>
                    <a:pt x="0" y="1234597"/>
                  </a:cubicBezTo>
                  <a:cubicBezTo>
                    <a:pt x="0" y="1219862"/>
                    <a:pt x="2456" y="1212494"/>
                    <a:pt x="7368" y="1212494"/>
                  </a:cubicBezTo>
                  <a:cubicBezTo>
                    <a:pt x="12279" y="1212494"/>
                    <a:pt x="20349" y="1218809"/>
                    <a:pt x="31575" y="1231439"/>
                  </a:cubicBezTo>
                  <a:cubicBezTo>
                    <a:pt x="42802" y="1244069"/>
                    <a:pt x="54029" y="1250385"/>
                    <a:pt x="65256" y="1250385"/>
                  </a:cubicBezTo>
                  <a:cubicBezTo>
                    <a:pt x="86306" y="1250385"/>
                    <a:pt x="112268" y="1215652"/>
                    <a:pt x="143142" y="1146186"/>
                  </a:cubicBezTo>
                  <a:cubicBezTo>
                    <a:pt x="174015" y="1076720"/>
                    <a:pt x="189452" y="997080"/>
                    <a:pt x="189452" y="907265"/>
                  </a:cubicBezTo>
                  <a:cubicBezTo>
                    <a:pt x="189452" y="869375"/>
                    <a:pt x="186646" y="827625"/>
                    <a:pt x="181032" y="782017"/>
                  </a:cubicBezTo>
                  <a:cubicBezTo>
                    <a:pt x="175419" y="736408"/>
                    <a:pt x="168402" y="699219"/>
                    <a:pt x="159982" y="670450"/>
                  </a:cubicBezTo>
                  <a:cubicBezTo>
                    <a:pt x="151562" y="641682"/>
                    <a:pt x="136827" y="619579"/>
                    <a:pt x="115776" y="604142"/>
                  </a:cubicBezTo>
                  <a:cubicBezTo>
                    <a:pt x="100340" y="594319"/>
                    <a:pt x="92621" y="578882"/>
                    <a:pt x="92621" y="557831"/>
                  </a:cubicBezTo>
                  <a:cubicBezTo>
                    <a:pt x="92621" y="522748"/>
                    <a:pt x="95779" y="505206"/>
                    <a:pt x="102094" y="505206"/>
                  </a:cubicBezTo>
                  <a:cubicBezTo>
                    <a:pt x="108409" y="505206"/>
                    <a:pt x="117180" y="509416"/>
                    <a:pt x="128406" y="517836"/>
                  </a:cubicBezTo>
                  <a:cubicBezTo>
                    <a:pt x="139633" y="526256"/>
                    <a:pt x="152263" y="532220"/>
                    <a:pt x="166297" y="535729"/>
                  </a:cubicBezTo>
                  <a:cubicBezTo>
                    <a:pt x="180330" y="539237"/>
                    <a:pt x="214713" y="543798"/>
                    <a:pt x="269443" y="549411"/>
                  </a:cubicBezTo>
                  <a:cubicBezTo>
                    <a:pt x="493979" y="439950"/>
                    <a:pt x="649751" y="368379"/>
                    <a:pt x="736759" y="334699"/>
                  </a:cubicBezTo>
                  <a:cubicBezTo>
                    <a:pt x="635717" y="157876"/>
                    <a:pt x="563445" y="75781"/>
                    <a:pt x="519941" y="88411"/>
                  </a:cubicBezTo>
                  <a:cubicBezTo>
                    <a:pt x="514328" y="89814"/>
                    <a:pt x="508363" y="90516"/>
                    <a:pt x="502048" y="90516"/>
                  </a:cubicBezTo>
                  <a:cubicBezTo>
                    <a:pt x="495733" y="90516"/>
                    <a:pt x="490471" y="83850"/>
                    <a:pt x="486261" y="70518"/>
                  </a:cubicBezTo>
                  <a:cubicBezTo>
                    <a:pt x="482051" y="57186"/>
                    <a:pt x="479946" y="47012"/>
                    <a:pt x="479946" y="39995"/>
                  </a:cubicBezTo>
                  <a:cubicBezTo>
                    <a:pt x="479946" y="13331"/>
                    <a:pt x="497488" y="0"/>
                    <a:pt x="532571" y="0"/>
                  </a:cubicBezTo>
                  <a:close/>
                </a:path>
              </a:pathLst>
            </a:custGeom>
            <a:solidFill>
              <a:srgbClr val="23598A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6600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  <p:sp>
          <p:nvSpPr>
            <p:cNvPr id="87" name="PA-任意多边形 55"/>
            <p:cNvSpPr/>
            <p:nvPr>
              <p:custDataLst>
                <p:tags r:id="rId2"/>
              </p:custDataLst>
            </p:nvPr>
          </p:nvSpPr>
          <p:spPr>
            <a:xfrm>
              <a:off x="1913232" y="1785415"/>
              <a:ext cx="1119017" cy="1147263"/>
            </a:xfrm>
            <a:custGeom>
              <a:avLst/>
              <a:gdLst/>
              <a:ahLst/>
              <a:cxnLst/>
              <a:rect l="l" t="t" r="r" b="b"/>
              <a:pathLst>
                <a:path w="1751380" h="1795587">
                  <a:moveTo>
                    <a:pt x="945156" y="762019"/>
                  </a:moveTo>
                  <a:cubicBezTo>
                    <a:pt x="921299" y="762019"/>
                    <a:pt x="854640" y="791490"/>
                    <a:pt x="745178" y="850430"/>
                  </a:cubicBezTo>
                  <a:cubicBezTo>
                    <a:pt x="739565" y="879901"/>
                    <a:pt x="733250" y="926211"/>
                    <a:pt x="726233" y="989362"/>
                  </a:cubicBezTo>
                  <a:cubicBezTo>
                    <a:pt x="802014" y="952875"/>
                    <a:pt x="869375" y="913581"/>
                    <a:pt x="928315" y="871481"/>
                  </a:cubicBezTo>
                  <a:cubicBezTo>
                    <a:pt x="939542" y="846220"/>
                    <a:pt x="952874" y="825170"/>
                    <a:pt x="968311" y="808330"/>
                  </a:cubicBezTo>
                  <a:cubicBezTo>
                    <a:pt x="971118" y="777456"/>
                    <a:pt x="963399" y="762019"/>
                    <a:pt x="945156" y="762019"/>
                  </a:cubicBezTo>
                  <a:close/>
                  <a:moveTo>
                    <a:pt x="953576" y="359960"/>
                  </a:moveTo>
                  <a:cubicBezTo>
                    <a:pt x="949366" y="359960"/>
                    <a:pt x="904458" y="363468"/>
                    <a:pt x="818854" y="370485"/>
                  </a:cubicBezTo>
                  <a:cubicBezTo>
                    <a:pt x="797804" y="388728"/>
                    <a:pt x="782718" y="404165"/>
                    <a:pt x="773596" y="416795"/>
                  </a:cubicBezTo>
                  <a:cubicBezTo>
                    <a:pt x="764474" y="429426"/>
                    <a:pt x="759913" y="442407"/>
                    <a:pt x="759913" y="455738"/>
                  </a:cubicBezTo>
                  <a:cubicBezTo>
                    <a:pt x="759913" y="469070"/>
                    <a:pt x="761317" y="483455"/>
                    <a:pt x="764124" y="498891"/>
                  </a:cubicBezTo>
                  <a:cubicBezTo>
                    <a:pt x="811837" y="483455"/>
                    <a:pt x="846220" y="475736"/>
                    <a:pt x="867270" y="475736"/>
                  </a:cubicBezTo>
                  <a:cubicBezTo>
                    <a:pt x="888320" y="475736"/>
                    <a:pt x="906914" y="481700"/>
                    <a:pt x="923053" y="493629"/>
                  </a:cubicBezTo>
                  <a:cubicBezTo>
                    <a:pt x="939191" y="505557"/>
                    <a:pt x="947261" y="521345"/>
                    <a:pt x="947261" y="540992"/>
                  </a:cubicBezTo>
                  <a:cubicBezTo>
                    <a:pt x="947261" y="567655"/>
                    <a:pt x="935332" y="584496"/>
                    <a:pt x="911475" y="591512"/>
                  </a:cubicBezTo>
                  <a:cubicBezTo>
                    <a:pt x="841308" y="609756"/>
                    <a:pt x="797804" y="625544"/>
                    <a:pt x="780964" y="638876"/>
                  </a:cubicBezTo>
                  <a:cubicBezTo>
                    <a:pt x="764124" y="652207"/>
                    <a:pt x="757107" y="681327"/>
                    <a:pt x="759913" y="726234"/>
                  </a:cubicBezTo>
                  <a:cubicBezTo>
                    <a:pt x="818854" y="703780"/>
                    <a:pt x="859551" y="692554"/>
                    <a:pt x="882005" y="692554"/>
                  </a:cubicBezTo>
                  <a:cubicBezTo>
                    <a:pt x="904458" y="692554"/>
                    <a:pt x="933929" y="696062"/>
                    <a:pt x="970416" y="703079"/>
                  </a:cubicBezTo>
                  <a:cubicBezTo>
                    <a:pt x="980239" y="597828"/>
                    <a:pt x="985151" y="495383"/>
                    <a:pt x="985151" y="395745"/>
                  </a:cubicBezTo>
                  <a:cubicBezTo>
                    <a:pt x="985151" y="371888"/>
                    <a:pt x="974626" y="359960"/>
                    <a:pt x="953576" y="359960"/>
                  </a:cubicBezTo>
                  <a:close/>
                  <a:moveTo>
                    <a:pt x="353644" y="143142"/>
                  </a:moveTo>
                  <a:cubicBezTo>
                    <a:pt x="367677" y="143142"/>
                    <a:pt x="398902" y="148054"/>
                    <a:pt x="447317" y="157877"/>
                  </a:cubicBezTo>
                  <a:cubicBezTo>
                    <a:pt x="495733" y="167701"/>
                    <a:pt x="539587" y="184892"/>
                    <a:pt x="578881" y="209450"/>
                  </a:cubicBezTo>
                  <a:cubicBezTo>
                    <a:pt x="618175" y="234009"/>
                    <a:pt x="643435" y="255410"/>
                    <a:pt x="654662" y="273654"/>
                  </a:cubicBezTo>
                  <a:cubicBezTo>
                    <a:pt x="665889" y="291897"/>
                    <a:pt x="671502" y="312597"/>
                    <a:pt x="671502" y="335752"/>
                  </a:cubicBezTo>
                  <a:cubicBezTo>
                    <a:pt x="671502" y="358907"/>
                    <a:pt x="665187" y="384518"/>
                    <a:pt x="652557" y="412585"/>
                  </a:cubicBezTo>
                  <a:cubicBezTo>
                    <a:pt x="639927" y="440652"/>
                    <a:pt x="619929" y="454686"/>
                    <a:pt x="592564" y="454686"/>
                  </a:cubicBezTo>
                  <a:cubicBezTo>
                    <a:pt x="565199" y="454686"/>
                    <a:pt x="529764" y="446967"/>
                    <a:pt x="486260" y="431531"/>
                  </a:cubicBezTo>
                  <a:cubicBezTo>
                    <a:pt x="389429" y="473631"/>
                    <a:pt x="289090" y="508013"/>
                    <a:pt x="185242" y="534677"/>
                  </a:cubicBezTo>
                  <a:cubicBezTo>
                    <a:pt x="145948" y="544500"/>
                    <a:pt x="114022" y="563796"/>
                    <a:pt x="89463" y="592565"/>
                  </a:cubicBezTo>
                  <a:cubicBezTo>
                    <a:pt x="64905" y="621334"/>
                    <a:pt x="52625" y="646243"/>
                    <a:pt x="52625" y="667293"/>
                  </a:cubicBezTo>
                  <a:cubicBezTo>
                    <a:pt x="52625" y="688344"/>
                    <a:pt x="60344" y="703430"/>
                    <a:pt x="75780" y="712551"/>
                  </a:cubicBezTo>
                  <a:cubicBezTo>
                    <a:pt x="91217" y="721673"/>
                    <a:pt x="110162" y="726234"/>
                    <a:pt x="132616" y="726234"/>
                  </a:cubicBezTo>
                  <a:cubicBezTo>
                    <a:pt x="183137" y="726234"/>
                    <a:pt x="222430" y="710096"/>
                    <a:pt x="250497" y="677818"/>
                  </a:cubicBezTo>
                  <a:cubicBezTo>
                    <a:pt x="272951" y="652558"/>
                    <a:pt x="291896" y="636771"/>
                    <a:pt x="307333" y="630455"/>
                  </a:cubicBezTo>
                  <a:cubicBezTo>
                    <a:pt x="322770" y="624140"/>
                    <a:pt x="341013" y="620983"/>
                    <a:pt x="362064" y="620983"/>
                  </a:cubicBezTo>
                  <a:cubicBezTo>
                    <a:pt x="398551" y="620983"/>
                    <a:pt x="429074" y="635367"/>
                    <a:pt x="453632" y="664136"/>
                  </a:cubicBezTo>
                  <a:cubicBezTo>
                    <a:pt x="478191" y="692904"/>
                    <a:pt x="490470" y="726234"/>
                    <a:pt x="490470" y="764124"/>
                  </a:cubicBezTo>
                  <a:cubicBezTo>
                    <a:pt x="490470" y="780965"/>
                    <a:pt x="487664" y="796402"/>
                    <a:pt x="482050" y="810435"/>
                  </a:cubicBezTo>
                  <a:cubicBezTo>
                    <a:pt x="441353" y="905863"/>
                    <a:pt x="411532" y="989362"/>
                    <a:pt x="392587" y="1060933"/>
                  </a:cubicBezTo>
                  <a:cubicBezTo>
                    <a:pt x="373641" y="1132504"/>
                    <a:pt x="364169" y="1176359"/>
                    <a:pt x="364169" y="1192497"/>
                  </a:cubicBezTo>
                  <a:cubicBezTo>
                    <a:pt x="364169" y="1208636"/>
                    <a:pt x="366274" y="1216705"/>
                    <a:pt x="370484" y="1216705"/>
                  </a:cubicBezTo>
                  <a:cubicBezTo>
                    <a:pt x="391534" y="1216705"/>
                    <a:pt x="424513" y="1152852"/>
                    <a:pt x="469420" y="1025148"/>
                  </a:cubicBezTo>
                  <a:cubicBezTo>
                    <a:pt x="482050" y="987257"/>
                    <a:pt x="492575" y="968312"/>
                    <a:pt x="500995" y="968312"/>
                  </a:cubicBezTo>
                  <a:cubicBezTo>
                    <a:pt x="509415" y="968312"/>
                    <a:pt x="513626" y="975329"/>
                    <a:pt x="513626" y="989362"/>
                  </a:cubicBezTo>
                  <a:cubicBezTo>
                    <a:pt x="513626" y="1003396"/>
                    <a:pt x="510819" y="1020236"/>
                    <a:pt x="505205" y="1039883"/>
                  </a:cubicBezTo>
                  <a:cubicBezTo>
                    <a:pt x="449071" y="1267225"/>
                    <a:pt x="414689" y="1418787"/>
                    <a:pt x="402059" y="1494568"/>
                  </a:cubicBezTo>
                  <a:cubicBezTo>
                    <a:pt x="395042" y="1533862"/>
                    <a:pt x="381360" y="1553509"/>
                    <a:pt x="361011" y="1553509"/>
                  </a:cubicBezTo>
                  <a:cubicBezTo>
                    <a:pt x="340663" y="1553509"/>
                    <a:pt x="315753" y="1530354"/>
                    <a:pt x="286283" y="1484043"/>
                  </a:cubicBezTo>
                  <a:cubicBezTo>
                    <a:pt x="256812" y="1437732"/>
                    <a:pt x="242077" y="1384756"/>
                    <a:pt x="242077" y="1325114"/>
                  </a:cubicBezTo>
                  <a:cubicBezTo>
                    <a:pt x="242077" y="1265471"/>
                    <a:pt x="249445" y="1184428"/>
                    <a:pt x="264180" y="1081983"/>
                  </a:cubicBezTo>
                  <a:cubicBezTo>
                    <a:pt x="278915" y="979539"/>
                    <a:pt x="286283" y="923054"/>
                    <a:pt x="286283" y="912529"/>
                  </a:cubicBezTo>
                  <a:cubicBezTo>
                    <a:pt x="286283" y="902004"/>
                    <a:pt x="282424" y="896741"/>
                    <a:pt x="274705" y="896741"/>
                  </a:cubicBezTo>
                  <a:cubicBezTo>
                    <a:pt x="266987" y="896741"/>
                    <a:pt x="254707" y="904810"/>
                    <a:pt x="237867" y="920949"/>
                  </a:cubicBezTo>
                  <a:cubicBezTo>
                    <a:pt x="221027" y="937087"/>
                    <a:pt x="197872" y="945157"/>
                    <a:pt x="168401" y="945157"/>
                  </a:cubicBezTo>
                  <a:cubicBezTo>
                    <a:pt x="110864" y="945157"/>
                    <a:pt x="68413" y="923054"/>
                    <a:pt x="41048" y="878848"/>
                  </a:cubicBezTo>
                  <a:cubicBezTo>
                    <a:pt x="13682" y="834643"/>
                    <a:pt x="0" y="783771"/>
                    <a:pt x="0" y="726234"/>
                  </a:cubicBezTo>
                  <a:cubicBezTo>
                    <a:pt x="0" y="707991"/>
                    <a:pt x="1754" y="692904"/>
                    <a:pt x="5262" y="680976"/>
                  </a:cubicBezTo>
                  <a:cubicBezTo>
                    <a:pt x="8771" y="669048"/>
                    <a:pt x="21050" y="648699"/>
                    <a:pt x="42100" y="619930"/>
                  </a:cubicBezTo>
                  <a:cubicBezTo>
                    <a:pt x="63150" y="591162"/>
                    <a:pt x="91217" y="562042"/>
                    <a:pt x="126301" y="532572"/>
                  </a:cubicBezTo>
                  <a:cubicBezTo>
                    <a:pt x="161385" y="503101"/>
                    <a:pt x="234359" y="446967"/>
                    <a:pt x="345224" y="364170"/>
                  </a:cubicBezTo>
                  <a:cubicBezTo>
                    <a:pt x="371887" y="344523"/>
                    <a:pt x="385219" y="327683"/>
                    <a:pt x="385219" y="313649"/>
                  </a:cubicBezTo>
                  <a:cubicBezTo>
                    <a:pt x="385219" y="306633"/>
                    <a:pt x="376448" y="282074"/>
                    <a:pt x="358906" y="239973"/>
                  </a:cubicBezTo>
                  <a:cubicBezTo>
                    <a:pt x="341364" y="197873"/>
                    <a:pt x="332593" y="170507"/>
                    <a:pt x="332593" y="157877"/>
                  </a:cubicBezTo>
                  <a:cubicBezTo>
                    <a:pt x="332593" y="148054"/>
                    <a:pt x="339610" y="143142"/>
                    <a:pt x="353644" y="143142"/>
                  </a:cubicBezTo>
                  <a:close/>
                  <a:moveTo>
                    <a:pt x="858850" y="0"/>
                  </a:moveTo>
                  <a:cubicBezTo>
                    <a:pt x="902353" y="0"/>
                    <a:pt x="940595" y="14385"/>
                    <a:pt x="973574" y="43153"/>
                  </a:cubicBezTo>
                  <a:cubicBezTo>
                    <a:pt x="1006552" y="71922"/>
                    <a:pt x="1023042" y="103147"/>
                    <a:pt x="1023042" y="136827"/>
                  </a:cubicBezTo>
                  <a:cubicBezTo>
                    <a:pt x="1023042" y="153667"/>
                    <a:pt x="1014972" y="168051"/>
                    <a:pt x="998834" y="179980"/>
                  </a:cubicBezTo>
                  <a:cubicBezTo>
                    <a:pt x="982695" y="191909"/>
                    <a:pt x="962698" y="212608"/>
                    <a:pt x="938840" y="242078"/>
                  </a:cubicBezTo>
                  <a:cubicBezTo>
                    <a:pt x="950067" y="240675"/>
                    <a:pt x="960592" y="239973"/>
                    <a:pt x="970416" y="239973"/>
                  </a:cubicBezTo>
                  <a:cubicBezTo>
                    <a:pt x="1015323" y="239973"/>
                    <a:pt x="1053915" y="253305"/>
                    <a:pt x="1086192" y="279969"/>
                  </a:cubicBezTo>
                  <a:cubicBezTo>
                    <a:pt x="1118469" y="306633"/>
                    <a:pt x="1134608" y="333998"/>
                    <a:pt x="1134608" y="362065"/>
                  </a:cubicBezTo>
                  <a:cubicBezTo>
                    <a:pt x="1134608" y="370485"/>
                    <a:pt x="1133204" y="378203"/>
                    <a:pt x="1130398" y="385220"/>
                  </a:cubicBezTo>
                  <a:cubicBezTo>
                    <a:pt x="1109348" y="431531"/>
                    <a:pt x="1091104" y="562744"/>
                    <a:pt x="1075667" y="778860"/>
                  </a:cubicBezTo>
                  <a:cubicBezTo>
                    <a:pt x="1180918" y="715709"/>
                    <a:pt x="1294590" y="660277"/>
                    <a:pt x="1416681" y="612563"/>
                  </a:cubicBezTo>
                  <a:cubicBezTo>
                    <a:pt x="1419488" y="546605"/>
                    <a:pt x="1420891" y="484858"/>
                    <a:pt x="1420891" y="427321"/>
                  </a:cubicBezTo>
                  <a:cubicBezTo>
                    <a:pt x="1420891" y="369783"/>
                    <a:pt x="1416681" y="326279"/>
                    <a:pt x="1408261" y="296809"/>
                  </a:cubicBezTo>
                  <a:cubicBezTo>
                    <a:pt x="1399841" y="267339"/>
                    <a:pt x="1385457" y="246288"/>
                    <a:pt x="1365108" y="233658"/>
                  </a:cubicBezTo>
                  <a:cubicBezTo>
                    <a:pt x="1344760" y="221028"/>
                    <a:pt x="1334585" y="199276"/>
                    <a:pt x="1334585" y="168402"/>
                  </a:cubicBezTo>
                  <a:cubicBezTo>
                    <a:pt x="1334585" y="137529"/>
                    <a:pt x="1348619" y="122092"/>
                    <a:pt x="1376686" y="122092"/>
                  </a:cubicBezTo>
                  <a:cubicBezTo>
                    <a:pt x="1415980" y="122092"/>
                    <a:pt x="1458080" y="146650"/>
                    <a:pt x="1502987" y="195768"/>
                  </a:cubicBezTo>
                  <a:cubicBezTo>
                    <a:pt x="1547894" y="244885"/>
                    <a:pt x="1570348" y="289792"/>
                    <a:pt x="1570348" y="330489"/>
                  </a:cubicBezTo>
                  <a:cubicBezTo>
                    <a:pt x="1570348" y="341716"/>
                    <a:pt x="1566138" y="358206"/>
                    <a:pt x="1557718" y="379957"/>
                  </a:cubicBezTo>
                  <a:cubicBezTo>
                    <a:pt x="1549298" y="401709"/>
                    <a:pt x="1545088" y="423812"/>
                    <a:pt x="1545088" y="446266"/>
                  </a:cubicBezTo>
                  <a:cubicBezTo>
                    <a:pt x="1545088" y="468719"/>
                    <a:pt x="1550000" y="505206"/>
                    <a:pt x="1559823" y="555727"/>
                  </a:cubicBezTo>
                  <a:cubicBezTo>
                    <a:pt x="1575260" y="551517"/>
                    <a:pt x="1592100" y="549412"/>
                    <a:pt x="1610344" y="549412"/>
                  </a:cubicBezTo>
                  <a:cubicBezTo>
                    <a:pt x="1662268" y="549412"/>
                    <a:pt x="1698755" y="564498"/>
                    <a:pt x="1719805" y="594670"/>
                  </a:cubicBezTo>
                  <a:cubicBezTo>
                    <a:pt x="1740855" y="624842"/>
                    <a:pt x="1751380" y="648348"/>
                    <a:pt x="1751380" y="665188"/>
                  </a:cubicBezTo>
                  <a:cubicBezTo>
                    <a:pt x="1751380" y="682029"/>
                    <a:pt x="1745767" y="693957"/>
                    <a:pt x="1734540" y="700974"/>
                  </a:cubicBezTo>
                  <a:cubicBezTo>
                    <a:pt x="1723313" y="707991"/>
                    <a:pt x="1704017" y="713955"/>
                    <a:pt x="1676652" y="718866"/>
                  </a:cubicBezTo>
                  <a:cubicBezTo>
                    <a:pt x="1649286" y="723778"/>
                    <a:pt x="1604028" y="726936"/>
                    <a:pt x="1540878" y="728339"/>
                  </a:cubicBezTo>
                  <a:cubicBezTo>
                    <a:pt x="1524038" y="760616"/>
                    <a:pt x="1515618" y="831485"/>
                    <a:pt x="1515618" y="940947"/>
                  </a:cubicBezTo>
                  <a:cubicBezTo>
                    <a:pt x="1515618" y="1050408"/>
                    <a:pt x="1530353" y="1199163"/>
                    <a:pt x="1559823" y="1387212"/>
                  </a:cubicBezTo>
                  <a:cubicBezTo>
                    <a:pt x="1568243" y="1439136"/>
                    <a:pt x="1572453" y="1490709"/>
                    <a:pt x="1572453" y="1541931"/>
                  </a:cubicBezTo>
                  <a:cubicBezTo>
                    <a:pt x="1572453" y="1593153"/>
                    <a:pt x="1560876" y="1646832"/>
                    <a:pt x="1537720" y="1702966"/>
                  </a:cubicBezTo>
                  <a:cubicBezTo>
                    <a:pt x="1514565" y="1759100"/>
                    <a:pt x="1495971" y="1787167"/>
                    <a:pt x="1481937" y="1787167"/>
                  </a:cubicBezTo>
                  <a:cubicBezTo>
                    <a:pt x="1474920" y="1787167"/>
                    <a:pt x="1460887" y="1775589"/>
                    <a:pt x="1439836" y="1752434"/>
                  </a:cubicBezTo>
                  <a:cubicBezTo>
                    <a:pt x="1418786" y="1729278"/>
                    <a:pt x="1372476" y="1666829"/>
                    <a:pt x="1300905" y="1565086"/>
                  </a:cubicBezTo>
                  <a:cubicBezTo>
                    <a:pt x="1229334" y="1463344"/>
                    <a:pt x="1182322" y="1385107"/>
                    <a:pt x="1159868" y="1330376"/>
                  </a:cubicBezTo>
                  <a:cubicBezTo>
                    <a:pt x="1137414" y="1275646"/>
                    <a:pt x="1126188" y="1218810"/>
                    <a:pt x="1126188" y="1159869"/>
                  </a:cubicBezTo>
                  <a:cubicBezTo>
                    <a:pt x="1126188" y="1100928"/>
                    <a:pt x="1133204" y="1058126"/>
                    <a:pt x="1147238" y="1031463"/>
                  </a:cubicBezTo>
                  <a:cubicBezTo>
                    <a:pt x="1161272" y="1004799"/>
                    <a:pt x="1187234" y="991467"/>
                    <a:pt x="1225124" y="991467"/>
                  </a:cubicBezTo>
                  <a:cubicBezTo>
                    <a:pt x="1263014" y="991467"/>
                    <a:pt x="1297396" y="1004097"/>
                    <a:pt x="1328270" y="1029358"/>
                  </a:cubicBezTo>
                  <a:cubicBezTo>
                    <a:pt x="1359144" y="1054618"/>
                    <a:pt x="1374581" y="1088298"/>
                    <a:pt x="1374581" y="1130399"/>
                  </a:cubicBezTo>
                  <a:cubicBezTo>
                    <a:pt x="1374581" y="1145836"/>
                    <a:pt x="1367915" y="1159518"/>
                    <a:pt x="1354583" y="1171447"/>
                  </a:cubicBezTo>
                  <a:cubicBezTo>
                    <a:pt x="1341251" y="1183375"/>
                    <a:pt x="1327218" y="1189339"/>
                    <a:pt x="1312482" y="1189339"/>
                  </a:cubicBezTo>
                  <a:cubicBezTo>
                    <a:pt x="1297747" y="1189339"/>
                    <a:pt x="1286871" y="1185129"/>
                    <a:pt x="1279855" y="1176709"/>
                  </a:cubicBezTo>
                  <a:cubicBezTo>
                    <a:pt x="1251788" y="1145836"/>
                    <a:pt x="1223019" y="1130399"/>
                    <a:pt x="1193549" y="1130399"/>
                  </a:cubicBezTo>
                  <a:cubicBezTo>
                    <a:pt x="1178112" y="1130399"/>
                    <a:pt x="1170393" y="1138819"/>
                    <a:pt x="1170393" y="1155659"/>
                  </a:cubicBezTo>
                  <a:cubicBezTo>
                    <a:pt x="1170393" y="1196356"/>
                    <a:pt x="1192847" y="1252139"/>
                    <a:pt x="1237754" y="1323009"/>
                  </a:cubicBezTo>
                  <a:cubicBezTo>
                    <a:pt x="1282661" y="1393878"/>
                    <a:pt x="1348619" y="1458783"/>
                    <a:pt x="1435627" y="1517723"/>
                  </a:cubicBezTo>
                  <a:cubicBezTo>
                    <a:pt x="1439836" y="1317044"/>
                    <a:pt x="1434925" y="1063740"/>
                    <a:pt x="1420891" y="757809"/>
                  </a:cubicBezTo>
                  <a:cubicBezTo>
                    <a:pt x="1385808" y="760616"/>
                    <a:pt x="1343707" y="778158"/>
                    <a:pt x="1294590" y="810435"/>
                  </a:cubicBezTo>
                  <a:cubicBezTo>
                    <a:pt x="1270733" y="825872"/>
                    <a:pt x="1248981" y="837099"/>
                    <a:pt x="1229334" y="844115"/>
                  </a:cubicBezTo>
                  <a:cubicBezTo>
                    <a:pt x="1209687" y="851132"/>
                    <a:pt x="1184427" y="858149"/>
                    <a:pt x="1153553" y="865166"/>
                  </a:cubicBezTo>
                  <a:cubicBezTo>
                    <a:pt x="1122679" y="872182"/>
                    <a:pt x="1103734" y="879550"/>
                    <a:pt x="1096718" y="887268"/>
                  </a:cubicBezTo>
                  <a:cubicBezTo>
                    <a:pt x="1089701" y="894987"/>
                    <a:pt x="1083386" y="910073"/>
                    <a:pt x="1077772" y="932526"/>
                  </a:cubicBezTo>
                  <a:cubicBezTo>
                    <a:pt x="1073562" y="1008307"/>
                    <a:pt x="1071457" y="1086193"/>
                    <a:pt x="1071457" y="1166184"/>
                  </a:cubicBezTo>
                  <a:cubicBezTo>
                    <a:pt x="1071457" y="1246175"/>
                    <a:pt x="1076018" y="1316693"/>
                    <a:pt x="1085140" y="1377739"/>
                  </a:cubicBezTo>
                  <a:cubicBezTo>
                    <a:pt x="1094262" y="1438785"/>
                    <a:pt x="1098822" y="1497726"/>
                    <a:pt x="1098822" y="1554561"/>
                  </a:cubicBezTo>
                  <a:cubicBezTo>
                    <a:pt x="1098822" y="1611397"/>
                    <a:pt x="1093209" y="1665777"/>
                    <a:pt x="1081982" y="1717701"/>
                  </a:cubicBezTo>
                  <a:cubicBezTo>
                    <a:pt x="1070756" y="1769625"/>
                    <a:pt x="1055318" y="1795587"/>
                    <a:pt x="1035672" y="1795587"/>
                  </a:cubicBezTo>
                  <a:cubicBezTo>
                    <a:pt x="1027252" y="1795587"/>
                    <a:pt x="1019533" y="1791377"/>
                    <a:pt x="1012516" y="1782956"/>
                  </a:cubicBezTo>
                  <a:lnTo>
                    <a:pt x="892530" y="1644025"/>
                  </a:lnTo>
                  <a:cubicBezTo>
                    <a:pt x="822362" y="1557017"/>
                    <a:pt x="776403" y="1496322"/>
                    <a:pt x="754651" y="1461940"/>
                  </a:cubicBezTo>
                  <a:cubicBezTo>
                    <a:pt x="732899" y="1427558"/>
                    <a:pt x="722023" y="1408262"/>
                    <a:pt x="722023" y="1404052"/>
                  </a:cubicBezTo>
                  <a:cubicBezTo>
                    <a:pt x="722023" y="1399842"/>
                    <a:pt x="722725" y="1397737"/>
                    <a:pt x="724128" y="1397737"/>
                  </a:cubicBezTo>
                  <a:cubicBezTo>
                    <a:pt x="728338" y="1397737"/>
                    <a:pt x="740968" y="1406508"/>
                    <a:pt x="762018" y="1424050"/>
                  </a:cubicBezTo>
                  <a:cubicBezTo>
                    <a:pt x="783069" y="1441592"/>
                    <a:pt x="816047" y="1461589"/>
                    <a:pt x="860955" y="1484043"/>
                  </a:cubicBezTo>
                  <a:cubicBezTo>
                    <a:pt x="905862" y="1506497"/>
                    <a:pt x="934280" y="1517723"/>
                    <a:pt x="946208" y="1517723"/>
                  </a:cubicBezTo>
                  <a:cubicBezTo>
                    <a:pt x="958137" y="1517723"/>
                    <a:pt x="965504" y="1512110"/>
                    <a:pt x="968311" y="1500883"/>
                  </a:cubicBezTo>
                  <a:cubicBezTo>
                    <a:pt x="971118" y="1489656"/>
                    <a:pt x="972521" y="1441592"/>
                    <a:pt x="972521" y="1356689"/>
                  </a:cubicBezTo>
                  <a:cubicBezTo>
                    <a:pt x="972521" y="1271786"/>
                    <a:pt x="969714" y="1171096"/>
                    <a:pt x="964101" y="1054618"/>
                  </a:cubicBezTo>
                  <a:cubicBezTo>
                    <a:pt x="847623" y="1208986"/>
                    <a:pt x="758510" y="1320202"/>
                    <a:pt x="696763" y="1388264"/>
                  </a:cubicBezTo>
                  <a:cubicBezTo>
                    <a:pt x="635015" y="1456327"/>
                    <a:pt x="596423" y="1490358"/>
                    <a:pt x="580986" y="1490358"/>
                  </a:cubicBezTo>
                  <a:cubicBezTo>
                    <a:pt x="573970" y="1490358"/>
                    <a:pt x="570461" y="1481938"/>
                    <a:pt x="570461" y="1465098"/>
                  </a:cubicBezTo>
                  <a:cubicBezTo>
                    <a:pt x="570461" y="1431417"/>
                    <a:pt x="573268" y="1404403"/>
                    <a:pt x="578881" y="1384054"/>
                  </a:cubicBezTo>
                  <a:cubicBezTo>
                    <a:pt x="584495" y="1363706"/>
                    <a:pt x="593616" y="1347918"/>
                    <a:pt x="606247" y="1336691"/>
                  </a:cubicBezTo>
                  <a:cubicBezTo>
                    <a:pt x="712901" y="1241263"/>
                    <a:pt x="799207" y="1131802"/>
                    <a:pt x="865165" y="1008307"/>
                  </a:cubicBezTo>
                  <a:cubicBezTo>
                    <a:pt x="692553" y="1117769"/>
                    <a:pt x="596072" y="1172499"/>
                    <a:pt x="575724" y="1172499"/>
                  </a:cubicBezTo>
                  <a:cubicBezTo>
                    <a:pt x="555375" y="1172499"/>
                    <a:pt x="541692" y="1160220"/>
                    <a:pt x="534676" y="1135661"/>
                  </a:cubicBezTo>
                  <a:cubicBezTo>
                    <a:pt x="527659" y="1111103"/>
                    <a:pt x="524151" y="1092157"/>
                    <a:pt x="524151" y="1078826"/>
                  </a:cubicBezTo>
                  <a:cubicBezTo>
                    <a:pt x="524151" y="1065494"/>
                    <a:pt x="527308" y="1053214"/>
                    <a:pt x="533623" y="1041988"/>
                  </a:cubicBezTo>
                  <a:cubicBezTo>
                    <a:pt x="539938" y="1030761"/>
                    <a:pt x="545552" y="1025148"/>
                    <a:pt x="550463" y="1025148"/>
                  </a:cubicBezTo>
                  <a:cubicBezTo>
                    <a:pt x="555375" y="1025148"/>
                    <a:pt x="559936" y="1028305"/>
                    <a:pt x="564146" y="1034620"/>
                  </a:cubicBezTo>
                  <a:cubicBezTo>
                    <a:pt x="568356" y="1040935"/>
                    <a:pt x="577127" y="1044093"/>
                    <a:pt x="590459" y="1044093"/>
                  </a:cubicBezTo>
                  <a:cubicBezTo>
                    <a:pt x="603791" y="1044093"/>
                    <a:pt x="640629" y="1030059"/>
                    <a:pt x="700973" y="1001992"/>
                  </a:cubicBezTo>
                  <a:cubicBezTo>
                    <a:pt x="657469" y="940245"/>
                    <a:pt x="635717" y="853939"/>
                    <a:pt x="635717" y="743074"/>
                  </a:cubicBezTo>
                  <a:cubicBezTo>
                    <a:pt x="635717" y="685537"/>
                    <a:pt x="641330" y="621685"/>
                    <a:pt x="652557" y="551517"/>
                  </a:cubicBezTo>
                  <a:cubicBezTo>
                    <a:pt x="663784" y="481349"/>
                    <a:pt x="679572" y="424163"/>
                    <a:pt x="699920" y="379957"/>
                  </a:cubicBezTo>
                  <a:cubicBezTo>
                    <a:pt x="720269" y="335752"/>
                    <a:pt x="762720" y="263830"/>
                    <a:pt x="827274" y="164192"/>
                  </a:cubicBezTo>
                  <a:cubicBezTo>
                    <a:pt x="838501" y="145949"/>
                    <a:pt x="844114" y="125249"/>
                    <a:pt x="844114" y="102094"/>
                  </a:cubicBezTo>
                  <a:cubicBezTo>
                    <a:pt x="844114" y="78939"/>
                    <a:pt x="832186" y="56836"/>
                    <a:pt x="808329" y="35786"/>
                  </a:cubicBezTo>
                  <a:cubicBezTo>
                    <a:pt x="798506" y="27366"/>
                    <a:pt x="793594" y="20349"/>
                    <a:pt x="793594" y="14735"/>
                  </a:cubicBezTo>
                  <a:cubicBezTo>
                    <a:pt x="793594" y="4912"/>
                    <a:pt x="815346" y="0"/>
                    <a:pt x="858850" y="0"/>
                  </a:cubicBezTo>
                  <a:close/>
                </a:path>
              </a:pathLst>
            </a:custGeom>
            <a:solidFill>
              <a:srgbClr val="23598A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6600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3" name="直接连接符 32"/>
          <p:cNvCxnSpPr/>
          <p:nvPr/>
        </p:nvCxnSpPr>
        <p:spPr>
          <a:xfrm>
            <a:off x="3041073" y="2812473"/>
            <a:ext cx="3126365" cy="0"/>
          </a:xfrm>
          <a:prstGeom prst="line">
            <a:avLst/>
          </a:prstGeom>
          <a:ln w="31750">
            <a:solidFill>
              <a:srgbClr val="2359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72836" y="5798788"/>
            <a:ext cx="5294602" cy="0"/>
          </a:xfrm>
          <a:prstGeom prst="line">
            <a:avLst/>
          </a:prstGeom>
          <a:ln w="31750">
            <a:solidFill>
              <a:srgbClr val="2359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10776" y="266009"/>
            <a:ext cx="6203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第四部分  学会感恩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凝心聚力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\素材\51miz-P1491832-NXPRKTFH-1920x1920.jpg51miz-P1491832-NXPRKTFH-1920x19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27190" y="1657350"/>
            <a:ext cx="4302760" cy="430403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46847" y="2046893"/>
            <a:ext cx="5268192" cy="3418725"/>
            <a:chOff x="945572" y="2046893"/>
            <a:chExt cx="5268192" cy="3418725"/>
          </a:xfrm>
        </p:grpSpPr>
        <p:sp>
          <p:nvSpPr>
            <p:cNvPr id="3" name="矩形 2"/>
            <p:cNvSpPr/>
            <p:nvPr/>
          </p:nvSpPr>
          <p:spPr>
            <a:xfrm>
              <a:off x="945572" y="3804568"/>
              <a:ext cx="5268192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5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塑造一支高凝聚力的团队，非一朝一夕之功，对每一个团队领导者和队员来说，摸索总结，实践检验，建立起合适的团队文化，和团队成员保持良好的互动是塑造团队凝聚力最重要的。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011680" y="2046893"/>
              <a:ext cx="3352200" cy="1306064"/>
              <a:chOff x="1011680" y="2046893"/>
              <a:chExt cx="3352200" cy="1306064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011680" y="2046893"/>
                <a:ext cx="26981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23598A"/>
                    </a:solidFill>
                    <a:cs typeface="+mn-ea"/>
                    <a:sym typeface="+mn-lt"/>
                  </a:rPr>
                  <a:t>发扬团队凝聚力</a:t>
                </a: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011680" y="2603265"/>
                <a:ext cx="3352200" cy="7496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srgbClr val="23598A"/>
                    </a:solidFill>
                    <a:cs typeface="+mn-ea"/>
                    <a:sym typeface="+mn-lt"/>
                  </a:rPr>
                  <a:t>人聚在一起只能称为人群</a:t>
                </a:r>
                <a:endParaRPr lang="en-US" altLang="zh-CN" sz="1600" dirty="0">
                  <a:solidFill>
                    <a:srgbClr val="23598A"/>
                  </a:solidFill>
                  <a:cs typeface="+mn-ea"/>
                  <a:sym typeface="+mn-lt"/>
                </a:endParaRPr>
              </a:p>
              <a:p>
                <a:pPr marL="342900" indent="-3429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rgbClr val="23598A"/>
                    </a:solidFill>
                    <a:cs typeface="+mn-ea"/>
                    <a:sym typeface="+mn-lt"/>
                  </a:rPr>
                  <a:t>心聚在一起才能称做团队</a:t>
                </a:r>
              </a:p>
            </p:txBody>
          </p:sp>
        </p:grpSp>
        <p:cxnSp>
          <p:nvCxnSpPr>
            <p:cNvPr id="13" name="直接连接符 12"/>
            <p:cNvCxnSpPr/>
            <p:nvPr/>
          </p:nvCxnSpPr>
          <p:spPr>
            <a:xfrm>
              <a:off x="1011680" y="3581400"/>
              <a:ext cx="851756" cy="0"/>
            </a:xfrm>
            <a:prstGeom prst="line">
              <a:avLst/>
            </a:prstGeom>
            <a:ln w="31750">
              <a:solidFill>
                <a:srgbClr val="2359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1011680" y="5465618"/>
              <a:ext cx="5202084" cy="0"/>
            </a:xfrm>
            <a:prstGeom prst="line">
              <a:avLst/>
            </a:prstGeom>
            <a:ln w="15875">
              <a:solidFill>
                <a:srgbClr val="2359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410776" y="266009"/>
            <a:ext cx="6203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第四部分  学会感恩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凝心聚力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598A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Docer Falling Dust PPT demo 1"/>
          <p:cNvSpPr/>
          <p:nvPr/>
        </p:nvSpPr>
        <p:spPr>
          <a:xfrm>
            <a:off x="3996891" y="2956192"/>
            <a:ext cx="63658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团队及团体的区分</a:t>
            </a:r>
          </a:p>
        </p:txBody>
      </p:sp>
      <p:sp>
        <p:nvSpPr>
          <p:cNvPr id="9" name="Docer Falling Dust PPT demo 1"/>
          <p:cNvSpPr/>
          <p:nvPr/>
        </p:nvSpPr>
        <p:spPr>
          <a:xfrm>
            <a:off x="1817584" y="2607458"/>
            <a:ext cx="1704109" cy="1704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cs typeface="+mn-ea"/>
                <a:sym typeface="+mn-lt"/>
              </a:rPr>
              <a:t>01</a:t>
            </a:r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25919" y="2162931"/>
            <a:ext cx="2659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优品部分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96891" y="3971855"/>
            <a:ext cx="41452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快速提升公司人员团队凝聚力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27812"/>
            <a:ext cx="7035800" cy="2781300"/>
          </a:xfrm>
          <a:prstGeom prst="rect">
            <a:avLst/>
          </a:pr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2490" y="638139"/>
            <a:ext cx="14622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LOGO</a:t>
            </a:r>
            <a:endParaRPr lang="zh-CN" altLang="en-US" sz="60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6608" y="2227812"/>
            <a:ext cx="425392" cy="2781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34254" y="5880100"/>
            <a:ext cx="5057746" cy="1256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Docer Falling Dust PPT demo 1"/>
          <p:cNvSpPr/>
          <p:nvPr/>
        </p:nvSpPr>
        <p:spPr>
          <a:xfrm>
            <a:off x="1886150" y="907688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输入企业名称</a:t>
            </a:r>
          </a:p>
        </p:txBody>
      </p:sp>
      <p:sp>
        <p:nvSpPr>
          <p:cNvPr id="18" name="矩形 17"/>
          <p:cNvSpPr/>
          <p:nvPr/>
        </p:nvSpPr>
        <p:spPr>
          <a:xfrm>
            <a:off x="0" y="1083330"/>
            <a:ext cx="406400" cy="1252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29400" y="5880100"/>
            <a:ext cx="406400" cy="1252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124546" y="5880100"/>
            <a:ext cx="406400" cy="125279"/>
          </a:xfrm>
          <a:prstGeom prst="rect">
            <a:avLst/>
          </a:pr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8840" y="2676120"/>
            <a:ext cx="59599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cs typeface="+mn-ea"/>
                <a:sym typeface="+mn-lt"/>
              </a:rPr>
              <a:t>THANK YOU</a:t>
            </a:r>
          </a:p>
        </p:txBody>
      </p:sp>
      <p:sp>
        <p:nvSpPr>
          <p:cNvPr id="19" name="矩形 18"/>
          <p:cNvSpPr/>
          <p:nvPr/>
        </p:nvSpPr>
        <p:spPr>
          <a:xfrm>
            <a:off x="1854699" y="4135460"/>
            <a:ext cx="3268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培训完毕  谢谢大家</a:t>
            </a:r>
          </a:p>
        </p:txBody>
      </p:sp>
      <p:sp>
        <p:nvSpPr>
          <p:cNvPr id="3" name="矩形 2"/>
          <p:cNvSpPr/>
          <p:nvPr/>
        </p:nvSpPr>
        <p:spPr>
          <a:xfrm>
            <a:off x="7134254" y="2227812"/>
            <a:ext cx="4533900" cy="278130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09941" y="5691321"/>
            <a:ext cx="1802846" cy="425676"/>
          </a:xfrm>
          <a:prstGeom prst="roundRect">
            <a:avLst>
              <a:gd name="adj" fmla="val 2045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优品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PPT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911339" y="5691472"/>
            <a:ext cx="1795691" cy="425525"/>
          </a:xfrm>
          <a:prstGeom prst="roundRect">
            <a:avLst>
              <a:gd name="adj" fmla="val 19304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20XX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5" grpId="0" animBg="1"/>
      <p:bldP spid="12" grpId="0" animBg="1"/>
      <p:bldP spid="17" grpId="0"/>
      <p:bldP spid="18" grpId="0" animBg="1"/>
      <p:bldP spid="20" grpId="0" animBg="1"/>
      <p:bldP spid="22" grpId="0" animBg="1"/>
      <p:bldP spid="16" grpId="0"/>
      <p:bldP spid="19" grpId="0"/>
      <p:bldP spid="3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28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:\素材\51miz-P1014612-P8AWFINT-3840x2560.jpg51miz-P1014612-P8AWFINT-3840x256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583" y="2112126"/>
            <a:ext cx="5285362" cy="35229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0776" y="266009"/>
            <a:ext cx="5981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优品部分  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团队及群体的区分</a:t>
            </a:r>
          </a:p>
        </p:txBody>
      </p:sp>
      <p:sp>
        <p:nvSpPr>
          <p:cNvPr id="2" name="矩形 1"/>
          <p:cNvSpPr/>
          <p:nvPr/>
        </p:nvSpPr>
        <p:spPr>
          <a:xfrm>
            <a:off x="795055" y="3799902"/>
            <a:ext cx="4605686" cy="169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具有共同目标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457200" indent="-4572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共同责任和风险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457200" indent="-4572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在互相合作中凭借有序的层级管理来达成某一目标的群体。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44527" y="1972407"/>
            <a:ext cx="4844897" cy="1862048"/>
            <a:chOff x="744527" y="1713002"/>
            <a:chExt cx="4844897" cy="1862048"/>
          </a:xfrm>
        </p:grpSpPr>
        <p:sp>
          <p:nvSpPr>
            <p:cNvPr id="7" name="文本框 6"/>
            <p:cNvSpPr txBox="1"/>
            <p:nvPr/>
          </p:nvSpPr>
          <p:spPr>
            <a:xfrm>
              <a:off x="744527" y="1916445"/>
              <a:ext cx="171957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C000"/>
                  </a:solidFill>
                  <a:cs typeface="+mn-ea"/>
                  <a:sym typeface="+mn-lt"/>
                </a:rPr>
                <a:t>TEAM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46432" y="1713002"/>
              <a:ext cx="4842992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solidFill>
                    <a:srgbClr val="23598A"/>
                  </a:solidFill>
                  <a:cs typeface="+mn-ea"/>
                  <a:sym typeface="+mn-lt"/>
                </a:rPr>
                <a:t>什么是 </a:t>
              </a:r>
              <a:r>
                <a:rPr lang="zh-CN" altLang="en-US" sz="11500" b="1" dirty="0">
                  <a:solidFill>
                    <a:srgbClr val="23598A"/>
                  </a:solidFill>
                  <a:cs typeface="+mn-ea"/>
                  <a:sym typeface="+mn-lt"/>
                </a:rPr>
                <a:t>团队</a:t>
              </a:r>
              <a:endParaRPr lang="zh-CN" altLang="en-US" sz="4000" b="1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830094" y="3644630"/>
            <a:ext cx="1612007" cy="0"/>
          </a:xfrm>
          <a:prstGeom prst="line">
            <a:avLst/>
          </a:prstGeom>
          <a:ln w="28575">
            <a:solidFill>
              <a:srgbClr val="2359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410776" y="266009"/>
            <a:ext cx="5981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优品部分  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团队及群体的区分</a:t>
            </a:r>
          </a:p>
        </p:txBody>
      </p:sp>
      <p:sp>
        <p:nvSpPr>
          <p:cNvPr id="139" name="Freeform 1115"/>
          <p:cNvSpPr/>
          <p:nvPr>
            <p:custDataLst>
              <p:tags r:id="rId1"/>
            </p:custDataLst>
          </p:nvPr>
        </p:nvSpPr>
        <p:spPr bwMode="auto">
          <a:xfrm>
            <a:off x="2708183" y="4261433"/>
            <a:ext cx="1172633" cy="937684"/>
          </a:xfrm>
          <a:custGeom>
            <a:avLst/>
            <a:gdLst>
              <a:gd name="T0" fmla="*/ 222 w 554"/>
              <a:gd name="T1" fmla="*/ 0 h 443"/>
              <a:gd name="T2" fmla="*/ 178 w 554"/>
              <a:gd name="T3" fmla="*/ 4 h 443"/>
              <a:gd name="T4" fmla="*/ 136 w 554"/>
              <a:gd name="T5" fmla="*/ 16 h 443"/>
              <a:gd name="T6" fmla="*/ 98 w 554"/>
              <a:gd name="T7" fmla="*/ 36 h 443"/>
              <a:gd name="T8" fmla="*/ 66 w 554"/>
              <a:gd name="T9" fmla="*/ 64 h 443"/>
              <a:gd name="T10" fmla="*/ 38 w 554"/>
              <a:gd name="T11" fmla="*/ 96 h 443"/>
              <a:gd name="T12" fmla="*/ 18 w 554"/>
              <a:gd name="T13" fmla="*/ 134 h 443"/>
              <a:gd name="T14" fmla="*/ 4 w 554"/>
              <a:gd name="T15" fmla="*/ 176 h 443"/>
              <a:gd name="T16" fmla="*/ 0 w 554"/>
              <a:gd name="T17" fmla="*/ 220 h 443"/>
              <a:gd name="T18" fmla="*/ 2 w 554"/>
              <a:gd name="T19" fmla="*/ 244 h 443"/>
              <a:gd name="T20" fmla="*/ 10 w 554"/>
              <a:gd name="T21" fmla="*/ 286 h 443"/>
              <a:gd name="T22" fmla="*/ 28 w 554"/>
              <a:gd name="T23" fmla="*/ 326 h 443"/>
              <a:gd name="T24" fmla="*/ 50 w 554"/>
              <a:gd name="T25" fmla="*/ 362 h 443"/>
              <a:gd name="T26" fmla="*/ 80 w 554"/>
              <a:gd name="T27" fmla="*/ 393 h 443"/>
              <a:gd name="T28" fmla="*/ 116 w 554"/>
              <a:gd name="T29" fmla="*/ 417 h 443"/>
              <a:gd name="T30" fmla="*/ 156 w 554"/>
              <a:gd name="T31" fmla="*/ 433 h 443"/>
              <a:gd name="T32" fmla="*/ 200 w 554"/>
              <a:gd name="T33" fmla="*/ 443 h 443"/>
              <a:gd name="T34" fmla="*/ 222 w 554"/>
              <a:gd name="T35" fmla="*/ 443 h 443"/>
              <a:gd name="T36" fmla="*/ 262 w 554"/>
              <a:gd name="T37" fmla="*/ 439 h 443"/>
              <a:gd name="T38" fmla="*/ 298 w 554"/>
              <a:gd name="T39" fmla="*/ 429 h 443"/>
              <a:gd name="T40" fmla="*/ 332 w 554"/>
              <a:gd name="T41" fmla="*/ 413 h 443"/>
              <a:gd name="T42" fmla="*/ 364 w 554"/>
              <a:gd name="T43" fmla="*/ 391 h 443"/>
              <a:gd name="T44" fmla="*/ 390 w 554"/>
              <a:gd name="T45" fmla="*/ 364 h 443"/>
              <a:gd name="T46" fmla="*/ 412 w 554"/>
              <a:gd name="T47" fmla="*/ 334 h 443"/>
              <a:gd name="T48" fmla="*/ 428 w 554"/>
              <a:gd name="T49" fmla="*/ 300 h 443"/>
              <a:gd name="T50" fmla="*/ 440 w 554"/>
              <a:gd name="T51" fmla="*/ 264 h 443"/>
              <a:gd name="T52" fmla="*/ 440 w 554"/>
              <a:gd name="T53" fmla="*/ 178 h 443"/>
              <a:gd name="T54" fmla="*/ 434 w 554"/>
              <a:gd name="T55" fmla="*/ 160 h 443"/>
              <a:gd name="T56" fmla="*/ 422 w 554"/>
              <a:gd name="T57" fmla="*/ 124 h 443"/>
              <a:gd name="T58" fmla="*/ 402 w 554"/>
              <a:gd name="T59" fmla="*/ 92 h 443"/>
              <a:gd name="T60" fmla="*/ 378 w 554"/>
              <a:gd name="T61" fmla="*/ 64 h 443"/>
              <a:gd name="T62" fmla="*/ 348 w 554"/>
              <a:gd name="T63" fmla="*/ 40 h 443"/>
              <a:gd name="T64" fmla="*/ 316 w 554"/>
              <a:gd name="T65" fmla="*/ 20 h 443"/>
              <a:gd name="T66" fmla="*/ 280 w 554"/>
              <a:gd name="T67" fmla="*/ 6 h 443"/>
              <a:gd name="T68" fmla="*/ 242 w 554"/>
              <a:gd name="T69" fmla="*/ 0 h 443"/>
              <a:gd name="T70" fmla="*/ 222 w 554"/>
              <a:gd name="T71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54" h="443">
                <a:moveTo>
                  <a:pt x="222" y="0"/>
                </a:moveTo>
                <a:lnTo>
                  <a:pt x="222" y="0"/>
                </a:lnTo>
                <a:lnTo>
                  <a:pt x="200" y="0"/>
                </a:lnTo>
                <a:lnTo>
                  <a:pt x="178" y="4"/>
                </a:lnTo>
                <a:lnTo>
                  <a:pt x="156" y="10"/>
                </a:lnTo>
                <a:lnTo>
                  <a:pt x="136" y="16"/>
                </a:lnTo>
                <a:lnTo>
                  <a:pt x="116" y="26"/>
                </a:lnTo>
                <a:lnTo>
                  <a:pt x="98" y="36"/>
                </a:lnTo>
                <a:lnTo>
                  <a:pt x="80" y="50"/>
                </a:lnTo>
                <a:lnTo>
                  <a:pt x="66" y="64"/>
                </a:lnTo>
                <a:lnTo>
                  <a:pt x="50" y="80"/>
                </a:lnTo>
                <a:lnTo>
                  <a:pt x="38" y="96"/>
                </a:lnTo>
                <a:lnTo>
                  <a:pt x="28" y="116"/>
                </a:lnTo>
                <a:lnTo>
                  <a:pt x="18" y="134"/>
                </a:lnTo>
                <a:lnTo>
                  <a:pt x="10" y="154"/>
                </a:lnTo>
                <a:lnTo>
                  <a:pt x="4" y="176"/>
                </a:lnTo>
                <a:lnTo>
                  <a:pt x="2" y="198"/>
                </a:lnTo>
                <a:lnTo>
                  <a:pt x="0" y="220"/>
                </a:lnTo>
                <a:lnTo>
                  <a:pt x="0" y="220"/>
                </a:lnTo>
                <a:lnTo>
                  <a:pt x="2" y="244"/>
                </a:lnTo>
                <a:lnTo>
                  <a:pt x="4" y="266"/>
                </a:lnTo>
                <a:lnTo>
                  <a:pt x="10" y="286"/>
                </a:lnTo>
                <a:lnTo>
                  <a:pt x="18" y="306"/>
                </a:lnTo>
                <a:lnTo>
                  <a:pt x="28" y="326"/>
                </a:lnTo>
                <a:lnTo>
                  <a:pt x="38" y="344"/>
                </a:lnTo>
                <a:lnTo>
                  <a:pt x="50" y="362"/>
                </a:lnTo>
                <a:lnTo>
                  <a:pt x="66" y="379"/>
                </a:lnTo>
                <a:lnTo>
                  <a:pt x="80" y="393"/>
                </a:lnTo>
                <a:lnTo>
                  <a:pt x="98" y="405"/>
                </a:lnTo>
                <a:lnTo>
                  <a:pt x="116" y="417"/>
                </a:lnTo>
                <a:lnTo>
                  <a:pt x="136" y="425"/>
                </a:lnTo>
                <a:lnTo>
                  <a:pt x="156" y="433"/>
                </a:lnTo>
                <a:lnTo>
                  <a:pt x="178" y="439"/>
                </a:lnTo>
                <a:lnTo>
                  <a:pt x="200" y="443"/>
                </a:lnTo>
                <a:lnTo>
                  <a:pt x="222" y="443"/>
                </a:lnTo>
                <a:lnTo>
                  <a:pt x="222" y="443"/>
                </a:lnTo>
                <a:lnTo>
                  <a:pt x="242" y="443"/>
                </a:lnTo>
                <a:lnTo>
                  <a:pt x="262" y="439"/>
                </a:lnTo>
                <a:lnTo>
                  <a:pt x="280" y="435"/>
                </a:lnTo>
                <a:lnTo>
                  <a:pt x="298" y="429"/>
                </a:lnTo>
                <a:lnTo>
                  <a:pt x="316" y="423"/>
                </a:lnTo>
                <a:lnTo>
                  <a:pt x="332" y="413"/>
                </a:lnTo>
                <a:lnTo>
                  <a:pt x="348" y="403"/>
                </a:lnTo>
                <a:lnTo>
                  <a:pt x="364" y="391"/>
                </a:lnTo>
                <a:lnTo>
                  <a:pt x="378" y="379"/>
                </a:lnTo>
                <a:lnTo>
                  <a:pt x="390" y="364"/>
                </a:lnTo>
                <a:lnTo>
                  <a:pt x="402" y="350"/>
                </a:lnTo>
                <a:lnTo>
                  <a:pt x="412" y="334"/>
                </a:lnTo>
                <a:lnTo>
                  <a:pt x="422" y="318"/>
                </a:lnTo>
                <a:lnTo>
                  <a:pt x="428" y="300"/>
                </a:lnTo>
                <a:lnTo>
                  <a:pt x="434" y="282"/>
                </a:lnTo>
                <a:lnTo>
                  <a:pt x="440" y="264"/>
                </a:lnTo>
                <a:lnTo>
                  <a:pt x="554" y="220"/>
                </a:lnTo>
                <a:lnTo>
                  <a:pt x="440" y="178"/>
                </a:lnTo>
                <a:lnTo>
                  <a:pt x="440" y="178"/>
                </a:lnTo>
                <a:lnTo>
                  <a:pt x="434" y="160"/>
                </a:lnTo>
                <a:lnTo>
                  <a:pt x="428" y="142"/>
                </a:lnTo>
                <a:lnTo>
                  <a:pt x="422" y="124"/>
                </a:lnTo>
                <a:lnTo>
                  <a:pt x="412" y="108"/>
                </a:lnTo>
                <a:lnTo>
                  <a:pt x="402" y="92"/>
                </a:lnTo>
                <a:lnTo>
                  <a:pt x="390" y="76"/>
                </a:lnTo>
                <a:lnTo>
                  <a:pt x="378" y="64"/>
                </a:lnTo>
                <a:lnTo>
                  <a:pt x="364" y="50"/>
                </a:lnTo>
                <a:lnTo>
                  <a:pt x="348" y="40"/>
                </a:lnTo>
                <a:lnTo>
                  <a:pt x="332" y="28"/>
                </a:lnTo>
                <a:lnTo>
                  <a:pt x="316" y="20"/>
                </a:lnTo>
                <a:lnTo>
                  <a:pt x="298" y="12"/>
                </a:lnTo>
                <a:lnTo>
                  <a:pt x="280" y="6"/>
                </a:lnTo>
                <a:lnTo>
                  <a:pt x="262" y="2"/>
                </a:lnTo>
                <a:lnTo>
                  <a:pt x="242" y="0"/>
                </a:lnTo>
                <a:lnTo>
                  <a:pt x="222" y="0"/>
                </a:lnTo>
                <a:lnTo>
                  <a:pt x="22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5" name="Freeform 1121"/>
          <p:cNvSpPr/>
          <p:nvPr>
            <p:custDataLst>
              <p:tags r:id="rId2"/>
            </p:custDataLst>
          </p:nvPr>
        </p:nvSpPr>
        <p:spPr bwMode="auto">
          <a:xfrm>
            <a:off x="2843414" y="2749555"/>
            <a:ext cx="999067" cy="920751"/>
          </a:xfrm>
          <a:custGeom>
            <a:avLst/>
            <a:gdLst>
              <a:gd name="T0" fmla="*/ 354 w 472"/>
              <a:gd name="T1" fmla="*/ 49 h 435"/>
              <a:gd name="T2" fmla="*/ 316 w 472"/>
              <a:gd name="T3" fmla="*/ 24 h 435"/>
              <a:gd name="T4" fmla="*/ 276 w 472"/>
              <a:gd name="T5" fmla="*/ 8 h 435"/>
              <a:gd name="T6" fmla="*/ 236 w 472"/>
              <a:gd name="T7" fmla="*/ 0 h 435"/>
              <a:gd name="T8" fmla="*/ 194 w 472"/>
              <a:gd name="T9" fmla="*/ 0 h 435"/>
              <a:gd name="T10" fmla="*/ 152 w 472"/>
              <a:gd name="T11" fmla="*/ 8 h 435"/>
              <a:gd name="T12" fmla="*/ 114 w 472"/>
              <a:gd name="T13" fmla="*/ 24 h 435"/>
              <a:gd name="T14" fmla="*/ 78 w 472"/>
              <a:gd name="T15" fmla="*/ 49 h 435"/>
              <a:gd name="T16" fmla="*/ 48 w 472"/>
              <a:gd name="T17" fmla="*/ 81 h 435"/>
              <a:gd name="T18" fmla="*/ 34 w 472"/>
              <a:gd name="T19" fmla="*/ 99 h 435"/>
              <a:gd name="T20" fmla="*/ 14 w 472"/>
              <a:gd name="T21" fmla="*/ 139 h 435"/>
              <a:gd name="T22" fmla="*/ 2 w 472"/>
              <a:gd name="T23" fmla="*/ 179 h 435"/>
              <a:gd name="T24" fmla="*/ 0 w 472"/>
              <a:gd name="T25" fmla="*/ 221 h 435"/>
              <a:gd name="T26" fmla="*/ 4 w 472"/>
              <a:gd name="T27" fmla="*/ 263 h 435"/>
              <a:gd name="T28" fmla="*/ 16 w 472"/>
              <a:gd name="T29" fmla="*/ 303 h 435"/>
              <a:gd name="T30" fmla="*/ 36 w 472"/>
              <a:gd name="T31" fmla="*/ 339 h 435"/>
              <a:gd name="T32" fmla="*/ 64 w 472"/>
              <a:gd name="T33" fmla="*/ 373 h 435"/>
              <a:gd name="T34" fmla="*/ 80 w 472"/>
              <a:gd name="T35" fmla="*/ 387 h 435"/>
              <a:gd name="T36" fmla="*/ 112 w 472"/>
              <a:gd name="T37" fmla="*/ 409 h 435"/>
              <a:gd name="T38" fmla="*/ 148 w 472"/>
              <a:gd name="T39" fmla="*/ 425 h 435"/>
              <a:gd name="T40" fmla="*/ 184 w 472"/>
              <a:gd name="T41" fmla="*/ 433 h 435"/>
              <a:gd name="T42" fmla="*/ 220 w 472"/>
              <a:gd name="T43" fmla="*/ 435 h 435"/>
              <a:gd name="T44" fmla="*/ 258 w 472"/>
              <a:gd name="T45" fmla="*/ 433 h 435"/>
              <a:gd name="T46" fmla="*/ 294 w 472"/>
              <a:gd name="T47" fmla="*/ 423 h 435"/>
              <a:gd name="T48" fmla="*/ 326 w 472"/>
              <a:gd name="T49" fmla="*/ 407 h 435"/>
              <a:gd name="T50" fmla="*/ 358 w 472"/>
              <a:gd name="T51" fmla="*/ 385 h 435"/>
              <a:gd name="T52" fmla="*/ 410 w 472"/>
              <a:gd name="T53" fmla="*/ 319 h 435"/>
              <a:gd name="T54" fmla="*/ 418 w 472"/>
              <a:gd name="T55" fmla="*/ 303 h 435"/>
              <a:gd name="T56" fmla="*/ 430 w 472"/>
              <a:gd name="T57" fmla="*/ 267 h 435"/>
              <a:gd name="T58" fmla="*/ 434 w 472"/>
              <a:gd name="T59" fmla="*/ 229 h 435"/>
              <a:gd name="T60" fmla="*/ 434 w 472"/>
              <a:gd name="T61" fmla="*/ 193 h 435"/>
              <a:gd name="T62" fmla="*/ 426 w 472"/>
              <a:gd name="T63" fmla="*/ 157 h 435"/>
              <a:gd name="T64" fmla="*/ 414 w 472"/>
              <a:gd name="T65" fmla="*/ 123 h 435"/>
              <a:gd name="T66" fmla="*/ 394 w 472"/>
              <a:gd name="T67" fmla="*/ 91 h 435"/>
              <a:gd name="T68" fmla="*/ 368 w 472"/>
              <a:gd name="T69" fmla="*/ 61 h 435"/>
              <a:gd name="T70" fmla="*/ 354 w 472"/>
              <a:gd name="T71" fmla="*/ 4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72" h="435">
                <a:moveTo>
                  <a:pt x="354" y="49"/>
                </a:moveTo>
                <a:lnTo>
                  <a:pt x="354" y="49"/>
                </a:lnTo>
                <a:lnTo>
                  <a:pt x="336" y="35"/>
                </a:lnTo>
                <a:lnTo>
                  <a:pt x="316" y="24"/>
                </a:lnTo>
                <a:lnTo>
                  <a:pt x="298" y="14"/>
                </a:lnTo>
                <a:lnTo>
                  <a:pt x="276" y="8"/>
                </a:lnTo>
                <a:lnTo>
                  <a:pt x="256" y="2"/>
                </a:lnTo>
                <a:lnTo>
                  <a:pt x="236" y="0"/>
                </a:lnTo>
                <a:lnTo>
                  <a:pt x="214" y="0"/>
                </a:lnTo>
                <a:lnTo>
                  <a:pt x="194" y="0"/>
                </a:lnTo>
                <a:lnTo>
                  <a:pt x="172" y="4"/>
                </a:lnTo>
                <a:lnTo>
                  <a:pt x="152" y="8"/>
                </a:lnTo>
                <a:lnTo>
                  <a:pt x="132" y="16"/>
                </a:lnTo>
                <a:lnTo>
                  <a:pt x="114" y="24"/>
                </a:lnTo>
                <a:lnTo>
                  <a:pt x="96" y="37"/>
                </a:lnTo>
                <a:lnTo>
                  <a:pt x="78" y="49"/>
                </a:lnTo>
                <a:lnTo>
                  <a:pt x="62" y="65"/>
                </a:lnTo>
                <a:lnTo>
                  <a:pt x="48" y="81"/>
                </a:lnTo>
                <a:lnTo>
                  <a:pt x="48" y="81"/>
                </a:lnTo>
                <a:lnTo>
                  <a:pt x="34" y="99"/>
                </a:lnTo>
                <a:lnTo>
                  <a:pt x="24" y="119"/>
                </a:lnTo>
                <a:lnTo>
                  <a:pt x="14" y="139"/>
                </a:lnTo>
                <a:lnTo>
                  <a:pt x="8" y="159"/>
                </a:lnTo>
                <a:lnTo>
                  <a:pt x="2" y="179"/>
                </a:lnTo>
                <a:lnTo>
                  <a:pt x="0" y="199"/>
                </a:lnTo>
                <a:lnTo>
                  <a:pt x="0" y="221"/>
                </a:lnTo>
                <a:lnTo>
                  <a:pt x="0" y="241"/>
                </a:lnTo>
                <a:lnTo>
                  <a:pt x="4" y="263"/>
                </a:lnTo>
                <a:lnTo>
                  <a:pt x="8" y="283"/>
                </a:lnTo>
                <a:lnTo>
                  <a:pt x="16" y="303"/>
                </a:lnTo>
                <a:lnTo>
                  <a:pt x="26" y="321"/>
                </a:lnTo>
                <a:lnTo>
                  <a:pt x="36" y="339"/>
                </a:lnTo>
                <a:lnTo>
                  <a:pt x="50" y="357"/>
                </a:lnTo>
                <a:lnTo>
                  <a:pt x="64" y="373"/>
                </a:lnTo>
                <a:lnTo>
                  <a:pt x="80" y="387"/>
                </a:lnTo>
                <a:lnTo>
                  <a:pt x="80" y="387"/>
                </a:lnTo>
                <a:lnTo>
                  <a:pt x="96" y="399"/>
                </a:lnTo>
                <a:lnTo>
                  <a:pt x="112" y="409"/>
                </a:lnTo>
                <a:lnTo>
                  <a:pt x="130" y="417"/>
                </a:lnTo>
                <a:lnTo>
                  <a:pt x="148" y="425"/>
                </a:lnTo>
                <a:lnTo>
                  <a:pt x="166" y="429"/>
                </a:lnTo>
                <a:lnTo>
                  <a:pt x="184" y="433"/>
                </a:lnTo>
                <a:lnTo>
                  <a:pt x="202" y="435"/>
                </a:lnTo>
                <a:lnTo>
                  <a:pt x="220" y="435"/>
                </a:lnTo>
                <a:lnTo>
                  <a:pt x="240" y="435"/>
                </a:lnTo>
                <a:lnTo>
                  <a:pt x="258" y="433"/>
                </a:lnTo>
                <a:lnTo>
                  <a:pt x="276" y="429"/>
                </a:lnTo>
                <a:lnTo>
                  <a:pt x="294" y="423"/>
                </a:lnTo>
                <a:lnTo>
                  <a:pt x="310" y="415"/>
                </a:lnTo>
                <a:lnTo>
                  <a:pt x="326" y="407"/>
                </a:lnTo>
                <a:lnTo>
                  <a:pt x="342" y="397"/>
                </a:lnTo>
                <a:lnTo>
                  <a:pt x="358" y="385"/>
                </a:lnTo>
                <a:lnTo>
                  <a:pt x="472" y="423"/>
                </a:lnTo>
                <a:lnTo>
                  <a:pt x="410" y="319"/>
                </a:lnTo>
                <a:lnTo>
                  <a:pt x="410" y="319"/>
                </a:lnTo>
                <a:lnTo>
                  <a:pt x="418" y="303"/>
                </a:lnTo>
                <a:lnTo>
                  <a:pt x="424" y="285"/>
                </a:lnTo>
                <a:lnTo>
                  <a:pt x="430" y="267"/>
                </a:lnTo>
                <a:lnTo>
                  <a:pt x="434" y="249"/>
                </a:lnTo>
                <a:lnTo>
                  <a:pt x="434" y="229"/>
                </a:lnTo>
                <a:lnTo>
                  <a:pt x="436" y="211"/>
                </a:lnTo>
                <a:lnTo>
                  <a:pt x="434" y="193"/>
                </a:lnTo>
                <a:lnTo>
                  <a:pt x="430" y="175"/>
                </a:lnTo>
                <a:lnTo>
                  <a:pt x="426" y="157"/>
                </a:lnTo>
                <a:lnTo>
                  <a:pt x="420" y="139"/>
                </a:lnTo>
                <a:lnTo>
                  <a:pt x="414" y="123"/>
                </a:lnTo>
                <a:lnTo>
                  <a:pt x="404" y="105"/>
                </a:lnTo>
                <a:lnTo>
                  <a:pt x="394" y="91"/>
                </a:lnTo>
                <a:lnTo>
                  <a:pt x="382" y="75"/>
                </a:lnTo>
                <a:lnTo>
                  <a:pt x="368" y="61"/>
                </a:lnTo>
                <a:lnTo>
                  <a:pt x="354" y="49"/>
                </a:lnTo>
                <a:lnTo>
                  <a:pt x="354" y="49"/>
                </a:lnTo>
                <a:close/>
              </a:path>
            </a:pathLst>
          </a:custGeom>
          <a:solidFill>
            <a:srgbClr val="23598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1" name="Freeform 1117"/>
          <p:cNvSpPr/>
          <p:nvPr>
            <p:custDataLst>
              <p:tags r:id="rId3"/>
            </p:custDataLst>
          </p:nvPr>
        </p:nvSpPr>
        <p:spPr bwMode="auto">
          <a:xfrm rot="5400000">
            <a:off x="8547195" y="2709726"/>
            <a:ext cx="956733" cy="1085851"/>
          </a:xfrm>
          <a:custGeom>
            <a:avLst/>
            <a:gdLst>
              <a:gd name="T0" fmla="*/ 416 w 452"/>
              <a:gd name="T1" fmla="*/ 104 h 513"/>
              <a:gd name="T2" fmla="*/ 388 w 452"/>
              <a:gd name="T3" fmla="*/ 68 h 513"/>
              <a:gd name="T4" fmla="*/ 354 w 452"/>
              <a:gd name="T5" fmla="*/ 40 h 513"/>
              <a:gd name="T6" fmla="*/ 316 w 452"/>
              <a:gd name="T7" fmla="*/ 20 h 513"/>
              <a:gd name="T8" fmla="*/ 274 w 452"/>
              <a:gd name="T9" fmla="*/ 6 h 513"/>
              <a:gd name="T10" fmla="*/ 230 w 452"/>
              <a:gd name="T11" fmla="*/ 0 h 513"/>
              <a:gd name="T12" fmla="*/ 188 w 452"/>
              <a:gd name="T13" fmla="*/ 4 h 513"/>
              <a:gd name="T14" fmla="*/ 144 w 452"/>
              <a:gd name="T15" fmla="*/ 16 h 513"/>
              <a:gd name="T16" fmla="*/ 104 w 452"/>
              <a:gd name="T17" fmla="*/ 38 h 513"/>
              <a:gd name="T18" fmla="*/ 86 w 452"/>
              <a:gd name="T19" fmla="*/ 50 h 513"/>
              <a:gd name="T20" fmla="*/ 52 w 452"/>
              <a:gd name="T21" fmla="*/ 82 h 513"/>
              <a:gd name="T22" fmla="*/ 28 w 452"/>
              <a:gd name="T23" fmla="*/ 118 h 513"/>
              <a:gd name="T24" fmla="*/ 12 w 452"/>
              <a:gd name="T25" fmla="*/ 158 h 513"/>
              <a:gd name="T26" fmla="*/ 2 w 452"/>
              <a:gd name="T27" fmla="*/ 200 h 513"/>
              <a:gd name="T28" fmla="*/ 2 w 452"/>
              <a:gd name="T29" fmla="*/ 244 h 513"/>
              <a:gd name="T30" fmla="*/ 8 w 452"/>
              <a:gd name="T31" fmla="*/ 288 h 513"/>
              <a:gd name="T32" fmla="*/ 26 w 452"/>
              <a:gd name="T33" fmla="*/ 330 h 513"/>
              <a:gd name="T34" fmla="*/ 36 w 452"/>
              <a:gd name="T35" fmla="*/ 350 h 513"/>
              <a:gd name="T36" fmla="*/ 62 w 452"/>
              <a:gd name="T37" fmla="*/ 382 h 513"/>
              <a:gd name="T38" fmla="*/ 90 w 452"/>
              <a:gd name="T39" fmla="*/ 408 h 513"/>
              <a:gd name="T40" fmla="*/ 124 w 452"/>
              <a:gd name="T41" fmla="*/ 428 h 513"/>
              <a:gd name="T42" fmla="*/ 160 w 452"/>
              <a:gd name="T43" fmla="*/ 443 h 513"/>
              <a:gd name="T44" fmla="*/ 196 w 452"/>
              <a:gd name="T45" fmla="*/ 453 h 513"/>
              <a:gd name="T46" fmla="*/ 234 w 452"/>
              <a:gd name="T47" fmla="*/ 455 h 513"/>
              <a:gd name="T48" fmla="*/ 274 w 452"/>
              <a:gd name="T49" fmla="*/ 449 h 513"/>
              <a:gd name="T50" fmla="*/ 310 w 452"/>
              <a:gd name="T51" fmla="*/ 437 h 513"/>
              <a:gd name="T52" fmla="*/ 384 w 452"/>
              <a:gd name="T53" fmla="*/ 390 h 513"/>
              <a:gd name="T54" fmla="*/ 398 w 452"/>
              <a:gd name="T55" fmla="*/ 376 h 513"/>
              <a:gd name="T56" fmla="*/ 420 w 452"/>
              <a:gd name="T57" fmla="*/ 344 h 513"/>
              <a:gd name="T58" fmla="*/ 438 w 452"/>
              <a:gd name="T59" fmla="*/ 310 h 513"/>
              <a:gd name="T60" fmla="*/ 448 w 452"/>
              <a:gd name="T61" fmla="*/ 274 h 513"/>
              <a:gd name="T62" fmla="*/ 452 w 452"/>
              <a:gd name="T63" fmla="*/ 236 h 513"/>
              <a:gd name="T64" fmla="*/ 450 w 452"/>
              <a:gd name="T65" fmla="*/ 196 h 513"/>
              <a:gd name="T66" fmla="*/ 442 w 452"/>
              <a:gd name="T67" fmla="*/ 158 h 513"/>
              <a:gd name="T68" fmla="*/ 426 w 452"/>
              <a:gd name="T69" fmla="*/ 122 h 513"/>
              <a:gd name="T70" fmla="*/ 416 w 452"/>
              <a:gd name="T71" fmla="*/ 104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52" h="513">
                <a:moveTo>
                  <a:pt x="416" y="104"/>
                </a:moveTo>
                <a:lnTo>
                  <a:pt x="416" y="104"/>
                </a:lnTo>
                <a:lnTo>
                  <a:pt x="402" y="86"/>
                </a:lnTo>
                <a:lnTo>
                  <a:pt x="388" y="68"/>
                </a:lnTo>
                <a:lnTo>
                  <a:pt x="372" y="54"/>
                </a:lnTo>
                <a:lnTo>
                  <a:pt x="354" y="40"/>
                </a:lnTo>
                <a:lnTo>
                  <a:pt x="336" y="28"/>
                </a:lnTo>
                <a:lnTo>
                  <a:pt x="316" y="20"/>
                </a:lnTo>
                <a:lnTo>
                  <a:pt x="296" y="12"/>
                </a:lnTo>
                <a:lnTo>
                  <a:pt x="274" y="6"/>
                </a:lnTo>
                <a:lnTo>
                  <a:pt x="252" y="2"/>
                </a:lnTo>
                <a:lnTo>
                  <a:pt x="230" y="0"/>
                </a:lnTo>
                <a:lnTo>
                  <a:pt x="210" y="2"/>
                </a:lnTo>
                <a:lnTo>
                  <a:pt x="188" y="4"/>
                </a:lnTo>
                <a:lnTo>
                  <a:pt x="166" y="10"/>
                </a:lnTo>
                <a:lnTo>
                  <a:pt x="144" y="16"/>
                </a:lnTo>
                <a:lnTo>
                  <a:pt x="124" y="26"/>
                </a:lnTo>
                <a:lnTo>
                  <a:pt x="104" y="38"/>
                </a:lnTo>
                <a:lnTo>
                  <a:pt x="104" y="38"/>
                </a:lnTo>
                <a:lnTo>
                  <a:pt x="86" y="50"/>
                </a:lnTo>
                <a:lnTo>
                  <a:pt x="68" y="66"/>
                </a:lnTo>
                <a:lnTo>
                  <a:pt x="52" y="82"/>
                </a:lnTo>
                <a:lnTo>
                  <a:pt x="40" y="100"/>
                </a:lnTo>
                <a:lnTo>
                  <a:pt x="28" y="118"/>
                </a:lnTo>
                <a:lnTo>
                  <a:pt x="18" y="138"/>
                </a:lnTo>
                <a:lnTo>
                  <a:pt x="12" y="158"/>
                </a:lnTo>
                <a:lnTo>
                  <a:pt x="6" y="180"/>
                </a:lnTo>
                <a:lnTo>
                  <a:pt x="2" y="200"/>
                </a:lnTo>
                <a:lnTo>
                  <a:pt x="0" y="222"/>
                </a:lnTo>
                <a:lnTo>
                  <a:pt x="2" y="244"/>
                </a:lnTo>
                <a:lnTo>
                  <a:pt x="4" y="266"/>
                </a:lnTo>
                <a:lnTo>
                  <a:pt x="8" y="288"/>
                </a:lnTo>
                <a:lnTo>
                  <a:pt x="16" y="310"/>
                </a:lnTo>
                <a:lnTo>
                  <a:pt x="26" y="330"/>
                </a:lnTo>
                <a:lnTo>
                  <a:pt x="36" y="350"/>
                </a:lnTo>
                <a:lnTo>
                  <a:pt x="36" y="350"/>
                </a:lnTo>
                <a:lnTo>
                  <a:pt x="48" y="366"/>
                </a:lnTo>
                <a:lnTo>
                  <a:pt x="62" y="382"/>
                </a:lnTo>
                <a:lnTo>
                  <a:pt x="76" y="396"/>
                </a:lnTo>
                <a:lnTo>
                  <a:pt x="90" y="408"/>
                </a:lnTo>
                <a:lnTo>
                  <a:pt x="106" y="418"/>
                </a:lnTo>
                <a:lnTo>
                  <a:pt x="124" y="428"/>
                </a:lnTo>
                <a:lnTo>
                  <a:pt x="142" y="437"/>
                </a:lnTo>
                <a:lnTo>
                  <a:pt x="160" y="443"/>
                </a:lnTo>
                <a:lnTo>
                  <a:pt x="178" y="449"/>
                </a:lnTo>
                <a:lnTo>
                  <a:pt x="196" y="453"/>
                </a:lnTo>
                <a:lnTo>
                  <a:pt x="216" y="453"/>
                </a:lnTo>
                <a:lnTo>
                  <a:pt x="234" y="455"/>
                </a:lnTo>
                <a:lnTo>
                  <a:pt x="254" y="453"/>
                </a:lnTo>
                <a:lnTo>
                  <a:pt x="274" y="449"/>
                </a:lnTo>
                <a:lnTo>
                  <a:pt x="292" y="445"/>
                </a:lnTo>
                <a:lnTo>
                  <a:pt x="310" y="437"/>
                </a:lnTo>
                <a:lnTo>
                  <a:pt x="412" y="513"/>
                </a:lnTo>
                <a:lnTo>
                  <a:pt x="384" y="390"/>
                </a:lnTo>
                <a:lnTo>
                  <a:pt x="384" y="390"/>
                </a:lnTo>
                <a:lnTo>
                  <a:pt x="398" y="376"/>
                </a:lnTo>
                <a:lnTo>
                  <a:pt x="410" y="360"/>
                </a:lnTo>
                <a:lnTo>
                  <a:pt x="420" y="344"/>
                </a:lnTo>
                <a:lnTo>
                  <a:pt x="430" y="328"/>
                </a:lnTo>
                <a:lnTo>
                  <a:pt x="438" y="310"/>
                </a:lnTo>
                <a:lnTo>
                  <a:pt x="444" y="292"/>
                </a:lnTo>
                <a:lnTo>
                  <a:pt x="448" y="274"/>
                </a:lnTo>
                <a:lnTo>
                  <a:pt x="452" y="254"/>
                </a:lnTo>
                <a:lnTo>
                  <a:pt x="452" y="236"/>
                </a:lnTo>
                <a:lnTo>
                  <a:pt x="452" y="216"/>
                </a:lnTo>
                <a:lnTo>
                  <a:pt x="450" y="196"/>
                </a:lnTo>
                <a:lnTo>
                  <a:pt x="448" y="178"/>
                </a:lnTo>
                <a:lnTo>
                  <a:pt x="442" y="158"/>
                </a:lnTo>
                <a:lnTo>
                  <a:pt x="436" y="140"/>
                </a:lnTo>
                <a:lnTo>
                  <a:pt x="426" y="122"/>
                </a:lnTo>
                <a:lnTo>
                  <a:pt x="416" y="104"/>
                </a:lnTo>
                <a:lnTo>
                  <a:pt x="416" y="10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3" name="Freeform 1119"/>
          <p:cNvSpPr/>
          <p:nvPr>
            <p:custDataLst>
              <p:tags r:id="rId4"/>
            </p:custDataLst>
          </p:nvPr>
        </p:nvSpPr>
        <p:spPr bwMode="auto">
          <a:xfrm rot="5249946">
            <a:off x="8505415" y="4176072"/>
            <a:ext cx="956733" cy="1204384"/>
          </a:xfrm>
          <a:custGeom>
            <a:avLst/>
            <a:gdLst>
              <a:gd name="T0" fmla="*/ 452 w 452"/>
              <a:gd name="T1" fmla="*/ 228 h 569"/>
              <a:gd name="T2" fmla="*/ 448 w 452"/>
              <a:gd name="T3" fmla="*/ 182 h 569"/>
              <a:gd name="T4" fmla="*/ 434 w 452"/>
              <a:gd name="T5" fmla="*/ 140 h 569"/>
              <a:gd name="T6" fmla="*/ 414 w 452"/>
              <a:gd name="T7" fmla="*/ 100 h 569"/>
              <a:gd name="T8" fmla="*/ 386 w 452"/>
              <a:gd name="T9" fmla="*/ 68 h 569"/>
              <a:gd name="T10" fmla="*/ 352 w 452"/>
              <a:gd name="T11" fmla="*/ 40 h 569"/>
              <a:gd name="T12" fmla="*/ 314 w 452"/>
              <a:gd name="T13" fmla="*/ 18 h 569"/>
              <a:gd name="T14" fmla="*/ 272 w 452"/>
              <a:gd name="T15" fmla="*/ 6 h 569"/>
              <a:gd name="T16" fmla="*/ 226 w 452"/>
              <a:gd name="T17" fmla="*/ 0 h 569"/>
              <a:gd name="T18" fmla="*/ 202 w 452"/>
              <a:gd name="T19" fmla="*/ 2 h 569"/>
              <a:gd name="T20" fmla="*/ 158 w 452"/>
              <a:gd name="T21" fmla="*/ 12 h 569"/>
              <a:gd name="T22" fmla="*/ 118 w 452"/>
              <a:gd name="T23" fmla="*/ 28 h 569"/>
              <a:gd name="T24" fmla="*/ 82 w 452"/>
              <a:gd name="T25" fmla="*/ 52 h 569"/>
              <a:gd name="T26" fmla="*/ 52 w 452"/>
              <a:gd name="T27" fmla="*/ 84 h 569"/>
              <a:gd name="T28" fmla="*/ 28 w 452"/>
              <a:gd name="T29" fmla="*/ 120 h 569"/>
              <a:gd name="T30" fmla="*/ 10 w 452"/>
              <a:gd name="T31" fmla="*/ 160 h 569"/>
              <a:gd name="T32" fmla="*/ 2 w 452"/>
              <a:gd name="T33" fmla="*/ 204 h 569"/>
              <a:gd name="T34" fmla="*/ 0 w 452"/>
              <a:gd name="T35" fmla="*/ 228 h 569"/>
              <a:gd name="T36" fmla="*/ 4 w 452"/>
              <a:gd name="T37" fmla="*/ 268 h 569"/>
              <a:gd name="T38" fmla="*/ 14 w 452"/>
              <a:gd name="T39" fmla="*/ 306 h 569"/>
              <a:gd name="T40" fmla="*/ 30 w 452"/>
              <a:gd name="T41" fmla="*/ 340 h 569"/>
              <a:gd name="T42" fmla="*/ 52 w 452"/>
              <a:gd name="T43" fmla="*/ 372 h 569"/>
              <a:gd name="T44" fmla="*/ 80 w 452"/>
              <a:gd name="T45" fmla="*/ 400 h 569"/>
              <a:gd name="T46" fmla="*/ 110 w 452"/>
              <a:gd name="T47" fmla="*/ 422 h 569"/>
              <a:gd name="T48" fmla="*/ 146 w 452"/>
              <a:gd name="T49" fmla="*/ 438 h 569"/>
              <a:gd name="T50" fmla="*/ 182 w 452"/>
              <a:gd name="T51" fmla="*/ 450 h 569"/>
              <a:gd name="T52" fmla="*/ 270 w 452"/>
              <a:gd name="T53" fmla="*/ 450 h 569"/>
              <a:gd name="T54" fmla="*/ 288 w 452"/>
              <a:gd name="T55" fmla="*/ 444 h 569"/>
              <a:gd name="T56" fmla="*/ 324 w 452"/>
              <a:gd name="T57" fmla="*/ 430 h 569"/>
              <a:gd name="T58" fmla="*/ 358 w 452"/>
              <a:gd name="T59" fmla="*/ 410 h 569"/>
              <a:gd name="T60" fmla="*/ 386 w 452"/>
              <a:gd name="T61" fmla="*/ 386 h 569"/>
              <a:gd name="T62" fmla="*/ 412 w 452"/>
              <a:gd name="T63" fmla="*/ 356 h 569"/>
              <a:gd name="T64" fmla="*/ 430 w 452"/>
              <a:gd name="T65" fmla="*/ 324 h 569"/>
              <a:gd name="T66" fmla="*/ 444 w 452"/>
              <a:gd name="T67" fmla="*/ 286 h 569"/>
              <a:gd name="T68" fmla="*/ 452 w 452"/>
              <a:gd name="T69" fmla="*/ 248 h 569"/>
              <a:gd name="T70" fmla="*/ 452 w 452"/>
              <a:gd name="T71" fmla="*/ 228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52" h="569">
                <a:moveTo>
                  <a:pt x="452" y="228"/>
                </a:moveTo>
                <a:lnTo>
                  <a:pt x="452" y="228"/>
                </a:lnTo>
                <a:lnTo>
                  <a:pt x="452" y="204"/>
                </a:lnTo>
                <a:lnTo>
                  <a:pt x="448" y="182"/>
                </a:lnTo>
                <a:lnTo>
                  <a:pt x="442" y="160"/>
                </a:lnTo>
                <a:lnTo>
                  <a:pt x="434" y="140"/>
                </a:lnTo>
                <a:lnTo>
                  <a:pt x="424" y="120"/>
                </a:lnTo>
                <a:lnTo>
                  <a:pt x="414" y="100"/>
                </a:lnTo>
                <a:lnTo>
                  <a:pt x="400" y="84"/>
                </a:lnTo>
                <a:lnTo>
                  <a:pt x="386" y="68"/>
                </a:lnTo>
                <a:lnTo>
                  <a:pt x="370" y="52"/>
                </a:lnTo>
                <a:lnTo>
                  <a:pt x="352" y="40"/>
                </a:lnTo>
                <a:lnTo>
                  <a:pt x="334" y="28"/>
                </a:lnTo>
                <a:lnTo>
                  <a:pt x="314" y="18"/>
                </a:lnTo>
                <a:lnTo>
                  <a:pt x="294" y="12"/>
                </a:lnTo>
                <a:lnTo>
                  <a:pt x="272" y="6"/>
                </a:lnTo>
                <a:lnTo>
                  <a:pt x="250" y="2"/>
                </a:lnTo>
                <a:lnTo>
                  <a:pt x="226" y="0"/>
                </a:lnTo>
                <a:lnTo>
                  <a:pt x="226" y="0"/>
                </a:lnTo>
                <a:lnTo>
                  <a:pt x="202" y="2"/>
                </a:lnTo>
                <a:lnTo>
                  <a:pt x="180" y="6"/>
                </a:lnTo>
                <a:lnTo>
                  <a:pt x="158" y="12"/>
                </a:lnTo>
                <a:lnTo>
                  <a:pt x="138" y="18"/>
                </a:lnTo>
                <a:lnTo>
                  <a:pt x="118" y="28"/>
                </a:lnTo>
                <a:lnTo>
                  <a:pt x="100" y="40"/>
                </a:lnTo>
                <a:lnTo>
                  <a:pt x="82" y="52"/>
                </a:lnTo>
                <a:lnTo>
                  <a:pt x="66" y="68"/>
                </a:lnTo>
                <a:lnTo>
                  <a:pt x="52" y="84"/>
                </a:lnTo>
                <a:lnTo>
                  <a:pt x="38" y="100"/>
                </a:lnTo>
                <a:lnTo>
                  <a:pt x="28" y="120"/>
                </a:lnTo>
                <a:lnTo>
                  <a:pt x="18" y="140"/>
                </a:lnTo>
                <a:lnTo>
                  <a:pt x="10" y="160"/>
                </a:lnTo>
                <a:lnTo>
                  <a:pt x="4" y="182"/>
                </a:lnTo>
                <a:lnTo>
                  <a:pt x="2" y="204"/>
                </a:lnTo>
                <a:lnTo>
                  <a:pt x="0" y="228"/>
                </a:lnTo>
                <a:lnTo>
                  <a:pt x="0" y="228"/>
                </a:lnTo>
                <a:lnTo>
                  <a:pt x="0" y="248"/>
                </a:lnTo>
                <a:lnTo>
                  <a:pt x="4" y="268"/>
                </a:lnTo>
                <a:lnTo>
                  <a:pt x="8" y="286"/>
                </a:lnTo>
                <a:lnTo>
                  <a:pt x="14" y="306"/>
                </a:lnTo>
                <a:lnTo>
                  <a:pt x="22" y="324"/>
                </a:lnTo>
                <a:lnTo>
                  <a:pt x="30" y="340"/>
                </a:lnTo>
                <a:lnTo>
                  <a:pt x="40" y="356"/>
                </a:lnTo>
                <a:lnTo>
                  <a:pt x="52" y="372"/>
                </a:lnTo>
                <a:lnTo>
                  <a:pt x="66" y="386"/>
                </a:lnTo>
                <a:lnTo>
                  <a:pt x="80" y="400"/>
                </a:lnTo>
                <a:lnTo>
                  <a:pt x="94" y="410"/>
                </a:lnTo>
                <a:lnTo>
                  <a:pt x="110" y="422"/>
                </a:lnTo>
                <a:lnTo>
                  <a:pt x="128" y="430"/>
                </a:lnTo>
                <a:lnTo>
                  <a:pt x="146" y="438"/>
                </a:lnTo>
                <a:lnTo>
                  <a:pt x="164" y="444"/>
                </a:lnTo>
                <a:lnTo>
                  <a:pt x="182" y="450"/>
                </a:lnTo>
                <a:lnTo>
                  <a:pt x="226" y="569"/>
                </a:lnTo>
                <a:lnTo>
                  <a:pt x="270" y="450"/>
                </a:lnTo>
                <a:lnTo>
                  <a:pt x="270" y="450"/>
                </a:lnTo>
                <a:lnTo>
                  <a:pt x="288" y="444"/>
                </a:lnTo>
                <a:lnTo>
                  <a:pt x="308" y="438"/>
                </a:lnTo>
                <a:lnTo>
                  <a:pt x="324" y="430"/>
                </a:lnTo>
                <a:lnTo>
                  <a:pt x="342" y="422"/>
                </a:lnTo>
                <a:lnTo>
                  <a:pt x="358" y="410"/>
                </a:lnTo>
                <a:lnTo>
                  <a:pt x="372" y="400"/>
                </a:lnTo>
                <a:lnTo>
                  <a:pt x="386" y="386"/>
                </a:lnTo>
                <a:lnTo>
                  <a:pt x="400" y="372"/>
                </a:lnTo>
                <a:lnTo>
                  <a:pt x="412" y="356"/>
                </a:lnTo>
                <a:lnTo>
                  <a:pt x="422" y="340"/>
                </a:lnTo>
                <a:lnTo>
                  <a:pt x="430" y="324"/>
                </a:lnTo>
                <a:lnTo>
                  <a:pt x="438" y="306"/>
                </a:lnTo>
                <a:lnTo>
                  <a:pt x="444" y="286"/>
                </a:lnTo>
                <a:lnTo>
                  <a:pt x="448" y="268"/>
                </a:lnTo>
                <a:lnTo>
                  <a:pt x="452" y="248"/>
                </a:lnTo>
                <a:lnTo>
                  <a:pt x="452" y="228"/>
                </a:lnTo>
                <a:lnTo>
                  <a:pt x="452" y="228"/>
                </a:lnTo>
                <a:close/>
              </a:path>
            </a:pathLst>
          </a:custGeom>
          <a:solidFill>
            <a:srgbClr val="23598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1" name="文本框 60"/>
          <p:cNvSpPr txBox="1"/>
          <p:nvPr>
            <p:custDataLst>
              <p:tags r:id="rId5"/>
            </p:custDataLst>
          </p:nvPr>
        </p:nvSpPr>
        <p:spPr>
          <a:xfrm>
            <a:off x="9568487" y="4373552"/>
            <a:ext cx="2250545" cy="740964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defPPr>
              <a:defRPr lang="zh-CN"/>
            </a:defPPr>
            <a:lvl1pPr indent="0" algn="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spc="15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/>
            </a:lvl2pPr>
            <a:lvl3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/>
            </a:lvl3pPr>
            <a:lvl4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</a:lvl4pPr>
            <a:lvl5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各成员具有团队意识，具有归属感；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15" name="文本框 1214"/>
          <p:cNvSpPr txBox="1"/>
          <p:nvPr>
            <p:custDataLst>
              <p:tags r:id="rId6"/>
            </p:custDataLst>
          </p:nvPr>
        </p:nvSpPr>
        <p:spPr>
          <a:xfrm>
            <a:off x="516055" y="2781442"/>
            <a:ext cx="2250545" cy="740964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defPPr>
              <a:defRPr lang="zh-CN"/>
            </a:defPPr>
            <a:lvl1pPr indent="0" algn="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spc="15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/>
            </a:lvl2pPr>
            <a:lvl3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/>
            </a:lvl3pPr>
            <a:lvl4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</a:lvl4pPr>
            <a:lvl5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要有共同目标，成员之间彼此合作；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16" name="文本框 1215"/>
          <p:cNvSpPr txBox="1"/>
          <p:nvPr>
            <p:custDataLst>
              <p:tags r:id="rId7"/>
            </p:custDataLst>
          </p:nvPr>
        </p:nvSpPr>
        <p:spPr>
          <a:xfrm>
            <a:off x="9601869" y="2862722"/>
            <a:ext cx="2250545" cy="740964"/>
          </a:xfrm>
          <a:prstGeom prst="rect">
            <a:avLst/>
          </a:prstGeom>
        </p:spPr>
        <p:txBody>
          <a:bodyPr vert="horz" lIns="90000" tIns="46800" rIns="90000" bIns="46800" rtlCol="0" anchor="ctr" anchorCtr="0"/>
          <a:lstStyle>
            <a:defPPr>
              <a:defRPr lang="zh-CN"/>
            </a:defPPr>
            <a:lvl1pPr indent="0" algn="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spc="15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/>
            </a:lvl2pPr>
            <a:lvl3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/>
            </a:lvl3pPr>
            <a:lvl4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</a:lvl4pPr>
            <a:lvl5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各成员之间相互依赖、互相支持、互相关心、达到心灵的相通；</a:t>
            </a:r>
          </a:p>
        </p:txBody>
      </p:sp>
      <p:sp>
        <p:nvSpPr>
          <p:cNvPr id="1217" name="文本框 1216"/>
          <p:cNvSpPr txBox="1"/>
          <p:nvPr>
            <p:custDataLst>
              <p:tags r:id="rId8"/>
            </p:custDataLst>
          </p:nvPr>
        </p:nvSpPr>
        <p:spPr>
          <a:xfrm>
            <a:off x="429214" y="4322620"/>
            <a:ext cx="2250545" cy="740964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 fontScale="87500"/>
          </a:bodyPr>
          <a:lstStyle>
            <a:defPPr>
              <a:defRPr lang="zh-CN"/>
            </a:defPPr>
            <a:lvl1pPr indent="0" algn="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spc="15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/>
            </a:lvl2pPr>
            <a:lvl3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/>
            </a:lvl3pPr>
            <a:lvl4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</a:lvl4pPr>
            <a:lvl5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具有责任心，每个成员要勇于承担责任，积极分担责任。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704" y="2878939"/>
            <a:ext cx="5511262" cy="3005588"/>
          </a:xfrm>
          <a:prstGeom prst="rect">
            <a:avLst/>
          </a:prstGeom>
        </p:spPr>
      </p:pic>
      <p:sp>
        <p:nvSpPr>
          <p:cNvPr id="2" name="cake-graphic_43580"/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2992840" y="2912333"/>
            <a:ext cx="609685" cy="595194"/>
          </a:xfrm>
          <a:custGeom>
            <a:avLst/>
            <a:gdLst>
              <a:gd name="connsiteX0" fmla="*/ 517720 w 596251"/>
              <a:gd name="connsiteY0" fmla="*/ 119992 h 582080"/>
              <a:gd name="connsiteX1" fmla="*/ 533139 w 596251"/>
              <a:gd name="connsiteY1" fmla="*/ 127513 h 582080"/>
              <a:gd name="connsiteX2" fmla="*/ 596251 w 596251"/>
              <a:gd name="connsiteY2" fmla="*/ 304191 h 582080"/>
              <a:gd name="connsiteX3" fmla="*/ 530749 w 596251"/>
              <a:gd name="connsiteY3" fmla="*/ 482780 h 582080"/>
              <a:gd name="connsiteX4" fmla="*/ 514971 w 596251"/>
              <a:gd name="connsiteY4" fmla="*/ 490420 h 582080"/>
              <a:gd name="connsiteX5" fmla="*/ 499193 w 596251"/>
              <a:gd name="connsiteY5" fmla="*/ 483735 h 582080"/>
              <a:gd name="connsiteX6" fmla="*/ 334242 w 596251"/>
              <a:gd name="connsiteY6" fmla="*/ 318994 h 582080"/>
              <a:gd name="connsiteX7" fmla="*/ 328026 w 596251"/>
              <a:gd name="connsiteY7" fmla="*/ 303236 h 582080"/>
              <a:gd name="connsiteX8" fmla="*/ 334720 w 596251"/>
              <a:gd name="connsiteY8" fmla="*/ 287478 h 582080"/>
              <a:gd name="connsiteX9" fmla="*/ 501584 w 596251"/>
              <a:gd name="connsiteY9" fmla="*/ 126080 h 582080"/>
              <a:gd name="connsiteX10" fmla="*/ 517720 w 596251"/>
              <a:gd name="connsiteY10" fmla="*/ 119992 h 582080"/>
              <a:gd name="connsiteX11" fmla="*/ 273493 w 596251"/>
              <a:gd name="connsiteY11" fmla="*/ 18148 h 582080"/>
              <a:gd name="connsiteX12" fmla="*/ 278752 w 596251"/>
              <a:gd name="connsiteY12" fmla="*/ 21013 h 582080"/>
              <a:gd name="connsiteX13" fmla="*/ 280187 w 596251"/>
              <a:gd name="connsiteY13" fmla="*/ 31996 h 582080"/>
              <a:gd name="connsiteX14" fmla="*/ 279709 w 596251"/>
              <a:gd name="connsiteY14" fmla="*/ 285550 h 582080"/>
              <a:gd name="connsiteX15" fmla="*/ 295965 w 596251"/>
              <a:gd name="connsiteY15" fmla="*/ 311813 h 582080"/>
              <a:gd name="connsiteX16" fmla="*/ 469050 w 596251"/>
              <a:gd name="connsiteY16" fmla="*/ 476552 h 582080"/>
              <a:gd name="connsiteX17" fmla="*/ 475266 w 596251"/>
              <a:gd name="connsiteY17" fmla="*/ 492787 h 582080"/>
              <a:gd name="connsiteX18" fmla="*/ 468094 w 596251"/>
              <a:gd name="connsiteY18" fmla="*/ 508544 h 582080"/>
              <a:gd name="connsiteX19" fmla="*/ 280665 w 596251"/>
              <a:gd name="connsiteY19" fmla="*/ 582080 h 582080"/>
              <a:gd name="connsiteX20" fmla="*/ 0 w 596251"/>
              <a:gd name="connsiteY20" fmla="*/ 303695 h 582080"/>
              <a:gd name="connsiteX21" fmla="*/ 273493 w 596251"/>
              <a:gd name="connsiteY21" fmla="*/ 18148 h 582080"/>
              <a:gd name="connsiteX22" fmla="*/ 326086 w 596251"/>
              <a:gd name="connsiteY22" fmla="*/ 65 h 582080"/>
              <a:gd name="connsiteX23" fmla="*/ 495322 w 596251"/>
              <a:gd name="connsiteY23" fmla="*/ 75025 h 582080"/>
              <a:gd name="connsiteX24" fmla="*/ 501059 w 596251"/>
              <a:gd name="connsiteY24" fmla="*/ 88394 h 582080"/>
              <a:gd name="connsiteX25" fmla="*/ 493410 w 596251"/>
              <a:gd name="connsiteY25" fmla="*/ 106537 h 582080"/>
              <a:gd name="connsiteX26" fmla="*/ 324174 w 596251"/>
              <a:gd name="connsiteY26" fmla="*/ 267917 h 582080"/>
              <a:gd name="connsiteX27" fmla="*/ 312223 w 596251"/>
              <a:gd name="connsiteY27" fmla="*/ 273169 h 582080"/>
              <a:gd name="connsiteX28" fmla="*/ 299793 w 596251"/>
              <a:gd name="connsiteY28" fmla="*/ 262665 h 582080"/>
              <a:gd name="connsiteX29" fmla="*/ 299315 w 596251"/>
              <a:gd name="connsiteY29" fmla="*/ 259323 h 582080"/>
              <a:gd name="connsiteX30" fmla="*/ 299315 w 596251"/>
              <a:gd name="connsiteY30" fmla="*/ 21550 h 582080"/>
              <a:gd name="connsiteX31" fmla="*/ 326086 w 596251"/>
              <a:gd name="connsiteY31" fmla="*/ 65 h 5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6251" h="582080">
                <a:moveTo>
                  <a:pt x="517720" y="119992"/>
                </a:moveTo>
                <a:cubicBezTo>
                  <a:pt x="523577" y="120231"/>
                  <a:pt x="529315" y="122738"/>
                  <a:pt x="533139" y="127513"/>
                </a:cubicBezTo>
                <a:cubicBezTo>
                  <a:pt x="573780" y="176696"/>
                  <a:pt x="596251" y="239727"/>
                  <a:pt x="596251" y="304191"/>
                </a:cubicBezTo>
                <a:cubicBezTo>
                  <a:pt x="596251" y="369133"/>
                  <a:pt x="572823" y="433119"/>
                  <a:pt x="530749" y="482780"/>
                </a:cubicBezTo>
                <a:cubicBezTo>
                  <a:pt x="526924" y="487555"/>
                  <a:pt x="520708" y="490420"/>
                  <a:pt x="514971" y="490420"/>
                </a:cubicBezTo>
                <a:cubicBezTo>
                  <a:pt x="509234" y="490420"/>
                  <a:pt x="504452" y="488987"/>
                  <a:pt x="499193" y="483735"/>
                </a:cubicBezTo>
                <a:lnTo>
                  <a:pt x="334242" y="318994"/>
                </a:lnTo>
                <a:cubicBezTo>
                  <a:pt x="329939" y="314696"/>
                  <a:pt x="328026" y="308966"/>
                  <a:pt x="328026" y="303236"/>
                </a:cubicBezTo>
                <a:cubicBezTo>
                  <a:pt x="328026" y="297029"/>
                  <a:pt x="330417" y="291776"/>
                  <a:pt x="334720" y="287478"/>
                </a:cubicBezTo>
                <a:lnTo>
                  <a:pt x="501584" y="126080"/>
                </a:lnTo>
                <a:cubicBezTo>
                  <a:pt x="505887" y="121783"/>
                  <a:pt x="511863" y="119753"/>
                  <a:pt x="517720" y="119992"/>
                </a:cubicBezTo>
                <a:close/>
                <a:moveTo>
                  <a:pt x="273493" y="18148"/>
                </a:moveTo>
                <a:cubicBezTo>
                  <a:pt x="275405" y="18148"/>
                  <a:pt x="277318" y="19103"/>
                  <a:pt x="278752" y="21013"/>
                </a:cubicBezTo>
                <a:cubicBezTo>
                  <a:pt x="280665" y="23401"/>
                  <a:pt x="281143" y="27221"/>
                  <a:pt x="280187" y="31996"/>
                </a:cubicBezTo>
                <a:lnTo>
                  <a:pt x="279709" y="285550"/>
                </a:lnTo>
                <a:cubicBezTo>
                  <a:pt x="279709" y="298920"/>
                  <a:pt x="287837" y="303695"/>
                  <a:pt x="295965" y="311813"/>
                </a:cubicBezTo>
                <a:lnTo>
                  <a:pt x="469050" y="476552"/>
                </a:lnTo>
                <a:cubicBezTo>
                  <a:pt x="472876" y="480849"/>
                  <a:pt x="475266" y="486579"/>
                  <a:pt x="475266" y="492787"/>
                </a:cubicBezTo>
                <a:cubicBezTo>
                  <a:pt x="475266" y="498517"/>
                  <a:pt x="472876" y="504247"/>
                  <a:pt x="468094" y="508544"/>
                </a:cubicBezTo>
                <a:cubicBezTo>
                  <a:pt x="416934" y="555817"/>
                  <a:pt x="350473" y="582080"/>
                  <a:pt x="280665" y="582080"/>
                </a:cubicBezTo>
                <a:cubicBezTo>
                  <a:pt x="125749" y="582080"/>
                  <a:pt x="0" y="456974"/>
                  <a:pt x="0" y="303695"/>
                </a:cubicBezTo>
                <a:cubicBezTo>
                  <a:pt x="0" y="146119"/>
                  <a:pt x="122402" y="18148"/>
                  <a:pt x="273493" y="18148"/>
                </a:cubicBezTo>
                <a:close/>
                <a:moveTo>
                  <a:pt x="326086" y="65"/>
                </a:moveTo>
                <a:cubicBezTo>
                  <a:pt x="390626" y="5794"/>
                  <a:pt x="450862" y="32532"/>
                  <a:pt x="495322" y="75025"/>
                </a:cubicBezTo>
                <a:cubicBezTo>
                  <a:pt x="499147" y="78367"/>
                  <a:pt x="501059" y="83142"/>
                  <a:pt x="501059" y="88394"/>
                </a:cubicBezTo>
                <a:cubicBezTo>
                  <a:pt x="501059" y="95078"/>
                  <a:pt x="498191" y="101763"/>
                  <a:pt x="493410" y="106537"/>
                </a:cubicBezTo>
                <a:lnTo>
                  <a:pt x="324174" y="267917"/>
                </a:lnTo>
                <a:cubicBezTo>
                  <a:pt x="320828" y="271259"/>
                  <a:pt x="316525" y="273169"/>
                  <a:pt x="312223" y="273169"/>
                </a:cubicBezTo>
                <a:cubicBezTo>
                  <a:pt x="306008" y="273169"/>
                  <a:pt x="301227" y="268872"/>
                  <a:pt x="299793" y="262665"/>
                </a:cubicBezTo>
                <a:cubicBezTo>
                  <a:pt x="299315" y="261710"/>
                  <a:pt x="299315" y="260755"/>
                  <a:pt x="299315" y="259323"/>
                </a:cubicBezTo>
                <a:lnTo>
                  <a:pt x="299315" y="21550"/>
                </a:lnTo>
                <a:cubicBezTo>
                  <a:pt x="299315" y="8659"/>
                  <a:pt x="313657" y="-890"/>
                  <a:pt x="326086" y="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vertical-bars_87155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2992840" y="4409333"/>
            <a:ext cx="491423" cy="609685"/>
          </a:xfrm>
          <a:custGeom>
            <a:avLst/>
            <a:gdLst>
              <a:gd name="T0" fmla="*/ 3193 w 3193"/>
              <a:gd name="T1" fmla="*/ 1895 h 3967"/>
              <a:gd name="T2" fmla="*/ 3093 w 3193"/>
              <a:gd name="T3" fmla="*/ 1528 h 3967"/>
              <a:gd name="T4" fmla="*/ 200 w 3193"/>
              <a:gd name="T5" fmla="*/ 1528 h 3967"/>
              <a:gd name="T6" fmla="*/ 1200 w 3193"/>
              <a:gd name="T7" fmla="*/ 516 h 3967"/>
              <a:gd name="T8" fmla="*/ 543 w 3193"/>
              <a:gd name="T9" fmla="*/ 1027 h 3967"/>
              <a:gd name="T10" fmla="*/ 543 w 3193"/>
              <a:gd name="T11" fmla="*/ 1227 h 3967"/>
              <a:gd name="T12" fmla="*/ 1300 w 3193"/>
              <a:gd name="T13" fmla="*/ 1227 h 3967"/>
              <a:gd name="T14" fmla="*/ 1944 w 3193"/>
              <a:gd name="T15" fmla="*/ 1127 h 3967"/>
              <a:gd name="T16" fmla="*/ 1844 w 3193"/>
              <a:gd name="T17" fmla="*/ 316 h 3967"/>
              <a:gd name="T18" fmla="*/ 1300 w 3193"/>
              <a:gd name="T19" fmla="*/ 316 h 3967"/>
              <a:gd name="T20" fmla="*/ 200 w 3193"/>
              <a:gd name="T21" fmla="*/ 100 h 3967"/>
              <a:gd name="T22" fmla="*/ 0 w 3193"/>
              <a:gd name="T23" fmla="*/ 100 h 3967"/>
              <a:gd name="T24" fmla="*/ 0 w 3193"/>
              <a:gd name="T25" fmla="*/ 1628 h 3967"/>
              <a:gd name="T26" fmla="*/ 0 w 3193"/>
              <a:gd name="T27" fmla="*/ 2339 h 3967"/>
              <a:gd name="T28" fmla="*/ 0 w 3193"/>
              <a:gd name="T29" fmla="*/ 3551 h 3967"/>
              <a:gd name="T30" fmla="*/ 100 w 3193"/>
              <a:gd name="T31" fmla="*/ 3967 h 3967"/>
              <a:gd name="T32" fmla="*/ 200 w 3193"/>
              <a:gd name="T33" fmla="*/ 3651 h 3967"/>
              <a:gd name="T34" fmla="*/ 2469 w 3193"/>
              <a:gd name="T35" fmla="*/ 3651 h 3967"/>
              <a:gd name="T36" fmla="*/ 3193 w 3193"/>
              <a:gd name="T37" fmla="*/ 3551 h 3967"/>
              <a:gd name="T38" fmla="*/ 3093 w 3193"/>
              <a:gd name="T39" fmla="*/ 2740 h 3967"/>
              <a:gd name="T40" fmla="*/ 2369 w 3193"/>
              <a:gd name="T41" fmla="*/ 2840 h 3967"/>
              <a:gd name="T42" fmla="*/ 200 w 3193"/>
              <a:gd name="T43" fmla="*/ 3451 h 3967"/>
              <a:gd name="T44" fmla="*/ 1956 w 3193"/>
              <a:gd name="T45" fmla="*/ 2940 h 3967"/>
              <a:gd name="T46" fmla="*/ 1956 w 3193"/>
              <a:gd name="T47" fmla="*/ 2740 h 3967"/>
              <a:gd name="T48" fmla="*/ 200 w 3193"/>
              <a:gd name="T49" fmla="*/ 2439 h 3967"/>
              <a:gd name="T50" fmla="*/ 1844 w 3193"/>
              <a:gd name="T51" fmla="*/ 2439 h 3967"/>
              <a:gd name="T52" fmla="*/ 3193 w 3193"/>
              <a:gd name="T53" fmla="*/ 2339 h 3967"/>
              <a:gd name="T54" fmla="*/ 1944 w 3193"/>
              <a:gd name="T55" fmla="*/ 2239 h 3967"/>
              <a:gd name="T56" fmla="*/ 2993 w 3193"/>
              <a:gd name="T57" fmla="*/ 1728 h 3967"/>
              <a:gd name="T58" fmla="*/ 3093 w 3193"/>
              <a:gd name="T59" fmla="*/ 1995 h 3967"/>
              <a:gd name="T60" fmla="*/ 1400 w 3193"/>
              <a:gd name="T61" fmla="*/ 1027 h 3967"/>
              <a:gd name="T62" fmla="*/ 1744 w 3193"/>
              <a:gd name="T63" fmla="*/ 516 h 3967"/>
              <a:gd name="T64" fmla="*/ 2993 w 3193"/>
              <a:gd name="T65" fmla="*/ 3451 h 3967"/>
              <a:gd name="T66" fmla="*/ 2569 w 3193"/>
              <a:gd name="T67" fmla="*/ 2940 h 3967"/>
              <a:gd name="T68" fmla="*/ 2993 w 3193"/>
              <a:gd name="T69" fmla="*/ 3451 h 3967"/>
              <a:gd name="T70" fmla="*/ 1744 w 3193"/>
              <a:gd name="T71" fmla="*/ 1728 h 3967"/>
              <a:gd name="T72" fmla="*/ 200 w 3193"/>
              <a:gd name="T73" fmla="*/ 2239 h 39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193" h="3967">
                <a:moveTo>
                  <a:pt x="3093" y="1995"/>
                </a:moveTo>
                <a:cubicBezTo>
                  <a:pt x="3148" y="1995"/>
                  <a:pt x="3193" y="1951"/>
                  <a:pt x="3193" y="1895"/>
                </a:cubicBezTo>
                <a:lnTo>
                  <a:pt x="3193" y="1628"/>
                </a:lnTo>
                <a:cubicBezTo>
                  <a:pt x="3193" y="1573"/>
                  <a:pt x="3148" y="1528"/>
                  <a:pt x="3093" y="1528"/>
                </a:cubicBezTo>
                <a:lnTo>
                  <a:pt x="1844" y="1528"/>
                </a:lnTo>
                <a:lnTo>
                  <a:pt x="200" y="1528"/>
                </a:lnTo>
                <a:lnTo>
                  <a:pt x="200" y="516"/>
                </a:lnTo>
                <a:lnTo>
                  <a:pt x="1200" y="516"/>
                </a:lnTo>
                <a:lnTo>
                  <a:pt x="1200" y="1027"/>
                </a:lnTo>
                <a:lnTo>
                  <a:pt x="543" y="1027"/>
                </a:lnTo>
                <a:cubicBezTo>
                  <a:pt x="488" y="1027"/>
                  <a:pt x="443" y="1072"/>
                  <a:pt x="443" y="1127"/>
                </a:cubicBezTo>
                <a:cubicBezTo>
                  <a:pt x="443" y="1182"/>
                  <a:pt x="488" y="1227"/>
                  <a:pt x="543" y="1227"/>
                </a:cubicBezTo>
                <a:lnTo>
                  <a:pt x="1300" y="1227"/>
                </a:lnTo>
                <a:cubicBezTo>
                  <a:pt x="1300" y="1227"/>
                  <a:pt x="1300" y="1227"/>
                  <a:pt x="1300" y="1227"/>
                </a:cubicBezTo>
                <a:lnTo>
                  <a:pt x="1844" y="1227"/>
                </a:lnTo>
                <a:cubicBezTo>
                  <a:pt x="1899" y="1227"/>
                  <a:pt x="1944" y="1182"/>
                  <a:pt x="1944" y="1127"/>
                </a:cubicBezTo>
                <a:lnTo>
                  <a:pt x="1944" y="416"/>
                </a:lnTo>
                <a:cubicBezTo>
                  <a:pt x="1944" y="361"/>
                  <a:pt x="1899" y="316"/>
                  <a:pt x="1844" y="316"/>
                </a:cubicBezTo>
                <a:lnTo>
                  <a:pt x="1300" y="316"/>
                </a:lnTo>
                <a:lnTo>
                  <a:pt x="1300" y="316"/>
                </a:lnTo>
                <a:lnTo>
                  <a:pt x="200" y="316"/>
                </a:lnTo>
                <a:lnTo>
                  <a:pt x="200" y="100"/>
                </a:lnTo>
                <a:cubicBezTo>
                  <a:pt x="200" y="45"/>
                  <a:pt x="155" y="0"/>
                  <a:pt x="100" y="0"/>
                </a:cubicBezTo>
                <a:cubicBezTo>
                  <a:pt x="44" y="0"/>
                  <a:pt x="0" y="45"/>
                  <a:pt x="0" y="100"/>
                </a:cubicBezTo>
                <a:lnTo>
                  <a:pt x="0" y="1628"/>
                </a:lnTo>
                <a:lnTo>
                  <a:pt x="0" y="1628"/>
                </a:lnTo>
                <a:lnTo>
                  <a:pt x="0" y="2339"/>
                </a:lnTo>
                <a:lnTo>
                  <a:pt x="0" y="2339"/>
                </a:lnTo>
                <a:lnTo>
                  <a:pt x="0" y="2840"/>
                </a:lnTo>
                <a:lnTo>
                  <a:pt x="0" y="3551"/>
                </a:lnTo>
                <a:lnTo>
                  <a:pt x="0" y="3867"/>
                </a:lnTo>
                <a:cubicBezTo>
                  <a:pt x="0" y="3922"/>
                  <a:pt x="44" y="3967"/>
                  <a:pt x="100" y="3967"/>
                </a:cubicBezTo>
                <a:cubicBezTo>
                  <a:pt x="155" y="3967"/>
                  <a:pt x="200" y="3922"/>
                  <a:pt x="200" y="3867"/>
                </a:cubicBezTo>
                <a:lnTo>
                  <a:pt x="200" y="3651"/>
                </a:lnTo>
                <a:lnTo>
                  <a:pt x="2469" y="3651"/>
                </a:lnTo>
                <a:cubicBezTo>
                  <a:pt x="2469" y="3651"/>
                  <a:pt x="2469" y="3651"/>
                  <a:pt x="2469" y="3651"/>
                </a:cubicBezTo>
                <a:lnTo>
                  <a:pt x="3093" y="3651"/>
                </a:lnTo>
                <a:cubicBezTo>
                  <a:pt x="3148" y="3651"/>
                  <a:pt x="3193" y="3606"/>
                  <a:pt x="3193" y="3551"/>
                </a:cubicBezTo>
                <a:lnTo>
                  <a:pt x="3193" y="2840"/>
                </a:lnTo>
                <a:cubicBezTo>
                  <a:pt x="3193" y="2784"/>
                  <a:pt x="3148" y="2740"/>
                  <a:pt x="3093" y="2740"/>
                </a:cubicBezTo>
                <a:lnTo>
                  <a:pt x="2469" y="2740"/>
                </a:lnTo>
                <a:cubicBezTo>
                  <a:pt x="2413" y="2740"/>
                  <a:pt x="2369" y="2784"/>
                  <a:pt x="2369" y="2840"/>
                </a:cubicBezTo>
                <a:lnTo>
                  <a:pt x="2369" y="3451"/>
                </a:lnTo>
                <a:lnTo>
                  <a:pt x="200" y="3451"/>
                </a:lnTo>
                <a:lnTo>
                  <a:pt x="200" y="2940"/>
                </a:lnTo>
                <a:lnTo>
                  <a:pt x="1956" y="2940"/>
                </a:lnTo>
                <a:cubicBezTo>
                  <a:pt x="2012" y="2940"/>
                  <a:pt x="2056" y="2895"/>
                  <a:pt x="2056" y="2840"/>
                </a:cubicBezTo>
                <a:cubicBezTo>
                  <a:pt x="2056" y="2784"/>
                  <a:pt x="2012" y="2740"/>
                  <a:pt x="1956" y="2740"/>
                </a:cubicBezTo>
                <a:lnTo>
                  <a:pt x="200" y="2740"/>
                </a:lnTo>
                <a:lnTo>
                  <a:pt x="200" y="2439"/>
                </a:lnTo>
                <a:lnTo>
                  <a:pt x="1844" y="2439"/>
                </a:lnTo>
                <a:cubicBezTo>
                  <a:pt x="1844" y="2439"/>
                  <a:pt x="1844" y="2439"/>
                  <a:pt x="1844" y="2439"/>
                </a:cubicBezTo>
                <a:lnTo>
                  <a:pt x="3093" y="2439"/>
                </a:lnTo>
                <a:cubicBezTo>
                  <a:pt x="3148" y="2439"/>
                  <a:pt x="3193" y="2394"/>
                  <a:pt x="3193" y="2339"/>
                </a:cubicBezTo>
                <a:cubicBezTo>
                  <a:pt x="3193" y="2284"/>
                  <a:pt x="3148" y="2239"/>
                  <a:pt x="3093" y="2239"/>
                </a:cubicBezTo>
                <a:lnTo>
                  <a:pt x="1944" y="2239"/>
                </a:lnTo>
                <a:lnTo>
                  <a:pt x="1944" y="1728"/>
                </a:lnTo>
                <a:lnTo>
                  <a:pt x="2993" y="1728"/>
                </a:lnTo>
                <a:lnTo>
                  <a:pt x="2993" y="1895"/>
                </a:lnTo>
                <a:cubicBezTo>
                  <a:pt x="2993" y="1951"/>
                  <a:pt x="3038" y="1995"/>
                  <a:pt x="3093" y="1995"/>
                </a:cubicBezTo>
                <a:close/>
                <a:moveTo>
                  <a:pt x="1744" y="1027"/>
                </a:moveTo>
                <a:lnTo>
                  <a:pt x="1400" y="1027"/>
                </a:lnTo>
                <a:lnTo>
                  <a:pt x="1400" y="516"/>
                </a:lnTo>
                <a:lnTo>
                  <a:pt x="1744" y="516"/>
                </a:lnTo>
                <a:lnTo>
                  <a:pt x="1744" y="1027"/>
                </a:lnTo>
                <a:close/>
                <a:moveTo>
                  <a:pt x="2993" y="3451"/>
                </a:moveTo>
                <a:lnTo>
                  <a:pt x="2569" y="3451"/>
                </a:lnTo>
                <a:lnTo>
                  <a:pt x="2569" y="2940"/>
                </a:lnTo>
                <a:lnTo>
                  <a:pt x="2993" y="2940"/>
                </a:lnTo>
                <a:lnTo>
                  <a:pt x="2993" y="3451"/>
                </a:lnTo>
                <a:close/>
                <a:moveTo>
                  <a:pt x="200" y="1728"/>
                </a:moveTo>
                <a:lnTo>
                  <a:pt x="1744" y="1728"/>
                </a:lnTo>
                <a:lnTo>
                  <a:pt x="1744" y="2239"/>
                </a:lnTo>
                <a:lnTo>
                  <a:pt x="200" y="2239"/>
                </a:lnTo>
                <a:lnTo>
                  <a:pt x="200" y="17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bar-chart_232546"/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8770734" y="2972742"/>
            <a:ext cx="609685" cy="543838"/>
          </a:xfrm>
          <a:custGeom>
            <a:avLst/>
            <a:gdLst>
              <a:gd name="connsiteX0" fmla="*/ 19848 w 607639"/>
              <a:gd name="connsiteY0" fmla="*/ 502355 h 542013"/>
              <a:gd name="connsiteX1" fmla="*/ 587791 w 607639"/>
              <a:gd name="connsiteY1" fmla="*/ 502355 h 542013"/>
              <a:gd name="connsiteX2" fmla="*/ 607639 w 607639"/>
              <a:gd name="connsiteY2" fmla="*/ 522184 h 542013"/>
              <a:gd name="connsiteX3" fmla="*/ 587791 w 607639"/>
              <a:gd name="connsiteY3" fmla="*/ 542013 h 542013"/>
              <a:gd name="connsiteX4" fmla="*/ 19848 w 607639"/>
              <a:gd name="connsiteY4" fmla="*/ 542013 h 542013"/>
              <a:gd name="connsiteX5" fmla="*/ 0 w 607639"/>
              <a:gd name="connsiteY5" fmla="*/ 522184 h 542013"/>
              <a:gd name="connsiteX6" fmla="*/ 19848 w 607639"/>
              <a:gd name="connsiteY6" fmla="*/ 502355 h 542013"/>
              <a:gd name="connsiteX7" fmla="*/ 39691 w 607639"/>
              <a:gd name="connsiteY7" fmla="*/ 277655 h 542013"/>
              <a:gd name="connsiteX8" fmla="*/ 39691 w 607639"/>
              <a:gd name="connsiteY8" fmla="*/ 421719 h 542013"/>
              <a:gd name="connsiteX9" fmla="*/ 86057 w 607639"/>
              <a:gd name="connsiteY9" fmla="*/ 421719 h 542013"/>
              <a:gd name="connsiteX10" fmla="*/ 86057 w 607639"/>
              <a:gd name="connsiteY10" fmla="*/ 277655 h 542013"/>
              <a:gd name="connsiteX11" fmla="*/ 19846 w 607639"/>
              <a:gd name="connsiteY11" fmla="*/ 238017 h 542013"/>
              <a:gd name="connsiteX12" fmla="*/ 105902 w 607639"/>
              <a:gd name="connsiteY12" fmla="*/ 238017 h 542013"/>
              <a:gd name="connsiteX13" fmla="*/ 125748 w 607639"/>
              <a:gd name="connsiteY13" fmla="*/ 257836 h 542013"/>
              <a:gd name="connsiteX14" fmla="*/ 125748 w 607639"/>
              <a:gd name="connsiteY14" fmla="*/ 441538 h 542013"/>
              <a:gd name="connsiteX15" fmla="*/ 105902 w 607639"/>
              <a:gd name="connsiteY15" fmla="*/ 461357 h 542013"/>
              <a:gd name="connsiteX16" fmla="*/ 19846 w 607639"/>
              <a:gd name="connsiteY16" fmla="*/ 461357 h 542013"/>
              <a:gd name="connsiteX17" fmla="*/ 0 w 607639"/>
              <a:gd name="connsiteY17" fmla="*/ 441538 h 542013"/>
              <a:gd name="connsiteX18" fmla="*/ 0 w 607639"/>
              <a:gd name="connsiteY18" fmla="*/ 257836 h 542013"/>
              <a:gd name="connsiteX19" fmla="*/ 19846 w 607639"/>
              <a:gd name="connsiteY19" fmla="*/ 238017 h 542013"/>
              <a:gd name="connsiteX20" fmla="*/ 200369 w 607639"/>
              <a:gd name="connsiteY20" fmla="*/ 198333 h 542013"/>
              <a:gd name="connsiteX21" fmla="*/ 200369 w 607639"/>
              <a:gd name="connsiteY21" fmla="*/ 421726 h 542013"/>
              <a:gd name="connsiteX22" fmla="*/ 246646 w 607639"/>
              <a:gd name="connsiteY22" fmla="*/ 421726 h 542013"/>
              <a:gd name="connsiteX23" fmla="*/ 246646 w 607639"/>
              <a:gd name="connsiteY23" fmla="*/ 198333 h 542013"/>
              <a:gd name="connsiteX24" fmla="*/ 180524 w 607639"/>
              <a:gd name="connsiteY24" fmla="*/ 158702 h 542013"/>
              <a:gd name="connsiteX25" fmla="*/ 266491 w 607639"/>
              <a:gd name="connsiteY25" fmla="*/ 158702 h 542013"/>
              <a:gd name="connsiteX26" fmla="*/ 286426 w 607639"/>
              <a:gd name="connsiteY26" fmla="*/ 178518 h 542013"/>
              <a:gd name="connsiteX27" fmla="*/ 286426 w 607639"/>
              <a:gd name="connsiteY27" fmla="*/ 441541 h 542013"/>
              <a:gd name="connsiteX28" fmla="*/ 266491 w 607639"/>
              <a:gd name="connsiteY28" fmla="*/ 461357 h 542013"/>
              <a:gd name="connsiteX29" fmla="*/ 180524 w 607639"/>
              <a:gd name="connsiteY29" fmla="*/ 461357 h 542013"/>
              <a:gd name="connsiteX30" fmla="*/ 160678 w 607639"/>
              <a:gd name="connsiteY30" fmla="*/ 441541 h 542013"/>
              <a:gd name="connsiteX31" fmla="*/ 160678 w 607639"/>
              <a:gd name="connsiteY31" fmla="*/ 178518 h 542013"/>
              <a:gd name="connsiteX32" fmla="*/ 180524 w 607639"/>
              <a:gd name="connsiteY32" fmla="*/ 158702 h 542013"/>
              <a:gd name="connsiteX33" fmla="*/ 360905 w 607639"/>
              <a:gd name="connsiteY33" fmla="*/ 119023 h 542013"/>
              <a:gd name="connsiteX34" fmla="*/ 360905 w 607639"/>
              <a:gd name="connsiteY34" fmla="*/ 421720 h 542013"/>
              <a:gd name="connsiteX35" fmla="*/ 407271 w 607639"/>
              <a:gd name="connsiteY35" fmla="*/ 421720 h 542013"/>
              <a:gd name="connsiteX36" fmla="*/ 407271 w 607639"/>
              <a:gd name="connsiteY36" fmla="*/ 119023 h 542013"/>
              <a:gd name="connsiteX37" fmla="*/ 341060 w 607639"/>
              <a:gd name="connsiteY37" fmla="*/ 79386 h 542013"/>
              <a:gd name="connsiteX38" fmla="*/ 427116 w 607639"/>
              <a:gd name="connsiteY38" fmla="*/ 79386 h 542013"/>
              <a:gd name="connsiteX39" fmla="*/ 446962 w 607639"/>
              <a:gd name="connsiteY39" fmla="*/ 99204 h 542013"/>
              <a:gd name="connsiteX40" fmla="*/ 446962 w 607639"/>
              <a:gd name="connsiteY40" fmla="*/ 441538 h 542013"/>
              <a:gd name="connsiteX41" fmla="*/ 427116 w 607639"/>
              <a:gd name="connsiteY41" fmla="*/ 461357 h 542013"/>
              <a:gd name="connsiteX42" fmla="*/ 341060 w 607639"/>
              <a:gd name="connsiteY42" fmla="*/ 461357 h 542013"/>
              <a:gd name="connsiteX43" fmla="*/ 321214 w 607639"/>
              <a:gd name="connsiteY43" fmla="*/ 441538 h 542013"/>
              <a:gd name="connsiteX44" fmla="*/ 321214 w 607639"/>
              <a:gd name="connsiteY44" fmla="*/ 99204 h 542013"/>
              <a:gd name="connsiteX45" fmla="*/ 341060 w 607639"/>
              <a:gd name="connsiteY45" fmla="*/ 79386 h 542013"/>
              <a:gd name="connsiteX46" fmla="*/ 521582 w 607639"/>
              <a:gd name="connsiteY46" fmla="*/ 39728 h 542013"/>
              <a:gd name="connsiteX47" fmla="*/ 521582 w 607639"/>
              <a:gd name="connsiteY47" fmla="*/ 421718 h 542013"/>
              <a:gd name="connsiteX48" fmla="*/ 567859 w 607639"/>
              <a:gd name="connsiteY48" fmla="*/ 421718 h 542013"/>
              <a:gd name="connsiteX49" fmla="*/ 567859 w 607639"/>
              <a:gd name="connsiteY49" fmla="*/ 39728 h 542013"/>
              <a:gd name="connsiteX50" fmla="*/ 501737 w 607639"/>
              <a:gd name="connsiteY50" fmla="*/ 0 h 542013"/>
              <a:gd name="connsiteX51" fmla="*/ 587793 w 607639"/>
              <a:gd name="connsiteY51" fmla="*/ 0 h 542013"/>
              <a:gd name="connsiteX52" fmla="*/ 607639 w 607639"/>
              <a:gd name="connsiteY52" fmla="*/ 19819 h 542013"/>
              <a:gd name="connsiteX53" fmla="*/ 607639 w 607639"/>
              <a:gd name="connsiteY53" fmla="*/ 441537 h 542013"/>
              <a:gd name="connsiteX54" fmla="*/ 587793 w 607639"/>
              <a:gd name="connsiteY54" fmla="*/ 461357 h 542013"/>
              <a:gd name="connsiteX55" fmla="*/ 501737 w 607639"/>
              <a:gd name="connsiteY55" fmla="*/ 461357 h 542013"/>
              <a:gd name="connsiteX56" fmla="*/ 481891 w 607639"/>
              <a:gd name="connsiteY56" fmla="*/ 441537 h 542013"/>
              <a:gd name="connsiteX57" fmla="*/ 481891 w 607639"/>
              <a:gd name="connsiteY57" fmla="*/ 19819 h 542013"/>
              <a:gd name="connsiteX58" fmla="*/ 501737 w 607639"/>
              <a:gd name="connsiteY58" fmla="*/ 0 h 54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07639" h="542013">
                <a:moveTo>
                  <a:pt x="19848" y="502355"/>
                </a:moveTo>
                <a:lnTo>
                  <a:pt x="587791" y="502355"/>
                </a:lnTo>
                <a:cubicBezTo>
                  <a:pt x="598739" y="502355"/>
                  <a:pt x="607639" y="511247"/>
                  <a:pt x="607639" y="522184"/>
                </a:cubicBezTo>
                <a:cubicBezTo>
                  <a:pt x="607639" y="533121"/>
                  <a:pt x="598739" y="542013"/>
                  <a:pt x="587791" y="542013"/>
                </a:cubicBezTo>
                <a:lnTo>
                  <a:pt x="19848" y="542013"/>
                </a:lnTo>
                <a:cubicBezTo>
                  <a:pt x="8901" y="542013"/>
                  <a:pt x="0" y="533121"/>
                  <a:pt x="0" y="522184"/>
                </a:cubicBezTo>
                <a:cubicBezTo>
                  <a:pt x="0" y="511247"/>
                  <a:pt x="8901" y="502355"/>
                  <a:pt x="19848" y="502355"/>
                </a:cubicBezTo>
                <a:close/>
                <a:moveTo>
                  <a:pt x="39691" y="277655"/>
                </a:moveTo>
                <a:lnTo>
                  <a:pt x="39691" y="421719"/>
                </a:lnTo>
                <a:lnTo>
                  <a:pt x="86057" y="421719"/>
                </a:lnTo>
                <a:lnTo>
                  <a:pt x="86057" y="277655"/>
                </a:lnTo>
                <a:close/>
                <a:moveTo>
                  <a:pt x="19846" y="238017"/>
                </a:moveTo>
                <a:lnTo>
                  <a:pt x="105902" y="238017"/>
                </a:lnTo>
                <a:cubicBezTo>
                  <a:pt x="116849" y="238017"/>
                  <a:pt x="125748" y="246815"/>
                  <a:pt x="125748" y="257836"/>
                </a:cubicBezTo>
                <a:lnTo>
                  <a:pt x="125748" y="441538"/>
                </a:lnTo>
                <a:cubicBezTo>
                  <a:pt x="125748" y="452469"/>
                  <a:pt x="116849" y="461357"/>
                  <a:pt x="105902" y="461357"/>
                </a:cubicBezTo>
                <a:lnTo>
                  <a:pt x="19846" y="461357"/>
                </a:lnTo>
                <a:cubicBezTo>
                  <a:pt x="8899" y="461357"/>
                  <a:pt x="0" y="452469"/>
                  <a:pt x="0" y="441538"/>
                </a:cubicBezTo>
                <a:lnTo>
                  <a:pt x="0" y="257836"/>
                </a:lnTo>
                <a:cubicBezTo>
                  <a:pt x="0" y="246815"/>
                  <a:pt x="8899" y="238017"/>
                  <a:pt x="19846" y="238017"/>
                </a:cubicBezTo>
                <a:close/>
                <a:moveTo>
                  <a:pt x="200369" y="198333"/>
                </a:moveTo>
                <a:lnTo>
                  <a:pt x="200369" y="421726"/>
                </a:lnTo>
                <a:lnTo>
                  <a:pt x="246646" y="421726"/>
                </a:lnTo>
                <a:lnTo>
                  <a:pt x="246646" y="198333"/>
                </a:lnTo>
                <a:close/>
                <a:moveTo>
                  <a:pt x="180524" y="158702"/>
                </a:moveTo>
                <a:lnTo>
                  <a:pt x="266491" y="158702"/>
                </a:lnTo>
                <a:cubicBezTo>
                  <a:pt x="277527" y="158702"/>
                  <a:pt x="286426" y="167588"/>
                  <a:pt x="286426" y="178518"/>
                </a:cubicBezTo>
                <a:lnTo>
                  <a:pt x="286426" y="441541"/>
                </a:lnTo>
                <a:cubicBezTo>
                  <a:pt x="286426" y="452471"/>
                  <a:pt x="277527" y="461357"/>
                  <a:pt x="266491" y="461357"/>
                </a:cubicBezTo>
                <a:lnTo>
                  <a:pt x="180524" y="461357"/>
                </a:lnTo>
                <a:cubicBezTo>
                  <a:pt x="169488" y="461357"/>
                  <a:pt x="160678" y="452471"/>
                  <a:pt x="160678" y="441541"/>
                </a:cubicBezTo>
                <a:lnTo>
                  <a:pt x="160678" y="178518"/>
                </a:lnTo>
                <a:cubicBezTo>
                  <a:pt x="160678" y="167588"/>
                  <a:pt x="169488" y="158702"/>
                  <a:pt x="180524" y="158702"/>
                </a:cubicBezTo>
                <a:close/>
                <a:moveTo>
                  <a:pt x="360905" y="119023"/>
                </a:moveTo>
                <a:lnTo>
                  <a:pt x="360905" y="421720"/>
                </a:lnTo>
                <a:lnTo>
                  <a:pt x="407271" y="421720"/>
                </a:lnTo>
                <a:lnTo>
                  <a:pt x="407271" y="119023"/>
                </a:lnTo>
                <a:close/>
                <a:moveTo>
                  <a:pt x="341060" y="79386"/>
                </a:moveTo>
                <a:lnTo>
                  <a:pt x="427116" y="79386"/>
                </a:lnTo>
                <a:cubicBezTo>
                  <a:pt x="438063" y="79386"/>
                  <a:pt x="446962" y="88273"/>
                  <a:pt x="446962" y="99204"/>
                </a:cubicBezTo>
                <a:lnTo>
                  <a:pt x="446962" y="441538"/>
                </a:lnTo>
                <a:cubicBezTo>
                  <a:pt x="446962" y="452470"/>
                  <a:pt x="438063" y="461357"/>
                  <a:pt x="427116" y="461357"/>
                </a:cubicBezTo>
                <a:lnTo>
                  <a:pt x="341060" y="461357"/>
                </a:lnTo>
                <a:cubicBezTo>
                  <a:pt x="330113" y="461357"/>
                  <a:pt x="321214" y="452470"/>
                  <a:pt x="321214" y="441538"/>
                </a:cubicBezTo>
                <a:lnTo>
                  <a:pt x="321214" y="99204"/>
                </a:lnTo>
                <a:cubicBezTo>
                  <a:pt x="321214" y="88273"/>
                  <a:pt x="330113" y="79386"/>
                  <a:pt x="341060" y="79386"/>
                </a:cubicBezTo>
                <a:close/>
                <a:moveTo>
                  <a:pt x="521582" y="39728"/>
                </a:moveTo>
                <a:lnTo>
                  <a:pt x="521582" y="421718"/>
                </a:lnTo>
                <a:lnTo>
                  <a:pt x="567859" y="421718"/>
                </a:lnTo>
                <a:lnTo>
                  <a:pt x="567859" y="39728"/>
                </a:lnTo>
                <a:close/>
                <a:moveTo>
                  <a:pt x="501737" y="0"/>
                </a:moveTo>
                <a:lnTo>
                  <a:pt x="587793" y="0"/>
                </a:lnTo>
                <a:cubicBezTo>
                  <a:pt x="598740" y="0"/>
                  <a:pt x="607639" y="8888"/>
                  <a:pt x="607639" y="19819"/>
                </a:cubicBezTo>
                <a:lnTo>
                  <a:pt x="607639" y="441537"/>
                </a:lnTo>
                <a:cubicBezTo>
                  <a:pt x="607639" y="452469"/>
                  <a:pt x="598740" y="461357"/>
                  <a:pt x="587793" y="461357"/>
                </a:cubicBezTo>
                <a:lnTo>
                  <a:pt x="501737" y="461357"/>
                </a:lnTo>
                <a:cubicBezTo>
                  <a:pt x="490790" y="461357"/>
                  <a:pt x="481891" y="452469"/>
                  <a:pt x="481891" y="441537"/>
                </a:cubicBezTo>
                <a:lnTo>
                  <a:pt x="481891" y="19819"/>
                </a:lnTo>
                <a:cubicBezTo>
                  <a:pt x="481891" y="8888"/>
                  <a:pt x="490790" y="0"/>
                  <a:pt x="5017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decresing-chart_97349"/>
          <p:cNvSpPr>
            <a:spLocks noChangeAspect="1"/>
          </p:cNvSpPr>
          <p:nvPr>
            <p:custDataLst>
              <p:tags r:id="rId13"/>
            </p:custDataLst>
          </p:nvPr>
        </p:nvSpPr>
        <p:spPr bwMode="auto">
          <a:xfrm>
            <a:off x="8823189" y="4518912"/>
            <a:ext cx="609685" cy="536809"/>
          </a:xfrm>
          <a:custGeom>
            <a:avLst/>
            <a:gdLst>
              <a:gd name="connsiteX0" fmla="*/ 359829 w 608442"/>
              <a:gd name="connsiteY0" fmla="*/ 197894 h 535715"/>
              <a:gd name="connsiteX1" fmla="*/ 381798 w 608442"/>
              <a:gd name="connsiteY1" fmla="*/ 202189 h 535715"/>
              <a:gd name="connsiteX2" fmla="*/ 466140 w 608442"/>
              <a:gd name="connsiteY2" fmla="*/ 286415 h 535715"/>
              <a:gd name="connsiteX3" fmla="*/ 472132 w 608442"/>
              <a:gd name="connsiteY3" fmla="*/ 300682 h 535715"/>
              <a:gd name="connsiteX4" fmla="*/ 472132 w 608442"/>
              <a:gd name="connsiteY4" fmla="*/ 515464 h 535715"/>
              <a:gd name="connsiteX5" fmla="*/ 451853 w 608442"/>
              <a:gd name="connsiteY5" fmla="*/ 535715 h 535715"/>
              <a:gd name="connsiteX6" fmla="*/ 367510 w 608442"/>
              <a:gd name="connsiteY6" fmla="*/ 535715 h 535715"/>
              <a:gd name="connsiteX7" fmla="*/ 347231 w 608442"/>
              <a:gd name="connsiteY7" fmla="*/ 515464 h 535715"/>
              <a:gd name="connsiteX8" fmla="*/ 347231 w 608442"/>
              <a:gd name="connsiteY8" fmla="*/ 216610 h 535715"/>
              <a:gd name="connsiteX9" fmla="*/ 359829 w 608442"/>
              <a:gd name="connsiteY9" fmla="*/ 197894 h 535715"/>
              <a:gd name="connsiteX10" fmla="*/ 290953 w 608442"/>
              <a:gd name="connsiteY10" fmla="*/ 197894 h 535715"/>
              <a:gd name="connsiteX11" fmla="*/ 303551 w 608442"/>
              <a:gd name="connsiteY11" fmla="*/ 216610 h 535715"/>
              <a:gd name="connsiteX12" fmla="*/ 303551 w 608442"/>
              <a:gd name="connsiteY12" fmla="*/ 515464 h 535715"/>
              <a:gd name="connsiteX13" fmla="*/ 283272 w 608442"/>
              <a:gd name="connsiteY13" fmla="*/ 535715 h 535715"/>
              <a:gd name="connsiteX14" fmla="*/ 198929 w 608442"/>
              <a:gd name="connsiteY14" fmla="*/ 535715 h 535715"/>
              <a:gd name="connsiteX15" fmla="*/ 178650 w 608442"/>
              <a:gd name="connsiteY15" fmla="*/ 515464 h 535715"/>
              <a:gd name="connsiteX16" fmla="*/ 178650 w 608442"/>
              <a:gd name="connsiteY16" fmla="*/ 300682 h 535715"/>
              <a:gd name="connsiteX17" fmla="*/ 184642 w 608442"/>
              <a:gd name="connsiteY17" fmla="*/ 286415 h 535715"/>
              <a:gd name="connsiteX18" fmla="*/ 268831 w 608442"/>
              <a:gd name="connsiteY18" fmla="*/ 202189 h 535715"/>
              <a:gd name="connsiteX19" fmla="*/ 290953 w 608442"/>
              <a:gd name="connsiteY19" fmla="*/ 197894 h 535715"/>
              <a:gd name="connsiteX20" fmla="*/ 22584 w 608442"/>
              <a:gd name="connsiteY20" fmla="*/ 197894 h 535715"/>
              <a:gd name="connsiteX21" fmla="*/ 44707 w 608442"/>
              <a:gd name="connsiteY21" fmla="*/ 202189 h 535715"/>
              <a:gd name="connsiteX22" fmla="*/ 129049 w 608442"/>
              <a:gd name="connsiteY22" fmla="*/ 286415 h 535715"/>
              <a:gd name="connsiteX23" fmla="*/ 135041 w 608442"/>
              <a:gd name="connsiteY23" fmla="*/ 300682 h 535715"/>
              <a:gd name="connsiteX24" fmla="*/ 135041 w 608442"/>
              <a:gd name="connsiteY24" fmla="*/ 515464 h 535715"/>
              <a:gd name="connsiteX25" fmla="*/ 114762 w 608442"/>
              <a:gd name="connsiteY25" fmla="*/ 535715 h 535715"/>
              <a:gd name="connsiteX26" fmla="*/ 30419 w 608442"/>
              <a:gd name="connsiteY26" fmla="*/ 535715 h 535715"/>
              <a:gd name="connsiteX27" fmla="*/ 10140 w 608442"/>
              <a:gd name="connsiteY27" fmla="*/ 515464 h 535715"/>
              <a:gd name="connsiteX28" fmla="*/ 10140 w 608442"/>
              <a:gd name="connsiteY28" fmla="*/ 216610 h 535715"/>
              <a:gd name="connsiteX29" fmla="*/ 22584 w 608442"/>
              <a:gd name="connsiteY29" fmla="*/ 197894 h 535715"/>
              <a:gd name="connsiteX30" fmla="*/ 320129 w 608442"/>
              <a:gd name="connsiteY30" fmla="*/ 3 h 535715"/>
              <a:gd name="connsiteX31" fmla="*/ 332938 w 608442"/>
              <a:gd name="connsiteY31" fmla="*/ 4261 h 535715"/>
              <a:gd name="connsiteX32" fmla="*/ 559864 w 608442"/>
              <a:gd name="connsiteY32" fmla="*/ 179483 h 535715"/>
              <a:gd name="connsiteX33" fmla="*/ 555101 w 608442"/>
              <a:gd name="connsiteY33" fmla="*/ 147569 h 535715"/>
              <a:gd name="connsiteX34" fmla="*/ 572155 w 608442"/>
              <a:gd name="connsiteY34" fmla="*/ 124554 h 535715"/>
              <a:gd name="connsiteX35" fmla="*/ 595201 w 608442"/>
              <a:gd name="connsiteY35" fmla="*/ 141585 h 535715"/>
              <a:gd name="connsiteX36" fmla="*/ 608261 w 608442"/>
              <a:gd name="connsiteY36" fmla="*/ 227815 h 535715"/>
              <a:gd name="connsiteX37" fmla="*/ 603498 w 608442"/>
              <a:gd name="connsiteY37" fmla="*/ 244079 h 535715"/>
              <a:gd name="connsiteX38" fmla="*/ 588134 w 608442"/>
              <a:gd name="connsiteY38" fmla="*/ 250984 h 535715"/>
              <a:gd name="connsiteX39" fmla="*/ 587980 w 608442"/>
              <a:gd name="connsiteY39" fmla="*/ 250984 h 535715"/>
              <a:gd name="connsiteX40" fmla="*/ 500098 w 608442"/>
              <a:gd name="connsiteY40" fmla="*/ 250524 h 535715"/>
              <a:gd name="connsiteX41" fmla="*/ 479818 w 608442"/>
              <a:gd name="connsiteY41" fmla="*/ 230117 h 535715"/>
              <a:gd name="connsiteX42" fmla="*/ 500252 w 608442"/>
              <a:gd name="connsiteY42" fmla="*/ 210017 h 535715"/>
              <a:gd name="connsiteX43" fmla="*/ 533285 w 608442"/>
              <a:gd name="connsiteY43" fmla="*/ 210170 h 535715"/>
              <a:gd name="connsiteX44" fmla="*/ 321108 w 608442"/>
              <a:gd name="connsiteY44" fmla="*/ 46302 h 535715"/>
              <a:gd name="connsiteX45" fmla="*/ 170848 w 608442"/>
              <a:gd name="connsiteY45" fmla="*/ 173346 h 535715"/>
              <a:gd name="connsiteX46" fmla="*/ 143346 w 608442"/>
              <a:gd name="connsiteY46" fmla="*/ 172272 h 535715"/>
              <a:gd name="connsiteX47" fmla="*/ 5992 w 608442"/>
              <a:gd name="connsiteY47" fmla="*/ 34948 h 535715"/>
              <a:gd name="connsiteX48" fmla="*/ 5992 w 608442"/>
              <a:gd name="connsiteY48" fmla="*/ 6409 h 535715"/>
              <a:gd name="connsiteX49" fmla="*/ 34569 w 608442"/>
              <a:gd name="connsiteY49" fmla="*/ 6409 h 535715"/>
              <a:gd name="connsiteX50" fmla="*/ 158864 w 608442"/>
              <a:gd name="connsiteY50" fmla="*/ 130384 h 535715"/>
              <a:gd name="connsiteX51" fmla="*/ 307434 w 608442"/>
              <a:gd name="connsiteY51" fmla="*/ 4721 h 535715"/>
              <a:gd name="connsiteX52" fmla="*/ 320129 w 608442"/>
              <a:gd name="connsiteY52" fmla="*/ 3 h 53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8442" h="535715">
                <a:moveTo>
                  <a:pt x="359829" y="197894"/>
                </a:moveTo>
                <a:cubicBezTo>
                  <a:pt x="367357" y="194672"/>
                  <a:pt x="376113" y="196360"/>
                  <a:pt x="381798" y="202189"/>
                </a:cubicBezTo>
                <a:lnTo>
                  <a:pt x="466140" y="286415"/>
                </a:lnTo>
                <a:cubicBezTo>
                  <a:pt x="469981" y="290097"/>
                  <a:pt x="472132" y="295313"/>
                  <a:pt x="472132" y="300682"/>
                </a:cubicBezTo>
                <a:lnTo>
                  <a:pt x="472132" y="515464"/>
                </a:lnTo>
                <a:cubicBezTo>
                  <a:pt x="472132" y="526663"/>
                  <a:pt x="462914" y="535715"/>
                  <a:pt x="451853" y="535715"/>
                </a:cubicBezTo>
                <a:lnTo>
                  <a:pt x="367510" y="535715"/>
                </a:lnTo>
                <a:cubicBezTo>
                  <a:pt x="356295" y="535715"/>
                  <a:pt x="347231" y="526663"/>
                  <a:pt x="347231" y="515464"/>
                </a:cubicBezTo>
                <a:lnTo>
                  <a:pt x="347231" y="216610"/>
                </a:lnTo>
                <a:cubicBezTo>
                  <a:pt x="347231" y="208326"/>
                  <a:pt x="352147" y="200962"/>
                  <a:pt x="359829" y="197894"/>
                </a:cubicBezTo>
                <a:close/>
                <a:moveTo>
                  <a:pt x="290953" y="197894"/>
                </a:moveTo>
                <a:cubicBezTo>
                  <a:pt x="298481" y="200962"/>
                  <a:pt x="303551" y="208326"/>
                  <a:pt x="303551" y="216610"/>
                </a:cubicBezTo>
                <a:lnTo>
                  <a:pt x="303551" y="515464"/>
                </a:lnTo>
                <a:cubicBezTo>
                  <a:pt x="303551" y="526663"/>
                  <a:pt x="294333" y="535715"/>
                  <a:pt x="283272" y="535715"/>
                </a:cubicBezTo>
                <a:lnTo>
                  <a:pt x="198929" y="535715"/>
                </a:lnTo>
                <a:cubicBezTo>
                  <a:pt x="187714" y="535715"/>
                  <a:pt x="178650" y="526663"/>
                  <a:pt x="178650" y="515464"/>
                </a:cubicBezTo>
                <a:lnTo>
                  <a:pt x="178650" y="300682"/>
                </a:lnTo>
                <a:cubicBezTo>
                  <a:pt x="178650" y="295313"/>
                  <a:pt x="180801" y="290097"/>
                  <a:pt x="184642" y="286415"/>
                </a:cubicBezTo>
                <a:lnTo>
                  <a:pt x="268831" y="202189"/>
                </a:lnTo>
                <a:cubicBezTo>
                  <a:pt x="274669" y="196360"/>
                  <a:pt x="283425" y="194672"/>
                  <a:pt x="290953" y="197894"/>
                </a:cubicBezTo>
                <a:close/>
                <a:moveTo>
                  <a:pt x="22584" y="197894"/>
                </a:moveTo>
                <a:cubicBezTo>
                  <a:pt x="30265" y="194672"/>
                  <a:pt x="39022" y="196360"/>
                  <a:pt x="44707" y="202189"/>
                </a:cubicBezTo>
                <a:lnTo>
                  <a:pt x="129049" y="286415"/>
                </a:lnTo>
                <a:cubicBezTo>
                  <a:pt x="132890" y="290250"/>
                  <a:pt x="135041" y="295313"/>
                  <a:pt x="135041" y="300682"/>
                </a:cubicBezTo>
                <a:lnTo>
                  <a:pt x="135041" y="515464"/>
                </a:lnTo>
                <a:cubicBezTo>
                  <a:pt x="135041" y="526663"/>
                  <a:pt x="125823" y="535715"/>
                  <a:pt x="114762" y="535715"/>
                </a:cubicBezTo>
                <a:lnTo>
                  <a:pt x="30419" y="535715"/>
                </a:lnTo>
                <a:cubicBezTo>
                  <a:pt x="19204" y="535715"/>
                  <a:pt x="10140" y="526663"/>
                  <a:pt x="10140" y="515464"/>
                </a:cubicBezTo>
                <a:lnTo>
                  <a:pt x="10140" y="216610"/>
                </a:lnTo>
                <a:cubicBezTo>
                  <a:pt x="10140" y="208326"/>
                  <a:pt x="15056" y="200962"/>
                  <a:pt x="22584" y="197894"/>
                </a:cubicBezTo>
                <a:close/>
                <a:moveTo>
                  <a:pt x="320129" y="3"/>
                </a:moveTo>
                <a:cubicBezTo>
                  <a:pt x="324642" y="-74"/>
                  <a:pt x="329174" y="1346"/>
                  <a:pt x="332938" y="4261"/>
                </a:cubicBezTo>
                <a:lnTo>
                  <a:pt x="559864" y="179483"/>
                </a:lnTo>
                <a:lnTo>
                  <a:pt x="555101" y="147569"/>
                </a:lnTo>
                <a:cubicBezTo>
                  <a:pt x="553411" y="136522"/>
                  <a:pt x="560940" y="126241"/>
                  <a:pt x="572155" y="124554"/>
                </a:cubicBezTo>
                <a:cubicBezTo>
                  <a:pt x="583217" y="122866"/>
                  <a:pt x="593511" y="130538"/>
                  <a:pt x="595201" y="141585"/>
                </a:cubicBezTo>
                <a:lnTo>
                  <a:pt x="608261" y="227815"/>
                </a:lnTo>
                <a:cubicBezTo>
                  <a:pt x="609029" y="233646"/>
                  <a:pt x="607339" y="239476"/>
                  <a:pt x="603498" y="244079"/>
                </a:cubicBezTo>
                <a:cubicBezTo>
                  <a:pt x="599657" y="248529"/>
                  <a:pt x="593972" y="250984"/>
                  <a:pt x="588134" y="250984"/>
                </a:cubicBezTo>
                <a:lnTo>
                  <a:pt x="587980" y="250984"/>
                </a:lnTo>
                <a:lnTo>
                  <a:pt x="500098" y="250524"/>
                </a:lnTo>
                <a:cubicBezTo>
                  <a:pt x="488883" y="250524"/>
                  <a:pt x="479818" y="241318"/>
                  <a:pt x="479818" y="230117"/>
                </a:cubicBezTo>
                <a:cubicBezTo>
                  <a:pt x="479971" y="218916"/>
                  <a:pt x="489036" y="210017"/>
                  <a:pt x="500252" y="210017"/>
                </a:cubicBezTo>
                <a:lnTo>
                  <a:pt x="533285" y="210170"/>
                </a:lnTo>
                <a:lnTo>
                  <a:pt x="321108" y="46302"/>
                </a:lnTo>
                <a:lnTo>
                  <a:pt x="170848" y="173346"/>
                </a:lnTo>
                <a:cubicBezTo>
                  <a:pt x="162859" y="180250"/>
                  <a:pt x="150875" y="179790"/>
                  <a:pt x="143346" y="172272"/>
                </a:cubicBezTo>
                <a:lnTo>
                  <a:pt x="5992" y="34948"/>
                </a:lnTo>
                <a:cubicBezTo>
                  <a:pt x="-1997" y="27122"/>
                  <a:pt x="-1997" y="14234"/>
                  <a:pt x="5992" y="6409"/>
                </a:cubicBezTo>
                <a:cubicBezTo>
                  <a:pt x="13828" y="-1570"/>
                  <a:pt x="26734" y="-1570"/>
                  <a:pt x="34569" y="6409"/>
                </a:cubicBezTo>
                <a:lnTo>
                  <a:pt x="158864" y="130384"/>
                </a:lnTo>
                <a:lnTo>
                  <a:pt x="307434" y="4721"/>
                </a:lnTo>
                <a:cubicBezTo>
                  <a:pt x="311122" y="1652"/>
                  <a:pt x="315616" y="79"/>
                  <a:pt x="320129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92575" y="2095500"/>
            <a:ext cx="40913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23598A"/>
                </a:solidFill>
                <a:effectLst>
                  <a:outerShdw blurRad="127000" dist="101600" dir="2700000" algn="tl">
                    <a:srgbClr val="000000">
                      <a:alpha val="27000"/>
                    </a:srgbClr>
                  </a:outerShdw>
                </a:effectLst>
                <a:cs typeface="+mn-ea"/>
                <a:sym typeface="+mn-lt"/>
              </a:rPr>
              <a:t>形成团队的要素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9" grpId="0" animBg="1"/>
      <p:bldP spid="145" grpId="0" animBg="1"/>
      <p:bldP spid="141" grpId="0" animBg="1"/>
      <p:bldP spid="143" grpId="0" animBg="1"/>
      <p:bldP spid="61" grpId="0"/>
      <p:bldP spid="1215" grpId="0"/>
      <p:bldP spid="1216" grpId="0"/>
      <p:bldP spid="1217" grpId="0"/>
      <p:bldP spid="2" grpId="0" animBg="1"/>
      <p:bldP spid="34" grpId="0" animBg="1"/>
      <p:bldP spid="37" grpId="0" animBg="1"/>
      <p:bldP spid="38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410776" y="266009"/>
            <a:ext cx="5981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优品部分  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团队及群体的区分</a:t>
            </a:r>
          </a:p>
        </p:txBody>
      </p:sp>
      <p:grpSp>
        <p:nvGrpSpPr>
          <p:cNvPr id="22" name="组合 21"/>
          <p:cNvGrpSpPr/>
          <p:nvPr>
            <p:custDataLst>
              <p:tags r:id="rId1"/>
            </p:custDataLst>
          </p:nvPr>
        </p:nvGrpSpPr>
        <p:grpSpPr>
          <a:xfrm>
            <a:off x="4755387" y="2350703"/>
            <a:ext cx="2696111" cy="3323986"/>
            <a:chOff x="4755387" y="2350703"/>
            <a:chExt cx="2696111" cy="3323986"/>
          </a:xfrm>
        </p:grpSpPr>
        <p:sp>
          <p:nvSpPr>
            <p:cNvPr id="3" name="文本框 2"/>
            <p:cNvSpPr txBox="1"/>
            <p:nvPr>
              <p:custDataLst>
                <p:tags r:id="rId2"/>
              </p:custDataLst>
            </p:nvPr>
          </p:nvSpPr>
          <p:spPr>
            <a:xfrm>
              <a:off x="5027056" y="2350703"/>
              <a:ext cx="1364476" cy="2215991"/>
            </a:xfrm>
            <a:prstGeom prst="rect">
              <a:avLst/>
            </a:prstGeom>
            <a:noFill/>
          </p:spPr>
          <p:txBody>
            <a:bodyPr wrap="none" rtlCol="0">
              <a:normAutofit fontScale="97500"/>
            </a:bodyPr>
            <a:lstStyle/>
            <a:p>
              <a:r>
                <a:rPr lang="en-US" altLang="zh-CN" sz="13800" b="1" dirty="0">
                  <a:solidFill>
                    <a:srgbClr val="23598A"/>
                  </a:solidFill>
                  <a:cs typeface="+mn-ea"/>
                  <a:sym typeface="+mn-lt"/>
                </a:rPr>
                <a:t>P</a:t>
              </a:r>
            </a:p>
          </p:txBody>
        </p:sp>
        <p:sp>
          <p:nvSpPr>
            <p:cNvPr id="5" name="文本框 4"/>
            <p:cNvSpPr txBox="1"/>
            <p:nvPr>
              <p:custDataLst>
                <p:tags r:id="rId3"/>
              </p:custDataLst>
            </p:nvPr>
          </p:nvSpPr>
          <p:spPr>
            <a:xfrm>
              <a:off x="5800468" y="3458698"/>
              <a:ext cx="1597960" cy="2215991"/>
            </a:xfrm>
            <a:prstGeom prst="rect">
              <a:avLst/>
            </a:prstGeom>
            <a:noFill/>
          </p:spPr>
          <p:txBody>
            <a:bodyPr wrap="square" rtlCol="0">
              <a:normAutofit fontScale="97500"/>
            </a:bodyPr>
            <a:lstStyle/>
            <a:p>
              <a:r>
                <a:rPr lang="en-US" altLang="zh-CN" sz="13800" b="1">
                  <a:solidFill>
                    <a:srgbClr val="FFC000"/>
                  </a:solidFill>
                  <a:cs typeface="+mn-ea"/>
                  <a:sym typeface="+mn-lt"/>
                </a:rPr>
                <a:t>K</a:t>
              </a:r>
            </a:p>
          </p:txBody>
        </p:sp>
        <p:sp>
          <p:nvSpPr>
            <p:cNvPr id="6" name="矩形 5"/>
            <p:cNvSpPr/>
            <p:nvPr>
              <p:custDataLst>
                <p:tags r:id="rId4"/>
              </p:custDataLst>
            </p:nvPr>
          </p:nvSpPr>
          <p:spPr>
            <a:xfrm rot="18986428">
              <a:off x="4755387" y="2535018"/>
              <a:ext cx="1038024" cy="65639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63500" dist="165100" dir="2460000" sx="89000" sy="8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 rot="8100000">
              <a:off x="6230357" y="4780025"/>
              <a:ext cx="1221141" cy="74154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63500" dir="13200000" sx="92000" sy="92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803073" y="4828007"/>
            <a:ext cx="3416320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群体是将风险归结在领导人身上</a:t>
            </a:r>
          </a:p>
        </p:txBody>
      </p:sp>
      <p:pic>
        <p:nvPicPr>
          <p:cNvPr id="13" name="图片 12" descr="D:\素材\51miz-P1491867-CPKYIW4S-1920x1280.jpg51miz-P1491867-CPKYIW4S-1920x128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9918" y="2442715"/>
            <a:ext cx="3262630" cy="217516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99021" y="390756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群体</a:t>
            </a:r>
          </a:p>
        </p:txBody>
      </p:sp>
      <p:sp>
        <p:nvSpPr>
          <p:cNvPr id="15" name="矩形 14"/>
          <p:cNvSpPr/>
          <p:nvPr/>
        </p:nvSpPr>
        <p:spPr>
          <a:xfrm>
            <a:off x="726287" y="1849582"/>
            <a:ext cx="3567139" cy="4191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214219" y="4647958"/>
            <a:ext cx="3251494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团队是每个成员都具有抗奉献意识，共同承担责任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130655" y="2361882"/>
            <a:ext cx="3265952" cy="2134235"/>
            <a:chOff x="8130655" y="2361882"/>
            <a:chExt cx="3265952" cy="2134235"/>
          </a:xfrm>
        </p:grpSpPr>
        <p:pic>
          <p:nvPicPr>
            <p:cNvPr id="19" name="图片 18" descr="D:\素材\51miz-P1491833-CZ5MIF97-1920x1255.jpg51miz-P1491833-CZ5MIF97-1920x125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30655" y="2361882"/>
              <a:ext cx="3262746" cy="213423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182813" y="3784450"/>
              <a:ext cx="121379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团队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7978458" y="1807447"/>
            <a:ext cx="3567139" cy="4191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14" grpId="0"/>
      <p:bldP spid="15" grpId="0" animBg="1"/>
      <p:bldP spid="16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598A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Docer Falling Dust PPT demo 1"/>
          <p:cNvSpPr/>
          <p:nvPr/>
        </p:nvSpPr>
        <p:spPr>
          <a:xfrm>
            <a:off x="3996891" y="2956192"/>
            <a:ext cx="71384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合格的团队构成要素</a:t>
            </a:r>
          </a:p>
        </p:txBody>
      </p:sp>
      <p:sp>
        <p:nvSpPr>
          <p:cNvPr id="9" name="Docer Falling Dust PPT demo 1"/>
          <p:cNvSpPr/>
          <p:nvPr/>
        </p:nvSpPr>
        <p:spPr>
          <a:xfrm>
            <a:off x="1817584" y="2607458"/>
            <a:ext cx="1704109" cy="1704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cs typeface="+mn-ea"/>
                <a:sym typeface="+mn-lt"/>
              </a:rPr>
              <a:t>02</a:t>
            </a:r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25919" y="2162931"/>
            <a:ext cx="2659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第二部分</a:t>
            </a:r>
          </a:p>
        </p:txBody>
      </p:sp>
      <p:sp>
        <p:nvSpPr>
          <p:cNvPr id="11" name="矩形 10"/>
          <p:cNvSpPr/>
          <p:nvPr/>
        </p:nvSpPr>
        <p:spPr>
          <a:xfrm>
            <a:off x="4073091" y="3971855"/>
            <a:ext cx="4805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快速提升公司人员团队凝聚力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5399526"/>
            <a:ext cx="12192000" cy="9074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第二部分  合格的团队构成要素</a:t>
            </a:r>
          </a:p>
        </p:txBody>
      </p:sp>
      <p:sp>
        <p:nvSpPr>
          <p:cNvPr id="3" name="矩形 2"/>
          <p:cNvSpPr/>
          <p:nvPr/>
        </p:nvSpPr>
        <p:spPr>
          <a:xfrm>
            <a:off x="692727" y="2012471"/>
            <a:ext cx="6608618" cy="3397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en-US" altLang="zh-CN" sz="1400" b="1" dirty="0">
                <a:solidFill>
                  <a:srgbClr val="23598A"/>
                </a:solidFill>
                <a:cs typeface="+mn-ea"/>
                <a:sym typeface="+mn-lt"/>
              </a:rPr>
              <a:t>"</a:t>
            </a:r>
            <a:r>
              <a:rPr lang="zh-CN" altLang="en-US" sz="1400" b="1" dirty="0">
                <a:solidFill>
                  <a:srgbClr val="23598A"/>
                </a:solidFill>
                <a:cs typeface="+mn-ea"/>
                <a:sym typeface="+mn-lt"/>
              </a:rPr>
              <a:t>来吧，我让你看看什么是地狱。”</a:t>
            </a:r>
            <a:r>
              <a:rPr lang="zh-CN" altLang="en-US" sz="1400" dirty="0">
                <a:cs typeface="+mn-ea"/>
                <a:sym typeface="+mn-lt"/>
              </a:rPr>
              <a:t>于是，上帝带他走进一个房间，屋里有一群人围着一大锅肉汤，每个人看起来都营养不良、绝望又饥饿。他们每个人都有一只可以够到锅子的汤匙，但汤匙的柄比他们的手臂要长得多，足足有两米长，自己没法把汤送到嘴里。他们看上去是那么的悲苦。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zh-CN" altLang="en-US" sz="1400" b="1" dirty="0">
                <a:solidFill>
                  <a:srgbClr val="23598A"/>
                </a:solidFill>
                <a:cs typeface="+mn-ea"/>
                <a:sym typeface="+mn-lt"/>
              </a:rPr>
              <a:t>“来吧，我再让你看看什么是天堂。”</a:t>
            </a:r>
            <a:r>
              <a:rPr lang="zh-CN" altLang="en-US" sz="1400" dirty="0">
                <a:cs typeface="+mn-ea"/>
                <a:sym typeface="+mn-lt"/>
              </a:rPr>
              <a:t>上帝又把这个人领到另一个房间：这里的一切和上一个房间基本上没有什么不同。一锅汤、一群人、一样的长柄汤匙。不同的是，这里所有的人精神焕发，大家都在快乐地唱着歌。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zh-CN" altLang="en-US" sz="1400" dirty="0">
                <a:cs typeface="+mn-ea"/>
                <a:sym typeface="+mn-lt"/>
              </a:rPr>
              <a:t>“为什么会这样？”这个人不解地问，“为什么同样的待遇与条件，天堂里的人是如此的快乐，地狱里的人却那么的悲惨？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zh-CN" altLang="en-US" sz="1400" dirty="0">
                <a:cs typeface="+mn-ea"/>
                <a:sym typeface="+mn-lt"/>
              </a:rPr>
              <a:t>上帝微笑着说：</a:t>
            </a:r>
            <a:r>
              <a:rPr lang="zh-CN" altLang="en-US" sz="1400" b="1" dirty="0">
                <a:solidFill>
                  <a:srgbClr val="23598A"/>
                </a:solidFill>
                <a:cs typeface="+mn-ea"/>
                <a:sym typeface="+mn-lt"/>
              </a:rPr>
              <a:t>“其实很简单，天堂的人会用自己的汤匙喂给别人，但地狱的人不会这样做。”</a:t>
            </a:r>
          </a:p>
        </p:txBody>
      </p:sp>
      <p:sp>
        <p:nvSpPr>
          <p:cNvPr id="5" name="矩形 4"/>
          <p:cNvSpPr/>
          <p:nvPr/>
        </p:nvSpPr>
        <p:spPr>
          <a:xfrm>
            <a:off x="3695343" y="1327902"/>
            <a:ext cx="4849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23598A"/>
                </a:solidFill>
                <a:cs typeface="+mn-ea"/>
                <a:sym typeface="+mn-lt"/>
              </a:rPr>
              <a:t>【</a:t>
            </a:r>
            <a:r>
              <a:rPr lang="zh-CN" altLang="en-US" sz="2400" b="1" dirty="0">
                <a:solidFill>
                  <a:srgbClr val="23598A"/>
                </a:solidFill>
                <a:cs typeface="+mn-ea"/>
                <a:sym typeface="+mn-lt"/>
              </a:rPr>
              <a:t>小故事</a:t>
            </a:r>
            <a:r>
              <a:rPr lang="en-US" altLang="zh-CN" sz="2400" b="1" dirty="0">
                <a:solidFill>
                  <a:srgbClr val="23598A"/>
                </a:solidFill>
                <a:cs typeface="+mn-ea"/>
                <a:sym typeface="+mn-lt"/>
              </a:rPr>
              <a:t>——</a:t>
            </a:r>
            <a:r>
              <a:rPr lang="zh-CN" altLang="en-US" sz="2400" b="1" dirty="0">
                <a:solidFill>
                  <a:srgbClr val="23598A"/>
                </a:solidFill>
                <a:cs typeface="+mn-ea"/>
                <a:sym typeface="+mn-lt"/>
              </a:rPr>
              <a:t>天堂和地狱得区别</a:t>
            </a:r>
            <a:r>
              <a:rPr lang="en-US" altLang="zh-CN" sz="2400" b="1" dirty="0">
                <a:solidFill>
                  <a:srgbClr val="23598A"/>
                </a:solidFill>
                <a:cs typeface="+mn-ea"/>
                <a:sym typeface="+mn-lt"/>
              </a:rPr>
              <a:t>】</a:t>
            </a:r>
          </a:p>
        </p:txBody>
      </p:sp>
      <p:sp>
        <p:nvSpPr>
          <p:cNvPr id="6" name="矩形 5"/>
          <p:cNvSpPr/>
          <p:nvPr/>
        </p:nvSpPr>
        <p:spPr>
          <a:xfrm>
            <a:off x="1620982" y="5530098"/>
            <a:ext cx="9885218" cy="679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故事并不复杂，关键在于你自己，同样的地方，同样的处境，同样的设备，为什么有人把它当天堂，有人把它当地狱，你是选择共同利益还是独霸幸福</a:t>
            </a:r>
          </a:p>
        </p:txBody>
      </p:sp>
      <p:pic>
        <p:nvPicPr>
          <p:cNvPr id="12" name="图片 11" descr="D:\素材\51miz-P1502458-FF953EC0-3840x2560.jpg51miz-P1502458-FF953EC0-3840x256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7902" y="2221427"/>
            <a:ext cx="4135581" cy="275653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744739" y="5470646"/>
            <a:ext cx="803425" cy="765232"/>
            <a:chOff x="744739" y="5455995"/>
            <a:chExt cx="803425" cy="765232"/>
          </a:xfrm>
        </p:grpSpPr>
        <p:sp>
          <p:nvSpPr>
            <p:cNvPr id="15" name="椭圆 14"/>
            <p:cNvSpPr/>
            <p:nvPr/>
          </p:nvSpPr>
          <p:spPr>
            <a:xfrm>
              <a:off x="762232" y="5455995"/>
              <a:ext cx="765232" cy="7652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44739" y="5607779"/>
              <a:ext cx="8034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23598A"/>
                  </a:solidFill>
                  <a:cs typeface="+mn-ea"/>
                  <a:sym typeface="+mn-lt"/>
                </a:rPr>
                <a:t>感悟</a:t>
              </a:r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93420" y="1943100"/>
            <a:ext cx="11056620" cy="1607820"/>
          </a:xfrm>
          <a:custGeom>
            <a:avLst/>
            <a:gdLst>
              <a:gd name="connsiteX0" fmla="*/ 0 w 11056620"/>
              <a:gd name="connsiteY0" fmla="*/ 0 h 1607820"/>
              <a:gd name="connsiteX1" fmla="*/ 11056620 w 11056620"/>
              <a:gd name="connsiteY1" fmla="*/ 0 h 1607820"/>
              <a:gd name="connsiteX2" fmla="*/ 11056620 w 11056620"/>
              <a:gd name="connsiteY2" fmla="*/ 1607820 h 160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56620" h="1607820">
                <a:moveTo>
                  <a:pt x="0" y="0"/>
                </a:moveTo>
                <a:lnTo>
                  <a:pt x="11056620" y="0"/>
                </a:lnTo>
                <a:lnTo>
                  <a:pt x="11056620" y="1607820"/>
                </a:lnTo>
              </a:path>
            </a:pathLst>
          </a:custGeom>
          <a:noFill/>
          <a:ln>
            <a:solidFill>
              <a:srgbClr val="FFC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7464" y="66014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第二部分  合格的团队构成要素</a:t>
            </a:r>
          </a:p>
        </p:txBody>
      </p:sp>
      <p:sp>
        <p:nvSpPr>
          <p:cNvPr id="16387" name="Freeform 5"/>
          <p:cNvSpPr/>
          <p:nvPr>
            <p:custDataLst>
              <p:tags r:id="rId1"/>
            </p:custDataLst>
          </p:nvPr>
        </p:nvSpPr>
        <p:spPr bwMode="auto">
          <a:xfrm>
            <a:off x="5030386" y="3061653"/>
            <a:ext cx="1562100" cy="1804987"/>
          </a:xfrm>
          <a:custGeom>
            <a:avLst/>
            <a:gdLst>
              <a:gd name="T0" fmla="*/ 0 w 789"/>
              <a:gd name="T1" fmla="*/ 2147483646 h 912"/>
              <a:gd name="T2" fmla="*/ 2147483646 w 789"/>
              <a:gd name="T3" fmla="*/ 0 h 912"/>
              <a:gd name="T4" fmla="*/ 2147483646 w 789"/>
              <a:gd name="T5" fmla="*/ 2147483646 h 912"/>
              <a:gd name="T6" fmla="*/ 2147483646 w 789"/>
              <a:gd name="T7" fmla="*/ 2147483646 h 912"/>
              <a:gd name="T8" fmla="*/ 2147483646 w 789"/>
              <a:gd name="T9" fmla="*/ 2147483646 h 912"/>
              <a:gd name="T10" fmla="*/ 0 w 789"/>
              <a:gd name="T11" fmla="*/ 2147483646 h 912"/>
              <a:gd name="T12" fmla="*/ 0 w 789"/>
              <a:gd name="T13" fmla="*/ 2147483646 h 9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89" h="912">
                <a:moveTo>
                  <a:pt x="0" y="227"/>
                </a:moveTo>
                <a:lnTo>
                  <a:pt x="396" y="0"/>
                </a:lnTo>
                <a:lnTo>
                  <a:pt x="789" y="227"/>
                </a:lnTo>
                <a:lnTo>
                  <a:pt x="789" y="682"/>
                </a:lnTo>
                <a:lnTo>
                  <a:pt x="396" y="912"/>
                </a:lnTo>
                <a:lnTo>
                  <a:pt x="0" y="682"/>
                </a:lnTo>
                <a:lnTo>
                  <a:pt x="0" y="227"/>
                </a:lnTo>
                <a:close/>
              </a:path>
            </a:pathLst>
          </a:custGeom>
          <a:solidFill>
            <a:srgbClr val="2359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389" name="Freeform 7"/>
          <p:cNvSpPr/>
          <p:nvPr>
            <p:custDataLst>
              <p:tags r:id="rId2"/>
            </p:custDataLst>
          </p:nvPr>
        </p:nvSpPr>
        <p:spPr bwMode="auto">
          <a:xfrm>
            <a:off x="7380345" y="4301490"/>
            <a:ext cx="809625" cy="935038"/>
          </a:xfrm>
          <a:custGeom>
            <a:avLst/>
            <a:gdLst>
              <a:gd name="T0" fmla="*/ 0 w 409"/>
              <a:gd name="T1" fmla="*/ 2147483646 h 472"/>
              <a:gd name="T2" fmla="*/ 2147483646 w 409"/>
              <a:gd name="T3" fmla="*/ 0 h 472"/>
              <a:gd name="T4" fmla="*/ 2147483646 w 409"/>
              <a:gd name="T5" fmla="*/ 2147483646 h 472"/>
              <a:gd name="T6" fmla="*/ 2147483646 w 409"/>
              <a:gd name="T7" fmla="*/ 2147483646 h 472"/>
              <a:gd name="T8" fmla="*/ 2147483646 w 409"/>
              <a:gd name="T9" fmla="*/ 2147483646 h 472"/>
              <a:gd name="T10" fmla="*/ 0 w 409"/>
              <a:gd name="T11" fmla="*/ 2147483646 h 472"/>
              <a:gd name="T12" fmla="*/ 0 w 409"/>
              <a:gd name="T13" fmla="*/ 2147483646 h 4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9" h="472">
                <a:moveTo>
                  <a:pt x="0" y="116"/>
                </a:moveTo>
                <a:lnTo>
                  <a:pt x="204" y="0"/>
                </a:lnTo>
                <a:lnTo>
                  <a:pt x="409" y="116"/>
                </a:lnTo>
                <a:lnTo>
                  <a:pt x="409" y="353"/>
                </a:lnTo>
                <a:lnTo>
                  <a:pt x="204" y="472"/>
                </a:lnTo>
                <a:lnTo>
                  <a:pt x="0" y="353"/>
                </a:lnTo>
                <a:lnTo>
                  <a:pt x="0" y="116"/>
                </a:lnTo>
                <a:close/>
              </a:path>
            </a:pathLst>
          </a:custGeom>
          <a:solidFill>
            <a:srgbClr val="23598A"/>
          </a:solidFill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390" name="Freeform 8"/>
          <p:cNvSpPr/>
          <p:nvPr>
            <p:custDataLst>
              <p:tags r:id="rId3"/>
            </p:custDataLst>
          </p:nvPr>
        </p:nvSpPr>
        <p:spPr bwMode="auto">
          <a:xfrm>
            <a:off x="4149323" y="3995103"/>
            <a:ext cx="785813" cy="908050"/>
          </a:xfrm>
          <a:custGeom>
            <a:avLst/>
            <a:gdLst>
              <a:gd name="T0" fmla="*/ 0 w 397"/>
              <a:gd name="T1" fmla="*/ 2147483646 h 459"/>
              <a:gd name="T2" fmla="*/ 2147483646 w 397"/>
              <a:gd name="T3" fmla="*/ 0 h 459"/>
              <a:gd name="T4" fmla="*/ 2147483646 w 397"/>
              <a:gd name="T5" fmla="*/ 2147483646 h 459"/>
              <a:gd name="T6" fmla="*/ 2147483646 w 397"/>
              <a:gd name="T7" fmla="*/ 2147483646 h 459"/>
              <a:gd name="T8" fmla="*/ 2147483646 w 397"/>
              <a:gd name="T9" fmla="*/ 2147483646 h 459"/>
              <a:gd name="T10" fmla="*/ 0 w 397"/>
              <a:gd name="T11" fmla="*/ 2147483646 h 459"/>
              <a:gd name="T12" fmla="*/ 0 w 397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7" h="459">
                <a:moveTo>
                  <a:pt x="0" y="115"/>
                </a:moveTo>
                <a:lnTo>
                  <a:pt x="198" y="0"/>
                </a:lnTo>
                <a:lnTo>
                  <a:pt x="397" y="115"/>
                </a:lnTo>
                <a:lnTo>
                  <a:pt x="397" y="344"/>
                </a:lnTo>
                <a:lnTo>
                  <a:pt x="198" y="459"/>
                </a:lnTo>
                <a:lnTo>
                  <a:pt x="0" y="344"/>
                </a:lnTo>
                <a:lnTo>
                  <a:pt x="0" y="11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391" name="Freeform 9"/>
          <p:cNvSpPr/>
          <p:nvPr>
            <p:custDataLst>
              <p:tags r:id="rId4"/>
            </p:custDataLst>
          </p:nvPr>
        </p:nvSpPr>
        <p:spPr bwMode="auto">
          <a:xfrm>
            <a:off x="6690911" y="3201353"/>
            <a:ext cx="850900" cy="981075"/>
          </a:xfrm>
          <a:custGeom>
            <a:avLst/>
            <a:gdLst>
              <a:gd name="T0" fmla="*/ 0 w 430"/>
              <a:gd name="T1" fmla="*/ 2147483646 h 496"/>
              <a:gd name="T2" fmla="*/ 2147483646 w 430"/>
              <a:gd name="T3" fmla="*/ 0 h 496"/>
              <a:gd name="T4" fmla="*/ 2147483646 w 430"/>
              <a:gd name="T5" fmla="*/ 2147483646 h 496"/>
              <a:gd name="T6" fmla="*/ 2147483646 w 430"/>
              <a:gd name="T7" fmla="*/ 2147483646 h 496"/>
              <a:gd name="T8" fmla="*/ 2147483646 w 430"/>
              <a:gd name="T9" fmla="*/ 2147483646 h 496"/>
              <a:gd name="T10" fmla="*/ 0 w 430"/>
              <a:gd name="T11" fmla="*/ 2147483646 h 496"/>
              <a:gd name="T12" fmla="*/ 0 w 430"/>
              <a:gd name="T13" fmla="*/ 2147483646 h 4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0" h="496">
                <a:moveTo>
                  <a:pt x="0" y="124"/>
                </a:moveTo>
                <a:lnTo>
                  <a:pt x="214" y="0"/>
                </a:lnTo>
                <a:lnTo>
                  <a:pt x="430" y="124"/>
                </a:lnTo>
                <a:lnTo>
                  <a:pt x="430" y="372"/>
                </a:lnTo>
                <a:lnTo>
                  <a:pt x="214" y="496"/>
                </a:lnTo>
                <a:lnTo>
                  <a:pt x="0" y="372"/>
                </a:lnTo>
                <a:lnTo>
                  <a:pt x="0" y="12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392" name="Freeform 10"/>
          <p:cNvSpPr/>
          <p:nvPr>
            <p:custDataLst>
              <p:tags r:id="rId5"/>
            </p:custDataLst>
          </p:nvPr>
        </p:nvSpPr>
        <p:spPr bwMode="auto">
          <a:xfrm>
            <a:off x="4665261" y="4630103"/>
            <a:ext cx="1079500" cy="1244600"/>
          </a:xfrm>
          <a:custGeom>
            <a:avLst/>
            <a:gdLst>
              <a:gd name="T0" fmla="*/ 0 w 545"/>
              <a:gd name="T1" fmla="*/ 2147483646 h 629"/>
              <a:gd name="T2" fmla="*/ 2147483646 w 545"/>
              <a:gd name="T3" fmla="*/ 0 h 629"/>
              <a:gd name="T4" fmla="*/ 2147483646 w 545"/>
              <a:gd name="T5" fmla="*/ 2147483646 h 629"/>
              <a:gd name="T6" fmla="*/ 2147483646 w 545"/>
              <a:gd name="T7" fmla="*/ 2147483646 h 629"/>
              <a:gd name="T8" fmla="*/ 2147483646 w 545"/>
              <a:gd name="T9" fmla="*/ 2147483646 h 629"/>
              <a:gd name="T10" fmla="*/ 0 w 545"/>
              <a:gd name="T11" fmla="*/ 2147483646 h 629"/>
              <a:gd name="T12" fmla="*/ 0 w 545"/>
              <a:gd name="T13" fmla="*/ 2147483646 h 6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5" h="629">
                <a:moveTo>
                  <a:pt x="0" y="157"/>
                </a:moveTo>
                <a:lnTo>
                  <a:pt x="274" y="0"/>
                </a:lnTo>
                <a:lnTo>
                  <a:pt x="545" y="157"/>
                </a:lnTo>
                <a:lnTo>
                  <a:pt x="545" y="472"/>
                </a:lnTo>
                <a:lnTo>
                  <a:pt x="274" y="629"/>
                </a:lnTo>
                <a:lnTo>
                  <a:pt x="0" y="472"/>
                </a:lnTo>
                <a:lnTo>
                  <a:pt x="0" y="157"/>
                </a:lnTo>
                <a:close/>
              </a:path>
            </a:pathLst>
          </a:custGeom>
          <a:solidFill>
            <a:srgbClr val="23598A"/>
          </a:solidFill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398" name="Freeform 33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5646336" y="3845878"/>
            <a:ext cx="333375" cy="231775"/>
          </a:xfrm>
          <a:custGeom>
            <a:avLst/>
            <a:gdLst>
              <a:gd name="T0" fmla="*/ 2147483646 w 88"/>
              <a:gd name="T1" fmla="*/ 2147483646 h 61"/>
              <a:gd name="T2" fmla="*/ 2147483646 w 88"/>
              <a:gd name="T3" fmla="*/ 2147483646 h 61"/>
              <a:gd name="T4" fmla="*/ 2147483646 w 88"/>
              <a:gd name="T5" fmla="*/ 2147483646 h 61"/>
              <a:gd name="T6" fmla="*/ 2147483646 w 88"/>
              <a:gd name="T7" fmla="*/ 2147483646 h 61"/>
              <a:gd name="T8" fmla="*/ 2147483646 w 88"/>
              <a:gd name="T9" fmla="*/ 2147483646 h 61"/>
              <a:gd name="T10" fmla="*/ 2147483646 w 88"/>
              <a:gd name="T11" fmla="*/ 2147483646 h 61"/>
              <a:gd name="T12" fmla="*/ 2147483646 w 88"/>
              <a:gd name="T13" fmla="*/ 2147483646 h 61"/>
              <a:gd name="T14" fmla="*/ 2147483646 w 88"/>
              <a:gd name="T15" fmla="*/ 2147483646 h 61"/>
              <a:gd name="T16" fmla="*/ 2147483646 w 88"/>
              <a:gd name="T17" fmla="*/ 2147483646 h 61"/>
              <a:gd name="T18" fmla="*/ 2147483646 w 88"/>
              <a:gd name="T19" fmla="*/ 2147483646 h 61"/>
              <a:gd name="T20" fmla="*/ 2147483646 w 88"/>
              <a:gd name="T21" fmla="*/ 0 h 61"/>
              <a:gd name="T22" fmla="*/ 2147483646 w 88"/>
              <a:gd name="T23" fmla="*/ 2147483646 h 61"/>
              <a:gd name="T24" fmla="*/ 0 w 88"/>
              <a:gd name="T25" fmla="*/ 2147483646 h 61"/>
              <a:gd name="T26" fmla="*/ 2147483646 w 88"/>
              <a:gd name="T27" fmla="*/ 2147483646 h 61"/>
              <a:gd name="T28" fmla="*/ 2147483646 w 88"/>
              <a:gd name="T29" fmla="*/ 2147483646 h 61"/>
              <a:gd name="T30" fmla="*/ 2147483646 w 88"/>
              <a:gd name="T31" fmla="*/ 2147483646 h 61"/>
              <a:gd name="T32" fmla="*/ 2147483646 w 88"/>
              <a:gd name="T33" fmla="*/ 2147483646 h 61"/>
              <a:gd name="T34" fmla="*/ 2147483646 w 88"/>
              <a:gd name="T35" fmla="*/ 2147483646 h 61"/>
              <a:gd name="T36" fmla="*/ 2147483646 w 88"/>
              <a:gd name="T37" fmla="*/ 2147483646 h 61"/>
              <a:gd name="T38" fmla="*/ 2147483646 w 88"/>
              <a:gd name="T39" fmla="*/ 2147483646 h 61"/>
              <a:gd name="T40" fmla="*/ 2147483646 w 88"/>
              <a:gd name="T41" fmla="*/ 2147483646 h 61"/>
              <a:gd name="T42" fmla="*/ 2147483646 w 88"/>
              <a:gd name="T43" fmla="*/ 2147483646 h 61"/>
              <a:gd name="T44" fmla="*/ 2147483646 w 88"/>
              <a:gd name="T45" fmla="*/ 2147483646 h 61"/>
              <a:gd name="T46" fmla="*/ 2147483646 w 88"/>
              <a:gd name="T47" fmla="*/ 2147483646 h 61"/>
              <a:gd name="T48" fmla="*/ 2147483646 w 88"/>
              <a:gd name="T49" fmla="*/ 2147483646 h 61"/>
              <a:gd name="T50" fmla="*/ 2147483646 w 88"/>
              <a:gd name="T51" fmla="*/ 2147483646 h 61"/>
              <a:gd name="T52" fmla="*/ 2147483646 w 88"/>
              <a:gd name="T53" fmla="*/ 2147483646 h 61"/>
              <a:gd name="T54" fmla="*/ 2147483646 w 88"/>
              <a:gd name="T55" fmla="*/ 2147483646 h 61"/>
              <a:gd name="T56" fmla="*/ 2147483646 w 88"/>
              <a:gd name="T57" fmla="*/ 2147483646 h 61"/>
              <a:gd name="T58" fmla="*/ 2147483646 w 88"/>
              <a:gd name="T59" fmla="*/ 2147483646 h 61"/>
              <a:gd name="T60" fmla="*/ 2147483646 w 88"/>
              <a:gd name="T61" fmla="*/ 2147483646 h 61"/>
              <a:gd name="T62" fmla="*/ 2147483646 w 88"/>
              <a:gd name="T63" fmla="*/ 2147483646 h 61"/>
              <a:gd name="T64" fmla="*/ 2147483646 w 88"/>
              <a:gd name="T65" fmla="*/ 2147483646 h 61"/>
              <a:gd name="T66" fmla="*/ 2147483646 w 88"/>
              <a:gd name="T67" fmla="*/ 2147483646 h 61"/>
              <a:gd name="T68" fmla="*/ 2147483646 w 88"/>
              <a:gd name="T69" fmla="*/ 2147483646 h 61"/>
              <a:gd name="T70" fmla="*/ 2147483646 w 88"/>
              <a:gd name="T71" fmla="*/ 2147483646 h 61"/>
              <a:gd name="T72" fmla="*/ 2147483646 w 88"/>
              <a:gd name="T73" fmla="*/ 2147483646 h 61"/>
              <a:gd name="T74" fmla="*/ 2147483646 w 88"/>
              <a:gd name="T75" fmla="*/ 2147483646 h 61"/>
              <a:gd name="T76" fmla="*/ 2147483646 w 88"/>
              <a:gd name="T77" fmla="*/ 2147483646 h 61"/>
              <a:gd name="T78" fmla="*/ 2147483646 w 88"/>
              <a:gd name="T79" fmla="*/ 2147483646 h 61"/>
              <a:gd name="T80" fmla="*/ 2147483646 w 88"/>
              <a:gd name="T81" fmla="*/ 2147483646 h 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88" h="61">
                <a:moveTo>
                  <a:pt x="84" y="7"/>
                </a:moveTo>
                <a:cubicBezTo>
                  <a:pt x="82" y="5"/>
                  <a:pt x="79" y="4"/>
                  <a:pt x="76" y="4"/>
                </a:cubicBezTo>
                <a:cubicBezTo>
                  <a:pt x="73" y="4"/>
                  <a:pt x="70" y="5"/>
                  <a:pt x="68" y="7"/>
                </a:cubicBezTo>
                <a:cubicBezTo>
                  <a:pt x="65" y="9"/>
                  <a:pt x="64" y="12"/>
                  <a:pt x="64" y="15"/>
                </a:cubicBezTo>
                <a:cubicBezTo>
                  <a:pt x="64" y="17"/>
                  <a:pt x="65" y="19"/>
                  <a:pt x="65" y="20"/>
                </a:cubicBezTo>
                <a:cubicBezTo>
                  <a:pt x="51" y="33"/>
                  <a:pt x="51" y="33"/>
                  <a:pt x="51" y="33"/>
                </a:cubicBezTo>
                <a:cubicBezTo>
                  <a:pt x="48" y="32"/>
                  <a:pt x="46" y="31"/>
                  <a:pt x="43" y="31"/>
                </a:cubicBezTo>
                <a:cubicBezTo>
                  <a:pt x="40" y="31"/>
                  <a:pt x="38" y="32"/>
                  <a:pt x="36" y="33"/>
                </a:cubicBezTo>
                <a:cubicBezTo>
                  <a:pt x="25" y="21"/>
                  <a:pt x="25" y="21"/>
                  <a:pt x="25" y="21"/>
                </a:cubicBezTo>
                <a:cubicBezTo>
                  <a:pt x="28" y="15"/>
                  <a:pt x="28" y="8"/>
                  <a:pt x="23" y="4"/>
                </a:cubicBezTo>
                <a:cubicBezTo>
                  <a:pt x="21" y="1"/>
                  <a:pt x="17" y="0"/>
                  <a:pt x="14" y="0"/>
                </a:cubicBezTo>
                <a:cubicBezTo>
                  <a:pt x="10" y="0"/>
                  <a:pt x="6" y="1"/>
                  <a:pt x="4" y="4"/>
                </a:cubicBezTo>
                <a:cubicBezTo>
                  <a:pt x="1" y="7"/>
                  <a:pt x="0" y="10"/>
                  <a:pt x="0" y="14"/>
                </a:cubicBezTo>
                <a:cubicBezTo>
                  <a:pt x="0" y="17"/>
                  <a:pt x="1" y="21"/>
                  <a:pt x="4" y="23"/>
                </a:cubicBezTo>
                <a:cubicBezTo>
                  <a:pt x="6" y="26"/>
                  <a:pt x="10" y="27"/>
                  <a:pt x="14" y="27"/>
                </a:cubicBezTo>
                <a:cubicBezTo>
                  <a:pt x="16" y="27"/>
                  <a:pt x="18" y="27"/>
                  <a:pt x="20" y="26"/>
                </a:cubicBezTo>
                <a:cubicBezTo>
                  <a:pt x="30" y="38"/>
                  <a:pt x="30" y="38"/>
                  <a:pt x="30" y="38"/>
                </a:cubicBezTo>
                <a:cubicBezTo>
                  <a:pt x="27" y="44"/>
                  <a:pt x="28" y="51"/>
                  <a:pt x="33" y="56"/>
                </a:cubicBezTo>
                <a:cubicBezTo>
                  <a:pt x="35" y="59"/>
                  <a:pt x="39" y="61"/>
                  <a:pt x="43" y="61"/>
                </a:cubicBezTo>
                <a:cubicBezTo>
                  <a:pt x="47" y="61"/>
                  <a:pt x="51" y="59"/>
                  <a:pt x="54" y="56"/>
                </a:cubicBezTo>
                <a:cubicBezTo>
                  <a:pt x="58" y="51"/>
                  <a:pt x="59" y="44"/>
                  <a:pt x="56" y="38"/>
                </a:cubicBezTo>
                <a:cubicBezTo>
                  <a:pt x="71" y="26"/>
                  <a:pt x="71" y="26"/>
                  <a:pt x="71" y="26"/>
                </a:cubicBezTo>
                <a:cubicBezTo>
                  <a:pt x="72" y="27"/>
                  <a:pt x="74" y="27"/>
                  <a:pt x="76" y="27"/>
                </a:cubicBezTo>
                <a:cubicBezTo>
                  <a:pt x="79" y="27"/>
                  <a:pt x="82" y="26"/>
                  <a:pt x="84" y="24"/>
                </a:cubicBezTo>
                <a:cubicBezTo>
                  <a:pt x="87" y="21"/>
                  <a:pt x="88" y="18"/>
                  <a:pt x="88" y="15"/>
                </a:cubicBezTo>
                <a:cubicBezTo>
                  <a:pt x="88" y="12"/>
                  <a:pt x="87" y="9"/>
                  <a:pt x="84" y="7"/>
                </a:cubicBezTo>
                <a:close/>
                <a:moveTo>
                  <a:pt x="9" y="18"/>
                </a:moveTo>
                <a:cubicBezTo>
                  <a:pt x="8" y="17"/>
                  <a:pt x="7" y="15"/>
                  <a:pt x="7" y="14"/>
                </a:cubicBezTo>
                <a:cubicBezTo>
                  <a:pt x="7" y="12"/>
                  <a:pt x="8" y="11"/>
                  <a:pt x="9" y="9"/>
                </a:cubicBezTo>
                <a:cubicBezTo>
                  <a:pt x="10" y="8"/>
                  <a:pt x="12" y="8"/>
                  <a:pt x="14" y="8"/>
                </a:cubicBezTo>
                <a:cubicBezTo>
                  <a:pt x="15" y="8"/>
                  <a:pt x="17" y="8"/>
                  <a:pt x="18" y="9"/>
                </a:cubicBezTo>
                <a:cubicBezTo>
                  <a:pt x="20" y="12"/>
                  <a:pt x="20" y="16"/>
                  <a:pt x="18" y="18"/>
                </a:cubicBezTo>
                <a:cubicBezTo>
                  <a:pt x="16" y="20"/>
                  <a:pt x="12" y="20"/>
                  <a:pt x="9" y="18"/>
                </a:cubicBezTo>
                <a:close/>
                <a:moveTo>
                  <a:pt x="79" y="18"/>
                </a:moveTo>
                <a:cubicBezTo>
                  <a:pt x="77" y="20"/>
                  <a:pt x="75" y="20"/>
                  <a:pt x="73" y="18"/>
                </a:cubicBezTo>
                <a:cubicBezTo>
                  <a:pt x="72" y="18"/>
                  <a:pt x="72" y="16"/>
                  <a:pt x="72" y="15"/>
                </a:cubicBezTo>
                <a:cubicBezTo>
                  <a:pt x="72" y="14"/>
                  <a:pt x="72" y="13"/>
                  <a:pt x="73" y="12"/>
                </a:cubicBezTo>
                <a:cubicBezTo>
                  <a:pt x="74" y="12"/>
                  <a:pt x="75" y="11"/>
                  <a:pt x="76" y="11"/>
                </a:cubicBezTo>
                <a:cubicBezTo>
                  <a:pt x="77" y="11"/>
                  <a:pt x="78" y="12"/>
                  <a:pt x="79" y="12"/>
                </a:cubicBezTo>
                <a:cubicBezTo>
                  <a:pt x="80" y="13"/>
                  <a:pt x="80" y="14"/>
                  <a:pt x="80" y="15"/>
                </a:cubicBezTo>
                <a:cubicBezTo>
                  <a:pt x="80" y="16"/>
                  <a:pt x="80" y="18"/>
                  <a:pt x="79" y="1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>
            <a:normAutofit fontScale="40000" lnSpcReduction="20000"/>
          </a:bodyPr>
          <a:lstStyle/>
          <a:p>
            <a:pPr>
              <a:lnSpc>
                <a:spcPct val="14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399" name="Freeform 34"/>
          <p:cNvSpPr/>
          <p:nvPr>
            <p:custDataLst>
              <p:tags r:id="rId7"/>
            </p:custDataLst>
          </p:nvPr>
        </p:nvSpPr>
        <p:spPr bwMode="auto">
          <a:xfrm>
            <a:off x="4935136" y="2802890"/>
            <a:ext cx="879475" cy="258763"/>
          </a:xfrm>
          <a:custGeom>
            <a:avLst/>
            <a:gdLst>
              <a:gd name="T0" fmla="*/ 2147483646 w 444"/>
              <a:gd name="T1" fmla="*/ 2147483646 h 130"/>
              <a:gd name="T2" fmla="*/ 2147483646 w 444"/>
              <a:gd name="T3" fmla="*/ 0 h 130"/>
              <a:gd name="T4" fmla="*/ 0 w 444"/>
              <a:gd name="T5" fmla="*/ 0 h 1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4" h="130">
                <a:moveTo>
                  <a:pt x="444" y="130"/>
                </a:moveTo>
                <a:lnTo>
                  <a:pt x="444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rgbClr val="23598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52500" lnSpcReduction="20000"/>
          </a:bodyPr>
          <a:lstStyle/>
          <a:p>
            <a:pPr>
              <a:lnSpc>
                <a:spcPct val="14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400" name="Freeform 35"/>
          <p:cNvSpPr/>
          <p:nvPr>
            <p:custDataLst>
              <p:tags r:id="rId8"/>
            </p:custDataLst>
          </p:nvPr>
        </p:nvSpPr>
        <p:spPr bwMode="auto">
          <a:xfrm>
            <a:off x="7114773" y="2802890"/>
            <a:ext cx="846138" cy="398463"/>
          </a:xfrm>
          <a:custGeom>
            <a:avLst/>
            <a:gdLst>
              <a:gd name="T0" fmla="*/ 0 w 428"/>
              <a:gd name="T1" fmla="*/ 2147483646 h 201"/>
              <a:gd name="T2" fmla="*/ 0 w 428"/>
              <a:gd name="T3" fmla="*/ 0 h 201"/>
              <a:gd name="T4" fmla="*/ 2147483646 w 428"/>
              <a:gd name="T5" fmla="*/ 0 h 20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8" h="201">
                <a:moveTo>
                  <a:pt x="0" y="201"/>
                </a:moveTo>
                <a:lnTo>
                  <a:pt x="0" y="0"/>
                </a:lnTo>
                <a:lnTo>
                  <a:pt x="428" y="0"/>
                </a:lnTo>
              </a:path>
            </a:pathLst>
          </a:custGeom>
          <a:noFill/>
          <a:ln w="6350" cap="flat" cmpd="sng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401" name="Freeform 36"/>
          <p:cNvSpPr/>
          <p:nvPr>
            <p:custDataLst>
              <p:tags r:id="rId9"/>
            </p:custDataLst>
          </p:nvPr>
        </p:nvSpPr>
        <p:spPr bwMode="auto">
          <a:xfrm>
            <a:off x="7783570" y="3691890"/>
            <a:ext cx="1676400" cy="609600"/>
          </a:xfrm>
          <a:custGeom>
            <a:avLst/>
            <a:gdLst>
              <a:gd name="T0" fmla="*/ 0 w 847"/>
              <a:gd name="T1" fmla="*/ 2147483646 h 308"/>
              <a:gd name="T2" fmla="*/ 0 w 847"/>
              <a:gd name="T3" fmla="*/ 0 h 308"/>
              <a:gd name="T4" fmla="*/ 2147483646 w 847"/>
              <a:gd name="T5" fmla="*/ 0 h 308"/>
              <a:gd name="T6" fmla="*/ 2147483646 w 847"/>
              <a:gd name="T7" fmla="*/ 2147483646 h 3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7" h="308">
                <a:moveTo>
                  <a:pt x="0" y="308"/>
                </a:moveTo>
                <a:lnTo>
                  <a:pt x="0" y="0"/>
                </a:lnTo>
                <a:lnTo>
                  <a:pt x="847" y="0"/>
                </a:lnTo>
                <a:lnTo>
                  <a:pt x="847" y="105"/>
                </a:lnTo>
              </a:path>
            </a:pathLst>
          </a:custGeom>
          <a:noFill/>
          <a:ln w="6350" cap="flat" cmpd="sng">
            <a:solidFill>
              <a:srgbClr val="23598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402" name="Freeform 37"/>
          <p:cNvSpPr/>
          <p:nvPr>
            <p:custDataLst>
              <p:tags r:id="rId10"/>
            </p:custDataLst>
          </p:nvPr>
        </p:nvSpPr>
        <p:spPr bwMode="auto">
          <a:xfrm>
            <a:off x="2696761" y="3691890"/>
            <a:ext cx="1844675" cy="303213"/>
          </a:xfrm>
          <a:custGeom>
            <a:avLst/>
            <a:gdLst>
              <a:gd name="T0" fmla="*/ 2147483646 w 932"/>
              <a:gd name="T1" fmla="*/ 2147483646 h 153"/>
              <a:gd name="T2" fmla="*/ 2147483646 w 932"/>
              <a:gd name="T3" fmla="*/ 0 h 153"/>
              <a:gd name="T4" fmla="*/ 0 w 932"/>
              <a:gd name="T5" fmla="*/ 0 h 153"/>
              <a:gd name="T6" fmla="*/ 0 w 932"/>
              <a:gd name="T7" fmla="*/ 2147483646 h 1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32" h="153">
                <a:moveTo>
                  <a:pt x="932" y="153"/>
                </a:moveTo>
                <a:lnTo>
                  <a:pt x="932" y="0"/>
                </a:lnTo>
                <a:lnTo>
                  <a:pt x="0" y="0"/>
                </a:lnTo>
                <a:lnTo>
                  <a:pt x="0" y="105"/>
                </a:lnTo>
              </a:path>
            </a:pathLst>
          </a:custGeom>
          <a:noFill/>
          <a:ln w="6350" cap="flat" cmpd="sng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62500" lnSpcReduction="20000"/>
          </a:bodyPr>
          <a:lstStyle/>
          <a:p>
            <a:pPr>
              <a:lnSpc>
                <a:spcPct val="14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403" name="Freeform 38"/>
          <p:cNvSpPr/>
          <p:nvPr>
            <p:custDataLst>
              <p:tags r:id="rId11"/>
            </p:custDataLst>
          </p:nvPr>
        </p:nvSpPr>
        <p:spPr bwMode="auto">
          <a:xfrm>
            <a:off x="4803373" y="5565140"/>
            <a:ext cx="1231900" cy="555625"/>
          </a:xfrm>
          <a:custGeom>
            <a:avLst/>
            <a:gdLst>
              <a:gd name="T0" fmla="*/ 2147483646 w 623"/>
              <a:gd name="T1" fmla="*/ 0 h 281"/>
              <a:gd name="T2" fmla="*/ 2147483646 w 623"/>
              <a:gd name="T3" fmla="*/ 0 h 281"/>
              <a:gd name="T4" fmla="*/ 2147483646 w 623"/>
              <a:gd name="T5" fmla="*/ 2147483646 h 281"/>
              <a:gd name="T6" fmla="*/ 0 w 623"/>
              <a:gd name="T7" fmla="*/ 2147483646 h 2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23" h="281">
                <a:moveTo>
                  <a:pt x="476" y="0"/>
                </a:moveTo>
                <a:lnTo>
                  <a:pt x="623" y="0"/>
                </a:lnTo>
                <a:lnTo>
                  <a:pt x="623" y="281"/>
                </a:lnTo>
                <a:lnTo>
                  <a:pt x="0" y="281"/>
                </a:lnTo>
              </a:path>
            </a:pathLst>
          </a:custGeom>
          <a:noFill/>
          <a:ln w="6350" cap="flat" cmpd="sng">
            <a:solidFill>
              <a:srgbClr val="23598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>
            <p:custDataLst>
              <p:tags r:id="rId12"/>
            </p:custDataLst>
          </p:nvPr>
        </p:nvSpPr>
        <p:spPr>
          <a:xfrm>
            <a:off x="1211481" y="5751644"/>
            <a:ext cx="347345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</a:lvl1pPr>
          </a:lstStyle>
          <a:p>
            <a:r>
              <a:rPr lang="en-US" altLang="zh-CN" sz="1400" b="1" dirty="0">
                <a:cs typeface="+mn-ea"/>
                <a:sym typeface="+mn-lt"/>
              </a:rPr>
              <a:t>3</a:t>
            </a:r>
            <a:r>
              <a:rPr lang="zh-CN" altLang="en-US" sz="1400" b="1" dirty="0">
                <a:cs typeface="+mn-ea"/>
                <a:sym typeface="+mn-lt"/>
              </a:rPr>
              <a:t>、遵守纪律才能保证战斗力</a:t>
            </a:r>
            <a:endParaRPr lang="zh-CN" altLang="en-US" sz="1400" spc="15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13"/>
            </p:custDataLst>
          </p:nvPr>
        </p:nvSpPr>
        <p:spPr>
          <a:xfrm>
            <a:off x="8195424" y="3997657"/>
            <a:ext cx="347400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</a:lvl1pPr>
          </a:lstStyle>
          <a:p>
            <a:pPr algn="l"/>
            <a:r>
              <a:rPr lang="en-US" altLang="zh-CN" sz="1400" b="1" dirty="0">
                <a:cs typeface="+mn-ea"/>
                <a:sym typeface="+mn-lt"/>
              </a:rPr>
              <a:t>5</a:t>
            </a:r>
            <a:r>
              <a:rPr lang="zh-CN" altLang="en-US" sz="1400" b="1" dirty="0">
                <a:cs typeface="+mn-ea"/>
                <a:sym typeface="+mn-lt"/>
              </a:rPr>
              <a:t>、不做团队的</a:t>
            </a:r>
            <a:r>
              <a:rPr lang="en-US" altLang="zh-CN" sz="1400" b="1" dirty="0">
                <a:cs typeface="+mn-ea"/>
                <a:sym typeface="+mn-lt"/>
              </a:rPr>
              <a:t>"</a:t>
            </a:r>
            <a:r>
              <a:rPr lang="zh-CN" altLang="en-US" sz="1400" b="1" dirty="0">
                <a:cs typeface="+mn-ea"/>
                <a:sym typeface="+mn-lt"/>
              </a:rPr>
              <a:t>短板</a:t>
            </a:r>
            <a:r>
              <a:rPr lang="en-US" altLang="zh-CN" sz="1400" b="1" dirty="0">
                <a:cs typeface="+mn-ea"/>
                <a:sym typeface="+mn-lt"/>
              </a:rPr>
              <a:t>"</a:t>
            </a:r>
            <a:r>
              <a:rPr lang="zh-CN" altLang="en-US" sz="1400" b="1" dirty="0">
                <a:cs typeface="+mn-ea"/>
                <a:sym typeface="+mn-lt"/>
              </a:rPr>
              <a:t>如果现在是就要给自己</a:t>
            </a:r>
            <a:r>
              <a:rPr lang="en-US" altLang="zh-CN" sz="1400" b="1" dirty="0">
                <a:cs typeface="+mn-ea"/>
                <a:sym typeface="+mn-lt"/>
              </a:rPr>
              <a:t>"</a:t>
            </a:r>
            <a:r>
              <a:rPr lang="zh-CN" altLang="en-US" sz="1400" b="1" dirty="0">
                <a:cs typeface="+mn-ea"/>
                <a:sym typeface="+mn-lt"/>
              </a:rPr>
              <a:t>增高</a:t>
            </a:r>
            <a:r>
              <a:rPr lang="en-US" altLang="zh-CN" sz="1400" b="1" dirty="0">
                <a:cs typeface="+mn-ea"/>
                <a:sym typeface="+mn-lt"/>
              </a:rPr>
              <a:t>"</a:t>
            </a:r>
            <a:endParaRPr lang="zh-CN" altLang="en-US" sz="1400" spc="15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>
            <p:custDataLst>
              <p:tags r:id="rId14"/>
            </p:custDataLst>
          </p:nvPr>
        </p:nvSpPr>
        <p:spPr>
          <a:xfrm>
            <a:off x="662277" y="4018915"/>
            <a:ext cx="347400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</a:lvl1pPr>
          </a:lstStyle>
          <a:p>
            <a:r>
              <a:rPr lang="en-US" altLang="zh-CN" sz="1400" b="1" dirty="0">
                <a:cs typeface="+mn-ea"/>
                <a:sym typeface="+mn-lt"/>
              </a:rPr>
              <a:t>2</a:t>
            </a:r>
            <a:r>
              <a:rPr lang="zh-CN" altLang="en-US" sz="1400" b="1" dirty="0">
                <a:cs typeface="+mn-ea"/>
                <a:sym typeface="+mn-lt"/>
              </a:rPr>
              <a:t>、服从总体安排</a:t>
            </a:r>
            <a:endParaRPr lang="zh-CN" altLang="en-US" sz="1400" spc="15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>
            <p:custDataLst>
              <p:tags r:id="rId15"/>
            </p:custDataLst>
          </p:nvPr>
        </p:nvSpPr>
        <p:spPr>
          <a:xfrm>
            <a:off x="8039182" y="2452819"/>
            <a:ext cx="347400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</a:lvl1pPr>
          </a:lstStyle>
          <a:p>
            <a:r>
              <a:rPr lang="en-US" altLang="zh-CN" sz="1400" b="1" dirty="0">
                <a:cs typeface="+mn-ea"/>
                <a:sym typeface="+mn-lt"/>
              </a:rPr>
              <a:t>4</a:t>
            </a:r>
            <a:r>
              <a:rPr lang="zh-CN" altLang="en-US" sz="1400" b="1" dirty="0">
                <a:cs typeface="+mn-ea"/>
                <a:sym typeface="+mn-lt"/>
              </a:rPr>
              <a:t>、多为别人，为团队考虑，着想</a:t>
            </a:r>
            <a:endParaRPr lang="zh-CN" altLang="en-US" sz="1400" spc="15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>
            <p:custDataLst>
              <p:tags r:id="rId16"/>
            </p:custDataLst>
          </p:nvPr>
        </p:nvSpPr>
        <p:spPr>
          <a:xfrm>
            <a:off x="1356427" y="2471103"/>
            <a:ext cx="347345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</a:lvl1pPr>
          </a:lstStyle>
          <a:p>
            <a:r>
              <a:rPr lang="en-US" altLang="zh-CN" sz="1400" b="1" dirty="0">
                <a:cs typeface="+mn-ea"/>
                <a:sym typeface="+mn-lt"/>
              </a:rPr>
              <a:t>1</a:t>
            </a:r>
            <a:r>
              <a:rPr lang="zh-CN" altLang="en-US" sz="1400" b="1" dirty="0">
                <a:cs typeface="+mn-ea"/>
                <a:sym typeface="+mn-lt"/>
              </a:rPr>
              <a:t>、滴水融入大海，个人融入团队</a:t>
            </a:r>
            <a:endParaRPr lang="zh-CN" altLang="en-US" sz="1400" spc="150">
              <a:cs typeface="+mn-ea"/>
              <a:sym typeface="+mn-lt"/>
            </a:endParaRPr>
          </a:p>
        </p:txBody>
      </p:sp>
      <p:sp>
        <p:nvSpPr>
          <p:cNvPr id="10" name="settings_320253"/>
          <p:cNvSpPr>
            <a:spLocks noChangeAspect="1"/>
          </p:cNvSpPr>
          <p:nvPr>
            <p:custDataLst>
              <p:tags r:id="rId17"/>
            </p:custDataLst>
          </p:nvPr>
        </p:nvSpPr>
        <p:spPr bwMode="auto">
          <a:xfrm>
            <a:off x="7000298" y="3576003"/>
            <a:ext cx="232126" cy="231775"/>
          </a:xfrm>
          <a:custGeom>
            <a:avLst/>
            <a:gdLst>
              <a:gd name="connsiteX0" fmla="*/ 303820 w 607639"/>
              <a:gd name="connsiteY0" fmla="*/ 278099 h 606722"/>
              <a:gd name="connsiteX1" fmla="*/ 329118 w 607639"/>
              <a:gd name="connsiteY1" fmla="*/ 303362 h 606722"/>
              <a:gd name="connsiteX2" fmla="*/ 303820 w 607639"/>
              <a:gd name="connsiteY2" fmla="*/ 328625 h 606722"/>
              <a:gd name="connsiteX3" fmla="*/ 278522 w 607639"/>
              <a:gd name="connsiteY3" fmla="*/ 303362 h 606722"/>
              <a:gd name="connsiteX4" fmla="*/ 303820 w 607639"/>
              <a:gd name="connsiteY4" fmla="*/ 278099 h 606722"/>
              <a:gd name="connsiteX5" fmla="*/ 303775 w 607639"/>
              <a:gd name="connsiteY5" fmla="*/ 252735 h 606722"/>
              <a:gd name="connsiteX6" fmla="*/ 253140 w 607639"/>
              <a:gd name="connsiteY6" fmla="*/ 303317 h 606722"/>
              <a:gd name="connsiteX7" fmla="*/ 303775 w 607639"/>
              <a:gd name="connsiteY7" fmla="*/ 353900 h 606722"/>
              <a:gd name="connsiteX8" fmla="*/ 354410 w 607639"/>
              <a:gd name="connsiteY8" fmla="*/ 303317 h 606722"/>
              <a:gd name="connsiteX9" fmla="*/ 303775 w 607639"/>
              <a:gd name="connsiteY9" fmla="*/ 252735 h 606722"/>
              <a:gd name="connsiteX10" fmla="*/ 303775 w 607639"/>
              <a:gd name="connsiteY10" fmla="*/ 202241 h 606722"/>
              <a:gd name="connsiteX11" fmla="*/ 405045 w 607639"/>
              <a:gd name="connsiteY11" fmla="*/ 303317 h 606722"/>
              <a:gd name="connsiteX12" fmla="*/ 303775 w 607639"/>
              <a:gd name="connsiteY12" fmla="*/ 404482 h 606722"/>
              <a:gd name="connsiteX13" fmla="*/ 202593 w 607639"/>
              <a:gd name="connsiteY13" fmla="*/ 303317 h 606722"/>
              <a:gd name="connsiteX14" fmla="*/ 303775 w 607639"/>
              <a:gd name="connsiteY14" fmla="*/ 202241 h 606722"/>
              <a:gd name="connsiteX15" fmla="*/ 303775 w 607639"/>
              <a:gd name="connsiteY15" fmla="*/ 151703 h 606722"/>
              <a:gd name="connsiteX16" fmla="*/ 151932 w 607639"/>
              <a:gd name="connsiteY16" fmla="*/ 303317 h 606722"/>
              <a:gd name="connsiteX17" fmla="*/ 303775 w 607639"/>
              <a:gd name="connsiteY17" fmla="*/ 455019 h 606722"/>
              <a:gd name="connsiteX18" fmla="*/ 455707 w 607639"/>
              <a:gd name="connsiteY18" fmla="*/ 303317 h 606722"/>
              <a:gd name="connsiteX19" fmla="*/ 303775 w 607639"/>
              <a:gd name="connsiteY19" fmla="*/ 151703 h 606722"/>
              <a:gd name="connsiteX20" fmla="*/ 253131 w 607639"/>
              <a:gd name="connsiteY20" fmla="*/ 0 h 606722"/>
              <a:gd name="connsiteX21" fmla="*/ 354419 w 607639"/>
              <a:gd name="connsiteY21" fmla="*/ 0 h 606722"/>
              <a:gd name="connsiteX22" fmla="*/ 379786 w 607639"/>
              <a:gd name="connsiteY22" fmla="*/ 25239 h 606722"/>
              <a:gd name="connsiteX23" fmla="*/ 379786 w 607639"/>
              <a:gd name="connsiteY23" fmla="*/ 62387 h 606722"/>
              <a:gd name="connsiteX24" fmla="*/ 420639 w 607639"/>
              <a:gd name="connsiteY24" fmla="*/ 79451 h 606722"/>
              <a:gd name="connsiteX25" fmla="*/ 446985 w 607639"/>
              <a:gd name="connsiteY25" fmla="*/ 53145 h 606722"/>
              <a:gd name="connsiteX26" fmla="*/ 482854 w 607639"/>
              <a:gd name="connsiteY26" fmla="*/ 53145 h 606722"/>
              <a:gd name="connsiteX27" fmla="*/ 554414 w 607639"/>
              <a:gd name="connsiteY27" fmla="*/ 124597 h 606722"/>
              <a:gd name="connsiteX28" fmla="*/ 554414 w 607639"/>
              <a:gd name="connsiteY28" fmla="*/ 160323 h 606722"/>
              <a:gd name="connsiteX29" fmla="*/ 528069 w 607639"/>
              <a:gd name="connsiteY29" fmla="*/ 186629 h 606722"/>
              <a:gd name="connsiteX30" fmla="*/ 545158 w 607639"/>
              <a:gd name="connsiteY30" fmla="*/ 227510 h 606722"/>
              <a:gd name="connsiteX31" fmla="*/ 582273 w 607639"/>
              <a:gd name="connsiteY31" fmla="*/ 227510 h 606722"/>
              <a:gd name="connsiteX32" fmla="*/ 607639 w 607639"/>
              <a:gd name="connsiteY32" fmla="*/ 252749 h 606722"/>
              <a:gd name="connsiteX33" fmla="*/ 607639 w 607639"/>
              <a:gd name="connsiteY33" fmla="*/ 353884 h 606722"/>
              <a:gd name="connsiteX34" fmla="*/ 582273 w 607639"/>
              <a:gd name="connsiteY34" fmla="*/ 379212 h 606722"/>
              <a:gd name="connsiteX35" fmla="*/ 545158 w 607639"/>
              <a:gd name="connsiteY35" fmla="*/ 379212 h 606722"/>
              <a:gd name="connsiteX36" fmla="*/ 528069 w 607639"/>
              <a:gd name="connsiteY36" fmla="*/ 420004 h 606722"/>
              <a:gd name="connsiteX37" fmla="*/ 554414 w 607639"/>
              <a:gd name="connsiteY37" fmla="*/ 446310 h 606722"/>
              <a:gd name="connsiteX38" fmla="*/ 554414 w 607639"/>
              <a:gd name="connsiteY38" fmla="*/ 482125 h 606722"/>
              <a:gd name="connsiteX39" fmla="*/ 482854 w 607639"/>
              <a:gd name="connsiteY39" fmla="*/ 553577 h 606722"/>
              <a:gd name="connsiteX40" fmla="*/ 446985 w 607639"/>
              <a:gd name="connsiteY40" fmla="*/ 553577 h 606722"/>
              <a:gd name="connsiteX41" fmla="*/ 420639 w 607639"/>
              <a:gd name="connsiteY41" fmla="*/ 527271 h 606722"/>
              <a:gd name="connsiteX42" fmla="*/ 379786 w 607639"/>
              <a:gd name="connsiteY42" fmla="*/ 544246 h 606722"/>
              <a:gd name="connsiteX43" fmla="*/ 379786 w 607639"/>
              <a:gd name="connsiteY43" fmla="*/ 581394 h 606722"/>
              <a:gd name="connsiteX44" fmla="*/ 354419 w 607639"/>
              <a:gd name="connsiteY44" fmla="*/ 606722 h 606722"/>
              <a:gd name="connsiteX45" fmla="*/ 253131 w 607639"/>
              <a:gd name="connsiteY45" fmla="*/ 606722 h 606722"/>
              <a:gd name="connsiteX46" fmla="*/ 227854 w 607639"/>
              <a:gd name="connsiteY46" fmla="*/ 581394 h 606722"/>
              <a:gd name="connsiteX47" fmla="*/ 227854 w 607639"/>
              <a:gd name="connsiteY47" fmla="*/ 544246 h 606722"/>
              <a:gd name="connsiteX48" fmla="*/ 186911 w 607639"/>
              <a:gd name="connsiteY48" fmla="*/ 527271 h 606722"/>
              <a:gd name="connsiteX49" fmla="*/ 160566 w 607639"/>
              <a:gd name="connsiteY49" fmla="*/ 553577 h 606722"/>
              <a:gd name="connsiteX50" fmla="*/ 124786 w 607639"/>
              <a:gd name="connsiteY50" fmla="*/ 553577 h 606722"/>
              <a:gd name="connsiteX51" fmla="*/ 53225 w 607639"/>
              <a:gd name="connsiteY51" fmla="*/ 482125 h 606722"/>
              <a:gd name="connsiteX52" fmla="*/ 53225 w 607639"/>
              <a:gd name="connsiteY52" fmla="*/ 446310 h 606722"/>
              <a:gd name="connsiteX53" fmla="*/ 79482 w 607639"/>
              <a:gd name="connsiteY53" fmla="*/ 420004 h 606722"/>
              <a:gd name="connsiteX54" fmla="*/ 62482 w 607639"/>
              <a:gd name="connsiteY54" fmla="*/ 379212 h 606722"/>
              <a:gd name="connsiteX55" fmla="*/ 25278 w 607639"/>
              <a:gd name="connsiteY55" fmla="*/ 379212 h 606722"/>
              <a:gd name="connsiteX56" fmla="*/ 0 w 607639"/>
              <a:gd name="connsiteY56" fmla="*/ 353884 h 606722"/>
              <a:gd name="connsiteX57" fmla="*/ 0 w 607639"/>
              <a:gd name="connsiteY57" fmla="*/ 252749 h 606722"/>
              <a:gd name="connsiteX58" fmla="*/ 25278 w 607639"/>
              <a:gd name="connsiteY58" fmla="*/ 227510 h 606722"/>
              <a:gd name="connsiteX59" fmla="*/ 62482 w 607639"/>
              <a:gd name="connsiteY59" fmla="*/ 227510 h 606722"/>
              <a:gd name="connsiteX60" fmla="*/ 79482 w 607639"/>
              <a:gd name="connsiteY60" fmla="*/ 186629 h 606722"/>
              <a:gd name="connsiteX61" fmla="*/ 53225 w 607639"/>
              <a:gd name="connsiteY61" fmla="*/ 160323 h 606722"/>
              <a:gd name="connsiteX62" fmla="*/ 53225 w 607639"/>
              <a:gd name="connsiteY62" fmla="*/ 124597 h 606722"/>
              <a:gd name="connsiteX63" fmla="*/ 124786 w 607639"/>
              <a:gd name="connsiteY63" fmla="*/ 53145 h 606722"/>
              <a:gd name="connsiteX64" fmla="*/ 160566 w 607639"/>
              <a:gd name="connsiteY64" fmla="*/ 53145 h 606722"/>
              <a:gd name="connsiteX65" fmla="*/ 186911 w 607639"/>
              <a:gd name="connsiteY65" fmla="*/ 79451 h 606722"/>
              <a:gd name="connsiteX66" fmla="*/ 227854 w 607639"/>
              <a:gd name="connsiteY66" fmla="*/ 62387 h 606722"/>
              <a:gd name="connsiteX67" fmla="*/ 227854 w 607639"/>
              <a:gd name="connsiteY67" fmla="*/ 25239 h 606722"/>
              <a:gd name="connsiteX68" fmla="*/ 253131 w 607639"/>
              <a:gd name="connsiteY68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606722">
                <a:moveTo>
                  <a:pt x="303820" y="278099"/>
                </a:moveTo>
                <a:cubicBezTo>
                  <a:pt x="317792" y="278099"/>
                  <a:pt x="329118" y="289410"/>
                  <a:pt x="329118" y="303362"/>
                </a:cubicBezTo>
                <a:cubicBezTo>
                  <a:pt x="329118" y="317314"/>
                  <a:pt x="317792" y="328625"/>
                  <a:pt x="303820" y="328625"/>
                </a:cubicBezTo>
                <a:cubicBezTo>
                  <a:pt x="289848" y="328625"/>
                  <a:pt x="278522" y="317314"/>
                  <a:pt x="278522" y="303362"/>
                </a:cubicBezTo>
                <a:cubicBezTo>
                  <a:pt x="278522" y="289410"/>
                  <a:pt x="289848" y="278099"/>
                  <a:pt x="303820" y="278099"/>
                </a:cubicBezTo>
                <a:close/>
                <a:moveTo>
                  <a:pt x="303775" y="252735"/>
                </a:moveTo>
                <a:cubicBezTo>
                  <a:pt x="275921" y="252735"/>
                  <a:pt x="253140" y="275492"/>
                  <a:pt x="253140" y="303317"/>
                </a:cubicBezTo>
                <a:cubicBezTo>
                  <a:pt x="253140" y="331231"/>
                  <a:pt x="275921" y="353900"/>
                  <a:pt x="303775" y="353900"/>
                </a:cubicBezTo>
                <a:cubicBezTo>
                  <a:pt x="331718" y="353900"/>
                  <a:pt x="354410" y="331231"/>
                  <a:pt x="354410" y="303317"/>
                </a:cubicBezTo>
                <a:cubicBezTo>
                  <a:pt x="354410" y="275492"/>
                  <a:pt x="331718" y="252735"/>
                  <a:pt x="303775" y="252735"/>
                </a:cubicBezTo>
                <a:close/>
                <a:moveTo>
                  <a:pt x="303775" y="202241"/>
                </a:moveTo>
                <a:cubicBezTo>
                  <a:pt x="359660" y="202241"/>
                  <a:pt x="405045" y="247579"/>
                  <a:pt x="405045" y="303317"/>
                </a:cubicBezTo>
                <a:cubicBezTo>
                  <a:pt x="405045" y="359144"/>
                  <a:pt x="359660" y="404482"/>
                  <a:pt x="303775" y="404482"/>
                </a:cubicBezTo>
                <a:cubicBezTo>
                  <a:pt x="247978" y="404482"/>
                  <a:pt x="202593" y="359144"/>
                  <a:pt x="202593" y="303317"/>
                </a:cubicBezTo>
                <a:cubicBezTo>
                  <a:pt x="202593" y="247579"/>
                  <a:pt x="247978" y="202241"/>
                  <a:pt x="303775" y="202241"/>
                </a:cubicBezTo>
                <a:close/>
                <a:moveTo>
                  <a:pt x="303775" y="151703"/>
                </a:moveTo>
                <a:cubicBezTo>
                  <a:pt x="220021" y="151703"/>
                  <a:pt x="151932" y="219689"/>
                  <a:pt x="151932" y="303317"/>
                </a:cubicBezTo>
                <a:cubicBezTo>
                  <a:pt x="151932" y="387033"/>
                  <a:pt x="220021" y="455019"/>
                  <a:pt x="303775" y="455019"/>
                </a:cubicBezTo>
                <a:cubicBezTo>
                  <a:pt x="387618" y="455019"/>
                  <a:pt x="455707" y="387033"/>
                  <a:pt x="455707" y="303317"/>
                </a:cubicBezTo>
                <a:cubicBezTo>
                  <a:pt x="455707" y="219689"/>
                  <a:pt x="387618" y="151703"/>
                  <a:pt x="303775" y="151703"/>
                </a:cubicBezTo>
                <a:close/>
                <a:moveTo>
                  <a:pt x="253131" y="0"/>
                </a:moveTo>
                <a:lnTo>
                  <a:pt x="354419" y="0"/>
                </a:lnTo>
                <a:cubicBezTo>
                  <a:pt x="368482" y="0"/>
                  <a:pt x="379786" y="11287"/>
                  <a:pt x="379786" y="25239"/>
                </a:cubicBezTo>
                <a:lnTo>
                  <a:pt x="379786" y="62387"/>
                </a:lnTo>
                <a:cubicBezTo>
                  <a:pt x="393849" y="66831"/>
                  <a:pt x="407555" y="72519"/>
                  <a:pt x="420639" y="79451"/>
                </a:cubicBezTo>
                <a:lnTo>
                  <a:pt x="446985" y="53145"/>
                </a:lnTo>
                <a:cubicBezTo>
                  <a:pt x="456953" y="43191"/>
                  <a:pt x="472974" y="43191"/>
                  <a:pt x="482854" y="53145"/>
                </a:cubicBezTo>
                <a:lnTo>
                  <a:pt x="554414" y="124597"/>
                </a:lnTo>
                <a:cubicBezTo>
                  <a:pt x="564294" y="134462"/>
                  <a:pt x="564294" y="150459"/>
                  <a:pt x="554414" y="160323"/>
                </a:cubicBezTo>
                <a:lnTo>
                  <a:pt x="528069" y="186629"/>
                </a:lnTo>
                <a:cubicBezTo>
                  <a:pt x="535011" y="199782"/>
                  <a:pt x="540707" y="213468"/>
                  <a:pt x="545158" y="227510"/>
                </a:cubicBezTo>
                <a:lnTo>
                  <a:pt x="582273" y="227510"/>
                </a:lnTo>
                <a:cubicBezTo>
                  <a:pt x="596336" y="227510"/>
                  <a:pt x="607639" y="238796"/>
                  <a:pt x="607639" y="252749"/>
                </a:cubicBezTo>
                <a:lnTo>
                  <a:pt x="607639" y="353884"/>
                </a:lnTo>
                <a:cubicBezTo>
                  <a:pt x="607639" y="367926"/>
                  <a:pt x="596247" y="379212"/>
                  <a:pt x="582273" y="379212"/>
                </a:cubicBezTo>
                <a:lnTo>
                  <a:pt x="545158" y="379212"/>
                </a:lnTo>
                <a:cubicBezTo>
                  <a:pt x="540707" y="393254"/>
                  <a:pt x="535011" y="406940"/>
                  <a:pt x="528069" y="420004"/>
                </a:cubicBezTo>
                <a:lnTo>
                  <a:pt x="554414" y="446310"/>
                </a:lnTo>
                <a:cubicBezTo>
                  <a:pt x="564294" y="456263"/>
                  <a:pt x="564294" y="472260"/>
                  <a:pt x="554414" y="482125"/>
                </a:cubicBezTo>
                <a:lnTo>
                  <a:pt x="482854" y="553577"/>
                </a:lnTo>
                <a:cubicBezTo>
                  <a:pt x="472974" y="563442"/>
                  <a:pt x="456953" y="563442"/>
                  <a:pt x="446985" y="553577"/>
                </a:cubicBezTo>
                <a:lnTo>
                  <a:pt x="420639" y="527271"/>
                </a:lnTo>
                <a:cubicBezTo>
                  <a:pt x="407555" y="534203"/>
                  <a:pt x="393849" y="539802"/>
                  <a:pt x="379786" y="544246"/>
                </a:cubicBezTo>
                <a:lnTo>
                  <a:pt x="379786" y="581394"/>
                </a:lnTo>
                <a:cubicBezTo>
                  <a:pt x="379786" y="595435"/>
                  <a:pt x="368393" y="606722"/>
                  <a:pt x="354419" y="606722"/>
                </a:cubicBezTo>
                <a:lnTo>
                  <a:pt x="253131" y="606722"/>
                </a:lnTo>
                <a:cubicBezTo>
                  <a:pt x="239157" y="606722"/>
                  <a:pt x="227854" y="595435"/>
                  <a:pt x="227854" y="581394"/>
                </a:cubicBezTo>
                <a:lnTo>
                  <a:pt x="227854" y="544246"/>
                </a:lnTo>
                <a:cubicBezTo>
                  <a:pt x="213791" y="539802"/>
                  <a:pt x="200084" y="534203"/>
                  <a:pt x="186911" y="527271"/>
                </a:cubicBezTo>
                <a:lnTo>
                  <a:pt x="160566" y="553577"/>
                </a:lnTo>
                <a:cubicBezTo>
                  <a:pt x="150686" y="563442"/>
                  <a:pt x="134665" y="563442"/>
                  <a:pt x="124786" y="553577"/>
                </a:cubicBezTo>
                <a:lnTo>
                  <a:pt x="53225" y="482125"/>
                </a:lnTo>
                <a:cubicBezTo>
                  <a:pt x="43257" y="472260"/>
                  <a:pt x="43257" y="456263"/>
                  <a:pt x="53225" y="446310"/>
                </a:cubicBezTo>
                <a:lnTo>
                  <a:pt x="79482" y="420004"/>
                </a:lnTo>
                <a:cubicBezTo>
                  <a:pt x="72629" y="406940"/>
                  <a:pt x="66932" y="393254"/>
                  <a:pt x="62482" y="379212"/>
                </a:cubicBezTo>
                <a:lnTo>
                  <a:pt x="25278" y="379212"/>
                </a:lnTo>
                <a:cubicBezTo>
                  <a:pt x="11304" y="379212"/>
                  <a:pt x="0" y="367926"/>
                  <a:pt x="0" y="353884"/>
                </a:cubicBezTo>
                <a:lnTo>
                  <a:pt x="0" y="252749"/>
                </a:lnTo>
                <a:cubicBezTo>
                  <a:pt x="0" y="238796"/>
                  <a:pt x="11304" y="227510"/>
                  <a:pt x="25278" y="227510"/>
                </a:cubicBezTo>
                <a:lnTo>
                  <a:pt x="62482" y="227510"/>
                </a:lnTo>
                <a:cubicBezTo>
                  <a:pt x="66932" y="213468"/>
                  <a:pt x="72629" y="199782"/>
                  <a:pt x="79482" y="186629"/>
                </a:cubicBezTo>
                <a:lnTo>
                  <a:pt x="53225" y="160323"/>
                </a:lnTo>
                <a:cubicBezTo>
                  <a:pt x="43257" y="150459"/>
                  <a:pt x="43257" y="134462"/>
                  <a:pt x="53225" y="124597"/>
                </a:cubicBezTo>
                <a:lnTo>
                  <a:pt x="124786" y="53145"/>
                </a:lnTo>
                <a:cubicBezTo>
                  <a:pt x="134665" y="43191"/>
                  <a:pt x="150686" y="43191"/>
                  <a:pt x="160566" y="53145"/>
                </a:cubicBezTo>
                <a:lnTo>
                  <a:pt x="186911" y="79451"/>
                </a:lnTo>
                <a:cubicBezTo>
                  <a:pt x="200084" y="72519"/>
                  <a:pt x="213791" y="66831"/>
                  <a:pt x="227854" y="62387"/>
                </a:cubicBezTo>
                <a:lnTo>
                  <a:pt x="227854" y="25239"/>
                </a:lnTo>
                <a:cubicBezTo>
                  <a:pt x="227854" y="11287"/>
                  <a:pt x="239157" y="0"/>
                  <a:pt x="253131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placeholder_286118"/>
          <p:cNvSpPr>
            <a:spLocks noChangeAspect="1"/>
          </p:cNvSpPr>
          <p:nvPr>
            <p:custDataLst>
              <p:tags r:id="rId18"/>
            </p:custDataLst>
          </p:nvPr>
        </p:nvSpPr>
        <p:spPr bwMode="auto">
          <a:xfrm>
            <a:off x="7686374" y="4653122"/>
            <a:ext cx="197566" cy="231775"/>
          </a:xfrm>
          <a:custGeom>
            <a:avLst/>
            <a:gdLst>
              <a:gd name="T0" fmla="*/ 4448 w 5811"/>
              <a:gd name="T1" fmla="*/ 4374 h 6827"/>
              <a:gd name="T2" fmla="*/ 4640 w 5811"/>
              <a:gd name="T3" fmla="*/ 4074 h 6827"/>
              <a:gd name="T4" fmla="*/ 5160 w 5811"/>
              <a:gd name="T5" fmla="*/ 2255 h 6827"/>
              <a:gd name="T6" fmla="*/ 2905 w 5811"/>
              <a:gd name="T7" fmla="*/ 0 h 6827"/>
              <a:gd name="T8" fmla="*/ 650 w 5811"/>
              <a:gd name="T9" fmla="*/ 2255 h 6827"/>
              <a:gd name="T10" fmla="*/ 1363 w 5811"/>
              <a:gd name="T11" fmla="*/ 4373 h 6827"/>
              <a:gd name="T12" fmla="*/ 0 w 5811"/>
              <a:gd name="T13" fmla="*/ 5506 h 6827"/>
              <a:gd name="T14" fmla="*/ 939 w 5811"/>
              <a:gd name="T15" fmla="*/ 6498 h 6827"/>
              <a:gd name="T16" fmla="*/ 2905 w 5811"/>
              <a:gd name="T17" fmla="*/ 6827 h 6827"/>
              <a:gd name="T18" fmla="*/ 4871 w 5811"/>
              <a:gd name="T19" fmla="*/ 6498 h 6827"/>
              <a:gd name="T20" fmla="*/ 5811 w 5811"/>
              <a:gd name="T21" fmla="*/ 5506 h 6827"/>
              <a:gd name="T22" fmla="*/ 4448 w 5811"/>
              <a:gd name="T23" fmla="*/ 4374 h 6827"/>
              <a:gd name="T24" fmla="*/ 2905 w 5811"/>
              <a:gd name="T25" fmla="*/ 1551 h 6827"/>
              <a:gd name="T26" fmla="*/ 3610 w 5811"/>
              <a:gd name="T27" fmla="*/ 2255 h 6827"/>
              <a:gd name="T28" fmla="*/ 2905 w 5811"/>
              <a:gd name="T29" fmla="*/ 2960 h 6827"/>
              <a:gd name="T30" fmla="*/ 2201 w 5811"/>
              <a:gd name="T31" fmla="*/ 2255 h 6827"/>
              <a:gd name="T32" fmla="*/ 2905 w 5811"/>
              <a:gd name="T33" fmla="*/ 1551 h 6827"/>
              <a:gd name="T34" fmla="*/ 4675 w 5811"/>
              <a:gd name="T35" fmla="*/ 6008 h 6827"/>
              <a:gd name="T36" fmla="*/ 2905 w 5811"/>
              <a:gd name="T37" fmla="*/ 6298 h 6827"/>
              <a:gd name="T38" fmla="*/ 1136 w 5811"/>
              <a:gd name="T39" fmla="*/ 6008 h 6827"/>
              <a:gd name="T40" fmla="*/ 528 w 5811"/>
              <a:gd name="T41" fmla="*/ 5506 h 6827"/>
              <a:gd name="T42" fmla="*/ 1719 w 5811"/>
              <a:gd name="T43" fmla="*/ 4831 h 6827"/>
              <a:gd name="T44" fmla="*/ 2761 w 5811"/>
              <a:gd name="T45" fmla="*/ 5768 h 6827"/>
              <a:gd name="T46" fmla="*/ 2905 w 5811"/>
              <a:gd name="T47" fmla="*/ 5812 h 6827"/>
              <a:gd name="T48" fmla="*/ 3050 w 5811"/>
              <a:gd name="T49" fmla="*/ 5768 h 6827"/>
              <a:gd name="T50" fmla="*/ 3666 w 5811"/>
              <a:gd name="T51" fmla="*/ 5270 h 6827"/>
              <a:gd name="T52" fmla="*/ 4092 w 5811"/>
              <a:gd name="T53" fmla="*/ 4831 h 6827"/>
              <a:gd name="T54" fmla="*/ 5283 w 5811"/>
              <a:gd name="T55" fmla="*/ 5506 h 6827"/>
              <a:gd name="T56" fmla="*/ 4675 w 5811"/>
              <a:gd name="T57" fmla="*/ 600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11" h="6827">
                <a:moveTo>
                  <a:pt x="4448" y="4374"/>
                </a:moveTo>
                <a:cubicBezTo>
                  <a:pt x="4517" y="4275"/>
                  <a:pt x="4581" y="4175"/>
                  <a:pt x="4640" y="4074"/>
                </a:cubicBezTo>
                <a:cubicBezTo>
                  <a:pt x="4985" y="3483"/>
                  <a:pt x="5160" y="2871"/>
                  <a:pt x="5160" y="2255"/>
                </a:cubicBezTo>
                <a:cubicBezTo>
                  <a:pt x="5160" y="1012"/>
                  <a:pt x="4149" y="0"/>
                  <a:pt x="2905" y="0"/>
                </a:cubicBezTo>
                <a:cubicBezTo>
                  <a:pt x="1662" y="0"/>
                  <a:pt x="650" y="1012"/>
                  <a:pt x="650" y="2255"/>
                </a:cubicBezTo>
                <a:cubicBezTo>
                  <a:pt x="650" y="2973"/>
                  <a:pt x="895" y="3696"/>
                  <a:pt x="1363" y="4373"/>
                </a:cubicBezTo>
                <a:cubicBezTo>
                  <a:pt x="501" y="4604"/>
                  <a:pt x="0" y="5014"/>
                  <a:pt x="0" y="5506"/>
                </a:cubicBezTo>
                <a:cubicBezTo>
                  <a:pt x="0" y="5903"/>
                  <a:pt x="333" y="6256"/>
                  <a:pt x="939" y="6498"/>
                </a:cubicBezTo>
                <a:cubicBezTo>
                  <a:pt x="1469" y="6710"/>
                  <a:pt x="2167" y="6827"/>
                  <a:pt x="2905" y="6827"/>
                </a:cubicBezTo>
                <a:cubicBezTo>
                  <a:pt x="3644" y="6827"/>
                  <a:pt x="4342" y="6710"/>
                  <a:pt x="4871" y="6498"/>
                </a:cubicBezTo>
                <a:cubicBezTo>
                  <a:pt x="5477" y="6256"/>
                  <a:pt x="5811" y="5903"/>
                  <a:pt x="5811" y="5506"/>
                </a:cubicBezTo>
                <a:cubicBezTo>
                  <a:pt x="5811" y="5014"/>
                  <a:pt x="5310" y="4604"/>
                  <a:pt x="4448" y="4374"/>
                </a:cubicBezTo>
                <a:close/>
                <a:moveTo>
                  <a:pt x="2905" y="1551"/>
                </a:moveTo>
                <a:cubicBezTo>
                  <a:pt x="3294" y="1551"/>
                  <a:pt x="3610" y="1866"/>
                  <a:pt x="3610" y="2255"/>
                </a:cubicBezTo>
                <a:cubicBezTo>
                  <a:pt x="3610" y="2644"/>
                  <a:pt x="3294" y="2960"/>
                  <a:pt x="2905" y="2960"/>
                </a:cubicBezTo>
                <a:cubicBezTo>
                  <a:pt x="2516" y="2960"/>
                  <a:pt x="2201" y="2644"/>
                  <a:pt x="2201" y="2255"/>
                </a:cubicBezTo>
                <a:cubicBezTo>
                  <a:pt x="2201" y="1866"/>
                  <a:pt x="2516" y="1551"/>
                  <a:pt x="2905" y="1551"/>
                </a:cubicBezTo>
                <a:close/>
                <a:moveTo>
                  <a:pt x="4675" y="6008"/>
                </a:moveTo>
                <a:cubicBezTo>
                  <a:pt x="4207" y="6195"/>
                  <a:pt x="3578" y="6298"/>
                  <a:pt x="2905" y="6298"/>
                </a:cubicBezTo>
                <a:cubicBezTo>
                  <a:pt x="2233" y="6298"/>
                  <a:pt x="1604" y="6195"/>
                  <a:pt x="1136" y="6008"/>
                </a:cubicBezTo>
                <a:cubicBezTo>
                  <a:pt x="766" y="5860"/>
                  <a:pt x="528" y="5663"/>
                  <a:pt x="528" y="5506"/>
                </a:cubicBezTo>
                <a:cubicBezTo>
                  <a:pt x="528" y="5295"/>
                  <a:pt x="944" y="4996"/>
                  <a:pt x="1719" y="4831"/>
                </a:cubicBezTo>
                <a:cubicBezTo>
                  <a:pt x="2232" y="5420"/>
                  <a:pt x="2739" y="5754"/>
                  <a:pt x="2761" y="5768"/>
                </a:cubicBezTo>
                <a:cubicBezTo>
                  <a:pt x="2805" y="5797"/>
                  <a:pt x="2855" y="5812"/>
                  <a:pt x="2905" y="5812"/>
                </a:cubicBezTo>
                <a:cubicBezTo>
                  <a:pt x="2956" y="5812"/>
                  <a:pt x="3006" y="5797"/>
                  <a:pt x="3050" y="5768"/>
                </a:cubicBezTo>
                <a:cubicBezTo>
                  <a:pt x="3061" y="5761"/>
                  <a:pt x="3327" y="5586"/>
                  <a:pt x="3666" y="5270"/>
                </a:cubicBezTo>
                <a:cubicBezTo>
                  <a:pt x="3819" y="5128"/>
                  <a:pt x="3961" y="4982"/>
                  <a:pt x="4092" y="4831"/>
                </a:cubicBezTo>
                <a:cubicBezTo>
                  <a:pt x="4866" y="4997"/>
                  <a:pt x="5283" y="5295"/>
                  <a:pt x="5283" y="5506"/>
                </a:cubicBezTo>
                <a:cubicBezTo>
                  <a:pt x="5283" y="5663"/>
                  <a:pt x="5044" y="5860"/>
                  <a:pt x="4675" y="600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two-coin-stacks_72132"/>
          <p:cNvSpPr>
            <a:spLocks noChangeAspect="1"/>
          </p:cNvSpPr>
          <p:nvPr>
            <p:custDataLst>
              <p:tags r:id="rId19"/>
            </p:custDataLst>
          </p:nvPr>
        </p:nvSpPr>
        <p:spPr bwMode="auto">
          <a:xfrm>
            <a:off x="5087461" y="5136516"/>
            <a:ext cx="235100" cy="231775"/>
          </a:xfrm>
          <a:custGeom>
            <a:avLst/>
            <a:gdLst>
              <a:gd name="connsiteX0" fmla="*/ 261001 w 608698"/>
              <a:gd name="connsiteY0" fmla="*/ 479068 h 600088"/>
              <a:gd name="connsiteX1" fmla="*/ 432425 w 608698"/>
              <a:gd name="connsiteY1" fmla="*/ 554184 h 600088"/>
              <a:gd name="connsiteX2" fmla="*/ 603774 w 608698"/>
              <a:gd name="connsiteY2" fmla="*/ 479068 h 600088"/>
              <a:gd name="connsiteX3" fmla="*/ 608697 w 608698"/>
              <a:gd name="connsiteY3" fmla="*/ 502020 h 600088"/>
              <a:gd name="connsiteX4" fmla="*/ 432425 w 608698"/>
              <a:gd name="connsiteY4" fmla="*/ 600088 h 600088"/>
              <a:gd name="connsiteX5" fmla="*/ 256152 w 608698"/>
              <a:gd name="connsiteY5" fmla="*/ 502020 h 600088"/>
              <a:gd name="connsiteX6" fmla="*/ 261001 w 608698"/>
              <a:gd name="connsiteY6" fmla="*/ 479068 h 600088"/>
              <a:gd name="connsiteX7" fmla="*/ 4924 w 608698"/>
              <a:gd name="connsiteY7" fmla="*/ 382605 h 600088"/>
              <a:gd name="connsiteX8" fmla="*/ 176285 w 608698"/>
              <a:gd name="connsiteY8" fmla="*/ 457793 h 600088"/>
              <a:gd name="connsiteX9" fmla="*/ 236041 w 608698"/>
              <a:gd name="connsiteY9" fmla="*/ 451980 h 600088"/>
              <a:gd name="connsiteX10" fmla="*/ 231640 w 608698"/>
              <a:gd name="connsiteY10" fmla="*/ 462264 h 600088"/>
              <a:gd name="connsiteX11" fmla="*/ 225000 w 608698"/>
              <a:gd name="connsiteY11" fmla="*/ 493412 h 600088"/>
              <a:gd name="connsiteX12" fmla="*/ 225298 w 608698"/>
              <a:gd name="connsiteY12" fmla="*/ 499820 h 600088"/>
              <a:gd name="connsiteX13" fmla="*/ 176285 w 608698"/>
              <a:gd name="connsiteY13" fmla="*/ 503695 h 600088"/>
              <a:gd name="connsiteX14" fmla="*/ 0 w 608698"/>
              <a:gd name="connsiteY14" fmla="*/ 405556 h 600088"/>
              <a:gd name="connsiteX15" fmla="*/ 4924 w 608698"/>
              <a:gd name="connsiteY15" fmla="*/ 382605 h 600088"/>
              <a:gd name="connsiteX16" fmla="*/ 261001 w 608698"/>
              <a:gd name="connsiteY16" fmla="*/ 375478 h 600088"/>
              <a:gd name="connsiteX17" fmla="*/ 432425 w 608698"/>
              <a:gd name="connsiteY17" fmla="*/ 450622 h 600088"/>
              <a:gd name="connsiteX18" fmla="*/ 603774 w 608698"/>
              <a:gd name="connsiteY18" fmla="*/ 375478 h 600088"/>
              <a:gd name="connsiteX19" fmla="*/ 608697 w 608698"/>
              <a:gd name="connsiteY19" fmla="*/ 398416 h 600088"/>
              <a:gd name="connsiteX20" fmla="*/ 432425 w 608698"/>
              <a:gd name="connsiteY20" fmla="*/ 496498 h 600088"/>
              <a:gd name="connsiteX21" fmla="*/ 256152 w 608698"/>
              <a:gd name="connsiteY21" fmla="*/ 398416 h 600088"/>
              <a:gd name="connsiteX22" fmla="*/ 261001 w 608698"/>
              <a:gd name="connsiteY22" fmla="*/ 375478 h 600088"/>
              <a:gd name="connsiteX23" fmla="*/ 4924 w 608698"/>
              <a:gd name="connsiteY23" fmla="*/ 279086 h 600088"/>
              <a:gd name="connsiteX24" fmla="*/ 176285 w 608698"/>
              <a:gd name="connsiteY24" fmla="*/ 354274 h 600088"/>
              <a:gd name="connsiteX25" fmla="*/ 236041 w 608698"/>
              <a:gd name="connsiteY25" fmla="*/ 348461 h 600088"/>
              <a:gd name="connsiteX26" fmla="*/ 231640 w 608698"/>
              <a:gd name="connsiteY26" fmla="*/ 358745 h 600088"/>
              <a:gd name="connsiteX27" fmla="*/ 225000 w 608698"/>
              <a:gd name="connsiteY27" fmla="*/ 389818 h 600088"/>
              <a:gd name="connsiteX28" fmla="*/ 225298 w 608698"/>
              <a:gd name="connsiteY28" fmla="*/ 396301 h 600088"/>
              <a:gd name="connsiteX29" fmla="*/ 176285 w 608698"/>
              <a:gd name="connsiteY29" fmla="*/ 400176 h 600088"/>
              <a:gd name="connsiteX30" fmla="*/ 0 w 608698"/>
              <a:gd name="connsiteY30" fmla="*/ 302037 h 600088"/>
              <a:gd name="connsiteX31" fmla="*/ 4924 w 608698"/>
              <a:gd name="connsiteY31" fmla="*/ 279086 h 600088"/>
              <a:gd name="connsiteX32" fmla="*/ 261001 w 608698"/>
              <a:gd name="connsiteY32" fmla="*/ 271959 h 600088"/>
              <a:gd name="connsiteX33" fmla="*/ 432425 w 608698"/>
              <a:gd name="connsiteY33" fmla="*/ 347103 h 600088"/>
              <a:gd name="connsiteX34" fmla="*/ 603774 w 608698"/>
              <a:gd name="connsiteY34" fmla="*/ 271959 h 600088"/>
              <a:gd name="connsiteX35" fmla="*/ 608697 w 608698"/>
              <a:gd name="connsiteY35" fmla="*/ 294897 h 600088"/>
              <a:gd name="connsiteX36" fmla="*/ 432425 w 608698"/>
              <a:gd name="connsiteY36" fmla="*/ 392979 h 600088"/>
              <a:gd name="connsiteX37" fmla="*/ 256152 w 608698"/>
              <a:gd name="connsiteY37" fmla="*/ 294897 h 600088"/>
              <a:gd name="connsiteX38" fmla="*/ 261001 w 608698"/>
              <a:gd name="connsiteY38" fmla="*/ 271959 h 600088"/>
              <a:gd name="connsiteX39" fmla="*/ 4924 w 608698"/>
              <a:gd name="connsiteY39" fmla="*/ 175567 h 600088"/>
              <a:gd name="connsiteX40" fmla="*/ 176285 w 608698"/>
              <a:gd name="connsiteY40" fmla="*/ 250713 h 600088"/>
              <a:gd name="connsiteX41" fmla="*/ 236041 w 608698"/>
              <a:gd name="connsiteY41" fmla="*/ 244904 h 600088"/>
              <a:gd name="connsiteX42" fmla="*/ 231640 w 608698"/>
              <a:gd name="connsiteY42" fmla="*/ 255182 h 600088"/>
              <a:gd name="connsiteX43" fmla="*/ 225000 w 608698"/>
              <a:gd name="connsiteY43" fmla="*/ 286238 h 600088"/>
              <a:gd name="connsiteX44" fmla="*/ 225298 w 608698"/>
              <a:gd name="connsiteY44" fmla="*/ 292718 h 600088"/>
              <a:gd name="connsiteX45" fmla="*/ 176285 w 608698"/>
              <a:gd name="connsiteY45" fmla="*/ 296516 h 600088"/>
              <a:gd name="connsiteX46" fmla="*/ 0 w 608698"/>
              <a:gd name="connsiteY46" fmla="*/ 198506 h 600088"/>
              <a:gd name="connsiteX47" fmla="*/ 4924 w 608698"/>
              <a:gd name="connsiteY47" fmla="*/ 175567 h 600088"/>
              <a:gd name="connsiteX48" fmla="*/ 432425 w 608698"/>
              <a:gd name="connsiteY48" fmla="*/ 96392 h 600088"/>
              <a:gd name="connsiteX49" fmla="*/ 608698 w 608698"/>
              <a:gd name="connsiteY49" fmla="*/ 194443 h 600088"/>
              <a:gd name="connsiteX50" fmla="*/ 432425 w 608698"/>
              <a:gd name="connsiteY50" fmla="*/ 292494 h 600088"/>
              <a:gd name="connsiteX51" fmla="*/ 256152 w 608698"/>
              <a:gd name="connsiteY51" fmla="*/ 194443 h 600088"/>
              <a:gd name="connsiteX52" fmla="*/ 432425 w 608698"/>
              <a:gd name="connsiteY52" fmla="*/ 96392 h 600088"/>
              <a:gd name="connsiteX53" fmla="*/ 176258 w 608698"/>
              <a:gd name="connsiteY53" fmla="*/ 0 h 600088"/>
              <a:gd name="connsiteX54" fmla="*/ 347817 w 608698"/>
              <a:gd name="connsiteY54" fmla="*/ 75446 h 600088"/>
              <a:gd name="connsiteX55" fmla="*/ 224966 w 608698"/>
              <a:gd name="connsiteY55" fmla="*/ 185823 h 600088"/>
              <a:gd name="connsiteX56" fmla="*/ 225264 w 608698"/>
              <a:gd name="connsiteY56" fmla="*/ 192228 h 600088"/>
              <a:gd name="connsiteX57" fmla="*/ 176258 w 608698"/>
              <a:gd name="connsiteY57" fmla="*/ 196101 h 600088"/>
              <a:gd name="connsiteX58" fmla="*/ 0 w 608698"/>
              <a:gd name="connsiteY58" fmla="*/ 98013 h 600088"/>
              <a:gd name="connsiteX59" fmla="*/ 176258 w 608698"/>
              <a:gd name="connsiteY59" fmla="*/ 0 h 6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8698" h="600088">
                <a:moveTo>
                  <a:pt x="261001" y="479068"/>
                </a:moveTo>
                <a:cubicBezTo>
                  <a:pt x="279575" y="522140"/>
                  <a:pt x="349249" y="554184"/>
                  <a:pt x="432425" y="554184"/>
                </a:cubicBezTo>
                <a:cubicBezTo>
                  <a:pt x="515600" y="554184"/>
                  <a:pt x="585199" y="522140"/>
                  <a:pt x="603774" y="479068"/>
                </a:cubicBezTo>
                <a:cubicBezTo>
                  <a:pt x="606981" y="486371"/>
                  <a:pt x="608697" y="494046"/>
                  <a:pt x="608697" y="502020"/>
                </a:cubicBezTo>
                <a:cubicBezTo>
                  <a:pt x="608697" y="556196"/>
                  <a:pt x="529774" y="600088"/>
                  <a:pt x="432425" y="600088"/>
                </a:cubicBezTo>
                <a:cubicBezTo>
                  <a:pt x="335076" y="600088"/>
                  <a:pt x="256152" y="556196"/>
                  <a:pt x="256152" y="502020"/>
                </a:cubicBezTo>
                <a:cubicBezTo>
                  <a:pt x="256152" y="494046"/>
                  <a:pt x="257868" y="486371"/>
                  <a:pt x="261001" y="479068"/>
                </a:cubicBezTo>
                <a:close/>
                <a:moveTo>
                  <a:pt x="4924" y="382605"/>
                </a:moveTo>
                <a:cubicBezTo>
                  <a:pt x="23425" y="425750"/>
                  <a:pt x="93103" y="457793"/>
                  <a:pt x="176285" y="457793"/>
                </a:cubicBezTo>
                <a:cubicBezTo>
                  <a:pt x="197248" y="457793"/>
                  <a:pt x="217391" y="455781"/>
                  <a:pt x="236041" y="451980"/>
                </a:cubicBezTo>
                <a:lnTo>
                  <a:pt x="231640" y="462264"/>
                </a:lnTo>
                <a:cubicBezTo>
                  <a:pt x="227238" y="472398"/>
                  <a:pt x="225000" y="482905"/>
                  <a:pt x="225000" y="493412"/>
                </a:cubicBezTo>
                <a:cubicBezTo>
                  <a:pt x="225000" y="495573"/>
                  <a:pt x="225149" y="497734"/>
                  <a:pt x="225298" y="499820"/>
                </a:cubicBezTo>
                <a:cubicBezTo>
                  <a:pt x="209781" y="502354"/>
                  <a:pt x="193294" y="503695"/>
                  <a:pt x="176285" y="503695"/>
                </a:cubicBezTo>
                <a:cubicBezTo>
                  <a:pt x="78929" y="503695"/>
                  <a:pt x="0" y="459730"/>
                  <a:pt x="0" y="405556"/>
                </a:cubicBezTo>
                <a:cubicBezTo>
                  <a:pt x="0" y="397657"/>
                  <a:pt x="1716" y="389982"/>
                  <a:pt x="4924" y="382605"/>
                </a:cubicBezTo>
                <a:close/>
                <a:moveTo>
                  <a:pt x="261001" y="375478"/>
                </a:moveTo>
                <a:cubicBezTo>
                  <a:pt x="279575" y="418598"/>
                  <a:pt x="349249" y="450622"/>
                  <a:pt x="432425" y="450622"/>
                </a:cubicBezTo>
                <a:cubicBezTo>
                  <a:pt x="515600" y="450622"/>
                  <a:pt x="585199" y="418598"/>
                  <a:pt x="603774" y="375478"/>
                </a:cubicBezTo>
                <a:cubicBezTo>
                  <a:pt x="606981" y="382851"/>
                  <a:pt x="608697" y="390522"/>
                  <a:pt x="608697" y="398416"/>
                </a:cubicBezTo>
                <a:cubicBezTo>
                  <a:pt x="608697" y="452558"/>
                  <a:pt x="529774" y="496498"/>
                  <a:pt x="432425" y="496498"/>
                </a:cubicBezTo>
                <a:cubicBezTo>
                  <a:pt x="335076" y="496498"/>
                  <a:pt x="256152" y="452558"/>
                  <a:pt x="256152" y="398416"/>
                </a:cubicBezTo>
                <a:cubicBezTo>
                  <a:pt x="256152" y="390522"/>
                  <a:pt x="257868" y="382851"/>
                  <a:pt x="261001" y="375478"/>
                </a:cubicBezTo>
                <a:close/>
                <a:moveTo>
                  <a:pt x="4924" y="279086"/>
                </a:moveTo>
                <a:cubicBezTo>
                  <a:pt x="23425" y="322231"/>
                  <a:pt x="93103" y="354274"/>
                  <a:pt x="176285" y="354274"/>
                </a:cubicBezTo>
                <a:cubicBezTo>
                  <a:pt x="197248" y="354274"/>
                  <a:pt x="217391" y="352187"/>
                  <a:pt x="236041" y="348461"/>
                </a:cubicBezTo>
                <a:lnTo>
                  <a:pt x="231640" y="358745"/>
                </a:lnTo>
                <a:cubicBezTo>
                  <a:pt x="227238" y="368879"/>
                  <a:pt x="225000" y="379311"/>
                  <a:pt x="225000" y="389818"/>
                </a:cubicBezTo>
                <a:cubicBezTo>
                  <a:pt x="225000" y="392054"/>
                  <a:pt x="225149" y="394140"/>
                  <a:pt x="225298" y="396301"/>
                </a:cubicBezTo>
                <a:cubicBezTo>
                  <a:pt x="209781" y="398835"/>
                  <a:pt x="193294" y="400176"/>
                  <a:pt x="176285" y="400176"/>
                </a:cubicBezTo>
                <a:cubicBezTo>
                  <a:pt x="78929" y="400176"/>
                  <a:pt x="0" y="356211"/>
                  <a:pt x="0" y="302037"/>
                </a:cubicBezTo>
                <a:cubicBezTo>
                  <a:pt x="0" y="294138"/>
                  <a:pt x="1716" y="286463"/>
                  <a:pt x="4924" y="279086"/>
                </a:cubicBezTo>
                <a:close/>
                <a:moveTo>
                  <a:pt x="261001" y="271959"/>
                </a:moveTo>
                <a:cubicBezTo>
                  <a:pt x="279575" y="315079"/>
                  <a:pt x="349249" y="347103"/>
                  <a:pt x="432425" y="347103"/>
                </a:cubicBezTo>
                <a:cubicBezTo>
                  <a:pt x="515600" y="347103"/>
                  <a:pt x="585199" y="315079"/>
                  <a:pt x="603774" y="271959"/>
                </a:cubicBezTo>
                <a:cubicBezTo>
                  <a:pt x="606981" y="279332"/>
                  <a:pt x="608697" y="287003"/>
                  <a:pt x="608697" y="294897"/>
                </a:cubicBezTo>
                <a:cubicBezTo>
                  <a:pt x="608697" y="349039"/>
                  <a:pt x="529774" y="392979"/>
                  <a:pt x="432425" y="392979"/>
                </a:cubicBezTo>
                <a:cubicBezTo>
                  <a:pt x="335076" y="392979"/>
                  <a:pt x="256152" y="349039"/>
                  <a:pt x="256152" y="294897"/>
                </a:cubicBezTo>
                <a:cubicBezTo>
                  <a:pt x="256152" y="287003"/>
                  <a:pt x="257868" y="279332"/>
                  <a:pt x="261001" y="271959"/>
                </a:cubicBezTo>
                <a:close/>
                <a:moveTo>
                  <a:pt x="4924" y="175567"/>
                </a:moveTo>
                <a:cubicBezTo>
                  <a:pt x="23425" y="218689"/>
                  <a:pt x="93103" y="250713"/>
                  <a:pt x="176285" y="250713"/>
                </a:cubicBezTo>
                <a:cubicBezTo>
                  <a:pt x="197248" y="250713"/>
                  <a:pt x="217391" y="248628"/>
                  <a:pt x="236041" y="244904"/>
                </a:cubicBezTo>
                <a:lnTo>
                  <a:pt x="231640" y="255182"/>
                </a:lnTo>
                <a:cubicBezTo>
                  <a:pt x="227238" y="265311"/>
                  <a:pt x="225000" y="275737"/>
                  <a:pt x="225000" y="286238"/>
                </a:cubicBezTo>
                <a:cubicBezTo>
                  <a:pt x="225000" y="288398"/>
                  <a:pt x="225149" y="290558"/>
                  <a:pt x="225298" y="292718"/>
                </a:cubicBezTo>
                <a:cubicBezTo>
                  <a:pt x="209781" y="295175"/>
                  <a:pt x="193294" y="296516"/>
                  <a:pt x="176285" y="296516"/>
                </a:cubicBezTo>
                <a:cubicBezTo>
                  <a:pt x="78929" y="296516"/>
                  <a:pt x="0" y="252650"/>
                  <a:pt x="0" y="198506"/>
                </a:cubicBezTo>
                <a:cubicBezTo>
                  <a:pt x="0" y="190611"/>
                  <a:pt x="1716" y="182940"/>
                  <a:pt x="4924" y="175567"/>
                </a:cubicBezTo>
                <a:close/>
                <a:moveTo>
                  <a:pt x="432425" y="96392"/>
                </a:moveTo>
                <a:cubicBezTo>
                  <a:pt x="529778" y="96392"/>
                  <a:pt x="608698" y="140291"/>
                  <a:pt x="608698" y="194443"/>
                </a:cubicBezTo>
                <a:cubicBezTo>
                  <a:pt x="608698" y="248595"/>
                  <a:pt x="529778" y="292494"/>
                  <a:pt x="432425" y="292494"/>
                </a:cubicBezTo>
                <a:cubicBezTo>
                  <a:pt x="335072" y="292494"/>
                  <a:pt x="256152" y="248595"/>
                  <a:pt x="256152" y="194443"/>
                </a:cubicBezTo>
                <a:cubicBezTo>
                  <a:pt x="256152" y="140291"/>
                  <a:pt x="335072" y="96392"/>
                  <a:pt x="432425" y="96392"/>
                </a:cubicBezTo>
                <a:close/>
                <a:moveTo>
                  <a:pt x="176258" y="0"/>
                </a:moveTo>
                <a:cubicBezTo>
                  <a:pt x="259651" y="0"/>
                  <a:pt x="329542" y="32175"/>
                  <a:pt x="347817" y="75446"/>
                </a:cubicBezTo>
                <a:cubicBezTo>
                  <a:pt x="275166" y="92800"/>
                  <a:pt x="224966" y="135103"/>
                  <a:pt x="224966" y="185823"/>
                </a:cubicBezTo>
                <a:cubicBezTo>
                  <a:pt x="224966" y="187983"/>
                  <a:pt x="225115" y="190143"/>
                  <a:pt x="225264" y="192228"/>
                </a:cubicBezTo>
                <a:cubicBezTo>
                  <a:pt x="209749" y="194760"/>
                  <a:pt x="193265" y="196101"/>
                  <a:pt x="176258" y="196101"/>
                </a:cubicBezTo>
                <a:cubicBezTo>
                  <a:pt x="78917" y="196101"/>
                  <a:pt x="0" y="152159"/>
                  <a:pt x="0" y="98013"/>
                </a:cubicBezTo>
                <a:cubicBezTo>
                  <a:pt x="0" y="43868"/>
                  <a:pt x="78917" y="0"/>
                  <a:pt x="176258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validate-search_64702"/>
          <p:cNvSpPr>
            <a:spLocks noChangeAspect="1"/>
          </p:cNvSpPr>
          <p:nvPr>
            <p:custDataLst>
              <p:tags r:id="rId20"/>
            </p:custDataLst>
          </p:nvPr>
        </p:nvSpPr>
        <p:spPr bwMode="auto">
          <a:xfrm>
            <a:off x="4426162" y="4333241"/>
            <a:ext cx="232134" cy="231775"/>
          </a:xfrm>
          <a:custGeom>
            <a:avLst/>
            <a:gdLst>
              <a:gd name="connsiteX0" fmla="*/ 444103 w 607089"/>
              <a:gd name="connsiteY0" fmla="*/ 163584 h 606152"/>
              <a:gd name="connsiteX1" fmla="*/ 469914 w 607089"/>
              <a:gd name="connsiteY1" fmla="*/ 176766 h 606152"/>
              <a:gd name="connsiteX2" fmla="*/ 475193 w 607089"/>
              <a:gd name="connsiteY2" fmla="*/ 220412 h 606152"/>
              <a:gd name="connsiteX3" fmla="*/ 378258 w 607089"/>
              <a:gd name="connsiteY3" fmla="*/ 317225 h 606152"/>
              <a:gd name="connsiteX4" fmla="*/ 346435 w 607089"/>
              <a:gd name="connsiteY4" fmla="*/ 330260 h 606152"/>
              <a:gd name="connsiteX5" fmla="*/ 313879 w 607089"/>
              <a:gd name="connsiteY5" fmla="*/ 316492 h 606152"/>
              <a:gd name="connsiteX6" fmla="*/ 248913 w 607089"/>
              <a:gd name="connsiteY6" fmla="*/ 251755 h 606152"/>
              <a:gd name="connsiteX7" fmla="*/ 242021 w 607089"/>
              <a:gd name="connsiteY7" fmla="*/ 228760 h 606152"/>
              <a:gd name="connsiteX8" fmla="*/ 254926 w 607089"/>
              <a:gd name="connsiteY8" fmla="*/ 208695 h 606152"/>
              <a:gd name="connsiteX9" fmla="*/ 280883 w 607089"/>
              <a:gd name="connsiteY9" fmla="*/ 195074 h 606152"/>
              <a:gd name="connsiteX10" fmla="*/ 297894 w 607089"/>
              <a:gd name="connsiteY10" fmla="*/ 202836 h 606152"/>
              <a:gd name="connsiteX11" fmla="*/ 342036 w 607089"/>
              <a:gd name="connsiteY11" fmla="*/ 246922 h 606152"/>
              <a:gd name="connsiteX12" fmla="*/ 346435 w 607089"/>
              <a:gd name="connsiteY12" fmla="*/ 249705 h 606152"/>
              <a:gd name="connsiteX13" fmla="*/ 350541 w 607089"/>
              <a:gd name="connsiteY13" fmla="*/ 247068 h 606152"/>
              <a:gd name="connsiteX14" fmla="*/ 426212 w 607089"/>
              <a:gd name="connsiteY14" fmla="*/ 171493 h 606152"/>
              <a:gd name="connsiteX15" fmla="*/ 444103 w 607089"/>
              <a:gd name="connsiteY15" fmla="*/ 163584 h 606152"/>
              <a:gd name="connsiteX16" fmla="*/ 360877 w 607089"/>
              <a:gd name="connsiteY16" fmla="*/ 64177 h 606152"/>
              <a:gd name="connsiteX17" fmla="*/ 232178 w 607089"/>
              <a:gd name="connsiteY17" fmla="*/ 117334 h 606152"/>
              <a:gd name="connsiteX18" fmla="*/ 232178 w 607089"/>
              <a:gd name="connsiteY18" fmla="*/ 374333 h 606152"/>
              <a:gd name="connsiteX19" fmla="*/ 489575 w 607089"/>
              <a:gd name="connsiteY19" fmla="*/ 374333 h 606152"/>
              <a:gd name="connsiteX20" fmla="*/ 489575 w 607089"/>
              <a:gd name="connsiteY20" fmla="*/ 117334 h 606152"/>
              <a:gd name="connsiteX21" fmla="*/ 360877 w 607089"/>
              <a:gd name="connsiteY21" fmla="*/ 64177 h 606152"/>
              <a:gd name="connsiteX22" fmla="*/ 360876 w 607089"/>
              <a:gd name="connsiteY22" fmla="*/ 0 h 606152"/>
              <a:gd name="connsiteX23" fmla="*/ 535041 w 607089"/>
              <a:gd name="connsiteY23" fmla="*/ 71938 h 606152"/>
              <a:gd name="connsiteX24" fmla="*/ 535041 w 607089"/>
              <a:gd name="connsiteY24" fmla="*/ 419729 h 606152"/>
              <a:gd name="connsiteX25" fmla="*/ 237751 w 607089"/>
              <a:gd name="connsiteY25" fmla="*/ 456778 h 606152"/>
              <a:gd name="connsiteX26" fmla="*/ 225138 w 607089"/>
              <a:gd name="connsiteY26" fmla="*/ 458388 h 606152"/>
              <a:gd name="connsiteX27" fmla="*/ 99740 w 607089"/>
              <a:gd name="connsiteY27" fmla="*/ 583593 h 606152"/>
              <a:gd name="connsiteX28" fmla="*/ 17607 w 607089"/>
              <a:gd name="connsiteY28" fmla="*/ 592379 h 606152"/>
              <a:gd name="connsiteX29" fmla="*/ 13794 w 607089"/>
              <a:gd name="connsiteY29" fmla="*/ 588572 h 606152"/>
              <a:gd name="connsiteX30" fmla="*/ 22594 w 607089"/>
              <a:gd name="connsiteY30" fmla="*/ 506567 h 606152"/>
              <a:gd name="connsiteX31" fmla="*/ 148139 w 607089"/>
              <a:gd name="connsiteY31" fmla="*/ 381069 h 606152"/>
              <a:gd name="connsiteX32" fmla="*/ 149606 w 607089"/>
              <a:gd name="connsiteY32" fmla="*/ 368768 h 606152"/>
              <a:gd name="connsiteX33" fmla="*/ 186712 w 607089"/>
              <a:gd name="connsiteY33" fmla="*/ 71938 h 606152"/>
              <a:gd name="connsiteX34" fmla="*/ 360876 w 607089"/>
              <a:gd name="connsiteY34" fmla="*/ 0 h 60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089" h="606152">
                <a:moveTo>
                  <a:pt x="444103" y="163584"/>
                </a:moveTo>
                <a:cubicBezTo>
                  <a:pt x="452462" y="163584"/>
                  <a:pt x="461261" y="167978"/>
                  <a:pt x="469914" y="176766"/>
                </a:cubicBezTo>
                <a:cubicBezTo>
                  <a:pt x="485459" y="192291"/>
                  <a:pt x="487365" y="208256"/>
                  <a:pt x="475193" y="220412"/>
                </a:cubicBezTo>
                <a:lnTo>
                  <a:pt x="378258" y="317225"/>
                </a:lnTo>
                <a:cubicBezTo>
                  <a:pt x="369459" y="326013"/>
                  <a:pt x="359047" y="330260"/>
                  <a:pt x="346435" y="330260"/>
                </a:cubicBezTo>
                <a:cubicBezTo>
                  <a:pt x="337783" y="330260"/>
                  <a:pt x="325171" y="327917"/>
                  <a:pt x="313879" y="316492"/>
                </a:cubicBezTo>
                <a:lnTo>
                  <a:pt x="248913" y="251755"/>
                </a:lnTo>
                <a:cubicBezTo>
                  <a:pt x="242314" y="245018"/>
                  <a:pt x="239821" y="237109"/>
                  <a:pt x="242021" y="228760"/>
                </a:cubicBezTo>
                <a:cubicBezTo>
                  <a:pt x="243634" y="222463"/>
                  <a:pt x="247887" y="215872"/>
                  <a:pt x="254926" y="208695"/>
                </a:cubicBezTo>
                <a:cubicBezTo>
                  <a:pt x="264165" y="199614"/>
                  <a:pt x="272670" y="195074"/>
                  <a:pt x="280883" y="195074"/>
                </a:cubicBezTo>
                <a:cubicBezTo>
                  <a:pt x="287042" y="195074"/>
                  <a:pt x="292761" y="197710"/>
                  <a:pt x="297894" y="202836"/>
                </a:cubicBezTo>
                <a:cubicBezTo>
                  <a:pt x="298187" y="203129"/>
                  <a:pt x="326491" y="231397"/>
                  <a:pt x="342036" y="246922"/>
                </a:cubicBezTo>
                <a:cubicBezTo>
                  <a:pt x="343649" y="248533"/>
                  <a:pt x="344529" y="249705"/>
                  <a:pt x="346435" y="249705"/>
                </a:cubicBezTo>
                <a:cubicBezTo>
                  <a:pt x="348195" y="249705"/>
                  <a:pt x="349075" y="248533"/>
                  <a:pt x="350541" y="247068"/>
                </a:cubicBezTo>
                <a:cubicBezTo>
                  <a:pt x="376058" y="221584"/>
                  <a:pt x="425626" y="172079"/>
                  <a:pt x="426212" y="171493"/>
                </a:cubicBezTo>
                <a:cubicBezTo>
                  <a:pt x="431492" y="166220"/>
                  <a:pt x="437504" y="163584"/>
                  <a:pt x="444103" y="163584"/>
                </a:cubicBezTo>
                <a:close/>
                <a:moveTo>
                  <a:pt x="360877" y="64177"/>
                </a:moveTo>
                <a:cubicBezTo>
                  <a:pt x="314274" y="64177"/>
                  <a:pt x="267671" y="81896"/>
                  <a:pt x="232178" y="117334"/>
                </a:cubicBezTo>
                <a:cubicBezTo>
                  <a:pt x="161192" y="188210"/>
                  <a:pt x="161192" y="303457"/>
                  <a:pt x="232178" y="374333"/>
                </a:cubicBezTo>
                <a:cubicBezTo>
                  <a:pt x="303164" y="445209"/>
                  <a:pt x="418589" y="445209"/>
                  <a:pt x="489575" y="374333"/>
                </a:cubicBezTo>
                <a:cubicBezTo>
                  <a:pt x="560560" y="303457"/>
                  <a:pt x="560560" y="188210"/>
                  <a:pt x="489575" y="117334"/>
                </a:cubicBezTo>
                <a:cubicBezTo>
                  <a:pt x="454082" y="81896"/>
                  <a:pt x="407479" y="64177"/>
                  <a:pt x="360877" y="64177"/>
                </a:cubicBezTo>
                <a:close/>
                <a:moveTo>
                  <a:pt x="360876" y="0"/>
                </a:moveTo>
                <a:cubicBezTo>
                  <a:pt x="423942" y="0"/>
                  <a:pt x="487008" y="23980"/>
                  <a:pt x="535041" y="71938"/>
                </a:cubicBezTo>
                <a:cubicBezTo>
                  <a:pt x="631106" y="167855"/>
                  <a:pt x="631106" y="323812"/>
                  <a:pt x="535041" y="419729"/>
                </a:cubicBezTo>
                <a:cubicBezTo>
                  <a:pt x="453495" y="501148"/>
                  <a:pt x="332350" y="513449"/>
                  <a:pt x="237751" y="456778"/>
                </a:cubicBezTo>
                <a:cubicBezTo>
                  <a:pt x="237751" y="456778"/>
                  <a:pt x="230858" y="452677"/>
                  <a:pt x="225138" y="458388"/>
                </a:cubicBezTo>
                <a:cubicBezTo>
                  <a:pt x="193752" y="489726"/>
                  <a:pt x="99740" y="583593"/>
                  <a:pt x="99740" y="583593"/>
                </a:cubicBezTo>
                <a:cubicBezTo>
                  <a:pt x="74660" y="608634"/>
                  <a:pt x="39754" y="614638"/>
                  <a:pt x="17607" y="592379"/>
                </a:cubicBezTo>
                <a:lnTo>
                  <a:pt x="13794" y="588572"/>
                </a:lnTo>
                <a:cubicBezTo>
                  <a:pt x="-8499" y="566460"/>
                  <a:pt x="-2486" y="531608"/>
                  <a:pt x="22594" y="506567"/>
                </a:cubicBezTo>
                <a:cubicBezTo>
                  <a:pt x="22594" y="506567"/>
                  <a:pt x="116753" y="412407"/>
                  <a:pt x="148139" y="381069"/>
                </a:cubicBezTo>
                <a:cubicBezTo>
                  <a:pt x="153712" y="375651"/>
                  <a:pt x="149606" y="368768"/>
                  <a:pt x="149606" y="368768"/>
                </a:cubicBezTo>
                <a:cubicBezTo>
                  <a:pt x="92846" y="274316"/>
                  <a:pt x="105166" y="153358"/>
                  <a:pt x="186712" y="71938"/>
                </a:cubicBezTo>
                <a:cubicBezTo>
                  <a:pt x="234745" y="23980"/>
                  <a:pt x="297810" y="0"/>
                  <a:pt x="360876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63010" y="1582420"/>
            <a:ext cx="43637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23598A"/>
                </a:solidFill>
                <a:effectLst/>
                <a:cs typeface="+mn-ea"/>
                <a:sym typeface="+mn-lt"/>
              </a:rPr>
              <a:t>团队提前 </a:t>
            </a:r>
            <a:r>
              <a:rPr lang="en-US" altLang="zh-CN" sz="2800" b="1" dirty="0">
                <a:solidFill>
                  <a:srgbClr val="23598A"/>
                </a:solidFill>
                <a:effectLst/>
                <a:cs typeface="+mn-ea"/>
                <a:sym typeface="+mn-lt"/>
              </a:rPr>
              <a:t>   </a:t>
            </a:r>
            <a:r>
              <a:rPr lang="zh-CN" altLang="en-US" sz="2800" b="1" dirty="0">
                <a:solidFill>
                  <a:srgbClr val="23598A"/>
                </a:solidFill>
                <a:effectLst/>
                <a:cs typeface="+mn-ea"/>
                <a:sym typeface="+mn-lt"/>
              </a:rPr>
              <a:t>自我退后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6387" grpId="0" animBg="1"/>
      <p:bldP spid="16389" grpId="0" animBg="1"/>
      <p:bldP spid="16390" grpId="0" animBg="1"/>
      <p:bldP spid="16391" grpId="0" animBg="1"/>
      <p:bldP spid="16392" grpId="0" animBg="1"/>
      <p:bldP spid="16398" grpId="0" animBg="1"/>
      <p:bldP spid="16399" grpId="0" animBg="1"/>
      <p:bldP spid="16400" grpId="0" animBg="1"/>
      <p:bldP spid="16401" grpId="0" animBg="1"/>
      <p:bldP spid="16402" grpId="0" animBg="1"/>
      <p:bldP spid="16403" grpId="0" animBg="1"/>
      <p:bldP spid="3" grpId="0"/>
      <p:bldP spid="4" grpId="0"/>
      <p:bldP spid="5" grpId="0"/>
      <p:bldP spid="6" grpId="0"/>
      <p:bldP spid="7" grpId="0"/>
      <p:bldP spid="10" grpId="0" animBg="1"/>
      <p:bldP spid="12" grpId="0" animBg="1"/>
      <p:bldP spid="13" grpId="0" animBg="1"/>
      <p:bldP spid="37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SLIDE_LAYOUT" val="a_l"/>
  <p:tag name="KSO_WM_SLIDE_LAYOUT_CNT" val="1_1"/>
  <p:tag name="KSO_WM_TEMPLATE_MASTER_TYPE" val="1"/>
  <p:tag name="KSO_WM_TEMPLATE_COLOR_TYPE" val="1"/>
  <p:tag name="KSO_WM_TEMPLATE_CATEGORY" val="custom"/>
  <p:tag name="KSO_WM_TEMPLATE_INDEX" val="20204416"/>
  <p:tag name="KSO_WM_SLIDE_ID" val="custom20204416_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41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69886_3*l_h_i*1_1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69886_3*l_h_i*1_2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69886_3*l_h_i*1_3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69886_3*l_h_i*1_4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69886_3*l_h_f*1_4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3"/>
  <p:tag name="KSO_WM_UNIT_TEXT_FILL_TYP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69886_3*l_h_f*1_2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3"/>
  <p:tag name="KSO_WM_UNIT_TEXT_FILL_TYP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69886_3*l_h_f*1_3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3"/>
  <p:tag name="KSO_WM_UNIT_TEXT_FILL_TYPE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69886_3*l_h_f*1_1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3"/>
  <p:tag name="KSO_WM_UNIT_TEXT_FILL_TYP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169886_3*l_i*1_1"/>
  <p:tag name="KSO_WM_TEMPLATE_CATEGORY" val="diagram"/>
  <p:tag name="KSO_WM_TEMPLATE_INDEX" val="20169886"/>
  <p:tag name="KSO_WM_UNIT_LAYERLEVEL" val="1_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65*16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169886_3*l_h_x*1_2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69*13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169886_3*l_h_x*1_1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51*16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169886_3*l_h_x*1_3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49*16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4_1"/>
  <p:tag name="KSO_WM_UNIT_ID" val="diagram20169886_3*l_h_x*1_4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DIAGRAM_GROUP_CODE" val="r1-1"/>
  <p:tag name="KSO_WM_UNIT_TYPE" val="i"/>
  <p:tag name="KSO_WM_UNIT_INDEX" val="1"/>
  <p:tag name="KSO_WM_UNIT_ID" val="diagram20187600_1*i*1"/>
  <p:tag name="KSO_WM_TEMPLATE_CATEGORY" val="diagram"/>
  <p:tag name="KSO_WM_TEMPLATE_INDEX" val="20187600"/>
  <p:tag name="KSO_WM_UNIT_LAYERLEVEL" val="1"/>
  <p:tag name="KSO_WM_TAG_VERSION" val="1.0"/>
  <p:tag name="KSO_WM_BEAUTIFY_FLAG" val="#wm#"/>
  <p:tag name="KSO_WM_UNIT_DIAGRAM_CONTRAST_TITLE_CNT" val="2"/>
  <p:tag name="KSO_WM_UNIT_DIAGRAM_DIMENSION_TITLE_CNT" val="1"/>
  <p:tag name="KSO_WM_UNIT_USESOURCEFORMAT_APPLY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DIAGRAM_GROUP_CODE" val="r1-1"/>
  <p:tag name="KSO_WM_UNIT_TYPE" val="r_i"/>
  <p:tag name="KSO_WM_UNIT_INDEX" val="1_1"/>
  <p:tag name="KSO_WM_UNIT_ID" val="diagram20187600_1*r_i*1_1"/>
  <p:tag name="KSO_WM_TEMPLATE_CATEGORY" val="diagram"/>
  <p:tag name="KSO_WM_TEMPLATE_INDEX" val="20187600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TEXT_FILL_FORE_SCHEMECOLOR_INDEX" val="6"/>
  <p:tag name="KSO_WM_UNIT_TEXT_FILL_TYPE" val="1"/>
  <p:tag name="KSO_WM_UNIT_USESOURCEFORMAT_APPLY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DIAGRAM_GROUP_CODE" val="r1-1"/>
  <p:tag name="KSO_WM_UNIT_TYPE" val="r_i"/>
  <p:tag name="KSO_WM_UNIT_INDEX" val="1_2"/>
  <p:tag name="KSO_WM_UNIT_ID" val="diagram20187600_1*r_i*1_2"/>
  <p:tag name="KSO_WM_TEMPLATE_CATEGORY" val="diagram"/>
  <p:tag name="KSO_WM_TEMPLATE_INDEX" val="20187600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TEXT_FILL_FORE_SCHEMECOLOR_INDEX" val="9"/>
  <p:tag name="KSO_WM_UNIT_TEXT_FILL_TYPE" val="1"/>
  <p:tag name="KSO_WM_UNIT_USESOURCEFORMAT_APPLY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DIAGRAM_GROUP_CODE" val="r1-1"/>
  <p:tag name="KSO_WM_UNIT_TYPE" val="r_i"/>
  <p:tag name="KSO_WM_UNIT_INDEX" val="1_3"/>
  <p:tag name="KSO_WM_UNIT_ID" val="diagram20187600_1*r_i*1_3"/>
  <p:tag name="KSO_WM_TEMPLATE_CATEGORY" val="diagram"/>
  <p:tag name="KSO_WM_TEMPLATE_INDEX" val="20187600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DIAGRAM_GROUP_CODE" val="r1-1"/>
  <p:tag name="KSO_WM_UNIT_TYPE" val="r_i"/>
  <p:tag name="KSO_WM_UNIT_INDEX" val="1_4"/>
  <p:tag name="KSO_WM_UNIT_ID" val="diagram20187600_1*r_i*1_4"/>
  <p:tag name="KSO_WM_TEMPLATE_CATEGORY" val="diagram"/>
  <p:tag name="KSO_WM_TEMPLATE_INDEX" val="20187600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41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98945_4*l_h_i*1_1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98945_4*l_h_i*1_4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3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98945_4*l_h_i*1_3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98945_4*l_h_i*1_2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198945_4*l_h_i*1_5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64*9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198945_4*l_h_x*1_1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98945_4*l_h_i*1_1_2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98945_4*l_h_i*1_2_2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LINE_FORE_SCHEMECOLOR_INDEX" val="8"/>
  <p:tag name="KSO_WM_UNIT_LINE_FILL_TYPE" val="2"/>
  <p:tag name="KSO_WM_UNIT_TEXT_FILL_FORE_SCHEMECOLOR_INDEX" val="13"/>
  <p:tag name="KSO_WM_UNIT_TEXT_FILL_TYP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98945_4*l_h_i*1_4_2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LINE_FORE_SCHEMECOLOR_INDEX" val="9"/>
  <p:tag name="KSO_WM_UNIT_LINE_FILL_TYPE" val="2"/>
  <p:tag name="KSO_WM_UNIT_TEXT_FILL_FORE_SCHEMECOLOR_INDEX" val="13"/>
  <p:tag name="KSO_WM_UNIT_TEXT_FILL_TYPE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98945_4*l_h_i*1_3_2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198945_4*l_h_i*1_5_2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LINE_FORE_SCHEMECOLOR_INDEX" val="7"/>
  <p:tag name="KSO_WM_UNIT_LINE_FILL_TYPE" val="2"/>
  <p:tag name="KSO_WM_UNIT_TEXT_FILL_FORE_SCHEMECOLOR_INDEX" val="13"/>
  <p:tag name="KSO_WM_UNIT_TEXT_FILL_TYPE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198945_4*l_h_f*1_5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98945_4*l_h_f*1_4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98945_4*l_h_f*1_3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98945_4*l_h_f*1_2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98945_4*l_h_f*1_1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64*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198945_4*l_h_x*1_2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64*5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4_1"/>
  <p:tag name="KSO_WM_UNIT_ID" val="diagram20198945_4*l_h_x*1_4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64*6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5_1"/>
  <p:tag name="KSO_WM_UNIT_ID" val="diagram20198945_4*l_h_x*1_5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64*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198945_4*l_h_x*1_3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41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1_1"/>
  <p:tag name="KSO_WM_UNIT_ID" val="diagram20170864_5*l_h_i*1_1_1"/>
  <p:tag name="KSO_WM_UNIT_LAYERLEVEL" val="1_1_1"/>
  <p:tag name="KSO_WM_DIAGRAM_GROUP_CODE" val="l1-1"/>
  <p:tag name="KSO_WM_UNIT_FILL_FORE_SCHEMECOLOR_INDEX" val="14"/>
  <p:tag name="KSO_WM_UNI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1_2"/>
  <p:tag name="KSO_WM_UNIT_ID" val="diagram20170864_5*l_h_i*1_1_2"/>
  <p:tag name="KSO_WM_UNIT_LAYERLEVEL" val="1_1_1"/>
  <p:tag name="KSO_WM_DIAGRAM_GROUP_CODE" val="l1-1"/>
  <p:tag name="KSO_WM_UNIT_FILL_FORE_SCHEMECOLOR_INDEX" val="5"/>
  <p:tag name="KSO_WM_UNIT_FILL_TYPE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a"/>
  <p:tag name="KSO_WM_UNIT_INDEX" val="1_1_1"/>
  <p:tag name="KSO_WM_UNIT_LAYERLEVEL" val="1_1_1"/>
  <p:tag name="KSO_WM_UNIT_VALUE" val="7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l1-1"/>
  <p:tag name="KSO_WM_UNIT_ID" val="diagram20170864_5*l_h_a*1_1_1"/>
  <p:tag name="KSO_WM_UNIT_TEXT_FILL_FORE_SCHEMECOLOR_INDEX" val="14"/>
  <p:tag name="KSO_WM_UNIT_TEXT_FILL_TYPE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f"/>
  <p:tag name="KSO_WM_UNIT_INDEX" val="1_1_2"/>
  <p:tag name="KSO_WM_UNIT_LAYERLEVEL" val="1_1_1"/>
  <p:tag name="KSO_WM_UNIT_VALUE" val="36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70864_5*l_h_f*1_1_2"/>
  <p:tag name="KSO_WM_UNIT_TEXT_FILL_FORE_SCHEMECOLOR_INDEX" val="13"/>
  <p:tag name="KSO_WM_UNIT_TEXT_FILL_TYPE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2_1"/>
  <p:tag name="KSO_WM_UNIT_ID" val="diagram20170864_5*l_h_i*1_2_1"/>
  <p:tag name="KSO_WM_UNIT_LAYERLEVEL" val="1_1_1"/>
  <p:tag name="KSO_WM_DIAGRAM_GROUP_CODE" val="l1-1"/>
  <p:tag name="KSO_WM_UNIT_FILL_FORE_SCHEMECOLOR_INDEX" val="14"/>
  <p:tag name="KSO_WM_UNIT_FILL_TYP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2_2"/>
  <p:tag name="KSO_WM_UNIT_ID" val="diagram20170864_5*l_h_i*1_2_2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a"/>
  <p:tag name="KSO_WM_UNIT_INDEX" val="1_2_1"/>
  <p:tag name="KSO_WM_UNIT_LAYERLEVEL" val="1_1_1"/>
  <p:tag name="KSO_WM_UNIT_VALUE" val="7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l1-1"/>
  <p:tag name="KSO_WM_UNIT_ID" val="diagram20170864_5*l_h_a*1_2_1"/>
  <p:tag name="KSO_WM_UNIT_TEXT_FILL_FORE_SCHEMECOLOR_INDEX" val="14"/>
  <p:tag name="KSO_WM_UNIT_TEXT_FILL_TYPE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f"/>
  <p:tag name="KSO_WM_UNIT_INDEX" val="1_2_2"/>
  <p:tag name="KSO_WM_UNIT_LAYERLEVEL" val="1_1_1"/>
  <p:tag name="KSO_WM_UNIT_VALUE" val="36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70864_5*l_h_f*1_2_2"/>
  <p:tag name="KSO_WM_UNIT_TEXT_FILL_FORE_SCHEMECOLOR_INDEX" val="13"/>
  <p:tag name="KSO_WM_UNIT_TEXT_FILL_TYPE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3_1"/>
  <p:tag name="KSO_WM_UNIT_ID" val="diagram20170864_5*l_h_i*1_3_1"/>
  <p:tag name="KSO_WM_UNIT_LAYERLEVEL" val="1_1_1"/>
  <p:tag name="KSO_WM_DIAGRAM_GROUP_CODE" val="l1-1"/>
  <p:tag name="KSO_WM_UNIT_FILL_FORE_SCHEMECOLOR_INDEX" val="14"/>
  <p:tag name="KSO_WM_UNIT_FILL_TYPE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3_2"/>
  <p:tag name="KSO_WM_UNIT_ID" val="diagram20170864_5*l_h_i*1_3_2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a"/>
  <p:tag name="KSO_WM_UNIT_INDEX" val="1_3_1"/>
  <p:tag name="KSO_WM_UNIT_LAYERLEVEL" val="1_1_1"/>
  <p:tag name="KSO_WM_UNIT_VALUE" val="7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l1-1"/>
  <p:tag name="KSO_WM_UNIT_ID" val="diagram20170864_5*l_h_a*1_3_1"/>
  <p:tag name="KSO_WM_UNIT_TEXT_FILL_FORE_SCHEMECOLOR_INDEX" val="14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f"/>
  <p:tag name="KSO_WM_UNIT_INDEX" val="1_3_2"/>
  <p:tag name="KSO_WM_UNIT_LAYERLEVEL" val="1_1_1"/>
  <p:tag name="KSO_WM_UNIT_VALUE" val="36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70864_5*l_h_f*1_3_2"/>
  <p:tag name="KSO_WM_UNIT_TEXT_FILL_FORE_SCHEMECOLOR_INDEX" val="13"/>
  <p:tag name="KSO_WM_UNIT_TEXT_FILL_TYPE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4_1"/>
  <p:tag name="KSO_WM_UNIT_ID" val="diagram20170864_5*l_h_i*1_4_1"/>
  <p:tag name="KSO_WM_UNIT_LAYERLEVEL" val="1_1_1"/>
  <p:tag name="KSO_WM_DIAGRAM_GROUP_CODE" val="l1-1"/>
  <p:tag name="KSO_WM_UNIT_FILL_FORE_SCHEMECOLOR_INDEX" val="14"/>
  <p:tag name="KSO_WM_UNIT_FILL_TYPE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4_2"/>
  <p:tag name="KSO_WM_UNIT_ID" val="diagram20170864_5*l_h_i*1_4_2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a"/>
  <p:tag name="KSO_WM_UNIT_INDEX" val="1_4_1"/>
  <p:tag name="KSO_WM_UNIT_LAYERLEVEL" val="1_1_1"/>
  <p:tag name="KSO_WM_UNIT_VALUE" val="7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l1-1"/>
  <p:tag name="KSO_WM_UNIT_ID" val="diagram20170864_5*l_h_a*1_4_1"/>
  <p:tag name="KSO_WM_UNIT_TEXT_FILL_FORE_SCHEMECOLOR_INDEX" val="14"/>
  <p:tag name="KSO_WM_UNIT_TEXT_FILL_TYPE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f"/>
  <p:tag name="KSO_WM_UNIT_INDEX" val="1_4_2"/>
  <p:tag name="KSO_WM_UNIT_LAYERLEVEL" val="1_1_1"/>
  <p:tag name="KSO_WM_UNIT_VALUE" val="36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70864_5*l_h_f*1_4_2"/>
  <p:tag name="KSO_WM_UNIT_TEXT_FILL_FORE_SCHEMECOLOR_INDEX" val="13"/>
  <p:tag name="KSO_WM_UNIT_TEXT_FILL_TYPE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5_1"/>
  <p:tag name="KSO_WM_UNIT_ID" val="diagram20170864_5*l_h_i*1_5_1"/>
  <p:tag name="KSO_WM_UNIT_LAYERLEVEL" val="1_1_1"/>
  <p:tag name="KSO_WM_DIAGRAM_GROUP_CODE" val="l1-1"/>
  <p:tag name="KSO_WM_UNIT_FILL_FORE_SCHEMECOLOR_INDEX" val="14"/>
  <p:tag name="KSO_WM_UNIT_FILL_TYPE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5_2"/>
  <p:tag name="KSO_WM_UNIT_ID" val="diagram20170864_5*l_h_i*1_5_2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a"/>
  <p:tag name="KSO_WM_UNIT_INDEX" val="1_5_1"/>
  <p:tag name="KSO_WM_UNIT_LAYERLEVEL" val="1_1_1"/>
  <p:tag name="KSO_WM_UNIT_VALUE" val="7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l1-1"/>
  <p:tag name="KSO_WM_UNIT_ID" val="diagram20170864_5*l_h_a*1_5_1"/>
  <p:tag name="KSO_WM_UNIT_TEXT_FILL_FORE_SCHEMECOLOR_INDEX" val="14"/>
  <p:tag name="KSO_WM_UNIT_TEXT_FILL_TYPE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f"/>
  <p:tag name="KSO_WM_UNIT_INDEX" val="1_5_2"/>
  <p:tag name="KSO_WM_UNIT_LAYERLEVEL" val="1_1_1"/>
  <p:tag name="KSO_WM_UNIT_VALUE" val="36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70864_5*l_h_f*1_5_2"/>
  <p:tag name="KSO_WM_UNIT_TEXT_FILL_FORE_SCHEMECOLOR_INDEX" val="13"/>
  <p:tag name="KSO_WM_UNIT_TEXT_FILL_TYPE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4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204416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7、20、21、22、23、24、27、30、34、3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第一PPT，www.1ppt.com">
  <a:themeElements>
    <a:clrScheme name="自定义 256">
      <a:dk1>
        <a:srgbClr val="000000"/>
      </a:dk1>
      <a:lt1>
        <a:srgbClr val="FFFFFF"/>
      </a:lt1>
      <a:dk2>
        <a:srgbClr val="F4F7FA"/>
      </a:dk2>
      <a:lt2>
        <a:srgbClr val="FFFFFF"/>
      </a:lt2>
      <a:accent1>
        <a:srgbClr val="387DD0"/>
      </a:accent1>
      <a:accent2>
        <a:srgbClr val="2E9CCE"/>
      </a:accent2>
      <a:accent3>
        <a:srgbClr val="37B9AA"/>
      </a:accent3>
      <a:accent4>
        <a:srgbClr val="43A198"/>
      </a:accent4>
      <a:accent5>
        <a:srgbClr val="CBB635"/>
      </a:accent5>
      <a:accent6>
        <a:srgbClr val="C18E71"/>
      </a:accent6>
      <a:hlink>
        <a:srgbClr val="0563C1"/>
      </a:hlink>
      <a:folHlink>
        <a:srgbClr val="954D72"/>
      </a:folHlink>
    </a:clrScheme>
    <a:fontScheme name="tr44x3x0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44x3x0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1982</Words>
  <Application>Microsoft Office PowerPoint</Application>
  <PresentationFormat>宽屏</PresentationFormat>
  <Paragraphs>286</Paragraphs>
  <Slides>31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31</vt:i4>
      </vt:variant>
    </vt:vector>
  </HeadingPairs>
  <TitlesOfParts>
    <vt:vector size="44" baseType="lpstr">
      <vt:lpstr>Meiryo</vt:lpstr>
      <vt:lpstr>汉仪旗黑-85S</vt:lpstr>
      <vt:lpstr>宋体</vt:lpstr>
      <vt:lpstr>微软雅黑</vt:lpstr>
      <vt:lpstr>Agency FB</vt:lpstr>
      <vt:lpstr>Arial</vt:lpstr>
      <vt:lpstr>Calibri</vt:lpstr>
      <vt:lpstr>Calibri Light</vt:lpstr>
      <vt:lpstr>Wingdings</vt:lpstr>
      <vt:lpstr>第一PPT，www.1ppt.com</vt:lpstr>
      <vt:lpstr>第一PPT，www.1ppt.com 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166</cp:revision>
  <dcterms:created xsi:type="dcterms:W3CDTF">2019-06-19T02:08:00Z</dcterms:created>
  <dcterms:modified xsi:type="dcterms:W3CDTF">2023-01-27T01:18:38Z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B0B3A3CC88C64C2E9F665C53DC6E6E82</vt:lpwstr>
  </property>
</Properties>
</file>