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3" r:id="rId2"/>
    <p:sldMasterId id="2147483677" r:id="rId3"/>
  </p:sldMasterIdLst>
  <p:notesMasterIdLst>
    <p:notesMasterId r:id="rId27"/>
  </p:notesMasterIdLst>
  <p:sldIdLst>
    <p:sldId id="257" r:id="rId4"/>
    <p:sldId id="259" r:id="rId5"/>
    <p:sldId id="261" r:id="rId6"/>
    <p:sldId id="265" r:id="rId7"/>
    <p:sldId id="266" r:id="rId8"/>
    <p:sldId id="267" r:id="rId9"/>
    <p:sldId id="280" r:id="rId10"/>
    <p:sldId id="281" r:id="rId11"/>
    <p:sldId id="269" r:id="rId12"/>
    <p:sldId id="270" r:id="rId13"/>
    <p:sldId id="271" r:id="rId14"/>
    <p:sldId id="272" r:id="rId15"/>
    <p:sldId id="282" r:id="rId16"/>
    <p:sldId id="273" r:id="rId17"/>
    <p:sldId id="274" r:id="rId18"/>
    <p:sldId id="275" r:id="rId19"/>
    <p:sldId id="276" r:id="rId20"/>
    <p:sldId id="283" r:id="rId21"/>
    <p:sldId id="277" r:id="rId22"/>
    <p:sldId id="278" r:id="rId23"/>
    <p:sldId id="279" r:id="rId24"/>
    <p:sldId id="285" r:id="rId25"/>
    <p:sldId id="286"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5" userDrawn="1">
          <p15:clr>
            <a:srgbClr val="A4A3A4"/>
          </p15:clr>
        </p15:guide>
        <p15:guide id="2" orient="horz" pos="38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4040"/>
    <a:srgbClr val="432A19"/>
    <a:srgbClr val="FAEBC7"/>
    <a:srgbClr val="905A36"/>
    <a:srgbClr val="F7E1AB"/>
    <a:srgbClr val="DCC29E"/>
    <a:srgbClr val="121110"/>
    <a:srgbClr val="FBDEBE"/>
    <a:srgbClr val="9810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6" d="100"/>
          <a:sy n="106" d="100"/>
        </p:scale>
        <p:origin x="792" y="78"/>
      </p:cViewPr>
      <p:guideLst>
        <p:guide pos="415"/>
        <p:guide orient="horz" pos="3816"/>
      </p:guideLst>
    </p:cSldViewPr>
  </p:slideViewPr>
  <p:notesTextViewPr>
    <p:cViewPr>
      <p:scale>
        <a:sx n="1" d="1"/>
        <a:sy n="1" d="1"/>
      </p:scale>
      <p:origin x="0" y="0"/>
    </p:cViewPr>
  </p:notesTextViewPr>
  <p:sorterViewPr>
    <p:cViewPr varScale="1">
      <p:scale>
        <a:sx n="200" d="100"/>
        <a:sy n="200" d="100"/>
      </p:scale>
      <p:origin x="0" y="0"/>
    </p:cViewPr>
  </p:sorterViewPr>
  <p:notesViewPr>
    <p:cSldViewPr snapToGrid="0" showGuides="1">
      <p:cViewPr varScale="1">
        <p:scale>
          <a:sx n="87" d="100"/>
          <a:sy n="87" d="100"/>
        </p:scale>
        <p:origin x="29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91BC3-1281-439C-8082-FE3A49BC7758}" type="datetimeFigureOut">
              <a:rPr lang="zh-CN" altLang="en-US" smtClean="0"/>
              <a:t>2023/1/26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FACC8-9A45-47FB-9763-43D90E81982E}" type="slidenum">
              <a:rPr lang="zh-CN" altLang="en-US" smtClean="0"/>
              <a:t>‹#›</a:t>
            </a:fld>
            <a:endParaRPr lang="zh-CN" altLang="en-US"/>
          </a:p>
        </p:txBody>
      </p:sp>
    </p:spTree>
    <p:extLst>
      <p:ext uri="{BB962C8B-B14F-4D97-AF65-F5344CB8AC3E}">
        <p14:creationId xmlns:p14="http://schemas.microsoft.com/office/powerpoint/2010/main" val="2264501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0EFACC8-9A45-47FB-9763-43D90E81982E}" type="slidenum">
              <a:rPr lang="zh-CN" altLang="en-US" smtClean="0"/>
              <a:t>7</a:t>
            </a:fld>
            <a:endParaRPr lang="zh-CN" altLang="en-US"/>
          </a:p>
        </p:txBody>
      </p:sp>
    </p:spTree>
    <p:extLst>
      <p:ext uri="{BB962C8B-B14F-4D97-AF65-F5344CB8AC3E}">
        <p14:creationId xmlns:p14="http://schemas.microsoft.com/office/powerpoint/2010/main" val="314322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0EFACC8-9A45-47FB-9763-43D90E81982E}" type="slidenum">
              <a:rPr lang="zh-CN" altLang="en-US" smtClean="0"/>
              <a:t>11</a:t>
            </a:fld>
            <a:endParaRPr lang="zh-CN" altLang="en-US"/>
          </a:p>
        </p:txBody>
      </p:sp>
    </p:spTree>
    <p:extLst>
      <p:ext uri="{BB962C8B-B14F-4D97-AF65-F5344CB8AC3E}">
        <p14:creationId xmlns:p14="http://schemas.microsoft.com/office/powerpoint/2010/main" val="424761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9346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19222988-F7A5-40D8-93C2-FFC76DD6F132}"/>
              </a:ext>
            </a:extLst>
          </p:cNvPr>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3" name="页脚占位符 2">
            <a:extLst>
              <a:ext uri="{FF2B5EF4-FFF2-40B4-BE49-F238E27FC236}">
                <a16:creationId xmlns="" xmlns:a16="http://schemas.microsoft.com/office/drawing/2014/main" id="{B09A7AB5-A93E-4BB9-B456-29E36D7D437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A06456C9-71B0-4254-B323-89F5CF60FAE3}"/>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6463351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35994315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181708236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314209151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276436704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172102421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4480703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
        <p:nvSpPr>
          <p:cNvPr id="7" name="TextBox 6"/>
          <p:cNvSpPr txBox="1"/>
          <p:nvPr userDrawn="1"/>
        </p:nvSpPr>
        <p:spPr>
          <a:xfrm>
            <a:off x="1295636" y="6732724"/>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214138762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6249895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38899988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2023/1/26</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14280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标题幻灯片">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41ACA34A-6169-3542-97DD-E890D2F49A6A}"/>
              </a:ext>
            </a:extLst>
          </p:cNvPr>
          <p:cNvSpPr/>
          <p:nvPr userDrawn="1"/>
        </p:nvSpPr>
        <p:spPr>
          <a:xfrm>
            <a:off x="228600" y="738554"/>
            <a:ext cx="11746523" cy="58908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dirty="0">
              <a:solidFill>
                <a:srgbClr val="432A19"/>
              </a:solidFill>
              <a:latin typeface="思源宋体 CN Heavy" panose="02020900000000000000" pitchFamily="18" charset="-122"/>
              <a:ea typeface="思源宋体 CN Heavy" panose="02020900000000000000" pitchFamily="18" charset="-122"/>
            </a:endParaRPr>
          </a:p>
        </p:txBody>
      </p:sp>
      <p:pic>
        <p:nvPicPr>
          <p:cNvPr id="3" name="图片 2">
            <a:extLst>
              <a:ext uri="{FF2B5EF4-FFF2-40B4-BE49-F238E27FC236}">
                <a16:creationId xmlns="" xmlns:a16="http://schemas.microsoft.com/office/drawing/2014/main" id="{FA796078-5766-6A46-9A24-7540D9A05C7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27004" y="98149"/>
            <a:ext cx="800096" cy="600072"/>
          </a:xfrm>
          <a:prstGeom prst="rect">
            <a:avLst/>
          </a:prstGeom>
        </p:spPr>
      </p:pic>
    </p:spTree>
    <p:extLst>
      <p:ext uri="{BB962C8B-B14F-4D97-AF65-F5344CB8AC3E}">
        <p14:creationId xmlns:p14="http://schemas.microsoft.com/office/powerpoint/2010/main" val="242244638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2023/1/26</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5168897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08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00757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362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3371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65649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0159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6203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62522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115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311812529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63425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78785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0700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369884346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126017645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15131629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183277938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207905815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DA2CC75-8280-4D50-8556-C2874ADEF926}" type="datetimeFigureOut">
              <a:rPr lang="zh-CN" altLang="en-US" smtClean="0"/>
              <a:t>2023/1/26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256707788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D429047F-5DE1-40DA-AC24-00876ED9E4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52D65A70-6F68-4B83-92A0-6D80F28C95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a:extLst>
              <a:ext uri="{FF2B5EF4-FFF2-40B4-BE49-F238E27FC236}">
                <a16:creationId xmlns="" xmlns:a16="http://schemas.microsoft.com/office/drawing/2014/main" id="{7F1EB68C-B904-4D82-949D-22E3B851D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CC75-8280-4D50-8556-C2874ADEF926}" type="datetimeFigureOut">
              <a:rPr lang="zh-CN" altLang="en-US" smtClean="0"/>
              <a:t>2023/1/26</a:t>
            </a:fld>
            <a:endParaRPr lang="zh-CN" altLang="en-US"/>
          </a:p>
        </p:txBody>
      </p:sp>
      <p:sp>
        <p:nvSpPr>
          <p:cNvPr id="5" name="页脚占位符 4">
            <a:extLst>
              <a:ext uri="{FF2B5EF4-FFF2-40B4-BE49-F238E27FC236}">
                <a16:creationId xmlns="" xmlns:a16="http://schemas.microsoft.com/office/drawing/2014/main" id="{836AE24F-59F4-4360-AE82-7A8125C36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D8A32B3F-6528-4220-A583-FE0D75546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283031161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0365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596941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3.png"/><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2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6FA8C889-A002-4A9A-B8D6-6AF1A50391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矩形 15">
            <a:extLst>
              <a:ext uri="{FF2B5EF4-FFF2-40B4-BE49-F238E27FC236}">
                <a16:creationId xmlns="" xmlns:a16="http://schemas.microsoft.com/office/drawing/2014/main" id="{E8E3C656-39B2-48C6-ABBC-C55F2E47EDFB}"/>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sp>
        <p:nvSpPr>
          <p:cNvPr id="15" name="椭圆 14">
            <a:extLst>
              <a:ext uri="{FF2B5EF4-FFF2-40B4-BE49-F238E27FC236}">
                <a16:creationId xmlns="" xmlns:a16="http://schemas.microsoft.com/office/drawing/2014/main" id="{311E0856-BEC0-45A9-818A-123C4F678B20}"/>
              </a:ext>
            </a:extLst>
          </p:cNvPr>
          <p:cNvSpPr/>
          <p:nvPr/>
        </p:nvSpPr>
        <p:spPr>
          <a:xfrm>
            <a:off x="7522744" y="4861451"/>
            <a:ext cx="3396335" cy="885823"/>
          </a:xfrm>
          <a:prstGeom prst="ellipse">
            <a:avLst/>
          </a:prstGeom>
          <a:solidFill>
            <a:schemeClr val="tx1">
              <a:lumMod val="95000"/>
              <a:lumOff val="5000"/>
              <a:alpha val="70235"/>
            </a:schemeClr>
          </a:solidFill>
          <a:ln>
            <a:noFill/>
          </a:ln>
          <a:effectLst>
            <a:softEdge rad="22033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dirty="0">
              <a:solidFill>
                <a:srgbClr val="432A19"/>
              </a:solidFill>
              <a:cs typeface="+mn-ea"/>
              <a:sym typeface="+mn-lt"/>
            </a:endParaRPr>
          </a:p>
        </p:txBody>
      </p:sp>
      <p:sp>
        <p:nvSpPr>
          <p:cNvPr id="11" name="椭圆 10">
            <a:extLst>
              <a:ext uri="{FF2B5EF4-FFF2-40B4-BE49-F238E27FC236}">
                <a16:creationId xmlns="" xmlns:a16="http://schemas.microsoft.com/office/drawing/2014/main" id="{2BAE2F50-1462-B045-A0EE-32978D867605}"/>
              </a:ext>
            </a:extLst>
          </p:cNvPr>
          <p:cNvSpPr/>
          <p:nvPr/>
        </p:nvSpPr>
        <p:spPr>
          <a:xfrm>
            <a:off x="4939201" y="4861451"/>
            <a:ext cx="3396335" cy="885823"/>
          </a:xfrm>
          <a:prstGeom prst="ellipse">
            <a:avLst/>
          </a:prstGeom>
          <a:solidFill>
            <a:schemeClr val="tx1">
              <a:lumMod val="95000"/>
              <a:lumOff val="5000"/>
              <a:alpha val="70235"/>
            </a:schemeClr>
          </a:solidFill>
          <a:ln>
            <a:noFill/>
          </a:ln>
          <a:effectLst>
            <a:softEdge rad="22033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dirty="0">
              <a:solidFill>
                <a:srgbClr val="432A19"/>
              </a:solidFill>
              <a:cs typeface="+mn-ea"/>
              <a:sym typeface="+mn-lt"/>
            </a:endParaRPr>
          </a:p>
        </p:txBody>
      </p:sp>
      <p:sp>
        <p:nvSpPr>
          <p:cNvPr id="13" name="文本框 4">
            <a:extLst>
              <a:ext uri="{FF2B5EF4-FFF2-40B4-BE49-F238E27FC236}">
                <a16:creationId xmlns="" xmlns:a16="http://schemas.microsoft.com/office/drawing/2014/main" id="{146F91D0-D57F-4A25-A4CD-DFEF3ACC19E7}"/>
              </a:ext>
            </a:extLst>
          </p:cNvPr>
          <p:cNvSpPr txBox="1"/>
          <p:nvPr/>
        </p:nvSpPr>
        <p:spPr>
          <a:xfrm>
            <a:off x="1184535" y="676353"/>
            <a:ext cx="3396342"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FBDEBE">
                    <a:alpha val="41000"/>
                  </a:srgbClr>
                </a:solidFill>
                <a:latin typeface="Agency FB" panose="020B0503020202020204" pitchFamily="34" charset="0"/>
                <a:cs typeface="+mn-ea"/>
                <a:sym typeface="+mn-lt"/>
              </a:rPr>
              <a:t>CONFIDENTIALITY MANAGEMENT AND PRECAUTIONS</a:t>
            </a:r>
            <a:endParaRPr lang="zh-CN" altLang="en-US" sz="2400" b="1" dirty="0">
              <a:solidFill>
                <a:srgbClr val="FBDEBE">
                  <a:alpha val="41000"/>
                </a:srgbClr>
              </a:solidFill>
              <a:latin typeface="Agency FB" panose="020B0503020202020204" pitchFamily="34" charset="0"/>
              <a:cs typeface="+mn-ea"/>
              <a:sym typeface="+mn-lt"/>
            </a:endParaRPr>
          </a:p>
        </p:txBody>
      </p:sp>
      <p:sp>
        <p:nvSpPr>
          <p:cNvPr id="14" name="文本框 8">
            <a:extLst>
              <a:ext uri="{FF2B5EF4-FFF2-40B4-BE49-F238E27FC236}">
                <a16:creationId xmlns="" xmlns:a16="http://schemas.microsoft.com/office/drawing/2014/main" id="{97E52746-82B3-47FF-B4A7-79918AD60BDA}"/>
              </a:ext>
            </a:extLst>
          </p:cNvPr>
          <p:cNvSpPr txBox="1"/>
          <p:nvPr/>
        </p:nvSpPr>
        <p:spPr>
          <a:xfrm>
            <a:off x="5616079" y="1563411"/>
            <a:ext cx="5165030" cy="2308324"/>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7200" b="1" dirty="0">
                <a:solidFill>
                  <a:schemeClr val="accent4">
                    <a:lumMod val="20000"/>
                    <a:lumOff val="80000"/>
                  </a:schemeClr>
                </a:solidFill>
                <a:cs typeface="+mn-ea"/>
                <a:sym typeface="+mn-lt"/>
              </a:rPr>
              <a:t>保密管理及</a:t>
            </a:r>
            <a:endParaRPr lang="en-US" altLang="zh-CN" sz="7200" b="1" dirty="0">
              <a:solidFill>
                <a:schemeClr val="accent4">
                  <a:lumMod val="20000"/>
                  <a:lumOff val="80000"/>
                </a:schemeClr>
              </a:solidFill>
              <a:cs typeface="+mn-ea"/>
              <a:sym typeface="+mn-lt"/>
            </a:endParaRPr>
          </a:p>
          <a:p>
            <a:r>
              <a:rPr lang="zh-CN" altLang="en-US" sz="7200" b="1" dirty="0">
                <a:solidFill>
                  <a:schemeClr val="accent4">
                    <a:lumMod val="20000"/>
                    <a:lumOff val="80000"/>
                  </a:schemeClr>
                </a:solidFill>
                <a:cs typeface="+mn-ea"/>
                <a:sym typeface="+mn-lt"/>
              </a:rPr>
              <a:t>注意事项</a:t>
            </a:r>
          </a:p>
        </p:txBody>
      </p:sp>
      <p:sp>
        <p:nvSpPr>
          <p:cNvPr id="28" name="PA-文本框 89">
            <a:extLst>
              <a:ext uri="{FF2B5EF4-FFF2-40B4-BE49-F238E27FC236}">
                <a16:creationId xmlns="" xmlns:a16="http://schemas.microsoft.com/office/drawing/2014/main" id="{4B33466A-AD5D-489E-99AD-BB721BB08267}"/>
              </a:ext>
            </a:extLst>
          </p:cNvPr>
          <p:cNvSpPr txBox="1"/>
          <p:nvPr>
            <p:custDataLst>
              <p:tags r:id="rId2"/>
            </p:custDataLst>
          </p:nvPr>
        </p:nvSpPr>
        <p:spPr>
          <a:xfrm>
            <a:off x="5680243" y="3924490"/>
            <a:ext cx="4860633" cy="665310"/>
          </a:xfrm>
          <a:prstGeom prst="rect">
            <a:avLst/>
          </a:prstGeom>
          <a:noFill/>
        </p:spPr>
        <p:txBody>
          <a:bodyPr wrap="square" lIns="0" tIns="0" rIns="0" bIns="0" rtlCol="0">
            <a:spAutoFit/>
          </a:bodyPr>
          <a:lstStyle/>
          <a:p>
            <a:pPr hangingPunct="0">
              <a:lnSpc>
                <a:spcPct val="150000"/>
              </a:lnSpc>
            </a:pPr>
            <a:r>
              <a:rPr lang="en-US" altLang="zh-CN" sz="1000" dirty="0">
                <a:solidFill>
                  <a:schemeClr val="accent4">
                    <a:lumMod val="20000"/>
                    <a:lumOff val="80000"/>
                    <a:alpha val="70000"/>
                  </a:schemeClr>
                </a:solidFill>
                <a:cs typeface="+mn-ea"/>
                <a:sym typeface="+mn-lt"/>
              </a:rPr>
              <a:t>Your content is entered here, or by copying your text, select Paste in this box and choose to retain only text. Your content is typed here, or by copying your text, select Paste in this box.</a:t>
            </a:r>
          </a:p>
        </p:txBody>
      </p:sp>
      <p:grpSp>
        <p:nvGrpSpPr>
          <p:cNvPr id="53" name="组合 52">
            <a:extLst>
              <a:ext uri="{FF2B5EF4-FFF2-40B4-BE49-F238E27FC236}">
                <a16:creationId xmlns="" xmlns:a16="http://schemas.microsoft.com/office/drawing/2014/main" id="{69CDC8CD-F5EA-4731-A3AB-EC7DC4C6C3FF}"/>
              </a:ext>
            </a:extLst>
          </p:cNvPr>
          <p:cNvGrpSpPr/>
          <p:nvPr/>
        </p:nvGrpSpPr>
        <p:grpSpPr>
          <a:xfrm>
            <a:off x="11460648" y="676353"/>
            <a:ext cx="338554" cy="5256362"/>
            <a:chOff x="11460648" y="676353"/>
            <a:chExt cx="338554" cy="5256362"/>
          </a:xfrm>
        </p:grpSpPr>
        <p:sp>
          <p:nvSpPr>
            <p:cNvPr id="47" name="文本框 4">
              <a:extLst>
                <a:ext uri="{FF2B5EF4-FFF2-40B4-BE49-F238E27FC236}">
                  <a16:creationId xmlns="" xmlns:a16="http://schemas.microsoft.com/office/drawing/2014/main" id="{17AD187B-6AD5-4C55-8F97-AA3C8F5AC948}"/>
                </a:ext>
              </a:extLst>
            </p:cNvPr>
            <p:cNvSpPr txBox="1"/>
            <p:nvPr/>
          </p:nvSpPr>
          <p:spPr>
            <a:xfrm>
              <a:off x="11460648" y="676353"/>
              <a:ext cx="338554" cy="2488878"/>
            </a:xfrm>
            <a:prstGeom prst="rect">
              <a:avLst/>
            </a:prstGeom>
            <a:noFill/>
          </p:spPr>
          <p:txBody>
            <a:bodyPr vert="eaVert"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000" dirty="0" smtClean="0">
                  <a:solidFill>
                    <a:srgbClr val="FBDEBE">
                      <a:alpha val="41000"/>
                    </a:srgbClr>
                  </a:solidFill>
                  <a:cs typeface="+mn-ea"/>
                  <a:sym typeface="+mn-lt"/>
                </a:rPr>
                <a:t>WWW.1PPT.COM</a:t>
              </a:r>
              <a:endParaRPr lang="zh-CN" altLang="en-US" sz="1000" dirty="0">
                <a:solidFill>
                  <a:srgbClr val="FBDEBE">
                    <a:alpha val="41000"/>
                  </a:srgbClr>
                </a:solidFill>
                <a:cs typeface="+mn-ea"/>
                <a:sym typeface="+mn-lt"/>
              </a:endParaRPr>
            </a:p>
          </p:txBody>
        </p:sp>
        <p:cxnSp>
          <p:nvCxnSpPr>
            <p:cNvPr id="52" name="直接连接符 51">
              <a:extLst>
                <a:ext uri="{FF2B5EF4-FFF2-40B4-BE49-F238E27FC236}">
                  <a16:creationId xmlns="" xmlns:a16="http://schemas.microsoft.com/office/drawing/2014/main" id="{08308ECA-8286-4B82-8967-EA4203FB7683}"/>
                </a:ext>
              </a:extLst>
            </p:cNvPr>
            <p:cNvCxnSpPr>
              <a:cxnSpLocks/>
            </p:cNvCxnSpPr>
            <p:nvPr/>
          </p:nvCxnSpPr>
          <p:spPr>
            <a:xfrm>
              <a:off x="11574593" y="4071258"/>
              <a:ext cx="0" cy="1861457"/>
            </a:xfrm>
            <a:prstGeom prst="line">
              <a:avLst/>
            </a:prstGeom>
            <a:ln>
              <a:solidFill>
                <a:srgbClr val="FBDEBE">
                  <a:alpha val="64000"/>
                </a:srgbClr>
              </a:solidFill>
              <a:prstDash val="dash"/>
            </a:ln>
          </p:spPr>
          <p:style>
            <a:lnRef idx="1">
              <a:schemeClr val="accent1"/>
            </a:lnRef>
            <a:fillRef idx="0">
              <a:schemeClr val="accent1"/>
            </a:fillRef>
            <a:effectRef idx="0">
              <a:schemeClr val="accent1"/>
            </a:effectRef>
            <a:fontRef idx="minor">
              <a:schemeClr val="tx1"/>
            </a:fontRef>
          </p:style>
        </p:cxnSp>
      </p:grpSp>
      <p:pic>
        <p:nvPicPr>
          <p:cNvPr id="10" name="图片 9">
            <a:extLst>
              <a:ext uri="{FF2B5EF4-FFF2-40B4-BE49-F238E27FC236}">
                <a16:creationId xmlns="" xmlns:a16="http://schemas.microsoft.com/office/drawing/2014/main" id="{E5052787-27BB-BA4C-857B-B70BBF2E2A3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56692" y="1988458"/>
            <a:ext cx="5675750" cy="4256810"/>
          </a:xfrm>
          <a:prstGeom prst="rect">
            <a:avLst/>
          </a:prstGeom>
        </p:spPr>
      </p:pic>
      <p:sp>
        <p:nvSpPr>
          <p:cNvPr id="12" name="文本框 11">
            <a:extLst>
              <a:ext uri="{FF2B5EF4-FFF2-40B4-BE49-F238E27FC236}">
                <a16:creationId xmlns="" xmlns:a16="http://schemas.microsoft.com/office/drawing/2014/main" id="{85A5BDBD-F3A4-394A-806B-7CF85062A26B}"/>
              </a:ext>
            </a:extLst>
          </p:cNvPr>
          <p:cNvSpPr txBox="1"/>
          <p:nvPr/>
        </p:nvSpPr>
        <p:spPr>
          <a:xfrm>
            <a:off x="5598494" y="4965288"/>
            <a:ext cx="1984839" cy="369332"/>
          </a:xfrm>
          <a:prstGeom prst="rect">
            <a:avLst/>
          </a:prstGeom>
          <a:noFill/>
        </p:spPr>
        <p:txBody>
          <a:bodyPr wrap="none" rtlCol="0">
            <a:spAutoFit/>
          </a:bodyPr>
          <a:lstStyle/>
          <a:p>
            <a:r>
              <a:rPr kumimoji="1" lang="zh-CN" altLang="en-US" dirty="0">
                <a:solidFill>
                  <a:schemeClr val="accent4">
                    <a:lumMod val="20000"/>
                    <a:lumOff val="80000"/>
                  </a:schemeClr>
                </a:solidFill>
                <a:cs typeface="+mn-ea"/>
                <a:sym typeface="+mn-lt"/>
              </a:rPr>
              <a:t>汇报人</a:t>
            </a:r>
            <a:r>
              <a:rPr kumimoji="1" lang="zh-CN" altLang="en-US" dirty="0" smtClean="0">
                <a:solidFill>
                  <a:schemeClr val="accent4">
                    <a:lumMod val="20000"/>
                    <a:lumOff val="80000"/>
                  </a:schemeClr>
                </a:solidFill>
                <a:cs typeface="+mn-ea"/>
                <a:sym typeface="+mn-lt"/>
              </a:rPr>
              <a:t>：优品</a:t>
            </a:r>
            <a:r>
              <a:rPr kumimoji="1" lang="en-US" altLang="zh-CN" dirty="0" smtClean="0">
                <a:solidFill>
                  <a:schemeClr val="accent4">
                    <a:lumMod val="20000"/>
                    <a:lumOff val="80000"/>
                  </a:schemeClr>
                </a:solidFill>
                <a:cs typeface="+mn-ea"/>
                <a:sym typeface="+mn-lt"/>
              </a:rPr>
              <a:t>PPT</a:t>
            </a:r>
            <a:endParaRPr kumimoji="1" lang="zh-CN" altLang="en-US" dirty="0">
              <a:solidFill>
                <a:schemeClr val="accent4">
                  <a:lumMod val="20000"/>
                  <a:lumOff val="80000"/>
                </a:schemeClr>
              </a:solidFill>
              <a:cs typeface="+mn-ea"/>
              <a:sym typeface="+mn-lt"/>
            </a:endParaRPr>
          </a:p>
        </p:txBody>
      </p:sp>
      <p:sp>
        <p:nvSpPr>
          <p:cNvPr id="36" name="文本框 35">
            <a:extLst>
              <a:ext uri="{FF2B5EF4-FFF2-40B4-BE49-F238E27FC236}">
                <a16:creationId xmlns="" xmlns:a16="http://schemas.microsoft.com/office/drawing/2014/main" id="{85495BE7-D043-F34C-AB9B-DEEC373DF0FF}"/>
              </a:ext>
            </a:extLst>
          </p:cNvPr>
          <p:cNvSpPr txBox="1"/>
          <p:nvPr/>
        </p:nvSpPr>
        <p:spPr>
          <a:xfrm>
            <a:off x="8198594" y="4965288"/>
            <a:ext cx="2239716" cy="369332"/>
          </a:xfrm>
          <a:prstGeom prst="rect">
            <a:avLst/>
          </a:prstGeom>
          <a:noFill/>
        </p:spPr>
        <p:txBody>
          <a:bodyPr wrap="none" rtlCol="0">
            <a:spAutoFit/>
          </a:bodyPr>
          <a:lstStyle/>
          <a:p>
            <a:r>
              <a:rPr kumimoji="1" lang="zh-CN" altLang="en-US" dirty="0">
                <a:solidFill>
                  <a:schemeClr val="accent4">
                    <a:lumMod val="20000"/>
                    <a:lumOff val="80000"/>
                  </a:schemeClr>
                </a:solidFill>
                <a:cs typeface="+mn-ea"/>
                <a:sym typeface="+mn-lt"/>
              </a:rPr>
              <a:t>日期：</a:t>
            </a:r>
            <a:r>
              <a:rPr kumimoji="1" lang="en-US" altLang="zh-CN" dirty="0" smtClean="0">
                <a:solidFill>
                  <a:schemeClr val="accent4">
                    <a:lumMod val="20000"/>
                    <a:lumOff val="80000"/>
                  </a:schemeClr>
                </a:solidFill>
                <a:cs typeface="+mn-ea"/>
                <a:sym typeface="+mn-lt"/>
              </a:rPr>
              <a:t>20XX-XX-XX</a:t>
            </a:r>
            <a:endParaRPr kumimoji="1" lang="zh-CN" altLang="en-US" dirty="0">
              <a:solidFill>
                <a:schemeClr val="accent4">
                  <a:lumMod val="20000"/>
                  <a:lumOff val="80000"/>
                </a:schemeClr>
              </a:solidFill>
              <a:cs typeface="+mn-ea"/>
              <a:sym typeface="+mn-lt"/>
            </a:endParaRPr>
          </a:p>
        </p:txBody>
      </p:sp>
    </p:spTree>
    <p:custDataLst>
      <p:tags r:id="rId1"/>
    </p:custDataLst>
    <p:extLst>
      <p:ext uri="{BB962C8B-B14F-4D97-AF65-F5344CB8AC3E}">
        <p14:creationId xmlns:p14="http://schemas.microsoft.com/office/powerpoint/2010/main" val="238681433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48">
            <a:extLst>
              <a:ext uri="{FF2B5EF4-FFF2-40B4-BE49-F238E27FC236}">
                <a16:creationId xmlns="" xmlns:a16="http://schemas.microsoft.com/office/drawing/2014/main" id="{D00AD9C7-1135-43C4-A8A2-FF6DF09C3A98}"/>
              </a:ext>
            </a:extLst>
          </p:cNvPr>
          <p:cNvSpPr txBox="1"/>
          <p:nvPr/>
        </p:nvSpPr>
        <p:spPr>
          <a:xfrm>
            <a:off x="1277257" y="2162372"/>
            <a:ext cx="9637486" cy="418191"/>
          </a:xfrm>
          <a:prstGeom prst="rect">
            <a:avLst/>
          </a:prstGeom>
          <a:noFill/>
        </p:spPr>
        <p:txBody>
          <a:bodyPr wrap="square" rtlCol="0">
            <a:spAutoFit/>
          </a:bodyPr>
          <a:lstStyle/>
          <a:p>
            <a:pPr algn="ctr">
              <a:lnSpc>
                <a:spcPct val="150000"/>
              </a:lnSpc>
            </a:pPr>
            <a:r>
              <a:rPr lang="zh-CN" altLang="en-US" sz="1600" kern="0" dirty="0">
                <a:ln w="0"/>
                <a:solidFill>
                  <a:schemeClr val="tx1">
                    <a:lumMod val="75000"/>
                    <a:lumOff val="25000"/>
                  </a:schemeClr>
                </a:solidFill>
                <a:cs typeface="+mn-ea"/>
                <a:sym typeface="+mn-lt"/>
              </a:rPr>
              <a:t>不携带秘秘密材料游览、参观、探亲、访友和出入公共场所</a:t>
            </a:r>
          </a:p>
        </p:txBody>
      </p:sp>
      <p:sp>
        <p:nvSpPr>
          <p:cNvPr id="51" name="文本框 50">
            <a:extLst>
              <a:ext uri="{FF2B5EF4-FFF2-40B4-BE49-F238E27FC236}">
                <a16:creationId xmlns="" xmlns:a16="http://schemas.microsoft.com/office/drawing/2014/main" id="{CE770E61-9E46-4CA4-A839-2C5D8F32184B}"/>
              </a:ext>
            </a:extLst>
          </p:cNvPr>
          <p:cNvSpPr txBox="1"/>
          <p:nvPr/>
        </p:nvSpPr>
        <p:spPr>
          <a:xfrm>
            <a:off x="4324351" y="1584522"/>
            <a:ext cx="3543298" cy="499624"/>
          </a:xfrm>
          <a:prstGeom prst="rect">
            <a:avLst/>
          </a:prstGeom>
          <a:noFill/>
        </p:spPr>
        <p:txBody>
          <a:bodyPr wrap="square" rtlCol="0">
            <a:spAutoFit/>
          </a:bodyPr>
          <a:lstStyle/>
          <a:p>
            <a:pPr algn="ctr">
              <a:lnSpc>
                <a:spcPct val="150000"/>
              </a:lnSpc>
            </a:pPr>
            <a:r>
              <a:rPr lang="zh-CN" altLang="en-US" sz="2000" kern="0" dirty="0">
                <a:ln w="0"/>
                <a:solidFill>
                  <a:schemeClr val="tx1">
                    <a:lumMod val="75000"/>
                    <a:lumOff val="25000"/>
                  </a:schemeClr>
                </a:solidFill>
                <a:cs typeface="+mn-ea"/>
                <a:sym typeface="+mn-lt"/>
              </a:rPr>
              <a:t>业务单位工作人员必须做到</a:t>
            </a:r>
            <a:endParaRPr lang="zh-CN" altLang="en-US" sz="1600" kern="0" dirty="0">
              <a:ln w="0"/>
              <a:solidFill>
                <a:schemeClr val="tx1">
                  <a:lumMod val="75000"/>
                  <a:lumOff val="25000"/>
                </a:schemeClr>
              </a:solidFill>
              <a:cs typeface="+mn-ea"/>
              <a:sym typeface="+mn-lt"/>
            </a:endParaRPr>
          </a:p>
        </p:txBody>
      </p:sp>
      <p:sp>
        <p:nvSpPr>
          <p:cNvPr id="44" name="文本框 43">
            <a:extLst>
              <a:ext uri="{FF2B5EF4-FFF2-40B4-BE49-F238E27FC236}">
                <a16:creationId xmlns="" xmlns:a16="http://schemas.microsoft.com/office/drawing/2014/main" id="{9948A7F3-EFD5-4163-B856-814C5FBDD46C}"/>
              </a:ext>
            </a:extLst>
          </p:cNvPr>
          <p:cNvSpPr txBox="1"/>
          <p:nvPr/>
        </p:nvSpPr>
        <p:spPr>
          <a:xfrm>
            <a:off x="4689576" y="2563608"/>
            <a:ext cx="2736648" cy="3154710"/>
          </a:xfrm>
          <a:prstGeom prst="rect">
            <a:avLst/>
          </a:prstGeom>
          <a:noFill/>
        </p:spPr>
        <p:txBody>
          <a:bodyPr wrap="none" rtlCol="0">
            <a:spAutoFit/>
          </a:bodyPr>
          <a:lstStyle/>
          <a:p>
            <a:pPr algn="ctr"/>
            <a:r>
              <a:rPr lang="zh-CN" altLang="en-US" sz="19900" b="1" dirty="0">
                <a:solidFill>
                  <a:schemeClr val="tx1">
                    <a:lumMod val="75000"/>
                    <a:lumOff val="25000"/>
                  </a:schemeClr>
                </a:solidFill>
                <a:cs typeface="+mn-ea"/>
                <a:sym typeface="+mn-lt"/>
              </a:rPr>
              <a:t>不</a:t>
            </a:r>
          </a:p>
        </p:txBody>
      </p:sp>
      <p:sp>
        <p:nvSpPr>
          <p:cNvPr id="46" name="文本框 45">
            <a:extLst>
              <a:ext uri="{FF2B5EF4-FFF2-40B4-BE49-F238E27FC236}">
                <a16:creationId xmlns="" xmlns:a16="http://schemas.microsoft.com/office/drawing/2014/main" id="{B96830D6-3A17-4EC0-84FC-636D3FF30F80}"/>
              </a:ext>
            </a:extLst>
          </p:cNvPr>
          <p:cNvSpPr txBox="1"/>
          <p:nvPr/>
        </p:nvSpPr>
        <p:spPr>
          <a:xfrm>
            <a:off x="742951" y="4309271"/>
            <a:ext cx="3543298" cy="1200329"/>
          </a:xfrm>
          <a:prstGeom prst="rect">
            <a:avLst/>
          </a:prstGeom>
          <a:noFill/>
        </p:spPr>
        <p:txBody>
          <a:bodyPr wrap="square" rtlCol="0">
            <a:spAutoFit/>
          </a:bodyPr>
          <a:lstStyle/>
          <a:p>
            <a:pPr algn="r">
              <a:lnSpc>
                <a:spcPct val="150000"/>
              </a:lnSpc>
            </a:pPr>
            <a:r>
              <a:rPr lang="zh-CN" altLang="en-US" sz="1600" kern="0" dirty="0">
                <a:ln w="0"/>
                <a:solidFill>
                  <a:schemeClr val="tx1">
                    <a:lumMod val="75000"/>
                    <a:lumOff val="25000"/>
                  </a:schemeClr>
                </a:solidFill>
                <a:cs typeface="+mn-ea"/>
                <a:sym typeface="+mn-lt"/>
              </a:rPr>
              <a:t>不在不利于保密的地方存放秘密文件、资料不在普通电话、明码电报、普通邮局传达秘密事项</a:t>
            </a:r>
          </a:p>
        </p:txBody>
      </p:sp>
      <p:sp>
        <p:nvSpPr>
          <p:cNvPr id="48" name="文本框 47">
            <a:extLst>
              <a:ext uri="{FF2B5EF4-FFF2-40B4-BE49-F238E27FC236}">
                <a16:creationId xmlns="" xmlns:a16="http://schemas.microsoft.com/office/drawing/2014/main" id="{6935B5DA-3287-4FC1-A6EE-B50726023B98}"/>
              </a:ext>
            </a:extLst>
          </p:cNvPr>
          <p:cNvSpPr txBox="1"/>
          <p:nvPr/>
        </p:nvSpPr>
        <p:spPr>
          <a:xfrm>
            <a:off x="7905751" y="4309271"/>
            <a:ext cx="3543298" cy="1200329"/>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不在私人通讯中涉及秘密；不在公共场所和家属、子女、亲友面前谈论秘密</a:t>
            </a:r>
          </a:p>
        </p:txBody>
      </p:sp>
      <p:sp>
        <p:nvSpPr>
          <p:cNvPr id="47" name="文本框 46">
            <a:extLst>
              <a:ext uri="{FF2B5EF4-FFF2-40B4-BE49-F238E27FC236}">
                <a16:creationId xmlns="" xmlns:a16="http://schemas.microsoft.com/office/drawing/2014/main" id="{CD55B06C-BF48-4DF7-A0BF-847B25978113}"/>
              </a:ext>
            </a:extLst>
          </p:cNvPr>
          <p:cNvSpPr txBox="1"/>
          <p:nvPr/>
        </p:nvSpPr>
        <p:spPr>
          <a:xfrm>
            <a:off x="7905751" y="2848771"/>
            <a:ext cx="3543298" cy="1200329"/>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不该看的秘密，绝对不看；不该记录的秘密，绝对不记录；不在非保密本上记录秘密</a:t>
            </a:r>
          </a:p>
        </p:txBody>
      </p:sp>
      <p:sp>
        <p:nvSpPr>
          <p:cNvPr id="52" name="文本框 51">
            <a:extLst>
              <a:ext uri="{FF2B5EF4-FFF2-40B4-BE49-F238E27FC236}">
                <a16:creationId xmlns="" xmlns:a16="http://schemas.microsoft.com/office/drawing/2014/main" id="{1E55E8A6-FCA2-4B89-8ED2-92DE7290BCD9}"/>
              </a:ext>
            </a:extLst>
          </p:cNvPr>
          <p:cNvSpPr txBox="1"/>
          <p:nvPr/>
        </p:nvSpPr>
        <p:spPr>
          <a:xfrm>
            <a:off x="742951" y="2848771"/>
            <a:ext cx="3543298" cy="787523"/>
          </a:xfrm>
          <a:prstGeom prst="rect">
            <a:avLst/>
          </a:prstGeom>
          <a:noFill/>
        </p:spPr>
        <p:txBody>
          <a:bodyPr wrap="square" rtlCol="0">
            <a:spAutoFit/>
          </a:bodyPr>
          <a:lstStyle/>
          <a:p>
            <a:pPr algn="r">
              <a:lnSpc>
                <a:spcPct val="150000"/>
              </a:lnSpc>
            </a:pPr>
            <a:r>
              <a:rPr lang="zh-CN" altLang="en-US" sz="1600" kern="0" dirty="0">
                <a:ln w="0"/>
                <a:solidFill>
                  <a:schemeClr val="tx1">
                    <a:lumMod val="75000"/>
                    <a:lumOff val="25000"/>
                  </a:schemeClr>
                </a:solidFill>
                <a:cs typeface="+mn-ea"/>
                <a:sym typeface="+mn-lt"/>
              </a:rPr>
              <a:t>不该说的秘密，绝对不说；不该问的秘密，绝对不问</a:t>
            </a:r>
          </a:p>
        </p:txBody>
      </p:sp>
      <p:sp>
        <p:nvSpPr>
          <p:cNvPr id="18" name="椭圆 17">
            <a:extLst>
              <a:ext uri="{FF2B5EF4-FFF2-40B4-BE49-F238E27FC236}">
                <a16:creationId xmlns="" xmlns:a16="http://schemas.microsoft.com/office/drawing/2014/main" id="{C3CD8928-7040-435B-9BE0-39460BA1EA66}"/>
              </a:ext>
            </a:extLst>
          </p:cNvPr>
          <p:cNvSpPr/>
          <p:nvPr/>
        </p:nvSpPr>
        <p:spPr>
          <a:xfrm>
            <a:off x="7607300" y="3334513"/>
            <a:ext cx="190500" cy="1905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53" name="椭圆 52">
            <a:extLst>
              <a:ext uri="{FF2B5EF4-FFF2-40B4-BE49-F238E27FC236}">
                <a16:creationId xmlns="" xmlns:a16="http://schemas.microsoft.com/office/drawing/2014/main" id="{A43A3C68-8895-448B-8041-9A8C92973160}"/>
              </a:ext>
            </a:extLst>
          </p:cNvPr>
          <p:cNvSpPr/>
          <p:nvPr/>
        </p:nvSpPr>
        <p:spPr>
          <a:xfrm>
            <a:off x="7607300" y="4795013"/>
            <a:ext cx="190500" cy="1905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54" name="椭圆 53">
            <a:extLst>
              <a:ext uri="{FF2B5EF4-FFF2-40B4-BE49-F238E27FC236}">
                <a16:creationId xmlns="" xmlns:a16="http://schemas.microsoft.com/office/drawing/2014/main" id="{BFFB48A3-2F73-475B-AE07-A36B12C771B6}"/>
              </a:ext>
            </a:extLst>
          </p:cNvPr>
          <p:cNvSpPr/>
          <p:nvPr/>
        </p:nvSpPr>
        <p:spPr>
          <a:xfrm>
            <a:off x="4394200" y="3334513"/>
            <a:ext cx="190500" cy="1905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55" name="椭圆 54">
            <a:extLst>
              <a:ext uri="{FF2B5EF4-FFF2-40B4-BE49-F238E27FC236}">
                <a16:creationId xmlns="" xmlns:a16="http://schemas.microsoft.com/office/drawing/2014/main" id="{186FC9CF-4818-4516-8863-39AA938B5388}"/>
              </a:ext>
            </a:extLst>
          </p:cNvPr>
          <p:cNvSpPr/>
          <p:nvPr/>
        </p:nvSpPr>
        <p:spPr>
          <a:xfrm>
            <a:off x="4394200" y="4795013"/>
            <a:ext cx="190500" cy="1905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30" name="文本框 29">
            <a:extLst>
              <a:ext uri="{FF2B5EF4-FFF2-40B4-BE49-F238E27FC236}">
                <a16:creationId xmlns="" xmlns:a16="http://schemas.microsoft.com/office/drawing/2014/main" id="{AAB225D4-5CC8-3548-B33B-63CB97390742}"/>
              </a:ext>
            </a:extLst>
          </p:cNvPr>
          <p:cNvSpPr txBox="1"/>
          <p:nvPr/>
        </p:nvSpPr>
        <p:spPr>
          <a:xfrm>
            <a:off x="1044947" y="123171"/>
            <a:ext cx="295465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本单位保密管理制度</a:t>
            </a:r>
          </a:p>
        </p:txBody>
      </p:sp>
    </p:spTree>
    <p:custDataLst>
      <p:tags r:id="rId1"/>
    </p:custDataLst>
    <p:extLst>
      <p:ext uri="{BB962C8B-B14F-4D97-AF65-F5344CB8AC3E}">
        <p14:creationId xmlns:p14="http://schemas.microsoft.com/office/powerpoint/2010/main" val="424052957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500" fill="hold"/>
                                        <p:tgtEl>
                                          <p:spTgt spid="51"/>
                                        </p:tgtEl>
                                        <p:attrNameLst>
                                          <p:attrName>ppt_w</p:attrName>
                                        </p:attrNameLst>
                                      </p:cBhvr>
                                      <p:tavLst>
                                        <p:tav tm="0">
                                          <p:val>
                                            <p:fltVal val="0"/>
                                          </p:val>
                                        </p:tav>
                                        <p:tav tm="100000">
                                          <p:val>
                                            <p:strVal val="#ppt_w"/>
                                          </p:val>
                                        </p:tav>
                                      </p:tavLst>
                                    </p:anim>
                                    <p:anim calcmode="lin" valueType="num">
                                      <p:cBhvr>
                                        <p:cTn id="13" dur="500" fill="hold"/>
                                        <p:tgtEl>
                                          <p:spTgt spid="51"/>
                                        </p:tgtEl>
                                        <p:attrNameLst>
                                          <p:attrName>ppt_h</p:attrName>
                                        </p:attrNameLst>
                                      </p:cBhvr>
                                      <p:tavLst>
                                        <p:tav tm="0">
                                          <p:val>
                                            <p:fltVal val="0"/>
                                          </p:val>
                                        </p:tav>
                                        <p:tav tm="100000">
                                          <p:val>
                                            <p:strVal val="#ppt_h"/>
                                          </p:val>
                                        </p:tav>
                                      </p:tavLst>
                                    </p:anim>
                                    <p:animEffect transition="in" filter="fade">
                                      <p:cBhvr>
                                        <p:cTn id="14" dur="500"/>
                                        <p:tgtEl>
                                          <p:spTgt spid="5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fltVal val="0"/>
                                          </p:val>
                                        </p:tav>
                                        <p:tav tm="100000">
                                          <p:val>
                                            <p:strVal val="#ppt_w"/>
                                          </p:val>
                                        </p:tav>
                                      </p:tavLst>
                                    </p:anim>
                                    <p:anim calcmode="lin" valueType="num">
                                      <p:cBhvr>
                                        <p:cTn id="18" dur="500" fill="hold"/>
                                        <p:tgtEl>
                                          <p:spTgt spid="44"/>
                                        </p:tgtEl>
                                        <p:attrNameLst>
                                          <p:attrName>ppt_h</p:attrName>
                                        </p:attrNameLst>
                                      </p:cBhvr>
                                      <p:tavLst>
                                        <p:tav tm="0">
                                          <p:val>
                                            <p:fltVal val="0"/>
                                          </p:val>
                                        </p:tav>
                                        <p:tav tm="100000">
                                          <p:val>
                                            <p:strVal val="#ppt_h"/>
                                          </p:val>
                                        </p:tav>
                                      </p:tavLst>
                                    </p:anim>
                                    <p:animEffect transition="in" filter="fade">
                                      <p:cBhvr>
                                        <p:cTn id="19" dur="500"/>
                                        <p:tgtEl>
                                          <p:spTgt spid="4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p:cTn id="22" dur="500" fill="hold"/>
                                        <p:tgtEl>
                                          <p:spTgt spid="46"/>
                                        </p:tgtEl>
                                        <p:attrNameLst>
                                          <p:attrName>ppt_w</p:attrName>
                                        </p:attrNameLst>
                                      </p:cBhvr>
                                      <p:tavLst>
                                        <p:tav tm="0">
                                          <p:val>
                                            <p:fltVal val="0"/>
                                          </p:val>
                                        </p:tav>
                                        <p:tav tm="100000">
                                          <p:val>
                                            <p:strVal val="#ppt_w"/>
                                          </p:val>
                                        </p:tav>
                                      </p:tavLst>
                                    </p:anim>
                                    <p:anim calcmode="lin" valueType="num">
                                      <p:cBhvr>
                                        <p:cTn id="23" dur="500" fill="hold"/>
                                        <p:tgtEl>
                                          <p:spTgt spid="46"/>
                                        </p:tgtEl>
                                        <p:attrNameLst>
                                          <p:attrName>ppt_h</p:attrName>
                                        </p:attrNameLst>
                                      </p:cBhvr>
                                      <p:tavLst>
                                        <p:tav tm="0">
                                          <p:val>
                                            <p:fltVal val="0"/>
                                          </p:val>
                                        </p:tav>
                                        <p:tav tm="100000">
                                          <p:val>
                                            <p:strVal val="#ppt_h"/>
                                          </p:val>
                                        </p:tav>
                                      </p:tavLst>
                                    </p:anim>
                                    <p:animEffect transition="in" filter="fade">
                                      <p:cBhvr>
                                        <p:cTn id="24" dur="500"/>
                                        <p:tgtEl>
                                          <p:spTgt spid="4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ppt_w</p:attrName>
                                        </p:attrNameLst>
                                      </p:cBhvr>
                                      <p:tavLst>
                                        <p:tav tm="0">
                                          <p:val>
                                            <p:fltVal val="0"/>
                                          </p:val>
                                        </p:tav>
                                        <p:tav tm="100000">
                                          <p:val>
                                            <p:strVal val="#ppt_w"/>
                                          </p:val>
                                        </p:tav>
                                      </p:tavLst>
                                    </p:anim>
                                    <p:anim calcmode="lin" valueType="num">
                                      <p:cBhvr>
                                        <p:cTn id="33" dur="500" fill="hold"/>
                                        <p:tgtEl>
                                          <p:spTgt spid="47"/>
                                        </p:tgtEl>
                                        <p:attrNameLst>
                                          <p:attrName>ppt_h</p:attrName>
                                        </p:attrNameLst>
                                      </p:cBhvr>
                                      <p:tavLst>
                                        <p:tav tm="0">
                                          <p:val>
                                            <p:fltVal val="0"/>
                                          </p:val>
                                        </p:tav>
                                        <p:tav tm="100000">
                                          <p:val>
                                            <p:strVal val="#ppt_h"/>
                                          </p:val>
                                        </p:tav>
                                      </p:tavLst>
                                    </p:anim>
                                    <p:animEffect transition="in" filter="fade">
                                      <p:cBhvr>
                                        <p:cTn id="34" dur="500"/>
                                        <p:tgtEl>
                                          <p:spTgt spid="4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p:cTn id="37" dur="500" fill="hold"/>
                                        <p:tgtEl>
                                          <p:spTgt spid="52"/>
                                        </p:tgtEl>
                                        <p:attrNameLst>
                                          <p:attrName>ppt_w</p:attrName>
                                        </p:attrNameLst>
                                      </p:cBhvr>
                                      <p:tavLst>
                                        <p:tav tm="0">
                                          <p:val>
                                            <p:fltVal val="0"/>
                                          </p:val>
                                        </p:tav>
                                        <p:tav tm="100000">
                                          <p:val>
                                            <p:strVal val="#ppt_w"/>
                                          </p:val>
                                        </p:tav>
                                      </p:tavLst>
                                    </p:anim>
                                    <p:anim calcmode="lin" valueType="num">
                                      <p:cBhvr>
                                        <p:cTn id="38" dur="500" fill="hold"/>
                                        <p:tgtEl>
                                          <p:spTgt spid="52"/>
                                        </p:tgtEl>
                                        <p:attrNameLst>
                                          <p:attrName>ppt_h</p:attrName>
                                        </p:attrNameLst>
                                      </p:cBhvr>
                                      <p:tavLst>
                                        <p:tav tm="0">
                                          <p:val>
                                            <p:fltVal val="0"/>
                                          </p:val>
                                        </p:tav>
                                        <p:tav tm="100000">
                                          <p:val>
                                            <p:strVal val="#ppt_h"/>
                                          </p:val>
                                        </p:tav>
                                      </p:tavLst>
                                    </p:anim>
                                    <p:animEffect transition="in" filter="fade">
                                      <p:cBhvr>
                                        <p:cTn id="39" dur="500"/>
                                        <p:tgtEl>
                                          <p:spTgt spid="5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anim calcmode="lin" valueType="num">
                                      <p:cBhvr>
                                        <p:cTn id="47" dur="500" fill="hold"/>
                                        <p:tgtEl>
                                          <p:spTgt spid="53"/>
                                        </p:tgtEl>
                                        <p:attrNameLst>
                                          <p:attrName>ppt_w</p:attrName>
                                        </p:attrNameLst>
                                      </p:cBhvr>
                                      <p:tavLst>
                                        <p:tav tm="0">
                                          <p:val>
                                            <p:fltVal val="0"/>
                                          </p:val>
                                        </p:tav>
                                        <p:tav tm="100000">
                                          <p:val>
                                            <p:strVal val="#ppt_w"/>
                                          </p:val>
                                        </p:tav>
                                      </p:tavLst>
                                    </p:anim>
                                    <p:anim calcmode="lin" valueType="num">
                                      <p:cBhvr>
                                        <p:cTn id="48" dur="500" fill="hold"/>
                                        <p:tgtEl>
                                          <p:spTgt spid="53"/>
                                        </p:tgtEl>
                                        <p:attrNameLst>
                                          <p:attrName>ppt_h</p:attrName>
                                        </p:attrNameLst>
                                      </p:cBhvr>
                                      <p:tavLst>
                                        <p:tav tm="0">
                                          <p:val>
                                            <p:fltVal val="0"/>
                                          </p:val>
                                        </p:tav>
                                        <p:tav tm="100000">
                                          <p:val>
                                            <p:strVal val="#ppt_h"/>
                                          </p:val>
                                        </p:tav>
                                      </p:tavLst>
                                    </p:anim>
                                    <p:animEffect transition="in" filter="fade">
                                      <p:cBhvr>
                                        <p:cTn id="49" dur="500"/>
                                        <p:tgtEl>
                                          <p:spTgt spid="5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5"/>
                                        </p:tgtEl>
                                        <p:attrNameLst>
                                          <p:attrName>style.visibility</p:attrName>
                                        </p:attrNameLst>
                                      </p:cBhvr>
                                      <p:to>
                                        <p:strVal val="visible"/>
                                      </p:to>
                                    </p:set>
                                    <p:anim calcmode="lin" valueType="num">
                                      <p:cBhvr>
                                        <p:cTn id="57" dur="500" fill="hold"/>
                                        <p:tgtEl>
                                          <p:spTgt spid="55"/>
                                        </p:tgtEl>
                                        <p:attrNameLst>
                                          <p:attrName>ppt_w</p:attrName>
                                        </p:attrNameLst>
                                      </p:cBhvr>
                                      <p:tavLst>
                                        <p:tav tm="0">
                                          <p:val>
                                            <p:fltVal val="0"/>
                                          </p:val>
                                        </p:tav>
                                        <p:tav tm="100000">
                                          <p:val>
                                            <p:strVal val="#ppt_w"/>
                                          </p:val>
                                        </p:tav>
                                      </p:tavLst>
                                    </p:anim>
                                    <p:anim calcmode="lin" valueType="num">
                                      <p:cBhvr>
                                        <p:cTn id="58" dur="500" fill="hold"/>
                                        <p:tgtEl>
                                          <p:spTgt spid="55"/>
                                        </p:tgtEl>
                                        <p:attrNameLst>
                                          <p:attrName>ppt_h</p:attrName>
                                        </p:attrNameLst>
                                      </p:cBhvr>
                                      <p:tavLst>
                                        <p:tav tm="0">
                                          <p:val>
                                            <p:fltVal val="0"/>
                                          </p:val>
                                        </p:tav>
                                        <p:tav tm="100000">
                                          <p:val>
                                            <p:strVal val="#ppt_h"/>
                                          </p:val>
                                        </p:tav>
                                      </p:tavLst>
                                    </p:anim>
                                    <p:animEffect transition="in" filter="fade">
                                      <p:cBhvr>
                                        <p:cTn id="5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44" grpId="0"/>
      <p:bldP spid="46" grpId="0"/>
      <p:bldP spid="48" grpId="0"/>
      <p:bldP spid="47" grpId="0"/>
      <p:bldP spid="52" grpId="0"/>
      <p:bldP spid="18" grpId="0" animBg="1"/>
      <p:bldP spid="53" grpId="0" animBg="1"/>
      <p:bldP spid="54" grpId="0" animBg="1"/>
      <p:bldP spid="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a:extLst>
              <a:ext uri="{FF2B5EF4-FFF2-40B4-BE49-F238E27FC236}">
                <a16:creationId xmlns="" xmlns:a16="http://schemas.microsoft.com/office/drawing/2014/main" id="{F5264A41-7B03-B64A-BAA2-4F29C5B363A8}"/>
              </a:ext>
            </a:extLst>
          </p:cNvPr>
          <p:cNvSpPr txBox="1"/>
          <p:nvPr/>
        </p:nvSpPr>
        <p:spPr>
          <a:xfrm>
            <a:off x="1044947" y="123171"/>
            <a:ext cx="295465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本单位保密管理制度</a:t>
            </a:r>
          </a:p>
        </p:txBody>
      </p:sp>
      <p:sp>
        <p:nvSpPr>
          <p:cNvPr id="9" name="矩形 8">
            <a:extLst>
              <a:ext uri="{FF2B5EF4-FFF2-40B4-BE49-F238E27FC236}">
                <a16:creationId xmlns="" xmlns:a16="http://schemas.microsoft.com/office/drawing/2014/main" id="{75AF426B-F56C-5247-B70A-AED81054D4D9}"/>
              </a:ext>
            </a:extLst>
          </p:cNvPr>
          <p:cNvSpPr/>
          <p:nvPr/>
        </p:nvSpPr>
        <p:spPr>
          <a:xfrm>
            <a:off x="1152072" y="2715903"/>
            <a:ext cx="6096000" cy="2169825"/>
          </a:xfrm>
          <a:prstGeom prst="rect">
            <a:avLst/>
          </a:prstGeom>
        </p:spPr>
        <p:txBody>
          <a:bodyPr>
            <a:spAutoFit/>
          </a:bodyPr>
          <a:lstStyle/>
          <a:p>
            <a:pPr algn="just">
              <a:lnSpc>
                <a:spcPct val="150000"/>
              </a:lnSpc>
            </a:pPr>
            <a:r>
              <a:rPr lang="zh-CN" altLang="en-US" kern="0" dirty="0">
                <a:ln w="0"/>
                <a:solidFill>
                  <a:schemeClr val="tx1">
                    <a:lumMod val="75000"/>
                    <a:lumOff val="25000"/>
                  </a:schemeClr>
                </a:solidFill>
                <a:cs typeface="+mn-ea"/>
                <a:sym typeface="+mn-lt"/>
              </a:rPr>
              <a:t>建立健全收发文制度，各单位要有专人负责履行文件登记、管理和清退工作</a:t>
            </a:r>
            <a:endParaRPr lang="en-US" altLang="zh-CN" kern="0" dirty="0">
              <a:ln w="0"/>
              <a:solidFill>
                <a:schemeClr val="tx1">
                  <a:lumMod val="75000"/>
                  <a:lumOff val="25000"/>
                </a:schemeClr>
              </a:solidFill>
              <a:cs typeface="+mn-ea"/>
              <a:sym typeface="+mn-lt"/>
            </a:endParaRPr>
          </a:p>
          <a:p>
            <a:pPr algn="just">
              <a:lnSpc>
                <a:spcPct val="150000"/>
              </a:lnSpc>
            </a:pPr>
            <a:endParaRPr lang="en-US" altLang="zh-CN" kern="0" dirty="0">
              <a:ln w="0"/>
              <a:solidFill>
                <a:schemeClr val="tx1">
                  <a:lumMod val="75000"/>
                  <a:lumOff val="25000"/>
                </a:schemeClr>
              </a:solidFill>
              <a:cs typeface="+mn-ea"/>
              <a:sym typeface="+mn-lt"/>
            </a:endParaRPr>
          </a:p>
          <a:p>
            <a:pPr algn="just">
              <a:lnSpc>
                <a:spcPct val="150000"/>
              </a:lnSpc>
            </a:pPr>
            <a:r>
              <a:rPr lang="zh-CN" altLang="en-US" kern="0" dirty="0">
                <a:ln w="0"/>
                <a:solidFill>
                  <a:schemeClr val="tx1">
                    <a:lumMod val="75000"/>
                    <a:lumOff val="25000"/>
                  </a:schemeClr>
                </a:solidFill>
                <a:cs typeface="+mn-ea"/>
                <a:sym typeface="+mn-lt"/>
              </a:rPr>
              <a:t>发现属于国家秘级文件资料丢失、被窃、泄密时，必须立即报告，及时追查，力挽损失</a:t>
            </a:r>
          </a:p>
        </p:txBody>
      </p:sp>
      <p:pic>
        <p:nvPicPr>
          <p:cNvPr id="17" name="图片 16">
            <a:extLst>
              <a:ext uri="{FF2B5EF4-FFF2-40B4-BE49-F238E27FC236}">
                <a16:creationId xmlns="" xmlns:a16="http://schemas.microsoft.com/office/drawing/2014/main" id="{689EC373-7071-B646-9B62-8AFA9407319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692572" y="2313214"/>
            <a:ext cx="3323772" cy="3323772"/>
          </a:xfrm>
          <a:prstGeom prst="rect">
            <a:avLst/>
          </a:prstGeom>
        </p:spPr>
      </p:pic>
    </p:spTree>
    <p:custDataLst>
      <p:tags r:id="rId1"/>
    </p:custDataLst>
    <p:extLst>
      <p:ext uri="{BB962C8B-B14F-4D97-AF65-F5344CB8AC3E}">
        <p14:creationId xmlns:p14="http://schemas.microsoft.com/office/powerpoint/2010/main" val="27006587"/>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a:extLst>
              <a:ext uri="{FF2B5EF4-FFF2-40B4-BE49-F238E27FC236}">
                <a16:creationId xmlns="" xmlns:a16="http://schemas.microsoft.com/office/drawing/2014/main" id="{CE770E61-9E46-4CA4-A839-2C5D8F32184B}"/>
              </a:ext>
            </a:extLst>
          </p:cNvPr>
          <p:cNvSpPr txBox="1"/>
          <p:nvPr/>
        </p:nvSpPr>
        <p:spPr>
          <a:xfrm>
            <a:off x="4681764" y="1862172"/>
            <a:ext cx="2701472" cy="2215991"/>
          </a:xfrm>
          <a:prstGeom prst="rect">
            <a:avLst/>
          </a:prstGeom>
          <a:noFill/>
        </p:spPr>
        <p:txBody>
          <a:bodyPr wrap="square" rtlCol="0">
            <a:spAutoFit/>
          </a:bodyPr>
          <a:lstStyle/>
          <a:p>
            <a:pPr algn="ctr"/>
            <a:r>
              <a:rPr lang="en-US" altLang="zh-CN" sz="13800" kern="0" dirty="0">
                <a:ln w="0">
                  <a:gradFill>
                    <a:gsLst>
                      <a:gs pos="27000">
                        <a:srgbClr val="FAEBC7">
                          <a:alpha val="39000"/>
                        </a:srgbClr>
                      </a:gs>
                      <a:gs pos="100000">
                        <a:srgbClr val="FAEBC7">
                          <a:alpha val="0"/>
                        </a:srgbClr>
                      </a:gs>
                    </a:gsLst>
                    <a:lin ang="5400000" scaled="1"/>
                  </a:gradFill>
                </a:ln>
                <a:solidFill>
                  <a:schemeClr val="tx1">
                    <a:lumMod val="75000"/>
                    <a:lumOff val="25000"/>
                  </a:schemeClr>
                </a:solidFill>
                <a:cs typeface="+mn-ea"/>
                <a:sym typeface="+mn-lt"/>
              </a:rPr>
              <a:t>01.</a:t>
            </a:r>
            <a:endParaRPr lang="zh-CN" altLang="en-US" sz="13800" kern="0" dirty="0">
              <a:ln w="0">
                <a:gradFill>
                  <a:gsLst>
                    <a:gs pos="27000">
                      <a:srgbClr val="FAEBC7">
                        <a:alpha val="39000"/>
                      </a:srgbClr>
                    </a:gs>
                    <a:gs pos="100000">
                      <a:srgbClr val="FAEBC7">
                        <a:alpha val="0"/>
                      </a:srgbClr>
                    </a:gs>
                  </a:gsLst>
                  <a:lin ang="5400000" scaled="1"/>
                </a:gradFill>
              </a:ln>
              <a:solidFill>
                <a:schemeClr val="tx1">
                  <a:lumMod val="75000"/>
                  <a:lumOff val="25000"/>
                </a:schemeClr>
              </a:solidFill>
              <a:cs typeface="+mn-ea"/>
              <a:sym typeface="+mn-lt"/>
            </a:endParaRPr>
          </a:p>
        </p:txBody>
      </p:sp>
      <p:sp>
        <p:nvSpPr>
          <p:cNvPr id="26" name="文本框 25">
            <a:extLst>
              <a:ext uri="{FF2B5EF4-FFF2-40B4-BE49-F238E27FC236}">
                <a16:creationId xmlns="" xmlns:a16="http://schemas.microsoft.com/office/drawing/2014/main" id="{DDC4834D-9003-45C1-A1FA-A1AE32977BCF}"/>
              </a:ext>
            </a:extLst>
          </p:cNvPr>
          <p:cNvSpPr txBox="1"/>
          <p:nvPr/>
        </p:nvSpPr>
        <p:spPr>
          <a:xfrm>
            <a:off x="4584701" y="3965465"/>
            <a:ext cx="3092449" cy="1569660"/>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各单位年终清退与本单位无关的、并无保存价值的文件和一些刊物，必须进行销毁或碎纸处理，不得擅自出售</a:t>
            </a:r>
          </a:p>
        </p:txBody>
      </p:sp>
      <p:sp>
        <p:nvSpPr>
          <p:cNvPr id="29" name="文本框 28">
            <a:extLst>
              <a:ext uri="{FF2B5EF4-FFF2-40B4-BE49-F238E27FC236}">
                <a16:creationId xmlns="" xmlns:a16="http://schemas.microsoft.com/office/drawing/2014/main" id="{E6CF79B1-0121-4EB0-BDED-483670AC6192}"/>
              </a:ext>
            </a:extLst>
          </p:cNvPr>
          <p:cNvSpPr txBox="1"/>
          <p:nvPr/>
        </p:nvSpPr>
        <p:spPr>
          <a:xfrm>
            <a:off x="8167006" y="1862172"/>
            <a:ext cx="2701472" cy="2215991"/>
          </a:xfrm>
          <a:prstGeom prst="rect">
            <a:avLst/>
          </a:prstGeom>
          <a:noFill/>
        </p:spPr>
        <p:txBody>
          <a:bodyPr wrap="square" rtlCol="0">
            <a:spAutoFit/>
          </a:bodyPr>
          <a:lstStyle/>
          <a:p>
            <a:pPr algn="ctr"/>
            <a:r>
              <a:rPr lang="en-US" altLang="zh-CN" sz="13800" kern="0" dirty="0">
                <a:ln w="0">
                  <a:gradFill>
                    <a:gsLst>
                      <a:gs pos="27000">
                        <a:srgbClr val="FAEBC7">
                          <a:alpha val="39000"/>
                        </a:srgbClr>
                      </a:gs>
                      <a:gs pos="100000">
                        <a:srgbClr val="FAEBC7">
                          <a:alpha val="0"/>
                        </a:srgbClr>
                      </a:gs>
                    </a:gsLst>
                    <a:lin ang="5400000" scaled="1"/>
                  </a:gradFill>
                </a:ln>
                <a:solidFill>
                  <a:schemeClr val="tx1">
                    <a:lumMod val="75000"/>
                    <a:lumOff val="25000"/>
                  </a:schemeClr>
                </a:solidFill>
                <a:cs typeface="+mn-ea"/>
                <a:sym typeface="+mn-lt"/>
              </a:rPr>
              <a:t>02.</a:t>
            </a:r>
            <a:endParaRPr lang="zh-CN" altLang="en-US" sz="13800" kern="0" dirty="0">
              <a:ln w="0">
                <a:gradFill>
                  <a:gsLst>
                    <a:gs pos="27000">
                      <a:srgbClr val="FAEBC7">
                        <a:alpha val="39000"/>
                      </a:srgbClr>
                    </a:gs>
                    <a:gs pos="100000">
                      <a:srgbClr val="FAEBC7">
                        <a:alpha val="0"/>
                      </a:srgbClr>
                    </a:gs>
                  </a:gsLst>
                  <a:lin ang="5400000" scaled="1"/>
                </a:gradFill>
              </a:ln>
              <a:solidFill>
                <a:schemeClr val="tx1">
                  <a:lumMod val="75000"/>
                  <a:lumOff val="25000"/>
                </a:schemeClr>
              </a:solidFill>
              <a:cs typeface="+mn-ea"/>
              <a:sym typeface="+mn-lt"/>
            </a:endParaRPr>
          </a:p>
        </p:txBody>
      </p:sp>
      <p:sp>
        <p:nvSpPr>
          <p:cNvPr id="30" name="文本框 29">
            <a:extLst>
              <a:ext uri="{FF2B5EF4-FFF2-40B4-BE49-F238E27FC236}">
                <a16:creationId xmlns="" xmlns:a16="http://schemas.microsoft.com/office/drawing/2014/main" id="{3EA7874D-0EF7-4E1D-8DFD-4D7D4D28235E}"/>
              </a:ext>
            </a:extLst>
          </p:cNvPr>
          <p:cNvSpPr txBox="1"/>
          <p:nvPr/>
        </p:nvSpPr>
        <p:spPr>
          <a:xfrm>
            <a:off x="8069943" y="3965465"/>
            <a:ext cx="3092449" cy="1200329"/>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档案专、兼职管理人员对秘密档案材料应严加管理，严格传递、借阅手续</a:t>
            </a:r>
          </a:p>
        </p:txBody>
      </p:sp>
      <p:sp>
        <p:nvSpPr>
          <p:cNvPr id="22" name="文本框 21">
            <a:extLst>
              <a:ext uri="{FF2B5EF4-FFF2-40B4-BE49-F238E27FC236}">
                <a16:creationId xmlns="" xmlns:a16="http://schemas.microsoft.com/office/drawing/2014/main" id="{587E4507-3254-4942-B76F-A6CD4BCFD8E2}"/>
              </a:ext>
            </a:extLst>
          </p:cNvPr>
          <p:cNvSpPr txBox="1"/>
          <p:nvPr/>
        </p:nvSpPr>
        <p:spPr>
          <a:xfrm>
            <a:off x="1044947" y="123171"/>
            <a:ext cx="295465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本单位保密管理制度</a:t>
            </a:r>
          </a:p>
        </p:txBody>
      </p:sp>
      <p:pic>
        <p:nvPicPr>
          <p:cNvPr id="13" name="图片 12">
            <a:extLst>
              <a:ext uri="{FF2B5EF4-FFF2-40B4-BE49-F238E27FC236}">
                <a16:creationId xmlns="" xmlns:a16="http://schemas.microsoft.com/office/drawing/2014/main" id="{4309EFFA-5D68-9A49-8FDA-A1407B08D8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74962" y="2360276"/>
            <a:ext cx="3210377" cy="3210377"/>
          </a:xfrm>
          <a:prstGeom prst="rect">
            <a:avLst/>
          </a:prstGeom>
        </p:spPr>
      </p:pic>
    </p:spTree>
    <p:custDataLst>
      <p:tags r:id="rId1"/>
    </p:custDataLst>
    <p:extLst>
      <p:ext uri="{BB962C8B-B14F-4D97-AF65-F5344CB8AC3E}">
        <p14:creationId xmlns:p14="http://schemas.microsoft.com/office/powerpoint/2010/main" val="69917082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26"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B59CA6CD-2F39-4F86-8FDA-6757F76977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a:extLst>
              <a:ext uri="{FF2B5EF4-FFF2-40B4-BE49-F238E27FC236}">
                <a16:creationId xmlns="" xmlns:a16="http://schemas.microsoft.com/office/drawing/2014/main" id="{9992824E-3A67-41DE-A014-0B8EB0ED42B1}"/>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pic>
        <p:nvPicPr>
          <p:cNvPr id="8" name="图片 7">
            <a:extLst>
              <a:ext uri="{FF2B5EF4-FFF2-40B4-BE49-F238E27FC236}">
                <a16:creationId xmlns="" xmlns:a16="http://schemas.microsoft.com/office/drawing/2014/main" id="{D69E240B-589C-4443-9041-AFDA294A1FD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56692" y="1988458"/>
            <a:ext cx="5675750" cy="4256810"/>
          </a:xfrm>
          <a:prstGeom prst="rect">
            <a:avLst/>
          </a:prstGeom>
        </p:spPr>
      </p:pic>
      <p:sp>
        <p:nvSpPr>
          <p:cNvPr id="9" name="文本框 8">
            <a:extLst>
              <a:ext uri="{FF2B5EF4-FFF2-40B4-BE49-F238E27FC236}">
                <a16:creationId xmlns="" xmlns:a16="http://schemas.microsoft.com/office/drawing/2014/main" id="{8C3625B9-D12B-BB46-8C93-B09A16FFF52D}"/>
              </a:ext>
            </a:extLst>
          </p:cNvPr>
          <p:cNvSpPr txBox="1"/>
          <p:nvPr/>
        </p:nvSpPr>
        <p:spPr>
          <a:xfrm>
            <a:off x="4848182" y="2921169"/>
            <a:ext cx="6441141" cy="1015663"/>
          </a:xfrm>
          <a:prstGeom prst="rect">
            <a:avLst/>
          </a:prstGeom>
          <a:noFill/>
        </p:spPr>
        <p:txBody>
          <a:bodyPr wrap="square" rtlCol="0">
            <a:spAutoFit/>
          </a:bodyPr>
          <a:lstStyle/>
          <a:p>
            <a:pPr algn="dist"/>
            <a:r>
              <a:rPr lang="zh-CN" altLang="en-US" sz="6000" b="1" dirty="0">
                <a:solidFill>
                  <a:schemeClr val="accent4">
                    <a:lumMod val="20000"/>
                    <a:lumOff val="80000"/>
                  </a:schemeClr>
                </a:solidFill>
                <a:cs typeface="+mn-ea"/>
                <a:sym typeface="+mn-lt"/>
              </a:rPr>
              <a:t>涉密载体注意事项</a:t>
            </a:r>
          </a:p>
        </p:txBody>
      </p:sp>
      <p:sp>
        <p:nvSpPr>
          <p:cNvPr id="16" name="文本框 15">
            <a:extLst>
              <a:ext uri="{FF2B5EF4-FFF2-40B4-BE49-F238E27FC236}">
                <a16:creationId xmlns="" xmlns:a16="http://schemas.microsoft.com/office/drawing/2014/main" id="{18A28351-20CC-C24E-8AC1-221848626B33}"/>
              </a:ext>
            </a:extLst>
          </p:cNvPr>
          <p:cNvSpPr txBox="1"/>
          <p:nvPr/>
        </p:nvSpPr>
        <p:spPr>
          <a:xfrm>
            <a:off x="4848182" y="2430966"/>
            <a:ext cx="2359813" cy="400110"/>
          </a:xfrm>
          <a:prstGeom prst="rect">
            <a:avLst/>
          </a:prstGeom>
          <a:noFill/>
        </p:spPr>
        <p:txBody>
          <a:bodyPr wrap="none" rtlCol="0">
            <a:spAutoFit/>
          </a:bodyPr>
          <a:lstStyle/>
          <a:p>
            <a:r>
              <a:rPr kumimoji="1" lang="zh-CN" altLang="en-US" sz="2000" b="1">
                <a:solidFill>
                  <a:schemeClr val="accent4">
                    <a:lumMod val="20000"/>
                    <a:lumOff val="80000"/>
                  </a:schemeClr>
                </a:solidFill>
                <a:cs typeface="+mn-ea"/>
                <a:sym typeface="+mn-lt"/>
              </a:rPr>
              <a:t>第三部分 </a:t>
            </a:r>
            <a:r>
              <a:rPr kumimoji="1" lang="en-US" altLang="zh-CN" sz="2000" b="1">
                <a:solidFill>
                  <a:schemeClr val="accent4">
                    <a:lumMod val="20000"/>
                    <a:lumOff val="80000"/>
                  </a:schemeClr>
                </a:solidFill>
                <a:cs typeface="+mn-ea"/>
                <a:sym typeface="+mn-lt"/>
              </a:rPr>
              <a:t>PART</a:t>
            </a:r>
            <a:r>
              <a:rPr kumimoji="1" lang="zh-CN" altLang="en-US" sz="2000" b="1">
                <a:solidFill>
                  <a:schemeClr val="accent4">
                    <a:lumMod val="20000"/>
                    <a:lumOff val="80000"/>
                  </a:schemeClr>
                </a:solidFill>
                <a:cs typeface="+mn-ea"/>
                <a:sym typeface="+mn-lt"/>
              </a:rPr>
              <a:t> </a:t>
            </a:r>
            <a:r>
              <a:rPr kumimoji="1" lang="en-US" altLang="zh-CN" sz="2000" b="1">
                <a:solidFill>
                  <a:schemeClr val="accent4">
                    <a:lumMod val="20000"/>
                    <a:lumOff val="80000"/>
                  </a:schemeClr>
                </a:solidFill>
                <a:cs typeface="+mn-ea"/>
                <a:sym typeface="+mn-lt"/>
              </a:rPr>
              <a:t>03</a:t>
            </a:r>
            <a:endParaRPr kumimoji="1" lang="zh-CN" altLang="en-US" sz="2000" b="1">
              <a:solidFill>
                <a:schemeClr val="accent4">
                  <a:lumMod val="20000"/>
                  <a:lumOff val="80000"/>
                </a:schemeClr>
              </a:solidFill>
              <a:cs typeface="+mn-ea"/>
              <a:sym typeface="+mn-lt"/>
            </a:endParaRPr>
          </a:p>
        </p:txBody>
      </p:sp>
      <p:sp>
        <p:nvSpPr>
          <p:cNvPr id="17" name="文本框 16">
            <a:extLst>
              <a:ext uri="{FF2B5EF4-FFF2-40B4-BE49-F238E27FC236}">
                <a16:creationId xmlns="" xmlns:a16="http://schemas.microsoft.com/office/drawing/2014/main" id="{C51856CC-2C52-DB43-9029-7E150786FCF0}"/>
              </a:ext>
            </a:extLst>
          </p:cNvPr>
          <p:cNvSpPr txBox="1"/>
          <p:nvPr/>
        </p:nvSpPr>
        <p:spPr>
          <a:xfrm>
            <a:off x="4848182" y="4101733"/>
            <a:ext cx="6226201" cy="526811"/>
          </a:xfrm>
          <a:prstGeom prst="rect">
            <a:avLst/>
          </a:prstGeom>
          <a:noFill/>
        </p:spPr>
        <p:txBody>
          <a:bodyPr wrap="square" rtlCol="0">
            <a:spAutoFit/>
          </a:bodyPr>
          <a:lstStyle/>
          <a:p>
            <a:pPr>
              <a:lnSpc>
                <a:spcPct val="150000"/>
              </a:lnSpc>
            </a:pPr>
            <a:r>
              <a:rPr lang="en" altLang="zh-CN" sz="10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custDataLst>
      <p:tags r:id="rId1"/>
    </p:custDataLst>
    <p:extLst>
      <p:ext uri="{BB962C8B-B14F-4D97-AF65-F5344CB8AC3E}">
        <p14:creationId xmlns:p14="http://schemas.microsoft.com/office/powerpoint/2010/main" val="280645816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500"/>
                                        <p:tgtEl>
                                          <p:spTgt spid="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heckerboard(across)">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a:extLst>
              <a:ext uri="{FF2B5EF4-FFF2-40B4-BE49-F238E27FC236}">
                <a16:creationId xmlns="" xmlns:a16="http://schemas.microsoft.com/office/drawing/2014/main" id="{DDC4834D-9003-45C1-A1FA-A1AE32977BCF}"/>
              </a:ext>
            </a:extLst>
          </p:cNvPr>
          <p:cNvSpPr txBox="1"/>
          <p:nvPr/>
        </p:nvSpPr>
        <p:spPr>
          <a:xfrm>
            <a:off x="1607005" y="1937928"/>
            <a:ext cx="3817256" cy="787523"/>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应当标明密级和保密期限，编排顺序号、数量及发送范围</a:t>
            </a:r>
          </a:p>
        </p:txBody>
      </p:sp>
      <p:sp>
        <p:nvSpPr>
          <p:cNvPr id="9" name="矩形: 圆角 8">
            <a:extLst>
              <a:ext uri="{FF2B5EF4-FFF2-40B4-BE49-F238E27FC236}">
                <a16:creationId xmlns="" xmlns:a16="http://schemas.microsoft.com/office/drawing/2014/main" id="{F05F8B4B-BE52-4CC6-B5A0-D0DACAAD0516}"/>
              </a:ext>
            </a:extLst>
          </p:cNvPr>
          <p:cNvSpPr/>
          <p:nvPr/>
        </p:nvSpPr>
        <p:spPr>
          <a:xfrm>
            <a:off x="1345747" y="1712686"/>
            <a:ext cx="4339771" cy="1611086"/>
          </a:xfrm>
          <a:prstGeom prst="roundRect">
            <a:avLst>
              <a:gd name="adj" fmla="val 5027"/>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14" name="椭圆 13">
            <a:extLst>
              <a:ext uri="{FF2B5EF4-FFF2-40B4-BE49-F238E27FC236}">
                <a16:creationId xmlns="" xmlns:a16="http://schemas.microsoft.com/office/drawing/2014/main" id="{6A40DA3F-4F08-4581-8175-1EA0ED2E0CC9}"/>
              </a:ext>
            </a:extLst>
          </p:cNvPr>
          <p:cNvSpPr/>
          <p:nvPr/>
        </p:nvSpPr>
        <p:spPr>
          <a:xfrm>
            <a:off x="1077232" y="1992722"/>
            <a:ext cx="508000" cy="50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1</a:t>
            </a:r>
            <a:endParaRPr lang="zh-CN" altLang="en-US" sz="2000" dirty="0">
              <a:solidFill>
                <a:srgbClr val="FAEBC7"/>
              </a:solidFill>
              <a:cs typeface="+mn-ea"/>
              <a:sym typeface="+mn-lt"/>
            </a:endParaRPr>
          </a:p>
        </p:txBody>
      </p:sp>
      <p:sp>
        <p:nvSpPr>
          <p:cNvPr id="32" name="文本框 31">
            <a:extLst>
              <a:ext uri="{FF2B5EF4-FFF2-40B4-BE49-F238E27FC236}">
                <a16:creationId xmlns="" xmlns:a16="http://schemas.microsoft.com/office/drawing/2014/main" id="{448C2448-D9E9-41B2-B309-FAE10D4C35C6}"/>
              </a:ext>
            </a:extLst>
          </p:cNvPr>
          <p:cNvSpPr txBox="1"/>
          <p:nvPr/>
        </p:nvSpPr>
        <p:spPr>
          <a:xfrm>
            <a:off x="1607005" y="3694156"/>
            <a:ext cx="3817256" cy="787523"/>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在本单位内或保密行政管理部门审查批准的定点单位印制</a:t>
            </a:r>
          </a:p>
        </p:txBody>
      </p:sp>
      <p:sp>
        <p:nvSpPr>
          <p:cNvPr id="33" name="矩形: 圆角 32">
            <a:extLst>
              <a:ext uri="{FF2B5EF4-FFF2-40B4-BE49-F238E27FC236}">
                <a16:creationId xmlns="" xmlns:a16="http://schemas.microsoft.com/office/drawing/2014/main" id="{F26203DC-399D-4F05-BFF4-4EE5E7A54C67}"/>
              </a:ext>
            </a:extLst>
          </p:cNvPr>
          <p:cNvSpPr/>
          <p:nvPr/>
        </p:nvSpPr>
        <p:spPr>
          <a:xfrm>
            <a:off x="1345747" y="3222172"/>
            <a:ext cx="4339771" cy="1611086"/>
          </a:xfrm>
          <a:prstGeom prst="roundRect">
            <a:avLst>
              <a:gd name="adj" fmla="val 5027"/>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31" name="椭圆 30">
            <a:extLst>
              <a:ext uri="{FF2B5EF4-FFF2-40B4-BE49-F238E27FC236}">
                <a16:creationId xmlns="" xmlns:a16="http://schemas.microsoft.com/office/drawing/2014/main" id="{BDCE0A5D-10B4-4777-9A1F-8FF4EA8FE1C1}"/>
              </a:ext>
            </a:extLst>
          </p:cNvPr>
          <p:cNvSpPr/>
          <p:nvPr/>
        </p:nvSpPr>
        <p:spPr>
          <a:xfrm>
            <a:off x="1077232" y="3773716"/>
            <a:ext cx="508000" cy="50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2</a:t>
            </a:r>
            <a:endParaRPr lang="zh-CN" altLang="en-US" sz="2000" dirty="0">
              <a:solidFill>
                <a:srgbClr val="FAEBC7"/>
              </a:solidFill>
              <a:cs typeface="+mn-ea"/>
              <a:sym typeface="+mn-lt"/>
            </a:endParaRPr>
          </a:p>
        </p:txBody>
      </p:sp>
      <p:grpSp>
        <p:nvGrpSpPr>
          <p:cNvPr id="35" name="组合 34">
            <a:extLst>
              <a:ext uri="{FF2B5EF4-FFF2-40B4-BE49-F238E27FC236}">
                <a16:creationId xmlns="" xmlns:a16="http://schemas.microsoft.com/office/drawing/2014/main" id="{86EA5619-F3BD-4107-9CAF-A321B7D6EFAD}"/>
              </a:ext>
            </a:extLst>
          </p:cNvPr>
          <p:cNvGrpSpPr/>
          <p:nvPr/>
        </p:nvGrpSpPr>
        <p:grpSpPr>
          <a:xfrm>
            <a:off x="1345747" y="4731658"/>
            <a:ext cx="4339771" cy="1611086"/>
            <a:chOff x="1001486" y="1640114"/>
            <a:chExt cx="4978400" cy="2743200"/>
          </a:xfrm>
        </p:grpSpPr>
        <p:sp>
          <p:nvSpPr>
            <p:cNvPr id="37" name="文本框 36">
              <a:extLst>
                <a:ext uri="{FF2B5EF4-FFF2-40B4-BE49-F238E27FC236}">
                  <a16:creationId xmlns="" xmlns:a16="http://schemas.microsoft.com/office/drawing/2014/main" id="{AD9FFBBF-C3E9-492C-8353-77C382423E6F}"/>
                </a:ext>
              </a:extLst>
            </p:cNvPr>
            <p:cNvSpPr txBox="1"/>
            <p:nvPr/>
          </p:nvSpPr>
          <p:spPr>
            <a:xfrm>
              <a:off x="1301190" y="2690899"/>
              <a:ext cx="4378993" cy="712055"/>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印制过程中形成的残次品，须及时销毁</a:t>
              </a:r>
            </a:p>
          </p:txBody>
        </p:sp>
        <p:sp>
          <p:nvSpPr>
            <p:cNvPr id="38" name="矩形: 圆角 37">
              <a:extLst>
                <a:ext uri="{FF2B5EF4-FFF2-40B4-BE49-F238E27FC236}">
                  <a16:creationId xmlns="" xmlns:a16="http://schemas.microsoft.com/office/drawing/2014/main" id="{2C85B48D-36E6-46AE-9B5D-0B3B56F3E8C7}"/>
                </a:ext>
              </a:extLst>
            </p:cNvPr>
            <p:cNvSpPr/>
            <p:nvPr/>
          </p:nvSpPr>
          <p:spPr>
            <a:xfrm>
              <a:off x="1001486" y="1640114"/>
              <a:ext cx="4978400" cy="2743200"/>
            </a:xfrm>
            <a:prstGeom prst="roundRect">
              <a:avLst>
                <a:gd name="adj" fmla="val 5027"/>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sp>
        <p:nvSpPr>
          <p:cNvPr id="36" name="椭圆 35">
            <a:extLst>
              <a:ext uri="{FF2B5EF4-FFF2-40B4-BE49-F238E27FC236}">
                <a16:creationId xmlns="" xmlns:a16="http://schemas.microsoft.com/office/drawing/2014/main" id="{281085A4-281D-4ED6-B290-4A5E4388B010}"/>
              </a:ext>
            </a:extLst>
          </p:cNvPr>
          <p:cNvSpPr/>
          <p:nvPr/>
        </p:nvSpPr>
        <p:spPr>
          <a:xfrm>
            <a:off x="1077232" y="5283202"/>
            <a:ext cx="508000" cy="50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3</a:t>
            </a:r>
            <a:endParaRPr lang="zh-CN" altLang="en-US" sz="2000" dirty="0">
              <a:solidFill>
                <a:srgbClr val="FAEBC7"/>
              </a:solidFill>
              <a:cs typeface="+mn-ea"/>
              <a:sym typeface="+mn-lt"/>
            </a:endParaRPr>
          </a:p>
        </p:txBody>
      </p:sp>
      <p:sp>
        <p:nvSpPr>
          <p:cNvPr id="53" name="文本框 52">
            <a:extLst>
              <a:ext uri="{FF2B5EF4-FFF2-40B4-BE49-F238E27FC236}">
                <a16:creationId xmlns="" xmlns:a16="http://schemas.microsoft.com/office/drawing/2014/main" id="{BE6A6ADF-283E-41BA-9937-572216549D36}"/>
              </a:ext>
            </a:extLst>
          </p:cNvPr>
          <p:cNvSpPr txBox="1"/>
          <p:nvPr/>
        </p:nvSpPr>
        <p:spPr>
          <a:xfrm>
            <a:off x="7036255" y="1937928"/>
            <a:ext cx="3817256" cy="1200329"/>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在涉密设备上进行，工作场所应符合保密要求，使用的电子设备须采取保密措施</a:t>
            </a:r>
          </a:p>
        </p:txBody>
      </p:sp>
      <p:sp>
        <p:nvSpPr>
          <p:cNvPr id="54" name="矩形: 圆角 53">
            <a:extLst>
              <a:ext uri="{FF2B5EF4-FFF2-40B4-BE49-F238E27FC236}">
                <a16:creationId xmlns="" xmlns:a16="http://schemas.microsoft.com/office/drawing/2014/main" id="{7CAEDE57-308A-4FF8-B7A8-13F8BCA5E1AA}"/>
              </a:ext>
            </a:extLst>
          </p:cNvPr>
          <p:cNvSpPr/>
          <p:nvPr/>
        </p:nvSpPr>
        <p:spPr>
          <a:xfrm>
            <a:off x="6774997" y="1712686"/>
            <a:ext cx="4339771" cy="1611086"/>
          </a:xfrm>
          <a:prstGeom prst="roundRect">
            <a:avLst>
              <a:gd name="adj" fmla="val 5027"/>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52" name="椭圆 51">
            <a:extLst>
              <a:ext uri="{FF2B5EF4-FFF2-40B4-BE49-F238E27FC236}">
                <a16:creationId xmlns="" xmlns:a16="http://schemas.microsoft.com/office/drawing/2014/main" id="{630D13FF-1A2A-4EA1-949E-FEB4EE4B95A6}"/>
              </a:ext>
            </a:extLst>
          </p:cNvPr>
          <p:cNvSpPr/>
          <p:nvPr/>
        </p:nvSpPr>
        <p:spPr>
          <a:xfrm>
            <a:off x="6506482" y="2010229"/>
            <a:ext cx="508000" cy="50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4</a:t>
            </a:r>
            <a:endParaRPr lang="zh-CN" altLang="en-US" sz="2000" dirty="0">
              <a:solidFill>
                <a:srgbClr val="FAEBC7"/>
              </a:solidFill>
              <a:cs typeface="+mn-ea"/>
              <a:sym typeface="+mn-lt"/>
            </a:endParaRPr>
          </a:p>
        </p:txBody>
      </p:sp>
      <p:sp>
        <p:nvSpPr>
          <p:cNvPr id="58" name="文本框 57">
            <a:extLst>
              <a:ext uri="{FF2B5EF4-FFF2-40B4-BE49-F238E27FC236}">
                <a16:creationId xmlns="" xmlns:a16="http://schemas.microsoft.com/office/drawing/2014/main" id="{26DE3A43-245D-4057-ACE1-956922388F8C}"/>
              </a:ext>
            </a:extLst>
          </p:cNvPr>
          <p:cNvSpPr txBox="1"/>
          <p:nvPr/>
        </p:nvSpPr>
        <p:spPr>
          <a:xfrm>
            <a:off x="7036255" y="3694156"/>
            <a:ext cx="3817256" cy="787523"/>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参与制作人员应是涉密人员或经保密行政管理部门培训登记的工作人员</a:t>
            </a:r>
          </a:p>
        </p:txBody>
      </p:sp>
      <p:sp>
        <p:nvSpPr>
          <p:cNvPr id="59" name="矩形: 圆角 58">
            <a:extLst>
              <a:ext uri="{FF2B5EF4-FFF2-40B4-BE49-F238E27FC236}">
                <a16:creationId xmlns="" xmlns:a16="http://schemas.microsoft.com/office/drawing/2014/main" id="{984D6F5D-0EAE-403E-BB78-256884303CDC}"/>
              </a:ext>
            </a:extLst>
          </p:cNvPr>
          <p:cNvSpPr/>
          <p:nvPr/>
        </p:nvSpPr>
        <p:spPr>
          <a:xfrm>
            <a:off x="6774997" y="3222172"/>
            <a:ext cx="4339771" cy="1611086"/>
          </a:xfrm>
          <a:prstGeom prst="roundRect">
            <a:avLst>
              <a:gd name="adj" fmla="val 5027"/>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57" name="椭圆 56">
            <a:extLst>
              <a:ext uri="{FF2B5EF4-FFF2-40B4-BE49-F238E27FC236}">
                <a16:creationId xmlns="" xmlns:a16="http://schemas.microsoft.com/office/drawing/2014/main" id="{5FF1D6BA-3170-4E35-8F11-42DF477E1124}"/>
              </a:ext>
            </a:extLst>
          </p:cNvPr>
          <p:cNvSpPr/>
          <p:nvPr/>
        </p:nvSpPr>
        <p:spPr>
          <a:xfrm>
            <a:off x="6506482" y="3773716"/>
            <a:ext cx="508000" cy="50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5</a:t>
            </a:r>
            <a:endParaRPr lang="zh-CN" altLang="en-US" sz="2000" dirty="0">
              <a:solidFill>
                <a:srgbClr val="FAEBC7"/>
              </a:solidFill>
              <a:cs typeface="+mn-ea"/>
              <a:sym typeface="+mn-lt"/>
            </a:endParaRPr>
          </a:p>
        </p:txBody>
      </p:sp>
      <p:sp>
        <p:nvSpPr>
          <p:cNvPr id="39" name="文本框 38">
            <a:extLst>
              <a:ext uri="{FF2B5EF4-FFF2-40B4-BE49-F238E27FC236}">
                <a16:creationId xmlns="" xmlns:a16="http://schemas.microsoft.com/office/drawing/2014/main" id="{617A81C6-B5DD-E24B-9128-010B1DBCC0B2}"/>
              </a:ext>
            </a:extLst>
          </p:cNvPr>
          <p:cNvSpPr txBox="1"/>
          <p:nvPr/>
        </p:nvSpPr>
        <p:spPr>
          <a:xfrm>
            <a:off x="1044947" y="123171"/>
            <a:ext cx="295465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本单位保密管理制度</a:t>
            </a:r>
          </a:p>
        </p:txBody>
      </p:sp>
      <p:pic>
        <p:nvPicPr>
          <p:cNvPr id="15" name="图片 14">
            <a:extLst>
              <a:ext uri="{FF2B5EF4-FFF2-40B4-BE49-F238E27FC236}">
                <a16:creationId xmlns="" xmlns:a16="http://schemas.microsoft.com/office/drawing/2014/main" id="{5B6536E5-C1AA-BF4F-B2FA-10275723052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16088" y="4521472"/>
            <a:ext cx="1834811" cy="1834811"/>
          </a:xfrm>
          <a:prstGeom prst="rect">
            <a:avLst/>
          </a:prstGeom>
        </p:spPr>
      </p:pic>
    </p:spTree>
    <p:custDataLst>
      <p:tags r:id="rId1"/>
    </p:custDataLst>
    <p:extLst>
      <p:ext uri="{BB962C8B-B14F-4D97-AF65-F5344CB8AC3E}">
        <p14:creationId xmlns:p14="http://schemas.microsoft.com/office/powerpoint/2010/main" val="374126698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wipe(left)">
                                      <p:cBhvr>
                                        <p:cTn id="31" dur="500"/>
                                        <p:tgtEl>
                                          <p:spTgt spid="5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wipe(left)">
                                      <p:cBhvr>
                                        <p:cTn id="39" dur="500"/>
                                        <p:tgtEl>
                                          <p:spTgt spid="52"/>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wipe(left)">
                                      <p:cBhvr>
                                        <p:cTn id="43" dur="500"/>
                                        <p:tgtEl>
                                          <p:spTgt spid="58"/>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wipe(left)">
                                      <p:cBhvr>
                                        <p:cTn id="47" dur="500"/>
                                        <p:tgtEl>
                                          <p:spTgt spid="5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57"/>
                                        </p:tgtEl>
                                        <p:attrNameLst>
                                          <p:attrName>style.visibility</p:attrName>
                                        </p:attrNameLst>
                                      </p:cBhvr>
                                      <p:to>
                                        <p:strVal val="visible"/>
                                      </p:to>
                                    </p:set>
                                    <p:animEffect transition="in" filter="wipe(left)">
                                      <p:cBhvr>
                                        <p:cTn id="5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9" grpId="0" animBg="1"/>
      <p:bldP spid="14" grpId="0" animBg="1"/>
      <p:bldP spid="32" grpId="0"/>
      <p:bldP spid="33" grpId="0" animBg="1"/>
      <p:bldP spid="31" grpId="0" animBg="1"/>
      <p:bldP spid="53" grpId="0"/>
      <p:bldP spid="54" grpId="0" animBg="1"/>
      <p:bldP spid="52" grpId="0" animBg="1"/>
      <p:bldP spid="58" grpId="0"/>
      <p:bldP spid="59"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a:extLst>
              <a:ext uri="{FF2B5EF4-FFF2-40B4-BE49-F238E27FC236}">
                <a16:creationId xmlns="" xmlns:a16="http://schemas.microsoft.com/office/drawing/2014/main" id="{B6D68441-B3ED-E04A-8547-EF2FBD24447F}"/>
              </a:ext>
            </a:extLst>
          </p:cNvPr>
          <p:cNvSpPr txBox="1"/>
          <p:nvPr/>
        </p:nvSpPr>
        <p:spPr>
          <a:xfrm>
            <a:off x="995636" y="123171"/>
            <a:ext cx="2646878"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涉密载体注意事项</a:t>
            </a:r>
          </a:p>
        </p:txBody>
      </p:sp>
      <p:sp>
        <p:nvSpPr>
          <p:cNvPr id="22" name="文本框 21">
            <a:extLst>
              <a:ext uri="{FF2B5EF4-FFF2-40B4-BE49-F238E27FC236}">
                <a16:creationId xmlns="" xmlns:a16="http://schemas.microsoft.com/office/drawing/2014/main" id="{EF375DF1-097E-6843-805A-D71AFADE4B29}"/>
              </a:ext>
            </a:extLst>
          </p:cNvPr>
          <p:cNvSpPr txBox="1"/>
          <p:nvPr/>
        </p:nvSpPr>
        <p:spPr>
          <a:xfrm>
            <a:off x="5472537" y="2645897"/>
            <a:ext cx="5117667" cy="2862322"/>
          </a:xfrm>
          <a:prstGeom prst="rect">
            <a:avLst/>
          </a:prstGeom>
          <a:noFill/>
        </p:spPr>
        <p:txBody>
          <a:bodyPr wrap="square" rtlCol="0">
            <a:spAutoFit/>
          </a:bodyPr>
          <a:lstStyle/>
          <a:p>
            <a:pPr algn="just">
              <a:lnSpc>
                <a:spcPct val="150000"/>
              </a:lnSpc>
            </a:pPr>
            <a:r>
              <a:rPr lang="zh-CN" altLang="en-US" sz="2000" kern="0" dirty="0">
                <a:ln w="0"/>
                <a:solidFill>
                  <a:schemeClr val="tx1">
                    <a:lumMod val="75000"/>
                    <a:lumOff val="25000"/>
                  </a:schemeClr>
                </a:solidFill>
                <a:cs typeface="+mn-ea"/>
                <a:sym typeface="+mn-lt"/>
              </a:rPr>
              <a:t>严格履行清点、签收手续。具体内容包括：</a:t>
            </a:r>
            <a:endParaRPr lang="en-US" altLang="zh-CN" sz="2000" kern="0" dirty="0">
              <a:ln w="0"/>
              <a:solidFill>
                <a:schemeClr val="tx1">
                  <a:lumMod val="75000"/>
                  <a:lumOff val="25000"/>
                </a:schemeClr>
              </a:solidFill>
              <a:cs typeface="+mn-ea"/>
              <a:sym typeface="+mn-lt"/>
            </a:endParaRPr>
          </a:p>
          <a:p>
            <a:pPr algn="just">
              <a:lnSpc>
                <a:spcPct val="150000"/>
              </a:lnSpc>
            </a:pPr>
            <a:endParaRPr lang="en-US" altLang="zh-CN" sz="2000" kern="0" dirty="0">
              <a:ln w="0"/>
              <a:solidFill>
                <a:schemeClr val="tx1">
                  <a:lumMod val="75000"/>
                  <a:lumOff val="25000"/>
                </a:schemeClr>
              </a:solidFill>
              <a:cs typeface="+mn-ea"/>
              <a:sym typeface="+mn-lt"/>
            </a:endParaRPr>
          </a:p>
          <a:p>
            <a:pPr marL="342900" indent="-342900" algn="just">
              <a:lnSpc>
                <a:spcPct val="150000"/>
              </a:lnSpc>
              <a:buFont typeface="+mj-lt"/>
              <a:buAutoNum type="arabicPeriod"/>
            </a:pPr>
            <a:r>
              <a:rPr lang="zh-CN" altLang="en-US" sz="1600" kern="0" dirty="0">
                <a:ln w="0"/>
                <a:solidFill>
                  <a:schemeClr val="tx1">
                    <a:lumMod val="75000"/>
                    <a:lumOff val="25000"/>
                  </a:schemeClr>
                </a:solidFill>
                <a:cs typeface="+mn-ea"/>
                <a:sym typeface="+mn-lt"/>
              </a:rPr>
              <a:t>检查送达的密件与收件单位是否一致；信封（袋、套）密封是否完好无损</a:t>
            </a:r>
            <a:endParaRPr lang="en-US" altLang="zh-CN" sz="1600" kern="0" dirty="0">
              <a:ln w="0"/>
              <a:solidFill>
                <a:schemeClr val="tx1">
                  <a:lumMod val="75000"/>
                  <a:lumOff val="25000"/>
                </a:schemeClr>
              </a:solidFill>
              <a:cs typeface="+mn-ea"/>
              <a:sym typeface="+mn-lt"/>
            </a:endParaRPr>
          </a:p>
          <a:p>
            <a:pPr marL="342900" indent="-342900" algn="just">
              <a:lnSpc>
                <a:spcPct val="150000"/>
              </a:lnSpc>
              <a:buFont typeface="+mj-lt"/>
              <a:buAutoNum type="arabicPeriod"/>
            </a:pPr>
            <a:r>
              <a:rPr lang="zh-CN" altLang="en-US" sz="1600" kern="0" dirty="0">
                <a:ln w="0"/>
                <a:solidFill>
                  <a:schemeClr val="tx1">
                    <a:lumMod val="75000"/>
                    <a:lumOff val="25000"/>
                  </a:schemeClr>
                </a:solidFill>
                <a:cs typeface="+mn-ea"/>
                <a:sym typeface="+mn-lt"/>
              </a:rPr>
              <a:t>签收登记与密件实物是否相符</a:t>
            </a:r>
            <a:endParaRPr lang="en-US" altLang="zh-CN" sz="1600" kern="0" dirty="0">
              <a:ln w="0"/>
              <a:solidFill>
                <a:schemeClr val="tx1">
                  <a:lumMod val="75000"/>
                  <a:lumOff val="25000"/>
                </a:schemeClr>
              </a:solidFill>
              <a:cs typeface="+mn-ea"/>
              <a:sym typeface="+mn-lt"/>
            </a:endParaRPr>
          </a:p>
          <a:p>
            <a:pPr marL="342900" indent="-342900" algn="just">
              <a:lnSpc>
                <a:spcPct val="150000"/>
              </a:lnSpc>
              <a:buFont typeface="+mj-lt"/>
              <a:buAutoNum type="arabicPeriod"/>
            </a:pPr>
            <a:r>
              <a:rPr lang="zh-CN" altLang="en-US" sz="1600" kern="0" dirty="0">
                <a:ln w="0"/>
                <a:solidFill>
                  <a:schemeClr val="tx1">
                    <a:lumMod val="75000"/>
                    <a:lumOff val="25000"/>
                  </a:schemeClr>
                </a:solidFill>
                <a:cs typeface="+mn-ea"/>
                <a:sym typeface="+mn-lt"/>
              </a:rPr>
              <a:t>各项检查核对无误方能签收，并注明接收时间，加盖单位收发专用章</a:t>
            </a:r>
          </a:p>
        </p:txBody>
      </p:sp>
      <p:pic>
        <p:nvPicPr>
          <p:cNvPr id="14" name="图片 13">
            <a:extLst>
              <a:ext uri="{FF2B5EF4-FFF2-40B4-BE49-F238E27FC236}">
                <a16:creationId xmlns="" xmlns:a16="http://schemas.microsoft.com/office/drawing/2014/main" id="{49F9FA3B-CC75-164A-A567-AF6E697A7FF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5636" y="1872344"/>
            <a:ext cx="3827786" cy="3827786"/>
          </a:xfrm>
          <a:prstGeom prst="rect">
            <a:avLst/>
          </a:prstGeom>
        </p:spPr>
      </p:pic>
    </p:spTree>
    <p:custDataLst>
      <p:tags r:id="rId1"/>
    </p:custDataLst>
    <p:extLst>
      <p:ext uri="{BB962C8B-B14F-4D97-AF65-F5344CB8AC3E}">
        <p14:creationId xmlns:p14="http://schemas.microsoft.com/office/powerpoint/2010/main" val="3838432838"/>
      </p:ext>
    </p:extLst>
  </p:cSld>
  <p:clrMapOvr>
    <a:masterClrMapping/>
  </p:clrMapOvr>
  <p:transition spd="slow" advTm="300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a:extLst>
              <a:ext uri="{FF2B5EF4-FFF2-40B4-BE49-F238E27FC236}">
                <a16:creationId xmlns="" xmlns:a16="http://schemas.microsoft.com/office/drawing/2014/main" id="{BE6A6ADF-283E-41BA-9937-572216549D36}"/>
              </a:ext>
            </a:extLst>
          </p:cNvPr>
          <p:cNvSpPr txBox="1"/>
          <p:nvPr/>
        </p:nvSpPr>
        <p:spPr>
          <a:xfrm>
            <a:off x="5581072" y="1821539"/>
            <a:ext cx="5117667" cy="1292662"/>
          </a:xfrm>
          <a:prstGeom prst="rect">
            <a:avLst/>
          </a:prstGeom>
          <a:noFill/>
        </p:spPr>
        <p:txBody>
          <a:bodyPr wrap="square" rtlCol="0">
            <a:spAutoFit/>
          </a:bodyPr>
          <a:lstStyle/>
          <a:p>
            <a:pPr algn="just">
              <a:lnSpc>
                <a:spcPct val="150000"/>
              </a:lnSpc>
            </a:pPr>
            <a:r>
              <a:rPr lang="zh-CN" altLang="en-US" sz="2000" kern="0" dirty="0">
                <a:ln w="0"/>
                <a:solidFill>
                  <a:schemeClr val="tx1">
                    <a:lumMod val="75000"/>
                    <a:lumOff val="25000"/>
                  </a:schemeClr>
                </a:solidFill>
                <a:cs typeface="+mn-ea"/>
                <a:sym typeface="+mn-lt"/>
              </a:rPr>
              <a:t>接收涉密载体</a:t>
            </a:r>
            <a:endParaRPr lang="en-US" altLang="zh-CN" sz="2000" kern="0" dirty="0">
              <a:ln w="0"/>
              <a:solidFill>
                <a:schemeClr val="tx1">
                  <a:lumMod val="75000"/>
                  <a:lumOff val="25000"/>
                </a:schemeClr>
              </a:solidFill>
              <a:cs typeface="+mn-ea"/>
              <a:sym typeface="+mn-lt"/>
            </a:endParaRPr>
          </a:p>
          <a:p>
            <a:pPr algn="just">
              <a:lnSpc>
                <a:spcPct val="150000"/>
              </a:lnSpc>
            </a:pPr>
            <a:r>
              <a:rPr lang="zh-CN" altLang="en-US" sz="1600" kern="0" dirty="0">
                <a:ln w="0"/>
                <a:solidFill>
                  <a:schemeClr val="tx1">
                    <a:lumMod val="75000"/>
                    <a:lumOff val="25000"/>
                  </a:schemeClr>
                </a:solidFill>
                <a:cs typeface="+mn-ea"/>
                <a:sym typeface="+mn-lt"/>
              </a:rPr>
              <a:t>接收人员须及时在收文（件）登记薄（含电子文档）上登记造册</a:t>
            </a:r>
          </a:p>
        </p:txBody>
      </p:sp>
      <p:sp>
        <p:nvSpPr>
          <p:cNvPr id="22" name="文本框 21">
            <a:extLst>
              <a:ext uri="{FF2B5EF4-FFF2-40B4-BE49-F238E27FC236}">
                <a16:creationId xmlns="" xmlns:a16="http://schemas.microsoft.com/office/drawing/2014/main" id="{BD2F7DC8-C158-485F-A7B3-E8093723F4F1}"/>
              </a:ext>
            </a:extLst>
          </p:cNvPr>
          <p:cNvSpPr txBox="1"/>
          <p:nvPr/>
        </p:nvSpPr>
        <p:spPr>
          <a:xfrm>
            <a:off x="5581072" y="3780967"/>
            <a:ext cx="5117667" cy="2031325"/>
          </a:xfrm>
          <a:prstGeom prst="rect">
            <a:avLst/>
          </a:prstGeom>
          <a:noFill/>
        </p:spPr>
        <p:txBody>
          <a:bodyPr wrap="square" rtlCol="0">
            <a:spAutoFit/>
          </a:bodyPr>
          <a:lstStyle/>
          <a:p>
            <a:pPr algn="just">
              <a:lnSpc>
                <a:spcPct val="150000"/>
              </a:lnSpc>
            </a:pPr>
            <a:r>
              <a:rPr lang="zh-CN" altLang="en-US" sz="2000" kern="0" dirty="0">
                <a:ln w="0"/>
                <a:solidFill>
                  <a:schemeClr val="tx1">
                    <a:lumMod val="75000"/>
                    <a:lumOff val="25000"/>
                  </a:schemeClr>
                </a:solidFill>
                <a:cs typeface="+mn-ea"/>
                <a:sym typeface="+mn-lt"/>
              </a:rPr>
              <a:t>具体内容包括：</a:t>
            </a:r>
            <a:endParaRPr lang="en-US" altLang="zh-CN" sz="2000" kern="0" dirty="0">
              <a:ln w="0"/>
              <a:solidFill>
                <a:schemeClr val="tx1">
                  <a:lumMod val="75000"/>
                  <a:lumOff val="25000"/>
                </a:schemeClr>
              </a:solidFill>
              <a:cs typeface="+mn-ea"/>
              <a:sym typeface="+mn-lt"/>
            </a:endParaRPr>
          </a:p>
          <a:p>
            <a:pPr marL="342900" indent="-342900" algn="just">
              <a:lnSpc>
                <a:spcPct val="150000"/>
              </a:lnSpc>
              <a:buFont typeface="+mj-lt"/>
              <a:buAutoNum type="arabicPeriod"/>
            </a:pPr>
            <a:r>
              <a:rPr lang="zh-CN" altLang="en-US" sz="1600" kern="0" dirty="0">
                <a:ln w="0"/>
                <a:solidFill>
                  <a:schemeClr val="tx1">
                    <a:lumMod val="75000"/>
                    <a:lumOff val="25000"/>
                  </a:schemeClr>
                </a:solidFill>
                <a:cs typeface="+mn-ea"/>
                <a:sym typeface="+mn-lt"/>
              </a:rPr>
              <a:t>收文（件）日期、编号；文件标题、密级、保密期限、份（件）数</a:t>
            </a:r>
            <a:endParaRPr lang="en-US" altLang="zh-CN" sz="1600" kern="0" dirty="0">
              <a:ln w="0"/>
              <a:solidFill>
                <a:schemeClr val="tx1">
                  <a:lumMod val="75000"/>
                  <a:lumOff val="25000"/>
                </a:schemeClr>
              </a:solidFill>
              <a:cs typeface="+mn-ea"/>
              <a:sym typeface="+mn-lt"/>
            </a:endParaRPr>
          </a:p>
          <a:p>
            <a:pPr marL="342900" indent="-342900" algn="just">
              <a:lnSpc>
                <a:spcPct val="150000"/>
              </a:lnSpc>
              <a:buFont typeface="+mj-lt"/>
              <a:buAutoNum type="arabicPeriod"/>
            </a:pPr>
            <a:r>
              <a:rPr lang="zh-CN" altLang="en-US" sz="1600" kern="0" dirty="0">
                <a:ln w="0"/>
                <a:solidFill>
                  <a:schemeClr val="tx1">
                    <a:lumMod val="75000"/>
                    <a:lumOff val="25000"/>
                  </a:schemeClr>
                </a:solidFill>
                <a:cs typeface="+mn-ea"/>
                <a:sym typeface="+mn-lt"/>
              </a:rPr>
              <a:t>收文（件）登记簿应当保存一定的时间（一般为</a:t>
            </a:r>
            <a:r>
              <a:rPr lang="en-US" altLang="zh-CN" sz="1600" kern="0" dirty="0">
                <a:ln w="0"/>
                <a:solidFill>
                  <a:schemeClr val="tx1">
                    <a:lumMod val="75000"/>
                    <a:lumOff val="25000"/>
                  </a:schemeClr>
                </a:solidFill>
                <a:cs typeface="+mn-ea"/>
                <a:sym typeface="+mn-lt"/>
              </a:rPr>
              <a:t>3―5</a:t>
            </a:r>
            <a:r>
              <a:rPr lang="zh-CN" altLang="en-US" sz="1600" kern="0" dirty="0">
                <a:ln w="0"/>
                <a:solidFill>
                  <a:schemeClr val="tx1">
                    <a:lumMod val="75000"/>
                    <a:lumOff val="25000"/>
                  </a:schemeClr>
                </a:solidFill>
                <a:cs typeface="+mn-ea"/>
                <a:sym typeface="+mn-lt"/>
              </a:rPr>
              <a:t>年），以备查询</a:t>
            </a:r>
          </a:p>
        </p:txBody>
      </p:sp>
      <p:sp>
        <p:nvSpPr>
          <p:cNvPr id="29" name="文本框 28">
            <a:extLst>
              <a:ext uri="{FF2B5EF4-FFF2-40B4-BE49-F238E27FC236}">
                <a16:creationId xmlns="" xmlns:a16="http://schemas.microsoft.com/office/drawing/2014/main" id="{C784F054-4DCA-8D4E-BC46-ADB724C36DDD}"/>
              </a:ext>
            </a:extLst>
          </p:cNvPr>
          <p:cNvSpPr txBox="1"/>
          <p:nvPr/>
        </p:nvSpPr>
        <p:spPr>
          <a:xfrm>
            <a:off x="995636" y="123171"/>
            <a:ext cx="2646878"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涉密载体注意事项</a:t>
            </a:r>
          </a:p>
        </p:txBody>
      </p:sp>
      <p:pic>
        <p:nvPicPr>
          <p:cNvPr id="16" name="图片 15">
            <a:extLst>
              <a:ext uri="{FF2B5EF4-FFF2-40B4-BE49-F238E27FC236}">
                <a16:creationId xmlns="" xmlns:a16="http://schemas.microsoft.com/office/drawing/2014/main" id="{E4C75B4F-F36E-A142-9A88-A57813EE9FE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00830" y="1821539"/>
            <a:ext cx="3704695" cy="3866444"/>
          </a:xfrm>
          <a:prstGeom prst="rect">
            <a:avLst/>
          </a:prstGeom>
        </p:spPr>
      </p:pic>
    </p:spTree>
    <p:custDataLst>
      <p:tags r:id="rId1"/>
    </p:custDataLst>
    <p:extLst>
      <p:ext uri="{BB962C8B-B14F-4D97-AF65-F5344CB8AC3E}">
        <p14:creationId xmlns:p14="http://schemas.microsoft.com/office/powerpoint/2010/main" val="1114962004"/>
      </p:ext>
    </p:extLst>
  </p:cSld>
  <p:clrMapOvr>
    <a:masterClrMapping/>
  </p:clrMapOvr>
  <p:transition spd="slow" advTm="3000">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 xmlns:a16="http://schemas.microsoft.com/office/drawing/2014/main" id="{D5197EC4-0A9E-5E43-862D-67B946A6DDC8}"/>
              </a:ext>
            </a:extLst>
          </p:cNvPr>
          <p:cNvSpPr txBox="1"/>
          <p:nvPr/>
        </p:nvSpPr>
        <p:spPr>
          <a:xfrm>
            <a:off x="995636" y="123171"/>
            <a:ext cx="2646878"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涉密载体注意事项</a:t>
            </a:r>
          </a:p>
        </p:txBody>
      </p:sp>
      <p:sp>
        <p:nvSpPr>
          <p:cNvPr id="14" name="圆角矩形 19">
            <a:extLst>
              <a:ext uri="{FF2B5EF4-FFF2-40B4-BE49-F238E27FC236}">
                <a16:creationId xmlns="" xmlns:a16="http://schemas.microsoft.com/office/drawing/2014/main" id="{004DA7E6-CA40-4180-8B77-83828F838E1F}"/>
              </a:ext>
            </a:extLst>
          </p:cNvPr>
          <p:cNvSpPr/>
          <p:nvPr/>
        </p:nvSpPr>
        <p:spPr>
          <a:xfrm rot="5400000" flipH="1">
            <a:off x="4513904" y="-1753563"/>
            <a:ext cx="1460936" cy="7570656"/>
          </a:xfrm>
          <a:prstGeom prst="roundRect">
            <a:avLst>
              <a:gd name="adj" fmla="val 50000"/>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圆角矩形 20">
            <a:extLst>
              <a:ext uri="{FF2B5EF4-FFF2-40B4-BE49-F238E27FC236}">
                <a16:creationId xmlns="" xmlns:a16="http://schemas.microsoft.com/office/drawing/2014/main" id="{DDAEABF0-1DE9-4230-BC87-A68EB26F8C5C}"/>
              </a:ext>
            </a:extLst>
          </p:cNvPr>
          <p:cNvSpPr/>
          <p:nvPr/>
        </p:nvSpPr>
        <p:spPr>
          <a:xfrm>
            <a:off x="1539350" y="1355210"/>
            <a:ext cx="1748422" cy="135310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空心弧 16">
            <a:extLst>
              <a:ext uri="{FF2B5EF4-FFF2-40B4-BE49-F238E27FC236}">
                <a16:creationId xmlns="" xmlns:a16="http://schemas.microsoft.com/office/drawing/2014/main" id="{D1B31FDD-068D-430B-846C-583DC28E3989}"/>
              </a:ext>
            </a:extLst>
          </p:cNvPr>
          <p:cNvSpPr/>
          <p:nvPr/>
        </p:nvSpPr>
        <p:spPr>
          <a:xfrm rot="5400000" flipH="1">
            <a:off x="7606177" y="1355210"/>
            <a:ext cx="1353108" cy="1353108"/>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22">
            <a:extLst>
              <a:ext uri="{FF2B5EF4-FFF2-40B4-BE49-F238E27FC236}">
                <a16:creationId xmlns="" xmlns:a16="http://schemas.microsoft.com/office/drawing/2014/main" id="{0ACE1564-8D11-4A94-B9C0-D2A786C52C02}"/>
              </a:ext>
            </a:extLst>
          </p:cNvPr>
          <p:cNvSpPr>
            <a:spLocks/>
          </p:cNvSpPr>
          <p:nvPr/>
        </p:nvSpPr>
        <p:spPr bwMode="auto">
          <a:xfrm>
            <a:off x="2255008" y="1539347"/>
            <a:ext cx="317106" cy="301192"/>
          </a:xfrm>
          <a:custGeom>
            <a:avLst/>
            <a:gdLst>
              <a:gd name="connsiteX0" fmla="*/ 393307 w 442913"/>
              <a:gd name="connsiteY0" fmla="*/ 42025 h 420687"/>
              <a:gd name="connsiteX1" fmla="*/ 404196 w 442913"/>
              <a:gd name="connsiteY1" fmla="*/ 48258 h 420687"/>
              <a:gd name="connsiteX2" fmla="*/ 411973 w 442913"/>
              <a:gd name="connsiteY2" fmla="*/ 137862 h 420687"/>
              <a:gd name="connsiteX3" fmla="*/ 404196 w 442913"/>
              <a:gd name="connsiteY3" fmla="*/ 142537 h 420687"/>
              <a:gd name="connsiteX4" fmla="*/ 385529 w 442913"/>
              <a:gd name="connsiteY4" fmla="*/ 130849 h 420687"/>
              <a:gd name="connsiteX5" fmla="*/ 371529 w 442913"/>
              <a:gd name="connsiteY5" fmla="*/ 133966 h 420687"/>
              <a:gd name="connsiteX6" fmla="*/ 282086 w 442913"/>
              <a:gd name="connsiteY6" fmla="*/ 267203 h 420687"/>
              <a:gd name="connsiteX7" fmla="*/ 267308 w 442913"/>
              <a:gd name="connsiteY7" fmla="*/ 272658 h 420687"/>
              <a:gd name="connsiteX8" fmla="*/ 167754 w 442913"/>
              <a:gd name="connsiteY8" fmla="*/ 234478 h 420687"/>
              <a:gd name="connsiteX9" fmla="*/ 151421 w 442913"/>
              <a:gd name="connsiteY9" fmla="*/ 239153 h 420687"/>
              <a:gd name="connsiteX10" fmla="*/ 72088 w 442913"/>
              <a:gd name="connsiteY10" fmla="*/ 331874 h 420687"/>
              <a:gd name="connsiteX11" fmla="*/ 65088 w 442913"/>
              <a:gd name="connsiteY11" fmla="*/ 329537 h 420687"/>
              <a:gd name="connsiteX12" fmla="*/ 65088 w 442913"/>
              <a:gd name="connsiteY12" fmla="*/ 267983 h 420687"/>
              <a:gd name="connsiteX13" fmla="*/ 72088 w 442913"/>
              <a:gd name="connsiteY13" fmla="*/ 250062 h 420687"/>
              <a:gd name="connsiteX14" fmla="*/ 133532 w 442913"/>
              <a:gd name="connsiteY14" fmla="*/ 174483 h 420687"/>
              <a:gd name="connsiteX15" fmla="*/ 149865 w 442913"/>
              <a:gd name="connsiteY15" fmla="*/ 170587 h 420687"/>
              <a:gd name="connsiteX16" fmla="*/ 248642 w 442913"/>
              <a:gd name="connsiteY16" fmla="*/ 207987 h 420687"/>
              <a:gd name="connsiteX17" fmla="*/ 264197 w 442913"/>
              <a:gd name="connsiteY17" fmla="*/ 202533 h 420687"/>
              <a:gd name="connsiteX18" fmla="*/ 327196 w 442913"/>
              <a:gd name="connsiteY18" fmla="*/ 106695 h 420687"/>
              <a:gd name="connsiteX19" fmla="*/ 324085 w 442913"/>
              <a:gd name="connsiteY19" fmla="*/ 91891 h 420687"/>
              <a:gd name="connsiteX20" fmla="*/ 308530 w 442913"/>
              <a:gd name="connsiteY20" fmla="*/ 82541 h 420687"/>
              <a:gd name="connsiteX21" fmla="*/ 309308 w 442913"/>
              <a:gd name="connsiteY21" fmla="*/ 73191 h 420687"/>
              <a:gd name="connsiteX22" fmla="*/ 393307 w 442913"/>
              <a:gd name="connsiteY22" fmla="*/ 42025 h 420687"/>
              <a:gd name="connsiteX23" fmla="*/ 16289 w 442913"/>
              <a:gd name="connsiteY23" fmla="*/ 0 h 420687"/>
              <a:gd name="connsiteX24" fmla="*/ 33354 w 442913"/>
              <a:gd name="connsiteY24" fmla="*/ 13971 h 420687"/>
              <a:gd name="connsiteX25" fmla="*/ 33354 w 442913"/>
              <a:gd name="connsiteY25" fmla="*/ 366355 h 420687"/>
              <a:gd name="connsiteX26" fmla="*/ 53522 w 442913"/>
              <a:gd name="connsiteY26" fmla="*/ 386535 h 420687"/>
              <a:gd name="connsiteX27" fmla="*/ 429727 w 442913"/>
              <a:gd name="connsiteY27" fmla="*/ 386535 h 420687"/>
              <a:gd name="connsiteX28" fmla="*/ 442913 w 442913"/>
              <a:gd name="connsiteY28" fmla="*/ 403611 h 420687"/>
              <a:gd name="connsiteX29" fmla="*/ 429727 w 442913"/>
              <a:gd name="connsiteY29" fmla="*/ 420687 h 420687"/>
              <a:gd name="connsiteX30" fmla="*/ 20168 w 442913"/>
              <a:gd name="connsiteY30" fmla="*/ 420687 h 420687"/>
              <a:gd name="connsiteX31" fmla="*/ 0 w 442913"/>
              <a:gd name="connsiteY31" fmla="*/ 399730 h 420687"/>
              <a:gd name="connsiteX32" fmla="*/ 0 w 442913"/>
              <a:gd name="connsiteY32" fmla="*/ 13971 h 420687"/>
              <a:gd name="connsiteX33" fmla="*/ 16289 w 442913"/>
              <a:gd name="connsiteY33" fmla="*/ 0 h 420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42913" h="420687">
                <a:moveTo>
                  <a:pt x="393307" y="42025"/>
                </a:moveTo>
                <a:cubicBezTo>
                  <a:pt x="398751" y="39687"/>
                  <a:pt x="403418" y="42804"/>
                  <a:pt x="404196" y="48258"/>
                </a:cubicBezTo>
                <a:cubicBezTo>
                  <a:pt x="404196" y="48258"/>
                  <a:pt x="404196" y="48258"/>
                  <a:pt x="411973" y="137862"/>
                </a:cubicBezTo>
                <a:cubicBezTo>
                  <a:pt x="412751" y="143316"/>
                  <a:pt x="408862" y="145654"/>
                  <a:pt x="404196" y="142537"/>
                </a:cubicBezTo>
                <a:lnTo>
                  <a:pt x="385529" y="130849"/>
                </a:lnTo>
                <a:cubicBezTo>
                  <a:pt x="380863" y="127733"/>
                  <a:pt x="374640" y="129291"/>
                  <a:pt x="371529" y="133966"/>
                </a:cubicBezTo>
                <a:cubicBezTo>
                  <a:pt x="371529" y="133966"/>
                  <a:pt x="371529" y="133966"/>
                  <a:pt x="282086" y="267203"/>
                </a:cubicBezTo>
                <a:cubicBezTo>
                  <a:pt x="278975" y="271878"/>
                  <a:pt x="271975" y="274216"/>
                  <a:pt x="267308" y="272658"/>
                </a:cubicBezTo>
                <a:cubicBezTo>
                  <a:pt x="267308" y="272658"/>
                  <a:pt x="267308" y="272658"/>
                  <a:pt x="167754" y="234478"/>
                </a:cubicBezTo>
                <a:cubicBezTo>
                  <a:pt x="162309" y="232920"/>
                  <a:pt x="155309" y="234478"/>
                  <a:pt x="151421" y="239153"/>
                </a:cubicBezTo>
                <a:cubicBezTo>
                  <a:pt x="151421" y="239153"/>
                  <a:pt x="151421" y="239153"/>
                  <a:pt x="72088" y="331874"/>
                </a:cubicBezTo>
                <a:cubicBezTo>
                  <a:pt x="68199" y="336549"/>
                  <a:pt x="65088" y="334991"/>
                  <a:pt x="65088" y="329537"/>
                </a:cubicBezTo>
                <a:cubicBezTo>
                  <a:pt x="65088" y="329537"/>
                  <a:pt x="65088" y="329537"/>
                  <a:pt x="65088" y="267983"/>
                </a:cubicBezTo>
                <a:cubicBezTo>
                  <a:pt x="65088" y="262528"/>
                  <a:pt x="68199" y="253958"/>
                  <a:pt x="72088" y="250062"/>
                </a:cubicBezTo>
                <a:cubicBezTo>
                  <a:pt x="72088" y="250062"/>
                  <a:pt x="72088" y="250062"/>
                  <a:pt x="133532" y="174483"/>
                </a:cubicBezTo>
                <a:cubicBezTo>
                  <a:pt x="137421" y="170587"/>
                  <a:pt x="145198" y="168249"/>
                  <a:pt x="149865" y="170587"/>
                </a:cubicBezTo>
                <a:cubicBezTo>
                  <a:pt x="149865" y="170587"/>
                  <a:pt x="149865" y="170587"/>
                  <a:pt x="248642" y="207987"/>
                </a:cubicBezTo>
                <a:cubicBezTo>
                  <a:pt x="254086" y="209545"/>
                  <a:pt x="261086" y="207208"/>
                  <a:pt x="264197" y="202533"/>
                </a:cubicBezTo>
                <a:cubicBezTo>
                  <a:pt x="264197" y="202533"/>
                  <a:pt x="264197" y="202533"/>
                  <a:pt x="327196" y="106695"/>
                </a:cubicBezTo>
                <a:cubicBezTo>
                  <a:pt x="330308" y="101241"/>
                  <a:pt x="328752" y="95008"/>
                  <a:pt x="324085" y="91891"/>
                </a:cubicBezTo>
                <a:cubicBezTo>
                  <a:pt x="324085" y="91891"/>
                  <a:pt x="324085" y="91891"/>
                  <a:pt x="308530" y="82541"/>
                </a:cubicBezTo>
                <a:cubicBezTo>
                  <a:pt x="303863" y="79424"/>
                  <a:pt x="304641" y="75529"/>
                  <a:pt x="309308" y="73191"/>
                </a:cubicBezTo>
                <a:cubicBezTo>
                  <a:pt x="309308" y="73191"/>
                  <a:pt x="309308" y="73191"/>
                  <a:pt x="393307" y="42025"/>
                </a:cubicBezTo>
                <a:close/>
                <a:moveTo>
                  <a:pt x="16289" y="0"/>
                </a:moveTo>
                <a:cubicBezTo>
                  <a:pt x="25597" y="0"/>
                  <a:pt x="33354" y="2328"/>
                  <a:pt x="33354" y="13971"/>
                </a:cubicBezTo>
                <a:cubicBezTo>
                  <a:pt x="33354" y="366355"/>
                  <a:pt x="33354" y="366355"/>
                  <a:pt x="33354" y="366355"/>
                </a:cubicBezTo>
                <a:cubicBezTo>
                  <a:pt x="33354" y="377221"/>
                  <a:pt x="42662" y="386535"/>
                  <a:pt x="53522" y="386535"/>
                </a:cubicBezTo>
                <a:cubicBezTo>
                  <a:pt x="429727" y="386535"/>
                  <a:pt x="429727" y="386535"/>
                  <a:pt x="429727" y="386535"/>
                </a:cubicBezTo>
                <a:cubicBezTo>
                  <a:pt x="440586" y="386535"/>
                  <a:pt x="442913" y="394297"/>
                  <a:pt x="442913" y="403611"/>
                </a:cubicBezTo>
                <a:cubicBezTo>
                  <a:pt x="442913" y="412925"/>
                  <a:pt x="440586" y="420687"/>
                  <a:pt x="429727" y="420687"/>
                </a:cubicBezTo>
                <a:cubicBezTo>
                  <a:pt x="20168" y="420687"/>
                  <a:pt x="20168" y="420687"/>
                  <a:pt x="20168" y="420687"/>
                </a:cubicBezTo>
                <a:cubicBezTo>
                  <a:pt x="9308" y="420687"/>
                  <a:pt x="0" y="410597"/>
                  <a:pt x="0" y="399730"/>
                </a:cubicBezTo>
                <a:cubicBezTo>
                  <a:pt x="0" y="13971"/>
                  <a:pt x="0" y="13971"/>
                  <a:pt x="0" y="13971"/>
                </a:cubicBezTo>
                <a:cubicBezTo>
                  <a:pt x="0" y="2328"/>
                  <a:pt x="6981" y="0"/>
                  <a:pt x="16289" y="0"/>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zh-CN" altLang="en-US" dirty="0">
              <a:cs typeface="+mn-ea"/>
              <a:sym typeface="+mn-lt"/>
            </a:endParaRPr>
          </a:p>
        </p:txBody>
      </p:sp>
      <p:sp>
        <p:nvSpPr>
          <p:cNvPr id="19" name="TextBox 13">
            <a:extLst>
              <a:ext uri="{FF2B5EF4-FFF2-40B4-BE49-F238E27FC236}">
                <a16:creationId xmlns="" xmlns:a16="http://schemas.microsoft.com/office/drawing/2014/main" id="{D8EC9DDD-4040-4378-8295-963491AE9C99}"/>
              </a:ext>
            </a:extLst>
          </p:cNvPr>
          <p:cNvSpPr txBox="1"/>
          <p:nvPr/>
        </p:nvSpPr>
        <p:spPr>
          <a:xfrm>
            <a:off x="3708513" y="1822296"/>
            <a:ext cx="3884098" cy="608243"/>
          </a:xfrm>
          <a:prstGeom prst="rect">
            <a:avLst/>
          </a:prstGeom>
          <a:noFill/>
        </p:spPr>
        <p:txBody>
          <a:bodyPr wrap="square" lIns="0" tIns="0" rIns="0" bIns="0" rtlCol="0">
            <a:spAutoFit/>
          </a:bodyPr>
          <a:lstStyle/>
          <a:p>
            <a:pPr algn="just">
              <a:lnSpc>
                <a:spcPct val="150000"/>
              </a:lnSpc>
            </a:pPr>
            <a:r>
              <a:rPr lang="zh-CN" altLang="en-US" sz="1400" kern="0" dirty="0">
                <a:ln w="0"/>
                <a:solidFill>
                  <a:schemeClr val="tx1">
                    <a:lumMod val="75000"/>
                    <a:lumOff val="25000"/>
                  </a:schemeClr>
                </a:solidFill>
                <a:cs typeface="+mn-ea"/>
                <a:sym typeface="+mn-lt"/>
              </a:rPr>
              <a:t>由主管领导根据涉密载体的密级和制发机关的要求及工作的实际需要，确定本单位知悉范围</a:t>
            </a:r>
          </a:p>
        </p:txBody>
      </p:sp>
      <p:sp>
        <p:nvSpPr>
          <p:cNvPr id="21" name="TextBox 14">
            <a:extLst>
              <a:ext uri="{FF2B5EF4-FFF2-40B4-BE49-F238E27FC236}">
                <a16:creationId xmlns="" xmlns:a16="http://schemas.microsoft.com/office/drawing/2014/main" id="{DDE54256-BAB3-47A0-8D80-3E19C1E63FDD}"/>
              </a:ext>
            </a:extLst>
          </p:cNvPr>
          <p:cNvSpPr txBox="1"/>
          <p:nvPr/>
        </p:nvSpPr>
        <p:spPr>
          <a:xfrm>
            <a:off x="1799250" y="2003188"/>
            <a:ext cx="1228622" cy="338554"/>
          </a:xfrm>
          <a:prstGeom prst="rect">
            <a:avLst/>
          </a:prstGeom>
          <a:noFill/>
        </p:spPr>
        <p:txBody>
          <a:bodyPr wrap="square" lIns="0" tIns="0" rIns="0" bIns="0" rtlCol="0">
            <a:spAutoFit/>
          </a:bodyPr>
          <a:lstStyle/>
          <a:p>
            <a:pPr algn="ctr"/>
            <a:r>
              <a:rPr lang="zh-CN" altLang="en-US" sz="2200" b="1" dirty="0">
                <a:solidFill>
                  <a:schemeClr val="bg1"/>
                </a:solidFill>
                <a:cs typeface="+mn-ea"/>
                <a:sym typeface="+mn-lt"/>
              </a:rPr>
              <a:t>输入标题</a:t>
            </a:r>
          </a:p>
        </p:txBody>
      </p:sp>
      <p:sp>
        <p:nvSpPr>
          <p:cNvPr id="22" name="圆角矩形 26">
            <a:extLst>
              <a:ext uri="{FF2B5EF4-FFF2-40B4-BE49-F238E27FC236}">
                <a16:creationId xmlns="" xmlns:a16="http://schemas.microsoft.com/office/drawing/2014/main" id="{0BAEE2EA-3C07-451F-82CD-718A8F4E4EDF}"/>
              </a:ext>
            </a:extLst>
          </p:cNvPr>
          <p:cNvSpPr/>
          <p:nvPr/>
        </p:nvSpPr>
        <p:spPr>
          <a:xfrm rot="16200000">
            <a:off x="5274289" y="-83514"/>
            <a:ext cx="1460936" cy="7570660"/>
          </a:xfrm>
          <a:prstGeom prst="roundRect">
            <a:avLst>
              <a:gd name="adj"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圆角矩形 27">
            <a:extLst>
              <a:ext uri="{FF2B5EF4-FFF2-40B4-BE49-F238E27FC236}">
                <a16:creationId xmlns="" xmlns:a16="http://schemas.microsoft.com/office/drawing/2014/main" id="{D5849CE5-35C2-43C6-9A6A-DAF556D9C3DA}"/>
              </a:ext>
            </a:extLst>
          </p:cNvPr>
          <p:cNvSpPr/>
          <p:nvPr/>
        </p:nvSpPr>
        <p:spPr>
          <a:xfrm>
            <a:off x="7970877" y="3025261"/>
            <a:ext cx="1748422" cy="13531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空心弧 23">
            <a:extLst>
              <a:ext uri="{FF2B5EF4-FFF2-40B4-BE49-F238E27FC236}">
                <a16:creationId xmlns="" xmlns:a16="http://schemas.microsoft.com/office/drawing/2014/main" id="{D39183C8-879E-478A-BC42-22FFF7CCDB80}"/>
              </a:ext>
            </a:extLst>
          </p:cNvPr>
          <p:cNvSpPr/>
          <p:nvPr/>
        </p:nvSpPr>
        <p:spPr>
          <a:xfrm rot="16200000">
            <a:off x="2279441" y="3025261"/>
            <a:ext cx="1353108" cy="1353108"/>
          </a:xfrm>
          <a:prstGeom prst="blockArc">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任意多边形 29">
            <a:extLst>
              <a:ext uri="{FF2B5EF4-FFF2-40B4-BE49-F238E27FC236}">
                <a16:creationId xmlns="" xmlns:a16="http://schemas.microsoft.com/office/drawing/2014/main" id="{CA46813A-9C27-4C5F-9078-06427E31724C}"/>
              </a:ext>
            </a:extLst>
          </p:cNvPr>
          <p:cNvSpPr>
            <a:spLocks/>
          </p:cNvSpPr>
          <p:nvPr/>
        </p:nvSpPr>
        <p:spPr bwMode="auto">
          <a:xfrm>
            <a:off x="8730679" y="3303568"/>
            <a:ext cx="332610" cy="215954"/>
          </a:xfrm>
          <a:custGeom>
            <a:avLst/>
            <a:gdLst>
              <a:gd name="connsiteX0" fmla="*/ 542180 w 547688"/>
              <a:gd name="connsiteY0" fmla="*/ 59519 h 355600"/>
              <a:gd name="connsiteX1" fmla="*/ 543735 w 547688"/>
              <a:gd name="connsiteY1" fmla="*/ 59519 h 355600"/>
              <a:gd name="connsiteX2" fmla="*/ 543735 w 547688"/>
              <a:gd name="connsiteY2" fmla="*/ 60325 h 355600"/>
              <a:gd name="connsiteX3" fmla="*/ 545351 w 547688"/>
              <a:gd name="connsiteY3" fmla="*/ 60325 h 355600"/>
              <a:gd name="connsiteX4" fmla="*/ 546130 w 547688"/>
              <a:gd name="connsiteY4" fmla="*/ 60325 h 355600"/>
              <a:gd name="connsiteX5" fmla="*/ 547688 w 547688"/>
              <a:gd name="connsiteY5" fmla="*/ 62662 h 355600"/>
              <a:gd name="connsiteX6" fmla="*/ 547688 w 547688"/>
              <a:gd name="connsiteY6" fmla="*/ 343885 h 355600"/>
              <a:gd name="connsiteX7" fmla="*/ 542953 w 547688"/>
              <a:gd name="connsiteY7" fmla="*/ 348282 h 355600"/>
              <a:gd name="connsiteX8" fmla="*/ 542277 w 547688"/>
              <a:gd name="connsiteY8" fmla="*/ 352085 h 355600"/>
              <a:gd name="connsiteX9" fmla="*/ 536734 w 547688"/>
              <a:gd name="connsiteY9" fmla="*/ 355600 h 355600"/>
              <a:gd name="connsiteX10" fmla="*/ 14002 w 547688"/>
              <a:gd name="connsiteY10" fmla="*/ 355600 h 355600"/>
              <a:gd name="connsiteX11" fmla="*/ 0 w 547688"/>
              <a:gd name="connsiteY11" fmla="*/ 343882 h 355600"/>
              <a:gd name="connsiteX12" fmla="*/ 0 w 547688"/>
              <a:gd name="connsiteY12" fmla="*/ 62644 h 355600"/>
              <a:gd name="connsiteX13" fmla="*/ 3112 w 547688"/>
              <a:gd name="connsiteY13" fmla="*/ 60301 h 355600"/>
              <a:gd name="connsiteX14" fmla="*/ 7779 w 547688"/>
              <a:gd name="connsiteY14" fmla="*/ 61082 h 355600"/>
              <a:gd name="connsiteX15" fmla="*/ 186522 w 547688"/>
              <a:gd name="connsiteY15" fmla="*/ 194014 h 355600"/>
              <a:gd name="connsiteX16" fmla="*/ 244997 w 547688"/>
              <a:gd name="connsiteY16" fmla="*/ 237502 h 355600"/>
              <a:gd name="connsiteX17" fmla="*/ 274716 w 547688"/>
              <a:gd name="connsiteY17" fmla="*/ 259511 h 355600"/>
              <a:gd name="connsiteX18" fmla="*/ 277702 w 547688"/>
              <a:gd name="connsiteY18" fmla="*/ 259511 h 355600"/>
              <a:gd name="connsiteX19" fmla="*/ 14875 w 547688"/>
              <a:gd name="connsiteY19" fmla="*/ 0 h 355600"/>
              <a:gd name="connsiteX20" fmla="*/ 536799 w 547688"/>
              <a:gd name="connsiteY20" fmla="*/ 0 h 355600"/>
              <a:gd name="connsiteX21" fmla="*/ 547688 w 547688"/>
              <a:gd name="connsiteY21" fmla="*/ 9331 h 355600"/>
              <a:gd name="connsiteX22" fmla="*/ 547688 w 547688"/>
              <a:gd name="connsiteY22" fmla="*/ 13218 h 355600"/>
              <a:gd name="connsiteX23" fmla="*/ 278559 w 547688"/>
              <a:gd name="connsiteY23" fmla="*/ 190500 h 355600"/>
              <a:gd name="connsiteX24" fmla="*/ 277003 w 547688"/>
              <a:gd name="connsiteY24" fmla="*/ 190500 h 355600"/>
              <a:gd name="connsiteX25" fmla="*/ 275448 w 547688"/>
              <a:gd name="connsiteY25" fmla="*/ 190500 h 355600"/>
              <a:gd name="connsiteX26" fmla="*/ 274260 w 547688"/>
              <a:gd name="connsiteY26" fmla="*/ 189726 h 355600"/>
              <a:gd name="connsiteX27" fmla="*/ 273425 w 547688"/>
              <a:gd name="connsiteY27" fmla="*/ 189726 h 355600"/>
              <a:gd name="connsiteX28" fmla="*/ 0 w 547688"/>
              <a:gd name="connsiteY28" fmla="*/ 13976 h 355600"/>
              <a:gd name="connsiteX29" fmla="*/ 0 w 547688"/>
              <a:gd name="connsiteY29" fmla="*/ 9330 h 355600"/>
              <a:gd name="connsiteX30" fmla="*/ 4674 w 547688"/>
              <a:gd name="connsiteY30" fmla="*/ 3427 h 355600"/>
              <a:gd name="connsiteX31" fmla="*/ 12919 w 547688"/>
              <a:gd name="connsiteY31" fmla="*/ 1805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47688" h="355600">
                <a:moveTo>
                  <a:pt x="542180" y="59519"/>
                </a:moveTo>
                <a:cubicBezTo>
                  <a:pt x="542957" y="59519"/>
                  <a:pt x="542957" y="58738"/>
                  <a:pt x="543735" y="59519"/>
                </a:cubicBezTo>
                <a:lnTo>
                  <a:pt x="543735" y="60325"/>
                </a:lnTo>
                <a:lnTo>
                  <a:pt x="545351" y="60325"/>
                </a:lnTo>
                <a:cubicBezTo>
                  <a:pt x="545351" y="60325"/>
                  <a:pt x="546130" y="60325"/>
                  <a:pt x="546130" y="60325"/>
                </a:cubicBezTo>
                <a:cubicBezTo>
                  <a:pt x="546909" y="61104"/>
                  <a:pt x="547688" y="61883"/>
                  <a:pt x="547688" y="62662"/>
                </a:cubicBezTo>
                <a:cubicBezTo>
                  <a:pt x="547688" y="62662"/>
                  <a:pt x="547688" y="62662"/>
                  <a:pt x="547688" y="343885"/>
                </a:cubicBezTo>
                <a:lnTo>
                  <a:pt x="542953" y="348282"/>
                </a:lnTo>
                <a:lnTo>
                  <a:pt x="542277" y="352085"/>
                </a:lnTo>
                <a:cubicBezTo>
                  <a:pt x="541207" y="354233"/>
                  <a:pt x="539457" y="355600"/>
                  <a:pt x="536734" y="355600"/>
                </a:cubicBezTo>
                <a:cubicBezTo>
                  <a:pt x="536734" y="355600"/>
                  <a:pt x="536734" y="355600"/>
                  <a:pt x="14002" y="355600"/>
                </a:cubicBezTo>
                <a:cubicBezTo>
                  <a:pt x="7779" y="355600"/>
                  <a:pt x="0" y="350132"/>
                  <a:pt x="0" y="343882"/>
                </a:cubicBezTo>
                <a:cubicBezTo>
                  <a:pt x="0" y="343882"/>
                  <a:pt x="0" y="343882"/>
                  <a:pt x="0" y="62644"/>
                </a:cubicBezTo>
                <a:cubicBezTo>
                  <a:pt x="0" y="61863"/>
                  <a:pt x="2334" y="61082"/>
                  <a:pt x="3112" y="60301"/>
                </a:cubicBezTo>
                <a:cubicBezTo>
                  <a:pt x="3889" y="60301"/>
                  <a:pt x="7001" y="60301"/>
                  <a:pt x="7779" y="61082"/>
                </a:cubicBezTo>
                <a:cubicBezTo>
                  <a:pt x="7779" y="61082"/>
                  <a:pt x="7779" y="61082"/>
                  <a:pt x="186522" y="194014"/>
                </a:cubicBezTo>
                <a:lnTo>
                  <a:pt x="244997" y="237502"/>
                </a:lnTo>
                <a:lnTo>
                  <a:pt x="274716" y="259511"/>
                </a:lnTo>
                <a:lnTo>
                  <a:pt x="277702" y="259511"/>
                </a:lnTo>
                <a:close/>
                <a:moveTo>
                  <a:pt x="14875" y="0"/>
                </a:moveTo>
                <a:cubicBezTo>
                  <a:pt x="14875" y="0"/>
                  <a:pt x="14875" y="0"/>
                  <a:pt x="536799" y="0"/>
                </a:cubicBezTo>
                <a:cubicBezTo>
                  <a:pt x="543021" y="0"/>
                  <a:pt x="547688" y="3888"/>
                  <a:pt x="547688" y="9331"/>
                </a:cubicBezTo>
                <a:cubicBezTo>
                  <a:pt x="547688" y="9331"/>
                  <a:pt x="547688" y="9331"/>
                  <a:pt x="547688" y="13218"/>
                </a:cubicBezTo>
                <a:cubicBezTo>
                  <a:pt x="547688" y="13218"/>
                  <a:pt x="547688" y="13218"/>
                  <a:pt x="278559" y="190500"/>
                </a:cubicBezTo>
                <a:cubicBezTo>
                  <a:pt x="277781" y="190500"/>
                  <a:pt x="277003" y="190500"/>
                  <a:pt x="277003" y="190500"/>
                </a:cubicBezTo>
                <a:cubicBezTo>
                  <a:pt x="276226" y="190500"/>
                  <a:pt x="276226" y="190500"/>
                  <a:pt x="275448" y="190500"/>
                </a:cubicBezTo>
                <a:lnTo>
                  <a:pt x="274260" y="189726"/>
                </a:lnTo>
                <a:lnTo>
                  <a:pt x="273425" y="189726"/>
                </a:lnTo>
                <a:cubicBezTo>
                  <a:pt x="273425" y="189726"/>
                  <a:pt x="273425" y="189726"/>
                  <a:pt x="0" y="13976"/>
                </a:cubicBezTo>
                <a:cubicBezTo>
                  <a:pt x="0" y="13976"/>
                  <a:pt x="0" y="13976"/>
                  <a:pt x="0" y="9330"/>
                </a:cubicBezTo>
                <a:cubicBezTo>
                  <a:pt x="0" y="6621"/>
                  <a:pt x="1948" y="4685"/>
                  <a:pt x="4674" y="3427"/>
                </a:cubicBezTo>
                <a:lnTo>
                  <a:pt x="12919" y="180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zh-CN" altLang="en-US" dirty="0">
              <a:cs typeface="+mn-ea"/>
              <a:sym typeface="+mn-lt"/>
            </a:endParaRPr>
          </a:p>
        </p:txBody>
      </p:sp>
      <p:sp>
        <p:nvSpPr>
          <p:cNvPr id="26" name="TextBox 13">
            <a:extLst>
              <a:ext uri="{FF2B5EF4-FFF2-40B4-BE49-F238E27FC236}">
                <a16:creationId xmlns="" xmlns:a16="http://schemas.microsoft.com/office/drawing/2014/main" id="{FEB29A0B-AA90-40EA-A2C7-84DA48CDE6C2}"/>
              </a:ext>
            </a:extLst>
          </p:cNvPr>
          <p:cNvSpPr txBox="1"/>
          <p:nvPr/>
        </p:nvSpPr>
        <p:spPr>
          <a:xfrm>
            <a:off x="3452191" y="3483792"/>
            <a:ext cx="3884098" cy="608243"/>
          </a:xfrm>
          <a:prstGeom prst="rect">
            <a:avLst/>
          </a:prstGeom>
          <a:noFill/>
        </p:spPr>
        <p:txBody>
          <a:bodyPr wrap="square" lIns="0" tIns="0" rIns="0" bIns="0" rtlCol="0">
            <a:spAutoFit/>
          </a:bodyPr>
          <a:lstStyle/>
          <a:p>
            <a:pPr algn="just">
              <a:lnSpc>
                <a:spcPct val="150000"/>
              </a:lnSpc>
            </a:pPr>
            <a:r>
              <a:rPr lang="zh-CN" altLang="en-US" sz="1400" kern="0" dirty="0">
                <a:ln w="0"/>
                <a:solidFill>
                  <a:schemeClr val="tx1">
                    <a:lumMod val="75000"/>
                    <a:lumOff val="25000"/>
                  </a:schemeClr>
                </a:solidFill>
                <a:cs typeface="+mn-ea"/>
                <a:sym typeface="+mn-lt"/>
              </a:rPr>
              <a:t>阅读和使用涉密载体，应办理登记、签收手续，在符合保密要求的办公场所进行。</a:t>
            </a:r>
          </a:p>
        </p:txBody>
      </p:sp>
      <p:sp>
        <p:nvSpPr>
          <p:cNvPr id="27" name="TextBox 14">
            <a:extLst>
              <a:ext uri="{FF2B5EF4-FFF2-40B4-BE49-F238E27FC236}">
                <a16:creationId xmlns="" xmlns:a16="http://schemas.microsoft.com/office/drawing/2014/main" id="{C914481E-2940-4BAA-8600-4EACE3482CBF}"/>
              </a:ext>
            </a:extLst>
          </p:cNvPr>
          <p:cNvSpPr txBox="1"/>
          <p:nvPr/>
        </p:nvSpPr>
        <p:spPr>
          <a:xfrm>
            <a:off x="8231176" y="3661687"/>
            <a:ext cx="1228622" cy="338554"/>
          </a:xfrm>
          <a:prstGeom prst="rect">
            <a:avLst/>
          </a:prstGeom>
          <a:noFill/>
        </p:spPr>
        <p:txBody>
          <a:bodyPr wrap="square" lIns="0" tIns="0" rIns="0" bIns="0" rtlCol="0">
            <a:spAutoFit/>
          </a:bodyPr>
          <a:lstStyle/>
          <a:p>
            <a:pPr algn="ctr"/>
            <a:r>
              <a:rPr lang="zh-CN" altLang="en-US" sz="2200" b="1" dirty="0">
                <a:solidFill>
                  <a:schemeClr val="bg1"/>
                </a:solidFill>
                <a:cs typeface="+mn-ea"/>
                <a:sym typeface="+mn-lt"/>
              </a:rPr>
              <a:t>输入标题</a:t>
            </a:r>
          </a:p>
        </p:txBody>
      </p:sp>
      <p:sp>
        <p:nvSpPr>
          <p:cNvPr id="28" name="圆角矩形 33">
            <a:extLst>
              <a:ext uri="{FF2B5EF4-FFF2-40B4-BE49-F238E27FC236}">
                <a16:creationId xmlns="" xmlns:a16="http://schemas.microsoft.com/office/drawing/2014/main" id="{6664814D-C224-477C-AA50-337EAF1D4DA7}"/>
              </a:ext>
            </a:extLst>
          </p:cNvPr>
          <p:cNvSpPr/>
          <p:nvPr/>
        </p:nvSpPr>
        <p:spPr>
          <a:xfrm rot="5400000" flipH="1">
            <a:off x="6034674" y="1605590"/>
            <a:ext cx="1460936" cy="7570654"/>
          </a:xfrm>
          <a:prstGeom prst="roundRect">
            <a:avLst>
              <a:gd name="adj" fmla="val 50000"/>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圆角矩形 34">
            <a:extLst>
              <a:ext uri="{FF2B5EF4-FFF2-40B4-BE49-F238E27FC236}">
                <a16:creationId xmlns="" xmlns:a16="http://schemas.microsoft.com/office/drawing/2014/main" id="{E8526E31-04DA-471E-8F99-55A3D4939F4E}"/>
              </a:ext>
            </a:extLst>
          </p:cNvPr>
          <p:cNvSpPr/>
          <p:nvPr/>
        </p:nvSpPr>
        <p:spPr>
          <a:xfrm>
            <a:off x="3048088" y="4714363"/>
            <a:ext cx="1748422" cy="135310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空心弧 37">
            <a:extLst>
              <a:ext uri="{FF2B5EF4-FFF2-40B4-BE49-F238E27FC236}">
                <a16:creationId xmlns="" xmlns:a16="http://schemas.microsoft.com/office/drawing/2014/main" id="{8234BD86-F0FC-4C12-BCCA-674AA1D24CAD}"/>
              </a:ext>
            </a:extLst>
          </p:cNvPr>
          <p:cNvSpPr/>
          <p:nvPr/>
        </p:nvSpPr>
        <p:spPr>
          <a:xfrm rot="5400000" flipH="1">
            <a:off x="9124066" y="4714363"/>
            <a:ext cx="1353108" cy="1353108"/>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Freeform 11">
            <a:extLst>
              <a:ext uri="{FF2B5EF4-FFF2-40B4-BE49-F238E27FC236}">
                <a16:creationId xmlns="" xmlns:a16="http://schemas.microsoft.com/office/drawing/2014/main" id="{23EA0986-7B36-4C09-95D3-4524CEC87D03}"/>
              </a:ext>
            </a:extLst>
          </p:cNvPr>
          <p:cNvSpPr>
            <a:spLocks/>
          </p:cNvSpPr>
          <p:nvPr/>
        </p:nvSpPr>
        <p:spPr bwMode="auto">
          <a:xfrm>
            <a:off x="3759032" y="4947704"/>
            <a:ext cx="326534" cy="285466"/>
          </a:xfrm>
          <a:custGeom>
            <a:avLst/>
            <a:gdLst>
              <a:gd name="T0" fmla="*/ 562 w 664"/>
              <a:gd name="T1" fmla="*/ 379 h 583"/>
              <a:gd name="T2" fmla="*/ 485 w 664"/>
              <a:gd name="T3" fmla="*/ 414 h 583"/>
              <a:gd name="T4" fmla="*/ 328 w 664"/>
              <a:gd name="T5" fmla="*/ 332 h 583"/>
              <a:gd name="T6" fmla="*/ 338 w 664"/>
              <a:gd name="T7" fmla="*/ 274 h 583"/>
              <a:gd name="T8" fmla="*/ 324 w 664"/>
              <a:gd name="T9" fmla="*/ 208 h 583"/>
              <a:gd name="T10" fmla="*/ 447 w 664"/>
              <a:gd name="T11" fmla="*/ 134 h 583"/>
              <a:gd name="T12" fmla="*/ 495 w 664"/>
              <a:gd name="T13" fmla="*/ 152 h 583"/>
              <a:gd name="T14" fmla="*/ 571 w 664"/>
              <a:gd name="T15" fmla="*/ 76 h 583"/>
              <a:gd name="T16" fmla="*/ 495 w 664"/>
              <a:gd name="T17" fmla="*/ 0 h 583"/>
              <a:gd name="T18" fmla="*/ 419 w 664"/>
              <a:gd name="T19" fmla="*/ 76 h 583"/>
              <a:gd name="T20" fmla="*/ 422 w 664"/>
              <a:gd name="T21" fmla="*/ 95 h 583"/>
              <a:gd name="T22" fmla="*/ 300 w 664"/>
              <a:gd name="T23" fmla="*/ 168 h 583"/>
              <a:gd name="T24" fmla="*/ 169 w 664"/>
              <a:gd name="T25" fmla="*/ 105 h 583"/>
              <a:gd name="T26" fmla="*/ 0 w 664"/>
              <a:gd name="T27" fmla="*/ 274 h 583"/>
              <a:gd name="T28" fmla="*/ 169 w 664"/>
              <a:gd name="T29" fmla="*/ 443 h 583"/>
              <a:gd name="T30" fmla="*/ 306 w 664"/>
              <a:gd name="T31" fmla="*/ 373 h 583"/>
              <a:gd name="T32" fmla="*/ 464 w 664"/>
              <a:gd name="T33" fmla="*/ 456 h 583"/>
              <a:gd name="T34" fmla="*/ 460 w 664"/>
              <a:gd name="T35" fmla="*/ 481 h 583"/>
              <a:gd name="T36" fmla="*/ 562 w 664"/>
              <a:gd name="T37" fmla="*/ 583 h 583"/>
              <a:gd name="T38" fmla="*/ 664 w 664"/>
              <a:gd name="T39" fmla="*/ 481 h 583"/>
              <a:gd name="T40" fmla="*/ 562 w 664"/>
              <a:gd name="T41" fmla="*/ 379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64" h="583">
                <a:moveTo>
                  <a:pt x="562" y="379"/>
                </a:moveTo>
                <a:cubicBezTo>
                  <a:pt x="532" y="379"/>
                  <a:pt x="504" y="393"/>
                  <a:pt x="485" y="414"/>
                </a:cubicBezTo>
                <a:cubicBezTo>
                  <a:pt x="328" y="332"/>
                  <a:pt x="328" y="332"/>
                  <a:pt x="328" y="332"/>
                </a:cubicBezTo>
                <a:cubicBezTo>
                  <a:pt x="334" y="314"/>
                  <a:pt x="338" y="295"/>
                  <a:pt x="338" y="274"/>
                </a:cubicBezTo>
                <a:cubicBezTo>
                  <a:pt x="338" y="251"/>
                  <a:pt x="333" y="229"/>
                  <a:pt x="324" y="208"/>
                </a:cubicBezTo>
                <a:cubicBezTo>
                  <a:pt x="447" y="134"/>
                  <a:pt x="447" y="134"/>
                  <a:pt x="447" y="134"/>
                </a:cubicBezTo>
                <a:cubicBezTo>
                  <a:pt x="460" y="145"/>
                  <a:pt x="477" y="152"/>
                  <a:pt x="495" y="152"/>
                </a:cubicBezTo>
                <a:cubicBezTo>
                  <a:pt x="537" y="152"/>
                  <a:pt x="571" y="118"/>
                  <a:pt x="571" y="76"/>
                </a:cubicBezTo>
                <a:cubicBezTo>
                  <a:pt x="571" y="34"/>
                  <a:pt x="537" y="0"/>
                  <a:pt x="495" y="0"/>
                </a:cubicBezTo>
                <a:cubicBezTo>
                  <a:pt x="453" y="0"/>
                  <a:pt x="419" y="34"/>
                  <a:pt x="419" y="76"/>
                </a:cubicBezTo>
                <a:cubicBezTo>
                  <a:pt x="419" y="83"/>
                  <a:pt x="421" y="89"/>
                  <a:pt x="422" y="95"/>
                </a:cubicBezTo>
                <a:cubicBezTo>
                  <a:pt x="300" y="168"/>
                  <a:pt x="300" y="168"/>
                  <a:pt x="300" y="168"/>
                </a:cubicBezTo>
                <a:cubicBezTo>
                  <a:pt x="269" y="130"/>
                  <a:pt x="222" y="105"/>
                  <a:pt x="169" y="105"/>
                </a:cubicBezTo>
                <a:cubicBezTo>
                  <a:pt x="76" y="105"/>
                  <a:pt x="0" y="181"/>
                  <a:pt x="0" y="274"/>
                </a:cubicBezTo>
                <a:cubicBezTo>
                  <a:pt x="0" y="368"/>
                  <a:pt x="76" y="443"/>
                  <a:pt x="169" y="443"/>
                </a:cubicBezTo>
                <a:cubicBezTo>
                  <a:pt x="225" y="443"/>
                  <a:pt x="275" y="416"/>
                  <a:pt x="306" y="373"/>
                </a:cubicBezTo>
                <a:cubicBezTo>
                  <a:pt x="464" y="456"/>
                  <a:pt x="464" y="456"/>
                  <a:pt x="464" y="456"/>
                </a:cubicBezTo>
                <a:cubicBezTo>
                  <a:pt x="461" y="464"/>
                  <a:pt x="460" y="472"/>
                  <a:pt x="460" y="481"/>
                </a:cubicBezTo>
                <a:cubicBezTo>
                  <a:pt x="460" y="538"/>
                  <a:pt x="506" y="583"/>
                  <a:pt x="562" y="583"/>
                </a:cubicBezTo>
                <a:cubicBezTo>
                  <a:pt x="619" y="583"/>
                  <a:pt x="664" y="538"/>
                  <a:pt x="664" y="481"/>
                </a:cubicBezTo>
                <a:cubicBezTo>
                  <a:pt x="664" y="425"/>
                  <a:pt x="619" y="379"/>
                  <a:pt x="562" y="37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0" name="TextBox 14">
            <a:extLst>
              <a:ext uri="{FF2B5EF4-FFF2-40B4-BE49-F238E27FC236}">
                <a16:creationId xmlns="" xmlns:a16="http://schemas.microsoft.com/office/drawing/2014/main" id="{ED738697-9140-443A-AF45-F5070FB79504}"/>
              </a:ext>
            </a:extLst>
          </p:cNvPr>
          <p:cNvSpPr txBox="1"/>
          <p:nvPr/>
        </p:nvSpPr>
        <p:spPr>
          <a:xfrm>
            <a:off x="3307988" y="5392802"/>
            <a:ext cx="1228622" cy="338554"/>
          </a:xfrm>
          <a:prstGeom prst="rect">
            <a:avLst/>
          </a:prstGeom>
          <a:noFill/>
        </p:spPr>
        <p:txBody>
          <a:bodyPr wrap="square" lIns="0" tIns="0" rIns="0" bIns="0" rtlCol="0">
            <a:spAutoFit/>
          </a:bodyPr>
          <a:lstStyle/>
          <a:p>
            <a:pPr algn="ctr"/>
            <a:r>
              <a:rPr lang="zh-CN" altLang="en-US" sz="2200" b="1" dirty="0">
                <a:solidFill>
                  <a:schemeClr val="bg1"/>
                </a:solidFill>
                <a:cs typeface="+mn-ea"/>
                <a:sym typeface="+mn-lt"/>
              </a:rPr>
              <a:t>输入标题</a:t>
            </a:r>
          </a:p>
        </p:txBody>
      </p:sp>
      <p:sp>
        <p:nvSpPr>
          <p:cNvPr id="41" name="TextBox 13">
            <a:extLst>
              <a:ext uri="{FF2B5EF4-FFF2-40B4-BE49-F238E27FC236}">
                <a16:creationId xmlns="" xmlns:a16="http://schemas.microsoft.com/office/drawing/2014/main" id="{FA6AFB44-6978-45F7-8700-1AC32740B7C5}"/>
              </a:ext>
            </a:extLst>
          </p:cNvPr>
          <p:cNvSpPr txBox="1"/>
          <p:nvPr/>
        </p:nvSpPr>
        <p:spPr>
          <a:xfrm>
            <a:off x="5213143" y="5136812"/>
            <a:ext cx="3884098" cy="608243"/>
          </a:xfrm>
          <a:prstGeom prst="rect">
            <a:avLst/>
          </a:prstGeom>
          <a:noFill/>
        </p:spPr>
        <p:txBody>
          <a:bodyPr wrap="square" lIns="0" tIns="0" rIns="0" bIns="0" rtlCol="0">
            <a:spAutoFit/>
          </a:bodyPr>
          <a:lstStyle/>
          <a:p>
            <a:pPr algn="just">
              <a:lnSpc>
                <a:spcPct val="150000"/>
              </a:lnSpc>
            </a:pPr>
            <a:r>
              <a:rPr lang="zh-CN" altLang="en-US" sz="1400" kern="0" dirty="0">
                <a:ln w="0"/>
                <a:solidFill>
                  <a:schemeClr val="tx1">
                    <a:lumMod val="75000"/>
                    <a:lumOff val="25000"/>
                  </a:schemeClr>
                </a:solidFill>
                <a:cs typeface="+mn-ea"/>
                <a:sym typeface="+mn-lt"/>
              </a:rPr>
              <a:t>单位领导阅读涉密文件、资料，可采取传阅的方式进行，由经办人员负责，专夹传阅</a:t>
            </a:r>
          </a:p>
        </p:txBody>
      </p:sp>
    </p:spTree>
    <p:custDataLst>
      <p:tags r:id="rId1"/>
    </p:custDataLst>
    <p:extLst>
      <p:ext uri="{BB962C8B-B14F-4D97-AF65-F5344CB8AC3E}">
        <p14:creationId xmlns:p14="http://schemas.microsoft.com/office/powerpoint/2010/main" val="39407685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par>
                          <p:cTn id="14" fill="hold">
                            <p:stCondLst>
                              <p:cond delay="11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par>
                          <p:cTn id="27" fill="hold">
                            <p:stCondLst>
                              <p:cond delay="1600"/>
                            </p:stCondLst>
                            <p:childTnLst>
                              <p:par>
                                <p:cTn id="28" presetID="16" presetClass="entr" presetSubtype="21"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arn(inVertical)">
                                      <p:cBhvr>
                                        <p:cTn id="30" dur="1000"/>
                                        <p:tgtEl>
                                          <p:spTgt spid="19"/>
                                        </p:tgtEl>
                                      </p:cBhvr>
                                    </p:animEffect>
                                  </p:childTnLst>
                                </p:cTn>
                              </p:par>
                            </p:childTnLst>
                          </p:cTn>
                        </p:par>
                        <p:par>
                          <p:cTn id="31" fill="hold">
                            <p:stCondLst>
                              <p:cond delay="26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par>
                          <p:cTn id="44" fill="hold">
                            <p:stCondLst>
                              <p:cond delay="3100"/>
                            </p:stCondLst>
                            <p:childTnLst>
                              <p:par>
                                <p:cTn id="45" presetID="16" presetClass="entr" presetSubtype="21"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arn(inVertical)">
                                      <p:cBhvr>
                                        <p:cTn id="47" dur="1000"/>
                                        <p:tgtEl>
                                          <p:spTgt spid="26"/>
                                        </p:tgtEl>
                                      </p:cBhvr>
                                    </p:animEffect>
                                  </p:childTnLst>
                                </p:cTn>
                              </p:par>
                            </p:childTnLst>
                          </p:cTn>
                        </p:par>
                        <p:par>
                          <p:cTn id="48" fill="hold">
                            <p:stCondLst>
                              <p:cond delay="4100"/>
                            </p:stCondLst>
                            <p:childTnLst>
                              <p:par>
                                <p:cTn id="49" presetID="10" presetClass="entr" presetSubtype="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500"/>
                                        <p:tgtEl>
                                          <p:spTgt spid="3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500"/>
                                        <p:tgtEl>
                                          <p:spTgt spid="4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fade">
                                      <p:cBhvr>
                                        <p:cTn id="60" dur="500"/>
                                        <p:tgtEl>
                                          <p:spTgt spid="38"/>
                                        </p:tgtEl>
                                      </p:cBhvr>
                                    </p:animEffect>
                                  </p:childTnLst>
                                </p:cTn>
                              </p:par>
                            </p:childTnLst>
                          </p:cTn>
                        </p:par>
                        <p:par>
                          <p:cTn id="61" fill="hold">
                            <p:stCondLst>
                              <p:cond delay="4600"/>
                            </p:stCondLst>
                            <p:childTnLst>
                              <p:par>
                                <p:cTn id="62" presetID="16" presetClass="entr" presetSubtype="21"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barn(inVertical)">
                                      <p:cBhvr>
                                        <p:cTn id="64"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19" grpId="0"/>
      <p:bldP spid="21" grpId="0"/>
      <p:bldP spid="22" grpId="0" animBg="1"/>
      <p:bldP spid="23" grpId="0" animBg="1"/>
      <p:bldP spid="24" grpId="0" animBg="1"/>
      <p:bldP spid="25" grpId="0" animBg="1"/>
      <p:bldP spid="26" grpId="0"/>
      <p:bldP spid="27" grpId="0"/>
      <p:bldP spid="28" grpId="0" animBg="1"/>
      <p:bldP spid="33" grpId="0" animBg="1"/>
      <p:bldP spid="38" grpId="0" animBg="1"/>
      <p:bldP spid="39" grpId="0" animBg="1"/>
      <p:bldP spid="40"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7264CA1E-6E6F-4ADF-AC52-F48ADDA4A3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a:extLst>
              <a:ext uri="{FF2B5EF4-FFF2-40B4-BE49-F238E27FC236}">
                <a16:creationId xmlns="" xmlns:a16="http://schemas.microsoft.com/office/drawing/2014/main" id="{42529AB5-60D4-4238-92B2-6AC1F56BAEF9}"/>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pic>
        <p:nvPicPr>
          <p:cNvPr id="8" name="图片 7">
            <a:extLst>
              <a:ext uri="{FF2B5EF4-FFF2-40B4-BE49-F238E27FC236}">
                <a16:creationId xmlns="" xmlns:a16="http://schemas.microsoft.com/office/drawing/2014/main" id="{B16DA927-1666-43C1-AF6C-6E69B64F649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56692" y="1988458"/>
            <a:ext cx="5675750" cy="4256810"/>
          </a:xfrm>
          <a:prstGeom prst="rect">
            <a:avLst/>
          </a:prstGeom>
        </p:spPr>
      </p:pic>
      <p:sp>
        <p:nvSpPr>
          <p:cNvPr id="9" name="文本框 8">
            <a:extLst>
              <a:ext uri="{FF2B5EF4-FFF2-40B4-BE49-F238E27FC236}">
                <a16:creationId xmlns="" xmlns:a16="http://schemas.microsoft.com/office/drawing/2014/main" id="{8C3625B9-D12B-BB46-8C93-B09A16FFF52D}"/>
              </a:ext>
            </a:extLst>
          </p:cNvPr>
          <p:cNvSpPr txBox="1"/>
          <p:nvPr/>
        </p:nvSpPr>
        <p:spPr>
          <a:xfrm>
            <a:off x="4848182" y="2921169"/>
            <a:ext cx="6441141" cy="1015663"/>
          </a:xfrm>
          <a:prstGeom prst="rect">
            <a:avLst/>
          </a:prstGeom>
          <a:noFill/>
        </p:spPr>
        <p:txBody>
          <a:bodyPr wrap="square" rtlCol="0">
            <a:spAutoFit/>
          </a:bodyPr>
          <a:lstStyle/>
          <a:p>
            <a:pPr algn="dist"/>
            <a:r>
              <a:rPr lang="zh-CN" altLang="en-US" sz="6000" b="1" dirty="0">
                <a:solidFill>
                  <a:schemeClr val="accent4">
                    <a:lumMod val="20000"/>
                    <a:lumOff val="80000"/>
                  </a:schemeClr>
                </a:solidFill>
                <a:cs typeface="+mn-ea"/>
                <a:sym typeface="+mn-lt"/>
              </a:rPr>
              <a:t>与日常工作的结合</a:t>
            </a:r>
          </a:p>
        </p:txBody>
      </p:sp>
      <p:sp>
        <p:nvSpPr>
          <p:cNvPr id="16" name="文本框 15">
            <a:extLst>
              <a:ext uri="{FF2B5EF4-FFF2-40B4-BE49-F238E27FC236}">
                <a16:creationId xmlns="" xmlns:a16="http://schemas.microsoft.com/office/drawing/2014/main" id="{18A28351-20CC-C24E-8AC1-221848626B33}"/>
              </a:ext>
            </a:extLst>
          </p:cNvPr>
          <p:cNvSpPr txBox="1"/>
          <p:nvPr/>
        </p:nvSpPr>
        <p:spPr>
          <a:xfrm>
            <a:off x="4848182" y="2430966"/>
            <a:ext cx="2359813" cy="400110"/>
          </a:xfrm>
          <a:prstGeom prst="rect">
            <a:avLst/>
          </a:prstGeom>
          <a:noFill/>
        </p:spPr>
        <p:txBody>
          <a:bodyPr wrap="none" rtlCol="0">
            <a:spAutoFit/>
          </a:bodyPr>
          <a:lstStyle/>
          <a:p>
            <a:r>
              <a:rPr kumimoji="1" lang="zh-CN" altLang="en-US" sz="2000" b="1">
                <a:solidFill>
                  <a:schemeClr val="accent4">
                    <a:lumMod val="20000"/>
                    <a:lumOff val="80000"/>
                  </a:schemeClr>
                </a:solidFill>
                <a:cs typeface="+mn-ea"/>
                <a:sym typeface="+mn-lt"/>
              </a:rPr>
              <a:t>第四部分 </a:t>
            </a:r>
            <a:r>
              <a:rPr kumimoji="1" lang="en-US" altLang="zh-CN" sz="2000" b="1">
                <a:solidFill>
                  <a:schemeClr val="accent4">
                    <a:lumMod val="20000"/>
                    <a:lumOff val="80000"/>
                  </a:schemeClr>
                </a:solidFill>
                <a:cs typeface="+mn-ea"/>
                <a:sym typeface="+mn-lt"/>
              </a:rPr>
              <a:t>PART</a:t>
            </a:r>
            <a:r>
              <a:rPr kumimoji="1" lang="zh-CN" altLang="en-US" sz="2000" b="1">
                <a:solidFill>
                  <a:schemeClr val="accent4">
                    <a:lumMod val="20000"/>
                    <a:lumOff val="80000"/>
                  </a:schemeClr>
                </a:solidFill>
                <a:cs typeface="+mn-ea"/>
                <a:sym typeface="+mn-lt"/>
              </a:rPr>
              <a:t> </a:t>
            </a:r>
            <a:r>
              <a:rPr kumimoji="1" lang="en-US" altLang="zh-CN" sz="2000" b="1">
                <a:solidFill>
                  <a:schemeClr val="accent4">
                    <a:lumMod val="20000"/>
                    <a:lumOff val="80000"/>
                  </a:schemeClr>
                </a:solidFill>
                <a:cs typeface="+mn-ea"/>
                <a:sym typeface="+mn-lt"/>
              </a:rPr>
              <a:t>04</a:t>
            </a:r>
            <a:endParaRPr kumimoji="1" lang="zh-CN" altLang="en-US" sz="2000" b="1">
              <a:solidFill>
                <a:schemeClr val="accent4">
                  <a:lumMod val="20000"/>
                  <a:lumOff val="80000"/>
                </a:schemeClr>
              </a:solidFill>
              <a:cs typeface="+mn-ea"/>
              <a:sym typeface="+mn-lt"/>
            </a:endParaRPr>
          </a:p>
        </p:txBody>
      </p:sp>
      <p:sp>
        <p:nvSpPr>
          <p:cNvPr id="17" name="文本框 16">
            <a:extLst>
              <a:ext uri="{FF2B5EF4-FFF2-40B4-BE49-F238E27FC236}">
                <a16:creationId xmlns="" xmlns:a16="http://schemas.microsoft.com/office/drawing/2014/main" id="{C51856CC-2C52-DB43-9029-7E150786FCF0}"/>
              </a:ext>
            </a:extLst>
          </p:cNvPr>
          <p:cNvSpPr txBox="1"/>
          <p:nvPr/>
        </p:nvSpPr>
        <p:spPr>
          <a:xfrm>
            <a:off x="4848182" y="4101733"/>
            <a:ext cx="6226201" cy="526811"/>
          </a:xfrm>
          <a:prstGeom prst="rect">
            <a:avLst/>
          </a:prstGeom>
          <a:noFill/>
        </p:spPr>
        <p:txBody>
          <a:bodyPr wrap="square" rtlCol="0">
            <a:spAutoFit/>
          </a:bodyPr>
          <a:lstStyle/>
          <a:p>
            <a:pPr>
              <a:lnSpc>
                <a:spcPct val="150000"/>
              </a:lnSpc>
            </a:pPr>
            <a:r>
              <a:rPr lang="en" altLang="zh-CN" sz="10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custDataLst>
      <p:tags r:id="rId1"/>
    </p:custDataLst>
    <p:extLst>
      <p:ext uri="{BB962C8B-B14F-4D97-AF65-F5344CB8AC3E}">
        <p14:creationId xmlns:p14="http://schemas.microsoft.com/office/powerpoint/2010/main" val="266887829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500"/>
                                        <p:tgtEl>
                                          <p:spTgt spid="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heckerboard(across)">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a:extLst>
              <a:ext uri="{FF2B5EF4-FFF2-40B4-BE49-F238E27FC236}">
                <a16:creationId xmlns="" xmlns:a16="http://schemas.microsoft.com/office/drawing/2014/main" id="{BE6A6ADF-283E-41BA-9937-572216549D36}"/>
              </a:ext>
            </a:extLst>
          </p:cNvPr>
          <p:cNvSpPr txBox="1"/>
          <p:nvPr/>
        </p:nvSpPr>
        <p:spPr>
          <a:xfrm>
            <a:off x="1374901" y="2761948"/>
            <a:ext cx="4970155" cy="1938992"/>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区台日常工作中产生、传递、使用和管理国家秘密的科室为保密要害部门。</a:t>
            </a:r>
            <a:endParaRPr lang="en-US" altLang="zh-CN" sz="1600" kern="0" dirty="0">
              <a:ln w="0"/>
              <a:solidFill>
                <a:schemeClr val="tx1">
                  <a:lumMod val="75000"/>
                  <a:lumOff val="25000"/>
                </a:schemeClr>
              </a:solidFill>
              <a:cs typeface="+mn-ea"/>
              <a:sym typeface="+mn-lt"/>
            </a:endParaRPr>
          </a:p>
          <a:p>
            <a:pPr algn="just">
              <a:lnSpc>
                <a:spcPct val="150000"/>
              </a:lnSpc>
            </a:pPr>
            <a:endParaRPr lang="en-US" altLang="zh-CN" sz="1600" kern="0" dirty="0">
              <a:ln w="0"/>
              <a:solidFill>
                <a:schemeClr val="tx1">
                  <a:lumMod val="75000"/>
                  <a:lumOff val="25000"/>
                </a:schemeClr>
              </a:solidFill>
              <a:cs typeface="+mn-ea"/>
              <a:sym typeface="+mn-lt"/>
            </a:endParaRPr>
          </a:p>
          <a:p>
            <a:pPr algn="just">
              <a:lnSpc>
                <a:spcPct val="150000"/>
              </a:lnSpc>
            </a:pPr>
            <a:r>
              <a:rPr lang="zh-CN" altLang="en-US" sz="1600" kern="0" dirty="0">
                <a:ln w="0"/>
                <a:solidFill>
                  <a:schemeClr val="tx1">
                    <a:lumMod val="75000"/>
                    <a:lumOff val="25000"/>
                  </a:schemeClr>
                </a:solidFill>
                <a:cs typeface="+mn-ea"/>
                <a:sym typeface="+mn-lt"/>
              </a:rPr>
              <a:t>本单位内部集中制作、存放、保管传输涉密信息文件资料的专门场所为保密要害部位</a:t>
            </a:r>
          </a:p>
        </p:txBody>
      </p:sp>
      <p:sp>
        <p:nvSpPr>
          <p:cNvPr id="29" name="文本框 28">
            <a:extLst>
              <a:ext uri="{FF2B5EF4-FFF2-40B4-BE49-F238E27FC236}">
                <a16:creationId xmlns="" xmlns:a16="http://schemas.microsoft.com/office/drawing/2014/main" id="{A6E2A45A-715F-4589-B490-7BA8D247F8E2}"/>
              </a:ext>
            </a:extLst>
          </p:cNvPr>
          <p:cNvSpPr txBox="1"/>
          <p:nvPr/>
        </p:nvSpPr>
        <p:spPr>
          <a:xfrm>
            <a:off x="7133773" y="1555448"/>
            <a:ext cx="972603" cy="1035352"/>
          </a:xfrm>
          <a:prstGeom prst="rect">
            <a:avLst/>
          </a:prstGeom>
          <a:noFill/>
        </p:spPr>
        <p:txBody>
          <a:bodyPr wrap="none" rtlCol="0">
            <a:spAutoFit/>
          </a:bodyPr>
          <a:lstStyle/>
          <a:p>
            <a:pPr algn="ctr"/>
            <a:r>
              <a:rPr lang="zh-CN" altLang="en-US" sz="6000" dirty="0">
                <a:solidFill>
                  <a:schemeClr val="tx1">
                    <a:lumMod val="75000"/>
                    <a:lumOff val="25000"/>
                  </a:schemeClr>
                </a:solidFill>
                <a:cs typeface="+mn-ea"/>
                <a:sym typeface="+mn-lt"/>
              </a:rPr>
              <a:t>要</a:t>
            </a:r>
          </a:p>
        </p:txBody>
      </p:sp>
      <p:sp>
        <p:nvSpPr>
          <p:cNvPr id="33" name="文本框 32">
            <a:extLst>
              <a:ext uri="{FF2B5EF4-FFF2-40B4-BE49-F238E27FC236}">
                <a16:creationId xmlns="" xmlns:a16="http://schemas.microsoft.com/office/drawing/2014/main" id="{C22A50C5-8AEA-4715-9066-D86272D5B775}"/>
              </a:ext>
            </a:extLst>
          </p:cNvPr>
          <p:cNvSpPr txBox="1"/>
          <p:nvPr/>
        </p:nvSpPr>
        <p:spPr>
          <a:xfrm>
            <a:off x="7844924" y="1555448"/>
            <a:ext cx="972603" cy="1035352"/>
          </a:xfrm>
          <a:prstGeom prst="rect">
            <a:avLst/>
          </a:prstGeom>
          <a:noFill/>
        </p:spPr>
        <p:txBody>
          <a:bodyPr wrap="none" rtlCol="0">
            <a:spAutoFit/>
          </a:bodyPr>
          <a:lstStyle/>
          <a:p>
            <a:pPr algn="ctr"/>
            <a:r>
              <a:rPr lang="zh-CN" altLang="en-US" sz="6000" dirty="0">
                <a:solidFill>
                  <a:schemeClr val="tx1">
                    <a:lumMod val="75000"/>
                    <a:lumOff val="25000"/>
                  </a:schemeClr>
                </a:solidFill>
                <a:cs typeface="+mn-ea"/>
                <a:sym typeface="+mn-lt"/>
              </a:rPr>
              <a:t>害</a:t>
            </a:r>
          </a:p>
        </p:txBody>
      </p:sp>
      <p:sp>
        <p:nvSpPr>
          <p:cNvPr id="38" name="文本框 37">
            <a:extLst>
              <a:ext uri="{FF2B5EF4-FFF2-40B4-BE49-F238E27FC236}">
                <a16:creationId xmlns="" xmlns:a16="http://schemas.microsoft.com/office/drawing/2014/main" id="{39B9E105-E20E-49C3-9A0D-7AB50F3F5E98}"/>
              </a:ext>
            </a:extLst>
          </p:cNvPr>
          <p:cNvSpPr txBox="1"/>
          <p:nvPr/>
        </p:nvSpPr>
        <p:spPr>
          <a:xfrm>
            <a:off x="8556075" y="1555448"/>
            <a:ext cx="972603" cy="1035352"/>
          </a:xfrm>
          <a:prstGeom prst="rect">
            <a:avLst/>
          </a:prstGeom>
          <a:noFill/>
        </p:spPr>
        <p:txBody>
          <a:bodyPr wrap="none" rtlCol="0">
            <a:spAutoFit/>
          </a:bodyPr>
          <a:lstStyle/>
          <a:p>
            <a:pPr algn="ctr"/>
            <a:r>
              <a:rPr lang="zh-CN" altLang="en-US" sz="6000" dirty="0">
                <a:solidFill>
                  <a:schemeClr val="tx1">
                    <a:lumMod val="75000"/>
                    <a:lumOff val="25000"/>
                  </a:schemeClr>
                </a:solidFill>
                <a:cs typeface="+mn-ea"/>
                <a:sym typeface="+mn-lt"/>
              </a:rPr>
              <a:t>部</a:t>
            </a:r>
          </a:p>
        </p:txBody>
      </p:sp>
      <p:sp>
        <p:nvSpPr>
          <p:cNvPr id="39" name="文本框 38">
            <a:extLst>
              <a:ext uri="{FF2B5EF4-FFF2-40B4-BE49-F238E27FC236}">
                <a16:creationId xmlns="" xmlns:a16="http://schemas.microsoft.com/office/drawing/2014/main" id="{6B321849-22D3-4D7E-AC4B-5C72B4DC22AE}"/>
              </a:ext>
            </a:extLst>
          </p:cNvPr>
          <p:cNvSpPr txBox="1"/>
          <p:nvPr/>
        </p:nvSpPr>
        <p:spPr>
          <a:xfrm>
            <a:off x="9267226" y="1555448"/>
            <a:ext cx="972603" cy="1035352"/>
          </a:xfrm>
          <a:prstGeom prst="rect">
            <a:avLst/>
          </a:prstGeom>
          <a:noFill/>
        </p:spPr>
        <p:txBody>
          <a:bodyPr wrap="none" rtlCol="0">
            <a:spAutoFit/>
          </a:bodyPr>
          <a:lstStyle/>
          <a:p>
            <a:pPr algn="ctr"/>
            <a:r>
              <a:rPr lang="zh-CN" altLang="en-US" sz="6000" dirty="0">
                <a:solidFill>
                  <a:schemeClr val="tx1">
                    <a:lumMod val="75000"/>
                    <a:lumOff val="25000"/>
                  </a:schemeClr>
                </a:solidFill>
                <a:cs typeface="+mn-ea"/>
                <a:sym typeface="+mn-lt"/>
              </a:rPr>
              <a:t>门</a:t>
            </a:r>
          </a:p>
        </p:txBody>
      </p:sp>
      <p:sp>
        <p:nvSpPr>
          <p:cNvPr id="23" name="文本框 22">
            <a:extLst>
              <a:ext uri="{FF2B5EF4-FFF2-40B4-BE49-F238E27FC236}">
                <a16:creationId xmlns="" xmlns:a16="http://schemas.microsoft.com/office/drawing/2014/main" id="{C155FD6A-979A-254B-9605-2988714348B5}"/>
              </a:ext>
            </a:extLst>
          </p:cNvPr>
          <p:cNvSpPr txBox="1"/>
          <p:nvPr/>
        </p:nvSpPr>
        <p:spPr>
          <a:xfrm>
            <a:off x="1071835" y="123171"/>
            <a:ext cx="2646878"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与日常工作的结合</a:t>
            </a:r>
          </a:p>
        </p:txBody>
      </p:sp>
      <p:pic>
        <p:nvPicPr>
          <p:cNvPr id="14" name="图片 13">
            <a:extLst>
              <a:ext uri="{FF2B5EF4-FFF2-40B4-BE49-F238E27FC236}">
                <a16:creationId xmlns="" xmlns:a16="http://schemas.microsoft.com/office/drawing/2014/main" id="{E5DEBA61-6EB0-6A44-BB3C-3E9448A0463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267656" y="2794000"/>
            <a:ext cx="2972644" cy="3102430"/>
          </a:xfrm>
          <a:prstGeom prst="rect">
            <a:avLst/>
          </a:prstGeom>
        </p:spPr>
      </p:pic>
    </p:spTree>
    <p:custDataLst>
      <p:tags r:id="rId1"/>
    </p:custDataLst>
    <p:extLst>
      <p:ext uri="{BB962C8B-B14F-4D97-AF65-F5344CB8AC3E}">
        <p14:creationId xmlns:p14="http://schemas.microsoft.com/office/powerpoint/2010/main" val="16342441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0" name="图片 19">
            <a:extLst>
              <a:ext uri="{FF2B5EF4-FFF2-40B4-BE49-F238E27FC236}">
                <a16:creationId xmlns="" xmlns:a16="http://schemas.microsoft.com/office/drawing/2014/main" id="{6DF70FCF-9C22-4BEB-9845-46BC216CE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矩形 1">
            <a:extLst>
              <a:ext uri="{FF2B5EF4-FFF2-40B4-BE49-F238E27FC236}">
                <a16:creationId xmlns="" xmlns:a16="http://schemas.microsoft.com/office/drawing/2014/main" id="{E1D08CD9-8DBE-4307-A78A-5D0C3033B649}"/>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sp>
        <p:nvSpPr>
          <p:cNvPr id="13" name="文本框 4">
            <a:extLst>
              <a:ext uri="{FF2B5EF4-FFF2-40B4-BE49-F238E27FC236}">
                <a16:creationId xmlns="" xmlns:a16="http://schemas.microsoft.com/office/drawing/2014/main" id="{146F91D0-D57F-4A25-A4CD-DFEF3ACC19E7}"/>
              </a:ext>
            </a:extLst>
          </p:cNvPr>
          <p:cNvSpPr txBox="1"/>
          <p:nvPr/>
        </p:nvSpPr>
        <p:spPr>
          <a:xfrm>
            <a:off x="5901420" y="1410994"/>
            <a:ext cx="2516866"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600" b="1" dirty="0">
                <a:solidFill>
                  <a:srgbClr val="FBDEBE">
                    <a:alpha val="41000"/>
                  </a:srgbClr>
                </a:solidFill>
                <a:cs typeface="+mn-ea"/>
                <a:sym typeface="+mn-lt"/>
              </a:rPr>
              <a:t>CONTENTS</a:t>
            </a:r>
            <a:endParaRPr lang="zh-CN" altLang="en-US" sz="1600" b="1" dirty="0">
              <a:solidFill>
                <a:srgbClr val="FBDEBE">
                  <a:alpha val="41000"/>
                </a:srgbClr>
              </a:solidFill>
              <a:cs typeface="+mn-ea"/>
              <a:sym typeface="+mn-lt"/>
            </a:endParaRPr>
          </a:p>
        </p:txBody>
      </p:sp>
      <p:sp>
        <p:nvSpPr>
          <p:cNvPr id="14" name="文本框 8">
            <a:extLst>
              <a:ext uri="{FF2B5EF4-FFF2-40B4-BE49-F238E27FC236}">
                <a16:creationId xmlns="" xmlns:a16="http://schemas.microsoft.com/office/drawing/2014/main" id="{97E52746-82B3-47FF-B4A7-79918AD60BDA}"/>
              </a:ext>
            </a:extLst>
          </p:cNvPr>
          <p:cNvSpPr txBox="1"/>
          <p:nvPr/>
        </p:nvSpPr>
        <p:spPr>
          <a:xfrm>
            <a:off x="3562203" y="894833"/>
            <a:ext cx="2269809" cy="1015663"/>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6000" b="1" dirty="0">
                <a:solidFill>
                  <a:schemeClr val="accent4">
                    <a:lumMod val="20000"/>
                    <a:lumOff val="80000"/>
                  </a:schemeClr>
                </a:solidFill>
                <a:cs typeface="+mn-ea"/>
                <a:sym typeface="+mn-lt"/>
              </a:rPr>
              <a:t>目录</a:t>
            </a:r>
          </a:p>
        </p:txBody>
      </p:sp>
      <p:sp>
        <p:nvSpPr>
          <p:cNvPr id="9" name="椭圆 8">
            <a:extLst>
              <a:ext uri="{FF2B5EF4-FFF2-40B4-BE49-F238E27FC236}">
                <a16:creationId xmlns="" xmlns:a16="http://schemas.microsoft.com/office/drawing/2014/main" id="{EC11AA8B-5A45-46CC-9CED-5622E8CC93D1}"/>
              </a:ext>
            </a:extLst>
          </p:cNvPr>
          <p:cNvSpPr/>
          <p:nvPr/>
        </p:nvSpPr>
        <p:spPr>
          <a:xfrm>
            <a:off x="1397478" y="2853950"/>
            <a:ext cx="485018" cy="485018"/>
          </a:xfrm>
          <a:prstGeom prst="ellipse">
            <a:avLst/>
          </a:prstGeom>
          <a:solidFill>
            <a:schemeClr val="accent4">
              <a:lumMod val="20000"/>
              <a:lumOff val="80000"/>
            </a:schemeClr>
          </a:solidFill>
          <a:ln>
            <a:noFill/>
          </a:ln>
          <a:effectLst>
            <a:outerShdw blurRad="698500" sx="101000" sy="101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kern="0" dirty="0">
                <a:solidFill>
                  <a:schemeClr val="tx1">
                    <a:lumMod val="85000"/>
                    <a:lumOff val="15000"/>
                  </a:schemeClr>
                </a:solidFill>
                <a:cs typeface="+mn-ea"/>
                <a:sym typeface="+mn-lt"/>
              </a:rPr>
              <a:t>1</a:t>
            </a:r>
            <a:endParaRPr lang="zh-CN" altLang="en-US" sz="2800" b="1" kern="0" dirty="0">
              <a:solidFill>
                <a:schemeClr val="tx1">
                  <a:lumMod val="85000"/>
                  <a:lumOff val="15000"/>
                </a:schemeClr>
              </a:solidFill>
              <a:cs typeface="+mn-ea"/>
              <a:sym typeface="+mn-lt"/>
            </a:endParaRPr>
          </a:p>
        </p:txBody>
      </p:sp>
      <p:sp>
        <p:nvSpPr>
          <p:cNvPr id="39" name="椭圆 38">
            <a:extLst>
              <a:ext uri="{FF2B5EF4-FFF2-40B4-BE49-F238E27FC236}">
                <a16:creationId xmlns="" xmlns:a16="http://schemas.microsoft.com/office/drawing/2014/main" id="{28D2A66D-8B9C-458C-9CF5-81CCDC2D5504}"/>
              </a:ext>
            </a:extLst>
          </p:cNvPr>
          <p:cNvSpPr/>
          <p:nvPr/>
        </p:nvSpPr>
        <p:spPr>
          <a:xfrm>
            <a:off x="1397478" y="4164443"/>
            <a:ext cx="485018" cy="485018"/>
          </a:xfrm>
          <a:prstGeom prst="ellipse">
            <a:avLst/>
          </a:prstGeom>
          <a:solidFill>
            <a:schemeClr val="accent4">
              <a:lumMod val="20000"/>
              <a:lumOff val="80000"/>
            </a:schemeClr>
          </a:solidFill>
          <a:ln>
            <a:noFill/>
          </a:ln>
          <a:effectLst>
            <a:outerShdw blurRad="698500" sx="101000" sy="101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kern="0" dirty="0">
                <a:solidFill>
                  <a:schemeClr val="tx1">
                    <a:lumMod val="85000"/>
                    <a:lumOff val="15000"/>
                  </a:schemeClr>
                </a:solidFill>
                <a:cs typeface="+mn-ea"/>
                <a:sym typeface="+mn-lt"/>
              </a:rPr>
              <a:t>2</a:t>
            </a:r>
            <a:endParaRPr lang="zh-CN" altLang="en-US" sz="2800" b="1" kern="0" dirty="0">
              <a:solidFill>
                <a:schemeClr val="tx1">
                  <a:lumMod val="85000"/>
                  <a:lumOff val="15000"/>
                </a:schemeClr>
              </a:solidFill>
              <a:cs typeface="+mn-ea"/>
              <a:sym typeface="+mn-lt"/>
            </a:endParaRPr>
          </a:p>
        </p:txBody>
      </p:sp>
      <p:sp>
        <p:nvSpPr>
          <p:cNvPr id="43" name="椭圆 42">
            <a:extLst>
              <a:ext uri="{FF2B5EF4-FFF2-40B4-BE49-F238E27FC236}">
                <a16:creationId xmlns="" xmlns:a16="http://schemas.microsoft.com/office/drawing/2014/main" id="{2CA7AEE5-0BC0-4831-B165-30B8E18D0BB5}"/>
              </a:ext>
            </a:extLst>
          </p:cNvPr>
          <p:cNvSpPr/>
          <p:nvPr/>
        </p:nvSpPr>
        <p:spPr>
          <a:xfrm flipH="1">
            <a:off x="6281210" y="2853950"/>
            <a:ext cx="485018" cy="485018"/>
          </a:xfrm>
          <a:prstGeom prst="ellipse">
            <a:avLst/>
          </a:prstGeom>
          <a:solidFill>
            <a:schemeClr val="accent4">
              <a:lumMod val="20000"/>
              <a:lumOff val="80000"/>
            </a:schemeClr>
          </a:solidFill>
          <a:ln>
            <a:noFill/>
          </a:ln>
          <a:effectLst>
            <a:outerShdw blurRad="698500" sx="101000" sy="101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kern="0" dirty="0">
                <a:solidFill>
                  <a:schemeClr val="tx1">
                    <a:lumMod val="85000"/>
                    <a:lumOff val="15000"/>
                  </a:schemeClr>
                </a:solidFill>
                <a:cs typeface="+mn-ea"/>
                <a:sym typeface="+mn-lt"/>
              </a:rPr>
              <a:t>3</a:t>
            </a:r>
            <a:endParaRPr lang="zh-CN" altLang="en-US" sz="2800" b="1" kern="0" dirty="0">
              <a:solidFill>
                <a:schemeClr val="tx1">
                  <a:lumMod val="85000"/>
                  <a:lumOff val="15000"/>
                </a:schemeClr>
              </a:solidFill>
              <a:cs typeface="+mn-ea"/>
              <a:sym typeface="+mn-lt"/>
            </a:endParaRPr>
          </a:p>
        </p:txBody>
      </p:sp>
      <p:cxnSp>
        <p:nvCxnSpPr>
          <p:cNvPr id="44" name="直接连接符 43">
            <a:extLst>
              <a:ext uri="{FF2B5EF4-FFF2-40B4-BE49-F238E27FC236}">
                <a16:creationId xmlns="" xmlns:a16="http://schemas.microsoft.com/office/drawing/2014/main" id="{908AA418-0A67-4C4E-9103-0FB7055893F8}"/>
              </a:ext>
            </a:extLst>
          </p:cNvPr>
          <p:cNvCxnSpPr>
            <a:cxnSpLocks/>
          </p:cNvCxnSpPr>
          <p:nvPr/>
        </p:nvCxnSpPr>
        <p:spPr>
          <a:xfrm>
            <a:off x="6523719" y="3096459"/>
            <a:ext cx="906397" cy="0"/>
          </a:xfrm>
          <a:prstGeom prst="line">
            <a:avLst/>
          </a:prstGeom>
          <a:ln>
            <a:solidFill>
              <a:srgbClr val="FBDEBE">
                <a:alpha val="64000"/>
              </a:srgbClr>
            </a:solidFill>
            <a:prstDash val="dash"/>
          </a:ln>
        </p:spPr>
        <p:style>
          <a:lnRef idx="1">
            <a:schemeClr val="accent1"/>
          </a:lnRef>
          <a:fillRef idx="0">
            <a:schemeClr val="accent1"/>
          </a:fillRef>
          <a:effectRef idx="0">
            <a:schemeClr val="accent1"/>
          </a:effectRef>
          <a:fontRef idx="minor">
            <a:schemeClr val="tx1"/>
          </a:fontRef>
        </p:style>
      </p:cxnSp>
      <p:sp>
        <p:nvSpPr>
          <p:cNvPr id="51" name="椭圆 50">
            <a:extLst>
              <a:ext uri="{FF2B5EF4-FFF2-40B4-BE49-F238E27FC236}">
                <a16:creationId xmlns="" xmlns:a16="http://schemas.microsoft.com/office/drawing/2014/main" id="{FC041881-654A-4563-B772-1ABFD3809D21}"/>
              </a:ext>
            </a:extLst>
          </p:cNvPr>
          <p:cNvSpPr/>
          <p:nvPr/>
        </p:nvSpPr>
        <p:spPr>
          <a:xfrm flipH="1">
            <a:off x="6281210" y="4164443"/>
            <a:ext cx="485018" cy="485018"/>
          </a:xfrm>
          <a:prstGeom prst="ellipse">
            <a:avLst/>
          </a:prstGeom>
          <a:solidFill>
            <a:schemeClr val="accent4">
              <a:lumMod val="20000"/>
              <a:lumOff val="80000"/>
            </a:schemeClr>
          </a:solidFill>
          <a:ln>
            <a:noFill/>
          </a:ln>
          <a:effectLst>
            <a:outerShdw blurRad="698500" sx="101000" sy="101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kern="0" dirty="0">
                <a:solidFill>
                  <a:schemeClr val="tx1">
                    <a:lumMod val="85000"/>
                    <a:lumOff val="15000"/>
                  </a:schemeClr>
                </a:solidFill>
                <a:cs typeface="+mn-ea"/>
                <a:sym typeface="+mn-lt"/>
              </a:rPr>
              <a:t>4</a:t>
            </a:r>
            <a:endParaRPr lang="zh-CN" altLang="en-US" sz="2800" b="1" kern="0" dirty="0">
              <a:solidFill>
                <a:schemeClr val="tx1">
                  <a:lumMod val="85000"/>
                  <a:lumOff val="15000"/>
                </a:schemeClr>
              </a:solidFill>
              <a:cs typeface="+mn-ea"/>
              <a:sym typeface="+mn-lt"/>
            </a:endParaRPr>
          </a:p>
        </p:txBody>
      </p:sp>
      <p:cxnSp>
        <p:nvCxnSpPr>
          <p:cNvPr id="54" name="直接连接符 53">
            <a:extLst>
              <a:ext uri="{FF2B5EF4-FFF2-40B4-BE49-F238E27FC236}">
                <a16:creationId xmlns="" xmlns:a16="http://schemas.microsoft.com/office/drawing/2014/main" id="{AA5B5BFA-2FC2-4378-95C0-868A29259427}"/>
              </a:ext>
            </a:extLst>
          </p:cNvPr>
          <p:cNvCxnSpPr>
            <a:cxnSpLocks/>
          </p:cNvCxnSpPr>
          <p:nvPr/>
        </p:nvCxnSpPr>
        <p:spPr>
          <a:xfrm>
            <a:off x="6292097" y="4406952"/>
            <a:ext cx="959151" cy="0"/>
          </a:xfrm>
          <a:prstGeom prst="line">
            <a:avLst/>
          </a:prstGeom>
          <a:ln>
            <a:solidFill>
              <a:srgbClr val="FBDEBE">
                <a:alpha val="64000"/>
              </a:srgbClr>
            </a:solidFill>
            <a:prstDash val="dash"/>
          </a:ln>
        </p:spPr>
        <p:style>
          <a:lnRef idx="1">
            <a:schemeClr val="accent1"/>
          </a:lnRef>
          <a:fillRef idx="0">
            <a:schemeClr val="accent1"/>
          </a:fillRef>
          <a:effectRef idx="0">
            <a:schemeClr val="accent1"/>
          </a:effectRef>
          <a:fontRef idx="minor">
            <a:schemeClr val="tx1"/>
          </a:fontRef>
        </p:style>
      </p:cxnSp>
      <p:sp>
        <p:nvSpPr>
          <p:cNvPr id="56" name="文本框 8">
            <a:extLst>
              <a:ext uri="{FF2B5EF4-FFF2-40B4-BE49-F238E27FC236}">
                <a16:creationId xmlns="" xmlns:a16="http://schemas.microsoft.com/office/drawing/2014/main" id="{90D0991F-F9E7-41FC-9939-A76413E73DB8}"/>
              </a:ext>
            </a:extLst>
          </p:cNvPr>
          <p:cNvSpPr txBox="1"/>
          <p:nvPr/>
        </p:nvSpPr>
        <p:spPr>
          <a:xfrm>
            <a:off x="2460789" y="2829216"/>
            <a:ext cx="2035630" cy="46166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b="1" dirty="0">
                <a:solidFill>
                  <a:schemeClr val="accent4">
                    <a:lumMod val="20000"/>
                    <a:lumOff val="80000"/>
                  </a:schemeClr>
                </a:solidFill>
                <a:cs typeface="+mn-ea"/>
                <a:sym typeface="+mn-lt"/>
              </a:rPr>
              <a:t>相关概念解读</a:t>
            </a:r>
          </a:p>
        </p:txBody>
      </p:sp>
      <p:sp>
        <p:nvSpPr>
          <p:cNvPr id="57" name="文本框 8">
            <a:extLst>
              <a:ext uri="{FF2B5EF4-FFF2-40B4-BE49-F238E27FC236}">
                <a16:creationId xmlns="" xmlns:a16="http://schemas.microsoft.com/office/drawing/2014/main" id="{16F9D33D-9817-42CF-9BDB-D9769F0DF981}"/>
              </a:ext>
            </a:extLst>
          </p:cNvPr>
          <p:cNvSpPr txBox="1"/>
          <p:nvPr/>
        </p:nvSpPr>
        <p:spPr>
          <a:xfrm>
            <a:off x="2450971" y="4151382"/>
            <a:ext cx="2647221" cy="46166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b="1" dirty="0">
                <a:solidFill>
                  <a:schemeClr val="accent4">
                    <a:lumMod val="20000"/>
                    <a:lumOff val="80000"/>
                  </a:schemeClr>
                </a:solidFill>
                <a:cs typeface="+mn-ea"/>
                <a:sym typeface="+mn-lt"/>
              </a:rPr>
              <a:t>涉密载体注意事项</a:t>
            </a:r>
          </a:p>
        </p:txBody>
      </p:sp>
      <p:sp>
        <p:nvSpPr>
          <p:cNvPr id="58" name="文本框 8">
            <a:extLst>
              <a:ext uri="{FF2B5EF4-FFF2-40B4-BE49-F238E27FC236}">
                <a16:creationId xmlns="" xmlns:a16="http://schemas.microsoft.com/office/drawing/2014/main" id="{54C2D3E7-EC7F-461A-978E-F6D348F9D064}"/>
              </a:ext>
            </a:extLst>
          </p:cNvPr>
          <p:cNvSpPr txBox="1"/>
          <p:nvPr/>
        </p:nvSpPr>
        <p:spPr>
          <a:xfrm>
            <a:off x="7350195" y="2848344"/>
            <a:ext cx="3134529" cy="46166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b="1" dirty="0">
                <a:solidFill>
                  <a:schemeClr val="accent4">
                    <a:lumMod val="20000"/>
                    <a:lumOff val="80000"/>
                  </a:schemeClr>
                </a:solidFill>
                <a:cs typeface="+mn-ea"/>
                <a:sym typeface="+mn-lt"/>
              </a:rPr>
              <a:t>本单位保密管理制度</a:t>
            </a:r>
          </a:p>
        </p:txBody>
      </p:sp>
      <p:sp>
        <p:nvSpPr>
          <p:cNvPr id="59" name="文本框 8">
            <a:extLst>
              <a:ext uri="{FF2B5EF4-FFF2-40B4-BE49-F238E27FC236}">
                <a16:creationId xmlns="" xmlns:a16="http://schemas.microsoft.com/office/drawing/2014/main" id="{B2A5DBA6-ABFA-4A73-B29C-B0084863E0FE}"/>
              </a:ext>
            </a:extLst>
          </p:cNvPr>
          <p:cNvSpPr txBox="1"/>
          <p:nvPr/>
        </p:nvSpPr>
        <p:spPr>
          <a:xfrm>
            <a:off x="7251248" y="4187796"/>
            <a:ext cx="2778369" cy="46166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b="1" dirty="0">
                <a:solidFill>
                  <a:schemeClr val="accent4">
                    <a:lumMod val="20000"/>
                    <a:lumOff val="80000"/>
                  </a:schemeClr>
                </a:solidFill>
                <a:cs typeface="+mn-ea"/>
                <a:sym typeface="+mn-lt"/>
              </a:rPr>
              <a:t>与日常工作的结合</a:t>
            </a:r>
          </a:p>
        </p:txBody>
      </p:sp>
      <p:cxnSp>
        <p:nvCxnSpPr>
          <p:cNvPr id="64" name="直接连接符 63">
            <a:extLst>
              <a:ext uri="{FF2B5EF4-FFF2-40B4-BE49-F238E27FC236}">
                <a16:creationId xmlns="" xmlns:a16="http://schemas.microsoft.com/office/drawing/2014/main" id="{01356B08-066A-48C9-B9D2-F838ACC856D8}"/>
              </a:ext>
            </a:extLst>
          </p:cNvPr>
          <p:cNvCxnSpPr>
            <a:cxnSpLocks/>
          </p:cNvCxnSpPr>
          <p:nvPr/>
        </p:nvCxnSpPr>
        <p:spPr>
          <a:xfrm flipH="1">
            <a:off x="1882497" y="3096459"/>
            <a:ext cx="525538" cy="0"/>
          </a:xfrm>
          <a:prstGeom prst="line">
            <a:avLst/>
          </a:prstGeom>
          <a:ln>
            <a:solidFill>
              <a:srgbClr val="FBDEBE">
                <a:alpha val="64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 xmlns:a16="http://schemas.microsoft.com/office/drawing/2014/main" id="{5F020D11-2E27-4453-9DDF-FBE01AE64C6C}"/>
              </a:ext>
            </a:extLst>
          </p:cNvPr>
          <p:cNvCxnSpPr>
            <a:cxnSpLocks/>
          </p:cNvCxnSpPr>
          <p:nvPr/>
        </p:nvCxnSpPr>
        <p:spPr>
          <a:xfrm flipH="1">
            <a:off x="1869194" y="4406952"/>
            <a:ext cx="538841" cy="0"/>
          </a:xfrm>
          <a:prstGeom prst="line">
            <a:avLst/>
          </a:prstGeom>
          <a:ln>
            <a:solidFill>
              <a:srgbClr val="FBDEBE">
                <a:alpha val="64000"/>
              </a:srgbClr>
            </a:solidFill>
            <a:prstDash val="dash"/>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 xmlns:a16="http://schemas.microsoft.com/office/drawing/2014/main" id="{94C2077B-C62D-D640-A5A1-9EBE8B9BE1D6}"/>
              </a:ext>
            </a:extLst>
          </p:cNvPr>
          <p:cNvSpPr txBox="1"/>
          <p:nvPr/>
        </p:nvSpPr>
        <p:spPr>
          <a:xfrm>
            <a:off x="2487902" y="3301322"/>
            <a:ext cx="3094892" cy="630685"/>
          </a:xfrm>
          <a:prstGeom prst="rect">
            <a:avLst/>
          </a:prstGeom>
          <a:noFill/>
        </p:spPr>
        <p:txBody>
          <a:bodyPr wrap="square" rtlCol="0">
            <a:spAutoFit/>
          </a:bodyPr>
          <a:lstStyle/>
          <a:p>
            <a:pPr>
              <a:lnSpc>
                <a:spcPct val="120000"/>
              </a:lnSpc>
            </a:pPr>
            <a:r>
              <a:rPr lang="en" altLang="zh-CN" sz="1000">
                <a:solidFill>
                  <a:schemeClr val="accent4">
                    <a:lumMod val="20000"/>
                    <a:lumOff val="80000"/>
                  </a:schemeClr>
                </a:solidFill>
                <a:cs typeface="+mn-ea"/>
                <a:sym typeface="+mn-lt"/>
              </a:rPr>
              <a:t>Enter the relevant content you need here. Thank you for downloading our PPT template file.</a:t>
            </a:r>
          </a:p>
        </p:txBody>
      </p:sp>
      <p:sp>
        <p:nvSpPr>
          <p:cNvPr id="36" name="文本框 35">
            <a:extLst>
              <a:ext uri="{FF2B5EF4-FFF2-40B4-BE49-F238E27FC236}">
                <a16:creationId xmlns="" xmlns:a16="http://schemas.microsoft.com/office/drawing/2014/main" id="{B0DE8B1F-B4FD-CA44-AC24-B4C7C4121FAE}"/>
              </a:ext>
            </a:extLst>
          </p:cNvPr>
          <p:cNvSpPr txBox="1"/>
          <p:nvPr/>
        </p:nvSpPr>
        <p:spPr>
          <a:xfrm>
            <a:off x="2460789" y="4553053"/>
            <a:ext cx="3094892" cy="630685"/>
          </a:xfrm>
          <a:prstGeom prst="rect">
            <a:avLst/>
          </a:prstGeom>
          <a:noFill/>
        </p:spPr>
        <p:txBody>
          <a:bodyPr wrap="square" rtlCol="0">
            <a:spAutoFit/>
          </a:bodyPr>
          <a:lstStyle/>
          <a:p>
            <a:pPr>
              <a:lnSpc>
                <a:spcPct val="120000"/>
              </a:lnSpc>
            </a:pPr>
            <a:r>
              <a:rPr lang="en" altLang="zh-CN" sz="1000">
                <a:solidFill>
                  <a:schemeClr val="accent4">
                    <a:lumMod val="20000"/>
                    <a:lumOff val="80000"/>
                  </a:schemeClr>
                </a:solidFill>
                <a:cs typeface="+mn-ea"/>
                <a:sym typeface="+mn-lt"/>
              </a:rPr>
              <a:t>Enter the relevant content you need here. Thank you for downloading our PPT template file.</a:t>
            </a:r>
          </a:p>
        </p:txBody>
      </p:sp>
      <p:sp>
        <p:nvSpPr>
          <p:cNvPr id="37" name="文本框 36">
            <a:extLst>
              <a:ext uri="{FF2B5EF4-FFF2-40B4-BE49-F238E27FC236}">
                <a16:creationId xmlns="" xmlns:a16="http://schemas.microsoft.com/office/drawing/2014/main" id="{19DA6C7E-F39B-4347-92CA-EB08838114F2}"/>
              </a:ext>
            </a:extLst>
          </p:cNvPr>
          <p:cNvSpPr txBox="1"/>
          <p:nvPr/>
        </p:nvSpPr>
        <p:spPr>
          <a:xfrm>
            <a:off x="7440843" y="3305660"/>
            <a:ext cx="3094892" cy="630685"/>
          </a:xfrm>
          <a:prstGeom prst="rect">
            <a:avLst/>
          </a:prstGeom>
          <a:noFill/>
        </p:spPr>
        <p:txBody>
          <a:bodyPr wrap="square" rtlCol="0">
            <a:spAutoFit/>
          </a:bodyPr>
          <a:lstStyle/>
          <a:p>
            <a:pPr>
              <a:lnSpc>
                <a:spcPct val="120000"/>
              </a:lnSpc>
            </a:pPr>
            <a:r>
              <a:rPr lang="en" altLang="zh-CN" sz="1000">
                <a:solidFill>
                  <a:schemeClr val="accent4">
                    <a:lumMod val="20000"/>
                    <a:lumOff val="80000"/>
                  </a:schemeClr>
                </a:solidFill>
                <a:cs typeface="+mn-ea"/>
                <a:sym typeface="+mn-lt"/>
              </a:rPr>
              <a:t>Enter the relevant content you need here. Thank you for downloading our PPT template file.</a:t>
            </a:r>
          </a:p>
        </p:txBody>
      </p:sp>
      <p:sp>
        <p:nvSpPr>
          <p:cNvPr id="38" name="文本框 37">
            <a:extLst>
              <a:ext uri="{FF2B5EF4-FFF2-40B4-BE49-F238E27FC236}">
                <a16:creationId xmlns="" xmlns:a16="http://schemas.microsoft.com/office/drawing/2014/main" id="{A290B902-1744-824D-A8F5-ACE6B2BA9167}"/>
              </a:ext>
            </a:extLst>
          </p:cNvPr>
          <p:cNvSpPr txBox="1"/>
          <p:nvPr/>
        </p:nvSpPr>
        <p:spPr>
          <a:xfrm>
            <a:off x="7413730" y="4557391"/>
            <a:ext cx="3094892" cy="630685"/>
          </a:xfrm>
          <a:prstGeom prst="rect">
            <a:avLst/>
          </a:prstGeom>
          <a:noFill/>
        </p:spPr>
        <p:txBody>
          <a:bodyPr wrap="square" rtlCol="0">
            <a:spAutoFit/>
          </a:bodyPr>
          <a:lstStyle/>
          <a:p>
            <a:pPr>
              <a:lnSpc>
                <a:spcPct val="120000"/>
              </a:lnSpc>
            </a:pPr>
            <a:r>
              <a:rPr lang="en" altLang="zh-CN" sz="1000">
                <a:solidFill>
                  <a:schemeClr val="accent4">
                    <a:lumMod val="20000"/>
                    <a:lumOff val="80000"/>
                  </a:schemeClr>
                </a:solidFill>
                <a:cs typeface="+mn-ea"/>
                <a:sym typeface="+mn-lt"/>
              </a:rPr>
              <a:t>Enter the relevant content you need here. Thank you for downloading our PPT template file.</a:t>
            </a:r>
          </a:p>
        </p:txBody>
      </p:sp>
    </p:spTree>
    <p:custDataLst>
      <p:tags r:id="rId1"/>
    </p:custDataLst>
    <p:extLst>
      <p:ext uri="{BB962C8B-B14F-4D97-AF65-F5344CB8AC3E}">
        <p14:creationId xmlns:p14="http://schemas.microsoft.com/office/powerpoint/2010/main" val="101417715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6"/>
                                        </p:tgtEl>
                                        <p:attrNameLst>
                                          <p:attrName>style.visibility</p:attrName>
                                        </p:attrNameLst>
                                      </p:cBhvr>
                                      <p:to>
                                        <p:strVal val="visible"/>
                                      </p:to>
                                    </p:set>
                                    <p:anim calcmode="lin" valueType="num">
                                      <p:cBhvr>
                                        <p:cTn id="20" dur="500" fill="hold"/>
                                        <p:tgtEl>
                                          <p:spTgt spid="56"/>
                                        </p:tgtEl>
                                        <p:attrNameLst>
                                          <p:attrName>ppt_w</p:attrName>
                                        </p:attrNameLst>
                                      </p:cBhvr>
                                      <p:tavLst>
                                        <p:tav tm="0">
                                          <p:val>
                                            <p:fltVal val="0"/>
                                          </p:val>
                                        </p:tav>
                                        <p:tav tm="100000">
                                          <p:val>
                                            <p:strVal val="#ppt_w"/>
                                          </p:val>
                                        </p:tav>
                                      </p:tavLst>
                                    </p:anim>
                                    <p:anim calcmode="lin" valueType="num">
                                      <p:cBhvr>
                                        <p:cTn id="21" dur="500" fill="hold"/>
                                        <p:tgtEl>
                                          <p:spTgt spid="56"/>
                                        </p:tgtEl>
                                        <p:attrNameLst>
                                          <p:attrName>ppt_h</p:attrName>
                                        </p:attrNameLst>
                                      </p:cBhvr>
                                      <p:tavLst>
                                        <p:tav tm="0">
                                          <p:val>
                                            <p:fltVal val="0"/>
                                          </p:val>
                                        </p:tav>
                                        <p:tav tm="100000">
                                          <p:val>
                                            <p:strVal val="#ppt_h"/>
                                          </p:val>
                                        </p:tav>
                                      </p:tavLst>
                                    </p:anim>
                                    <p:animEffect transition="in" filter="fade">
                                      <p:cBhvr>
                                        <p:cTn id="22" dur="500"/>
                                        <p:tgtEl>
                                          <p:spTgt spid="5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p:cTn id="25" dur="500" fill="hold"/>
                                        <p:tgtEl>
                                          <p:spTgt spid="57"/>
                                        </p:tgtEl>
                                        <p:attrNameLst>
                                          <p:attrName>ppt_w</p:attrName>
                                        </p:attrNameLst>
                                      </p:cBhvr>
                                      <p:tavLst>
                                        <p:tav tm="0">
                                          <p:val>
                                            <p:fltVal val="0"/>
                                          </p:val>
                                        </p:tav>
                                        <p:tav tm="100000">
                                          <p:val>
                                            <p:strVal val="#ppt_w"/>
                                          </p:val>
                                        </p:tav>
                                      </p:tavLst>
                                    </p:anim>
                                    <p:anim calcmode="lin" valueType="num">
                                      <p:cBhvr>
                                        <p:cTn id="26" dur="500" fill="hold"/>
                                        <p:tgtEl>
                                          <p:spTgt spid="57"/>
                                        </p:tgtEl>
                                        <p:attrNameLst>
                                          <p:attrName>ppt_h</p:attrName>
                                        </p:attrNameLst>
                                      </p:cBhvr>
                                      <p:tavLst>
                                        <p:tav tm="0">
                                          <p:val>
                                            <p:fltVal val="0"/>
                                          </p:val>
                                        </p:tav>
                                        <p:tav tm="100000">
                                          <p:val>
                                            <p:strVal val="#ppt_h"/>
                                          </p:val>
                                        </p:tav>
                                      </p:tavLst>
                                    </p:anim>
                                    <p:animEffect transition="in" filter="fade">
                                      <p:cBhvr>
                                        <p:cTn id="27" dur="500"/>
                                        <p:tgtEl>
                                          <p:spTgt spid="5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58"/>
                                        </p:tgtEl>
                                        <p:attrNameLst>
                                          <p:attrName>style.visibility</p:attrName>
                                        </p:attrNameLst>
                                      </p:cBhvr>
                                      <p:to>
                                        <p:strVal val="visible"/>
                                      </p:to>
                                    </p:set>
                                    <p:anim calcmode="lin" valueType="num">
                                      <p:cBhvr>
                                        <p:cTn id="30" dur="500" fill="hold"/>
                                        <p:tgtEl>
                                          <p:spTgt spid="58"/>
                                        </p:tgtEl>
                                        <p:attrNameLst>
                                          <p:attrName>ppt_w</p:attrName>
                                        </p:attrNameLst>
                                      </p:cBhvr>
                                      <p:tavLst>
                                        <p:tav tm="0">
                                          <p:val>
                                            <p:fltVal val="0"/>
                                          </p:val>
                                        </p:tav>
                                        <p:tav tm="100000">
                                          <p:val>
                                            <p:strVal val="#ppt_w"/>
                                          </p:val>
                                        </p:tav>
                                      </p:tavLst>
                                    </p:anim>
                                    <p:anim calcmode="lin" valueType="num">
                                      <p:cBhvr>
                                        <p:cTn id="31" dur="500" fill="hold"/>
                                        <p:tgtEl>
                                          <p:spTgt spid="58"/>
                                        </p:tgtEl>
                                        <p:attrNameLst>
                                          <p:attrName>ppt_h</p:attrName>
                                        </p:attrNameLst>
                                      </p:cBhvr>
                                      <p:tavLst>
                                        <p:tav tm="0">
                                          <p:val>
                                            <p:fltVal val="0"/>
                                          </p:val>
                                        </p:tav>
                                        <p:tav tm="100000">
                                          <p:val>
                                            <p:strVal val="#ppt_h"/>
                                          </p:val>
                                        </p:tav>
                                      </p:tavLst>
                                    </p:anim>
                                    <p:animEffect transition="in" filter="fade">
                                      <p:cBhvr>
                                        <p:cTn id="32" dur="500"/>
                                        <p:tgtEl>
                                          <p:spTgt spid="58"/>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p:cTn id="45" dur="500" fill="hold"/>
                                        <p:tgtEl>
                                          <p:spTgt spid="39"/>
                                        </p:tgtEl>
                                        <p:attrNameLst>
                                          <p:attrName>ppt_w</p:attrName>
                                        </p:attrNameLst>
                                      </p:cBhvr>
                                      <p:tavLst>
                                        <p:tav tm="0">
                                          <p:val>
                                            <p:fltVal val="0"/>
                                          </p:val>
                                        </p:tav>
                                        <p:tav tm="100000">
                                          <p:val>
                                            <p:strVal val="#ppt_w"/>
                                          </p:val>
                                        </p:tav>
                                      </p:tavLst>
                                    </p:anim>
                                    <p:anim calcmode="lin" valueType="num">
                                      <p:cBhvr>
                                        <p:cTn id="46" dur="500" fill="hold"/>
                                        <p:tgtEl>
                                          <p:spTgt spid="39"/>
                                        </p:tgtEl>
                                        <p:attrNameLst>
                                          <p:attrName>ppt_h</p:attrName>
                                        </p:attrNameLst>
                                      </p:cBhvr>
                                      <p:tavLst>
                                        <p:tav tm="0">
                                          <p:val>
                                            <p:fltVal val="0"/>
                                          </p:val>
                                        </p:tav>
                                        <p:tav tm="100000">
                                          <p:val>
                                            <p:strVal val="#ppt_h"/>
                                          </p:val>
                                        </p:tav>
                                      </p:tavLst>
                                    </p:anim>
                                    <p:animEffect transition="in" filter="fade">
                                      <p:cBhvr>
                                        <p:cTn id="47" dur="500"/>
                                        <p:tgtEl>
                                          <p:spTgt spid="3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3"/>
                                        </p:tgtEl>
                                        <p:attrNameLst>
                                          <p:attrName>style.visibility</p:attrName>
                                        </p:attrNameLst>
                                      </p:cBhvr>
                                      <p:to>
                                        <p:strVal val="visible"/>
                                      </p:to>
                                    </p:set>
                                    <p:anim calcmode="lin" valueType="num">
                                      <p:cBhvr>
                                        <p:cTn id="50" dur="500" fill="hold"/>
                                        <p:tgtEl>
                                          <p:spTgt spid="43"/>
                                        </p:tgtEl>
                                        <p:attrNameLst>
                                          <p:attrName>ppt_w</p:attrName>
                                        </p:attrNameLst>
                                      </p:cBhvr>
                                      <p:tavLst>
                                        <p:tav tm="0">
                                          <p:val>
                                            <p:fltVal val="0"/>
                                          </p:val>
                                        </p:tav>
                                        <p:tav tm="100000">
                                          <p:val>
                                            <p:strVal val="#ppt_w"/>
                                          </p:val>
                                        </p:tav>
                                      </p:tavLst>
                                    </p:anim>
                                    <p:anim calcmode="lin" valueType="num">
                                      <p:cBhvr>
                                        <p:cTn id="51" dur="500" fill="hold"/>
                                        <p:tgtEl>
                                          <p:spTgt spid="43"/>
                                        </p:tgtEl>
                                        <p:attrNameLst>
                                          <p:attrName>ppt_h</p:attrName>
                                        </p:attrNameLst>
                                      </p:cBhvr>
                                      <p:tavLst>
                                        <p:tav tm="0">
                                          <p:val>
                                            <p:fltVal val="0"/>
                                          </p:val>
                                        </p:tav>
                                        <p:tav tm="100000">
                                          <p:val>
                                            <p:strVal val="#ppt_h"/>
                                          </p:val>
                                        </p:tav>
                                      </p:tavLst>
                                    </p:anim>
                                    <p:animEffect transition="in" filter="fade">
                                      <p:cBhvr>
                                        <p:cTn id="52" dur="500"/>
                                        <p:tgtEl>
                                          <p:spTgt spid="43"/>
                                        </p:tgtEl>
                                      </p:cBhvr>
                                    </p:animEffect>
                                  </p:childTnLst>
                                </p:cTn>
                              </p:par>
                              <p:par>
                                <p:cTn id="53" presetID="53" presetClass="entr" presetSubtype="16"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500" fill="hold"/>
                                        <p:tgtEl>
                                          <p:spTgt spid="44"/>
                                        </p:tgtEl>
                                        <p:attrNameLst>
                                          <p:attrName>ppt_w</p:attrName>
                                        </p:attrNameLst>
                                      </p:cBhvr>
                                      <p:tavLst>
                                        <p:tav tm="0">
                                          <p:val>
                                            <p:fltVal val="0"/>
                                          </p:val>
                                        </p:tav>
                                        <p:tav tm="100000">
                                          <p:val>
                                            <p:strVal val="#ppt_w"/>
                                          </p:val>
                                        </p:tav>
                                      </p:tavLst>
                                    </p:anim>
                                    <p:anim calcmode="lin" valueType="num">
                                      <p:cBhvr>
                                        <p:cTn id="56" dur="500" fill="hold"/>
                                        <p:tgtEl>
                                          <p:spTgt spid="44"/>
                                        </p:tgtEl>
                                        <p:attrNameLst>
                                          <p:attrName>ppt_h</p:attrName>
                                        </p:attrNameLst>
                                      </p:cBhvr>
                                      <p:tavLst>
                                        <p:tav tm="0">
                                          <p:val>
                                            <p:fltVal val="0"/>
                                          </p:val>
                                        </p:tav>
                                        <p:tav tm="100000">
                                          <p:val>
                                            <p:strVal val="#ppt_h"/>
                                          </p:val>
                                        </p:tav>
                                      </p:tavLst>
                                    </p:anim>
                                    <p:animEffect transition="in" filter="fade">
                                      <p:cBhvr>
                                        <p:cTn id="57" dur="500"/>
                                        <p:tgtEl>
                                          <p:spTgt spid="44"/>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p:cTn id="60" dur="500" fill="hold"/>
                                        <p:tgtEl>
                                          <p:spTgt spid="51"/>
                                        </p:tgtEl>
                                        <p:attrNameLst>
                                          <p:attrName>ppt_w</p:attrName>
                                        </p:attrNameLst>
                                      </p:cBhvr>
                                      <p:tavLst>
                                        <p:tav tm="0">
                                          <p:val>
                                            <p:fltVal val="0"/>
                                          </p:val>
                                        </p:tav>
                                        <p:tav tm="100000">
                                          <p:val>
                                            <p:strVal val="#ppt_w"/>
                                          </p:val>
                                        </p:tav>
                                      </p:tavLst>
                                    </p:anim>
                                    <p:anim calcmode="lin" valueType="num">
                                      <p:cBhvr>
                                        <p:cTn id="61" dur="500" fill="hold"/>
                                        <p:tgtEl>
                                          <p:spTgt spid="51"/>
                                        </p:tgtEl>
                                        <p:attrNameLst>
                                          <p:attrName>ppt_h</p:attrName>
                                        </p:attrNameLst>
                                      </p:cBhvr>
                                      <p:tavLst>
                                        <p:tav tm="0">
                                          <p:val>
                                            <p:fltVal val="0"/>
                                          </p:val>
                                        </p:tav>
                                        <p:tav tm="100000">
                                          <p:val>
                                            <p:strVal val="#ppt_h"/>
                                          </p:val>
                                        </p:tav>
                                      </p:tavLst>
                                    </p:anim>
                                    <p:animEffect transition="in" filter="fade">
                                      <p:cBhvr>
                                        <p:cTn id="62" dur="500"/>
                                        <p:tgtEl>
                                          <p:spTgt spid="51"/>
                                        </p:tgtEl>
                                      </p:cBhvr>
                                    </p:animEffect>
                                  </p:childTnLst>
                                </p:cTn>
                              </p:par>
                              <p:par>
                                <p:cTn id="63" presetID="53" presetClass="entr" presetSubtype="16" fill="hold" nodeType="withEffect">
                                  <p:stCondLst>
                                    <p:cond delay="0"/>
                                  </p:stCondLst>
                                  <p:childTnLst>
                                    <p:set>
                                      <p:cBhvr>
                                        <p:cTn id="64" dur="1" fill="hold">
                                          <p:stCondLst>
                                            <p:cond delay="0"/>
                                          </p:stCondLst>
                                        </p:cTn>
                                        <p:tgtEl>
                                          <p:spTgt spid="54"/>
                                        </p:tgtEl>
                                        <p:attrNameLst>
                                          <p:attrName>style.visibility</p:attrName>
                                        </p:attrNameLst>
                                      </p:cBhvr>
                                      <p:to>
                                        <p:strVal val="visible"/>
                                      </p:to>
                                    </p:set>
                                    <p:anim calcmode="lin" valueType="num">
                                      <p:cBhvr>
                                        <p:cTn id="65" dur="500" fill="hold"/>
                                        <p:tgtEl>
                                          <p:spTgt spid="54"/>
                                        </p:tgtEl>
                                        <p:attrNameLst>
                                          <p:attrName>ppt_w</p:attrName>
                                        </p:attrNameLst>
                                      </p:cBhvr>
                                      <p:tavLst>
                                        <p:tav tm="0">
                                          <p:val>
                                            <p:fltVal val="0"/>
                                          </p:val>
                                        </p:tav>
                                        <p:tav tm="100000">
                                          <p:val>
                                            <p:strVal val="#ppt_w"/>
                                          </p:val>
                                        </p:tav>
                                      </p:tavLst>
                                    </p:anim>
                                    <p:anim calcmode="lin" valueType="num">
                                      <p:cBhvr>
                                        <p:cTn id="66" dur="500" fill="hold"/>
                                        <p:tgtEl>
                                          <p:spTgt spid="54"/>
                                        </p:tgtEl>
                                        <p:attrNameLst>
                                          <p:attrName>ppt_h</p:attrName>
                                        </p:attrNameLst>
                                      </p:cBhvr>
                                      <p:tavLst>
                                        <p:tav tm="0">
                                          <p:val>
                                            <p:fltVal val="0"/>
                                          </p:val>
                                        </p:tav>
                                        <p:tav tm="100000">
                                          <p:val>
                                            <p:strVal val="#ppt_h"/>
                                          </p:val>
                                        </p:tav>
                                      </p:tavLst>
                                    </p:anim>
                                    <p:animEffect transition="in" filter="fade">
                                      <p:cBhvr>
                                        <p:cTn id="67" dur="500"/>
                                        <p:tgtEl>
                                          <p:spTgt spid="54"/>
                                        </p:tgtEl>
                                      </p:cBhvr>
                                    </p:animEffect>
                                  </p:childTnLst>
                                </p:cTn>
                              </p:par>
                              <p:par>
                                <p:cTn id="68" presetID="53" presetClass="entr" presetSubtype="16" fill="hold" nodeType="withEffect">
                                  <p:stCondLst>
                                    <p:cond delay="0"/>
                                  </p:stCondLst>
                                  <p:childTnLst>
                                    <p:set>
                                      <p:cBhvr>
                                        <p:cTn id="69" dur="1" fill="hold">
                                          <p:stCondLst>
                                            <p:cond delay="0"/>
                                          </p:stCondLst>
                                        </p:cTn>
                                        <p:tgtEl>
                                          <p:spTgt spid="64"/>
                                        </p:tgtEl>
                                        <p:attrNameLst>
                                          <p:attrName>style.visibility</p:attrName>
                                        </p:attrNameLst>
                                      </p:cBhvr>
                                      <p:to>
                                        <p:strVal val="visible"/>
                                      </p:to>
                                    </p:set>
                                    <p:anim calcmode="lin" valueType="num">
                                      <p:cBhvr>
                                        <p:cTn id="70" dur="500" fill="hold"/>
                                        <p:tgtEl>
                                          <p:spTgt spid="64"/>
                                        </p:tgtEl>
                                        <p:attrNameLst>
                                          <p:attrName>ppt_w</p:attrName>
                                        </p:attrNameLst>
                                      </p:cBhvr>
                                      <p:tavLst>
                                        <p:tav tm="0">
                                          <p:val>
                                            <p:fltVal val="0"/>
                                          </p:val>
                                        </p:tav>
                                        <p:tav tm="100000">
                                          <p:val>
                                            <p:strVal val="#ppt_w"/>
                                          </p:val>
                                        </p:tav>
                                      </p:tavLst>
                                    </p:anim>
                                    <p:anim calcmode="lin" valueType="num">
                                      <p:cBhvr>
                                        <p:cTn id="71" dur="500" fill="hold"/>
                                        <p:tgtEl>
                                          <p:spTgt spid="64"/>
                                        </p:tgtEl>
                                        <p:attrNameLst>
                                          <p:attrName>ppt_h</p:attrName>
                                        </p:attrNameLst>
                                      </p:cBhvr>
                                      <p:tavLst>
                                        <p:tav tm="0">
                                          <p:val>
                                            <p:fltVal val="0"/>
                                          </p:val>
                                        </p:tav>
                                        <p:tav tm="100000">
                                          <p:val>
                                            <p:strVal val="#ppt_h"/>
                                          </p:val>
                                        </p:tav>
                                      </p:tavLst>
                                    </p:anim>
                                    <p:animEffect transition="in" filter="fade">
                                      <p:cBhvr>
                                        <p:cTn id="72" dur="500"/>
                                        <p:tgtEl>
                                          <p:spTgt spid="64"/>
                                        </p:tgtEl>
                                      </p:cBhvr>
                                    </p:animEffect>
                                  </p:childTnLst>
                                </p:cTn>
                              </p:par>
                              <p:par>
                                <p:cTn id="73" presetID="53" presetClass="entr" presetSubtype="16"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 calcmode="lin" valueType="num">
                                      <p:cBhvr>
                                        <p:cTn id="75" dur="500" fill="hold"/>
                                        <p:tgtEl>
                                          <p:spTgt spid="65"/>
                                        </p:tgtEl>
                                        <p:attrNameLst>
                                          <p:attrName>ppt_w</p:attrName>
                                        </p:attrNameLst>
                                      </p:cBhvr>
                                      <p:tavLst>
                                        <p:tav tm="0">
                                          <p:val>
                                            <p:fltVal val="0"/>
                                          </p:val>
                                        </p:tav>
                                        <p:tav tm="100000">
                                          <p:val>
                                            <p:strVal val="#ppt_w"/>
                                          </p:val>
                                        </p:tav>
                                      </p:tavLst>
                                    </p:anim>
                                    <p:anim calcmode="lin" valueType="num">
                                      <p:cBhvr>
                                        <p:cTn id="76" dur="500" fill="hold"/>
                                        <p:tgtEl>
                                          <p:spTgt spid="65"/>
                                        </p:tgtEl>
                                        <p:attrNameLst>
                                          <p:attrName>ppt_h</p:attrName>
                                        </p:attrNameLst>
                                      </p:cBhvr>
                                      <p:tavLst>
                                        <p:tav tm="0">
                                          <p:val>
                                            <p:fltVal val="0"/>
                                          </p:val>
                                        </p:tav>
                                        <p:tav tm="100000">
                                          <p:val>
                                            <p:strVal val="#ppt_h"/>
                                          </p:val>
                                        </p:tav>
                                      </p:tavLst>
                                    </p:anim>
                                    <p:animEffect transition="in" filter="fade">
                                      <p:cBhvr>
                                        <p:cTn id="7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9" grpId="0" animBg="1"/>
      <p:bldP spid="39" grpId="0" animBg="1"/>
      <p:bldP spid="43" grpId="0" animBg="1"/>
      <p:bldP spid="51" grpId="0" animBg="1"/>
      <p:bldP spid="56" grpId="0"/>
      <p:bldP spid="57" grpId="0"/>
      <p:bldP spid="58" grpId="0"/>
      <p:bldP spid="5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a:extLst>
              <a:ext uri="{FF2B5EF4-FFF2-40B4-BE49-F238E27FC236}">
                <a16:creationId xmlns="" xmlns:a16="http://schemas.microsoft.com/office/drawing/2014/main" id="{BE6A6ADF-283E-41BA-9937-572216549D36}"/>
              </a:ext>
            </a:extLst>
          </p:cNvPr>
          <p:cNvSpPr txBox="1"/>
          <p:nvPr/>
        </p:nvSpPr>
        <p:spPr>
          <a:xfrm>
            <a:off x="1772209" y="2126065"/>
            <a:ext cx="2415641" cy="3046988"/>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贵重物品、现金、票证落实专人负责，责任人要认真做好保管、使用、防火、防盗、防潮、防爆及保密工作对要害部位认真按安全保卫保密要求落实人防、物防、技防措施，防范于未然</a:t>
            </a:r>
          </a:p>
        </p:txBody>
      </p:sp>
      <p:sp>
        <p:nvSpPr>
          <p:cNvPr id="30" name="文本框 29">
            <a:extLst>
              <a:ext uri="{FF2B5EF4-FFF2-40B4-BE49-F238E27FC236}">
                <a16:creationId xmlns="" xmlns:a16="http://schemas.microsoft.com/office/drawing/2014/main" id="{F7CEB278-5ABB-4BEE-9EAF-00F9889CF844}"/>
              </a:ext>
            </a:extLst>
          </p:cNvPr>
          <p:cNvSpPr txBox="1"/>
          <p:nvPr/>
        </p:nvSpPr>
        <p:spPr>
          <a:xfrm>
            <a:off x="5231688" y="2126065"/>
            <a:ext cx="2415641" cy="1569660"/>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加强计算机系统的保密安全管理。对涉密与非涉密计算机予以明确区分</a:t>
            </a:r>
          </a:p>
        </p:txBody>
      </p:sp>
      <p:sp>
        <p:nvSpPr>
          <p:cNvPr id="31" name="文本框 30">
            <a:extLst>
              <a:ext uri="{FF2B5EF4-FFF2-40B4-BE49-F238E27FC236}">
                <a16:creationId xmlns="" xmlns:a16="http://schemas.microsoft.com/office/drawing/2014/main" id="{915DB38D-0379-4E71-8F39-2149D093D672}"/>
              </a:ext>
            </a:extLst>
          </p:cNvPr>
          <p:cNvSpPr txBox="1"/>
          <p:nvPr/>
        </p:nvSpPr>
        <p:spPr>
          <a:xfrm>
            <a:off x="8691169" y="2126065"/>
            <a:ext cx="2415641" cy="1200329"/>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schemeClr>
                </a:solidFill>
                <a:cs typeface="+mn-ea"/>
                <a:sym typeface="+mn-lt"/>
              </a:rPr>
              <a:t>涉密机必须完全与局域网脱离连接，并禁止上因特网以防泄密</a:t>
            </a:r>
          </a:p>
        </p:txBody>
      </p:sp>
      <p:sp>
        <p:nvSpPr>
          <p:cNvPr id="15" name="椭圆 14">
            <a:extLst>
              <a:ext uri="{FF2B5EF4-FFF2-40B4-BE49-F238E27FC236}">
                <a16:creationId xmlns="" xmlns:a16="http://schemas.microsoft.com/office/drawing/2014/main" id="{0F204F79-A1AE-4AA7-8F5C-EE19E995E3F4}"/>
              </a:ext>
            </a:extLst>
          </p:cNvPr>
          <p:cNvSpPr/>
          <p:nvPr/>
        </p:nvSpPr>
        <p:spPr>
          <a:xfrm>
            <a:off x="4636001" y="2390032"/>
            <a:ext cx="147536" cy="14753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32" name="椭圆 31">
            <a:extLst>
              <a:ext uri="{FF2B5EF4-FFF2-40B4-BE49-F238E27FC236}">
                <a16:creationId xmlns="" xmlns:a16="http://schemas.microsoft.com/office/drawing/2014/main" id="{3D27E123-57F0-4B4D-8235-F71A97E2AD50}"/>
              </a:ext>
            </a:extLst>
          </p:cNvPr>
          <p:cNvSpPr/>
          <p:nvPr/>
        </p:nvSpPr>
        <p:spPr>
          <a:xfrm>
            <a:off x="4544669" y="2298700"/>
            <a:ext cx="330200" cy="330200"/>
          </a:xfrm>
          <a:prstGeom prst="ellipse">
            <a:avLst/>
          </a:prstGeom>
          <a:noFill/>
          <a:ln w="28575">
            <a:solidFill>
              <a:schemeClr val="tx1">
                <a:lumMod val="75000"/>
                <a:lumOff val="25000"/>
                <a:alpha val="23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35" name="椭圆 34">
            <a:extLst>
              <a:ext uri="{FF2B5EF4-FFF2-40B4-BE49-F238E27FC236}">
                <a16:creationId xmlns="" xmlns:a16="http://schemas.microsoft.com/office/drawing/2014/main" id="{8CA1EAB0-2679-4A32-A9DE-9877C43E4B23}"/>
              </a:ext>
            </a:extLst>
          </p:cNvPr>
          <p:cNvSpPr/>
          <p:nvPr/>
        </p:nvSpPr>
        <p:spPr>
          <a:xfrm>
            <a:off x="8095480" y="2390032"/>
            <a:ext cx="147536" cy="14753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36" name="椭圆 35">
            <a:extLst>
              <a:ext uri="{FF2B5EF4-FFF2-40B4-BE49-F238E27FC236}">
                <a16:creationId xmlns="" xmlns:a16="http://schemas.microsoft.com/office/drawing/2014/main" id="{5DC6F5EE-BAA0-416B-B642-DB1E30DD0DDF}"/>
              </a:ext>
            </a:extLst>
          </p:cNvPr>
          <p:cNvSpPr/>
          <p:nvPr/>
        </p:nvSpPr>
        <p:spPr>
          <a:xfrm>
            <a:off x="8004148" y="2298700"/>
            <a:ext cx="330200" cy="330200"/>
          </a:xfrm>
          <a:prstGeom prst="ellipse">
            <a:avLst/>
          </a:prstGeom>
          <a:noFill/>
          <a:ln w="28575">
            <a:solidFill>
              <a:schemeClr val="tx1">
                <a:lumMod val="75000"/>
                <a:lumOff val="25000"/>
                <a:alpha val="23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46" name="椭圆 45">
            <a:extLst>
              <a:ext uri="{FF2B5EF4-FFF2-40B4-BE49-F238E27FC236}">
                <a16:creationId xmlns="" xmlns:a16="http://schemas.microsoft.com/office/drawing/2014/main" id="{DFD8C30C-3342-4B90-AD04-90236F11657F}"/>
              </a:ext>
            </a:extLst>
          </p:cNvPr>
          <p:cNvSpPr/>
          <p:nvPr/>
        </p:nvSpPr>
        <p:spPr>
          <a:xfrm>
            <a:off x="1176522" y="2390032"/>
            <a:ext cx="147536" cy="14753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tx1">
                  <a:lumMod val="75000"/>
                  <a:lumOff val="25000"/>
                </a:schemeClr>
              </a:solidFill>
              <a:cs typeface="+mn-ea"/>
              <a:sym typeface="+mn-lt"/>
            </a:endParaRPr>
          </a:p>
        </p:txBody>
      </p:sp>
      <p:sp>
        <p:nvSpPr>
          <p:cNvPr id="47" name="椭圆 46">
            <a:extLst>
              <a:ext uri="{FF2B5EF4-FFF2-40B4-BE49-F238E27FC236}">
                <a16:creationId xmlns="" xmlns:a16="http://schemas.microsoft.com/office/drawing/2014/main" id="{D9914E2F-8A6B-4E09-A349-2BFE9F407A45}"/>
              </a:ext>
            </a:extLst>
          </p:cNvPr>
          <p:cNvSpPr/>
          <p:nvPr/>
        </p:nvSpPr>
        <p:spPr>
          <a:xfrm>
            <a:off x="1085190" y="2298700"/>
            <a:ext cx="330200" cy="330200"/>
          </a:xfrm>
          <a:prstGeom prst="ellipse">
            <a:avLst/>
          </a:prstGeom>
          <a:noFill/>
          <a:ln w="28575">
            <a:solidFill>
              <a:schemeClr val="tx1">
                <a:lumMod val="75000"/>
                <a:lumOff val="25000"/>
                <a:alpha val="23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cxnSp>
        <p:nvCxnSpPr>
          <p:cNvPr id="19" name="直接连接符 18">
            <a:extLst>
              <a:ext uri="{FF2B5EF4-FFF2-40B4-BE49-F238E27FC236}">
                <a16:creationId xmlns="" xmlns:a16="http://schemas.microsoft.com/office/drawing/2014/main" id="{26E12C8B-3AE9-48E9-8AE4-7C3833FF1CE7}"/>
              </a:ext>
            </a:extLst>
          </p:cNvPr>
          <p:cNvCxnSpPr>
            <a:cxnSpLocks/>
          </p:cNvCxnSpPr>
          <p:nvPr/>
        </p:nvCxnSpPr>
        <p:spPr>
          <a:xfrm>
            <a:off x="8169248" y="2730500"/>
            <a:ext cx="0" cy="2844800"/>
          </a:xfrm>
          <a:prstGeom prst="line">
            <a:avLst/>
          </a:prstGeom>
          <a:ln>
            <a:solidFill>
              <a:schemeClr val="tx1">
                <a:lumMod val="75000"/>
                <a:lumOff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 xmlns:a16="http://schemas.microsoft.com/office/drawing/2014/main" id="{C783A1CD-5F8A-4A9E-B541-DBFE172E9A8A}"/>
              </a:ext>
            </a:extLst>
          </p:cNvPr>
          <p:cNvCxnSpPr>
            <a:cxnSpLocks/>
          </p:cNvCxnSpPr>
          <p:nvPr/>
        </p:nvCxnSpPr>
        <p:spPr>
          <a:xfrm>
            <a:off x="4709769" y="2730500"/>
            <a:ext cx="0" cy="2844800"/>
          </a:xfrm>
          <a:prstGeom prst="line">
            <a:avLst/>
          </a:prstGeom>
          <a:ln>
            <a:solidFill>
              <a:schemeClr val="tx1">
                <a:lumMod val="75000"/>
                <a:lumOff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a:extLst>
              <a:ext uri="{FF2B5EF4-FFF2-40B4-BE49-F238E27FC236}">
                <a16:creationId xmlns="" xmlns:a16="http://schemas.microsoft.com/office/drawing/2014/main" id="{36526C56-7CC6-4859-A060-687CE9B5A243}"/>
              </a:ext>
            </a:extLst>
          </p:cNvPr>
          <p:cNvCxnSpPr>
            <a:cxnSpLocks/>
          </p:cNvCxnSpPr>
          <p:nvPr/>
        </p:nvCxnSpPr>
        <p:spPr>
          <a:xfrm>
            <a:off x="1250290" y="2730500"/>
            <a:ext cx="0" cy="2844800"/>
          </a:xfrm>
          <a:prstGeom prst="line">
            <a:avLst/>
          </a:prstGeom>
          <a:ln>
            <a:solidFill>
              <a:schemeClr val="tx1">
                <a:lumMod val="75000"/>
                <a:lumOff val="25000"/>
                <a:alpha val="50000"/>
              </a:schemeClr>
            </a:solidFill>
          </a:ln>
        </p:spPr>
        <p:style>
          <a:lnRef idx="1">
            <a:schemeClr val="accent1"/>
          </a:lnRef>
          <a:fillRef idx="0">
            <a:schemeClr val="accent1"/>
          </a:fillRef>
          <a:effectRef idx="0">
            <a:schemeClr val="accent1"/>
          </a:effectRef>
          <a:fontRef idx="minor">
            <a:schemeClr val="tx1"/>
          </a:fontRef>
        </p:style>
      </p:cxnSp>
      <p:sp>
        <p:nvSpPr>
          <p:cNvPr id="37" name="文本框 36">
            <a:extLst>
              <a:ext uri="{FF2B5EF4-FFF2-40B4-BE49-F238E27FC236}">
                <a16:creationId xmlns="" xmlns:a16="http://schemas.microsoft.com/office/drawing/2014/main" id="{B992CB4D-79F7-7B40-8B5B-AAC4CB441777}"/>
              </a:ext>
            </a:extLst>
          </p:cNvPr>
          <p:cNvSpPr txBox="1"/>
          <p:nvPr/>
        </p:nvSpPr>
        <p:spPr>
          <a:xfrm>
            <a:off x="1071835" y="123171"/>
            <a:ext cx="2646878"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与日常工作的结合</a:t>
            </a:r>
          </a:p>
        </p:txBody>
      </p:sp>
      <p:pic>
        <p:nvPicPr>
          <p:cNvPr id="13" name="图片 12">
            <a:extLst>
              <a:ext uri="{FF2B5EF4-FFF2-40B4-BE49-F238E27FC236}">
                <a16:creationId xmlns="" xmlns:a16="http://schemas.microsoft.com/office/drawing/2014/main" id="{07D30E3E-AC41-CD45-BA19-8E61F3A26B4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24366" y="3835400"/>
            <a:ext cx="1727448" cy="1727448"/>
          </a:xfrm>
          <a:prstGeom prst="rect">
            <a:avLst/>
          </a:prstGeom>
        </p:spPr>
      </p:pic>
      <p:pic>
        <p:nvPicPr>
          <p:cNvPr id="17" name="图片 16">
            <a:extLst>
              <a:ext uri="{FF2B5EF4-FFF2-40B4-BE49-F238E27FC236}">
                <a16:creationId xmlns="" xmlns:a16="http://schemas.microsoft.com/office/drawing/2014/main" id="{FF95735B-7840-994A-B86F-EB5F402FE0C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017718" y="3604844"/>
            <a:ext cx="2843582" cy="2132686"/>
          </a:xfrm>
          <a:prstGeom prst="rect">
            <a:avLst/>
          </a:prstGeom>
        </p:spPr>
      </p:pic>
    </p:spTree>
    <p:custDataLst>
      <p:tags r:id="rId1"/>
    </p:custDataLst>
    <p:extLst>
      <p:ext uri="{BB962C8B-B14F-4D97-AF65-F5344CB8AC3E}">
        <p14:creationId xmlns:p14="http://schemas.microsoft.com/office/powerpoint/2010/main" val="124913284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16" fill="hold" nodeType="with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500" fill="hold"/>
                                        <p:tgtEl>
                                          <p:spTgt spid="48"/>
                                        </p:tgtEl>
                                        <p:attrNameLst>
                                          <p:attrName>ppt_w</p:attrName>
                                        </p:attrNameLst>
                                      </p:cBhvr>
                                      <p:tavLst>
                                        <p:tav tm="0">
                                          <p:val>
                                            <p:fltVal val="0"/>
                                          </p:val>
                                        </p:tav>
                                        <p:tav tm="100000">
                                          <p:val>
                                            <p:strVal val="#ppt_w"/>
                                          </p:val>
                                        </p:tav>
                                      </p:tavLst>
                                    </p:anim>
                                    <p:anim calcmode="lin" valueType="num">
                                      <p:cBhvr>
                                        <p:cTn id="13" dur="500" fill="hold"/>
                                        <p:tgtEl>
                                          <p:spTgt spid="48"/>
                                        </p:tgtEl>
                                        <p:attrNameLst>
                                          <p:attrName>ppt_h</p:attrName>
                                        </p:attrNameLst>
                                      </p:cBhvr>
                                      <p:tavLst>
                                        <p:tav tm="0">
                                          <p:val>
                                            <p:fltVal val="0"/>
                                          </p:val>
                                        </p:tav>
                                        <p:tav tm="100000">
                                          <p:val>
                                            <p:strVal val="#ppt_h"/>
                                          </p:val>
                                        </p:tav>
                                      </p:tavLst>
                                    </p:anim>
                                    <p:animEffect transition="in" filter="fade">
                                      <p:cBhvr>
                                        <p:cTn id="14" dur="500"/>
                                        <p:tgtEl>
                                          <p:spTgt spid="48"/>
                                        </p:tgtEl>
                                      </p:cBhvr>
                                    </p:animEffect>
                                  </p:childTnLst>
                                </p:cTn>
                              </p:par>
                              <p:par>
                                <p:cTn id="15" presetID="53" presetClass="entr" presetSubtype="16" fill="hold"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Effect transition="in" filter="fade">
                                      <p:cBhvr>
                                        <p:cTn id="19" dur="500"/>
                                        <p:tgtEl>
                                          <p:spTgt spid="49"/>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wipe(left)">
                                      <p:cBhvr>
                                        <p:cTn id="23" dur="500"/>
                                        <p:tgtEl>
                                          <p:spTgt spid="53"/>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39">
            <a:extLst>
              <a:ext uri="{FF2B5EF4-FFF2-40B4-BE49-F238E27FC236}">
                <a16:creationId xmlns="" xmlns:a16="http://schemas.microsoft.com/office/drawing/2014/main" id="{020E5B4D-82CB-436B-8A72-ABE2DD04D77F}"/>
              </a:ext>
            </a:extLst>
          </p:cNvPr>
          <p:cNvSpPr txBox="1"/>
          <p:nvPr/>
        </p:nvSpPr>
        <p:spPr>
          <a:xfrm>
            <a:off x="4121151" y="1103737"/>
            <a:ext cx="3543298" cy="499624"/>
          </a:xfrm>
          <a:prstGeom prst="rect">
            <a:avLst/>
          </a:prstGeom>
          <a:noFill/>
        </p:spPr>
        <p:txBody>
          <a:bodyPr wrap="square" rtlCol="0">
            <a:spAutoFit/>
          </a:bodyPr>
          <a:lstStyle/>
          <a:p>
            <a:pPr algn="ctr">
              <a:lnSpc>
                <a:spcPct val="150000"/>
              </a:lnSpc>
            </a:pPr>
            <a:r>
              <a:rPr lang="zh-CN" altLang="en-US" sz="2000" kern="0" dirty="0">
                <a:ln w="0"/>
                <a:solidFill>
                  <a:schemeClr val="tx1">
                    <a:lumMod val="75000"/>
                    <a:lumOff val="25000"/>
                  </a:schemeClr>
                </a:solidFill>
                <a:cs typeface="+mn-ea"/>
                <a:sym typeface="+mn-lt"/>
              </a:rPr>
              <a:t>档案管理不得擅自扩散的范围</a:t>
            </a:r>
          </a:p>
        </p:txBody>
      </p:sp>
      <p:sp>
        <p:nvSpPr>
          <p:cNvPr id="23" name="文本框 22">
            <a:extLst>
              <a:ext uri="{FF2B5EF4-FFF2-40B4-BE49-F238E27FC236}">
                <a16:creationId xmlns="" xmlns:a16="http://schemas.microsoft.com/office/drawing/2014/main" id="{33A0A008-1FF2-7E45-85ED-381769EB5944}"/>
              </a:ext>
            </a:extLst>
          </p:cNvPr>
          <p:cNvSpPr txBox="1"/>
          <p:nvPr/>
        </p:nvSpPr>
        <p:spPr>
          <a:xfrm>
            <a:off x="1071835" y="123171"/>
            <a:ext cx="2646878"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与日常工作的结合</a:t>
            </a:r>
          </a:p>
        </p:txBody>
      </p:sp>
      <p:sp>
        <p:nvSpPr>
          <p:cNvPr id="10" name="Title 13">
            <a:extLst>
              <a:ext uri="{FF2B5EF4-FFF2-40B4-BE49-F238E27FC236}">
                <a16:creationId xmlns="" xmlns:a16="http://schemas.microsoft.com/office/drawing/2014/main" id="{7B18EB1B-581B-44AE-9A83-71F0E21B21AC}"/>
              </a:ext>
            </a:extLst>
          </p:cNvPr>
          <p:cNvSpPr txBox="1"/>
          <p:nvPr/>
        </p:nvSpPr>
        <p:spPr bwMode="auto">
          <a:xfrm>
            <a:off x="1496772" y="4241270"/>
            <a:ext cx="279188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665" dirty="0">
                <a:latin typeface="+mn-lt"/>
                <a:cs typeface="+mn-ea"/>
                <a:sym typeface="+mn-lt"/>
              </a:rPr>
              <a:t>Step 1</a:t>
            </a:r>
          </a:p>
        </p:txBody>
      </p:sp>
      <p:sp>
        <p:nvSpPr>
          <p:cNvPr id="11" name="Title 13">
            <a:extLst>
              <a:ext uri="{FF2B5EF4-FFF2-40B4-BE49-F238E27FC236}">
                <a16:creationId xmlns="" xmlns:a16="http://schemas.microsoft.com/office/drawing/2014/main" id="{1A7306E9-7834-449C-BB02-9598DF3C061E}"/>
              </a:ext>
            </a:extLst>
          </p:cNvPr>
          <p:cNvSpPr txBox="1"/>
          <p:nvPr/>
        </p:nvSpPr>
        <p:spPr bwMode="auto">
          <a:xfrm>
            <a:off x="4557472" y="4241270"/>
            <a:ext cx="279188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665" dirty="0">
                <a:latin typeface="+mn-lt"/>
                <a:cs typeface="+mn-ea"/>
                <a:sym typeface="+mn-lt"/>
              </a:rPr>
              <a:t>Step 2</a:t>
            </a:r>
          </a:p>
        </p:txBody>
      </p:sp>
      <p:sp>
        <p:nvSpPr>
          <p:cNvPr id="12" name="Title 13">
            <a:extLst>
              <a:ext uri="{FF2B5EF4-FFF2-40B4-BE49-F238E27FC236}">
                <a16:creationId xmlns="" xmlns:a16="http://schemas.microsoft.com/office/drawing/2014/main" id="{7F8613FD-A96C-4290-B12C-A3C5322595FA}"/>
              </a:ext>
            </a:extLst>
          </p:cNvPr>
          <p:cNvSpPr txBox="1"/>
          <p:nvPr/>
        </p:nvSpPr>
        <p:spPr bwMode="auto">
          <a:xfrm>
            <a:off x="7613939" y="4241270"/>
            <a:ext cx="279188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665" dirty="0">
                <a:latin typeface="+mn-lt"/>
                <a:cs typeface="+mn-ea"/>
                <a:sym typeface="+mn-lt"/>
              </a:rPr>
              <a:t>Step 3</a:t>
            </a:r>
          </a:p>
        </p:txBody>
      </p:sp>
      <p:grpSp>
        <p:nvGrpSpPr>
          <p:cNvPr id="14" name="组合 13">
            <a:extLst>
              <a:ext uri="{FF2B5EF4-FFF2-40B4-BE49-F238E27FC236}">
                <a16:creationId xmlns="" xmlns:a16="http://schemas.microsoft.com/office/drawing/2014/main" id="{54939E74-9F8C-427F-A942-54681AA8B6B3}"/>
              </a:ext>
            </a:extLst>
          </p:cNvPr>
          <p:cNvGrpSpPr/>
          <p:nvPr/>
        </p:nvGrpSpPr>
        <p:grpSpPr>
          <a:xfrm>
            <a:off x="2013240" y="2113216"/>
            <a:ext cx="1790700" cy="1792816"/>
            <a:chOff x="2013240" y="1960816"/>
            <a:chExt cx="1790700" cy="1792816"/>
          </a:xfrm>
        </p:grpSpPr>
        <p:sp>
          <p:nvSpPr>
            <p:cNvPr id="15" name="Oval 14">
              <a:extLst>
                <a:ext uri="{FF2B5EF4-FFF2-40B4-BE49-F238E27FC236}">
                  <a16:creationId xmlns="" xmlns:a16="http://schemas.microsoft.com/office/drawing/2014/main" id="{14A76CAD-2F6D-4AA4-B5CC-CA913AD5BABA}"/>
                </a:ext>
              </a:extLst>
            </p:cNvPr>
            <p:cNvSpPr/>
            <p:nvPr/>
          </p:nvSpPr>
          <p:spPr bwMode="auto">
            <a:xfrm>
              <a:off x="2013240" y="1960816"/>
              <a:ext cx="1790700" cy="17928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65" b="1" dirty="0">
                <a:solidFill>
                  <a:srgbClr val="FFFFFF"/>
                </a:solidFill>
                <a:latin typeface="+mn-lt"/>
                <a:cs typeface="+mn-ea"/>
                <a:sym typeface="+mn-lt"/>
              </a:endParaRPr>
            </a:p>
          </p:txBody>
        </p:sp>
        <p:sp>
          <p:nvSpPr>
            <p:cNvPr id="16" name="Freeform 11">
              <a:extLst>
                <a:ext uri="{FF2B5EF4-FFF2-40B4-BE49-F238E27FC236}">
                  <a16:creationId xmlns="" xmlns:a16="http://schemas.microsoft.com/office/drawing/2014/main" id="{C233F239-AEA0-40A1-8C5D-76FA3C3650DC}"/>
                </a:ext>
              </a:extLst>
            </p:cNvPr>
            <p:cNvSpPr>
              <a:spLocks noEditPoints="1"/>
            </p:cNvSpPr>
            <p:nvPr/>
          </p:nvSpPr>
          <p:spPr bwMode="auto">
            <a:xfrm>
              <a:off x="2694558" y="2380683"/>
              <a:ext cx="428061" cy="427428"/>
            </a:xfrm>
            <a:custGeom>
              <a:avLst/>
              <a:gdLst>
                <a:gd name="T0" fmla="*/ 7051 w 319"/>
                <a:gd name="T1" fmla="*/ 293269 h 318"/>
                <a:gd name="T2" fmla="*/ 26190 w 319"/>
                <a:gd name="T3" fmla="*/ 312417 h 318"/>
                <a:gd name="T4" fmla="*/ 53388 w 319"/>
                <a:gd name="T5" fmla="*/ 312417 h 318"/>
                <a:gd name="T6" fmla="*/ 129943 w 319"/>
                <a:gd name="T7" fmla="*/ 235824 h 318"/>
                <a:gd name="T8" fmla="*/ 192397 w 319"/>
                <a:gd name="T9" fmla="*/ 252957 h 318"/>
                <a:gd name="T10" fmla="*/ 321333 w 319"/>
                <a:gd name="T11" fmla="*/ 124967 h 318"/>
                <a:gd name="T12" fmla="*/ 196426 w 319"/>
                <a:gd name="T13" fmla="*/ 0 h 318"/>
                <a:gd name="T14" fmla="*/ 67490 w 319"/>
                <a:gd name="T15" fmla="*/ 127990 h 318"/>
                <a:gd name="T16" fmla="*/ 85622 w 319"/>
                <a:gd name="T17" fmla="*/ 193497 h 318"/>
                <a:gd name="T18" fmla="*/ 10073 w 319"/>
                <a:gd name="T19" fmla="*/ 269081 h 318"/>
                <a:gd name="T20" fmla="*/ 7051 w 319"/>
                <a:gd name="T21" fmla="*/ 293269 h 318"/>
                <a:gd name="T22" fmla="*/ 192397 w 319"/>
                <a:gd name="T23" fmla="*/ 214660 h 318"/>
                <a:gd name="T24" fmla="*/ 106775 w 319"/>
                <a:gd name="T25" fmla="*/ 127990 h 318"/>
                <a:gd name="T26" fmla="*/ 196426 w 319"/>
                <a:gd name="T27" fmla="*/ 38296 h 318"/>
                <a:gd name="T28" fmla="*/ 283055 w 319"/>
                <a:gd name="T29" fmla="*/ 124967 h 318"/>
                <a:gd name="T30" fmla="*/ 192397 w 319"/>
                <a:gd name="T31" fmla="*/ 214660 h 3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9" h="318">
                  <a:moveTo>
                    <a:pt x="7" y="291"/>
                  </a:moveTo>
                  <a:cubicBezTo>
                    <a:pt x="26" y="310"/>
                    <a:pt x="26" y="310"/>
                    <a:pt x="26" y="310"/>
                  </a:cubicBezTo>
                  <a:cubicBezTo>
                    <a:pt x="33" y="318"/>
                    <a:pt x="46" y="318"/>
                    <a:pt x="53" y="310"/>
                  </a:cubicBezTo>
                  <a:cubicBezTo>
                    <a:pt x="129" y="234"/>
                    <a:pt x="129" y="234"/>
                    <a:pt x="129" y="234"/>
                  </a:cubicBezTo>
                  <a:cubicBezTo>
                    <a:pt x="147" y="245"/>
                    <a:pt x="169" y="251"/>
                    <a:pt x="191" y="251"/>
                  </a:cubicBezTo>
                  <a:cubicBezTo>
                    <a:pt x="260" y="251"/>
                    <a:pt x="319" y="192"/>
                    <a:pt x="319" y="124"/>
                  </a:cubicBezTo>
                  <a:cubicBezTo>
                    <a:pt x="319" y="55"/>
                    <a:pt x="263" y="0"/>
                    <a:pt x="195" y="0"/>
                  </a:cubicBezTo>
                  <a:cubicBezTo>
                    <a:pt x="127" y="0"/>
                    <a:pt x="67" y="59"/>
                    <a:pt x="67" y="127"/>
                  </a:cubicBezTo>
                  <a:cubicBezTo>
                    <a:pt x="67" y="151"/>
                    <a:pt x="74" y="173"/>
                    <a:pt x="85" y="192"/>
                  </a:cubicBezTo>
                  <a:cubicBezTo>
                    <a:pt x="10" y="267"/>
                    <a:pt x="10" y="267"/>
                    <a:pt x="10" y="267"/>
                  </a:cubicBezTo>
                  <a:cubicBezTo>
                    <a:pt x="2" y="275"/>
                    <a:pt x="0" y="284"/>
                    <a:pt x="7" y="291"/>
                  </a:cubicBezTo>
                  <a:close/>
                  <a:moveTo>
                    <a:pt x="191" y="213"/>
                  </a:moveTo>
                  <a:cubicBezTo>
                    <a:pt x="144" y="213"/>
                    <a:pt x="106" y="175"/>
                    <a:pt x="106" y="127"/>
                  </a:cubicBezTo>
                  <a:cubicBezTo>
                    <a:pt x="106" y="80"/>
                    <a:pt x="148" y="38"/>
                    <a:pt x="195" y="38"/>
                  </a:cubicBezTo>
                  <a:cubicBezTo>
                    <a:pt x="242" y="38"/>
                    <a:pt x="281" y="76"/>
                    <a:pt x="281" y="124"/>
                  </a:cubicBezTo>
                  <a:cubicBezTo>
                    <a:pt x="281" y="171"/>
                    <a:pt x="239" y="213"/>
                    <a:pt x="191" y="2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cs typeface="+mn-ea"/>
                <a:sym typeface="+mn-lt"/>
              </a:endParaRPr>
            </a:p>
          </p:txBody>
        </p:sp>
        <p:sp>
          <p:nvSpPr>
            <p:cNvPr id="17" name="文本框 16">
              <a:extLst>
                <a:ext uri="{FF2B5EF4-FFF2-40B4-BE49-F238E27FC236}">
                  <a16:creationId xmlns="" xmlns:a16="http://schemas.microsoft.com/office/drawing/2014/main" id="{89BCEE73-C419-42CB-B157-5AA412175E6F}"/>
                </a:ext>
              </a:extLst>
            </p:cNvPr>
            <p:cNvSpPr txBox="1"/>
            <p:nvPr/>
          </p:nvSpPr>
          <p:spPr>
            <a:xfrm>
              <a:off x="2212156" y="2917144"/>
              <a:ext cx="1361114" cy="461665"/>
            </a:xfrm>
            <a:prstGeom prst="rect">
              <a:avLst/>
            </a:prstGeom>
            <a:noFill/>
          </p:spPr>
          <p:txBody>
            <a:bodyPr wrap="square" rtlCol="0">
              <a:spAutoFit/>
            </a:bodyPr>
            <a:lstStyle/>
            <a:p>
              <a:pPr algn="ctr"/>
              <a:r>
                <a:rPr lang="en-US" altLang="zh-CN" sz="2400" dirty="0">
                  <a:solidFill>
                    <a:schemeClr val="bg1"/>
                  </a:solidFill>
                  <a:cs typeface="+mn-ea"/>
                  <a:sym typeface="+mn-lt"/>
                </a:rPr>
                <a:t>text</a:t>
              </a:r>
              <a:endParaRPr lang="zh-CN" altLang="en-US" sz="2400" dirty="0">
                <a:solidFill>
                  <a:schemeClr val="bg1"/>
                </a:solidFill>
                <a:cs typeface="+mn-ea"/>
                <a:sym typeface="+mn-lt"/>
              </a:endParaRPr>
            </a:p>
          </p:txBody>
        </p:sp>
      </p:grpSp>
      <p:grpSp>
        <p:nvGrpSpPr>
          <p:cNvPr id="19" name="组合 18">
            <a:extLst>
              <a:ext uri="{FF2B5EF4-FFF2-40B4-BE49-F238E27FC236}">
                <a16:creationId xmlns="" xmlns:a16="http://schemas.microsoft.com/office/drawing/2014/main" id="{2C660BDA-0A65-4A21-9049-148B96EB70C3}"/>
              </a:ext>
            </a:extLst>
          </p:cNvPr>
          <p:cNvGrpSpPr/>
          <p:nvPr/>
        </p:nvGrpSpPr>
        <p:grpSpPr>
          <a:xfrm>
            <a:off x="4813590" y="1857099"/>
            <a:ext cx="2302933" cy="2305051"/>
            <a:chOff x="4813590" y="1704699"/>
            <a:chExt cx="2302933" cy="2305051"/>
          </a:xfrm>
        </p:grpSpPr>
        <p:sp>
          <p:nvSpPr>
            <p:cNvPr id="20" name="Oval 16">
              <a:extLst>
                <a:ext uri="{FF2B5EF4-FFF2-40B4-BE49-F238E27FC236}">
                  <a16:creationId xmlns="" xmlns:a16="http://schemas.microsoft.com/office/drawing/2014/main" id="{BA7C5970-0D29-4374-837C-DB13EF358111}"/>
                </a:ext>
              </a:extLst>
            </p:cNvPr>
            <p:cNvSpPr/>
            <p:nvPr/>
          </p:nvSpPr>
          <p:spPr bwMode="auto">
            <a:xfrm>
              <a:off x="4813590" y="1704699"/>
              <a:ext cx="2302933" cy="230505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65" b="1" dirty="0">
                <a:solidFill>
                  <a:srgbClr val="FFFFFF"/>
                </a:solidFill>
                <a:latin typeface="+mn-lt"/>
                <a:cs typeface="+mn-ea"/>
                <a:sym typeface="+mn-lt"/>
              </a:endParaRPr>
            </a:p>
            <a:p>
              <a:pPr algn="ctr"/>
              <a:endParaRPr lang="en-US" altLang="zh-CN" sz="1465" b="1" dirty="0">
                <a:solidFill>
                  <a:srgbClr val="FFFFFF"/>
                </a:solidFill>
                <a:latin typeface="+mn-lt"/>
                <a:cs typeface="+mn-ea"/>
                <a:sym typeface="+mn-lt"/>
              </a:endParaRPr>
            </a:p>
          </p:txBody>
        </p:sp>
        <p:sp>
          <p:nvSpPr>
            <p:cNvPr id="21" name="Freeform 6">
              <a:extLst>
                <a:ext uri="{FF2B5EF4-FFF2-40B4-BE49-F238E27FC236}">
                  <a16:creationId xmlns="" xmlns:a16="http://schemas.microsoft.com/office/drawing/2014/main" id="{6C73D0F7-4F6C-4E4F-A595-E16FA8DD8780}"/>
                </a:ext>
              </a:extLst>
            </p:cNvPr>
            <p:cNvSpPr>
              <a:spLocks noEditPoints="1"/>
            </p:cNvSpPr>
            <p:nvPr/>
          </p:nvSpPr>
          <p:spPr bwMode="auto">
            <a:xfrm>
              <a:off x="5529635" y="2184918"/>
              <a:ext cx="807342" cy="826146"/>
            </a:xfrm>
            <a:custGeom>
              <a:avLst/>
              <a:gdLst>
                <a:gd name="T0" fmla="*/ 341634 w 360"/>
                <a:gd name="T1" fmla="*/ 456131 h 368"/>
                <a:gd name="T2" fmla="*/ 439244 w 360"/>
                <a:gd name="T3" fmla="*/ 339995 h 368"/>
                <a:gd name="T4" fmla="*/ 605854 w 360"/>
                <a:gd name="T5" fmla="*/ 85840 h 368"/>
                <a:gd name="T6" fmla="*/ 582293 w 360"/>
                <a:gd name="T7" fmla="*/ 62276 h 368"/>
                <a:gd name="T8" fmla="*/ 466171 w 360"/>
                <a:gd name="T9" fmla="*/ 62276 h 368"/>
                <a:gd name="T10" fmla="*/ 302927 w 360"/>
                <a:gd name="T11" fmla="*/ 0 h 368"/>
                <a:gd name="T12" fmla="*/ 139683 w 360"/>
                <a:gd name="T13" fmla="*/ 62276 h 368"/>
                <a:gd name="T14" fmla="*/ 23561 w 360"/>
                <a:gd name="T15" fmla="*/ 62276 h 368"/>
                <a:gd name="T16" fmla="*/ 0 w 360"/>
                <a:gd name="T17" fmla="*/ 85840 h 368"/>
                <a:gd name="T18" fmla="*/ 164927 w 360"/>
                <a:gd name="T19" fmla="*/ 339995 h 368"/>
                <a:gd name="T20" fmla="*/ 262537 w 360"/>
                <a:gd name="T21" fmla="*/ 456131 h 368"/>
                <a:gd name="T22" fmla="*/ 262537 w 360"/>
                <a:gd name="T23" fmla="*/ 499893 h 368"/>
                <a:gd name="T24" fmla="*/ 153146 w 360"/>
                <a:gd name="T25" fmla="*/ 558803 h 368"/>
                <a:gd name="T26" fmla="*/ 302927 w 360"/>
                <a:gd name="T27" fmla="*/ 619396 h 368"/>
                <a:gd name="T28" fmla="*/ 452708 w 360"/>
                <a:gd name="T29" fmla="*/ 558803 h 368"/>
                <a:gd name="T30" fmla="*/ 341634 w 360"/>
                <a:gd name="T31" fmla="*/ 499893 h 368"/>
                <a:gd name="T32" fmla="*/ 341634 w 360"/>
                <a:gd name="T33" fmla="*/ 456131 h 368"/>
                <a:gd name="T34" fmla="*/ 435878 w 360"/>
                <a:gd name="T35" fmla="*/ 286134 h 368"/>
                <a:gd name="T36" fmla="*/ 472903 w 360"/>
                <a:gd name="T37" fmla="*/ 109404 h 368"/>
                <a:gd name="T38" fmla="*/ 557049 w 360"/>
                <a:gd name="T39" fmla="*/ 109404 h 368"/>
                <a:gd name="T40" fmla="*/ 435878 w 360"/>
                <a:gd name="T41" fmla="*/ 286134 h 368"/>
                <a:gd name="T42" fmla="*/ 302927 w 360"/>
                <a:gd name="T43" fmla="*/ 40395 h 368"/>
                <a:gd name="T44" fmla="*/ 430830 w 360"/>
                <a:gd name="T45" fmla="*/ 92573 h 368"/>
                <a:gd name="T46" fmla="*/ 302927 w 360"/>
                <a:gd name="T47" fmla="*/ 144750 h 368"/>
                <a:gd name="T48" fmla="*/ 175024 w 360"/>
                <a:gd name="T49" fmla="*/ 92573 h 368"/>
                <a:gd name="T50" fmla="*/ 302927 w 360"/>
                <a:gd name="T51" fmla="*/ 40395 h 368"/>
                <a:gd name="T52" fmla="*/ 48805 w 360"/>
                <a:gd name="T53" fmla="*/ 109404 h 368"/>
                <a:gd name="T54" fmla="*/ 132951 w 360"/>
                <a:gd name="T55" fmla="*/ 109404 h 368"/>
                <a:gd name="T56" fmla="*/ 169976 w 360"/>
                <a:gd name="T57" fmla="*/ 286134 h 368"/>
                <a:gd name="T58" fmla="*/ 48805 w 360"/>
                <a:gd name="T59" fmla="*/ 109404 h 36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cs typeface="+mn-ea"/>
                <a:sym typeface="+mn-lt"/>
              </a:endParaRPr>
            </a:p>
          </p:txBody>
        </p:sp>
        <p:sp>
          <p:nvSpPr>
            <p:cNvPr id="22" name="文本框 21">
              <a:extLst>
                <a:ext uri="{FF2B5EF4-FFF2-40B4-BE49-F238E27FC236}">
                  <a16:creationId xmlns="" xmlns:a16="http://schemas.microsoft.com/office/drawing/2014/main" id="{D39905FF-C776-4B65-856E-5812AF12952B}"/>
                </a:ext>
              </a:extLst>
            </p:cNvPr>
            <p:cNvSpPr txBox="1"/>
            <p:nvPr/>
          </p:nvSpPr>
          <p:spPr>
            <a:xfrm>
              <a:off x="5252748" y="3020356"/>
              <a:ext cx="1361114" cy="461665"/>
            </a:xfrm>
            <a:prstGeom prst="rect">
              <a:avLst/>
            </a:prstGeom>
            <a:noFill/>
          </p:spPr>
          <p:txBody>
            <a:bodyPr wrap="square" rtlCol="0">
              <a:spAutoFit/>
            </a:bodyPr>
            <a:lstStyle/>
            <a:p>
              <a:pPr algn="ctr"/>
              <a:r>
                <a:rPr lang="en-US" altLang="zh-CN" sz="2400" dirty="0">
                  <a:solidFill>
                    <a:schemeClr val="bg1"/>
                  </a:solidFill>
                  <a:cs typeface="+mn-ea"/>
                  <a:sym typeface="+mn-lt"/>
                </a:rPr>
                <a:t>text</a:t>
              </a:r>
              <a:endParaRPr lang="zh-CN" altLang="en-US" sz="2400" dirty="0">
                <a:solidFill>
                  <a:schemeClr val="bg1"/>
                </a:solidFill>
                <a:cs typeface="+mn-ea"/>
                <a:sym typeface="+mn-lt"/>
              </a:endParaRPr>
            </a:p>
          </p:txBody>
        </p:sp>
      </p:grpSp>
      <p:grpSp>
        <p:nvGrpSpPr>
          <p:cNvPr id="24" name="组合 23">
            <a:extLst>
              <a:ext uri="{FF2B5EF4-FFF2-40B4-BE49-F238E27FC236}">
                <a16:creationId xmlns="" xmlns:a16="http://schemas.microsoft.com/office/drawing/2014/main" id="{DE04C0FE-900B-4878-BA59-D63DBE86757E}"/>
              </a:ext>
            </a:extLst>
          </p:cNvPr>
          <p:cNvGrpSpPr/>
          <p:nvPr/>
        </p:nvGrpSpPr>
        <p:grpSpPr>
          <a:xfrm>
            <a:off x="8126173" y="2113216"/>
            <a:ext cx="1790700" cy="1792816"/>
            <a:chOff x="8126173" y="1960816"/>
            <a:chExt cx="1790700" cy="1792816"/>
          </a:xfrm>
        </p:grpSpPr>
        <p:sp>
          <p:nvSpPr>
            <p:cNvPr id="25" name="Oval 19">
              <a:extLst>
                <a:ext uri="{FF2B5EF4-FFF2-40B4-BE49-F238E27FC236}">
                  <a16:creationId xmlns="" xmlns:a16="http://schemas.microsoft.com/office/drawing/2014/main" id="{012D4496-BF4C-4390-A931-DEB6D983EF34}"/>
                </a:ext>
              </a:extLst>
            </p:cNvPr>
            <p:cNvSpPr/>
            <p:nvPr/>
          </p:nvSpPr>
          <p:spPr bwMode="auto">
            <a:xfrm>
              <a:off x="8126173" y="1960816"/>
              <a:ext cx="1790700" cy="1792816"/>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65" b="1" dirty="0">
                <a:solidFill>
                  <a:srgbClr val="FFFFFF"/>
                </a:solidFill>
                <a:latin typeface="+mn-lt"/>
                <a:cs typeface="+mn-ea"/>
                <a:sym typeface="+mn-lt"/>
              </a:endParaRPr>
            </a:p>
          </p:txBody>
        </p:sp>
        <p:sp>
          <p:nvSpPr>
            <p:cNvPr id="26" name="Freeform 16">
              <a:extLst>
                <a:ext uri="{FF2B5EF4-FFF2-40B4-BE49-F238E27FC236}">
                  <a16:creationId xmlns="" xmlns:a16="http://schemas.microsoft.com/office/drawing/2014/main" id="{4376FC3E-E809-4B5D-B0F8-F92B2372BC56}"/>
                </a:ext>
              </a:extLst>
            </p:cNvPr>
            <p:cNvSpPr>
              <a:spLocks noEditPoints="1"/>
            </p:cNvSpPr>
            <p:nvPr/>
          </p:nvSpPr>
          <p:spPr bwMode="auto">
            <a:xfrm>
              <a:off x="8814059" y="2386687"/>
              <a:ext cx="414925" cy="415415"/>
            </a:xfrm>
            <a:custGeom>
              <a:avLst/>
              <a:gdLst>
                <a:gd name="T0" fmla="*/ 276864 w 360"/>
                <a:gd name="T1" fmla="*/ 34608 h 360"/>
                <a:gd name="T2" fmla="*/ 261290 w 360"/>
                <a:gd name="T3" fmla="*/ 34608 h 360"/>
                <a:gd name="T4" fmla="*/ 261290 w 360"/>
                <a:gd name="T5" fmla="*/ 69216 h 360"/>
                <a:gd name="T6" fmla="*/ 205918 w 360"/>
                <a:gd name="T7" fmla="*/ 69216 h 360"/>
                <a:gd name="T8" fmla="*/ 205918 w 360"/>
                <a:gd name="T9" fmla="*/ 34608 h 360"/>
                <a:gd name="T10" fmla="*/ 105554 w 360"/>
                <a:gd name="T11" fmla="*/ 34608 h 360"/>
                <a:gd name="T12" fmla="*/ 105554 w 360"/>
                <a:gd name="T13" fmla="*/ 69216 h 360"/>
                <a:gd name="T14" fmla="*/ 50182 w 360"/>
                <a:gd name="T15" fmla="*/ 69216 h 360"/>
                <a:gd name="T16" fmla="*/ 50182 w 360"/>
                <a:gd name="T17" fmla="*/ 34608 h 360"/>
                <a:gd name="T18" fmla="*/ 34608 w 360"/>
                <a:gd name="T19" fmla="*/ 34608 h 360"/>
                <a:gd name="T20" fmla="*/ 0 w 360"/>
                <a:gd name="T21" fmla="*/ 69216 h 360"/>
                <a:gd name="T22" fmla="*/ 0 w 360"/>
                <a:gd name="T23" fmla="*/ 276864 h 360"/>
                <a:gd name="T24" fmla="*/ 34608 w 360"/>
                <a:gd name="T25" fmla="*/ 311472 h 360"/>
                <a:gd name="T26" fmla="*/ 276864 w 360"/>
                <a:gd name="T27" fmla="*/ 311472 h 360"/>
                <a:gd name="T28" fmla="*/ 311472 w 360"/>
                <a:gd name="T29" fmla="*/ 276864 h 360"/>
                <a:gd name="T30" fmla="*/ 311472 w 360"/>
                <a:gd name="T31" fmla="*/ 69216 h 360"/>
                <a:gd name="T32" fmla="*/ 276864 w 360"/>
                <a:gd name="T33" fmla="*/ 34608 h 360"/>
                <a:gd name="T34" fmla="*/ 276864 w 360"/>
                <a:gd name="T35" fmla="*/ 276864 h 360"/>
                <a:gd name="T36" fmla="*/ 34608 w 360"/>
                <a:gd name="T37" fmla="*/ 276864 h 360"/>
                <a:gd name="T38" fmla="*/ 34608 w 360"/>
                <a:gd name="T39" fmla="*/ 138432 h 360"/>
                <a:gd name="T40" fmla="*/ 276864 w 360"/>
                <a:gd name="T41" fmla="*/ 138432 h 360"/>
                <a:gd name="T42" fmla="*/ 276864 w 360"/>
                <a:gd name="T43" fmla="*/ 276864 h 360"/>
                <a:gd name="T44" fmla="*/ 89981 w 360"/>
                <a:gd name="T45" fmla="*/ 0 h 360"/>
                <a:gd name="T46" fmla="*/ 65755 w 360"/>
                <a:gd name="T47" fmla="*/ 0 h 360"/>
                <a:gd name="T48" fmla="*/ 65755 w 360"/>
                <a:gd name="T49" fmla="*/ 58834 h 360"/>
                <a:gd name="T50" fmla="*/ 89981 w 360"/>
                <a:gd name="T51" fmla="*/ 58834 h 360"/>
                <a:gd name="T52" fmla="*/ 89981 w 360"/>
                <a:gd name="T53" fmla="*/ 0 h 360"/>
                <a:gd name="T54" fmla="*/ 245717 w 360"/>
                <a:gd name="T55" fmla="*/ 0 h 360"/>
                <a:gd name="T56" fmla="*/ 221491 w 360"/>
                <a:gd name="T57" fmla="*/ 0 h 360"/>
                <a:gd name="T58" fmla="*/ 221491 w 360"/>
                <a:gd name="T59" fmla="*/ 58834 h 360"/>
                <a:gd name="T60" fmla="*/ 245717 w 360"/>
                <a:gd name="T61" fmla="*/ 58834 h 360"/>
                <a:gd name="T62" fmla="*/ 245717 w 360"/>
                <a:gd name="T63" fmla="*/ 0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0" h="360">
                  <a:moveTo>
                    <a:pt x="320" y="40"/>
                  </a:moveTo>
                  <a:cubicBezTo>
                    <a:pt x="302" y="40"/>
                    <a:pt x="302" y="40"/>
                    <a:pt x="302" y="40"/>
                  </a:cubicBezTo>
                  <a:cubicBezTo>
                    <a:pt x="302" y="80"/>
                    <a:pt x="302" y="80"/>
                    <a:pt x="302" y="80"/>
                  </a:cubicBezTo>
                  <a:cubicBezTo>
                    <a:pt x="238" y="80"/>
                    <a:pt x="238" y="80"/>
                    <a:pt x="238" y="80"/>
                  </a:cubicBezTo>
                  <a:cubicBezTo>
                    <a:pt x="238" y="40"/>
                    <a:pt x="238" y="40"/>
                    <a:pt x="238" y="40"/>
                  </a:cubicBezTo>
                  <a:cubicBezTo>
                    <a:pt x="122" y="40"/>
                    <a:pt x="122" y="40"/>
                    <a:pt x="122" y="40"/>
                  </a:cubicBezTo>
                  <a:cubicBezTo>
                    <a:pt x="122" y="80"/>
                    <a:pt x="122" y="80"/>
                    <a:pt x="122" y="80"/>
                  </a:cubicBezTo>
                  <a:cubicBezTo>
                    <a:pt x="58" y="80"/>
                    <a:pt x="58" y="80"/>
                    <a:pt x="58" y="80"/>
                  </a:cubicBezTo>
                  <a:cubicBezTo>
                    <a:pt x="58" y="40"/>
                    <a:pt x="58" y="40"/>
                    <a:pt x="58" y="40"/>
                  </a:cubicBezTo>
                  <a:cubicBezTo>
                    <a:pt x="40" y="40"/>
                    <a:pt x="40" y="40"/>
                    <a:pt x="40" y="40"/>
                  </a:cubicBezTo>
                  <a:cubicBezTo>
                    <a:pt x="18" y="40"/>
                    <a:pt x="0" y="58"/>
                    <a:pt x="0" y="80"/>
                  </a:cubicBezTo>
                  <a:cubicBezTo>
                    <a:pt x="0" y="320"/>
                    <a:pt x="0" y="320"/>
                    <a:pt x="0" y="320"/>
                  </a:cubicBezTo>
                  <a:cubicBezTo>
                    <a:pt x="0" y="342"/>
                    <a:pt x="18" y="360"/>
                    <a:pt x="40" y="360"/>
                  </a:cubicBezTo>
                  <a:cubicBezTo>
                    <a:pt x="320" y="360"/>
                    <a:pt x="320" y="360"/>
                    <a:pt x="320" y="360"/>
                  </a:cubicBezTo>
                  <a:cubicBezTo>
                    <a:pt x="342" y="360"/>
                    <a:pt x="360" y="342"/>
                    <a:pt x="360" y="320"/>
                  </a:cubicBezTo>
                  <a:cubicBezTo>
                    <a:pt x="360" y="80"/>
                    <a:pt x="360" y="80"/>
                    <a:pt x="360" y="80"/>
                  </a:cubicBezTo>
                  <a:cubicBezTo>
                    <a:pt x="360" y="58"/>
                    <a:pt x="342" y="40"/>
                    <a:pt x="320" y="40"/>
                  </a:cubicBezTo>
                  <a:close/>
                  <a:moveTo>
                    <a:pt x="320" y="320"/>
                  </a:moveTo>
                  <a:cubicBezTo>
                    <a:pt x="40" y="320"/>
                    <a:pt x="40" y="320"/>
                    <a:pt x="40" y="320"/>
                  </a:cubicBezTo>
                  <a:cubicBezTo>
                    <a:pt x="40" y="160"/>
                    <a:pt x="40" y="160"/>
                    <a:pt x="40" y="160"/>
                  </a:cubicBezTo>
                  <a:cubicBezTo>
                    <a:pt x="320" y="160"/>
                    <a:pt x="320" y="160"/>
                    <a:pt x="320" y="160"/>
                  </a:cubicBezTo>
                  <a:lnTo>
                    <a:pt x="320" y="320"/>
                  </a:lnTo>
                  <a:close/>
                  <a:moveTo>
                    <a:pt x="104" y="0"/>
                  </a:moveTo>
                  <a:cubicBezTo>
                    <a:pt x="76" y="0"/>
                    <a:pt x="76" y="0"/>
                    <a:pt x="76" y="0"/>
                  </a:cubicBezTo>
                  <a:cubicBezTo>
                    <a:pt x="76" y="68"/>
                    <a:pt x="76" y="68"/>
                    <a:pt x="76" y="68"/>
                  </a:cubicBezTo>
                  <a:cubicBezTo>
                    <a:pt x="104" y="68"/>
                    <a:pt x="104" y="68"/>
                    <a:pt x="104" y="68"/>
                  </a:cubicBezTo>
                  <a:lnTo>
                    <a:pt x="104" y="0"/>
                  </a:lnTo>
                  <a:close/>
                  <a:moveTo>
                    <a:pt x="284" y="0"/>
                  </a:moveTo>
                  <a:cubicBezTo>
                    <a:pt x="256" y="0"/>
                    <a:pt x="256" y="0"/>
                    <a:pt x="256" y="0"/>
                  </a:cubicBezTo>
                  <a:cubicBezTo>
                    <a:pt x="256" y="68"/>
                    <a:pt x="256" y="68"/>
                    <a:pt x="256" y="68"/>
                  </a:cubicBezTo>
                  <a:cubicBezTo>
                    <a:pt x="284" y="68"/>
                    <a:pt x="284" y="68"/>
                    <a:pt x="284" y="68"/>
                  </a:cubicBezTo>
                  <a:lnTo>
                    <a:pt x="28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cs typeface="+mn-ea"/>
                <a:sym typeface="+mn-lt"/>
              </a:endParaRPr>
            </a:p>
          </p:txBody>
        </p:sp>
        <p:sp>
          <p:nvSpPr>
            <p:cNvPr id="27" name="文本框 26">
              <a:extLst>
                <a:ext uri="{FF2B5EF4-FFF2-40B4-BE49-F238E27FC236}">
                  <a16:creationId xmlns="" xmlns:a16="http://schemas.microsoft.com/office/drawing/2014/main" id="{639C805F-57D4-4FD9-A7AB-06ACD3455542}"/>
                </a:ext>
              </a:extLst>
            </p:cNvPr>
            <p:cNvSpPr txBox="1"/>
            <p:nvPr/>
          </p:nvSpPr>
          <p:spPr>
            <a:xfrm>
              <a:off x="8340964" y="2917144"/>
              <a:ext cx="1361114" cy="461665"/>
            </a:xfrm>
            <a:prstGeom prst="rect">
              <a:avLst/>
            </a:prstGeom>
            <a:noFill/>
          </p:spPr>
          <p:txBody>
            <a:bodyPr wrap="square" rtlCol="0">
              <a:spAutoFit/>
            </a:bodyPr>
            <a:lstStyle/>
            <a:p>
              <a:pPr algn="ctr"/>
              <a:r>
                <a:rPr lang="en-US" altLang="zh-CN" sz="2400" dirty="0">
                  <a:solidFill>
                    <a:schemeClr val="bg1"/>
                  </a:solidFill>
                  <a:cs typeface="+mn-ea"/>
                  <a:sym typeface="+mn-lt"/>
                </a:rPr>
                <a:t>text</a:t>
              </a:r>
              <a:endParaRPr lang="zh-CN" altLang="en-US" sz="2400" dirty="0">
                <a:solidFill>
                  <a:schemeClr val="bg1"/>
                </a:solidFill>
                <a:cs typeface="+mn-ea"/>
                <a:sym typeface="+mn-lt"/>
              </a:endParaRPr>
            </a:p>
          </p:txBody>
        </p:sp>
      </p:grpSp>
      <p:sp>
        <p:nvSpPr>
          <p:cNvPr id="30" name="PA-文本框 42">
            <a:extLst>
              <a:ext uri="{FF2B5EF4-FFF2-40B4-BE49-F238E27FC236}">
                <a16:creationId xmlns="" xmlns:a16="http://schemas.microsoft.com/office/drawing/2014/main" id="{58154FC0-C1DF-4B22-A475-0141AEC234A3}"/>
              </a:ext>
            </a:extLst>
          </p:cNvPr>
          <p:cNvSpPr txBox="1"/>
          <p:nvPr>
            <p:custDataLst>
              <p:tags r:id="rId2"/>
            </p:custDataLst>
          </p:nvPr>
        </p:nvSpPr>
        <p:spPr>
          <a:xfrm>
            <a:off x="1789958" y="4692792"/>
            <a:ext cx="2214396" cy="78752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sz="1600" dirty="0">
                <a:solidFill>
                  <a:schemeClr val="tx1">
                    <a:lumMod val="75000"/>
                    <a:lumOff val="25000"/>
                  </a:schemeClr>
                </a:solidFill>
                <a:latin typeface="+mn-lt"/>
                <a:ea typeface="+mn-ea"/>
                <a:cs typeface="+mn-ea"/>
                <a:sym typeface="+mn-lt"/>
              </a:rPr>
              <a:t>未经公布的档案工作统计数字</a:t>
            </a:r>
          </a:p>
        </p:txBody>
      </p:sp>
      <p:sp>
        <p:nvSpPr>
          <p:cNvPr id="33" name="PA-文本框 42">
            <a:extLst>
              <a:ext uri="{FF2B5EF4-FFF2-40B4-BE49-F238E27FC236}">
                <a16:creationId xmlns="" xmlns:a16="http://schemas.microsoft.com/office/drawing/2014/main" id="{C1996AB5-A677-43F6-AD8A-367172DA4C44}"/>
              </a:ext>
            </a:extLst>
          </p:cNvPr>
          <p:cNvSpPr txBox="1"/>
          <p:nvPr>
            <p:custDataLst>
              <p:tags r:id="rId3"/>
            </p:custDataLst>
          </p:nvPr>
        </p:nvSpPr>
        <p:spPr>
          <a:xfrm>
            <a:off x="4862589" y="4683441"/>
            <a:ext cx="2214396" cy="1200329"/>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sz="1600" dirty="0">
                <a:solidFill>
                  <a:schemeClr val="tx1">
                    <a:lumMod val="75000"/>
                    <a:lumOff val="25000"/>
                  </a:schemeClr>
                </a:solidFill>
                <a:latin typeface="+mn-lt"/>
                <a:ea typeface="+mn-ea"/>
                <a:cs typeface="+mn-ea"/>
                <a:sym typeface="+mn-lt"/>
              </a:rPr>
              <a:t>正在研究、尚未做出结论的干部调配、内部评议问题</a:t>
            </a:r>
          </a:p>
        </p:txBody>
      </p:sp>
      <p:sp>
        <p:nvSpPr>
          <p:cNvPr id="36" name="PA-文本框 42">
            <a:extLst>
              <a:ext uri="{FF2B5EF4-FFF2-40B4-BE49-F238E27FC236}">
                <a16:creationId xmlns="" xmlns:a16="http://schemas.microsoft.com/office/drawing/2014/main" id="{0460EBD2-988D-4D79-A150-09851DDB2694}"/>
              </a:ext>
            </a:extLst>
          </p:cNvPr>
          <p:cNvSpPr txBox="1"/>
          <p:nvPr>
            <p:custDataLst>
              <p:tags r:id="rId4"/>
            </p:custDataLst>
          </p:nvPr>
        </p:nvSpPr>
        <p:spPr>
          <a:xfrm>
            <a:off x="7977823" y="4683441"/>
            <a:ext cx="2214396" cy="1200329"/>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sz="1600" dirty="0">
                <a:solidFill>
                  <a:schemeClr val="tx1">
                    <a:lumMod val="75000"/>
                    <a:lumOff val="25000"/>
                  </a:schemeClr>
                </a:solidFill>
                <a:latin typeface="+mn-lt"/>
                <a:ea typeface="+mn-ea"/>
                <a:cs typeface="+mn-ea"/>
                <a:sym typeface="+mn-lt"/>
              </a:rPr>
              <a:t>历史档案及其编研材料中涉及个人隐私的部分</a:t>
            </a:r>
          </a:p>
        </p:txBody>
      </p:sp>
    </p:spTree>
    <p:custDataLst>
      <p:tags r:id="rId1"/>
    </p:custDataLst>
    <p:extLst>
      <p:ext uri="{BB962C8B-B14F-4D97-AF65-F5344CB8AC3E}">
        <p14:creationId xmlns:p14="http://schemas.microsoft.com/office/powerpoint/2010/main" val="20861563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1000" fill="hold"/>
                                        <p:tgtEl>
                                          <p:spTgt spid="40"/>
                                        </p:tgtEl>
                                        <p:attrNameLst>
                                          <p:attrName>ppt_w</p:attrName>
                                        </p:attrNameLst>
                                      </p:cBhvr>
                                      <p:tavLst>
                                        <p:tav tm="0">
                                          <p:val>
                                            <p:fltVal val="0"/>
                                          </p:val>
                                        </p:tav>
                                        <p:tav tm="100000">
                                          <p:val>
                                            <p:strVal val="#ppt_w"/>
                                          </p:val>
                                        </p:tav>
                                      </p:tavLst>
                                    </p:anim>
                                    <p:anim calcmode="lin" valueType="num">
                                      <p:cBhvr>
                                        <p:cTn id="8" dur="1000" fill="hold"/>
                                        <p:tgtEl>
                                          <p:spTgt spid="40"/>
                                        </p:tgtEl>
                                        <p:attrNameLst>
                                          <p:attrName>ppt_h</p:attrName>
                                        </p:attrNameLst>
                                      </p:cBhvr>
                                      <p:tavLst>
                                        <p:tav tm="0">
                                          <p:val>
                                            <p:fltVal val="0"/>
                                          </p:val>
                                        </p:tav>
                                        <p:tav tm="100000">
                                          <p:val>
                                            <p:strVal val="#ppt_h"/>
                                          </p:val>
                                        </p:tav>
                                      </p:tavLst>
                                    </p:anim>
                                    <p:anim calcmode="lin" valueType="num">
                                      <p:cBhvr>
                                        <p:cTn id="9" dur="1000" fill="hold"/>
                                        <p:tgtEl>
                                          <p:spTgt spid="40"/>
                                        </p:tgtEl>
                                        <p:attrNameLst>
                                          <p:attrName>style.rotation</p:attrName>
                                        </p:attrNameLst>
                                      </p:cBhvr>
                                      <p:tavLst>
                                        <p:tav tm="0">
                                          <p:val>
                                            <p:fltVal val="90"/>
                                          </p:val>
                                        </p:tav>
                                        <p:tav tm="100000">
                                          <p:val>
                                            <p:fltVal val="0"/>
                                          </p:val>
                                        </p:tav>
                                      </p:tavLst>
                                    </p:anim>
                                    <p:animEffect transition="in" filter="fade">
                                      <p:cBhvr>
                                        <p:cTn id="10" dur="1000"/>
                                        <p:tgtEl>
                                          <p:spTgt spid="40"/>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par>
                                <p:cTn id="17" presetID="53" presetClass="entr" presetSubtype="16"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par>
                                <p:cTn id="22" presetID="53" presetClass="entr" presetSubtype="16"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500" fill="hold"/>
                                        <p:tgtEl>
                                          <p:spTgt spid="24"/>
                                        </p:tgtEl>
                                        <p:attrNameLst>
                                          <p:attrName>ppt_w</p:attrName>
                                        </p:attrNameLst>
                                      </p:cBhvr>
                                      <p:tavLst>
                                        <p:tav tm="0">
                                          <p:val>
                                            <p:fltVal val="0"/>
                                          </p:val>
                                        </p:tav>
                                        <p:tav tm="100000">
                                          <p:val>
                                            <p:strVal val="#ppt_w"/>
                                          </p:val>
                                        </p:tav>
                                      </p:tavLst>
                                    </p:anim>
                                    <p:anim calcmode="lin" valueType="num">
                                      <p:cBhvr>
                                        <p:cTn id="25" dur="500" fill="hold"/>
                                        <p:tgtEl>
                                          <p:spTgt spid="24"/>
                                        </p:tgtEl>
                                        <p:attrNameLst>
                                          <p:attrName>ppt_h</p:attrName>
                                        </p:attrNameLst>
                                      </p:cBhvr>
                                      <p:tavLst>
                                        <p:tav tm="0">
                                          <p:val>
                                            <p:fltVal val="0"/>
                                          </p:val>
                                        </p:tav>
                                        <p:tav tm="100000">
                                          <p:val>
                                            <p:strVal val="#ppt_h"/>
                                          </p:val>
                                        </p:tav>
                                      </p:tavLst>
                                    </p:anim>
                                    <p:animEffect transition="in" filter="fade">
                                      <p:cBhvr>
                                        <p:cTn id="26" dur="500"/>
                                        <p:tgtEl>
                                          <p:spTgt spid="24"/>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6FA8C889-A002-4A9A-B8D6-6AF1A50391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矩形 15">
            <a:extLst>
              <a:ext uri="{FF2B5EF4-FFF2-40B4-BE49-F238E27FC236}">
                <a16:creationId xmlns="" xmlns:a16="http://schemas.microsoft.com/office/drawing/2014/main" id="{E8E3C656-39B2-48C6-ABBC-C55F2E47EDFB}"/>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sp>
        <p:nvSpPr>
          <p:cNvPr id="15" name="椭圆 14">
            <a:extLst>
              <a:ext uri="{FF2B5EF4-FFF2-40B4-BE49-F238E27FC236}">
                <a16:creationId xmlns="" xmlns:a16="http://schemas.microsoft.com/office/drawing/2014/main" id="{311E0856-BEC0-45A9-818A-123C4F678B20}"/>
              </a:ext>
            </a:extLst>
          </p:cNvPr>
          <p:cNvSpPr/>
          <p:nvPr/>
        </p:nvSpPr>
        <p:spPr>
          <a:xfrm>
            <a:off x="7522744" y="4861451"/>
            <a:ext cx="3396335" cy="885823"/>
          </a:xfrm>
          <a:prstGeom prst="ellipse">
            <a:avLst/>
          </a:prstGeom>
          <a:solidFill>
            <a:schemeClr val="tx1">
              <a:lumMod val="95000"/>
              <a:lumOff val="5000"/>
              <a:alpha val="70235"/>
            </a:schemeClr>
          </a:solidFill>
          <a:ln>
            <a:noFill/>
          </a:ln>
          <a:effectLst>
            <a:softEdge rad="22033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dirty="0">
              <a:solidFill>
                <a:srgbClr val="432A19"/>
              </a:solidFill>
              <a:cs typeface="+mn-ea"/>
              <a:sym typeface="+mn-lt"/>
            </a:endParaRPr>
          </a:p>
        </p:txBody>
      </p:sp>
      <p:sp>
        <p:nvSpPr>
          <p:cNvPr id="11" name="椭圆 10">
            <a:extLst>
              <a:ext uri="{FF2B5EF4-FFF2-40B4-BE49-F238E27FC236}">
                <a16:creationId xmlns="" xmlns:a16="http://schemas.microsoft.com/office/drawing/2014/main" id="{2BAE2F50-1462-B045-A0EE-32978D867605}"/>
              </a:ext>
            </a:extLst>
          </p:cNvPr>
          <p:cNvSpPr/>
          <p:nvPr/>
        </p:nvSpPr>
        <p:spPr>
          <a:xfrm>
            <a:off x="4939201" y="4861451"/>
            <a:ext cx="3396335" cy="885823"/>
          </a:xfrm>
          <a:prstGeom prst="ellipse">
            <a:avLst/>
          </a:prstGeom>
          <a:solidFill>
            <a:schemeClr val="tx1">
              <a:lumMod val="95000"/>
              <a:lumOff val="5000"/>
              <a:alpha val="70235"/>
            </a:schemeClr>
          </a:solidFill>
          <a:ln>
            <a:noFill/>
          </a:ln>
          <a:effectLst>
            <a:softEdge rad="22033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dirty="0">
              <a:solidFill>
                <a:srgbClr val="432A19"/>
              </a:solidFill>
              <a:cs typeface="+mn-ea"/>
              <a:sym typeface="+mn-lt"/>
            </a:endParaRPr>
          </a:p>
        </p:txBody>
      </p:sp>
      <p:sp>
        <p:nvSpPr>
          <p:cNvPr id="13" name="文本框 4">
            <a:extLst>
              <a:ext uri="{FF2B5EF4-FFF2-40B4-BE49-F238E27FC236}">
                <a16:creationId xmlns="" xmlns:a16="http://schemas.microsoft.com/office/drawing/2014/main" id="{146F91D0-D57F-4A25-A4CD-DFEF3ACC19E7}"/>
              </a:ext>
            </a:extLst>
          </p:cNvPr>
          <p:cNvSpPr txBox="1"/>
          <p:nvPr/>
        </p:nvSpPr>
        <p:spPr>
          <a:xfrm>
            <a:off x="1184535" y="676353"/>
            <a:ext cx="3396342"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FBDEBE">
                    <a:alpha val="41000"/>
                  </a:srgbClr>
                </a:solidFill>
                <a:latin typeface="Agency FB" panose="020B0503020202020204" pitchFamily="34" charset="0"/>
                <a:cs typeface="+mn-ea"/>
                <a:sym typeface="+mn-lt"/>
              </a:rPr>
              <a:t>CONFIDENTIALITY MANAGEMENT AND PRECAUTIONS</a:t>
            </a:r>
            <a:endParaRPr lang="zh-CN" altLang="en-US" sz="2400" b="1" dirty="0">
              <a:solidFill>
                <a:srgbClr val="FBDEBE">
                  <a:alpha val="41000"/>
                </a:srgbClr>
              </a:solidFill>
              <a:latin typeface="Agency FB" panose="020B0503020202020204" pitchFamily="34" charset="0"/>
              <a:cs typeface="+mn-ea"/>
              <a:sym typeface="+mn-lt"/>
            </a:endParaRPr>
          </a:p>
        </p:txBody>
      </p:sp>
      <p:sp>
        <p:nvSpPr>
          <p:cNvPr id="14" name="文本框 8">
            <a:extLst>
              <a:ext uri="{FF2B5EF4-FFF2-40B4-BE49-F238E27FC236}">
                <a16:creationId xmlns="" xmlns:a16="http://schemas.microsoft.com/office/drawing/2014/main" id="{97E52746-82B3-47FF-B4A7-79918AD60BDA}"/>
              </a:ext>
            </a:extLst>
          </p:cNvPr>
          <p:cNvSpPr txBox="1"/>
          <p:nvPr/>
        </p:nvSpPr>
        <p:spPr>
          <a:xfrm>
            <a:off x="5616079" y="1563411"/>
            <a:ext cx="5165030" cy="2308324"/>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7200" b="1" dirty="0">
                <a:solidFill>
                  <a:srgbClr val="FFC000">
                    <a:lumMod val="20000"/>
                    <a:lumOff val="80000"/>
                  </a:srgbClr>
                </a:solidFill>
                <a:cs typeface="+mn-ea"/>
                <a:sym typeface="+mn-lt"/>
              </a:rPr>
              <a:t>保密管理及</a:t>
            </a:r>
            <a:endParaRPr lang="en-US" altLang="zh-CN" sz="7200" b="1" dirty="0">
              <a:solidFill>
                <a:srgbClr val="FFC000">
                  <a:lumMod val="20000"/>
                  <a:lumOff val="80000"/>
                </a:srgbClr>
              </a:solidFill>
              <a:cs typeface="+mn-ea"/>
              <a:sym typeface="+mn-lt"/>
            </a:endParaRPr>
          </a:p>
          <a:p>
            <a:r>
              <a:rPr lang="zh-CN" altLang="en-US" sz="7200" b="1" dirty="0">
                <a:solidFill>
                  <a:srgbClr val="FFC000">
                    <a:lumMod val="20000"/>
                    <a:lumOff val="80000"/>
                  </a:srgbClr>
                </a:solidFill>
                <a:cs typeface="+mn-ea"/>
                <a:sym typeface="+mn-lt"/>
              </a:rPr>
              <a:t>注意事项</a:t>
            </a:r>
          </a:p>
        </p:txBody>
      </p:sp>
      <p:sp>
        <p:nvSpPr>
          <p:cNvPr id="28" name="PA-文本框 89">
            <a:extLst>
              <a:ext uri="{FF2B5EF4-FFF2-40B4-BE49-F238E27FC236}">
                <a16:creationId xmlns="" xmlns:a16="http://schemas.microsoft.com/office/drawing/2014/main" id="{4B33466A-AD5D-489E-99AD-BB721BB08267}"/>
              </a:ext>
            </a:extLst>
          </p:cNvPr>
          <p:cNvSpPr txBox="1"/>
          <p:nvPr>
            <p:custDataLst>
              <p:tags r:id="rId2"/>
            </p:custDataLst>
          </p:nvPr>
        </p:nvSpPr>
        <p:spPr>
          <a:xfrm>
            <a:off x="5680243" y="3924490"/>
            <a:ext cx="4860633" cy="665310"/>
          </a:xfrm>
          <a:prstGeom prst="rect">
            <a:avLst/>
          </a:prstGeom>
          <a:noFill/>
        </p:spPr>
        <p:txBody>
          <a:bodyPr wrap="square" lIns="0" tIns="0" rIns="0" bIns="0" rtlCol="0">
            <a:spAutoFit/>
          </a:bodyPr>
          <a:lstStyle/>
          <a:p>
            <a:pPr hangingPunct="0">
              <a:lnSpc>
                <a:spcPct val="150000"/>
              </a:lnSpc>
            </a:pPr>
            <a:r>
              <a:rPr lang="en-US" altLang="zh-CN" sz="1000" dirty="0">
                <a:solidFill>
                  <a:srgbClr val="FFC000">
                    <a:lumMod val="20000"/>
                    <a:lumOff val="80000"/>
                    <a:alpha val="70000"/>
                  </a:srgbClr>
                </a:solidFill>
                <a:cs typeface="+mn-ea"/>
                <a:sym typeface="+mn-lt"/>
              </a:rPr>
              <a:t>Your content is entered here, or by copying your text, select Paste in this box and choose to retain only text. Your content is typed here, or by copying your text, select Paste in this box.</a:t>
            </a:r>
          </a:p>
        </p:txBody>
      </p:sp>
      <p:grpSp>
        <p:nvGrpSpPr>
          <p:cNvPr id="53" name="组合 52">
            <a:extLst>
              <a:ext uri="{FF2B5EF4-FFF2-40B4-BE49-F238E27FC236}">
                <a16:creationId xmlns="" xmlns:a16="http://schemas.microsoft.com/office/drawing/2014/main" id="{69CDC8CD-F5EA-4731-A3AB-EC7DC4C6C3FF}"/>
              </a:ext>
            </a:extLst>
          </p:cNvPr>
          <p:cNvGrpSpPr/>
          <p:nvPr/>
        </p:nvGrpSpPr>
        <p:grpSpPr>
          <a:xfrm>
            <a:off x="11460648" y="676353"/>
            <a:ext cx="338554" cy="5256362"/>
            <a:chOff x="11460648" y="676353"/>
            <a:chExt cx="338554" cy="5256362"/>
          </a:xfrm>
        </p:grpSpPr>
        <p:sp>
          <p:nvSpPr>
            <p:cNvPr id="47" name="文本框 4">
              <a:extLst>
                <a:ext uri="{FF2B5EF4-FFF2-40B4-BE49-F238E27FC236}">
                  <a16:creationId xmlns="" xmlns:a16="http://schemas.microsoft.com/office/drawing/2014/main" id="{17AD187B-6AD5-4C55-8F97-AA3C8F5AC948}"/>
                </a:ext>
              </a:extLst>
            </p:cNvPr>
            <p:cNvSpPr txBox="1"/>
            <p:nvPr/>
          </p:nvSpPr>
          <p:spPr>
            <a:xfrm>
              <a:off x="11460648" y="676353"/>
              <a:ext cx="338554" cy="2488878"/>
            </a:xfrm>
            <a:prstGeom prst="rect">
              <a:avLst/>
            </a:prstGeom>
            <a:noFill/>
          </p:spPr>
          <p:txBody>
            <a:bodyPr vert="eaVert"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000" dirty="0" smtClean="0">
                  <a:solidFill>
                    <a:srgbClr val="FBDEBE">
                      <a:alpha val="41000"/>
                    </a:srgbClr>
                  </a:solidFill>
                  <a:cs typeface="+mn-ea"/>
                  <a:sym typeface="+mn-lt"/>
                </a:rPr>
                <a:t>WWW.1PPT.COM</a:t>
              </a:r>
              <a:endParaRPr lang="zh-CN" altLang="en-US" sz="1000" dirty="0">
                <a:solidFill>
                  <a:srgbClr val="FBDEBE">
                    <a:alpha val="41000"/>
                  </a:srgbClr>
                </a:solidFill>
                <a:cs typeface="+mn-ea"/>
                <a:sym typeface="+mn-lt"/>
              </a:endParaRPr>
            </a:p>
          </p:txBody>
        </p:sp>
        <p:cxnSp>
          <p:nvCxnSpPr>
            <p:cNvPr id="52" name="直接连接符 51">
              <a:extLst>
                <a:ext uri="{FF2B5EF4-FFF2-40B4-BE49-F238E27FC236}">
                  <a16:creationId xmlns="" xmlns:a16="http://schemas.microsoft.com/office/drawing/2014/main" id="{08308ECA-8286-4B82-8967-EA4203FB7683}"/>
                </a:ext>
              </a:extLst>
            </p:cNvPr>
            <p:cNvCxnSpPr>
              <a:cxnSpLocks/>
            </p:cNvCxnSpPr>
            <p:nvPr/>
          </p:nvCxnSpPr>
          <p:spPr>
            <a:xfrm>
              <a:off x="11574593" y="4071258"/>
              <a:ext cx="0" cy="1861457"/>
            </a:xfrm>
            <a:prstGeom prst="line">
              <a:avLst/>
            </a:prstGeom>
            <a:ln>
              <a:solidFill>
                <a:srgbClr val="FBDEBE">
                  <a:alpha val="64000"/>
                </a:srgbClr>
              </a:solidFill>
              <a:prstDash val="dash"/>
            </a:ln>
          </p:spPr>
          <p:style>
            <a:lnRef idx="1">
              <a:schemeClr val="accent1"/>
            </a:lnRef>
            <a:fillRef idx="0">
              <a:schemeClr val="accent1"/>
            </a:fillRef>
            <a:effectRef idx="0">
              <a:schemeClr val="accent1"/>
            </a:effectRef>
            <a:fontRef idx="minor">
              <a:schemeClr val="tx1"/>
            </a:fontRef>
          </p:style>
        </p:cxnSp>
      </p:grpSp>
      <p:pic>
        <p:nvPicPr>
          <p:cNvPr id="10" name="图片 9">
            <a:extLst>
              <a:ext uri="{FF2B5EF4-FFF2-40B4-BE49-F238E27FC236}">
                <a16:creationId xmlns="" xmlns:a16="http://schemas.microsoft.com/office/drawing/2014/main" id="{E5052787-27BB-BA4C-857B-B70BBF2E2A3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56692" y="1988458"/>
            <a:ext cx="5675750" cy="4256810"/>
          </a:xfrm>
          <a:prstGeom prst="rect">
            <a:avLst/>
          </a:prstGeom>
        </p:spPr>
      </p:pic>
      <p:sp>
        <p:nvSpPr>
          <p:cNvPr id="12" name="文本框 11">
            <a:extLst>
              <a:ext uri="{FF2B5EF4-FFF2-40B4-BE49-F238E27FC236}">
                <a16:creationId xmlns="" xmlns:a16="http://schemas.microsoft.com/office/drawing/2014/main" id="{85A5BDBD-F3A4-394A-806B-7CF85062A26B}"/>
              </a:ext>
            </a:extLst>
          </p:cNvPr>
          <p:cNvSpPr txBox="1"/>
          <p:nvPr/>
        </p:nvSpPr>
        <p:spPr>
          <a:xfrm>
            <a:off x="5598494" y="4965288"/>
            <a:ext cx="1984839" cy="369332"/>
          </a:xfrm>
          <a:prstGeom prst="rect">
            <a:avLst/>
          </a:prstGeom>
          <a:noFill/>
        </p:spPr>
        <p:txBody>
          <a:bodyPr wrap="none" rtlCol="0">
            <a:spAutoFit/>
          </a:bodyPr>
          <a:lstStyle/>
          <a:p>
            <a:r>
              <a:rPr kumimoji="1" lang="zh-CN" altLang="en-US" dirty="0">
                <a:solidFill>
                  <a:srgbClr val="FFC000">
                    <a:lumMod val="20000"/>
                    <a:lumOff val="80000"/>
                  </a:srgbClr>
                </a:solidFill>
                <a:cs typeface="+mn-ea"/>
                <a:sym typeface="+mn-lt"/>
              </a:rPr>
              <a:t>汇报人</a:t>
            </a:r>
            <a:r>
              <a:rPr kumimoji="1" lang="zh-CN" altLang="en-US" dirty="0" smtClean="0">
                <a:solidFill>
                  <a:srgbClr val="FFC000">
                    <a:lumMod val="20000"/>
                    <a:lumOff val="80000"/>
                  </a:srgbClr>
                </a:solidFill>
                <a:cs typeface="+mn-ea"/>
                <a:sym typeface="+mn-lt"/>
              </a:rPr>
              <a:t>：优品</a:t>
            </a:r>
            <a:r>
              <a:rPr kumimoji="1" lang="en-US" altLang="zh-CN" dirty="0" smtClean="0">
                <a:solidFill>
                  <a:srgbClr val="FFC000">
                    <a:lumMod val="20000"/>
                    <a:lumOff val="80000"/>
                  </a:srgbClr>
                </a:solidFill>
                <a:cs typeface="+mn-ea"/>
                <a:sym typeface="+mn-lt"/>
              </a:rPr>
              <a:t>PPT</a:t>
            </a:r>
            <a:endParaRPr kumimoji="1" lang="zh-CN" altLang="en-US" dirty="0">
              <a:solidFill>
                <a:srgbClr val="FFC000">
                  <a:lumMod val="20000"/>
                  <a:lumOff val="80000"/>
                </a:srgbClr>
              </a:solidFill>
              <a:cs typeface="+mn-ea"/>
              <a:sym typeface="+mn-lt"/>
            </a:endParaRPr>
          </a:p>
        </p:txBody>
      </p:sp>
      <p:sp>
        <p:nvSpPr>
          <p:cNvPr id="36" name="文本框 35">
            <a:extLst>
              <a:ext uri="{FF2B5EF4-FFF2-40B4-BE49-F238E27FC236}">
                <a16:creationId xmlns="" xmlns:a16="http://schemas.microsoft.com/office/drawing/2014/main" id="{85495BE7-D043-F34C-AB9B-DEEC373DF0FF}"/>
              </a:ext>
            </a:extLst>
          </p:cNvPr>
          <p:cNvSpPr txBox="1"/>
          <p:nvPr/>
        </p:nvSpPr>
        <p:spPr>
          <a:xfrm>
            <a:off x="8198594" y="4965288"/>
            <a:ext cx="2239716" cy="369332"/>
          </a:xfrm>
          <a:prstGeom prst="rect">
            <a:avLst/>
          </a:prstGeom>
          <a:noFill/>
        </p:spPr>
        <p:txBody>
          <a:bodyPr wrap="none" rtlCol="0">
            <a:spAutoFit/>
          </a:bodyPr>
          <a:lstStyle/>
          <a:p>
            <a:r>
              <a:rPr kumimoji="1" lang="zh-CN" altLang="en-US" dirty="0">
                <a:solidFill>
                  <a:srgbClr val="FFC000">
                    <a:lumMod val="20000"/>
                    <a:lumOff val="80000"/>
                  </a:srgbClr>
                </a:solidFill>
                <a:cs typeface="+mn-ea"/>
                <a:sym typeface="+mn-lt"/>
              </a:rPr>
              <a:t>日期：</a:t>
            </a:r>
            <a:r>
              <a:rPr kumimoji="1" lang="en-US" altLang="zh-CN" dirty="0" smtClean="0">
                <a:solidFill>
                  <a:srgbClr val="FFC000">
                    <a:lumMod val="20000"/>
                    <a:lumOff val="80000"/>
                  </a:srgbClr>
                </a:solidFill>
                <a:cs typeface="+mn-ea"/>
                <a:sym typeface="+mn-lt"/>
              </a:rPr>
              <a:t>20XX-XX-XX</a:t>
            </a:r>
            <a:endParaRPr kumimoji="1" lang="zh-CN" altLang="en-US" dirty="0">
              <a:solidFill>
                <a:srgbClr val="FFC000">
                  <a:lumMod val="20000"/>
                  <a:lumOff val="80000"/>
                </a:srgbClr>
              </a:solidFill>
              <a:cs typeface="+mn-ea"/>
              <a:sym typeface="+mn-lt"/>
            </a:endParaRPr>
          </a:p>
        </p:txBody>
      </p:sp>
    </p:spTree>
    <p:custDataLst>
      <p:tags r:id="rId1"/>
    </p:custDataLst>
    <p:extLst>
      <p:ext uri="{BB962C8B-B14F-4D97-AF65-F5344CB8AC3E}">
        <p14:creationId xmlns:p14="http://schemas.microsoft.com/office/powerpoint/2010/main" val="274537990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62933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5AD13F2C-9B5E-42E5-98C2-11B854B89F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a:extLst>
              <a:ext uri="{FF2B5EF4-FFF2-40B4-BE49-F238E27FC236}">
                <a16:creationId xmlns="" xmlns:a16="http://schemas.microsoft.com/office/drawing/2014/main" id="{45E172E6-E7B2-4DBE-80BF-E04B5B851368}"/>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pic>
        <p:nvPicPr>
          <p:cNvPr id="7" name="图片 6">
            <a:extLst>
              <a:ext uri="{FF2B5EF4-FFF2-40B4-BE49-F238E27FC236}">
                <a16:creationId xmlns="" xmlns:a16="http://schemas.microsoft.com/office/drawing/2014/main" id="{9FD5C3BB-4C6B-4FF2-998A-4BFDF5644FD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56692" y="1988458"/>
            <a:ext cx="5675750" cy="4256810"/>
          </a:xfrm>
          <a:prstGeom prst="rect">
            <a:avLst/>
          </a:prstGeom>
        </p:spPr>
      </p:pic>
      <p:sp>
        <p:nvSpPr>
          <p:cNvPr id="9" name="文本框 8">
            <a:extLst>
              <a:ext uri="{FF2B5EF4-FFF2-40B4-BE49-F238E27FC236}">
                <a16:creationId xmlns="" xmlns:a16="http://schemas.microsoft.com/office/drawing/2014/main" id="{8C3625B9-D12B-BB46-8C93-B09A16FFF52D}"/>
              </a:ext>
            </a:extLst>
          </p:cNvPr>
          <p:cNvSpPr txBox="1"/>
          <p:nvPr/>
        </p:nvSpPr>
        <p:spPr>
          <a:xfrm>
            <a:off x="4848182" y="2868414"/>
            <a:ext cx="6085523" cy="1015663"/>
          </a:xfrm>
          <a:prstGeom prst="rect">
            <a:avLst/>
          </a:prstGeom>
          <a:noFill/>
        </p:spPr>
        <p:txBody>
          <a:bodyPr wrap="square" rtlCol="0">
            <a:spAutoFit/>
          </a:bodyPr>
          <a:lstStyle/>
          <a:p>
            <a:pPr algn="dist"/>
            <a:r>
              <a:rPr lang="zh-CN" altLang="en-US" sz="6000" b="1" dirty="0">
                <a:solidFill>
                  <a:schemeClr val="accent4">
                    <a:lumMod val="20000"/>
                    <a:lumOff val="80000"/>
                  </a:schemeClr>
                </a:solidFill>
                <a:cs typeface="+mn-ea"/>
                <a:sym typeface="+mn-lt"/>
              </a:rPr>
              <a:t>相关概念解读</a:t>
            </a:r>
          </a:p>
        </p:txBody>
      </p:sp>
      <p:sp>
        <p:nvSpPr>
          <p:cNvPr id="16" name="文本框 15">
            <a:extLst>
              <a:ext uri="{FF2B5EF4-FFF2-40B4-BE49-F238E27FC236}">
                <a16:creationId xmlns="" xmlns:a16="http://schemas.microsoft.com/office/drawing/2014/main" id="{18A28351-20CC-C24E-8AC1-221848626B33}"/>
              </a:ext>
            </a:extLst>
          </p:cNvPr>
          <p:cNvSpPr txBox="1"/>
          <p:nvPr/>
        </p:nvSpPr>
        <p:spPr>
          <a:xfrm>
            <a:off x="4848182" y="2430966"/>
            <a:ext cx="2359813" cy="400110"/>
          </a:xfrm>
          <a:prstGeom prst="rect">
            <a:avLst/>
          </a:prstGeom>
          <a:noFill/>
        </p:spPr>
        <p:txBody>
          <a:bodyPr wrap="none" rtlCol="0">
            <a:spAutoFit/>
          </a:bodyPr>
          <a:lstStyle/>
          <a:p>
            <a:r>
              <a:rPr kumimoji="1" lang="zh-CN" altLang="en-US" sz="2000" b="1" dirty="0" smtClean="0">
                <a:solidFill>
                  <a:schemeClr val="accent4">
                    <a:lumMod val="20000"/>
                    <a:lumOff val="80000"/>
                  </a:schemeClr>
                </a:solidFill>
                <a:cs typeface="+mn-ea"/>
                <a:sym typeface="+mn-lt"/>
              </a:rPr>
              <a:t>优品部分 </a:t>
            </a:r>
            <a:r>
              <a:rPr kumimoji="1" lang="en-US" altLang="zh-CN" sz="2000" b="1" dirty="0">
                <a:solidFill>
                  <a:schemeClr val="accent4">
                    <a:lumMod val="20000"/>
                    <a:lumOff val="80000"/>
                  </a:schemeClr>
                </a:solidFill>
                <a:cs typeface="+mn-ea"/>
                <a:sym typeface="+mn-lt"/>
              </a:rPr>
              <a:t>PART</a:t>
            </a:r>
            <a:r>
              <a:rPr kumimoji="1" lang="zh-CN" altLang="en-US" sz="2000" b="1" dirty="0">
                <a:solidFill>
                  <a:schemeClr val="accent4">
                    <a:lumMod val="20000"/>
                    <a:lumOff val="80000"/>
                  </a:schemeClr>
                </a:solidFill>
                <a:cs typeface="+mn-ea"/>
                <a:sym typeface="+mn-lt"/>
              </a:rPr>
              <a:t> </a:t>
            </a:r>
            <a:r>
              <a:rPr kumimoji="1" lang="en-US" altLang="zh-CN" sz="2000" b="1" dirty="0">
                <a:solidFill>
                  <a:schemeClr val="accent4">
                    <a:lumMod val="20000"/>
                    <a:lumOff val="80000"/>
                  </a:schemeClr>
                </a:solidFill>
                <a:cs typeface="+mn-ea"/>
                <a:sym typeface="+mn-lt"/>
              </a:rPr>
              <a:t>01</a:t>
            </a:r>
            <a:endParaRPr kumimoji="1" lang="zh-CN" altLang="en-US" sz="2000" b="1" dirty="0">
              <a:solidFill>
                <a:schemeClr val="accent4">
                  <a:lumMod val="20000"/>
                  <a:lumOff val="80000"/>
                </a:schemeClr>
              </a:solidFill>
              <a:cs typeface="+mn-ea"/>
              <a:sym typeface="+mn-lt"/>
            </a:endParaRPr>
          </a:p>
        </p:txBody>
      </p:sp>
      <p:sp>
        <p:nvSpPr>
          <p:cNvPr id="17" name="文本框 16">
            <a:extLst>
              <a:ext uri="{FF2B5EF4-FFF2-40B4-BE49-F238E27FC236}">
                <a16:creationId xmlns="" xmlns:a16="http://schemas.microsoft.com/office/drawing/2014/main" id="{C51856CC-2C52-DB43-9029-7E150786FCF0}"/>
              </a:ext>
            </a:extLst>
          </p:cNvPr>
          <p:cNvSpPr txBox="1"/>
          <p:nvPr/>
        </p:nvSpPr>
        <p:spPr>
          <a:xfrm>
            <a:off x="4848182" y="4101733"/>
            <a:ext cx="6226201" cy="526811"/>
          </a:xfrm>
          <a:prstGeom prst="rect">
            <a:avLst/>
          </a:prstGeom>
          <a:noFill/>
        </p:spPr>
        <p:txBody>
          <a:bodyPr wrap="square" rtlCol="0">
            <a:spAutoFit/>
          </a:bodyPr>
          <a:lstStyle/>
          <a:p>
            <a:pPr>
              <a:lnSpc>
                <a:spcPct val="150000"/>
              </a:lnSpc>
            </a:pPr>
            <a:r>
              <a:rPr lang="en" altLang="zh-CN" sz="10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custDataLst>
      <p:tags r:id="rId1"/>
    </p:custDataLst>
    <p:extLst>
      <p:ext uri="{BB962C8B-B14F-4D97-AF65-F5344CB8AC3E}">
        <p14:creationId xmlns:p14="http://schemas.microsoft.com/office/powerpoint/2010/main" val="37378246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500"/>
                                        <p:tgtEl>
                                          <p:spTgt spid="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heckerboard(across)">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19">
            <a:extLst>
              <a:ext uri="{FF2B5EF4-FFF2-40B4-BE49-F238E27FC236}">
                <a16:creationId xmlns="" xmlns:a16="http://schemas.microsoft.com/office/drawing/2014/main" id="{6C46F229-AD39-46F0-86B9-11BF5BD76305}"/>
              </a:ext>
            </a:extLst>
          </p:cNvPr>
          <p:cNvSpPr/>
          <p:nvPr/>
        </p:nvSpPr>
        <p:spPr>
          <a:xfrm>
            <a:off x="-1257300" y="3270281"/>
            <a:ext cx="14706600" cy="5439813"/>
          </a:xfrm>
          <a:prstGeom prst="ellipse">
            <a:avLst/>
          </a:prstGeom>
          <a:noFill/>
          <a:ln w="19050">
            <a:gradFill>
              <a:gsLst>
                <a:gs pos="0">
                  <a:srgbClr val="FAEBC7">
                    <a:alpha val="16000"/>
                  </a:srgbClr>
                </a:gs>
                <a:gs pos="3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85C697CF-71AA-F448-8537-3223CAB32CA7}"/>
              </a:ext>
            </a:extLst>
          </p:cNvPr>
          <p:cNvSpPr txBox="1"/>
          <p:nvPr/>
        </p:nvSpPr>
        <p:spPr>
          <a:xfrm>
            <a:off x="1049412" y="123171"/>
            <a:ext cx="203132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相关概念解读</a:t>
            </a:r>
          </a:p>
        </p:txBody>
      </p:sp>
      <p:cxnSp>
        <p:nvCxnSpPr>
          <p:cNvPr id="34" name="Straight Connector 23">
            <a:extLst>
              <a:ext uri="{FF2B5EF4-FFF2-40B4-BE49-F238E27FC236}">
                <a16:creationId xmlns="" xmlns:a16="http://schemas.microsoft.com/office/drawing/2014/main" id="{C91EDDEC-57D0-4B7D-8299-6BE1989303DF}"/>
              </a:ext>
            </a:extLst>
          </p:cNvPr>
          <p:cNvCxnSpPr/>
          <p:nvPr/>
        </p:nvCxnSpPr>
        <p:spPr bwMode="auto">
          <a:xfrm>
            <a:off x="4334311" y="1677893"/>
            <a:ext cx="0" cy="3996691"/>
          </a:xfrm>
          <a:prstGeom prst="line">
            <a:avLst/>
          </a:prstGeom>
          <a:noFill/>
          <a:ln w="12700" cap="flat" cmpd="sng" algn="ctr">
            <a:solidFill>
              <a:srgbClr val="404040"/>
            </a:solidFill>
            <a:prstDash val="solid"/>
            <a:miter lim="800000"/>
          </a:ln>
          <a:effectLst/>
        </p:spPr>
      </p:cxnSp>
      <p:cxnSp>
        <p:nvCxnSpPr>
          <p:cNvPr id="35" name="Straight Connector 24">
            <a:extLst>
              <a:ext uri="{FF2B5EF4-FFF2-40B4-BE49-F238E27FC236}">
                <a16:creationId xmlns="" xmlns:a16="http://schemas.microsoft.com/office/drawing/2014/main" id="{31337C61-AA46-4BA7-9920-21981A82AB88}"/>
              </a:ext>
            </a:extLst>
          </p:cNvPr>
          <p:cNvCxnSpPr/>
          <p:nvPr/>
        </p:nvCxnSpPr>
        <p:spPr bwMode="auto">
          <a:xfrm>
            <a:off x="7885153" y="1677893"/>
            <a:ext cx="0" cy="3996691"/>
          </a:xfrm>
          <a:prstGeom prst="line">
            <a:avLst/>
          </a:prstGeom>
          <a:noFill/>
          <a:ln w="12700" cap="flat" cmpd="sng" algn="ctr">
            <a:solidFill>
              <a:srgbClr val="404040"/>
            </a:solidFill>
            <a:prstDash val="solid"/>
            <a:miter lim="800000"/>
          </a:ln>
          <a:effectLst/>
        </p:spPr>
      </p:cxnSp>
      <p:grpSp>
        <p:nvGrpSpPr>
          <p:cNvPr id="36" name="组合 35">
            <a:extLst>
              <a:ext uri="{FF2B5EF4-FFF2-40B4-BE49-F238E27FC236}">
                <a16:creationId xmlns="" xmlns:a16="http://schemas.microsoft.com/office/drawing/2014/main" id="{7578B667-4701-417E-88FD-4AEE44A2EEFF}"/>
              </a:ext>
            </a:extLst>
          </p:cNvPr>
          <p:cNvGrpSpPr/>
          <p:nvPr/>
        </p:nvGrpSpPr>
        <p:grpSpPr>
          <a:xfrm>
            <a:off x="1943868" y="2123981"/>
            <a:ext cx="1369704" cy="1356360"/>
            <a:chOff x="1943868" y="2123981"/>
            <a:chExt cx="1369704" cy="1356360"/>
          </a:xfrm>
        </p:grpSpPr>
        <p:sp>
          <p:nvSpPr>
            <p:cNvPr id="37" name="Oval 25">
              <a:extLst>
                <a:ext uri="{FF2B5EF4-FFF2-40B4-BE49-F238E27FC236}">
                  <a16:creationId xmlns="" xmlns:a16="http://schemas.microsoft.com/office/drawing/2014/main" id="{055C7F9A-8B1D-45B7-95B4-B4C78838DE35}"/>
                </a:ext>
              </a:extLst>
            </p:cNvPr>
            <p:cNvSpPr/>
            <p:nvPr/>
          </p:nvSpPr>
          <p:spPr bwMode="auto">
            <a:xfrm>
              <a:off x="1943868" y="2123981"/>
              <a:ext cx="1369704" cy="1356360"/>
            </a:xfrm>
            <a:prstGeom prst="ellipse">
              <a:avLst/>
            </a:prstGeom>
            <a:solidFill>
              <a:schemeClr val="accent2"/>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i="0" u="none" strike="noStrike" kern="0" cap="none" spc="0" normalizeH="0" baseline="0" noProof="0" dirty="0">
                <a:ln>
                  <a:noFill/>
                </a:ln>
                <a:solidFill>
                  <a:srgbClr val="FFFFFF"/>
                </a:solidFill>
                <a:effectLst/>
                <a:uLnTx/>
                <a:uFillTx/>
                <a:cs typeface="+mn-ea"/>
                <a:sym typeface="+mn-lt"/>
              </a:endParaRPr>
            </a:p>
          </p:txBody>
        </p:sp>
        <p:sp>
          <p:nvSpPr>
            <p:cNvPr id="38" name="Shape 2605">
              <a:extLst>
                <a:ext uri="{FF2B5EF4-FFF2-40B4-BE49-F238E27FC236}">
                  <a16:creationId xmlns="" xmlns:a16="http://schemas.microsoft.com/office/drawing/2014/main" id="{FF4235DA-1E86-4A9F-801C-7DD3839105C6}"/>
                </a:ext>
              </a:extLst>
            </p:cNvPr>
            <p:cNvSpPr/>
            <p:nvPr/>
          </p:nvSpPr>
          <p:spPr>
            <a:xfrm>
              <a:off x="2338212" y="2487086"/>
              <a:ext cx="652149" cy="652134"/>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rgbClr val="FFFFF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cs typeface="+mn-ea"/>
                <a:sym typeface="+mn-lt"/>
              </a:endParaRPr>
            </a:p>
          </p:txBody>
        </p:sp>
      </p:grpSp>
      <p:grpSp>
        <p:nvGrpSpPr>
          <p:cNvPr id="40" name="组合 39">
            <a:extLst>
              <a:ext uri="{FF2B5EF4-FFF2-40B4-BE49-F238E27FC236}">
                <a16:creationId xmlns="" xmlns:a16="http://schemas.microsoft.com/office/drawing/2014/main" id="{75A05EF0-8467-473A-9B74-F40C3BA96933}"/>
              </a:ext>
            </a:extLst>
          </p:cNvPr>
          <p:cNvGrpSpPr/>
          <p:nvPr/>
        </p:nvGrpSpPr>
        <p:grpSpPr>
          <a:xfrm>
            <a:off x="5462967" y="2123030"/>
            <a:ext cx="1369704" cy="1358265"/>
            <a:chOff x="5462967" y="2123030"/>
            <a:chExt cx="1369704" cy="1358265"/>
          </a:xfrm>
        </p:grpSpPr>
        <p:sp>
          <p:nvSpPr>
            <p:cNvPr id="41" name="Oval 26">
              <a:extLst>
                <a:ext uri="{FF2B5EF4-FFF2-40B4-BE49-F238E27FC236}">
                  <a16:creationId xmlns="" xmlns:a16="http://schemas.microsoft.com/office/drawing/2014/main" id="{B7D776B8-BA3D-4FE3-B1F4-463012A25EDD}"/>
                </a:ext>
              </a:extLst>
            </p:cNvPr>
            <p:cNvSpPr/>
            <p:nvPr/>
          </p:nvSpPr>
          <p:spPr bwMode="auto">
            <a:xfrm>
              <a:off x="5462967" y="2123030"/>
              <a:ext cx="1369704" cy="1358265"/>
            </a:xfrm>
            <a:prstGeom prst="ellipse">
              <a:avLst/>
            </a:prstGeom>
            <a:solidFill>
              <a:schemeClr val="accent1"/>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i="0" u="none" strike="noStrike" kern="0" cap="none" spc="0" normalizeH="0" baseline="0" noProof="0" dirty="0">
                <a:ln>
                  <a:noFill/>
                </a:ln>
                <a:solidFill>
                  <a:srgbClr val="FFFFFF"/>
                </a:solidFill>
                <a:effectLst/>
                <a:uLnTx/>
                <a:uFillTx/>
                <a:cs typeface="+mn-ea"/>
                <a:sym typeface="+mn-lt"/>
              </a:endParaRPr>
            </a:p>
          </p:txBody>
        </p:sp>
        <p:sp>
          <p:nvSpPr>
            <p:cNvPr id="47" name="Shape 2551">
              <a:extLst>
                <a:ext uri="{FF2B5EF4-FFF2-40B4-BE49-F238E27FC236}">
                  <a16:creationId xmlns="" xmlns:a16="http://schemas.microsoft.com/office/drawing/2014/main" id="{7E934D0A-4BCD-4D93-92A4-89BE6AF795D0}"/>
                </a:ext>
              </a:extLst>
            </p:cNvPr>
            <p:cNvSpPr/>
            <p:nvPr/>
          </p:nvSpPr>
          <p:spPr>
            <a:xfrm>
              <a:off x="5821898" y="2485831"/>
              <a:ext cx="651841" cy="651841"/>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rgbClr val="FFFFF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cs typeface="+mn-ea"/>
                <a:sym typeface="+mn-lt"/>
              </a:endParaRPr>
            </a:p>
          </p:txBody>
        </p:sp>
      </p:grpSp>
      <p:grpSp>
        <p:nvGrpSpPr>
          <p:cNvPr id="48" name="组合 47">
            <a:extLst>
              <a:ext uri="{FF2B5EF4-FFF2-40B4-BE49-F238E27FC236}">
                <a16:creationId xmlns="" xmlns:a16="http://schemas.microsoft.com/office/drawing/2014/main" id="{9EEDF667-3114-476F-9553-D54F3A920500}"/>
              </a:ext>
            </a:extLst>
          </p:cNvPr>
          <p:cNvGrpSpPr/>
          <p:nvPr/>
        </p:nvGrpSpPr>
        <p:grpSpPr>
          <a:xfrm>
            <a:off x="9015925" y="2123030"/>
            <a:ext cx="1369704" cy="1358265"/>
            <a:chOff x="9015925" y="2123030"/>
            <a:chExt cx="1369704" cy="1358265"/>
          </a:xfrm>
        </p:grpSpPr>
        <p:sp>
          <p:nvSpPr>
            <p:cNvPr id="51" name="Oval 36">
              <a:extLst>
                <a:ext uri="{FF2B5EF4-FFF2-40B4-BE49-F238E27FC236}">
                  <a16:creationId xmlns="" xmlns:a16="http://schemas.microsoft.com/office/drawing/2014/main" id="{B581FCAD-A484-4C57-A079-0094F9D269E0}"/>
                </a:ext>
              </a:extLst>
            </p:cNvPr>
            <p:cNvSpPr/>
            <p:nvPr/>
          </p:nvSpPr>
          <p:spPr bwMode="auto">
            <a:xfrm>
              <a:off x="9015925" y="2123030"/>
              <a:ext cx="1369704" cy="1358265"/>
            </a:xfrm>
            <a:prstGeom prst="ellipse">
              <a:avLst/>
            </a:prstGeom>
            <a:solidFill>
              <a:schemeClr val="accent2"/>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i="0" u="none" strike="noStrike" kern="0" cap="none" spc="0" normalizeH="0" baseline="0" noProof="0" dirty="0">
                <a:ln>
                  <a:noFill/>
                </a:ln>
                <a:solidFill>
                  <a:srgbClr val="FFFFFF"/>
                </a:solidFill>
                <a:effectLst/>
                <a:uLnTx/>
                <a:uFillTx/>
                <a:cs typeface="+mn-ea"/>
                <a:sym typeface="+mn-lt"/>
              </a:endParaRPr>
            </a:p>
          </p:txBody>
        </p:sp>
        <p:sp>
          <p:nvSpPr>
            <p:cNvPr id="52" name="Shape 2562">
              <a:extLst>
                <a:ext uri="{FF2B5EF4-FFF2-40B4-BE49-F238E27FC236}">
                  <a16:creationId xmlns="" xmlns:a16="http://schemas.microsoft.com/office/drawing/2014/main" id="{69BE52DD-4E1F-4C91-86A5-FC47CC5D270A}"/>
                </a:ext>
              </a:extLst>
            </p:cNvPr>
            <p:cNvSpPr/>
            <p:nvPr/>
          </p:nvSpPr>
          <p:spPr>
            <a:xfrm>
              <a:off x="9380786" y="2485831"/>
              <a:ext cx="651841" cy="65184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rgbClr val="FFFFF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cs typeface="+mn-ea"/>
                <a:sym typeface="+mn-lt"/>
              </a:endParaRPr>
            </a:p>
          </p:txBody>
        </p:sp>
      </p:grpSp>
      <p:sp>
        <p:nvSpPr>
          <p:cNvPr id="54" name="Text Placeholder 9">
            <a:extLst>
              <a:ext uri="{FF2B5EF4-FFF2-40B4-BE49-F238E27FC236}">
                <a16:creationId xmlns="" xmlns:a16="http://schemas.microsoft.com/office/drawing/2014/main" id="{5D2DC0DA-B1CC-4889-BC6E-556CCE1EA41A}"/>
              </a:ext>
            </a:extLst>
          </p:cNvPr>
          <p:cNvSpPr txBox="1"/>
          <p:nvPr/>
        </p:nvSpPr>
        <p:spPr>
          <a:xfrm>
            <a:off x="1422766" y="3830833"/>
            <a:ext cx="2519396" cy="564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zh-CN" altLang="en-US" sz="1400" kern="0" dirty="0">
                <a:ln w="0"/>
                <a:solidFill>
                  <a:schemeClr val="tx1">
                    <a:lumMod val="75000"/>
                    <a:lumOff val="25000"/>
                  </a:schemeClr>
                </a:solidFill>
                <a:cs typeface="+mn-ea"/>
                <a:sym typeface="+mn-lt"/>
              </a:rPr>
              <a:t>保密管理，是指对涉密载体、涉密人员、涉密场所、涉密会议、涉密事项等进行管理的活动</a:t>
            </a:r>
            <a:endParaRPr lang="zh-CN" altLang="en-US" sz="1400" dirty="0">
              <a:solidFill>
                <a:schemeClr val="tx1">
                  <a:lumMod val="75000"/>
                  <a:lumOff val="25000"/>
                </a:schemeClr>
              </a:solidFill>
              <a:cs typeface="+mn-ea"/>
              <a:sym typeface="+mn-lt"/>
            </a:endParaRPr>
          </a:p>
          <a:p>
            <a:pPr marL="0" indent="0">
              <a:buNone/>
            </a:pPr>
            <a:endParaRPr lang="en-AU" altLang="zh-CN" sz="1400" dirty="0">
              <a:solidFill>
                <a:schemeClr val="tx1">
                  <a:lumMod val="65000"/>
                  <a:lumOff val="35000"/>
                </a:schemeClr>
              </a:solidFill>
              <a:cs typeface="+mn-ea"/>
              <a:sym typeface="+mn-lt"/>
            </a:endParaRPr>
          </a:p>
        </p:txBody>
      </p:sp>
      <p:sp>
        <p:nvSpPr>
          <p:cNvPr id="56" name="Text Placeholder 9">
            <a:extLst>
              <a:ext uri="{FF2B5EF4-FFF2-40B4-BE49-F238E27FC236}">
                <a16:creationId xmlns="" xmlns:a16="http://schemas.microsoft.com/office/drawing/2014/main" id="{158244D7-F7F0-42C5-ACC5-21921BBE97A9}"/>
              </a:ext>
            </a:extLst>
          </p:cNvPr>
          <p:cNvSpPr txBox="1"/>
          <p:nvPr/>
        </p:nvSpPr>
        <p:spPr>
          <a:xfrm>
            <a:off x="4985116" y="3830833"/>
            <a:ext cx="2519396" cy="564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zh-CN" altLang="en-US" sz="1400" kern="0" dirty="0">
                <a:ln w="0"/>
                <a:solidFill>
                  <a:schemeClr val="tx1">
                    <a:lumMod val="75000"/>
                    <a:lumOff val="25000"/>
                  </a:schemeClr>
                </a:solidFill>
                <a:cs typeface="+mn-ea"/>
                <a:sym typeface="+mn-lt"/>
              </a:rPr>
              <a:t>保密管理既包括保密行政机关管理部门的依法管理行政行为，也包括机关、单位内部的日常保密管理，是保密工作的重要组成部分</a:t>
            </a:r>
            <a:endParaRPr lang="en-US" altLang="zh-CN" sz="1400" kern="0" dirty="0">
              <a:ln w="0"/>
              <a:solidFill>
                <a:schemeClr val="tx1">
                  <a:lumMod val="75000"/>
                  <a:lumOff val="25000"/>
                </a:schemeClr>
              </a:solidFill>
              <a:cs typeface="+mn-ea"/>
              <a:sym typeface="+mn-lt"/>
            </a:endParaRPr>
          </a:p>
          <a:p>
            <a:pPr marL="0" indent="0">
              <a:buNone/>
            </a:pPr>
            <a:endParaRPr lang="en-AU" altLang="zh-CN" sz="1400" dirty="0">
              <a:solidFill>
                <a:schemeClr val="tx1">
                  <a:lumMod val="65000"/>
                  <a:lumOff val="35000"/>
                </a:schemeClr>
              </a:solidFill>
              <a:cs typeface="+mn-ea"/>
              <a:sym typeface="+mn-lt"/>
            </a:endParaRPr>
          </a:p>
        </p:txBody>
      </p:sp>
      <p:sp>
        <p:nvSpPr>
          <p:cNvPr id="58" name="Text Placeholder 9">
            <a:extLst>
              <a:ext uri="{FF2B5EF4-FFF2-40B4-BE49-F238E27FC236}">
                <a16:creationId xmlns="" xmlns:a16="http://schemas.microsoft.com/office/drawing/2014/main" id="{9477F6EE-3AFB-4CD7-994D-B849F7E61698}"/>
              </a:ext>
            </a:extLst>
          </p:cNvPr>
          <p:cNvSpPr txBox="1"/>
          <p:nvPr/>
        </p:nvSpPr>
        <p:spPr>
          <a:xfrm>
            <a:off x="8547466" y="3830833"/>
            <a:ext cx="2519396" cy="564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zh-CN" altLang="en-US" sz="1400" kern="0" dirty="0">
                <a:ln w="0"/>
                <a:solidFill>
                  <a:schemeClr val="tx1">
                    <a:lumMod val="75000"/>
                    <a:lumOff val="25000"/>
                  </a:schemeClr>
                </a:solidFill>
                <a:cs typeface="+mn-ea"/>
                <a:sym typeface="+mn-lt"/>
              </a:rPr>
              <a:t>保密管理对象是机关、单位、社会组织机构以及个人产生或持有的国家秘密、实施的涉密行为等</a:t>
            </a:r>
            <a:endParaRPr lang="zh-CN" altLang="en-US" sz="1400" dirty="0">
              <a:solidFill>
                <a:schemeClr val="tx1">
                  <a:lumMod val="75000"/>
                  <a:lumOff val="25000"/>
                </a:schemeClr>
              </a:solidFill>
              <a:cs typeface="+mn-ea"/>
              <a:sym typeface="+mn-lt"/>
            </a:endParaRPr>
          </a:p>
          <a:p>
            <a:pPr marL="0" indent="0">
              <a:buNone/>
            </a:pPr>
            <a:endParaRPr lang="en-AU" altLang="zh-CN" sz="1400" dirty="0">
              <a:solidFill>
                <a:schemeClr val="tx1">
                  <a:lumMod val="65000"/>
                  <a:lumOff val="35000"/>
                </a:schemeClr>
              </a:solidFill>
              <a:cs typeface="+mn-ea"/>
              <a:sym typeface="+mn-lt"/>
            </a:endParaRPr>
          </a:p>
        </p:txBody>
      </p:sp>
      <p:sp>
        <p:nvSpPr>
          <p:cNvPr id="2" name="文本框 1"/>
          <p:cNvSpPr txBox="1"/>
          <p:nvPr/>
        </p:nvSpPr>
        <p:spPr>
          <a:xfrm>
            <a:off x="1865014" y="1032095"/>
            <a:ext cx="1738265"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ustDataLst>
      <p:tags r:id="rId1"/>
    </p:custDataLst>
    <p:extLst>
      <p:ext uri="{BB962C8B-B14F-4D97-AF65-F5344CB8AC3E}">
        <p14:creationId xmlns:p14="http://schemas.microsoft.com/office/powerpoint/2010/main" val="271244510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00"/>
                                        <p:tgtEl>
                                          <p:spTgt spid="34"/>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animEffect transition="in" filter="fade">
                                      <p:cBhvr>
                                        <p:cTn id="25" dur="500"/>
                                        <p:tgtEl>
                                          <p:spTgt spid="40"/>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down)">
                                      <p:cBhvr>
                                        <p:cTn id="29" dur="500"/>
                                        <p:tgtEl>
                                          <p:spTgt spid="35"/>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p:cTn id="33" dur="500" fill="hold"/>
                                        <p:tgtEl>
                                          <p:spTgt spid="48"/>
                                        </p:tgtEl>
                                        <p:attrNameLst>
                                          <p:attrName>ppt_w</p:attrName>
                                        </p:attrNameLst>
                                      </p:cBhvr>
                                      <p:tavLst>
                                        <p:tav tm="0">
                                          <p:val>
                                            <p:fltVal val="0"/>
                                          </p:val>
                                        </p:tav>
                                        <p:tav tm="100000">
                                          <p:val>
                                            <p:strVal val="#ppt_w"/>
                                          </p:val>
                                        </p:tav>
                                      </p:tavLst>
                                    </p:anim>
                                    <p:anim calcmode="lin" valueType="num">
                                      <p:cBhvr>
                                        <p:cTn id="34" dur="500" fill="hold"/>
                                        <p:tgtEl>
                                          <p:spTgt spid="48"/>
                                        </p:tgtEl>
                                        <p:attrNameLst>
                                          <p:attrName>ppt_h</p:attrName>
                                        </p:attrNameLst>
                                      </p:cBhvr>
                                      <p:tavLst>
                                        <p:tav tm="0">
                                          <p:val>
                                            <p:fltVal val="0"/>
                                          </p:val>
                                        </p:tav>
                                        <p:tav tm="100000">
                                          <p:val>
                                            <p:strVal val="#ppt_h"/>
                                          </p:val>
                                        </p:tav>
                                      </p:tavLst>
                                    </p:anim>
                                    <p:animEffect transition="in" filter="fade">
                                      <p:cBhvr>
                                        <p:cTn id="35" dur="500"/>
                                        <p:tgtEl>
                                          <p:spTgt spid="48"/>
                                        </p:tgtEl>
                                      </p:cBhvr>
                                    </p:animEffect>
                                  </p:childTnLst>
                                </p:cTn>
                              </p:par>
                            </p:childTnLst>
                          </p:cTn>
                        </p:par>
                        <p:par>
                          <p:cTn id="36" fill="hold">
                            <p:stCondLst>
                              <p:cond delay="3500"/>
                            </p:stCondLst>
                            <p:childTnLst>
                              <p:par>
                                <p:cTn id="37" presetID="22" presetClass="entr" presetSubtype="4" fill="hold" grpId="0" nodeType="afterEffect">
                                  <p:stCondLst>
                                    <p:cond delay="0"/>
                                  </p:stCondLst>
                                  <p:childTnLst>
                                    <p:set>
                                      <p:cBhvr>
                                        <p:cTn id="38" dur="1" fill="hold">
                                          <p:stCondLst>
                                            <p:cond delay="0"/>
                                          </p:stCondLst>
                                        </p:cTn>
                                        <p:tgtEl>
                                          <p:spTgt spid="54">
                                            <p:txEl>
                                              <p:pRg st="0" end="0"/>
                                            </p:txEl>
                                          </p:spTgt>
                                        </p:tgtEl>
                                        <p:attrNameLst>
                                          <p:attrName>style.visibility</p:attrName>
                                        </p:attrNameLst>
                                      </p:cBhvr>
                                      <p:to>
                                        <p:strVal val="visible"/>
                                      </p:to>
                                    </p:set>
                                    <p:animEffect transition="in" filter="wipe(down)">
                                      <p:cBhvr>
                                        <p:cTn id="39" dur="500"/>
                                        <p:tgtEl>
                                          <p:spTgt spid="54">
                                            <p:txEl>
                                              <p:pRg st="0" end="0"/>
                                            </p:txEl>
                                          </p:spTgt>
                                        </p:tgtEl>
                                      </p:cBhvr>
                                    </p:animEffect>
                                  </p:childTnLst>
                                </p:cTn>
                              </p:par>
                            </p:childTnLst>
                          </p:cTn>
                        </p:par>
                        <p:par>
                          <p:cTn id="40" fill="hold">
                            <p:stCondLst>
                              <p:cond delay="4000"/>
                            </p:stCondLst>
                            <p:childTnLst>
                              <p:par>
                                <p:cTn id="41" presetID="22" presetClass="entr" presetSubtype="4" fill="hold" grpId="0" nodeType="afterEffect">
                                  <p:stCondLst>
                                    <p:cond delay="0"/>
                                  </p:stCondLst>
                                  <p:childTnLst>
                                    <p:set>
                                      <p:cBhvr>
                                        <p:cTn id="42" dur="1" fill="hold">
                                          <p:stCondLst>
                                            <p:cond delay="0"/>
                                          </p:stCondLst>
                                        </p:cTn>
                                        <p:tgtEl>
                                          <p:spTgt spid="56">
                                            <p:txEl>
                                              <p:pRg st="0" end="0"/>
                                            </p:txEl>
                                          </p:spTgt>
                                        </p:tgtEl>
                                        <p:attrNameLst>
                                          <p:attrName>style.visibility</p:attrName>
                                        </p:attrNameLst>
                                      </p:cBhvr>
                                      <p:to>
                                        <p:strVal val="visible"/>
                                      </p:to>
                                    </p:set>
                                    <p:animEffect transition="in" filter="wipe(down)">
                                      <p:cBhvr>
                                        <p:cTn id="43" dur="500"/>
                                        <p:tgtEl>
                                          <p:spTgt spid="56">
                                            <p:txEl>
                                              <p:pRg st="0" end="0"/>
                                            </p:txEl>
                                          </p:spTgt>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8">
                                            <p:txEl>
                                              <p:pRg st="0" end="0"/>
                                            </p:txEl>
                                          </p:spTgt>
                                        </p:tgtEl>
                                        <p:attrNameLst>
                                          <p:attrName>style.visibility</p:attrName>
                                        </p:attrNameLst>
                                      </p:cBhvr>
                                      <p:to>
                                        <p:strVal val="visible"/>
                                      </p:to>
                                    </p:set>
                                    <p:animEffect transition="in" filter="wipe(down)">
                                      <p:cBhvr>
                                        <p:cTn id="47" dur="500"/>
                                        <p:tgtEl>
                                          <p:spTgt spid="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4" grpId="0" build="p"/>
      <p:bldP spid="56" grpId="0" build="p"/>
      <p:bldP spid="5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圆角 22">
            <a:extLst>
              <a:ext uri="{FF2B5EF4-FFF2-40B4-BE49-F238E27FC236}">
                <a16:creationId xmlns="" xmlns:a16="http://schemas.microsoft.com/office/drawing/2014/main" id="{7F98F752-C075-4782-A626-BF07DA265CDB}"/>
              </a:ext>
            </a:extLst>
          </p:cNvPr>
          <p:cNvSpPr/>
          <p:nvPr/>
        </p:nvSpPr>
        <p:spPr>
          <a:xfrm>
            <a:off x="5642196" y="2426608"/>
            <a:ext cx="1531721" cy="52523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国家秘密</a:t>
            </a:r>
          </a:p>
        </p:txBody>
      </p:sp>
      <p:sp>
        <p:nvSpPr>
          <p:cNvPr id="30" name="文本框 29">
            <a:extLst>
              <a:ext uri="{FF2B5EF4-FFF2-40B4-BE49-F238E27FC236}">
                <a16:creationId xmlns="" xmlns:a16="http://schemas.microsoft.com/office/drawing/2014/main" id="{7354AE96-52F6-477C-A870-63AB3D91E091}"/>
              </a:ext>
            </a:extLst>
          </p:cNvPr>
          <p:cNvSpPr txBox="1"/>
          <p:nvPr/>
        </p:nvSpPr>
        <p:spPr>
          <a:xfrm>
            <a:off x="5103728" y="3197424"/>
            <a:ext cx="2608657" cy="1938992"/>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国家秘密是关系国家的安全和利益，依照法定程序确定，在一定时间内只限一定范围的人员知悉的事项</a:t>
            </a:r>
          </a:p>
        </p:txBody>
      </p:sp>
      <p:sp>
        <p:nvSpPr>
          <p:cNvPr id="21" name="矩形: 圆角 20">
            <a:extLst>
              <a:ext uri="{FF2B5EF4-FFF2-40B4-BE49-F238E27FC236}">
                <a16:creationId xmlns="" xmlns:a16="http://schemas.microsoft.com/office/drawing/2014/main" id="{CB224FC6-A69A-41A9-9B63-DDC7251D3B75}"/>
              </a:ext>
            </a:extLst>
          </p:cNvPr>
          <p:cNvSpPr/>
          <p:nvPr/>
        </p:nvSpPr>
        <p:spPr>
          <a:xfrm>
            <a:off x="4766128" y="3065236"/>
            <a:ext cx="3283858" cy="2322287"/>
          </a:xfrm>
          <a:prstGeom prst="roundRect">
            <a:avLst>
              <a:gd name="adj" fmla="val 4725"/>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矩形: 圆角 53">
            <a:extLst>
              <a:ext uri="{FF2B5EF4-FFF2-40B4-BE49-F238E27FC236}">
                <a16:creationId xmlns="" xmlns:a16="http://schemas.microsoft.com/office/drawing/2014/main" id="{79DC8652-3ADD-4216-8C1B-C1FAE00A45DE}"/>
              </a:ext>
            </a:extLst>
          </p:cNvPr>
          <p:cNvSpPr/>
          <p:nvPr/>
        </p:nvSpPr>
        <p:spPr>
          <a:xfrm>
            <a:off x="8864368" y="2426608"/>
            <a:ext cx="1531721" cy="52523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工作秘密</a:t>
            </a:r>
          </a:p>
        </p:txBody>
      </p:sp>
      <p:sp>
        <p:nvSpPr>
          <p:cNvPr id="55" name="文本框 54">
            <a:extLst>
              <a:ext uri="{FF2B5EF4-FFF2-40B4-BE49-F238E27FC236}">
                <a16:creationId xmlns="" xmlns:a16="http://schemas.microsoft.com/office/drawing/2014/main" id="{54B91384-6B04-4CF7-96A1-F3DF2873B114}"/>
              </a:ext>
            </a:extLst>
          </p:cNvPr>
          <p:cNvSpPr txBox="1"/>
          <p:nvPr/>
        </p:nvSpPr>
        <p:spPr>
          <a:xfrm>
            <a:off x="8325900" y="3197424"/>
            <a:ext cx="2608657" cy="1938992"/>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工作秘密是指各级国家机关在其公务活动和内部管理中产生的不属于国家秘密而又不宜对外公开的事项</a:t>
            </a:r>
          </a:p>
        </p:txBody>
      </p:sp>
      <p:sp>
        <p:nvSpPr>
          <p:cNvPr id="56" name="矩形: 圆角 55">
            <a:extLst>
              <a:ext uri="{FF2B5EF4-FFF2-40B4-BE49-F238E27FC236}">
                <a16:creationId xmlns="" xmlns:a16="http://schemas.microsoft.com/office/drawing/2014/main" id="{63263801-D8ED-4415-AE93-CA856A16D529}"/>
              </a:ext>
            </a:extLst>
          </p:cNvPr>
          <p:cNvSpPr/>
          <p:nvPr/>
        </p:nvSpPr>
        <p:spPr>
          <a:xfrm>
            <a:off x="7988300" y="3065236"/>
            <a:ext cx="3283858" cy="2322287"/>
          </a:xfrm>
          <a:prstGeom prst="roundRect">
            <a:avLst>
              <a:gd name="adj" fmla="val 4725"/>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椭圆 56">
            <a:extLst>
              <a:ext uri="{FF2B5EF4-FFF2-40B4-BE49-F238E27FC236}">
                <a16:creationId xmlns="" xmlns:a16="http://schemas.microsoft.com/office/drawing/2014/main" id="{7E6D351B-4C6D-4E4D-89BB-2682D0637EAC}"/>
              </a:ext>
            </a:extLst>
          </p:cNvPr>
          <p:cNvSpPr/>
          <p:nvPr/>
        </p:nvSpPr>
        <p:spPr>
          <a:xfrm>
            <a:off x="2478888" y="2306865"/>
            <a:ext cx="1283369" cy="1283368"/>
          </a:xfrm>
          <a:prstGeom prst="ellipse">
            <a:avLst/>
          </a:prstGeom>
          <a:solidFill>
            <a:schemeClr val="tx1">
              <a:lumMod val="75000"/>
              <a:lumOff val="25000"/>
            </a:schemeClr>
          </a:solidFill>
          <a:ln>
            <a:noFill/>
          </a:ln>
          <a:effectLst>
            <a:reflection blurRad="6350" stA="210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绝密</a:t>
            </a:r>
            <a:endParaRPr lang="en-US" altLang="zh-CN" sz="2000" dirty="0">
              <a:solidFill>
                <a:srgbClr val="FAEBC7"/>
              </a:solidFill>
              <a:cs typeface="+mn-ea"/>
              <a:sym typeface="+mn-lt"/>
            </a:endParaRPr>
          </a:p>
          <a:p>
            <a:pPr algn="ctr"/>
            <a:r>
              <a:rPr lang="en-US" altLang="zh-CN" sz="2000" dirty="0">
                <a:solidFill>
                  <a:srgbClr val="FAEBC7"/>
                </a:solidFill>
                <a:cs typeface="+mn-ea"/>
                <a:sym typeface="+mn-lt"/>
              </a:rPr>
              <a:t>30</a:t>
            </a:r>
            <a:r>
              <a:rPr lang="zh-CN" altLang="en-US" sz="2000" dirty="0">
                <a:solidFill>
                  <a:srgbClr val="FAEBC7"/>
                </a:solidFill>
                <a:cs typeface="+mn-ea"/>
                <a:sym typeface="+mn-lt"/>
              </a:rPr>
              <a:t>年</a:t>
            </a:r>
          </a:p>
        </p:txBody>
      </p:sp>
      <p:sp>
        <p:nvSpPr>
          <p:cNvPr id="58" name="椭圆 57">
            <a:extLst>
              <a:ext uri="{FF2B5EF4-FFF2-40B4-BE49-F238E27FC236}">
                <a16:creationId xmlns="" xmlns:a16="http://schemas.microsoft.com/office/drawing/2014/main" id="{11932962-E5F5-46E0-8808-DBB683A76DAB}"/>
              </a:ext>
            </a:extLst>
          </p:cNvPr>
          <p:cNvSpPr/>
          <p:nvPr/>
        </p:nvSpPr>
        <p:spPr>
          <a:xfrm>
            <a:off x="1612614" y="3461897"/>
            <a:ext cx="1283369" cy="1283368"/>
          </a:xfrm>
          <a:prstGeom prst="ellipse">
            <a:avLst/>
          </a:prstGeom>
          <a:solidFill>
            <a:schemeClr val="tx1">
              <a:lumMod val="75000"/>
              <a:lumOff val="25000"/>
            </a:schemeClr>
          </a:solidFill>
          <a:ln>
            <a:noFill/>
          </a:ln>
          <a:effectLst>
            <a:reflection blurRad="6350" stA="140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机密</a:t>
            </a:r>
          </a:p>
          <a:p>
            <a:pPr algn="ctr"/>
            <a:r>
              <a:rPr lang="en-US" altLang="zh-CN" sz="2000">
                <a:solidFill>
                  <a:srgbClr val="FAEBC7"/>
                </a:solidFill>
                <a:cs typeface="+mn-ea"/>
                <a:sym typeface="+mn-lt"/>
              </a:rPr>
              <a:t>20</a:t>
            </a:r>
            <a:r>
              <a:rPr lang="zh-CN" altLang="en-US" sz="2000" dirty="0">
                <a:solidFill>
                  <a:srgbClr val="FAEBC7"/>
                </a:solidFill>
                <a:cs typeface="+mn-ea"/>
                <a:sym typeface="+mn-lt"/>
              </a:rPr>
              <a:t>年</a:t>
            </a:r>
          </a:p>
        </p:txBody>
      </p:sp>
      <p:sp>
        <p:nvSpPr>
          <p:cNvPr id="59" name="椭圆 58">
            <a:extLst>
              <a:ext uri="{FF2B5EF4-FFF2-40B4-BE49-F238E27FC236}">
                <a16:creationId xmlns="" xmlns:a16="http://schemas.microsoft.com/office/drawing/2014/main" id="{BC7FF32B-170C-4662-84DE-B8681EB25D00}"/>
              </a:ext>
            </a:extLst>
          </p:cNvPr>
          <p:cNvSpPr/>
          <p:nvPr/>
        </p:nvSpPr>
        <p:spPr>
          <a:xfrm>
            <a:off x="3345161" y="3461897"/>
            <a:ext cx="1283369" cy="1283368"/>
          </a:xfrm>
          <a:prstGeom prst="ellipse">
            <a:avLst/>
          </a:prstGeom>
          <a:solidFill>
            <a:schemeClr val="tx1">
              <a:lumMod val="75000"/>
              <a:lumOff val="25000"/>
            </a:schemeClr>
          </a:solidFill>
          <a:ln>
            <a:noFill/>
          </a:ln>
          <a:effectLst>
            <a:reflection blurRad="6350" stA="140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秘密</a:t>
            </a:r>
          </a:p>
          <a:p>
            <a:pPr algn="ctr"/>
            <a:r>
              <a:rPr lang="en-US" altLang="zh-CN" sz="2000" dirty="0">
                <a:solidFill>
                  <a:srgbClr val="FAEBC7"/>
                </a:solidFill>
                <a:cs typeface="+mn-ea"/>
                <a:sym typeface="+mn-lt"/>
              </a:rPr>
              <a:t>10</a:t>
            </a:r>
            <a:r>
              <a:rPr lang="zh-CN" altLang="en-US" sz="2000" dirty="0">
                <a:solidFill>
                  <a:srgbClr val="FAEBC7"/>
                </a:solidFill>
                <a:cs typeface="+mn-ea"/>
                <a:sym typeface="+mn-lt"/>
              </a:rPr>
              <a:t>年</a:t>
            </a:r>
          </a:p>
        </p:txBody>
      </p:sp>
      <p:sp>
        <p:nvSpPr>
          <p:cNvPr id="29" name="文本框 28">
            <a:extLst>
              <a:ext uri="{FF2B5EF4-FFF2-40B4-BE49-F238E27FC236}">
                <a16:creationId xmlns="" xmlns:a16="http://schemas.microsoft.com/office/drawing/2014/main" id="{237E9476-9E42-3443-AB02-50ECEF4B8D31}"/>
              </a:ext>
            </a:extLst>
          </p:cNvPr>
          <p:cNvSpPr txBox="1"/>
          <p:nvPr/>
        </p:nvSpPr>
        <p:spPr>
          <a:xfrm>
            <a:off x="1049412" y="123171"/>
            <a:ext cx="203132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相关概念解读</a:t>
            </a:r>
          </a:p>
        </p:txBody>
      </p:sp>
    </p:spTree>
    <p:custDataLst>
      <p:tags r:id="rId1"/>
    </p:custDataLst>
    <p:extLst>
      <p:ext uri="{BB962C8B-B14F-4D97-AF65-F5344CB8AC3E}">
        <p14:creationId xmlns:p14="http://schemas.microsoft.com/office/powerpoint/2010/main" val="230922198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1000" fill="hold"/>
                                        <p:tgtEl>
                                          <p:spTgt spid="57"/>
                                        </p:tgtEl>
                                        <p:attrNameLst>
                                          <p:attrName>ppt_w</p:attrName>
                                        </p:attrNameLst>
                                      </p:cBhvr>
                                      <p:tavLst>
                                        <p:tav tm="0">
                                          <p:val>
                                            <p:fltVal val="0"/>
                                          </p:val>
                                        </p:tav>
                                        <p:tav tm="100000">
                                          <p:val>
                                            <p:strVal val="#ppt_w"/>
                                          </p:val>
                                        </p:tav>
                                      </p:tavLst>
                                    </p:anim>
                                    <p:anim calcmode="lin" valueType="num">
                                      <p:cBhvr>
                                        <p:cTn id="8" dur="1000" fill="hold"/>
                                        <p:tgtEl>
                                          <p:spTgt spid="57"/>
                                        </p:tgtEl>
                                        <p:attrNameLst>
                                          <p:attrName>ppt_h</p:attrName>
                                        </p:attrNameLst>
                                      </p:cBhvr>
                                      <p:tavLst>
                                        <p:tav tm="0">
                                          <p:val>
                                            <p:fltVal val="0"/>
                                          </p:val>
                                        </p:tav>
                                        <p:tav tm="100000">
                                          <p:val>
                                            <p:strVal val="#ppt_h"/>
                                          </p:val>
                                        </p:tav>
                                      </p:tavLst>
                                    </p:anim>
                                    <p:anim calcmode="lin" valueType="num">
                                      <p:cBhvr>
                                        <p:cTn id="9" dur="1000" fill="hold"/>
                                        <p:tgtEl>
                                          <p:spTgt spid="57"/>
                                        </p:tgtEl>
                                        <p:attrNameLst>
                                          <p:attrName>style.rotation</p:attrName>
                                        </p:attrNameLst>
                                      </p:cBhvr>
                                      <p:tavLst>
                                        <p:tav tm="0">
                                          <p:val>
                                            <p:fltVal val="90"/>
                                          </p:val>
                                        </p:tav>
                                        <p:tav tm="100000">
                                          <p:val>
                                            <p:fltVal val="0"/>
                                          </p:val>
                                        </p:tav>
                                      </p:tavLst>
                                    </p:anim>
                                    <p:animEffect transition="in" filter="fade">
                                      <p:cBhvr>
                                        <p:cTn id="10" dur="1000"/>
                                        <p:tgtEl>
                                          <p:spTgt spid="57"/>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1000" fill="hold"/>
                                        <p:tgtEl>
                                          <p:spTgt spid="58"/>
                                        </p:tgtEl>
                                        <p:attrNameLst>
                                          <p:attrName>ppt_w</p:attrName>
                                        </p:attrNameLst>
                                      </p:cBhvr>
                                      <p:tavLst>
                                        <p:tav tm="0">
                                          <p:val>
                                            <p:fltVal val="0"/>
                                          </p:val>
                                        </p:tav>
                                        <p:tav tm="100000">
                                          <p:val>
                                            <p:strVal val="#ppt_w"/>
                                          </p:val>
                                        </p:tav>
                                      </p:tavLst>
                                    </p:anim>
                                    <p:anim calcmode="lin" valueType="num">
                                      <p:cBhvr>
                                        <p:cTn id="15" dur="1000" fill="hold"/>
                                        <p:tgtEl>
                                          <p:spTgt spid="58"/>
                                        </p:tgtEl>
                                        <p:attrNameLst>
                                          <p:attrName>ppt_h</p:attrName>
                                        </p:attrNameLst>
                                      </p:cBhvr>
                                      <p:tavLst>
                                        <p:tav tm="0">
                                          <p:val>
                                            <p:fltVal val="0"/>
                                          </p:val>
                                        </p:tav>
                                        <p:tav tm="100000">
                                          <p:val>
                                            <p:strVal val="#ppt_h"/>
                                          </p:val>
                                        </p:tav>
                                      </p:tavLst>
                                    </p:anim>
                                    <p:anim calcmode="lin" valueType="num">
                                      <p:cBhvr>
                                        <p:cTn id="16" dur="1000" fill="hold"/>
                                        <p:tgtEl>
                                          <p:spTgt spid="58"/>
                                        </p:tgtEl>
                                        <p:attrNameLst>
                                          <p:attrName>style.rotation</p:attrName>
                                        </p:attrNameLst>
                                      </p:cBhvr>
                                      <p:tavLst>
                                        <p:tav tm="0">
                                          <p:val>
                                            <p:fltVal val="90"/>
                                          </p:val>
                                        </p:tav>
                                        <p:tav tm="100000">
                                          <p:val>
                                            <p:fltVal val="0"/>
                                          </p:val>
                                        </p:tav>
                                      </p:tavLst>
                                    </p:anim>
                                    <p:animEffect transition="in" filter="fade">
                                      <p:cBhvr>
                                        <p:cTn id="17" dur="1000"/>
                                        <p:tgtEl>
                                          <p:spTgt spid="58"/>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p:cTn id="21" dur="1000" fill="hold"/>
                                        <p:tgtEl>
                                          <p:spTgt spid="59"/>
                                        </p:tgtEl>
                                        <p:attrNameLst>
                                          <p:attrName>ppt_w</p:attrName>
                                        </p:attrNameLst>
                                      </p:cBhvr>
                                      <p:tavLst>
                                        <p:tav tm="0">
                                          <p:val>
                                            <p:fltVal val="0"/>
                                          </p:val>
                                        </p:tav>
                                        <p:tav tm="100000">
                                          <p:val>
                                            <p:strVal val="#ppt_w"/>
                                          </p:val>
                                        </p:tav>
                                      </p:tavLst>
                                    </p:anim>
                                    <p:anim calcmode="lin" valueType="num">
                                      <p:cBhvr>
                                        <p:cTn id="22" dur="1000" fill="hold"/>
                                        <p:tgtEl>
                                          <p:spTgt spid="59"/>
                                        </p:tgtEl>
                                        <p:attrNameLst>
                                          <p:attrName>ppt_h</p:attrName>
                                        </p:attrNameLst>
                                      </p:cBhvr>
                                      <p:tavLst>
                                        <p:tav tm="0">
                                          <p:val>
                                            <p:fltVal val="0"/>
                                          </p:val>
                                        </p:tav>
                                        <p:tav tm="100000">
                                          <p:val>
                                            <p:strVal val="#ppt_h"/>
                                          </p:val>
                                        </p:tav>
                                      </p:tavLst>
                                    </p:anim>
                                    <p:anim calcmode="lin" valueType="num">
                                      <p:cBhvr>
                                        <p:cTn id="23" dur="1000" fill="hold"/>
                                        <p:tgtEl>
                                          <p:spTgt spid="59"/>
                                        </p:tgtEl>
                                        <p:attrNameLst>
                                          <p:attrName>style.rotation</p:attrName>
                                        </p:attrNameLst>
                                      </p:cBhvr>
                                      <p:tavLst>
                                        <p:tav tm="0">
                                          <p:val>
                                            <p:fltVal val="90"/>
                                          </p:val>
                                        </p:tav>
                                        <p:tav tm="100000">
                                          <p:val>
                                            <p:fltVal val="0"/>
                                          </p:val>
                                        </p:tav>
                                      </p:tavLst>
                                    </p:anim>
                                    <p:animEffect transition="in" filter="fade">
                                      <p:cBhvr>
                                        <p:cTn id="24"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椭圆 56">
            <a:extLst>
              <a:ext uri="{FF2B5EF4-FFF2-40B4-BE49-F238E27FC236}">
                <a16:creationId xmlns="" xmlns:a16="http://schemas.microsoft.com/office/drawing/2014/main" id="{7E6D351B-4C6D-4E4D-89BB-2682D0637EAC}"/>
              </a:ext>
            </a:extLst>
          </p:cNvPr>
          <p:cNvSpPr/>
          <p:nvPr/>
        </p:nvSpPr>
        <p:spPr>
          <a:xfrm>
            <a:off x="7814130" y="2039257"/>
            <a:ext cx="2621642" cy="2621640"/>
          </a:xfrm>
          <a:prstGeom prst="ellipse">
            <a:avLst/>
          </a:prstGeom>
          <a:solidFill>
            <a:schemeClr val="tx1">
              <a:lumMod val="75000"/>
              <a:lumOff val="25000"/>
            </a:schemeClr>
          </a:solidFill>
          <a:ln>
            <a:no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AEBC7"/>
                </a:solidFill>
                <a:cs typeface="+mn-ea"/>
                <a:sym typeface="+mn-lt"/>
              </a:rPr>
              <a:t>国家</a:t>
            </a:r>
            <a:endParaRPr lang="en-US" altLang="zh-CN" sz="4000" dirty="0">
              <a:solidFill>
                <a:srgbClr val="FAEBC7"/>
              </a:solidFill>
              <a:cs typeface="+mn-ea"/>
              <a:sym typeface="+mn-lt"/>
            </a:endParaRPr>
          </a:p>
          <a:p>
            <a:pPr algn="ctr"/>
            <a:r>
              <a:rPr lang="zh-CN" altLang="en-US" sz="4000" dirty="0">
                <a:solidFill>
                  <a:srgbClr val="FAEBC7"/>
                </a:solidFill>
                <a:cs typeface="+mn-ea"/>
                <a:sym typeface="+mn-lt"/>
              </a:rPr>
              <a:t>秘密</a:t>
            </a:r>
          </a:p>
        </p:txBody>
      </p:sp>
      <p:sp>
        <p:nvSpPr>
          <p:cNvPr id="39" name="椭圆 38">
            <a:extLst>
              <a:ext uri="{FF2B5EF4-FFF2-40B4-BE49-F238E27FC236}">
                <a16:creationId xmlns="" xmlns:a16="http://schemas.microsoft.com/office/drawing/2014/main" id="{36E16057-E62B-4BA2-BD28-E25060DBC34C}"/>
              </a:ext>
            </a:extLst>
          </p:cNvPr>
          <p:cNvSpPr/>
          <p:nvPr/>
        </p:nvSpPr>
        <p:spPr>
          <a:xfrm>
            <a:off x="4229100" y="1562103"/>
            <a:ext cx="3733800" cy="3733794"/>
          </a:xfrm>
          <a:prstGeom prst="ellipse">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文本框 29">
            <a:extLst>
              <a:ext uri="{FF2B5EF4-FFF2-40B4-BE49-F238E27FC236}">
                <a16:creationId xmlns="" xmlns:a16="http://schemas.microsoft.com/office/drawing/2014/main" id="{7354AE96-52F6-477C-A870-63AB3D91E091}"/>
              </a:ext>
            </a:extLst>
          </p:cNvPr>
          <p:cNvSpPr txBox="1"/>
          <p:nvPr/>
        </p:nvSpPr>
        <p:spPr>
          <a:xfrm>
            <a:off x="1200150" y="2228594"/>
            <a:ext cx="5563508" cy="787523"/>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公开后被敌对势力、犯罪分子或竞争对手所利用的害处要大于人民群众从这些信息中获得的好处的</a:t>
            </a:r>
          </a:p>
        </p:txBody>
      </p:sp>
      <p:sp>
        <p:nvSpPr>
          <p:cNvPr id="40" name="文本框 39">
            <a:extLst>
              <a:ext uri="{FF2B5EF4-FFF2-40B4-BE49-F238E27FC236}">
                <a16:creationId xmlns="" xmlns:a16="http://schemas.microsoft.com/office/drawing/2014/main" id="{6C6FE14A-01FA-4CCE-B476-BCA6F88593B5}"/>
              </a:ext>
            </a:extLst>
          </p:cNvPr>
          <p:cNvSpPr txBox="1"/>
          <p:nvPr/>
        </p:nvSpPr>
        <p:spPr>
          <a:xfrm>
            <a:off x="1200150" y="3591322"/>
            <a:ext cx="5563508" cy="787523"/>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公开后在人民群众中所造成的内部矛盾、纠纷等不安定因素要大于人民群众从这些信息中获得的好处的</a:t>
            </a:r>
          </a:p>
        </p:txBody>
      </p:sp>
      <p:sp>
        <p:nvSpPr>
          <p:cNvPr id="41" name="文本框 40">
            <a:extLst>
              <a:ext uri="{FF2B5EF4-FFF2-40B4-BE49-F238E27FC236}">
                <a16:creationId xmlns="" xmlns:a16="http://schemas.microsoft.com/office/drawing/2014/main" id="{A96F1B27-C5D0-4A73-834E-B829DBD26011}"/>
              </a:ext>
            </a:extLst>
          </p:cNvPr>
          <p:cNvSpPr txBox="1"/>
          <p:nvPr/>
        </p:nvSpPr>
        <p:spPr>
          <a:xfrm>
            <a:off x="1200149" y="4947501"/>
            <a:ext cx="5563507" cy="787523"/>
          </a:xfrm>
          <a:prstGeom prst="rect">
            <a:avLst/>
          </a:prstGeom>
          <a:noFill/>
        </p:spPr>
        <p:txBody>
          <a:bodyPr wrap="square" rtlCol="0">
            <a:spAutoFit/>
          </a:bodyPr>
          <a:lstStyle/>
          <a:p>
            <a:pPr>
              <a:lnSpc>
                <a:spcPct val="150000"/>
              </a:lnSpc>
            </a:pPr>
            <a:r>
              <a:rPr lang="zh-CN" altLang="en-US" sz="1600" kern="0" dirty="0">
                <a:ln w="0"/>
                <a:solidFill>
                  <a:schemeClr val="tx1">
                    <a:lumMod val="75000"/>
                    <a:lumOff val="25000"/>
                    <a:alpha val="85000"/>
                  </a:schemeClr>
                </a:solidFill>
                <a:cs typeface="+mn-ea"/>
                <a:sym typeface="+mn-lt"/>
              </a:rPr>
              <a:t>正在酝酿、调研、试点过程中尚未确定和不成熟的政策、措施等</a:t>
            </a:r>
          </a:p>
        </p:txBody>
      </p:sp>
      <p:sp>
        <p:nvSpPr>
          <p:cNvPr id="14" name="矩形: 圆角 13">
            <a:extLst>
              <a:ext uri="{FF2B5EF4-FFF2-40B4-BE49-F238E27FC236}">
                <a16:creationId xmlns="" xmlns:a16="http://schemas.microsoft.com/office/drawing/2014/main" id="{24A27E0B-D611-47BF-A9C9-8E753CD06F86}"/>
              </a:ext>
            </a:extLst>
          </p:cNvPr>
          <p:cNvSpPr/>
          <p:nvPr/>
        </p:nvSpPr>
        <p:spPr>
          <a:xfrm>
            <a:off x="1332103" y="1848757"/>
            <a:ext cx="863600" cy="381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1</a:t>
            </a:r>
            <a:endParaRPr lang="zh-CN" altLang="en-US" sz="2000" dirty="0">
              <a:solidFill>
                <a:srgbClr val="FAEBC7"/>
              </a:solidFill>
              <a:cs typeface="+mn-ea"/>
              <a:sym typeface="+mn-lt"/>
            </a:endParaRPr>
          </a:p>
        </p:txBody>
      </p:sp>
      <p:sp>
        <p:nvSpPr>
          <p:cNvPr id="46" name="矩形: 圆角 45">
            <a:extLst>
              <a:ext uri="{FF2B5EF4-FFF2-40B4-BE49-F238E27FC236}">
                <a16:creationId xmlns="" xmlns:a16="http://schemas.microsoft.com/office/drawing/2014/main" id="{16EC82F5-9EC0-4D19-8E3B-342E1517EEB3}"/>
              </a:ext>
            </a:extLst>
          </p:cNvPr>
          <p:cNvSpPr/>
          <p:nvPr/>
        </p:nvSpPr>
        <p:spPr>
          <a:xfrm>
            <a:off x="1332103" y="3257821"/>
            <a:ext cx="863600" cy="381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2</a:t>
            </a:r>
            <a:endParaRPr lang="zh-CN" altLang="en-US" sz="2000" dirty="0">
              <a:solidFill>
                <a:srgbClr val="FAEBC7"/>
              </a:solidFill>
              <a:cs typeface="+mn-ea"/>
              <a:sym typeface="+mn-lt"/>
            </a:endParaRPr>
          </a:p>
        </p:txBody>
      </p:sp>
      <p:sp>
        <p:nvSpPr>
          <p:cNvPr id="47" name="矩形: 圆角 46">
            <a:extLst>
              <a:ext uri="{FF2B5EF4-FFF2-40B4-BE49-F238E27FC236}">
                <a16:creationId xmlns="" xmlns:a16="http://schemas.microsoft.com/office/drawing/2014/main" id="{05C366F4-3F3D-4F43-A8B8-AE90AEEC1720}"/>
              </a:ext>
            </a:extLst>
          </p:cNvPr>
          <p:cNvSpPr/>
          <p:nvPr/>
        </p:nvSpPr>
        <p:spPr>
          <a:xfrm>
            <a:off x="1332103" y="4590845"/>
            <a:ext cx="863600" cy="381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AEBC7"/>
                </a:solidFill>
                <a:cs typeface="+mn-ea"/>
                <a:sym typeface="+mn-lt"/>
              </a:rPr>
              <a:t>3</a:t>
            </a:r>
            <a:endParaRPr lang="zh-CN" altLang="en-US" sz="2000" dirty="0">
              <a:solidFill>
                <a:srgbClr val="FAEBC7"/>
              </a:solidFill>
              <a:cs typeface="+mn-ea"/>
              <a:sym typeface="+mn-lt"/>
            </a:endParaRPr>
          </a:p>
        </p:txBody>
      </p:sp>
      <p:sp>
        <p:nvSpPr>
          <p:cNvPr id="26" name="文本框 25">
            <a:extLst>
              <a:ext uri="{FF2B5EF4-FFF2-40B4-BE49-F238E27FC236}">
                <a16:creationId xmlns="" xmlns:a16="http://schemas.microsoft.com/office/drawing/2014/main" id="{3A728E88-BDF6-854C-A89B-BC681315F987}"/>
              </a:ext>
            </a:extLst>
          </p:cNvPr>
          <p:cNvSpPr txBox="1"/>
          <p:nvPr/>
        </p:nvSpPr>
        <p:spPr>
          <a:xfrm>
            <a:off x="1049412" y="123171"/>
            <a:ext cx="203132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相关概念解读</a:t>
            </a:r>
          </a:p>
        </p:txBody>
      </p:sp>
    </p:spTree>
    <p:custDataLst>
      <p:tags r:id="rId1"/>
    </p:custDataLst>
    <p:extLst>
      <p:ext uri="{BB962C8B-B14F-4D97-AF65-F5344CB8AC3E}">
        <p14:creationId xmlns:p14="http://schemas.microsoft.com/office/powerpoint/2010/main" val="29246681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 calcmode="lin" valueType="num">
                                      <p:cBhvr>
                                        <p:cTn id="10" dur="500" fill="hold"/>
                                        <p:tgtEl>
                                          <p:spTgt spid="30"/>
                                        </p:tgtEl>
                                        <p:attrNameLst>
                                          <p:attrName>ppt_w</p:attrName>
                                        </p:attrNameLst>
                                      </p:cBhvr>
                                      <p:tavLst>
                                        <p:tav tm="0">
                                          <p:val>
                                            <p:fltVal val="0"/>
                                          </p:val>
                                        </p:tav>
                                        <p:tav tm="100000">
                                          <p:val>
                                            <p:strVal val="#ppt_w"/>
                                          </p:val>
                                        </p:tav>
                                      </p:tavLst>
                                    </p:anim>
                                    <p:anim calcmode="lin" valueType="num">
                                      <p:cBhvr>
                                        <p:cTn id="11" dur="500" fill="hold"/>
                                        <p:tgtEl>
                                          <p:spTgt spid="30"/>
                                        </p:tgtEl>
                                        <p:attrNameLst>
                                          <p:attrName>ppt_h</p:attrName>
                                        </p:attrNameLst>
                                      </p:cBhvr>
                                      <p:tavLst>
                                        <p:tav tm="0">
                                          <p:val>
                                            <p:fltVal val="0"/>
                                          </p:val>
                                        </p:tav>
                                        <p:tav tm="100000">
                                          <p:val>
                                            <p:strVal val="#ppt_h"/>
                                          </p:val>
                                        </p:tav>
                                      </p:tavLst>
                                    </p:anim>
                                    <p:animEffect transition="in" filter="fade">
                                      <p:cBhvr>
                                        <p:cTn id="12" dur="500"/>
                                        <p:tgtEl>
                                          <p:spTgt spid="3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p:cTn id="30" dur="500" fill="hold"/>
                                        <p:tgtEl>
                                          <p:spTgt spid="47"/>
                                        </p:tgtEl>
                                        <p:attrNameLst>
                                          <p:attrName>ppt_w</p:attrName>
                                        </p:attrNameLst>
                                      </p:cBhvr>
                                      <p:tavLst>
                                        <p:tav tm="0">
                                          <p:val>
                                            <p:fltVal val="0"/>
                                          </p:val>
                                        </p:tav>
                                        <p:tav tm="100000">
                                          <p:val>
                                            <p:strVal val="#ppt_w"/>
                                          </p:val>
                                        </p:tav>
                                      </p:tavLst>
                                    </p:anim>
                                    <p:anim calcmode="lin" valueType="num">
                                      <p:cBhvr>
                                        <p:cTn id="31" dur="500" fill="hold"/>
                                        <p:tgtEl>
                                          <p:spTgt spid="47"/>
                                        </p:tgtEl>
                                        <p:attrNameLst>
                                          <p:attrName>ppt_h</p:attrName>
                                        </p:attrNameLst>
                                      </p:cBhvr>
                                      <p:tavLst>
                                        <p:tav tm="0">
                                          <p:val>
                                            <p:fltVal val="0"/>
                                          </p:val>
                                        </p:tav>
                                        <p:tav tm="100000">
                                          <p:val>
                                            <p:strVal val="#ppt_h"/>
                                          </p:val>
                                        </p:tav>
                                      </p:tavLst>
                                    </p:anim>
                                    <p:animEffect transition="in" filter="fade">
                                      <p:cBhvr>
                                        <p:cTn id="3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0" grpId="0"/>
      <p:bldP spid="41" grpId="0"/>
      <p:bldP spid="14" grpId="0" animBg="1"/>
      <p:bldP spid="46" grpId="0" animBg="1"/>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a:extLst>
              <a:ext uri="{FF2B5EF4-FFF2-40B4-BE49-F238E27FC236}">
                <a16:creationId xmlns="" xmlns:a16="http://schemas.microsoft.com/office/drawing/2014/main" id="{7354AE96-52F6-477C-A870-63AB3D91E091}"/>
              </a:ext>
            </a:extLst>
          </p:cNvPr>
          <p:cNvSpPr txBox="1"/>
          <p:nvPr/>
        </p:nvSpPr>
        <p:spPr>
          <a:xfrm>
            <a:off x="4580164" y="3322822"/>
            <a:ext cx="2718709" cy="1569660"/>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掌握信息安全学科的基础知识系统掌握保密法律法规、保密防护和检查技术、保密工作管理专业知识</a:t>
            </a:r>
          </a:p>
        </p:txBody>
      </p:sp>
      <p:sp>
        <p:nvSpPr>
          <p:cNvPr id="14" name="矩形: 圆角 13">
            <a:extLst>
              <a:ext uri="{FF2B5EF4-FFF2-40B4-BE49-F238E27FC236}">
                <a16:creationId xmlns="" xmlns:a16="http://schemas.microsoft.com/office/drawing/2014/main" id="{24A27E0B-D611-47BF-A9C9-8E753CD06F86}"/>
              </a:ext>
            </a:extLst>
          </p:cNvPr>
          <p:cNvSpPr/>
          <p:nvPr/>
        </p:nvSpPr>
        <p:spPr>
          <a:xfrm>
            <a:off x="4618264" y="2714385"/>
            <a:ext cx="1593850" cy="381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培养要求</a:t>
            </a:r>
          </a:p>
        </p:txBody>
      </p:sp>
      <p:sp>
        <p:nvSpPr>
          <p:cNvPr id="35" name="文本框 34">
            <a:extLst>
              <a:ext uri="{FF2B5EF4-FFF2-40B4-BE49-F238E27FC236}">
                <a16:creationId xmlns="" xmlns:a16="http://schemas.microsoft.com/office/drawing/2014/main" id="{560088F5-4E17-475E-A82E-C1C1852CEA26}"/>
              </a:ext>
            </a:extLst>
          </p:cNvPr>
          <p:cNvSpPr txBox="1"/>
          <p:nvPr/>
        </p:nvSpPr>
        <p:spPr>
          <a:xfrm>
            <a:off x="8165299" y="3322822"/>
            <a:ext cx="2718709" cy="1569660"/>
          </a:xfrm>
          <a:prstGeom prst="rect">
            <a:avLst/>
          </a:prstGeom>
          <a:noFill/>
        </p:spPr>
        <p:txBody>
          <a:bodyPr wrap="square" rtlCol="0">
            <a:spAutoFit/>
          </a:bodyPr>
          <a:lstStyle/>
          <a:p>
            <a:pPr algn="just">
              <a:lnSpc>
                <a:spcPct val="150000"/>
              </a:lnSpc>
            </a:pPr>
            <a:r>
              <a:rPr lang="zh-CN" altLang="en-US" sz="1600" kern="0" dirty="0">
                <a:ln w="0"/>
                <a:solidFill>
                  <a:schemeClr val="tx1">
                    <a:lumMod val="75000"/>
                    <a:lumOff val="25000"/>
                    <a:alpha val="85000"/>
                  </a:schemeClr>
                </a:solidFill>
                <a:cs typeface="+mn-ea"/>
                <a:sym typeface="+mn-lt"/>
              </a:rPr>
              <a:t>本专业培养具有宽厚的理工基础，掌握信息科学、管理科学、法律科学专业基础知识</a:t>
            </a:r>
          </a:p>
        </p:txBody>
      </p:sp>
      <p:sp>
        <p:nvSpPr>
          <p:cNvPr id="36" name="矩形: 圆角 35">
            <a:extLst>
              <a:ext uri="{FF2B5EF4-FFF2-40B4-BE49-F238E27FC236}">
                <a16:creationId xmlns="" xmlns:a16="http://schemas.microsoft.com/office/drawing/2014/main" id="{C20FF6E5-60FC-4495-AFC9-1EEAA8FCB74C}"/>
              </a:ext>
            </a:extLst>
          </p:cNvPr>
          <p:cNvSpPr/>
          <p:nvPr/>
        </p:nvSpPr>
        <p:spPr>
          <a:xfrm>
            <a:off x="8203399" y="2714385"/>
            <a:ext cx="1593850" cy="381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培养目标</a:t>
            </a:r>
          </a:p>
        </p:txBody>
      </p:sp>
      <p:cxnSp>
        <p:nvCxnSpPr>
          <p:cNvPr id="20" name="直接连接符 19">
            <a:extLst>
              <a:ext uri="{FF2B5EF4-FFF2-40B4-BE49-F238E27FC236}">
                <a16:creationId xmlns="" xmlns:a16="http://schemas.microsoft.com/office/drawing/2014/main" id="{48D0DE5D-7176-4448-95FC-0CB33108C97B}"/>
              </a:ext>
            </a:extLst>
          </p:cNvPr>
          <p:cNvCxnSpPr/>
          <p:nvPr/>
        </p:nvCxnSpPr>
        <p:spPr>
          <a:xfrm>
            <a:off x="7696414" y="2615772"/>
            <a:ext cx="0" cy="248770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 xmlns:a16="http://schemas.microsoft.com/office/drawing/2014/main" id="{EE96AB74-E0FB-014B-8F25-3E4B8383A83F}"/>
              </a:ext>
            </a:extLst>
          </p:cNvPr>
          <p:cNvSpPr txBox="1"/>
          <p:nvPr/>
        </p:nvSpPr>
        <p:spPr>
          <a:xfrm>
            <a:off x="1049412" y="123171"/>
            <a:ext cx="203132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相关概念解读</a:t>
            </a:r>
          </a:p>
        </p:txBody>
      </p:sp>
      <p:pic>
        <p:nvPicPr>
          <p:cNvPr id="13" name="图片 12">
            <a:extLst>
              <a:ext uri="{FF2B5EF4-FFF2-40B4-BE49-F238E27FC236}">
                <a16:creationId xmlns="" xmlns:a16="http://schemas.microsoft.com/office/drawing/2014/main" id="{84C16DF2-0E3F-5140-B789-951EE3A1E82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74700" y="2189830"/>
            <a:ext cx="3797299" cy="3797299"/>
          </a:xfrm>
          <a:prstGeom prst="rect">
            <a:avLst/>
          </a:prstGeom>
        </p:spPr>
      </p:pic>
      <p:sp>
        <p:nvSpPr>
          <p:cNvPr id="10" name="TextBox 9"/>
          <p:cNvSpPr txBox="1"/>
          <p:nvPr/>
        </p:nvSpPr>
        <p:spPr>
          <a:xfrm>
            <a:off x="617274" y="67284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rPr>
              <a:t>PPT</a:t>
            </a:r>
            <a:r>
              <a:rPr kumimoji="0" lang="zh-CN" altLang="en-US" sz="100" b="0" i="0" u="none" strike="noStrike" kern="0" cap="none" spc="0" normalizeH="0" baseline="0" noProof="0" dirty="0" smtClean="0">
                <a:ln>
                  <a:noFill/>
                </a:ln>
                <a:solidFill>
                  <a:prstClr val="black"/>
                </a:solidFill>
                <a:effectLst/>
                <a:uLnTx/>
                <a:uFillTx/>
              </a:rPr>
              <a:t>下载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custDataLst>
      <p:tags r:id="rId1"/>
    </p:custDataLst>
    <p:extLst>
      <p:ext uri="{BB962C8B-B14F-4D97-AF65-F5344CB8AC3E}">
        <p14:creationId xmlns:p14="http://schemas.microsoft.com/office/powerpoint/2010/main" val="329589555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up)">
                                      <p:cBhvr>
                                        <p:cTn id="10" dur="500"/>
                                        <p:tgtEl>
                                          <p:spTgt spid="36"/>
                                        </p:tgtEl>
                                      </p:cBhvr>
                                    </p:animEffect>
                                  </p:childTnLst>
                                </p:cTn>
                              </p:par>
                              <p:par>
                                <p:cTn id="11" presetID="22" presetClass="entr" presetSubtype="1"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up)">
                                      <p:cBhvr>
                                        <p:cTn id="13" dur="500"/>
                                        <p:tgtEl>
                                          <p:spTgt spid="20"/>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500"/>
                                        <p:tgtEl>
                                          <p:spTgt spid="30"/>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4" grpId="0" animBg="1"/>
      <p:bldP spid="35" grpId="0"/>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96F34BAF-8364-4095-91A4-5AFDA29C85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a:extLst>
              <a:ext uri="{FF2B5EF4-FFF2-40B4-BE49-F238E27FC236}">
                <a16:creationId xmlns="" xmlns:a16="http://schemas.microsoft.com/office/drawing/2014/main" id="{174CC259-7641-45BA-A90B-A05D53FD6735}"/>
              </a:ext>
            </a:extLst>
          </p:cNvPr>
          <p:cNvSpPr/>
          <p:nvPr/>
        </p:nvSpPr>
        <p:spPr>
          <a:xfrm>
            <a:off x="0" y="0"/>
            <a:ext cx="12192000" cy="6858000"/>
          </a:xfrm>
          <a:prstGeom prst="rect">
            <a:avLst/>
          </a:prstGeom>
          <a:gradFill flip="none" rotWithShape="1">
            <a:gsLst>
              <a:gs pos="47000">
                <a:schemeClr val="tx1"/>
              </a:gs>
              <a:gs pos="100000">
                <a:schemeClr val="tx1">
                  <a:alpha val="3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432A19"/>
              </a:solidFill>
              <a:cs typeface="+mn-ea"/>
              <a:sym typeface="+mn-lt"/>
            </a:endParaRPr>
          </a:p>
        </p:txBody>
      </p:sp>
      <p:pic>
        <p:nvPicPr>
          <p:cNvPr id="8" name="图片 7">
            <a:extLst>
              <a:ext uri="{FF2B5EF4-FFF2-40B4-BE49-F238E27FC236}">
                <a16:creationId xmlns="" xmlns:a16="http://schemas.microsoft.com/office/drawing/2014/main" id="{F0BB6144-5E7B-4173-96C4-82CFBBA11F8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56692" y="1988458"/>
            <a:ext cx="5675750" cy="4256810"/>
          </a:xfrm>
          <a:prstGeom prst="rect">
            <a:avLst/>
          </a:prstGeom>
        </p:spPr>
      </p:pic>
      <p:sp>
        <p:nvSpPr>
          <p:cNvPr id="9" name="文本框 8">
            <a:extLst>
              <a:ext uri="{FF2B5EF4-FFF2-40B4-BE49-F238E27FC236}">
                <a16:creationId xmlns="" xmlns:a16="http://schemas.microsoft.com/office/drawing/2014/main" id="{8C3625B9-D12B-BB46-8C93-B09A16FFF52D}"/>
              </a:ext>
            </a:extLst>
          </p:cNvPr>
          <p:cNvSpPr txBox="1"/>
          <p:nvPr/>
        </p:nvSpPr>
        <p:spPr>
          <a:xfrm>
            <a:off x="4848182" y="2921169"/>
            <a:ext cx="6775249" cy="923330"/>
          </a:xfrm>
          <a:prstGeom prst="rect">
            <a:avLst/>
          </a:prstGeom>
          <a:noFill/>
        </p:spPr>
        <p:txBody>
          <a:bodyPr wrap="square" rtlCol="0">
            <a:spAutoFit/>
          </a:bodyPr>
          <a:lstStyle/>
          <a:p>
            <a:pPr algn="dist"/>
            <a:r>
              <a:rPr lang="zh-CN" altLang="en-US" sz="5400" b="1" dirty="0">
                <a:solidFill>
                  <a:schemeClr val="accent4">
                    <a:lumMod val="20000"/>
                    <a:lumOff val="80000"/>
                  </a:schemeClr>
                </a:solidFill>
                <a:cs typeface="+mn-ea"/>
                <a:sym typeface="+mn-lt"/>
              </a:rPr>
              <a:t>本单位保密管理制度</a:t>
            </a:r>
          </a:p>
        </p:txBody>
      </p:sp>
      <p:sp>
        <p:nvSpPr>
          <p:cNvPr id="16" name="文本框 15">
            <a:extLst>
              <a:ext uri="{FF2B5EF4-FFF2-40B4-BE49-F238E27FC236}">
                <a16:creationId xmlns="" xmlns:a16="http://schemas.microsoft.com/office/drawing/2014/main" id="{18A28351-20CC-C24E-8AC1-221848626B33}"/>
              </a:ext>
            </a:extLst>
          </p:cNvPr>
          <p:cNvSpPr txBox="1"/>
          <p:nvPr/>
        </p:nvSpPr>
        <p:spPr>
          <a:xfrm>
            <a:off x="4848182" y="2430966"/>
            <a:ext cx="2359813" cy="400110"/>
          </a:xfrm>
          <a:prstGeom prst="rect">
            <a:avLst/>
          </a:prstGeom>
          <a:noFill/>
        </p:spPr>
        <p:txBody>
          <a:bodyPr wrap="none" rtlCol="0">
            <a:spAutoFit/>
          </a:bodyPr>
          <a:lstStyle/>
          <a:p>
            <a:r>
              <a:rPr kumimoji="1" lang="zh-CN" altLang="en-US" sz="2000" b="1">
                <a:solidFill>
                  <a:schemeClr val="accent4">
                    <a:lumMod val="20000"/>
                    <a:lumOff val="80000"/>
                  </a:schemeClr>
                </a:solidFill>
                <a:cs typeface="+mn-ea"/>
                <a:sym typeface="+mn-lt"/>
              </a:rPr>
              <a:t>第二部分 </a:t>
            </a:r>
            <a:r>
              <a:rPr kumimoji="1" lang="en-US" altLang="zh-CN" sz="2000" b="1">
                <a:solidFill>
                  <a:schemeClr val="accent4">
                    <a:lumMod val="20000"/>
                    <a:lumOff val="80000"/>
                  </a:schemeClr>
                </a:solidFill>
                <a:cs typeface="+mn-ea"/>
                <a:sym typeface="+mn-lt"/>
              </a:rPr>
              <a:t>PART</a:t>
            </a:r>
            <a:r>
              <a:rPr kumimoji="1" lang="zh-CN" altLang="en-US" sz="2000" b="1">
                <a:solidFill>
                  <a:schemeClr val="accent4">
                    <a:lumMod val="20000"/>
                    <a:lumOff val="80000"/>
                  </a:schemeClr>
                </a:solidFill>
                <a:cs typeface="+mn-ea"/>
                <a:sym typeface="+mn-lt"/>
              </a:rPr>
              <a:t> </a:t>
            </a:r>
            <a:r>
              <a:rPr kumimoji="1" lang="en-US" altLang="zh-CN" sz="2000" b="1">
                <a:solidFill>
                  <a:schemeClr val="accent4">
                    <a:lumMod val="20000"/>
                    <a:lumOff val="80000"/>
                  </a:schemeClr>
                </a:solidFill>
                <a:cs typeface="+mn-ea"/>
                <a:sym typeface="+mn-lt"/>
              </a:rPr>
              <a:t>02</a:t>
            </a:r>
            <a:endParaRPr kumimoji="1" lang="zh-CN" altLang="en-US" sz="2000" b="1">
              <a:solidFill>
                <a:schemeClr val="accent4">
                  <a:lumMod val="20000"/>
                  <a:lumOff val="80000"/>
                </a:schemeClr>
              </a:solidFill>
              <a:cs typeface="+mn-ea"/>
              <a:sym typeface="+mn-lt"/>
            </a:endParaRPr>
          </a:p>
        </p:txBody>
      </p:sp>
      <p:sp>
        <p:nvSpPr>
          <p:cNvPr id="17" name="文本框 16">
            <a:extLst>
              <a:ext uri="{FF2B5EF4-FFF2-40B4-BE49-F238E27FC236}">
                <a16:creationId xmlns="" xmlns:a16="http://schemas.microsoft.com/office/drawing/2014/main" id="{C51856CC-2C52-DB43-9029-7E150786FCF0}"/>
              </a:ext>
            </a:extLst>
          </p:cNvPr>
          <p:cNvSpPr txBox="1"/>
          <p:nvPr/>
        </p:nvSpPr>
        <p:spPr>
          <a:xfrm>
            <a:off x="4848182" y="4101733"/>
            <a:ext cx="6226201" cy="526811"/>
          </a:xfrm>
          <a:prstGeom prst="rect">
            <a:avLst/>
          </a:prstGeom>
          <a:noFill/>
        </p:spPr>
        <p:txBody>
          <a:bodyPr wrap="square" rtlCol="0">
            <a:spAutoFit/>
          </a:bodyPr>
          <a:lstStyle/>
          <a:p>
            <a:pPr>
              <a:lnSpc>
                <a:spcPct val="150000"/>
              </a:lnSpc>
            </a:pPr>
            <a:r>
              <a:rPr lang="en" altLang="zh-CN" sz="10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custDataLst>
      <p:tags r:id="rId1"/>
    </p:custDataLst>
    <p:extLst>
      <p:ext uri="{BB962C8B-B14F-4D97-AF65-F5344CB8AC3E}">
        <p14:creationId xmlns:p14="http://schemas.microsoft.com/office/powerpoint/2010/main" val="253295767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500"/>
                                        <p:tgtEl>
                                          <p:spTgt spid="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heckerboard(across)">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a:extLst>
              <a:ext uri="{FF2B5EF4-FFF2-40B4-BE49-F238E27FC236}">
                <a16:creationId xmlns="" xmlns:a16="http://schemas.microsoft.com/office/drawing/2014/main" id="{7354AE96-52F6-477C-A870-63AB3D91E091}"/>
              </a:ext>
            </a:extLst>
          </p:cNvPr>
          <p:cNvSpPr txBox="1"/>
          <p:nvPr/>
        </p:nvSpPr>
        <p:spPr>
          <a:xfrm>
            <a:off x="1727201" y="5285386"/>
            <a:ext cx="8737600" cy="418191"/>
          </a:xfrm>
          <a:prstGeom prst="rect">
            <a:avLst/>
          </a:prstGeom>
          <a:noFill/>
        </p:spPr>
        <p:txBody>
          <a:bodyPr wrap="square" rtlCol="0">
            <a:spAutoFit/>
          </a:bodyPr>
          <a:lstStyle/>
          <a:p>
            <a:pPr algn="ctr">
              <a:lnSpc>
                <a:spcPct val="150000"/>
              </a:lnSpc>
            </a:pPr>
            <a:r>
              <a:rPr lang="zh-CN" altLang="en-US" sz="1600" kern="0" dirty="0">
                <a:ln w="0"/>
                <a:solidFill>
                  <a:schemeClr val="tx1">
                    <a:lumMod val="75000"/>
                    <a:lumOff val="25000"/>
                    <a:alpha val="85000"/>
                  </a:schemeClr>
                </a:solidFill>
                <a:cs typeface="+mn-ea"/>
                <a:sym typeface="+mn-lt"/>
              </a:rPr>
              <a:t>各部门工作人员必须严守党和国家的秘密，遵守保密守则，按照</a:t>
            </a:r>
            <a:r>
              <a:rPr lang="en-US" altLang="zh-CN" sz="1600" kern="0" dirty="0">
                <a:ln w="0"/>
                <a:solidFill>
                  <a:schemeClr val="tx1">
                    <a:lumMod val="75000"/>
                    <a:lumOff val="25000"/>
                    <a:alpha val="85000"/>
                  </a:schemeClr>
                </a:solidFill>
                <a:cs typeface="+mn-ea"/>
                <a:sym typeface="+mn-lt"/>
              </a:rPr>
              <a:t>《</a:t>
            </a:r>
            <a:r>
              <a:rPr lang="zh-CN" altLang="en-US" sz="1600" kern="0" dirty="0">
                <a:ln w="0"/>
                <a:solidFill>
                  <a:schemeClr val="tx1">
                    <a:lumMod val="75000"/>
                    <a:lumOff val="25000"/>
                    <a:alpha val="85000"/>
                  </a:schemeClr>
                </a:solidFill>
                <a:cs typeface="+mn-ea"/>
                <a:sym typeface="+mn-lt"/>
              </a:rPr>
              <a:t>保密法</a:t>
            </a:r>
            <a:r>
              <a:rPr lang="en-US" altLang="zh-CN" sz="1600" kern="0" dirty="0">
                <a:ln w="0"/>
                <a:solidFill>
                  <a:schemeClr val="tx1">
                    <a:lumMod val="75000"/>
                    <a:lumOff val="25000"/>
                    <a:alpha val="85000"/>
                  </a:schemeClr>
                </a:solidFill>
                <a:cs typeface="+mn-ea"/>
                <a:sym typeface="+mn-lt"/>
              </a:rPr>
              <a:t>》</a:t>
            </a:r>
            <a:r>
              <a:rPr lang="zh-CN" altLang="en-US" sz="1600" kern="0" dirty="0">
                <a:ln w="0"/>
                <a:solidFill>
                  <a:schemeClr val="tx1">
                    <a:lumMod val="75000"/>
                    <a:lumOff val="25000"/>
                    <a:alpha val="85000"/>
                  </a:schemeClr>
                </a:solidFill>
                <a:cs typeface="+mn-ea"/>
                <a:sym typeface="+mn-lt"/>
              </a:rPr>
              <a:t>规定程序依法办事</a:t>
            </a:r>
          </a:p>
        </p:txBody>
      </p:sp>
      <p:sp>
        <p:nvSpPr>
          <p:cNvPr id="14" name="矩形: 圆角 13">
            <a:extLst>
              <a:ext uri="{FF2B5EF4-FFF2-40B4-BE49-F238E27FC236}">
                <a16:creationId xmlns="" xmlns:a16="http://schemas.microsoft.com/office/drawing/2014/main" id="{24A27E0B-D611-47BF-A9C9-8E753CD06F86}"/>
              </a:ext>
            </a:extLst>
          </p:cNvPr>
          <p:cNvSpPr/>
          <p:nvPr/>
        </p:nvSpPr>
        <p:spPr>
          <a:xfrm>
            <a:off x="5273676" y="4613729"/>
            <a:ext cx="1644650" cy="381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AEBC7"/>
                </a:solidFill>
                <a:cs typeface="+mn-ea"/>
                <a:sym typeface="+mn-lt"/>
              </a:rPr>
              <a:t>单位制度</a:t>
            </a:r>
          </a:p>
        </p:txBody>
      </p:sp>
      <p:sp>
        <p:nvSpPr>
          <p:cNvPr id="32" name="椭圆 31">
            <a:extLst>
              <a:ext uri="{FF2B5EF4-FFF2-40B4-BE49-F238E27FC236}">
                <a16:creationId xmlns="" xmlns:a16="http://schemas.microsoft.com/office/drawing/2014/main" id="{6BC2F484-8D48-4143-85BC-24A1A1DAFDCF}"/>
              </a:ext>
            </a:extLst>
          </p:cNvPr>
          <p:cNvSpPr/>
          <p:nvPr/>
        </p:nvSpPr>
        <p:spPr>
          <a:xfrm>
            <a:off x="1894417" y="1637550"/>
            <a:ext cx="1507071" cy="1507069"/>
          </a:xfrm>
          <a:prstGeom prst="ellipse">
            <a:avLst/>
          </a:prstGeom>
          <a:solidFill>
            <a:schemeClr val="tx1">
              <a:lumMod val="75000"/>
              <a:lumOff val="25000"/>
            </a:schemeClr>
          </a:solidFill>
          <a:ln>
            <a:no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rgbClr val="FAEBC7"/>
                </a:solidFill>
                <a:cs typeface="+mn-ea"/>
                <a:sym typeface="+mn-lt"/>
              </a:rPr>
              <a:t>机密</a:t>
            </a:r>
          </a:p>
        </p:txBody>
      </p:sp>
      <p:sp>
        <p:nvSpPr>
          <p:cNvPr id="33" name="椭圆 32">
            <a:extLst>
              <a:ext uri="{FF2B5EF4-FFF2-40B4-BE49-F238E27FC236}">
                <a16:creationId xmlns="" xmlns:a16="http://schemas.microsoft.com/office/drawing/2014/main" id="{341A29F0-3A77-4375-B439-80EA07A71DE1}"/>
              </a:ext>
            </a:extLst>
          </p:cNvPr>
          <p:cNvSpPr/>
          <p:nvPr/>
        </p:nvSpPr>
        <p:spPr>
          <a:xfrm>
            <a:off x="1517646" y="1260781"/>
            <a:ext cx="2260610" cy="2260606"/>
          </a:xfrm>
          <a:prstGeom prst="ellipse">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35" name="椭圆 34">
            <a:extLst>
              <a:ext uri="{FF2B5EF4-FFF2-40B4-BE49-F238E27FC236}">
                <a16:creationId xmlns="" xmlns:a16="http://schemas.microsoft.com/office/drawing/2014/main" id="{8E2D0737-7900-4FAD-85D4-C25A415218D3}"/>
              </a:ext>
            </a:extLst>
          </p:cNvPr>
          <p:cNvSpPr/>
          <p:nvPr/>
        </p:nvSpPr>
        <p:spPr>
          <a:xfrm>
            <a:off x="5232403" y="1603686"/>
            <a:ext cx="1727198" cy="1727196"/>
          </a:xfrm>
          <a:prstGeom prst="ellipse">
            <a:avLst/>
          </a:prstGeom>
          <a:solidFill>
            <a:schemeClr val="tx1">
              <a:lumMod val="75000"/>
              <a:lumOff val="25000"/>
            </a:schemeClr>
          </a:solidFill>
          <a:ln>
            <a:no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AEBC7"/>
                </a:solidFill>
                <a:cs typeface="+mn-ea"/>
                <a:sym typeface="+mn-lt"/>
              </a:rPr>
              <a:t>绝密</a:t>
            </a:r>
          </a:p>
        </p:txBody>
      </p:sp>
      <p:sp>
        <p:nvSpPr>
          <p:cNvPr id="36" name="椭圆 35">
            <a:extLst>
              <a:ext uri="{FF2B5EF4-FFF2-40B4-BE49-F238E27FC236}">
                <a16:creationId xmlns="" xmlns:a16="http://schemas.microsoft.com/office/drawing/2014/main" id="{32CB8EE8-F8DB-4B2F-BEE0-C544E4495FD9}"/>
              </a:ext>
            </a:extLst>
          </p:cNvPr>
          <p:cNvSpPr/>
          <p:nvPr/>
        </p:nvSpPr>
        <p:spPr>
          <a:xfrm>
            <a:off x="4800600" y="1171885"/>
            <a:ext cx="2590801" cy="2590797"/>
          </a:xfrm>
          <a:prstGeom prst="ellipse">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椭圆 37">
            <a:extLst>
              <a:ext uri="{FF2B5EF4-FFF2-40B4-BE49-F238E27FC236}">
                <a16:creationId xmlns="" xmlns:a16="http://schemas.microsoft.com/office/drawing/2014/main" id="{91C1F4A5-2DAD-4157-8C77-B3821F250047}"/>
              </a:ext>
            </a:extLst>
          </p:cNvPr>
          <p:cNvSpPr/>
          <p:nvPr/>
        </p:nvSpPr>
        <p:spPr>
          <a:xfrm>
            <a:off x="8790517" y="1637550"/>
            <a:ext cx="1507071" cy="1507069"/>
          </a:xfrm>
          <a:prstGeom prst="ellipse">
            <a:avLst/>
          </a:prstGeom>
          <a:solidFill>
            <a:schemeClr val="tx1">
              <a:lumMod val="75000"/>
              <a:lumOff val="25000"/>
            </a:schemeClr>
          </a:solidFill>
          <a:ln>
            <a:no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rgbClr val="FAEBC7"/>
                </a:solidFill>
                <a:cs typeface="+mn-ea"/>
                <a:sym typeface="+mn-lt"/>
              </a:rPr>
              <a:t>秘密</a:t>
            </a:r>
          </a:p>
        </p:txBody>
      </p:sp>
      <p:sp>
        <p:nvSpPr>
          <p:cNvPr id="39" name="椭圆 38">
            <a:extLst>
              <a:ext uri="{FF2B5EF4-FFF2-40B4-BE49-F238E27FC236}">
                <a16:creationId xmlns="" xmlns:a16="http://schemas.microsoft.com/office/drawing/2014/main" id="{14C81944-8780-4B26-84F9-128926D7309A}"/>
              </a:ext>
            </a:extLst>
          </p:cNvPr>
          <p:cNvSpPr/>
          <p:nvPr/>
        </p:nvSpPr>
        <p:spPr>
          <a:xfrm>
            <a:off x="8413746" y="1260781"/>
            <a:ext cx="2260610" cy="2260606"/>
          </a:xfrm>
          <a:prstGeom prst="ellipse">
            <a:avLst/>
          </a:prstGeom>
          <a:noFill/>
          <a:ln w="19050">
            <a:gradFill>
              <a:gsLst>
                <a:gs pos="0">
                  <a:srgbClr val="FAEBC7">
                    <a:alpha val="16000"/>
                  </a:srgbClr>
                </a:gs>
                <a:gs pos="73000">
                  <a:srgbClr val="FAEBC7">
                    <a:alpha val="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9" name="文本框 28">
            <a:extLst>
              <a:ext uri="{FF2B5EF4-FFF2-40B4-BE49-F238E27FC236}">
                <a16:creationId xmlns="" xmlns:a16="http://schemas.microsoft.com/office/drawing/2014/main" id="{F825F89D-D60D-3445-BF29-4D48162488C0}"/>
              </a:ext>
            </a:extLst>
          </p:cNvPr>
          <p:cNvSpPr txBox="1"/>
          <p:nvPr/>
        </p:nvSpPr>
        <p:spPr>
          <a:xfrm>
            <a:off x="1044947" y="123171"/>
            <a:ext cx="2954655"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本单位保密管理制度</a:t>
            </a:r>
          </a:p>
        </p:txBody>
      </p:sp>
    </p:spTree>
    <p:custDataLst>
      <p:tags r:id="rId1"/>
    </p:custDataLst>
    <p:extLst>
      <p:ext uri="{BB962C8B-B14F-4D97-AF65-F5344CB8AC3E}">
        <p14:creationId xmlns:p14="http://schemas.microsoft.com/office/powerpoint/2010/main" val="384344856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LIDE.ICON" val="#407066;"/>
</p:tagLst>
</file>

<file path=ppt/tags/tag10.xml><?xml version="1.0" encoding="utf-8"?>
<p:tagLst xmlns:a="http://schemas.openxmlformats.org/drawingml/2006/main" xmlns:r="http://schemas.openxmlformats.org/officeDocument/2006/relationships" xmlns:p="http://schemas.openxmlformats.org/presentationml/2006/main">
  <p:tag name="ISLIDE.ICON" val="#407066;"/>
</p:tagLst>
</file>

<file path=ppt/tags/tag11.xml><?xml version="1.0" encoding="utf-8"?>
<p:tagLst xmlns:a="http://schemas.openxmlformats.org/drawingml/2006/main" xmlns:r="http://schemas.openxmlformats.org/officeDocument/2006/relationships" xmlns:p="http://schemas.openxmlformats.org/presentationml/2006/main">
  <p:tag name="ISLIDE.ICON" val="#407066;"/>
</p:tagLst>
</file>

<file path=ppt/tags/tag12.xml><?xml version="1.0" encoding="utf-8"?>
<p:tagLst xmlns:a="http://schemas.openxmlformats.org/drawingml/2006/main" xmlns:r="http://schemas.openxmlformats.org/officeDocument/2006/relationships" xmlns:p="http://schemas.openxmlformats.org/presentationml/2006/main">
  <p:tag name="ISLIDE.ICON" val="#407066;"/>
</p:tagLst>
</file>

<file path=ppt/tags/tag13.xml><?xml version="1.0" encoding="utf-8"?>
<p:tagLst xmlns:a="http://schemas.openxmlformats.org/drawingml/2006/main" xmlns:r="http://schemas.openxmlformats.org/officeDocument/2006/relationships" xmlns:p="http://schemas.openxmlformats.org/presentationml/2006/main">
  <p:tag name="ISLIDE.ICON" val="#407066;"/>
</p:tagLst>
</file>

<file path=ppt/tags/tag14.xml><?xml version="1.0" encoding="utf-8"?>
<p:tagLst xmlns:a="http://schemas.openxmlformats.org/drawingml/2006/main" xmlns:r="http://schemas.openxmlformats.org/officeDocument/2006/relationships" xmlns:p="http://schemas.openxmlformats.org/presentationml/2006/main">
  <p:tag name="ISLIDE.ICON" val="#407066;"/>
</p:tagLst>
</file>

<file path=ppt/tags/tag15.xml><?xml version="1.0" encoding="utf-8"?>
<p:tagLst xmlns:a="http://schemas.openxmlformats.org/drawingml/2006/main" xmlns:r="http://schemas.openxmlformats.org/officeDocument/2006/relationships" xmlns:p="http://schemas.openxmlformats.org/presentationml/2006/main">
  <p:tag name="ISLIDE.ICON" val="#407066;"/>
</p:tagLst>
</file>

<file path=ppt/tags/tag16.xml><?xml version="1.0" encoding="utf-8"?>
<p:tagLst xmlns:a="http://schemas.openxmlformats.org/drawingml/2006/main" xmlns:r="http://schemas.openxmlformats.org/officeDocument/2006/relationships" xmlns:p="http://schemas.openxmlformats.org/presentationml/2006/main">
  <p:tag name="ISLIDE.ICON" val="#407066;"/>
</p:tagLst>
</file>

<file path=ppt/tags/tag17.xml><?xml version="1.0" encoding="utf-8"?>
<p:tagLst xmlns:a="http://schemas.openxmlformats.org/drawingml/2006/main" xmlns:r="http://schemas.openxmlformats.org/officeDocument/2006/relationships" xmlns:p="http://schemas.openxmlformats.org/presentationml/2006/main">
  <p:tag name="ISLIDE.ICON" val="#407066;"/>
</p:tagLst>
</file>

<file path=ppt/tags/tag18.xml><?xml version="1.0" encoding="utf-8"?>
<p:tagLst xmlns:a="http://schemas.openxmlformats.org/drawingml/2006/main" xmlns:r="http://schemas.openxmlformats.org/officeDocument/2006/relationships" xmlns:p="http://schemas.openxmlformats.org/presentationml/2006/main">
  <p:tag name="ISLIDE.ICON" val="#407066;"/>
</p:tagLst>
</file>

<file path=ppt/tags/tag19.xml><?xml version="1.0" encoding="utf-8"?>
<p:tagLst xmlns:a="http://schemas.openxmlformats.org/drawingml/2006/main" xmlns:r="http://schemas.openxmlformats.org/officeDocument/2006/relationships" xmlns:p="http://schemas.openxmlformats.org/presentationml/2006/main">
  <p:tag name="ISLIDE.ICON" val="#407066;"/>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ISLIDE.ICON" val="#407066;"/>
</p:tagLst>
</file>

<file path=ppt/tags/tag21.xml><?xml version="1.0" encoding="utf-8"?>
<p:tagLst xmlns:a="http://schemas.openxmlformats.org/drawingml/2006/main" xmlns:r="http://schemas.openxmlformats.org/officeDocument/2006/relationships" xmlns:p="http://schemas.openxmlformats.org/presentationml/2006/main">
  <p:tag name="ISLIDE.ICON" val="#407066;"/>
</p:tagLst>
</file>

<file path=ppt/tags/tag22.xml><?xml version="1.0" encoding="utf-8"?>
<p:tagLst xmlns:a="http://schemas.openxmlformats.org/drawingml/2006/main" xmlns:r="http://schemas.openxmlformats.org/officeDocument/2006/relationships" xmlns:p="http://schemas.openxmlformats.org/presentationml/2006/main">
  <p:tag name="ISLIDE.ICON" val="#407066;"/>
</p:tagLst>
</file>

<file path=ppt/tags/tag23.xml><?xml version="1.0" encoding="utf-8"?>
<p:tagLst xmlns:a="http://schemas.openxmlformats.org/drawingml/2006/main" xmlns:r="http://schemas.openxmlformats.org/officeDocument/2006/relationships" xmlns:p="http://schemas.openxmlformats.org/presentationml/2006/main">
  <p:tag name="PA" val="v5.1.0"/>
</p:tagLst>
</file>

<file path=ppt/tags/tag24.xml><?xml version="1.0" encoding="utf-8"?>
<p:tagLst xmlns:a="http://schemas.openxmlformats.org/drawingml/2006/main" xmlns:r="http://schemas.openxmlformats.org/officeDocument/2006/relationships" xmlns:p="http://schemas.openxmlformats.org/presentationml/2006/main">
  <p:tag name="PA" val="v5.1.0"/>
</p:tagLst>
</file>

<file path=ppt/tags/tag25.xml><?xml version="1.0" encoding="utf-8"?>
<p:tagLst xmlns:a="http://schemas.openxmlformats.org/drawingml/2006/main" xmlns:r="http://schemas.openxmlformats.org/officeDocument/2006/relationships" xmlns:p="http://schemas.openxmlformats.org/presentationml/2006/main">
  <p:tag name="PA" val="v5.1.0"/>
</p:tagLst>
</file>

<file path=ppt/tags/tag26.xml><?xml version="1.0" encoding="utf-8"?>
<p:tagLst xmlns:a="http://schemas.openxmlformats.org/drawingml/2006/main" xmlns:r="http://schemas.openxmlformats.org/officeDocument/2006/relationships" xmlns:p="http://schemas.openxmlformats.org/presentationml/2006/main">
  <p:tag name="ISLIDE.ICON" val="#407066;"/>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ISLIDE.ICON" val="#407066;"/>
</p:tagLst>
</file>

<file path=ppt/tags/tag4.xml><?xml version="1.0" encoding="utf-8"?>
<p:tagLst xmlns:a="http://schemas.openxmlformats.org/drawingml/2006/main" xmlns:r="http://schemas.openxmlformats.org/officeDocument/2006/relationships" xmlns:p="http://schemas.openxmlformats.org/presentationml/2006/main">
  <p:tag name="ISLIDE.ICON" val="#407066;"/>
</p:tagLst>
</file>

<file path=ppt/tags/tag5.xml><?xml version="1.0" encoding="utf-8"?>
<p:tagLst xmlns:a="http://schemas.openxmlformats.org/drawingml/2006/main" xmlns:r="http://schemas.openxmlformats.org/officeDocument/2006/relationships" xmlns:p="http://schemas.openxmlformats.org/presentationml/2006/main">
  <p:tag name="ISLIDE.ICON" val="#407066;"/>
</p:tagLst>
</file>

<file path=ppt/tags/tag6.xml><?xml version="1.0" encoding="utf-8"?>
<p:tagLst xmlns:a="http://schemas.openxmlformats.org/drawingml/2006/main" xmlns:r="http://schemas.openxmlformats.org/officeDocument/2006/relationships" xmlns:p="http://schemas.openxmlformats.org/presentationml/2006/main">
  <p:tag name="ISLIDE.ICON" val="#407066;"/>
</p:tagLst>
</file>

<file path=ppt/tags/tag7.xml><?xml version="1.0" encoding="utf-8"?>
<p:tagLst xmlns:a="http://schemas.openxmlformats.org/drawingml/2006/main" xmlns:r="http://schemas.openxmlformats.org/officeDocument/2006/relationships" xmlns:p="http://schemas.openxmlformats.org/presentationml/2006/main">
  <p:tag name="ISLIDE.ICON" val="#407066;"/>
</p:tagLst>
</file>

<file path=ppt/tags/tag8.xml><?xml version="1.0" encoding="utf-8"?>
<p:tagLst xmlns:a="http://schemas.openxmlformats.org/drawingml/2006/main" xmlns:r="http://schemas.openxmlformats.org/officeDocument/2006/relationships" xmlns:p="http://schemas.openxmlformats.org/presentationml/2006/main">
  <p:tag name="ISLIDE.ICON" val="#407066;#394048;"/>
</p:tagLst>
</file>

<file path=ppt/tags/tag9.xml><?xml version="1.0" encoding="utf-8"?>
<p:tagLst xmlns:a="http://schemas.openxmlformats.org/drawingml/2006/main" xmlns:r="http://schemas.openxmlformats.org/officeDocument/2006/relationships" xmlns:p="http://schemas.openxmlformats.org/presentationml/2006/main">
  <p:tag name="ISLIDE.ICON" val="#407066;"/>
</p:tagLst>
</file>

<file path=ppt/theme/theme1.xml><?xml version="1.0" encoding="utf-8"?>
<a:theme xmlns:a="http://schemas.openxmlformats.org/drawingml/2006/main" name="第一PPT，www.1ppt.com">
  <a:themeElements>
    <a:clrScheme name="自定义 14">
      <a:dk1>
        <a:sysClr val="windowText" lastClr="000000"/>
      </a:dk1>
      <a:lt1>
        <a:sysClr val="window" lastClr="FFFFFF"/>
      </a:lt1>
      <a:dk2>
        <a:srgbClr val="44546A"/>
      </a:dk2>
      <a:lt2>
        <a:srgbClr val="E7E6E6"/>
      </a:lt2>
      <a:accent1>
        <a:srgbClr val="404040"/>
      </a:accent1>
      <a:accent2>
        <a:srgbClr val="404040"/>
      </a:accent2>
      <a:accent3>
        <a:srgbClr val="A5A5A5"/>
      </a:accent3>
      <a:accent4>
        <a:srgbClr val="FFC000"/>
      </a:accent4>
      <a:accent5>
        <a:srgbClr val="5B9BD5"/>
      </a:accent5>
      <a:accent6>
        <a:srgbClr val="70AD47"/>
      </a:accent6>
      <a:hlink>
        <a:srgbClr val="0563C1"/>
      </a:hlink>
      <a:folHlink>
        <a:srgbClr val="954F72"/>
      </a:folHlink>
    </a:clrScheme>
    <a:fontScheme name="wb02k125">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5000">
              <a:srgbClr val="FAEBC7"/>
            </a:gs>
            <a:gs pos="90000">
              <a:srgbClr val="905A36"/>
            </a:gs>
          </a:gsLst>
          <a:lin ang="2700000" scaled="0"/>
          <a:tileRect/>
        </a:gradFill>
        <a:ln>
          <a:noFill/>
        </a:ln>
      </a:spPr>
      <a:bodyPr rtlCol="0" anchor="ctr"/>
      <a:lstStyle>
        <a:defPPr algn="ctr">
          <a:defRPr sz="2000" dirty="0" smtClean="0">
            <a:solidFill>
              <a:srgbClr val="432A19"/>
            </a:solidFill>
            <a:latin typeface="思源宋体 CN Heavy" panose="02020900000000000000" pitchFamily="18" charset="-122"/>
            <a:ea typeface="思源宋体 CN Heavy" panose="02020900000000000000" pitchFamily="18"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1535</Words>
  <Application>Microsoft Office PowerPoint</Application>
  <PresentationFormat>宽屏</PresentationFormat>
  <Paragraphs>159</Paragraphs>
  <Slides>23</Slides>
  <Notes>3</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23</vt:i4>
      </vt:variant>
    </vt:vector>
  </HeadingPairs>
  <TitlesOfParts>
    <vt:vector size="36" baseType="lpstr">
      <vt:lpstr>Gill Sans</vt:lpstr>
      <vt:lpstr>Meiryo</vt:lpstr>
      <vt:lpstr>等线</vt:lpstr>
      <vt:lpstr>思源宋体 CN Heavy</vt:lpstr>
      <vt:lpstr>宋体</vt:lpstr>
      <vt:lpstr>微软雅黑</vt:lpstr>
      <vt:lpstr>Agency FB</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2021-06-26T00:23:24Z</dcterms:created>
  <dcterms:modified xsi:type="dcterms:W3CDTF">2023-01-26T07:29:35Z</dcterms:modified>
</cp:coreProperties>
</file>