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89" r:id="rId3"/>
  </p:sldMasterIdLst>
  <p:notesMasterIdLst>
    <p:notesMasterId r:id="rId30"/>
  </p:notesMasterIdLst>
  <p:sldIdLst>
    <p:sldId id="256" r:id="rId4"/>
    <p:sldId id="282" r:id="rId5"/>
    <p:sldId id="283" r:id="rId6"/>
    <p:sldId id="286" r:id="rId7"/>
    <p:sldId id="287" r:id="rId8"/>
    <p:sldId id="284" r:id="rId9"/>
    <p:sldId id="288" r:id="rId10"/>
    <p:sldId id="289" r:id="rId11"/>
    <p:sldId id="290" r:id="rId12"/>
    <p:sldId id="285" r:id="rId13"/>
    <p:sldId id="291" r:id="rId14"/>
    <p:sldId id="292" r:id="rId15"/>
    <p:sldId id="294" r:id="rId16"/>
    <p:sldId id="295" r:id="rId17"/>
    <p:sldId id="297" r:id="rId18"/>
    <p:sldId id="298" r:id="rId19"/>
    <p:sldId id="299" r:id="rId20"/>
    <p:sldId id="300" r:id="rId21"/>
    <p:sldId id="301" r:id="rId22"/>
    <p:sldId id="303" r:id="rId23"/>
    <p:sldId id="305" r:id="rId24"/>
    <p:sldId id="304" r:id="rId25"/>
    <p:sldId id="306" r:id="rId26"/>
    <p:sldId id="307" r:id="rId27"/>
    <p:sldId id="281" r:id="rId28"/>
    <p:sldId id="308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8"/>
    <a:srgbClr val="E44D44"/>
    <a:srgbClr val="AD331E"/>
    <a:srgbClr val="13A984"/>
    <a:srgbClr val="C53B28"/>
    <a:srgbClr val="D5BC08"/>
    <a:srgbClr val="1C1831"/>
    <a:srgbClr val="000000"/>
    <a:srgbClr val="EFD401"/>
    <a:srgbClr val="E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0E0DE-F811-43BA-8D58-61D05E4DF805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654B-8BCF-4D85-ACC8-9FB9566A8D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08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686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691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6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879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983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550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880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616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63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653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5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015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996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551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700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087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099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880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51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85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6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07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704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16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77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67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766646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384829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45814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52133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35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049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36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08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21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9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679610"/>
      </p:ext>
    </p:extLst>
  </p:cSld>
  <p:clrMapOvr>
    <a:masterClrMapping/>
  </p:clrMapOvr>
  <p:transition spd="slow" advTm="3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02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1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82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76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0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33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1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743134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658844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509962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9404" y="673272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86293654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061806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33259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764357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BB50-5479-4D8D-8303-C69950FF598F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03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97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6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32.jpeg"/><Relationship Id="rId5" Type="http://schemas.openxmlformats.org/officeDocument/2006/relationships/image" Target="../media/image12.png"/><Relationship Id="rId10" Type="http://schemas.openxmlformats.org/officeDocument/2006/relationships/image" Target="../media/image31.jpeg"/><Relationship Id="rId4" Type="http://schemas.openxmlformats.org/officeDocument/2006/relationships/image" Target="../media/image14.pn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40.jpeg"/><Relationship Id="rId5" Type="http://schemas.openxmlformats.org/officeDocument/2006/relationships/image" Target="../media/image12.png"/><Relationship Id="rId10" Type="http://schemas.openxmlformats.org/officeDocument/2006/relationships/image" Target="../media/image39.jpeg"/><Relationship Id="rId4" Type="http://schemas.openxmlformats.org/officeDocument/2006/relationships/image" Target="../media/image14.pn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46.jpeg"/><Relationship Id="rId5" Type="http://schemas.openxmlformats.org/officeDocument/2006/relationships/image" Target="../media/image12.png"/><Relationship Id="rId10" Type="http://schemas.openxmlformats.org/officeDocument/2006/relationships/image" Target="../media/image45.jpeg"/><Relationship Id="rId4" Type="http://schemas.openxmlformats.org/officeDocument/2006/relationships/image" Target="../media/image14.png"/><Relationship Id="rId9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49.jpeg"/><Relationship Id="rId4" Type="http://schemas.openxmlformats.org/officeDocument/2006/relationships/image" Target="../media/image14.png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53.jpeg"/><Relationship Id="rId5" Type="http://schemas.openxmlformats.org/officeDocument/2006/relationships/image" Target="../media/image12.png"/><Relationship Id="rId10" Type="http://schemas.openxmlformats.org/officeDocument/2006/relationships/image" Target="../media/image52.jpeg"/><Relationship Id="rId4" Type="http://schemas.openxmlformats.org/officeDocument/2006/relationships/image" Target="../media/image14.png"/><Relationship Id="rId9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22.jpeg"/><Relationship Id="rId4" Type="http://schemas.openxmlformats.org/officeDocument/2006/relationships/image" Target="../media/image14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25.jpeg"/><Relationship Id="rId4" Type="http://schemas.openxmlformats.org/officeDocument/2006/relationships/image" Target="../media/image14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组合 329">
            <a:extLst>
              <a:ext uri="{FF2B5EF4-FFF2-40B4-BE49-F238E27FC236}">
                <a16:creationId xmlns="" xmlns:a16="http://schemas.microsoft.com/office/drawing/2014/main" id="{32715F72-71C5-471A-83F2-11DD9EC2DF6C}"/>
              </a:ext>
            </a:extLst>
          </p:cNvPr>
          <p:cNvGrpSpPr/>
          <p:nvPr/>
        </p:nvGrpSpPr>
        <p:grpSpPr>
          <a:xfrm>
            <a:off x="2366652" y="1907826"/>
            <a:ext cx="7657534" cy="1978273"/>
            <a:chOff x="7715" y="3593"/>
            <a:chExt cx="9139" cy="2361"/>
          </a:xfrm>
        </p:grpSpPr>
        <p:pic>
          <p:nvPicPr>
            <p:cNvPr id="331" name="图片 330" descr="防震减灾1 (19)">
              <a:extLst>
                <a:ext uri="{FF2B5EF4-FFF2-40B4-BE49-F238E27FC236}">
                  <a16:creationId xmlns="" xmlns:a16="http://schemas.microsoft.com/office/drawing/2014/main" id="{DE9005F4-444A-4104-B865-E096533FC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5" y="3593"/>
              <a:ext cx="9139" cy="2361"/>
            </a:xfrm>
            <a:prstGeom prst="rect">
              <a:avLst/>
            </a:prstGeom>
          </p:spPr>
        </p:pic>
        <p:pic>
          <p:nvPicPr>
            <p:cNvPr id="332" name="图片 331" descr="防震减灾1 (20)">
              <a:extLst>
                <a:ext uri="{FF2B5EF4-FFF2-40B4-BE49-F238E27FC236}">
                  <a16:creationId xmlns="" xmlns:a16="http://schemas.microsoft.com/office/drawing/2014/main" id="{770B4CBC-DA52-4A94-9CB5-A97A5F82E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2" y="3956"/>
              <a:ext cx="8226" cy="1656"/>
            </a:xfrm>
            <a:prstGeom prst="rect">
              <a:avLst/>
            </a:prstGeom>
          </p:spPr>
        </p:pic>
      </p:grpSp>
      <p:grpSp>
        <p:nvGrpSpPr>
          <p:cNvPr id="338" name="组合 337">
            <a:extLst>
              <a:ext uri="{FF2B5EF4-FFF2-40B4-BE49-F238E27FC236}">
                <a16:creationId xmlns="" xmlns:a16="http://schemas.microsoft.com/office/drawing/2014/main" id="{13D7E0C8-9383-43AA-A6D0-3E20774BB9EF}"/>
              </a:ext>
            </a:extLst>
          </p:cNvPr>
          <p:cNvGrpSpPr/>
          <p:nvPr/>
        </p:nvGrpSpPr>
        <p:grpSpPr>
          <a:xfrm rot="21194500">
            <a:off x="1560936" y="1561340"/>
            <a:ext cx="1788901" cy="479643"/>
            <a:chOff x="3393" y="162"/>
            <a:chExt cx="13260" cy="3555"/>
          </a:xfrm>
        </p:grpSpPr>
        <p:pic>
          <p:nvPicPr>
            <p:cNvPr id="359" name="图片 358" descr="防震减灾1 (18)">
              <a:extLst>
                <a:ext uri="{FF2B5EF4-FFF2-40B4-BE49-F238E27FC236}">
                  <a16:creationId xmlns="" xmlns:a16="http://schemas.microsoft.com/office/drawing/2014/main" id="{2E042148-2647-46A4-8814-3BD790415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3" y="162"/>
              <a:ext cx="13260" cy="3555"/>
            </a:xfrm>
            <a:prstGeom prst="rect">
              <a:avLst/>
            </a:prstGeom>
          </p:spPr>
        </p:pic>
        <p:pic>
          <p:nvPicPr>
            <p:cNvPr id="387" name="图片 386" descr="防震减灾1 (17)">
              <a:extLst>
                <a:ext uri="{FF2B5EF4-FFF2-40B4-BE49-F238E27FC236}">
                  <a16:creationId xmlns="" xmlns:a16="http://schemas.microsoft.com/office/drawing/2014/main" id="{9E823998-012F-4ABF-93CC-FDB668D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>
              <a:off x="4353" y="942"/>
              <a:ext cx="11490" cy="2100"/>
            </a:xfrm>
            <a:prstGeom prst="rect">
              <a:avLst/>
            </a:prstGeom>
          </p:spPr>
        </p:pic>
      </p:grpSp>
      <p:grpSp>
        <p:nvGrpSpPr>
          <p:cNvPr id="399" name="组合 398">
            <a:extLst>
              <a:ext uri="{FF2B5EF4-FFF2-40B4-BE49-F238E27FC236}">
                <a16:creationId xmlns="" xmlns:a16="http://schemas.microsoft.com/office/drawing/2014/main" id="{118F48D7-8565-4265-BA7C-D96928F2B7EB}"/>
              </a:ext>
            </a:extLst>
          </p:cNvPr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400" name="图片 399" descr="防震减灾1 (34)">
              <a:extLst>
                <a:ext uri="{FF2B5EF4-FFF2-40B4-BE49-F238E27FC236}">
                  <a16:creationId xmlns="" xmlns:a16="http://schemas.microsoft.com/office/drawing/2014/main" id="{627DAE12-D2BF-4B0F-982F-0395AA2FA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401" name="图片 400" descr="防震减灾1 (34)">
              <a:extLst>
                <a:ext uri="{FF2B5EF4-FFF2-40B4-BE49-F238E27FC236}">
                  <a16:creationId xmlns="" xmlns:a16="http://schemas.microsoft.com/office/drawing/2014/main" id="{85CBAE71-B5C3-42FE-8FE6-1B7B5072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402" name="图片 401" descr="防震减灾1 (35)">
              <a:extLst>
                <a:ext uri="{FF2B5EF4-FFF2-40B4-BE49-F238E27FC236}">
                  <a16:creationId xmlns="" xmlns:a16="http://schemas.microsoft.com/office/drawing/2014/main" id="{0CC36B12-24F2-43D9-A801-9D8B381F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403" name="图片 402" descr="防震减灾1 (34)">
              <a:extLst>
                <a:ext uri="{FF2B5EF4-FFF2-40B4-BE49-F238E27FC236}">
                  <a16:creationId xmlns="" xmlns:a16="http://schemas.microsoft.com/office/drawing/2014/main" id="{4964EFCA-F412-457D-BB9F-769A17BD1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404" name="组合 403">
              <a:extLst>
                <a:ext uri="{FF2B5EF4-FFF2-40B4-BE49-F238E27FC236}">
                  <a16:creationId xmlns="" xmlns:a16="http://schemas.microsoft.com/office/drawing/2014/main" id="{787188A2-E57E-4795-8489-EFD63973B279}"/>
                </a:ext>
              </a:extLst>
            </p:cNvPr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407" name="图片 406" descr="防震减灾1 (26)">
                <a:extLst>
                  <a:ext uri="{FF2B5EF4-FFF2-40B4-BE49-F238E27FC236}">
                    <a16:creationId xmlns="" xmlns:a16="http://schemas.microsoft.com/office/drawing/2014/main" id="{5FB8A9AF-0267-4787-A423-1C8B72230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408" name="图片 407" descr="防震减灾1 (25)">
                <a:extLst>
                  <a:ext uri="{FF2B5EF4-FFF2-40B4-BE49-F238E27FC236}">
                    <a16:creationId xmlns="" xmlns:a16="http://schemas.microsoft.com/office/drawing/2014/main" id="{D662D1AB-7CCA-400E-B7A9-8912F8772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405" name="图片 404" descr="防震减灾1 (24)">
              <a:extLst>
                <a:ext uri="{FF2B5EF4-FFF2-40B4-BE49-F238E27FC236}">
                  <a16:creationId xmlns="" xmlns:a16="http://schemas.microsoft.com/office/drawing/2014/main" id="{15876043-3A83-4B6F-9BCD-F8CDF0E7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406" name="图片 405" descr="防震减灾1 (21)">
              <a:extLst>
                <a:ext uri="{FF2B5EF4-FFF2-40B4-BE49-F238E27FC236}">
                  <a16:creationId xmlns="" xmlns:a16="http://schemas.microsoft.com/office/drawing/2014/main" id="{6885F681-516D-4ADD-84E2-CE59BC8B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409" name="组合 408">
            <a:extLst>
              <a:ext uri="{FF2B5EF4-FFF2-40B4-BE49-F238E27FC236}">
                <a16:creationId xmlns="" xmlns:a16="http://schemas.microsoft.com/office/drawing/2014/main" id="{3F4A803A-2126-4554-8AAE-AD398377F9FA}"/>
              </a:ext>
            </a:extLst>
          </p:cNvPr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415" name="图片 414" descr="防震减灾1 (28)">
              <a:extLst>
                <a:ext uri="{FF2B5EF4-FFF2-40B4-BE49-F238E27FC236}">
                  <a16:creationId xmlns="" xmlns:a16="http://schemas.microsoft.com/office/drawing/2014/main" id="{5808A095-D6CC-49F4-8CFD-4411CF7A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16" name="图片 415" descr="防震减灾1 (24)">
              <a:extLst>
                <a:ext uri="{FF2B5EF4-FFF2-40B4-BE49-F238E27FC236}">
                  <a16:creationId xmlns="" xmlns:a16="http://schemas.microsoft.com/office/drawing/2014/main" id="{98D6E9B4-AF6D-46C9-B7C4-7C936F3E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17" name="图片 416" descr="防震减灾1 (35)">
              <a:extLst>
                <a:ext uri="{FF2B5EF4-FFF2-40B4-BE49-F238E27FC236}">
                  <a16:creationId xmlns="" xmlns:a16="http://schemas.microsoft.com/office/drawing/2014/main" id="{20759C84-8E81-4F0A-BBD9-47302880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77FE8A6-CD46-4DBF-8921-87B5E8A71D09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412" name="组合 411">
              <a:extLst>
                <a:ext uri="{FF2B5EF4-FFF2-40B4-BE49-F238E27FC236}">
                  <a16:creationId xmlns="" xmlns:a16="http://schemas.microsoft.com/office/drawing/2014/main" id="{765E392E-9DF2-42D3-9FC9-DD89EE5C49D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413" name="图片 412" descr="防震减灾1 (8)">
                <a:extLst>
                  <a:ext uri="{FF2B5EF4-FFF2-40B4-BE49-F238E27FC236}">
                    <a16:creationId xmlns="" xmlns:a16="http://schemas.microsoft.com/office/drawing/2014/main" id="{9A08FE7E-B19D-40DB-B28F-F53BEC24D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14" name="图片 413" descr="防震减灾1 (3)">
                <a:extLst>
                  <a:ext uri="{FF2B5EF4-FFF2-40B4-BE49-F238E27FC236}">
                    <a16:creationId xmlns="" xmlns:a16="http://schemas.microsoft.com/office/drawing/2014/main" id="{C57B8F2D-84E9-4E7F-B23F-9EFE3F7D6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418" name="组合 417">
              <a:extLst>
                <a:ext uri="{FF2B5EF4-FFF2-40B4-BE49-F238E27FC236}">
                  <a16:creationId xmlns="" xmlns:a16="http://schemas.microsoft.com/office/drawing/2014/main" id="{AC3DD6A0-D2A2-4645-8CEF-45F5AEDEA414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419" name="图片 418" descr="防震减灾1 (8)">
                <a:extLst>
                  <a:ext uri="{FF2B5EF4-FFF2-40B4-BE49-F238E27FC236}">
                    <a16:creationId xmlns="" xmlns:a16="http://schemas.microsoft.com/office/drawing/2014/main" id="{600AAEF3-B8E0-47DD-A73B-2ECFAB242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20" name="图片 419" descr="防震减灾1 (3)">
                <a:extLst>
                  <a:ext uri="{FF2B5EF4-FFF2-40B4-BE49-F238E27FC236}">
                    <a16:creationId xmlns="" xmlns:a16="http://schemas.microsoft.com/office/drawing/2014/main" id="{811E48EB-AF06-4AF5-8027-6A2A9BAFB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18D960A-D645-4EF1-B127-15D7F8B01753}"/>
              </a:ext>
            </a:extLst>
          </p:cNvPr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421" name="图片 420" descr="防震减灾1 (14)">
              <a:extLst>
                <a:ext uri="{FF2B5EF4-FFF2-40B4-BE49-F238E27FC236}">
                  <a16:creationId xmlns="" xmlns:a16="http://schemas.microsoft.com/office/drawing/2014/main" id="{0393AB3A-77D2-494E-BF54-E05F4EF83D7D}"/>
                </a:ext>
              </a:extLst>
            </p:cNvPr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422" name="图片 421" descr="防震减灾1 (14)">
              <a:extLst>
                <a:ext uri="{FF2B5EF4-FFF2-40B4-BE49-F238E27FC236}">
                  <a16:creationId xmlns="" xmlns:a16="http://schemas.microsoft.com/office/drawing/2014/main" id="{371BE73A-8542-4C57-AC07-3A36EF8BC820}"/>
                </a:ext>
              </a:extLst>
            </p:cNvPr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424" name="图片 423" descr="防震减灾1 (6)">
            <a:extLst>
              <a:ext uri="{FF2B5EF4-FFF2-40B4-BE49-F238E27FC236}">
                <a16:creationId xmlns="" xmlns:a16="http://schemas.microsoft.com/office/drawing/2014/main" id="{D0A467FE-1BE8-448E-A802-405205AF24F4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425" name="图片 424" descr="防震减灾1 (6)">
            <a:extLst>
              <a:ext uri="{FF2B5EF4-FFF2-40B4-BE49-F238E27FC236}">
                <a16:creationId xmlns="" xmlns:a16="http://schemas.microsoft.com/office/drawing/2014/main" id="{5CF52819-D48D-4AF4-B106-469D2E1DCAD9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C37C708A-1454-415F-9E69-541F07D4AB9B}"/>
              </a:ext>
            </a:extLst>
          </p:cNvPr>
          <p:cNvSpPr txBox="1"/>
          <p:nvPr/>
        </p:nvSpPr>
        <p:spPr>
          <a:xfrm>
            <a:off x="7472364" y="3893877"/>
            <a:ext cx="2340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  <a:t>地震自救逃生记</a:t>
            </a:r>
          </a:p>
        </p:txBody>
      </p:sp>
    </p:spTree>
    <p:extLst>
      <p:ext uri="{BB962C8B-B14F-4D97-AF65-F5344CB8AC3E}">
        <p14:creationId xmlns:p14="http://schemas.microsoft.com/office/powerpoint/2010/main" val="150286304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组合 398">
            <a:extLst>
              <a:ext uri="{FF2B5EF4-FFF2-40B4-BE49-F238E27FC236}">
                <a16:creationId xmlns="" xmlns:a16="http://schemas.microsoft.com/office/drawing/2014/main" id="{118F48D7-8565-4265-BA7C-D96928F2B7EB}"/>
              </a:ext>
            </a:extLst>
          </p:cNvPr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400" name="图片 399" descr="防震减灾1 (34)">
              <a:extLst>
                <a:ext uri="{FF2B5EF4-FFF2-40B4-BE49-F238E27FC236}">
                  <a16:creationId xmlns="" xmlns:a16="http://schemas.microsoft.com/office/drawing/2014/main" id="{627DAE12-D2BF-4B0F-982F-0395AA2FA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401" name="图片 400" descr="防震减灾1 (34)">
              <a:extLst>
                <a:ext uri="{FF2B5EF4-FFF2-40B4-BE49-F238E27FC236}">
                  <a16:creationId xmlns="" xmlns:a16="http://schemas.microsoft.com/office/drawing/2014/main" id="{85CBAE71-B5C3-42FE-8FE6-1B7B5072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402" name="图片 401" descr="防震减灾1 (35)">
              <a:extLst>
                <a:ext uri="{FF2B5EF4-FFF2-40B4-BE49-F238E27FC236}">
                  <a16:creationId xmlns="" xmlns:a16="http://schemas.microsoft.com/office/drawing/2014/main" id="{0CC36B12-24F2-43D9-A801-9D8B381F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403" name="图片 402" descr="防震减灾1 (34)">
              <a:extLst>
                <a:ext uri="{FF2B5EF4-FFF2-40B4-BE49-F238E27FC236}">
                  <a16:creationId xmlns="" xmlns:a16="http://schemas.microsoft.com/office/drawing/2014/main" id="{4964EFCA-F412-457D-BB9F-769A17BD1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404" name="组合 403">
              <a:extLst>
                <a:ext uri="{FF2B5EF4-FFF2-40B4-BE49-F238E27FC236}">
                  <a16:creationId xmlns="" xmlns:a16="http://schemas.microsoft.com/office/drawing/2014/main" id="{787188A2-E57E-4795-8489-EFD63973B279}"/>
                </a:ext>
              </a:extLst>
            </p:cNvPr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407" name="图片 406" descr="防震减灾1 (26)">
                <a:extLst>
                  <a:ext uri="{FF2B5EF4-FFF2-40B4-BE49-F238E27FC236}">
                    <a16:creationId xmlns="" xmlns:a16="http://schemas.microsoft.com/office/drawing/2014/main" id="{5FB8A9AF-0267-4787-A423-1C8B72230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408" name="图片 407" descr="防震减灾1 (25)">
                <a:extLst>
                  <a:ext uri="{FF2B5EF4-FFF2-40B4-BE49-F238E27FC236}">
                    <a16:creationId xmlns="" xmlns:a16="http://schemas.microsoft.com/office/drawing/2014/main" id="{D662D1AB-7CCA-400E-B7A9-8912F8772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405" name="图片 404" descr="防震减灾1 (24)">
              <a:extLst>
                <a:ext uri="{FF2B5EF4-FFF2-40B4-BE49-F238E27FC236}">
                  <a16:creationId xmlns="" xmlns:a16="http://schemas.microsoft.com/office/drawing/2014/main" id="{15876043-3A83-4B6F-9BCD-F8CDF0E7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406" name="图片 405" descr="防震减灾1 (21)">
              <a:extLst>
                <a:ext uri="{FF2B5EF4-FFF2-40B4-BE49-F238E27FC236}">
                  <a16:creationId xmlns="" xmlns:a16="http://schemas.microsoft.com/office/drawing/2014/main" id="{6885F681-516D-4ADD-84E2-CE59BC8B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409" name="组合 408">
            <a:extLst>
              <a:ext uri="{FF2B5EF4-FFF2-40B4-BE49-F238E27FC236}">
                <a16:creationId xmlns="" xmlns:a16="http://schemas.microsoft.com/office/drawing/2014/main" id="{3F4A803A-2126-4554-8AAE-AD398377F9FA}"/>
              </a:ext>
            </a:extLst>
          </p:cNvPr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415" name="图片 414" descr="防震减灾1 (28)">
              <a:extLst>
                <a:ext uri="{FF2B5EF4-FFF2-40B4-BE49-F238E27FC236}">
                  <a16:creationId xmlns="" xmlns:a16="http://schemas.microsoft.com/office/drawing/2014/main" id="{5808A095-D6CC-49F4-8CFD-4411CF7A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16" name="图片 415" descr="防震减灾1 (24)">
              <a:extLst>
                <a:ext uri="{FF2B5EF4-FFF2-40B4-BE49-F238E27FC236}">
                  <a16:creationId xmlns="" xmlns:a16="http://schemas.microsoft.com/office/drawing/2014/main" id="{98D6E9B4-AF6D-46C9-B7C4-7C936F3E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17" name="图片 416" descr="防震减灾1 (35)">
              <a:extLst>
                <a:ext uri="{FF2B5EF4-FFF2-40B4-BE49-F238E27FC236}">
                  <a16:creationId xmlns="" xmlns:a16="http://schemas.microsoft.com/office/drawing/2014/main" id="{20759C84-8E81-4F0A-BBD9-47302880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77FE8A6-CD46-4DBF-8921-87B5E8A71D09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412" name="组合 411">
              <a:extLst>
                <a:ext uri="{FF2B5EF4-FFF2-40B4-BE49-F238E27FC236}">
                  <a16:creationId xmlns="" xmlns:a16="http://schemas.microsoft.com/office/drawing/2014/main" id="{765E392E-9DF2-42D3-9FC9-DD89EE5C49D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413" name="图片 412" descr="防震减灾1 (8)">
                <a:extLst>
                  <a:ext uri="{FF2B5EF4-FFF2-40B4-BE49-F238E27FC236}">
                    <a16:creationId xmlns="" xmlns:a16="http://schemas.microsoft.com/office/drawing/2014/main" id="{9A08FE7E-B19D-40DB-B28F-F53BEC24D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14" name="图片 413" descr="防震减灾1 (3)">
                <a:extLst>
                  <a:ext uri="{FF2B5EF4-FFF2-40B4-BE49-F238E27FC236}">
                    <a16:creationId xmlns="" xmlns:a16="http://schemas.microsoft.com/office/drawing/2014/main" id="{C57B8F2D-84E9-4E7F-B23F-9EFE3F7D6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418" name="组合 417">
              <a:extLst>
                <a:ext uri="{FF2B5EF4-FFF2-40B4-BE49-F238E27FC236}">
                  <a16:creationId xmlns="" xmlns:a16="http://schemas.microsoft.com/office/drawing/2014/main" id="{AC3DD6A0-D2A2-4645-8CEF-45F5AEDEA414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419" name="图片 418" descr="防震减灾1 (8)">
                <a:extLst>
                  <a:ext uri="{FF2B5EF4-FFF2-40B4-BE49-F238E27FC236}">
                    <a16:creationId xmlns="" xmlns:a16="http://schemas.microsoft.com/office/drawing/2014/main" id="{600AAEF3-B8E0-47DD-A73B-2ECFAB242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20" name="图片 419" descr="防震减灾1 (3)">
                <a:extLst>
                  <a:ext uri="{FF2B5EF4-FFF2-40B4-BE49-F238E27FC236}">
                    <a16:creationId xmlns="" xmlns:a16="http://schemas.microsoft.com/office/drawing/2014/main" id="{811E48EB-AF06-4AF5-8027-6A2A9BAFB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18D960A-D645-4EF1-B127-15D7F8B01753}"/>
              </a:ext>
            </a:extLst>
          </p:cNvPr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421" name="图片 420" descr="防震减灾1 (14)">
              <a:extLst>
                <a:ext uri="{FF2B5EF4-FFF2-40B4-BE49-F238E27FC236}">
                  <a16:creationId xmlns="" xmlns:a16="http://schemas.microsoft.com/office/drawing/2014/main" id="{0393AB3A-77D2-494E-BF54-E05F4EF83D7D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422" name="图片 421" descr="防震减灾1 (14)">
              <a:extLst>
                <a:ext uri="{FF2B5EF4-FFF2-40B4-BE49-F238E27FC236}">
                  <a16:creationId xmlns="" xmlns:a16="http://schemas.microsoft.com/office/drawing/2014/main" id="{371BE73A-8542-4C57-AC07-3A36EF8BC820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424" name="图片 423" descr="防震减灾1 (6)">
            <a:extLst>
              <a:ext uri="{FF2B5EF4-FFF2-40B4-BE49-F238E27FC236}">
                <a16:creationId xmlns="" xmlns:a16="http://schemas.microsoft.com/office/drawing/2014/main" id="{D0A467FE-1BE8-448E-A802-405205AF24F4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425" name="图片 424" descr="防震减灾1 (6)">
            <a:extLst>
              <a:ext uri="{FF2B5EF4-FFF2-40B4-BE49-F238E27FC236}">
                <a16:creationId xmlns="" xmlns:a16="http://schemas.microsoft.com/office/drawing/2014/main" id="{5CF52819-D48D-4AF4-B106-469D2E1DCAD9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0FACA588-50D1-49AA-B16F-2CFEB2847C0E}"/>
              </a:ext>
            </a:extLst>
          </p:cNvPr>
          <p:cNvGrpSpPr/>
          <p:nvPr/>
        </p:nvGrpSpPr>
        <p:grpSpPr>
          <a:xfrm>
            <a:off x="1942980" y="2005685"/>
            <a:ext cx="3174233" cy="1599228"/>
            <a:chOff x="2405814" y="1269623"/>
            <a:chExt cx="7633918" cy="3846086"/>
          </a:xfrm>
        </p:grpSpPr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265545BA-A8CF-4DAE-888E-07CAFFFC4147}"/>
                </a:ext>
              </a:extLst>
            </p:cNvPr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dirty="0">
                  <a:solidFill>
                    <a:srgbClr val="AD331E"/>
                  </a:solidFill>
                  <a:cs typeface="+mn-ea"/>
                  <a:sym typeface="+mn-lt"/>
                </a:rPr>
                <a:t>3</a:t>
              </a:r>
              <a:endParaRPr lang="zh-CN" altLang="en-US" sz="115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 4">
              <a:extLst>
                <a:ext uri="{FF2B5EF4-FFF2-40B4-BE49-F238E27FC236}">
                  <a16:creationId xmlns="" xmlns:a16="http://schemas.microsoft.com/office/drawing/2014/main" id="{B421F1B9-663D-421F-BEFF-F7D9EC24B32C}"/>
                </a:ext>
              </a:extLst>
            </p:cNvPr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7" name="文本框 76">
            <a:extLst>
              <a:ext uri="{FF2B5EF4-FFF2-40B4-BE49-F238E27FC236}">
                <a16:creationId xmlns="" xmlns:a16="http://schemas.microsoft.com/office/drawing/2014/main" id="{82A6B476-5E47-4091-A91A-15679BE7F585}"/>
              </a:ext>
            </a:extLst>
          </p:cNvPr>
          <p:cNvSpPr txBox="1"/>
          <p:nvPr/>
        </p:nvSpPr>
        <p:spPr>
          <a:xfrm>
            <a:off x="5001726" y="2371058"/>
            <a:ext cx="4526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</p:spTree>
    <p:extLst>
      <p:ext uri="{BB962C8B-B14F-4D97-AF65-F5344CB8AC3E}">
        <p14:creationId xmlns:p14="http://schemas.microsoft.com/office/powerpoint/2010/main" val="384658353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478015" y="1270389"/>
            <a:ext cx="50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保持清醒的头脑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A11F1CC6-382D-41A5-8EF8-AE013F30F7F6}"/>
              </a:ext>
            </a:extLst>
          </p:cNvPr>
          <p:cNvSpPr/>
          <p:nvPr/>
        </p:nvSpPr>
        <p:spPr>
          <a:xfrm>
            <a:off x="3177717" y="1930635"/>
            <a:ext cx="5546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地震发生时，至关重要的是要有清醒的头脑，镇静的态度。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7FDC964-CF7F-40F7-A81E-B4A4EEBC9A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8" t="65966" r="3034" b="3918"/>
          <a:stretch/>
        </p:blipFill>
        <p:spPr>
          <a:xfrm>
            <a:off x="3795793" y="2435392"/>
            <a:ext cx="4309924" cy="2104848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96C79C8-A26E-42C7-A7C6-CC2312D21B95}"/>
              </a:ext>
            </a:extLst>
          </p:cNvPr>
          <p:cNvSpPr/>
          <p:nvPr/>
        </p:nvSpPr>
        <p:spPr>
          <a:xfrm>
            <a:off x="2499036" y="4510110"/>
            <a:ext cx="719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只有镇静，才能冷静判断地震的大小和远近。近震常以上下颠簸开始，之后才左右摇摆。远震却少上下颠簸感觉，而以左右摇摆为主，而且声脆，震动小。一般小震和远震不必外逃。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FA479F9A-879F-4083-B886-0E7AAAF9772B}"/>
              </a:ext>
            </a:extLst>
          </p:cNvPr>
          <p:cNvSpPr/>
          <p:nvPr/>
        </p:nvSpPr>
        <p:spPr>
          <a:xfrm>
            <a:off x="3177716" y="5368689"/>
            <a:ext cx="5546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  <a:t>大震跑不了，小震不必跑</a:t>
            </a:r>
          </a:p>
        </p:txBody>
      </p:sp>
    </p:spTree>
    <p:extLst>
      <p:ext uri="{BB962C8B-B14F-4D97-AF65-F5344CB8AC3E}">
        <p14:creationId xmlns:p14="http://schemas.microsoft.com/office/powerpoint/2010/main" val="7073524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3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3996450" y="1270389"/>
            <a:ext cx="50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就近躲避，伏而待定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A11F1CC6-382D-41A5-8EF8-AE013F30F7F6}"/>
              </a:ext>
            </a:extLst>
          </p:cNvPr>
          <p:cNvSpPr/>
          <p:nvPr/>
        </p:nvSpPr>
        <p:spPr>
          <a:xfrm>
            <a:off x="2360983" y="1930635"/>
            <a:ext cx="7963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破坏性地震突然发生时，只有几秒到十几秒时间，采取就近躲避，震后迅速撤离的方法是应急避险的好办法。震波的间歇是最佳的逃生时机。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7FDC964-CF7F-40F7-A81E-B4A4EEBC9A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2" t="21316" r="44161" b="30884"/>
          <a:stretch/>
        </p:blipFill>
        <p:spPr>
          <a:xfrm>
            <a:off x="-73764" y="2897184"/>
            <a:ext cx="2809762" cy="32196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C051E192-8706-47B6-AAC5-6244018ED672}"/>
              </a:ext>
            </a:extLst>
          </p:cNvPr>
          <p:cNvGrpSpPr/>
          <p:nvPr/>
        </p:nvGrpSpPr>
        <p:grpSpPr>
          <a:xfrm>
            <a:off x="2764625" y="2897184"/>
            <a:ext cx="601482" cy="584775"/>
            <a:chOff x="2161310" y="1999412"/>
            <a:chExt cx="1197032" cy="1163782"/>
          </a:xfrm>
        </p:grpSpPr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9964A21C-EC11-417C-A5C6-93D41EDF45E1}"/>
                </a:ext>
              </a:extLst>
            </p:cNvPr>
            <p:cNvSpPr/>
            <p:nvPr/>
          </p:nvSpPr>
          <p:spPr>
            <a:xfrm>
              <a:off x="2161310" y="1999412"/>
              <a:ext cx="1197032" cy="1163782"/>
            </a:xfrm>
            <a:prstGeom prst="ellipse">
              <a:avLst/>
            </a:prstGeom>
            <a:noFill/>
            <a:ln>
              <a:solidFill>
                <a:srgbClr val="E93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D53C5713-06AB-4929-A080-1BD1B86687F3}"/>
                </a:ext>
              </a:extLst>
            </p:cNvPr>
            <p:cNvGrpSpPr/>
            <p:nvPr/>
          </p:nvGrpSpPr>
          <p:grpSpPr>
            <a:xfrm>
              <a:off x="2383154" y="2213015"/>
              <a:ext cx="836474" cy="764285"/>
              <a:chOff x="3075882" y="2842193"/>
              <a:chExt cx="739349" cy="675542"/>
            </a:xfrm>
          </p:grpSpPr>
          <p:sp>
            <p:nvSpPr>
              <p:cNvPr id="27" name="椭圆 26">
                <a:extLst>
                  <a:ext uri="{FF2B5EF4-FFF2-40B4-BE49-F238E27FC236}">
                    <a16:creationId xmlns="" xmlns:a16="http://schemas.microsoft.com/office/drawing/2014/main" id="{C5742723-E091-4F24-93A0-4CB7908A3655}"/>
                  </a:ext>
                </a:extLst>
              </p:cNvPr>
              <p:cNvSpPr/>
              <p:nvPr/>
            </p:nvSpPr>
            <p:spPr>
              <a:xfrm>
                <a:off x="3075882" y="2842193"/>
                <a:ext cx="675542" cy="67554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任意多边形 23">
                <a:extLst>
                  <a:ext uri="{FF2B5EF4-FFF2-40B4-BE49-F238E27FC236}">
                    <a16:creationId xmlns="" xmlns:a16="http://schemas.microsoft.com/office/drawing/2014/main" id="{0E1877F9-4588-45B4-8FFE-FA13A5289AA3}"/>
                  </a:ext>
                </a:extLst>
              </p:cNvPr>
              <p:cNvSpPr/>
              <p:nvPr/>
            </p:nvSpPr>
            <p:spPr>
              <a:xfrm>
                <a:off x="3088661" y="2913816"/>
                <a:ext cx="404743" cy="211177"/>
              </a:xfrm>
              <a:custGeom>
                <a:avLst/>
                <a:gdLst>
                  <a:gd name="connsiteX0" fmla="*/ 404743 w 404743"/>
                  <a:gd name="connsiteY0" fmla="*/ 0 h 211177"/>
                  <a:gd name="connsiteX1" fmla="*/ 403228 w 404743"/>
                  <a:gd name="connsiteY1" fmla="*/ 4882 h 211177"/>
                  <a:gd name="connsiteX2" fmla="*/ 92000 w 404743"/>
                  <a:gd name="connsiteY2" fmla="*/ 211177 h 211177"/>
                  <a:gd name="connsiteX3" fmla="*/ 40561 w 404743"/>
                  <a:gd name="connsiteY3" fmla="*/ 207285 h 211177"/>
                  <a:gd name="connsiteX4" fmla="*/ 0 w 404743"/>
                  <a:gd name="connsiteY4" fmla="*/ 197937 h 211177"/>
                  <a:gd name="connsiteX5" fmla="*/ 2657 w 404743"/>
                  <a:gd name="connsiteY5" fmla="*/ 193043 h 211177"/>
                  <a:gd name="connsiteX6" fmla="*/ 21647 w 404743"/>
                  <a:gd name="connsiteY6" fmla="*/ 131867 h 211177"/>
                  <a:gd name="connsiteX7" fmla="*/ 92000 w 404743"/>
                  <a:gd name="connsiteY7" fmla="*/ 138959 h 211177"/>
                  <a:gd name="connsiteX8" fmla="*/ 392939 w 404743"/>
                  <a:gd name="connsiteY8" fmla="*/ 14306 h 2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743" h="211177">
                    <a:moveTo>
                      <a:pt x="404743" y="0"/>
                    </a:moveTo>
                    <a:lnTo>
                      <a:pt x="403228" y="4882"/>
                    </a:lnTo>
                    <a:cubicBezTo>
                      <a:pt x="351951" y="126113"/>
                      <a:pt x="231910" y="211177"/>
                      <a:pt x="92000" y="211177"/>
                    </a:cubicBezTo>
                    <a:cubicBezTo>
                      <a:pt x="74512" y="211177"/>
                      <a:pt x="57333" y="209848"/>
                      <a:pt x="40561" y="207285"/>
                    </a:cubicBezTo>
                    <a:lnTo>
                      <a:pt x="0" y="197937"/>
                    </a:lnTo>
                    <a:lnTo>
                      <a:pt x="2657" y="193043"/>
                    </a:lnTo>
                    <a:lnTo>
                      <a:pt x="21647" y="131867"/>
                    </a:lnTo>
                    <a:lnTo>
                      <a:pt x="92000" y="138959"/>
                    </a:lnTo>
                    <a:cubicBezTo>
                      <a:pt x="209524" y="138959"/>
                      <a:pt x="315922" y="91323"/>
                      <a:pt x="392939" y="14306"/>
                    </a:cubicBez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任意多边形 24">
                <a:extLst>
                  <a:ext uri="{FF2B5EF4-FFF2-40B4-BE49-F238E27FC236}">
                    <a16:creationId xmlns="" xmlns:a16="http://schemas.microsoft.com/office/drawing/2014/main" id="{9AFC142D-FC3C-4486-B116-BF76D276FF8B}"/>
                  </a:ext>
                </a:extLst>
              </p:cNvPr>
              <p:cNvSpPr/>
              <p:nvPr/>
            </p:nvSpPr>
            <p:spPr>
              <a:xfrm rot="20183245">
                <a:off x="3083500" y="3122249"/>
                <a:ext cx="681714" cy="156713"/>
              </a:xfrm>
              <a:custGeom>
                <a:avLst/>
                <a:gdLst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15070 w 675542"/>
                  <a:gd name="connsiteY9" fmla="*/ 181980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5749 w 675542"/>
                  <a:gd name="connsiteY9" fmla="*/ 188477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12" fmla="*/ 19051 w 675542"/>
                  <a:gd name="connsiteY12" fmla="*/ 0 h 27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42" h="276412">
                    <a:moveTo>
                      <a:pt x="19051" y="0"/>
                    </a:moveTo>
                    <a:lnTo>
                      <a:pt x="24338" y="1444"/>
                    </a:lnTo>
                    <a:cubicBezTo>
                      <a:pt x="176477" y="35472"/>
                      <a:pt x="359883" y="55341"/>
                      <a:pt x="557306" y="55341"/>
                    </a:cubicBezTo>
                    <a:lnTo>
                      <a:pt x="669922" y="51583"/>
                    </a:lnTo>
                    <a:lnTo>
                      <a:pt x="675542" y="107338"/>
                    </a:lnTo>
                    <a:lnTo>
                      <a:pt x="655406" y="207077"/>
                    </a:lnTo>
                    <a:lnTo>
                      <a:pt x="634687" y="218726"/>
                    </a:lnTo>
                    <a:cubicBezTo>
                      <a:pt x="555578" y="255146"/>
                      <a:pt x="460212" y="276412"/>
                      <a:pt x="357556" y="276412"/>
                    </a:cubicBezTo>
                    <a:cubicBezTo>
                      <a:pt x="254900" y="276412"/>
                      <a:pt x="159534" y="255146"/>
                      <a:pt x="80426" y="218726"/>
                    </a:cubicBezTo>
                    <a:lnTo>
                      <a:pt x="5749" y="188477"/>
                    </a:lnTo>
                    <a:cubicBezTo>
                      <a:pt x="726" y="163596"/>
                      <a:pt x="5023" y="132219"/>
                      <a:pt x="0" y="107338"/>
                    </a:cubicBezTo>
                    <a:cubicBezTo>
                      <a:pt x="0" y="84020"/>
                      <a:pt x="2363" y="61254"/>
                      <a:pt x="6863" y="39265"/>
                    </a:cubicBezTo>
                    <a:lnTo>
                      <a:pt x="19051" y="0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任意多边形 25">
                <a:extLst>
                  <a:ext uri="{FF2B5EF4-FFF2-40B4-BE49-F238E27FC236}">
                    <a16:creationId xmlns="" xmlns:a16="http://schemas.microsoft.com/office/drawing/2014/main" id="{E33D75D8-6861-4B7B-BCB5-BA354B762B9C}"/>
                  </a:ext>
                </a:extLst>
              </p:cNvPr>
              <p:cNvSpPr/>
              <p:nvPr/>
            </p:nvSpPr>
            <p:spPr>
              <a:xfrm rot="19521841">
                <a:off x="3226530" y="3287350"/>
                <a:ext cx="588701" cy="138815"/>
              </a:xfrm>
              <a:custGeom>
                <a:avLst/>
                <a:gdLst>
                  <a:gd name="connsiteX0" fmla="*/ 12850 w 924086"/>
                  <a:gd name="connsiteY0" fmla="*/ 0 h 410383"/>
                  <a:gd name="connsiteX1" fmla="*/ 0 w 924086"/>
                  <a:gd name="connsiteY1" fmla="*/ 38310 h 410383"/>
                  <a:gd name="connsiteX2" fmla="*/ 54964 w 924086"/>
                  <a:gd name="connsiteY2" fmla="*/ 100049 h 410383"/>
                  <a:gd name="connsiteX3" fmla="*/ 450340 w 924086"/>
                  <a:gd name="connsiteY3" fmla="*/ 338242 h 410383"/>
                  <a:gd name="connsiteX4" fmla="*/ 792663 w 924086"/>
                  <a:gd name="connsiteY4" fmla="*/ 410076 h 410383"/>
                  <a:gd name="connsiteX5" fmla="*/ 821086 w 924086"/>
                  <a:gd name="connsiteY5" fmla="*/ 410383 h 410383"/>
                  <a:gd name="connsiteX6" fmla="*/ 843904 w 924086"/>
                  <a:gd name="connsiteY6" fmla="*/ 384791 h 410383"/>
                  <a:gd name="connsiteX7" fmla="*/ 924086 w 924086"/>
                  <a:gd name="connsiteY7" fmla="*/ 141875 h 410383"/>
                  <a:gd name="connsiteX8" fmla="*/ 922174 w 924086"/>
                  <a:gd name="connsiteY8" fmla="*/ 124318 h 410383"/>
                  <a:gd name="connsiteX9" fmla="*/ 811146 w 924086"/>
                  <a:gd name="connsiteY9" fmla="*/ 128641 h 410383"/>
                  <a:gd name="connsiteX10" fmla="*/ 15814 w 924086"/>
                  <a:gd name="connsiteY10" fmla="*/ 1388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24086 w 961603"/>
                  <a:gd name="connsiteY7" fmla="*/ 141875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0797 w 961603"/>
                  <a:gd name="connsiteY7" fmla="*/ 171573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7090 w 961603"/>
                  <a:gd name="connsiteY7" fmla="*/ 179550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7090 w 961603"/>
                  <a:gd name="connsiteY7" fmla="*/ 179550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38030 w 961603"/>
                  <a:gd name="connsiteY0" fmla="*/ 30512 h 408995"/>
                  <a:gd name="connsiteX1" fmla="*/ 0 w 961603"/>
                  <a:gd name="connsiteY1" fmla="*/ 36922 h 408995"/>
                  <a:gd name="connsiteX2" fmla="*/ 54964 w 961603"/>
                  <a:gd name="connsiteY2" fmla="*/ 98661 h 408995"/>
                  <a:gd name="connsiteX3" fmla="*/ 450340 w 961603"/>
                  <a:gd name="connsiteY3" fmla="*/ 336854 h 408995"/>
                  <a:gd name="connsiteX4" fmla="*/ 792663 w 961603"/>
                  <a:gd name="connsiteY4" fmla="*/ 408688 h 408995"/>
                  <a:gd name="connsiteX5" fmla="*/ 821086 w 961603"/>
                  <a:gd name="connsiteY5" fmla="*/ 408995 h 408995"/>
                  <a:gd name="connsiteX6" fmla="*/ 843904 w 961603"/>
                  <a:gd name="connsiteY6" fmla="*/ 383403 h 408995"/>
                  <a:gd name="connsiteX7" fmla="*/ 947090 w 961603"/>
                  <a:gd name="connsiteY7" fmla="*/ 178162 h 408995"/>
                  <a:gd name="connsiteX8" fmla="*/ 961603 w 961603"/>
                  <a:gd name="connsiteY8" fmla="*/ 104662 h 408995"/>
                  <a:gd name="connsiteX9" fmla="*/ 811146 w 961603"/>
                  <a:gd name="connsiteY9" fmla="*/ 127253 h 408995"/>
                  <a:gd name="connsiteX10" fmla="*/ 15814 w 961603"/>
                  <a:gd name="connsiteY10" fmla="*/ 0 h 408995"/>
                  <a:gd name="connsiteX11" fmla="*/ 38030 w 961603"/>
                  <a:gd name="connsiteY11" fmla="*/ 30512 h 408995"/>
                  <a:gd name="connsiteX0" fmla="*/ 38030 w 961603"/>
                  <a:gd name="connsiteY0" fmla="*/ 30512 h 408995"/>
                  <a:gd name="connsiteX1" fmla="*/ 0 w 961603"/>
                  <a:gd name="connsiteY1" fmla="*/ 36922 h 408995"/>
                  <a:gd name="connsiteX2" fmla="*/ 57883 w 961603"/>
                  <a:gd name="connsiteY2" fmla="*/ 127945 h 408995"/>
                  <a:gd name="connsiteX3" fmla="*/ 450340 w 961603"/>
                  <a:gd name="connsiteY3" fmla="*/ 336854 h 408995"/>
                  <a:gd name="connsiteX4" fmla="*/ 792663 w 961603"/>
                  <a:gd name="connsiteY4" fmla="*/ 408688 h 408995"/>
                  <a:gd name="connsiteX5" fmla="*/ 821086 w 961603"/>
                  <a:gd name="connsiteY5" fmla="*/ 408995 h 408995"/>
                  <a:gd name="connsiteX6" fmla="*/ 843904 w 961603"/>
                  <a:gd name="connsiteY6" fmla="*/ 383403 h 408995"/>
                  <a:gd name="connsiteX7" fmla="*/ 947090 w 961603"/>
                  <a:gd name="connsiteY7" fmla="*/ 178162 h 408995"/>
                  <a:gd name="connsiteX8" fmla="*/ 961603 w 961603"/>
                  <a:gd name="connsiteY8" fmla="*/ 104662 h 408995"/>
                  <a:gd name="connsiteX9" fmla="*/ 811146 w 961603"/>
                  <a:gd name="connsiteY9" fmla="*/ 127253 h 408995"/>
                  <a:gd name="connsiteX10" fmla="*/ 15814 w 961603"/>
                  <a:gd name="connsiteY10" fmla="*/ 0 h 408995"/>
                  <a:gd name="connsiteX11" fmla="*/ 38030 w 961603"/>
                  <a:gd name="connsiteY11" fmla="*/ 30512 h 408995"/>
                  <a:gd name="connsiteX0" fmla="*/ 22217 w 945790"/>
                  <a:gd name="connsiteY0" fmla="*/ 30512 h 408995"/>
                  <a:gd name="connsiteX1" fmla="*/ 8396 w 945790"/>
                  <a:gd name="connsiteY1" fmla="*/ 59066 h 408995"/>
                  <a:gd name="connsiteX2" fmla="*/ 42070 w 945790"/>
                  <a:gd name="connsiteY2" fmla="*/ 127945 h 408995"/>
                  <a:gd name="connsiteX3" fmla="*/ 434527 w 945790"/>
                  <a:gd name="connsiteY3" fmla="*/ 336854 h 408995"/>
                  <a:gd name="connsiteX4" fmla="*/ 776850 w 945790"/>
                  <a:gd name="connsiteY4" fmla="*/ 408688 h 408995"/>
                  <a:gd name="connsiteX5" fmla="*/ 805273 w 945790"/>
                  <a:gd name="connsiteY5" fmla="*/ 408995 h 408995"/>
                  <a:gd name="connsiteX6" fmla="*/ 828091 w 945790"/>
                  <a:gd name="connsiteY6" fmla="*/ 383403 h 408995"/>
                  <a:gd name="connsiteX7" fmla="*/ 931277 w 945790"/>
                  <a:gd name="connsiteY7" fmla="*/ 178162 h 408995"/>
                  <a:gd name="connsiteX8" fmla="*/ 945790 w 945790"/>
                  <a:gd name="connsiteY8" fmla="*/ 104662 h 408995"/>
                  <a:gd name="connsiteX9" fmla="*/ 795333 w 945790"/>
                  <a:gd name="connsiteY9" fmla="*/ 127253 h 408995"/>
                  <a:gd name="connsiteX10" fmla="*/ 1 w 945790"/>
                  <a:gd name="connsiteY10" fmla="*/ 0 h 408995"/>
                  <a:gd name="connsiteX11" fmla="*/ 22217 w 945790"/>
                  <a:gd name="connsiteY11" fmla="*/ 30512 h 408995"/>
                  <a:gd name="connsiteX0" fmla="*/ 22215 w 945788"/>
                  <a:gd name="connsiteY0" fmla="*/ 30512 h 408995"/>
                  <a:gd name="connsiteX1" fmla="*/ 8394 w 945788"/>
                  <a:gd name="connsiteY1" fmla="*/ 59066 h 408995"/>
                  <a:gd name="connsiteX2" fmla="*/ 42068 w 945788"/>
                  <a:gd name="connsiteY2" fmla="*/ 127945 h 408995"/>
                  <a:gd name="connsiteX3" fmla="*/ 434525 w 945788"/>
                  <a:gd name="connsiteY3" fmla="*/ 336854 h 408995"/>
                  <a:gd name="connsiteX4" fmla="*/ 776848 w 945788"/>
                  <a:gd name="connsiteY4" fmla="*/ 408688 h 408995"/>
                  <a:gd name="connsiteX5" fmla="*/ 805271 w 945788"/>
                  <a:gd name="connsiteY5" fmla="*/ 408995 h 408995"/>
                  <a:gd name="connsiteX6" fmla="*/ 828089 w 945788"/>
                  <a:gd name="connsiteY6" fmla="*/ 383403 h 408995"/>
                  <a:gd name="connsiteX7" fmla="*/ 931275 w 945788"/>
                  <a:gd name="connsiteY7" fmla="*/ 178162 h 408995"/>
                  <a:gd name="connsiteX8" fmla="*/ 945788 w 945788"/>
                  <a:gd name="connsiteY8" fmla="*/ 104662 h 408995"/>
                  <a:gd name="connsiteX9" fmla="*/ 795331 w 945788"/>
                  <a:gd name="connsiteY9" fmla="*/ 127253 h 408995"/>
                  <a:gd name="connsiteX10" fmla="*/ -1 w 945788"/>
                  <a:gd name="connsiteY10" fmla="*/ -1 h 408995"/>
                  <a:gd name="connsiteX11" fmla="*/ 22215 w 945788"/>
                  <a:gd name="connsiteY11" fmla="*/ 30512 h 4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5788" h="408995">
                    <a:moveTo>
                      <a:pt x="22215" y="30512"/>
                    </a:moveTo>
                    <a:lnTo>
                      <a:pt x="8394" y="59066"/>
                    </a:lnTo>
                    <a:lnTo>
                      <a:pt x="42068" y="127945"/>
                    </a:lnTo>
                    <a:cubicBezTo>
                      <a:pt x="152886" y="229228"/>
                      <a:pt x="312062" y="290064"/>
                      <a:pt x="434525" y="336854"/>
                    </a:cubicBezTo>
                    <a:cubicBezTo>
                      <a:pt x="556988" y="383644"/>
                      <a:pt x="662670" y="401806"/>
                      <a:pt x="776848" y="408688"/>
                    </a:cubicBezTo>
                    <a:lnTo>
                      <a:pt x="805271" y="408995"/>
                    </a:lnTo>
                    <a:lnTo>
                      <a:pt x="828089" y="383403"/>
                    </a:lnTo>
                    <a:cubicBezTo>
                      <a:pt x="878712" y="314062"/>
                      <a:pt x="901746" y="247788"/>
                      <a:pt x="931275" y="178162"/>
                    </a:cubicBezTo>
                    <a:lnTo>
                      <a:pt x="945788" y="104662"/>
                    </a:lnTo>
                    <a:cubicBezTo>
                      <a:pt x="908779" y="106103"/>
                      <a:pt x="832340" y="125812"/>
                      <a:pt x="795331" y="127253"/>
                    </a:cubicBezTo>
                    <a:cubicBezTo>
                      <a:pt x="484735" y="127253"/>
                      <a:pt x="203542" y="78622"/>
                      <a:pt x="-1" y="-1"/>
                    </a:cubicBezTo>
                    <a:lnTo>
                      <a:pt x="22215" y="30512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CEC21A52-9BC1-42A7-A66B-CB6227EB9D17}"/>
              </a:ext>
            </a:extLst>
          </p:cNvPr>
          <p:cNvSpPr/>
          <p:nvPr/>
        </p:nvSpPr>
        <p:spPr>
          <a:xfrm>
            <a:off x="3382048" y="3208267"/>
            <a:ext cx="671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及时躲到两个承重墙之间跨度最小的房间里如厕所、厨房等。也可躲避在桌、柜等家具下面 以及房间内侧的墙角，应选择室内结实、能掩护身体、且易于形成三角空间的物体旁。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D6BB12E3-18D3-42F5-A0F5-11187DB1EB8A}"/>
              </a:ext>
            </a:extLst>
          </p:cNvPr>
          <p:cNvSpPr txBox="1"/>
          <p:nvPr/>
        </p:nvSpPr>
        <p:spPr>
          <a:xfrm>
            <a:off x="3373372" y="2860566"/>
            <a:ext cx="50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E44D44"/>
                </a:solidFill>
                <a:cs typeface="+mn-ea"/>
                <a:sym typeface="+mn-lt"/>
              </a:rPr>
              <a:t>就近躲在结实物体旁边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5813A0C8-2B49-49B5-A660-BF94A0EC970B}"/>
              </a:ext>
            </a:extLst>
          </p:cNvPr>
          <p:cNvGrpSpPr/>
          <p:nvPr/>
        </p:nvGrpSpPr>
        <p:grpSpPr>
          <a:xfrm>
            <a:off x="2764625" y="4050203"/>
            <a:ext cx="601482" cy="584775"/>
            <a:chOff x="2161310" y="1999412"/>
            <a:chExt cx="1197032" cy="1163782"/>
          </a:xfrm>
        </p:grpSpPr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BA413161-06C0-435D-AA91-F20E41EDAE73}"/>
                </a:ext>
              </a:extLst>
            </p:cNvPr>
            <p:cNvSpPr/>
            <p:nvPr/>
          </p:nvSpPr>
          <p:spPr>
            <a:xfrm>
              <a:off x="2161310" y="1999412"/>
              <a:ext cx="1197032" cy="1163782"/>
            </a:xfrm>
            <a:prstGeom prst="ellipse">
              <a:avLst/>
            </a:prstGeom>
            <a:noFill/>
            <a:ln>
              <a:solidFill>
                <a:srgbClr val="E93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="" xmlns:a16="http://schemas.microsoft.com/office/drawing/2014/main" id="{FADEB41F-E6A6-42D5-8686-290D506520F7}"/>
                </a:ext>
              </a:extLst>
            </p:cNvPr>
            <p:cNvGrpSpPr/>
            <p:nvPr/>
          </p:nvGrpSpPr>
          <p:grpSpPr>
            <a:xfrm>
              <a:off x="2383154" y="2213015"/>
              <a:ext cx="836474" cy="764285"/>
              <a:chOff x="3075882" y="2842193"/>
              <a:chExt cx="739349" cy="675542"/>
            </a:xfrm>
          </p:grpSpPr>
          <p:sp>
            <p:nvSpPr>
              <p:cNvPr id="57" name="椭圆 56">
                <a:extLst>
                  <a:ext uri="{FF2B5EF4-FFF2-40B4-BE49-F238E27FC236}">
                    <a16:creationId xmlns="" xmlns:a16="http://schemas.microsoft.com/office/drawing/2014/main" id="{A9EE2590-DB04-4834-9C4F-E34ADEBB8418}"/>
                  </a:ext>
                </a:extLst>
              </p:cNvPr>
              <p:cNvSpPr/>
              <p:nvPr/>
            </p:nvSpPr>
            <p:spPr>
              <a:xfrm>
                <a:off x="3075882" y="2842193"/>
                <a:ext cx="675542" cy="67554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任意多边形 23">
                <a:extLst>
                  <a:ext uri="{FF2B5EF4-FFF2-40B4-BE49-F238E27FC236}">
                    <a16:creationId xmlns="" xmlns:a16="http://schemas.microsoft.com/office/drawing/2014/main" id="{A669154B-9D17-4E9E-A6DB-65BC753676AB}"/>
                  </a:ext>
                </a:extLst>
              </p:cNvPr>
              <p:cNvSpPr/>
              <p:nvPr/>
            </p:nvSpPr>
            <p:spPr>
              <a:xfrm>
                <a:off x="3088661" y="2913816"/>
                <a:ext cx="404743" cy="211177"/>
              </a:xfrm>
              <a:custGeom>
                <a:avLst/>
                <a:gdLst>
                  <a:gd name="connsiteX0" fmla="*/ 404743 w 404743"/>
                  <a:gd name="connsiteY0" fmla="*/ 0 h 211177"/>
                  <a:gd name="connsiteX1" fmla="*/ 403228 w 404743"/>
                  <a:gd name="connsiteY1" fmla="*/ 4882 h 211177"/>
                  <a:gd name="connsiteX2" fmla="*/ 92000 w 404743"/>
                  <a:gd name="connsiteY2" fmla="*/ 211177 h 211177"/>
                  <a:gd name="connsiteX3" fmla="*/ 40561 w 404743"/>
                  <a:gd name="connsiteY3" fmla="*/ 207285 h 211177"/>
                  <a:gd name="connsiteX4" fmla="*/ 0 w 404743"/>
                  <a:gd name="connsiteY4" fmla="*/ 197937 h 211177"/>
                  <a:gd name="connsiteX5" fmla="*/ 2657 w 404743"/>
                  <a:gd name="connsiteY5" fmla="*/ 193043 h 211177"/>
                  <a:gd name="connsiteX6" fmla="*/ 21647 w 404743"/>
                  <a:gd name="connsiteY6" fmla="*/ 131867 h 211177"/>
                  <a:gd name="connsiteX7" fmla="*/ 92000 w 404743"/>
                  <a:gd name="connsiteY7" fmla="*/ 138959 h 211177"/>
                  <a:gd name="connsiteX8" fmla="*/ 392939 w 404743"/>
                  <a:gd name="connsiteY8" fmla="*/ 14306 h 2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743" h="211177">
                    <a:moveTo>
                      <a:pt x="404743" y="0"/>
                    </a:moveTo>
                    <a:lnTo>
                      <a:pt x="403228" y="4882"/>
                    </a:lnTo>
                    <a:cubicBezTo>
                      <a:pt x="351951" y="126113"/>
                      <a:pt x="231910" y="211177"/>
                      <a:pt x="92000" y="211177"/>
                    </a:cubicBezTo>
                    <a:cubicBezTo>
                      <a:pt x="74512" y="211177"/>
                      <a:pt x="57333" y="209848"/>
                      <a:pt x="40561" y="207285"/>
                    </a:cubicBezTo>
                    <a:lnTo>
                      <a:pt x="0" y="197937"/>
                    </a:lnTo>
                    <a:lnTo>
                      <a:pt x="2657" y="193043"/>
                    </a:lnTo>
                    <a:lnTo>
                      <a:pt x="21647" y="131867"/>
                    </a:lnTo>
                    <a:lnTo>
                      <a:pt x="92000" y="138959"/>
                    </a:lnTo>
                    <a:cubicBezTo>
                      <a:pt x="209524" y="138959"/>
                      <a:pt x="315922" y="91323"/>
                      <a:pt x="392939" y="14306"/>
                    </a:cubicBez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任意多边形 24">
                <a:extLst>
                  <a:ext uri="{FF2B5EF4-FFF2-40B4-BE49-F238E27FC236}">
                    <a16:creationId xmlns="" xmlns:a16="http://schemas.microsoft.com/office/drawing/2014/main" id="{1C9021B8-7D80-48B8-BBDF-C4D03407F223}"/>
                  </a:ext>
                </a:extLst>
              </p:cNvPr>
              <p:cNvSpPr/>
              <p:nvPr/>
            </p:nvSpPr>
            <p:spPr>
              <a:xfrm rot="20183245">
                <a:off x="3083500" y="3122249"/>
                <a:ext cx="681714" cy="156713"/>
              </a:xfrm>
              <a:custGeom>
                <a:avLst/>
                <a:gdLst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15070 w 675542"/>
                  <a:gd name="connsiteY9" fmla="*/ 181980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5749 w 675542"/>
                  <a:gd name="connsiteY9" fmla="*/ 188477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12" fmla="*/ 19051 w 675542"/>
                  <a:gd name="connsiteY12" fmla="*/ 0 h 27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42" h="276412">
                    <a:moveTo>
                      <a:pt x="19051" y="0"/>
                    </a:moveTo>
                    <a:lnTo>
                      <a:pt x="24338" y="1444"/>
                    </a:lnTo>
                    <a:cubicBezTo>
                      <a:pt x="176477" y="35472"/>
                      <a:pt x="359883" y="55341"/>
                      <a:pt x="557306" y="55341"/>
                    </a:cubicBezTo>
                    <a:lnTo>
                      <a:pt x="669922" y="51583"/>
                    </a:lnTo>
                    <a:lnTo>
                      <a:pt x="675542" y="107338"/>
                    </a:lnTo>
                    <a:lnTo>
                      <a:pt x="655406" y="207077"/>
                    </a:lnTo>
                    <a:lnTo>
                      <a:pt x="634687" y="218726"/>
                    </a:lnTo>
                    <a:cubicBezTo>
                      <a:pt x="555578" y="255146"/>
                      <a:pt x="460212" y="276412"/>
                      <a:pt x="357556" y="276412"/>
                    </a:cubicBezTo>
                    <a:cubicBezTo>
                      <a:pt x="254900" y="276412"/>
                      <a:pt x="159534" y="255146"/>
                      <a:pt x="80426" y="218726"/>
                    </a:cubicBezTo>
                    <a:lnTo>
                      <a:pt x="5749" y="188477"/>
                    </a:lnTo>
                    <a:cubicBezTo>
                      <a:pt x="726" y="163596"/>
                      <a:pt x="5023" y="132219"/>
                      <a:pt x="0" y="107338"/>
                    </a:cubicBezTo>
                    <a:cubicBezTo>
                      <a:pt x="0" y="84020"/>
                      <a:pt x="2363" y="61254"/>
                      <a:pt x="6863" y="39265"/>
                    </a:cubicBezTo>
                    <a:lnTo>
                      <a:pt x="19051" y="0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任意多边形 25">
                <a:extLst>
                  <a:ext uri="{FF2B5EF4-FFF2-40B4-BE49-F238E27FC236}">
                    <a16:creationId xmlns="" xmlns:a16="http://schemas.microsoft.com/office/drawing/2014/main" id="{18DAB375-D194-4B39-A0E1-8EF3A1AE2740}"/>
                  </a:ext>
                </a:extLst>
              </p:cNvPr>
              <p:cNvSpPr/>
              <p:nvPr/>
            </p:nvSpPr>
            <p:spPr>
              <a:xfrm rot="19521841">
                <a:off x="3226530" y="3287350"/>
                <a:ext cx="588701" cy="138815"/>
              </a:xfrm>
              <a:custGeom>
                <a:avLst/>
                <a:gdLst>
                  <a:gd name="connsiteX0" fmla="*/ 12850 w 924086"/>
                  <a:gd name="connsiteY0" fmla="*/ 0 h 410383"/>
                  <a:gd name="connsiteX1" fmla="*/ 0 w 924086"/>
                  <a:gd name="connsiteY1" fmla="*/ 38310 h 410383"/>
                  <a:gd name="connsiteX2" fmla="*/ 54964 w 924086"/>
                  <a:gd name="connsiteY2" fmla="*/ 100049 h 410383"/>
                  <a:gd name="connsiteX3" fmla="*/ 450340 w 924086"/>
                  <a:gd name="connsiteY3" fmla="*/ 338242 h 410383"/>
                  <a:gd name="connsiteX4" fmla="*/ 792663 w 924086"/>
                  <a:gd name="connsiteY4" fmla="*/ 410076 h 410383"/>
                  <a:gd name="connsiteX5" fmla="*/ 821086 w 924086"/>
                  <a:gd name="connsiteY5" fmla="*/ 410383 h 410383"/>
                  <a:gd name="connsiteX6" fmla="*/ 843904 w 924086"/>
                  <a:gd name="connsiteY6" fmla="*/ 384791 h 410383"/>
                  <a:gd name="connsiteX7" fmla="*/ 924086 w 924086"/>
                  <a:gd name="connsiteY7" fmla="*/ 141875 h 410383"/>
                  <a:gd name="connsiteX8" fmla="*/ 922174 w 924086"/>
                  <a:gd name="connsiteY8" fmla="*/ 124318 h 410383"/>
                  <a:gd name="connsiteX9" fmla="*/ 811146 w 924086"/>
                  <a:gd name="connsiteY9" fmla="*/ 128641 h 410383"/>
                  <a:gd name="connsiteX10" fmla="*/ 15814 w 924086"/>
                  <a:gd name="connsiteY10" fmla="*/ 1388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24086 w 961603"/>
                  <a:gd name="connsiteY7" fmla="*/ 141875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0797 w 961603"/>
                  <a:gd name="connsiteY7" fmla="*/ 171573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7090 w 961603"/>
                  <a:gd name="connsiteY7" fmla="*/ 179550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7090 w 961603"/>
                  <a:gd name="connsiteY7" fmla="*/ 179550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38030 w 961603"/>
                  <a:gd name="connsiteY0" fmla="*/ 30512 h 408995"/>
                  <a:gd name="connsiteX1" fmla="*/ 0 w 961603"/>
                  <a:gd name="connsiteY1" fmla="*/ 36922 h 408995"/>
                  <a:gd name="connsiteX2" fmla="*/ 54964 w 961603"/>
                  <a:gd name="connsiteY2" fmla="*/ 98661 h 408995"/>
                  <a:gd name="connsiteX3" fmla="*/ 450340 w 961603"/>
                  <a:gd name="connsiteY3" fmla="*/ 336854 h 408995"/>
                  <a:gd name="connsiteX4" fmla="*/ 792663 w 961603"/>
                  <a:gd name="connsiteY4" fmla="*/ 408688 h 408995"/>
                  <a:gd name="connsiteX5" fmla="*/ 821086 w 961603"/>
                  <a:gd name="connsiteY5" fmla="*/ 408995 h 408995"/>
                  <a:gd name="connsiteX6" fmla="*/ 843904 w 961603"/>
                  <a:gd name="connsiteY6" fmla="*/ 383403 h 408995"/>
                  <a:gd name="connsiteX7" fmla="*/ 947090 w 961603"/>
                  <a:gd name="connsiteY7" fmla="*/ 178162 h 408995"/>
                  <a:gd name="connsiteX8" fmla="*/ 961603 w 961603"/>
                  <a:gd name="connsiteY8" fmla="*/ 104662 h 408995"/>
                  <a:gd name="connsiteX9" fmla="*/ 811146 w 961603"/>
                  <a:gd name="connsiteY9" fmla="*/ 127253 h 408995"/>
                  <a:gd name="connsiteX10" fmla="*/ 15814 w 961603"/>
                  <a:gd name="connsiteY10" fmla="*/ 0 h 408995"/>
                  <a:gd name="connsiteX11" fmla="*/ 38030 w 961603"/>
                  <a:gd name="connsiteY11" fmla="*/ 30512 h 408995"/>
                  <a:gd name="connsiteX0" fmla="*/ 38030 w 961603"/>
                  <a:gd name="connsiteY0" fmla="*/ 30512 h 408995"/>
                  <a:gd name="connsiteX1" fmla="*/ 0 w 961603"/>
                  <a:gd name="connsiteY1" fmla="*/ 36922 h 408995"/>
                  <a:gd name="connsiteX2" fmla="*/ 57883 w 961603"/>
                  <a:gd name="connsiteY2" fmla="*/ 127945 h 408995"/>
                  <a:gd name="connsiteX3" fmla="*/ 450340 w 961603"/>
                  <a:gd name="connsiteY3" fmla="*/ 336854 h 408995"/>
                  <a:gd name="connsiteX4" fmla="*/ 792663 w 961603"/>
                  <a:gd name="connsiteY4" fmla="*/ 408688 h 408995"/>
                  <a:gd name="connsiteX5" fmla="*/ 821086 w 961603"/>
                  <a:gd name="connsiteY5" fmla="*/ 408995 h 408995"/>
                  <a:gd name="connsiteX6" fmla="*/ 843904 w 961603"/>
                  <a:gd name="connsiteY6" fmla="*/ 383403 h 408995"/>
                  <a:gd name="connsiteX7" fmla="*/ 947090 w 961603"/>
                  <a:gd name="connsiteY7" fmla="*/ 178162 h 408995"/>
                  <a:gd name="connsiteX8" fmla="*/ 961603 w 961603"/>
                  <a:gd name="connsiteY8" fmla="*/ 104662 h 408995"/>
                  <a:gd name="connsiteX9" fmla="*/ 811146 w 961603"/>
                  <a:gd name="connsiteY9" fmla="*/ 127253 h 408995"/>
                  <a:gd name="connsiteX10" fmla="*/ 15814 w 961603"/>
                  <a:gd name="connsiteY10" fmla="*/ 0 h 408995"/>
                  <a:gd name="connsiteX11" fmla="*/ 38030 w 961603"/>
                  <a:gd name="connsiteY11" fmla="*/ 30512 h 408995"/>
                  <a:gd name="connsiteX0" fmla="*/ 22217 w 945790"/>
                  <a:gd name="connsiteY0" fmla="*/ 30512 h 408995"/>
                  <a:gd name="connsiteX1" fmla="*/ 8396 w 945790"/>
                  <a:gd name="connsiteY1" fmla="*/ 59066 h 408995"/>
                  <a:gd name="connsiteX2" fmla="*/ 42070 w 945790"/>
                  <a:gd name="connsiteY2" fmla="*/ 127945 h 408995"/>
                  <a:gd name="connsiteX3" fmla="*/ 434527 w 945790"/>
                  <a:gd name="connsiteY3" fmla="*/ 336854 h 408995"/>
                  <a:gd name="connsiteX4" fmla="*/ 776850 w 945790"/>
                  <a:gd name="connsiteY4" fmla="*/ 408688 h 408995"/>
                  <a:gd name="connsiteX5" fmla="*/ 805273 w 945790"/>
                  <a:gd name="connsiteY5" fmla="*/ 408995 h 408995"/>
                  <a:gd name="connsiteX6" fmla="*/ 828091 w 945790"/>
                  <a:gd name="connsiteY6" fmla="*/ 383403 h 408995"/>
                  <a:gd name="connsiteX7" fmla="*/ 931277 w 945790"/>
                  <a:gd name="connsiteY7" fmla="*/ 178162 h 408995"/>
                  <a:gd name="connsiteX8" fmla="*/ 945790 w 945790"/>
                  <a:gd name="connsiteY8" fmla="*/ 104662 h 408995"/>
                  <a:gd name="connsiteX9" fmla="*/ 795333 w 945790"/>
                  <a:gd name="connsiteY9" fmla="*/ 127253 h 408995"/>
                  <a:gd name="connsiteX10" fmla="*/ 1 w 945790"/>
                  <a:gd name="connsiteY10" fmla="*/ 0 h 408995"/>
                  <a:gd name="connsiteX11" fmla="*/ 22217 w 945790"/>
                  <a:gd name="connsiteY11" fmla="*/ 30512 h 408995"/>
                  <a:gd name="connsiteX0" fmla="*/ 22215 w 945788"/>
                  <a:gd name="connsiteY0" fmla="*/ 30512 h 408995"/>
                  <a:gd name="connsiteX1" fmla="*/ 8394 w 945788"/>
                  <a:gd name="connsiteY1" fmla="*/ 59066 h 408995"/>
                  <a:gd name="connsiteX2" fmla="*/ 42068 w 945788"/>
                  <a:gd name="connsiteY2" fmla="*/ 127945 h 408995"/>
                  <a:gd name="connsiteX3" fmla="*/ 434525 w 945788"/>
                  <a:gd name="connsiteY3" fmla="*/ 336854 h 408995"/>
                  <a:gd name="connsiteX4" fmla="*/ 776848 w 945788"/>
                  <a:gd name="connsiteY4" fmla="*/ 408688 h 408995"/>
                  <a:gd name="connsiteX5" fmla="*/ 805271 w 945788"/>
                  <a:gd name="connsiteY5" fmla="*/ 408995 h 408995"/>
                  <a:gd name="connsiteX6" fmla="*/ 828089 w 945788"/>
                  <a:gd name="connsiteY6" fmla="*/ 383403 h 408995"/>
                  <a:gd name="connsiteX7" fmla="*/ 931275 w 945788"/>
                  <a:gd name="connsiteY7" fmla="*/ 178162 h 408995"/>
                  <a:gd name="connsiteX8" fmla="*/ 945788 w 945788"/>
                  <a:gd name="connsiteY8" fmla="*/ 104662 h 408995"/>
                  <a:gd name="connsiteX9" fmla="*/ 795331 w 945788"/>
                  <a:gd name="connsiteY9" fmla="*/ 127253 h 408995"/>
                  <a:gd name="connsiteX10" fmla="*/ -1 w 945788"/>
                  <a:gd name="connsiteY10" fmla="*/ -1 h 408995"/>
                  <a:gd name="connsiteX11" fmla="*/ 22215 w 945788"/>
                  <a:gd name="connsiteY11" fmla="*/ 30512 h 4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5788" h="408995">
                    <a:moveTo>
                      <a:pt x="22215" y="30512"/>
                    </a:moveTo>
                    <a:lnTo>
                      <a:pt x="8394" y="59066"/>
                    </a:lnTo>
                    <a:lnTo>
                      <a:pt x="42068" y="127945"/>
                    </a:lnTo>
                    <a:cubicBezTo>
                      <a:pt x="152886" y="229228"/>
                      <a:pt x="312062" y="290064"/>
                      <a:pt x="434525" y="336854"/>
                    </a:cubicBezTo>
                    <a:cubicBezTo>
                      <a:pt x="556988" y="383644"/>
                      <a:pt x="662670" y="401806"/>
                      <a:pt x="776848" y="408688"/>
                    </a:cubicBezTo>
                    <a:lnTo>
                      <a:pt x="805271" y="408995"/>
                    </a:lnTo>
                    <a:lnTo>
                      <a:pt x="828089" y="383403"/>
                    </a:lnTo>
                    <a:cubicBezTo>
                      <a:pt x="878712" y="314062"/>
                      <a:pt x="901746" y="247788"/>
                      <a:pt x="931275" y="178162"/>
                    </a:cubicBezTo>
                    <a:lnTo>
                      <a:pt x="945788" y="104662"/>
                    </a:lnTo>
                    <a:cubicBezTo>
                      <a:pt x="908779" y="106103"/>
                      <a:pt x="832340" y="125812"/>
                      <a:pt x="795331" y="127253"/>
                    </a:cubicBezTo>
                    <a:cubicBezTo>
                      <a:pt x="484735" y="127253"/>
                      <a:pt x="203542" y="78622"/>
                      <a:pt x="-1" y="-1"/>
                    </a:cubicBezTo>
                    <a:lnTo>
                      <a:pt x="22215" y="30512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A7FC94D4-1CE2-4941-BD4F-4569A66A06E4}"/>
              </a:ext>
            </a:extLst>
          </p:cNvPr>
          <p:cNvSpPr txBox="1"/>
          <p:nvPr/>
        </p:nvSpPr>
        <p:spPr>
          <a:xfrm>
            <a:off x="3373372" y="4172238"/>
            <a:ext cx="50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E44D44"/>
                </a:solidFill>
                <a:cs typeface="+mn-ea"/>
                <a:sym typeface="+mn-lt"/>
              </a:rPr>
              <a:t>蹲下或坐下，尽量蜷曲身体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="" xmlns:a16="http://schemas.microsoft.com/office/drawing/2014/main" id="{4E810EB3-6F2B-47E3-94B9-C2AF06549139}"/>
              </a:ext>
            </a:extLst>
          </p:cNvPr>
          <p:cNvSpPr/>
          <p:nvPr/>
        </p:nvSpPr>
        <p:spPr>
          <a:xfrm>
            <a:off x="3382048" y="4541570"/>
            <a:ext cx="6715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身体应采取的姿势：伏而待定，，降低身体重心。抓住桌腿等牢固的物体。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="" xmlns:a16="http://schemas.microsoft.com/office/drawing/2014/main" id="{40A7B206-CA79-4D6D-BB26-BD07453D5C7D}"/>
              </a:ext>
            </a:extLst>
          </p:cNvPr>
          <p:cNvGrpSpPr/>
          <p:nvPr/>
        </p:nvGrpSpPr>
        <p:grpSpPr>
          <a:xfrm>
            <a:off x="2764556" y="5100876"/>
            <a:ext cx="601482" cy="584775"/>
            <a:chOff x="2161310" y="1999412"/>
            <a:chExt cx="1197032" cy="1163782"/>
          </a:xfrm>
        </p:grpSpPr>
        <p:sp>
          <p:nvSpPr>
            <p:cNvPr id="74" name="椭圆 73">
              <a:extLst>
                <a:ext uri="{FF2B5EF4-FFF2-40B4-BE49-F238E27FC236}">
                  <a16:creationId xmlns="" xmlns:a16="http://schemas.microsoft.com/office/drawing/2014/main" id="{E4FAC899-91A3-4ECE-9443-D6036C32DC9E}"/>
                </a:ext>
              </a:extLst>
            </p:cNvPr>
            <p:cNvSpPr/>
            <p:nvPr/>
          </p:nvSpPr>
          <p:spPr>
            <a:xfrm>
              <a:off x="2161310" y="1999412"/>
              <a:ext cx="1197032" cy="1163782"/>
            </a:xfrm>
            <a:prstGeom prst="ellipse">
              <a:avLst/>
            </a:prstGeom>
            <a:noFill/>
            <a:ln>
              <a:solidFill>
                <a:srgbClr val="E93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5" name="组合 74">
              <a:extLst>
                <a:ext uri="{FF2B5EF4-FFF2-40B4-BE49-F238E27FC236}">
                  <a16:creationId xmlns="" xmlns:a16="http://schemas.microsoft.com/office/drawing/2014/main" id="{8B45EC77-85C1-43E5-A9ED-94EEA39B1614}"/>
                </a:ext>
              </a:extLst>
            </p:cNvPr>
            <p:cNvGrpSpPr/>
            <p:nvPr/>
          </p:nvGrpSpPr>
          <p:grpSpPr>
            <a:xfrm>
              <a:off x="2383154" y="2213015"/>
              <a:ext cx="836474" cy="764285"/>
              <a:chOff x="3075882" y="2842193"/>
              <a:chExt cx="739349" cy="675542"/>
            </a:xfrm>
          </p:grpSpPr>
          <p:sp>
            <p:nvSpPr>
              <p:cNvPr id="76" name="椭圆 75">
                <a:extLst>
                  <a:ext uri="{FF2B5EF4-FFF2-40B4-BE49-F238E27FC236}">
                    <a16:creationId xmlns="" xmlns:a16="http://schemas.microsoft.com/office/drawing/2014/main" id="{57B9538D-D4D5-47E3-912C-4B7F1A643540}"/>
                  </a:ext>
                </a:extLst>
              </p:cNvPr>
              <p:cNvSpPr/>
              <p:nvPr/>
            </p:nvSpPr>
            <p:spPr>
              <a:xfrm>
                <a:off x="3075882" y="2842193"/>
                <a:ext cx="675542" cy="67554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任意多边形 23">
                <a:extLst>
                  <a:ext uri="{FF2B5EF4-FFF2-40B4-BE49-F238E27FC236}">
                    <a16:creationId xmlns="" xmlns:a16="http://schemas.microsoft.com/office/drawing/2014/main" id="{30E3BBB5-3EBC-4A11-B951-147BEF768B61}"/>
                  </a:ext>
                </a:extLst>
              </p:cNvPr>
              <p:cNvSpPr/>
              <p:nvPr/>
            </p:nvSpPr>
            <p:spPr>
              <a:xfrm>
                <a:off x="3088661" y="2913816"/>
                <a:ext cx="404743" cy="211177"/>
              </a:xfrm>
              <a:custGeom>
                <a:avLst/>
                <a:gdLst>
                  <a:gd name="connsiteX0" fmla="*/ 404743 w 404743"/>
                  <a:gd name="connsiteY0" fmla="*/ 0 h 211177"/>
                  <a:gd name="connsiteX1" fmla="*/ 403228 w 404743"/>
                  <a:gd name="connsiteY1" fmla="*/ 4882 h 211177"/>
                  <a:gd name="connsiteX2" fmla="*/ 92000 w 404743"/>
                  <a:gd name="connsiteY2" fmla="*/ 211177 h 211177"/>
                  <a:gd name="connsiteX3" fmla="*/ 40561 w 404743"/>
                  <a:gd name="connsiteY3" fmla="*/ 207285 h 211177"/>
                  <a:gd name="connsiteX4" fmla="*/ 0 w 404743"/>
                  <a:gd name="connsiteY4" fmla="*/ 197937 h 211177"/>
                  <a:gd name="connsiteX5" fmla="*/ 2657 w 404743"/>
                  <a:gd name="connsiteY5" fmla="*/ 193043 h 211177"/>
                  <a:gd name="connsiteX6" fmla="*/ 21647 w 404743"/>
                  <a:gd name="connsiteY6" fmla="*/ 131867 h 211177"/>
                  <a:gd name="connsiteX7" fmla="*/ 92000 w 404743"/>
                  <a:gd name="connsiteY7" fmla="*/ 138959 h 211177"/>
                  <a:gd name="connsiteX8" fmla="*/ 392939 w 404743"/>
                  <a:gd name="connsiteY8" fmla="*/ 14306 h 2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743" h="211177">
                    <a:moveTo>
                      <a:pt x="404743" y="0"/>
                    </a:moveTo>
                    <a:lnTo>
                      <a:pt x="403228" y="4882"/>
                    </a:lnTo>
                    <a:cubicBezTo>
                      <a:pt x="351951" y="126113"/>
                      <a:pt x="231910" y="211177"/>
                      <a:pt x="92000" y="211177"/>
                    </a:cubicBezTo>
                    <a:cubicBezTo>
                      <a:pt x="74512" y="211177"/>
                      <a:pt x="57333" y="209848"/>
                      <a:pt x="40561" y="207285"/>
                    </a:cubicBezTo>
                    <a:lnTo>
                      <a:pt x="0" y="197937"/>
                    </a:lnTo>
                    <a:lnTo>
                      <a:pt x="2657" y="193043"/>
                    </a:lnTo>
                    <a:lnTo>
                      <a:pt x="21647" y="131867"/>
                    </a:lnTo>
                    <a:lnTo>
                      <a:pt x="92000" y="138959"/>
                    </a:lnTo>
                    <a:cubicBezTo>
                      <a:pt x="209524" y="138959"/>
                      <a:pt x="315922" y="91323"/>
                      <a:pt x="392939" y="14306"/>
                    </a:cubicBez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任意多边形 24">
                <a:extLst>
                  <a:ext uri="{FF2B5EF4-FFF2-40B4-BE49-F238E27FC236}">
                    <a16:creationId xmlns="" xmlns:a16="http://schemas.microsoft.com/office/drawing/2014/main" id="{D52B0F7B-FF28-4530-91BE-DC470D021515}"/>
                  </a:ext>
                </a:extLst>
              </p:cNvPr>
              <p:cNvSpPr/>
              <p:nvPr/>
            </p:nvSpPr>
            <p:spPr>
              <a:xfrm rot="20183245">
                <a:off x="3083500" y="3122249"/>
                <a:ext cx="681714" cy="156713"/>
              </a:xfrm>
              <a:custGeom>
                <a:avLst/>
                <a:gdLst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15070 w 675542"/>
                  <a:gd name="connsiteY9" fmla="*/ 181980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5749 w 675542"/>
                  <a:gd name="connsiteY9" fmla="*/ 188477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12" fmla="*/ 19051 w 675542"/>
                  <a:gd name="connsiteY12" fmla="*/ 0 h 27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42" h="276412">
                    <a:moveTo>
                      <a:pt x="19051" y="0"/>
                    </a:moveTo>
                    <a:lnTo>
                      <a:pt x="24338" y="1444"/>
                    </a:lnTo>
                    <a:cubicBezTo>
                      <a:pt x="176477" y="35472"/>
                      <a:pt x="359883" y="55341"/>
                      <a:pt x="557306" y="55341"/>
                    </a:cubicBezTo>
                    <a:lnTo>
                      <a:pt x="669922" y="51583"/>
                    </a:lnTo>
                    <a:lnTo>
                      <a:pt x="675542" y="107338"/>
                    </a:lnTo>
                    <a:lnTo>
                      <a:pt x="655406" y="207077"/>
                    </a:lnTo>
                    <a:lnTo>
                      <a:pt x="634687" y="218726"/>
                    </a:lnTo>
                    <a:cubicBezTo>
                      <a:pt x="555578" y="255146"/>
                      <a:pt x="460212" y="276412"/>
                      <a:pt x="357556" y="276412"/>
                    </a:cubicBezTo>
                    <a:cubicBezTo>
                      <a:pt x="254900" y="276412"/>
                      <a:pt x="159534" y="255146"/>
                      <a:pt x="80426" y="218726"/>
                    </a:cubicBezTo>
                    <a:lnTo>
                      <a:pt x="5749" y="188477"/>
                    </a:lnTo>
                    <a:cubicBezTo>
                      <a:pt x="726" y="163596"/>
                      <a:pt x="5023" y="132219"/>
                      <a:pt x="0" y="107338"/>
                    </a:cubicBezTo>
                    <a:cubicBezTo>
                      <a:pt x="0" y="84020"/>
                      <a:pt x="2363" y="61254"/>
                      <a:pt x="6863" y="39265"/>
                    </a:cubicBezTo>
                    <a:lnTo>
                      <a:pt x="19051" y="0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任意多边形 25">
                <a:extLst>
                  <a:ext uri="{FF2B5EF4-FFF2-40B4-BE49-F238E27FC236}">
                    <a16:creationId xmlns="" xmlns:a16="http://schemas.microsoft.com/office/drawing/2014/main" id="{69916BCE-1D91-4F2E-9F1B-A1A0454D2FD5}"/>
                  </a:ext>
                </a:extLst>
              </p:cNvPr>
              <p:cNvSpPr/>
              <p:nvPr/>
            </p:nvSpPr>
            <p:spPr>
              <a:xfrm rot="19521841">
                <a:off x="3226530" y="3287350"/>
                <a:ext cx="588701" cy="138815"/>
              </a:xfrm>
              <a:custGeom>
                <a:avLst/>
                <a:gdLst>
                  <a:gd name="connsiteX0" fmla="*/ 12850 w 924086"/>
                  <a:gd name="connsiteY0" fmla="*/ 0 h 410383"/>
                  <a:gd name="connsiteX1" fmla="*/ 0 w 924086"/>
                  <a:gd name="connsiteY1" fmla="*/ 38310 h 410383"/>
                  <a:gd name="connsiteX2" fmla="*/ 54964 w 924086"/>
                  <a:gd name="connsiteY2" fmla="*/ 100049 h 410383"/>
                  <a:gd name="connsiteX3" fmla="*/ 450340 w 924086"/>
                  <a:gd name="connsiteY3" fmla="*/ 338242 h 410383"/>
                  <a:gd name="connsiteX4" fmla="*/ 792663 w 924086"/>
                  <a:gd name="connsiteY4" fmla="*/ 410076 h 410383"/>
                  <a:gd name="connsiteX5" fmla="*/ 821086 w 924086"/>
                  <a:gd name="connsiteY5" fmla="*/ 410383 h 410383"/>
                  <a:gd name="connsiteX6" fmla="*/ 843904 w 924086"/>
                  <a:gd name="connsiteY6" fmla="*/ 384791 h 410383"/>
                  <a:gd name="connsiteX7" fmla="*/ 924086 w 924086"/>
                  <a:gd name="connsiteY7" fmla="*/ 141875 h 410383"/>
                  <a:gd name="connsiteX8" fmla="*/ 922174 w 924086"/>
                  <a:gd name="connsiteY8" fmla="*/ 124318 h 410383"/>
                  <a:gd name="connsiteX9" fmla="*/ 811146 w 924086"/>
                  <a:gd name="connsiteY9" fmla="*/ 128641 h 410383"/>
                  <a:gd name="connsiteX10" fmla="*/ 15814 w 924086"/>
                  <a:gd name="connsiteY10" fmla="*/ 1388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24086 w 961603"/>
                  <a:gd name="connsiteY7" fmla="*/ 141875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0797 w 961603"/>
                  <a:gd name="connsiteY7" fmla="*/ 171573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7090 w 961603"/>
                  <a:gd name="connsiteY7" fmla="*/ 179550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7090 w 961603"/>
                  <a:gd name="connsiteY7" fmla="*/ 179550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38030 w 961603"/>
                  <a:gd name="connsiteY0" fmla="*/ 30512 h 408995"/>
                  <a:gd name="connsiteX1" fmla="*/ 0 w 961603"/>
                  <a:gd name="connsiteY1" fmla="*/ 36922 h 408995"/>
                  <a:gd name="connsiteX2" fmla="*/ 54964 w 961603"/>
                  <a:gd name="connsiteY2" fmla="*/ 98661 h 408995"/>
                  <a:gd name="connsiteX3" fmla="*/ 450340 w 961603"/>
                  <a:gd name="connsiteY3" fmla="*/ 336854 h 408995"/>
                  <a:gd name="connsiteX4" fmla="*/ 792663 w 961603"/>
                  <a:gd name="connsiteY4" fmla="*/ 408688 h 408995"/>
                  <a:gd name="connsiteX5" fmla="*/ 821086 w 961603"/>
                  <a:gd name="connsiteY5" fmla="*/ 408995 h 408995"/>
                  <a:gd name="connsiteX6" fmla="*/ 843904 w 961603"/>
                  <a:gd name="connsiteY6" fmla="*/ 383403 h 408995"/>
                  <a:gd name="connsiteX7" fmla="*/ 947090 w 961603"/>
                  <a:gd name="connsiteY7" fmla="*/ 178162 h 408995"/>
                  <a:gd name="connsiteX8" fmla="*/ 961603 w 961603"/>
                  <a:gd name="connsiteY8" fmla="*/ 104662 h 408995"/>
                  <a:gd name="connsiteX9" fmla="*/ 811146 w 961603"/>
                  <a:gd name="connsiteY9" fmla="*/ 127253 h 408995"/>
                  <a:gd name="connsiteX10" fmla="*/ 15814 w 961603"/>
                  <a:gd name="connsiteY10" fmla="*/ 0 h 408995"/>
                  <a:gd name="connsiteX11" fmla="*/ 38030 w 961603"/>
                  <a:gd name="connsiteY11" fmla="*/ 30512 h 408995"/>
                  <a:gd name="connsiteX0" fmla="*/ 38030 w 961603"/>
                  <a:gd name="connsiteY0" fmla="*/ 30512 h 408995"/>
                  <a:gd name="connsiteX1" fmla="*/ 0 w 961603"/>
                  <a:gd name="connsiteY1" fmla="*/ 36922 h 408995"/>
                  <a:gd name="connsiteX2" fmla="*/ 57883 w 961603"/>
                  <a:gd name="connsiteY2" fmla="*/ 127945 h 408995"/>
                  <a:gd name="connsiteX3" fmla="*/ 450340 w 961603"/>
                  <a:gd name="connsiteY3" fmla="*/ 336854 h 408995"/>
                  <a:gd name="connsiteX4" fmla="*/ 792663 w 961603"/>
                  <a:gd name="connsiteY4" fmla="*/ 408688 h 408995"/>
                  <a:gd name="connsiteX5" fmla="*/ 821086 w 961603"/>
                  <a:gd name="connsiteY5" fmla="*/ 408995 h 408995"/>
                  <a:gd name="connsiteX6" fmla="*/ 843904 w 961603"/>
                  <a:gd name="connsiteY6" fmla="*/ 383403 h 408995"/>
                  <a:gd name="connsiteX7" fmla="*/ 947090 w 961603"/>
                  <a:gd name="connsiteY7" fmla="*/ 178162 h 408995"/>
                  <a:gd name="connsiteX8" fmla="*/ 961603 w 961603"/>
                  <a:gd name="connsiteY8" fmla="*/ 104662 h 408995"/>
                  <a:gd name="connsiteX9" fmla="*/ 811146 w 961603"/>
                  <a:gd name="connsiteY9" fmla="*/ 127253 h 408995"/>
                  <a:gd name="connsiteX10" fmla="*/ 15814 w 961603"/>
                  <a:gd name="connsiteY10" fmla="*/ 0 h 408995"/>
                  <a:gd name="connsiteX11" fmla="*/ 38030 w 961603"/>
                  <a:gd name="connsiteY11" fmla="*/ 30512 h 408995"/>
                  <a:gd name="connsiteX0" fmla="*/ 22217 w 945790"/>
                  <a:gd name="connsiteY0" fmla="*/ 30512 h 408995"/>
                  <a:gd name="connsiteX1" fmla="*/ 8396 w 945790"/>
                  <a:gd name="connsiteY1" fmla="*/ 59066 h 408995"/>
                  <a:gd name="connsiteX2" fmla="*/ 42070 w 945790"/>
                  <a:gd name="connsiteY2" fmla="*/ 127945 h 408995"/>
                  <a:gd name="connsiteX3" fmla="*/ 434527 w 945790"/>
                  <a:gd name="connsiteY3" fmla="*/ 336854 h 408995"/>
                  <a:gd name="connsiteX4" fmla="*/ 776850 w 945790"/>
                  <a:gd name="connsiteY4" fmla="*/ 408688 h 408995"/>
                  <a:gd name="connsiteX5" fmla="*/ 805273 w 945790"/>
                  <a:gd name="connsiteY5" fmla="*/ 408995 h 408995"/>
                  <a:gd name="connsiteX6" fmla="*/ 828091 w 945790"/>
                  <a:gd name="connsiteY6" fmla="*/ 383403 h 408995"/>
                  <a:gd name="connsiteX7" fmla="*/ 931277 w 945790"/>
                  <a:gd name="connsiteY7" fmla="*/ 178162 h 408995"/>
                  <a:gd name="connsiteX8" fmla="*/ 945790 w 945790"/>
                  <a:gd name="connsiteY8" fmla="*/ 104662 h 408995"/>
                  <a:gd name="connsiteX9" fmla="*/ 795333 w 945790"/>
                  <a:gd name="connsiteY9" fmla="*/ 127253 h 408995"/>
                  <a:gd name="connsiteX10" fmla="*/ 1 w 945790"/>
                  <a:gd name="connsiteY10" fmla="*/ 0 h 408995"/>
                  <a:gd name="connsiteX11" fmla="*/ 22217 w 945790"/>
                  <a:gd name="connsiteY11" fmla="*/ 30512 h 408995"/>
                  <a:gd name="connsiteX0" fmla="*/ 22215 w 945788"/>
                  <a:gd name="connsiteY0" fmla="*/ 30512 h 408995"/>
                  <a:gd name="connsiteX1" fmla="*/ 8394 w 945788"/>
                  <a:gd name="connsiteY1" fmla="*/ 59066 h 408995"/>
                  <a:gd name="connsiteX2" fmla="*/ 42068 w 945788"/>
                  <a:gd name="connsiteY2" fmla="*/ 127945 h 408995"/>
                  <a:gd name="connsiteX3" fmla="*/ 434525 w 945788"/>
                  <a:gd name="connsiteY3" fmla="*/ 336854 h 408995"/>
                  <a:gd name="connsiteX4" fmla="*/ 776848 w 945788"/>
                  <a:gd name="connsiteY4" fmla="*/ 408688 h 408995"/>
                  <a:gd name="connsiteX5" fmla="*/ 805271 w 945788"/>
                  <a:gd name="connsiteY5" fmla="*/ 408995 h 408995"/>
                  <a:gd name="connsiteX6" fmla="*/ 828089 w 945788"/>
                  <a:gd name="connsiteY6" fmla="*/ 383403 h 408995"/>
                  <a:gd name="connsiteX7" fmla="*/ 931275 w 945788"/>
                  <a:gd name="connsiteY7" fmla="*/ 178162 h 408995"/>
                  <a:gd name="connsiteX8" fmla="*/ 945788 w 945788"/>
                  <a:gd name="connsiteY8" fmla="*/ 104662 h 408995"/>
                  <a:gd name="connsiteX9" fmla="*/ 795331 w 945788"/>
                  <a:gd name="connsiteY9" fmla="*/ 127253 h 408995"/>
                  <a:gd name="connsiteX10" fmla="*/ -1 w 945788"/>
                  <a:gd name="connsiteY10" fmla="*/ -1 h 408995"/>
                  <a:gd name="connsiteX11" fmla="*/ 22215 w 945788"/>
                  <a:gd name="connsiteY11" fmla="*/ 30512 h 4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5788" h="408995">
                    <a:moveTo>
                      <a:pt x="22215" y="30512"/>
                    </a:moveTo>
                    <a:lnTo>
                      <a:pt x="8394" y="59066"/>
                    </a:lnTo>
                    <a:lnTo>
                      <a:pt x="42068" y="127945"/>
                    </a:lnTo>
                    <a:cubicBezTo>
                      <a:pt x="152886" y="229228"/>
                      <a:pt x="312062" y="290064"/>
                      <a:pt x="434525" y="336854"/>
                    </a:cubicBezTo>
                    <a:cubicBezTo>
                      <a:pt x="556988" y="383644"/>
                      <a:pt x="662670" y="401806"/>
                      <a:pt x="776848" y="408688"/>
                    </a:cubicBezTo>
                    <a:lnTo>
                      <a:pt x="805271" y="408995"/>
                    </a:lnTo>
                    <a:lnTo>
                      <a:pt x="828089" y="383403"/>
                    </a:lnTo>
                    <a:cubicBezTo>
                      <a:pt x="878712" y="314062"/>
                      <a:pt x="901746" y="247788"/>
                      <a:pt x="931275" y="178162"/>
                    </a:cubicBezTo>
                    <a:lnTo>
                      <a:pt x="945788" y="104662"/>
                    </a:lnTo>
                    <a:cubicBezTo>
                      <a:pt x="908779" y="106103"/>
                      <a:pt x="832340" y="125812"/>
                      <a:pt x="795331" y="127253"/>
                    </a:cubicBezTo>
                    <a:cubicBezTo>
                      <a:pt x="484735" y="127253"/>
                      <a:pt x="203542" y="78622"/>
                      <a:pt x="-1" y="-1"/>
                    </a:cubicBezTo>
                    <a:lnTo>
                      <a:pt x="22215" y="30512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0" name="文本框 79">
            <a:extLst>
              <a:ext uri="{FF2B5EF4-FFF2-40B4-BE49-F238E27FC236}">
                <a16:creationId xmlns="" xmlns:a16="http://schemas.microsoft.com/office/drawing/2014/main" id="{908603C7-CD5C-45C5-B181-68194081BDE9}"/>
              </a:ext>
            </a:extLst>
          </p:cNvPr>
          <p:cNvSpPr txBox="1"/>
          <p:nvPr/>
        </p:nvSpPr>
        <p:spPr>
          <a:xfrm>
            <a:off x="3373303" y="5222911"/>
            <a:ext cx="50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E44D44"/>
                </a:solidFill>
                <a:cs typeface="+mn-ea"/>
                <a:sym typeface="+mn-lt"/>
              </a:rPr>
              <a:t>保护头颈、眼睛，掩住口鼻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="" xmlns:a16="http://schemas.microsoft.com/office/drawing/2014/main" id="{A3954139-038B-454B-A754-65E998E08282}"/>
              </a:ext>
            </a:extLst>
          </p:cNvPr>
          <p:cNvSpPr/>
          <p:nvPr/>
        </p:nvSpPr>
        <p:spPr>
          <a:xfrm>
            <a:off x="3381979" y="5592243"/>
            <a:ext cx="4432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用被褥、枕头、脸盆等物护住头部</a:t>
            </a:r>
          </a:p>
        </p:txBody>
      </p:sp>
    </p:spTree>
    <p:extLst>
      <p:ext uri="{BB962C8B-B14F-4D97-AF65-F5344CB8AC3E}">
        <p14:creationId xmlns:p14="http://schemas.microsoft.com/office/powerpoint/2010/main" val="399100847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3" grpId="0"/>
      <p:bldP spid="31" grpId="0"/>
      <p:bldP spid="32" grpId="0"/>
      <p:bldP spid="62" grpId="0"/>
      <p:bldP spid="63" grpId="0"/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3959927" y="1235154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为什么地震瞬间不宜夺路而逃呢？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CEC21A52-9BC1-42A7-A66B-CB6227EB9D17}"/>
              </a:ext>
            </a:extLst>
          </p:cNvPr>
          <p:cNvSpPr/>
          <p:nvPr/>
        </p:nvSpPr>
        <p:spPr>
          <a:xfrm>
            <a:off x="4063036" y="1887901"/>
            <a:ext cx="6715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大地震时，人们在房中被摇晃甚至抛甩，站立和跑动都十分困难。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="" xmlns:a16="http://schemas.microsoft.com/office/drawing/2014/main" id="{4E810EB3-6F2B-47E3-94B9-C2AF06549139}"/>
              </a:ext>
            </a:extLst>
          </p:cNvPr>
          <p:cNvSpPr/>
          <p:nvPr/>
        </p:nvSpPr>
        <p:spPr>
          <a:xfrm>
            <a:off x="4063036" y="2286092"/>
            <a:ext cx="6715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地震时人们进入或离开建筑物时，被砸死砸伤的可能性最大。 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="" xmlns:a16="http://schemas.microsoft.com/office/drawing/2014/main" id="{A3954139-038B-454B-A754-65E998E08282}"/>
              </a:ext>
            </a:extLst>
          </p:cNvPr>
          <p:cNvSpPr/>
          <p:nvPr/>
        </p:nvSpPr>
        <p:spPr>
          <a:xfrm>
            <a:off x="4062967" y="2701248"/>
            <a:ext cx="6214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现在城市居民多住高层楼房，根本来不及跑到楼外，反倒会因楼道中的拥挤践踏造成伤亡。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33066442-AC49-418E-AB6F-1DC7DEE05E0B}"/>
              </a:ext>
            </a:extLst>
          </p:cNvPr>
          <p:cNvSpPr/>
          <p:nvPr/>
        </p:nvSpPr>
        <p:spPr>
          <a:xfrm>
            <a:off x="4062967" y="3380606"/>
            <a:ext cx="6214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除在低层人员外，不要跳窗跳楼。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="" xmlns:a16="http://schemas.microsoft.com/office/drawing/2014/main" id="{F81CC54F-CB38-4FA9-B28B-507514B9D82E}"/>
              </a:ext>
            </a:extLst>
          </p:cNvPr>
          <p:cNvSpPr/>
          <p:nvPr/>
        </p:nvSpPr>
        <p:spPr>
          <a:xfrm>
            <a:off x="3832319" y="3817439"/>
            <a:ext cx="5546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  <a:t>伏而待定，伺机而逃才是上上策！！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9C64E6F-06A9-4499-AEBA-A93FD1C141D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7" y="1185584"/>
            <a:ext cx="3063702" cy="3063702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4F8D5DA2-1F3F-4F01-9E44-0E665E61BBBA}"/>
              </a:ext>
            </a:extLst>
          </p:cNvPr>
          <p:cNvGrpSpPr/>
          <p:nvPr/>
        </p:nvGrpSpPr>
        <p:grpSpPr>
          <a:xfrm>
            <a:off x="1151541" y="4587797"/>
            <a:ext cx="862741" cy="1006328"/>
            <a:chOff x="660272" y="1814669"/>
            <a:chExt cx="1031900" cy="1203640"/>
          </a:xfrm>
        </p:grpSpPr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442A7376-986E-4906-99B4-062146D3C23C}"/>
                </a:ext>
              </a:extLst>
            </p:cNvPr>
            <p:cNvSpPr/>
            <p:nvPr/>
          </p:nvSpPr>
          <p:spPr>
            <a:xfrm>
              <a:off x="660272" y="2241796"/>
              <a:ext cx="776513" cy="776513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1%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上箭头 17">
              <a:extLst>
                <a:ext uri="{FF2B5EF4-FFF2-40B4-BE49-F238E27FC236}">
                  <a16:creationId xmlns="" xmlns:a16="http://schemas.microsoft.com/office/drawing/2014/main" id="{8ED6ED0F-5583-44C3-BD43-0C2738490FF3}"/>
                </a:ext>
              </a:extLst>
            </p:cNvPr>
            <p:cNvSpPr/>
            <p:nvPr/>
          </p:nvSpPr>
          <p:spPr>
            <a:xfrm rot="2543876">
              <a:off x="1181397" y="1814669"/>
              <a:ext cx="510775" cy="668971"/>
            </a:xfrm>
            <a:prstGeom prst="upArrow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D8C0FCC9-33A4-4386-A2E6-7C5AE3FF30C2}"/>
              </a:ext>
            </a:extLst>
          </p:cNvPr>
          <p:cNvGrpSpPr/>
          <p:nvPr/>
        </p:nvGrpSpPr>
        <p:grpSpPr>
          <a:xfrm>
            <a:off x="5951620" y="4645820"/>
            <a:ext cx="842128" cy="1006329"/>
            <a:chOff x="3003209" y="1814668"/>
            <a:chExt cx="1007245" cy="1203641"/>
          </a:xfrm>
        </p:grpSpPr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B077C267-977A-4942-832E-FE9CCB4B9FED}"/>
                </a:ext>
              </a:extLst>
            </p:cNvPr>
            <p:cNvSpPr/>
            <p:nvPr/>
          </p:nvSpPr>
          <p:spPr>
            <a:xfrm>
              <a:off x="3003209" y="2241796"/>
              <a:ext cx="776513" cy="776513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2%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6" name="上箭头 18">
              <a:extLst>
                <a:ext uri="{FF2B5EF4-FFF2-40B4-BE49-F238E27FC236}">
                  <a16:creationId xmlns="" xmlns:a16="http://schemas.microsoft.com/office/drawing/2014/main" id="{EF13C7E9-A803-477C-A7EE-5AD1DD4E75A2}"/>
                </a:ext>
              </a:extLst>
            </p:cNvPr>
            <p:cNvSpPr/>
            <p:nvPr/>
          </p:nvSpPr>
          <p:spPr>
            <a:xfrm rot="2543876">
              <a:off x="3499679" y="1814668"/>
              <a:ext cx="510775" cy="668971"/>
            </a:xfrm>
            <a:prstGeom prst="upArrow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93529EBF-96FB-4AEB-BD4C-0FCB420DFA76}"/>
              </a:ext>
            </a:extLst>
          </p:cNvPr>
          <p:cNvSpPr/>
          <p:nvPr/>
        </p:nvSpPr>
        <p:spPr>
          <a:xfrm>
            <a:off x="1906031" y="5084437"/>
            <a:ext cx="3557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迅速有序地利用楼梯逃生，切忌跳楼。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646F05EB-FBAA-48DA-8C4C-1F2326086E96}"/>
              </a:ext>
            </a:extLst>
          </p:cNvPr>
          <p:cNvSpPr/>
          <p:nvPr/>
        </p:nvSpPr>
        <p:spPr>
          <a:xfrm>
            <a:off x="6782519" y="5061666"/>
            <a:ext cx="4334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外逃过程要迅速避开高大的建筑物及悬挂物等，如高楼、路灯、广告牌、高压线等。</a:t>
            </a:r>
          </a:p>
        </p:txBody>
      </p:sp>
    </p:spTree>
    <p:extLst>
      <p:ext uri="{BB962C8B-B14F-4D97-AF65-F5344CB8AC3E}">
        <p14:creationId xmlns:p14="http://schemas.microsoft.com/office/powerpoint/2010/main" val="319840869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1" grpId="0"/>
      <p:bldP spid="63" grpId="0"/>
      <p:bldP spid="81" grpId="0"/>
      <p:bldP spid="52" grpId="0"/>
      <p:bldP spid="6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3959927" y="1673463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在家庭怎样避震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CEC21A52-9BC1-42A7-A66B-CB6227EB9D17}"/>
              </a:ext>
            </a:extLst>
          </p:cNvPr>
          <p:cNvSpPr/>
          <p:nvPr/>
        </p:nvSpPr>
        <p:spPr>
          <a:xfrm>
            <a:off x="4063036" y="2326210"/>
            <a:ext cx="671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地震预警时间短暂，室内避震更具有现实性，而室内房屋倒塌后形成的三角空间，往往是人们得以幸存的相对安全地点，可称其为避震空间。这主要是指大块倒塌体与支撑物构成的空间。 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="" xmlns:a16="http://schemas.microsoft.com/office/drawing/2014/main" id="{F81CC54F-CB38-4FA9-B28B-507514B9D82E}"/>
              </a:ext>
            </a:extLst>
          </p:cNvPr>
          <p:cNvSpPr/>
          <p:nvPr/>
        </p:nvSpPr>
        <p:spPr>
          <a:xfrm>
            <a:off x="3832319" y="3282276"/>
            <a:ext cx="5546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  <a:t>千万不要跳楼！ </a:t>
            </a:r>
          </a:p>
        </p:txBody>
      </p:sp>
      <p:pic>
        <p:nvPicPr>
          <p:cNvPr id="29" name="Picture 3" descr="55.jpg (16111 字节)">
            <a:extLst>
              <a:ext uri="{FF2B5EF4-FFF2-40B4-BE49-F238E27FC236}">
                <a16:creationId xmlns="" xmlns:a16="http://schemas.microsoft.com/office/drawing/2014/main" id="{3217E093-382A-4AF0-907C-2C4CC6AF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2" y="1448436"/>
            <a:ext cx="2703512" cy="273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" name="Picture 2" descr="56.jpg (20538 字节)">
            <a:extLst>
              <a:ext uri="{FF2B5EF4-FFF2-40B4-BE49-F238E27FC236}">
                <a16:creationId xmlns="" xmlns:a16="http://schemas.microsoft.com/office/drawing/2014/main" id="{FF0DFF00-C8A4-4014-9EB9-32B4C748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95" y="4109348"/>
            <a:ext cx="2369080" cy="2325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945992" y="4655414"/>
            <a:ext cx="6715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室内易于形成三角空间的地方是：炕沿下、坚固家具附近；内墙墙根、墙角；厨房、厕所、储藏室等开间小的地方。 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8531FCEC-410C-4797-9C44-E304EA2211B9}"/>
              </a:ext>
            </a:extLst>
          </p:cNvPr>
          <p:cNvSpPr/>
          <p:nvPr/>
        </p:nvSpPr>
        <p:spPr>
          <a:xfrm>
            <a:off x="1434618" y="5241623"/>
            <a:ext cx="5546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  <a:t>不要站在窗外！</a:t>
            </a:r>
            <a:b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</a:br>
            <a: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  <a:t>  不要到阳台上去！ </a:t>
            </a:r>
          </a:p>
        </p:txBody>
      </p:sp>
    </p:spTree>
    <p:extLst>
      <p:ext uri="{BB962C8B-B14F-4D97-AF65-F5344CB8AC3E}">
        <p14:creationId xmlns:p14="http://schemas.microsoft.com/office/powerpoint/2010/main" val="175470841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1" grpId="0"/>
      <p:bldP spid="65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在学校怎样避震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CEC21A52-9BC1-42A7-A66B-CB6227EB9D17}"/>
              </a:ext>
            </a:extLst>
          </p:cNvPr>
          <p:cNvSpPr/>
          <p:nvPr/>
        </p:nvSpPr>
        <p:spPr>
          <a:xfrm>
            <a:off x="6160260" y="2119210"/>
            <a:ext cx="45417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正在上课时，要在教师指挥下迅速抱头、闭眼、躲在各自的课桌下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在操场或室外时，可原地不动蹲下，双手保护头部，注意避开高大建筑物或危险物。不要回到教室去。 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2406949" y="4891636"/>
            <a:ext cx="4634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震后应当有组织地撤离。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必要时应在室外上课。 </a:t>
            </a:r>
          </a:p>
        </p:txBody>
      </p:sp>
      <p:pic>
        <p:nvPicPr>
          <p:cNvPr id="21" name="Picture 3" descr="59.jpg (15039 字节)">
            <a:extLst>
              <a:ext uri="{FF2B5EF4-FFF2-40B4-BE49-F238E27FC236}">
                <a16:creationId xmlns="" xmlns:a16="http://schemas.microsoft.com/office/drawing/2014/main" id="{6DBAE40C-9ED7-4777-A674-A5FEDA2FA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8" y="1735806"/>
            <a:ext cx="2519363" cy="214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4" descr="60.jpg (16398 字节)">
            <a:extLst>
              <a:ext uri="{FF2B5EF4-FFF2-40B4-BE49-F238E27FC236}">
                <a16:creationId xmlns="" xmlns:a16="http://schemas.microsoft.com/office/drawing/2014/main" id="{1424F4C9-008D-47E5-B558-13C44AE9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21" y="1735806"/>
            <a:ext cx="2326634" cy="214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2" descr="61.jpg (18138 字节)">
            <a:extLst>
              <a:ext uri="{FF2B5EF4-FFF2-40B4-BE49-F238E27FC236}">
                <a16:creationId xmlns="" xmlns:a16="http://schemas.microsoft.com/office/drawing/2014/main" id="{337DD2FC-B379-40F1-B97F-3054866B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03" y="4101085"/>
            <a:ext cx="2257384" cy="214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3" descr="62.jpg (17612 字节)">
            <a:extLst>
              <a:ext uri="{FF2B5EF4-FFF2-40B4-BE49-F238E27FC236}">
                <a16:creationId xmlns="" xmlns:a16="http://schemas.microsoft.com/office/drawing/2014/main" id="{E7681736-7BCA-4E7F-8C51-0DF8C496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30" y="4101085"/>
            <a:ext cx="2257384" cy="214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822219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在公共场所怎样避震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CEC21A52-9BC1-42A7-A66B-CB6227EB9D17}"/>
              </a:ext>
            </a:extLst>
          </p:cNvPr>
          <p:cNvSpPr/>
          <p:nvPr/>
        </p:nvSpPr>
        <p:spPr>
          <a:xfrm>
            <a:off x="5691658" y="4600478"/>
            <a:ext cx="528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在影剧院、体育馆等处：就地蹲下或趴在排椅下；注意避开吊灯、电扇等悬挂物；用书包等保护头部；等地震过去后，听从工作人员指挥，有组织地撤离。 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950136" y="4581346"/>
            <a:ext cx="4289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听从现场工作人员的指挥，不要慌乱，不要拥向出口，要避免拥挤，要避开人流，避免被挤到墙壁或栅栏处。   </a:t>
            </a:r>
          </a:p>
        </p:txBody>
      </p:sp>
      <p:pic>
        <p:nvPicPr>
          <p:cNvPr id="25" name="Picture 3" descr="63.jpg (17420 字节)">
            <a:extLst>
              <a:ext uri="{FF2B5EF4-FFF2-40B4-BE49-F238E27FC236}">
                <a16:creationId xmlns="" xmlns:a16="http://schemas.microsoft.com/office/drawing/2014/main" id="{2C9916A0-CB6D-4ACE-A7BC-93F2AA683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01" y="1804382"/>
            <a:ext cx="2143210" cy="2482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5" descr="64.jpg (15266 字节)">
            <a:extLst>
              <a:ext uri="{FF2B5EF4-FFF2-40B4-BE49-F238E27FC236}">
                <a16:creationId xmlns="" xmlns:a16="http://schemas.microsoft.com/office/drawing/2014/main" id="{C2DCDE15-BAE9-44D5-BC9E-471E1BB0C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31" y="1808956"/>
            <a:ext cx="3143969" cy="2428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7789150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在公共场所怎样避震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1053690" y="4734011"/>
            <a:ext cx="42897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选择结实的柜台、商品（如低矮家具等）或柱子边，以及内墙角等处就地蹲下，用手或其他东西护头；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避开玻璃门窗、玻璃橱窗或柜台；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避开高大不稳或摆放重物、易碎品的货架；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避开广告牌、吊灯等高耸或悬挂物。</a:t>
            </a:r>
          </a:p>
        </p:txBody>
      </p:sp>
      <p:pic>
        <p:nvPicPr>
          <p:cNvPr id="19" name="Picture 2" descr="65.jpg (14638 字节)">
            <a:extLst>
              <a:ext uri="{FF2B5EF4-FFF2-40B4-BE49-F238E27FC236}">
                <a16:creationId xmlns="" xmlns:a16="http://schemas.microsoft.com/office/drawing/2014/main" id="{CF0230D5-7C0F-4D3A-8275-6686397E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02" y="1617811"/>
            <a:ext cx="2027692" cy="2452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4" descr="66.jpg (19963 字节)">
            <a:extLst>
              <a:ext uri="{FF2B5EF4-FFF2-40B4-BE49-F238E27FC236}">
                <a16:creationId xmlns="" xmlns:a16="http://schemas.microsoft.com/office/drawing/2014/main" id="{F81B3BD2-8DE6-4DF1-9A6E-AFA08879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6846" y="1600764"/>
            <a:ext cx="2589612" cy="2479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5372DF7-FE10-4F80-A40E-B7B3276D92E8}"/>
              </a:ext>
            </a:extLst>
          </p:cNvPr>
          <p:cNvSpPr/>
          <p:nvPr/>
        </p:nvSpPr>
        <p:spPr>
          <a:xfrm>
            <a:off x="1201266" y="4313524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在商场、书店、展览、地铁等处：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AB162522-1016-4638-9268-14B7A429E3E5}"/>
              </a:ext>
            </a:extLst>
          </p:cNvPr>
          <p:cNvSpPr/>
          <p:nvPr/>
        </p:nvSpPr>
        <p:spPr>
          <a:xfrm>
            <a:off x="6285059" y="4734011"/>
            <a:ext cx="4289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抓牢扶手，以免摔倒或碰伤；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降低重心，躲在座位附近。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地震过去后再下车。 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8697E7E9-8691-4D41-8D91-B618C91BCFF0}"/>
              </a:ext>
            </a:extLst>
          </p:cNvPr>
          <p:cNvSpPr/>
          <p:nvPr/>
        </p:nvSpPr>
        <p:spPr>
          <a:xfrm>
            <a:off x="6432635" y="431352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在行驶的电（汽）车内：</a:t>
            </a:r>
            <a:endParaRPr lang="zh-CN" altLang="en-US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094334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2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在户外怎样避震 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1075360" y="3230184"/>
            <a:ext cx="4289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 蹲下或趴下，以免摔倒；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不要乱跑，避开人多的地方；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不要随便返回室内。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5372DF7-FE10-4F80-A40E-B7B3276D92E8}"/>
              </a:ext>
            </a:extLst>
          </p:cNvPr>
          <p:cNvSpPr/>
          <p:nvPr/>
        </p:nvSpPr>
        <p:spPr>
          <a:xfrm>
            <a:off x="1075360" y="280144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就地选择开阔地避震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C20E97A-8CCA-4608-9C77-71805A69FD62}"/>
              </a:ext>
            </a:extLst>
          </p:cNvPr>
          <p:cNvGrpSpPr/>
          <p:nvPr/>
        </p:nvGrpSpPr>
        <p:grpSpPr>
          <a:xfrm>
            <a:off x="4718403" y="1830207"/>
            <a:ext cx="6357529" cy="3837882"/>
            <a:chOff x="3898214" y="1707863"/>
            <a:chExt cx="6896702" cy="4163367"/>
          </a:xfrm>
        </p:grpSpPr>
        <p:pic>
          <p:nvPicPr>
            <p:cNvPr id="21" name="Picture 3" descr="67.jpg (13956 字节)">
              <a:extLst>
                <a:ext uri="{FF2B5EF4-FFF2-40B4-BE49-F238E27FC236}">
                  <a16:creationId xmlns="" xmlns:a16="http://schemas.microsoft.com/office/drawing/2014/main" id="{DFBB9611-E1D6-4041-93B3-151CF1741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214" y="1707863"/>
              <a:ext cx="2951163" cy="1698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4" name="Picture 4" descr="69.jpg (13377 字节)">
              <a:extLst>
                <a:ext uri="{FF2B5EF4-FFF2-40B4-BE49-F238E27FC236}">
                  <a16:creationId xmlns="" xmlns:a16="http://schemas.microsoft.com/office/drawing/2014/main" id="{E14D8FCA-C957-43AF-AD65-3D9C716B2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588" y="3592023"/>
              <a:ext cx="2679787" cy="16768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5" name="Picture 5" descr="68.jpg (13696 字节)">
              <a:extLst>
                <a:ext uri="{FF2B5EF4-FFF2-40B4-BE49-F238E27FC236}">
                  <a16:creationId xmlns="" xmlns:a16="http://schemas.microsoft.com/office/drawing/2014/main" id="{9F7BD595-BFD1-49F6-AE85-7218A3706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838" y="1846443"/>
              <a:ext cx="2575700" cy="15346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6" name="Picture 6" descr="70.jpg (13037 字节)">
              <a:extLst>
                <a:ext uri="{FF2B5EF4-FFF2-40B4-BE49-F238E27FC236}">
                  <a16:creationId xmlns="" xmlns:a16="http://schemas.microsoft.com/office/drawing/2014/main" id="{CBF70DCB-8F10-47BC-B86D-32E62D0A9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14" y="3533487"/>
              <a:ext cx="3752802" cy="23377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387298237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在户外怎样避震 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5698852" y="2225937"/>
            <a:ext cx="42897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楼房，特别是有玻璃幕墙的建筑；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过街桥、立交桥；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高烟囱、水塔下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避开危险物、高耸或悬挂物；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变压器、电线杆、路灯等；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广告牌、吊车等。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5372DF7-FE10-4F80-A40E-B7B3276D92E8}"/>
              </a:ext>
            </a:extLst>
          </p:cNvPr>
          <p:cNvSpPr/>
          <p:nvPr/>
        </p:nvSpPr>
        <p:spPr>
          <a:xfrm>
            <a:off x="5698852" y="179719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避开高大建筑物或构筑物：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D73CE0D5-CF57-47B1-AAF8-4B71692D4058}"/>
              </a:ext>
            </a:extLst>
          </p:cNvPr>
          <p:cNvGrpSpPr/>
          <p:nvPr/>
        </p:nvGrpSpPr>
        <p:grpSpPr>
          <a:xfrm>
            <a:off x="624064" y="1797198"/>
            <a:ext cx="4664374" cy="3957782"/>
            <a:chOff x="1703389" y="333376"/>
            <a:chExt cx="5176837" cy="4392613"/>
          </a:xfrm>
        </p:grpSpPr>
        <p:pic>
          <p:nvPicPr>
            <p:cNvPr id="22" name="Picture 2" descr="71.jpg (14702 字节)">
              <a:extLst>
                <a:ext uri="{FF2B5EF4-FFF2-40B4-BE49-F238E27FC236}">
                  <a16:creationId xmlns="" xmlns:a16="http://schemas.microsoft.com/office/drawing/2014/main" id="{7BF3D450-306B-4347-BDEC-0EBB4446B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389" y="333376"/>
              <a:ext cx="2752725" cy="43926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3" name="Picture 3" descr="72.jpg (13677 字节)">
              <a:extLst>
                <a:ext uri="{FF2B5EF4-FFF2-40B4-BE49-F238E27FC236}">
                  <a16:creationId xmlns="" xmlns:a16="http://schemas.microsoft.com/office/drawing/2014/main" id="{B899E5AB-F3CA-4350-978D-6F7A6BB67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701" y="333376"/>
              <a:ext cx="2295525" cy="43926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68234C13-59DC-4C74-BE79-E9B942EE47DA}"/>
              </a:ext>
            </a:extLst>
          </p:cNvPr>
          <p:cNvSpPr/>
          <p:nvPr/>
        </p:nvSpPr>
        <p:spPr>
          <a:xfrm>
            <a:off x="5618389" y="4970708"/>
            <a:ext cx="4289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狭窄的街道；危旧房屋，危墙；女儿墙、高门脸、雨篷下；砖瓦、木料等物的堆放处。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89FD6C9E-F707-467A-8399-E12F90E9C615}"/>
              </a:ext>
            </a:extLst>
          </p:cNvPr>
          <p:cNvSpPr/>
          <p:nvPr/>
        </p:nvSpPr>
        <p:spPr>
          <a:xfrm>
            <a:off x="5618389" y="454196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避开其他危险场所：</a:t>
            </a:r>
            <a:endParaRPr lang="zh-CN" altLang="en-US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372043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2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组合 398">
            <a:extLst>
              <a:ext uri="{FF2B5EF4-FFF2-40B4-BE49-F238E27FC236}">
                <a16:creationId xmlns="" xmlns:a16="http://schemas.microsoft.com/office/drawing/2014/main" id="{118F48D7-8565-4265-BA7C-D96928F2B7EB}"/>
              </a:ext>
            </a:extLst>
          </p:cNvPr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400" name="图片 399" descr="防震减灾1 (34)">
              <a:extLst>
                <a:ext uri="{FF2B5EF4-FFF2-40B4-BE49-F238E27FC236}">
                  <a16:creationId xmlns="" xmlns:a16="http://schemas.microsoft.com/office/drawing/2014/main" id="{627DAE12-D2BF-4B0F-982F-0395AA2FA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401" name="图片 400" descr="防震减灾1 (34)">
              <a:extLst>
                <a:ext uri="{FF2B5EF4-FFF2-40B4-BE49-F238E27FC236}">
                  <a16:creationId xmlns="" xmlns:a16="http://schemas.microsoft.com/office/drawing/2014/main" id="{85CBAE71-B5C3-42FE-8FE6-1B7B5072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402" name="图片 401" descr="防震减灾1 (35)">
              <a:extLst>
                <a:ext uri="{FF2B5EF4-FFF2-40B4-BE49-F238E27FC236}">
                  <a16:creationId xmlns="" xmlns:a16="http://schemas.microsoft.com/office/drawing/2014/main" id="{0CC36B12-24F2-43D9-A801-9D8B381F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403" name="图片 402" descr="防震减灾1 (34)">
              <a:extLst>
                <a:ext uri="{FF2B5EF4-FFF2-40B4-BE49-F238E27FC236}">
                  <a16:creationId xmlns="" xmlns:a16="http://schemas.microsoft.com/office/drawing/2014/main" id="{4964EFCA-F412-457D-BB9F-769A17BD1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404" name="组合 403">
              <a:extLst>
                <a:ext uri="{FF2B5EF4-FFF2-40B4-BE49-F238E27FC236}">
                  <a16:creationId xmlns="" xmlns:a16="http://schemas.microsoft.com/office/drawing/2014/main" id="{787188A2-E57E-4795-8489-EFD63973B279}"/>
                </a:ext>
              </a:extLst>
            </p:cNvPr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407" name="图片 406" descr="防震减灾1 (26)">
                <a:extLst>
                  <a:ext uri="{FF2B5EF4-FFF2-40B4-BE49-F238E27FC236}">
                    <a16:creationId xmlns="" xmlns:a16="http://schemas.microsoft.com/office/drawing/2014/main" id="{5FB8A9AF-0267-4787-A423-1C8B72230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408" name="图片 407" descr="防震减灾1 (25)">
                <a:extLst>
                  <a:ext uri="{FF2B5EF4-FFF2-40B4-BE49-F238E27FC236}">
                    <a16:creationId xmlns="" xmlns:a16="http://schemas.microsoft.com/office/drawing/2014/main" id="{D662D1AB-7CCA-400E-B7A9-8912F8772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405" name="图片 404" descr="防震减灾1 (24)">
              <a:extLst>
                <a:ext uri="{FF2B5EF4-FFF2-40B4-BE49-F238E27FC236}">
                  <a16:creationId xmlns="" xmlns:a16="http://schemas.microsoft.com/office/drawing/2014/main" id="{15876043-3A83-4B6F-9BCD-F8CDF0E7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406" name="图片 405" descr="防震减灾1 (21)">
              <a:extLst>
                <a:ext uri="{FF2B5EF4-FFF2-40B4-BE49-F238E27FC236}">
                  <a16:creationId xmlns="" xmlns:a16="http://schemas.microsoft.com/office/drawing/2014/main" id="{6885F681-516D-4ADD-84E2-CE59BC8B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409" name="组合 408">
            <a:extLst>
              <a:ext uri="{FF2B5EF4-FFF2-40B4-BE49-F238E27FC236}">
                <a16:creationId xmlns="" xmlns:a16="http://schemas.microsoft.com/office/drawing/2014/main" id="{3F4A803A-2126-4554-8AAE-AD398377F9FA}"/>
              </a:ext>
            </a:extLst>
          </p:cNvPr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415" name="图片 414" descr="防震减灾1 (28)">
              <a:extLst>
                <a:ext uri="{FF2B5EF4-FFF2-40B4-BE49-F238E27FC236}">
                  <a16:creationId xmlns="" xmlns:a16="http://schemas.microsoft.com/office/drawing/2014/main" id="{5808A095-D6CC-49F4-8CFD-4411CF7A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16" name="图片 415" descr="防震减灾1 (24)">
              <a:extLst>
                <a:ext uri="{FF2B5EF4-FFF2-40B4-BE49-F238E27FC236}">
                  <a16:creationId xmlns="" xmlns:a16="http://schemas.microsoft.com/office/drawing/2014/main" id="{98D6E9B4-AF6D-46C9-B7C4-7C936F3E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17" name="图片 416" descr="防震减灾1 (35)">
              <a:extLst>
                <a:ext uri="{FF2B5EF4-FFF2-40B4-BE49-F238E27FC236}">
                  <a16:creationId xmlns="" xmlns:a16="http://schemas.microsoft.com/office/drawing/2014/main" id="{20759C84-8E81-4F0A-BBD9-47302880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77FE8A6-CD46-4DBF-8921-87B5E8A71D09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412" name="组合 411">
              <a:extLst>
                <a:ext uri="{FF2B5EF4-FFF2-40B4-BE49-F238E27FC236}">
                  <a16:creationId xmlns="" xmlns:a16="http://schemas.microsoft.com/office/drawing/2014/main" id="{765E392E-9DF2-42D3-9FC9-DD89EE5C49D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413" name="图片 412" descr="防震减灾1 (8)">
                <a:extLst>
                  <a:ext uri="{FF2B5EF4-FFF2-40B4-BE49-F238E27FC236}">
                    <a16:creationId xmlns="" xmlns:a16="http://schemas.microsoft.com/office/drawing/2014/main" id="{9A08FE7E-B19D-40DB-B28F-F53BEC24D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14" name="图片 413" descr="防震减灾1 (3)">
                <a:extLst>
                  <a:ext uri="{FF2B5EF4-FFF2-40B4-BE49-F238E27FC236}">
                    <a16:creationId xmlns="" xmlns:a16="http://schemas.microsoft.com/office/drawing/2014/main" id="{C57B8F2D-84E9-4E7F-B23F-9EFE3F7D6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418" name="组合 417">
              <a:extLst>
                <a:ext uri="{FF2B5EF4-FFF2-40B4-BE49-F238E27FC236}">
                  <a16:creationId xmlns="" xmlns:a16="http://schemas.microsoft.com/office/drawing/2014/main" id="{AC3DD6A0-D2A2-4645-8CEF-45F5AEDEA414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419" name="图片 418" descr="防震减灾1 (8)">
                <a:extLst>
                  <a:ext uri="{FF2B5EF4-FFF2-40B4-BE49-F238E27FC236}">
                    <a16:creationId xmlns="" xmlns:a16="http://schemas.microsoft.com/office/drawing/2014/main" id="{600AAEF3-B8E0-47DD-A73B-2ECFAB242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20" name="图片 419" descr="防震减灾1 (3)">
                <a:extLst>
                  <a:ext uri="{FF2B5EF4-FFF2-40B4-BE49-F238E27FC236}">
                    <a16:creationId xmlns="" xmlns:a16="http://schemas.microsoft.com/office/drawing/2014/main" id="{811E48EB-AF06-4AF5-8027-6A2A9BAFB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18D960A-D645-4EF1-B127-15D7F8B01753}"/>
              </a:ext>
            </a:extLst>
          </p:cNvPr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421" name="图片 420" descr="防震减灾1 (14)">
              <a:extLst>
                <a:ext uri="{FF2B5EF4-FFF2-40B4-BE49-F238E27FC236}">
                  <a16:creationId xmlns="" xmlns:a16="http://schemas.microsoft.com/office/drawing/2014/main" id="{0393AB3A-77D2-494E-BF54-E05F4EF83D7D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422" name="图片 421" descr="防震减灾1 (14)">
              <a:extLst>
                <a:ext uri="{FF2B5EF4-FFF2-40B4-BE49-F238E27FC236}">
                  <a16:creationId xmlns="" xmlns:a16="http://schemas.microsoft.com/office/drawing/2014/main" id="{371BE73A-8542-4C57-AC07-3A36EF8BC820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424" name="图片 423" descr="防震减灾1 (6)">
            <a:extLst>
              <a:ext uri="{FF2B5EF4-FFF2-40B4-BE49-F238E27FC236}">
                <a16:creationId xmlns="" xmlns:a16="http://schemas.microsoft.com/office/drawing/2014/main" id="{D0A467FE-1BE8-448E-A802-405205AF24F4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425" name="图片 424" descr="防震减灾1 (6)">
            <a:extLst>
              <a:ext uri="{FF2B5EF4-FFF2-40B4-BE49-F238E27FC236}">
                <a16:creationId xmlns="" xmlns:a16="http://schemas.microsoft.com/office/drawing/2014/main" id="{5CF52819-D48D-4AF4-B106-469D2E1DCAD9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453D4948-8BEA-43C9-8A60-4EC46A8E593F}"/>
              </a:ext>
            </a:extLst>
          </p:cNvPr>
          <p:cNvSpPr txBox="1"/>
          <p:nvPr/>
        </p:nvSpPr>
        <p:spPr>
          <a:xfrm>
            <a:off x="1238623" y="533250"/>
            <a:ext cx="6278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C53B28"/>
                </a:solidFill>
                <a:cs typeface="+mn-ea"/>
                <a:sym typeface="+mn-lt"/>
              </a:rPr>
              <a:t>C</a:t>
            </a:r>
            <a:r>
              <a:rPr lang="en-US" altLang="zh-CN" sz="6000" b="1" dirty="0">
                <a:solidFill>
                  <a:srgbClr val="13A984"/>
                </a:solidFill>
                <a:cs typeface="+mn-ea"/>
                <a:sym typeface="+mn-lt"/>
              </a:rPr>
              <a:t>ON</a:t>
            </a:r>
            <a:r>
              <a:rPr lang="en-US" altLang="zh-CN" sz="6000" b="1" dirty="0">
                <a:solidFill>
                  <a:srgbClr val="C53B28"/>
                </a:solidFill>
                <a:cs typeface="+mn-ea"/>
                <a:sym typeface="+mn-lt"/>
              </a:rPr>
              <a:t>TE</a:t>
            </a:r>
            <a:r>
              <a:rPr lang="en-US" altLang="zh-CN" sz="6000" b="1" dirty="0">
                <a:solidFill>
                  <a:srgbClr val="D5BC08"/>
                </a:solidFill>
                <a:cs typeface="+mn-ea"/>
                <a:sym typeface="+mn-lt"/>
              </a:rPr>
              <a:t>NT</a:t>
            </a:r>
            <a:r>
              <a:rPr lang="en-US" altLang="zh-CN" sz="6000" b="1" dirty="0">
                <a:solidFill>
                  <a:srgbClr val="C53B28"/>
                </a:solidFill>
                <a:cs typeface="+mn-ea"/>
                <a:sym typeface="+mn-lt"/>
              </a:rPr>
              <a:t>S</a:t>
            </a:r>
            <a:endParaRPr lang="zh-CN" altLang="en-US" sz="6000" b="1" dirty="0">
              <a:solidFill>
                <a:srgbClr val="C53B28"/>
              </a:solidFill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0FACA588-50D1-49AA-B16F-2CFEB2847C0E}"/>
              </a:ext>
            </a:extLst>
          </p:cNvPr>
          <p:cNvGrpSpPr/>
          <p:nvPr/>
        </p:nvGrpSpPr>
        <p:grpSpPr>
          <a:xfrm>
            <a:off x="2487099" y="2302039"/>
            <a:ext cx="1444809" cy="727917"/>
            <a:chOff x="2405814" y="1269623"/>
            <a:chExt cx="7633918" cy="3846086"/>
          </a:xfrm>
        </p:grpSpPr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265545BA-A8CF-4DAE-888E-07CAFFFC4147}"/>
                </a:ext>
              </a:extLst>
            </p:cNvPr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solidFill>
                    <a:srgbClr val="AD331E"/>
                  </a:solidFill>
                  <a:cs typeface="+mn-ea"/>
                  <a:sym typeface="+mn-lt"/>
                </a:rPr>
                <a:t>1</a:t>
              </a:r>
              <a:endParaRPr lang="zh-CN" altLang="en-US" sz="48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 4">
              <a:extLst>
                <a:ext uri="{FF2B5EF4-FFF2-40B4-BE49-F238E27FC236}">
                  <a16:creationId xmlns="" xmlns:a16="http://schemas.microsoft.com/office/drawing/2014/main" id="{B421F1B9-663D-421F-BEFF-F7D9EC24B32C}"/>
                </a:ext>
              </a:extLst>
            </p:cNvPr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cs typeface="+mn-ea"/>
                <a:sym typeface="+mn-lt"/>
              </a:endParaRPr>
            </a:p>
          </p:txBody>
        </p:sp>
      </p:grpSp>
      <p:sp>
        <p:nvSpPr>
          <p:cNvPr id="77" name="文本框 76">
            <a:extLst>
              <a:ext uri="{FF2B5EF4-FFF2-40B4-BE49-F238E27FC236}">
                <a16:creationId xmlns="" xmlns:a16="http://schemas.microsoft.com/office/drawing/2014/main" id="{82A6B476-5E47-4091-A91A-15679BE7F585}"/>
              </a:ext>
            </a:extLst>
          </p:cNvPr>
          <p:cNvSpPr txBox="1"/>
          <p:nvPr/>
        </p:nvSpPr>
        <p:spPr>
          <a:xfrm>
            <a:off x="2287212" y="3298614"/>
            <a:ext cx="202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AD331E"/>
                </a:solidFill>
                <a:cs typeface="+mn-ea"/>
                <a:sym typeface="+mn-lt"/>
              </a:rPr>
              <a:t>认识地震</a:t>
            </a:r>
          </a:p>
        </p:txBody>
      </p:sp>
      <p:grpSp>
        <p:nvGrpSpPr>
          <p:cNvPr id="78" name="组合 77">
            <a:extLst>
              <a:ext uri="{FF2B5EF4-FFF2-40B4-BE49-F238E27FC236}">
                <a16:creationId xmlns="" xmlns:a16="http://schemas.microsoft.com/office/drawing/2014/main" id="{9D54C2D5-F303-44CF-B9E1-6249DDF21536}"/>
              </a:ext>
            </a:extLst>
          </p:cNvPr>
          <p:cNvGrpSpPr/>
          <p:nvPr/>
        </p:nvGrpSpPr>
        <p:grpSpPr>
          <a:xfrm>
            <a:off x="5355403" y="2312615"/>
            <a:ext cx="1444809" cy="727917"/>
            <a:chOff x="2405814" y="1269623"/>
            <a:chExt cx="7633918" cy="3846086"/>
          </a:xfrm>
        </p:grpSpPr>
        <p:sp>
          <p:nvSpPr>
            <p:cNvPr id="79" name="椭圆 78">
              <a:extLst>
                <a:ext uri="{FF2B5EF4-FFF2-40B4-BE49-F238E27FC236}">
                  <a16:creationId xmlns="" xmlns:a16="http://schemas.microsoft.com/office/drawing/2014/main" id="{A1227EA9-8EEA-4BF8-8109-FCE930803CE8}"/>
                </a:ext>
              </a:extLst>
            </p:cNvPr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solidFill>
                    <a:srgbClr val="AD331E"/>
                  </a:solidFill>
                  <a:cs typeface="+mn-ea"/>
                  <a:sym typeface="+mn-lt"/>
                </a:rPr>
                <a:t>2</a:t>
              </a:r>
              <a:endParaRPr lang="zh-CN" altLang="en-US" sz="48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 4">
              <a:extLst>
                <a:ext uri="{FF2B5EF4-FFF2-40B4-BE49-F238E27FC236}">
                  <a16:creationId xmlns="" xmlns:a16="http://schemas.microsoft.com/office/drawing/2014/main" id="{A67263C3-A23F-4CB2-8A70-8A63542D9A61}"/>
                </a:ext>
              </a:extLst>
            </p:cNvPr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cs typeface="+mn-ea"/>
                <a:sym typeface="+mn-lt"/>
              </a:endParaRPr>
            </a:p>
          </p:txBody>
        </p:sp>
      </p:grpSp>
      <p:sp>
        <p:nvSpPr>
          <p:cNvPr id="81" name="文本框 80">
            <a:extLst>
              <a:ext uri="{FF2B5EF4-FFF2-40B4-BE49-F238E27FC236}">
                <a16:creationId xmlns="" xmlns:a16="http://schemas.microsoft.com/office/drawing/2014/main" id="{2AAD8C52-C0E2-4832-82F5-86E5FA29A32C}"/>
              </a:ext>
            </a:extLst>
          </p:cNvPr>
          <p:cNvSpPr txBox="1"/>
          <p:nvPr/>
        </p:nvSpPr>
        <p:spPr>
          <a:xfrm>
            <a:off x="4883515" y="3300906"/>
            <a:ext cx="238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AD331E"/>
                </a:solidFill>
                <a:cs typeface="+mn-ea"/>
                <a:sym typeface="+mn-lt"/>
              </a:rPr>
              <a:t>地震的前兆</a:t>
            </a:r>
          </a:p>
        </p:txBody>
      </p:sp>
      <p:grpSp>
        <p:nvGrpSpPr>
          <p:cNvPr id="82" name="组合 81">
            <a:extLst>
              <a:ext uri="{FF2B5EF4-FFF2-40B4-BE49-F238E27FC236}">
                <a16:creationId xmlns="" xmlns:a16="http://schemas.microsoft.com/office/drawing/2014/main" id="{3AC575E5-30A3-45FE-860E-97139C6027E3}"/>
              </a:ext>
            </a:extLst>
          </p:cNvPr>
          <p:cNvGrpSpPr/>
          <p:nvPr/>
        </p:nvGrpSpPr>
        <p:grpSpPr>
          <a:xfrm>
            <a:off x="8142098" y="2309112"/>
            <a:ext cx="1444809" cy="727917"/>
            <a:chOff x="2405814" y="1269623"/>
            <a:chExt cx="7633918" cy="3846086"/>
          </a:xfrm>
        </p:grpSpPr>
        <p:sp>
          <p:nvSpPr>
            <p:cNvPr id="83" name="椭圆 82">
              <a:extLst>
                <a:ext uri="{FF2B5EF4-FFF2-40B4-BE49-F238E27FC236}">
                  <a16:creationId xmlns="" xmlns:a16="http://schemas.microsoft.com/office/drawing/2014/main" id="{6C3FA93C-D854-4319-88EA-E412D1A9A715}"/>
                </a:ext>
              </a:extLst>
            </p:cNvPr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solidFill>
                    <a:srgbClr val="AD331E"/>
                  </a:solidFill>
                  <a:cs typeface="+mn-ea"/>
                  <a:sym typeface="+mn-lt"/>
                </a:rPr>
                <a:t>3</a:t>
              </a:r>
              <a:endParaRPr lang="zh-CN" altLang="en-US" sz="48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 4">
              <a:extLst>
                <a:ext uri="{FF2B5EF4-FFF2-40B4-BE49-F238E27FC236}">
                  <a16:creationId xmlns="" xmlns:a16="http://schemas.microsoft.com/office/drawing/2014/main" id="{DF5B1F43-8FE6-41DF-8EB3-6BDD14D50A8E}"/>
                </a:ext>
              </a:extLst>
            </p:cNvPr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cs typeface="+mn-ea"/>
                <a:sym typeface="+mn-lt"/>
              </a:endParaRPr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="" xmlns:a16="http://schemas.microsoft.com/office/drawing/2014/main" id="{EF39DFAE-EA45-4CA9-B1E5-0FCF8EF4190B}"/>
              </a:ext>
            </a:extLst>
          </p:cNvPr>
          <p:cNvSpPr txBox="1"/>
          <p:nvPr/>
        </p:nvSpPr>
        <p:spPr>
          <a:xfrm>
            <a:off x="7945784" y="3292365"/>
            <a:ext cx="238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07332" y="213064"/>
            <a:ext cx="15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9F9F8"/>
                </a:solidFill>
              </a:rPr>
              <a:t>https://www.ypppt.com/</a:t>
            </a:r>
            <a:endParaRPr lang="zh-CN" altLang="en-US" sz="800" dirty="0">
              <a:solidFill>
                <a:srgbClr val="F9F9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5516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7" grpId="0"/>
      <p:bldP spid="81" grpId="0"/>
      <p:bldP spid="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在野外怎样避震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5698852" y="2555875"/>
            <a:ext cx="4289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避开山脚、陡崖，以防山崩、滚石、泥石流等；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避开陡峭的山坡、山崖，以防地裂，滑坡等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5372DF7-FE10-4F80-A40E-B7B3276D92E8}"/>
              </a:ext>
            </a:extLst>
          </p:cNvPr>
          <p:cNvSpPr/>
          <p:nvPr/>
        </p:nvSpPr>
        <p:spPr>
          <a:xfrm>
            <a:off x="5698852" y="212713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避开山边的危险环境：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68234C13-59DC-4C74-BE79-E9B942EE47DA}"/>
              </a:ext>
            </a:extLst>
          </p:cNvPr>
          <p:cNvSpPr/>
          <p:nvPr/>
        </p:nvSpPr>
        <p:spPr>
          <a:xfrm>
            <a:off x="5618389" y="4376820"/>
            <a:ext cx="4289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遇到山崩、滑坡，要向垂直于滚石前进方向跑，切不可顺着滚石方向往山下跑；也可躲在结实的障碍物下，或蹲在地沟、坎下；特别要保护好头部。 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89FD6C9E-F707-467A-8399-E12F90E9C615}"/>
              </a:ext>
            </a:extLst>
          </p:cNvPr>
          <p:cNvSpPr/>
          <p:nvPr/>
        </p:nvSpPr>
        <p:spPr>
          <a:xfrm>
            <a:off x="5618389" y="3948081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躲避山崩、滑坡、泥石流：</a:t>
            </a:r>
            <a:b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7ED5733-B5F6-4EC8-98A0-379A3299826B}"/>
              </a:ext>
            </a:extLst>
          </p:cNvPr>
          <p:cNvGrpSpPr/>
          <p:nvPr/>
        </p:nvGrpSpPr>
        <p:grpSpPr>
          <a:xfrm>
            <a:off x="701314" y="1929954"/>
            <a:ext cx="4172125" cy="3652499"/>
            <a:chOff x="635326" y="1801539"/>
            <a:chExt cx="4172125" cy="3652499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B7827000-80E1-4B88-A034-8B33D8A14593}"/>
                </a:ext>
              </a:extLst>
            </p:cNvPr>
            <p:cNvGrpSpPr/>
            <p:nvPr/>
          </p:nvGrpSpPr>
          <p:grpSpPr>
            <a:xfrm>
              <a:off x="1179484" y="1801539"/>
              <a:ext cx="3181616" cy="1904088"/>
              <a:chOff x="591343" y="1509990"/>
              <a:chExt cx="5652726" cy="3382963"/>
            </a:xfrm>
          </p:grpSpPr>
          <p:pic>
            <p:nvPicPr>
              <p:cNvPr id="24" name="Picture 3" descr="73.jpg (19191 字节)">
                <a:extLst>
                  <a:ext uri="{FF2B5EF4-FFF2-40B4-BE49-F238E27FC236}">
                    <a16:creationId xmlns="" xmlns:a16="http://schemas.microsoft.com/office/drawing/2014/main" id="{BB9F60A7-B328-42EC-8612-4DA23FDE6D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" y="1509990"/>
                <a:ext cx="2646363" cy="338296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25" name="Picture 4" descr="74.jpg (19164 字节)">
                <a:extLst>
                  <a:ext uri="{FF2B5EF4-FFF2-40B4-BE49-F238E27FC236}">
                    <a16:creationId xmlns="" xmlns:a16="http://schemas.microsoft.com/office/drawing/2014/main" id="{C36A37EE-C62A-4979-82A0-AFA94218C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594" y="1579840"/>
                <a:ext cx="2657475" cy="331311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  <p:pic>
          <p:nvPicPr>
            <p:cNvPr id="26" name="Picture 2" descr="75.jpg (13481 字节)">
              <a:extLst>
                <a:ext uri="{FF2B5EF4-FFF2-40B4-BE49-F238E27FC236}">
                  <a16:creationId xmlns="" xmlns:a16="http://schemas.microsoft.com/office/drawing/2014/main" id="{EE727BE4-98C1-4415-ABBB-849215DCE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26" y="3943524"/>
              <a:ext cx="2033654" cy="14964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9" name="Picture 3" descr="76.jpg (11767 字节)">
              <a:extLst>
                <a:ext uri="{FF2B5EF4-FFF2-40B4-BE49-F238E27FC236}">
                  <a16:creationId xmlns="" xmlns:a16="http://schemas.microsoft.com/office/drawing/2014/main" id="{B6219984-CEE5-4DA6-A283-A4DCB7102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362" y="3943524"/>
              <a:ext cx="1994089" cy="15105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174596952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2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3876394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地震时遇到特殊危险怎么办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837787" y="5258871"/>
            <a:ext cx="3234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用湿毛巾后住口、鼻，千万不要使用明火，震后设法转移。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5372DF7-FE10-4F80-A40E-B7B3276D92E8}"/>
              </a:ext>
            </a:extLst>
          </p:cNvPr>
          <p:cNvSpPr/>
          <p:nvPr/>
        </p:nvSpPr>
        <p:spPr>
          <a:xfrm>
            <a:off x="837787" y="48301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燃气泄露时：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30" name="Picture 3" descr="77.jpg (12429 字节)">
            <a:extLst>
              <a:ext uri="{FF2B5EF4-FFF2-40B4-BE49-F238E27FC236}">
                <a16:creationId xmlns="" xmlns:a16="http://schemas.microsoft.com/office/drawing/2014/main" id="{C2989559-8A30-4A4C-955A-7CE265A4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18" y="1811027"/>
            <a:ext cx="2847975" cy="273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1" name="Picture 4" descr="78.jpg (13779 字节)">
            <a:extLst>
              <a:ext uri="{FF2B5EF4-FFF2-40B4-BE49-F238E27FC236}">
                <a16:creationId xmlns="" xmlns:a16="http://schemas.microsoft.com/office/drawing/2014/main" id="{E5E595A0-C749-40BE-81CE-FEFA9AABF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34" y="1804541"/>
            <a:ext cx="2400300" cy="273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57251E51-883B-49C9-956D-676831BB7112}"/>
              </a:ext>
            </a:extLst>
          </p:cNvPr>
          <p:cNvSpPr/>
          <p:nvPr/>
        </p:nvSpPr>
        <p:spPr>
          <a:xfrm>
            <a:off x="4357863" y="5258871"/>
            <a:ext cx="3234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趴在地上，用湿毛由捂住口、鼻。地震停止后向安全地方转移，要匍匐，逆风而进。 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2B7BB09D-30F9-4181-9A76-21222DDDD71F}"/>
              </a:ext>
            </a:extLst>
          </p:cNvPr>
          <p:cNvSpPr/>
          <p:nvPr/>
        </p:nvSpPr>
        <p:spPr>
          <a:xfrm>
            <a:off x="4357863" y="48301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遇到火灾时：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AF4DCA9A-6A30-40E0-BDF8-88B8E82858C3}"/>
              </a:ext>
            </a:extLst>
          </p:cNvPr>
          <p:cNvSpPr/>
          <p:nvPr/>
        </p:nvSpPr>
        <p:spPr>
          <a:xfrm>
            <a:off x="7723412" y="5258871"/>
            <a:ext cx="3234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不要向顺风方向跑，要昼绕到上风方向去，并尽量用湿毛由捂住中、鼻。 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7531C102-000A-4FBB-B9A4-47AF212C9002}"/>
              </a:ext>
            </a:extLst>
          </p:cNvPr>
          <p:cNvSpPr/>
          <p:nvPr/>
        </p:nvSpPr>
        <p:spPr>
          <a:xfrm>
            <a:off x="7723412" y="48301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毒气泄露时：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49" name="Picture 2" descr="79.jpg (12052 字节)">
            <a:extLst>
              <a:ext uri="{FF2B5EF4-FFF2-40B4-BE49-F238E27FC236}">
                <a16:creationId xmlns="" xmlns:a16="http://schemas.microsoft.com/office/drawing/2014/main" id="{22AC7C32-4989-499D-98AA-FD1BA056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16" y="1846356"/>
            <a:ext cx="3744912" cy="2689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5592001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2" grpId="0"/>
      <p:bldP spid="33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如果被埋压怎么办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68234C13-59DC-4C74-BE79-E9B942EE47DA}"/>
              </a:ext>
            </a:extLst>
          </p:cNvPr>
          <p:cNvSpPr/>
          <p:nvPr/>
        </p:nvSpPr>
        <p:spPr>
          <a:xfrm>
            <a:off x="1039865" y="1964791"/>
            <a:ext cx="42897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zh-CN" altLang="en-US" sz="1600" dirty="0">
                <a:cs typeface="+mn-ea"/>
                <a:sym typeface="+mn-lt"/>
              </a:rPr>
              <a:t>设法避开身体上方不结实的倒塌物、悬挂物或其他危险物；</a:t>
            </a:r>
            <a:endParaRPr lang="en-US" altLang="zh-CN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endParaRPr lang="zh-CN" altLang="en-US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1600" dirty="0">
                <a:cs typeface="+mn-ea"/>
                <a:sym typeface="+mn-lt"/>
              </a:rPr>
              <a:t>搬开身边可搬动的碎砖瓦等杂物，扩大活动空间。注意，搬不动时千万不要勉强，防止周围杂物进一步倒塌；</a:t>
            </a:r>
            <a:endParaRPr lang="en-US" altLang="zh-CN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endParaRPr lang="zh-CN" altLang="en-US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1600" dirty="0">
                <a:cs typeface="+mn-ea"/>
                <a:sym typeface="+mn-lt"/>
              </a:rPr>
              <a:t>设法用砖石、木棍等支撑残垣断壁，以防余震时再被埋压；</a:t>
            </a:r>
            <a:endParaRPr lang="en-US" altLang="zh-CN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endParaRPr lang="zh-CN" altLang="en-US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1600" dirty="0">
                <a:cs typeface="+mn-ea"/>
                <a:sym typeface="+mn-lt"/>
              </a:rPr>
              <a:t>不要随便动用室内设施，包括电源，水源等，也不要使用明火；</a:t>
            </a:r>
            <a:endParaRPr lang="en-US" altLang="zh-CN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endParaRPr lang="zh-CN" altLang="en-US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1600" dirty="0">
                <a:cs typeface="+mn-ea"/>
                <a:sym typeface="+mn-lt"/>
              </a:rPr>
              <a:t>闻到煤气及有毒异味或灰尘太大时，设法用湿衣物捂住口、鼻；不要乱叫，保持体力，用敲击声求救。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8A73D3CB-F397-4041-8557-F6B8296E4A43}"/>
              </a:ext>
            </a:extLst>
          </p:cNvPr>
          <p:cNvGrpSpPr/>
          <p:nvPr/>
        </p:nvGrpSpPr>
        <p:grpSpPr>
          <a:xfrm>
            <a:off x="5952824" y="2048658"/>
            <a:ext cx="4390975" cy="3948006"/>
            <a:chOff x="5447927" y="1124744"/>
            <a:chExt cx="6121400" cy="5503863"/>
          </a:xfrm>
        </p:grpSpPr>
        <p:pic>
          <p:nvPicPr>
            <p:cNvPr id="30" name="Picture 2" descr="81.jpg (13141 字节)">
              <a:extLst>
                <a:ext uri="{FF2B5EF4-FFF2-40B4-BE49-F238E27FC236}">
                  <a16:creationId xmlns="" xmlns:a16="http://schemas.microsoft.com/office/drawing/2014/main" id="{EF465647-090E-4CA5-A22C-A53F67F06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928" y="1124744"/>
              <a:ext cx="3095625" cy="26765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1" name="Picture 3" descr="82.jpg (15871 字节)">
              <a:extLst>
                <a:ext uri="{FF2B5EF4-FFF2-40B4-BE49-F238E27FC236}">
                  <a16:creationId xmlns="" xmlns:a16="http://schemas.microsoft.com/office/drawing/2014/main" id="{158C7B8C-90F4-409A-B60F-F8A7309A5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040" y="1124744"/>
              <a:ext cx="2736850" cy="26019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3" name="Picture 4" descr="84.jpg (15151 字节)">
              <a:extLst>
                <a:ext uri="{FF2B5EF4-FFF2-40B4-BE49-F238E27FC236}">
                  <a16:creationId xmlns="" xmlns:a16="http://schemas.microsoft.com/office/drawing/2014/main" id="{17E2B930-A523-4FFC-A5C4-595C572EA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927" y="3933032"/>
              <a:ext cx="3168650" cy="26955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41" name="Picture 5" descr="83.jpg (15355 字节)">
              <a:extLst>
                <a:ext uri="{FF2B5EF4-FFF2-40B4-BE49-F238E27FC236}">
                  <a16:creationId xmlns="" xmlns:a16="http://schemas.microsoft.com/office/drawing/2014/main" id="{E89F13EF-1F4C-422E-8BE9-3B8CFCD1D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477" y="3933031"/>
              <a:ext cx="2736850" cy="2667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236057151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1747969" y="5273597"/>
            <a:ext cx="163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避震口诀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53702B02-9875-406E-9630-D4907C0E78CE}"/>
              </a:ext>
            </a:extLst>
          </p:cNvPr>
          <p:cNvSpPr/>
          <p:nvPr/>
        </p:nvSpPr>
        <p:spPr>
          <a:xfrm>
            <a:off x="5628197" y="1971760"/>
            <a:ext cx="380617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大震来时有预兆，地声地光地颤摇，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虽然短短几十秒，做出判断最重要。 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高层楼上撤下来，虽有电梯不能搭，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万一电力中断了，真是欲速则不达。 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平房避震有讲究，是跑是留两可求，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因地制宜做决断，错过时机诸事休。 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次生灾害危害大，需要尽量预防它，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电源燃气是隐患，震时及时关上闸。 </a:t>
            </a:r>
          </a:p>
        </p:txBody>
      </p:sp>
      <p:sp>
        <p:nvSpPr>
          <p:cNvPr id="22" name="圆角矩形 5">
            <a:extLst>
              <a:ext uri="{FF2B5EF4-FFF2-40B4-BE49-F238E27FC236}">
                <a16:creationId xmlns="" xmlns:a16="http://schemas.microsoft.com/office/drawing/2014/main" id="{44DB84B5-5108-49B3-81B8-71ACCCD0FF82}"/>
              </a:ext>
            </a:extLst>
          </p:cNvPr>
          <p:cNvSpPr/>
          <p:nvPr/>
        </p:nvSpPr>
        <p:spPr>
          <a:xfrm>
            <a:off x="4891632" y="1712356"/>
            <a:ext cx="5279301" cy="3559616"/>
          </a:xfrm>
          <a:prstGeom prst="roundRect">
            <a:avLst/>
          </a:prstGeom>
          <a:noFill/>
          <a:ln w="28575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BB6EBB5-EDBB-425A-A19E-57AE00C4CE1B}"/>
              </a:ext>
            </a:extLst>
          </p:cNvPr>
          <p:cNvGrpSpPr/>
          <p:nvPr/>
        </p:nvGrpSpPr>
        <p:grpSpPr>
          <a:xfrm>
            <a:off x="9711814" y="4783048"/>
            <a:ext cx="640909" cy="570094"/>
            <a:chOff x="8958764" y="2482888"/>
            <a:chExt cx="2561486" cy="2332070"/>
          </a:xfrm>
          <a:solidFill>
            <a:srgbClr val="177F6C"/>
          </a:solidFill>
        </p:grpSpPr>
        <p:sp>
          <p:nvSpPr>
            <p:cNvPr id="24" name="椭圆 211">
              <a:extLst>
                <a:ext uri="{FF2B5EF4-FFF2-40B4-BE49-F238E27FC236}">
                  <a16:creationId xmlns="" xmlns:a16="http://schemas.microsoft.com/office/drawing/2014/main" id="{D78B6960-4312-4E2F-B8A6-804536DDA49D}"/>
                </a:ext>
              </a:extLst>
            </p:cNvPr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11">
              <a:extLst>
                <a:ext uri="{FF2B5EF4-FFF2-40B4-BE49-F238E27FC236}">
                  <a16:creationId xmlns="" xmlns:a16="http://schemas.microsoft.com/office/drawing/2014/main" id="{FA8C4D60-9C1C-4E38-9D02-A774C93E8710}"/>
                </a:ext>
              </a:extLst>
            </p:cNvPr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01E10E65-A15A-49F2-9846-0335832A463A}"/>
                </a:ext>
              </a:extLst>
            </p:cNvPr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11">
              <a:extLst>
                <a:ext uri="{FF2B5EF4-FFF2-40B4-BE49-F238E27FC236}">
                  <a16:creationId xmlns="" xmlns:a16="http://schemas.microsoft.com/office/drawing/2014/main" id="{20372FE4-873C-493B-83F4-BCBD24D5D322}"/>
                </a:ext>
              </a:extLst>
            </p:cNvPr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26D0D7C1-141D-4679-97DC-DC2F4D1F193F}"/>
                </a:ext>
              </a:extLst>
            </p:cNvPr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CD5AA66F-3851-4F02-AC48-9B6133E37893}"/>
                </a:ext>
              </a:extLst>
            </p:cNvPr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211">
              <a:extLst>
                <a:ext uri="{FF2B5EF4-FFF2-40B4-BE49-F238E27FC236}">
                  <a16:creationId xmlns="" xmlns:a16="http://schemas.microsoft.com/office/drawing/2014/main" id="{3B51A5FA-C60B-44C5-80E2-BD73C994228C}"/>
                </a:ext>
              </a:extLst>
            </p:cNvPr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AE22F876-7A21-40A5-8B63-0EE5C6014C8F}"/>
                </a:ext>
              </a:extLst>
            </p:cNvPr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211">
              <a:extLst>
                <a:ext uri="{FF2B5EF4-FFF2-40B4-BE49-F238E27FC236}">
                  <a16:creationId xmlns="" xmlns:a16="http://schemas.microsoft.com/office/drawing/2014/main" id="{A640E1A6-03C0-43AF-B785-3CD308E6FA3E}"/>
                </a:ext>
              </a:extLst>
            </p:cNvPr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211">
              <a:extLst>
                <a:ext uri="{FF2B5EF4-FFF2-40B4-BE49-F238E27FC236}">
                  <a16:creationId xmlns="" xmlns:a16="http://schemas.microsoft.com/office/drawing/2014/main" id="{BE9C36CF-7B42-4F8A-BFE9-255634BF71BA}"/>
                </a:ext>
              </a:extLst>
            </p:cNvPr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0AC7511-4392-4554-AD69-CC045FFF8DD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03" y="1748445"/>
            <a:ext cx="3316140" cy="33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0083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1747969" y="5273597"/>
            <a:ext cx="163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避震口诀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53702B02-9875-406E-9630-D4907C0E78CE}"/>
              </a:ext>
            </a:extLst>
          </p:cNvPr>
          <p:cNvSpPr/>
          <p:nvPr/>
        </p:nvSpPr>
        <p:spPr>
          <a:xfrm>
            <a:off x="5628197" y="2276446"/>
            <a:ext cx="380617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强震颠簸站立难，就近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躲避优品桩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，床旁桌旁小开间，伏而待定保安全。 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震时火灾易发生，伏在地上要镇静，沾湿毛巾口鼻捂，弯腰匍匐逆风行。 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震时开车太可怕，感觉有震快停下，赶紧就地来躲避，千万别在高桥下。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震后别急往家跑，余震发生不可少，万一赶上强余震，加重伤害受不了。</a:t>
            </a:r>
          </a:p>
        </p:txBody>
      </p:sp>
      <p:sp>
        <p:nvSpPr>
          <p:cNvPr id="22" name="圆角矩形 5">
            <a:extLst>
              <a:ext uri="{FF2B5EF4-FFF2-40B4-BE49-F238E27FC236}">
                <a16:creationId xmlns="" xmlns:a16="http://schemas.microsoft.com/office/drawing/2014/main" id="{44DB84B5-5108-49B3-81B8-71ACCCD0FF82}"/>
              </a:ext>
            </a:extLst>
          </p:cNvPr>
          <p:cNvSpPr/>
          <p:nvPr/>
        </p:nvSpPr>
        <p:spPr>
          <a:xfrm>
            <a:off x="4891632" y="1712356"/>
            <a:ext cx="5279301" cy="3559616"/>
          </a:xfrm>
          <a:prstGeom prst="roundRect">
            <a:avLst/>
          </a:prstGeom>
          <a:noFill/>
          <a:ln w="28575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BB6EBB5-EDBB-425A-A19E-57AE00C4CE1B}"/>
              </a:ext>
            </a:extLst>
          </p:cNvPr>
          <p:cNvGrpSpPr/>
          <p:nvPr/>
        </p:nvGrpSpPr>
        <p:grpSpPr>
          <a:xfrm>
            <a:off x="9711814" y="4783048"/>
            <a:ext cx="640909" cy="570094"/>
            <a:chOff x="8958764" y="2482888"/>
            <a:chExt cx="2561486" cy="2332070"/>
          </a:xfrm>
          <a:solidFill>
            <a:srgbClr val="177F6C"/>
          </a:solidFill>
        </p:grpSpPr>
        <p:sp>
          <p:nvSpPr>
            <p:cNvPr id="24" name="椭圆 211">
              <a:extLst>
                <a:ext uri="{FF2B5EF4-FFF2-40B4-BE49-F238E27FC236}">
                  <a16:creationId xmlns="" xmlns:a16="http://schemas.microsoft.com/office/drawing/2014/main" id="{D78B6960-4312-4E2F-B8A6-804536DDA49D}"/>
                </a:ext>
              </a:extLst>
            </p:cNvPr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11">
              <a:extLst>
                <a:ext uri="{FF2B5EF4-FFF2-40B4-BE49-F238E27FC236}">
                  <a16:creationId xmlns="" xmlns:a16="http://schemas.microsoft.com/office/drawing/2014/main" id="{FA8C4D60-9C1C-4E38-9D02-A774C93E8710}"/>
                </a:ext>
              </a:extLst>
            </p:cNvPr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01E10E65-A15A-49F2-9846-0335832A463A}"/>
                </a:ext>
              </a:extLst>
            </p:cNvPr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11">
              <a:extLst>
                <a:ext uri="{FF2B5EF4-FFF2-40B4-BE49-F238E27FC236}">
                  <a16:creationId xmlns="" xmlns:a16="http://schemas.microsoft.com/office/drawing/2014/main" id="{20372FE4-873C-493B-83F4-BCBD24D5D322}"/>
                </a:ext>
              </a:extLst>
            </p:cNvPr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26D0D7C1-141D-4679-97DC-DC2F4D1F193F}"/>
                </a:ext>
              </a:extLst>
            </p:cNvPr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CD5AA66F-3851-4F02-AC48-9B6133E37893}"/>
                </a:ext>
              </a:extLst>
            </p:cNvPr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211">
              <a:extLst>
                <a:ext uri="{FF2B5EF4-FFF2-40B4-BE49-F238E27FC236}">
                  <a16:creationId xmlns="" xmlns:a16="http://schemas.microsoft.com/office/drawing/2014/main" id="{3B51A5FA-C60B-44C5-80E2-BD73C994228C}"/>
                </a:ext>
              </a:extLst>
            </p:cNvPr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AE22F876-7A21-40A5-8B63-0EE5C6014C8F}"/>
                </a:ext>
              </a:extLst>
            </p:cNvPr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211">
              <a:extLst>
                <a:ext uri="{FF2B5EF4-FFF2-40B4-BE49-F238E27FC236}">
                  <a16:creationId xmlns="" xmlns:a16="http://schemas.microsoft.com/office/drawing/2014/main" id="{A640E1A6-03C0-43AF-B785-3CD308E6FA3E}"/>
                </a:ext>
              </a:extLst>
            </p:cNvPr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211">
              <a:extLst>
                <a:ext uri="{FF2B5EF4-FFF2-40B4-BE49-F238E27FC236}">
                  <a16:creationId xmlns="" xmlns:a16="http://schemas.microsoft.com/office/drawing/2014/main" id="{BE9C36CF-7B42-4F8A-BFE9-255634BF71BA}"/>
                </a:ext>
              </a:extLst>
            </p:cNvPr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0AC7511-4392-4554-AD69-CC045FFF8DD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03" y="1748445"/>
            <a:ext cx="3316140" cy="33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5710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组合 329">
            <a:extLst>
              <a:ext uri="{FF2B5EF4-FFF2-40B4-BE49-F238E27FC236}">
                <a16:creationId xmlns="" xmlns:a16="http://schemas.microsoft.com/office/drawing/2014/main" id="{32715F72-71C5-471A-83F2-11DD9EC2DF6C}"/>
              </a:ext>
            </a:extLst>
          </p:cNvPr>
          <p:cNvGrpSpPr/>
          <p:nvPr/>
        </p:nvGrpSpPr>
        <p:grpSpPr>
          <a:xfrm>
            <a:off x="2366652" y="1907826"/>
            <a:ext cx="7657534" cy="1978273"/>
            <a:chOff x="7715" y="3593"/>
            <a:chExt cx="9139" cy="2361"/>
          </a:xfrm>
        </p:grpSpPr>
        <p:pic>
          <p:nvPicPr>
            <p:cNvPr id="331" name="图片 330" descr="防震减灾1 (19)">
              <a:extLst>
                <a:ext uri="{FF2B5EF4-FFF2-40B4-BE49-F238E27FC236}">
                  <a16:creationId xmlns="" xmlns:a16="http://schemas.microsoft.com/office/drawing/2014/main" id="{DE9005F4-444A-4104-B865-E096533FC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5" y="3593"/>
              <a:ext cx="9139" cy="2361"/>
            </a:xfrm>
            <a:prstGeom prst="rect">
              <a:avLst/>
            </a:prstGeom>
          </p:spPr>
        </p:pic>
        <p:pic>
          <p:nvPicPr>
            <p:cNvPr id="332" name="图片 331" descr="防震减灾1 (20)">
              <a:extLst>
                <a:ext uri="{FF2B5EF4-FFF2-40B4-BE49-F238E27FC236}">
                  <a16:creationId xmlns="" xmlns:a16="http://schemas.microsoft.com/office/drawing/2014/main" id="{770B4CBC-DA52-4A94-9CB5-A97A5F82E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2" y="3956"/>
              <a:ext cx="8226" cy="1656"/>
            </a:xfrm>
            <a:prstGeom prst="rect">
              <a:avLst/>
            </a:prstGeom>
          </p:spPr>
        </p:pic>
      </p:grpSp>
      <p:grpSp>
        <p:nvGrpSpPr>
          <p:cNvPr id="338" name="组合 337">
            <a:extLst>
              <a:ext uri="{FF2B5EF4-FFF2-40B4-BE49-F238E27FC236}">
                <a16:creationId xmlns="" xmlns:a16="http://schemas.microsoft.com/office/drawing/2014/main" id="{13D7E0C8-9383-43AA-A6D0-3E20774BB9EF}"/>
              </a:ext>
            </a:extLst>
          </p:cNvPr>
          <p:cNvGrpSpPr/>
          <p:nvPr/>
        </p:nvGrpSpPr>
        <p:grpSpPr>
          <a:xfrm rot="21194500">
            <a:off x="1560936" y="1561340"/>
            <a:ext cx="1788901" cy="479643"/>
            <a:chOff x="3393" y="162"/>
            <a:chExt cx="13260" cy="3555"/>
          </a:xfrm>
        </p:grpSpPr>
        <p:pic>
          <p:nvPicPr>
            <p:cNvPr id="359" name="图片 358" descr="防震减灾1 (18)">
              <a:extLst>
                <a:ext uri="{FF2B5EF4-FFF2-40B4-BE49-F238E27FC236}">
                  <a16:creationId xmlns="" xmlns:a16="http://schemas.microsoft.com/office/drawing/2014/main" id="{2E042148-2647-46A4-8814-3BD790415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3" y="162"/>
              <a:ext cx="13260" cy="3555"/>
            </a:xfrm>
            <a:prstGeom prst="rect">
              <a:avLst/>
            </a:prstGeom>
          </p:spPr>
        </p:pic>
        <p:pic>
          <p:nvPicPr>
            <p:cNvPr id="387" name="图片 386" descr="防震减灾1 (17)">
              <a:extLst>
                <a:ext uri="{FF2B5EF4-FFF2-40B4-BE49-F238E27FC236}">
                  <a16:creationId xmlns="" xmlns:a16="http://schemas.microsoft.com/office/drawing/2014/main" id="{9E823998-012F-4ABF-93CC-FDB668D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>
              <a:off x="4353" y="942"/>
              <a:ext cx="11490" cy="2100"/>
            </a:xfrm>
            <a:prstGeom prst="rect">
              <a:avLst/>
            </a:prstGeom>
          </p:spPr>
        </p:pic>
      </p:grpSp>
      <p:grpSp>
        <p:nvGrpSpPr>
          <p:cNvPr id="399" name="组合 398">
            <a:extLst>
              <a:ext uri="{FF2B5EF4-FFF2-40B4-BE49-F238E27FC236}">
                <a16:creationId xmlns="" xmlns:a16="http://schemas.microsoft.com/office/drawing/2014/main" id="{118F48D7-8565-4265-BA7C-D96928F2B7EB}"/>
              </a:ext>
            </a:extLst>
          </p:cNvPr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400" name="图片 399" descr="防震减灾1 (34)">
              <a:extLst>
                <a:ext uri="{FF2B5EF4-FFF2-40B4-BE49-F238E27FC236}">
                  <a16:creationId xmlns="" xmlns:a16="http://schemas.microsoft.com/office/drawing/2014/main" id="{627DAE12-D2BF-4B0F-982F-0395AA2FA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401" name="图片 400" descr="防震减灾1 (34)">
              <a:extLst>
                <a:ext uri="{FF2B5EF4-FFF2-40B4-BE49-F238E27FC236}">
                  <a16:creationId xmlns="" xmlns:a16="http://schemas.microsoft.com/office/drawing/2014/main" id="{85CBAE71-B5C3-42FE-8FE6-1B7B5072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402" name="图片 401" descr="防震减灾1 (35)">
              <a:extLst>
                <a:ext uri="{FF2B5EF4-FFF2-40B4-BE49-F238E27FC236}">
                  <a16:creationId xmlns="" xmlns:a16="http://schemas.microsoft.com/office/drawing/2014/main" id="{0CC36B12-24F2-43D9-A801-9D8B381F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403" name="图片 402" descr="防震减灾1 (34)">
              <a:extLst>
                <a:ext uri="{FF2B5EF4-FFF2-40B4-BE49-F238E27FC236}">
                  <a16:creationId xmlns="" xmlns:a16="http://schemas.microsoft.com/office/drawing/2014/main" id="{4964EFCA-F412-457D-BB9F-769A17BD1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404" name="组合 403">
              <a:extLst>
                <a:ext uri="{FF2B5EF4-FFF2-40B4-BE49-F238E27FC236}">
                  <a16:creationId xmlns="" xmlns:a16="http://schemas.microsoft.com/office/drawing/2014/main" id="{787188A2-E57E-4795-8489-EFD63973B279}"/>
                </a:ext>
              </a:extLst>
            </p:cNvPr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407" name="图片 406" descr="防震减灾1 (26)">
                <a:extLst>
                  <a:ext uri="{FF2B5EF4-FFF2-40B4-BE49-F238E27FC236}">
                    <a16:creationId xmlns="" xmlns:a16="http://schemas.microsoft.com/office/drawing/2014/main" id="{5FB8A9AF-0267-4787-A423-1C8B72230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408" name="图片 407" descr="防震减灾1 (25)">
                <a:extLst>
                  <a:ext uri="{FF2B5EF4-FFF2-40B4-BE49-F238E27FC236}">
                    <a16:creationId xmlns="" xmlns:a16="http://schemas.microsoft.com/office/drawing/2014/main" id="{D662D1AB-7CCA-400E-B7A9-8912F8772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405" name="图片 404" descr="防震减灾1 (24)">
              <a:extLst>
                <a:ext uri="{FF2B5EF4-FFF2-40B4-BE49-F238E27FC236}">
                  <a16:creationId xmlns="" xmlns:a16="http://schemas.microsoft.com/office/drawing/2014/main" id="{15876043-3A83-4B6F-9BCD-F8CDF0E7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406" name="图片 405" descr="防震减灾1 (21)">
              <a:extLst>
                <a:ext uri="{FF2B5EF4-FFF2-40B4-BE49-F238E27FC236}">
                  <a16:creationId xmlns="" xmlns:a16="http://schemas.microsoft.com/office/drawing/2014/main" id="{6885F681-516D-4ADD-84E2-CE59BC8B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409" name="组合 408">
            <a:extLst>
              <a:ext uri="{FF2B5EF4-FFF2-40B4-BE49-F238E27FC236}">
                <a16:creationId xmlns="" xmlns:a16="http://schemas.microsoft.com/office/drawing/2014/main" id="{3F4A803A-2126-4554-8AAE-AD398377F9FA}"/>
              </a:ext>
            </a:extLst>
          </p:cNvPr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415" name="图片 414" descr="防震减灾1 (28)">
              <a:extLst>
                <a:ext uri="{FF2B5EF4-FFF2-40B4-BE49-F238E27FC236}">
                  <a16:creationId xmlns="" xmlns:a16="http://schemas.microsoft.com/office/drawing/2014/main" id="{5808A095-D6CC-49F4-8CFD-4411CF7A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16" name="图片 415" descr="防震减灾1 (24)">
              <a:extLst>
                <a:ext uri="{FF2B5EF4-FFF2-40B4-BE49-F238E27FC236}">
                  <a16:creationId xmlns="" xmlns:a16="http://schemas.microsoft.com/office/drawing/2014/main" id="{98D6E9B4-AF6D-46C9-B7C4-7C936F3E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17" name="图片 416" descr="防震减灾1 (35)">
              <a:extLst>
                <a:ext uri="{FF2B5EF4-FFF2-40B4-BE49-F238E27FC236}">
                  <a16:creationId xmlns="" xmlns:a16="http://schemas.microsoft.com/office/drawing/2014/main" id="{20759C84-8E81-4F0A-BBD9-47302880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77FE8A6-CD46-4DBF-8921-87B5E8A71D09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412" name="组合 411">
              <a:extLst>
                <a:ext uri="{FF2B5EF4-FFF2-40B4-BE49-F238E27FC236}">
                  <a16:creationId xmlns="" xmlns:a16="http://schemas.microsoft.com/office/drawing/2014/main" id="{765E392E-9DF2-42D3-9FC9-DD89EE5C49D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413" name="图片 412" descr="防震减灾1 (8)">
                <a:extLst>
                  <a:ext uri="{FF2B5EF4-FFF2-40B4-BE49-F238E27FC236}">
                    <a16:creationId xmlns="" xmlns:a16="http://schemas.microsoft.com/office/drawing/2014/main" id="{9A08FE7E-B19D-40DB-B28F-F53BEC24D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14" name="图片 413" descr="防震减灾1 (3)">
                <a:extLst>
                  <a:ext uri="{FF2B5EF4-FFF2-40B4-BE49-F238E27FC236}">
                    <a16:creationId xmlns="" xmlns:a16="http://schemas.microsoft.com/office/drawing/2014/main" id="{C57B8F2D-84E9-4E7F-B23F-9EFE3F7D6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418" name="组合 417">
              <a:extLst>
                <a:ext uri="{FF2B5EF4-FFF2-40B4-BE49-F238E27FC236}">
                  <a16:creationId xmlns="" xmlns:a16="http://schemas.microsoft.com/office/drawing/2014/main" id="{AC3DD6A0-D2A2-4645-8CEF-45F5AEDEA414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419" name="图片 418" descr="防震减灾1 (8)">
                <a:extLst>
                  <a:ext uri="{FF2B5EF4-FFF2-40B4-BE49-F238E27FC236}">
                    <a16:creationId xmlns="" xmlns:a16="http://schemas.microsoft.com/office/drawing/2014/main" id="{600AAEF3-B8E0-47DD-A73B-2ECFAB242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20" name="图片 419" descr="防震减灾1 (3)">
                <a:extLst>
                  <a:ext uri="{FF2B5EF4-FFF2-40B4-BE49-F238E27FC236}">
                    <a16:creationId xmlns="" xmlns:a16="http://schemas.microsoft.com/office/drawing/2014/main" id="{811E48EB-AF06-4AF5-8027-6A2A9BAFB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18D960A-D645-4EF1-B127-15D7F8B01753}"/>
              </a:ext>
            </a:extLst>
          </p:cNvPr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421" name="图片 420" descr="防震减灾1 (14)">
              <a:extLst>
                <a:ext uri="{FF2B5EF4-FFF2-40B4-BE49-F238E27FC236}">
                  <a16:creationId xmlns="" xmlns:a16="http://schemas.microsoft.com/office/drawing/2014/main" id="{0393AB3A-77D2-494E-BF54-E05F4EF83D7D}"/>
                </a:ext>
              </a:extLst>
            </p:cNvPr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422" name="图片 421" descr="防震减灾1 (14)">
              <a:extLst>
                <a:ext uri="{FF2B5EF4-FFF2-40B4-BE49-F238E27FC236}">
                  <a16:creationId xmlns="" xmlns:a16="http://schemas.microsoft.com/office/drawing/2014/main" id="{371BE73A-8542-4C57-AC07-3A36EF8BC820}"/>
                </a:ext>
              </a:extLst>
            </p:cNvPr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424" name="图片 423" descr="防震减灾1 (6)">
            <a:extLst>
              <a:ext uri="{FF2B5EF4-FFF2-40B4-BE49-F238E27FC236}">
                <a16:creationId xmlns="" xmlns:a16="http://schemas.microsoft.com/office/drawing/2014/main" id="{D0A467FE-1BE8-448E-A802-405205AF24F4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425" name="图片 424" descr="防震减灾1 (6)">
            <a:extLst>
              <a:ext uri="{FF2B5EF4-FFF2-40B4-BE49-F238E27FC236}">
                <a16:creationId xmlns="" xmlns:a16="http://schemas.microsoft.com/office/drawing/2014/main" id="{5CF52819-D48D-4AF4-B106-469D2E1DCAD9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C37C708A-1454-415F-9E69-541F07D4AB9B}"/>
              </a:ext>
            </a:extLst>
          </p:cNvPr>
          <p:cNvSpPr txBox="1"/>
          <p:nvPr/>
        </p:nvSpPr>
        <p:spPr>
          <a:xfrm>
            <a:off x="7472364" y="3893877"/>
            <a:ext cx="2340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  <a:t>地震自救逃生记</a:t>
            </a:r>
          </a:p>
        </p:txBody>
      </p:sp>
    </p:spTree>
    <p:extLst>
      <p:ext uri="{BB962C8B-B14F-4D97-AF65-F5344CB8AC3E}">
        <p14:creationId xmlns:p14="http://schemas.microsoft.com/office/powerpoint/2010/main" val="130521188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76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组合 398">
            <a:extLst>
              <a:ext uri="{FF2B5EF4-FFF2-40B4-BE49-F238E27FC236}">
                <a16:creationId xmlns="" xmlns:a16="http://schemas.microsoft.com/office/drawing/2014/main" id="{118F48D7-8565-4265-BA7C-D96928F2B7EB}"/>
              </a:ext>
            </a:extLst>
          </p:cNvPr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400" name="图片 399" descr="防震减灾1 (34)">
              <a:extLst>
                <a:ext uri="{FF2B5EF4-FFF2-40B4-BE49-F238E27FC236}">
                  <a16:creationId xmlns="" xmlns:a16="http://schemas.microsoft.com/office/drawing/2014/main" id="{627DAE12-D2BF-4B0F-982F-0395AA2FA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401" name="图片 400" descr="防震减灾1 (34)">
              <a:extLst>
                <a:ext uri="{FF2B5EF4-FFF2-40B4-BE49-F238E27FC236}">
                  <a16:creationId xmlns="" xmlns:a16="http://schemas.microsoft.com/office/drawing/2014/main" id="{85CBAE71-B5C3-42FE-8FE6-1B7B5072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402" name="图片 401" descr="防震减灾1 (35)">
              <a:extLst>
                <a:ext uri="{FF2B5EF4-FFF2-40B4-BE49-F238E27FC236}">
                  <a16:creationId xmlns="" xmlns:a16="http://schemas.microsoft.com/office/drawing/2014/main" id="{0CC36B12-24F2-43D9-A801-9D8B381F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403" name="图片 402" descr="防震减灾1 (34)">
              <a:extLst>
                <a:ext uri="{FF2B5EF4-FFF2-40B4-BE49-F238E27FC236}">
                  <a16:creationId xmlns="" xmlns:a16="http://schemas.microsoft.com/office/drawing/2014/main" id="{4964EFCA-F412-457D-BB9F-769A17BD1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404" name="组合 403">
              <a:extLst>
                <a:ext uri="{FF2B5EF4-FFF2-40B4-BE49-F238E27FC236}">
                  <a16:creationId xmlns="" xmlns:a16="http://schemas.microsoft.com/office/drawing/2014/main" id="{787188A2-E57E-4795-8489-EFD63973B279}"/>
                </a:ext>
              </a:extLst>
            </p:cNvPr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407" name="图片 406" descr="防震减灾1 (26)">
                <a:extLst>
                  <a:ext uri="{FF2B5EF4-FFF2-40B4-BE49-F238E27FC236}">
                    <a16:creationId xmlns="" xmlns:a16="http://schemas.microsoft.com/office/drawing/2014/main" id="{5FB8A9AF-0267-4787-A423-1C8B72230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408" name="图片 407" descr="防震减灾1 (25)">
                <a:extLst>
                  <a:ext uri="{FF2B5EF4-FFF2-40B4-BE49-F238E27FC236}">
                    <a16:creationId xmlns="" xmlns:a16="http://schemas.microsoft.com/office/drawing/2014/main" id="{D662D1AB-7CCA-400E-B7A9-8912F8772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405" name="图片 404" descr="防震减灾1 (24)">
              <a:extLst>
                <a:ext uri="{FF2B5EF4-FFF2-40B4-BE49-F238E27FC236}">
                  <a16:creationId xmlns="" xmlns:a16="http://schemas.microsoft.com/office/drawing/2014/main" id="{15876043-3A83-4B6F-9BCD-F8CDF0E7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406" name="图片 405" descr="防震减灾1 (21)">
              <a:extLst>
                <a:ext uri="{FF2B5EF4-FFF2-40B4-BE49-F238E27FC236}">
                  <a16:creationId xmlns="" xmlns:a16="http://schemas.microsoft.com/office/drawing/2014/main" id="{6885F681-516D-4ADD-84E2-CE59BC8B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409" name="组合 408">
            <a:extLst>
              <a:ext uri="{FF2B5EF4-FFF2-40B4-BE49-F238E27FC236}">
                <a16:creationId xmlns="" xmlns:a16="http://schemas.microsoft.com/office/drawing/2014/main" id="{3F4A803A-2126-4554-8AAE-AD398377F9FA}"/>
              </a:ext>
            </a:extLst>
          </p:cNvPr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415" name="图片 414" descr="防震减灾1 (28)">
              <a:extLst>
                <a:ext uri="{FF2B5EF4-FFF2-40B4-BE49-F238E27FC236}">
                  <a16:creationId xmlns="" xmlns:a16="http://schemas.microsoft.com/office/drawing/2014/main" id="{5808A095-D6CC-49F4-8CFD-4411CF7A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16" name="图片 415" descr="防震减灾1 (24)">
              <a:extLst>
                <a:ext uri="{FF2B5EF4-FFF2-40B4-BE49-F238E27FC236}">
                  <a16:creationId xmlns="" xmlns:a16="http://schemas.microsoft.com/office/drawing/2014/main" id="{98D6E9B4-AF6D-46C9-B7C4-7C936F3E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17" name="图片 416" descr="防震减灾1 (35)">
              <a:extLst>
                <a:ext uri="{FF2B5EF4-FFF2-40B4-BE49-F238E27FC236}">
                  <a16:creationId xmlns="" xmlns:a16="http://schemas.microsoft.com/office/drawing/2014/main" id="{20759C84-8E81-4F0A-BBD9-47302880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77FE8A6-CD46-4DBF-8921-87B5E8A71D09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412" name="组合 411">
              <a:extLst>
                <a:ext uri="{FF2B5EF4-FFF2-40B4-BE49-F238E27FC236}">
                  <a16:creationId xmlns="" xmlns:a16="http://schemas.microsoft.com/office/drawing/2014/main" id="{765E392E-9DF2-42D3-9FC9-DD89EE5C49D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413" name="图片 412" descr="防震减灾1 (8)">
                <a:extLst>
                  <a:ext uri="{FF2B5EF4-FFF2-40B4-BE49-F238E27FC236}">
                    <a16:creationId xmlns="" xmlns:a16="http://schemas.microsoft.com/office/drawing/2014/main" id="{9A08FE7E-B19D-40DB-B28F-F53BEC24D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14" name="图片 413" descr="防震减灾1 (3)">
                <a:extLst>
                  <a:ext uri="{FF2B5EF4-FFF2-40B4-BE49-F238E27FC236}">
                    <a16:creationId xmlns="" xmlns:a16="http://schemas.microsoft.com/office/drawing/2014/main" id="{C57B8F2D-84E9-4E7F-B23F-9EFE3F7D6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418" name="组合 417">
              <a:extLst>
                <a:ext uri="{FF2B5EF4-FFF2-40B4-BE49-F238E27FC236}">
                  <a16:creationId xmlns="" xmlns:a16="http://schemas.microsoft.com/office/drawing/2014/main" id="{AC3DD6A0-D2A2-4645-8CEF-45F5AEDEA414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419" name="图片 418" descr="防震减灾1 (8)">
                <a:extLst>
                  <a:ext uri="{FF2B5EF4-FFF2-40B4-BE49-F238E27FC236}">
                    <a16:creationId xmlns="" xmlns:a16="http://schemas.microsoft.com/office/drawing/2014/main" id="{600AAEF3-B8E0-47DD-A73B-2ECFAB242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20" name="图片 419" descr="防震减灾1 (3)">
                <a:extLst>
                  <a:ext uri="{FF2B5EF4-FFF2-40B4-BE49-F238E27FC236}">
                    <a16:creationId xmlns="" xmlns:a16="http://schemas.microsoft.com/office/drawing/2014/main" id="{811E48EB-AF06-4AF5-8027-6A2A9BAFB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18D960A-D645-4EF1-B127-15D7F8B01753}"/>
              </a:ext>
            </a:extLst>
          </p:cNvPr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421" name="图片 420" descr="防震减灾1 (14)">
              <a:extLst>
                <a:ext uri="{FF2B5EF4-FFF2-40B4-BE49-F238E27FC236}">
                  <a16:creationId xmlns="" xmlns:a16="http://schemas.microsoft.com/office/drawing/2014/main" id="{0393AB3A-77D2-494E-BF54-E05F4EF83D7D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422" name="图片 421" descr="防震减灾1 (14)">
              <a:extLst>
                <a:ext uri="{FF2B5EF4-FFF2-40B4-BE49-F238E27FC236}">
                  <a16:creationId xmlns="" xmlns:a16="http://schemas.microsoft.com/office/drawing/2014/main" id="{371BE73A-8542-4C57-AC07-3A36EF8BC820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424" name="图片 423" descr="防震减灾1 (6)">
            <a:extLst>
              <a:ext uri="{FF2B5EF4-FFF2-40B4-BE49-F238E27FC236}">
                <a16:creationId xmlns="" xmlns:a16="http://schemas.microsoft.com/office/drawing/2014/main" id="{D0A467FE-1BE8-448E-A802-405205AF24F4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425" name="图片 424" descr="防震减灾1 (6)">
            <a:extLst>
              <a:ext uri="{FF2B5EF4-FFF2-40B4-BE49-F238E27FC236}">
                <a16:creationId xmlns="" xmlns:a16="http://schemas.microsoft.com/office/drawing/2014/main" id="{5CF52819-D48D-4AF4-B106-469D2E1DCAD9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0FACA588-50D1-49AA-B16F-2CFEB2847C0E}"/>
              </a:ext>
            </a:extLst>
          </p:cNvPr>
          <p:cNvGrpSpPr/>
          <p:nvPr/>
        </p:nvGrpSpPr>
        <p:grpSpPr>
          <a:xfrm>
            <a:off x="1942980" y="2005685"/>
            <a:ext cx="3174233" cy="1599228"/>
            <a:chOff x="2405814" y="1269623"/>
            <a:chExt cx="7633918" cy="3846086"/>
          </a:xfrm>
        </p:grpSpPr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265545BA-A8CF-4DAE-888E-07CAFFFC4147}"/>
                </a:ext>
              </a:extLst>
            </p:cNvPr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dirty="0">
                  <a:solidFill>
                    <a:srgbClr val="AD331E"/>
                  </a:solidFill>
                  <a:cs typeface="+mn-ea"/>
                  <a:sym typeface="+mn-lt"/>
                </a:rPr>
                <a:t>1</a:t>
              </a:r>
              <a:endParaRPr lang="zh-CN" altLang="en-US" sz="115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 4">
              <a:extLst>
                <a:ext uri="{FF2B5EF4-FFF2-40B4-BE49-F238E27FC236}">
                  <a16:creationId xmlns="" xmlns:a16="http://schemas.microsoft.com/office/drawing/2014/main" id="{B421F1B9-663D-421F-BEFF-F7D9EC24B32C}"/>
                </a:ext>
              </a:extLst>
            </p:cNvPr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7" name="文本框 76">
            <a:extLst>
              <a:ext uri="{FF2B5EF4-FFF2-40B4-BE49-F238E27FC236}">
                <a16:creationId xmlns="" xmlns:a16="http://schemas.microsoft.com/office/drawing/2014/main" id="{82A6B476-5E47-4091-A91A-15679BE7F585}"/>
              </a:ext>
            </a:extLst>
          </p:cNvPr>
          <p:cNvSpPr txBox="1"/>
          <p:nvPr/>
        </p:nvSpPr>
        <p:spPr>
          <a:xfrm>
            <a:off x="5001726" y="2371058"/>
            <a:ext cx="37552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AD331E"/>
                </a:solidFill>
                <a:cs typeface="+mn-ea"/>
                <a:sym typeface="+mn-lt"/>
              </a:rPr>
              <a:t>认识地震</a:t>
            </a:r>
          </a:p>
        </p:txBody>
      </p:sp>
    </p:spTree>
    <p:extLst>
      <p:ext uri="{BB962C8B-B14F-4D97-AF65-F5344CB8AC3E}">
        <p14:creationId xmlns:p14="http://schemas.microsoft.com/office/powerpoint/2010/main" val="35700733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3C4E54-E3DE-43D5-8E27-5F371EAA98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7" y="2069621"/>
            <a:ext cx="4504953" cy="3441199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认识地震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D8D8A3EC-4BD5-40AF-BD81-104A69AD580A}"/>
              </a:ext>
            </a:extLst>
          </p:cNvPr>
          <p:cNvGrpSpPr/>
          <p:nvPr/>
        </p:nvGrpSpPr>
        <p:grpSpPr>
          <a:xfrm>
            <a:off x="5388460" y="1542849"/>
            <a:ext cx="4971598" cy="4244671"/>
            <a:chOff x="6322583" y="1310288"/>
            <a:chExt cx="4316388" cy="4611541"/>
          </a:xfrm>
        </p:grpSpPr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02FDAADA-2A9F-4E6D-BB5C-D32B2777A134}"/>
                </a:ext>
              </a:extLst>
            </p:cNvPr>
            <p:cNvSpPr/>
            <p:nvPr/>
          </p:nvSpPr>
          <p:spPr>
            <a:xfrm>
              <a:off x="7089456" y="1451429"/>
              <a:ext cx="3433402" cy="4325260"/>
            </a:xfrm>
            <a:prstGeom prst="rect">
              <a:avLst/>
            </a:prstGeom>
            <a:noFill/>
            <a:ln>
              <a:solidFill>
                <a:srgbClr val="E4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任意多边形 54">
              <a:extLst>
                <a:ext uri="{FF2B5EF4-FFF2-40B4-BE49-F238E27FC236}">
                  <a16:creationId xmlns="" xmlns:a16="http://schemas.microsoft.com/office/drawing/2014/main" id="{2C087B71-8F6E-4C7E-A310-8FFD79A30CBB}"/>
                </a:ext>
              </a:extLst>
            </p:cNvPr>
            <p:cNvSpPr/>
            <p:nvPr/>
          </p:nvSpPr>
          <p:spPr>
            <a:xfrm>
              <a:off x="6322583" y="1310288"/>
              <a:ext cx="443624" cy="1474772"/>
            </a:xfrm>
            <a:custGeom>
              <a:avLst/>
              <a:gdLst>
                <a:gd name="connsiteX0" fmla="*/ 0 w 114300"/>
                <a:gd name="connsiteY0" fmla="*/ 0 h 441960"/>
                <a:gd name="connsiteX1" fmla="*/ 0 w 114300"/>
                <a:gd name="connsiteY1" fmla="*/ 281940 h 441960"/>
                <a:gd name="connsiteX2" fmla="*/ 114300 w 114300"/>
                <a:gd name="connsiteY2" fmla="*/ 441960 h 441960"/>
                <a:gd name="connsiteX0" fmla="*/ 0 w 114300"/>
                <a:gd name="connsiteY0" fmla="*/ 0 h 441960"/>
                <a:gd name="connsiteX1" fmla="*/ 0 w 114300"/>
                <a:gd name="connsiteY1" fmla="*/ 316622 h 441960"/>
                <a:gd name="connsiteX2" fmla="*/ 114300 w 114300"/>
                <a:gd name="connsiteY2" fmla="*/ 441960 h 441960"/>
                <a:gd name="connsiteX0" fmla="*/ 0 w 288656"/>
                <a:gd name="connsiteY0" fmla="*/ 0 h 424619"/>
                <a:gd name="connsiteX1" fmla="*/ 0 w 288656"/>
                <a:gd name="connsiteY1" fmla="*/ 316622 h 424619"/>
                <a:gd name="connsiteX2" fmla="*/ 288656 w 288656"/>
                <a:gd name="connsiteY2" fmla="*/ 424619 h 424619"/>
                <a:gd name="connsiteX0" fmla="*/ 0 w 375586"/>
                <a:gd name="connsiteY0" fmla="*/ 0 h 420636"/>
                <a:gd name="connsiteX1" fmla="*/ 0 w 375586"/>
                <a:gd name="connsiteY1" fmla="*/ 316622 h 420636"/>
                <a:gd name="connsiteX2" fmla="*/ 375586 w 375586"/>
                <a:gd name="connsiteY2" fmla="*/ 420636 h 420636"/>
                <a:gd name="connsiteX0" fmla="*/ 0 w 332121"/>
                <a:gd name="connsiteY0" fmla="*/ 0 h 404704"/>
                <a:gd name="connsiteX1" fmla="*/ 0 w 332121"/>
                <a:gd name="connsiteY1" fmla="*/ 316622 h 404704"/>
                <a:gd name="connsiteX2" fmla="*/ 332121 w 332121"/>
                <a:gd name="connsiteY2" fmla="*/ 404704 h 40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121" h="404704">
                  <a:moveTo>
                    <a:pt x="0" y="0"/>
                  </a:moveTo>
                  <a:lnTo>
                    <a:pt x="0" y="316622"/>
                  </a:lnTo>
                  <a:cubicBezTo>
                    <a:pt x="96219" y="352621"/>
                    <a:pt x="235902" y="368705"/>
                    <a:pt x="332121" y="404704"/>
                  </a:cubicBezTo>
                </a:path>
              </a:pathLst>
            </a:custGeom>
            <a:noFill/>
            <a:ln>
              <a:solidFill>
                <a:srgbClr val="E4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任意多边形 55">
              <a:extLst>
                <a:ext uri="{FF2B5EF4-FFF2-40B4-BE49-F238E27FC236}">
                  <a16:creationId xmlns="" xmlns:a16="http://schemas.microsoft.com/office/drawing/2014/main" id="{3F0C7F80-77BB-4ED8-93C0-6AAE5A27899A}"/>
                </a:ext>
              </a:extLst>
            </p:cNvPr>
            <p:cNvSpPr/>
            <p:nvPr/>
          </p:nvSpPr>
          <p:spPr>
            <a:xfrm>
              <a:off x="6639904" y="1310288"/>
              <a:ext cx="3999067" cy="4611541"/>
            </a:xfrm>
            <a:custGeom>
              <a:avLst/>
              <a:gdLst>
                <a:gd name="connsiteX0" fmla="*/ 0 w 2888795"/>
                <a:gd name="connsiteY0" fmla="*/ 0 h 3609053"/>
                <a:gd name="connsiteX1" fmla="*/ 2002972 w 2888795"/>
                <a:gd name="connsiteY1" fmla="*/ 0 h 3609053"/>
                <a:gd name="connsiteX2" fmla="*/ 2002972 w 2888795"/>
                <a:gd name="connsiteY2" fmla="*/ 1 h 3609053"/>
                <a:gd name="connsiteX3" fmla="*/ 2888795 w 2888795"/>
                <a:gd name="connsiteY3" fmla="*/ 1 h 3609053"/>
                <a:gd name="connsiteX4" fmla="*/ 2888795 w 2888795"/>
                <a:gd name="connsiteY4" fmla="*/ 3609053 h 3609053"/>
                <a:gd name="connsiteX5" fmla="*/ 247195 w 2888795"/>
                <a:gd name="connsiteY5" fmla="*/ 3609053 h 3609053"/>
                <a:gd name="connsiteX6" fmla="*/ 247195 w 2888795"/>
                <a:gd name="connsiteY6" fmla="*/ 1027962 h 3609053"/>
                <a:gd name="connsiteX7" fmla="*/ 0 w 2888795"/>
                <a:gd name="connsiteY7" fmla="*/ 913169 h 360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8795" h="3609053">
                  <a:moveTo>
                    <a:pt x="0" y="0"/>
                  </a:moveTo>
                  <a:lnTo>
                    <a:pt x="2002972" y="0"/>
                  </a:lnTo>
                  <a:lnTo>
                    <a:pt x="2002972" y="1"/>
                  </a:lnTo>
                  <a:lnTo>
                    <a:pt x="2888795" y="1"/>
                  </a:lnTo>
                  <a:lnTo>
                    <a:pt x="2888795" y="3609053"/>
                  </a:lnTo>
                  <a:lnTo>
                    <a:pt x="247195" y="3609053"/>
                  </a:lnTo>
                  <a:lnTo>
                    <a:pt x="247195" y="1027962"/>
                  </a:lnTo>
                  <a:lnTo>
                    <a:pt x="0" y="913169"/>
                  </a:lnTo>
                  <a:close/>
                </a:path>
              </a:pathLst>
            </a:custGeom>
            <a:noFill/>
            <a:ln>
              <a:solidFill>
                <a:srgbClr val="E4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6489748" y="1848746"/>
            <a:ext cx="3708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全世界每年平均发生地震次数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8B40F4F-D8BF-4636-B588-DDE0D8B6732D}"/>
              </a:ext>
            </a:extLst>
          </p:cNvPr>
          <p:cNvSpPr/>
          <p:nvPr/>
        </p:nvSpPr>
        <p:spPr>
          <a:xfrm>
            <a:off x="6560716" y="2952715"/>
            <a:ext cx="352596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级以上每年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－－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次</a:t>
            </a:r>
          </a:p>
          <a:p>
            <a:pPr>
              <a:spcBef>
                <a:spcPct val="50000"/>
              </a:spcBef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级每年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－－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次</a:t>
            </a:r>
          </a:p>
          <a:p>
            <a:pPr>
              <a:spcBef>
                <a:spcPct val="50000"/>
              </a:spcBef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级每年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－－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次</a:t>
            </a:r>
          </a:p>
          <a:p>
            <a:pPr>
              <a:spcBef>
                <a:spcPct val="50000"/>
              </a:spcBef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级每年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1000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－－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次</a:t>
            </a:r>
          </a:p>
          <a:p>
            <a:pPr>
              <a:spcBef>
                <a:spcPct val="50000"/>
              </a:spcBef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全世界每年平均发生地震约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万次，其中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人们能感觉到的有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万多次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898850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认识地震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2585203" y="1888263"/>
            <a:ext cx="370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最大的地震海啸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8B40F4F-D8BF-4636-B588-DDE0D8B6732D}"/>
              </a:ext>
            </a:extLst>
          </p:cNvPr>
          <p:cNvSpPr/>
          <p:nvPr/>
        </p:nvSpPr>
        <p:spPr>
          <a:xfrm>
            <a:off x="2585203" y="2464996"/>
            <a:ext cx="7692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1771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日日本琉球群岛地震引发的海啸，波峰高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84.7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米，速度近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公里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小时，重达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850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吨的珊瑚礁被抛出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公里以外。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日苏门答腊岛近海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8.7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级地震引发的海啸，造成印度洋沿岸近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29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万人死亡。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939877E5-CC70-409F-9F54-6E50C1A44A75}"/>
              </a:ext>
            </a:extLst>
          </p:cNvPr>
          <p:cNvSpPr txBox="1"/>
          <p:nvPr/>
        </p:nvSpPr>
        <p:spPr>
          <a:xfrm>
            <a:off x="2585203" y="3567805"/>
            <a:ext cx="476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世界上死亡人数最多的地震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2263B06A-7C0C-47CA-9F6D-4407382415F6}"/>
              </a:ext>
            </a:extLst>
          </p:cNvPr>
          <p:cNvSpPr/>
          <p:nvPr/>
        </p:nvSpPr>
        <p:spPr>
          <a:xfrm>
            <a:off x="2585203" y="4144538"/>
            <a:ext cx="7692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1556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年１月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日发生在中国陕西华县的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8.0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级地震造成的死亡人数比前者确凿一些，广大灾民病死、饿死，数百里山乡断了人烟，估计死亡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万余人。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A8E17BD-95D8-49B6-B43F-07E0B4F7B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000" y="4987620"/>
            <a:ext cx="5077534" cy="245779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75B941C3-F189-47C9-A55D-CC923ACD30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505" y="3788274"/>
            <a:ext cx="5077534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1253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组合 398">
            <a:extLst>
              <a:ext uri="{FF2B5EF4-FFF2-40B4-BE49-F238E27FC236}">
                <a16:creationId xmlns="" xmlns:a16="http://schemas.microsoft.com/office/drawing/2014/main" id="{118F48D7-8565-4265-BA7C-D96928F2B7EB}"/>
              </a:ext>
            </a:extLst>
          </p:cNvPr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400" name="图片 399" descr="防震减灾1 (34)">
              <a:extLst>
                <a:ext uri="{FF2B5EF4-FFF2-40B4-BE49-F238E27FC236}">
                  <a16:creationId xmlns="" xmlns:a16="http://schemas.microsoft.com/office/drawing/2014/main" id="{627DAE12-D2BF-4B0F-982F-0395AA2FA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401" name="图片 400" descr="防震减灾1 (34)">
              <a:extLst>
                <a:ext uri="{FF2B5EF4-FFF2-40B4-BE49-F238E27FC236}">
                  <a16:creationId xmlns="" xmlns:a16="http://schemas.microsoft.com/office/drawing/2014/main" id="{85CBAE71-B5C3-42FE-8FE6-1B7B5072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402" name="图片 401" descr="防震减灾1 (35)">
              <a:extLst>
                <a:ext uri="{FF2B5EF4-FFF2-40B4-BE49-F238E27FC236}">
                  <a16:creationId xmlns="" xmlns:a16="http://schemas.microsoft.com/office/drawing/2014/main" id="{0CC36B12-24F2-43D9-A801-9D8B381F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403" name="图片 402" descr="防震减灾1 (34)">
              <a:extLst>
                <a:ext uri="{FF2B5EF4-FFF2-40B4-BE49-F238E27FC236}">
                  <a16:creationId xmlns="" xmlns:a16="http://schemas.microsoft.com/office/drawing/2014/main" id="{4964EFCA-F412-457D-BB9F-769A17BD1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404" name="组合 403">
              <a:extLst>
                <a:ext uri="{FF2B5EF4-FFF2-40B4-BE49-F238E27FC236}">
                  <a16:creationId xmlns="" xmlns:a16="http://schemas.microsoft.com/office/drawing/2014/main" id="{787188A2-E57E-4795-8489-EFD63973B279}"/>
                </a:ext>
              </a:extLst>
            </p:cNvPr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407" name="图片 406" descr="防震减灾1 (26)">
                <a:extLst>
                  <a:ext uri="{FF2B5EF4-FFF2-40B4-BE49-F238E27FC236}">
                    <a16:creationId xmlns="" xmlns:a16="http://schemas.microsoft.com/office/drawing/2014/main" id="{5FB8A9AF-0267-4787-A423-1C8B72230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408" name="图片 407" descr="防震减灾1 (25)">
                <a:extLst>
                  <a:ext uri="{FF2B5EF4-FFF2-40B4-BE49-F238E27FC236}">
                    <a16:creationId xmlns="" xmlns:a16="http://schemas.microsoft.com/office/drawing/2014/main" id="{D662D1AB-7CCA-400E-B7A9-8912F8772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405" name="图片 404" descr="防震减灾1 (24)">
              <a:extLst>
                <a:ext uri="{FF2B5EF4-FFF2-40B4-BE49-F238E27FC236}">
                  <a16:creationId xmlns="" xmlns:a16="http://schemas.microsoft.com/office/drawing/2014/main" id="{15876043-3A83-4B6F-9BCD-F8CDF0E7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406" name="图片 405" descr="防震减灾1 (21)">
              <a:extLst>
                <a:ext uri="{FF2B5EF4-FFF2-40B4-BE49-F238E27FC236}">
                  <a16:creationId xmlns="" xmlns:a16="http://schemas.microsoft.com/office/drawing/2014/main" id="{6885F681-516D-4ADD-84E2-CE59BC8B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409" name="组合 408">
            <a:extLst>
              <a:ext uri="{FF2B5EF4-FFF2-40B4-BE49-F238E27FC236}">
                <a16:creationId xmlns="" xmlns:a16="http://schemas.microsoft.com/office/drawing/2014/main" id="{3F4A803A-2126-4554-8AAE-AD398377F9FA}"/>
              </a:ext>
            </a:extLst>
          </p:cNvPr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415" name="图片 414" descr="防震减灾1 (28)">
              <a:extLst>
                <a:ext uri="{FF2B5EF4-FFF2-40B4-BE49-F238E27FC236}">
                  <a16:creationId xmlns="" xmlns:a16="http://schemas.microsoft.com/office/drawing/2014/main" id="{5808A095-D6CC-49F4-8CFD-4411CF7A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16" name="图片 415" descr="防震减灾1 (24)">
              <a:extLst>
                <a:ext uri="{FF2B5EF4-FFF2-40B4-BE49-F238E27FC236}">
                  <a16:creationId xmlns="" xmlns:a16="http://schemas.microsoft.com/office/drawing/2014/main" id="{98D6E9B4-AF6D-46C9-B7C4-7C936F3E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17" name="图片 416" descr="防震减灾1 (35)">
              <a:extLst>
                <a:ext uri="{FF2B5EF4-FFF2-40B4-BE49-F238E27FC236}">
                  <a16:creationId xmlns="" xmlns:a16="http://schemas.microsoft.com/office/drawing/2014/main" id="{20759C84-8E81-4F0A-BBD9-47302880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77FE8A6-CD46-4DBF-8921-87B5E8A71D09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412" name="组合 411">
              <a:extLst>
                <a:ext uri="{FF2B5EF4-FFF2-40B4-BE49-F238E27FC236}">
                  <a16:creationId xmlns="" xmlns:a16="http://schemas.microsoft.com/office/drawing/2014/main" id="{765E392E-9DF2-42D3-9FC9-DD89EE5C49D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413" name="图片 412" descr="防震减灾1 (8)">
                <a:extLst>
                  <a:ext uri="{FF2B5EF4-FFF2-40B4-BE49-F238E27FC236}">
                    <a16:creationId xmlns="" xmlns:a16="http://schemas.microsoft.com/office/drawing/2014/main" id="{9A08FE7E-B19D-40DB-B28F-F53BEC24D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14" name="图片 413" descr="防震减灾1 (3)">
                <a:extLst>
                  <a:ext uri="{FF2B5EF4-FFF2-40B4-BE49-F238E27FC236}">
                    <a16:creationId xmlns="" xmlns:a16="http://schemas.microsoft.com/office/drawing/2014/main" id="{C57B8F2D-84E9-4E7F-B23F-9EFE3F7D6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418" name="组合 417">
              <a:extLst>
                <a:ext uri="{FF2B5EF4-FFF2-40B4-BE49-F238E27FC236}">
                  <a16:creationId xmlns="" xmlns:a16="http://schemas.microsoft.com/office/drawing/2014/main" id="{AC3DD6A0-D2A2-4645-8CEF-45F5AEDEA414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419" name="图片 418" descr="防震减灾1 (8)">
                <a:extLst>
                  <a:ext uri="{FF2B5EF4-FFF2-40B4-BE49-F238E27FC236}">
                    <a16:creationId xmlns="" xmlns:a16="http://schemas.microsoft.com/office/drawing/2014/main" id="{600AAEF3-B8E0-47DD-A73B-2ECFAB242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20" name="图片 419" descr="防震减灾1 (3)">
                <a:extLst>
                  <a:ext uri="{FF2B5EF4-FFF2-40B4-BE49-F238E27FC236}">
                    <a16:creationId xmlns="" xmlns:a16="http://schemas.microsoft.com/office/drawing/2014/main" id="{811E48EB-AF06-4AF5-8027-6A2A9BAFB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18D960A-D645-4EF1-B127-15D7F8B01753}"/>
              </a:ext>
            </a:extLst>
          </p:cNvPr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421" name="图片 420" descr="防震减灾1 (14)">
              <a:extLst>
                <a:ext uri="{FF2B5EF4-FFF2-40B4-BE49-F238E27FC236}">
                  <a16:creationId xmlns="" xmlns:a16="http://schemas.microsoft.com/office/drawing/2014/main" id="{0393AB3A-77D2-494E-BF54-E05F4EF83D7D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422" name="图片 421" descr="防震减灾1 (14)">
              <a:extLst>
                <a:ext uri="{FF2B5EF4-FFF2-40B4-BE49-F238E27FC236}">
                  <a16:creationId xmlns="" xmlns:a16="http://schemas.microsoft.com/office/drawing/2014/main" id="{371BE73A-8542-4C57-AC07-3A36EF8BC820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424" name="图片 423" descr="防震减灾1 (6)">
            <a:extLst>
              <a:ext uri="{FF2B5EF4-FFF2-40B4-BE49-F238E27FC236}">
                <a16:creationId xmlns="" xmlns:a16="http://schemas.microsoft.com/office/drawing/2014/main" id="{D0A467FE-1BE8-448E-A802-405205AF24F4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425" name="图片 424" descr="防震减灾1 (6)">
            <a:extLst>
              <a:ext uri="{FF2B5EF4-FFF2-40B4-BE49-F238E27FC236}">
                <a16:creationId xmlns="" xmlns:a16="http://schemas.microsoft.com/office/drawing/2014/main" id="{5CF52819-D48D-4AF4-B106-469D2E1DCAD9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0FACA588-50D1-49AA-B16F-2CFEB2847C0E}"/>
              </a:ext>
            </a:extLst>
          </p:cNvPr>
          <p:cNvGrpSpPr/>
          <p:nvPr/>
        </p:nvGrpSpPr>
        <p:grpSpPr>
          <a:xfrm>
            <a:off x="1942980" y="2005685"/>
            <a:ext cx="3174233" cy="1599228"/>
            <a:chOff x="2405814" y="1269623"/>
            <a:chExt cx="7633918" cy="3846086"/>
          </a:xfrm>
        </p:grpSpPr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265545BA-A8CF-4DAE-888E-07CAFFFC4147}"/>
                </a:ext>
              </a:extLst>
            </p:cNvPr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dirty="0">
                  <a:solidFill>
                    <a:srgbClr val="AD331E"/>
                  </a:solidFill>
                  <a:cs typeface="+mn-ea"/>
                  <a:sym typeface="+mn-lt"/>
                </a:rPr>
                <a:t>2</a:t>
              </a:r>
              <a:endParaRPr lang="zh-CN" altLang="en-US" sz="115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 4">
              <a:extLst>
                <a:ext uri="{FF2B5EF4-FFF2-40B4-BE49-F238E27FC236}">
                  <a16:creationId xmlns="" xmlns:a16="http://schemas.microsoft.com/office/drawing/2014/main" id="{B421F1B9-663D-421F-BEFF-F7D9EC24B32C}"/>
                </a:ext>
              </a:extLst>
            </p:cNvPr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7" name="文本框 76">
            <a:extLst>
              <a:ext uri="{FF2B5EF4-FFF2-40B4-BE49-F238E27FC236}">
                <a16:creationId xmlns="" xmlns:a16="http://schemas.microsoft.com/office/drawing/2014/main" id="{82A6B476-5E47-4091-A91A-15679BE7F585}"/>
              </a:ext>
            </a:extLst>
          </p:cNvPr>
          <p:cNvSpPr txBox="1"/>
          <p:nvPr/>
        </p:nvSpPr>
        <p:spPr>
          <a:xfrm>
            <a:off x="5001726" y="2371058"/>
            <a:ext cx="4526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AD331E"/>
                </a:solidFill>
                <a:cs typeface="+mn-ea"/>
                <a:sym typeface="+mn-lt"/>
              </a:rPr>
              <a:t>地震的前兆</a:t>
            </a:r>
          </a:p>
        </p:txBody>
      </p:sp>
    </p:spTree>
    <p:extLst>
      <p:ext uri="{BB962C8B-B14F-4D97-AF65-F5344CB8AC3E}">
        <p14:creationId xmlns:p14="http://schemas.microsoft.com/office/powerpoint/2010/main" val="247544705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地震的前兆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8B40F4F-D8BF-4636-B588-DDE0D8B6732D}"/>
              </a:ext>
            </a:extLst>
          </p:cNvPr>
          <p:cNvSpPr/>
          <p:nvPr/>
        </p:nvSpPr>
        <p:spPr>
          <a:xfrm>
            <a:off x="5320401" y="2299310"/>
            <a:ext cx="3806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   震前动物有前兆，发现异常要报告。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   牛马骡羊不进圈，猪不吃食狗乱咬。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   鸭不下水岸上闹，鸡飞上树高声叫。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   冰天雪地蛇出洞，老鼠痴呆搬家逃。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   兔子竖耳蹦又撞，鱼儿惊慌水面跳。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   蜜蜂群迁闹哄哄，鸽子惊飞不回巢。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   综合分析辨真假，群测群防很重要。</a:t>
            </a:r>
          </a:p>
        </p:txBody>
      </p:sp>
      <p:sp>
        <p:nvSpPr>
          <p:cNvPr id="20" name="圆角矩形 5">
            <a:extLst>
              <a:ext uri="{FF2B5EF4-FFF2-40B4-BE49-F238E27FC236}">
                <a16:creationId xmlns="" xmlns:a16="http://schemas.microsoft.com/office/drawing/2014/main" id="{43090FB4-B400-42C8-A87D-B5C9BA0765AC}"/>
              </a:ext>
            </a:extLst>
          </p:cNvPr>
          <p:cNvSpPr/>
          <p:nvPr/>
        </p:nvSpPr>
        <p:spPr>
          <a:xfrm>
            <a:off x="4583836" y="2039906"/>
            <a:ext cx="5279301" cy="3072151"/>
          </a:xfrm>
          <a:prstGeom prst="roundRect">
            <a:avLst/>
          </a:prstGeom>
          <a:noFill/>
          <a:ln w="28575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4FC01B01-BF94-4564-97C8-8F770BAB9B2C}"/>
              </a:ext>
            </a:extLst>
          </p:cNvPr>
          <p:cNvGrpSpPr/>
          <p:nvPr/>
        </p:nvGrpSpPr>
        <p:grpSpPr>
          <a:xfrm>
            <a:off x="9404018" y="4692797"/>
            <a:ext cx="640909" cy="570094"/>
            <a:chOff x="8958764" y="2482888"/>
            <a:chExt cx="2561486" cy="2332070"/>
          </a:xfrm>
          <a:solidFill>
            <a:srgbClr val="177F6C"/>
          </a:solidFill>
        </p:grpSpPr>
        <p:sp>
          <p:nvSpPr>
            <p:cNvPr id="24" name="椭圆 211">
              <a:extLst>
                <a:ext uri="{FF2B5EF4-FFF2-40B4-BE49-F238E27FC236}">
                  <a16:creationId xmlns="" xmlns:a16="http://schemas.microsoft.com/office/drawing/2014/main" id="{878AA074-FED5-4520-9CB9-60E9EEF7372E}"/>
                </a:ext>
              </a:extLst>
            </p:cNvPr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11">
              <a:extLst>
                <a:ext uri="{FF2B5EF4-FFF2-40B4-BE49-F238E27FC236}">
                  <a16:creationId xmlns="" xmlns:a16="http://schemas.microsoft.com/office/drawing/2014/main" id="{600F03DB-DA55-4D5C-847A-FB976EAAD9D9}"/>
                </a:ext>
              </a:extLst>
            </p:cNvPr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="" xmlns:a16="http://schemas.microsoft.com/office/drawing/2014/main" id="{172180FA-7AAB-464E-AFA8-F9F838A3CD35}"/>
                </a:ext>
              </a:extLst>
            </p:cNvPr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11">
              <a:extLst>
                <a:ext uri="{FF2B5EF4-FFF2-40B4-BE49-F238E27FC236}">
                  <a16:creationId xmlns="" xmlns:a16="http://schemas.microsoft.com/office/drawing/2014/main" id="{42ADD03D-B42D-4B18-A211-A06D5BF52E82}"/>
                </a:ext>
              </a:extLst>
            </p:cNvPr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7AA3D5B6-E622-482A-9085-54D7B9ED6D53}"/>
                </a:ext>
              </a:extLst>
            </p:cNvPr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6="http://schemas.microsoft.com/office/drawing/2014/main" id="{6C8580CF-CC6D-4AE8-B758-11FE462FA173}"/>
                </a:ext>
              </a:extLst>
            </p:cNvPr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211">
              <a:extLst>
                <a:ext uri="{FF2B5EF4-FFF2-40B4-BE49-F238E27FC236}">
                  <a16:creationId xmlns="" xmlns:a16="http://schemas.microsoft.com/office/drawing/2014/main" id="{9FC2B107-EF70-45A4-8F8E-38C725822A1C}"/>
                </a:ext>
              </a:extLst>
            </p:cNvPr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489F8DEC-7C15-456F-8DBE-1B7E327C0FC2}"/>
                </a:ext>
              </a:extLst>
            </p:cNvPr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211">
              <a:extLst>
                <a:ext uri="{FF2B5EF4-FFF2-40B4-BE49-F238E27FC236}">
                  <a16:creationId xmlns="" xmlns:a16="http://schemas.microsoft.com/office/drawing/2014/main" id="{7537B329-463B-4FC3-AF09-146CE06CBEDD}"/>
                </a:ext>
              </a:extLst>
            </p:cNvPr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211">
              <a:extLst>
                <a:ext uri="{FF2B5EF4-FFF2-40B4-BE49-F238E27FC236}">
                  <a16:creationId xmlns="" xmlns:a16="http://schemas.microsoft.com/office/drawing/2014/main" id="{C076CE81-DAE1-471F-92AE-320E3A036033}"/>
                </a:ext>
              </a:extLst>
            </p:cNvPr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012511D-D653-4C0D-89B0-49B8D58662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9" t="5147" r="196" b="33511"/>
          <a:stretch/>
        </p:blipFill>
        <p:spPr>
          <a:xfrm>
            <a:off x="-29213" y="2642866"/>
            <a:ext cx="4613049" cy="42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0709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地震的前兆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3776663" y="1270389"/>
            <a:ext cx="50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大震的预警现象和预警时间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8B40F4F-D8BF-4636-B588-DDE0D8B6732D}"/>
              </a:ext>
            </a:extLst>
          </p:cNvPr>
          <p:cNvSpPr/>
          <p:nvPr/>
        </p:nvSpPr>
        <p:spPr>
          <a:xfrm>
            <a:off x="2311198" y="1902563"/>
            <a:ext cx="7569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从唐山等震区人们的感受来看，从地震发生到房屋破坏，一般约有十几秒钟的预警时间，大震的预警现象主要有：地面的颠动、地声、地光，建筑物的晃动等。</a:t>
            </a:r>
          </a:p>
        </p:txBody>
      </p:sp>
      <p:pic>
        <p:nvPicPr>
          <p:cNvPr id="42" name="Picture 3" descr="42.jpg (11698 字节)">
            <a:extLst>
              <a:ext uri="{FF2B5EF4-FFF2-40B4-BE49-F238E27FC236}">
                <a16:creationId xmlns="" xmlns:a16="http://schemas.microsoft.com/office/drawing/2014/main" id="{5305CEEF-02A0-4D19-9B54-00C5210F7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86" y="2998115"/>
            <a:ext cx="3708641" cy="179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3" name="Picture 4" descr="43.jpg (12195 字节)">
            <a:extLst>
              <a:ext uri="{FF2B5EF4-FFF2-40B4-BE49-F238E27FC236}">
                <a16:creationId xmlns="" xmlns:a16="http://schemas.microsoft.com/office/drawing/2014/main" id="{9ED8F98E-2D01-465C-A662-AC0F64DA6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52" y="2998115"/>
            <a:ext cx="3600450" cy="178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9" name="Picture 5" descr="44.jpg (11631 字节)">
            <a:extLst>
              <a:ext uri="{FF2B5EF4-FFF2-40B4-BE49-F238E27FC236}">
                <a16:creationId xmlns="" xmlns:a16="http://schemas.microsoft.com/office/drawing/2014/main" id="{3BDE4637-1E90-43BD-84A4-8E9013FA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627" y="2998115"/>
            <a:ext cx="3816350" cy="179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7A60D604-45DF-4F5C-B171-3021469DCC93}"/>
              </a:ext>
            </a:extLst>
          </p:cNvPr>
          <p:cNvSpPr/>
          <p:nvPr/>
        </p:nvSpPr>
        <p:spPr>
          <a:xfrm>
            <a:off x="5173774" y="4953101"/>
            <a:ext cx="18444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地声强烈而怪异。 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31375BBB-ED65-4C3C-8A72-3356C95EFFDF}"/>
              </a:ext>
            </a:extLst>
          </p:cNvPr>
          <p:cNvSpPr/>
          <p:nvPr/>
        </p:nvSpPr>
        <p:spPr>
          <a:xfrm>
            <a:off x="8168468" y="4941024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地面和房屋的上下颠动及水平晃动。 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A11F1CC6-382D-41A5-8EF8-AE013F30F7F6}"/>
              </a:ext>
            </a:extLst>
          </p:cNvPr>
          <p:cNvSpPr/>
          <p:nvPr/>
        </p:nvSpPr>
        <p:spPr>
          <a:xfrm>
            <a:off x="1297180" y="4953101"/>
            <a:ext cx="18444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地光明亮而恐怖。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6551" y="658800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9552251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=""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=""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=""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=""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=""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=""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=""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地震的前兆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478015" y="1270389"/>
            <a:ext cx="50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大震时人们的感受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7A60D604-45DF-4F5C-B171-3021469DCC93}"/>
              </a:ext>
            </a:extLst>
          </p:cNvPr>
          <p:cNvSpPr/>
          <p:nvPr/>
        </p:nvSpPr>
        <p:spPr>
          <a:xfrm>
            <a:off x="4456140" y="4611235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空气中弥漫着大量的烟尘，伴有火灾时更是浓烟滚滚，尘雾弥漫。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31375BBB-ED65-4C3C-8A72-3356C95EFFDF}"/>
              </a:ext>
            </a:extLst>
          </p:cNvPr>
          <p:cNvSpPr/>
          <p:nvPr/>
        </p:nvSpPr>
        <p:spPr>
          <a:xfrm>
            <a:off x="8068745" y="4589623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突然出现的灾变，使人们产生巨大的恐惧。 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A11F1CC6-382D-41A5-8EF8-AE013F30F7F6}"/>
              </a:ext>
            </a:extLst>
          </p:cNvPr>
          <p:cNvSpPr/>
          <p:nvPr/>
        </p:nvSpPr>
        <p:spPr>
          <a:xfrm>
            <a:off x="957262" y="4611235"/>
            <a:ext cx="29825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身体严重失控，不能自主行动。 </a:t>
            </a:r>
          </a:p>
        </p:txBody>
      </p:sp>
      <p:pic>
        <p:nvPicPr>
          <p:cNvPr id="22" name="Picture 3" descr="45.jpg (13725 字节)">
            <a:extLst>
              <a:ext uri="{FF2B5EF4-FFF2-40B4-BE49-F238E27FC236}">
                <a16:creationId xmlns="" xmlns:a16="http://schemas.microsoft.com/office/drawing/2014/main" id="{534893A6-A88E-4567-95E8-34CAD1B0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8" y="2473325"/>
            <a:ext cx="3240087" cy="194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4" descr="46.jpg (20161 字节)">
            <a:extLst>
              <a:ext uri="{FF2B5EF4-FFF2-40B4-BE49-F238E27FC236}">
                <a16:creationId xmlns="" xmlns:a16="http://schemas.microsoft.com/office/drawing/2014/main" id="{AB3374D9-3A07-429A-941A-D20409EB4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6" b="15387"/>
          <a:stretch/>
        </p:blipFill>
        <p:spPr bwMode="auto">
          <a:xfrm>
            <a:off x="8168468" y="2473325"/>
            <a:ext cx="3092554" cy="194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5" descr="47.jpg (19556 字节)">
            <a:extLst>
              <a:ext uri="{FF2B5EF4-FFF2-40B4-BE49-F238E27FC236}">
                <a16:creationId xmlns="" xmlns:a16="http://schemas.microsoft.com/office/drawing/2014/main" id="{4C138A41-58B7-48DB-BA48-0268A23CB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7"/>
          <a:stretch/>
        </p:blipFill>
        <p:spPr bwMode="auto">
          <a:xfrm>
            <a:off x="4478015" y="2473325"/>
            <a:ext cx="3240087" cy="194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572242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wbjkji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2297</TotalTime>
  <Words>1743</Words>
  <Application>Microsoft Office PowerPoint</Application>
  <PresentationFormat>宽屏</PresentationFormat>
  <Paragraphs>195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Meiryo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122</cp:revision>
  <dcterms:created xsi:type="dcterms:W3CDTF">2015-04-13T06:08:43Z</dcterms:created>
  <dcterms:modified xsi:type="dcterms:W3CDTF">2023-01-26T00:49:20Z</dcterms:modified>
</cp:coreProperties>
</file>