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9" r:id="rId2"/>
    <p:sldMasterId id="2147483673" r:id="rId3"/>
  </p:sldMasterIdLst>
  <p:notesMasterIdLst>
    <p:notesMasterId r:id="rId29"/>
  </p:notesMasterIdLst>
  <p:sldIdLst>
    <p:sldId id="257" r:id="rId4"/>
    <p:sldId id="259" r:id="rId5"/>
    <p:sldId id="260" r:id="rId6"/>
    <p:sldId id="264" r:id="rId7"/>
    <p:sldId id="265" r:id="rId8"/>
    <p:sldId id="266" r:id="rId9"/>
    <p:sldId id="267" r:id="rId10"/>
    <p:sldId id="268" r:id="rId11"/>
    <p:sldId id="261" r:id="rId12"/>
    <p:sldId id="269" r:id="rId13"/>
    <p:sldId id="270" r:id="rId14"/>
    <p:sldId id="271" r:id="rId15"/>
    <p:sldId id="272" r:id="rId16"/>
    <p:sldId id="262" r:id="rId17"/>
    <p:sldId id="273" r:id="rId18"/>
    <p:sldId id="274" r:id="rId19"/>
    <p:sldId id="275" r:id="rId20"/>
    <p:sldId id="276" r:id="rId21"/>
    <p:sldId id="263" r:id="rId22"/>
    <p:sldId id="277" r:id="rId23"/>
    <p:sldId id="278" r:id="rId24"/>
    <p:sldId id="279" r:id="rId25"/>
    <p:sldId id="280" r:id="rId26"/>
    <p:sldId id="258" r:id="rId27"/>
    <p:sldId id="28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A9DB2"/>
    <a:srgbClr val="4F7D94"/>
    <a:srgbClr val="2C52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6" d="100"/>
          <a:sy n="106" d="100"/>
        </p:scale>
        <p:origin x="756" y="78"/>
      </p:cViewPr>
      <p:guideLst>
        <p:guide orient="horz" pos="2160"/>
        <p:guide pos="3795"/>
      </p:guideLst>
    </p:cSldViewPr>
  </p:slideViewPr>
  <p:notesTextViewPr>
    <p:cViewPr>
      <p:scale>
        <a:sx n="1" d="1"/>
        <a:sy n="1" d="1"/>
      </p:scale>
      <p:origin x="0" y="0"/>
    </p:cViewPr>
  </p:notesTextViewPr>
  <p:notesViewPr>
    <p:cSldViewPr snapToGrid="0" showGuides="1">
      <p:cViewPr varScale="1">
        <p:scale>
          <a:sx n="84" d="100"/>
          <a:sy n="84" d="100"/>
        </p:scale>
        <p:origin x="108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E08F7-F22F-4D2B-8DC0-329AB988F53C}" type="datetimeFigureOut">
              <a:rPr lang="zh-CN" altLang="en-US" smtClean="0"/>
              <a:t>2023/1/24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002BB-0009-45EC-8C11-326FB19188EC}" type="slidenum">
              <a:rPr lang="zh-CN" altLang="en-US" smtClean="0"/>
              <a:t>‹#›</a:t>
            </a:fld>
            <a:endParaRPr lang="zh-CN" altLang="en-US"/>
          </a:p>
        </p:txBody>
      </p:sp>
    </p:spTree>
    <p:extLst>
      <p:ext uri="{BB962C8B-B14F-4D97-AF65-F5344CB8AC3E}">
        <p14:creationId xmlns:p14="http://schemas.microsoft.com/office/powerpoint/2010/main" val="201342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05002BB-0009-45EC-8C11-326FB19188EC}" type="slidenum">
              <a:rPr lang="zh-CN" altLang="en-US" smtClean="0"/>
              <a:t>12</a:t>
            </a:fld>
            <a:endParaRPr lang="zh-CN" altLang="en-US"/>
          </a:p>
        </p:txBody>
      </p:sp>
    </p:spTree>
    <p:extLst>
      <p:ext uri="{BB962C8B-B14F-4D97-AF65-F5344CB8AC3E}">
        <p14:creationId xmlns:p14="http://schemas.microsoft.com/office/powerpoint/2010/main" val="380102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05002BB-0009-45EC-8C11-326FB19188EC}" type="slidenum">
              <a:rPr lang="zh-CN" altLang="en-US" smtClean="0"/>
              <a:t>24</a:t>
            </a:fld>
            <a:endParaRPr lang="zh-CN" altLang="en-US"/>
          </a:p>
        </p:txBody>
      </p:sp>
    </p:spTree>
    <p:extLst>
      <p:ext uri="{BB962C8B-B14F-4D97-AF65-F5344CB8AC3E}">
        <p14:creationId xmlns:p14="http://schemas.microsoft.com/office/powerpoint/2010/main" val="1675390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34935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38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5372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06492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123006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0" y="6619582"/>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2017472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0640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6646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41498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767637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7302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9765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034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4243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9667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4832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94874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2781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10548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07960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01074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09827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069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0010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4665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3088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2171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715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8970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23659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A9D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270098"/>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73142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50669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0.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1.jpe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2.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10" Type="http://schemas.openxmlformats.org/officeDocument/2006/relationships/slideLayout" Target="../slideLayouts/slideLayout2.xml"/><Relationship Id="rId4" Type="http://schemas.openxmlformats.org/officeDocument/2006/relationships/tags" Target="../tags/tag32.xml"/><Relationship Id="rId9" Type="http://schemas.openxmlformats.org/officeDocument/2006/relationships/tags" Target="../tags/tag37.xml"/></Relationships>
</file>

<file path=ppt/slides/_rels/slide16.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image" Target="../media/image12.jpeg"/><Relationship Id="rId5" Type="http://schemas.openxmlformats.org/officeDocument/2006/relationships/tags" Target="../tags/tag42.xml"/><Relationship Id="rId10" Type="http://schemas.openxmlformats.org/officeDocument/2006/relationships/slideLayout" Target="../slideLayouts/slideLayout2.xml"/><Relationship Id="rId4" Type="http://schemas.openxmlformats.org/officeDocument/2006/relationships/tags" Target="../tags/tag41.xml"/><Relationship Id="rId9" Type="http://schemas.openxmlformats.org/officeDocument/2006/relationships/tags" Target="../tags/tag46.xml"/></Relationships>
</file>

<file path=ppt/slides/_rels/slide17.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5" Type="http://schemas.openxmlformats.org/officeDocument/2006/relationships/tags" Target="../tags/tag51.xml"/><Relationship Id="rId10" Type="http://schemas.openxmlformats.org/officeDocument/2006/relationships/tags" Target="../tags/tag56.xml"/><Relationship Id="rId4" Type="http://schemas.openxmlformats.org/officeDocument/2006/relationships/tags" Target="../tags/tag50.xml"/><Relationship Id="rId9" Type="http://schemas.openxmlformats.org/officeDocument/2006/relationships/tags" Target="../tags/tag55.xml"/></Relationships>
</file>

<file path=ppt/slides/_rels/slide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Layout" Target="../slideLayouts/slideLayout2.xml"/><Relationship Id="rId4" Type="http://schemas.openxmlformats.org/officeDocument/2006/relationships/tags" Target="../tags/tag6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tags" Target="../tags/tag66.xml"/><Relationship Id="rId7" Type="http://schemas.openxmlformats.org/officeDocument/2006/relationships/image" Target="../media/image13.jpe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2.xml"/><Relationship Id="rId5" Type="http://schemas.openxmlformats.org/officeDocument/2006/relationships/tags" Target="../tags/tag68.xml"/><Relationship Id="rId4" Type="http://schemas.openxmlformats.org/officeDocument/2006/relationships/tags" Target="../tags/tag67.xml"/></Relationships>
</file>

<file path=ppt/slides/_rels/slide21.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tags" Target="../tags/tag81.xml"/><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tags" Target="../tags/tag80.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tags" Target="../tags/tag79.xml"/><Relationship Id="rId5" Type="http://schemas.openxmlformats.org/officeDocument/2006/relationships/tags" Target="../tags/tag73.xml"/><Relationship Id="rId10" Type="http://schemas.openxmlformats.org/officeDocument/2006/relationships/tags" Target="../tags/tag78.xml"/><Relationship Id="rId4" Type="http://schemas.openxmlformats.org/officeDocument/2006/relationships/tags" Target="../tags/tag72.xml"/><Relationship Id="rId9" Type="http://schemas.openxmlformats.org/officeDocument/2006/relationships/tags" Target="../tags/tag77.xml"/><Relationship Id="rId1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8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7.jpeg"/><Relationship Id="rId5" Type="http://schemas.openxmlformats.org/officeDocument/2006/relationships/slideLayout" Target="../slideLayouts/slideLayout2.xml"/><Relationship Id="rId4" Type="http://schemas.openxmlformats.org/officeDocument/2006/relationships/tags" Target="../tags/tag8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7.xml"/><Relationship Id="rId5" Type="http://schemas.openxmlformats.org/officeDocument/2006/relationships/image" Target="../media/image2.jpeg"/><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 xmlns:a16="http://schemas.microsoft.com/office/drawing/2014/main" id="{00B47A85-68E0-4C5E-9C3A-DD7F83FBA42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grpSp>
        <p:nvGrpSpPr>
          <p:cNvPr id="11" name="组合 10">
            <a:extLst>
              <a:ext uri="{FF2B5EF4-FFF2-40B4-BE49-F238E27FC236}">
                <a16:creationId xmlns="" xmlns:a16="http://schemas.microsoft.com/office/drawing/2014/main" id="{33EAB415-95EB-4A9C-A9ED-59F735BCD1B2}"/>
              </a:ext>
            </a:extLst>
          </p:cNvPr>
          <p:cNvGrpSpPr/>
          <p:nvPr/>
        </p:nvGrpSpPr>
        <p:grpSpPr>
          <a:xfrm>
            <a:off x="627871" y="1087556"/>
            <a:ext cx="4685358" cy="4685358"/>
            <a:chOff x="6403428" y="993228"/>
            <a:chExt cx="4871544" cy="4871544"/>
          </a:xfrm>
        </p:grpSpPr>
        <p:sp>
          <p:nvSpPr>
            <p:cNvPr id="27" name="椭圆 26">
              <a:extLst>
                <a:ext uri="{FF2B5EF4-FFF2-40B4-BE49-F238E27FC236}">
                  <a16:creationId xmlns="" xmlns:a16="http://schemas.microsoft.com/office/drawing/2014/main" id="{15162F16-EC22-4D9A-8A7E-FFF21DB13C1C}"/>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8" name="椭圆 27">
              <a:extLst>
                <a:ext uri="{FF2B5EF4-FFF2-40B4-BE49-F238E27FC236}">
                  <a16:creationId xmlns="" xmlns:a16="http://schemas.microsoft.com/office/drawing/2014/main" id="{90C5D62A-D71E-4BFD-BFF9-3D78147E38F6}"/>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9" name="椭圆 28">
              <a:extLst>
                <a:ext uri="{FF2B5EF4-FFF2-40B4-BE49-F238E27FC236}">
                  <a16:creationId xmlns="" xmlns:a16="http://schemas.microsoft.com/office/drawing/2014/main" id="{6BE419DF-04FD-43EB-9FB3-913768CF4F8F}"/>
                </a:ext>
              </a:extLst>
            </p:cNvPr>
            <p:cNvSpPr/>
            <p:nvPr/>
          </p:nvSpPr>
          <p:spPr>
            <a:xfrm flipH="1">
              <a:off x="7256069" y="1845867"/>
              <a:ext cx="3166263" cy="316626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a:extLst>
                <a:ext uri="{FF2B5EF4-FFF2-40B4-BE49-F238E27FC236}">
                  <a16:creationId xmlns="" xmlns:a16="http://schemas.microsoft.com/office/drawing/2014/main" id="{1C96B212-2857-48DB-8B1B-AC7D728D0901}"/>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40" name="任意多边形: 形状 39">
            <a:extLst>
              <a:ext uri="{FF2B5EF4-FFF2-40B4-BE49-F238E27FC236}">
                <a16:creationId xmlns="" xmlns:a16="http://schemas.microsoft.com/office/drawing/2014/main" id="{2B790CA4-9157-4BF2-99A3-D9EB179462BE}"/>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3" name="文本框 42">
            <a:extLst>
              <a:ext uri="{FF2B5EF4-FFF2-40B4-BE49-F238E27FC236}">
                <a16:creationId xmlns="" xmlns:a16="http://schemas.microsoft.com/office/drawing/2014/main" id="{6337CD6F-7562-4E4C-962F-B32A32A4BF8F}"/>
              </a:ext>
            </a:extLst>
          </p:cNvPr>
          <p:cNvSpPr txBox="1"/>
          <p:nvPr/>
        </p:nvSpPr>
        <p:spPr>
          <a:xfrm>
            <a:off x="5654311" y="2200894"/>
            <a:ext cx="1410643"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财</a:t>
            </a:r>
            <a:endParaRPr lang="zh-CN" altLang="en-US" sz="11000" b="1" dirty="0">
              <a:ln w="38100">
                <a:solidFill>
                  <a:schemeClr val="bg1"/>
                </a:solidFill>
              </a:ln>
              <a:noFill/>
              <a:cs typeface="+mn-ea"/>
              <a:sym typeface="+mn-lt"/>
            </a:endParaRPr>
          </a:p>
        </p:txBody>
      </p:sp>
      <p:sp>
        <p:nvSpPr>
          <p:cNvPr id="44" name="文本框 43">
            <a:extLst>
              <a:ext uri="{FF2B5EF4-FFF2-40B4-BE49-F238E27FC236}">
                <a16:creationId xmlns="" xmlns:a16="http://schemas.microsoft.com/office/drawing/2014/main" id="{3D76DA58-ECB0-420D-9270-847F0DD18D77}"/>
              </a:ext>
            </a:extLst>
          </p:cNvPr>
          <p:cNvSpPr txBox="1"/>
          <p:nvPr/>
        </p:nvSpPr>
        <p:spPr>
          <a:xfrm>
            <a:off x="6930957" y="2200894"/>
            <a:ext cx="1410643"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会</a:t>
            </a:r>
            <a:endParaRPr lang="zh-CN" altLang="en-US" sz="11000" b="1" dirty="0">
              <a:ln w="38100">
                <a:solidFill>
                  <a:schemeClr val="bg1"/>
                </a:solidFill>
              </a:ln>
              <a:noFill/>
              <a:cs typeface="+mn-ea"/>
              <a:sym typeface="+mn-lt"/>
            </a:endParaRPr>
          </a:p>
        </p:txBody>
      </p:sp>
      <p:sp>
        <p:nvSpPr>
          <p:cNvPr id="45" name="文本框 44">
            <a:extLst>
              <a:ext uri="{FF2B5EF4-FFF2-40B4-BE49-F238E27FC236}">
                <a16:creationId xmlns="" xmlns:a16="http://schemas.microsoft.com/office/drawing/2014/main" id="{2DE8054D-0D9F-463F-B8CF-55B1DC02D11C}"/>
              </a:ext>
            </a:extLst>
          </p:cNvPr>
          <p:cNvSpPr txBox="1"/>
          <p:nvPr/>
        </p:nvSpPr>
        <p:spPr>
          <a:xfrm>
            <a:off x="8207603"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专</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46" name="文本框 45">
            <a:extLst>
              <a:ext uri="{FF2B5EF4-FFF2-40B4-BE49-F238E27FC236}">
                <a16:creationId xmlns="" xmlns:a16="http://schemas.microsoft.com/office/drawing/2014/main" id="{EEF49476-F34C-4C56-B662-B6A125CA106E}"/>
              </a:ext>
            </a:extLst>
          </p:cNvPr>
          <p:cNvSpPr txBox="1"/>
          <p:nvPr/>
        </p:nvSpPr>
        <p:spPr>
          <a:xfrm>
            <a:off x="9484248"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业</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49" name="文本框 48">
            <a:extLst>
              <a:ext uri="{FF2B5EF4-FFF2-40B4-BE49-F238E27FC236}">
                <a16:creationId xmlns="" xmlns:a16="http://schemas.microsoft.com/office/drawing/2014/main" id="{8992818F-4276-4E58-AED4-D5FD0A314030}"/>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grpSp>
        <p:nvGrpSpPr>
          <p:cNvPr id="52" name="组合 51">
            <a:extLst>
              <a:ext uri="{FF2B5EF4-FFF2-40B4-BE49-F238E27FC236}">
                <a16:creationId xmlns="" xmlns:a16="http://schemas.microsoft.com/office/drawing/2014/main" id="{1056BAF0-4943-4804-BF72-5305A0C6D263}"/>
              </a:ext>
            </a:extLst>
          </p:cNvPr>
          <p:cNvGrpSpPr/>
          <p:nvPr/>
        </p:nvGrpSpPr>
        <p:grpSpPr>
          <a:xfrm>
            <a:off x="5749692" y="1638431"/>
            <a:ext cx="5363606" cy="553998"/>
            <a:chOff x="-1813957" y="3781207"/>
            <a:chExt cx="5363606" cy="553998"/>
          </a:xfrm>
        </p:grpSpPr>
        <p:sp>
          <p:nvSpPr>
            <p:cNvPr id="42" name="文本框 41">
              <a:extLst>
                <a:ext uri="{FF2B5EF4-FFF2-40B4-BE49-F238E27FC236}">
                  <a16:creationId xmlns="" xmlns:a16="http://schemas.microsoft.com/office/drawing/2014/main" id="{86488A81-1954-4BD1-8304-ADB71E9FED8E}"/>
                </a:ext>
              </a:extLst>
            </p:cNvPr>
            <p:cNvSpPr txBox="1"/>
            <p:nvPr/>
          </p:nvSpPr>
          <p:spPr>
            <a:xfrm>
              <a:off x="693964" y="3781207"/>
              <a:ext cx="2855685" cy="553998"/>
            </a:xfrm>
            <a:prstGeom prst="rect">
              <a:avLst/>
            </a:prstGeom>
            <a:noFill/>
          </p:spPr>
          <p:txBody>
            <a:bodyPr wrap="square" lIns="0" tIns="0" rIns="0" bIns="0" rtlCol="0">
              <a:spAutoFit/>
            </a:bodyPr>
            <a:lstStyle/>
            <a:p>
              <a:r>
                <a:rPr lang="zh-CN" altLang="en-US" sz="3600" dirty="0">
                  <a:solidFill>
                    <a:schemeClr val="bg1"/>
                  </a:solidFill>
                  <a:effectLst>
                    <a:outerShdw blurRad="38100" dist="38100" dir="2700000" algn="tl">
                      <a:srgbClr val="000000">
                        <a:alpha val="43137"/>
                      </a:srgbClr>
                    </a:outerShdw>
                  </a:effectLst>
                  <a:cs typeface="+mn-ea"/>
                  <a:sym typeface="+mn-lt"/>
                </a:rPr>
                <a:t>毕</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业</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答</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辩</a:t>
              </a:r>
            </a:p>
          </p:txBody>
        </p:sp>
        <p:cxnSp>
          <p:nvCxnSpPr>
            <p:cNvPr id="51" name="直接连接符 50">
              <a:extLst>
                <a:ext uri="{FF2B5EF4-FFF2-40B4-BE49-F238E27FC236}">
                  <a16:creationId xmlns="" xmlns:a16="http://schemas.microsoft.com/office/drawing/2014/main" id="{4B76C58A-395F-4D0B-82A4-F78A96E28DA8}"/>
                </a:ext>
              </a:extLst>
            </p:cNvPr>
            <p:cNvCxnSpPr>
              <a:cxnSpLocks/>
            </p:cNvCxnSpPr>
            <p:nvPr/>
          </p:nvCxnSpPr>
          <p:spPr>
            <a:xfrm>
              <a:off x="-1813957" y="4070131"/>
              <a:ext cx="234446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53" name="矩形: 圆角 52">
            <a:extLst>
              <a:ext uri="{FF2B5EF4-FFF2-40B4-BE49-F238E27FC236}">
                <a16:creationId xmlns="" xmlns:a16="http://schemas.microsoft.com/office/drawing/2014/main" id="{CF735B1F-FFFA-48F4-9467-E5207C583CF3}"/>
              </a:ext>
            </a:extLst>
          </p:cNvPr>
          <p:cNvSpPr/>
          <p:nvPr/>
        </p:nvSpPr>
        <p:spPr>
          <a:xfrm>
            <a:off x="5787455" y="4346021"/>
            <a:ext cx="5108292" cy="45374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pc="300" dirty="0">
                <a:solidFill>
                  <a:schemeClr val="tx1">
                    <a:lumMod val="75000"/>
                    <a:lumOff val="25000"/>
                  </a:schemeClr>
                </a:solidFill>
                <a:cs typeface="+mn-ea"/>
                <a:sym typeface="+mn-lt"/>
              </a:rPr>
              <a:t>会计专业</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会计答辩</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财务专业</a:t>
            </a:r>
          </a:p>
        </p:txBody>
      </p:sp>
      <p:sp>
        <p:nvSpPr>
          <p:cNvPr id="56" name="文本框 55">
            <a:extLst>
              <a:ext uri="{FF2B5EF4-FFF2-40B4-BE49-F238E27FC236}">
                <a16:creationId xmlns="" xmlns:a16="http://schemas.microsoft.com/office/drawing/2014/main" id="{F0649676-7F2F-43B8-8A65-8E3427305B91}"/>
              </a:ext>
            </a:extLst>
          </p:cNvPr>
          <p:cNvSpPr txBox="1"/>
          <p:nvPr/>
        </p:nvSpPr>
        <p:spPr>
          <a:xfrm>
            <a:off x="4790878" y="3824301"/>
            <a:ext cx="6104014" cy="369332"/>
          </a:xfrm>
          <a:prstGeom prst="rect">
            <a:avLst/>
          </a:prstGeom>
          <a:noFill/>
        </p:spPr>
        <p:txBody>
          <a:bodyPr wrap="square" lIns="0" tIns="0" rIns="0" bIns="0" rtlCol="0">
            <a:spAutoFit/>
          </a:bodyPr>
          <a:lstStyle/>
          <a:p>
            <a:pPr algn="r"/>
            <a:r>
              <a:rPr lang="en-US" altLang="zh-CN" sz="2400" spc="500" dirty="0">
                <a:solidFill>
                  <a:schemeClr val="bg1"/>
                </a:solidFill>
                <a:cs typeface="+mn-ea"/>
                <a:sym typeface="+mn-lt"/>
              </a:rPr>
              <a:t>ACCOUNTING PROFESSION</a:t>
            </a:r>
            <a:endParaRPr lang="zh-CN" altLang="en-US" sz="2400" spc="500" dirty="0">
              <a:solidFill>
                <a:schemeClr val="bg1"/>
              </a:solidFill>
              <a:cs typeface="+mn-ea"/>
              <a:sym typeface="+mn-lt"/>
            </a:endParaRPr>
          </a:p>
        </p:txBody>
      </p:sp>
      <p:sp>
        <p:nvSpPr>
          <p:cNvPr id="48" name="文本框 47">
            <a:extLst>
              <a:ext uri="{FF2B5EF4-FFF2-40B4-BE49-F238E27FC236}">
                <a16:creationId xmlns="" xmlns:a16="http://schemas.microsoft.com/office/drawing/2014/main" id="{CF9B3CAC-CAA1-44F2-A43E-DAC8E636CCFA}"/>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grpSp>
        <p:nvGrpSpPr>
          <p:cNvPr id="61" name="组合 60">
            <a:extLst>
              <a:ext uri="{FF2B5EF4-FFF2-40B4-BE49-F238E27FC236}">
                <a16:creationId xmlns="" xmlns:a16="http://schemas.microsoft.com/office/drawing/2014/main" id="{D797072B-07F0-4B3F-8897-63F6EFE53A75}"/>
              </a:ext>
            </a:extLst>
          </p:cNvPr>
          <p:cNvGrpSpPr/>
          <p:nvPr/>
        </p:nvGrpSpPr>
        <p:grpSpPr>
          <a:xfrm>
            <a:off x="7250859" y="5361958"/>
            <a:ext cx="4317024" cy="307777"/>
            <a:chOff x="2627584" y="5786288"/>
            <a:chExt cx="4317024" cy="307777"/>
          </a:xfrm>
        </p:grpSpPr>
        <p:sp>
          <p:nvSpPr>
            <p:cNvPr id="59" name="文本框 58">
              <a:extLst>
                <a:ext uri="{FF2B5EF4-FFF2-40B4-BE49-F238E27FC236}">
                  <a16:creationId xmlns="" xmlns:a16="http://schemas.microsoft.com/office/drawing/2014/main" id="{E671CEB5-BB1F-4C5B-AD13-AF1E8DBCDF06}"/>
                </a:ext>
              </a:extLst>
            </p:cNvPr>
            <p:cNvSpPr txBox="1"/>
            <p:nvPr/>
          </p:nvSpPr>
          <p:spPr>
            <a:xfrm>
              <a:off x="2930486" y="5786288"/>
              <a:ext cx="4014122" cy="307777"/>
            </a:xfrm>
            <a:prstGeom prst="rect">
              <a:avLst/>
            </a:prstGeom>
            <a:noFill/>
          </p:spPr>
          <p:txBody>
            <a:bodyPr wrap="square" lIns="0" tIns="0" rIns="0" bIns="0" rtlCol="0">
              <a:spAutoFit/>
            </a:bodyPr>
            <a:lstStyle/>
            <a:p>
              <a:pPr lvl="0"/>
              <a:r>
                <a:rPr lang="zh-CN" altLang="en-US" sz="2000" dirty="0">
                  <a:solidFill>
                    <a:prstClr val="white"/>
                  </a:solidFill>
                  <a:cs typeface="+mn-ea"/>
                  <a:sym typeface="+mn-lt"/>
                </a:rPr>
                <a:t>答辩人</a:t>
              </a:r>
              <a:r>
                <a:rPr lang="zh-CN" altLang="en-US" sz="2000" dirty="0" smtClean="0">
                  <a:solidFill>
                    <a:prstClr val="white"/>
                  </a:solidFill>
                  <a:cs typeface="+mn-ea"/>
                  <a:sym typeface="+mn-lt"/>
                </a:rPr>
                <a:t>：优品</a:t>
              </a:r>
              <a:r>
                <a:rPr lang="en-US" altLang="zh-CN" sz="2000" dirty="0" smtClean="0">
                  <a:solidFill>
                    <a:prstClr val="white"/>
                  </a:solidFill>
                  <a:cs typeface="+mn-ea"/>
                  <a:sym typeface="+mn-lt"/>
                </a:rPr>
                <a:t>PPT    </a:t>
              </a:r>
              <a:r>
                <a:rPr lang="zh-CN" altLang="en-US" sz="2000" dirty="0">
                  <a:solidFill>
                    <a:prstClr val="white"/>
                  </a:solidFill>
                  <a:cs typeface="+mn-ea"/>
                  <a:sym typeface="+mn-lt"/>
                </a:rPr>
                <a:t>老师：王教授</a:t>
              </a:r>
              <a:endParaRPr lang="en-US" altLang="zh-CN" sz="2000" dirty="0">
                <a:solidFill>
                  <a:prstClr val="white"/>
                </a:solidFill>
                <a:cs typeface="+mn-ea"/>
                <a:sym typeface="+mn-lt"/>
              </a:endParaRPr>
            </a:p>
          </p:txBody>
        </p:sp>
        <p:sp>
          <p:nvSpPr>
            <p:cNvPr id="60" name="Freeform 88">
              <a:extLst>
                <a:ext uri="{FF2B5EF4-FFF2-40B4-BE49-F238E27FC236}">
                  <a16:creationId xmlns="" xmlns:a16="http://schemas.microsoft.com/office/drawing/2014/main" id="{FBA4C27F-4CE2-44E5-8F50-66B579B7DB3C}"/>
                </a:ext>
              </a:extLst>
            </p:cNvPr>
            <p:cNvSpPr>
              <a:spLocks noChangeArrowheads="1"/>
            </p:cNvSpPr>
            <p:nvPr/>
          </p:nvSpPr>
          <p:spPr bwMode="auto">
            <a:xfrm>
              <a:off x="2627584" y="5794918"/>
              <a:ext cx="238513" cy="242021"/>
            </a:xfrm>
            <a:custGeom>
              <a:avLst/>
              <a:gdLst>
                <a:gd name="T0" fmla="*/ 2147483646 w 601"/>
                <a:gd name="T1" fmla="*/ 2147483646 h 609"/>
                <a:gd name="T2" fmla="*/ 2147483646 w 601"/>
                <a:gd name="T3" fmla="*/ 2147483646 h 609"/>
                <a:gd name="T4" fmla="*/ 0 w 601"/>
                <a:gd name="T5" fmla="*/ 2147483646 h 609"/>
                <a:gd name="T6" fmla="*/ 2147483646 w 601"/>
                <a:gd name="T7" fmla="*/ 0 h 609"/>
                <a:gd name="T8" fmla="*/ 2147483646 w 601"/>
                <a:gd name="T9" fmla="*/ 2147483646 h 609"/>
                <a:gd name="T10" fmla="*/ 2147483646 w 601"/>
                <a:gd name="T11" fmla="*/ 2147483646 h 609"/>
                <a:gd name="T12" fmla="*/ 2147483646 w 601"/>
                <a:gd name="T13" fmla="*/ 2147483646 h 609"/>
                <a:gd name="T14" fmla="*/ 2147483646 w 601"/>
                <a:gd name="T15" fmla="*/ 2147483646 h 609"/>
                <a:gd name="T16" fmla="*/ 2147483646 w 601"/>
                <a:gd name="T17" fmla="*/ 2147483646 h 609"/>
                <a:gd name="T18" fmla="*/ 2147483646 w 601"/>
                <a:gd name="T19" fmla="*/ 2147483646 h 609"/>
                <a:gd name="T20" fmla="*/ 2147483646 w 601"/>
                <a:gd name="T21" fmla="*/ 2147483646 h 609"/>
                <a:gd name="T22" fmla="*/ 2147483646 w 601"/>
                <a:gd name="T23" fmla="*/ 2147483646 h 609"/>
                <a:gd name="T24" fmla="*/ 2147483646 w 601"/>
                <a:gd name="T25" fmla="*/ 2147483646 h 609"/>
                <a:gd name="T26" fmla="*/ 2147483646 w 601"/>
                <a:gd name="T27" fmla="*/ 2147483646 h 609"/>
                <a:gd name="T28" fmla="*/ 2147483646 w 601"/>
                <a:gd name="T29" fmla="*/ 2147483646 h 609"/>
                <a:gd name="T30" fmla="*/ 2147483646 w 601"/>
                <a:gd name="T31" fmla="*/ 2147483646 h 609"/>
                <a:gd name="T32" fmla="*/ 2147483646 w 601"/>
                <a:gd name="T33" fmla="*/ 2147483646 h 609"/>
                <a:gd name="T34" fmla="*/ 2147483646 w 601"/>
                <a:gd name="T35" fmla="*/ 2147483646 h 609"/>
                <a:gd name="T36" fmla="*/ 2147483646 w 601"/>
                <a:gd name="T37" fmla="*/ 2147483646 h 609"/>
                <a:gd name="T38" fmla="*/ 2147483646 w 601"/>
                <a:gd name="T39" fmla="*/ 2147483646 h 609"/>
                <a:gd name="T40" fmla="*/ 2147483646 w 601"/>
                <a:gd name="T41" fmla="*/ 2147483646 h 609"/>
                <a:gd name="T42" fmla="*/ 2147483646 w 601"/>
                <a:gd name="T43" fmla="*/ 2147483646 h 609"/>
                <a:gd name="T44" fmla="*/ 2147483646 w 601"/>
                <a:gd name="T45" fmla="*/ 2147483646 h 609"/>
                <a:gd name="T46" fmla="*/ 2147483646 w 601"/>
                <a:gd name="T47" fmla="*/ 2147483646 h 609"/>
                <a:gd name="T48" fmla="*/ 2147483646 w 601"/>
                <a:gd name="T49" fmla="*/ 2147483646 h 609"/>
                <a:gd name="T50" fmla="*/ 2147483646 w 601"/>
                <a:gd name="T51" fmla="*/ 2147483646 h 609"/>
                <a:gd name="T52" fmla="*/ 2147483646 w 601"/>
                <a:gd name="T53" fmla="*/ 2147483646 h 609"/>
                <a:gd name="T54" fmla="*/ 2147483646 w 601"/>
                <a:gd name="T55" fmla="*/ 2147483646 h 6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01" h="609">
                  <a:moveTo>
                    <a:pt x="297" y="608"/>
                  </a:moveTo>
                  <a:lnTo>
                    <a:pt x="297" y="608"/>
                  </a:lnTo>
                  <a:cubicBezTo>
                    <a:pt x="134" y="608"/>
                    <a:pt x="0" y="474"/>
                    <a:pt x="0" y="304"/>
                  </a:cubicBezTo>
                  <a:cubicBezTo>
                    <a:pt x="0" y="135"/>
                    <a:pt x="134" y="0"/>
                    <a:pt x="297" y="0"/>
                  </a:cubicBezTo>
                  <a:cubicBezTo>
                    <a:pt x="466" y="0"/>
                    <a:pt x="600" y="135"/>
                    <a:pt x="600" y="304"/>
                  </a:cubicBezTo>
                  <a:cubicBezTo>
                    <a:pt x="600" y="474"/>
                    <a:pt x="466" y="608"/>
                    <a:pt x="297" y="608"/>
                  </a:cubicBezTo>
                  <a:close/>
                  <a:moveTo>
                    <a:pt x="297" y="57"/>
                  </a:moveTo>
                  <a:lnTo>
                    <a:pt x="297" y="57"/>
                  </a:lnTo>
                  <a:cubicBezTo>
                    <a:pt x="162" y="57"/>
                    <a:pt x="56" y="170"/>
                    <a:pt x="56" y="304"/>
                  </a:cubicBezTo>
                  <a:cubicBezTo>
                    <a:pt x="56" y="368"/>
                    <a:pt x="78" y="425"/>
                    <a:pt x="120" y="467"/>
                  </a:cubicBezTo>
                  <a:cubicBezTo>
                    <a:pt x="155" y="453"/>
                    <a:pt x="141" y="467"/>
                    <a:pt x="183" y="446"/>
                  </a:cubicBezTo>
                  <a:cubicBezTo>
                    <a:pt x="233" y="425"/>
                    <a:pt x="247" y="418"/>
                    <a:pt x="247" y="418"/>
                  </a:cubicBezTo>
                  <a:cubicBezTo>
                    <a:pt x="247" y="375"/>
                    <a:pt x="247" y="375"/>
                    <a:pt x="247" y="375"/>
                  </a:cubicBezTo>
                  <a:cubicBezTo>
                    <a:pt x="247" y="375"/>
                    <a:pt x="226" y="361"/>
                    <a:pt x="219" y="319"/>
                  </a:cubicBezTo>
                  <a:cubicBezTo>
                    <a:pt x="212" y="326"/>
                    <a:pt x="205" y="304"/>
                    <a:pt x="205" y="297"/>
                  </a:cubicBezTo>
                  <a:cubicBezTo>
                    <a:pt x="205" y="283"/>
                    <a:pt x="198" y="255"/>
                    <a:pt x="212" y="255"/>
                  </a:cubicBezTo>
                  <a:cubicBezTo>
                    <a:pt x="212" y="234"/>
                    <a:pt x="212" y="220"/>
                    <a:pt x="212" y="205"/>
                  </a:cubicBezTo>
                  <a:cubicBezTo>
                    <a:pt x="212" y="177"/>
                    <a:pt x="247" y="135"/>
                    <a:pt x="297" y="135"/>
                  </a:cubicBezTo>
                  <a:cubicBezTo>
                    <a:pt x="360" y="135"/>
                    <a:pt x="381" y="177"/>
                    <a:pt x="389" y="205"/>
                  </a:cubicBezTo>
                  <a:cubicBezTo>
                    <a:pt x="389" y="220"/>
                    <a:pt x="389" y="234"/>
                    <a:pt x="381" y="255"/>
                  </a:cubicBezTo>
                  <a:cubicBezTo>
                    <a:pt x="396" y="255"/>
                    <a:pt x="389" y="283"/>
                    <a:pt x="389" y="297"/>
                  </a:cubicBezTo>
                  <a:cubicBezTo>
                    <a:pt x="389" y="304"/>
                    <a:pt x="389" y="326"/>
                    <a:pt x="374" y="319"/>
                  </a:cubicBezTo>
                  <a:cubicBezTo>
                    <a:pt x="367" y="361"/>
                    <a:pt x="353" y="375"/>
                    <a:pt x="353" y="375"/>
                  </a:cubicBezTo>
                  <a:cubicBezTo>
                    <a:pt x="353" y="418"/>
                    <a:pt x="353" y="418"/>
                    <a:pt x="353" y="418"/>
                  </a:cubicBezTo>
                  <a:cubicBezTo>
                    <a:pt x="353" y="418"/>
                    <a:pt x="367" y="425"/>
                    <a:pt x="410" y="446"/>
                  </a:cubicBezTo>
                  <a:cubicBezTo>
                    <a:pt x="459" y="467"/>
                    <a:pt x="445" y="453"/>
                    <a:pt x="480" y="467"/>
                  </a:cubicBezTo>
                  <a:cubicBezTo>
                    <a:pt x="523" y="425"/>
                    <a:pt x="544" y="368"/>
                    <a:pt x="544" y="304"/>
                  </a:cubicBezTo>
                  <a:cubicBezTo>
                    <a:pt x="544" y="170"/>
                    <a:pt x="431" y="57"/>
                    <a:pt x="297" y="5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r"/>
              <a:endParaRPr lang="zh-CN" altLang="en-US" sz="2400">
                <a:cs typeface="+mn-ea"/>
                <a:sym typeface="+mn-lt"/>
              </a:endParaRPr>
            </a:p>
          </p:txBody>
        </p:sp>
      </p:grpSp>
      <p:sp>
        <p:nvSpPr>
          <p:cNvPr id="81" name="任意多边形: 形状 80">
            <a:extLst>
              <a:ext uri="{FF2B5EF4-FFF2-40B4-BE49-F238E27FC236}">
                <a16:creationId xmlns="" xmlns:a16="http://schemas.microsoft.com/office/drawing/2014/main" id="{51D21024-4299-413F-9B37-27FD67A1D764}"/>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Tree>
    <p:custDataLst>
      <p:tags r:id="rId1"/>
    </p:custDataLst>
    <p:extLst>
      <p:ext uri="{BB962C8B-B14F-4D97-AF65-F5344CB8AC3E}">
        <p14:creationId xmlns:p14="http://schemas.microsoft.com/office/powerpoint/2010/main" val="2386814338"/>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down)">
                                      <p:cBhvr>
                                        <p:cTn id="10" dur="500"/>
                                        <p:tgtEl>
                                          <p:spTgt spid="49"/>
                                        </p:tgtEl>
                                      </p:cBhvr>
                                    </p:animEffect>
                                  </p:childTnLst>
                                </p:cTn>
                              </p:par>
                              <p:par>
                                <p:cTn id="11" presetID="10" presetClass="entr" presetSubtype="0" fill="hold" grpId="0" nodeType="withEffect">
                                  <p:stCondLst>
                                    <p:cond delay="0"/>
                                  </p:stCondLst>
                                  <p:iterate type="wd">
                                    <p:tmPct val="10000"/>
                                  </p:iterate>
                                  <p:childTnLst>
                                    <p:set>
                                      <p:cBhvr>
                                        <p:cTn id="12" dur="1" fill="hold">
                                          <p:stCondLst>
                                            <p:cond delay="0"/>
                                          </p:stCondLst>
                                        </p:cTn>
                                        <p:tgtEl>
                                          <p:spTgt spid="43"/>
                                        </p:tgtEl>
                                        <p:attrNameLst>
                                          <p:attrName>style.visibility</p:attrName>
                                        </p:attrNameLst>
                                      </p:cBhvr>
                                      <p:to>
                                        <p:strVal val="visible"/>
                                      </p:to>
                                    </p:set>
                                    <p:anim to="0" calcmode="lin" valueType="num">
                                      <p:cBhvr>
                                        <p:cTn id="13" dur="500" decel="100000" fill="hold">
                                          <p:stCondLst>
                                            <p:cond delay="0"/>
                                          </p:stCondLst>
                                        </p:cTn>
                                        <p:tgtEl>
                                          <p:spTgt spid="43"/>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43"/>
                                        </p:tgtEl>
                                      </p:cBhvr>
                                    </p:animEffect>
                                    <p:animScale>
                                      <p:cBhvr>
                                        <p:cTn id="15" dur="500" decel="100000" fill="hold">
                                          <p:stCondLst>
                                            <p:cond delay="0"/>
                                          </p:stCondLst>
                                        </p:cTn>
                                        <p:tgtEl>
                                          <p:spTgt spid="43"/>
                                        </p:tgtEl>
                                      </p:cBhvr>
                                      <p:by x="100000" y="100000"/>
                                      <p:from x="110000" y="110000"/>
                                      <p:to x="100000" y="100000"/>
                                    </p:animScale>
                                  </p:childTnLst>
                                </p:cTn>
                              </p:par>
                              <p:par>
                                <p:cTn id="16" presetID="10" presetClass="entr" presetSubtype="0" fill="hold" grpId="0" nodeType="withEffect">
                                  <p:stCondLst>
                                    <p:cond delay="0"/>
                                  </p:stCondLst>
                                  <p:iterate type="wd">
                                    <p:tmPct val="10000"/>
                                  </p:iterate>
                                  <p:childTnLst>
                                    <p:set>
                                      <p:cBhvr>
                                        <p:cTn id="17" dur="1" fill="hold">
                                          <p:stCondLst>
                                            <p:cond delay="0"/>
                                          </p:stCondLst>
                                        </p:cTn>
                                        <p:tgtEl>
                                          <p:spTgt spid="44"/>
                                        </p:tgtEl>
                                        <p:attrNameLst>
                                          <p:attrName>style.visibility</p:attrName>
                                        </p:attrNameLst>
                                      </p:cBhvr>
                                      <p:to>
                                        <p:strVal val="visible"/>
                                      </p:to>
                                    </p:set>
                                    <p:anim to="0" calcmode="lin" valueType="num">
                                      <p:cBhvr>
                                        <p:cTn id="18" dur="500" decel="100000" fill="hold">
                                          <p:stCondLst>
                                            <p:cond delay="0"/>
                                          </p:stCondLst>
                                        </p:cTn>
                                        <p:tgtEl>
                                          <p:spTgt spid="44"/>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44"/>
                                        </p:tgtEl>
                                      </p:cBhvr>
                                    </p:animEffect>
                                    <p:animScale>
                                      <p:cBhvr>
                                        <p:cTn id="20" dur="500" decel="100000" fill="hold">
                                          <p:stCondLst>
                                            <p:cond delay="0"/>
                                          </p:stCondLst>
                                        </p:cTn>
                                        <p:tgtEl>
                                          <p:spTgt spid="44"/>
                                        </p:tgtEl>
                                      </p:cBhvr>
                                      <p:by x="100000" y="100000"/>
                                      <p:from x="110000" y="110000"/>
                                      <p:to x="100000" y="100000"/>
                                    </p:animScale>
                                  </p:childTnLst>
                                </p:cTn>
                              </p:par>
                              <p:par>
                                <p:cTn id="21" presetID="10" presetClass="entr" presetSubtype="0" fill="hold" grpId="0" nodeType="withEffect">
                                  <p:stCondLst>
                                    <p:cond delay="0"/>
                                  </p:stCondLst>
                                  <p:iterate type="wd">
                                    <p:tmPct val="10000"/>
                                  </p:iterate>
                                  <p:childTnLst>
                                    <p:set>
                                      <p:cBhvr>
                                        <p:cTn id="22" dur="1" fill="hold">
                                          <p:stCondLst>
                                            <p:cond delay="0"/>
                                          </p:stCondLst>
                                        </p:cTn>
                                        <p:tgtEl>
                                          <p:spTgt spid="45"/>
                                        </p:tgtEl>
                                        <p:attrNameLst>
                                          <p:attrName>style.visibility</p:attrName>
                                        </p:attrNameLst>
                                      </p:cBhvr>
                                      <p:to>
                                        <p:strVal val="visible"/>
                                      </p:to>
                                    </p:set>
                                    <p:anim to="0" calcmode="lin" valueType="num">
                                      <p:cBhvr>
                                        <p:cTn id="23" dur="500" decel="100000" fill="hold">
                                          <p:stCondLst>
                                            <p:cond delay="0"/>
                                          </p:stCondLst>
                                        </p:cTn>
                                        <p:tgtEl>
                                          <p:spTgt spid="45"/>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45"/>
                                        </p:tgtEl>
                                      </p:cBhvr>
                                    </p:animEffect>
                                    <p:animScale>
                                      <p:cBhvr>
                                        <p:cTn id="25" dur="500" decel="100000" fill="hold">
                                          <p:stCondLst>
                                            <p:cond delay="0"/>
                                          </p:stCondLst>
                                        </p:cTn>
                                        <p:tgtEl>
                                          <p:spTgt spid="45"/>
                                        </p:tgtEl>
                                      </p:cBhvr>
                                      <p:by x="100000" y="100000"/>
                                      <p:from x="110000" y="110000"/>
                                      <p:to x="100000" y="100000"/>
                                    </p:animScale>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46"/>
                                        </p:tgtEl>
                                        <p:attrNameLst>
                                          <p:attrName>style.visibility</p:attrName>
                                        </p:attrNameLst>
                                      </p:cBhvr>
                                      <p:to>
                                        <p:strVal val="visible"/>
                                      </p:to>
                                    </p:set>
                                    <p:anim to="0" calcmode="lin" valueType="num">
                                      <p:cBhvr>
                                        <p:cTn id="28" dur="500" decel="100000" fill="hold">
                                          <p:stCondLst>
                                            <p:cond delay="0"/>
                                          </p:stCondLst>
                                        </p:cTn>
                                        <p:tgtEl>
                                          <p:spTgt spid="46"/>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46"/>
                                        </p:tgtEl>
                                      </p:cBhvr>
                                    </p:animEffect>
                                    <p:animScale>
                                      <p:cBhvr>
                                        <p:cTn id="30" dur="500" decel="100000" fill="hold">
                                          <p:stCondLst>
                                            <p:cond delay="0"/>
                                          </p:stCondLst>
                                        </p:cTn>
                                        <p:tgtEl>
                                          <p:spTgt spid="46"/>
                                        </p:tgtEl>
                                      </p:cBhvr>
                                      <p:by x="100000" y="100000"/>
                                      <p:from x="110000" y="110000"/>
                                      <p:to x="100000" y="100000"/>
                                    </p:animScale>
                                  </p:childTnLst>
                                </p:cTn>
                              </p:par>
                              <p:par>
                                <p:cTn id="31" presetID="10" presetClass="entr" presetSubtype="0" decel="100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stCondLst>
                                            <p:cond delay="0"/>
                                          </p:stCondLst>
                                        </p:cTn>
                                        <p:tgtEl>
                                          <p:spTgt spid="52"/>
                                        </p:tgtEl>
                                      </p:cBhvr>
                                    </p:animEffect>
                                    <p:anim to="0" calcmode="lin" valueType="num">
                                      <p:cBhvr>
                                        <p:cTn id="34" dur="500" fill="hold">
                                          <p:stCondLst>
                                            <p:cond delay="0"/>
                                          </p:stCondLst>
                                        </p:cTn>
                                        <p:tgtEl>
                                          <p:spTgt spid="52"/>
                                        </p:tgtEl>
                                        <p:attrNameLst>
                                          <p:attrName>ppt_x</p:attrName>
                                        </p:attrNameLst>
                                      </p:cBhvr>
                                      <p:tavLst>
                                        <p:tav tm="0">
                                          <p:val>
                                            <p:strVal val="#ppt_x+.05"/>
                                          </p:val>
                                        </p:tav>
                                        <p:tav tm="100000">
                                          <p:val>
                                            <p:strVal val="#ppt_x"/>
                                          </p:val>
                                        </p:tav>
                                      </p:tavLst>
                                    </p:anim>
                                  </p:childTnLst>
                                </p:cTn>
                              </p:par>
                              <p:par>
                                <p:cTn id="35" presetID="10" presetClass="entr" presetSubtype="0" fill="hold" grpId="0" nodeType="withEffect">
                                  <p:stCondLst>
                                    <p:cond delay="0"/>
                                  </p:stCondLst>
                                  <p:iterate type="wd">
                                    <p:tmPct val="10000"/>
                                  </p:iterate>
                                  <p:childTnLst>
                                    <p:set>
                                      <p:cBhvr>
                                        <p:cTn id="36" dur="1" fill="hold">
                                          <p:stCondLst>
                                            <p:cond delay="0"/>
                                          </p:stCondLst>
                                        </p:cTn>
                                        <p:tgtEl>
                                          <p:spTgt spid="56"/>
                                        </p:tgtEl>
                                        <p:attrNameLst>
                                          <p:attrName>style.visibility</p:attrName>
                                        </p:attrNameLst>
                                      </p:cBhvr>
                                      <p:to>
                                        <p:strVal val="visible"/>
                                      </p:to>
                                    </p:set>
                                    <p:anim to="0" calcmode="lin" valueType="num">
                                      <p:cBhvr>
                                        <p:cTn id="37" dur="500" decel="100000" fill="hold">
                                          <p:stCondLst>
                                            <p:cond delay="0"/>
                                          </p:stCondLst>
                                        </p:cTn>
                                        <p:tgtEl>
                                          <p:spTgt spid="56"/>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56"/>
                                        </p:tgtEl>
                                      </p:cBhvr>
                                    </p:animEffect>
                                    <p:animScale>
                                      <p:cBhvr>
                                        <p:cTn id="39" dur="500" decel="100000" fill="hold">
                                          <p:stCondLst>
                                            <p:cond delay="0"/>
                                          </p:stCondLst>
                                        </p:cTn>
                                        <p:tgtEl>
                                          <p:spTgt spid="56"/>
                                        </p:tgtEl>
                                      </p:cBhvr>
                                      <p:by x="100000" y="100000"/>
                                      <p:from x="110000" y="110000"/>
                                      <p:to x="100000" y="100000"/>
                                    </p:animScale>
                                  </p:childTnLst>
                                </p:cTn>
                              </p:par>
                            </p:childTnLst>
                          </p:cTn>
                        </p:par>
                        <p:par>
                          <p:cTn id="40" fill="hold">
                            <p:stCondLst>
                              <p:cond delay="550"/>
                            </p:stCondLst>
                            <p:childTnLst>
                              <p:par>
                                <p:cTn id="41" presetID="22" presetClass="entr" presetSubtype="4"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down)">
                                      <p:cBhvr>
                                        <p:cTn id="43" dur="500"/>
                                        <p:tgtEl>
                                          <p:spTgt spid="53"/>
                                        </p:tgtEl>
                                      </p:cBhvr>
                                    </p:animEffect>
                                  </p:childTnLst>
                                </p:cTn>
                              </p:par>
                            </p:childTnLst>
                          </p:cTn>
                        </p:par>
                        <p:par>
                          <p:cTn id="44" fill="hold">
                            <p:stCondLst>
                              <p:cond delay="1050"/>
                            </p:stCondLst>
                            <p:childTnLst>
                              <p:par>
                                <p:cTn id="45" presetID="22" presetClass="entr" presetSubtype="4" fill="hold"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wipe(down)">
                                      <p:cBhvr>
                                        <p:cTn id="47" dur="500"/>
                                        <p:tgtEl>
                                          <p:spTgt spid="61"/>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fade">
                                      <p:cBhvr>
                                        <p:cTn id="52" dur="1000"/>
                                        <p:tgtEl>
                                          <p:spTgt spid="81"/>
                                        </p:tgtEl>
                                      </p:cBhvr>
                                    </p:animEffect>
                                    <p:anim calcmode="lin" valueType="num">
                                      <p:cBhvr>
                                        <p:cTn id="53" dur="1000" fill="hold"/>
                                        <p:tgtEl>
                                          <p:spTgt spid="81"/>
                                        </p:tgtEl>
                                        <p:attrNameLst>
                                          <p:attrName>ppt_x</p:attrName>
                                        </p:attrNameLst>
                                      </p:cBhvr>
                                      <p:tavLst>
                                        <p:tav tm="0">
                                          <p:val>
                                            <p:strVal val="#ppt_x"/>
                                          </p:val>
                                        </p:tav>
                                        <p:tav tm="100000">
                                          <p:val>
                                            <p:strVal val="#ppt_x"/>
                                          </p:val>
                                        </p:tav>
                                      </p:tavLst>
                                    </p:anim>
                                    <p:anim calcmode="lin" valueType="num">
                                      <p:cBhvr>
                                        <p:cTn id="54"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3" grpId="0"/>
      <p:bldP spid="44" grpId="0"/>
      <p:bldP spid="45" grpId="0"/>
      <p:bldP spid="46" grpId="0"/>
      <p:bldP spid="49" grpId="0"/>
      <p:bldP spid="53" grpId="0" animBg="1"/>
      <p:bldP spid="56" grpId="0"/>
      <p:bldP spid="8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a:extLst>
              <a:ext uri="{FF2B5EF4-FFF2-40B4-BE49-F238E27FC236}">
                <a16:creationId xmlns="" xmlns:a16="http://schemas.microsoft.com/office/drawing/2014/main" id="{B9BC70AF-B87D-4DA0-8E8A-80FA67EC3612}"/>
              </a:ext>
            </a:extLst>
          </p:cNvPr>
          <p:cNvGrpSpPr/>
          <p:nvPr/>
        </p:nvGrpSpPr>
        <p:grpSpPr>
          <a:xfrm>
            <a:off x="704720" y="697319"/>
            <a:ext cx="4236488" cy="474481"/>
            <a:chOff x="704720" y="697319"/>
            <a:chExt cx="4236488" cy="474481"/>
          </a:xfrm>
        </p:grpSpPr>
        <p:grpSp>
          <p:nvGrpSpPr>
            <p:cNvPr id="24" name="组合 23">
              <a:extLst>
                <a:ext uri="{FF2B5EF4-FFF2-40B4-BE49-F238E27FC236}">
                  <a16:creationId xmlns="" xmlns:a16="http://schemas.microsoft.com/office/drawing/2014/main" id="{FFEA0ECD-C13A-410A-AB0B-75F4944FE563}"/>
                </a:ext>
              </a:extLst>
            </p:cNvPr>
            <p:cNvGrpSpPr/>
            <p:nvPr/>
          </p:nvGrpSpPr>
          <p:grpSpPr>
            <a:xfrm>
              <a:off x="704720" y="697319"/>
              <a:ext cx="3166876" cy="474481"/>
              <a:chOff x="571370" y="697319"/>
              <a:chExt cx="3166876" cy="474481"/>
            </a:xfrm>
          </p:grpSpPr>
          <p:sp>
            <p:nvSpPr>
              <p:cNvPr id="59" name="文本框 58">
                <a:extLst>
                  <a:ext uri="{FF2B5EF4-FFF2-40B4-BE49-F238E27FC236}">
                    <a16:creationId xmlns="" xmlns:a16="http://schemas.microsoft.com/office/drawing/2014/main" id="{6F7C6044-1BE7-4BB1-8AC1-966B89AF55A5}"/>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p>
            </p:txBody>
          </p:sp>
          <p:grpSp>
            <p:nvGrpSpPr>
              <p:cNvPr id="60" name="组合 59">
                <a:extLst>
                  <a:ext uri="{FF2B5EF4-FFF2-40B4-BE49-F238E27FC236}">
                    <a16:creationId xmlns="" xmlns:a16="http://schemas.microsoft.com/office/drawing/2014/main" id="{19C509BF-2221-453E-B5A4-E78EEEDCF8AF}"/>
                  </a:ext>
                </a:extLst>
              </p:cNvPr>
              <p:cNvGrpSpPr/>
              <p:nvPr/>
            </p:nvGrpSpPr>
            <p:grpSpPr>
              <a:xfrm>
                <a:off x="571370" y="697319"/>
                <a:ext cx="467453" cy="467453"/>
                <a:chOff x="10357798" y="5176240"/>
                <a:chExt cx="703860" cy="703860"/>
              </a:xfrm>
            </p:grpSpPr>
            <p:sp>
              <p:nvSpPr>
                <p:cNvPr id="61" name="椭圆 60">
                  <a:extLst>
                    <a:ext uri="{FF2B5EF4-FFF2-40B4-BE49-F238E27FC236}">
                      <a16:creationId xmlns="" xmlns:a16="http://schemas.microsoft.com/office/drawing/2014/main" id="{1BD8D408-0DE4-4C2B-8AC3-98070837E3DD}"/>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3" name="Freeform 23">
                  <a:extLst>
                    <a:ext uri="{FF2B5EF4-FFF2-40B4-BE49-F238E27FC236}">
                      <a16:creationId xmlns="" xmlns:a16="http://schemas.microsoft.com/office/drawing/2014/main" id="{85F6DBA0-815B-4325-A64C-191A6F4B5749}"/>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cs typeface="+mn-ea"/>
                    <a:sym typeface="+mn-lt"/>
                  </a:endParaRPr>
                </a:p>
              </p:txBody>
            </p:sp>
          </p:grpSp>
        </p:grpSp>
        <p:sp>
          <p:nvSpPr>
            <p:cNvPr id="64" name="文本框 63">
              <a:extLst>
                <a:ext uri="{FF2B5EF4-FFF2-40B4-BE49-F238E27FC236}">
                  <a16:creationId xmlns="" xmlns:a16="http://schemas.microsoft.com/office/drawing/2014/main" id="{E467F5FE-3197-4FE3-BFFB-84ABF6E82FC8}"/>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12" name="组合 11">
            <a:extLst>
              <a:ext uri="{FF2B5EF4-FFF2-40B4-BE49-F238E27FC236}">
                <a16:creationId xmlns="" xmlns:a16="http://schemas.microsoft.com/office/drawing/2014/main" id="{6264D745-11EE-4E6D-ABA5-E6C29948BB66}"/>
              </a:ext>
            </a:extLst>
          </p:cNvPr>
          <p:cNvGrpSpPr/>
          <p:nvPr/>
        </p:nvGrpSpPr>
        <p:grpSpPr>
          <a:xfrm>
            <a:off x="1344385" y="2015705"/>
            <a:ext cx="2260600" cy="2260600"/>
            <a:chOff x="1143000" y="1914105"/>
            <a:chExt cx="2260600" cy="2260600"/>
          </a:xfrm>
        </p:grpSpPr>
        <p:sp>
          <p:nvSpPr>
            <p:cNvPr id="10" name="椭圆 9">
              <a:extLst>
                <a:ext uri="{FF2B5EF4-FFF2-40B4-BE49-F238E27FC236}">
                  <a16:creationId xmlns="" xmlns:a16="http://schemas.microsoft.com/office/drawing/2014/main" id="{EBD28E5F-FD1D-4904-9812-A0E2A481D9AD}"/>
                </a:ext>
              </a:extLst>
            </p:cNvPr>
            <p:cNvSpPr/>
            <p:nvPr/>
          </p:nvSpPr>
          <p:spPr>
            <a:xfrm>
              <a:off x="1143000" y="191410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bg1"/>
                </a:solidFill>
                <a:cs typeface="+mn-ea"/>
                <a:sym typeface="+mn-lt"/>
              </a:endParaRPr>
            </a:p>
          </p:txBody>
        </p:sp>
        <p:sp>
          <p:nvSpPr>
            <p:cNvPr id="62" name="文本框 61">
              <a:extLst>
                <a:ext uri="{FF2B5EF4-FFF2-40B4-BE49-F238E27FC236}">
                  <a16:creationId xmlns="" xmlns:a16="http://schemas.microsoft.com/office/drawing/2014/main" id="{42B33D51-6A20-4B3E-8FF2-80FFB9EC9F3A}"/>
                </a:ext>
              </a:extLst>
            </p:cNvPr>
            <p:cNvSpPr txBox="1"/>
            <p:nvPr/>
          </p:nvSpPr>
          <p:spPr>
            <a:xfrm>
              <a:off x="1346200" y="2530315"/>
              <a:ext cx="1854200" cy="1015663"/>
            </a:xfrm>
            <a:prstGeom prst="rect">
              <a:avLst/>
            </a:prstGeom>
            <a:noFill/>
          </p:spPr>
          <p:txBody>
            <a:bodyPr wrap="square" rtlCol="0">
              <a:spAutoFit/>
            </a:bodyPr>
            <a:lstStyle/>
            <a:p>
              <a:pPr algn="ctr"/>
              <a:r>
                <a:rPr lang="en-US" altLang="zh-CN" sz="6000" dirty="0">
                  <a:solidFill>
                    <a:schemeClr val="bg1"/>
                  </a:solidFill>
                  <a:cs typeface="+mn-ea"/>
                  <a:sym typeface="+mn-lt"/>
                </a:rPr>
                <a:t>53</a:t>
              </a:r>
              <a:r>
                <a:rPr lang="en-US" altLang="zh-CN" sz="3600" dirty="0">
                  <a:solidFill>
                    <a:schemeClr val="bg1"/>
                  </a:solidFill>
                  <a:cs typeface="+mn-ea"/>
                  <a:sym typeface="+mn-lt"/>
                </a:rPr>
                <a:t>%</a:t>
              </a:r>
              <a:endParaRPr lang="en-US" altLang="zh-CN" sz="6000" dirty="0">
                <a:solidFill>
                  <a:schemeClr val="bg1"/>
                </a:solidFill>
                <a:cs typeface="+mn-ea"/>
                <a:sym typeface="+mn-lt"/>
              </a:endParaRPr>
            </a:p>
          </p:txBody>
        </p:sp>
        <p:sp>
          <p:nvSpPr>
            <p:cNvPr id="81" name="椭圆 80">
              <a:extLst>
                <a:ext uri="{FF2B5EF4-FFF2-40B4-BE49-F238E27FC236}">
                  <a16:creationId xmlns="" xmlns:a16="http://schemas.microsoft.com/office/drawing/2014/main" id="{A2A7F0C4-81C0-49D0-98EE-0161A83D7ED0}"/>
                </a:ext>
              </a:extLst>
            </p:cNvPr>
            <p:cNvSpPr/>
            <p:nvPr/>
          </p:nvSpPr>
          <p:spPr>
            <a:xfrm>
              <a:off x="1342605" y="2113710"/>
              <a:ext cx="1861390" cy="1861390"/>
            </a:xfrm>
            <a:prstGeom prst="ellipse">
              <a:avLst/>
            </a:prstGeom>
            <a:no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grpSp>
        <p:nvGrpSpPr>
          <p:cNvPr id="51" name="组合 50">
            <a:extLst>
              <a:ext uri="{FF2B5EF4-FFF2-40B4-BE49-F238E27FC236}">
                <a16:creationId xmlns="" xmlns:a16="http://schemas.microsoft.com/office/drawing/2014/main" id="{B8E1607D-F652-4B45-8A5C-6BD13DB0B092}"/>
              </a:ext>
            </a:extLst>
          </p:cNvPr>
          <p:cNvGrpSpPr/>
          <p:nvPr/>
        </p:nvGrpSpPr>
        <p:grpSpPr>
          <a:xfrm>
            <a:off x="8545285" y="2015705"/>
            <a:ext cx="2260600" cy="2260600"/>
            <a:chOff x="1143000" y="1914105"/>
            <a:chExt cx="2260600" cy="2260600"/>
          </a:xfrm>
        </p:grpSpPr>
        <p:sp>
          <p:nvSpPr>
            <p:cNvPr id="52" name="椭圆 51">
              <a:extLst>
                <a:ext uri="{FF2B5EF4-FFF2-40B4-BE49-F238E27FC236}">
                  <a16:creationId xmlns="" xmlns:a16="http://schemas.microsoft.com/office/drawing/2014/main" id="{CB54DA45-A16A-4F59-8D22-3E5A9412908F}"/>
                </a:ext>
              </a:extLst>
            </p:cNvPr>
            <p:cNvSpPr/>
            <p:nvPr/>
          </p:nvSpPr>
          <p:spPr>
            <a:xfrm>
              <a:off x="1143000" y="191410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56" name="椭圆 55">
              <a:extLst>
                <a:ext uri="{FF2B5EF4-FFF2-40B4-BE49-F238E27FC236}">
                  <a16:creationId xmlns="" xmlns:a16="http://schemas.microsoft.com/office/drawing/2014/main" id="{AD633D0D-5F97-4052-9AC3-776B189B6FC7}"/>
                </a:ext>
              </a:extLst>
            </p:cNvPr>
            <p:cNvSpPr/>
            <p:nvPr/>
          </p:nvSpPr>
          <p:spPr>
            <a:xfrm>
              <a:off x="1342605" y="2113710"/>
              <a:ext cx="1861390" cy="1861390"/>
            </a:xfrm>
            <a:prstGeom prst="ellipse">
              <a:avLst/>
            </a:prstGeom>
            <a:no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sp>
        <p:nvSpPr>
          <p:cNvPr id="66" name="文本框 65">
            <a:extLst>
              <a:ext uri="{FF2B5EF4-FFF2-40B4-BE49-F238E27FC236}">
                <a16:creationId xmlns="" xmlns:a16="http://schemas.microsoft.com/office/drawing/2014/main" id="{B32A2EDD-A595-418D-A142-AB026B1A20D0}"/>
              </a:ext>
            </a:extLst>
          </p:cNvPr>
          <p:cNvSpPr txBox="1"/>
          <p:nvPr/>
        </p:nvSpPr>
        <p:spPr>
          <a:xfrm>
            <a:off x="8748485" y="2657315"/>
            <a:ext cx="1854200" cy="1015663"/>
          </a:xfrm>
          <a:prstGeom prst="rect">
            <a:avLst/>
          </a:prstGeom>
          <a:noFill/>
        </p:spPr>
        <p:txBody>
          <a:bodyPr wrap="square" rtlCol="0">
            <a:spAutoFit/>
          </a:bodyPr>
          <a:lstStyle/>
          <a:p>
            <a:pPr algn="ctr"/>
            <a:r>
              <a:rPr lang="en-US" altLang="zh-CN" sz="6000" dirty="0">
                <a:solidFill>
                  <a:schemeClr val="bg1"/>
                </a:solidFill>
                <a:cs typeface="+mn-ea"/>
                <a:sym typeface="+mn-lt"/>
              </a:rPr>
              <a:t>32</a:t>
            </a:r>
            <a:r>
              <a:rPr lang="en-US" altLang="zh-CN" sz="3600" dirty="0">
                <a:solidFill>
                  <a:schemeClr val="bg1"/>
                </a:solidFill>
                <a:cs typeface="+mn-ea"/>
                <a:sym typeface="+mn-lt"/>
              </a:rPr>
              <a:t>%</a:t>
            </a:r>
            <a:endParaRPr lang="en-US" altLang="zh-CN" sz="6000" dirty="0">
              <a:solidFill>
                <a:schemeClr val="bg1"/>
              </a:solidFill>
              <a:cs typeface="+mn-ea"/>
              <a:sym typeface="+mn-lt"/>
            </a:endParaRPr>
          </a:p>
        </p:txBody>
      </p:sp>
      <p:sp>
        <p:nvSpPr>
          <p:cNvPr id="71" name="文本框 70">
            <a:extLst>
              <a:ext uri="{FF2B5EF4-FFF2-40B4-BE49-F238E27FC236}">
                <a16:creationId xmlns="" xmlns:a16="http://schemas.microsoft.com/office/drawing/2014/main" id="{50F172B2-1AE0-4A83-9B91-C254C04E4475}"/>
              </a:ext>
            </a:extLst>
          </p:cNvPr>
          <p:cNvSpPr txBox="1"/>
          <p:nvPr/>
        </p:nvSpPr>
        <p:spPr>
          <a:xfrm>
            <a:off x="4186010" y="2299447"/>
            <a:ext cx="3169557" cy="461665"/>
          </a:xfrm>
          <a:prstGeom prst="rect">
            <a:avLst/>
          </a:prstGeom>
          <a:noFill/>
        </p:spPr>
        <p:txBody>
          <a:bodyPr wrap="square" rtlCol="0">
            <a:spAutoFit/>
          </a:bodyPr>
          <a:lstStyle/>
          <a:p>
            <a:pPr algn="just"/>
            <a:r>
              <a:rPr lang="zh-CN" altLang="en-US" sz="2400" dirty="0">
                <a:solidFill>
                  <a:srgbClr val="4F7D94"/>
                </a:solidFill>
                <a:cs typeface="+mn-ea"/>
                <a:sym typeface="+mn-lt"/>
              </a:rPr>
              <a:t>重视服务质量提升</a:t>
            </a:r>
          </a:p>
        </p:txBody>
      </p:sp>
      <p:sp>
        <p:nvSpPr>
          <p:cNvPr id="76" name="PA-文本框 89">
            <a:extLst>
              <a:ext uri="{FF2B5EF4-FFF2-40B4-BE49-F238E27FC236}">
                <a16:creationId xmlns="" xmlns:a16="http://schemas.microsoft.com/office/drawing/2014/main" id="{F6751CEA-5C8A-4C20-9E72-BA8515E612D7}"/>
              </a:ext>
            </a:extLst>
          </p:cNvPr>
          <p:cNvSpPr txBox="1"/>
          <p:nvPr>
            <p:custDataLst>
              <p:tags r:id="rId2"/>
            </p:custDataLst>
          </p:nvPr>
        </p:nvSpPr>
        <p:spPr>
          <a:xfrm>
            <a:off x="4300310" y="2935952"/>
            <a:ext cx="3744021" cy="2492990"/>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cs typeface="+mn-ea"/>
                <a:sym typeface="+mn-lt"/>
              </a:rPr>
              <a:t>管理人员对于财务管理工作的重视程度不够相较于现代企业来说，事业单位的管理理念与管理体系不够完善，在财务管理制度方面也存在着一定的问题，比如管理理念相对来说比较传统、程序</a:t>
            </a:r>
          </a:p>
        </p:txBody>
      </p:sp>
      <p:sp>
        <p:nvSpPr>
          <p:cNvPr id="85" name="文本框 84">
            <a:extLst>
              <a:ext uri="{FF2B5EF4-FFF2-40B4-BE49-F238E27FC236}">
                <a16:creationId xmlns="" xmlns:a16="http://schemas.microsoft.com/office/drawing/2014/main" id="{354E1DB8-E2D3-4A78-9F54-8358AE9F8C09}"/>
              </a:ext>
            </a:extLst>
          </p:cNvPr>
          <p:cNvSpPr txBox="1"/>
          <p:nvPr/>
        </p:nvSpPr>
        <p:spPr>
          <a:xfrm>
            <a:off x="1674585" y="4536915"/>
            <a:ext cx="1600200" cy="369332"/>
          </a:xfrm>
          <a:prstGeom prst="rect">
            <a:avLst/>
          </a:prstGeom>
          <a:noFill/>
        </p:spPr>
        <p:txBody>
          <a:bodyPr wrap="square" rtlCol="0">
            <a:spAutoFit/>
          </a:bodyPr>
          <a:lstStyle/>
          <a:p>
            <a:pPr algn="ctr"/>
            <a:r>
              <a:rPr lang="en-US" altLang="zh-CN" dirty="0">
                <a:solidFill>
                  <a:schemeClr val="tx1">
                    <a:lumMod val="85000"/>
                    <a:lumOff val="15000"/>
                  </a:schemeClr>
                </a:solidFill>
                <a:cs typeface="+mn-ea"/>
                <a:sym typeface="+mn-lt"/>
              </a:rPr>
              <a:t>No-01</a:t>
            </a:r>
            <a:endParaRPr lang="zh-CN" altLang="en-US" dirty="0">
              <a:solidFill>
                <a:schemeClr val="tx1">
                  <a:lumMod val="85000"/>
                  <a:lumOff val="15000"/>
                </a:schemeClr>
              </a:solidFill>
              <a:cs typeface="+mn-ea"/>
              <a:sym typeface="+mn-lt"/>
            </a:endParaRPr>
          </a:p>
        </p:txBody>
      </p:sp>
      <p:sp>
        <p:nvSpPr>
          <p:cNvPr id="86" name="文本框 85">
            <a:extLst>
              <a:ext uri="{FF2B5EF4-FFF2-40B4-BE49-F238E27FC236}">
                <a16:creationId xmlns="" xmlns:a16="http://schemas.microsoft.com/office/drawing/2014/main" id="{9F0C523A-865F-4E33-9B15-1A1F2E0910C2}"/>
              </a:ext>
            </a:extLst>
          </p:cNvPr>
          <p:cNvSpPr txBox="1"/>
          <p:nvPr/>
        </p:nvSpPr>
        <p:spPr>
          <a:xfrm>
            <a:off x="899885" y="4917915"/>
            <a:ext cx="3149600" cy="461665"/>
          </a:xfrm>
          <a:prstGeom prst="rect">
            <a:avLst/>
          </a:prstGeom>
          <a:noFill/>
        </p:spPr>
        <p:txBody>
          <a:bodyPr wrap="square" rtlCol="0">
            <a:spAutoFit/>
          </a:bodyPr>
          <a:lstStyle/>
          <a:p>
            <a:pPr algn="ctr"/>
            <a:r>
              <a:rPr lang="zh-CN" altLang="en-US" sz="2400" dirty="0">
                <a:solidFill>
                  <a:srgbClr val="4F7D94"/>
                </a:solidFill>
                <a:cs typeface="+mn-ea"/>
                <a:sym typeface="+mn-lt"/>
              </a:rPr>
              <a:t>财务网络化管理</a:t>
            </a:r>
          </a:p>
        </p:txBody>
      </p:sp>
      <p:sp>
        <p:nvSpPr>
          <p:cNvPr id="87" name="文本框 86">
            <a:extLst>
              <a:ext uri="{FF2B5EF4-FFF2-40B4-BE49-F238E27FC236}">
                <a16:creationId xmlns="" xmlns:a16="http://schemas.microsoft.com/office/drawing/2014/main" id="{6E533D42-6EC6-4844-8B9C-23BF0588FC1D}"/>
              </a:ext>
            </a:extLst>
          </p:cNvPr>
          <p:cNvSpPr txBox="1"/>
          <p:nvPr/>
        </p:nvSpPr>
        <p:spPr>
          <a:xfrm>
            <a:off x="8875485" y="4536915"/>
            <a:ext cx="1600200" cy="369332"/>
          </a:xfrm>
          <a:prstGeom prst="rect">
            <a:avLst/>
          </a:prstGeom>
          <a:noFill/>
        </p:spPr>
        <p:txBody>
          <a:bodyPr wrap="square" rtlCol="0">
            <a:spAutoFit/>
          </a:bodyPr>
          <a:lstStyle/>
          <a:p>
            <a:pPr algn="ctr"/>
            <a:r>
              <a:rPr lang="en-US" altLang="zh-CN" dirty="0">
                <a:solidFill>
                  <a:schemeClr val="tx1">
                    <a:lumMod val="85000"/>
                    <a:lumOff val="15000"/>
                  </a:schemeClr>
                </a:solidFill>
                <a:cs typeface="+mn-ea"/>
                <a:sym typeface="+mn-lt"/>
              </a:rPr>
              <a:t>No-02</a:t>
            </a:r>
            <a:endParaRPr lang="zh-CN" altLang="en-US" dirty="0">
              <a:solidFill>
                <a:schemeClr val="tx1">
                  <a:lumMod val="85000"/>
                  <a:lumOff val="15000"/>
                </a:schemeClr>
              </a:solidFill>
              <a:cs typeface="+mn-ea"/>
              <a:sym typeface="+mn-lt"/>
            </a:endParaRPr>
          </a:p>
        </p:txBody>
      </p:sp>
      <p:sp>
        <p:nvSpPr>
          <p:cNvPr id="88" name="文本框 87">
            <a:extLst>
              <a:ext uri="{FF2B5EF4-FFF2-40B4-BE49-F238E27FC236}">
                <a16:creationId xmlns="" xmlns:a16="http://schemas.microsoft.com/office/drawing/2014/main" id="{E801D9B3-17B5-4377-BFA9-7D5EBE4C81D8}"/>
              </a:ext>
            </a:extLst>
          </p:cNvPr>
          <p:cNvSpPr txBox="1"/>
          <p:nvPr/>
        </p:nvSpPr>
        <p:spPr>
          <a:xfrm>
            <a:off x="8100785" y="4917915"/>
            <a:ext cx="3149600" cy="461665"/>
          </a:xfrm>
          <a:prstGeom prst="rect">
            <a:avLst/>
          </a:prstGeom>
          <a:noFill/>
        </p:spPr>
        <p:txBody>
          <a:bodyPr wrap="square" rtlCol="0">
            <a:spAutoFit/>
          </a:bodyPr>
          <a:lstStyle/>
          <a:p>
            <a:pPr algn="ctr"/>
            <a:r>
              <a:rPr lang="zh-CN" altLang="en-US" sz="2400" dirty="0">
                <a:solidFill>
                  <a:srgbClr val="4F7D94"/>
                </a:solidFill>
                <a:cs typeface="+mn-ea"/>
                <a:sym typeface="+mn-lt"/>
              </a:rPr>
              <a:t>建立组织体系</a:t>
            </a:r>
          </a:p>
        </p:txBody>
      </p:sp>
      <p:grpSp>
        <p:nvGrpSpPr>
          <p:cNvPr id="40" name="组合 39">
            <a:extLst>
              <a:ext uri="{FF2B5EF4-FFF2-40B4-BE49-F238E27FC236}">
                <a16:creationId xmlns="" xmlns:a16="http://schemas.microsoft.com/office/drawing/2014/main" id="{0F65B776-9F3C-46EC-9547-4B98B2E0A2E6}"/>
              </a:ext>
            </a:extLst>
          </p:cNvPr>
          <p:cNvGrpSpPr/>
          <p:nvPr/>
        </p:nvGrpSpPr>
        <p:grpSpPr>
          <a:xfrm>
            <a:off x="10493829" y="5619905"/>
            <a:ext cx="1698171" cy="1238094"/>
            <a:chOff x="6668995" y="2831314"/>
            <a:chExt cx="5523005" cy="4026686"/>
          </a:xfrm>
        </p:grpSpPr>
        <p:sp>
          <p:nvSpPr>
            <p:cNvPr id="41" name="任意多边形: 形状 40">
              <a:extLst>
                <a:ext uri="{FF2B5EF4-FFF2-40B4-BE49-F238E27FC236}">
                  <a16:creationId xmlns="" xmlns:a16="http://schemas.microsoft.com/office/drawing/2014/main" id="{B5F95108-9875-4736-8228-F37EC0AA6689}"/>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2" name="任意多边形: 形状 41">
              <a:extLst>
                <a:ext uri="{FF2B5EF4-FFF2-40B4-BE49-F238E27FC236}">
                  <a16:creationId xmlns="" xmlns:a16="http://schemas.microsoft.com/office/drawing/2014/main" id="{721E4878-52E0-4CF7-AF17-4C4FDC6C1B78}"/>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28" name="TextBox 27"/>
          <p:cNvSpPr txBox="1"/>
          <p:nvPr/>
        </p:nvSpPr>
        <p:spPr>
          <a:xfrm>
            <a:off x="896532" y="6686452"/>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6A9DB2"/>
                </a:solidFill>
                <a:effectLst/>
                <a:uLnTx/>
                <a:uFillTx/>
              </a:rPr>
              <a:t>PPT</a:t>
            </a:r>
            <a:r>
              <a:rPr kumimoji="0" lang="zh-CN" altLang="en-US" sz="100" b="0" i="0" u="none" strike="noStrike" kern="0" cap="none" spc="0" normalizeH="0" baseline="0" noProof="0" dirty="0" smtClean="0">
                <a:ln>
                  <a:noFill/>
                </a:ln>
                <a:solidFill>
                  <a:srgbClr val="6A9DB2"/>
                </a:solidFill>
                <a:effectLst/>
                <a:uLnTx/>
                <a:uFillTx/>
              </a:rPr>
              <a:t>下载 </a:t>
            </a:r>
            <a:r>
              <a:rPr kumimoji="0" lang="en-US" altLang="zh-CN" sz="100" b="0" i="0" u="none" strike="noStrike" kern="0" cap="none" spc="0" normalizeH="0" baseline="0" noProof="0" dirty="0" smtClean="0">
                <a:ln>
                  <a:noFill/>
                </a:ln>
                <a:solidFill>
                  <a:srgbClr val="6A9DB2"/>
                </a:solidFill>
                <a:effectLst/>
                <a:uLnTx/>
                <a:uFillTx/>
              </a:rPr>
              <a:t>http://www.ypppt.com/xiazai/</a:t>
            </a:r>
          </a:p>
        </p:txBody>
      </p:sp>
    </p:spTree>
    <p:custDataLst>
      <p:tags r:id="rId1"/>
    </p:custDataLst>
    <p:extLst>
      <p:ext uri="{BB962C8B-B14F-4D97-AF65-F5344CB8AC3E}">
        <p14:creationId xmlns:p14="http://schemas.microsoft.com/office/powerpoint/2010/main" val="317055009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6"/>
                                        </p:tgtEl>
                                        <p:attrNameLst>
                                          <p:attrName>style.visibility</p:attrName>
                                        </p:attrNameLst>
                                      </p:cBhvr>
                                      <p:to>
                                        <p:strVal val="visible"/>
                                      </p:to>
                                    </p:set>
                                    <p:anim calcmode="lin" valueType="num">
                                      <p:cBhvr>
                                        <p:cTn id="10" dur="500" fill="hold"/>
                                        <p:tgtEl>
                                          <p:spTgt spid="66"/>
                                        </p:tgtEl>
                                        <p:attrNameLst>
                                          <p:attrName>ppt_w</p:attrName>
                                        </p:attrNameLst>
                                      </p:cBhvr>
                                      <p:tavLst>
                                        <p:tav tm="0">
                                          <p:val>
                                            <p:fltVal val="0"/>
                                          </p:val>
                                        </p:tav>
                                        <p:tav tm="100000">
                                          <p:val>
                                            <p:strVal val="#ppt_w"/>
                                          </p:val>
                                        </p:tav>
                                      </p:tavLst>
                                    </p:anim>
                                    <p:anim calcmode="lin" valueType="num">
                                      <p:cBhvr>
                                        <p:cTn id="11" dur="500" fill="hold"/>
                                        <p:tgtEl>
                                          <p:spTgt spid="66"/>
                                        </p:tgtEl>
                                        <p:attrNameLst>
                                          <p:attrName>ppt_h</p:attrName>
                                        </p:attrNameLst>
                                      </p:cBhvr>
                                      <p:tavLst>
                                        <p:tav tm="0">
                                          <p:val>
                                            <p:fltVal val="0"/>
                                          </p:val>
                                        </p:tav>
                                        <p:tav tm="100000">
                                          <p:val>
                                            <p:strVal val="#ppt_h"/>
                                          </p:val>
                                        </p:tav>
                                      </p:tavLst>
                                    </p:anim>
                                    <p:animEffect transition="in" filter="fade">
                                      <p:cBhvr>
                                        <p:cTn id="12" dur="500"/>
                                        <p:tgtEl>
                                          <p:spTgt spid="66"/>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wipe(down)">
                                      <p:cBhvr>
                                        <p:cTn id="16" dur="500"/>
                                        <p:tgtEl>
                                          <p:spTgt spid="85"/>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86"/>
                                        </p:tgtEl>
                                        <p:attrNameLst>
                                          <p:attrName>style.visibility</p:attrName>
                                        </p:attrNameLst>
                                      </p:cBhvr>
                                      <p:to>
                                        <p:strVal val="visible"/>
                                      </p:to>
                                    </p:set>
                                    <p:animEffect transition="in" filter="wipe(down)">
                                      <p:cBhvr>
                                        <p:cTn id="20" dur="500"/>
                                        <p:tgtEl>
                                          <p:spTgt spid="86"/>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down)">
                                      <p:cBhvr>
                                        <p:cTn id="24" dur="500"/>
                                        <p:tgtEl>
                                          <p:spTgt spid="87"/>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wipe(down)">
                                      <p:cBhvr>
                                        <p:cTn id="28" dur="500"/>
                                        <p:tgtEl>
                                          <p:spTgt spid="8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down)">
                                      <p:cBhvr>
                                        <p:cTn id="33" dur="500"/>
                                        <p:tgtEl>
                                          <p:spTgt spid="7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wipe(down)">
                                      <p:cBhvr>
                                        <p:cTn id="3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71" grpId="0"/>
      <p:bldP spid="76" grpId="0"/>
      <p:bldP spid="85" grpId="0"/>
      <p:bldP spid="86" grpId="0"/>
      <p:bldP spid="87" grpId="0"/>
      <p:bldP spid="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PA-文本框 89">
            <a:extLst>
              <a:ext uri="{FF2B5EF4-FFF2-40B4-BE49-F238E27FC236}">
                <a16:creationId xmlns="" xmlns:a16="http://schemas.microsoft.com/office/drawing/2014/main" id="{F6751CEA-5C8A-4C20-9E72-BA8515E612D7}"/>
              </a:ext>
            </a:extLst>
          </p:cNvPr>
          <p:cNvSpPr txBox="1"/>
          <p:nvPr>
            <p:custDataLst>
              <p:tags r:id="rId2"/>
            </p:custDataLst>
          </p:nvPr>
        </p:nvSpPr>
        <p:spPr>
          <a:xfrm>
            <a:off x="1050558" y="2443441"/>
            <a:ext cx="4054248" cy="3508653"/>
          </a:xfrm>
          <a:prstGeom prst="rect">
            <a:avLst/>
          </a:prstGeom>
          <a:noFill/>
        </p:spPr>
        <p:txBody>
          <a:bodyPr wrap="square" lIns="0" tIns="0" rIns="0" bIns="0" rtlCol="0">
            <a:spAutoFit/>
          </a:bodyPr>
          <a:lstStyle/>
          <a:p>
            <a:pPr algn="ctr" hangingPunct="0">
              <a:lnSpc>
                <a:spcPct val="200000"/>
              </a:lnSpc>
            </a:pPr>
            <a:r>
              <a:rPr lang="zh-CN" altLang="en-US" sz="2400" dirty="0">
                <a:solidFill>
                  <a:srgbClr val="4F7D94"/>
                </a:solidFill>
                <a:cs typeface="+mn-ea"/>
                <a:sym typeface="+mn-lt"/>
              </a:rPr>
              <a:t>提高财务管理团队整体素养</a:t>
            </a:r>
            <a:endParaRPr lang="en-US" altLang="zh-CN" sz="2400" dirty="0">
              <a:solidFill>
                <a:srgbClr val="4F7D94"/>
              </a:solidFill>
              <a:cs typeface="+mn-ea"/>
              <a:sym typeface="+mn-lt"/>
            </a:endParaRPr>
          </a:p>
          <a:p>
            <a:pPr algn="ctr" hangingPunct="0">
              <a:lnSpc>
                <a:spcPct val="200000"/>
              </a:lnSpc>
            </a:pPr>
            <a:r>
              <a:rPr lang="zh-CN" altLang="en-US" dirty="0">
                <a:solidFill>
                  <a:schemeClr val="tx1">
                    <a:lumMod val="85000"/>
                    <a:lumOff val="15000"/>
                  </a:schemeClr>
                </a:solidFill>
                <a:cs typeface="+mn-ea"/>
                <a:sym typeface="+mn-lt"/>
              </a:rPr>
              <a:t>随着国家经济环境的变化，国家必然要对相应的财务准则进行不断调整，所以财务人员必须终身学习，否则就不能适应快速发展的新形势要求。财务工作因其特殊</a:t>
            </a:r>
          </a:p>
        </p:txBody>
      </p:sp>
      <p:sp>
        <p:nvSpPr>
          <p:cNvPr id="41" name="PA-文本框 89">
            <a:extLst>
              <a:ext uri="{FF2B5EF4-FFF2-40B4-BE49-F238E27FC236}">
                <a16:creationId xmlns="" xmlns:a16="http://schemas.microsoft.com/office/drawing/2014/main" id="{41488D6B-4FA6-4479-A7AC-BF7A9863A444}"/>
              </a:ext>
            </a:extLst>
          </p:cNvPr>
          <p:cNvSpPr txBox="1"/>
          <p:nvPr>
            <p:custDataLst>
              <p:tags r:id="rId3"/>
            </p:custDataLst>
          </p:nvPr>
        </p:nvSpPr>
        <p:spPr>
          <a:xfrm>
            <a:off x="6667586" y="2450389"/>
            <a:ext cx="4359048" cy="3139321"/>
          </a:xfrm>
          <a:prstGeom prst="rect">
            <a:avLst/>
          </a:prstGeom>
          <a:noFill/>
        </p:spPr>
        <p:txBody>
          <a:bodyPr wrap="square" lIns="0" tIns="0" rIns="0" bIns="0" rtlCol="0">
            <a:spAutoFit/>
          </a:bodyPr>
          <a:lstStyle/>
          <a:p>
            <a:pPr algn="ctr" hangingPunct="0">
              <a:lnSpc>
                <a:spcPct val="200000"/>
              </a:lnSpc>
            </a:pPr>
            <a:r>
              <a:rPr lang="zh-CN" altLang="en-US" sz="2400" dirty="0">
                <a:solidFill>
                  <a:srgbClr val="4F7D94"/>
                </a:solidFill>
                <a:cs typeface="+mn-ea"/>
                <a:sym typeface="+mn-lt"/>
              </a:rPr>
              <a:t>为了在事业单位中建立具有良好约束利于激励效应的管理机制</a:t>
            </a:r>
            <a:endParaRPr lang="en-US" altLang="zh-CN" sz="2400" dirty="0">
              <a:solidFill>
                <a:srgbClr val="4F7D94"/>
              </a:solidFill>
              <a:cs typeface="+mn-ea"/>
              <a:sym typeface="+mn-lt"/>
            </a:endParaRPr>
          </a:p>
          <a:p>
            <a:pPr algn="ctr" hangingPunct="0">
              <a:lnSpc>
                <a:spcPct val="200000"/>
              </a:lnSpc>
            </a:pPr>
            <a:r>
              <a:rPr lang="zh-CN" altLang="en-US" dirty="0">
                <a:solidFill>
                  <a:schemeClr val="tx1">
                    <a:lumMod val="85000"/>
                    <a:lumOff val="15000"/>
                  </a:schemeClr>
                </a:solidFill>
                <a:cs typeface="+mn-ea"/>
                <a:sym typeface="+mn-lt"/>
              </a:rPr>
              <a:t>推动事业单位运营监管工作的顺利进行，政府开始尝试在事业单位中进行财务会计制度的改革。加强了对于事业单位的监管力度</a:t>
            </a:r>
          </a:p>
        </p:txBody>
      </p:sp>
      <p:sp>
        <p:nvSpPr>
          <p:cNvPr id="15" name="椭圆 14">
            <a:extLst>
              <a:ext uri="{FF2B5EF4-FFF2-40B4-BE49-F238E27FC236}">
                <a16:creationId xmlns="" xmlns:a16="http://schemas.microsoft.com/office/drawing/2014/main" id="{D8050627-3A75-4039-B7E7-52371AD35CF0}"/>
              </a:ext>
            </a:extLst>
          </p:cNvPr>
          <p:cNvSpPr/>
          <p:nvPr/>
        </p:nvSpPr>
        <p:spPr>
          <a:xfrm>
            <a:off x="2644111" y="1553974"/>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45" name="椭圆 44">
            <a:extLst>
              <a:ext uri="{FF2B5EF4-FFF2-40B4-BE49-F238E27FC236}">
                <a16:creationId xmlns="" xmlns:a16="http://schemas.microsoft.com/office/drawing/2014/main" id="{766EFA61-84F2-48AC-B5E4-E23E52F54D3B}"/>
              </a:ext>
            </a:extLst>
          </p:cNvPr>
          <p:cNvSpPr/>
          <p:nvPr/>
        </p:nvSpPr>
        <p:spPr>
          <a:xfrm>
            <a:off x="8481758" y="1576299"/>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nvGrpSpPr>
          <p:cNvPr id="31" name="组合 30">
            <a:extLst>
              <a:ext uri="{FF2B5EF4-FFF2-40B4-BE49-F238E27FC236}">
                <a16:creationId xmlns="" xmlns:a16="http://schemas.microsoft.com/office/drawing/2014/main" id="{A33B4209-3A86-4846-B304-1B034F982B07}"/>
              </a:ext>
            </a:extLst>
          </p:cNvPr>
          <p:cNvGrpSpPr/>
          <p:nvPr/>
        </p:nvGrpSpPr>
        <p:grpSpPr>
          <a:xfrm>
            <a:off x="704720" y="697319"/>
            <a:ext cx="4236488" cy="474481"/>
            <a:chOff x="704720" y="697319"/>
            <a:chExt cx="4236488" cy="474481"/>
          </a:xfrm>
        </p:grpSpPr>
        <p:grpSp>
          <p:nvGrpSpPr>
            <p:cNvPr id="32" name="组合 31">
              <a:extLst>
                <a:ext uri="{FF2B5EF4-FFF2-40B4-BE49-F238E27FC236}">
                  <a16:creationId xmlns="" xmlns:a16="http://schemas.microsoft.com/office/drawing/2014/main" id="{3BBCAF1F-4B8A-4C09-8C08-C80BCB99E8BD}"/>
                </a:ext>
              </a:extLst>
            </p:cNvPr>
            <p:cNvGrpSpPr/>
            <p:nvPr/>
          </p:nvGrpSpPr>
          <p:grpSpPr>
            <a:xfrm>
              <a:off x="704720" y="697319"/>
              <a:ext cx="3166876" cy="474481"/>
              <a:chOff x="571370" y="697319"/>
              <a:chExt cx="3166876" cy="474481"/>
            </a:xfrm>
          </p:grpSpPr>
          <p:sp>
            <p:nvSpPr>
              <p:cNvPr id="34" name="文本框 33">
                <a:extLst>
                  <a:ext uri="{FF2B5EF4-FFF2-40B4-BE49-F238E27FC236}">
                    <a16:creationId xmlns="" xmlns:a16="http://schemas.microsoft.com/office/drawing/2014/main" id="{1F7DDC9F-7D46-4048-A916-E4F9D5655683}"/>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p>
            </p:txBody>
          </p:sp>
          <p:grpSp>
            <p:nvGrpSpPr>
              <p:cNvPr id="35" name="组合 34">
                <a:extLst>
                  <a:ext uri="{FF2B5EF4-FFF2-40B4-BE49-F238E27FC236}">
                    <a16:creationId xmlns="" xmlns:a16="http://schemas.microsoft.com/office/drawing/2014/main" id="{921959B5-8E15-4FED-A9A9-F180C7FE16D6}"/>
                  </a:ext>
                </a:extLst>
              </p:cNvPr>
              <p:cNvGrpSpPr/>
              <p:nvPr/>
            </p:nvGrpSpPr>
            <p:grpSpPr>
              <a:xfrm>
                <a:off x="571370" y="697319"/>
                <a:ext cx="467453" cy="467453"/>
                <a:chOff x="10357798" y="5176240"/>
                <a:chExt cx="703860" cy="703860"/>
              </a:xfrm>
            </p:grpSpPr>
            <p:sp>
              <p:nvSpPr>
                <p:cNvPr id="36" name="椭圆 35">
                  <a:extLst>
                    <a:ext uri="{FF2B5EF4-FFF2-40B4-BE49-F238E27FC236}">
                      <a16:creationId xmlns="" xmlns:a16="http://schemas.microsoft.com/office/drawing/2014/main" id="{56CCBABA-F3EA-4AA6-84F4-7CEF14BF5A63}"/>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7" name="Freeform 23">
                  <a:extLst>
                    <a:ext uri="{FF2B5EF4-FFF2-40B4-BE49-F238E27FC236}">
                      <a16:creationId xmlns="" xmlns:a16="http://schemas.microsoft.com/office/drawing/2014/main" id="{8300A2E6-F982-4F87-A608-F270F73961A0}"/>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cs typeface="+mn-ea"/>
                    <a:sym typeface="+mn-lt"/>
                  </a:endParaRPr>
                </a:p>
              </p:txBody>
            </p:sp>
          </p:grpSp>
        </p:grpSp>
        <p:sp>
          <p:nvSpPr>
            <p:cNvPr id="33" name="文本框 32">
              <a:extLst>
                <a:ext uri="{FF2B5EF4-FFF2-40B4-BE49-F238E27FC236}">
                  <a16:creationId xmlns="" xmlns:a16="http://schemas.microsoft.com/office/drawing/2014/main" id="{B36D0DBC-4817-4F24-875B-7201F1649D11}"/>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a:extLst>
              <a:ext uri="{FF2B5EF4-FFF2-40B4-BE49-F238E27FC236}">
                <a16:creationId xmlns="" xmlns:a16="http://schemas.microsoft.com/office/drawing/2014/main" id="{8B415401-42D7-4805-B474-24555B4D94EF}"/>
              </a:ext>
            </a:extLst>
          </p:cNvPr>
          <p:cNvGrpSpPr/>
          <p:nvPr/>
        </p:nvGrpSpPr>
        <p:grpSpPr>
          <a:xfrm>
            <a:off x="10493829" y="5619905"/>
            <a:ext cx="1698171" cy="1238094"/>
            <a:chOff x="6668995" y="2831314"/>
            <a:chExt cx="5523005" cy="4026686"/>
          </a:xfrm>
        </p:grpSpPr>
        <p:sp>
          <p:nvSpPr>
            <p:cNvPr id="43" name="任意多边形: 形状 42">
              <a:extLst>
                <a:ext uri="{FF2B5EF4-FFF2-40B4-BE49-F238E27FC236}">
                  <a16:creationId xmlns="" xmlns:a16="http://schemas.microsoft.com/office/drawing/2014/main" id="{A93507E7-7650-4369-AA7B-24D375B2CABB}"/>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a:extLst>
                <a:ext uri="{FF2B5EF4-FFF2-40B4-BE49-F238E27FC236}">
                  <a16:creationId xmlns="" xmlns:a16="http://schemas.microsoft.com/office/drawing/2014/main" id="{FCB0E9EF-6734-42FE-B6DA-F8FD94EB3F2B}"/>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cxnSp>
        <p:nvCxnSpPr>
          <p:cNvPr id="10" name="直接连接符 9">
            <a:extLst>
              <a:ext uri="{FF2B5EF4-FFF2-40B4-BE49-F238E27FC236}">
                <a16:creationId xmlns="" xmlns:a16="http://schemas.microsoft.com/office/drawing/2014/main" id="{082AE93C-BDB1-4913-9173-07C6DC4A8E33}"/>
              </a:ext>
            </a:extLst>
          </p:cNvPr>
          <p:cNvCxnSpPr/>
          <p:nvPr/>
        </p:nvCxnSpPr>
        <p:spPr>
          <a:xfrm>
            <a:off x="5779720" y="1553974"/>
            <a:ext cx="0" cy="4107143"/>
          </a:xfrm>
          <a:prstGeom prst="line">
            <a:avLst/>
          </a:prstGeom>
          <a:ln>
            <a:solidFill>
              <a:srgbClr val="4F7D94"/>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8345811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10" presetClass="entr" presetSubtype="0" fill="hold" grpId="0" nodeType="afterEffect">
                                  <p:stCondLst>
                                    <p:cond delay="0"/>
                                  </p:stCondLst>
                                  <p:iterate type="wd">
                                    <p:tmPct val="10000"/>
                                  </p:iterate>
                                  <p:childTnLst>
                                    <p:set>
                                      <p:cBhvr>
                                        <p:cTn id="13" dur="1" fill="hold">
                                          <p:stCondLst>
                                            <p:cond delay="0"/>
                                          </p:stCondLst>
                                        </p:cTn>
                                        <p:tgtEl>
                                          <p:spTgt spid="45"/>
                                        </p:tgtEl>
                                        <p:attrNameLst>
                                          <p:attrName>style.visibility</p:attrName>
                                        </p:attrNameLst>
                                      </p:cBhvr>
                                      <p:to>
                                        <p:strVal val="visible"/>
                                      </p:to>
                                    </p:set>
                                    <p:anim to="0" calcmode="lin" valueType="num">
                                      <p:cBhvr>
                                        <p:cTn id="14" dur="500" decel="100000" fill="hold">
                                          <p:stCondLst>
                                            <p:cond delay="0"/>
                                          </p:stCondLst>
                                        </p:cTn>
                                        <p:tgtEl>
                                          <p:spTgt spid="45"/>
                                        </p:tgtEl>
                                        <p:attrNameLst>
                                          <p:attrName>ppt_x</p:attrName>
                                        </p:attrNameLst>
                                      </p:cBhvr>
                                      <p:tavLst>
                                        <p:tav tm="0">
                                          <p:val>
                                            <p:strVal val="ppt_x+0.02"/>
                                          </p:val>
                                        </p:tav>
                                        <p:tav tm="100000">
                                          <p:val>
                                            <p:strVal val="#ppt_x"/>
                                          </p:val>
                                        </p:tav>
                                      </p:tavLst>
                                    </p:anim>
                                    <p:animEffect transition="in" filter="fade">
                                      <p:cBhvr>
                                        <p:cTn id="15" dur="500">
                                          <p:stCondLst>
                                            <p:cond delay="0"/>
                                          </p:stCondLst>
                                        </p:cTn>
                                        <p:tgtEl>
                                          <p:spTgt spid="45"/>
                                        </p:tgtEl>
                                      </p:cBhvr>
                                    </p:animEffect>
                                    <p:animScale>
                                      <p:cBhvr>
                                        <p:cTn id="16" dur="500" decel="100000" fill="hold">
                                          <p:stCondLst>
                                            <p:cond delay="0"/>
                                          </p:stCondLst>
                                        </p:cTn>
                                        <p:tgtEl>
                                          <p:spTgt spid="45"/>
                                        </p:tgtEl>
                                      </p:cBhvr>
                                      <p:by x="100000" y="100000"/>
                                      <p:from x="110000" y="110000"/>
                                      <p:to x="100000" y="100000"/>
                                    </p:animScale>
                                  </p:childTnLst>
                                </p:cTn>
                              </p:par>
                            </p:childTnLst>
                          </p:cTn>
                        </p:par>
                        <p:par>
                          <p:cTn id="17" fill="hold">
                            <p:stCondLst>
                              <p:cond delay="1000"/>
                            </p:stCondLst>
                            <p:childTnLst>
                              <p:par>
                                <p:cTn id="18" presetID="10" presetClass="entr" presetSubtype="0" fill="hold" grpId="0" nodeType="afterEffect">
                                  <p:stCondLst>
                                    <p:cond delay="0"/>
                                  </p:stCondLst>
                                  <p:iterate type="wd">
                                    <p:tmPct val="10000"/>
                                  </p:iterate>
                                  <p:childTnLst>
                                    <p:set>
                                      <p:cBhvr>
                                        <p:cTn id="19" dur="1" fill="hold">
                                          <p:stCondLst>
                                            <p:cond delay="0"/>
                                          </p:stCondLst>
                                        </p:cTn>
                                        <p:tgtEl>
                                          <p:spTgt spid="41"/>
                                        </p:tgtEl>
                                        <p:attrNameLst>
                                          <p:attrName>style.visibility</p:attrName>
                                        </p:attrNameLst>
                                      </p:cBhvr>
                                      <p:to>
                                        <p:strVal val="visible"/>
                                      </p:to>
                                    </p:set>
                                    <p:anim to="0" calcmode="lin" valueType="num">
                                      <p:cBhvr>
                                        <p:cTn id="20" dur="500" decel="100000" fill="hold">
                                          <p:stCondLst>
                                            <p:cond delay="0"/>
                                          </p:stCondLst>
                                        </p:cTn>
                                        <p:tgtEl>
                                          <p:spTgt spid="41"/>
                                        </p:tgtEl>
                                        <p:attrNameLst>
                                          <p:attrName>ppt_x</p:attrName>
                                        </p:attrNameLst>
                                      </p:cBhvr>
                                      <p:tavLst>
                                        <p:tav tm="0">
                                          <p:val>
                                            <p:strVal val="ppt_x+0.02"/>
                                          </p:val>
                                        </p:tav>
                                        <p:tav tm="100000">
                                          <p:val>
                                            <p:strVal val="#ppt_x"/>
                                          </p:val>
                                        </p:tav>
                                      </p:tavLst>
                                    </p:anim>
                                    <p:animEffect transition="in" filter="fade">
                                      <p:cBhvr>
                                        <p:cTn id="21" dur="500">
                                          <p:stCondLst>
                                            <p:cond delay="0"/>
                                          </p:stCondLst>
                                        </p:cTn>
                                        <p:tgtEl>
                                          <p:spTgt spid="41"/>
                                        </p:tgtEl>
                                      </p:cBhvr>
                                    </p:animEffect>
                                    <p:animScale>
                                      <p:cBhvr>
                                        <p:cTn id="22" dur="500" decel="100000" fill="hold">
                                          <p:stCondLst>
                                            <p:cond delay="0"/>
                                          </p:stCondLst>
                                        </p:cTn>
                                        <p:tgtEl>
                                          <p:spTgt spid="41"/>
                                        </p:tgtEl>
                                      </p:cBhvr>
                                      <p:by x="100000" y="100000"/>
                                      <p:from x="110000" y="110000"/>
                                      <p:to x="100000" y="100000"/>
                                    </p:animScale>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41" grpId="0"/>
      <p:bldP spid="15"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PA-文本框 89">
            <a:extLst>
              <a:ext uri="{FF2B5EF4-FFF2-40B4-BE49-F238E27FC236}">
                <a16:creationId xmlns="" xmlns:a16="http://schemas.microsoft.com/office/drawing/2014/main" id="{C60A4C8D-8BF2-4578-9AEB-2CCDF9C74E21}"/>
              </a:ext>
            </a:extLst>
          </p:cNvPr>
          <p:cNvSpPr txBox="1"/>
          <p:nvPr>
            <p:custDataLst>
              <p:tags r:id="rId2"/>
            </p:custDataLst>
          </p:nvPr>
        </p:nvSpPr>
        <p:spPr>
          <a:xfrm>
            <a:off x="1254352" y="1783881"/>
            <a:ext cx="4498748"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新政实施背景下的财务现状</a:t>
            </a:r>
            <a:endParaRPr lang="zh-CN" altLang="en-US" dirty="0">
              <a:solidFill>
                <a:srgbClr val="4F7D94"/>
              </a:solidFill>
              <a:cs typeface="+mn-ea"/>
              <a:sym typeface="+mn-lt"/>
            </a:endParaRPr>
          </a:p>
        </p:txBody>
      </p:sp>
      <p:sp>
        <p:nvSpPr>
          <p:cNvPr id="30" name="PA-文本框 89">
            <a:extLst>
              <a:ext uri="{FF2B5EF4-FFF2-40B4-BE49-F238E27FC236}">
                <a16:creationId xmlns="" xmlns:a16="http://schemas.microsoft.com/office/drawing/2014/main" id="{D3091A63-3212-42DC-B7D9-30D181315318}"/>
              </a:ext>
            </a:extLst>
          </p:cNvPr>
          <p:cNvSpPr txBox="1"/>
          <p:nvPr>
            <p:custDataLst>
              <p:tags r:id="rId3"/>
            </p:custDataLst>
          </p:nvPr>
        </p:nvSpPr>
        <p:spPr>
          <a:xfrm>
            <a:off x="6306230" y="2850764"/>
            <a:ext cx="4498748" cy="1661993"/>
          </a:xfrm>
          <a:prstGeom prst="rect">
            <a:avLst/>
          </a:prstGeom>
          <a:noFill/>
        </p:spPr>
        <p:txBody>
          <a:bodyPr wrap="square" lIns="0" tIns="0" rIns="0" bIns="0" rtlCol="0">
            <a:spAutoFit/>
          </a:bodyPr>
          <a:lstStyle/>
          <a:p>
            <a:pPr marL="342900" indent="-342900" algn="just" hangingPunct="0">
              <a:lnSpc>
                <a:spcPct val="150000"/>
              </a:lnSpc>
              <a:buFont typeface="Arial" panose="020B0604020202020204" pitchFamily="34" charset="0"/>
              <a:buChar char="•"/>
            </a:pPr>
            <a:r>
              <a:rPr lang="zh-CN" altLang="en-US" dirty="0">
                <a:solidFill>
                  <a:schemeClr val="tx1">
                    <a:lumMod val="85000"/>
                    <a:lumOff val="15000"/>
                  </a:schemeClr>
                </a:solidFill>
                <a:cs typeface="+mn-ea"/>
                <a:sym typeface="+mn-lt"/>
              </a:rPr>
              <a:t>核算基础为权责发生制通过观察原来的财务会计信息，可以发现事业单位的会计核算主要以权责发生制以及收付实现制为基础。</a:t>
            </a:r>
          </a:p>
        </p:txBody>
      </p:sp>
      <p:sp>
        <p:nvSpPr>
          <p:cNvPr id="31" name="PA-文本框 89">
            <a:extLst>
              <a:ext uri="{FF2B5EF4-FFF2-40B4-BE49-F238E27FC236}">
                <a16:creationId xmlns="" xmlns:a16="http://schemas.microsoft.com/office/drawing/2014/main" id="{B247A9E9-7B3A-49BF-8984-B515ABC75939}"/>
              </a:ext>
            </a:extLst>
          </p:cNvPr>
          <p:cNvSpPr txBox="1"/>
          <p:nvPr>
            <p:custDataLst>
              <p:tags r:id="rId4"/>
            </p:custDataLst>
          </p:nvPr>
        </p:nvSpPr>
        <p:spPr>
          <a:xfrm>
            <a:off x="6306230" y="4799805"/>
            <a:ext cx="4498748" cy="782074"/>
          </a:xfrm>
          <a:prstGeom prst="rect">
            <a:avLst/>
          </a:prstGeom>
          <a:noFill/>
        </p:spPr>
        <p:txBody>
          <a:bodyPr wrap="square" lIns="0" tIns="0" rIns="0" bIns="0" rtlCol="0">
            <a:spAutoFit/>
          </a:bodyPr>
          <a:lstStyle/>
          <a:p>
            <a:pPr marL="342900" indent="-342900" algn="just" hangingPunct="0">
              <a:lnSpc>
                <a:spcPct val="150000"/>
              </a:lnSpc>
              <a:buFont typeface="Arial" panose="020B0604020202020204" pitchFamily="34" charset="0"/>
              <a:buChar char="•"/>
            </a:pPr>
            <a:r>
              <a:rPr lang="zh-CN" altLang="en-US">
                <a:solidFill>
                  <a:schemeClr val="tx1">
                    <a:lumMod val="85000"/>
                    <a:lumOff val="15000"/>
                  </a:schemeClr>
                </a:solidFill>
                <a:cs typeface="+mn-ea"/>
                <a:sym typeface="+mn-lt"/>
              </a:rPr>
              <a:t>而</a:t>
            </a:r>
            <a:r>
              <a:rPr lang="zh-CN" altLang="en-US" dirty="0">
                <a:solidFill>
                  <a:schemeClr val="tx1">
                    <a:lumMod val="85000"/>
                    <a:lumOff val="15000"/>
                  </a:schemeClr>
                </a:solidFill>
                <a:cs typeface="+mn-ea"/>
                <a:sym typeface="+mn-lt"/>
              </a:rPr>
              <a:t>在新财务会计制度中，更加明确了事业单位的会计要素，并且</a:t>
            </a:r>
          </a:p>
        </p:txBody>
      </p:sp>
      <p:sp>
        <p:nvSpPr>
          <p:cNvPr id="10" name="矩形: 圆角 9">
            <a:extLst>
              <a:ext uri="{FF2B5EF4-FFF2-40B4-BE49-F238E27FC236}">
                <a16:creationId xmlns="" xmlns:a16="http://schemas.microsoft.com/office/drawing/2014/main" id="{06B3B2AC-9C26-430F-9010-571A37432E3B}"/>
              </a:ext>
            </a:extLst>
          </p:cNvPr>
          <p:cNvSpPr/>
          <p:nvPr/>
        </p:nvSpPr>
        <p:spPr>
          <a:xfrm>
            <a:off x="1215570" y="2504620"/>
            <a:ext cx="3483429" cy="3483429"/>
          </a:xfrm>
          <a:prstGeom prst="roundRect">
            <a:avLst>
              <a:gd name="adj" fmla="val 11582"/>
            </a:avLst>
          </a:prstGeom>
          <a:blipFill dpi="0" rotWithShape="1">
            <a:blip r:embed="rId7"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33" name="椭圆 32">
            <a:extLst>
              <a:ext uri="{FF2B5EF4-FFF2-40B4-BE49-F238E27FC236}">
                <a16:creationId xmlns="" xmlns:a16="http://schemas.microsoft.com/office/drawing/2014/main" id="{FEEBFC90-1378-4139-80B5-D60CC5874E2A}"/>
              </a:ext>
            </a:extLst>
          </p:cNvPr>
          <p:cNvSpPr/>
          <p:nvPr/>
        </p:nvSpPr>
        <p:spPr>
          <a:xfrm>
            <a:off x="5191058" y="2857630"/>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34" name="椭圆 33">
            <a:extLst>
              <a:ext uri="{FF2B5EF4-FFF2-40B4-BE49-F238E27FC236}">
                <a16:creationId xmlns="" xmlns:a16="http://schemas.microsoft.com/office/drawing/2014/main" id="{4FE7FC02-8109-4E46-B48F-4E569F85AB67}"/>
              </a:ext>
            </a:extLst>
          </p:cNvPr>
          <p:cNvSpPr/>
          <p:nvPr/>
        </p:nvSpPr>
        <p:spPr>
          <a:xfrm>
            <a:off x="5159008" y="4629601"/>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nvGrpSpPr>
          <p:cNvPr id="27" name="组合 26">
            <a:extLst>
              <a:ext uri="{FF2B5EF4-FFF2-40B4-BE49-F238E27FC236}">
                <a16:creationId xmlns="" xmlns:a16="http://schemas.microsoft.com/office/drawing/2014/main" id="{DE46041B-D701-4FA1-B5BE-4EDFC9828926}"/>
              </a:ext>
            </a:extLst>
          </p:cNvPr>
          <p:cNvGrpSpPr/>
          <p:nvPr/>
        </p:nvGrpSpPr>
        <p:grpSpPr>
          <a:xfrm>
            <a:off x="704720" y="697319"/>
            <a:ext cx="4236488" cy="474481"/>
            <a:chOff x="704720" y="697319"/>
            <a:chExt cx="4236488" cy="474481"/>
          </a:xfrm>
        </p:grpSpPr>
        <p:grpSp>
          <p:nvGrpSpPr>
            <p:cNvPr id="28" name="组合 27">
              <a:extLst>
                <a:ext uri="{FF2B5EF4-FFF2-40B4-BE49-F238E27FC236}">
                  <a16:creationId xmlns="" xmlns:a16="http://schemas.microsoft.com/office/drawing/2014/main" id="{193C25B8-6DC8-4528-9B46-17AE52A4133B}"/>
                </a:ext>
              </a:extLst>
            </p:cNvPr>
            <p:cNvGrpSpPr/>
            <p:nvPr/>
          </p:nvGrpSpPr>
          <p:grpSpPr>
            <a:xfrm>
              <a:off x="704720" y="697319"/>
              <a:ext cx="3166876" cy="474481"/>
              <a:chOff x="571370" y="697319"/>
              <a:chExt cx="3166876" cy="474481"/>
            </a:xfrm>
          </p:grpSpPr>
          <p:sp>
            <p:nvSpPr>
              <p:cNvPr id="35" name="文本框 34">
                <a:extLst>
                  <a:ext uri="{FF2B5EF4-FFF2-40B4-BE49-F238E27FC236}">
                    <a16:creationId xmlns="" xmlns:a16="http://schemas.microsoft.com/office/drawing/2014/main" id="{E4697762-018B-4341-B42D-F53AF8E1FE84}"/>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p>
            </p:txBody>
          </p:sp>
          <p:grpSp>
            <p:nvGrpSpPr>
              <p:cNvPr id="36" name="组合 35">
                <a:extLst>
                  <a:ext uri="{FF2B5EF4-FFF2-40B4-BE49-F238E27FC236}">
                    <a16:creationId xmlns="" xmlns:a16="http://schemas.microsoft.com/office/drawing/2014/main" id="{16885467-1977-40C0-9295-31C859451138}"/>
                  </a:ext>
                </a:extLst>
              </p:cNvPr>
              <p:cNvGrpSpPr/>
              <p:nvPr/>
            </p:nvGrpSpPr>
            <p:grpSpPr>
              <a:xfrm>
                <a:off x="571370" y="697319"/>
                <a:ext cx="467453" cy="467453"/>
                <a:chOff x="10357798" y="5176240"/>
                <a:chExt cx="703860" cy="703860"/>
              </a:xfrm>
            </p:grpSpPr>
            <p:sp>
              <p:nvSpPr>
                <p:cNvPr id="37" name="椭圆 36">
                  <a:extLst>
                    <a:ext uri="{FF2B5EF4-FFF2-40B4-BE49-F238E27FC236}">
                      <a16:creationId xmlns="" xmlns:a16="http://schemas.microsoft.com/office/drawing/2014/main" id="{5420CED3-35F5-4DD5-92B6-07B9693DC844}"/>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8" name="Freeform 23">
                  <a:extLst>
                    <a:ext uri="{FF2B5EF4-FFF2-40B4-BE49-F238E27FC236}">
                      <a16:creationId xmlns="" xmlns:a16="http://schemas.microsoft.com/office/drawing/2014/main" id="{3BC44B17-749E-4275-80D8-51B16FA26C0A}"/>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cs typeface="+mn-ea"/>
                    <a:sym typeface="+mn-lt"/>
                  </a:endParaRPr>
                </a:p>
              </p:txBody>
            </p:sp>
          </p:grpSp>
        </p:grpSp>
        <p:sp>
          <p:nvSpPr>
            <p:cNvPr id="32" name="文本框 31">
              <a:extLst>
                <a:ext uri="{FF2B5EF4-FFF2-40B4-BE49-F238E27FC236}">
                  <a16:creationId xmlns="" xmlns:a16="http://schemas.microsoft.com/office/drawing/2014/main" id="{9768FC08-B780-4BF7-954A-B8514F030F31}"/>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a:extLst>
              <a:ext uri="{FF2B5EF4-FFF2-40B4-BE49-F238E27FC236}">
                <a16:creationId xmlns="" xmlns:a16="http://schemas.microsoft.com/office/drawing/2014/main" id="{44E71A83-EB0A-45A2-BEC3-E3BADE7F0CBB}"/>
              </a:ext>
            </a:extLst>
          </p:cNvPr>
          <p:cNvGrpSpPr/>
          <p:nvPr/>
        </p:nvGrpSpPr>
        <p:grpSpPr>
          <a:xfrm>
            <a:off x="10493829" y="5619905"/>
            <a:ext cx="1698171" cy="1238094"/>
            <a:chOff x="6668995" y="2831314"/>
            <a:chExt cx="5523005" cy="4026686"/>
          </a:xfrm>
        </p:grpSpPr>
        <p:sp>
          <p:nvSpPr>
            <p:cNvPr id="43" name="任意多边形: 形状 42">
              <a:extLst>
                <a:ext uri="{FF2B5EF4-FFF2-40B4-BE49-F238E27FC236}">
                  <a16:creationId xmlns="" xmlns:a16="http://schemas.microsoft.com/office/drawing/2014/main" id="{21AB3C5E-A0A7-4B4A-9C21-1315E61FAFD4}"/>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a:extLst>
                <a:ext uri="{FF2B5EF4-FFF2-40B4-BE49-F238E27FC236}">
                  <a16:creationId xmlns="" xmlns:a16="http://schemas.microsoft.com/office/drawing/2014/main" id="{B67E1ABD-AD5C-4AB9-9EC0-C8915F998F0F}"/>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53535065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arn(inVertic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10" grpId="0" animBg="1"/>
      <p:bldP spid="33" grpId="0" animBg="1"/>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PA-文本框 89">
            <a:extLst>
              <a:ext uri="{FF2B5EF4-FFF2-40B4-BE49-F238E27FC236}">
                <a16:creationId xmlns="" xmlns:a16="http://schemas.microsoft.com/office/drawing/2014/main" id="{C60A4C8D-8BF2-4578-9AEB-2CCDF9C74E21}"/>
              </a:ext>
            </a:extLst>
          </p:cNvPr>
          <p:cNvSpPr txBox="1"/>
          <p:nvPr>
            <p:custDataLst>
              <p:tags r:id="rId2"/>
            </p:custDataLst>
          </p:nvPr>
        </p:nvSpPr>
        <p:spPr>
          <a:xfrm>
            <a:off x="6221866" y="2120431"/>
            <a:ext cx="4498748"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缺乏重视程度</a:t>
            </a:r>
          </a:p>
        </p:txBody>
      </p:sp>
      <p:sp>
        <p:nvSpPr>
          <p:cNvPr id="30" name="PA-文本框 89">
            <a:extLst>
              <a:ext uri="{FF2B5EF4-FFF2-40B4-BE49-F238E27FC236}">
                <a16:creationId xmlns="" xmlns:a16="http://schemas.microsoft.com/office/drawing/2014/main" id="{D3091A63-3212-42DC-B7D9-30D181315318}"/>
              </a:ext>
            </a:extLst>
          </p:cNvPr>
          <p:cNvSpPr txBox="1"/>
          <p:nvPr>
            <p:custDataLst>
              <p:tags r:id="rId3"/>
            </p:custDataLst>
          </p:nvPr>
        </p:nvSpPr>
        <p:spPr>
          <a:xfrm>
            <a:off x="6221866" y="2939747"/>
            <a:ext cx="4900865" cy="2308324"/>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tx1">
                    <a:lumMod val="85000"/>
                    <a:lumOff val="15000"/>
                  </a:schemeClr>
                </a:solidFill>
                <a:cs typeface="+mn-ea"/>
                <a:sym typeface="+mn-lt"/>
              </a:rPr>
              <a:t>为保证工作的进一步发展，应及时进行监督和考核，把财务信息化建设作为财务管理工作的重要考核内容，督促财务会计人员来推进信息化建设，通过对当下的信息化网站以及软件进行进一步</a:t>
            </a:r>
          </a:p>
        </p:txBody>
      </p:sp>
      <p:sp>
        <p:nvSpPr>
          <p:cNvPr id="12" name="矩形 11">
            <a:extLst>
              <a:ext uri="{FF2B5EF4-FFF2-40B4-BE49-F238E27FC236}">
                <a16:creationId xmlns="" xmlns:a16="http://schemas.microsoft.com/office/drawing/2014/main" id="{393C7095-8E67-4A05-B4E4-F10E35E134E4}"/>
              </a:ext>
            </a:extLst>
          </p:cNvPr>
          <p:cNvSpPr/>
          <p:nvPr/>
        </p:nvSpPr>
        <p:spPr>
          <a:xfrm>
            <a:off x="1348920" y="2067378"/>
            <a:ext cx="3773716" cy="3309257"/>
          </a:xfrm>
          <a:prstGeom prst="rect">
            <a:avLst/>
          </a:prstGeom>
          <a:blipFill dpi="0" rotWithShape="1">
            <a:blip r:embed="rId5"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grpSp>
        <p:nvGrpSpPr>
          <p:cNvPr id="28" name="组合 27">
            <a:extLst>
              <a:ext uri="{FF2B5EF4-FFF2-40B4-BE49-F238E27FC236}">
                <a16:creationId xmlns="" xmlns:a16="http://schemas.microsoft.com/office/drawing/2014/main" id="{F8A425FC-C642-4764-BBA3-60B6B2629406}"/>
              </a:ext>
            </a:extLst>
          </p:cNvPr>
          <p:cNvGrpSpPr/>
          <p:nvPr/>
        </p:nvGrpSpPr>
        <p:grpSpPr>
          <a:xfrm>
            <a:off x="704720" y="697319"/>
            <a:ext cx="4236488" cy="474481"/>
            <a:chOff x="704720" y="697319"/>
            <a:chExt cx="4236488" cy="474481"/>
          </a:xfrm>
        </p:grpSpPr>
        <p:grpSp>
          <p:nvGrpSpPr>
            <p:cNvPr id="31" name="组合 30">
              <a:extLst>
                <a:ext uri="{FF2B5EF4-FFF2-40B4-BE49-F238E27FC236}">
                  <a16:creationId xmlns="" xmlns:a16="http://schemas.microsoft.com/office/drawing/2014/main" id="{A00AF14B-6BCB-48CB-AE1F-06F5220102F6}"/>
                </a:ext>
              </a:extLst>
            </p:cNvPr>
            <p:cNvGrpSpPr/>
            <p:nvPr/>
          </p:nvGrpSpPr>
          <p:grpSpPr>
            <a:xfrm>
              <a:off x="704720" y="697319"/>
              <a:ext cx="3166876" cy="474481"/>
              <a:chOff x="571370" y="697319"/>
              <a:chExt cx="3166876" cy="474481"/>
            </a:xfrm>
          </p:grpSpPr>
          <p:sp>
            <p:nvSpPr>
              <p:cNvPr id="33" name="文本框 32">
                <a:extLst>
                  <a:ext uri="{FF2B5EF4-FFF2-40B4-BE49-F238E27FC236}">
                    <a16:creationId xmlns="" xmlns:a16="http://schemas.microsoft.com/office/drawing/2014/main" id="{ECC0DD01-1944-4139-89FB-AB126A2EBA42}"/>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研究思路与方法</a:t>
                </a:r>
              </a:p>
            </p:txBody>
          </p:sp>
          <p:grpSp>
            <p:nvGrpSpPr>
              <p:cNvPr id="34" name="组合 33">
                <a:extLst>
                  <a:ext uri="{FF2B5EF4-FFF2-40B4-BE49-F238E27FC236}">
                    <a16:creationId xmlns="" xmlns:a16="http://schemas.microsoft.com/office/drawing/2014/main" id="{13423381-3A5F-48F8-91A1-BAB090961B6C}"/>
                  </a:ext>
                </a:extLst>
              </p:cNvPr>
              <p:cNvGrpSpPr/>
              <p:nvPr/>
            </p:nvGrpSpPr>
            <p:grpSpPr>
              <a:xfrm>
                <a:off x="571370" y="697319"/>
                <a:ext cx="467453" cy="467453"/>
                <a:chOff x="10357798" y="5176240"/>
                <a:chExt cx="703860" cy="703860"/>
              </a:xfrm>
            </p:grpSpPr>
            <p:sp>
              <p:nvSpPr>
                <p:cNvPr id="37" name="椭圆 36">
                  <a:extLst>
                    <a:ext uri="{FF2B5EF4-FFF2-40B4-BE49-F238E27FC236}">
                      <a16:creationId xmlns="" xmlns:a16="http://schemas.microsoft.com/office/drawing/2014/main" id="{BE69520B-0C4C-4D09-B8F8-6D45BF29AF1E}"/>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8" name="Freeform 23">
                  <a:extLst>
                    <a:ext uri="{FF2B5EF4-FFF2-40B4-BE49-F238E27FC236}">
                      <a16:creationId xmlns="" xmlns:a16="http://schemas.microsoft.com/office/drawing/2014/main" id="{F48244C0-30F7-45BE-A327-559464493156}"/>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cs typeface="+mn-ea"/>
                    <a:sym typeface="+mn-lt"/>
                  </a:endParaRPr>
                </a:p>
              </p:txBody>
            </p:sp>
          </p:grpSp>
        </p:grpSp>
        <p:sp>
          <p:nvSpPr>
            <p:cNvPr id="32" name="文本框 31">
              <a:extLst>
                <a:ext uri="{FF2B5EF4-FFF2-40B4-BE49-F238E27FC236}">
                  <a16:creationId xmlns="" xmlns:a16="http://schemas.microsoft.com/office/drawing/2014/main" id="{923B7DCE-4A2A-4B04-BE4C-6103113C7436}"/>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6A9DB2"/>
                  </a:solidFill>
                  <a:cs typeface="+mn-ea"/>
                  <a:sym typeface="+mn-lt"/>
                </a:rPr>
                <a:t>PART-02</a:t>
              </a:r>
              <a:endParaRPr lang="zh-CN" altLang="en-US" sz="1400" spc="300" dirty="0">
                <a:solidFill>
                  <a:srgbClr val="6A9DB2"/>
                </a:solidFill>
                <a:cs typeface="+mn-ea"/>
                <a:sym typeface="+mn-lt"/>
              </a:endParaRPr>
            </a:p>
          </p:txBody>
        </p:sp>
      </p:grpSp>
      <p:grpSp>
        <p:nvGrpSpPr>
          <p:cNvPr id="42" name="组合 41">
            <a:extLst>
              <a:ext uri="{FF2B5EF4-FFF2-40B4-BE49-F238E27FC236}">
                <a16:creationId xmlns="" xmlns:a16="http://schemas.microsoft.com/office/drawing/2014/main" id="{55FE179C-D2BF-4605-BE3D-72A5E2E22F16}"/>
              </a:ext>
            </a:extLst>
          </p:cNvPr>
          <p:cNvGrpSpPr/>
          <p:nvPr/>
        </p:nvGrpSpPr>
        <p:grpSpPr>
          <a:xfrm>
            <a:off x="10493829" y="5619905"/>
            <a:ext cx="1698171" cy="1238094"/>
            <a:chOff x="6668995" y="2831314"/>
            <a:chExt cx="5523005" cy="4026686"/>
          </a:xfrm>
        </p:grpSpPr>
        <p:sp>
          <p:nvSpPr>
            <p:cNvPr id="43" name="任意多边形: 形状 42">
              <a:extLst>
                <a:ext uri="{FF2B5EF4-FFF2-40B4-BE49-F238E27FC236}">
                  <a16:creationId xmlns="" xmlns:a16="http://schemas.microsoft.com/office/drawing/2014/main" id="{4BF719CB-A3C5-429E-8C1A-5B9938981B96}"/>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a:extLst>
                <a:ext uri="{FF2B5EF4-FFF2-40B4-BE49-F238E27FC236}">
                  <a16:creationId xmlns="" xmlns:a16="http://schemas.microsoft.com/office/drawing/2014/main" id="{4CF945EA-49D6-4618-A2AA-D621390A9EAA}"/>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49281913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barn(inVertical)">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图片 67">
            <a:extLst>
              <a:ext uri="{FF2B5EF4-FFF2-40B4-BE49-F238E27FC236}">
                <a16:creationId xmlns="" xmlns:a16="http://schemas.microsoft.com/office/drawing/2014/main" id="{E593BDD3-CD3C-4423-AEC1-ACBC7660397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50" name="任意多边形: 形状 49">
            <a:extLst>
              <a:ext uri="{FF2B5EF4-FFF2-40B4-BE49-F238E27FC236}">
                <a16:creationId xmlns="" xmlns:a16="http://schemas.microsoft.com/office/drawing/2014/main" id="{74CAFDE4-FFDB-4589-B7B8-3778CB314A4F}"/>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a:extLst>
              <a:ext uri="{FF2B5EF4-FFF2-40B4-BE49-F238E27FC236}">
                <a16:creationId xmlns="" xmlns:a16="http://schemas.microsoft.com/office/drawing/2014/main" id="{2DC0C6EE-F77B-405D-8105-F05EC275F4F5}"/>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a:extLst>
              <a:ext uri="{FF2B5EF4-FFF2-40B4-BE49-F238E27FC236}">
                <a16:creationId xmlns="" xmlns:a16="http://schemas.microsoft.com/office/drawing/2014/main" id="{E7FCDD9C-9ED0-4FEC-8D7D-1BE267054C2C}"/>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sp>
        <p:nvSpPr>
          <p:cNvPr id="53" name="文本框 52">
            <a:extLst>
              <a:ext uri="{FF2B5EF4-FFF2-40B4-BE49-F238E27FC236}">
                <a16:creationId xmlns="" xmlns:a16="http://schemas.microsoft.com/office/drawing/2014/main" id="{3F9455A5-E69E-409B-9EB0-CE579862D7DB}"/>
              </a:ext>
            </a:extLst>
          </p:cNvPr>
          <p:cNvSpPr txBox="1"/>
          <p:nvPr/>
        </p:nvSpPr>
        <p:spPr>
          <a:xfrm>
            <a:off x="8963387" y="1761467"/>
            <a:ext cx="1654299"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03</a:t>
            </a:r>
            <a:endParaRPr lang="zh-CN" altLang="en-US" sz="11000" dirty="0">
              <a:ln w="38100">
                <a:solidFill>
                  <a:schemeClr val="bg1"/>
                </a:solidFill>
              </a:ln>
              <a:noFill/>
              <a:cs typeface="+mn-ea"/>
              <a:sym typeface="+mn-lt"/>
            </a:endParaRPr>
          </a:p>
        </p:txBody>
      </p:sp>
      <p:sp>
        <p:nvSpPr>
          <p:cNvPr id="55" name="文本框 54">
            <a:extLst>
              <a:ext uri="{FF2B5EF4-FFF2-40B4-BE49-F238E27FC236}">
                <a16:creationId xmlns="" xmlns:a16="http://schemas.microsoft.com/office/drawing/2014/main" id="{1FC53D91-AE67-4A4C-86D3-47D2F20B0E39}"/>
              </a:ext>
            </a:extLst>
          </p:cNvPr>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论文总结与致谢</a:t>
            </a:r>
          </a:p>
        </p:txBody>
      </p:sp>
      <p:sp>
        <p:nvSpPr>
          <p:cNvPr id="56" name="文本框 55">
            <a:extLst>
              <a:ext uri="{FF2B5EF4-FFF2-40B4-BE49-F238E27FC236}">
                <a16:creationId xmlns="" xmlns:a16="http://schemas.microsoft.com/office/drawing/2014/main" id="{CF84AE04-8B21-41A6-94F6-9F7F8DB323F7}"/>
              </a:ext>
            </a:extLst>
          </p:cNvPr>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a:extLst>
              <a:ext uri="{FF2B5EF4-FFF2-40B4-BE49-F238E27FC236}">
                <a16:creationId xmlns="" xmlns:a16="http://schemas.microsoft.com/office/drawing/2014/main" id="{76D38C8B-ED7C-4C69-9916-C5DBB037E46E}"/>
              </a:ext>
            </a:extLst>
          </p:cNvPr>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p>
        </p:txBody>
      </p:sp>
      <p:sp>
        <p:nvSpPr>
          <p:cNvPr id="60" name="任意多边形: 形状 59">
            <a:extLst>
              <a:ext uri="{FF2B5EF4-FFF2-40B4-BE49-F238E27FC236}">
                <a16:creationId xmlns="" xmlns:a16="http://schemas.microsoft.com/office/drawing/2014/main" id="{46349109-948A-4CCE-8E8E-35B58ED681FB}"/>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a:extLst>
              <a:ext uri="{FF2B5EF4-FFF2-40B4-BE49-F238E27FC236}">
                <a16:creationId xmlns="" xmlns:a16="http://schemas.microsoft.com/office/drawing/2014/main" id="{0D4DE8CE-9A29-4EBD-8896-E086EE149BEE}"/>
              </a:ext>
            </a:extLst>
          </p:cNvPr>
          <p:cNvGrpSpPr/>
          <p:nvPr/>
        </p:nvGrpSpPr>
        <p:grpSpPr>
          <a:xfrm>
            <a:off x="627871" y="1087556"/>
            <a:ext cx="4685358" cy="4685358"/>
            <a:chOff x="6403428" y="993228"/>
            <a:chExt cx="4871544" cy="4871544"/>
          </a:xfrm>
        </p:grpSpPr>
        <p:sp>
          <p:nvSpPr>
            <p:cNvPr id="17" name="椭圆 16">
              <a:extLst>
                <a:ext uri="{FF2B5EF4-FFF2-40B4-BE49-F238E27FC236}">
                  <a16:creationId xmlns="" xmlns:a16="http://schemas.microsoft.com/office/drawing/2014/main" id="{81871E48-2D6D-4BA1-ACCD-3461F7A3B87D}"/>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a:extLst>
                <a:ext uri="{FF2B5EF4-FFF2-40B4-BE49-F238E27FC236}">
                  <a16:creationId xmlns="" xmlns:a16="http://schemas.microsoft.com/office/drawing/2014/main" id="{0FACB5E7-036B-4573-914F-237B61203D52}"/>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a:extLst>
                <a:ext uri="{FF2B5EF4-FFF2-40B4-BE49-F238E27FC236}">
                  <a16:creationId xmlns="" xmlns:a16="http://schemas.microsoft.com/office/drawing/2014/main" id="{B87ED570-EFF2-4BAC-BA30-457C5F42B581}"/>
                </a:ext>
              </a:extLst>
            </p:cNvPr>
            <p:cNvSpPr/>
            <p:nvPr/>
          </p:nvSpPr>
          <p:spPr>
            <a:xfrm flipH="1">
              <a:off x="7256069" y="1845867"/>
              <a:ext cx="3166263" cy="3166266"/>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a:extLst>
                <a:ext uri="{FF2B5EF4-FFF2-40B4-BE49-F238E27FC236}">
                  <a16:creationId xmlns="" xmlns:a16="http://schemas.microsoft.com/office/drawing/2014/main" id="{85B3EA72-4917-44A5-8D37-A28D34746119}"/>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4039312424"/>
      </p:ext>
    </p:extLst>
  </p:cSld>
  <p:clrMapOvr>
    <a:masterClrMapping/>
  </p:clrMapOvr>
  <mc:AlternateContent xmlns:mc="http://schemas.openxmlformats.org/markup-compatibility/2006" xmlns:p14="http://schemas.microsoft.com/office/powerpoint/2010/main">
    <mc:Choice Requires="p14">
      <p:transition spd="slow" p14:dur="1250" advTm="5000">
        <p14:switch dir="r"/>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50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10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5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a:extLst>
              <a:ext uri="{FF2B5EF4-FFF2-40B4-BE49-F238E27FC236}">
                <a16:creationId xmlns="" xmlns:a16="http://schemas.microsoft.com/office/drawing/2014/main" id="{B9BC70AF-B87D-4DA0-8E8A-80FA67EC3612}"/>
              </a:ext>
            </a:extLst>
          </p:cNvPr>
          <p:cNvGrpSpPr/>
          <p:nvPr/>
        </p:nvGrpSpPr>
        <p:grpSpPr>
          <a:xfrm>
            <a:off x="704720" y="697319"/>
            <a:ext cx="4236488" cy="474481"/>
            <a:chOff x="704720" y="697319"/>
            <a:chExt cx="4236488" cy="474481"/>
          </a:xfrm>
        </p:grpSpPr>
        <p:grpSp>
          <p:nvGrpSpPr>
            <p:cNvPr id="24" name="组合 23">
              <a:extLst>
                <a:ext uri="{FF2B5EF4-FFF2-40B4-BE49-F238E27FC236}">
                  <a16:creationId xmlns="" xmlns:a16="http://schemas.microsoft.com/office/drawing/2014/main" id="{FFEA0ECD-C13A-410A-AB0B-75F4944FE563}"/>
                </a:ext>
              </a:extLst>
            </p:cNvPr>
            <p:cNvGrpSpPr/>
            <p:nvPr/>
          </p:nvGrpSpPr>
          <p:grpSpPr>
            <a:xfrm>
              <a:off x="704720" y="697319"/>
              <a:ext cx="3166876" cy="474481"/>
              <a:chOff x="571370" y="697319"/>
              <a:chExt cx="3166876" cy="474481"/>
            </a:xfrm>
          </p:grpSpPr>
          <p:sp>
            <p:nvSpPr>
              <p:cNvPr id="59" name="文本框 58">
                <a:extLst>
                  <a:ext uri="{FF2B5EF4-FFF2-40B4-BE49-F238E27FC236}">
                    <a16:creationId xmlns="" xmlns:a16="http://schemas.microsoft.com/office/drawing/2014/main" id="{6F7C6044-1BE7-4BB1-8AC1-966B89AF55A5}"/>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p>
            </p:txBody>
          </p:sp>
          <p:grpSp>
            <p:nvGrpSpPr>
              <p:cNvPr id="60" name="组合 59">
                <a:extLst>
                  <a:ext uri="{FF2B5EF4-FFF2-40B4-BE49-F238E27FC236}">
                    <a16:creationId xmlns="" xmlns:a16="http://schemas.microsoft.com/office/drawing/2014/main" id="{19C509BF-2221-453E-B5A4-E78EEEDCF8AF}"/>
                  </a:ext>
                </a:extLst>
              </p:cNvPr>
              <p:cNvGrpSpPr/>
              <p:nvPr/>
            </p:nvGrpSpPr>
            <p:grpSpPr>
              <a:xfrm>
                <a:off x="571370" y="697319"/>
                <a:ext cx="467453" cy="467453"/>
                <a:chOff x="10357798" y="5176240"/>
                <a:chExt cx="703860" cy="703860"/>
              </a:xfrm>
            </p:grpSpPr>
            <p:sp>
              <p:nvSpPr>
                <p:cNvPr id="61" name="椭圆 60">
                  <a:extLst>
                    <a:ext uri="{FF2B5EF4-FFF2-40B4-BE49-F238E27FC236}">
                      <a16:creationId xmlns="" xmlns:a16="http://schemas.microsoft.com/office/drawing/2014/main" id="{1BD8D408-0DE4-4C2B-8AC3-98070837E3DD}"/>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a:extLst>
                    <a:ext uri="{FF2B5EF4-FFF2-40B4-BE49-F238E27FC236}">
                      <a16:creationId xmlns="" xmlns:a16="http://schemas.microsoft.com/office/drawing/2014/main" id="{85F6DBA0-815B-4325-A64C-191A6F4B5749}"/>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a:extLst>
                <a:ext uri="{FF2B5EF4-FFF2-40B4-BE49-F238E27FC236}">
                  <a16:creationId xmlns="" xmlns:a16="http://schemas.microsoft.com/office/drawing/2014/main" id="{E467F5FE-3197-4FE3-BFFB-84ABF6E82FC8}"/>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sp>
        <p:nvSpPr>
          <p:cNvPr id="30" name="PA-文本框 89">
            <a:extLst>
              <a:ext uri="{FF2B5EF4-FFF2-40B4-BE49-F238E27FC236}">
                <a16:creationId xmlns="" xmlns:a16="http://schemas.microsoft.com/office/drawing/2014/main" id="{D3091A63-3212-42DC-B7D9-30D181315318}"/>
              </a:ext>
            </a:extLst>
          </p:cNvPr>
          <p:cNvSpPr txBox="1"/>
          <p:nvPr>
            <p:custDataLst>
              <p:tags r:id="rId2"/>
            </p:custDataLst>
          </p:nvPr>
        </p:nvSpPr>
        <p:spPr>
          <a:xfrm>
            <a:off x="939800" y="2269344"/>
            <a:ext cx="3144258" cy="1064522"/>
          </a:xfrm>
          <a:prstGeom prst="rect">
            <a:avLst/>
          </a:prstGeom>
          <a:noFill/>
        </p:spPr>
        <p:txBody>
          <a:bodyPr wrap="square" lIns="0" tIns="0" rIns="0" bIns="0" rtlCol="0">
            <a:spAutoFit/>
          </a:bodyPr>
          <a:lstStyle/>
          <a:p>
            <a:pPr algn="r" hangingPunct="0">
              <a:lnSpc>
                <a:spcPct val="150000"/>
              </a:lnSpc>
            </a:pPr>
            <a:r>
              <a:rPr lang="zh-CN" altLang="en-US" sz="1600" dirty="0">
                <a:solidFill>
                  <a:srgbClr val="4F7D94"/>
                </a:solidFill>
                <a:cs typeface="+mn-ea"/>
                <a:sym typeface="+mn-lt"/>
              </a:rPr>
              <a:t>财务信息化建设的影响新财务会计制度背景下，中职学校必须要发挥互联网平台的优势，积极的</a:t>
            </a:r>
          </a:p>
        </p:txBody>
      </p:sp>
      <p:sp>
        <p:nvSpPr>
          <p:cNvPr id="69" name="PA-文本框 89">
            <a:extLst>
              <a:ext uri="{FF2B5EF4-FFF2-40B4-BE49-F238E27FC236}">
                <a16:creationId xmlns="" xmlns:a16="http://schemas.microsoft.com/office/drawing/2014/main" id="{9D617A0B-86AD-4E15-9884-B300C3ED172F}"/>
              </a:ext>
            </a:extLst>
          </p:cNvPr>
          <p:cNvSpPr txBox="1"/>
          <p:nvPr>
            <p:custDataLst>
              <p:tags r:id="rId3"/>
            </p:custDataLst>
          </p:nvPr>
        </p:nvSpPr>
        <p:spPr>
          <a:xfrm>
            <a:off x="939800" y="4745844"/>
            <a:ext cx="3144258" cy="1064522"/>
          </a:xfrm>
          <a:prstGeom prst="rect">
            <a:avLst/>
          </a:prstGeom>
          <a:noFill/>
        </p:spPr>
        <p:txBody>
          <a:bodyPr wrap="square" lIns="0" tIns="0" rIns="0" bIns="0" rtlCol="0">
            <a:spAutoFit/>
          </a:bodyPr>
          <a:lstStyle/>
          <a:p>
            <a:pPr algn="r" hangingPunct="0">
              <a:lnSpc>
                <a:spcPct val="150000"/>
              </a:lnSpc>
            </a:pPr>
            <a:r>
              <a:rPr lang="zh-CN" altLang="en-US" sz="1600" dirty="0">
                <a:solidFill>
                  <a:srgbClr val="4F7D94"/>
                </a:solidFill>
                <a:cs typeface="+mn-ea"/>
                <a:sym typeface="+mn-lt"/>
              </a:rPr>
              <a:t>财务信息化建设的影响新财务会计制度背景下，中职学校必须要发挥互联网平台的优势，积极的</a:t>
            </a:r>
          </a:p>
        </p:txBody>
      </p:sp>
      <p:sp>
        <p:nvSpPr>
          <p:cNvPr id="72" name="PA-文本框 89">
            <a:extLst>
              <a:ext uri="{FF2B5EF4-FFF2-40B4-BE49-F238E27FC236}">
                <a16:creationId xmlns="" xmlns:a16="http://schemas.microsoft.com/office/drawing/2014/main" id="{8501D587-20EC-4F57-8DC4-BE184DCB1E88}"/>
              </a:ext>
            </a:extLst>
          </p:cNvPr>
          <p:cNvSpPr txBox="1"/>
          <p:nvPr>
            <p:custDataLst>
              <p:tags r:id="rId4"/>
            </p:custDataLst>
          </p:nvPr>
        </p:nvSpPr>
        <p:spPr>
          <a:xfrm>
            <a:off x="8074478" y="2332844"/>
            <a:ext cx="3177722" cy="1064522"/>
          </a:xfrm>
          <a:prstGeom prst="rect">
            <a:avLst/>
          </a:prstGeom>
          <a:noFill/>
        </p:spPr>
        <p:txBody>
          <a:bodyPr wrap="square" lIns="0" tIns="0" rIns="0" bIns="0" rtlCol="0">
            <a:spAutoFit/>
          </a:bodyPr>
          <a:lstStyle/>
          <a:p>
            <a:pPr algn="just" hangingPunct="0">
              <a:lnSpc>
                <a:spcPct val="150000"/>
              </a:lnSpc>
            </a:pPr>
            <a:r>
              <a:rPr lang="zh-CN" altLang="en-US" sz="1600" dirty="0">
                <a:solidFill>
                  <a:srgbClr val="4F7D94"/>
                </a:solidFill>
                <a:cs typeface="+mn-ea"/>
                <a:sym typeface="+mn-lt"/>
              </a:rPr>
              <a:t>管理人员对于财务管理工作的重视程度不够相较于现代企业来说，事业单位的管理理念与管理体</a:t>
            </a:r>
          </a:p>
        </p:txBody>
      </p:sp>
      <p:sp>
        <p:nvSpPr>
          <p:cNvPr id="75" name="PA-文本框 89">
            <a:extLst>
              <a:ext uri="{FF2B5EF4-FFF2-40B4-BE49-F238E27FC236}">
                <a16:creationId xmlns="" xmlns:a16="http://schemas.microsoft.com/office/drawing/2014/main" id="{50CCECCF-3E2C-4A42-A5CD-EC59B9F1CA69}"/>
              </a:ext>
            </a:extLst>
          </p:cNvPr>
          <p:cNvSpPr txBox="1"/>
          <p:nvPr>
            <p:custDataLst>
              <p:tags r:id="rId5"/>
            </p:custDataLst>
          </p:nvPr>
        </p:nvSpPr>
        <p:spPr>
          <a:xfrm>
            <a:off x="8074478" y="4809344"/>
            <a:ext cx="3177722" cy="1064522"/>
          </a:xfrm>
          <a:prstGeom prst="rect">
            <a:avLst/>
          </a:prstGeom>
          <a:noFill/>
        </p:spPr>
        <p:txBody>
          <a:bodyPr wrap="square" lIns="0" tIns="0" rIns="0" bIns="0" rtlCol="0">
            <a:spAutoFit/>
          </a:bodyPr>
          <a:lstStyle/>
          <a:p>
            <a:pPr algn="just" hangingPunct="0">
              <a:lnSpc>
                <a:spcPct val="150000"/>
              </a:lnSpc>
            </a:pPr>
            <a:r>
              <a:rPr lang="zh-CN" altLang="en-US" sz="1600" dirty="0">
                <a:solidFill>
                  <a:srgbClr val="4F7D94"/>
                </a:solidFill>
                <a:cs typeface="+mn-ea"/>
                <a:sym typeface="+mn-lt"/>
              </a:rPr>
              <a:t>在公共财政改革的社会背景下，在缩减社会成本的同时提高事业单位的服务质量是事业单位未来</a:t>
            </a:r>
          </a:p>
        </p:txBody>
      </p:sp>
      <p:sp>
        <p:nvSpPr>
          <p:cNvPr id="29" name="PA-文本框 89">
            <a:extLst>
              <a:ext uri="{FF2B5EF4-FFF2-40B4-BE49-F238E27FC236}">
                <a16:creationId xmlns="" xmlns:a16="http://schemas.microsoft.com/office/drawing/2014/main" id="{C60A4C8D-8BF2-4578-9AEB-2CCDF9C74E21}"/>
              </a:ext>
            </a:extLst>
          </p:cNvPr>
          <p:cNvSpPr txBox="1"/>
          <p:nvPr>
            <p:custDataLst>
              <p:tags r:id="rId6"/>
            </p:custDataLst>
          </p:nvPr>
        </p:nvSpPr>
        <p:spPr>
          <a:xfrm>
            <a:off x="1328158" y="1671454"/>
            <a:ext cx="2755773" cy="488724"/>
          </a:xfrm>
          <a:prstGeom prst="rect">
            <a:avLst/>
          </a:prstGeom>
          <a:noFill/>
        </p:spPr>
        <p:txBody>
          <a:bodyPr wrap="square" lIns="0" tIns="0" rIns="0" bIns="0" rtlCol="0">
            <a:spAutoFit/>
          </a:bodyPr>
          <a:lstStyle/>
          <a:p>
            <a:pPr algn="r" hangingPunct="0">
              <a:lnSpc>
                <a:spcPct val="150000"/>
              </a:lnSpc>
            </a:pPr>
            <a:r>
              <a:rPr lang="zh-CN" altLang="en-US" sz="2400" dirty="0">
                <a:solidFill>
                  <a:srgbClr val="4F7D94"/>
                </a:solidFill>
                <a:cs typeface="+mn-ea"/>
                <a:sym typeface="+mn-lt"/>
              </a:rPr>
              <a:t>加快财务信息化建设</a:t>
            </a:r>
          </a:p>
        </p:txBody>
      </p:sp>
      <p:sp>
        <p:nvSpPr>
          <p:cNvPr id="68" name="PA-文本框 89">
            <a:extLst>
              <a:ext uri="{FF2B5EF4-FFF2-40B4-BE49-F238E27FC236}">
                <a16:creationId xmlns="" xmlns:a16="http://schemas.microsoft.com/office/drawing/2014/main" id="{C16D454D-E2F2-419B-997A-C0B36D80E670}"/>
              </a:ext>
            </a:extLst>
          </p:cNvPr>
          <p:cNvSpPr txBox="1"/>
          <p:nvPr>
            <p:custDataLst>
              <p:tags r:id="rId7"/>
            </p:custDataLst>
          </p:nvPr>
        </p:nvSpPr>
        <p:spPr>
          <a:xfrm>
            <a:off x="1328158" y="4122554"/>
            <a:ext cx="2755773" cy="488724"/>
          </a:xfrm>
          <a:prstGeom prst="rect">
            <a:avLst/>
          </a:prstGeom>
          <a:noFill/>
        </p:spPr>
        <p:txBody>
          <a:bodyPr wrap="square" lIns="0" tIns="0" rIns="0" bIns="0" rtlCol="0">
            <a:spAutoFit/>
          </a:bodyPr>
          <a:lstStyle/>
          <a:p>
            <a:pPr algn="r" hangingPunct="0">
              <a:lnSpc>
                <a:spcPct val="150000"/>
              </a:lnSpc>
            </a:pPr>
            <a:r>
              <a:rPr lang="zh-CN" altLang="en-US" sz="2400" dirty="0">
                <a:solidFill>
                  <a:srgbClr val="4F7D94"/>
                </a:solidFill>
                <a:cs typeface="+mn-ea"/>
                <a:sym typeface="+mn-lt"/>
              </a:rPr>
              <a:t>新的政府会计制度</a:t>
            </a:r>
          </a:p>
        </p:txBody>
      </p:sp>
      <p:sp>
        <p:nvSpPr>
          <p:cNvPr id="71" name="PA-文本框 89">
            <a:extLst>
              <a:ext uri="{FF2B5EF4-FFF2-40B4-BE49-F238E27FC236}">
                <a16:creationId xmlns="" xmlns:a16="http://schemas.microsoft.com/office/drawing/2014/main" id="{B27D43E1-C58D-4CAE-83C8-227965E562CF}"/>
              </a:ext>
            </a:extLst>
          </p:cNvPr>
          <p:cNvSpPr txBox="1"/>
          <p:nvPr>
            <p:custDataLst>
              <p:tags r:id="rId8"/>
            </p:custDataLst>
          </p:nvPr>
        </p:nvSpPr>
        <p:spPr>
          <a:xfrm>
            <a:off x="8074478" y="1671454"/>
            <a:ext cx="2755773"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使用人报销经费</a:t>
            </a:r>
          </a:p>
        </p:txBody>
      </p:sp>
      <p:sp>
        <p:nvSpPr>
          <p:cNvPr id="74" name="PA-文本框 89">
            <a:extLst>
              <a:ext uri="{FF2B5EF4-FFF2-40B4-BE49-F238E27FC236}">
                <a16:creationId xmlns="" xmlns:a16="http://schemas.microsoft.com/office/drawing/2014/main" id="{46422E2E-65F3-48EF-B5CF-4E947973C589}"/>
              </a:ext>
            </a:extLst>
          </p:cNvPr>
          <p:cNvSpPr txBox="1"/>
          <p:nvPr>
            <p:custDataLst>
              <p:tags r:id="rId9"/>
            </p:custDataLst>
          </p:nvPr>
        </p:nvSpPr>
        <p:spPr>
          <a:xfrm>
            <a:off x="8074478" y="4122554"/>
            <a:ext cx="2755773"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提升财务服务能力</a:t>
            </a:r>
          </a:p>
        </p:txBody>
      </p:sp>
      <p:grpSp>
        <p:nvGrpSpPr>
          <p:cNvPr id="48" name="组合 47">
            <a:extLst>
              <a:ext uri="{FF2B5EF4-FFF2-40B4-BE49-F238E27FC236}">
                <a16:creationId xmlns="" xmlns:a16="http://schemas.microsoft.com/office/drawing/2014/main" id="{48C27498-E064-41D6-9667-43DF47FBCC2E}"/>
              </a:ext>
            </a:extLst>
          </p:cNvPr>
          <p:cNvGrpSpPr/>
          <p:nvPr/>
        </p:nvGrpSpPr>
        <p:grpSpPr>
          <a:xfrm>
            <a:off x="10493829" y="5619905"/>
            <a:ext cx="1698171" cy="1238094"/>
            <a:chOff x="6668995" y="2831314"/>
            <a:chExt cx="5523005" cy="4026686"/>
          </a:xfrm>
        </p:grpSpPr>
        <p:sp>
          <p:nvSpPr>
            <p:cNvPr id="49" name="任意多边形: 形状 48">
              <a:extLst>
                <a:ext uri="{FF2B5EF4-FFF2-40B4-BE49-F238E27FC236}">
                  <a16:creationId xmlns="" xmlns:a16="http://schemas.microsoft.com/office/drawing/2014/main" id="{0BF343B7-F755-43FA-BECD-8F6E584A07EE}"/>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任意多边形: 形状 50">
              <a:extLst>
                <a:ext uri="{FF2B5EF4-FFF2-40B4-BE49-F238E27FC236}">
                  <a16:creationId xmlns="" xmlns:a16="http://schemas.microsoft.com/office/drawing/2014/main" id="{6EE0FC5E-D95E-4615-AEA1-C255DAD9A073}"/>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52" name="椭圆 6">
            <a:extLst>
              <a:ext uri="{FF2B5EF4-FFF2-40B4-BE49-F238E27FC236}">
                <a16:creationId xmlns="" xmlns:a16="http://schemas.microsoft.com/office/drawing/2014/main" id="{E7FA8A94-5C88-4A9E-BB30-D10DA6E93FF8}"/>
              </a:ext>
            </a:extLst>
          </p:cNvPr>
          <p:cNvSpPr/>
          <p:nvPr/>
        </p:nvSpPr>
        <p:spPr>
          <a:xfrm flipH="1" flipV="1">
            <a:off x="6117970" y="3425447"/>
            <a:ext cx="1639889" cy="1888738"/>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4" name="椭圆 61">
            <a:extLst>
              <a:ext uri="{FF2B5EF4-FFF2-40B4-BE49-F238E27FC236}">
                <a16:creationId xmlns="" xmlns:a16="http://schemas.microsoft.com/office/drawing/2014/main" id="{3DF76E4F-4392-4735-9377-263AD9E3B3F6}"/>
              </a:ext>
            </a:extLst>
          </p:cNvPr>
          <p:cNvSpPr/>
          <p:nvPr/>
        </p:nvSpPr>
        <p:spPr>
          <a:xfrm flipH="1" flipV="1">
            <a:off x="4338890" y="3674071"/>
            <a:ext cx="1888738" cy="1640112"/>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6" name="椭圆 6">
            <a:extLst>
              <a:ext uri="{FF2B5EF4-FFF2-40B4-BE49-F238E27FC236}">
                <a16:creationId xmlns="" xmlns:a16="http://schemas.microsoft.com/office/drawing/2014/main" id="{C5BE1407-8228-4873-968D-A7826855E7BC}"/>
              </a:ext>
            </a:extLst>
          </p:cNvPr>
          <p:cNvSpPr/>
          <p:nvPr/>
        </p:nvSpPr>
        <p:spPr>
          <a:xfrm>
            <a:off x="4338890" y="1906720"/>
            <a:ext cx="1639889" cy="1888738"/>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7" name="椭圆 61">
            <a:extLst>
              <a:ext uri="{FF2B5EF4-FFF2-40B4-BE49-F238E27FC236}">
                <a16:creationId xmlns="" xmlns:a16="http://schemas.microsoft.com/office/drawing/2014/main" id="{4950812F-B984-4DDA-898B-7C2A0DED9BD9}"/>
              </a:ext>
            </a:extLst>
          </p:cNvPr>
          <p:cNvSpPr/>
          <p:nvPr/>
        </p:nvSpPr>
        <p:spPr>
          <a:xfrm>
            <a:off x="5857048" y="1894658"/>
            <a:ext cx="1888738" cy="1640112"/>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gradFill>
            <a:gsLst>
              <a:gs pos="0">
                <a:srgbClr val="6A9DB2"/>
              </a:gs>
              <a:gs pos="100000">
                <a:srgbClr val="4F7D94"/>
              </a:gs>
            </a:gsLst>
            <a:lin ang="10800000" scaled="0"/>
          </a:gradFill>
          <a:ln w="25400" cap="flat" cmpd="sng" algn="ctr">
            <a:noFill/>
            <a:prstDash val="solid"/>
          </a:ln>
          <a:effectLst>
            <a:outerShdw blurRad="190500" dist="38100" dir="2700000" algn="tl" rotWithShape="0">
              <a:prstClr val="black">
                <a:alpha val="20000"/>
              </a:prstClr>
            </a:outerShdw>
          </a:effectLst>
        </p:spPr>
        <p:txBody>
          <a:bodyPr rtlCol="0" anchor="ctr"/>
          <a:lstStyle/>
          <a:p>
            <a:pPr algn="ctr">
              <a:defRPr/>
            </a:pPr>
            <a:endParaRPr lang="zh-CN" altLang="en-US" sz="1600" kern="0" dirty="0">
              <a:solidFill>
                <a:schemeClr val="tx1">
                  <a:lumMod val="75000"/>
                  <a:lumOff val="25000"/>
                </a:schemeClr>
              </a:solidFill>
              <a:cs typeface="+mn-ea"/>
              <a:sym typeface="+mn-lt"/>
            </a:endParaRPr>
          </a:p>
        </p:txBody>
      </p:sp>
      <p:sp>
        <p:nvSpPr>
          <p:cNvPr id="58" name="TextBox 121">
            <a:extLst>
              <a:ext uri="{FF2B5EF4-FFF2-40B4-BE49-F238E27FC236}">
                <a16:creationId xmlns="" xmlns:a16="http://schemas.microsoft.com/office/drawing/2014/main" id="{8CD03C01-7C45-4D44-936C-9C22863243AC}"/>
              </a:ext>
            </a:extLst>
          </p:cNvPr>
          <p:cNvSpPr txBox="1"/>
          <p:nvPr/>
        </p:nvSpPr>
        <p:spPr>
          <a:xfrm>
            <a:off x="4650615" y="2440309"/>
            <a:ext cx="1072026"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01</a:t>
            </a:r>
            <a:endParaRPr lang="zh-CN" altLang="en-US" sz="4400" kern="0" dirty="0">
              <a:solidFill>
                <a:schemeClr val="bg1"/>
              </a:solidFill>
              <a:cs typeface="+mn-ea"/>
              <a:sym typeface="+mn-lt"/>
            </a:endParaRPr>
          </a:p>
        </p:txBody>
      </p:sp>
      <p:sp>
        <p:nvSpPr>
          <p:cNvPr id="62" name="TextBox 122">
            <a:extLst>
              <a:ext uri="{FF2B5EF4-FFF2-40B4-BE49-F238E27FC236}">
                <a16:creationId xmlns="" xmlns:a16="http://schemas.microsoft.com/office/drawing/2014/main" id="{02A0D831-7F55-406A-B21F-00381D07C0EE}"/>
              </a:ext>
            </a:extLst>
          </p:cNvPr>
          <p:cNvSpPr txBox="1"/>
          <p:nvPr/>
        </p:nvSpPr>
        <p:spPr>
          <a:xfrm>
            <a:off x="6329352" y="2416022"/>
            <a:ext cx="987843"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02</a:t>
            </a:r>
            <a:endParaRPr lang="zh-CN" altLang="en-US" sz="4400" kern="0" dirty="0">
              <a:solidFill>
                <a:schemeClr val="bg1"/>
              </a:solidFill>
              <a:cs typeface="+mn-ea"/>
              <a:sym typeface="+mn-lt"/>
            </a:endParaRPr>
          </a:p>
        </p:txBody>
      </p:sp>
      <p:sp>
        <p:nvSpPr>
          <p:cNvPr id="65" name="TextBox 123">
            <a:extLst>
              <a:ext uri="{FF2B5EF4-FFF2-40B4-BE49-F238E27FC236}">
                <a16:creationId xmlns="" xmlns:a16="http://schemas.microsoft.com/office/drawing/2014/main" id="{096BF02C-1C7A-490E-94B9-613B24113708}"/>
              </a:ext>
            </a:extLst>
          </p:cNvPr>
          <p:cNvSpPr txBox="1"/>
          <p:nvPr/>
        </p:nvSpPr>
        <p:spPr>
          <a:xfrm>
            <a:off x="4705089" y="4141368"/>
            <a:ext cx="1104809"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03</a:t>
            </a:r>
            <a:endParaRPr lang="zh-CN" altLang="en-US" sz="4400" kern="0" dirty="0">
              <a:solidFill>
                <a:schemeClr val="bg1"/>
              </a:solidFill>
              <a:cs typeface="+mn-ea"/>
              <a:sym typeface="+mn-lt"/>
            </a:endParaRPr>
          </a:p>
        </p:txBody>
      </p:sp>
      <p:sp>
        <p:nvSpPr>
          <p:cNvPr id="66" name="TextBox 124">
            <a:extLst>
              <a:ext uri="{FF2B5EF4-FFF2-40B4-BE49-F238E27FC236}">
                <a16:creationId xmlns="" xmlns:a16="http://schemas.microsoft.com/office/drawing/2014/main" id="{7173E4B4-18A8-41CC-A6BA-01DBC76F7B1E}"/>
              </a:ext>
            </a:extLst>
          </p:cNvPr>
          <p:cNvSpPr txBox="1"/>
          <p:nvPr/>
        </p:nvSpPr>
        <p:spPr>
          <a:xfrm>
            <a:off x="6453138" y="4068736"/>
            <a:ext cx="1021143" cy="677108"/>
          </a:xfrm>
          <a:prstGeom prst="rect">
            <a:avLst/>
          </a:prstGeom>
          <a:noFill/>
        </p:spPr>
        <p:txBody>
          <a:bodyPr wrap="square" lIns="0" tIns="0" rIns="0" bIns="0" rtlCol="0">
            <a:spAutoFit/>
          </a:bodyPr>
          <a:lstStyle/>
          <a:p>
            <a:pPr algn="ctr">
              <a:defRPr/>
            </a:pPr>
            <a:r>
              <a:rPr lang="en-US" altLang="zh-CN" sz="4400" kern="0" dirty="0">
                <a:solidFill>
                  <a:schemeClr val="bg1"/>
                </a:solidFill>
                <a:cs typeface="+mn-ea"/>
                <a:sym typeface="+mn-lt"/>
              </a:rPr>
              <a:t>04</a:t>
            </a:r>
            <a:endParaRPr lang="zh-CN" altLang="en-US" sz="4400" kern="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316519390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30"/>
                                        </p:tgtEl>
                                        <p:attrNameLst>
                                          <p:attrName>style.visibility</p:attrName>
                                        </p:attrNameLst>
                                      </p:cBhvr>
                                      <p:to>
                                        <p:strVal val="visible"/>
                                      </p:to>
                                    </p:set>
                                    <p:anim to="0" calcmode="lin" valueType="num">
                                      <p:cBhvr>
                                        <p:cTn id="11" dur="500" decel="100000" fill="hold">
                                          <p:stCondLst>
                                            <p:cond delay="0"/>
                                          </p:stCondLst>
                                        </p:cTn>
                                        <p:tgtEl>
                                          <p:spTgt spid="30"/>
                                        </p:tgtEl>
                                        <p:attrNameLst>
                                          <p:attrName>ppt_y</p:attrName>
                                        </p:attrNameLst>
                                      </p:cBhvr>
                                      <p:tavLst>
                                        <p:tav tm="0">
                                          <p:val>
                                            <p:strVal val="ppt_y-0.02"/>
                                          </p:val>
                                        </p:tav>
                                        <p:tav tm="100000">
                                          <p:val>
                                            <p:strVal val="#ppt_y"/>
                                          </p:val>
                                        </p:tav>
                                      </p:tavLst>
                                    </p:anim>
                                    <p:animEffect transition="in" filter="fade">
                                      <p:cBhvr>
                                        <p:cTn id="12" dur="500">
                                          <p:stCondLst>
                                            <p:cond delay="0"/>
                                          </p:stCondLst>
                                        </p:cTn>
                                        <p:tgtEl>
                                          <p:spTgt spid="30"/>
                                        </p:tgtEl>
                                      </p:cBhvr>
                                    </p:animEffect>
                                    <p:animScale>
                                      <p:cBhvr>
                                        <p:cTn id="13" dur="500" decel="100000" fill="hold">
                                          <p:stCondLst>
                                            <p:cond delay="0"/>
                                          </p:stCondLst>
                                        </p:cTn>
                                        <p:tgtEl>
                                          <p:spTgt spid="30"/>
                                        </p:tgtEl>
                                      </p:cBhvr>
                                      <p:by x="100000" y="100000"/>
                                      <p:from x="110000" y="110000"/>
                                      <p:to x="100000" y="100000"/>
                                    </p:animScale>
                                  </p:childTnLst>
                                </p:cTn>
                              </p:par>
                            </p:childTnLst>
                          </p:cTn>
                        </p:par>
                        <p:par>
                          <p:cTn id="14" fill="hold">
                            <p:stCondLst>
                              <p:cond delay="2150"/>
                            </p:stCondLst>
                            <p:childTnLst>
                              <p:par>
                                <p:cTn id="15" presetID="10" presetClass="entr" presetSubtype="0" fill="hold" grpId="0" nodeType="afterEffect">
                                  <p:stCondLst>
                                    <p:cond delay="0"/>
                                  </p:stCondLst>
                                  <p:iterate type="wd">
                                    <p:tmPct val="10000"/>
                                  </p:iterate>
                                  <p:childTnLst>
                                    <p:set>
                                      <p:cBhvr>
                                        <p:cTn id="16" dur="1" fill="hold">
                                          <p:stCondLst>
                                            <p:cond delay="0"/>
                                          </p:stCondLst>
                                        </p:cTn>
                                        <p:tgtEl>
                                          <p:spTgt spid="72"/>
                                        </p:tgtEl>
                                        <p:attrNameLst>
                                          <p:attrName>style.visibility</p:attrName>
                                        </p:attrNameLst>
                                      </p:cBhvr>
                                      <p:to>
                                        <p:strVal val="visible"/>
                                      </p:to>
                                    </p:set>
                                    <p:anim to="0" calcmode="lin" valueType="num">
                                      <p:cBhvr>
                                        <p:cTn id="17" dur="500" decel="100000" fill="hold">
                                          <p:stCondLst>
                                            <p:cond delay="0"/>
                                          </p:stCondLst>
                                        </p:cTn>
                                        <p:tgtEl>
                                          <p:spTgt spid="72"/>
                                        </p:tgtEl>
                                        <p:attrNameLst>
                                          <p:attrName>ppt_y</p:attrName>
                                        </p:attrNameLst>
                                      </p:cBhvr>
                                      <p:tavLst>
                                        <p:tav tm="0">
                                          <p:val>
                                            <p:strVal val="ppt_y-0.02"/>
                                          </p:val>
                                        </p:tav>
                                        <p:tav tm="100000">
                                          <p:val>
                                            <p:strVal val="#ppt_y"/>
                                          </p:val>
                                        </p:tav>
                                      </p:tavLst>
                                    </p:anim>
                                    <p:animEffect transition="in" filter="fade">
                                      <p:cBhvr>
                                        <p:cTn id="18" dur="500">
                                          <p:stCondLst>
                                            <p:cond delay="0"/>
                                          </p:stCondLst>
                                        </p:cTn>
                                        <p:tgtEl>
                                          <p:spTgt spid="72"/>
                                        </p:tgtEl>
                                      </p:cBhvr>
                                    </p:animEffect>
                                    <p:animScale>
                                      <p:cBhvr>
                                        <p:cTn id="19" dur="500" decel="100000" fill="hold">
                                          <p:stCondLst>
                                            <p:cond delay="0"/>
                                          </p:stCondLst>
                                        </p:cTn>
                                        <p:tgtEl>
                                          <p:spTgt spid="72"/>
                                        </p:tgtEl>
                                      </p:cBhvr>
                                      <p:by x="100000" y="100000"/>
                                      <p:from x="110000" y="110000"/>
                                      <p:to x="100000" y="100000"/>
                                    </p:animScale>
                                  </p:childTnLst>
                                </p:cTn>
                              </p:par>
                            </p:childTnLst>
                          </p:cTn>
                        </p:par>
                        <p:par>
                          <p:cTn id="20" fill="hold">
                            <p:stCondLst>
                              <p:cond delay="375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69"/>
                                        </p:tgtEl>
                                        <p:attrNameLst>
                                          <p:attrName>style.visibility</p:attrName>
                                        </p:attrNameLst>
                                      </p:cBhvr>
                                      <p:to>
                                        <p:strVal val="visible"/>
                                      </p:to>
                                    </p:set>
                                    <p:anim to="0" calcmode="lin" valueType="num">
                                      <p:cBhvr>
                                        <p:cTn id="23" dur="500" decel="100000" fill="hold">
                                          <p:stCondLst>
                                            <p:cond delay="0"/>
                                          </p:stCondLst>
                                        </p:cTn>
                                        <p:tgtEl>
                                          <p:spTgt spid="6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9"/>
                                        </p:tgtEl>
                                      </p:cBhvr>
                                    </p:animEffect>
                                    <p:animScale>
                                      <p:cBhvr>
                                        <p:cTn id="25" dur="500" decel="100000" fill="hold">
                                          <p:stCondLst>
                                            <p:cond delay="0"/>
                                          </p:stCondLst>
                                        </p:cTn>
                                        <p:tgtEl>
                                          <p:spTgt spid="69"/>
                                        </p:tgtEl>
                                      </p:cBhvr>
                                      <p:by x="100000" y="100000"/>
                                      <p:from x="110000" y="110000"/>
                                      <p:to x="100000" y="100000"/>
                                    </p:animScale>
                                  </p:childTnLst>
                                </p:cTn>
                              </p:par>
                            </p:childTnLst>
                          </p:cTn>
                        </p:par>
                        <p:par>
                          <p:cTn id="26" fill="hold">
                            <p:stCondLst>
                              <p:cond delay="5400"/>
                            </p:stCondLst>
                            <p:childTnLst>
                              <p:par>
                                <p:cTn id="27" presetID="10" presetClass="entr" presetSubtype="0" fill="hold" grpId="0" nodeType="afterEffect">
                                  <p:stCondLst>
                                    <p:cond delay="0"/>
                                  </p:stCondLst>
                                  <p:iterate type="wd">
                                    <p:tmPct val="10000"/>
                                  </p:iterate>
                                  <p:childTnLst>
                                    <p:set>
                                      <p:cBhvr>
                                        <p:cTn id="28" dur="1" fill="hold">
                                          <p:stCondLst>
                                            <p:cond delay="0"/>
                                          </p:stCondLst>
                                        </p:cTn>
                                        <p:tgtEl>
                                          <p:spTgt spid="75"/>
                                        </p:tgtEl>
                                        <p:attrNameLst>
                                          <p:attrName>style.visibility</p:attrName>
                                        </p:attrNameLst>
                                      </p:cBhvr>
                                      <p:to>
                                        <p:strVal val="visible"/>
                                      </p:to>
                                    </p:set>
                                    <p:anim to="0" calcmode="lin" valueType="num">
                                      <p:cBhvr>
                                        <p:cTn id="29" dur="500" decel="100000" fill="hold">
                                          <p:stCondLst>
                                            <p:cond delay="0"/>
                                          </p:stCondLst>
                                        </p:cTn>
                                        <p:tgtEl>
                                          <p:spTgt spid="75"/>
                                        </p:tgtEl>
                                        <p:attrNameLst>
                                          <p:attrName>ppt_y</p:attrName>
                                        </p:attrNameLst>
                                      </p:cBhvr>
                                      <p:tavLst>
                                        <p:tav tm="0">
                                          <p:val>
                                            <p:strVal val="ppt_y-0.02"/>
                                          </p:val>
                                        </p:tav>
                                        <p:tav tm="100000">
                                          <p:val>
                                            <p:strVal val="#ppt_y"/>
                                          </p:val>
                                        </p:tav>
                                      </p:tavLst>
                                    </p:anim>
                                    <p:animEffect transition="in" filter="fade">
                                      <p:cBhvr>
                                        <p:cTn id="30" dur="500">
                                          <p:stCondLst>
                                            <p:cond delay="0"/>
                                          </p:stCondLst>
                                        </p:cTn>
                                        <p:tgtEl>
                                          <p:spTgt spid="75"/>
                                        </p:tgtEl>
                                      </p:cBhvr>
                                    </p:animEffect>
                                    <p:animScale>
                                      <p:cBhvr>
                                        <p:cTn id="31" dur="500" decel="100000" fill="hold">
                                          <p:stCondLst>
                                            <p:cond delay="0"/>
                                          </p:stCondLst>
                                        </p:cTn>
                                        <p:tgtEl>
                                          <p:spTgt spid="75"/>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9" grpId="0"/>
      <p:bldP spid="72" grpId="0"/>
      <p:bldP spid="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PA-文本框 89">
            <a:extLst>
              <a:ext uri="{FF2B5EF4-FFF2-40B4-BE49-F238E27FC236}">
                <a16:creationId xmlns="" xmlns:a16="http://schemas.microsoft.com/office/drawing/2014/main" id="{EEE6D7FB-A31A-4EA3-93BA-293D95F95309}"/>
              </a:ext>
            </a:extLst>
          </p:cNvPr>
          <p:cNvSpPr txBox="1"/>
          <p:nvPr>
            <p:custDataLst>
              <p:tags r:id="rId2"/>
            </p:custDataLst>
          </p:nvPr>
        </p:nvSpPr>
        <p:spPr>
          <a:xfrm>
            <a:off x="1835557" y="1729505"/>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相关财务知识</a:t>
            </a:r>
          </a:p>
        </p:txBody>
      </p:sp>
      <p:sp>
        <p:nvSpPr>
          <p:cNvPr id="57" name="PA-文本框 89">
            <a:extLst>
              <a:ext uri="{FF2B5EF4-FFF2-40B4-BE49-F238E27FC236}">
                <a16:creationId xmlns="" xmlns:a16="http://schemas.microsoft.com/office/drawing/2014/main" id="{D8F96153-78EE-4DBA-8FA8-834FED2072E9}"/>
              </a:ext>
            </a:extLst>
          </p:cNvPr>
          <p:cNvSpPr txBox="1"/>
          <p:nvPr>
            <p:custDataLst>
              <p:tags r:id="rId3"/>
            </p:custDataLst>
          </p:nvPr>
        </p:nvSpPr>
        <p:spPr>
          <a:xfrm>
            <a:off x="1835557" y="2179619"/>
            <a:ext cx="2575605" cy="1477328"/>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建立健全的管理会计信息体系新财务会计制度背景下，中职学校要想获得良好的财务管理综合水</a:t>
            </a:r>
          </a:p>
        </p:txBody>
      </p:sp>
      <p:sp>
        <p:nvSpPr>
          <p:cNvPr id="62" name="PA-文本框 89">
            <a:extLst>
              <a:ext uri="{FF2B5EF4-FFF2-40B4-BE49-F238E27FC236}">
                <a16:creationId xmlns="" xmlns:a16="http://schemas.microsoft.com/office/drawing/2014/main" id="{E0762171-83B9-4D38-98DB-05018AE99701}"/>
              </a:ext>
            </a:extLst>
          </p:cNvPr>
          <p:cNvSpPr txBox="1"/>
          <p:nvPr>
            <p:custDataLst>
              <p:tags r:id="rId4"/>
            </p:custDataLst>
          </p:nvPr>
        </p:nvSpPr>
        <p:spPr>
          <a:xfrm>
            <a:off x="1944139" y="4414073"/>
            <a:ext cx="2849311"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财务会计、预算会计</a:t>
            </a:r>
          </a:p>
        </p:txBody>
      </p:sp>
      <p:sp>
        <p:nvSpPr>
          <p:cNvPr id="65" name="PA-文本框 89">
            <a:extLst>
              <a:ext uri="{FF2B5EF4-FFF2-40B4-BE49-F238E27FC236}">
                <a16:creationId xmlns="" xmlns:a16="http://schemas.microsoft.com/office/drawing/2014/main" id="{AB7954F4-2112-48DD-85EC-3E60DBA9F839}"/>
              </a:ext>
            </a:extLst>
          </p:cNvPr>
          <p:cNvSpPr txBox="1"/>
          <p:nvPr>
            <p:custDataLst>
              <p:tags r:id="rId5"/>
            </p:custDataLst>
          </p:nvPr>
        </p:nvSpPr>
        <p:spPr>
          <a:xfrm>
            <a:off x="1944140" y="4864187"/>
            <a:ext cx="2575605" cy="1477328"/>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加快财务信息化建设，提升服务效率。财务管理信息化建设符合时代发展趋势，高校的财务服务</a:t>
            </a:r>
          </a:p>
        </p:txBody>
      </p:sp>
      <p:sp>
        <p:nvSpPr>
          <p:cNvPr id="67" name="PA-文本框 89">
            <a:extLst>
              <a:ext uri="{FF2B5EF4-FFF2-40B4-BE49-F238E27FC236}">
                <a16:creationId xmlns="" xmlns:a16="http://schemas.microsoft.com/office/drawing/2014/main" id="{0D6CC56E-DA36-4BD9-8154-F791A09B0DE4}"/>
              </a:ext>
            </a:extLst>
          </p:cNvPr>
          <p:cNvSpPr txBox="1"/>
          <p:nvPr>
            <p:custDataLst>
              <p:tags r:id="rId6"/>
            </p:custDataLst>
          </p:nvPr>
        </p:nvSpPr>
        <p:spPr>
          <a:xfrm>
            <a:off x="8628398" y="1726560"/>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高校财务系统</a:t>
            </a:r>
          </a:p>
        </p:txBody>
      </p:sp>
      <p:sp>
        <p:nvSpPr>
          <p:cNvPr id="70" name="PA-文本框 89">
            <a:extLst>
              <a:ext uri="{FF2B5EF4-FFF2-40B4-BE49-F238E27FC236}">
                <a16:creationId xmlns="" xmlns:a16="http://schemas.microsoft.com/office/drawing/2014/main" id="{30D1CADD-733F-4D19-8D43-EA3B4C645E70}"/>
              </a:ext>
            </a:extLst>
          </p:cNvPr>
          <p:cNvSpPr txBox="1"/>
          <p:nvPr>
            <p:custDataLst>
              <p:tags r:id="rId7"/>
            </p:custDataLst>
          </p:nvPr>
        </p:nvSpPr>
        <p:spPr>
          <a:xfrm>
            <a:off x="8628398" y="2176674"/>
            <a:ext cx="2575605" cy="1477328"/>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随着现代社会经济的快速发展，总体社会环境也出现了较大的改变，新会计制度就是在这样的背</a:t>
            </a:r>
          </a:p>
        </p:txBody>
      </p:sp>
      <p:sp>
        <p:nvSpPr>
          <p:cNvPr id="89" name="PA-文本框 89">
            <a:extLst>
              <a:ext uri="{FF2B5EF4-FFF2-40B4-BE49-F238E27FC236}">
                <a16:creationId xmlns="" xmlns:a16="http://schemas.microsoft.com/office/drawing/2014/main" id="{D422C8FC-35F0-4B5C-80EC-B320B18F1E24}"/>
              </a:ext>
            </a:extLst>
          </p:cNvPr>
          <p:cNvSpPr txBox="1"/>
          <p:nvPr>
            <p:custDataLst>
              <p:tags r:id="rId8"/>
            </p:custDataLst>
          </p:nvPr>
        </p:nvSpPr>
        <p:spPr>
          <a:xfrm>
            <a:off x="8656241" y="4387560"/>
            <a:ext cx="2428648" cy="369332"/>
          </a:xfrm>
          <a:prstGeom prst="rect">
            <a:avLst/>
          </a:prstGeom>
          <a:noFill/>
        </p:spPr>
        <p:txBody>
          <a:bodyPr wrap="square" lIns="0" tIns="0" rIns="0" bIns="0" rtlCol="0">
            <a:spAutoFit/>
          </a:bodyPr>
          <a:lstStyle/>
          <a:p>
            <a:pPr hangingPunct="0"/>
            <a:r>
              <a:rPr lang="zh-CN" altLang="en-US" sz="2400" dirty="0">
                <a:solidFill>
                  <a:srgbClr val="4F7D94"/>
                </a:solidFill>
                <a:cs typeface="+mn-ea"/>
                <a:sym typeface="+mn-lt"/>
              </a:rPr>
              <a:t>经济规模增大</a:t>
            </a:r>
          </a:p>
        </p:txBody>
      </p:sp>
      <p:sp>
        <p:nvSpPr>
          <p:cNvPr id="90" name="PA-文本框 89">
            <a:extLst>
              <a:ext uri="{FF2B5EF4-FFF2-40B4-BE49-F238E27FC236}">
                <a16:creationId xmlns="" xmlns:a16="http://schemas.microsoft.com/office/drawing/2014/main" id="{FFF550F9-DFA4-40FC-AC91-B8E6B9864D45}"/>
              </a:ext>
            </a:extLst>
          </p:cNvPr>
          <p:cNvSpPr txBox="1"/>
          <p:nvPr>
            <p:custDataLst>
              <p:tags r:id="rId9"/>
            </p:custDataLst>
          </p:nvPr>
        </p:nvSpPr>
        <p:spPr>
          <a:xfrm>
            <a:off x="8656241" y="4837674"/>
            <a:ext cx="2575605" cy="1477328"/>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管理人员对于财务管理工作的重视程度不够相较于现代企业来说，事业单位的管理理念与管理体</a:t>
            </a:r>
          </a:p>
        </p:txBody>
      </p:sp>
      <p:grpSp>
        <p:nvGrpSpPr>
          <p:cNvPr id="46" name="组合 45">
            <a:extLst>
              <a:ext uri="{FF2B5EF4-FFF2-40B4-BE49-F238E27FC236}">
                <a16:creationId xmlns="" xmlns:a16="http://schemas.microsoft.com/office/drawing/2014/main" id="{9085D48B-54D7-4A36-9663-399EEF63BA3F}"/>
              </a:ext>
            </a:extLst>
          </p:cNvPr>
          <p:cNvGrpSpPr/>
          <p:nvPr/>
        </p:nvGrpSpPr>
        <p:grpSpPr>
          <a:xfrm>
            <a:off x="704720" y="697319"/>
            <a:ext cx="4236488" cy="474481"/>
            <a:chOff x="704720" y="697319"/>
            <a:chExt cx="4236488" cy="474481"/>
          </a:xfrm>
        </p:grpSpPr>
        <p:grpSp>
          <p:nvGrpSpPr>
            <p:cNvPr id="47" name="组合 46">
              <a:extLst>
                <a:ext uri="{FF2B5EF4-FFF2-40B4-BE49-F238E27FC236}">
                  <a16:creationId xmlns="" xmlns:a16="http://schemas.microsoft.com/office/drawing/2014/main" id="{EB82F1C5-D54C-4165-8CFC-111E2292B8D1}"/>
                </a:ext>
              </a:extLst>
            </p:cNvPr>
            <p:cNvGrpSpPr/>
            <p:nvPr/>
          </p:nvGrpSpPr>
          <p:grpSpPr>
            <a:xfrm>
              <a:off x="704720" y="697319"/>
              <a:ext cx="3166876" cy="474481"/>
              <a:chOff x="571370" y="697319"/>
              <a:chExt cx="3166876" cy="474481"/>
            </a:xfrm>
          </p:grpSpPr>
          <p:sp>
            <p:nvSpPr>
              <p:cNvPr id="49" name="文本框 48">
                <a:extLst>
                  <a:ext uri="{FF2B5EF4-FFF2-40B4-BE49-F238E27FC236}">
                    <a16:creationId xmlns="" xmlns:a16="http://schemas.microsoft.com/office/drawing/2014/main" id="{96E21F47-5D8D-4148-B6C5-03DB0CF9D4AA}"/>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p>
            </p:txBody>
          </p:sp>
          <p:grpSp>
            <p:nvGrpSpPr>
              <p:cNvPr id="51" name="组合 50">
                <a:extLst>
                  <a:ext uri="{FF2B5EF4-FFF2-40B4-BE49-F238E27FC236}">
                    <a16:creationId xmlns="" xmlns:a16="http://schemas.microsoft.com/office/drawing/2014/main" id="{FDF511E4-FDDA-4B6E-B631-3609CAC67362}"/>
                  </a:ext>
                </a:extLst>
              </p:cNvPr>
              <p:cNvGrpSpPr/>
              <p:nvPr/>
            </p:nvGrpSpPr>
            <p:grpSpPr>
              <a:xfrm>
                <a:off x="571370" y="697319"/>
                <a:ext cx="467453" cy="467453"/>
                <a:chOff x="10357798" y="5176240"/>
                <a:chExt cx="703860" cy="703860"/>
              </a:xfrm>
            </p:grpSpPr>
            <p:sp>
              <p:nvSpPr>
                <p:cNvPr id="52" name="椭圆 51">
                  <a:extLst>
                    <a:ext uri="{FF2B5EF4-FFF2-40B4-BE49-F238E27FC236}">
                      <a16:creationId xmlns="" xmlns:a16="http://schemas.microsoft.com/office/drawing/2014/main" id="{7402D391-6C79-493B-911E-EF7B88C6CD56}"/>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4" name="Freeform 23">
                  <a:extLst>
                    <a:ext uri="{FF2B5EF4-FFF2-40B4-BE49-F238E27FC236}">
                      <a16:creationId xmlns="" xmlns:a16="http://schemas.microsoft.com/office/drawing/2014/main" id="{DFC9891B-60E0-403D-A6A9-2B482E8115F4}"/>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48" name="文本框 47">
              <a:extLst>
                <a:ext uri="{FF2B5EF4-FFF2-40B4-BE49-F238E27FC236}">
                  <a16:creationId xmlns="" xmlns:a16="http://schemas.microsoft.com/office/drawing/2014/main" id="{27AB767D-8908-4AC7-A9FA-F3E2986B610B}"/>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69" name="组合 68">
            <a:extLst>
              <a:ext uri="{FF2B5EF4-FFF2-40B4-BE49-F238E27FC236}">
                <a16:creationId xmlns="" xmlns:a16="http://schemas.microsoft.com/office/drawing/2014/main" id="{9C1134EC-A2EE-4F02-869B-E38757D46030}"/>
              </a:ext>
            </a:extLst>
          </p:cNvPr>
          <p:cNvGrpSpPr/>
          <p:nvPr/>
        </p:nvGrpSpPr>
        <p:grpSpPr>
          <a:xfrm>
            <a:off x="10493829" y="5619905"/>
            <a:ext cx="1698171" cy="1238094"/>
            <a:chOff x="6668995" y="2831314"/>
            <a:chExt cx="5523005" cy="4026686"/>
          </a:xfrm>
        </p:grpSpPr>
        <p:sp>
          <p:nvSpPr>
            <p:cNvPr id="71" name="任意多边形: 形状 70">
              <a:extLst>
                <a:ext uri="{FF2B5EF4-FFF2-40B4-BE49-F238E27FC236}">
                  <a16:creationId xmlns="" xmlns:a16="http://schemas.microsoft.com/office/drawing/2014/main" id="{01D642D5-8E1C-4598-9666-B77731D51C6A}"/>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2" name="任意多边形: 形状 71">
              <a:extLst>
                <a:ext uri="{FF2B5EF4-FFF2-40B4-BE49-F238E27FC236}">
                  <a16:creationId xmlns="" xmlns:a16="http://schemas.microsoft.com/office/drawing/2014/main" id="{DC0ADF4F-3C08-47CC-9E52-FB276C873F1F}"/>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73" name="24 Elipse">
            <a:extLst>
              <a:ext uri="{FF2B5EF4-FFF2-40B4-BE49-F238E27FC236}">
                <a16:creationId xmlns="" xmlns:a16="http://schemas.microsoft.com/office/drawing/2014/main" id="{C8FB7EBF-EA41-41A7-9443-D337D364B1C5}"/>
              </a:ext>
            </a:extLst>
          </p:cNvPr>
          <p:cNvSpPr/>
          <p:nvPr/>
        </p:nvSpPr>
        <p:spPr>
          <a:xfrm>
            <a:off x="4412223" y="5896470"/>
            <a:ext cx="3485028" cy="1033696"/>
          </a:xfrm>
          <a:prstGeom prst="ellipse">
            <a:avLst/>
          </a:prstGeom>
          <a:gradFill flip="none" rotWithShape="1">
            <a:gsLst>
              <a:gs pos="0">
                <a:srgbClr val="262626">
                  <a:lumMod val="75000"/>
                  <a:lumOff val="25000"/>
                  <a:alpha val="65000"/>
                </a:srgbClr>
              </a:gs>
              <a:gs pos="100000">
                <a:srgbClr val="262626">
                  <a:lumMod val="75000"/>
                  <a:lumOff val="25000"/>
                  <a:alpha val="65000"/>
                </a:srgbClr>
              </a:gs>
            </a:gsLst>
            <a:lin ang="5400000" scaled="0"/>
            <a:tileRect/>
          </a:gradFill>
          <a:ln w="25400" cap="flat" cmpd="sng" algn="ctr">
            <a:noFill/>
            <a:prstDash val="solid"/>
          </a:ln>
          <a:effectLst>
            <a:softEdge rad="444500"/>
          </a:effectLst>
        </p:spPr>
        <p:txBody>
          <a:bodyPr lIns="120782" tIns="60391" rIns="120782" bIns="6039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900" b="0" i="0" u="none" strike="noStrike" kern="0" cap="none" spc="0" normalizeH="0" baseline="0" noProof="0" dirty="0">
              <a:ln>
                <a:noFill/>
              </a:ln>
              <a:solidFill>
                <a:srgbClr val="262626"/>
              </a:solidFill>
              <a:effectLst/>
              <a:uLnTx/>
              <a:uFillTx/>
              <a:cs typeface="+mn-ea"/>
              <a:sym typeface="+mn-lt"/>
            </a:endParaRPr>
          </a:p>
        </p:txBody>
      </p:sp>
      <p:grpSp>
        <p:nvGrpSpPr>
          <p:cNvPr id="74" name="组合 73">
            <a:extLst>
              <a:ext uri="{FF2B5EF4-FFF2-40B4-BE49-F238E27FC236}">
                <a16:creationId xmlns="" xmlns:a16="http://schemas.microsoft.com/office/drawing/2014/main" id="{0E5F7FEF-750E-4F43-9594-718C83E7B9C7}"/>
              </a:ext>
            </a:extLst>
          </p:cNvPr>
          <p:cNvGrpSpPr/>
          <p:nvPr/>
        </p:nvGrpSpPr>
        <p:grpSpPr>
          <a:xfrm>
            <a:off x="4769292" y="1340763"/>
            <a:ext cx="2653416" cy="4876800"/>
            <a:chOff x="968727" y="1378863"/>
            <a:chExt cx="2653416" cy="4876800"/>
          </a:xfrm>
        </p:grpSpPr>
        <p:grpSp>
          <p:nvGrpSpPr>
            <p:cNvPr id="75" name="Group 2">
              <a:extLst>
                <a:ext uri="{FF2B5EF4-FFF2-40B4-BE49-F238E27FC236}">
                  <a16:creationId xmlns="" xmlns:a16="http://schemas.microsoft.com/office/drawing/2014/main" id="{3C8BDA72-8367-4FE7-AAB1-CE9926C6F486}"/>
                </a:ext>
              </a:extLst>
            </p:cNvPr>
            <p:cNvGrpSpPr>
              <a:grpSpLocks noChangeAspect="1"/>
            </p:cNvGrpSpPr>
            <p:nvPr/>
          </p:nvGrpSpPr>
          <p:grpSpPr>
            <a:xfrm>
              <a:off x="968727" y="1378863"/>
              <a:ext cx="2653416" cy="4876800"/>
              <a:chOff x="7866063" y="3917504"/>
              <a:chExt cx="2609850" cy="4796729"/>
            </a:xfrm>
          </p:grpSpPr>
          <p:sp>
            <p:nvSpPr>
              <p:cNvPr id="77" name="Freeform: Shape 8">
                <a:extLst>
                  <a:ext uri="{FF2B5EF4-FFF2-40B4-BE49-F238E27FC236}">
                    <a16:creationId xmlns="" xmlns:a16="http://schemas.microsoft.com/office/drawing/2014/main" id="{D2FD07C9-4EA1-4288-B529-6F70AEEEA687}"/>
                  </a:ext>
                </a:extLst>
              </p:cNvPr>
              <p:cNvSpPr/>
              <p:nvPr userDrawn="1"/>
            </p:nvSpPr>
            <p:spPr>
              <a:xfrm flipV="1">
                <a:off x="8139906" y="7542212"/>
                <a:ext cx="1926095" cy="1172021"/>
              </a:xfrm>
              <a:custGeom>
                <a:avLst/>
                <a:gdLst>
                  <a:gd name="connsiteX0" fmla="*/ 963047 w 1926095"/>
                  <a:gd name="connsiteY0" fmla="*/ 0 h 813246"/>
                  <a:gd name="connsiteX1" fmla="*/ 1583261 w 1926095"/>
                  <a:gd name="connsiteY1" fmla="*/ 76790 h 813246"/>
                  <a:gd name="connsiteX2" fmla="*/ 1590399 w 1926095"/>
                  <a:gd name="connsiteY2" fmla="*/ 81086 h 813246"/>
                  <a:gd name="connsiteX3" fmla="*/ 1602190 w 1926095"/>
                  <a:gd name="connsiteY3" fmla="*/ 84252 h 813246"/>
                  <a:gd name="connsiteX4" fmla="*/ 1667333 w 1926095"/>
                  <a:gd name="connsiteY4" fmla="*/ 133002 h 813246"/>
                  <a:gd name="connsiteX5" fmla="*/ 1926095 w 1926095"/>
                  <a:gd name="connsiteY5" fmla="*/ 810865 h 813246"/>
                  <a:gd name="connsiteX6" fmla="*/ 985043 w 1926095"/>
                  <a:gd name="connsiteY6" fmla="*/ 813140 h 813246"/>
                  <a:gd name="connsiteX7" fmla="*/ 985043 w 1926095"/>
                  <a:gd name="connsiteY7" fmla="*/ 813246 h 813246"/>
                  <a:gd name="connsiteX8" fmla="*/ 963048 w 1926095"/>
                  <a:gd name="connsiteY8" fmla="*/ 813193 h 813246"/>
                  <a:gd name="connsiteX9" fmla="*/ 941052 w 1926095"/>
                  <a:gd name="connsiteY9" fmla="*/ 813246 h 813246"/>
                  <a:gd name="connsiteX10" fmla="*/ 941052 w 1926095"/>
                  <a:gd name="connsiteY10" fmla="*/ 813140 h 813246"/>
                  <a:gd name="connsiteX11" fmla="*/ 0 w 1926095"/>
                  <a:gd name="connsiteY11" fmla="*/ 810865 h 813246"/>
                  <a:gd name="connsiteX12" fmla="*/ 258762 w 1926095"/>
                  <a:gd name="connsiteY12" fmla="*/ 133002 h 813246"/>
                  <a:gd name="connsiteX13" fmla="*/ 323905 w 1926095"/>
                  <a:gd name="connsiteY13" fmla="*/ 84252 h 813246"/>
                  <a:gd name="connsiteX14" fmla="*/ 335694 w 1926095"/>
                  <a:gd name="connsiteY14" fmla="*/ 81086 h 813246"/>
                  <a:gd name="connsiteX15" fmla="*/ 342833 w 1926095"/>
                  <a:gd name="connsiteY15" fmla="*/ 76790 h 813246"/>
                  <a:gd name="connsiteX16" fmla="*/ 963047 w 1926095"/>
                  <a:gd name="connsiteY16" fmla="*/ 0 h 8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26095" h="813246">
                    <a:moveTo>
                      <a:pt x="963047" y="0"/>
                    </a:moveTo>
                    <a:cubicBezTo>
                      <a:pt x="1241858" y="0"/>
                      <a:pt x="1481077" y="31664"/>
                      <a:pt x="1583261" y="76790"/>
                    </a:cubicBezTo>
                    <a:lnTo>
                      <a:pt x="1590399" y="81086"/>
                    </a:lnTo>
                    <a:lnTo>
                      <a:pt x="1602190" y="84252"/>
                    </a:lnTo>
                    <a:cubicBezTo>
                      <a:pt x="1634107" y="97572"/>
                      <a:pt x="1656915" y="113655"/>
                      <a:pt x="1667333" y="133002"/>
                    </a:cubicBezTo>
                    <a:cubicBezTo>
                      <a:pt x="1747238" y="268469"/>
                      <a:pt x="1674740" y="665873"/>
                      <a:pt x="1926095" y="810865"/>
                    </a:cubicBezTo>
                    <a:lnTo>
                      <a:pt x="985043" y="813140"/>
                    </a:lnTo>
                    <a:lnTo>
                      <a:pt x="985043" y="813246"/>
                    </a:lnTo>
                    <a:lnTo>
                      <a:pt x="963048" y="813193"/>
                    </a:lnTo>
                    <a:lnTo>
                      <a:pt x="941052" y="813246"/>
                    </a:lnTo>
                    <a:lnTo>
                      <a:pt x="941052" y="813140"/>
                    </a:lnTo>
                    <a:lnTo>
                      <a:pt x="0" y="810865"/>
                    </a:lnTo>
                    <a:cubicBezTo>
                      <a:pt x="251355" y="665873"/>
                      <a:pt x="178857" y="268469"/>
                      <a:pt x="258762" y="133002"/>
                    </a:cubicBezTo>
                    <a:cubicBezTo>
                      <a:pt x="269180" y="113655"/>
                      <a:pt x="291988" y="97572"/>
                      <a:pt x="323905" y="84252"/>
                    </a:cubicBezTo>
                    <a:lnTo>
                      <a:pt x="335694" y="81086"/>
                    </a:lnTo>
                    <a:lnTo>
                      <a:pt x="342833" y="76790"/>
                    </a:lnTo>
                    <a:cubicBezTo>
                      <a:pt x="445017" y="31664"/>
                      <a:pt x="684236" y="0"/>
                      <a:pt x="96304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78" name="Freeform: Shape 9">
                <a:extLst>
                  <a:ext uri="{FF2B5EF4-FFF2-40B4-BE49-F238E27FC236}">
                    <a16:creationId xmlns="" xmlns:a16="http://schemas.microsoft.com/office/drawing/2014/main" id="{37B07A98-75E8-424C-BD38-A416AF0A3621}"/>
                  </a:ext>
                </a:extLst>
              </p:cNvPr>
              <p:cNvSpPr/>
              <p:nvPr userDrawn="1"/>
            </p:nvSpPr>
            <p:spPr>
              <a:xfrm>
                <a:off x="8139906" y="3917504"/>
                <a:ext cx="1926095" cy="813246"/>
              </a:xfrm>
              <a:custGeom>
                <a:avLst/>
                <a:gdLst>
                  <a:gd name="connsiteX0" fmla="*/ 963047 w 1926095"/>
                  <a:gd name="connsiteY0" fmla="*/ 0 h 813246"/>
                  <a:gd name="connsiteX1" fmla="*/ 1583261 w 1926095"/>
                  <a:gd name="connsiteY1" fmla="*/ 76790 h 813246"/>
                  <a:gd name="connsiteX2" fmla="*/ 1590399 w 1926095"/>
                  <a:gd name="connsiteY2" fmla="*/ 81086 h 813246"/>
                  <a:gd name="connsiteX3" fmla="*/ 1602190 w 1926095"/>
                  <a:gd name="connsiteY3" fmla="*/ 84252 h 813246"/>
                  <a:gd name="connsiteX4" fmla="*/ 1667333 w 1926095"/>
                  <a:gd name="connsiteY4" fmla="*/ 133002 h 813246"/>
                  <a:gd name="connsiteX5" fmla="*/ 1926095 w 1926095"/>
                  <a:gd name="connsiteY5" fmla="*/ 810865 h 813246"/>
                  <a:gd name="connsiteX6" fmla="*/ 985043 w 1926095"/>
                  <a:gd name="connsiteY6" fmla="*/ 813140 h 813246"/>
                  <a:gd name="connsiteX7" fmla="*/ 985043 w 1926095"/>
                  <a:gd name="connsiteY7" fmla="*/ 813246 h 813246"/>
                  <a:gd name="connsiteX8" fmla="*/ 963048 w 1926095"/>
                  <a:gd name="connsiteY8" fmla="*/ 813193 h 813246"/>
                  <a:gd name="connsiteX9" fmla="*/ 941052 w 1926095"/>
                  <a:gd name="connsiteY9" fmla="*/ 813246 h 813246"/>
                  <a:gd name="connsiteX10" fmla="*/ 941052 w 1926095"/>
                  <a:gd name="connsiteY10" fmla="*/ 813140 h 813246"/>
                  <a:gd name="connsiteX11" fmla="*/ 0 w 1926095"/>
                  <a:gd name="connsiteY11" fmla="*/ 810865 h 813246"/>
                  <a:gd name="connsiteX12" fmla="*/ 258762 w 1926095"/>
                  <a:gd name="connsiteY12" fmla="*/ 133002 h 813246"/>
                  <a:gd name="connsiteX13" fmla="*/ 323905 w 1926095"/>
                  <a:gd name="connsiteY13" fmla="*/ 84252 h 813246"/>
                  <a:gd name="connsiteX14" fmla="*/ 335694 w 1926095"/>
                  <a:gd name="connsiteY14" fmla="*/ 81086 h 813246"/>
                  <a:gd name="connsiteX15" fmla="*/ 342833 w 1926095"/>
                  <a:gd name="connsiteY15" fmla="*/ 76790 h 813246"/>
                  <a:gd name="connsiteX16" fmla="*/ 963047 w 1926095"/>
                  <a:gd name="connsiteY16" fmla="*/ 0 h 8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26095" h="813246">
                    <a:moveTo>
                      <a:pt x="963047" y="0"/>
                    </a:moveTo>
                    <a:cubicBezTo>
                      <a:pt x="1241858" y="0"/>
                      <a:pt x="1481077" y="31664"/>
                      <a:pt x="1583261" y="76790"/>
                    </a:cubicBezTo>
                    <a:lnTo>
                      <a:pt x="1590399" y="81086"/>
                    </a:lnTo>
                    <a:lnTo>
                      <a:pt x="1602190" y="84252"/>
                    </a:lnTo>
                    <a:cubicBezTo>
                      <a:pt x="1634107" y="97572"/>
                      <a:pt x="1656915" y="113655"/>
                      <a:pt x="1667333" y="133002"/>
                    </a:cubicBezTo>
                    <a:cubicBezTo>
                      <a:pt x="1747238" y="268469"/>
                      <a:pt x="1674740" y="665873"/>
                      <a:pt x="1926095" y="810865"/>
                    </a:cubicBezTo>
                    <a:lnTo>
                      <a:pt x="985043" y="813140"/>
                    </a:lnTo>
                    <a:lnTo>
                      <a:pt x="985043" y="813246"/>
                    </a:lnTo>
                    <a:lnTo>
                      <a:pt x="963048" y="813193"/>
                    </a:lnTo>
                    <a:lnTo>
                      <a:pt x="941052" y="813246"/>
                    </a:lnTo>
                    <a:lnTo>
                      <a:pt x="941052" y="813140"/>
                    </a:lnTo>
                    <a:lnTo>
                      <a:pt x="0" y="810865"/>
                    </a:lnTo>
                    <a:cubicBezTo>
                      <a:pt x="251355" y="665873"/>
                      <a:pt x="178857" y="268469"/>
                      <a:pt x="258762" y="133002"/>
                    </a:cubicBezTo>
                    <a:cubicBezTo>
                      <a:pt x="269180" y="113655"/>
                      <a:pt x="291988" y="97572"/>
                      <a:pt x="323905" y="84252"/>
                    </a:cubicBezTo>
                    <a:lnTo>
                      <a:pt x="335694" y="81086"/>
                    </a:lnTo>
                    <a:lnTo>
                      <a:pt x="342833" y="76790"/>
                    </a:lnTo>
                    <a:cubicBezTo>
                      <a:pt x="445017" y="31664"/>
                      <a:pt x="684236" y="0"/>
                      <a:pt x="96304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79" name="Rectangle: Rounded Corners 10">
                <a:extLst>
                  <a:ext uri="{FF2B5EF4-FFF2-40B4-BE49-F238E27FC236}">
                    <a16:creationId xmlns="" xmlns:a16="http://schemas.microsoft.com/office/drawing/2014/main" id="{23A1493A-B87F-4E28-B692-25C37E3D649A}"/>
                  </a:ext>
                </a:extLst>
              </p:cNvPr>
              <p:cNvSpPr/>
              <p:nvPr userDrawn="1"/>
            </p:nvSpPr>
            <p:spPr>
              <a:xfrm>
                <a:off x="7866063" y="4694238"/>
                <a:ext cx="2476499" cy="2890837"/>
              </a:xfrm>
              <a:prstGeom prst="roundRect">
                <a:avLst>
                  <a:gd name="adj" fmla="val 18013"/>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0" name="Rectangle: Rounded Corners 13">
                <a:extLst>
                  <a:ext uri="{FF2B5EF4-FFF2-40B4-BE49-F238E27FC236}">
                    <a16:creationId xmlns="" xmlns:a16="http://schemas.microsoft.com/office/drawing/2014/main" id="{2928FFB5-CAF7-4E9E-A151-CDA8FC501705}"/>
                  </a:ext>
                </a:extLst>
              </p:cNvPr>
              <p:cNvSpPr/>
              <p:nvPr userDrawn="1"/>
            </p:nvSpPr>
            <p:spPr>
              <a:xfrm>
                <a:off x="7947026" y="4756150"/>
                <a:ext cx="2314574" cy="2724150"/>
              </a:xfrm>
              <a:prstGeom prst="roundRect">
                <a:avLst>
                  <a:gd name="adj" fmla="val 16255"/>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1" name="Freeform: Shape 15">
                <a:extLst>
                  <a:ext uri="{FF2B5EF4-FFF2-40B4-BE49-F238E27FC236}">
                    <a16:creationId xmlns="" xmlns:a16="http://schemas.microsoft.com/office/drawing/2014/main" id="{D395EA32-A00C-4B21-BA10-F67C7629C63E}"/>
                  </a:ext>
                </a:extLst>
              </p:cNvPr>
              <p:cNvSpPr/>
              <p:nvPr userDrawn="1"/>
            </p:nvSpPr>
            <p:spPr>
              <a:xfrm>
                <a:off x="10291366" y="5360988"/>
                <a:ext cx="184547" cy="495300"/>
              </a:xfrm>
              <a:custGeom>
                <a:avLst/>
                <a:gdLst>
                  <a:gd name="connsiteX0" fmla="*/ 51197 w 184547"/>
                  <a:gd name="connsiteY0" fmla="*/ 0 h 495300"/>
                  <a:gd name="connsiteX1" fmla="*/ 117872 w 184547"/>
                  <a:gd name="connsiteY1" fmla="*/ 0 h 495300"/>
                  <a:gd name="connsiteX2" fmla="*/ 134540 w 184547"/>
                  <a:gd name="connsiteY2" fmla="*/ 0 h 495300"/>
                  <a:gd name="connsiteX3" fmla="*/ 134540 w 184547"/>
                  <a:gd name="connsiteY3" fmla="*/ 6904 h 495300"/>
                  <a:gd name="connsiteX4" fmla="*/ 165019 w 184547"/>
                  <a:gd name="connsiteY4" fmla="*/ 19529 h 495300"/>
                  <a:gd name="connsiteX5" fmla="*/ 184547 w 184547"/>
                  <a:gd name="connsiteY5" fmla="*/ 66675 h 495300"/>
                  <a:gd name="connsiteX6" fmla="*/ 184547 w 184547"/>
                  <a:gd name="connsiteY6" fmla="*/ 428625 h 495300"/>
                  <a:gd name="connsiteX7" fmla="*/ 165019 w 184547"/>
                  <a:gd name="connsiteY7" fmla="*/ 475772 h 495300"/>
                  <a:gd name="connsiteX8" fmla="*/ 134540 w 184547"/>
                  <a:gd name="connsiteY8" fmla="*/ 488396 h 495300"/>
                  <a:gd name="connsiteX9" fmla="*/ 134540 w 184547"/>
                  <a:gd name="connsiteY9" fmla="*/ 495300 h 495300"/>
                  <a:gd name="connsiteX10" fmla="*/ 117872 w 184547"/>
                  <a:gd name="connsiteY10" fmla="*/ 495300 h 495300"/>
                  <a:gd name="connsiteX11" fmla="*/ 51197 w 184547"/>
                  <a:gd name="connsiteY11" fmla="*/ 495300 h 495300"/>
                  <a:gd name="connsiteX12" fmla="*/ 0 w 184547"/>
                  <a:gd name="connsiteY12" fmla="*/ 247650 h 495300"/>
                  <a:gd name="connsiteX13" fmla="*/ 51197 w 184547"/>
                  <a:gd name="connsiteY13" fmla="*/ 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4547" h="495300">
                    <a:moveTo>
                      <a:pt x="51197" y="0"/>
                    </a:moveTo>
                    <a:lnTo>
                      <a:pt x="117872" y="0"/>
                    </a:lnTo>
                    <a:lnTo>
                      <a:pt x="134540" y="0"/>
                    </a:lnTo>
                    <a:lnTo>
                      <a:pt x="134540" y="6904"/>
                    </a:lnTo>
                    <a:lnTo>
                      <a:pt x="165019" y="19529"/>
                    </a:lnTo>
                    <a:cubicBezTo>
                      <a:pt x="177084" y="31595"/>
                      <a:pt x="184547" y="48263"/>
                      <a:pt x="184547" y="66675"/>
                    </a:cubicBezTo>
                    <a:lnTo>
                      <a:pt x="184547" y="428625"/>
                    </a:lnTo>
                    <a:cubicBezTo>
                      <a:pt x="184547" y="447037"/>
                      <a:pt x="177084" y="463706"/>
                      <a:pt x="165019" y="475772"/>
                    </a:cubicBezTo>
                    <a:lnTo>
                      <a:pt x="134540" y="488396"/>
                    </a:lnTo>
                    <a:lnTo>
                      <a:pt x="134540" y="495300"/>
                    </a:lnTo>
                    <a:lnTo>
                      <a:pt x="117872" y="495300"/>
                    </a:lnTo>
                    <a:lnTo>
                      <a:pt x="51197" y="495300"/>
                    </a:lnTo>
                    <a:cubicBezTo>
                      <a:pt x="22922" y="495300"/>
                      <a:pt x="0" y="384423"/>
                      <a:pt x="0" y="247650"/>
                    </a:cubicBezTo>
                    <a:cubicBezTo>
                      <a:pt x="0" y="110877"/>
                      <a:pt x="22922" y="0"/>
                      <a:pt x="51197" y="0"/>
                    </a:cubicBezTo>
                    <a:close/>
                  </a:path>
                </a:pathLst>
              </a:cu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sp>
            <p:nvSpPr>
              <p:cNvPr id="82" name="Rectangle: Rounded Corners 16">
                <a:extLst>
                  <a:ext uri="{FF2B5EF4-FFF2-40B4-BE49-F238E27FC236}">
                    <a16:creationId xmlns="" xmlns:a16="http://schemas.microsoft.com/office/drawing/2014/main" id="{EFF58830-484D-43FD-B397-52C77AB340F3}"/>
                  </a:ext>
                </a:extLst>
              </p:cNvPr>
              <p:cNvSpPr/>
              <p:nvPr userDrawn="1"/>
            </p:nvSpPr>
            <p:spPr>
              <a:xfrm>
                <a:off x="10318750" y="6227763"/>
                <a:ext cx="73819" cy="690562"/>
              </a:xfrm>
              <a:prstGeom prst="roundRect">
                <a:avLst>
                  <a:gd name="adj" fmla="val 50000"/>
                </a:avLst>
              </a:prstGeom>
              <a:solidFill>
                <a:schemeClr val="bg1"/>
              </a:solidFill>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dirty="0">
                  <a:cs typeface="+mn-ea"/>
                  <a:sym typeface="+mn-lt"/>
                </a:endParaRPr>
              </a:p>
            </p:txBody>
          </p:sp>
        </p:grpSp>
        <p:pic>
          <p:nvPicPr>
            <p:cNvPr id="76" name="图片占位符 3">
              <a:extLst>
                <a:ext uri="{FF2B5EF4-FFF2-40B4-BE49-F238E27FC236}">
                  <a16:creationId xmlns="" xmlns:a16="http://schemas.microsoft.com/office/drawing/2014/main" id="{08D86A7A-45D1-45C2-91EE-31B8CA62BD80}"/>
                </a:ext>
              </a:extLst>
            </p:cNvPr>
            <p:cNvPicPr>
              <a:picLocks noChangeAspect="1"/>
            </p:cNvPicPr>
            <p:nvPr/>
          </p:nvPicPr>
          <p:blipFill>
            <a:blip r:embed="rId11" cstate="screen">
              <a:extLst>
                <a:ext uri="{28A0092B-C50C-407E-A947-70E740481C1C}">
                  <a14:useLocalDpi xmlns:a14="http://schemas.microsoft.com/office/drawing/2010/main"/>
                </a:ext>
              </a:extLst>
            </a:blip>
            <a:srcRect/>
            <a:stretch/>
          </p:blipFill>
          <p:spPr>
            <a:xfrm>
              <a:off x="1181236" y="2397120"/>
              <a:ext cx="2090057" cy="2438400"/>
            </a:xfrm>
            <a:prstGeom prst="roundRect">
              <a:avLst>
                <a:gd name="adj" fmla="val 11006"/>
              </a:avLst>
            </a:prstGeom>
          </p:spPr>
        </p:pic>
      </p:grpSp>
      <p:sp>
        <p:nvSpPr>
          <p:cNvPr id="83" name="Oval 9">
            <a:extLst>
              <a:ext uri="{FF2B5EF4-FFF2-40B4-BE49-F238E27FC236}">
                <a16:creationId xmlns="" xmlns:a16="http://schemas.microsoft.com/office/drawing/2014/main" id="{B7C0559A-FDB8-4852-9104-2E14CFBA895A}"/>
              </a:ext>
            </a:extLst>
          </p:cNvPr>
          <p:cNvSpPr>
            <a:spLocks noChangeArrowheads="1"/>
          </p:cNvSpPr>
          <p:nvPr/>
        </p:nvSpPr>
        <p:spPr bwMode="auto">
          <a:xfrm>
            <a:off x="7715092" y="2096716"/>
            <a:ext cx="723900"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84" name="Oval 11">
            <a:extLst>
              <a:ext uri="{FF2B5EF4-FFF2-40B4-BE49-F238E27FC236}">
                <a16:creationId xmlns="" xmlns:a16="http://schemas.microsoft.com/office/drawing/2014/main" id="{5DD4B4BA-51B1-4AD0-B5B5-C984044D1CDE}"/>
              </a:ext>
            </a:extLst>
          </p:cNvPr>
          <p:cNvSpPr>
            <a:spLocks noChangeArrowheads="1"/>
          </p:cNvSpPr>
          <p:nvPr/>
        </p:nvSpPr>
        <p:spPr bwMode="auto">
          <a:xfrm>
            <a:off x="7715092" y="4645982"/>
            <a:ext cx="723900"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94" name="Freeform 7">
            <a:extLst>
              <a:ext uri="{FF2B5EF4-FFF2-40B4-BE49-F238E27FC236}">
                <a16:creationId xmlns="" xmlns:a16="http://schemas.microsoft.com/office/drawing/2014/main" id="{8A9F9B21-1E84-43BE-808B-981506C4A866}"/>
              </a:ext>
            </a:extLst>
          </p:cNvPr>
          <p:cNvSpPr>
            <a:spLocks noEditPoints="1"/>
          </p:cNvSpPr>
          <p:nvPr/>
        </p:nvSpPr>
        <p:spPr bwMode="auto">
          <a:xfrm>
            <a:off x="7894040" y="4851467"/>
            <a:ext cx="366006" cy="312930"/>
          </a:xfrm>
          <a:custGeom>
            <a:avLst/>
            <a:gdLst>
              <a:gd name="T0" fmla="*/ 0 w 140"/>
              <a:gd name="T1" fmla="*/ 113 h 120"/>
              <a:gd name="T2" fmla="*/ 15 w 140"/>
              <a:gd name="T3" fmla="*/ 99 h 120"/>
              <a:gd name="T4" fmla="*/ 27 w 140"/>
              <a:gd name="T5" fmla="*/ 0 h 120"/>
              <a:gd name="T6" fmla="*/ 42 w 140"/>
              <a:gd name="T7" fmla="*/ 0 h 120"/>
              <a:gd name="T8" fmla="*/ 42 w 140"/>
              <a:gd name="T9" fmla="*/ 0 h 120"/>
              <a:gd name="T10" fmla="*/ 67 w 140"/>
              <a:gd name="T11" fmla="*/ 99 h 120"/>
              <a:gd name="T12" fmla="*/ 73 w 140"/>
              <a:gd name="T13" fmla="*/ 99 h 120"/>
              <a:gd name="T14" fmla="*/ 97 w 140"/>
              <a:gd name="T15" fmla="*/ 99 h 120"/>
              <a:gd name="T16" fmla="*/ 107 w 140"/>
              <a:gd name="T17" fmla="*/ 0 h 120"/>
              <a:gd name="T18" fmla="*/ 107 w 140"/>
              <a:gd name="T19" fmla="*/ 0 h 120"/>
              <a:gd name="T20" fmla="*/ 119 w 140"/>
              <a:gd name="T21" fmla="*/ 99 h 120"/>
              <a:gd name="T22" fmla="*/ 128 w 140"/>
              <a:gd name="T23" fmla="*/ 0 h 120"/>
              <a:gd name="T24" fmla="*/ 135 w 140"/>
              <a:gd name="T25" fmla="*/ 113 h 120"/>
              <a:gd name="T26" fmla="*/ 51 w 140"/>
              <a:gd name="T27" fmla="*/ 0 h 120"/>
              <a:gd name="T28" fmla="*/ 51 w 140"/>
              <a:gd name="T29" fmla="*/ 0 h 120"/>
              <a:gd name="T30" fmla="*/ 28 w 140"/>
              <a:gd name="T31" fmla="*/ 118 h 120"/>
              <a:gd name="T32" fmla="*/ 14 w 140"/>
              <a:gd name="T33" fmla="*/ 120 h 120"/>
              <a:gd name="T34" fmla="*/ 27 w 140"/>
              <a:gd name="T35" fmla="*/ 105 h 120"/>
              <a:gd name="T36" fmla="*/ 28 w 140"/>
              <a:gd name="T37" fmla="*/ 113 h 120"/>
              <a:gd name="T38" fmla="*/ 23 w 140"/>
              <a:gd name="T39" fmla="*/ 109 h 120"/>
              <a:gd name="T40" fmla="*/ 19 w 140"/>
              <a:gd name="T41" fmla="*/ 110 h 120"/>
              <a:gd name="T42" fmla="*/ 19 w 140"/>
              <a:gd name="T43" fmla="*/ 113 h 120"/>
              <a:gd name="T44" fmla="*/ 24 w 140"/>
              <a:gd name="T45" fmla="*/ 115 h 120"/>
              <a:gd name="T46" fmla="*/ 40 w 140"/>
              <a:gd name="T47" fmla="*/ 118 h 120"/>
              <a:gd name="T48" fmla="*/ 34 w 140"/>
              <a:gd name="T49" fmla="*/ 120 h 120"/>
              <a:gd name="T50" fmla="*/ 40 w 140"/>
              <a:gd name="T51" fmla="*/ 104 h 120"/>
              <a:gd name="T52" fmla="*/ 36 w 140"/>
              <a:gd name="T53" fmla="*/ 114 h 120"/>
              <a:gd name="T54" fmla="*/ 57 w 140"/>
              <a:gd name="T55" fmla="*/ 120 h 120"/>
              <a:gd name="T56" fmla="*/ 53 w 140"/>
              <a:gd name="T57" fmla="*/ 113 h 120"/>
              <a:gd name="T58" fmla="*/ 47 w 140"/>
              <a:gd name="T59" fmla="*/ 120 h 120"/>
              <a:gd name="T60" fmla="*/ 59 w 140"/>
              <a:gd name="T61" fmla="*/ 105 h 120"/>
              <a:gd name="T62" fmla="*/ 59 w 140"/>
              <a:gd name="T63" fmla="*/ 112 h 120"/>
              <a:gd name="T64" fmla="*/ 60 w 140"/>
              <a:gd name="T65" fmla="*/ 115 h 120"/>
              <a:gd name="T66" fmla="*/ 54 w 140"/>
              <a:gd name="T67" fmla="*/ 107 h 120"/>
              <a:gd name="T68" fmla="*/ 55 w 140"/>
              <a:gd name="T69" fmla="*/ 110 h 120"/>
              <a:gd name="T70" fmla="*/ 71 w 140"/>
              <a:gd name="T71" fmla="*/ 116 h 120"/>
              <a:gd name="T72" fmla="*/ 71 w 140"/>
              <a:gd name="T73" fmla="*/ 108 h 120"/>
              <a:gd name="T74" fmla="*/ 78 w 140"/>
              <a:gd name="T75" fmla="*/ 109 h 120"/>
              <a:gd name="T76" fmla="*/ 63 w 140"/>
              <a:gd name="T77" fmla="*/ 112 h 120"/>
              <a:gd name="T78" fmla="*/ 71 w 140"/>
              <a:gd name="T79" fmla="*/ 120 h 120"/>
              <a:gd name="T80" fmla="*/ 78 w 140"/>
              <a:gd name="T81" fmla="*/ 115 h 120"/>
              <a:gd name="T82" fmla="*/ 96 w 140"/>
              <a:gd name="T83" fmla="*/ 112 h 120"/>
              <a:gd name="T84" fmla="*/ 88 w 140"/>
              <a:gd name="T85" fmla="*/ 120 h 120"/>
              <a:gd name="T86" fmla="*/ 80 w 140"/>
              <a:gd name="T87" fmla="*/ 112 h 120"/>
              <a:gd name="T88" fmla="*/ 91 w 140"/>
              <a:gd name="T89" fmla="*/ 112 h 120"/>
              <a:gd name="T90" fmla="*/ 84 w 140"/>
              <a:gd name="T91" fmla="*/ 112 h 120"/>
              <a:gd name="T92" fmla="*/ 91 w 140"/>
              <a:gd name="T93" fmla="*/ 112 h 120"/>
              <a:gd name="T94" fmla="*/ 110 w 140"/>
              <a:gd name="T95" fmla="*/ 118 h 120"/>
              <a:gd name="T96" fmla="*/ 98 w 140"/>
              <a:gd name="T97" fmla="*/ 120 h 120"/>
              <a:gd name="T98" fmla="*/ 109 w 140"/>
              <a:gd name="T99" fmla="*/ 105 h 120"/>
              <a:gd name="T100" fmla="*/ 107 w 140"/>
              <a:gd name="T101" fmla="*/ 109 h 120"/>
              <a:gd name="T102" fmla="*/ 104 w 140"/>
              <a:gd name="T103" fmla="*/ 116 h 120"/>
              <a:gd name="T104" fmla="*/ 120 w 140"/>
              <a:gd name="T105" fmla="*/ 113 h 120"/>
              <a:gd name="T106" fmla="*/ 120 w 140"/>
              <a:gd name="T107" fmla="*/ 108 h 120"/>
              <a:gd name="T108" fmla="*/ 115 w 140"/>
              <a:gd name="T109" fmla="*/ 118 h 120"/>
              <a:gd name="T110" fmla="*/ 128 w 140"/>
              <a:gd name="T111"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 h="120">
                <a:moveTo>
                  <a:pt x="0" y="0"/>
                </a:moveTo>
                <a:cubicBezTo>
                  <a:pt x="7" y="0"/>
                  <a:pt x="7" y="0"/>
                  <a:pt x="7" y="0"/>
                </a:cubicBezTo>
                <a:cubicBezTo>
                  <a:pt x="7" y="113"/>
                  <a:pt x="7" y="113"/>
                  <a:pt x="7" y="113"/>
                </a:cubicBezTo>
                <a:cubicBezTo>
                  <a:pt x="0" y="113"/>
                  <a:pt x="0" y="113"/>
                  <a:pt x="0" y="113"/>
                </a:cubicBezTo>
                <a:lnTo>
                  <a:pt x="0" y="0"/>
                </a:lnTo>
                <a:close/>
                <a:moveTo>
                  <a:pt x="21" y="0"/>
                </a:moveTo>
                <a:cubicBezTo>
                  <a:pt x="15" y="0"/>
                  <a:pt x="15" y="0"/>
                  <a:pt x="15" y="0"/>
                </a:cubicBezTo>
                <a:cubicBezTo>
                  <a:pt x="15" y="99"/>
                  <a:pt x="15" y="99"/>
                  <a:pt x="15" y="99"/>
                </a:cubicBezTo>
                <a:cubicBezTo>
                  <a:pt x="21" y="99"/>
                  <a:pt x="21" y="99"/>
                  <a:pt x="21" y="99"/>
                </a:cubicBezTo>
                <a:lnTo>
                  <a:pt x="21" y="0"/>
                </a:lnTo>
                <a:close/>
                <a:moveTo>
                  <a:pt x="31" y="0"/>
                </a:moveTo>
                <a:cubicBezTo>
                  <a:pt x="27" y="0"/>
                  <a:pt x="27" y="0"/>
                  <a:pt x="27" y="0"/>
                </a:cubicBezTo>
                <a:cubicBezTo>
                  <a:pt x="27" y="99"/>
                  <a:pt x="27" y="99"/>
                  <a:pt x="27" y="99"/>
                </a:cubicBezTo>
                <a:cubicBezTo>
                  <a:pt x="31" y="99"/>
                  <a:pt x="31" y="99"/>
                  <a:pt x="31" y="99"/>
                </a:cubicBezTo>
                <a:lnTo>
                  <a:pt x="31" y="0"/>
                </a:lnTo>
                <a:close/>
                <a:moveTo>
                  <a:pt x="42" y="0"/>
                </a:moveTo>
                <a:cubicBezTo>
                  <a:pt x="37" y="0"/>
                  <a:pt x="37" y="0"/>
                  <a:pt x="37" y="0"/>
                </a:cubicBezTo>
                <a:cubicBezTo>
                  <a:pt x="37" y="99"/>
                  <a:pt x="37" y="99"/>
                  <a:pt x="37" y="99"/>
                </a:cubicBezTo>
                <a:cubicBezTo>
                  <a:pt x="42" y="99"/>
                  <a:pt x="42" y="99"/>
                  <a:pt x="42" y="99"/>
                </a:cubicBezTo>
                <a:lnTo>
                  <a:pt x="42" y="0"/>
                </a:lnTo>
                <a:close/>
                <a:moveTo>
                  <a:pt x="67" y="0"/>
                </a:moveTo>
                <a:cubicBezTo>
                  <a:pt x="61" y="0"/>
                  <a:pt x="61" y="0"/>
                  <a:pt x="61" y="0"/>
                </a:cubicBezTo>
                <a:cubicBezTo>
                  <a:pt x="61" y="99"/>
                  <a:pt x="61" y="99"/>
                  <a:pt x="61" y="99"/>
                </a:cubicBezTo>
                <a:cubicBezTo>
                  <a:pt x="67" y="99"/>
                  <a:pt x="67" y="99"/>
                  <a:pt x="67" y="99"/>
                </a:cubicBezTo>
                <a:lnTo>
                  <a:pt x="67" y="0"/>
                </a:lnTo>
                <a:close/>
                <a:moveTo>
                  <a:pt x="77" y="0"/>
                </a:moveTo>
                <a:cubicBezTo>
                  <a:pt x="73" y="0"/>
                  <a:pt x="73" y="0"/>
                  <a:pt x="73" y="0"/>
                </a:cubicBezTo>
                <a:cubicBezTo>
                  <a:pt x="73" y="99"/>
                  <a:pt x="73" y="99"/>
                  <a:pt x="73" y="99"/>
                </a:cubicBezTo>
                <a:cubicBezTo>
                  <a:pt x="77" y="99"/>
                  <a:pt x="77" y="99"/>
                  <a:pt x="77" y="99"/>
                </a:cubicBezTo>
                <a:lnTo>
                  <a:pt x="77" y="0"/>
                </a:lnTo>
                <a:close/>
                <a:moveTo>
                  <a:pt x="88" y="99"/>
                </a:moveTo>
                <a:cubicBezTo>
                  <a:pt x="97" y="99"/>
                  <a:pt x="97" y="99"/>
                  <a:pt x="97" y="99"/>
                </a:cubicBezTo>
                <a:cubicBezTo>
                  <a:pt x="97" y="0"/>
                  <a:pt x="97" y="0"/>
                  <a:pt x="97" y="0"/>
                </a:cubicBezTo>
                <a:cubicBezTo>
                  <a:pt x="88" y="0"/>
                  <a:pt x="88" y="0"/>
                  <a:pt x="88" y="0"/>
                </a:cubicBezTo>
                <a:lnTo>
                  <a:pt x="88" y="99"/>
                </a:lnTo>
                <a:close/>
                <a:moveTo>
                  <a:pt x="107" y="0"/>
                </a:moveTo>
                <a:cubicBezTo>
                  <a:pt x="105" y="0"/>
                  <a:pt x="105" y="0"/>
                  <a:pt x="105" y="0"/>
                </a:cubicBezTo>
                <a:cubicBezTo>
                  <a:pt x="105" y="99"/>
                  <a:pt x="105" y="99"/>
                  <a:pt x="105" y="99"/>
                </a:cubicBezTo>
                <a:cubicBezTo>
                  <a:pt x="107" y="99"/>
                  <a:pt x="107" y="99"/>
                  <a:pt x="107" y="99"/>
                </a:cubicBezTo>
                <a:lnTo>
                  <a:pt x="107" y="0"/>
                </a:lnTo>
                <a:close/>
                <a:moveTo>
                  <a:pt x="119" y="0"/>
                </a:moveTo>
                <a:cubicBezTo>
                  <a:pt x="112" y="0"/>
                  <a:pt x="112" y="0"/>
                  <a:pt x="112" y="0"/>
                </a:cubicBezTo>
                <a:cubicBezTo>
                  <a:pt x="112" y="99"/>
                  <a:pt x="112" y="99"/>
                  <a:pt x="112" y="99"/>
                </a:cubicBezTo>
                <a:cubicBezTo>
                  <a:pt x="119" y="99"/>
                  <a:pt x="119" y="99"/>
                  <a:pt x="119" y="99"/>
                </a:cubicBezTo>
                <a:lnTo>
                  <a:pt x="119" y="0"/>
                </a:lnTo>
                <a:close/>
                <a:moveTo>
                  <a:pt x="124" y="99"/>
                </a:moveTo>
                <a:cubicBezTo>
                  <a:pt x="128" y="99"/>
                  <a:pt x="128" y="99"/>
                  <a:pt x="128" y="99"/>
                </a:cubicBezTo>
                <a:cubicBezTo>
                  <a:pt x="128" y="0"/>
                  <a:pt x="128" y="0"/>
                  <a:pt x="128" y="0"/>
                </a:cubicBezTo>
                <a:cubicBezTo>
                  <a:pt x="124" y="0"/>
                  <a:pt x="124" y="0"/>
                  <a:pt x="124" y="0"/>
                </a:cubicBezTo>
                <a:lnTo>
                  <a:pt x="124" y="99"/>
                </a:lnTo>
                <a:close/>
                <a:moveTo>
                  <a:pt x="135" y="0"/>
                </a:moveTo>
                <a:cubicBezTo>
                  <a:pt x="135" y="113"/>
                  <a:pt x="135" y="113"/>
                  <a:pt x="135" y="113"/>
                </a:cubicBezTo>
                <a:cubicBezTo>
                  <a:pt x="140" y="113"/>
                  <a:pt x="140" y="113"/>
                  <a:pt x="140" y="113"/>
                </a:cubicBezTo>
                <a:cubicBezTo>
                  <a:pt x="140" y="0"/>
                  <a:pt x="140" y="0"/>
                  <a:pt x="140" y="0"/>
                </a:cubicBezTo>
                <a:lnTo>
                  <a:pt x="135" y="0"/>
                </a:lnTo>
                <a:close/>
                <a:moveTo>
                  <a:pt x="51" y="0"/>
                </a:moveTo>
                <a:cubicBezTo>
                  <a:pt x="49" y="0"/>
                  <a:pt x="49" y="0"/>
                  <a:pt x="49" y="0"/>
                </a:cubicBezTo>
                <a:cubicBezTo>
                  <a:pt x="49" y="99"/>
                  <a:pt x="49" y="99"/>
                  <a:pt x="49" y="99"/>
                </a:cubicBezTo>
                <a:cubicBezTo>
                  <a:pt x="51" y="99"/>
                  <a:pt x="51" y="99"/>
                  <a:pt x="51" y="99"/>
                </a:cubicBezTo>
                <a:lnTo>
                  <a:pt x="51" y="0"/>
                </a:lnTo>
                <a:close/>
                <a:moveTo>
                  <a:pt x="28" y="113"/>
                </a:moveTo>
                <a:cubicBezTo>
                  <a:pt x="28" y="113"/>
                  <a:pt x="28" y="114"/>
                  <a:pt x="28" y="115"/>
                </a:cubicBezTo>
                <a:cubicBezTo>
                  <a:pt x="28" y="116"/>
                  <a:pt x="28" y="117"/>
                  <a:pt x="28" y="117"/>
                </a:cubicBezTo>
                <a:cubicBezTo>
                  <a:pt x="28" y="118"/>
                  <a:pt x="28" y="118"/>
                  <a:pt x="28" y="118"/>
                </a:cubicBezTo>
                <a:cubicBezTo>
                  <a:pt x="27" y="118"/>
                  <a:pt x="27" y="119"/>
                  <a:pt x="26" y="119"/>
                </a:cubicBezTo>
                <a:cubicBezTo>
                  <a:pt x="26" y="119"/>
                  <a:pt x="25" y="119"/>
                  <a:pt x="25" y="119"/>
                </a:cubicBezTo>
                <a:cubicBezTo>
                  <a:pt x="24" y="120"/>
                  <a:pt x="23" y="120"/>
                  <a:pt x="22" y="120"/>
                </a:cubicBezTo>
                <a:cubicBezTo>
                  <a:pt x="14" y="120"/>
                  <a:pt x="14" y="120"/>
                  <a:pt x="14" y="120"/>
                </a:cubicBezTo>
                <a:cubicBezTo>
                  <a:pt x="14" y="118"/>
                  <a:pt x="14" y="118"/>
                  <a:pt x="14" y="118"/>
                </a:cubicBezTo>
                <a:cubicBezTo>
                  <a:pt x="14" y="104"/>
                  <a:pt x="14" y="104"/>
                  <a:pt x="14" y="104"/>
                </a:cubicBezTo>
                <a:cubicBezTo>
                  <a:pt x="23" y="104"/>
                  <a:pt x="23" y="104"/>
                  <a:pt x="23" y="104"/>
                </a:cubicBezTo>
                <a:cubicBezTo>
                  <a:pt x="25" y="104"/>
                  <a:pt x="26" y="105"/>
                  <a:pt x="27" y="105"/>
                </a:cubicBezTo>
                <a:cubicBezTo>
                  <a:pt x="27" y="106"/>
                  <a:pt x="28" y="107"/>
                  <a:pt x="28" y="108"/>
                </a:cubicBezTo>
                <a:cubicBezTo>
                  <a:pt x="28" y="109"/>
                  <a:pt x="27" y="110"/>
                  <a:pt x="27" y="110"/>
                </a:cubicBezTo>
                <a:cubicBezTo>
                  <a:pt x="27" y="111"/>
                  <a:pt x="26" y="111"/>
                  <a:pt x="25" y="111"/>
                </a:cubicBezTo>
                <a:cubicBezTo>
                  <a:pt x="26" y="112"/>
                  <a:pt x="27" y="112"/>
                  <a:pt x="28" y="113"/>
                </a:cubicBezTo>
                <a:close/>
                <a:moveTo>
                  <a:pt x="19" y="110"/>
                </a:moveTo>
                <a:cubicBezTo>
                  <a:pt x="21" y="110"/>
                  <a:pt x="21" y="110"/>
                  <a:pt x="21" y="110"/>
                </a:cubicBezTo>
                <a:cubicBezTo>
                  <a:pt x="22" y="110"/>
                  <a:pt x="22" y="110"/>
                  <a:pt x="23" y="110"/>
                </a:cubicBezTo>
                <a:cubicBezTo>
                  <a:pt x="23" y="110"/>
                  <a:pt x="23" y="109"/>
                  <a:pt x="23" y="109"/>
                </a:cubicBezTo>
                <a:cubicBezTo>
                  <a:pt x="23" y="108"/>
                  <a:pt x="23" y="108"/>
                  <a:pt x="23" y="108"/>
                </a:cubicBezTo>
                <a:cubicBezTo>
                  <a:pt x="22" y="107"/>
                  <a:pt x="22" y="107"/>
                  <a:pt x="21" y="107"/>
                </a:cubicBezTo>
                <a:cubicBezTo>
                  <a:pt x="19" y="107"/>
                  <a:pt x="19" y="107"/>
                  <a:pt x="19" y="107"/>
                </a:cubicBezTo>
                <a:lnTo>
                  <a:pt x="19" y="110"/>
                </a:lnTo>
                <a:close/>
                <a:moveTo>
                  <a:pt x="24" y="115"/>
                </a:moveTo>
                <a:cubicBezTo>
                  <a:pt x="24" y="114"/>
                  <a:pt x="24" y="114"/>
                  <a:pt x="23" y="114"/>
                </a:cubicBezTo>
                <a:cubicBezTo>
                  <a:pt x="23" y="113"/>
                  <a:pt x="22" y="113"/>
                  <a:pt x="21" y="113"/>
                </a:cubicBezTo>
                <a:cubicBezTo>
                  <a:pt x="19" y="113"/>
                  <a:pt x="19" y="113"/>
                  <a:pt x="19" y="113"/>
                </a:cubicBezTo>
                <a:cubicBezTo>
                  <a:pt x="19" y="116"/>
                  <a:pt x="19" y="116"/>
                  <a:pt x="19" y="116"/>
                </a:cubicBezTo>
                <a:cubicBezTo>
                  <a:pt x="21" y="116"/>
                  <a:pt x="21" y="116"/>
                  <a:pt x="21" y="116"/>
                </a:cubicBezTo>
                <a:cubicBezTo>
                  <a:pt x="22" y="116"/>
                  <a:pt x="23" y="116"/>
                  <a:pt x="23" y="116"/>
                </a:cubicBezTo>
                <a:cubicBezTo>
                  <a:pt x="24" y="116"/>
                  <a:pt x="24" y="115"/>
                  <a:pt x="24" y="115"/>
                </a:cubicBezTo>
                <a:close/>
                <a:moveTo>
                  <a:pt x="45" y="118"/>
                </a:moveTo>
                <a:cubicBezTo>
                  <a:pt x="46" y="120"/>
                  <a:pt x="46" y="120"/>
                  <a:pt x="46" y="120"/>
                </a:cubicBezTo>
                <a:cubicBezTo>
                  <a:pt x="41" y="120"/>
                  <a:pt x="41" y="120"/>
                  <a:pt x="41" y="120"/>
                </a:cubicBezTo>
                <a:cubicBezTo>
                  <a:pt x="40" y="118"/>
                  <a:pt x="40" y="118"/>
                  <a:pt x="40" y="118"/>
                </a:cubicBezTo>
                <a:cubicBezTo>
                  <a:pt x="40" y="117"/>
                  <a:pt x="40" y="117"/>
                  <a:pt x="40" y="117"/>
                </a:cubicBezTo>
                <a:cubicBezTo>
                  <a:pt x="35" y="117"/>
                  <a:pt x="35" y="117"/>
                  <a:pt x="35" y="117"/>
                </a:cubicBezTo>
                <a:cubicBezTo>
                  <a:pt x="34" y="118"/>
                  <a:pt x="34" y="118"/>
                  <a:pt x="34" y="118"/>
                </a:cubicBezTo>
                <a:cubicBezTo>
                  <a:pt x="34" y="120"/>
                  <a:pt x="34" y="120"/>
                  <a:pt x="34" y="120"/>
                </a:cubicBezTo>
                <a:cubicBezTo>
                  <a:pt x="29" y="120"/>
                  <a:pt x="29" y="120"/>
                  <a:pt x="29" y="120"/>
                </a:cubicBezTo>
                <a:cubicBezTo>
                  <a:pt x="30" y="118"/>
                  <a:pt x="30" y="118"/>
                  <a:pt x="30" y="118"/>
                </a:cubicBezTo>
                <a:cubicBezTo>
                  <a:pt x="35" y="104"/>
                  <a:pt x="35" y="104"/>
                  <a:pt x="35" y="104"/>
                </a:cubicBezTo>
                <a:cubicBezTo>
                  <a:pt x="40" y="104"/>
                  <a:pt x="40" y="104"/>
                  <a:pt x="40" y="104"/>
                </a:cubicBezTo>
                <a:lnTo>
                  <a:pt x="45" y="118"/>
                </a:lnTo>
                <a:close/>
                <a:moveTo>
                  <a:pt x="39" y="114"/>
                </a:moveTo>
                <a:cubicBezTo>
                  <a:pt x="37" y="108"/>
                  <a:pt x="37" y="108"/>
                  <a:pt x="37" y="108"/>
                </a:cubicBezTo>
                <a:cubicBezTo>
                  <a:pt x="36" y="114"/>
                  <a:pt x="36" y="114"/>
                  <a:pt x="36" y="114"/>
                </a:cubicBezTo>
                <a:lnTo>
                  <a:pt x="39" y="114"/>
                </a:lnTo>
                <a:close/>
                <a:moveTo>
                  <a:pt x="62" y="118"/>
                </a:moveTo>
                <a:cubicBezTo>
                  <a:pt x="62" y="120"/>
                  <a:pt x="62" y="120"/>
                  <a:pt x="62" y="120"/>
                </a:cubicBezTo>
                <a:cubicBezTo>
                  <a:pt x="57" y="120"/>
                  <a:pt x="57" y="120"/>
                  <a:pt x="57" y="120"/>
                </a:cubicBezTo>
                <a:cubicBezTo>
                  <a:pt x="56" y="118"/>
                  <a:pt x="56" y="118"/>
                  <a:pt x="56" y="118"/>
                </a:cubicBezTo>
                <a:cubicBezTo>
                  <a:pt x="55" y="115"/>
                  <a:pt x="55" y="115"/>
                  <a:pt x="55" y="115"/>
                </a:cubicBezTo>
                <a:cubicBezTo>
                  <a:pt x="54" y="114"/>
                  <a:pt x="54" y="114"/>
                  <a:pt x="54" y="114"/>
                </a:cubicBezTo>
                <a:cubicBezTo>
                  <a:pt x="53" y="114"/>
                  <a:pt x="53" y="113"/>
                  <a:pt x="53" y="113"/>
                </a:cubicBezTo>
                <a:cubicBezTo>
                  <a:pt x="52" y="113"/>
                  <a:pt x="52" y="113"/>
                  <a:pt x="52" y="113"/>
                </a:cubicBezTo>
                <a:cubicBezTo>
                  <a:pt x="52" y="118"/>
                  <a:pt x="52" y="118"/>
                  <a:pt x="52" y="118"/>
                </a:cubicBezTo>
                <a:cubicBezTo>
                  <a:pt x="52" y="120"/>
                  <a:pt x="52" y="120"/>
                  <a:pt x="52" y="120"/>
                </a:cubicBezTo>
                <a:cubicBezTo>
                  <a:pt x="47" y="120"/>
                  <a:pt x="47" y="120"/>
                  <a:pt x="47" y="120"/>
                </a:cubicBezTo>
                <a:cubicBezTo>
                  <a:pt x="47" y="118"/>
                  <a:pt x="47" y="118"/>
                  <a:pt x="47" y="118"/>
                </a:cubicBezTo>
                <a:cubicBezTo>
                  <a:pt x="47" y="104"/>
                  <a:pt x="47" y="104"/>
                  <a:pt x="47" y="104"/>
                </a:cubicBezTo>
                <a:cubicBezTo>
                  <a:pt x="55" y="104"/>
                  <a:pt x="55" y="104"/>
                  <a:pt x="55" y="104"/>
                </a:cubicBezTo>
                <a:cubicBezTo>
                  <a:pt x="57" y="104"/>
                  <a:pt x="58" y="104"/>
                  <a:pt x="59" y="105"/>
                </a:cubicBezTo>
                <a:cubicBezTo>
                  <a:pt x="59" y="105"/>
                  <a:pt x="60" y="105"/>
                  <a:pt x="61" y="106"/>
                </a:cubicBezTo>
                <a:cubicBezTo>
                  <a:pt x="61" y="107"/>
                  <a:pt x="61" y="108"/>
                  <a:pt x="61" y="109"/>
                </a:cubicBezTo>
                <a:cubicBezTo>
                  <a:pt x="61" y="109"/>
                  <a:pt x="61" y="110"/>
                  <a:pt x="61" y="111"/>
                </a:cubicBezTo>
                <a:cubicBezTo>
                  <a:pt x="60" y="111"/>
                  <a:pt x="60" y="112"/>
                  <a:pt x="59" y="112"/>
                </a:cubicBezTo>
                <a:cubicBezTo>
                  <a:pt x="59" y="112"/>
                  <a:pt x="58" y="113"/>
                  <a:pt x="57" y="113"/>
                </a:cubicBezTo>
                <a:cubicBezTo>
                  <a:pt x="58" y="113"/>
                  <a:pt x="58" y="113"/>
                  <a:pt x="59" y="113"/>
                </a:cubicBezTo>
                <a:cubicBezTo>
                  <a:pt x="59" y="114"/>
                  <a:pt x="59" y="114"/>
                  <a:pt x="59" y="114"/>
                </a:cubicBezTo>
                <a:cubicBezTo>
                  <a:pt x="60" y="115"/>
                  <a:pt x="60" y="115"/>
                  <a:pt x="60" y="115"/>
                </a:cubicBezTo>
                <a:lnTo>
                  <a:pt x="62" y="118"/>
                </a:lnTo>
                <a:close/>
                <a:moveTo>
                  <a:pt x="56" y="109"/>
                </a:moveTo>
                <a:cubicBezTo>
                  <a:pt x="56" y="108"/>
                  <a:pt x="56" y="108"/>
                  <a:pt x="56" y="108"/>
                </a:cubicBezTo>
                <a:cubicBezTo>
                  <a:pt x="56" y="108"/>
                  <a:pt x="55" y="107"/>
                  <a:pt x="54" y="107"/>
                </a:cubicBezTo>
                <a:cubicBezTo>
                  <a:pt x="52" y="107"/>
                  <a:pt x="52" y="107"/>
                  <a:pt x="52" y="107"/>
                </a:cubicBezTo>
                <a:cubicBezTo>
                  <a:pt x="52" y="110"/>
                  <a:pt x="52" y="110"/>
                  <a:pt x="52" y="110"/>
                </a:cubicBezTo>
                <a:cubicBezTo>
                  <a:pt x="54" y="110"/>
                  <a:pt x="54" y="110"/>
                  <a:pt x="54" y="110"/>
                </a:cubicBezTo>
                <a:cubicBezTo>
                  <a:pt x="54" y="110"/>
                  <a:pt x="55" y="110"/>
                  <a:pt x="55" y="110"/>
                </a:cubicBezTo>
                <a:cubicBezTo>
                  <a:pt x="56" y="110"/>
                  <a:pt x="56" y="110"/>
                  <a:pt x="56" y="110"/>
                </a:cubicBezTo>
                <a:cubicBezTo>
                  <a:pt x="56" y="110"/>
                  <a:pt x="56" y="109"/>
                  <a:pt x="56" y="109"/>
                </a:cubicBezTo>
                <a:close/>
                <a:moveTo>
                  <a:pt x="73" y="116"/>
                </a:moveTo>
                <a:cubicBezTo>
                  <a:pt x="72" y="116"/>
                  <a:pt x="72" y="116"/>
                  <a:pt x="71" y="116"/>
                </a:cubicBezTo>
                <a:cubicBezTo>
                  <a:pt x="70" y="116"/>
                  <a:pt x="69" y="116"/>
                  <a:pt x="69" y="115"/>
                </a:cubicBezTo>
                <a:cubicBezTo>
                  <a:pt x="68" y="115"/>
                  <a:pt x="68" y="114"/>
                  <a:pt x="68" y="112"/>
                </a:cubicBezTo>
                <a:cubicBezTo>
                  <a:pt x="68" y="111"/>
                  <a:pt x="68" y="109"/>
                  <a:pt x="68" y="109"/>
                </a:cubicBezTo>
                <a:cubicBezTo>
                  <a:pt x="69" y="108"/>
                  <a:pt x="70" y="108"/>
                  <a:pt x="71" y="108"/>
                </a:cubicBezTo>
                <a:cubicBezTo>
                  <a:pt x="71" y="108"/>
                  <a:pt x="72" y="108"/>
                  <a:pt x="72" y="108"/>
                </a:cubicBezTo>
                <a:cubicBezTo>
                  <a:pt x="73" y="108"/>
                  <a:pt x="73" y="108"/>
                  <a:pt x="73" y="109"/>
                </a:cubicBezTo>
                <a:cubicBezTo>
                  <a:pt x="73" y="109"/>
                  <a:pt x="74" y="109"/>
                  <a:pt x="74" y="110"/>
                </a:cubicBezTo>
                <a:cubicBezTo>
                  <a:pt x="78" y="109"/>
                  <a:pt x="78" y="109"/>
                  <a:pt x="78" y="109"/>
                </a:cubicBezTo>
                <a:cubicBezTo>
                  <a:pt x="77" y="107"/>
                  <a:pt x="77" y="106"/>
                  <a:pt x="75" y="105"/>
                </a:cubicBezTo>
                <a:cubicBezTo>
                  <a:pt x="74" y="104"/>
                  <a:pt x="73" y="104"/>
                  <a:pt x="71" y="104"/>
                </a:cubicBezTo>
                <a:cubicBezTo>
                  <a:pt x="68" y="104"/>
                  <a:pt x="66" y="105"/>
                  <a:pt x="65" y="106"/>
                </a:cubicBezTo>
                <a:cubicBezTo>
                  <a:pt x="64" y="107"/>
                  <a:pt x="63" y="109"/>
                  <a:pt x="63" y="112"/>
                </a:cubicBezTo>
                <a:cubicBezTo>
                  <a:pt x="63" y="114"/>
                  <a:pt x="63" y="115"/>
                  <a:pt x="64" y="117"/>
                </a:cubicBezTo>
                <a:cubicBezTo>
                  <a:pt x="64" y="117"/>
                  <a:pt x="65" y="117"/>
                  <a:pt x="65" y="118"/>
                </a:cubicBezTo>
                <a:cubicBezTo>
                  <a:pt x="66" y="118"/>
                  <a:pt x="66" y="119"/>
                  <a:pt x="67" y="119"/>
                </a:cubicBezTo>
                <a:cubicBezTo>
                  <a:pt x="68" y="120"/>
                  <a:pt x="69" y="120"/>
                  <a:pt x="71" y="120"/>
                </a:cubicBezTo>
                <a:cubicBezTo>
                  <a:pt x="72" y="120"/>
                  <a:pt x="74" y="120"/>
                  <a:pt x="74" y="119"/>
                </a:cubicBezTo>
                <a:cubicBezTo>
                  <a:pt x="75" y="119"/>
                  <a:pt x="76" y="118"/>
                  <a:pt x="76" y="118"/>
                </a:cubicBezTo>
                <a:cubicBezTo>
                  <a:pt x="77" y="118"/>
                  <a:pt x="77" y="118"/>
                  <a:pt x="77" y="118"/>
                </a:cubicBezTo>
                <a:cubicBezTo>
                  <a:pt x="77" y="117"/>
                  <a:pt x="78" y="116"/>
                  <a:pt x="78" y="115"/>
                </a:cubicBezTo>
                <a:cubicBezTo>
                  <a:pt x="74" y="113"/>
                  <a:pt x="74" y="113"/>
                  <a:pt x="74" y="113"/>
                </a:cubicBezTo>
                <a:cubicBezTo>
                  <a:pt x="74" y="114"/>
                  <a:pt x="73" y="115"/>
                  <a:pt x="73" y="116"/>
                </a:cubicBezTo>
                <a:close/>
                <a:moveTo>
                  <a:pt x="94" y="106"/>
                </a:moveTo>
                <a:cubicBezTo>
                  <a:pt x="95" y="107"/>
                  <a:pt x="96" y="109"/>
                  <a:pt x="96" y="112"/>
                </a:cubicBezTo>
                <a:cubicBezTo>
                  <a:pt x="96" y="114"/>
                  <a:pt x="95" y="115"/>
                  <a:pt x="95" y="116"/>
                </a:cubicBezTo>
                <a:cubicBezTo>
                  <a:pt x="94" y="117"/>
                  <a:pt x="94" y="117"/>
                  <a:pt x="94" y="118"/>
                </a:cubicBezTo>
                <a:cubicBezTo>
                  <a:pt x="93" y="118"/>
                  <a:pt x="93" y="119"/>
                  <a:pt x="92" y="119"/>
                </a:cubicBezTo>
                <a:cubicBezTo>
                  <a:pt x="91" y="120"/>
                  <a:pt x="90" y="120"/>
                  <a:pt x="88" y="120"/>
                </a:cubicBezTo>
                <a:cubicBezTo>
                  <a:pt x="86" y="120"/>
                  <a:pt x="85" y="120"/>
                  <a:pt x="84" y="119"/>
                </a:cubicBezTo>
                <a:cubicBezTo>
                  <a:pt x="83" y="119"/>
                  <a:pt x="82" y="118"/>
                  <a:pt x="82" y="118"/>
                </a:cubicBezTo>
                <a:cubicBezTo>
                  <a:pt x="81" y="117"/>
                  <a:pt x="81" y="117"/>
                  <a:pt x="81" y="116"/>
                </a:cubicBezTo>
                <a:cubicBezTo>
                  <a:pt x="80" y="115"/>
                  <a:pt x="80" y="114"/>
                  <a:pt x="80" y="112"/>
                </a:cubicBezTo>
                <a:cubicBezTo>
                  <a:pt x="80" y="109"/>
                  <a:pt x="80" y="107"/>
                  <a:pt x="82" y="106"/>
                </a:cubicBezTo>
                <a:cubicBezTo>
                  <a:pt x="83" y="105"/>
                  <a:pt x="85" y="104"/>
                  <a:pt x="88" y="104"/>
                </a:cubicBezTo>
                <a:cubicBezTo>
                  <a:pt x="90" y="104"/>
                  <a:pt x="92" y="105"/>
                  <a:pt x="94" y="106"/>
                </a:cubicBezTo>
                <a:close/>
                <a:moveTo>
                  <a:pt x="91" y="112"/>
                </a:moveTo>
                <a:cubicBezTo>
                  <a:pt x="91" y="110"/>
                  <a:pt x="91" y="109"/>
                  <a:pt x="90" y="109"/>
                </a:cubicBezTo>
                <a:cubicBezTo>
                  <a:pt x="89" y="108"/>
                  <a:pt x="89" y="108"/>
                  <a:pt x="88" y="108"/>
                </a:cubicBezTo>
                <a:cubicBezTo>
                  <a:pt x="87" y="108"/>
                  <a:pt x="86" y="108"/>
                  <a:pt x="85" y="109"/>
                </a:cubicBezTo>
                <a:cubicBezTo>
                  <a:pt x="85" y="109"/>
                  <a:pt x="84" y="110"/>
                  <a:pt x="84" y="112"/>
                </a:cubicBezTo>
                <a:cubicBezTo>
                  <a:pt x="84" y="114"/>
                  <a:pt x="85" y="115"/>
                  <a:pt x="85" y="115"/>
                </a:cubicBezTo>
                <a:cubicBezTo>
                  <a:pt x="86" y="116"/>
                  <a:pt x="87" y="116"/>
                  <a:pt x="88" y="116"/>
                </a:cubicBezTo>
                <a:cubicBezTo>
                  <a:pt x="89" y="116"/>
                  <a:pt x="89" y="116"/>
                  <a:pt x="90" y="115"/>
                </a:cubicBezTo>
                <a:cubicBezTo>
                  <a:pt x="91" y="115"/>
                  <a:pt x="91" y="113"/>
                  <a:pt x="91" y="112"/>
                </a:cubicBezTo>
                <a:close/>
                <a:moveTo>
                  <a:pt x="112" y="109"/>
                </a:moveTo>
                <a:cubicBezTo>
                  <a:pt x="112" y="110"/>
                  <a:pt x="112" y="111"/>
                  <a:pt x="112" y="112"/>
                </a:cubicBezTo>
                <a:cubicBezTo>
                  <a:pt x="112" y="114"/>
                  <a:pt x="112" y="115"/>
                  <a:pt x="112" y="116"/>
                </a:cubicBezTo>
                <a:cubicBezTo>
                  <a:pt x="112" y="117"/>
                  <a:pt x="111" y="117"/>
                  <a:pt x="110" y="118"/>
                </a:cubicBezTo>
                <a:cubicBezTo>
                  <a:pt x="110" y="118"/>
                  <a:pt x="110" y="118"/>
                  <a:pt x="110" y="118"/>
                </a:cubicBezTo>
                <a:cubicBezTo>
                  <a:pt x="110" y="119"/>
                  <a:pt x="109" y="119"/>
                  <a:pt x="108" y="119"/>
                </a:cubicBezTo>
                <a:cubicBezTo>
                  <a:pt x="107" y="119"/>
                  <a:pt x="106" y="120"/>
                  <a:pt x="105" y="120"/>
                </a:cubicBezTo>
                <a:cubicBezTo>
                  <a:pt x="98" y="120"/>
                  <a:pt x="98" y="120"/>
                  <a:pt x="98" y="120"/>
                </a:cubicBezTo>
                <a:cubicBezTo>
                  <a:pt x="98" y="118"/>
                  <a:pt x="98" y="118"/>
                  <a:pt x="98" y="118"/>
                </a:cubicBezTo>
                <a:cubicBezTo>
                  <a:pt x="98" y="104"/>
                  <a:pt x="98" y="104"/>
                  <a:pt x="98" y="104"/>
                </a:cubicBezTo>
                <a:cubicBezTo>
                  <a:pt x="105" y="104"/>
                  <a:pt x="105" y="104"/>
                  <a:pt x="105" y="104"/>
                </a:cubicBezTo>
                <a:cubicBezTo>
                  <a:pt x="107" y="104"/>
                  <a:pt x="108" y="104"/>
                  <a:pt x="109" y="105"/>
                </a:cubicBezTo>
                <a:cubicBezTo>
                  <a:pt x="110" y="105"/>
                  <a:pt x="110" y="106"/>
                  <a:pt x="111" y="106"/>
                </a:cubicBezTo>
                <a:cubicBezTo>
                  <a:pt x="111" y="107"/>
                  <a:pt x="112" y="108"/>
                  <a:pt x="112" y="109"/>
                </a:cubicBezTo>
                <a:close/>
                <a:moveTo>
                  <a:pt x="108" y="112"/>
                </a:moveTo>
                <a:cubicBezTo>
                  <a:pt x="108" y="110"/>
                  <a:pt x="107" y="109"/>
                  <a:pt x="107" y="109"/>
                </a:cubicBezTo>
                <a:cubicBezTo>
                  <a:pt x="106" y="108"/>
                  <a:pt x="105" y="108"/>
                  <a:pt x="104" y="108"/>
                </a:cubicBezTo>
                <a:cubicBezTo>
                  <a:pt x="103" y="108"/>
                  <a:pt x="103" y="108"/>
                  <a:pt x="103" y="108"/>
                </a:cubicBezTo>
                <a:cubicBezTo>
                  <a:pt x="103" y="116"/>
                  <a:pt x="103" y="116"/>
                  <a:pt x="103" y="116"/>
                </a:cubicBezTo>
                <a:cubicBezTo>
                  <a:pt x="104" y="116"/>
                  <a:pt x="104" y="116"/>
                  <a:pt x="104" y="116"/>
                </a:cubicBezTo>
                <a:cubicBezTo>
                  <a:pt x="105" y="116"/>
                  <a:pt x="106" y="116"/>
                  <a:pt x="106" y="116"/>
                </a:cubicBezTo>
                <a:cubicBezTo>
                  <a:pt x="107" y="116"/>
                  <a:pt x="107" y="115"/>
                  <a:pt x="107" y="115"/>
                </a:cubicBezTo>
                <a:cubicBezTo>
                  <a:pt x="108" y="114"/>
                  <a:pt x="108" y="113"/>
                  <a:pt x="108" y="112"/>
                </a:cubicBezTo>
                <a:close/>
                <a:moveTo>
                  <a:pt x="120" y="113"/>
                </a:moveTo>
                <a:cubicBezTo>
                  <a:pt x="127" y="113"/>
                  <a:pt x="127" y="113"/>
                  <a:pt x="127" y="113"/>
                </a:cubicBezTo>
                <a:cubicBezTo>
                  <a:pt x="127" y="110"/>
                  <a:pt x="127" y="110"/>
                  <a:pt x="127" y="110"/>
                </a:cubicBezTo>
                <a:cubicBezTo>
                  <a:pt x="120" y="110"/>
                  <a:pt x="120" y="110"/>
                  <a:pt x="120" y="110"/>
                </a:cubicBezTo>
                <a:cubicBezTo>
                  <a:pt x="120" y="108"/>
                  <a:pt x="120" y="108"/>
                  <a:pt x="120" y="108"/>
                </a:cubicBezTo>
                <a:cubicBezTo>
                  <a:pt x="128" y="108"/>
                  <a:pt x="128" y="108"/>
                  <a:pt x="128" y="108"/>
                </a:cubicBezTo>
                <a:cubicBezTo>
                  <a:pt x="128" y="104"/>
                  <a:pt x="128" y="104"/>
                  <a:pt x="128" y="104"/>
                </a:cubicBezTo>
                <a:cubicBezTo>
                  <a:pt x="115" y="104"/>
                  <a:pt x="115" y="104"/>
                  <a:pt x="115" y="104"/>
                </a:cubicBezTo>
                <a:cubicBezTo>
                  <a:pt x="115" y="118"/>
                  <a:pt x="115" y="118"/>
                  <a:pt x="115" y="118"/>
                </a:cubicBezTo>
                <a:cubicBezTo>
                  <a:pt x="115" y="120"/>
                  <a:pt x="115" y="120"/>
                  <a:pt x="115" y="120"/>
                </a:cubicBezTo>
                <a:cubicBezTo>
                  <a:pt x="128" y="120"/>
                  <a:pt x="128" y="120"/>
                  <a:pt x="128" y="120"/>
                </a:cubicBezTo>
                <a:cubicBezTo>
                  <a:pt x="128" y="118"/>
                  <a:pt x="128" y="118"/>
                  <a:pt x="128" y="118"/>
                </a:cubicBezTo>
                <a:cubicBezTo>
                  <a:pt x="128" y="116"/>
                  <a:pt x="128" y="116"/>
                  <a:pt x="128" y="116"/>
                </a:cubicBezTo>
                <a:cubicBezTo>
                  <a:pt x="120" y="116"/>
                  <a:pt x="120" y="116"/>
                  <a:pt x="120" y="116"/>
                </a:cubicBezTo>
                <a:lnTo>
                  <a:pt x="120" y="113"/>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95" name="Freeform 11">
            <a:extLst>
              <a:ext uri="{FF2B5EF4-FFF2-40B4-BE49-F238E27FC236}">
                <a16:creationId xmlns="" xmlns:a16="http://schemas.microsoft.com/office/drawing/2014/main" id="{ABBA9F05-2432-4403-93D9-B3E14AEC3609}"/>
              </a:ext>
            </a:extLst>
          </p:cNvPr>
          <p:cNvSpPr>
            <a:spLocks noEditPoints="1"/>
          </p:cNvSpPr>
          <p:nvPr/>
        </p:nvSpPr>
        <p:spPr bwMode="auto">
          <a:xfrm>
            <a:off x="7928318" y="2264053"/>
            <a:ext cx="297450" cy="389228"/>
          </a:xfrm>
          <a:custGeom>
            <a:avLst/>
            <a:gdLst>
              <a:gd name="T0" fmla="*/ 95 w 114"/>
              <a:gd name="T1" fmla="*/ 99 h 149"/>
              <a:gd name="T2" fmla="*/ 93 w 114"/>
              <a:gd name="T3" fmla="*/ 98 h 149"/>
              <a:gd name="T4" fmla="*/ 89 w 114"/>
              <a:gd name="T5" fmla="*/ 96 h 149"/>
              <a:gd name="T6" fmla="*/ 74 w 114"/>
              <a:gd name="T7" fmla="*/ 85 h 149"/>
              <a:gd name="T8" fmla="*/ 90 w 114"/>
              <a:gd name="T9" fmla="*/ 58 h 149"/>
              <a:gd name="T10" fmla="*/ 57 w 114"/>
              <a:gd name="T11" fmla="*/ 1 h 149"/>
              <a:gd name="T12" fmla="*/ 19 w 114"/>
              <a:gd name="T13" fmla="*/ 41 h 149"/>
              <a:gd name="T14" fmla="*/ 42 w 114"/>
              <a:gd name="T15" fmla="*/ 87 h 149"/>
              <a:gd name="T16" fmla="*/ 25 w 114"/>
              <a:gd name="T17" fmla="*/ 96 h 149"/>
              <a:gd name="T18" fmla="*/ 21 w 114"/>
              <a:gd name="T19" fmla="*/ 98 h 149"/>
              <a:gd name="T20" fmla="*/ 19 w 114"/>
              <a:gd name="T21" fmla="*/ 99 h 149"/>
              <a:gd name="T22" fmla="*/ 0 w 114"/>
              <a:gd name="T23" fmla="*/ 123 h 149"/>
              <a:gd name="T24" fmla="*/ 1 w 114"/>
              <a:gd name="T25" fmla="*/ 149 h 149"/>
              <a:gd name="T26" fmla="*/ 113 w 114"/>
              <a:gd name="T27" fmla="*/ 149 h 149"/>
              <a:gd name="T28" fmla="*/ 114 w 114"/>
              <a:gd name="T29" fmla="*/ 147 h 149"/>
              <a:gd name="T30" fmla="*/ 95 w 114"/>
              <a:gd name="T31" fmla="*/ 99 h 149"/>
              <a:gd name="T32" fmla="*/ 82 w 114"/>
              <a:gd name="T33" fmla="*/ 28 h 149"/>
              <a:gd name="T34" fmla="*/ 30 w 114"/>
              <a:gd name="T35" fmla="*/ 26 h 149"/>
              <a:gd name="T36" fmla="*/ 40 w 114"/>
              <a:gd name="T37" fmla="*/ 74 h 149"/>
              <a:gd name="T38" fmla="*/ 33 w 114"/>
              <a:gd name="T39" fmla="*/ 61 h 149"/>
              <a:gd name="T40" fmla="*/ 43 w 114"/>
              <a:gd name="T41" fmla="*/ 25 h 149"/>
              <a:gd name="T42" fmla="*/ 62 w 114"/>
              <a:gd name="T43" fmla="*/ 42 h 149"/>
              <a:gd name="T44" fmla="*/ 50 w 114"/>
              <a:gd name="T45" fmla="*/ 29 h 149"/>
              <a:gd name="T46" fmla="*/ 77 w 114"/>
              <a:gd name="T47" fmla="*/ 43 h 149"/>
              <a:gd name="T48" fmla="*/ 80 w 114"/>
              <a:gd name="T49" fmla="*/ 47 h 149"/>
              <a:gd name="T50" fmla="*/ 67 w 114"/>
              <a:gd name="T51" fmla="*/ 68 h 149"/>
              <a:gd name="T52" fmla="*/ 56 w 114"/>
              <a:gd name="T53" fmla="*/ 70 h 149"/>
              <a:gd name="T54" fmla="*/ 67 w 114"/>
              <a:gd name="T55" fmla="*/ 70 h 149"/>
              <a:gd name="T56" fmla="*/ 81 w 114"/>
              <a:gd name="T57" fmla="*/ 50 h 149"/>
              <a:gd name="T58" fmla="*/ 82 w 114"/>
              <a:gd name="T59" fmla="*/ 57 h 149"/>
              <a:gd name="T60" fmla="*/ 73 w 114"/>
              <a:gd name="T61" fmla="*/ 74 h 149"/>
              <a:gd name="T62" fmla="*/ 73 w 114"/>
              <a:gd name="T63" fmla="*/ 74 h 149"/>
              <a:gd name="T64" fmla="*/ 57 w 114"/>
              <a:gd name="T65" fmla="*/ 85 h 149"/>
              <a:gd name="T66" fmla="*/ 42 w 114"/>
              <a:gd name="T67" fmla="*/ 76 h 149"/>
              <a:gd name="T68" fmla="*/ 79 w 114"/>
              <a:gd name="T69" fmla="*/ 99 h 149"/>
              <a:gd name="T70" fmla="*/ 57 w 114"/>
              <a:gd name="T71" fmla="*/ 113 h 149"/>
              <a:gd name="T72" fmla="*/ 36 w 114"/>
              <a:gd name="T73" fmla="*/ 100 h 149"/>
              <a:gd name="T74" fmla="*/ 41 w 114"/>
              <a:gd name="T75" fmla="*/ 93 h 149"/>
              <a:gd name="T76" fmla="*/ 42 w 114"/>
              <a:gd name="T77" fmla="*/ 92 h 149"/>
              <a:gd name="T78" fmla="*/ 42 w 114"/>
              <a:gd name="T79" fmla="*/ 91 h 149"/>
              <a:gd name="T80" fmla="*/ 43 w 114"/>
              <a:gd name="T81" fmla="*/ 86 h 149"/>
              <a:gd name="T82" fmla="*/ 53 w 114"/>
              <a:gd name="T83" fmla="*/ 86 h 149"/>
              <a:gd name="T84" fmla="*/ 57 w 114"/>
              <a:gd name="T85" fmla="*/ 87 h 149"/>
              <a:gd name="T86" fmla="*/ 73 w 114"/>
              <a:gd name="T87" fmla="*/ 76 h 149"/>
              <a:gd name="T88" fmla="*/ 74 w 114"/>
              <a:gd name="T89" fmla="*/ 92 h 149"/>
              <a:gd name="T90" fmla="*/ 74 w 114"/>
              <a:gd name="T91" fmla="*/ 92 h 149"/>
              <a:gd name="T92" fmla="*/ 75 w 114"/>
              <a:gd name="T93" fmla="*/ 93 h 149"/>
              <a:gd name="T94" fmla="*/ 82 w 114"/>
              <a:gd name="T95" fmla="*/ 9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4" h="149">
                <a:moveTo>
                  <a:pt x="95" y="99"/>
                </a:moveTo>
                <a:cubicBezTo>
                  <a:pt x="95" y="99"/>
                  <a:pt x="95" y="99"/>
                  <a:pt x="95" y="99"/>
                </a:cubicBezTo>
                <a:cubicBezTo>
                  <a:pt x="95" y="99"/>
                  <a:pt x="94" y="98"/>
                  <a:pt x="94" y="98"/>
                </a:cubicBezTo>
                <a:cubicBezTo>
                  <a:pt x="93" y="98"/>
                  <a:pt x="93" y="98"/>
                  <a:pt x="93" y="98"/>
                </a:cubicBezTo>
                <a:cubicBezTo>
                  <a:pt x="92" y="97"/>
                  <a:pt x="90" y="97"/>
                  <a:pt x="89" y="96"/>
                </a:cubicBezTo>
                <a:cubicBezTo>
                  <a:pt x="89" y="96"/>
                  <a:pt x="89" y="96"/>
                  <a:pt x="89" y="96"/>
                </a:cubicBezTo>
                <a:cubicBezTo>
                  <a:pt x="84" y="94"/>
                  <a:pt x="80" y="93"/>
                  <a:pt x="75" y="92"/>
                </a:cubicBezTo>
                <a:cubicBezTo>
                  <a:pt x="75" y="90"/>
                  <a:pt x="74" y="88"/>
                  <a:pt x="74" y="85"/>
                </a:cubicBezTo>
                <a:cubicBezTo>
                  <a:pt x="79" y="85"/>
                  <a:pt x="93" y="81"/>
                  <a:pt x="92" y="79"/>
                </a:cubicBezTo>
                <a:cubicBezTo>
                  <a:pt x="87" y="74"/>
                  <a:pt x="89" y="64"/>
                  <a:pt x="90" y="58"/>
                </a:cubicBezTo>
                <a:cubicBezTo>
                  <a:pt x="92" y="44"/>
                  <a:pt x="94" y="38"/>
                  <a:pt x="89" y="22"/>
                </a:cubicBezTo>
                <a:cubicBezTo>
                  <a:pt x="85" y="11"/>
                  <a:pt x="72" y="0"/>
                  <a:pt x="57" y="1"/>
                </a:cubicBezTo>
                <a:cubicBezTo>
                  <a:pt x="51" y="1"/>
                  <a:pt x="46" y="3"/>
                  <a:pt x="40" y="7"/>
                </a:cubicBezTo>
                <a:cubicBezTo>
                  <a:pt x="27" y="9"/>
                  <a:pt x="18" y="20"/>
                  <a:pt x="19" y="41"/>
                </a:cubicBezTo>
                <a:cubicBezTo>
                  <a:pt x="20" y="52"/>
                  <a:pt x="29" y="65"/>
                  <a:pt x="21" y="79"/>
                </a:cubicBezTo>
                <a:cubicBezTo>
                  <a:pt x="19" y="81"/>
                  <a:pt x="34" y="88"/>
                  <a:pt x="42" y="87"/>
                </a:cubicBezTo>
                <a:cubicBezTo>
                  <a:pt x="42" y="89"/>
                  <a:pt x="41" y="90"/>
                  <a:pt x="41" y="91"/>
                </a:cubicBezTo>
                <a:cubicBezTo>
                  <a:pt x="35" y="92"/>
                  <a:pt x="30" y="94"/>
                  <a:pt x="25" y="96"/>
                </a:cubicBezTo>
                <a:cubicBezTo>
                  <a:pt x="25" y="96"/>
                  <a:pt x="25" y="96"/>
                  <a:pt x="25" y="96"/>
                </a:cubicBezTo>
                <a:cubicBezTo>
                  <a:pt x="24" y="97"/>
                  <a:pt x="22" y="97"/>
                  <a:pt x="21" y="98"/>
                </a:cubicBezTo>
                <a:cubicBezTo>
                  <a:pt x="21" y="98"/>
                  <a:pt x="21" y="98"/>
                  <a:pt x="20" y="98"/>
                </a:cubicBezTo>
                <a:cubicBezTo>
                  <a:pt x="20" y="98"/>
                  <a:pt x="19" y="99"/>
                  <a:pt x="19" y="99"/>
                </a:cubicBezTo>
                <a:cubicBezTo>
                  <a:pt x="19" y="99"/>
                  <a:pt x="19" y="99"/>
                  <a:pt x="19" y="99"/>
                </a:cubicBezTo>
                <a:cubicBezTo>
                  <a:pt x="7" y="105"/>
                  <a:pt x="0" y="114"/>
                  <a:pt x="0" y="123"/>
                </a:cubicBezTo>
                <a:cubicBezTo>
                  <a:pt x="0" y="149"/>
                  <a:pt x="0" y="149"/>
                  <a:pt x="0" y="149"/>
                </a:cubicBezTo>
                <a:cubicBezTo>
                  <a:pt x="0" y="149"/>
                  <a:pt x="1" y="149"/>
                  <a:pt x="1" y="149"/>
                </a:cubicBezTo>
                <a:cubicBezTo>
                  <a:pt x="1" y="149"/>
                  <a:pt x="1" y="149"/>
                  <a:pt x="1" y="149"/>
                </a:cubicBezTo>
                <a:cubicBezTo>
                  <a:pt x="113" y="149"/>
                  <a:pt x="113" y="149"/>
                  <a:pt x="113" y="149"/>
                </a:cubicBezTo>
                <a:cubicBezTo>
                  <a:pt x="113" y="149"/>
                  <a:pt x="113" y="148"/>
                  <a:pt x="113" y="148"/>
                </a:cubicBezTo>
                <a:cubicBezTo>
                  <a:pt x="113" y="147"/>
                  <a:pt x="114" y="147"/>
                  <a:pt x="114" y="147"/>
                </a:cubicBezTo>
                <a:cubicBezTo>
                  <a:pt x="114" y="123"/>
                  <a:pt x="114" y="123"/>
                  <a:pt x="114" y="123"/>
                </a:cubicBezTo>
                <a:cubicBezTo>
                  <a:pt x="114" y="114"/>
                  <a:pt x="107" y="105"/>
                  <a:pt x="95" y="99"/>
                </a:cubicBezTo>
                <a:close/>
                <a:moveTo>
                  <a:pt x="59" y="7"/>
                </a:moveTo>
                <a:cubicBezTo>
                  <a:pt x="70" y="8"/>
                  <a:pt x="78" y="17"/>
                  <a:pt x="82" y="28"/>
                </a:cubicBezTo>
                <a:cubicBezTo>
                  <a:pt x="77" y="20"/>
                  <a:pt x="69" y="14"/>
                  <a:pt x="59" y="12"/>
                </a:cubicBezTo>
                <a:cubicBezTo>
                  <a:pt x="47" y="11"/>
                  <a:pt x="36" y="17"/>
                  <a:pt x="30" y="26"/>
                </a:cubicBezTo>
                <a:cubicBezTo>
                  <a:pt x="34" y="13"/>
                  <a:pt x="46" y="5"/>
                  <a:pt x="59" y="7"/>
                </a:cubicBezTo>
                <a:close/>
                <a:moveTo>
                  <a:pt x="40" y="74"/>
                </a:moveTo>
                <a:cubicBezTo>
                  <a:pt x="40" y="73"/>
                  <a:pt x="40" y="73"/>
                  <a:pt x="40" y="73"/>
                </a:cubicBezTo>
                <a:cubicBezTo>
                  <a:pt x="37" y="69"/>
                  <a:pt x="34" y="65"/>
                  <a:pt x="33" y="61"/>
                </a:cubicBezTo>
                <a:cubicBezTo>
                  <a:pt x="32" y="56"/>
                  <a:pt x="32" y="52"/>
                  <a:pt x="33" y="47"/>
                </a:cubicBezTo>
                <a:cubicBezTo>
                  <a:pt x="34" y="39"/>
                  <a:pt x="37" y="32"/>
                  <a:pt x="43" y="25"/>
                </a:cubicBezTo>
                <a:cubicBezTo>
                  <a:pt x="44" y="28"/>
                  <a:pt x="46" y="30"/>
                  <a:pt x="48" y="33"/>
                </a:cubicBezTo>
                <a:cubicBezTo>
                  <a:pt x="51" y="37"/>
                  <a:pt x="56" y="41"/>
                  <a:pt x="62" y="42"/>
                </a:cubicBezTo>
                <a:cubicBezTo>
                  <a:pt x="59" y="40"/>
                  <a:pt x="55" y="37"/>
                  <a:pt x="52" y="32"/>
                </a:cubicBezTo>
                <a:cubicBezTo>
                  <a:pt x="52" y="31"/>
                  <a:pt x="51" y="30"/>
                  <a:pt x="50" y="29"/>
                </a:cubicBezTo>
                <a:cubicBezTo>
                  <a:pt x="51" y="30"/>
                  <a:pt x="52" y="31"/>
                  <a:pt x="53" y="32"/>
                </a:cubicBezTo>
                <a:cubicBezTo>
                  <a:pt x="62" y="39"/>
                  <a:pt x="73" y="42"/>
                  <a:pt x="77" y="43"/>
                </a:cubicBezTo>
                <a:cubicBezTo>
                  <a:pt x="72" y="40"/>
                  <a:pt x="68" y="37"/>
                  <a:pt x="64" y="33"/>
                </a:cubicBezTo>
                <a:cubicBezTo>
                  <a:pt x="70" y="36"/>
                  <a:pt x="75" y="39"/>
                  <a:pt x="80" y="47"/>
                </a:cubicBezTo>
                <a:cubicBezTo>
                  <a:pt x="80" y="47"/>
                  <a:pt x="80" y="47"/>
                  <a:pt x="80" y="47"/>
                </a:cubicBezTo>
                <a:cubicBezTo>
                  <a:pt x="80" y="56"/>
                  <a:pt x="74" y="64"/>
                  <a:pt x="67" y="68"/>
                </a:cubicBezTo>
                <a:cubicBezTo>
                  <a:pt x="66" y="66"/>
                  <a:pt x="64" y="65"/>
                  <a:pt x="62" y="65"/>
                </a:cubicBezTo>
                <a:cubicBezTo>
                  <a:pt x="59" y="65"/>
                  <a:pt x="56" y="67"/>
                  <a:pt x="56" y="70"/>
                </a:cubicBezTo>
                <a:cubicBezTo>
                  <a:pt x="56" y="72"/>
                  <a:pt x="59" y="74"/>
                  <a:pt x="62" y="74"/>
                </a:cubicBezTo>
                <a:cubicBezTo>
                  <a:pt x="65" y="74"/>
                  <a:pt x="67" y="72"/>
                  <a:pt x="67" y="70"/>
                </a:cubicBezTo>
                <a:cubicBezTo>
                  <a:pt x="67" y="69"/>
                  <a:pt x="67" y="69"/>
                  <a:pt x="67" y="69"/>
                </a:cubicBezTo>
                <a:cubicBezTo>
                  <a:pt x="75" y="65"/>
                  <a:pt x="80" y="58"/>
                  <a:pt x="81" y="50"/>
                </a:cubicBezTo>
                <a:cubicBezTo>
                  <a:pt x="81" y="50"/>
                  <a:pt x="81" y="50"/>
                  <a:pt x="81" y="50"/>
                </a:cubicBezTo>
                <a:cubicBezTo>
                  <a:pt x="82" y="52"/>
                  <a:pt x="82" y="54"/>
                  <a:pt x="82" y="57"/>
                </a:cubicBezTo>
                <a:cubicBezTo>
                  <a:pt x="81" y="62"/>
                  <a:pt x="78" y="68"/>
                  <a:pt x="74" y="73"/>
                </a:cubicBezTo>
                <a:cubicBezTo>
                  <a:pt x="74" y="73"/>
                  <a:pt x="74" y="73"/>
                  <a:pt x="73" y="74"/>
                </a:cubicBezTo>
                <a:cubicBezTo>
                  <a:pt x="73" y="74"/>
                  <a:pt x="73" y="74"/>
                  <a:pt x="73" y="74"/>
                </a:cubicBezTo>
                <a:cubicBezTo>
                  <a:pt x="73" y="74"/>
                  <a:pt x="73" y="74"/>
                  <a:pt x="73" y="74"/>
                </a:cubicBezTo>
                <a:cubicBezTo>
                  <a:pt x="68" y="80"/>
                  <a:pt x="63" y="84"/>
                  <a:pt x="59" y="85"/>
                </a:cubicBezTo>
                <a:cubicBezTo>
                  <a:pt x="58" y="85"/>
                  <a:pt x="58" y="86"/>
                  <a:pt x="57" y="85"/>
                </a:cubicBezTo>
                <a:cubicBezTo>
                  <a:pt x="57" y="85"/>
                  <a:pt x="56" y="85"/>
                  <a:pt x="56" y="85"/>
                </a:cubicBezTo>
                <a:cubicBezTo>
                  <a:pt x="52" y="85"/>
                  <a:pt x="47" y="81"/>
                  <a:pt x="42" y="76"/>
                </a:cubicBezTo>
                <a:cubicBezTo>
                  <a:pt x="42" y="75"/>
                  <a:pt x="41" y="74"/>
                  <a:pt x="40" y="74"/>
                </a:cubicBezTo>
                <a:close/>
                <a:moveTo>
                  <a:pt x="79" y="99"/>
                </a:moveTo>
                <a:cubicBezTo>
                  <a:pt x="78" y="99"/>
                  <a:pt x="78" y="99"/>
                  <a:pt x="78" y="100"/>
                </a:cubicBezTo>
                <a:cubicBezTo>
                  <a:pt x="72" y="106"/>
                  <a:pt x="65" y="113"/>
                  <a:pt x="57" y="113"/>
                </a:cubicBezTo>
                <a:cubicBezTo>
                  <a:pt x="50" y="113"/>
                  <a:pt x="43" y="107"/>
                  <a:pt x="37" y="101"/>
                </a:cubicBezTo>
                <a:cubicBezTo>
                  <a:pt x="37" y="100"/>
                  <a:pt x="37" y="100"/>
                  <a:pt x="36" y="100"/>
                </a:cubicBezTo>
                <a:cubicBezTo>
                  <a:pt x="35" y="98"/>
                  <a:pt x="33" y="97"/>
                  <a:pt x="32" y="95"/>
                </a:cubicBezTo>
                <a:cubicBezTo>
                  <a:pt x="35" y="94"/>
                  <a:pt x="38" y="94"/>
                  <a:pt x="41" y="93"/>
                </a:cubicBezTo>
                <a:cubicBezTo>
                  <a:pt x="41" y="93"/>
                  <a:pt x="42" y="93"/>
                  <a:pt x="42" y="93"/>
                </a:cubicBezTo>
                <a:cubicBezTo>
                  <a:pt x="42" y="93"/>
                  <a:pt x="42" y="93"/>
                  <a:pt x="42" y="92"/>
                </a:cubicBezTo>
                <a:cubicBezTo>
                  <a:pt x="42" y="92"/>
                  <a:pt x="42" y="92"/>
                  <a:pt x="42" y="92"/>
                </a:cubicBezTo>
                <a:cubicBezTo>
                  <a:pt x="42" y="92"/>
                  <a:pt x="42" y="92"/>
                  <a:pt x="42" y="91"/>
                </a:cubicBezTo>
                <a:cubicBezTo>
                  <a:pt x="42" y="91"/>
                  <a:pt x="42" y="91"/>
                  <a:pt x="42" y="91"/>
                </a:cubicBezTo>
                <a:cubicBezTo>
                  <a:pt x="43" y="90"/>
                  <a:pt x="43" y="88"/>
                  <a:pt x="43" y="86"/>
                </a:cubicBezTo>
                <a:cubicBezTo>
                  <a:pt x="43" y="83"/>
                  <a:pt x="43" y="80"/>
                  <a:pt x="42" y="78"/>
                </a:cubicBezTo>
                <a:cubicBezTo>
                  <a:pt x="46" y="81"/>
                  <a:pt x="50" y="84"/>
                  <a:pt x="53" y="86"/>
                </a:cubicBezTo>
                <a:cubicBezTo>
                  <a:pt x="55" y="86"/>
                  <a:pt x="56" y="87"/>
                  <a:pt x="57" y="87"/>
                </a:cubicBezTo>
                <a:cubicBezTo>
                  <a:pt x="57" y="87"/>
                  <a:pt x="57" y="87"/>
                  <a:pt x="57" y="87"/>
                </a:cubicBezTo>
                <a:cubicBezTo>
                  <a:pt x="59" y="87"/>
                  <a:pt x="61" y="86"/>
                  <a:pt x="62" y="85"/>
                </a:cubicBezTo>
                <a:cubicBezTo>
                  <a:pt x="66" y="83"/>
                  <a:pt x="69" y="80"/>
                  <a:pt x="73" y="76"/>
                </a:cubicBezTo>
                <a:cubicBezTo>
                  <a:pt x="73" y="79"/>
                  <a:pt x="73" y="85"/>
                  <a:pt x="73" y="85"/>
                </a:cubicBezTo>
                <a:cubicBezTo>
                  <a:pt x="73" y="85"/>
                  <a:pt x="73" y="90"/>
                  <a:pt x="74" y="92"/>
                </a:cubicBezTo>
                <a:cubicBezTo>
                  <a:pt x="74" y="92"/>
                  <a:pt x="74" y="92"/>
                  <a:pt x="74" y="92"/>
                </a:cubicBezTo>
                <a:cubicBezTo>
                  <a:pt x="74" y="92"/>
                  <a:pt x="74" y="92"/>
                  <a:pt x="74" y="92"/>
                </a:cubicBezTo>
                <a:cubicBezTo>
                  <a:pt x="74" y="93"/>
                  <a:pt x="74" y="93"/>
                  <a:pt x="74" y="93"/>
                </a:cubicBezTo>
                <a:cubicBezTo>
                  <a:pt x="74" y="93"/>
                  <a:pt x="75" y="93"/>
                  <a:pt x="75" y="93"/>
                </a:cubicBezTo>
                <a:cubicBezTo>
                  <a:pt x="75" y="93"/>
                  <a:pt x="75" y="94"/>
                  <a:pt x="76" y="94"/>
                </a:cubicBezTo>
                <a:cubicBezTo>
                  <a:pt x="78" y="94"/>
                  <a:pt x="80" y="94"/>
                  <a:pt x="82" y="95"/>
                </a:cubicBezTo>
                <a:cubicBezTo>
                  <a:pt x="81" y="96"/>
                  <a:pt x="80" y="98"/>
                  <a:pt x="79" y="99"/>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96" name="Oval 10">
            <a:extLst>
              <a:ext uri="{FF2B5EF4-FFF2-40B4-BE49-F238E27FC236}">
                <a16:creationId xmlns="" xmlns:a16="http://schemas.microsoft.com/office/drawing/2014/main" id="{27D951EC-16E3-4063-8BB7-242B5A672425}"/>
              </a:ext>
            </a:extLst>
          </p:cNvPr>
          <p:cNvSpPr>
            <a:spLocks noChangeArrowheads="1"/>
          </p:cNvSpPr>
          <p:nvPr/>
        </p:nvSpPr>
        <p:spPr bwMode="auto">
          <a:xfrm>
            <a:off x="931139" y="2019844"/>
            <a:ext cx="719138"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100" name="Oval 12">
            <a:extLst>
              <a:ext uri="{FF2B5EF4-FFF2-40B4-BE49-F238E27FC236}">
                <a16:creationId xmlns="" xmlns:a16="http://schemas.microsoft.com/office/drawing/2014/main" id="{A0FC5DFD-1811-4D1A-B093-D3C6CD8F2E89}"/>
              </a:ext>
            </a:extLst>
          </p:cNvPr>
          <p:cNvSpPr>
            <a:spLocks noChangeArrowheads="1"/>
          </p:cNvSpPr>
          <p:nvPr/>
        </p:nvSpPr>
        <p:spPr bwMode="auto">
          <a:xfrm>
            <a:off x="931139" y="4684444"/>
            <a:ext cx="719138" cy="723900"/>
          </a:xfrm>
          <a:prstGeom prst="ellipse">
            <a:avLst/>
          </a:prstGeom>
          <a:gradFill>
            <a:gsLst>
              <a:gs pos="0">
                <a:srgbClr val="6A9DB2"/>
              </a:gs>
              <a:gs pos="100000">
                <a:srgbClr val="4F7D94"/>
              </a:gs>
            </a:gsLst>
            <a:lin ang="10800000" scaled="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lt1"/>
              </a:solidFill>
              <a:cs typeface="+mn-ea"/>
              <a:sym typeface="+mn-lt"/>
            </a:endParaRPr>
          </a:p>
        </p:txBody>
      </p:sp>
      <p:sp>
        <p:nvSpPr>
          <p:cNvPr id="109" name="Freeform 9">
            <a:extLst>
              <a:ext uri="{FF2B5EF4-FFF2-40B4-BE49-F238E27FC236}">
                <a16:creationId xmlns="" xmlns:a16="http://schemas.microsoft.com/office/drawing/2014/main" id="{BC0D358C-721A-4E54-BB62-66453EEDAAAE}"/>
              </a:ext>
            </a:extLst>
          </p:cNvPr>
          <p:cNvSpPr>
            <a:spLocks noEditPoints="1"/>
          </p:cNvSpPr>
          <p:nvPr/>
        </p:nvSpPr>
        <p:spPr bwMode="auto">
          <a:xfrm>
            <a:off x="1115446" y="2198792"/>
            <a:ext cx="350524" cy="366006"/>
          </a:xfrm>
          <a:custGeom>
            <a:avLst/>
            <a:gdLst>
              <a:gd name="T0" fmla="*/ 86 w 134"/>
              <a:gd name="T1" fmla="*/ 115 h 140"/>
              <a:gd name="T2" fmla="*/ 82 w 134"/>
              <a:gd name="T3" fmla="*/ 118 h 140"/>
              <a:gd name="T4" fmla="*/ 10 w 134"/>
              <a:gd name="T5" fmla="*/ 115 h 140"/>
              <a:gd name="T6" fmla="*/ 14 w 134"/>
              <a:gd name="T7" fmla="*/ 11 h 140"/>
              <a:gd name="T8" fmla="*/ 86 w 134"/>
              <a:gd name="T9" fmla="*/ 15 h 140"/>
              <a:gd name="T10" fmla="*/ 96 w 134"/>
              <a:gd name="T11" fmla="*/ 16 h 140"/>
              <a:gd name="T12" fmla="*/ 82 w 134"/>
              <a:gd name="T13" fmla="*/ 0 h 140"/>
              <a:gd name="T14" fmla="*/ 0 w 134"/>
              <a:gd name="T15" fmla="*/ 14 h 140"/>
              <a:gd name="T16" fmla="*/ 14 w 134"/>
              <a:gd name="T17" fmla="*/ 140 h 140"/>
              <a:gd name="T18" fmla="*/ 96 w 134"/>
              <a:gd name="T19" fmla="*/ 126 h 140"/>
              <a:gd name="T20" fmla="*/ 96 w 134"/>
              <a:gd name="T21" fmla="*/ 125 h 140"/>
              <a:gd name="T22" fmla="*/ 86 w 134"/>
              <a:gd name="T23" fmla="*/ 87 h 140"/>
              <a:gd name="T24" fmla="*/ 55 w 134"/>
              <a:gd name="T25" fmla="*/ 4 h 140"/>
              <a:gd name="T26" fmla="*/ 55 w 134"/>
              <a:gd name="T27" fmla="*/ 7 h 140"/>
              <a:gd name="T28" fmla="*/ 40 w 134"/>
              <a:gd name="T29" fmla="*/ 5 h 140"/>
              <a:gd name="T30" fmla="*/ 48 w 134"/>
              <a:gd name="T31" fmla="*/ 135 h 140"/>
              <a:gd name="T32" fmla="*/ 48 w 134"/>
              <a:gd name="T33" fmla="*/ 123 h 140"/>
              <a:gd name="T34" fmla="*/ 48 w 134"/>
              <a:gd name="T35" fmla="*/ 135 h 140"/>
              <a:gd name="T36" fmla="*/ 96 w 134"/>
              <a:gd name="T37" fmla="*/ 22 h 140"/>
              <a:gd name="T38" fmla="*/ 62 w 134"/>
              <a:gd name="T39" fmla="*/ 22 h 140"/>
              <a:gd name="T40" fmla="*/ 51 w 134"/>
              <a:gd name="T41" fmla="*/ 70 h 140"/>
              <a:gd name="T42" fmla="*/ 66 w 134"/>
              <a:gd name="T43" fmla="*/ 81 h 140"/>
              <a:gd name="T44" fmla="*/ 83 w 134"/>
              <a:gd name="T45" fmla="*/ 81 h 140"/>
              <a:gd name="T46" fmla="*/ 96 w 134"/>
              <a:gd name="T47" fmla="*/ 81 h 140"/>
              <a:gd name="T48" fmla="*/ 134 w 134"/>
              <a:gd name="T49" fmla="*/ 70 h 140"/>
              <a:gd name="T50" fmla="*/ 124 w 134"/>
              <a:gd name="T51" fmla="*/ 22 h 140"/>
              <a:gd name="T52" fmla="*/ 124 w 134"/>
              <a:gd name="T53" fmla="*/ 74 h 140"/>
              <a:gd name="T54" fmla="*/ 86 w 134"/>
              <a:gd name="T55" fmla="*/ 74 h 140"/>
              <a:gd name="T56" fmla="*/ 58 w 134"/>
              <a:gd name="T57" fmla="*/ 70 h 140"/>
              <a:gd name="T58" fmla="*/ 62 w 134"/>
              <a:gd name="T59" fmla="*/ 29 h 140"/>
              <a:gd name="T60" fmla="*/ 96 w 134"/>
              <a:gd name="T61" fmla="*/ 29 h 140"/>
              <a:gd name="T62" fmla="*/ 127 w 134"/>
              <a:gd name="T63" fmla="*/ 33 h 140"/>
              <a:gd name="T64" fmla="*/ 82 w 134"/>
              <a:gd name="T65" fmla="*/ 37 h 140"/>
              <a:gd name="T66" fmla="*/ 109 w 134"/>
              <a:gd name="T67" fmla="*/ 56 h 140"/>
              <a:gd name="T68" fmla="*/ 88 w 134"/>
              <a:gd name="T69" fmla="*/ 62 h 140"/>
              <a:gd name="T70" fmla="*/ 101 w 134"/>
              <a:gd name="T71" fmla="*/ 64 h 140"/>
              <a:gd name="T72" fmla="*/ 109 w 134"/>
              <a:gd name="T73" fmla="*/ 65 h 140"/>
              <a:gd name="T74" fmla="*/ 102 w 134"/>
              <a:gd name="T75" fmla="*/ 66 h 140"/>
              <a:gd name="T76" fmla="*/ 86 w 134"/>
              <a:gd name="T77" fmla="*/ 69 h 140"/>
              <a:gd name="T78" fmla="*/ 86 w 134"/>
              <a:gd name="T79" fmla="*/ 61 h 140"/>
              <a:gd name="T80" fmla="*/ 87 w 134"/>
              <a:gd name="T81" fmla="*/ 57 h 140"/>
              <a:gd name="T82" fmla="*/ 81 w 134"/>
              <a:gd name="T83" fmla="*/ 39 h 140"/>
              <a:gd name="T84" fmla="*/ 78 w 134"/>
              <a:gd name="T85" fmla="*/ 37 h 140"/>
              <a:gd name="T86" fmla="*/ 78 w 134"/>
              <a:gd name="T87" fmla="*/ 33 h 140"/>
              <a:gd name="T88" fmla="*/ 80 w 134"/>
              <a:gd name="T89" fmla="*/ 3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4" h="140">
                <a:moveTo>
                  <a:pt x="86" y="87"/>
                </a:moveTo>
                <a:cubicBezTo>
                  <a:pt x="86" y="115"/>
                  <a:pt x="86" y="115"/>
                  <a:pt x="86" y="115"/>
                </a:cubicBezTo>
                <a:cubicBezTo>
                  <a:pt x="86" y="115"/>
                  <a:pt x="86" y="115"/>
                  <a:pt x="86" y="115"/>
                </a:cubicBezTo>
                <a:cubicBezTo>
                  <a:pt x="86" y="117"/>
                  <a:pt x="84" y="118"/>
                  <a:pt x="82" y="118"/>
                </a:cubicBezTo>
                <a:cubicBezTo>
                  <a:pt x="14" y="118"/>
                  <a:pt x="14" y="118"/>
                  <a:pt x="14" y="118"/>
                </a:cubicBezTo>
                <a:cubicBezTo>
                  <a:pt x="12" y="118"/>
                  <a:pt x="10" y="117"/>
                  <a:pt x="10" y="115"/>
                </a:cubicBezTo>
                <a:cubicBezTo>
                  <a:pt x="10" y="15"/>
                  <a:pt x="10" y="15"/>
                  <a:pt x="10" y="15"/>
                </a:cubicBezTo>
                <a:cubicBezTo>
                  <a:pt x="10" y="13"/>
                  <a:pt x="12" y="11"/>
                  <a:pt x="14" y="11"/>
                </a:cubicBezTo>
                <a:cubicBezTo>
                  <a:pt x="82" y="11"/>
                  <a:pt x="82" y="11"/>
                  <a:pt x="82" y="11"/>
                </a:cubicBezTo>
                <a:cubicBezTo>
                  <a:pt x="84" y="11"/>
                  <a:pt x="86" y="13"/>
                  <a:pt x="86" y="15"/>
                </a:cubicBezTo>
                <a:cubicBezTo>
                  <a:pt x="86" y="16"/>
                  <a:pt x="86" y="16"/>
                  <a:pt x="86" y="16"/>
                </a:cubicBezTo>
                <a:cubicBezTo>
                  <a:pt x="96" y="16"/>
                  <a:pt x="96" y="16"/>
                  <a:pt x="96" y="16"/>
                </a:cubicBezTo>
                <a:cubicBezTo>
                  <a:pt x="96" y="14"/>
                  <a:pt x="96" y="14"/>
                  <a:pt x="96" y="14"/>
                </a:cubicBezTo>
                <a:cubicBezTo>
                  <a:pt x="96" y="6"/>
                  <a:pt x="90" y="0"/>
                  <a:pt x="82" y="0"/>
                </a:cubicBezTo>
                <a:cubicBezTo>
                  <a:pt x="14" y="0"/>
                  <a:pt x="14" y="0"/>
                  <a:pt x="14" y="0"/>
                </a:cubicBezTo>
                <a:cubicBezTo>
                  <a:pt x="6" y="0"/>
                  <a:pt x="0" y="6"/>
                  <a:pt x="0" y="14"/>
                </a:cubicBezTo>
                <a:cubicBezTo>
                  <a:pt x="0" y="126"/>
                  <a:pt x="0" y="126"/>
                  <a:pt x="0" y="126"/>
                </a:cubicBezTo>
                <a:cubicBezTo>
                  <a:pt x="0" y="134"/>
                  <a:pt x="6" y="140"/>
                  <a:pt x="14" y="140"/>
                </a:cubicBezTo>
                <a:cubicBezTo>
                  <a:pt x="82" y="140"/>
                  <a:pt x="82" y="140"/>
                  <a:pt x="82" y="140"/>
                </a:cubicBezTo>
                <a:cubicBezTo>
                  <a:pt x="90" y="140"/>
                  <a:pt x="96" y="134"/>
                  <a:pt x="96" y="126"/>
                </a:cubicBezTo>
                <a:cubicBezTo>
                  <a:pt x="96" y="126"/>
                  <a:pt x="96" y="126"/>
                  <a:pt x="96" y="126"/>
                </a:cubicBezTo>
                <a:cubicBezTo>
                  <a:pt x="96" y="125"/>
                  <a:pt x="96" y="125"/>
                  <a:pt x="96" y="125"/>
                </a:cubicBezTo>
                <a:cubicBezTo>
                  <a:pt x="96" y="87"/>
                  <a:pt x="96" y="87"/>
                  <a:pt x="96" y="87"/>
                </a:cubicBezTo>
                <a:cubicBezTo>
                  <a:pt x="86" y="87"/>
                  <a:pt x="86" y="87"/>
                  <a:pt x="86" y="87"/>
                </a:cubicBezTo>
                <a:close/>
                <a:moveTo>
                  <a:pt x="42" y="4"/>
                </a:moveTo>
                <a:cubicBezTo>
                  <a:pt x="55" y="4"/>
                  <a:pt x="55" y="4"/>
                  <a:pt x="55" y="4"/>
                </a:cubicBezTo>
                <a:cubicBezTo>
                  <a:pt x="55" y="4"/>
                  <a:pt x="56" y="4"/>
                  <a:pt x="56" y="5"/>
                </a:cubicBezTo>
                <a:cubicBezTo>
                  <a:pt x="56" y="6"/>
                  <a:pt x="55" y="7"/>
                  <a:pt x="55" y="7"/>
                </a:cubicBezTo>
                <a:cubicBezTo>
                  <a:pt x="42" y="7"/>
                  <a:pt x="42" y="7"/>
                  <a:pt x="42" y="7"/>
                </a:cubicBezTo>
                <a:cubicBezTo>
                  <a:pt x="41" y="7"/>
                  <a:pt x="40" y="6"/>
                  <a:pt x="40" y="5"/>
                </a:cubicBezTo>
                <a:cubicBezTo>
                  <a:pt x="40" y="4"/>
                  <a:pt x="41" y="4"/>
                  <a:pt x="42" y="4"/>
                </a:cubicBezTo>
                <a:close/>
                <a:moveTo>
                  <a:pt x="48" y="135"/>
                </a:moveTo>
                <a:cubicBezTo>
                  <a:pt x="45" y="135"/>
                  <a:pt x="42" y="133"/>
                  <a:pt x="42" y="129"/>
                </a:cubicBezTo>
                <a:cubicBezTo>
                  <a:pt x="42" y="125"/>
                  <a:pt x="45" y="123"/>
                  <a:pt x="48" y="123"/>
                </a:cubicBezTo>
                <a:cubicBezTo>
                  <a:pt x="52" y="123"/>
                  <a:pt x="54" y="125"/>
                  <a:pt x="54" y="129"/>
                </a:cubicBezTo>
                <a:cubicBezTo>
                  <a:pt x="54" y="133"/>
                  <a:pt x="52" y="135"/>
                  <a:pt x="48" y="135"/>
                </a:cubicBezTo>
                <a:close/>
                <a:moveTo>
                  <a:pt x="124" y="22"/>
                </a:moveTo>
                <a:cubicBezTo>
                  <a:pt x="96" y="22"/>
                  <a:pt x="96" y="22"/>
                  <a:pt x="96" y="22"/>
                </a:cubicBezTo>
                <a:cubicBezTo>
                  <a:pt x="86" y="22"/>
                  <a:pt x="86" y="22"/>
                  <a:pt x="86" y="22"/>
                </a:cubicBezTo>
                <a:cubicBezTo>
                  <a:pt x="62" y="22"/>
                  <a:pt x="62" y="22"/>
                  <a:pt x="62" y="22"/>
                </a:cubicBezTo>
                <a:cubicBezTo>
                  <a:pt x="56" y="22"/>
                  <a:pt x="51" y="27"/>
                  <a:pt x="51" y="33"/>
                </a:cubicBezTo>
                <a:cubicBezTo>
                  <a:pt x="51" y="70"/>
                  <a:pt x="51" y="70"/>
                  <a:pt x="51" y="70"/>
                </a:cubicBezTo>
                <a:cubicBezTo>
                  <a:pt x="51" y="76"/>
                  <a:pt x="56" y="81"/>
                  <a:pt x="62" y="81"/>
                </a:cubicBezTo>
                <a:cubicBezTo>
                  <a:pt x="66" y="81"/>
                  <a:pt x="66" y="81"/>
                  <a:pt x="66" y="81"/>
                </a:cubicBezTo>
                <a:cubicBezTo>
                  <a:pt x="66" y="102"/>
                  <a:pt x="66" y="102"/>
                  <a:pt x="66" y="102"/>
                </a:cubicBezTo>
                <a:cubicBezTo>
                  <a:pt x="83" y="81"/>
                  <a:pt x="83" y="81"/>
                  <a:pt x="83" y="81"/>
                </a:cubicBezTo>
                <a:cubicBezTo>
                  <a:pt x="86" y="81"/>
                  <a:pt x="86" y="81"/>
                  <a:pt x="86" y="81"/>
                </a:cubicBezTo>
                <a:cubicBezTo>
                  <a:pt x="96" y="81"/>
                  <a:pt x="96" y="81"/>
                  <a:pt x="96" y="81"/>
                </a:cubicBezTo>
                <a:cubicBezTo>
                  <a:pt x="124" y="81"/>
                  <a:pt x="124" y="81"/>
                  <a:pt x="124" y="81"/>
                </a:cubicBezTo>
                <a:cubicBezTo>
                  <a:pt x="129" y="81"/>
                  <a:pt x="134" y="76"/>
                  <a:pt x="134" y="70"/>
                </a:cubicBezTo>
                <a:cubicBezTo>
                  <a:pt x="134" y="33"/>
                  <a:pt x="134" y="33"/>
                  <a:pt x="134" y="33"/>
                </a:cubicBezTo>
                <a:cubicBezTo>
                  <a:pt x="134" y="27"/>
                  <a:pt x="129" y="22"/>
                  <a:pt x="124" y="22"/>
                </a:cubicBezTo>
                <a:close/>
                <a:moveTo>
                  <a:pt x="127" y="70"/>
                </a:moveTo>
                <a:cubicBezTo>
                  <a:pt x="127" y="72"/>
                  <a:pt x="126" y="74"/>
                  <a:pt x="124" y="74"/>
                </a:cubicBezTo>
                <a:cubicBezTo>
                  <a:pt x="96" y="74"/>
                  <a:pt x="96" y="74"/>
                  <a:pt x="96" y="74"/>
                </a:cubicBezTo>
                <a:cubicBezTo>
                  <a:pt x="86" y="74"/>
                  <a:pt x="86" y="74"/>
                  <a:pt x="86" y="74"/>
                </a:cubicBezTo>
                <a:cubicBezTo>
                  <a:pt x="62" y="74"/>
                  <a:pt x="62" y="74"/>
                  <a:pt x="62" y="74"/>
                </a:cubicBezTo>
                <a:cubicBezTo>
                  <a:pt x="60" y="74"/>
                  <a:pt x="58" y="72"/>
                  <a:pt x="58" y="70"/>
                </a:cubicBezTo>
                <a:cubicBezTo>
                  <a:pt x="58" y="33"/>
                  <a:pt x="58" y="33"/>
                  <a:pt x="58" y="33"/>
                </a:cubicBezTo>
                <a:cubicBezTo>
                  <a:pt x="58" y="30"/>
                  <a:pt x="60" y="29"/>
                  <a:pt x="62" y="29"/>
                </a:cubicBezTo>
                <a:cubicBezTo>
                  <a:pt x="86" y="29"/>
                  <a:pt x="86" y="29"/>
                  <a:pt x="86" y="29"/>
                </a:cubicBezTo>
                <a:cubicBezTo>
                  <a:pt x="96" y="29"/>
                  <a:pt x="96" y="29"/>
                  <a:pt x="96" y="29"/>
                </a:cubicBezTo>
                <a:cubicBezTo>
                  <a:pt x="124" y="29"/>
                  <a:pt x="124" y="29"/>
                  <a:pt x="124" y="29"/>
                </a:cubicBezTo>
                <a:cubicBezTo>
                  <a:pt x="126" y="29"/>
                  <a:pt x="127" y="30"/>
                  <a:pt x="127" y="33"/>
                </a:cubicBezTo>
                <a:lnTo>
                  <a:pt x="127" y="70"/>
                </a:lnTo>
                <a:close/>
                <a:moveTo>
                  <a:pt x="82" y="37"/>
                </a:moveTo>
                <a:cubicBezTo>
                  <a:pt x="112" y="41"/>
                  <a:pt x="112" y="41"/>
                  <a:pt x="112" y="41"/>
                </a:cubicBezTo>
                <a:cubicBezTo>
                  <a:pt x="109" y="56"/>
                  <a:pt x="109" y="56"/>
                  <a:pt x="109" y="56"/>
                </a:cubicBezTo>
                <a:cubicBezTo>
                  <a:pt x="90" y="57"/>
                  <a:pt x="90" y="57"/>
                  <a:pt x="90" y="57"/>
                </a:cubicBezTo>
                <a:cubicBezTo>
                  <a:pt x="88" y="62"/>
                  <a:pt x="88" y="62"/>
                  <a:pt x="88" y="62"/>
                </a:cubicBezTo>
                <a:cubicBezTo>
                  <a:pt x="89" y="62"/>
                  <a:pt x="89" y="63"/>
                  <a:pt x="90" y="64"/>
                </a:cubicBezTo>
                <a:cubicBezTo>
                  <a:pt x="101" y="64"/>
                  <a:pt x="101" y="64"/>
                  <a:pt x="101" y="64"/>
                </a:cubicBezTo>
                <a:cubicBezTo>
                  <a:pt x="102" y="62"/>
                  <a:pt x="103" y="61"/>
                  <a:pt x="105" y="61"/>
                </a:cubicBezTo>
                <a:cubicBezTo>
                  <a:pt x="107" y="61"/>
                  <a:pt x="109" y="63"/>
                  <a:pt x="109" y="65"/>
                </a:cubicBezTo>
                <a:cubicBezTo>
                  <a:pt x="109" y="67"/>
                  <a:pt x="107" y="69"/>
                  <a:pt x="105" y="69"/>
                </a:cubicBezTo>
                <a:cubicBezTo>
                  <a:pt x="103" y="69"/>
                  <a:pt x="102" y="68"/>
                  <a:pt x="102" y="66"/>
                </a:cubicBezTo>
                <a:cubicBezTo>
                  <a:pt x="89" y="66"/>
                  <a:pt x="89" y="66"/>
                  <a:pt x="89" y="66"/>
                </a:cubicBezTo>
                <a:cubicBezTo>
                  <a:pt x="89" y="68"/>
                  <a:pt x="87" y="69"/>
                  <a:pt x="86" y="69"/>
                </a:cubicBezTo>
                <a:cubicBezTo>
                  <a:pt x="84" y="69"/>
                  <a:pt x="82" y="67"/>
                  <a:pt x="82" y="65"/>
                </a:cubicBezTo>
                <a:cubicBezTo>
                  <a:pt x="82" y="63"/>
                  <a:pt x="84" y="61"/>
                  <a:pt x="86" y="61"/>
                </a:cubicBezTo>
                <a:cubicBezTo>
                  <a:pt x="86" y="61"/>
                  <a:pt x="86" y="61"/>
                  <a:pt x="86" y="61"/>
                </a:cubicBezTo>
                <a:cubicBezTo>
                  <a:pt x="87" y="57"/>
                  <a:pt x="87" y="57"/>
                  <a:pt x="87" y="57"/>
                </a:cubicBezTo>
                <a:cubicBezTo>
                  <a:pt x="86" y="57"/>
                  <a:pt x="86" y="57"/>
                  <a:pt x="86" y="57"/>
                </a:cubicBezTo>
                <a:cubicBezTo>
                  <a:pt x="81" y="39"/>
                  <a:pt x="81" y="39"/>
                  <a:pt x="81" y="39"/>
                </a:cubicBezTo>
                <a:cubicBezTo>
                  <a:pt x="78" y="37"/>
                  <a:pt x="78" y="37"/>
                  <a:pt x="78" y="37"/>
                </a:cubicBezTo>
                <a:cubicBezTo>
                  <a:pt x="78" y="37"/>
                  <a:pt x="78" y="37"/>
                  <a:pt x="78" y="37"/>
                </a:cubicBezTo>
                <a:cubicBezTo>
                  <a:pt x="77" y="37"/>
                  <a:pt x="76" y="36"/>
                  <a:pt x="76" y="35"/>
                </a:cubicBezTo>
                <a:cubicBezTo>
                  <a:pt x="76" y="34"/>
                  <a:pt x="77" y="33"/>
                  <a:pt x="78" y="33"/>
                </a:cubicBezTo>
                <a:cubicBezTo>
                  <a:pt x="79" y="33"/>
                  <a:pt x="80" y="34"/>
                  <a:pt x="80" y="35"/>
                </a:cubicBezTo>
                <a:cubicBezTo>
                  <a:pt x="80" y="35"/>
                  <a:pt x="80" y="35"/>
                  <a:pt x="80" y="35"/>
                </a:cubicBezTo>
                <a:lnTo>
                  <a:pt x="82" y="37"/>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10" name="Freeform 19">
            <a:extLst>
              <a:ext uri="{FF2B5EF4-FFF2-40B4-BE49-F238E27FC236}">
                <a16:creationId xmlns="" xmlns:a16="http://schemas.microsoft.com/office/drawing/2014/main" id="{9CD01E3B-D874-419E-8643-CFE7D48B0D89}"/>
              </a:ext>
            </a:extLst>
          </p:cNvPr>
          <p:cNvSpPr>
            <a:spLocks noEditPoints="1"/>
          </p:cNvSpPr>
          <p:nvPr/>
        </p:nvSpPr>
        <p:spPr bwMode="auto">
          <a:xfrm>
            <a:off x="1107706" y="4888272"/>
            <a:ext cx="366006" cy="316246"/>
          </a:xfrm>
          <a:custGeom>
            <a:avLst/>
            <a:gdLst>
              <a:gd name="T0" fmla="*/ 33 w 140"/>
              <a:gd name="T1" fmla="*/ 121 h 121"/>
              <a:gd name="T2" fmla="*/ 33 w 140"/>
              <a:gd name="T3" fmla="*/ 97 h 121"/>
              <a:gd name="T4" fmla="*/ 115 w 140"/>
              <a:gd name="T5" fmla="*/ 97 h 121"/>
              <a:gd name="T6" fmla="*/ 115 w 140"/>
              <a:gd name="T7" fmla="*/ 121 h 121"/>
              <a:gd name="T8" fmla="*/ 115 w 140"/>
              <a:gd name="T9" fmla="*/ 97 h 121"/>
              <a:gd name="T10" fmla="*/ 133 w 140"/>
              <a:gd name="T11" fmla="*/ 103 h 121"/>
              <a:gd name="T12" fmla="*/ 115 w 140"/>
              <a:gd name="T13" fmla="*/ 95 h 121"/>
              <a:gd name="T14" fmla="*/ 45 w 140"/>
              <a:gd name="T15" fmla="*/ 103 h 121"/>
              <a:gd name="T16" fmla="*/ 20 w 140"/>
              <a:gd name="T17" fmla="*/ 103 h 121"/>
              <a:gd name="T18" fmla="*/ 6 w 140"/>
              <a:gd name="T19" fmla="*/ 103 h 121"/>
              <a:gd name="T20" fmla="*/ 0 w 140"/>
              <a:gd name="T21" fmla="*/ 72 h 121"/>
              <a:gd name="T22" fmla="*/ 17 w 140"/>
              <a:gd name="T23" fmla="*/ 44 h 121"/>
              <a:gd name="T24" fmla="*/ 44 w 140"/>
              <a:gd name="T25" fmla="*/ 40 h 121"/>
              <a:gd name="T26" fmla="*/ 49 w 140"/>
              <a:gd name="T27" fmla="*/ 88 h 121"/>
              <a:gd name="T28" fmla="*/ 140 w 140"/>
              <a:gd name="T29" fmla="*/ 96 h 121"/>
              <a:gd name="T30" fmla="*/ 39 w 140"/>
              <a:gd name="T31" fmla="*/ 47 h 121"/>
              <a:gd name="T32" fmla="*/ 23 w 140"/>
              <a:gd name="T33" fmla="*/ 48 h 121"/>
              <a:gd name="T34" fmla="*/ 9 w 140"/>
              <a:gd name="T35" fmla="*/ 69 h 121"/>
              <a:gd name="T36" fmla="*/ 12 w 140"/>
              <a:gd name="T37" fmla="*/ 73 h 121"/>
              <a:gd name="T38" fmla="*/ 41 w 140"/>
              <a:gd name="T39" fmla="*/ 71 h 121"/>
              <a:gd name="T40" fmla="*/ 139 w 140"/>
              <a:gd name="T41" fmla="*/ 73 h 121"/>
              <a:gd name="T42" fmla="*/ 99 w 140"/>
              <a:gd name="T43" fmla="*/ 56 h 121"/>
              <a:gd name="T44" fmla="*/ 129 w 140"/>
              <a:gd name="T45" fmla="*/ 84 h 121"/>
              <a:gd name="T46" fmla="*/ 139 w 140"/>
              <a:gd name="T47" fmla="*/ 34 h 121"/>
              <a:gd name="T48" fmla="*/ 99 w 140"/>
              <a:gd name="T49" fmla="*/ 23 h 121"/>
              <a:gd name="T50" fmla="*/ 139 w 140"/>
              <a:gd name="T51" fmla="*/ 51 h 121"/>
              <a:gd name="T52" fmla="*/ 64 w 140"/>
              <a:gd name="T53" fmla="*/ 84 h 121"/>
              <a:gd name="T54" fmla="*/ 94 w 140"/>
              <a:gd name="T55" fmla="*/ 56 h 121"/>
              <a:gd name="T56" fmla="*/ 53 w 140"/>
              <a:gd name="T57" fmla="*/ 73 h 121"/>
              <a:gd name="T58" fmla="*/ 94 w 140"/>
              <a:gd name="T59" fmla="*/ 23 h 121"/>
              <a:gd name="T60" fmla="*/ 53 w 140"/>
              <a:gd name="T61" fmla="*/ 34 h 121"/>
              <a:gd name="T62" fmla="*/ 94 w 140"/>
              <a:gd name="T63" fmla="*/ 51 h 121"/>
              <a:gd name="T64" fmla="*/ 69 w 140"/>
              <a:gd name="T65" fmla="*/ 11 h 121"/>
              <a:gd name="T66" fmla="*/ 69 w 140"/>
              <a:gd name="T67" fmla="*/ 11 h 121"/>
              <a:gd name="T68" fmla="*/ 78 w 140"/>
              <a:gd name="T69" fmla="*/ 10 h 121"/>
              <a:gd name="T70" fmla="*/ 99 w 140"/>
              <a:gd name="T71" fmla="*/ 21 h 121"/>
              <a:gd name="T72" fmla="*/ 99 w 140"/>
              <a:gd name="T73" fmla="*/ 21 h 121"/>
              <a:gd name="T74" fmla="*/ 114 w 140"/>
              <a:gd name="T75" fmla="*/ 1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21">
                <a:moveTo>
                  <a:pt x="45" y="109"/>
                </a:moveTo>
                <a:cubicBezTo>
                  <a:pt x="45" y="116"/>
                  <a:pt x="39" y="121"/>
                  <a:pt x="33" y="121"/>
                </a:cubicBezTo>
                <a:cubicBezTo>
                  <a:pt x="26" y="121"/>
                  <a:pt x="21" y="116"/>
                  <a:pt x="21" y="109"/>
                </a:cubicBezTo>
                <a:cubicBezTo>
                  <a:pt x="21" y="103"/>
                  <a:pt x="26" y="97"/>
                  <a:pt x="33" y="97"/>
                </a:cubicBezTo>
                <a:cubicBezTo>
                  <a:pt x="39" y="97"/>
                  <a:pt x="45" y="103"/>
                  <a:pt x="45" y="109"/>
                </a:cubicBezTo>
                <a:close/>
                <a:moveTo>
                  <a:pt x="115" y="97"/>
                </a:moveTo>
                <a:cubicBezTo>
                  <a:pt x="108" y="97"/>
                  <a:pt x="103" y="103"/>
                  <a:pt x="103" y="109"/>
                </a:cubicBezTo>
                <a:cubicBezTo>
                  <a:pt x="103" y="116"/>
                  <a:pt x="108" y="121"/>
                  <a:pt x="115" y="121"/>
                </a:cubicBezTo>
                <a:cubicBezTo>
                  <a:pt x="121" y="121"/>
                  <a:pt x="126" y="116"/>
                  <a:pt x="126" y="109"/>
                </a:cubicBezTo>
                <a:cubicBezTo>
                  <a:pt x="126" y="103"/>
                  <a:pt x="121" y="97"/>
                  <a:pt x="115" y="97"/>
                </a:cubicBezTo>
                <a:close/>
                <a:moveTo>
                  <a:pt x="140" y="96"/>
                </a:moveTo>
                <a:cubicBezTo>
                  <a:pt x="140" y="100"/>
                  <a:pt x="137" y="103"/>
                  <a:pt x="133" y="103"/>
                </a:cubicBezTo>
                <a:cubicBezTo>
                  <a:pt x="127" y="103"/>
                  <a:pt x="127" y="103"/>
                  <a:pt x="127" y="103"/>
                </a:cubicBezTo>
                <a:cubicBezTo>
                  <a:pt x="125" y="98"/>
                  <a:pt x="120" y="95"/>
                  <a:pt x="115" y="95"/>
                </a:cubicBezTo>
                <a:cubicBezTo>
                  <a:pt x="109" y="95"/>
                  <a:pt x="104" y="98"/>
                  <a:pt x="102" y="103"/>
                </a:cubicBezTo>
                <a:cubicBezTo>
                  <a:pt x="45" y="103"/>
                  <a:pt x="45" y="103"/>
                  <a:pt x="45" y="103"/>
                </a:cubicBezTo>
                <a:cubicBezTo>
                  <a:pt x="43" y="98"/>
                  <a:pt x="38" y="95"/>
                  <a:pt x="33" y="95"/>
                </a:cubicBezTo>
                <a:cubicBezTo>
                  <a:pt x="27" y="95"/>
                  <a:pt x="22" y="98"/>
                  <a:pt x="20" y="103"/>
                </a:cubicBezTo>
                <a:cubicBezTo>
                  <a:pt x="13" y="103"/>
                  <a:pt x="13" y="103"/>
                  <a:pt x="13" y="103"/>
                </a:cubicBezTo>
                <a:cubicBezTo>
                  <a:pt x="6" y="103"/>
                  <a:pt x="6" y="103"/>
                  <a:pt x="6" y="103"/>
                </a:cubicBezTo>
                <a:cubicBezTo>
                  <a:pt x="3" y="103"/>
                  <a:pt x="0" y="101"/>
                  <a:pt x="0" y="98"/>
                </a:cubicBezTo>
                <a:cubicBezTo>
                  <a:pt x="0" y="72"/>
                  <a:pt x="0" y="72"/>
                  <a:pt x="0" y="72"/>
                </a:cubicBezTo>
                <a:cubicBezTo>
                  <a:pt x="0" y="69"/>
                  <a:pt x="2" y="65"/>
                  <a:pt x="3" y="63"/>
                </a:cubicBezTo>
                <a:cubicBezTo>
                  <a:pt x="17" y="44"/>
                  <a:pt x="17" y="44"/>
                  <a:pt x="17" y="44"/>
                </a:cubicBezTo>
                <a:cubicBezTo>
                  <a:pt x="19" y="42"/>
                  <a:pt x="23" y="40"/>
                  <a:pt x="25" y="40"/>
                </a:cubicBezTo>
                <a:cubicBezTo>
                  <a:pt x="44" y="40"/>
                  <a:pt x="44" y="40"/>
                  <a:pt x="44" y="40"/>
                </a:cubicBezTo>
                <a:cubicBezTo>
                  <a:pt x="47" y="40"/>
                  <a:pt x="49" y="42"/>
                  <a:pt x="49" y="45"/>
                </a:cubicBezTo>
                <a:cubicBezTo>
                  <a:pt x="49" y="88"/>
                  <a:pt x="49" y="88"/>
                  <a:pt x="49" y="88"/>
                </a:cubicBezTo>
                <a:cubicBezTo>
                  <a:pt x="133" y="88"/>
                  <a:pt x="133" y="88"/>
                  <a:pt x="133" y="88"/>
                </a:cubicBezTo>
                <a:cubicBezTo>
                  <a:pt x="137" y="88"/>
                  <a:pt x="140" y="91"/>
                  <a:pt x="140" y="96"/>
                </a:cubicBezTo>
                <a:close/>
                <a:moveTo>
                  <a:pt x="41" y="49"/>
                </a:moveTo>
                <a:cubicBezTo>
                  <a:pt x="41" y="48"/>
                  <a:pt x="40" y="47"/>
                  <a:pt x="39" y="47"/>
                </a:cubicBezTo>
                <a:cubicBezTo>
                  <a:pt x="26" y="47"/>
                  <a:pt x="26" y="47"/>
                  <a:pt x="26" y="47"/>
                </a:cubicBezTo>
                <a:cubicBezTo>
                  <a:pt x="25" y="47"/>
                  <a:pt x="24" y="47"/>
                  <a:pt x="23" y="48"/>
                </a:cubicBezTo>
                <a:cubicBezTo>
                  <a:pt x="11" y="65"/>
                  <a:pt x="11" y="65"/>
                  <a:pt x="11" y="65"/>
                </a:cubicBezTo>
                <a:cubicBezTo>
                  <a:pt x="10" y="66"/>
                  <a:pt x="9" y="68"/>
                  <a:pt x="9" y="69"/>
                </a:cubicBezTo>
                <a:cubicBezTo>
                  <a:pt x="9" y="71"/>
                  <a:pt x="9" y="71"/>
                  <a:pt x="9" y="71"/>
                </a:cubicBezTo>
                <a:cubicBezTo>
                  <a:pt x="9" y="72"/>
                  <a:pt x="10" y="73"/>
                  <a:pt x="12" y="73"/>
                </a:cubicBezTo>
                <a:cubicBezTo>
                  <a:pt x="39" y="73"/>
                  <a:pt x="39" y="73"/>
                  <a:pt x="39" y="73"/>
                </a:cubicBezTo>
                <a:cubicBezTo>
                  <a:pt x="40" y="73"/>
                  <a:pt x="41" y="72"/>
                  <a:pt x="41" y="71"/>
                </a:cubicBezTo>
                <a:lnTo>
                  <a:pt x="41" y="49"/>
                </a:lnTo>
                <a:close/>
                <a:moveTo>
                  <a:pt x="139" y="73"/>
                </a:moveTo>
                <a:cubicBezTo>
                  <a:pt x="139" y="56"/>
                  <a:pt x="139" y="56"/>
                  <a:pt x="139" y="56"/>
                </a:cubicBezTo>
                <a:cubicBezTo>
                  <a:pt x="99" y="56"/>
                  <a:pt x="99" y="56"/>
                  <a:pt x="99" y="56"/>
                </a:cubicBezTo>
                <a:cubicBezTo>
                  <a:pt x="99" y="84"/>
                  <a:pt x="99" y="84"/>
                  <a:pt x="99" y="84"/>
                </a:cubicBezTo>
                <a:cubicBezTo>
                  <a:pt x="129" y="84"/>
                  <a:pt x="129" y="84"/>
                  <a:pt x="129" y="84"/>
                </a:cubicBezTo>
                <a:cubicBezTo>
                  <a:pt x="135" y="84"/>
                  <a:pt x="139" y="79"/>
                  <a:pt x="139" y="73"/>
                </a:cubicBezTo>
                <a:close/>
                <a:moveTo>
                  <a:pt x="139" y="34"/>
                </a:moveTo>
                <a:cubicBezTo>
                  <a:pt x="139" y="28"/>
                  <a:pt x="135" y="23"/>
                  <a:pt x="129" y="23"/>
                </a:cubicBezTo>
                <a:cubicBezTo>
                  <a:pt x="99" y="23"/>
                  <a:pt x="99" y="23"/>
                  <a:pt x="99" y="23"/>
                </a:cubicBezTo>
                <a:cubicBezTo>
                  <a:pt x="99" y="51"/>
                  <a:pt x="99" y="51"/>
                  <a:pt x="99" y="51"/>
                </a:cubicBezTo>
                <a:cubicBezTo>
                  <a:pt x="139" y="51"/>
                  <a:pt x="139" y="51"/>
                  <a:pt x="139" y="51"/>
                </a:cubicBezTo>
                <a:lnTo>
                  <a:pt x="139" y="34"/>
                </a:lnTo>
                <a:close/>
                <a:moveTo>
                  <a:pt x="64" y="84"/>
                </a:moveTo>
                <a:cubicBezTo>
                  <a:pt x="94" y="84"/>
                  <a:pt x="94" y="84"/>
                  <a:pt x="94" y="84"/>
                </a:cubicBezTo>
                <a:cubicBezTo>
                  <a:pt x="94" y="56"/>
                  <a:pt x="94" y="56"/>
                  <a:pt x="94" y="56"/>
                </a:cubicBezTo>
                <a:cubicBezTo>
                  <a:pt x="53" y="56"/>
                  <a:pt x="53" y="56"/>
                  <a:pt x="53" y="56"/>
                </a:cubicBezTo>
                <a:cubicBezTo>
                  <a:pt x="53" y="73"/>
                  <a:pt x="53" y="73"/>
                  <a:pt x="53" y="73"/>
                </a:cubicBezTo>
                <a:cubicBezTo>
                  <a:pt x="53" y="79"/>
                  <a:pt x="58" y="84"/>
                  <a:pt x="64" y="84"/>
                </a:cubicBezTo>
                <a:close/>
                <a:moveTo>
                  <a:pt x="94" y="23"/>
                </a:moveTo>
                <a:cubicBezTo>
                  <a:pt x="64" y="23"/>
                  <a:pt x="64" y="23"/>
                  <a:pt x="64" y="23"/>
                </a:cubicBezTo>
                <a:cubicBezTo>
                  <a:pt x="58" y="23"/>
                  <a:pt x="53" y="28"/>
                  <a:pt x="53" y="34"/>
                </a:cubicBezTo>
                <a:cubicBezTo>
                  <a:pt x="53" y="51"/>
                  <a:pt x="53" y="51"/>
                  <a:pt x="53" y="51"/>
                </a:cubicBezTo>
                <a:cubicBezTo>
                  <a:pt x="94" y="51"/>
                  <a:pt x="94" y="51"/>
                  <a:pt x="94" y="51"/>
                </a:cubicBezTo>
                <a:lnTo>
                  <a:pt x="94" y="23"/>
                </a:lnTo>
                <a:close/>
                <a:moveTo>
                  <a:pt x="69" y="11"/>
                </a:moveTo>
                <a:cubicBezTo>
                  <a:pt x="72" y="0"/>
                  <a:pt x="90" y="5"/>
                  <a:pt x="94" y="21"/>
                </a:cubicBezTo>
                <a:cubicBezTo>
                  <a:pt x="94" y="21"/>
                  <a:pt x="65" y="24"/>
                  <a:pt x="69" y="11"/>
                </a:cubicBezTo>
                <a:close/>
                <a:moveTo>
                  <a:pt x="91" y="19"/>
                </a:moveTo>
                <a:cubicBezTo>
                  <a:pt x="91" y="19"/>
                  <a:pt x="84" y="10"/>
                  <a:pt x="78" y="10"/>
                </a:cubicBezTo>
                <a:cubicBezTo>
                  <a:pt x="72" y="10"/>
                  <a:pt x="75" y="18"/>
                  <a:pt x="91" y="19"/>
                </a:cubicBezTo>
                <a:close/>
                <a:moveTo>
                  <a:pt x="99" y="21"/>
                </a:moveTo>
                <a:cubicBezTo>
                  <a:pt x="102" y="5"/>
                  <a:pt x="121" y="0"/>
                  <a:pt x="124" y="11"/>
                </a:cubicBezTo>
                <a:cubicBezTo>
                  <a:pt x="127" y="24"/>
                  <a:pt x="99" y="21"/>
                  <a:pt x="99" y="21"/>
                </a:cubicBezTo>
                <a:close/>
                <a:moveTo>
                  <a:pt x="102" y="19"/>
                </a:moveTo>
                <a:cubicBezTo>
                  <a:pt x="117" y="18"/>
                  <a:pt x="120" y="10"/>
                  <a:pt x="114" y="10"/>
                </a:cubicBezTo>
                <a:cubicBezTo>
                  <a:pt x="108" y="10"/>
                  <a:pt x="102" y="19"/>
                  <a:pt x="102" y="19"/>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Tree>
    <p:custDataLst>
      <p:tags r:id="rId1"/>
    </p:custDataLst>
    <p:extLst>
      <p:ext uri="{BB962C8B-B14F-4D97-AF65-F5344CB8AC3E}">
        <p14:creationId xmlns:p14="http://schemas.microsoft.com/office/powerpoint/2010/main" val="3004591321"/>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47" presetClass="entr" presetSubtype="0" fill="hold" nodeType="withEffect">
                                  <p:stCondLst>
                                    <p:cond delay="0"/>
                                  </p:stCondLst>
                                  <p:childTnLst>
                                    <p:set>
                                      <p:cBhvr>
                                        <p:cTn id="9" dur="1" fill="hold">
                                          <p:stCondLst>
                                            <p:cond delay="0"/>
                                          </p:stCondLst>
                                        </p:cTn>
                                        <p:tgtEl>
                                          <p:spTgt spid="74"/>
                                        </p:tgtEl>
                                        <p:attrNameLst>
                                          <p:attrName>style.visibility</p:attrName>
                                        </p:attrNameLst>
                                      </p:cBhvr>
                                      <p:to>
                                        <p:strVal val="visible"/>
                                      </p:to>
                                    </p:set>
                                    <p:animEffect transition="in" filter="fade">
                                      <p:cBhvr>
                                        <p:cTn id="10" dur="1000"/>
                                        <p:tgtEl>
                                          <p:spTgt spid="74"/>
                                        </p:tgtEl>
                                      </p:cBhvr>
                                    </p:animEffect>
                                    <p:anim calcmode="lin" valueType="num">
                                      <p:cBhvr>
                                        <p:cTn id="11" dur="1000" fill="hold"/>
                                        <p:tgtEl>
                                          <p:spTgt spid="74"/>
                                        </p:tgtEl>
                                        <p:attrNameLst>
                                          <p:attrName>ppt_x</p:attrName>
                                        </p:attrNameLst>
                                      </p:cBhvr>
                                      <p:tavLst>
                                        <p:tav tm="0">
                                          <p:val>
                                            <p:strVal val="#ppt_x"/>
                                          </p:val>
                                        </p:tav>
                                        <p:tav tm="100000">
                                          <p:val>
                                            <p:strVal val="#ppt_x"/>
                                          </p:val>
                                        </p:tav>
                                      </p:tavLst>
                                    </p:anim>
                                    <p:anim calcmode="lin" valueType="num">
                                      <p:cBhvr>
                                        <p:cTn id="12" dur="1000" fill="hold"/>
                                        <p:tgtEl>
                                          <p:spTgt spid="74"/>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50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250"/>
                                        <p:tgtEl>
                                          <p:spTgt spid="73"/>
                                        </p:tgtEl>
                                      </p:cBhvr>
                                    </p:animEffect>
                                  </p:childTnLst>
                                </p:cTn>
                              </p:par>
                            </p:childTnLst>
                          </p:cTn>
                        </p:par>
                        <p:par>
                          <p:cTn id="16" fill="hold">
                            <p:stCondLst>
                              <p:cond delay="1000"/>
                            </p:stCondLst>
                            <p:childTnLst>
                              <p:par>
                                <p:cTn id="17" presetID="2" presetClass="entr" presetSubtype="8" fill="hold" grpId="0" nodeType="after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additive="base">
                                        <p:cTn id="19" dur="1000" fill="hold"/>
                                        <p:tgtEl>
                                          <p:spTgt spid="83"/>
                                        </p:tgtEl>
                                        <p:attrNameLst>
                                          <p:attrName>ppt_x</p:attrName>
                                        </p:attrNameLst>
                                      </p:cBhvr>
                                      <p:tavLst>
                                        <p:tav tm="0">
                                          <p:val>
                                            <p:strVal val="0-#ppt_w/2"/>
                                          </p:val>
                                        </p:tav>
                                        <p:tav tm="100000">
                                          <p:val>
                                            <p:strVal val="#ppt_x"/>
                                          </p:val>
                                        </p:tav>
                                      </p:tavLst>
                                    </p:anim>
                                    <p:anim calcmode="lin" valueType="num">
                                      <p:cBhvr additive="base">
                                        <p:cTn id="20" dur="1000" fill="hold"/>
                                        <p:tgtEl>
                                          <p:spTgt spid="8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anim calcmode="lin" valueType="num">
                                      <p:cBhvr additive="base">
                                        <p:cTn id="23" dur="1000" fill="hold"/>
                                        <p:tgtEl>
                                          <p:spTgt spid="84"/>
                                        </p:tgtEl>
                                        <p:attrNameLst>
                                          <p:attrName>ppt_x</p:attrName>
                                        </p:attrNameLst>
                                      </p:cBhvr>
                                      <p:tavLst>
                                        <p:tav tm="0">
                                          <p:val>
                                            <p:strVal val="0-#ppt_w/2"/>
                                          </p:val>
                                        </p:tav>
                                        <p:tav tm="100000">
                                          <p:val>
                                            <p:strVal val="#ppt_x"/>
                                          </p:val>
                                        </p:tav>
                                      </p:tavLst>
                                    </p:anim>
                                    <p:anim calcmode="lin" valueType="num">
                                      <p:cBhvr additive="base">
                                        <p:cTn id="24" dur="1000" fill="hold"/>
                                        <p:tgtEl>
                                          <p:spTgt spid="84"/>
                                        </p:tgtEl>
                                        <p:attrNameLst>
                                          <p:attrName>ppt_y</p:attrName>
                                        </p:attrNameLst>
                                      </p:cBhvr>
                                      <p:tavLst>
                                        <p:tav tm="0">
                                          <p:val>
                                            <p:strVal val="#ppt_y"/>
                                          </p:val>
                                        </p:tav>
                                        <p:tav tm="100000">
                                          <p:val>
                                            <p:strVal val="#ppt_y"/>
                                          </p:val>
                                        </p:tav>
                                      </p:tavLst>
                                    </p:anim>
                                  </p:childTnLst>
                                </p:cTn>
                              </p:par>
                              <p:par>
                                <p:cTn id="25" presetID="10"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fade">
                                      <p:cBhvr>
                                        <p:cTn id="27" dur="500"/>
                                        <p:tgtEl>
                                          <p:spTgt spid="9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500"/>
                                        <p:tgtEl>
                                          <p:spTgt spid="94"/>
                                        </p:tgtEl>
                                      </p:cBhvr>
                                    </p:animEffect>
                                  </p:childTnLst>
                                </p:cTn>
                              </p:par>
                              <p:par>
                                <p:cTn id="31" presetID="2" presetClass="entr" presetSubtype="2"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anim calcmode="lin" valueType="num">
                                      <p:cBhvr additive="base">
                                        <p:cTn id="33" dur="1000" fill="hold"/>
                                        <p:tgtEl>
                                          <p:spTgt spid="96"/>
                                        </p:tgtEl>
                                        <p:attrNameLst>
                                          <p:attrName>ppt_x</p:attrName>
                                        </p:attrNameLst>
                                      </p:cBhvr>
                                      <p:tavLst>
                                        <p:tav tm="0">
                                          <p:val>
                                            <p:strVal val="1+#ppt_w/2"/>
                                          </p:val>
                                        </p:tav>
                                        <p:tav tm="100000">
                                          <p:val>
                                            <p:strVal val="#ppt_x"/>
                                          </p:val>
                                        </p:tav>
                                      </p:tavLst>
                                    </p:anim>
                                    <p:anim calcmode="lin" valueType="num">
                                      <p:cBhvr additive="base">
                                        <p:cTn id="34" dur="1000" fill="hold"/>
                                        <p:tgtEl>
                                          <p:spTgt spid="96"/>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1000" fill="hold"/>
                                        <p:tgtEl>
                                          <p:spTgt spid="100"/>
                                        </p:tgtEl>
                                        <p:attrNameLst>
                                          <p:attrName>ppt_x</p:attrName>
                                        </p:attrNameLst>
                                      </p:cBhvr>
                                      <p:tavLst>
                                        <p:tav tm="0">
                                          <p:val>
                                            <p:strVal val="1+#ppt_w/2"/>
                                          </p:val>
                                        </p:tav>
                                        <p:tav tm="100000">
                                          <p:val>
                                            <p:strVal val="#ppt_x"/>
                                          </p:val>
                                        </p:tav>
                                      </p:tavLst>
                                    </p:anim>
                                    <p:anim calcmode="lin" valueType="num">
                                      <p:cBhvr additive="base">
                                        <p:cTn id="38" dur="1000" fill="hold"/>
                                        <p:tgtEl>
                                          <p:spTgt spid="100"/>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fade">
                                      <p:cBhvr>
                                        <p:cTn id="41" dur="500"/>
                                        <p:tgtEl>
                                          <p:spTgt spid="10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0"/>
                                        </p:tgtEl>
                                        <p:attrNameLst>
                                          <p:attrName>style.visibility</p:attrName>
                                        </p:attrNameLst>
                                      </p:cBhvr>
                                      <p:to>
                                        <p:strVal val="visible"/>
                                      </p:to>
                                    </p:set>
                                    <p:animEffect transition="in" filter="fade">
                                      <p:cBhvr>
                                        <p:cTn id="44"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83" grpId="0" animBg="1"/>
      <p:bldP spid="84" grpId="0" animBg="1"/>
      <p:bldP spid="94" grpId="0" animBg="1"/>
      <p:bldP spid="95" grpId="0" animBg="1"/>
      <p:bldP spid="96" grpId="0" animBg="1"/>
      <p:bldP spid="100" grpId="0" animBg="1"/>
      <p:bldP spid="109" grpId="0" animBg="1"/>
      <p:bldP spid="1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PA-文本框 89">
            <a:extLst>
              <a:ext uri="{FF2B5EF4-FFF2-40B4-BE49-F238E27FC236}">
                <a16:creationId xmlns="" xmlns:a16="http://schemas.microsoft.com/office/drawing/2014/main" id="{46694CAD-7A43-4E60-B6B4-902784F98509}"/>
              </a:ext>
            </a:extLst>
          </p:cNvPr>
          <p:cNvSpPr txBox="1"/>
          <p:nvPr>
            <p:custDataLst>
              <p:tags r:id="rId2"/>
            </p:custDataLst>
          </p:nvPr>
        </p:nvSpPr>
        <p:spPr>
          <a:xfrm>
            <a:off x="360329" y="3384560"/>
            <a:ext cx="212384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简化工作流程</a:t>
            </a:r>
          </a:p>
        </p:txBody>
      </p:sp>
      <p:sp>
        <p:nvSpPr>
          <p:cNvPr id="80" name="PA-文本框 89">
            <a:extLst>
              <a:ext uri="{FF2B5EF4-FFF2-40B4-BE49-F238E27FC236}">
                <a16:creationId xmlns="" xmlns:a16="http://schemas.microsoft.com/office/drawing/2014/main" id="{091EE536-CF1B-4AC2-9F73-AA407C2A74F9}"/>
              </a:ext>
            </a:extLst>
          </p:cNvPr>
          <p:cNvSpPr txBox="1"/>
          <p:nvPr>
            <p:custDataLst>
              <p:tags r:id="rId3"/>
            </p:custDataLst>
          </p:nvPr>
        </p:nvSpPr>
        <p:spPr>
          <a:xfrm>
            <a:off x="476250" y="3890392"/>
            <a:ext cx="1892006" cy="1477328"/>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更好地为人民进行服务，从而提高事业单位的整体服务质量。同时，事业单</a:t>
            </a:r>
          </a:p>
        </p:txBody>
      </p:sp>
      <p:sp>
        <p:nvSpPr>
          <p:cNvPr id="82" name="PA-文本框 89">
            <a:extLst>
              <a:ext uri="{FF2B5EF4-FFF2-40B4-BE49-F238E27FC236}">
                <a16:creationId xmlns="" xmlns:a16="http://schemas.microsoft.com/office/drawing/2014/main" id="{88BF832B-90AD-49EB-8F28-FC24E9D05F53}"/>
              </a:ext>
            </a:extLst>
          </p:cNvPr>
          <p:cNvSpPr txBox="1"/>
          <p:nvPr>
            <p:custDataLst>
              <p:tags r:id="rId4"/>
            </p:custDataLst>
          </p:nvPr>
        </p:nvSpPr>
        <p:spPr>
          <a:xfrm>
            <a:off x="2874929" y="3526394"/>
            <a:ext cx="212384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互联网</a:t>
            </a:r>
            <a:r>
              <a:rPr lang="en-US" altLang="zh-CN" sz="2400" dirty="0">
                <a:solidFill>
                  <a:srgbClr val="4F7D94"/>
                </a:solidFill>
                <a:cs typeface="+mn-ea"/>
                <a:sym typeface="+mn-lt"/>
              </a:rPr>
              <a:t>+</a:t>
            </a:r>
            <a:r>
              <a:rPr lang="zh-CN" altLang="en-US" sz="2400" dirty="0">
                <a:solidFill>
                  <a:srgbClr val="4F7D94"/>
                </a:solidFill>
                <a:cs typeface="+mn-ea"/>
                <a:sym typeface="+mn-lt"/>
              </a:rPr>
              <a:t>财务</a:t>
            </a:r>
          </a:p>
        </p:txBody>
      </p:sp>
      <p:sp>
        <p:nvSpPr>
          <p:cNvPr id="83" name="PA-文本框 89">
            <a:extLst>
              <a:ext uri="{FF2B5EF4-FFF2-40B4-BE49-F238E27FC236}">
                <a16:creationId xmlns="" xmlns:a16="http://schemas.microsoft.com/office/drawing/2014/main" id="{369036D4-2987-4E9C-8939-AB322F8D29B6}"/>
              </a:ext>
            </a:extLst>
          </p:cNvPr>
          <p:cNvSpPr txBox="1"/>
          <p:nvPr>
            <p:custDataLst>
              <p:tags r:id="rId5"/>
            </p:custDataLst>
          </p:nvPr>
        </p:nvSpPr>
        <p:spPr>
          <a:xfrm>
            <a:off x="2990850" y="4049142"/>
            <a:ext cx="1892006" cy="1477328"/>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全口径收支管理与现金流国库进行支付改革的重要途径之一是新财务会计制</a:t>
            </a:r>
          </a:p>
        </p:txBody>
      </p:sp>
      <p:sp>
        <p:nvSpPr>
          <p:cNvPr id="85" name="PA-文本框 89">
            <a:extLst>
              <a:ext uri="{FF2B5EF4-FFF2-40B4-BE49-F238E27FC236}">
                <a16:creationId xmlns="" xmlns:a16="http://schemas.microsoft.com/office/drawing/2014/main" id="{08250722-CBF9-4A38-B85C-4B4441406A73}"/>
              </a:ext>
            </a:extLst>
          </p:cNvPr>
          <p:cNvSpPr txBox="1"/>
          <p:nvPr>
            <p:custDataLst>
              <p:tags r:id="rId6"/>
            </p:custDataLst>
          </p:nvPr>
        </p:nvSpPr>
        <p:spPr>
          <a:xfrm flipH="1">
            <a:off x="4982175" y="4586844"/>
            <a:ext cx="2985738"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使用人报销经费</a:t>
            </a:r>
          </a:p>
        </p:txBody>
      </p:sp>
      <p:sp>
        <p:nvSpPr>
          <p:cNvPr id="86" name="PA-文本框 89">
            <a:extLst>
              <a:ext uri="{FF2B5EF4-FFF2-40B4-BE49-F238E27FC236}">
                <a16:creationId xmlns="" xmlns:a16="http://schemas.microsoft.com/office/drawing/2014/main" id="{B1B80B21-7822-474A-A7EF-B9408C3F15EE}"/>
              </a:ext>
            </a:extLst>
          </p:cNvPr>
          <p:cNvSpPr txBox="1"/>
          <p:nvPr>
            <p:custDataLst>
              <p:tags r:id="rId7"/>
            </p:custDataLst>
          </p:nvPr>
        </p:nvSpPr>
        <p:spPr>
          <a:xfrm flipH="1">
            <a:off x="5238750" y="5109592"/>
            <a:ext cx="2476206" cy="1064522"/>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财务服务工作评价满意度普遍偏低。近年来，高校财务活动日益复杂，在经</a:t>
            </a:r>
          </a:p>
        </p:txBody>
      </p:sp>
      <p:sp>
        <p:nvSpPr>
          <p:cNvPr id="88" name="PA-文本框 89">
            <a:extLst>
              <a:ext uri="{FF2B5EF4-FFF2-40B4-BE49-F238E27FC236}">
                <a16:creationId xmlns="" xmlns:a16="http://schemas.microsoft.com/office/drawing/2014/main" id="{CB8DDFF8-151A-427D-BE4E-2867EF0A1172}"/>
              </a:ext>
            </a:extLst>
          </p:cNvPr>
          <p:cNvSpPr txBox="1"/>
          <p:nvPr>
            <p:custDataLst>
              <p:tags r:id="rId8"/>
            </p:custDataLst>
          </p:nvPr>
        </p:nvSpPr>
        <p:spPr>
          <a:xfrm flipH="1">
            <a:off x="8525474" y="3754994"/>
            <a:ext cx="3272531"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财务服务存在的问题</a:t>
            </a:r>
          </a:p>
        </p:txBody>
      </p:sp>
      <p:sp>
        <p:nvSpPr>
          <p:cNvPr id="94" name="PA-文本框 89">
            <a:extLst>
              <a:ext uri="{FF2B5EF4-FFF2-40B4-BE49-F238E27FC236}">
                <a16:creationId xmlns="" xmlns:a16="http://schemas.microsoft.com/office/drawing/2014/main" id="{655375B7-E812-4478-90C3-AA9B188E493F}"/>
              </a:ext>
            </a:extLst>
          </p:cNvPr>
          <p:cNvSpPr txBox="1"/>
          <p:nvPr>
            <p:custDataLst>
              <p:tags r:id="rId9"/>
            </p:custDataLst>
          </p:nvPr>
        </p:nvSpPr>
        <p:spPr>
          <a:xfrm flipH="1">
            <a:off x="8525474" y="4277742"/>
            <a:ext cx="2989358" cy="1064522"/>
          </a:xfrm>
          <a:prstGeom prst="rect">
            <a:avLst/>
          </a:prstGeom>
          <a:noFill/>
        </p:spPr>
        <p:txBody>
          <a:bodyPr wrap="square" lIns="0" tIns="0" rIns="0" bIns="0" rtlCol="0">
            <a:spAutoFit/>
          </a:bodyPr>
          <a:lstStyle/>
          <a:p>
            <a:pPr algn="ctr" hangingPunct="0">
              <a:lnSpc>
                <a:spcPct val="150000"/>
              </a:lnSpc>
            </a:pPr>
            <a:r>
              <a:rPr lang="zh-CN" altLang="en-US" sz="1600" dirty="0">
                <a:solidFill>
                  <a:schemeClr val="tx1">
                    <a:lumMod val="85000"/>
                    <a:lumOff val="15000"/>
                  </a:schemeClr>
                </a:solidFill>
                <a:cs typeface="+mn-ea"/>
                <a:sym typeface="+mn-lt"/>
              </a:rPr>
              <a:t>提高财务管理团队整体素养。随着国家经济环境的变化，国家必然要对相应</a:t>
            </a:r>
          </a:p>
        </p:txBody>
      </p:sp>
      <p:grpSp>
        <p:nvGrpSpPr>
          <p:cNvPr id="46" name="组合 45">
            <a:extLst>
              <a:ext uri="{FF2B5EF4-FFF2-40B4-BE49-F238E27FC236}">
                <a16:creationId xmlns="" xmlns:a16="http://schemas.microsoft.com/office/drawing/2014/main" id="{FC2C72CA-7466-4498-82BC-5AD59A25E325}"/>
              </a:ext>
            </a:extLst>
          </p:cNvPr>
          <p:cNvGrpSpPr/>
          <p:nvPr/>
        </p:nvGrpSpPr>
        <p:grpSpPr>
          <a:xfrm>
            <a:off x="704720" y="697319"/>
            <a:ext cx="4236488" cy="474481"/>
            <a:chOff x="704720" y="697319"/>
            <a:chExt cx="4236488" cy="474481"/>
          </a:xfrm>
        </p:grpSpPr>
        <p:grpSp>
          <p:nvGrpSpPr>
            <p:cNvPr id="47" name="组合 46">
              <a:extLst>
                <a:ext uri="{FF2B5EF4-FFF2-40B4-BE49-F238E27FC236}">
                  <a16:creationId xmlns="" xmlns:a16="http://schemas.microsoft.com/office/drawing/2014/main" id="{31817723-B81E-40A2-830A-480DA4AA30EA}"/>
                </a:ext>
              </a:extLst>
            </p:cNvPr>
            <p:cNvGrpSpPr/>
            <p:nvPr/>
          </p:nvGrpSpPr>
          <p:grpSpPr>
            <a:xfrm>
              <a:off x="704720" y="697319"/>
              <a:ext cx="3166876" cy="474481"/>
              <a:chOff x="571370" y="697319"/>
              <a:chExt cx="3166876" cy="474481"/>
            </a:xfrm>
          </p:grpSpPr>
          <p:sp>
            <p:nvSpPr>
              <p:cNvPr id="49" name="文本框 48">
                <a:extLst>
                  <a:ext uri="{FF2B5EF4-FFF2-40B4-BE49-F238E27FC236}">
                    <a16:creationId xmlns="" xmlns:a16="http://schemas.microsoft.com/office/drawing/2014/main" id="{8ECA1AC9-B7E0-4251-8E98-AB72C59C03E4}"/>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p>
            </p:txBody>
          </p:sp>
          <p:grpSp>
            <p:nvGrpSpPr>
              <p:cNvPr id="51" name="组合 50">
                <a:extLst>
                  <a:ext uri="{FF2B5EF4-FFF2-40B4-BE49-F238E27FC236}">
                    <a16:creationId xmlns="" xmlns:a16="http://schemas.microsoft.com/office/drawing/2014/main" id="{63B63BA8-917F-49C5-AC2F-40AFE1198A68}"/>
                  </a:ext>
                </a:extLst>
              </p:cNvPr>
              <p:cNvGrpSpPr/>
              <p:nvPr/>
            </p:nvGrpSpPr>
            <p:grpSpPr>
              <a:xfrm>
                <a:off x="571370" y="697319"/>
                <a:ext cx="467453" cy="467453"/>
                <a:chOff x="10357798" y="5176240"/>
                <a:chExt cx="703860" cy="703860"/>
              </a:xfrm>
            </p:grpSpPr>
            <p:sp>
              <p:nvSpPr>
                <p:cNvPr id="52" name="椭圆 51">
                  <a:extLst>
                    <a:ext uri="{FF2B5EF4-FFF2-40B4-BE49-F238E27FC236}">
                      <a16:creationId xmlns="" xmlns:a16="http://schemas.microsoft.com/office/drawing/2014/main" id="{4B0D70AF-DA31-4098-AA47-68715B9689E0}"/>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4" name="Freeform 23">
                  <a:extLst>
                    <a:ext uri="{FF2B5EF4-FFF2-40B4-BE49-F238E27FC236}">
                      <a16:creationId xmlns="" xmlns:a16="http://schemas.microsoft.com/office/drawing/2014/main" id="{BD4D440F-03DE-410E-9917-E44012D51E40}"/>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48" name="文本框 47">
              <a:extLst>
                <a:ext uri="{FF2B5EF4-FFF2-40B4-BE49-F238E27FC236}">
                  <a16:creationId xmlns="" xmlns:a16="http://schemas.microsoft.com/office/drawing/2014/main" id="{6B7AE51A-9930-4022-83C5-7F88566A6A52}"/>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62" name="组合 61">
            <a:extLst>
              <a:ext uri="{FF2B5EF4-FFF2-40B4-BE49-F238E27FC236}">
                <a16:creationId xmlns="" xmlns:a16="http://schemas.microsoft.com/office/drawing/2014/main" id="{DF765115-AD8F-4AB5-85F2-9CAC00D269F2}"/>
              </a:ext>
            </a:extLst>
          </p:cNvPr>
          <p:cNvGrpSpPr/>
          <p:nvPr/>
        </p:nvGrpSpPr>
        <p:grpSpPr>
          <a:xfrm>
            <a:off x="10493829" y="5619905"/>
            <a:ext cx="1698171" cy="1238094"/>
            <a:chOff x="6668995" y="2831314"/>
            <a:chExt cx="5523005" cy="4026686"/>
          </a:xfrm>
        </p:grpSpPr>
        <p:sp>
          <p:nvSpPr>
            <p:cNvPr id="65" name="任意多边形: 形状 64">
              <a:extLst>
                <a:ext uri="{FF2B5EF4-FFF2-40B4-BE49-F238E27FC236}">
                  <a16:creationId xmlns="" xmlns:a16="http://schemas.microsoft.com/office/drawing/2014/main" id="{17764709-0610-4F75-9E94-DEE129039554}"/>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7" name="任意多边形: 形状 66">
              <a:extLst>
                <a:ext uri="{FF2B5EF4-FFF2-40B4-BE49-F238E27FC236}">
                  <a16:creationId xmlns="" xmlns:a16="http://schemas.microsoft.com/office/drawing/2014/main" id="{99FF86F1-C542-4F1B-A90F-E4AAE007D5BB}"/>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68" name="矩形 10">
            <a:extLst>
              <a:ext uri="{FF2B5EF4-FFF2-40B4-BE49-F238E27FC236}">
                <a16:creationId xmlns="" xmlns:a16="http://schemas.microsoft.com/office/drawing/2014/main" id="{BD6B4F82-92B7-47B0-B26E-09837B3B77DA}"/>
              </a:ext>
            </a:extLst>
          </p:cNvPr>
          <p:cNvSpPr>
            <a:spLocks noChangeAspect="1"/>
          </p:cNvSpPr>
          <p:nvPr/>
        </p:nvSpPr>
        <p:spPr>
          <a:xfrm>
            <a:off x="9245614" y="1571736"/>
            <a:ext cx="1672836" cy="1823733"/>
          </a:xfrm>
          <a:custGeom>
            <a:avLst/>
            <a:gdLst>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299728 w 1305333"/>
              <a:gd name="connsiteY4" fmla="*/ 452301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6046"/>
              <a:gd name="connsiteY0" fmla="*/ 0 h 1424419"/>
              <a:gd name="connsiteX1" fmla="*/ 757287 w 1306046"/>
              <a:gd name="connsiteY1" fmla="*/ 32444 h 1424419"/>
              <a:gd name="connsiteX2" fmla="*/ 1206876 w 1306046"/>
              <a:gd name="connsiteY2" fmla="*/ 284945 h 1424419"/>
              <a:gd name="connsiteX3" fmla="*/ 1233464 w 1306046"/>
              <a:gd name="connsiteY3" fmla="*/ 306775 h 1424419"/>
              <a:gd name="connsiteX4" fmla="*/ 1301712 w 1306046"/>
              <a:gd name="connsiteY4" fmla="*/ 442384 h 1424419"/>
              <a:gd name="connsiteX5" fmla="*/ 1303099 w 1306046"/>
              <a:gd name="connsiteY5" fmla="*/ 495558 h 1424419"/>
              <a:gd name="connsiteX6" fmla="*/ 1303099 w 1306046"/>
              <a:gd name="connsiteY6" fmla="*/ 952393 h 1424419"/>
              <a:gd name="connsiteX7" fmla="*/ 1305306 w 1306046"/>
              <a:gd name="connsiteY7" fmla="*/ 990115 h 1424419"/>
              <a:gd name="connsiteX8" fmla="*/ 1193590 w 1306046"/>
              <a:gd name="connsiteY8" fmla="*/ 1159518 h 1424419"/>
              <a:gd name="connsiteX9" fmla="*/ 1188747 w 1306046"/>
              <a:gd name="connsiteY9" fmla="*/ 1163476 h 1424419"/>
              <a:gd name="connsiteX10" fmla="*/ 792288 w 1306046"/>
              <a:gd name="connsiteY10" fmla="*/ 1385653 h 1424419"/>
              <a:gd name="connsiteX11" fmla="*/ 522686 w 1306046"/>
              <a:gd name="connsiteY11" fmla="*/ 1384922 h 1424419"/>
              <a:gd name="connsiteX12" fmla="*/ 80344 w 1306046"/>
              <a:gd name="connsiteY12" fmla="*/ 1139323 h 1424419"/>
              <a:gd name="connsiteX13" fmla="*/ 68397 w 1306046"/>
              <a:gd name="connsiteY13" fmla="*/ 1130059 h 1424419"/>
              <a:gd name="connsiteX14" fmla="*/ 667 w 1306046"/>
              <a:gd name="connsiteY14" fmla="*/ 999105 h 1424419"/>
              <a:gd name="connsiteX15" fmla="*/ 0 w 1306046"/>
              <a:gd name="connsiteY15" fmla="*/ 972364 h 1424419"/>
              <a:gd name="connsiteX16" fmla="*/ 2496 w 1306046"/>
              <a:gd name="connsiteY16" fmla="*/ 463106 h 1424419"/>
              <a:gd name="connsiteX17" fmla="*/ 2458 w 1306046"/>
              <a:gd name="connsiteY17" fmla="*/ 429563 h 1424419"/>
              <a:gd name="connsiteX18" fmla="*/ 75248 w 1306046"/>
              <a:gd name="connsiteY18" fmla="*/ 303202 h 1424419"/>
              <a:gd name="connsiteX19" fmla="*/ 103465 w 1306046"/>
              <a:gd name="connsiteY19" fmla="*/ 288252 h 1424419"/>
              <a:gd name="connsiteX20" fmla="*/ 541533 w 1306046"/>
              <a:gd name="connsiteY20" fmla="*/ 38110 h 1424419"/>
              <a:gd name="connsiteX21" fmla="*/ 653528 w 1306046"/>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11970 w 1305333"/>
              <a:gd name="connsiteY8" fmla="*/ 1149621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36006 w 1305333"/>
              <a:gd name="connsiteY8" fmla="*/ 1160932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13169"/>
              <a:gd name="connsiteY0" fmla="*/ 0 h 1424419"/>
              <a:gd name="connsiteX1" fmla="*/ 757287 w 1313169"/>
              <a:gd name="connsiteY1" fmla="*/ 32444 h 1424419"/>
              <a:gd name="connsiteX2" fmla="*/ 1206876 w 1313169"/>
              <a:gd name="connsiteY2" fmla="*/ 284945 h 1424419"/>
              <a:gd name="connsiteX3" fmla="*/ 1237706 w 1313169"/>
              <a:gd name="connsiteY3" fmla="*/ 306775 h 1424419"/>
              <a:gd name="connsiteX4" fmla="*/ 1301712 w 1313169"/>
              <a:gd name="connsiteY4" fmla="*/ 442384 h 1424419"/>
              <a:gd name="connsiteX5" fmla="*/ 1303099 w 1313169"/>
              <a:gd name="connsiteY5" fmla="*/ 495558 h 1424419"/>
              <a:gd name="connsiteX6" fmla="*/ 1303099 w 1313169"/>
              <a:gd name="connsiteY6" fmla="*/ 952393 h 1424419"/>
              <a:gd name="connsiteX7" fmla="*/ 1305306 w 1313169"/>
              <a:gd name="connsiteY7" fmla="*/ 990115 h 1424419"/>
              <a:gd name="connsiteX8" fmla="*/ 1271352 w 1313169"/>
              <a:gd name="connsiteY8" fmla="*/ 1142552 h 1424419"/>
              <a:gd name="connsiteX9" fmla="*/ 1172881 w 1313169"/>
              <a:gd name="connsiteY9" fmla="*/ 1179342 h 1424419"/>
              <a:gd name="connsiteX10" fmla="*/ 792288 w 1313169"/>
              <a:gd name="connsiteY10" fmla="*/ 1385653 h 1424419"/>
              <a:gd name="connsiteX11" fmla="*/ 522686 w 1313169"/>
              <a:gd name="connsiteY11" fmla="*/ 1384922 h 1424419"/>
              <a:gd name="connsiteX12" fmla="*/ 80344 w 1313169"/>
              <a:gd name="connsiteY12" fmla="*/ 1139323 h 1424419"/>
              <a:gd name="connsiteX13" fmla="*/ 68397 w 1313169"/>
              <a:gd name="connsiteY13" fmla="*/ 1130059 h 1424419"/>
              <a:gd name="connsiteX14" fmla="*/ 667 w 1313169"/>
              <a:gd name="connsiteY14" fmla="*/ 999105 h 1424419"/>
              <a:gd name="connsiteX15" fmla="*/ 0 w 1313169"/>
              <a:gd name="connsiteY15" fmla="*/ 972364 h 1424419"/>
              <a:gd name="connsiteX16" fmla="*/ 2496 w 1313169"/>
              <a:gd name="connsiteY16" fmla="*/ 463106 h 1424419"/>
              <a:gd name="connsiteX17" fmla="*/ 2458 w 1313169"/>
              <a:gd name="connsiteY17" fmla="*/ 429563 h 1424419"/>
              <a:gd name="connsiteX18" fmla="*/ 75248 w 1313169"/>
              <a:gd name="connsiteY18" fmla="*/ 303202 h 1424419"/>
              <a:gd name="connsiteX19" fmla="*/ 106293 w 1313169"/>
              <a:gd name="connsiteY19" fmla="*/ 282597 h 1424419"/>
              <a:gd name="connsiteX20" fmla="*/ 541533 w 1313169"/>
              <a:gd name="connsiteY20" fmla="*/ 38110 h 1424419"/>
              <a:gd name="connsiteX21" fmla="*/ 653528 w 1313169"/>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8397 w 1306267"/>
              <a:gd name="connsiteY13" fmla="*/ 113005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4302 w 1306267"/>
              <a:gd name="connsiteY12" fmla="*/ 1158755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4302 w 1306267"/>
              <a:gd name="connsiteY12" fmla="*/ 1158755 h 1424419"/>
              <a:gd name="connsiteX13" fmla="*/ 39429 w 1306267"/>
              <a:gd name="connsiteY13" fmla="*/ 1117635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27376 w 1305333"/>
              <a:gd name="connsiteY8" fmla="*/ 1152027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94302 w 1305333"/>
              <a:gd name="connsiteY12" fmla="*/ 1158755 h 1424419"/>
              <a:gd name="connsiteX13" fmla="*/ 39429 w 1305333"/>
              <a:gd name="connsiteY13" fmla="*/ 1117635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2599 w 1305333"/>
              <a:gd name="connsiteY7" fmla="*/ 1003650 h 1424419"/>
              <a:gd name="connsiteX8" fmla="*/ 1227376 w 1305333"/>
              <a:gd name="connsiteY8" fmla="*/ 1152027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94302 w 1305333"/>
              <a:gd name="connsiteY12" fmla="*/ 1158755 h 1424419"/>
              <a:gd name="connsiteX13" fmla="*/ 39429 w 1305333"/>
              <a:gd name="connsiteY13" fmla="*/ 1117635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080"/>
              <a:gd name="connsiteY0" fmla="*/ 0 h 1424419"/>
              <a:gd name="connsiteX1" fmla="*/ 757287 w 1305080"/>
              <a:gd name="connsiteY1" fmla="*/ 32444 h 1424419"/>
              <a:gd name="connsiteX2" fmla="*/ 1206876 w 1305080"/>
              <a:gd name="connsiteY2" fmla="*/ 284945 h 1424419"/>
              <a:gd name="connsiteX3" fmla="*/ 1237706 w 1305080"/>
              <a:gd name="connsiteY3" fmla="*/ 306775 h 1424419"/>
              <a:gd name="connsiteX4" fmla="*/ 1301712 w 1305080"/>
              <a:gd name="connsiteY4" fmla="*/ 442384 h 1424419"/>
              <a:gd name="connsiteX5" fmla="*/ 1303099 w 1305080"/>
              <a:gd name="connsiteY5" fmla="*/ 495558 h 1424419"/>
              <a:gd name="connsiteX6" fmla="*/ 1301746 w 1305080"/>
              <a:gd name="connsiteY6" fmla="*/ 953747 h 1424419"/>
              <a:gd name="connsiteX7" fmla="*/ 1302599 w 1305080"/>
              <a:gd name="connsiteY7" fmla="*/ 1003650 h 1424419"/>
              <a:gd name="connsiteX8" fmla="*/ 1227376 w 1305080"/>
              <a:gd name="connsiteY8" fmla="*/ 1152027 h 1424419"/>
              <a:gd name="connsiteX9" fmla="*/ 1172881 w 1305080"/>
              <a:gd name="connsiteY9" fmla="*/ 1179342 h 1424419"/>
              <a:gd name="connsiteX10" fmla="*/ 792288 w 1305080"/>
              <a:gd name="connsiteY10" fmla="*/ 1385653 h 1424419"/>
              <a:gd name="connsiteX11" fmla="*/ 522686 w 1305080"/>
              <a:gd name="connsiteY11" fmla="*/ 1384922 h 1424419"/>
              <a:gd name="connsiteX12" fmla="*/ 94302 w 1305080"/>
              <a:gd name="connsiteY12" fmla="*/ 1158755 h 1424419"/>
              <a:gd name="connsiteX13" fmla="*/ 39429 w 1305080"/>
              <a:gd name="connsiteY13" fmla="*/ 1117635 h 1424419"/>
              <a:gd name="connsiteX14" fmla="*/ 667 w 1305080"/>
              <a:gd name="connsiteY14" fmla="*/ 999105 h 1424419"/>
              <a:gd name="connsiteX15" fmla="*/ 0 w 1305080"/>
              <a:gd name="connsiteY15" fmla="*/ 972364 h 1424419"/>
              <a:gd name="connsiteX16" fmla="*/ 2496 w 1305080"/>
              <a:gd name="connsiteY16" fmla="*/ 463106 h 1424419"/>
              <a:gd name="connsiteX17" fmla="*/ 2458 w 1305080"/>
              <a:gd name="connsiteY17" fmla="*/ 429563 h 1424419"/>
              <a:gd name="connsiteX18" fmla="*/ 75248 w 1305080"/>
              <a:gd name="connsiteY18" fmla="*/ 303202 h 1424419"/>
              <a:gd name="connsiteX19" fmla="*/ 106293 w 1305080"/>
              <a:gd name="connsiteY19" fmla="*/ 282597 h 1424419"/>
              <a:gd name="connsiteX20" fmla="*/ 541533 w 1305080"/>
              <a:gd name="connsiteY20" fmla="*/ 38110 h 1424419"/>
              <a:gd name="connsiteX21" fmla="*/ 653528 w 1305080"/>
              <a:gd name="connsiteY21" fmla="*/ 0 h 1424419"/>
              <a:gd name="connsiteX0" fmla="*/ 653528 w 1305299"/>
              <a:gd name="connsiteY0" fmla="*/ 0 h 1424419"/>
              <a:gd name="connsiteX1" fmla="*/ 757287 w 1305299"/>
              <a:gd name="connsiteY1" fmla="*/ 32444 h 1424419"/>
              <a:gd name="connsiteX2" fmla="*/ 1206876 w 1305299"/>
              <a:gd name="connsiteY2" fmla="*/ 284945 h 1424419"/>
              <a:gd name="connsiteX3" fmla="*/ 1237706 w 1305299"/>
              <a:gd name="connsiteY3" fmla="*/ 306775 h 1424419"/>
              <a:gd name="connsiteX4" fmla="*/ 1301712 w 1305299"/>
              <a:gd name="connsiteY4" fmla="*/ 442384 h 1424419"/>
              <a:gd name="connsiteX5" fmla="*/ 1303099 w 1305299"/>
              <a:gd name="connsiteY5" fmla="*/ 495558 h 1424419"/>
              <a:gd name="connsiteX6" fmla="*/ 1301746 w 1305299"/>
              <a:gd name="connsiteY6" fmla="*/ 953747 h 1424419"/>
              <a:gd name="connsiteX7" fmla="*/ 1302599 w 1305299"/>
              <a:gd name="connsiteY7" fmla="*/ 1003650 h 1424419"/>
              <a:gd name="connsiteX8" fmla="*/ 1227376 w 1305299"/>
              <a:gd name="connsiteY8" fmla="*/ 1152027 h 1424419"/>
              <a:gd name="connsiteX9" fmla="*/ 1172881 w 1305299"/>
              <a:gd name="connsiteY9" fmla="*/ 1179342 h 1424419"/>
              <a:gd name="connsiteX10" fmla="*/ 792288 w 1305299"/>
              <a:gd name="connsiteY10" fmla="*/ 1385653 h 1424419"/>
              <a:gd name="connsiteX11" fmla="*/ 522686 w 1305299"/>
              <a:gd name="connsiteY11" fmla="*/ 1384922 h 1424419"/>
              <a:gd name="connsiteX12" fmla="*/ 94302 w 1305299"/>
              <a:gd name="connsiteY12" fmla="*/ 1158755 h 1424419"/>
              <a:gd name="connsiteX13" fmla="*/ 39429 w 1305299"/>
              <a:gd name="connsiteY13" fmla="*/ 1117635 h 1424419"/>
              <a:gd name="connsiteX14" fmla="*/ 667 w 1305299"/>
              <a:gd name="connsiteY14" fmla="*/ 999105 h 1424419"/>
              <a:gd name="connsiteX15" fmla="*/ 0 w 1305299"/>
              <a:gd name="connsiteY15" fmla="*/ 972364 h 1424419"/>
              <a:gd name="connsiteX16" fmla="*/ 2496 w 1305299"/>
              <a:gd name="connsiteY16" fmla="*/ 463106 h 1424419"/>
              <a:gd name="connsiteX17" fmla="*/ 2458 w 1305299"/>
              <a:gd name="connsiteY17" fmla="*/ 429563 h 1424419"/>
              <a:gd name="connsiteX18" fmla="*/ 75248 w 1305299"/>
              <a:gd name="connsiteY18" fmla="*/ 303202 h 1424419"/>
              <a:gd name="connsiteX19" fmla="*/ 106293 w 1305299"/>
              <a:gd name="connsiteY19" fmla="*/ 282597 h 1424419"/>
              <a:gd name="connsiteX20" fmla="*/ 541533 w 1305299"/>
              <a:gd name="connsiteY20" fmla="*/ 38110 h 1424419"/>
              <a:gd name="connsiteX21" fmla="*/ 653528 w 1305299"/>
              <a:gd name="connsiteY21" fmla="*/ 0 h 1424419"/>
              <a:gd name="connsiteX0" fmla="*/ 653528 w 1306646"/>
              <a:gd name="connsiteY0" fmla="*/ 0 h 1424419"/>
              <a:gd name="connsiteX1" fmla="*/ 757287 w 1306646"/>
              <a:gd name="connsiteY1" fmla="*/ 32444 h 1424419"/>
              <a:gd name="connsiteX2" fmla="*/ 1206876 w 1306646"/>
              <a:gd name="connsiteY2" fmla="*/ 284945 h 1424419"/>
              <a:gd name="connsiteX3" fmla="*/ 1237706 w 1306646"/>
              <a:gd name="connsiteY3" fmla="*/ 306775 h 1424419"/>
              <a:gd name="connsiteX4" fmla="*/ 1301712 w 1306646"/>
              <a:gd name="connsiteY4" fmla="*/ 442384 h 1424419"/>
              <a:gd name="connsiteX5" fmla="*/ 1303099 w 1306646"/>
              <a:gd name="connsiteY5" fmla="*/ 495558 h 1424419"/>
              <a:gd name="connsiteX6" fmla="*/ 1301746 w 1306646"/>
              <a:gd name="connsiteY6" fmla="*/ 953747 h 1424419"/>
              <a:gd name="connsiteX7" fmla="*/ 1302599 w 1306646"/>
              <a:gd name="connsiteY7" fmla="*/ 1003650 h 1424419"/>
              <a:gd name="connsiteX8" fmla="*/ 1227376 w 1306646"/>
              <a:gd name="connsiteY8" fmla="*/ 1152027 h 1424419"/>
              <a:gd name="connsiteX9" fmla="*/ 1172881 w 1306646"/>
              <a:gd name="connsiteY9" fmla="*/ 1179342 h 1424419"/>
              <a:gd name="connsiteX10" fmla="*/ 792288 w 1306646"/>
              <a:gd name="connsiteY10" fmla="*/ 1385653 h 1424419"/>
              <a:gd name="connsiteX11" fmla="*/ 522686 w 1306646"/>
              <a:gd name="connsiteY11" fmla="*/ 1384922 h 1424419"/>
              <a:gd name="connsiteX12" fmla="*/ 94302 w 1306646"/>
              <a:gd name="connsiteY12" fmla="*/ 1158755 h 1424419"/>
              <a:gd name="connsiteX13" fmla="*/ 39429 w 1306646"/>
              <a:gd name="connsiteY13" fmla="*/ 1117635 h 1424419"/>
              <a:gd name="connsiteX14" fmla="*/ 667 w 1306646"/>
              <a:gd name="connsiteY14" fmla="*/ 999105 h 1424419"/>
              <a:gd name="connsiteX15" fmla="*/ 0 w 1306646"/>
              <a:gd name="connsiteY15" fmla="*/ 972364 h 1424419"/>
              <a:gd name="connsiteX16" fmla="*/ 2496 w 1306646"/>
              <a:gd name="connsiteY16" fmla="*/ 463106 h 1424419"/>
              <a:gd name="connsiteX17" fmla="*/ 2458 w 1306646"/>
              <a:gd name="connsiteY17" fmla="*/ 429563 h 1424419"/>
              <a:gd name="connsiteX18" fmla="*/ 75248 w 1306646"/>
              <a:gd name="connsiteY18" fmla="*/ 303202 h 1424419"/>
              <a:gd name="connsiteX19" fmla="*/ 106293 w 1306646"/>
              <a:gd name="connsiteY19" fmla="*/ 282597 h 1424419"/>
              <a:gd name="connsiteX20" fmla="*/ 541533 w 1306646"/>
              <a:gd name="connsiteY20" fmla="*/ 38110 h 1424419"/>
              <a:gd name="connsiteX21" fmla="*/ 653528 w 1306646"/>
              <a:gd name="connsiteY21" fmla="*/ 0 h 1424419"/>
              <a:gd name="connsiteX0" fmla="*/ 653528 w 1305299"/>
              <a:gd name="connsiteY0" fmla="*/ 0 h 1424419"/>
              <a:gd name="connsiteX1" fmla="*/ 757287 w 1305299"/>
              <a:gd name="connsiteY1" fmla="*/ 32444 h 1424419"/>
              <a:gd name="connsiteX2" fmla="*/ 1206876 w 1305299"/>
              <a:gd name="connsiteY2" fmla="*/ 284945 h 1424419"/>
              <a:gd name="connsiteX3" fmla="*/ 1237706 w 1305299"/>
              <a:gd name="connsiteY3" fmla="*/ 306775 h 1424419"/>
              <a:gd name="connsiteX4" fmla="*/ 1301712 w 1305299"/>
              <a:gd name="connsiteY4" fmla="*/ 442384 h 1424419"/>
              <a:gd name="connsiteX5" fmla="*/ 1303099 w 1305299"/>
              <a:gd name="connsiteY5" fmla="*/ 495558 h 1424419"/>
              <a:gd name="connsiteX6" fmla="*/ 1301746 w 1305299"/>
              <a:gd name="connsiteY6" fmla="*/ 953747 h 1424419"/>
              <a:gd name="connsiteX7" fmla="*/ 1302599 w 1305299"/>
              <a:gd name="connsiteY7" fmla="*/ 1003650 h 1424419"/>
              <a:gd name="connsiteX8" fmla="*/ 1227376 w 1305299"/>
              <a:gd name="connsiteY8" fmla="*/ 1152027 h 1424419"/>
              <a:gd name="connsiteX9" fmla="*/ 1172881 w 1305299"/>
              <a:gd name="connsiteY9" fmla="*/ 1179342 h 1424419"/>
              <a:gd name="connsiteX10" fmla="*/ 792288 w 1305299"/>
              <a:gd name="connsiteY10" fmla="*/ 1385653 h 1424419"/>
              <a:gd name="connsiteX11" fmla="*/ 522686 w 1305299"/>
              <a:gd name="connsiteY11" fmla="*/ 1384922 h 1424419"/>
              <a:gd name="connsiteX12" fmla="*/ 94302 w 1305299"/>
              <a:gd name="connsiteY12" fmla="*/ 1158755 h 1424419"/>
              <a:gd name="connsiteX13" fmla="*/ 39429 w 1305299"/>
              <a:gd name="connsiteY13" fmla="*/ 1117635 h 1424419"/>
              <a:gd name="connsiteX14" fmla="*/ 667 w 1305299"/>
              <a:gd name="connsiteY14" fmla="*/ 999105 h 1424419"/>
              <a:gd name="connsiteX15" fmla="*/ 0 w 1305299"/>
              <a:gd name="connsiteY15" fmla="*/ 972364 h 1424419"/>
              <a:gd name="connsiteX16" fmla="*/ 2496 w 1305299"/>
              <a:gd name="connsiteY16" fmla="*/ 463106 h 1424419"/>
              <a:gd name="connsiteX17" fmla="*/ 2458 w 1305299"/>
              <a:gd name="connsiteY17" fmla="*/ 429563 h 1424419"/>
              <a:gd name="connsiteX18" fmla="*/ 75248 w 1305299"/>
              <a:gd name="connsiteY18" fmla="*/ 303202 h 1424419"/>
              <a:gd name="connsiteX19" fmla="*/ 106293 w 1305299"/>
              <a:gd name="connsiteY19" fmla="*/ 282597 h 1424419"/>
              <a:gd name="connsiteX20" fmla="*/ 541533 w 1305299"/>
              <a:gd name="connsiteY20" fmla="*/ 38110 h 1424419"/>
              <a:gd name="connsiteX21" fmla="*/ 653528 w 1305299"/>
              <a:gd name="connsiteY21" fmla="*/ 0 h 1424419"/>
              <a:gd name="connsiteX0" fmla="*/ 653528 w 1304127"/>
              <a:gd name="connsiteY0" fmla="*/ 0 h 1424419"/>
              <a:gd name="connsiteX1" fmla="*/ 757287 w 1304127"/>
              <a:gd name="connsiteY1" fmla="*/ 32444 h 1424419"/>
              <a:gd name="connsiteX2" fmla="*/ 1206876 w 1304127"/>
              <a:gd name="connsiteY2" fmla="*/ 284945 h 1424419"/>
              <a:gd name="connsiteX3" fmla="*/ 1237706 w 1304127"/>
              <a:gd name="connsiteY3" fmla="*/ 306775 h 1424419"/>
              <a:gd name="connsiteX4" fmla="*/ 1301712 w 1304127"/>
              <a:gd name="connsiteY4" fmla="*/ 442384 h 1424419"/>
              <a:gd name="connsiteX5" fmla="*/ 1303099 w 1304127"/>
              <a:gd name="connsiteY5" fmla="*/ 495558 h 1424419"/>
              <a:gd name="connsiteX6" fmla="*/ 1301746 w 1304127"/>
              <a:gd name="connsiteY6" fmla="*/ 953747 h 1424419"/>
              <a:gd name="connsiteX7" fmla="*/ 1302599 w 1304127"/>
              <a:gd name="connsiteY7" fmla="*/ 1003650 h 1424419"/>
              <a:gd name="connsiteX8" fmla="*/ 1227376 w 1304127"/>
              <a:gd name="connsiteY8" fmla="*/ 1152027 h 1424419"/>
              <a:gd name="connsiteX9" fmla="*/ 1172881 w 1304127"/>
              <a:gd name="connsiteY9" fmla="*/ 1179342 h 1424419"/>
              <a:gd name="connsiteX10" fmla="*/ 792288 w 1304127"/>
              <a:gd name="connsiteY10" fmla="*/ 1385653 h 1424419"/>
              <a:gd name="connsiteX11" fmla="*/ 522686 w 1304127"/>
              <a:gd name="connsiteY11" fmla="*/ 1384922 h 1424419"/>
              <a:gd name="connsiteX12" fmla="*/ 94302 w 1304127"/>
              <a:gd name="connsiteY12" fmla="*/ 1158755 h 1424419"/>
              <a:gd name="connsiteX13" fmla="*/ 39429 w 1304127"/>
              <a:gd name="connsiteY13" fmla="*/ 1117635 h 1424419"/>
              <a:gd name="connsiteX14" fmla="*/ 667 w 1304127"/>
              <a:gd name="connsiteY14" fmla="*/ 999105 h 1424419"/>
              <a:gd name="connsiteX15" fmla="*/ 0 w 1304127"/>
              <a:gd name="connsiteY15" fmla="*/ 972364 h 1424419"/>
              <a:gd name="connsiteX16" fmla="*/ 2496 w 1304127"/>
              <a:gd name="connsiteY16" fmla="*/ 463106 h 1424419"/>
              <a:gd name="connsiteX17" fmla="*/ 2458 w 1304127"/>
              <a:gd name="connsiteY17" fmla="*/ 429563 h 1424419"/>
              <a:gd name="connsiteX18" fmla="*/ 75248 w 1304127"/>
              <a:gd name="connsiteY18" fmla="*/ 303202 h 1424419"/>
              <a:gd name="connsiteX19" fmla="*/ 106293 w 1304127"/>
              <a:gd name="connsiteY19" fmla="*/ 282597 h 1424419"/>
              <a:gd name="connsiteX20" fmla="*/ 541533 w 1304127"/>
              <a:gd name="connsiteY20" fmla="*/ 38110 h 1424419"/>
              <a:gd name="connsiteX21" fmla="*/ 653528 w 1304127"/>
              <a:gd name="connsiteY21" fmla="*/ 0 h 1424419"/>
              <a:gd name="connsiteX0" fmla="*/ 653528 w 1306101"/>
              <a:gd name="connsiteY0" fmla="*/ 0 h 1424419"/>
              <a:gd name="connsiteX1" fmla="*/ 757287 w 1306101"/>
              <a:gd name="connsiteY1" fmla="*/ 32444 h 1424419"/>
              <a:gd name="connsiteX2" fmla="*/ 1206876 w 1306101"/>
              <a:gd name="connsiteY2" fmla="*/ 284945 h 1424419"/>
              <a:gd name="connsiteX3" fmla="*/ 1237706 w 1306101"/>
              <a:gd name="connsiteY3" fmla="*/ 306775 h 1424419"/>
              <a:gd name="connsiteX4" fmla="*/ 1305773 w 1306101"/>
              <a:gd name="connsiteY4" fmla="*/ 442384 h 1424419"/>
              <a:gd name="connsiteX5" fmla="*/ 1303099 w 1306101"/>
              <a:gd name="connsiteY5" fmla="*/ 495558 h 1424419"/>
              <a:gd name="connsiteX6" fmla="*/ 1301746 w 1306101"/>
              <a:gd name="connsiteY6" fmla="*/ 953747 h 1424419"/>
              <a:gd name="connsiteX7" fmla="*/ 1302599 w 1306101"/>
              <a:gd name="connsiteY7" fmla="*/ 1003650 h 1424419"/>
              <a:gd name="connsiteX8" fmla="*/ 1227376 w 1306101"/>
              <a:gd name="connsiteY8" fmla="*/ 1152027 h 1424419"/>
              <a:gd name="connsiteX9" fmla="*/ 1172881 w 1306101"/>
              <a:gd name="connsiteY9" fmla="*/ 1179342 h 1424419"/>
              <a:gd name="connsiteX10" fmla="*/ 792288 w 1306101"/>
              <a:gd name="connsiteY10" fmla="*/ 1385653 h 1424419"/>
              <a:gd name="connsiteX11" fmla="*/ 522686 w 1306101"/>
              <a:gd name="connsiteY11" fmla="*/ 1384922 h 1424419"/>
              <a:gd name="connsiteX12" fmla="*/ 94302 w 1306101"/>
              <a:gd name="connsiteY12" fmla="*/ 1158755 h 1424419"/>
              <a:gd name="connsiteX13" fmla="*/ 39429 w 1306101"/>
              <a:gd name="connsiteY13" fmla="*/ 1117635 h 1424419"/>
              <a:gd name="connsiteX14" fmla="*/ 667 w 1306101"/>
              <a:gd name="connsiteY14" fmla="*/ 999105 h 1424419"/>
              <a:gd name="connsiteX15" fmla="*/ 0 w 1306101"/>
              <a:gd name="connsiteY15" fmla="*/ 972364 h 1424419"/>
              <a:gd name="connsiteX16" fmla="*/ 2496 w 1306101"/>
              <a:gd name="connsiteY16" fmla="*/ 463106 h 1424419"/>
              <a:gd name="connsiteX17" fmla="*/ 2458 w 1306101"/>
              <a:gd name="connsiteY17" fmla="*/ 429563 h 1424419"/>
              <a:gd name="connsiteX18" fmla="*/ 75248 w 1306101"/>
              <a:gd name="connsiteY18" fmla="*/ 303202 h 1424419"/>
              <a:gd name="connsiteX19" fmla="*/ 106293 w 1306101"/>
              <a:gd name="connsiteY19" fmla="*/ 282597 h 1424419"/>
              <a:gd name="connsiteX20" fmla="*/ 541533 w 1306101"/>
              <a:gd name="connsiteY20" fmla="*/ 38110 h 1424419"/>
              <a:gd name="connsiteX21" fmla="*/ 653528 w 1306101"/>
              <a:gd name="connsiteY21" fmla="*/ 0 h 1424419"/>
              <a:gd name="connsiteX0" fmla="*/ 653528 w 1304819"/>
              <a:gd name="connsiteY0" fmla="*/ 0 h 1424419"/>
              <a:gd name="connsiteX1" fmla="*/ 757287 w 1304819"/>
              <a:gd name="connsiteY1" fmla="*/ 32444 h 1424419"/>
              <a:gd name="connsiteX2" fmla="*/ 1206876 w 1304819"/>
              <a:gd name="connsiteY2" fmla="*/ 284945 h 1424419"/>
              <a:gd name="connsiteX3" fmla="*/ 1237706 w 1304819"/>
              <a:gd name="connsiteY3" fmla="*/ 306775 h 1424419"/>
              <a:gd name="connsiteX4" fmla="*/ 1304420 w 1304819"/>
              <a:gd name="connsiteY4" fmla="*/ 434263 h 1424419"/>
              <a:gd name="connsiteX5" fmla="*/ 1303099 w 1304819"/>
              <a:gd name="connsiteY5" fmla="*/ 495558 h 1424419"/>
              <a:gd name="connsiteX6" fmla="*/ 1301746 w 1304819"/>
              <a:gd name="connsiteY6" fmla="*/ 953747 h 1424419"/>
              <a:gd name="connsiteX7" fmla="*/ 1302599 w 1304819"/>
              <a:gd name="connsiteY7" fmla="*/ 1003650 h 1424419"/>
              <a:gd name="connsiteX8" fmla="*/ 1227376 w 1304819"/>
              <a:gd name="connsiteY8" fmla="*/ 1152027 h 1424419"/>
              <a:gd name="connsiteX9" fmla="*/ 1172881 w 1304819"/>
              <a:gd name="connsiteY9" fmla="*/ 1179342 h 1424419"/>
              <a:gd name="connsiteX10" fmla="*/ 792288 w 1304819"/>
              <a:gd name="connsiteY10" fmla="*/ 1385653 h 1424419"/>
              <a:gd name="connsiteX11" fmla="*/ 522686 w 1304819"/>
              <a:gd name="connsiteY11" fmla="*/ 1384922 h 1424419"/>
              <a:gd name="connsiteX12" fmla="*/ 94302 w 1304819"/>
              <a:gd name="connsiteY12" fmla="*/ 1158755 h 1424419"/>
              <a:gd name="connsiteX13" fmla="*/ 39429 w 1304819"/>
              <a:gd name="connsiteY13" fmla="*/ 1117635 h 1424419"/>
              <a:gd name="connsiteX14" fmla="*/ 667 w 1304819"/>
              <a:gd name="connsiteY14" fmla="*/ 999105 h 1424419"/>
              <a:gd name="connsiteX15" fmla="*/ 0 w 1304819"/>
              <a:gd name="connsiteY15" fmla="*/ 972364 h 1424419"/>
              <a:gd name="connsiteX16" fmla="*/ 2496 w 1304819"/>
              <a:gd name="connsiteY16" fmla="*/ 463106 h 1424419"/>
              <a:gd name="connsiteX17" fmla="*/ 2458 w 1304819"/>
              <a:gd name="connsiteY17" fmla="*/ 429563 h 1424419"/>
              <a:gd name="connsiteX18" fmla="*/ 75248 w 1304819"/>
              <a:gd name="connsiteY18" fmla="*/ 303202 h 1424419"/>
              <a:gd name="connsiteX19" fmla="*/ 106293 w 1304819"/>
              <a:gd name="connsiteY19" fmla="*/ 282597 h 1424419"/>
              <a:gd name="connsiteX20" fmla="*/ 541533 w 1304819"/>
              <a:gd name="connsiteY20" fmla="*/ 38110 h 1424419"/>
              <a:gd name="connsiteX21" fmla="*/ 653528 w 1304819"/>
              <a:gd name="connsiteY21" fmla="*/ 0 h 1424419"/>
              <a:gd name="connsiteX0" fmla="*/ 653528 w 1306525"/>
              <a:gd name="connsiteY0" fmla="*/ 0 h 1424419"/>
              <a:gd name="connsiteX1" fmla="*/ 757287 w 1306525"/>
              <a:gd name="connsiteY1" fmla="*/ 32444 h 1424419"/>
              <a:gd name="connsiteX2" fmla="*/ 1206876 w 1306525"/>
              <a:gd name="connsiteY2" fmla="*/ 284945 h 1424419"/>
              <a:gd name="connsiteX3" fmla="*/ 1237706 w 1306525"/>
              <a:gd name="connsiteY3" fmla="*/ 306775 h 1424419"/>
              <a:gd name="connsiteX4" fmla="*/ 1304420 w 1306525"/>
              <a:gd name="connsiteY4" fmla="*/ 434263 h 1424419"/>
              <a:gd name="connsiteX5" fmla="*/ 1305806 w 1306525"/>
              <a:gd name="connsiteY5" fmla="*/ 519922 h 1424419"/>
              <a:gd name="connsiteX6" fmla="*/ 1301746 w 1306525"/>
              <a:gd name="connsiteY6" fmla="*/ 953747 h 1424419"/>
              <a:gd name="connsiteX7" fmla="*/ 1302599 w 1306525"/>
              <a:gd name="connsiteY7" fmla="*/ 1003650 h 1424419"/>
              <a:gd name="connsiteX8" fmla="*/ 1227376 w 1306525"/>
              <a:gd name="connsiteY8" fmla="*/ 1152027 h 1424419"/>
              <a:gd name="connsiteX9" fmla="*/ 1172881 w 1306525"/>
              <a:gd name="connsiteY9" fmla="*/ 1179342 h 1424419"/>
              <a:gd name="connsiteX10" fmla="*/ 792288 w 1306525"/>
              <a:gd name="connsiteY10" fmla="*/ 1385653 h 1424419"/>
              <a:gd name="connsiteX11" fmla="*/ 522686 w 1306525"/>
              <a:gd name="connsiteY11" fmla="*/ 1384922 h 1424419"/>
              <a:gd name="connsiteX12" fmla="*/ 94302 w 1306525"/>
              <a:gd name="connsiteY12" fmla="*/ 1158755 h 1424419"/>
              <a:gd name="connsiteX13" fmla="*/ 39429 w 1306525"/>
              <a:gd name="connsiteY13" fmla="*/ 1117635 h 1424419"/>
              <a:gd name="connsiteX14" fmla="*/ 667 w 1306525"/>
              <a:gd name="connsiteY14" fmla="*/ 999105 h 1424419"/>
              <a:gd name="connsiteX15" fmla="*/ 0 w 1306525"/>
              <a:gd name="connsiteY15" fmla="*/ 972364 h 1424419"/>
              <a:gd name="connsiteX16" fmla="*/ 2496 w 1306525"/>
              <a:gd name="connsiteY16" fmla="*/ 463106 h 1424419"/>
              <a:gd name="connsiteX17" fmla="*/ 2458 w 1306525"/>
              <a:gd name="connsiteY17" fmla="*/ 429563 h 1424419"/>
              <a:gd name="connsiteX18" fmla="*/ 75248 w 1306525"/>
              <a:gd name="connsiteY18" fmla="*/ 303202 h 1424419"/>
              <a:gd name="connsiteX19" fmla="*/ 106293 w 1306525"/>
              <a:gd name="connsiteY19" fmla="*/ 282597 h 1424419"/>
              <a:gd name="connsiteX20" fmla="*/ 541533 w 1306525"/>
              <a:gd name="connsiteY20" fmla="*/ 38110 h 1424419"/>
              <a:gd name="connsiteX21" fmla="*/ 653528 w 1306525"/>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2881 w 1305814"/>
              <a:gd name="connsiteY9" fmla="*/ 1179342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2881 w 1305814"/>
              <a:gd name="connsiteY9" fmla="*/ 1179342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4235 w 1305814"/>
              <a:gd name="connsiteY9" fmla="*/ 1184756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4235 w 1305814"/>
              <a:gd name="connsiteY9" fmla="*/ 1184756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7408"/>
              <a:gd name="connsiteX1" fmla="*/ 757287 w 1305814"/>
              <a:gd name="connsiteY1" fmla="*/ 32444 h 1427408"/>
              <a:gd name="connsiteX2" fmla="*/ 1206876 w 1305814"/>
              <a:gd name="connsiteY2" fmla="*/ 284945 h 1427408"/>
              <a:gd name="connsiteX3" fmla="*/ 1237706 w 1305814"/>
              <a:gd name="connsiteY3" fmla="*/ 306775 h 1427408"/>
              <a:gd name="connsiteX4" fmla="*/ 1304420 w 1305814"/>
              <a:gd name="connsiteY4" fmla="*/ 434263 h 1427408"/>
              <a:gd name="connsiteX5" fmla="*/ 1305806 w 1305814"/>
              <a:gd name="connsiteY5" fmla="*/ 519922 h 1427408"/>
              <a:gd name="connsiteX6" fmla="*/ 1301746 w 1305814"/>
              <a:gd name="connsiteY6" fmla="*/ 953747 h 1427408"/>
              <a:gd name="connsiteX7" fmla="*/ 1302599 w 1305814"/>
              <a:gd name="connsiteY7" fmla="*/ 1003650 h 1427408"/>
              <a:gd name="connsiteX8" fmla="*/ 1227376 w 1305814"/>
              <a:gd name="connsiteY8" fmla="*/ 1152027 h 1427408"/>
              <a:gd name="connsiteX9" fmla="*/ 1174235 w 1305814"/>
              <a:gd name="connsiteY9" fmla="*/ 1184756 h 1427408"/>
              <a:gd name="connsiteX10" fmla="*/ 792288 w 1305814"/>
              <a:gd name="connsiteY10" fmla="*/ 1385653 h 1427408"/>
              <a:gd name="connsiteX11" fmla="*/ 517719 w 1305814"/>
              <a:gd name="connsiteY11" fmla="*/ 1389889 h 1427408"/>
              <a:gd name="connsiteX12" fmla="*/ 94302 w 1305814"/>
              <a:gd name="connsiteY12" fmla="*/ 1158755 h 1427408"/>
              <a:gd name="connsiteX13" fmla="*/ 39429 w 1305814"/>
              <a:gd name="connsiteY13" fmla="*/ 1117635 h 1427408"/>
              <a:gd name="connsiteX14" fmla="*/ 667 w 1305814"/>
              <a:gd name="connsiteY14" fmla="*/ 999105 h 1427408"/>
              <a:gd name="connsiteX15" fmla="*/ 0 w 1305814"/>
              <a:gd name="connsiteY15" fmla="*/ 972364 h 1427408"/>
              <a:gd name="connsiteX16" fmla="*/ 2496 w 1305814"/>
              <a:gd name="connsiteY16" fmla="*/ 463106 h 1427408"/>
              <a:gd name="connsiteX17" fmla="*/ 2458 w 1305814"/>
              <a:gd name="connsiteY17" fmla="*/ 429563 h 1427408"/>
              <a:gd name="connsiteX18" fmla="*/ 75248 w 1305814"/>
              <a:gd name="connsiteY18" fmla="*/ 303202 h 1427408"/>
              <a:gd name="connsiteX19" fmla="*/ 106293 w 1305814"/>
              <a:gd name="connsiteY19" fmla="*/ 282597 h 1427408"/>
              <a:gd name="connsiteX20" fmla="*/ 541533 w 1305814"/>
              <a:gd name="connsiteY20" fmla="*/ 38110 h 1427408"/>
              <a:gd name="connsiteX21" fmla="*/ 653528 w 1305814"/>
              <a:gd name="connsiteY21" fmla="*/ 0 h 1427408"/>
              <a:gd name="connsiteX0" fmla="*/ 653528 w 1305814"/>
              <a:gd name="connsiteY0" fmla="*/ 0 h 1427408"/>
              <a:gd name="connsiteX1" fmla="*/ 757287 w 1305814"/>
              <a:gd name="connsiteY1" fmla="*/ 32444 h 1427408"/>
              <a:gd name="connsiteX2" fmla="*/ 1206876 w 1305814"/>
              <a:gd name="connsiteY2" fmla="*/ 284945 h 1427408"/>
              <a:gd name="connsiteX3" fmla="*/ 1237706 w 1305814"/>
              <a:gd name="connsiteY3" fmla="*/ 306775 h 1427408"/>
              <a:gd name="connsiteX4" fmla="*/ 1304420 w 1305814"/>
              <a:gd name="connsiteY4" fmla="*/ 434263 h 1427408"/>
              <a:gd name="connsiteX5" fmla="*/ 1305806 w 1305814"/>
              <a:gd name="connsiteY5" fmla="*/ 519922 h 1427408"/>
              <a:gd name="connsiteX6" fmla="*/ 1301746 w 1305814"/>
              <a:gd name="connsiteY6" fmla="*/ 953747 h 1427408"/>
              <a:gd name="connsiteX7" fmla="*/ 1302599 w 1305814"/>
              <a:gd name="connsiteY7" fmla="*/ 1003650 h 1427408"/>
              <a:gd name="connsiteX8" fmla="*/ 1227376 w 1305814"/>
              <a:gd name="connsiteY8" fmla="*/ 1152027 h 1427408"/>
              <a:gd name="connsiteX9" fmla="*/ 1174235 w 1305814"/>
              <a:gd name="connsiteY9" fmla="*/ 1184756 h 1427408"/>
              <a:gd name="connsiteX10" fmla="*/ 792288 w 1305814"/>
              <a:gd name="connsiteY10" fmla="*/ 1385653 h 1427408"/>
              <a:gd name="connsiteX11" fmla="*/ 517719 w 1305814"/>
              <a:gd name="connsiteY11" fmla="*/ 1389889 h 1427408"/>
              <a:gd name="connsiteX12" fmla="*/ 94302 w 1305814"/>
              <a:gd name="connsiteY12" fmla="*/ 1158755 h 1427408"/>
              <a:gd name="connsiteX13" fmla="*/ 39429 w 1305814"/>
              <a:gd name="connsiteY13" fmla="*/ 1117635 h 1427408"/>
              <a:gd name="connsiteX14" fmla="*/ 667 w 1305814"/>
              <a:gd name="connsiteY14" fmla="*/ 999105 h 1427408"/>
              <a:gd name="connsiteX15" fmla="*/ 0 w 1305814"/>
              <a:gd name="connsiteY15" fmla="*/ 972364 h 1427408"/>
              <a:gd name="connsiteX16" fmla="*/ 2496 w 1305814"/>
              <a:gd name="connsiteY16" fmla="*/ 463106 h 1427408"/>
              <a:gd name="connsiteX17" fmla="*/ 2458 w 1305814"/>
              <a:gd name="connsiteY17" fmla="*/ 429563 h 1427408"/>
              <a:gd name="connsiteX18" fmla="*/ 75248 w 1305814"/>
              <a:gd name="connsiteY18" fmla="*/ 303202 h 1427408"/>
              <a:gd name="connsiteX19" fmla="*/ 106293 w 1305814"/>
              <a:gd name="connsiteY19" fmla="*/ 282597 h 1427408"/>
              <a:gd name="connsiteX20" fmla="*/ 541533 w 1305814"/>
              <a:gd name="connsiteY20" fmla="*/ 38110 h 1427408"/>
              <a:gd name="connsiteX21" fmla="*/ 653528 w 1305814"/>
              <a:gd name="connsiteY21" fmla="*/ 0 h 1427408"/>
              <a:gd name="connsiteX0" fmla="*/ 653528 w 1305814"/>
              <a:gd name="connsiteY0" fmla="*/ 0 h 1421591"/>
              <a:gd name="connsiteX1" fmla="*/ 757287 w 1305814"/>
              <a:gd name="connsiteY1" fmla="*/ 32444 h 1421591"/>
              <a:gd name="connsiteX2" fmla="*/ 1206876 w 1305814"/>
              <a:gd name="connsiteY2" fmla="*/ 284945 h 1421591"/>
              <a:gd name="connsiteX3" fmla="*/ 1237706 w 1305814"/>
              <a:gd name="connsiteY3" fmla="*/ 306775 h 1421591"/>
              <a:gd name="connsiteX4" fmla="*/ 1304420 w 1305814"/>
              <a:gd name="connsiteY4" fmla="*/ 434263 h 1421591"/>
              <a:gd name="connsiteX5" fmla="*/ 1305806 w 1305814"/>
              <a:gd name="connsiteY5" fmla="*/ 519922 h 1421591"/>
              <a:gd name="connsiteX6" fmla="*/ 1301746 w 1305814"/>
              <a:gd name="connsiteY6" fmla="*/ 953747 h 1421591"/>
              <a:gd name="connsiteX7" fmla="*/ 1302599 w 1305814"/>
              <a:gd name="connsiteY7" fmla="*/ 1003650 h 1421591"/>
              <a:gd name="connsiteX8" fmla="*/ 1227376 w 1305814"/>
              <a:gd name="connsiteY8" fmla="*/ 1152027 h 1421591"/>
              <a:gd name="connsiteX9" fmla="*/ 1174235 w 1305814"/>
              <a:gd name="connsiteY9" fmla="*/ 1184756 h 1421591"/>
              <a:gd name="connsiteX10" fmla="*/ 792288 w 1305814"/>
              <a:gd name="connsiteY10" fmla="*/ 1385653 h 1421591"/>
              <a:gd name="connsiteX11" fmla="*/ 502818 w 1305814"/>
              <a:gd name="connsiteY11" fmla="*/ 1379955 h 1421591"/>
              <a:gd name="connsiteX12" fmla="*/ 94302 w 1305814"/>
              <a:gd name="connsiteY12" fmla="*/ 1158755 h 1421591"/>
              <a:gd name="connsiteX13" fmla="*/ 39429 w 1305814"/>
              <a:gd name="connsiteY13" fmla="*/ 1117635 h 1421591"/>
              <a:gd name="connsiteX14" fmla="*/ 667 w 1305814"/>
              <a:gd name="connsiteY14" fmla="*/ 999105 h 1421591"/>
              <a:gd name="connsiteX15" fmla="*/ 0 w 1305814"/>
              <a:gd name="connsiteY15" fmla="*/ 972364 h 1421591"/>
              <a:gd name="connsiteX16" fmla="*/ 2496 w 1305814"/>
              <a:gd name="connsiteY16" fmla="*/ 463106 h 1421591"/>
              <a:gd name="connsiteX17" fmla="*/ 2458 w 1305814"/>
              <a:gd name="connsiteY17" fmla="*/ 429563 h 1421591"/>
              <a:gd name="connsiteX18" fmla="*/ 75248 w 1305814"/>
              <a:gd name="connsiteY18" fmla="*/ 303202 h 1421591"/>
              <a:gd name="connsiteX19" fmla="*/ 106293 w 1305814"/>
              <a:gd name="connsiteY19" fmla="*/ 282597 h 1421591"/>
              <a:gd name="connsiteX20" fmla="*/ 541533 w 1305814"/>
              <a:gd name="connsiteY20" fmla="*/ 38110 h 1421591"/>
              <a:gd name="connsiteX21" fmla="*/ 653528 w 1305814"/>
              <a:gd name="connsiteY21" fmla="*/ 0 h 1421591"/>
              <a:gd name="connsiteX0" fmla="*/ 653528 w 1305814"/>
              <a:gd name="connsiteY0" fmla="*/ 0 h 1423589"/>
              <a:gd name="connsiteX1" fmla="*/ 757287 w 1305814"/>
              <a:gd name="connsiteY1" fmla="*/ 32444 h 1423589"/>
              <a:gd name="connsiteX2" fmla="*/ 1206876 w 1305814"/>
              <a:gd name="connsiteY2" fmla="*/ 284945 h 1423589"/>
              <a:gd name="connsiteX3" fmla="*/ 1237706 w 1305814"/>
              <a:gd name="connsiteY3" fmla="*/ 306775 h 1423589"/>
              <a:gd name="connsiteX4" fmla="*/ 1304420 w 1305814"/>
              <a:gd name="connsiteY4" fmla="*/ 434263 h 1423589"/>
              <a:gd name="connsiteX5" fmla="*/ 1305806 w 1305814"/>
              <a:gd name="connsiteY5" fmla="*/ 519922 h 1423589"/>
              <a:gd name="connsiteX6" fmla="*/ 1301746 w 1305814"/>
              <a:gd name="connsiteY6" fmla="*/ 953747 h 1423589"/>
              <a:gd name="connsiteX7" fmla="*/ 1302599 w 1305814"/>
              <a:gd name="connsiteY7" fmla="*/ 1003650 h 1423589"/>
              <a:gd name="connsiteX8" fmla="*/ 1227376 w 1305814"/>
              <a:gd name="connsiteY8" fmla="*/ 1152027 h 1423589"/>
              <a:gd name="connsiteX9" fmla="*/ 1174235 w 1305814"/>
              <a:gd name="connsiteY9" fmla="*/ 1184756 h 1423589"/>
              <a:gd name="connsiteX10" fmla="*/ 792288 w 1305814"/>
              <a:gd name="connsiteY10" fmla="*/ 1385653 h 1423589"/>
              <a:gd name="connsiteX11" fmla="*/ 502818 w 1305814"/>
              <a:gd name="connsiteY11" fmla="*/ 1379955 h 1423589"/>
              <a:gd name="connsiteX12" fmla="*/ 94302 w 1305814"/>
              <a:gd name="connsiteY12" fmla="*/ 1158755 h 1423589"/>
              <a:gd name="connsiteX13" fmla="*/ 39429 w 1305814"/>
              <a:gd name="connsiteY13" fmla="*/ 1117635 h 1423589"/>
              <a:gd name="connsiteX14" fmla="*/ 667 w 1305814"/>
              <a:gd name="connsiteY14" fmla="*/ 999105 h 1423589"/>
              <a:gd name="connsiteX15" fmla="*/ 0 w 1305814"/>
              <a:gd name="connsiteY15" fmla="*/ 972364 h 1423589"/>
              <a:gd name="connsiteX16" fmla="*/ 2496 w 1305814"/>
              <a:gd name="connsiteY16" fmla="*/ 463106 h 1423589"/>
              <a:gd name="connsiteX17" fmla="*/ 2458 w 1305814"/>
              <a:gd name="connsiteY17" fmla="*/ 429563 h 1423589"/>
              <a:gd name="connsiteX18" fmla="*/ 75248 w 1305814"/>
              <a:gd name="connsiteY18" fmla="*/ 303202 h 1423589"/>
              <a:gd name="connsiteX19" fmla="*/ 106293 w 1305814"/>
              <a:gd name="connsiteY19" fmla="*/ 282597 h 1423589"/>
              <a:gd name="connsiteX20" fmla="*/ 541533 w 1305814"/>
              <a:gd name="connsiteY20" fmla="*/ 38110 h 1423589"/>
              <a:gd name="connsiteX21" fmla="*/ 653528 w 1305814"/>
              <a:gd name="connsiteY21" fmla="*/ 0 h 142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05814" h="1423589">
                <a:moveTo>
                  <a:pt x="653528" y="0"/>
                </a:moveTo>
                <a:cubicBezTo>
                  <a:pt x="684553" y="-1"/>
                  <a:pt x="736057" y="24011"/>
                  <a:pt x="757287" y="32444"/>
                </a:cubicBezTo>
                <a:lnTo>
                  <a:pt x="1206876" y="284945"/>
                </a:lnTo>
                <a:cubicBezTo>
                  <a:pt x="1213399" y="291230"/>
                  <a:pt x="1233090" y="301119"/>
                  <a:pt x="1237706" y="306775"/>
                </a:cubicBezTo>
                <a:cubicBezTo>
                  <a:pt x="1285405" y="341141"/>
                  <a:pt x="1301367" y="360355"/>
                  <a:pt x="1304420" y="434263"/>
                </a:cubicBezTo>
                <a:cubicBezTo>
                  <a:pt x="1306256" y="435452"/>
                  <a:pt x="1303756" y="518852"/>
                  <a:pt x="1305806" y="519922"/>
                </a:cubicBezTo>
                <a:cubicBezTo>
                  <a:pt x="1306028" y="563787"/>
                  <a:pt x="1301771" y="907207"/>
                  <a:pt x="1301746" y="953747"/>
                </a:cubicBezTo>
                <a:cubicBezTo>
                  <a:pt x="1301579" y="970833"/>
                  <a:pt x="1302766" y="986564"/>
                  <a:pt x="1302599" y="1003650"/>
                </a:cubicBezTo>
                <a:cubicBezTo>
                  <a:pt x="1298075" y="1097264"/>
                  <a:pt x="1299308" y="1117497"/>
                  <a:pt x="1227376" y="1152027"/>
                </a:cubicBezTo>
                <a:cubicBezTo>
                  <a:pt x="1229069" y="1151612"/>
                  <a:pt x="1262992" y="1133636"/>
                  <a:pt x="1174235" y="1184756"/>
                </a:cubicBezTo>
                <a:cubicBezTo>
                  <a:pt x="1102911" y="1225835"/>
                  <a:pt x="986013" y="1283805"/>
                  <a:pt x="792288" y="1385653"/>
                </a:cubicBezTo>
                <a:cubicBezTo>
                  <a:pt x="702978" y="1424034"/>
                  <a:pt x="634560" y="1449454"/>
                  <a:pt x="502818" y="1379955"/>
                </a:cubicBezTo>
                <a:cubicBezTo>
                  <a:pt x="358670" y="1301859"/>
                  <a:pt x="241278" y="1242506"/>
                  <a:pt x="94302" y="1158755"/>
                </a:cubicBezTo>
                <a:cubicBezTo>
                  <a:pt x="64301" y="1138833"/>
                  <a:pt x="61069" y="1137739"/>
                  <a:pt x="39429" y="1117635"/>
                </a:cubicBezTo>
                <a:cubicBezTo>
                  <a:pt x="9399" y="1091481"/>
                  <a:pt x="81" y="1056313"/>
                  <a:pt x="667" y="999105"/>
                </a:cubicBezTo>
                <a:cubicBezTo>
                  <a:pt x="445" y="990191"/>
                  <a:pt x="222" y="981278"/>
                  <a:pt x="0" y="972364"/>
                </a:cubicBezTo>
                <a:lnTo>
                  <a:pt x="2496" y="463106"/>
                </a:lnTo>
                <a:cubicBezTo>
                  <a:pt x="2483" y="451925"/>
                  <a:pt x="2471" y="440744"/>
                  <a:pt x="2458" y="429563"/>
                </a:cubicBezTo>
                <a:cubicBezTo>
                  <a:pt x="2770" y="365277"/>
                  <a:pt x="14732" y="348090"/>
                  <a:pt x="75248" y="303202"/>
                </a:cubicBezTo>
                <a:lnTo>
                  <a:pt x="106293" y="282597"/>
                </a:lnTo>
                <a:lnTo>
                  <a:pt x="541533" y="38110"/>
                </a:lnTo>
                <a:cubicBezTo>
                  <a:pt x="582751" y="12487"/>
                  <a:pt x="613897" y="0"/>
                  <a:pt x="653528" y="0"/>
                </a:cubicBezTo>
                <a:close/>
              </a:path>
            </a:pathLst>
          </a:custGeom>
          <a:solidFill>
            <a:schemeClr val="bg1">
              <a:lumMod val="75000"/>
            </a:schemeClr>
          </a:solidFill>
          <a:ln>
            <a:noFill/>
          </a:ln>
          <a:effectLst>
            <a:outerShdw blurRad="254000" dist="63500" dir="2700000" algn="tl" rotWithShape="0">
              <a:prstClr val="black">
                <a:alpha val="30000"/>
              </a:prstClr>
            </a:outerShdw>
          </a:effectLst>
        </p:spPr>
        <p:txBody>
          <a:bodyPr anchor="ctr"/>
          <a:lstStyle/>
          <a:p>
            <a:pPr algn="ctr" defTabSz="914286"/>
            <a:endParaRPr lang="zh-CN" altLang="en-US" sz="4267" dirty="0">
              <a:solidFill>
                <a:schemeClr val="bg1"/>
              </a:solidFill>
              <a:cs typeface="+mn-ea"/>
              <a:sym typeface="+mn-lt"/>
            </a:endParaRPr>
          </a:p>
        </p:txBody>
      </p:sp>
      <p:sp>
        <p:nvSpPr>
          <p:cNvPr id="69" name="Freeform 7">
            <a:extLst>
              <a:ext uri="{FF2B5EF4-FFF2-40B4-BE49-F238E27FC236}">
                <a16:creationId xmlns="" xmlns:a16="http://schemas.microsoft.com/office/drawing/2014/main" id="{3C240C09-3DBB-40A6-BEC7-9AF930B8956D}"/>
              </a:ext>
            </a:extLst>
          </p:cNvPr>
          <p:cNvSpPr/>
          <p:nvPr/>
        </p:nvSpPr>
        <p:spPr>
          <a:xfrm>
            <a:off x="0" y="2429460"/>
            <a:ext cx="8051800" cy="1633992"/>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 fmla="*/ 0 w 6038850"/>
              <a:gd name="connsiteY0" fmla="*/ 299838 h 1304686"/>
              <a:gd name="connsiteX1" fmla="*/ 2705100 w 6038850"/>
              <a:gd name="connsiteY1" fmla="*/ 52188 h 1304686"/>
              <a:gd name="connsiteX2" fmla="*/ 5619750 w 6038850"/>
              <a:gd name="connsiteY2" fmla="*/ 1195188 h 1304686"/>
              <a:gd name="connsiteX3" fmla="*/ 6038850 w 6038850"/>
              <a:gd name="connsiteY3" fmla="*/ 1176138 h 1304686"/>
              <a:gd name="connsiteX0" fmla="*/ 0 w 6038850"/>
              <a:gd name="connsiteY0" fmla="*/ 287550 h 1218694"/>
              <a:gd name="connsiteX1" fmla="*/ 2705100 w 6038850"/>
              <a:gd name="connsiteY1" fmla="*/ 39900 h 1218694"/>
              <a:gd name="connsiteX2" fmla="*/ 4832350 w 6038850"/>
              <a:gd name="connsiteY2" fmla="*/ 1005100 h 1218694"/>
              <a:gd name="connsiteX3" fmla="*/ 6038850 w 6038850"/>
              <a:gd name="connsiteY3" fmla="*/ 1163850 h 1218694"/>
              <a:gd name="connsiteX0" fmla="*/ 0 w 6038850"/>
              <a:gd name="connsiteY0" fmla="*/ 287550 h 1225494"/>
              <a:gd name="connsiteX1" fmla="*/ 2705100 w 6038850"/>
              <a:gd name="connsiteY1" fmla="*/ 39900 h 1225494"/>
              <a:gd name="connsiteX2" fmla="*/ 4832350 w 6038850"/>
              <a:gd name="connsiteY2" fmla="*/ 1005100 h 1225494"/>
              <a:gd name="connsiteX3" fmla="*/ 6038850 w 6038850"/>
              <a:gd name="connsiteY3" fmla="*/ 1163850 h 1225494"/>
            </a:gdLst>
            <a:ahLst/>
            <a:cxnLst>
              <a:cxn ang="0">
                <a:pos x="connsiteX0" y="connsiteY0"/>
              </a:cxn>
              <a:cxn ang="0">
                <a:pos x="connsiteX1" y="connsiteY1"/>
              </a:cxn>
              <a:cxn ang="0">
                <a:pos x="connsiteX2" y="connsiteY2"/>
              </a:cxn>
              <a:cxn ang="0">
                <a:pos x="connsiteX3" y="connsiteY3"/>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ln w="12700" cmpd="sng">
            <a:solidFill>
              <a:schemeClr val="accent3">
                <a:lumMod val="50000"/>
              </a:schemeClr>
            </a:solidFill>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cs typeface="+mn-ea"/>
              <a:sym typeface="+mn-lt"/>
            </a:endParaRPr>
          </a:p>
        </p:txBody>
      </p:sp>
      <p:grpSp>
        <p:nvGrpSpPr>
          <p:cNvPr id="70" name="组合 69">
            <a:extLst>
              <a:ext uri="{FF2B5EF4-FFF2-40B4-BE49-F238E27FC236}">
                <a16:creationId xmlns="" xmlns:a16="http://schemas.microsoft.com/office/drawing/2014/main" id="{8FE691B7-DFE7-4589-B142-A0DA30B2F08D}"/>
              </a:ext>
            </a:extLst>
          </p:cNvPr>
          <p:cNvGrpSpPr/>
          <p:nvPr/>
        </p:nvGrpSpPr>
        <p:grpSpPr>
          <a:xfrm>
            <a:off x="8072615" y="2988643"/>
            <a:ext cx="1133095" cy="847308"/>
            <a:chOff x="6054436" y="2405136"/>
            <a:chExt cx="849821" cy="635481"/>
          </a:xfrm>
          <a:gradFill>
            <a:gsLst>
              <a:gs pos="0">
                <a:srgbClr val="6A9DB2"/>
              </a:gs>
              <a:gs pos="70000">
                <a:srgbClr val="4F7D94"/>
              </a:gs>
            </a:gsLst>
            <a:lin ang="5400000" scaled="1"/>
          </a:gradFill>
          <a:effectLst>
            <a:outerShdw blurRad="50800" dist="38100" dir="5400000" algn="t" rotWithShape="0">
              <a:prstClr val="black">
                <a:alpha val="40000"/>
              </a:prstClr>
            </a:outerShdw>
          </a:effectLst>
        </p:grpSpPr>
        <p:sp>
          <p:nvSpPr>
            <p:cNvPr id="71" name="Freeform 133">
              <a:extLst>
                <a:ext uri="{FF2B5EF4-FFF2-40B4-BE49-F238E27FC236}">
                  <a16:creationId xmlns="" xmlns:a16="http://schemas.microsoft.com/office/drawing/2014/main" id="{25216C7D-E532-4E90-AEE5-1C9CB9C7EE2A}"/>
                </a:ext>
              </a:extLst>
            </p:cNvPr>
            <p:cNvSpPr>
              <a:spLocks/>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dirty="0">
                <a:cs typeface="+mn-ea"/>
                <a:sym typeface="+mn-lt"/>
              </a:endParaRPr>
            </a:p>
          </p:txBody>
        </p:sp>
        <p:sp>
          <p:nvSpPr>
            <p:cNvPr id="89" name="Freeform 134">
              <a:extLst>
                <a:ext uri="{FF2B5EF4-FFF2-40B4-BE49-F238E27FC236}">
                  <a16:creationId xmlns="" xmlns:a16="http://schemas.microsoft.com/office/drawing/2014/main" id="{4FE03957-C1F6-43F1-815D-CC5F98F71A98}"/>
                </a:ext>
              </a:extLst>
            </p:cNvPr>
            <p:cNvSpPr>
              <a:spLocks/>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dirty="0">
                <a:cs typeface="+mn-ea"/>
                <a:sym typeface="+mn-lt"/>
              </a:endParaRPr>
            </a:p>
          </p:txBody>
        </p:sp>
        <p:sp>
          <p:nvSpPr>
            <p:cNvPr id="90" name="Freeform 135">
              <a:extLst>
                <a:ext uri="{FF2B5EF4-FFF2-40B4-BE49-F238E27FC236}">
                  <a16:creationId xmlns="" xmlns:a16="http://schemas.microsoft.com/office/drawing/2014/main" id="{410A06DC-35E7-4AA0-8B7C-E4FD2982A7F8}"/>
                </a:ext>
              </a:extLst>
            </p:cNvPr>
            <p:cNvSpPr>
              <a:spLocks/>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dirty="0">
                <a:cs typeface="+mn-ea"/>
                <a:sym typeface="+mn-lt"/>
              </a:endParaRPr>
            </a:p>
          </p:txBody>
        </p:sp>
        <p:sp>
          <p:nvSpPr>
            <p:cNvPr id="91" name="Freeform 107">
              <a:extLst>
                <a:ext uri="{FF2B5EF4-FFF2-40B4-BE49-F238E27FC236}">
                  <a16:creationId xmlns="" xmlns:a16="http://schemas.microsoft.com/office/drawing/2014/main" id="{2F2D95D6-A481-4166-B200-152D2EB041F5}"/>
                </a:ext>
              </a:extLst>
            </p:cNvPr>
            <p:cNvSpPr>
              <a:spLocks/>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288 w 10000"/>
                <a:gd name="connsiteY10" fmla="*/ 8384 h 10000"/>
                <a:gd name="connsiteX11" fmla="*/ 3910 w 10000"/>
                <a:gd name="connsiteY11" fmla="*/ 6283 h 10000"/>
                <a:gd name="connsiteX12" fmla="*/ 3910 w 10000"/>
                <a:gd name="connsiteY12" fmla="*/ 6263 h 10000"/>
                <a:gd name="connsiteX13" fmla="*/ 1346 w 10000"/>
                <a:gd name="connsiteY13" fmla="*/ 5333 h 10000"/>
                <a:gd name="connsiteX14" fmla="*/ 0 w 10000"/>
                <a:gd name="connsiteY14" fmla="*/ 3172 h 10000"/>
                <a:gd name="connsiteX15" fmla="*/ 5000 w 10000"/>
                <a:gd name="connsiteY15" fmla="*/ 0 h 10000"/>
                <a:gd name="connsiteX0" fmla="*/ 5000 w 10000"/>
                <a:gd name="connsiteY0" fmla="*/ 0 h 10086"/>
                <a:gd name="connsiteX1" fmla="*/ 10000 w 10000"/>
                <a:gd name="connsiteY1" fmla="*/ 3212 h 10086"/>
                <a:gd name="connsiteX2" fmla="*/ 10000 w 10000"/>
                <a:gd name="connsiteY2" fmla="*/ 3293 h 10086"/>
                <a:gd name="connsiteX3" fmla="*/ 10000 w 10000"/>
                <a:gd name="connsiteY3" fmla="*/ 3293 h 10086"/>
                <a:gd name="connsiteX4" fmla="*/ 6795 w 10000"/>
                <a:gd name="connsiteY4" fmla="*/ 9697 h 10086"/>
                <a:gd name="connsiteX5" fmla="*/ 6635 w 10000"/>
                <a:gd name="connsiteY5" fmla="*/ 9818 h 10086"/>
                <a:gd name="connsiteX6" fmla="*/ 6635 w 10000"/>
                <a:gd name="connsiteY6" fmla="*/ 9818 h 10086"/>
                <a:gd name="connsiteX7" fmla="*/ 6635 w 10000"/>
                <a:gd name="connsiteY7" fmla="*/ 9818 h 10086"/>
                <a:gd name="connsiteX8" fmla="*/ 5897 w 10000"/>
                <a:gd name="connsiteY8" fmla="*/ 10000 h 10086"/>
                <a:gd name="connsiteX9" fmla="*/ 5288 w 10000"/>
                <a:gd name="connsiteY9" fmla="*/ 8384 h 10086"/>
                <a:gd name="connsiteX10" fmla="*/ 3910 w 10000"/>
                <a:gd name="connsiteY10" fmla="*/ 6283 h 10086"/>
                <a:gd name="connsiteX11" fmla="*/ 3910 w 10000"/>
                <a:gd name="connsiteY11" fmla="*/ 6263 h 10086"/>
                <a:gd name="connsiteX12" fmla="*/ 1346 w 10000"/>
                <a:gd name="connsiteY12" fmla="*/ 5333 h 10086"/>
                <a:gd name="connsiteX13" fmla="*/ 0 w 10000"/>
                <a:gd name="connsiteY13" fmla="*/ 3172 h 10086"/>
                <a:gd name="connsiteX14" fmla="*/ 5000 w 10000"/>
                <a:gd name="connsiteY14" fmla="*/ 0 h 1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grpFill/>
            <a:ln>
              <a:noFill/>
            </a:ln>
          </p:spPr>
          <p:txBody>
            <a:bodyPr/>
            <a:lstStyle/>
            <a:p>
              <a:endParaRPr lang="en-US" sz="2400" dirty="0">
                <a:cs typeface="+mn-ea"/>
                <a:sym typeface="+mn-lt"/>
              </a:endParaRPr>
            </a:p>
          </p:txBody>
        </p:sp>
        <p:sp>
          <p:nvSpPr>
            <p:cNvPr id="92" name="Freeform 107">
              <a:extLst>
                <a:ext uri="{FF2B5EF4-FFF2-40B4-BE49-F238E27FC236}">
                  <a16:creationId xmlns="" xmlns:a16="http://schemas.microsoft.com/office/drawing/2014/main" id="{6654160F-177A-40EB-9C38-1885CF0BE0BD}"/>
                </a:ext>
              </a:extLst>
            </p:cNvPr>
            <p:cNvSpPr>
              <a:spLocks/>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288 w 10000"/>
                <a:gd name="connsiteY10" fmla="*/ 8384 h 10000"/>
                <a:gd name="connsiteX11" fmla="*/ 3910 w 10000"/>
                <a:gd name="connsiteY11" fmla="*/ 6283 h 10000"/>
                <a:gd name="connsiteX12" fmla="*/ 3910 w 10000"/>
                <a:gd name="connsiteY12" fmla="*/ 6263 h 10000"/>
                <a:gd name="connsiteX13" fmla="*/ 1346 w 10000"/>
                <a:gd name="connsiteY13" fmla="*/ 5333 h 10000"/>
                <a:gd name="connsiteX14" fmla="*/ 0 w 10000"/>
                <a:gd name="connsiteY14" fmla="*/ 3172 h 10000"/>
                <a:gd name="connsiteX15" fmla="*/ 5000 w 10000"/>
                <a:gd name="connsiteY15" fmla="*/ 0 h 10000"/>
                <a:gd name="connsiteX0" fmla="*/ 5000 w 10000"/>
                <a:gd name="connsiteY0" fmla="*/ 0 h 10086"/>
                <a:gd name="connsiteX1" fmla="*/ 10000 w 10000"/>
                <a:gd name="connsiteY1" fmla="*/ 3212 h 10086"/>
                <a:gd name="connsiteX2" fmla="*/ 10000 w 10000"/>
                <a:gd name="connsiteY2" fmla="*/ 3293 h 10086"/>
                <a:gd name="connsiteX3" fmla="*/ 10000 w 10000"/>
                <a:gd name="connsiteY3" fmla="*/ 3293 h 10086"/>
                <a:gd name="connsiteX4" fmla="*/ 6795 w 10000"/>
                <a:gd name="connsiteY4" fmla="*/ 9697 h 10086"/>
                <a:gd name="connsiteX5" fmla="*/ 6635 w 10000"/>
                <a:gd name="connsiteY5" fmla="*/ 9818 h 10086"/>
                <a:gd name="connsiteX6" fmla="*/ 6635 w 10000"/>
                <a:gd name="connsiteY6" fmla="*/ 9818 h 10086"/>
                <a:gd name="connsiteX7" fmla="*/ 6635 w 10000"/>
                <a:gd name="connsiteY7" fmla="*/ 9818 h 10086"/>
                <a:gd name="connsiteX8" fmla="*/ 5897 w 10000"/>
                <a:gd name="connsiteY8" fmla="*/ 10000 h 10086"/>
                <a:gd name="connsiteX9" fmla="*/ 5288 w 10000"/>
                <a:gd name="connsiteY9" fmla="*/ 8384 h 10086"/>
                <a:gd name="connsiteX10" fmla="*/ 3910 w 10000"/>
                <a:gd name="connsiteY10" fmla="*/ 6283 h 10086"/>
                <a:gd name="connsiteX11" fmla="*/ 3910 w 10000"/>
                <a:gd name="connsiteY11" fmla="*/ 6263 h 10086"/>
                <a:gd name="connsiteX12" fmla="*/ 1346 w 10000"/>
                <a:gd name="connsiteY12" fmla="*/ 5333 h 10086"/>
                <a:gd name="connsiteX13" fmla="*/ 0 w 10000"/>
                <a:gd name="connsiteY13" fmla="*/ 3172 h 10086"/>
                <a:gd name="connsiteX14" fmla="*/ 5000 w 10000"/>
                <a:gd name="connsiteY14" fmla="*/ 0 h 1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grpFill/>
            <a:ln>
              <a:noFill/>
            </a:ln>
          </p:spPr>
          <p:txBody>
            <a:bodyPr/>
            <a:lstStyle/>
            <a:p>
              <a:endParaRPr lang="en-US" sz="2400" dirty="0">
                <a:cs typeface="+mn-ea"/>
                <a:sym typeface="+mn-lt"/>
              </a:endParaRPr>
            </a:p>
          </p:txBody>
        </p:sp>
        <p:sp>
          <p:nvSpPr>
            <p:cNvPr id="93" name="Freeform 108">
              <a:extLst>
                <a:ext uri="{FF2B5EF4-FFF2-40B4-BE49-F238E27FC236}">
                  <a16:creationId xmlns="" xmlns:a16="http://schemas.microsoft.com/office/drawing/2014/main" id="{8461A519-D13A-453E-AED2-9ECF2636213E}"/>
                </a:ext>
              </a:extLst>
            </p:cNvPr>
            <p:cNvSpPr>
              <a:spLocks/>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grpFill/>
            <a:ln>
              <a:noFill/>
            </a:ln>
          </p:spPr>
          <p:txBody>
            <a:bodyPr/>
            <a:lstStyle/>
            <a:p>
              <a:endParaRPr lang="en-US" sz="2400" dirty="0">
                <a:cs typeface="+mn-ea"/>
                <a:sym typeface="+mn-lt"/>
              </a:endParaRPr>
            </a:p>
          </p:txBody>
        </p:sp>
        <p:sp>
          <p:nvSpPr>
            <p:cNvPr id="96" name="Oval 113">
              <a:extLst>
                <a:ext uri="{FF2B5EF4-FFF2-40B4-BE49-F238E27FC236}">
                  <a16:creationId xmlns="" xmlns:a16="http://schemas.microsoft.com/office/drawing/2014/main" id="{D968CA8C-F60D-4044-84EA-A0FCD2BCE25A}"/>
                </a:ext>
              </a:extLst>
            </p:cNvPr>
            <p:cNvSpPr>
              <a:spLocks noChangeArrowheads="1"/>
            </p:cNvSpPr>
            <p:nvPr/>
          </p:nvSpPr>
          <p:spPr bwMode="auto">
            <a:xfrm rot="2700000">
              <a:off x="6568043" y="2481147"/>
              <a:ext cx="117123" cy="114085"/>
            </a:xfrm>
            <a:prstGeom prst="ellipse">
              <a:avLst/>
            </a:prstGeom>
            <a:grpFill/>
            <a:ln>
              <a:noFill/>
            </a:ln>
          </p:spPr>
          <p:txBody>
            <a:bodyPr/>
            <a:lstStyle/>
            <a:p>
              <a:pPr eaLnBrk="1" hangingPunct="1"/>
              <a:endParaRPr lang="en-US" sz="2400" dirty="0">
                <a:cs typeface="+mn-ea"/>
                <a:sym typeface="+mn-lt"/>
              </a:endParaRPr>
            </a:p>
          </p:txBody>
        </p:sp>
        <p:sp>
          <p:nvSpPr>
            <p:cNvPr id="97" name="Oval 116">
              <a:extLst>
                <a:ext uri="{FF2B5EF4-FFF2-40B4-BE49-F238E27FC236}">
                  <a16:creationId xmlns="" xmlns:a16="http://schemas.microsoft.com/office/drawing/2014/main" id="{802754D7-D43C-45D7-B402-210FEB6F6D2B}"/>
                </a:ext>
              </a:extLst>
            </p:cNvPr>
            <p:cNvSpPr>
              <a:spLocks noChangeArrowheads="1"/>
            </p:cNvSpPr>
            <p:nvPr/>
          </p:nvSpPr>
          <p:spPr bwMode="auto">
            <a:xfrm rot="2700000">
              <a:off x="6500229" y="2593093"/>
              <a:ext cx="70303" cy="72640"/>
            </a:xfrm>
            <a:prstGeom prst="ellipse">
              <a:avLst/>
            </a:prstGeom>
            <a:grpFill/>
            <a:ln>
              <a:noFill/>
            </a:ln>
          </p:spPr>
          <p:txBody>
            <a:bodyPr/>
            <a:lstStyle/>
            <a:p>
              <a:pPr eaLnBrk="1" hangingPunct="1"/>
              <a:endParaRPr lang="en-US" sz="2400" dirty="0">
                <a:cs typeface="+mn-ea"/>
                <a:sym typeface="+mn-lt"/>
              </a:endParaRPr>
            </a:p>
          </p:txBody>
        </p:sp>
        <p:sp>
          <p:nvSpPr>
            <p:cNvPr id="98" name="Oval 119">
              <a:extLst>
                <a:ext uri="{FF2B5EF4-FFF2-40B4-BE49-F238E27FC236}">
                  <a16:creationId xmlns="" xmlns:a16="http://schemas.microsoft.com/office/drawing/2014/main" id="{1F0D509E-0709-479B-BEDA-796FCB4F3963}"/>
                </a:ext>
              </a:extLst>
            </p:cNvPr>
            <p:cNvSpPr>
              <a:spLocks noChangeArrowheads="1"/>
            </p:cNvSpPr>
            <p:nvPr/>
          </p:nvSpPr>
          <p:spPr bwMode="auto">
            <a:xfrm rot="2700000">
              <a:off x="6447912" y="2674106"/>
              <a:ext cx="43239" cy="42313"/>
            </a:xfrm>
            <a:prstGeom prst="ellipse">
              <a:avLst/>
            </a:prstGeom>
            <a:grpFill/>
            <a:ln>
              <a:noFill/>
            </a:ln>
          </p:spPr>
          <p:txBody>
            <a:bodyPr/>
            <a:lstStyle/>
            <a:p>
              <a:pPr eaLnBrk="1" hangingPunct="1"/>
              <a:endParaRPr lang="en-US" sz="2400" dirty="0">
                <a:cs typeface="+mn-ea"/>
                <a:sym typeface="+mn-lt"/>
              </a:endParaRPr>
            </a:p>
          </p:txBody>
        </p:sp>
        <p:sp>
          <p:nvSpPr>
            <p:cNvPr id="99" name="Rectangle 27">
              <a:extLst>
                <a:ext uri="{FF2B5EF4-FFF2-40B4-BE49-F238E27FC236}">
                  <a16:creationId xmlns="" xmlns:a16="http://schemas.microsoft.com/office/drawing/2014/main" id="{7F9237C2-9D6C-4472-AFE7-E21DE9C14F62}"/>
                </a:ext>
              </a:extLst>
            </p:cNvPr>
            <p:cNvSpPr/>
            <p:nvPr/>
          </p:nvSpPr>
          <p:spPr>
            <a:xfrm rot="2700000">
              <a:off x="6301683" y="2797997"/>
              <a:ext cx="71523" cy="43830"/>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cs typeface="+mn-ea"/>
                <a:sym typeface="+mn-lt"/>
              </a:endParaRPr>
            </a:p>
          </p:txBody>
        </p:sp>
      </p:grpSp>
      <p:sp>
        <p:nvSpPr>
          <p:cNvPr id="113" name="MH_Other_2">
            <a:extLst>
              <a:ext uri="{FF2B5EF4-FFF2-40B4-BE49-F238E27FC236}">
                <a16:creationId xmlns="" xmlns:a16="http://schemas.microsoft.com/office/drawing/2014/main" id="{F21BA464-8299-4B2C-832B-925A5E2269BE}"/>
              </a:ext>
            </a:extLst>
          </p:cNvPr>
          <p:cNvSpPr/>
          <p:nvPr>
            <p:custDataLst>
              <p:tags r:id="rId10"/>
            </p:custDataLst>
          </p:nvPr>
        </p:nvSpPr>
        <p:spPr>
          <a:xfrm>
            <a:off x="5998811" y="3196056"/>
            <a:ext cx="1200000" cy="1200000"/>
          </a:xfrm>
          <a:prstGeom prst="ellipse">
            <a:avLst/>
          </a:prstGeom>
          <a:gradFill>
            <a:gsLst>
              <a:gs pos="0">
                <a:srgbClr val="6A9DB2"/>
              </a:gs>
              <a:gs pos="70000">
                <a:srgbClr val="4F7D94"/>
              </a:gs>
            </a:gsLst>
            <a:lin ang="5400000" scaled="1"/>
          </a:gradFill>
          <a:ln>
            <a:noFill/>
          </a:ln>
          <a:effectLst>
            <a:outerShdw blurRad="254000" dist="63500" dir="2700000" algn="tl" rotWithShape="0">
              <a:prstClr val="black">
                <a:alpha val="30000"/>
              </a:prstClr>
            </a:outerShdw>
          </a:effectLst>
        </p:spPr>
        <p:txBody>
          <a:bodyPr lIns="0" rIns="0" anchor="ctr"/>
          <a:lstStyle/>
          <a:p>
            <a:pPr algn="ctr" defTabSz="914286"/>
            <a:r>
              <a:rPr lang="en-US" altLang="zh-CN" sz="3733" dirty="0">
                <a:solidFill>
                  <a:schemeClr val="bg1"/>
                </a:solidFill>
                <a:cs typeface="+mn-ea"/>
                <a:sym typeface="+mn-lt"/>
              </a:rPr>
              <a:t>03</a:t>
            </a:r>
            <a:endParaRPr lang="zh-CN" altLang="en-US" sz="3733" dirty="0">
              <a:solidFill>
                <a:schemeClr val="bg1"/>
              </a:solidFill>
              <a:cs typeface="+mn-ea"/>
              <a:sym typeface="+mn-lt"/>
            </a:endParaRPr>
          </a:p>
        </p:txBody>
      </p:sp>
      <p:sp>
        <p:nvSpPr>
          <p:cNvPr id="114" name="MH_Other_2">
            <a:extLst>
              <a:ext uri="{FF2B5EF4-FFF2-40B4-BE49-F238E27FC236}">
                <a16:creationId xmlns="" xmlns:a16="http://schemas.microsoft.com/office/drawing/2014/main" id="{F2605A54-1C13-44E7-810C-A4EADA1C23A6}"/>
              </a:ext>
            </a:extLst>
          </p:cNvPr>
          <p:cNvSpPr/>
          <p:nvPr>
            <p:custDataLst>
              <p:tags r:id="rId11"/>
            </p:custDataLst>
          </p:nvPr>
        </p:nvSpPr>
        <p:spPr>
          <a:xfrm>
            <a:off x="833859" y="2001053"/>
            <a:ext cx="1200000" cy="1200000"/>
          </a:xfrm>
          <a:prstGeom prst="ellipse">
            <a:avLst/>
          </a:prstGeom>
          <a:gradFill>
            <a:gsLst>
              <a:gs pos="0">
                <a:srgbClr val="6A9DB2"/>
              </a:gs>
              <a:gs pos="70000">
                <a:srgbClr val="4F7D94"/>
              </a:gs>
            </a:gsLst>
            <a:lin ang="5400000" scaled="1"/>
          </a:gradFill>
          <a:ln>
            <a:noFill/>
          </a:ln>
          <a:effectLst>
            <a:outerShdw blurRad="254000" dist="63500" dir="2700000" algn="tl" rotWithShape="0">
              <a:prstClr val="black">
                <a:alpha val="30000"/>
              </a:prstClr>
            </a:outerShdw>
          </a:effectLst>
        </p:spPr>
        <p:txBody>
          <a:bodyPr lIns="0" rIns="0" anchor="ctr"/>
          <a:lstStyle/>
          <a:p>
            <a:pPr algn="ctr" defTabSz="914286"/>
            <a:r>
              <a:rPr lang="en-US" altLang="zh-CN" sz="3733" dirty="0">
                <a:solidFill>
                  <a:schemeClr val="bg1"/>
                </a:solidFill>
                <a:cs typeface="+mn-ea"/>
                <a:sym typeface="+mn-lt"/>
              </a:rPr>
              <a:t>01</a:t>
            </a:r>
            <a:endParaRPr lang="zh-CN" altLang="en-US" sz="3733" dirty="0">
              <a:solidFill>
                <a:schemeClr val="bg1"/>
              </a:solidFill>
              <a:cs typeface="+mn-ea"/>
              <a:sym typeface="+mn-lt"/>
            </a:endParaRPr>
          </a:p>
        </p:txBody>
      </p:sp>
      <p:grpSp>
        <p:nvGrpSpPr>
          <p:cNvPr id="115" name="组合 114">
            <a:extLst>
              <a:ext uri="{FF2B5EF4-FFF2-40B4-BE49-F238E27FC236}">
                <a16:creationId xmlns="" xmlns:a16="http://schemas.microsoft.com/office/drawing/2014/main" id="{0BF79D9E-A0B1-41AD-A3F1-2E9B0903647E}"/>
              </a:ext>
            </a:extLst>
          </p:cNvPr>
          <p:cNvGrpSpPr/>
          <p:nvPr/>
        </p:nvGrpSpPr>
        <p:grpSpPr>
          <a:xfrm>
            <a:off x="3287893" y="1934380"/>
            <a:ext cx="1440000" cy="1440000"/>
            <a:chOff x="304800" y="673100"/>
            <a:chExt cx="4000500" cy="4000500"/>
          </a:xfrm>
          <a:gradFill>
            <a:gsLst>
              <a:gs pos="0">
                <a:srgbClr val="6A9DB2"/>
              </a:gs>
              <a:gs pos="70000">
                <a:srgbClr val="4F7D94"/>
              </a:gs>
            </a:gsLst>
            <a:lin ang="5400000" scaled="1"/>
          </a:gradFill>
          <a:effectLst/>
        </p:grpSpPr>
        <p:sp>
          <p:nvSpPr>
            <p:cNvPr id="116" name="同心圆 16">
              <a:extLst>
                <a:ext uri="{FF2B5EF4-FFF2-40B4-BE49-F238E27FC236}">
                  <a16:creationId xmlns="" xmlns:a16="http://schemas.microsoft.com/office/drawing/2014/main" id="{4C33AA3C-E461-4435-8FF6-417716AB4966}"/>
                </a:ext>
              </a:extLst>
            </p:cNvPr>
            <p:cNvSpPr/>
            <p:nvPr/>
          </p:nvSpPr>
          <p:spPr>
            <a:xfrm>
              <a:off x="304800" y="673100"/>
              <a:ext cx="4000500" cy="4000500"/>
            </a:xfrm>
            <a:prstGeom prst="donut">
              <a:avLst>
                <a:gd name="adj" fmla="val 4879"/>
              </a:avLst>
            </a:prstGeom>
            <a:grpFill/>
            <a:ln>
              <a:noFill/>
            </a:ln>
            <a:effectLst/>
          </p:spPr>
          <p:txBody>
            <a:bodyPr anchor="ctr"/>
            <a:lstStyle/>
            <a:p>
              <a:pPr algn="ctr" defTabSz="914286"/>
              <a:endParaRPr lang="zh-CN" altLang="en-US" sz="1467" dirty="0">
                <a:solidFill>
                  <a:schemeClr val="bg1"/>
                </a:solidFill>
                <a:cs typeface="+mn-ea"/>
                <a:sym typeface="+mn-lt"/>
              </a:endParaRPr>
            </a:p>
          </p:txBody>
        </p:sp>
        <p:sp>
          <p:nvSpPr>
            <p:cNvPr id="117" name="椭圆 116">
              <a:extLst>
                <a:ext uri="{FF2B5EF4-FFF2-40B4-BE49-F238E27FC236}">
                  <a16:creationId xmlns="" xmlns:a16="http://schemas.microsoft.com/office/drawing/2014/main" id="{0F093312-3267-4547-9BDD-99C642F3FBC1}"/>
                </a:ext>
              </a:extLst>
            </p:cNvPr>
            <p:cNvSpPr/>
            <p:nvPr/>
          </p:nvSpPr>
          <p:spPr>
            <a:xfrm>
              <a:off x="392114" y="760414"/>
              <a:ext cx="3825872" cy="3825872"/>
            </a:xfrm>
            <a:prstGeom prst="ellipse">
              <a:avLst/>
            </a:prstGeom>
            <a:grpFill/>
            <a:ln>
              <a:noFill/>
            </a:ln>
            <a:effectLst>
              <a:outerShdw blurRad="254000" dist="63500" dir="2700000" algn="tl" rotWithShape="0">
                <a:prstClr val="black">
                  <a:alpha val="30000"/>
                </a:prstClr>
              </a:outerShdw>
            </a:effectLst>
          </p:spPr>
          <p:txBody>
            <a:bodyPr anchor="ctr"/>
            <a:lstStyle/>
            <a:p>
              <a:pPr algn="ctr" defTabSz="914286"/>
              <a:r>
                <a:rPr lang="en-US" altLang="zh-CN" sz="4267" dirty="0">
                  <a:solidFill>
                    <a:schemeClr val="bg1"/>
                  </a:solidFill>
                  <a:cs typeface="+mn-ea"/>
                  <a:sym typeface="+mn-lt"/>
                </a:rPr>
                <a:t>02</a:t>
              </a:r>
              <a:endParaRPr lang="zh-CN" altLang="en-US" sz="4267" dirty="0">
                <a:solidFill>
                  <a:schemeClr val="bg1"/>
                </a:solidFill>
                <a:cs typeface="+mn-ea"/>
                <a:sym typeface="+mn-lt"/>
              </a:endParaRPr>
            </a:p>
          </p:txBody>
        </p:sp>
      </p:grpSp>
      <p:sp>
        <p:nvSpPr>
          <p:cNvPr id="118" name="矩形 10">
            <a:extLst>
              <a:ext uri="{FF2B5EF4-FFF2-40B4-BE49-F238E27FC236}">
                <a16:creationId xmlns="" xmlns:a16="http://schemas.microsoft.com/office/drawing/2014/main" id="{42F8086D-279D-436A-BB2B-FCC0D820DDBA}"/>
              </a:ext>
            </a:extLst>
          </p:cNvPr>
          <p:cNvSpPr>
            <a:spLocks noChangeAspect="1"/>
          </p:cNvSpPr>
          <p:nvPr/>
        </p:nvSpPr>
        <p:spPr>
          <a:xfrm>
            <a:off x="9430870" y="1281020"/>
            <a:ext cx="1915212" cy="2087973"/>
          </a:xfrm>
          <a:custGeom>
            <a:avLst/>
            <a:gdLst>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299728 w 1305333"/>
              <a:gd name="connsiteY4" fmla="*/ 452301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299356 w 1305333"/>
              <a:gd name="connsiteY7" fmla="*/ 974248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6046"/>
              <a:gd name="connsiteY0" fmla="*/ 0 h 1424419"/>
              <a:gd name="connsiteX1" fmla="*/ 757287 w 1306046"/>
              <a:gd name="connsiteY1" fmla="*/ 32444 h 1424419"/>
              <a:gd name="connsiteX2" fmla="*/ 1206876 w 1306046"/>
              <a:gd name="connsiteY2" fmla="*/ 284945 h 1424419"/>
              <a:gd name="connsiteX3" fmla="*/ 1233464 w 1306046"/>
              <a:gd name="connsiteY3" fmla="*/ 306775 h 1424419"/>
              <a:gd name="connsiteX4" fmla="*/ 1301712 w 1306046"/>
              <a:gd name="connsiteY4" fmla="*/ 442384 h 1424419"/>
              <a:gd name="connsiteX5" fmla="*/ 1303099 w 1306046"/>
              <a:gd name="connsiteY5" fmla="*/ 495558 h 1424419"/>
              <a:gd name="connsiteX6" fmla="*/ 1303099 w 1306046"/>
              <a:gd name="connsiteY6" fmla="*/ 952393 h 1424419"/>
              <a:gd name="connsiteX7" fmla="*/ 1305306 w 1306046"/>
              <a:gd name="connsiteY7" fmla="*/ 990115 h 1424419"/>
              <a:gd name="connsiteX8" fmla="*/ 1193590 w 1306046"/>
              <a:gd name="connsiteY8" fmla="*/ 1159518 h 1424419"/>
              <a:gd name="connsiteX9" fmla="*/ 1188747 w 1306046"/>
              <a:gd name="connsiteY9" fmla="*/ 1163476 h 1424419"/>
              <a:gd name="connsiteX10" fmla="*/ 792288 w 1306046"/>
              <a:gd name="connsiteY10" fmla="*/ 1385653 h 1424419"/>
              <a:gd name="connsiteX11" fmla="*/ 522686 w 1306046"/>
              <a:gd name="connsiteY11" fmla="*/ 1384922 h 1424419"/>
              <a:gd name="connsiteX12" fmla="*/ 80344 w 1306046"/>
              <a:gd name="connsiteY12" fmla="*/ 1139323 h 1424419"/>
              <a:gd name="connsiteX13" fmla="*/ 68397 w 1306046"/>
              <a:gd name="connsiteY13" fmla="*/ 1130059 h 1424419"/>
              <a:gd name="connsiteX14" fmla="*/ 667 w 1306046"/>
              <a:gd name="connsiteY14" fmla="*/ 999105 h 1424419"/>
              <a:gd name="connsiteX15" fmla="*/ 0 w 1306046"/>
              <a:gd name="connsiteY15" fmla="*/ 972364 h 1424419"/>
              <a:gd name="connsiteX16" fmla="*/ 2496 w 1306046"/>
              <a:gd name="connsiteY16" fmla="*/ 463106 h 1424419"/>
              <a:gd name="connsiteX17" fmla="*/ 2458 w 1306046"/>
              <a:gd name="connsiteY17" fmla="*/ 429563 h 1424419"/>
              <a:gd name="connsiteX18" fmla="*/ 75248 w 1306046"/>
              <a:gd name="connsiteY18" fmla="*/ 303202 h 1424419"/>
              <a:gd name="connsiteX19" fmla="*/ 103465 w 1306046"/>
              <a:gd name="connsiteY19" fmla="*/ 288252 h 1424419"/>
              <a:gd name="connsiteX20" fmla="*/ 541533 w 1306046"/>
              <a:gd name="connsiteY20" fmla="*/ 38110 h 1424419"/>
              <a:gd name="connsiteX21" fmla="*/ 653528 w 1306046"/>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88747 w 1305333"/>
              <a:gd name="connsiteY9" fmla="*/ 1163476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3465 w 1305333"/>
              <a:gd name="connsiteY19" fmla="*/ 288252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3464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193590 w 1305333"/>
              <a:gd name="connsiteY8" fmla="*/ 1159518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11970 w 1305333"/>
              <a:gd name="connsiteY8" fmla="*/ 1149621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36006 w 1305333"/>
              <a:gd name="connsiteY8" fmla="*/ 1160932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80344 w 1305333"/>
              <a:gd name="connsiteY12" fmla="*/ 1139323 h 1424419"/>
              <a:gd name="connsiteX13" fmla="*/ 68397 w 1305333"/>
              <a:gd name="connsiteY13" fmla="*/ 1130059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13169"/>
              <a:gd name="connsiteY0" fmla="*/ 0 h 1424419"/>
              <a:gd name="connsiteX1" fmla="*/ 757287 w 1313169"/>
              <a:gd name="connsiteY1" fmla="*/ 32444 h 1424419"/>
              <a:gd name="connsiteX2" fmla="*/ 1206876 w 1313169"/>
              <a:gd name="connsiteY2" fmla="*/ 284945 h 1424419"/>
              <a:gd name="connsiteX3" fmla="*/ 1237706 w 1313169"/>
              <a:gd name="connsiteY3" fmla="*/ 306775 h 1424419"/>
              <a:gd name="connsiteX4" fmla="*/ 1301712 w 1313169"/>
              <a:gd name="connsiteY4" fmla="*/ 442384 h 1424419"/>
              <a:gd name="connsiteX5" fmla="*/ 1303099 w 1313169"/>
              <a:gd name="connsiteY5" fmla="*/ 495558 h 1424419"/>
              <a:gd name="connsiteX6" fmla="*/ 1303099 w 1313169"/>
              <a:gd name="connsiteY6" fmla="*/ 952393 h 1424419"/>
              <a:gd name="connsiteX7" fmla="*/ 1305306 w 1313169"/>
              <a:gd name="connsiteY7" fmla="*/ 990115 h 1424419"/>
              <a:gd name="connsiteX8" fmla="*/ 1271352 w 1313169"/>
              <a:gd name="connsiteY8" fmla="*/ 1142552 h 1424419"/>
              <a:gd name="connsiteX9" fmla="*/ 1172881 w 1313169"/>
              <a:gd name="connsiteY9" fmla="*/ 1179342 h 1424419"/>
              <a:gd name="connsiteX10" fmla="*/ 792288 w 1313169"/>
              <a:gd name="connsiteY10" fmla="*/ 1385653 h 1424419"/>
              <a:gd name="connsiteX11" fmla="*/ 522686 w 1313169"/>
              <a:gd name="connsiteY11" fmla="*/ 1384922 h 1424419"/>
              <a:gd name="connsiteX12" fmla="*/ 80344 w 1313169"/>
              <a:gd name="connsiteY12" fmla="*/ 1139323 h 1424419"/>
              <a:gd name="connsiteX13" fmla="*/ 68397 w 1313169"/>
              <a:gd name="connsiteY13" fmla="*/ 1130059 h 1424419"/>
              <a:gd name="connsiteX14" fmla="*/ 667 w 1313169"/>
              <a:gd name="connsiteY14" fmla="*/ 999105 h 1424419"/>
              <a:gd name="connsiteX15" fmla="*/ 0 w 1313169"/>
              <a:gd name="connsiteY15" fmla="*/ 972364 h 1424419"/>
              <a:gd name="connsiteX16" fmla="*/ 2496 w 1313169"/>
              <a:gd name="connsiteY16" fmla="*/ 463106 h 1424419"/>
              <a:gd name="connsiteX17" fmla="*/ 2458 w 1313169"/>
              <a:gd name="connsiteY17" fmla="*/ 429563 h 1424419"/>
              <a:gd name="connsiteX18" fmla="*/ 75248 w 1313169"/>
              <a:gd name="connsiteY18" fmla="*/ 303202 h 1424419"/>
              <a:gd name="connsiteX19" fmla="*/ 106293 w 1313169"/>
              <a:gd name="connsiteY19" fmla="*/ 282597 h 1424419"/>
              <a:gd name="connsiteX20" fmla="*/ 541533 w 1313169"/>
              <a:gd name="connsiteY20" fmla="*/ 38110 h 1424419"/>
              <a:gd name="connsiteX21" fmla="*/ 653528 w 1313169"/>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8397 w 1306267"/>
              <a:gd name="connsiteY13" fmla="*/ 113005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80344 w 1306267"/>
              <a:gd name="connsiteY12" fmla="*/ 1139323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61328 w 1306267"/>
              <a:gd name="connsiteY13" fmla="*/ 1127231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55672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0241 w 1306267"/>
              <a:gd name="connsiteY12" fmla="*/ 1150634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8904 w 1306267"/>
              <a:gd name="connsiteY13" fmla="*/ 1124403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7009 w 1306267"/>
              <a:gd name="connsiteY12" fmla="*/ 1161462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4302 w 1306267"/>
              <a:gd name="connsiteY12" fmla="*/ 1158755 h 1424419"/>
              <a:gd name="connsiteX13" fmla="*/ 44843 w 1306267"/>
              <a:gd name="connsiteY13" fmla="*/ 1118989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6267"/>
              <a:gd name="connsiteY0" fmla="*/ 0 h 1424419"/>
              <a:gd name="connsiteX1" fmla="*/ 757287 w 1306267"/>
              <a:gd name="connsiteY1" fmla="*/ 32444 h 1424419"/>
              <a:gd name="connsiteX2" fmla="*/ 1206876 w 1306267"/>
              <a:gd name="connsiteY2" fmla="*/ 284945 h 1424419"/>
              <a:gd name="connsiteX3" fmla="*/ 1237706 w 1306267"/>
              <a:gd name="connsiteY3" fmla="*/ 306775 h 1424419"/>
              <a:gd name="connsiteX4" fmla="*/ 1301712 w 1306267"/>
              <a:gd name="connsiteY4" fmla="*/ 442384 h 1424419"/>
              <a:gd name="connsiteX5" fmla="*/ 1303099 w 1306267"/>
              <a:gd name="connsiteY5" fmla="*/ 495558 h 1424419"/>
              <a:gd name="connsiteX6" fmla="*/ 1303099 w 1306267"/>
              <a:gd name="connsiteY6" fmla="*/ 952393 h 1424419"/>
              <a:gd name="connsiteX7" fmla="*/ 1305306 w 1306267"/>
              <a:gd name="connsiteY7" fmla="*/ 990115 h 1424419"/>
              <a:gd name="connsiteX8" fmla="*/ 1255800 w 1306267"/>
              <a:gd name="connsiteY8" fmla="*/ 1142552 h 1424419"/>
              <a:gd name="connsiteX9" fmla="*/ 1172881 w 1306267"/>
              <a:gd name="connsiteY9" fmla="*/ 1179342 h 1424419"/>
              <a:gd name="connsiteX10" fmla="*/ 792288 w 1306267"/>
              <a:gd name="connsiteY10" fmla="*/ 1385653 h 1424419"/>
              <a:gd name="connsiteX11" fmla="*/ 522686 w 1306267"/>
              <a:gd name="connsiteY11" fmla="*/ 1384922 h 1424419"/>
              <a:gd name="connsiteX12" fmla="*/ 94302 w 1306267"/>
              <a:gd name="connsiteY12" fmla="*/ 1158755 h 1424419"/>
              <a:gd name="connsiteX13" fmla="*/ 39429 w 1306267"/>
              <a:gd name="connsiteY13" fmla="*/ 1117635 h 1424419"/>
              <a:gd name="connsiteX14" fmla="*/ 667 w 1306267"/>
              <a:gd name="connsiteY14" fmla="*/ 999105 h 1424419"/>
              <a:gd name="connsiteX15" fmla="*/ 0 w 1306267"/>
              <a:gd name="connsiteY15" fmla="*/ 972364 h 1424419"/>
              <a:gd name="connsiteX16" fmla="*/ 2496 w 1306267"/>
              <a:gd name="connsiteY16" fmla="*/ 463106 h 1424419"/>
              <a:gd name="connsiteX17" fmla="*/ 2458 w 1306267"/>
              <a:gd name="connsiteY17" fmla="*/ 429563 h 1424419"/>
              <a:gd name="connsiteX18" fmla="*/ 75248 w 1306267"/>
              <a:gd name="connsiteY18" fmla="*/ 303202 h 1424419"/>
              <a:gd name="connsiteX19" fmla="*/ 106293 w 1306267"/>
              <a:gd name="connsiteY19" fmla="*/ 282597 h 1424419"/>
              <a:gd name="connsiteX20" fmla="*/ 541533 w 1306267"/>
              <a:gd name="connsiteY20" fmla="*/ 38110 h 1424419"/>
              <a:gd name="connsiteX21" fmla="*/ 653528 w 1306267"/>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5306 w 1305333"/>
              <a:gd name="connsiteY7" fmla="*/ 990115 h 1424419"/>
              <a:gd name="connsiteX8" fmla="*/ 1227376 w 1305333"/>
              <a:gd name="connsiteY8" fmla="*/ 1152027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94302 w 1305333"/>
              <a:gd name="connsiteY12" fmla="*/ 1158755 h 1424419"/>
              <a:gd name="connsiteX13" fmla="*/ 39429 w 1305333"/>
              <a:gd name="connsiteY13" fmla="*/ 1117635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333"/>
              <a:gd name="connsiteY0" fmla="*/ 0 h 1424419"/>
              <a:gd name="connsiteX1" fmla="*/ 757287 w 1305333"/>
              <a:gd name="connsiteY1" fmla="*/ 32444 h 1424419"/>
              <a:gd name="connsiteX2" fmla="*/ 1206876 w 1305333"/>
              <a:gd name="connsiteY2" fmla="*/ 284945 h 1424419"/>
              <a:gd name="connsiteX3" fmla="*/ 1237706 w 1305333"/>
              <a:gd name="connsiteY3" fmla="*/ 306775 h 1424419"/>
              <a:gd name="connsiteX4" fmla="*/ 1301712 w 1305333"/>
              <a:gd name="connsiteY4" fmla="*/ 442384 h 1424419"/>
              <a:gd name="connsiteX5" fmla="*/ 1303099 w 1305333"/>
              <a:gd name="connsiteY5" fmla="*/ 495558 h 1424419"/>
              <a:gd name="connsiteX6" fmla="*/ 1303099 w 1305333"/>
              <a:gd name="connsiteY6" fmla="*/ 952393 h 1424419"/>
              <a:gd name="connsiteX7" fmla="*/ 1302599 w 1305333"/>
              <a:gd name="connsiteY7" fmla="*/ 1003650 h 1424419"/>
              <a:gd name="connsiteX8" fmla="*/ 1227376 w 1305333"/>
              <a:gd name="connsiteY8" fmla="*/ 1152027 h 1424419"/>
              <a:gd name="connsiteX9" fmla="*/ 1172881 w 1305333"/>
              <a:gd name="connsiteY9" fmla="*/ 1179342 h 1424419"/>
              <a:gd name="connsiteX10" fmla="*/ 792288 w 1305333"/>
              <a:gd name="connsiteY10" fmla="*/ 1385653 h 1424419"/>
              <a:gd name="connsiteX11" fmla="*/ 522686 w 1305333"/>
              <a:gd name="connsiteY11" fmla="*/ 1384922 h 1424419"/>
              <a:gd name="connsiteX12" fmla="*/ 94302 w 1305333"/>
              <a:gd name="connsiteY12" fmla="*/ 1158755 h 1424419"/>
              <a:gd name="connsiteX13" fmla="*/ 39429 w 1305333"/>
              <a:gd name="connsiteY13" fmla="*/ 1117635 h 1424419"/>
              <a:gd name="connsiteX14" fmla="*/ 667 w 1305333"/>
              <a:gd name="connsiteY14" fmla="*/ 999105 h 1424419"/>
              <a:gd name="connsiteX15" fmla="*/ 0 w 1305333"/>
              <a:gd name="connsiteY15" fmla="*/ 972364 h 1424419"/>
              <a:gd name="connsiteX16" fmla="*/ 2496 w 1305333"/>
              <a:gd name="connsiteY16" fmla="*/ 463106 h 1424419"/>
              <a:gd name="connsiteX17" fmla="*/ 2458 w 1305333"/>
              <a:gd name="connsiteY17" fmla="*/ 429563 h 1424419"/>
              <a:gd name="connsiteX18" fmla="*/ 75248 w 1305333"/>
              <a:gd name="connsiteY18" fmla="*/ 303202 h 1424419"/>
              <a:gd name="connsiteX19" fmla="*/ 106293 w 1305333"/>
              <a:gd name="connsiteY19" fmla="*/ 282597 h 1424419"/>
              <a:gd name="connsiteX20" fmla="*/ 541533 w 1305333"/>
              <a:gd name="connsiteY20" fmla="*/ 38110 h 1424419"/>
              <a:gd name="connsiteX21" fmla="*/ 653528 w 1305333"/>
              <a:gd name="connsiteY21" fmla="*/ 0 h 1424419"/>
              <a:gd name="connsiteX0" fmla="*/ 653528 w 1305080"/>
              <a:gd name="connsiteY0" fmla="*/ 0 h 1424419"/>
              <a:gd name="connsiteX1" fmla="*/ 757287 w 1305080"/>
              <a:gd name="connsiteY1" fmla="*/ 32444 h 1424419"/>
              <a:gd name="connsiteX2" fmla="*/ 1206876 w 1305080"/>
              <a:gd name="connsiteY2" fmla="*/ 284945 h 1424419"/>
              <a:gd name="connsiteX3" fmla="*/ 1237706 w 1305080"/>
              <a:gd name="connsiteY3" fmla="*/ 306775 h 1424419"/>
              <a:gd name="connsiteX4" fmla="*/ 1301712 w 1305080"/>
              <a:gd name="connsiteY4" fmla="*/ 442384 h 1424419"/>
              <a:gd name="connsiteX5" fmla="*/ 1303099 w 1305080"/>
              <a:gd name="connsiteY5" fmla="*/ 495558 h 1424419"/>
              <a:gd name="connsiteX6" fmla="*/ 1301746 w 1305080"/>
              <a:gd name="connsiteY6" fmla="*/ 953747 h 1424419"/>
              <a:gd name="connsiteX7" fmla="*/ 1302599 w 1305080"/>
              <a:gd name="connsiteY7" fmla="*/ 1003650 h 1424419"/>
              <a:gd name="connsiteX8" fmla="*/ 1227376 w 1305080"/>
              <a:gd name="connsiteY8" fmla="*/ 1152027 h 1424419"/>
              <a:gd name="connsiteX9" fmla="*/ 1172881 w 1305080"/>
              <a:gd name="connsiteY9" fmla="*/ 1179342 h 1424419"/>
              <a:gd name="connsiteX10" fmla="*/ 792288 w 1305080"/>
              <a:gd name="connsiteY10" fmla="*/ 1385653 h 1424419"/>
              <a:gd name="connsiteX11" fmla="*/ 522686 w 1305080"/>
              <a:gd name="connsiteY11" fmla="*/ 1384922 h 1424419"/>
              <a:gd name="connsiteX12" fmla="*/ 94302 w 1305080"/>
              <a:gd name="connsiteY12" fmla="*/ 1158755 h 1424419"/>
              <a:gd name="connsiteX13" fmla="*/ 39429 w 1305080"/>
              <a:gd name="connsiteY13" fmla="*/ 1117635 h 1424419"/>
              <a:gd name="connsiteX14" fmla="*/ 667 w 1305080"/>
              <a:gd name="connsiteY14" fmla="*/ 999105 h 1424419"/>
              <a:gd name="connsiteX15" fmla="*/ 0 w 1305080"/>
              <a:gd name="connsiteY15" fmla="*/ 972364 h 1424419"/>
              <a:gd name="connsiteX16" fmla="*/ 2496 w 1305080"/>
              <a:gd name="connsiteY16" fmla="*/ 463106 h 1424419"/>
              <a:gd name="connsiteX17" fmla="*/ 2458 w 1305080"/>
              <a:gd name="connsiteY17" fmla="*/ 429563 h 1424419"/>
              <a:gd name="connsiteX18" fmla="*/ 75248 w 1305080"/>
              <a:gd name="connsiteY18" fmla="*/ 303202 h 1424419"/>
              <a:gd name="connsiteX19" fmla="*/ 106293 w 1305080"/>
              <a:gd name="connsiteY19" fmla="*/ 282597 h 1424419"/>
              <a:gd name="connsiteX20" fmla="*/ 541533 w 1305080"/>
              <a:gd name="connsiteY20" fmla="*/ 38110 h 1424419"/>
              <a:gd name="connsiteX21" fmla="*/ 653528 w 1305080"/>
              <a:gd name="connsiteY21" fmla="*/ 0 h 1424419"/>
              <a:gd name="connsiteX0" fmla="*/ 653528 w 1305299"/>
              <a:gd name="connsiteY0" fmla="*/ 0 h 1424419"/>
              <a:gd name="connsiteX1" fmla="*/ 757287 w 1305299"/>
              <a:gd name="connsiteY1" fmla="*/ 32444 h 1424419"/>
              <a:gd name="connsiteX2" fmla="*/ 1206876 w 1305299"/>
              <a:gd name="connsiteY2" fmla="*/ 284945 h 1424419"/>
              <a:gd name="connsiteX3" fmla="*/ 1237706 w 1305299"/>
              <a:gd name="connsiteY3" fmla="*/ 306775 h 1424419"/>
              <a:gd name="connsiteX4" fmla="*/ 1301712 w 1305299"/>
              <a:gd name="connsiteY4" fmla="*/ 442384 h 1424419"/>
              <a:gd name="connsiteX5" fmla="*/ 1303099 w 1305299"/>
              <a:gd name="connsiteY5" fmla="*/ 495558 h 1424419"/>
              <a:gd name="connsiteX6" fmla="*/ 1301746 w 1305299"/>
              <a:gd name="connsiteY6" fmla="*/ 953747 h 1424419"/>
              <a:gd name="connsiteX7" fmla="*/ 1302599 w 1305299"/>
              <a:gd name="connsiteY7" fmla="*/ 1003650 h 1424419"/>
              <a:gd name="connsiteX8" fmla="*/ 1227376 w 1305299"/>
              <a:gd name="connsiteY8" fmla="*/ 1152027 h 1424419"/>
              <a:gd name="connsiteX9" fmla="*/ 1172881 w 1305299"/>
              <a:gd name="connsiteY9" fmla="*/ 1179342 h 1424419"/>
              <a:gd name="connsiteX10" fmla="*/ 792288 w 1305299"/>
              <a:gd name="connsiteY10" fmla="*/ 1385653 h 1424419"/>
              <a:gd name="connsiteX11" fmla="*/ 522686 w 1305299"/>
              <a:gd name="connsiteY11" fmla="*/ 1384922 h 1424419"/>
              <a:gd name="connsiteX12" fmla="*/ 94302 w 1305299"/>
              <a:gd name="connsiteY12" fmla="*/ 1158755 h 1424419"/>
              <a:gd name="connsiteX13" fmla="*/ 39429 w 1305299"/>
              <a:gd name="connsiteY13" fmla="*/ 1117635 h 1424419"/>
              <a:gd name="connsiteX14" fmla="*/ 667 w 1305299"/>
              <a:gd name="connsiteY14" fmla="*/ 999105 h 1424419"/>
              <a:gd name="connsiteX15" fmla="*/ 0 w 1305299"/>
              <a:gd name="connsiteY15" fmla="*/ 972364 h 1424419"/>
              <a:gd name="connsiteX16" fmla="*/ 2496 w 1305299"/>
              <a:gd name="connsiteY16" fmla="*/ 463106 h 1424419"/>
              <a:gd name="connsiteX17" fmla="*/ 2458 w 1305299"/>
              <a:gd name="connsiteY17" fmla="*/ 429563 h 1424419"/>
              <a:gd name="connsiteX18" fmla="*/ 75248 w 1305299"/>
              <a:gd name="connsiteY18" fmla="*/ 303202 h 1424419"/>
              <a:gd name="connsiteX19" fmla="*/ 106293 w 1305299"/>
              <a:gd name="connsiteY19" fmla="*/ 282597 h 1424419"/>
              <a:gd name="connsiteX20" fmla="*/ 541533 w 1305299"/>
              <a:gd name="connsiteY20" fmla="*/ 38110 h 1424419"/>
              <a:gd name="connsiteX21" fmla="*/ 653528 w 1305299"/>
              <a:gd name="connsiteY21" fmla="*/ 0 h 1424419"/>
              <a:gd name="connsiteX0" fmla="*/ 653528 w 1306646"/>
              <a:gd name="connsiteY0" fmla="*/ 0 h 1424419"/>
              <a:gd name="connsiteX1" fmla="*/ 757287 w 1306646"/>
              <a:gd name="connsiteY1" fmla="*/ 32444 h 1424419"/>
              <a:gd name="connsiteX2" fmla="*/ 1206876 w 1306646"/>
              <a:gd name="connsiteY2" fmla="*/ 284945 h 1424419"/>
              <a:gd name="connsiteX3" fmla="*/ 1237706 w 1306646"/>
              <a:gd name="connsiteY3" fmla="*/ 306775 h 1424419"/>
              <a:gd name="connsiteX4" fmla="*/ 1301712 w 1306646"/>
              <a:gd name="connsiteY4" fmla="*/ 442384 h 1424419"/>
              <a:gd name="connsiteX5" fmla="*/ 1303099 w 1306646"/>
              <a:gd name="connsiteY5" fmla="*/ 495558 h 1424419"/>
              <a:gd name="connsiteX6" fmla="*/ 1301746 w 1306646"/>
              <a:gd name="connsiteY6" fmla="*/ 953747 h 1424419"/>
              <a:gd name="connsiteX7" fmla="*/ 1302599 w 1306646"/>
              <a:gd name="connsiteY7" fmla="*/ 1003650 h 1424419"/>
              <a:gd name="connsiteX8" fmla="*/ 1227376 w 1306646"/>
              <a:gd name="connsiteY8" fmla="*/ 1152027 h 1424419"/>
              <a:gd name="connsiteX9" fmla="*/ 1172881 w 1306646"/>
              <a:gd name="connsiteY9" fmla="*/ 1179342 h 1424419"/>
              <a:gd name="connsiteX10" fmla="*/ 792288 w 1306646"/>
              <a:gd name="connsiteY10" fmla="*/ 1385653 h 1424419"/>
              <a:gd name="connsiteX11" fmla="*/ 522686 w 1306646"/>
              <a:gd name="connsiteY11" fmla="*/ 1384922 h 1424419"/>
              <a:gd name="connsiteX12" fmla="*/ 94302 w 1306646"/>
              <a:gd name="connsiteY12" fmla="*/ 1158755 h 1424419"/>
              <a:gd name="connsiteX13" fmla="*/ 39429 w 1306646"/>
              <a:gd name="connsiteY13" fmla="*/ 1117635 h 1424419"/>
              <a:gd name="connsiteX14" fmla="*/ 667 w 1306646"/>
              <a:gd name="connsiteY14" fmla="*/ 999105 h 1424419"/>
              <a:gd name="connsiteX15" fmla="*/ 0 w 1306646"/>
              <a:gd name="connsiteY15" fmla="*/ 972364 h 1424419"/>
              <a:gd name="connsiteX16" fmla="*/ 2496 w 1306646"/>
              <a:gd name="connsiteY16" fmla="*/ 463106 h 1424419"/>
              <a:gd name="connsiteX17" fmla="*/ 2458 w 1306646"/>
              <a:gd name="connsiteY17" fmla="*/ 429563 h 1424419"/>
              <a:gd name="connsiteX18" fmla="*/ 75248 w 1306646"/>
              <a:gd name="connsiteY18" fmla="*/ 303202 h 1424419"/>
              <a:gd name="connsiteX19" fmla="*/ 106293 w 1306646"/>
              <a:gd name="connsiteY19" fmla="*/ 282597 h 1424419"/>
              <a:gd name="connsiteX20" fmla="*/ 541533 w 1306646"/>
              <a:gd name="connsiteY20" fmla="*/ 38110 h 1424419"/>
              <a:gd name="connsiteX21" fmla="*/ 653528 w 1306646"/>
              <a:gd name="connsiteY21" fmla="*/ 0 h 1424419"/>
              <a:gd name="connsiteX0" fmla="*/ 653528 w 1305299"/>
              <a:gd name="connsiteY0" fmla="*/ 0 h 1424419"/>
              <a:gd name="connsiteX1" fmla="*/ 757287 w 1305299"/>
              <a:gd name="connsiteY1" fmla="*/ 32444 h 1424419"/>
              <a:gd name="connsiteX2" fmla="*/ 1206876 w 1305299"/>
              <a:gd name="connsiteY2" fmla="*/ 284945 h 1424419"/>
              <a:gd name="connsiteX3" fmla="*/ 1237706 w 1305299"/>
              <a:gd name="connsiteY3" fmla="*/ 306775 h 1424419"/>
              <a:gd name="connsiteX4" fmla="*/ 1301712 w 1305299"/>
              <a:gd name="connsiteY4" fmla="*/ 442384 h 1424419"/>
              <a:gd name="connsiteX5" fmla="*/ 1303099 w 1305299"/>
              <a:gd name="connsiteY5" fmla="*/ 495558 h 1424419"/>
              <a:gd name="connsiteX6" fmla="*/ 1301746 w 1305299"/>
              <a:gd name="connsiteY6" fmla="*/ 953747 h 1424419"/>
              <a:gd name="connsiteX7" fmla="*/ 1302599 w 1305299"/>
              <a:gd name="connsiteY7" fmla="*/ 1003650 h 1424419"/>
              <a:gd name="connsiteX8" fmla="*/ 1227376 w 1305299"/>
              <a:gd name="connsiteY8" fmla="*/ 1152027 h 1424419"/>
              <a:gd name="connsiteX9" fmla="*/ 1172881 w 1305299"/>
              <a:gd name="connsiteY9" fmla="*/ 1179342 h 1424419"/>
              <a:gd name="connsiteX10" fmla="*/ 792288 w 1305299"/>
              <a:gd name="connsiteY10" fmla="*/ 1385653 h 1424419"/>
              <a:gd name="connsiteX11" fmla="*/ 522686 w 1305299"/>
              <a:gd name="connsiteY11" fmla="*/ 1384922 h 1424419"/>
              <a:gd name="connsiteX12" fmla="*/ 94302 w 1305299"/>
              <a:gd name="connsiteY12" fmla="*/ 1158755 h 1424419"/>
              <a:gd name="connsiteX13" fmla="*/ 39429 w 1305299"/>
              <a:gd name="connsiteY13" fmla="*/ 1117635 h 1424419"/>
              <a:gd name="connsiteX14" fmla="*/ 667 w 1305299"/>
              <a:gd name="connsiteY14" fmla="*/ 999105 h 1424419"/>
              <a:gd name="connsiteX15" fmla="*/ 0 w 1305299"/>
              <a:gd name="connsiteY15" fmla="*/ 972364 h 1424419"/>
              <a:gd name="connsiteX16" fmla="*/ 2496 w 1305299"/>
              <a:gd name="connsiteY16" fmla="*/ 463106 h 1424419"/>
              <a:gd name="connsiteX17" fmla="*/ 2458 w 1305299"/>
              <a:gd name="connsiteY17" fmla="*/ 429563 h 1424419"/>
              <a:gd name="connsiteX18" fmla="*/ 75248 w 1305299"/>
              <a:gd name="connsiteY18" fmla="*/ 303202 h 1424419"/>
              <a:gd name="connsiteX19" fmla="*/ 106293 w 1305299"/>
              <a:gd name="connsiteY19" fmla="*/ 282597 h 1424419"/>
              <a:gd name="connsiteX20" fmla="*/ 541533 w 1305299"/>
              <a:gd name="connsiteY20" fmla="*/ 38110 h 1424419"/>
              <a:gd name="connsiteX21" fmla="*/ 653528 w 1305299"/>
              <a:gd name="connsiteY21" fmla="*/ 0 h 1424419"/>
              <a:gd name="connsiteX0" fmla="*/ 653528 w 1304127"/>
              <a:gd name="connsiteY0" fmla="*/ 0 h 1424419"/>
              <a:gd name="connsiteX1" fmla="*/ 757287 w 1304127"/>
              <a:gd name="connsiteY1" fmla="*/ 32444 h 1424419"/>
              <a:gd name="connsiteX2" fmla="*/ 1206876 w 1304127"/>
              <a:gd name="connsiteY2" fmla="*/ 284945 h 1424419"/>
              <a:gd name="connsiteX3" fmla="*/ 1237706 w 1304127"/>
              <a:gd name="connsiteY3" fmla="*/ 306775 h 1424419"/>
              <a:gd name="connsiteX4" fmla="*/ 1301712 w 1304127"/>
              <a:gd name="connsiteY4" fmla="*/ 442384 h 1424419"/>
              <a:gd name="connsiteX5" fmla="*/ 1303099 w 1304127"/>
              <a:gd name="connsiteY5" fmla="*/ 495558 h 1424419"/>
              <a:gd name="connsiteX6" fmla="*/ 1301746 w 1304127"/>
              <a:gd name="connsiteY6" fmla="*/ 953747 h 1424419"/>
              <a:gd name="connsiteX7" fmla="*/ 1302599 w 1304127"/>
              <a:gd name="connsiteY7" fmla="*/ 1003650 h 1424419"/>
              <a:gd name="connsiteX8" fmla="*/ 1227376 w 1304127"/>
              <a:gd name="connsiteY8" fmla="*/ 1152027 h 1424419"/>
              <a:gd name="connsiteX9" fmla="*/ 1172881 w 1304127"/>
              <a:gd name="connsiteY9" fmla="*/ 1179342 h 1424419"/>
              <a:gd name="connsiteX10" fmla="*/ 792288 w 1304127"/>
              <a:gd name="connsiteY10" fmla="*/ 1385653 h 1424419"/>
              <a:gd name="connsiteX11" fmla="*/ 522686 w 1304127"/>
              <a:gd name="connsiteY11" fmla="*/ 1384922 h 1424419"/>
              <a:gd name="connsiteX12" fmla="*/ 94302 w 1304127"/>
              <a:gd name="connsiteY12" fmla="*/ 1158755 h 1424419"/>
              <a:gd name="connsiteX13" fmla="*/ 39429 w 1304127"/>
              <a:gd name="connsiteY13" fmla="*/ 1117635 h 1424419"/>
              <a:gd name="connsiteX14" fmla="*/ 667 w 1304127"/>
              <a:gd name="connsiteY14" fmla="*/ 999105 h 1424419"/>
              <a:gd name="connsiteX15" fmla="*/ 0 w 1304127"/>
              <a:gd name="connsiteY15" fmla="*/ 972364 h 1424419"/>
              <a:gd name="connsiteX16" fmla="*/ 2496 w 1304127"/>
              <a:gd name="connsiteY16" fmla="*/ 463106 h 1424419"/>
              <a:gd name="connsiteX17" fmla="*/ 2458 w 1304127"/>
              <a:gd name="connsiteY17" fmla="*/ 429563 h 1424419"/>
              <a:gd name="connsiteX18" fmla="*/ 75248 w 1304127"/>
              <a:gd name="connsiteY18" fmla="*/ 303202 h 1424419"/>
              <a:gd name="connsiteX19" fmla="*/ 106293 w 1304127"/>
              <a:gd name="connsiteY19" fmla="*/ 282597 h 1424419"/>
              <a:gd name="connsiteX20" fmla="*/ 541533 w 1304127"/>
              <a:gd name="connsiteY20" fmla="*/ 38110 h 1424419"/>
              <a:gd name="connsiteX21" fmla="*/ 653528 w 1304127"/>
              <a:gd name="connsiteY21" fmla="*/ 0 h 1424419"/>
              <a:gd name="connsiteX0" fmla="*/ 653528 w 1306101"/>
              <a:gd name="connsiteY0" fmla="*/ 0 h 1424419"/>
              <a:gd name="connsiteX1" fmla="*/ 757287 w 1306101"/>
              <a:gd name="connsiteY1" fmla="*/ 32444 h 1424419"/>
              <a:gd name="connsiteX2" fmla="*/ 1206876 w 1306101"/>
              <a:gd name="connsiteY2" fmla="*/ 284945 h 1424419"/>
              <a:gd name="connsiteX3" fmla="*/ 1237706 w 1306101"/>
              <a:gd name="connsiteY3" fmla="*/ 306775 h 1424419"/>
              <a:gd name="connsiteX4" fmla="*/ 1305773 w 1306101"/>
              <a:gd name="connsiteY4" fmla="*/ 442384 h 1424419"/>
              <a:gd name="connsiteX5" fmla="*/ 1303099 w 1306101"/>
              <a:gd name="connsiteY5" fmla="*/ 495558 h 1424419"/>
              <a:gd name="connsiteX6" fmla="*/ 1301746 w 1306101"/>
              <a:gd name="connsiteY6" fmla="*/ 953747 h 1424419"/>
              <a:gd name="connsiteX7" fmla="*/ 1302599 w 1306101"/>
              <a:gd name="connsiteY7" fmla="*/ 1003650 h 1424419"/>
              <a:gd name="connsiteX8" fmla="*/ 1227376 w 1306101"/>
              <a:gd name="connsiteY8" fmla="*/ 1152027 h 1424419"/>
              <a:gd name="connsiteX9" fmla="*/ 1172881 w 1306101"/>
              <a:gd name="connsiteY9" fmla="*/ 1179342 h 1424419"/>
              <a:gd name="connsiteX10" fmla="*/ 792288 w 1306101"/>
              <a:gd name="connsiteY10" fmla="*/ 1385653 h 1424419"/>
              <a:gd name="connsiteX11" fmla="*/ 522686 w 1306101"/>
              <a:gd name="connsiteY11" fmla="*/ 1384922 h 1424419"/>
              <a:gd name="connsiteX12" fmla="*/ 94302 w 1306101"/>
              <a:gd name="connsiteY12" fmla="*/ 1158755 h 1424419"/>
              <a:gd name="connsiteX13" fmla="*/ 39429 w 1306101"/>
              <a:gd name="connsiteY13" fmla="*/ 1117635 h 1424419"/>
              <a:gd name="connsiteX14" fmla="*/ 667 w 1306101"/>
              <a:gd name="connsiteY14" fmla="*/ 999105 h 1424419"/>
              <a:gd name="connsiteX15" fmla="*/ 0 w 1306101"/>
              <a:gd name="connsiteY15" fmla="*/ 972364 h 1424419"/>
              <a:gd name="connsiteX16" fmla="*/ 2496 w 1306101"/>
              <a:gd name="connsiteY16" fmla="*/ 463106 h 1424419"/>
              <a:gd name="connsiteX17" fmla="*/ 2458 w 1306101"/>
              <a:gd name="connsiteY17" fmla="*/ 429563 h 1424419"/>
              <a:gd name="connsiteX18" fmla="*/ 75248 w 1306101"/>
              <a:gd name="connsiteY18" fmla="*/ 303202 h 1424419"/>
              <a:gd name="connsiteX19" fmla="*/ 106293 w 1306101"/>
              <a:gd name="connsiteY19" fmla="*/ 282597 h 1424419"/>
              <a:gd name="connsiteX20" fmla="*/ 541533 w 1306101"/>
              <a:gd name="connsiteY20" fmla="*/ 38110 h 1424419"/>
              <a:gd name="connsiteX21" fmla="*/ 653528 w 1306101"/>
              <a:gd name="connsiteY21" fmla="*/ 0 h 1424419"/>
              <a:gd name="connsiteX0" fmla="*/ 653528 w 1304819"/>
              <a:gd name="connsiteY0" fmla="*/ 0 h 1424419"/>
              <a:gd name="connsiteX1" fmla="*/ 757287 w 1304819"/>
              <a:gd name="connsiteY1" fmla="*/ 32444 h 1424419"/>
              <a:gd name="connsiteX2" fmla="*/ 1206876 w 1304819"/>
              <a:gd name="connsiteY2" fmla="*/ 284945 h 1424419"/>
              <a:gd name="connsiteX3" fmla="*/ 1237706 w 1304819"/>
              <a:gd name="connsiteY3" fmla="*/ 306775 h 1424419"/>
              <a:gd name="connsiteX4" fmla="*/ 1304420 w 1304819"/>
              <a:gd name="connsiteY4" fmla="*/ 434263 h 1424419"/>
              <a:gd name="connsiteX5" fmla="*/ 1303099 w 1304819"/>
              <a:gd name="connsiteY5" fmla="*/ 495558 h 1424419"/>
              <a:gd name="connsiteX6" fmla="*/ 1301746 w 1304819"/>
              <a:gd name="connsiteY6" fmla="*/ 953747 h 1424419"/>
              <a:gd name="connsiteX7" fmla="*/ 1302599 w 1304819"/>
              <a:gd name="connsiteY7" fmla="*/ 1003650 h 1424419"/>
              <a:gd name="connsiteX8" fmla="*/ 1227376 w 1304819"/>
              <a:gd name="connsiteY8" fmla="*/ 1152027 h 1424419"/>
              <a:gd name="connsiteX9" fmla="*/ 1172881 w 1304819"/>
              <a:gd name="connsiteY9" fmla="*/ 1179342 h 1424419"/>
              <a:gd name="connsiteX10" fmla="*/ 792288 w 1304819"/>
              <a:gd name="connsiteY10" fmla="*/ 1385653 h 1424419"/>
              <a:gd name="connsiteX11" fmla="*/ 522686 w 1304819"/>
              <a:gd name="connsiteY11" fmla="*/ 1384922 h 1424419"/>
              <a:gd name="connsiteX12" fmla="*/ 94302 w 1304819"/>
              <a:gd name="connsiteY12" fmla="*/ 1158755 h 1424419"/>
              <a:gd name="connsiteX13" fmla="*/ 39429 w 1304819"/>
              <a:gd name="connsiteY13" fmla="*/ 1117635 h 1424419"/>
              <a:gd name="connsiteX14" fmla="*/ 667 w 1304819"/>
              <a:gd name="connsiteY14" fmla="*/ 999105 h 1424419"/>
              <a:gd name="connsiteX15" fmla="*/ 0 w 1304819"/>
              <a:gd name="connsiteY15" fmla="*/ 972364 h 1424419"/>
              <a:gd name="connsiteX16" fmla="*/ 2496 w 1304819"/>
              <a:gd name="connsiteY16" fmla="*/ 463106 h 1424419"/>
              <a:gd name="connsiteX17" fmla="*/ 2458 w 1304819"/>
              <a:gd name="connsiteY17" fmla="*/ 429563 h 1424419"/>
              <a:gd name="connsiteX18" fmla="*/ 75248 w 1304819"/>
              <a:gd name="connsiteY18" fmla="*/ 303202 h 1424419"/>
              <a:gd name="connsiteX19" fmla="*/ 106293 w 1304819"/>
              <a:gd name="connsiteY19" fmla="*/ 282597 h 1424419"/>
              <a:gd name="connsiteX20" fmla="*/ 541533 w 1304819"/>
              <a:gd name="connsiteY20" fmla="*/ 38110 h 1424419"/>
              <a:gd name="connsiteX21" fmla="*/ 653528 w 1304819"/>
              <a:gd name="connsiteY21" fmla="*/ 0 h 1424419"/>
              <a:gd name="connsiteX0" fmla="*/ 653528 w 1306525"/>
              <a:gd name="connsiteY0" fmla="*/ 0 h 1424419"/>
              <a:gd name="connsiteX1" fmla="*/ 757287 w 1306525"/>
              <a:gd name="connsiteY1" fmla="*/ 32444 h 1424419"/>
              <a:gd name="connsiteX2" fmla="*/ 1206876 w 1306525"/>
              <a:gd name="connsiteY2" fmla="*/ 284945 h 1424419"/>
              <a:gd name="connsiteX3" fmla="*/ 1237706 w 1306525"/>
              <a:gd name="connsiteY3" fmla="*/ 306775 h 1424419"/>
              <a:gd name="connsiteX4" fmla="*/ 1304420 w 1306525"/>
              <a:gd name="connsiteY4" fmla="*/ 434263 h 1424419"/>
              <a:gd name="connsiteX5" fmla="*/ 1305806 w 1306525"/>
              <a:gd name="connsiteY5" fmla="*/ 519922 h 1424419"/>
              <a:gd name="connsiteX6" fmla="*/ 1301746 w 1306525"/>
              <a:gd name="connsiteY6" fmla="*/ 953747 h 1424419"/>
              <a:gd name="connsiteX7" fmla="*/ 1302599 w 1306525"/>
              <a:gd name="connsiteY7" fmla="*/ 1003650 h 1424419"/>
              <a:gd name="connsiteX8" fmla="*/ 1227376 w 1306525"/>
              <a:gd name="connsiteY8" fmla="*/ 1152027 h 1424419"/>
              <a:gd name="connsiteX9" fmla="*/ 1172881 w 1306525"/>
              <a:gd name="connsiteY9" fmla="*/ 1179342 h 1424419"/>
              <a:gd name="connsiteX10" fmla="*/ 792288 w 1306525"/>
              <a:gd name="connsiteY10" fmla="*/ 1385653 h 1424419"/>
              <a:gd name="connsiteX11" fmla="*/ 522686 w 1306525"/>
              <a:gd name="connsiteY11" fmla="*/ 1384922 h 1424419"/>
              <a:gd name="connsiteX12" fmla="*/ 94302 w 1306525"/>
              <a:gd name="connsiteY12" fmla="*/ 1158755 h 1424419"/>
              <a:gd name="connsiteX13" fmla="*/ 39429 w 1306525"/>
              <a:gd name="connsiteY13" fmla="*/ 1117635 h 1424419"/>
              <a:gd name="connsiteX14" fmla="*/ 667 w 1306525"/>
              <a:gd name="connsiteY14" fmla="*/ 999105 h 1424419"/>
              <a:gd name="connsiteX15" fmla="*/ 0 w 1306525"/>
              <a:gd name="connsiteY15" fmla="*/ 972364 h 1424419"/>
              <a:gd name="connsiteX16" fmla="*/ 2496 w 1306525"/>
              <a:gd name="connsiteY16" fmla="*/ 463106 h 1424419"/>
              <a:gd name="connsiteX17" fmla="*/ 2458 w 1306525"/>
              <a:gd name="connsiteY17" fmla="*/ 429563 h 1424419"/>
              <a:gd name="connsiteX18" fmla="*/ 75248 w 1306525"/>
              <a:gd name="connsiteY18" fmla="*/ 303202 h 1424419"/>
              <a:gd name="connsiteX19" fmla="*/ 106293 w 1306525"/>
              <a:gd name="connsiteY19" fmla="*/ 282597 h 1424419"/>
              <a:gd name="connsiteX20" fmla="*/ 541533 w 1306525"/>
              <a:gd name="connsiteY20" fmla="*/ 38110 h 1424419"/>
              <a:gd name="connsiteX21" fmla="*/ 653528 w 1306525"/>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2881 w 1305814"/>
              <a:gd name="connsiteY9" fmla="*/ 1179342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2881 w 1305814"/>
              <a:gd name="connsiteY9" fmla="*/ 1179342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4235 w 1305814"/>
              <a:gd name="connsiteY9" fmla="*/ 1184756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4419"/>
              <a:gd name="connsiteX1" fmla="*/ 757287 w 1305814"/>
              <a:gd name="connsiteY1" fmla="*/ 32444 h 1424419"/>
              <a:gd name="connsiteX2" fmla="*/ 1206876 w 1305814"/>
              <a:gd name="connsiteY2" fmla="*/ 284945 h 1424419"/>
              <a:gd name="connsiteX3" fmla="*/ 1237706 w 1305814"/>
              <a:gd name="connsiteY3" fmla="*/ 306775 h 1424419"/>
              <a:gd name="connsiteX4" fmla="*/ 1304420 w 1305814"/>
              <a:gd name="connsiteY4" fmla="*/ 434263 h 1424419"/>
              <a:gd name="connsiteX5" fmla="*/ 1305806 w 1305814"/>
              <a:gd name="connsiteY5" fmla="*/ 519922 h 1424419"/>
              <a:gd name="connsiteX6" fmla="*/ 1301746 w 1305814"/>
              <a:gd name="connsiteY6" fmla="*/ 953747 h 1424419"/>
              <a:gd name="connsiteX7" fmla="*/ 1302599 w 1305814"/>
              <a:gd name="connsiteY7" fmla="*/ 1003650 h 1424419"/>
              <a:gd name="connsiteX8" fmla="*/ 1227376 w 1305814"/>
              <a:gd name="connsiteY8" fmla="*/ 1152027 h 1424419"/>
              <a:gd name="connsiteX9" fmla="*/ 1174235 w 1305814"/>
              <a:gd name="connsiteY9" fmla="*/ 1184756 h 1424419"/>
              <a:gd name="connsiteX10" fmla="*/ 792288 w 1305814"/>
              <a:gd name="connsiteY10" fmla="*/ 1385653 h 1424419"/>
              <a:gd name="connsiteX11" fmla="*/ 522686 w 1305814"/>
              <a:gd name="connsiteY11" fmla="*/ 1384922 h 1424419"/>
              <a:gd name="connsiteX12" fmla="*/ 94302 w 1305814"/>
              <a:gd name="connsiteY12" fmla="*/ 1158755 h 1424419"/>
              <a:gd name="connsiteX13" fmla="*/ 39429 w 1305814"/>
              <a:gd name="connsiteY13" fmla="*/ 1117635 h 1424419"/>
              <a:gd name="connsiteX14" fmla="*/ 667 w 1305814"/>
              <a:gd name="connsiteY14" fmla="*/ 999105 h 1424419"/>
              <a:gd name="connsiteX15" fmla="*/ 0 w 1305814"/>
              <a:gd name="connsiteY15" fmla="*/ 972364 h 1424419"/>
              <a:gd name="connsiteX16" fmla="*/ 2496 w 1305814"/>
              <a:gd name="connsiteY16" fmla="*/ 463106 h 1424419"/>
              <a:gd name="connsiteX17" fmla="*/ 2458 w 1305814"/>
              <a:gd name="connsiteY17" fmla="*/ 429563 h 1424419"/>
              <a:gd name="connsiteX18" fmla="*/ 75248 w 1305814"/>
              <a:gd name="connsiteY18" fmla="*/ 303202 h 1424419"/>
              <a:gd name="connsiteX19" fmla="*/ 106293 w 1305814"/>
              <a:gd name="connsiteY19" fmla="*/ 282597 h 1424419"/>
              <a:gd name="connsiteX20" fmla="*/ 541533 w 1305814"/>
              <a:gd name="connsiteY20" fmla="*/ 38110 h 1424419"/>
              <a:gd name="connsiteX21" fmla="*/ 653528 w 1305814"/>
              <a:gd name="connsiteY21" fmla="*/ 0 h 1424419"/>
              <a:gd name="connsiteX0" fmla="*/ 653528 w 1305814"/>
              <a:gd name="connsiteY0" fmla="*/ 0 h 1427408"/>
              <a:gd name="connsiteX1" fmla="*/ 757287 w 1305814"/>
              <a:gd name="connsiteY1" fmla="*/ 32444 h 1427408"/>
              <a:gd name="connsiteX2" fmla="*/ 1206876 w 1305814"/>
              <a:gd name="connsiteY2" fmla="*/ 284945 h 1427408"/>
              <a:gd name="connsiteX3" fmla="*/ 1237706 w 1305814"/>
              <a:gd name="connsiteY3" fmla="*/ 306775 h 1427408"/>
              <a:gd name="connsiteX4" fmla="*/ 1304420 w 1305814"/>
              <a:gd name="connsiteY4" fmla="*/ 434263 h 1427408"/>
              <a:gd name="connsiteX5" fmla="*/ 1305806 w 1305814"/>
              <a:gd name="connsiteY5" fmla="*/ 519922 h 1427408"/>
              <a:gd name="connsiteX6" fmla="*/ 1301746 w 1305814"/>
              <a:gd name="connsiteY6" fmla="*/ 953747 h 1427408"/>
              <a:gd name="connsiteX7" fmla="*/ 1302599 w 1305814"/>
              <a:gd name="connsiteY7" fmla="*/ 1003650 h 1427408"/>
              <a:gd name="connsiteX8" fmla="*/ 1227376 w 1305814"/>
              <a:gd name="connsiteY8" fmla="*/ 1152027 h 1427408"/>
              <a:gd name="connsiteX9" fmla="*/ 1174235 w 1305814"/>
              <a:gd name="connsiteY9" fmla="*/ 1184756 h 1427408"/>
              <a:gd name="connsiteX10" fmla="*/ 792288 w 1305814"/>
              <a:gd name="connsiteY10" fmla="*/ 1385653 h 1427408"/>
              <a:gd name="connsiteX11" fmla="*/ 517719 w 1305814"/>
              <a:gd name="connsiteY11" fmla="*/ 1389889 h 1427408"/>
              <a:gd name="connsiteX12" fmla="*/ 94302 w 1305814"/>
              <a:gd name="connsiteY12" fmla="*/ 1158755 h 1427408"/>
              <a:gd name="connsiteX13" fmla="*/ 39429 w 1305814"/>
              <a:gd name="connsiteY13" fmla="*/ 1117635 h 1427408"/>
              <a:gd name="connsiteX14" fmla="*/ 667 w 1305814"/>
              <a:gd name="connsiteY14" fmla="*/ 999105 h 1427408"/>
              <a:gd name="connsiteX15" fmla="*/ 0 w 1305814"/>
              <a:gd name="connsiteY15" fmla="*/ 972364 h 1427408"/>
              <a:gd name="connsiteX16" fmla="*/ 2496 w 1305814"/>
              <a:gd name="connsiteY16" fmla="*/ 463106 h 1427408"/>
              <a:gd name="connsiteX17" fmla="*/ 2458 w 1305814"/>
              <a:gd name="connsiteY17" fmla="*/ 429563 h 1427408"/>
              <a:gd name="connsiteX18" fmla="*/ 75248 w 1305814"/>
              <a:gd name="connsiteY18" fmla="*/ 303202 h 1427408"/>
              <a:gd name="connsiteX19" fmla="*/ 106293 w 1305814"/>
              <a:gd name="connsiteY19" fmla="*/ 282597 h 1427408"/>
              <a:gd name="connsiteX20" fmla="*/ 541533 w 1305814"/>
              <a:gd name="connsiteY20" fmla="*/ 38110 h 1427408"/>
              <a:gd name="connsiteX21" fmla="*/ 653528 w 1305814"/>
              <a:gd name="connsiteY21" fmla="*/ 0 h 1427408"/>
              <a:gd name="connsiteX0" fmla="*/ 653528 w 1305814"/>
              <a:gd name="connsiteY0" fmla="*/ 0 h 1427408"/>
              <a:gd name="connsiteX1" fmla="*/ 757287 w 1305814"/>
              <a:gd name="connsiteY1" fmla="*/ 32444 h 1427408"/>
              <a:gd name="connsiteX2" fmla="*/ 1206876 w 1305814"/>
              <a:gd name="connsiteY2" fmla="*/ 284945 h 1427408"/>
              <a:gd name="connsiteX3" fmla="*/ 1237706 w 1305814"/>
              <a:gd name="connsiteY3" fmla="*/ 306775 h 1427408"/>
              <a:gd name="connsiteX4" fmla="*/ 1304420 w 1305814"/>
              <a:gd name="connsiteY4" fmla="*/ 434263 h 1427408"/>
              <a:gd name="connsiteX5" fmla="*/ 1305806 w 1305814"/>
              <a:gd name="connsiteY5" fmla="*/ 519922 h 1427408"/>
              <a:gd name="connsiteX6" fmla="*/ 1301746 w 1305814"/>
              <a:gd name="connsiteY6" fmla="*/ 953747 h 1427408"/>
              <a:gd name="connsiteX7" fmla="*/ 1302599 w 1305814"/>
              <a:gd name="connsiteY7" fmla="*/ 1003650 h 1427408"/>
              <a:gd name="connsiteX8" fmla="*/ 1227376 w 1305814"/>
              <a:gd name="connsiteY8" fmla="*/ 1152027 h 1427408"/>
              <a:gd name="connsiteX9" fmla="*/ 1174235 w 1305814"/>
              <a:gd name="connsiteY9" fmla="*/ 1184756 h 1427408"/>
              <a:gd name="connsiteX10" fmla="*/ 792288 w 1305814"/>
              <a:gd name="connsiteY10" fmla="*/ 1385653 h 1427408"/>
              <a:gd name="connsiteX11" fmla="*/ 517719 w 1305814"/>
              <a:gd name="connsiteY11" fmla="*/ 1389889 h 1427408"/>
              <a:gd name="connsiteX12" fmla="*/ 94302 w 1305814"/>
              <a:gd name="connsiteY12" fmla="*/ 1158755 h 1427408"/>
              <a:gd name="connsiteX13" fmla="*/ 39429 w 1305814"/>
              <a:gd name="connsiteY13" fmla="*/ 1117635 h 1427408"/>
              <a:gd name="connsiteX14" fmla="*/ 667 w 1305814"/>
              <a:gd name="connsiteY14" fmla="*/ 999105 h 1427408"/>
              <a:gd name="connsiteX15" fmla="*/ 0 w 1305814"/>
              <a:gd name="connsiteY15" fmla="*/ 972364 h 1427408"/>
              <a:gd name="connsiteX16" fmla="*/ 2496 w 1305814"/>
              <a:gd name="connsiteY16" fmla="*/ 463106 h 1427408"/>
              <a:gd name="connsiteX17" fmla="*/ 2458 w 1305814"/>
              <a:gd name="connsiteY17" fmla="*/ 429563 h 1427408"/>
              <a:gd name="connsiteX18" fmla="*/ 75248 w 1305814"/>
              <a:gd name="connsiteY18" fmla="*/ 303202 h 1427408"/>
              <a:gd name="connsiteX19" fmla="*/ 106293 w 1305814"/>
              <a:gd name="connsiteY19" fmla="*/ 282597 h 1427408"/>
              <a:gd name="connsiteX20" fmla="*/ 541533 w 1305814"/>
              <a:gd name="connsiteY20" fmla="*/ 38110 h 1427408"/>
              <a:gd name="connsiteX21" fmla="*/ 653528 w 1305814"/>
              <a:gd name="connsiteY21" fmla="*/ 0 h 1427408"/>
              <a:gd name="connsiteX0" fmla="*/ 653528 w 1305814"/>
              <a:gd name="connsiteY0" fmla="*/ 0 h 1421591"/>
              <a:gd name="connsiteX1" fmla="*/ 757287 w 1305814"/>
              <a:gd name="connsiteY1" fmla="*/ 32444 h 1421591"/>
              <a:gd name="connsiteX2" fmla="*/ 1206876 w 1305814"/>
              <a:gd name="connsiteY2" fmla="*/ 284945 h 1421591"/>
              <a:gd name="connsiteX3" fmla="*/ 1237706 w 1305814"/>
              <a:gd name="connsiteY3" fmla="*/ 306775 h 1421591"/>
              <a:gd name="connsiteX4" fmla="*/ 1304420 w 1305814"/>
              <a:gd name="connsiteY4" fmla="*/ 434263 h 1421591"/>
              <a:gd name="connsiteX5" fmla="*/ 1305806 w 1305814"/>
              <a:gd name="connsiteY5" fmla="*/ 519922 h 1421591"/>
              <a:gd name="connsiteX6" fmla="*/ 1301746 w 1305814"/>
              <a:gd name="connsiteY6" fmla="*/ 953747 h 1421591"/>
              <a:gd name="connsiteX7" fmla="*/ 1302599 w 1305814"/>
              <a:gd name="connsiteY7" fmla="*/ 1003650 h 1421591"/>
              <a:gd name="connsiteX8" fmla="*/ 1227376 w 1305814"/>
              <a:gd name="connsiteY8" fmla="*/ 1152027 h 1421591"/>
              <a:gd name="connsiteX9" fmla="*/ 1174235 w 1305814"/>
              <a:gd name="connsiteY9" fmla="*/ 1184756 h 1421591"/>
              <a:gd name="connsiteX10" fmla="*/ 792288 w 1305814"/>
              <a:gd name="connsiteY10" fmla="*/ 1385653 h 1421591"/>
              <a:gd name="connsiteX11" fmla="*/ 502818 w 1305814"/>
              <a:gd name="connsiteY11" fmla="*/ 1379955 h 1421591"/>
              <a:gd name="connsiteX12" fmla="*/ 94302 w 1305814"/>
              <a:gd name="connsiteY12" fmla="*/ 1158755 h 1421591"/>
              <a:gd name="connsiteX13" fmla="*/ 39429 w 1305814"/>
              <a:gd name="connsiteY13" fmla="*/ 1117635 h 1421591"/>
              <a:gd name="connsiteX14" fmla="*/ 667 w 1305814"/>
              <a:gd name="connsiteY14" fmla="*/ 999105 h 1421591"/>
              <a:gd name="connsiteX15" fmla="*/ 0 w 1305814"/>
              <a:gd name="connsiteY15" fmla="*/ 972364 h 1421591"/>
              <a:gd name="connsiteX16" fmla="*/ 2496 w 1305814"/>
              <a:gd name="connsiteY16" fmla="*/ 463106 h 1421591"/>
              <a:gd name="connsiteX17" fmla="*/ 2458 w 1305814"/>
              <a:gd name="connsiteY17" fmla="*/ 429563 h 1421591"/>
              <a:gd name="connsiteX18" fmla="*/ 75248 w 1305814"/>
              <a:gd name="connsiteY18" fmla="*/ 303202 h 1421591"/>
              <a:gd name="connsiteX19" fmla="*/ 106293 w 1305814"/>
              <a:gd name="connsiteY19" fmla="*/ 282597 h 1421591"/>
              <a:gd name="connsiteX20" fmla="*/ 541533 w 1305814"/>
              <a:gd name="connsiteY20" fmla="*/ 38110 h 1421591"/>
              <a:gd name="connsiteX21" fmla="*/ 653528 w 1305814"/>
              <a:gd name="connsiteY21" fmla="*/ 0 h 1421591"/>
              <a:gd name="connsiteX0" fmla="*/ 653528 w 1305814"/>
              <a:gd name="connsiteY0" fmla="*/ 0 h 1423589"/>
              <a:gd name="connsiteX1" fmla="*/ 757287 w 1305814"/>
              <a:gd name="connsiteY1" fmla="*/ 32444 h 1423589"/>
              <a:gd name="connsiteX2" fmla="*/ 1206876 w 1305814"/>
              <a:gd name="connsiteY2" fmla="*/ 284945 h 1423589"/>
              <a:gd name="connsiteX3" fmla="*/ 1237706 w 1305814"/>
              <a:gd name="connsiteY3" fmla="*/ 306775 h 1423589"/>
              <a:gd name="connsiteX4" fmla="*/ 1304420 w 1305814"/>
              <a:gd name="connsiteY4" fmla="*/ 434263 h 1423589"/>
              <a:gd name="connsiteX5" fmla="*/ 1305806 w 1305814"/>
              <a:gd name="connsiteY5" fmla="*/ 519922 h 1423589"/>
              <a:gd name="connsiteX6" fmla="*/ 1301746 w 1305814"/>
              <a:gd name="connsiteY6" fmla="*/ 953747 h 1423589"/>
              <a:gd name="connsiteX7" fmla="*/ 1302599 w 1305814"/>
              <a:gd name="connsiteY7" fmla="*/ 1003650 h 1423589"/>
              <a:gd name="connsiteX8" fmla="*/ 1227376 w 1305814"/>
              <a:gd name="connsiteY8" fmla="*/ 1152027 h 1423589"/>
              <a:gd name="connsiteX9" fmla="*/ 1174235 w 1305814"/>
              <a:gd name="connsiteY9" fmla="*/ 1184756 h 1423589"/>
              <a:gd name="connsiteX10" fmla="*/ 792288 w 1305814"/>
              <a:gd name="connsiteY10" fmla="*/ 1385653 h 1423589"/>
              <a:gd name="connsiteX11" fmla="*/ 502818 w 1305814"/>
              <a:gd name="connsiteY11" fmla="*/ 1379955 h 1423589"/>
              <a:gd name="connsiteX12" fmla="*/ 94302 w 1305814"/>
              <a:gd name="connsiteY12" fmla="*/ 1158755 h 1423589"/>
              <a:gd name="connsiteX13" fmla="*/ 39429 w 1305814"/>
              <a:gd name="connsiteY13" fmla="*/ 1117635 h 1423589"/>
              <a:gd name="connsiteX14" fmla="*/ 667 w 1305814"/>
              <a:gd name="connsiteY14" fmla="*/ 999105 h 1423589"/>
              <a:gd name="connsiteX15" fmla="*/ 0 w 1305814"/>
              <a:gd name="connsiteY15" fmla="*/ 972364 h 1423589"/>
              <a:gd name="connsiteX16" fmla="*/ 2496 w 1305814"/>
              <a:gd name="connsiteY16" fmla="*/ 463106 h 1423589"/>
              <a:gd name="connsiteX17" fmla="*/ 2458 w 1305814"/>
              <a:gd name="connsiteY17" fmla="*/ 429563 h 1423589"/>
              <a:gd name="connsiteX18" fmla="*/ 75248 w 1305814"/>
              <a:gd name="connsiteY18" fmla="*/ 303202 h 1423589"/>
              <a:gd name="connsiteX19" fmla="*/ 106293 w 1305814"/>
              <a:gd name="connsiteY19" fmla="*/ 282597 h 1423589"/>
              <a:gd name="connsiteX20" fmla="*/ 541533 w 1305814"/>
              <a:gd name="connsiteY20" fmla="*/ 38110 h 1423589"/>
              <a:gd name="connsiteX21" fmla="*/ 653528 w 1305814"/>
              <a:gd name="connsiteY21" fmla="*/ 0 h 142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05814" h="1423589">
                <a:moveTo>
                  <a:pt x="653528" y="0"/>
                </a:moveTo>
                <a:cubicBezTo>
                  <a:pt x="684553" y="-1"/>
                  <a:pt x="736057" y="24011"/>
                  <a:pt x="757287" y="32444"/>
                </a:cubicBezTo>
                <a:lnTo>
                  <a:pt x="1206876" y="284945"/>
                </a:lnTo>
                <a:cubicBezTo>
                  <a:pt x="1213399" y="291230"/>
                  <a:pt x="1233090" y="301119"/>
                  <a:pt x="1237706" y="306775"/>
                </a:cubicBezTo>
                <a:cubicBezTo>
                  <a:pt x="1285405" y="341141"/>
                  <a:pt x="1301367" y="360355"/>
                  <a:pt x="1304420" y="434263"/>
                </a:cubicBezTo>
                <a:cubicBezTo>
                  <a:pt x="1306256" y="435452"/>
                  <a:pt x="1303756" y="518852"/>
                  <a:pt x="1305806" y="519922"/>
                </a:cubicBezTo>
                <a:cubicBezTo>
                  <a:pt x="1306028" y="563787"/>
                  <a:pt x="1301771" y="907207"/>
                  <a:pt x="1301746" y="953747"/>
                </a:cubicBezTo>
                <a:cubicBezTo>
                  <a:pt x="1301579" y="970833"/>
                  <a:pt x="1302766" y="986564"/>
                  <a:pt x="1302599" y="1003650"/>
                </a:cubicBezTo>
                <a:cubicBezTo>
                  <a:pt x="1298075" y="1097264"/>
                  <a:pt x="1299308" y="1117497"/>
                  <a:pt x="1227376" y="1152027"/>
                </a:cubicBezTo>
                <a:cubicBezTo>
                  <a:pt x="1229069" y="1151612"/>
                  <a:pt x="1262992" y="1133636"/>
                  <a:pt x="1174235" y="1184756"/>
                </a:cubicBezTo>
                <a:cubicBezTo>
                  <a:pt x="1102911" y="1225835"/>
                  <a:pt x="986013" y="1283805"/>
                  <a:pt x="792288" y="1385653"/>
                </a:cubicBezTo>
                <a:cubicBezTo>
                  <a:pt x="702978" y="1424034"/>
                  <a:pt x="634560" y="1449454"/>
                  <a:pt x="502818" y="1379955"/>
                </a:cubicBezTo>
                <a:cubicBezTo>
                  <a:pt x="358670" y="1301859"/>
                  <a:pt x="241278" y="1242506"/>
                  <a:pt x="94302" y="1158755"/>
                </a:cubicBezTo>
                <a:cubicBezTo>
                  <a:pt x="64301" y="1138833"/>
                  <a:pt x="61069" y="1137739"/>
                  <a:pt x="39429" y="1117635"/>
                </a:cubicBezTo>
                <a:cubicBezTo>
                  <a:pt x="9399" y="1091481"/>
                  <a:pt x="81" y="1056313"/>
                  <a:pt x="667" y="999105"/>
                </a:cubicBezTo>
                <a:cubicBezTo>
                  <a:pt x="445" y="990191"/>
                  <a:pt x="222" y="981278"/>
                  <a:pt x="0" y="972364"/>
                </a:cubicBezTo>
                <a:lnTo>
                  <a:pt x="2496" y="463106"/>
                </a:lnTo>
                <a:cubicBezTo>
                  <a:pt x="2483" y="451925"/>
                  <a:pt x="2471" y="440744"/>
                  <a:pt x="2458" y="429563"/>
                </a:cubicBezTo>
                <a:cubicBezTo>
                  <a:pt x="2770" y="365277"/>
                  <a:pt x="14732" y="348090"/>
                  <a:pt x="75248" y="303202"/>
                </a:cubicBezTo>
                <a:lnTo>
                  <a:pt x="106293" y="282597"/>
                </a:lnTo>
                <a:lnTo>
                  <a:pt x="541533" y="38110"/>
                </a:lnTo>
                <a:cubicBezTo>
                  <a:pt x="582751" y="12487"/>
                  <a:pt x="613897" y="0"/>
                  <a:pt x="653528" y="0"/>
                </a:cubicBezTo>
                <a:close/>
              </a:path>
            </a:pathLst>
          </a:custGeom>
          <a:gradFill>
            <a:gsLst>
              <a:gs pos="0">
                <a:srgbClr val="6A9DB2"/>
              </a:gs>
              <a:gs pos="70000">
                <a:srgbClr val="4F7D94"/>
              </a:gs>
            </a:gsLst>
            <a:lin ang="5400000" scaled="1"/>
          </a:gradFill>
          <a:ln>
            <a:noFill/>
          </a:ln>
          <a:effectLst/>
        </p:spPr>
        <p:txBody>
          <a:bodyPr anchor="ctr"/>
          <a:lstStyle/>
          <a:p>
            <a:pPr algn="ctr" defTabSz="914286"/>
            <a:endParaRPr lang="zh-CN" altLang="en-US" sz="4267" dirty="0">
              <a:solidFill>
                <a:schemeClr val="bg1"/>
              </a:solidFill>
              <a:cs typeface="+mn-ea"/>
              <a:sym typeface="+mn-lt"/>
            </a:endParaRPr>
          </a:p>
        </p:txBody>
      </p:sp>
      <p:sp>
        <p:nvSpPr>
          <p:cNvPr id="119" name="矩形 118">
            <a:extLst>
              <a:ext uri="{FF2B5EF4-FFF2-40B4-BE49-F238E27FC236}">
                <a16:creationId xmlns="" xmlns:a16="http://schemas.microsoft.com/office/drawing/2014/main" id="{4AF6BF68-C933-4EC6-AA4A-C4C9F1767A6F}"/>
              </a:ext>
            </a:extLst>
          </p:cNvPr>
          <p:cNvSpPr/>
          <p:nvPr/>
        </p:nvSpPr>
        <p:spPr>
          <a:xfrm>
            <a:off x="9871170" y="1828419"/>
            <a:ext cx="1034597" cy="903659"/>
          </a:xfrm>
          <a:prstGeom prst="rect">
            <a:avLst/>
          </a:prstGeom>
        </p:spPr>
        <p:txBody>
          <a:bodyPr wrap="square" lIns="91452" tIns="45727" rIns="91452" bIns="45727">
            <a:spAutoFit/>
          </a:bodyPr>
          <a:lstStyle/>
          <a:p>
            <a:pPr algn="ctr">
              <a:lnSpc>
                <a:spcPct val="120000"/>
              </a:lnSpc>
            </a:pPr>
            <a:r>
              <a:rPr lang="en-US" altLang="zh-CN" sz="4800" b="1" dirty="0">
                <a:solidFill>
                  <a:schemeClr val="bg1"/>
                </a:solidFill>
                <a:cs typeface="+mn-ea"/>
                <a:sym typeface="+mn-lt"/>
              </a:rPr>
              <a:t>04</a:t>
            </a:r>
            <a:endParaRPr lang="zh-CN" altLang="en-US" sz="4800" b="1"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309299697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0" presetClass="path" presetSubtype="0" accel="50000" decel="50000" fill="hold" nodeType="withEffect">
                                      <p:stCondLst>
                                        <p:cond delay="0"/>
                                      </p:stCondLst>
                                      <p:childTnLst>
                                        <p:animMotion origin="layout" path="M -0.73711 -0.07685 C -0.69648 -0.08726 -0.61367 -0.13703 -0.49375 -0.14213 C -0.37382 -0.14699 -0.41653 -0.1618 -0.21445 0.02292 C -0.01237 0.20741 -0.04466 0.00463 -3.75E-6 -3.7037E-6 " pathEditMode="relative" rAng="0" ptsTypes="AAAA">
                                          <p:cBhvr>
                                            <p:cTn id="12" dur="2000" fill="hold"/>
                                            <p:tgtEl>
                                              <p:spTgt spid="70"/>
                                            </p:tgtEl>
                                            <p:attrNameLst>
                                              <p:attrName>ppt_x</p:attrName>
                                              <p:attrName>ppt_y</p:attrName>
                                            </p:attrNameLst>
                                          </p:cBhvr>
                                          <p:rCtr x="36849" y="5463"/>
                                        </p:animMotion>
                                      </p:childTnLst>
                                    </p:cTn>
                                  </p:par>
                                  <p:par>
                                    <p:cTn id="13" presetID="8" presetClass="emph" presetSubtype="0" fill="hold" nodeType="withEffect">
                                      <p:stCondLst>
                                        <p:cond delay="0"/>
                                      </p:stCondLst>
                                      <p:childTnLst>
                                        <p:animRot by="4200000">
                                          <p:cBhvr>
                                            <p:cTn id="14" dur="1000" fill="hold"/>
                                            <p:tgtEl>
                                              <p:spTgt spid="70"/>
                                            </p:tgtEl>
                                            <p:attrNameLst>
                                              <p:attrName>r</p:attrName>
                                            </p:attrNameLst>
                                          </p:cBhvr>
                                        </p:animRot>
                                      </p:childTnLst>
                                    </p:cTn>
                                  </p:par>
                                  <p:par>
                                    <p:cTn id="15" presetID="8" presetClass="emph" presetSubtype="0" decel="66667" fill="hold" nodeType="withEffect">
                                      <p:stCondLst>
                                        <p:cond delay="1250"/>
                                      </p:stCondLst>
                                      <p:childTnLst>
                                        <p:animRot by="-5400000">
                                          <p:cBhvr>
                                            <p:cTn id="16" dur="750" fill="hold"/>
                                            <p:tgtEl>
                                              <p:spTgt spid="70"/>
                                            </p:tgtEl>
                                            <p:attrNameLst>
                                              <p:attrName>r</p:attrName>
                                            </p:attrNameLst>
                                          </p:cBhvr>
                                        </p:animRot>
                                      </p:childTnLst>
                                    </p:cTn>
                                  </p:par>
                                  <p:par>
                                    <p:cTn id="17" presetID="22" presetClass="entr" presetSubtype="8" fill="hold" grpId="0" nodeType="withEffect">
                                      <p:stCondLst>
                                        <p:cond delay="250"/>
                                      </p:stCondLst>
                                      <p:childTnLst>
                                        <p:set>
                                          <p:cBhvr>
                                            <p:cTn id="18" dur="1" fill="hold">
                                              <p:stCondLst>
                                                <p:cond delay="0"/>
                                              </p:stCondLst>
                                            </p:cTn>
                                            <p:tgtEl>
                                              <p:spTgt spid="69"/>
                                            </p:tgtEl>
                                            <p:attrNameLst>
                                              <p:attrName>style.visibility</p:attrName>
                                            </p:attrNameLst>
                                          </p:cBhvr>
                                          <p:to>
                                            <p:strVal val="visible"/>
                                          </p:to>
                                        </p:set>
                                        <p:animEffect transition="in" filter="wipe(left)">
                                          <p:cBhvr>
                                            <p:cTn id="19" dur="1500"/>
                                            <p:tgtEl>
                                              <p:spTgt spid="69"/>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anim calcmode="lin" valueType="num">
                                          <p:cBhvr>
                                            <p:cTn id="23" dur="500" fill="hold"/>
                                            <p:tgtEl>
                                              <p:spTgt spid="68"/>
                                            </p:tgtEl>
                                            <p:attrNameLst>
                                              <p:attrName>ppt_x</p:attrName>
                                            </p:attrNameLst>
                                          </p:cBhvr>
                                          <p:tavLst>
                                            <p:tav tm="0">
                                              <p:val>
                                                <p:strVal val="#ppt_x"/>
                                              </p:val>
                                            </p:tav>
                                            <p:tav tm="100000">
                                              <p:val>
                                                <p:strVal val="#ppt_x"/>
                                              </p:val>
                                            </p:tav>
                                          </p:tavLst>
                                        </p:anim>
                                        <p:anim calcmode="lin" valueType="num">
                                          <p:cBhvr>
                                            <p:cTn id="24" dur="500" fill="hold"/>
                                            <p:tgtEl>
                                              <p:spTgt spid="6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750"/>
                                      </p:stCondLst>
                                      <p:childTnLst>
                                        <p:set>
                                          <p:cBhvr>
                                            <p:cTn id="26" dur="1" fill="hold">
                                              <p:stCondLst>
                                                <p:cond delay="0"/>
                                              </p:stCondLst>
                                            </p:cTn>
                                            <p:tgtEl>
                                              <p:spTgt spid="118"/>
                                            </p:tgtEl>
                                            <p:attrNameLst>
                                              <p:attrName>style.visibility</p:attrName>
                                            </p:attrNameLst>
                                          </p:cBhvr>
                                          <p:to>
                                            <p:strVal val="visible"/>
                                          </p:to>
                                        </p:set>
                                        <p:animEffect transition="in" filter="fade">
                                          <p:cBhvr>
                                            <p:cTn id="27" dur="500"/>
                                            <p:tgtEl>
                                              <p:spTgt spid="118"/>
                                            </p:tgtEl>
                                          </p:cBhvr>
                                        </p:animEffect>
                                        <p:anim calcmode="lin" valueType="num">
                                          <p:cBhvr>
                                            <p:cTn id="28" dur="500" fill="hold"/>
                                            <p:tgtEl>
                                              <p:spTgt spid="118"/>
                                            </p:tgtEl>
                                            <p:attrNameLst>
                                              <p:attrName>ppt_x</p:attrName>
                                            </p:attrNameLst>
                                          </p:cBhvr>
                                          <p:tavLst>
                                            <p:tav tm="0">
                                              <p:val>
                                                <p:strVal val="#ppt_x"/>
                                              </p:val>
                                            </p:tav>
                                            <p:tav tm="100000">
                                              <p:val>
                                                <p:strVal val="#ppt_x"/>
                                              </p:val>
                                            </p:tav>
                                          </p:tavLst>
                                        </p:anim>
                                        <p:anim calcmode="lin" valueType="num">
                                          <p:cBhvr>
                                            <p:cTn id="29" dur="500" fill="hold"/>
                                            <p:tgtEl>
                                              <p:spTgt spid="118"/>
                                            </p:tgtEl>
                                            <p:attrNameLst>
                                              <p:attrName>ppt_y</p:attrName>
                                            </p:attrNameLst>
                                          </p:cBhvr>
                                          <p:tavLst>
                                            <p:tav tm="0">
                                              <p:val>
                                                <p:strVal val="#ppt_y+.1"/>
                                              </p:val>
                                            </p:tav>
                                            <p:tav tm="100000">
                                              <p:val>
                                                <p:strVal val="#ppt_y"/>
                                              </p:val>
                                            </p:tav>
                                          </p:tavLst>
                                        </p:anim>
                                      </p:childTnLst>
                                    </p:cTn>
                                  </p:par>
                                </p:childTnLst>
                              </p:cTn>
                            </p:par>
                            <p:par>
                              <p:cTn id="30" fill="hold">
                                <p:stCondLst>
                                  <p:cond delay="2250"/>
                                </p:stCondLst>
                                <p:childTnLst>
                                  <p:par>
                                    <p:cTn id="31" presetID="16" presetClass="entr" presetSubtype="21" fill="hold" grpId="0" nodeType="afterEffect">
                                      <p:stCondLst>
                                        <p:cond delay="0"/>
                                      </p:stCondLst>
                                      <p:childTnLst>
                                        <p:set>
                                          <p:cBhvr>
                                            <p:cTn id="32" dur="1" fill="hold">
                                              <p:stCondLst>
                                                <p:cond delay="0"/>
                                              </p:stCondLst>
                                            </p:cTn>
                                            <p:tgtEl>
                                              <p:spTgt spid="119"/>
                                            </p:tgtEl>
                                            <p:attrNameLst>
                                              <p:attrName>style.visibility</p:attrName>
                                            </p:attrNameLst>
                                          </p:cBhvr>
                                          <p:to>
                                            <p:strVal val="visible"/>
                                          </p:to>
                                        </p:set>
                                        <p:animEffect transition="in" filter="barn(inVertical)">
                                          <p:cBhvr>
                                            <p:cTn id="33" dur="500"/>
                                            <p:tgtEl>
                                              <p:spTgt spid="119"/>
                                            </p:tgtEl>
                                          </p:cBhvr>
                                        </p:animEffect>
                                      </p:childTnLst>
                                    </p:cTn>
                                  </p:par>
                                </p:childTnLst>
                              </p:cTn>
                            </p:par>
                            <p:par>
                              <p:cTn id="34" fill="hold">
                                <p:stCondLst>
                                  <p:cond delay="2750"/>
                                </p:stCondLst>
                                <p:childTnLst>
                                  <p:par>
                                    <p:cTn id="35" presetID="2" presetClass="entr" presetSubtype="12" accel="52000" fill="hold" grpId="0" nodeType="afterEffect" p14:presetBounceEnd="54000">
                                      <p:stCondLst>
                                        <p:cond delay="0"/>
                                      </p:stCondLst>
                                      <p:childTnLst>
                                        <p:set>
                                          <p:cBhvr>
                                            <p:cTn id="36" dur="1" fill="hold">
                                              <p:stCondLst>
                                                <p:cond delay="0"/>
                                              </p:stCondLst>
                                            </p:cTn>
                                            <p:tgtEl>
                                              <p:spTgt spid="114"/>
                                            </p:tgtEl>
                                            <p:attrNameLst>
                                              <p:attrName>style.visibility</p:attrName>
                                            </p:attrNameLst>
                                          </p:cBhvr>
                                          <p:to>
                                            <p:strVal val="visible"/>
                                          </p:to>
                                        </p:set>
                                        <p:anim calcmode="lin" valueType="num" p14:bounceEnd="54000">
                                          <p:cBhvr additive="base">
                                            <p:cTn id="37" dur="1200" fill="hold"/>
                                            <p:tgtEl>
                                              <p:spTgt spid="114"/>
                                            </p:tgtEl>
                                            <p:attrNameLst>
                                              <p:attrName>ppt_x</p:attrName>
                                            </p:attrNameLst>
                                          </p:cBhvr>
                                          <p:tavLst>
                                            <p:tav tm="0">
                                              <p:val>
                                                <p:strVal val="0-#ppt_w/2"/>
                                              </p:val>
                                            </p:tav>
                                            <p:tav tm="100000">
                                              <p:val>
                                                <p:strVal val="#ppt_x"/>
                                              </p:val>
                                            </p:tav>
                                          </p:tavLst>
                                        </p:anim>
                                        <p:anim calcmode="lin" valueType="num" p14:bounceEnd="54000">
                                          <p:cBhvr additive="base">
                                            <p:cTn id="38" dur="1200" fill="hold"/>
                                            <p:tgtEl>
                                              <p:spTgt spid="114"/>
                                            </p:tgtEl>
                                            <p:attrNameLst>
                                              <p:attrName>ppt_y</p:attrName>
                                            </p:attrNameLst>
                                          </p:cBhvr>
                                          <p:tavLst>
                                            <p:tav tm="0">
                                              <p:val>
                                                <p:strVal val="1+#ppt_h/2"/>
                                              </p:val>
                                            </p:tav>
                                            <p:tav tm="100000">
                                              <p:val>
                                                <p:strVal val="#ppt_y"/>
                                              </p:val>
                                            </p:tav>
                                          </p:tavLst>
                                        </p:anim>
                                      </p:childTnLst>
                                    </p:cTn>
                                  </p:par>
                                  <p:par>
                                    <p:cTn id="39" presetID="2" presetClass="entr" presetSubtype="3" accel="52000" fill="hold" nodeType="withEffect" p14:presetBounceEnd="54000">
                                      <p:stCondLst>
                                        <p:cond delay="250"/>
                                      </p:stCondLst>
                                      <p:childTnLst>
                                        <p:set>
                                          <p:cBhvr>
                                            <p:cTn id="40" dur="1" fill="hold">
                                              <p:stCondLst>
                                                <p:cond delay="0"/>
                                              </p:stCondLst>
                                            </p:cTn>
                                            <p:tgtEl>
                                              <p:spTgt spid="115"/>
                                            </p:tgtEl>
                                            <p:attrNameLst>
                                              <p:attrName>style.visibility</p:attrName>
                                            </p:attrNameLst>
                                          </p:cBhvr>
                                          <p:to>
                                            <p:strVal val="visible"/>
                                          </p:to>
                                        </p:set>
                                        <p:anim calcmode="lin" valueType="num" p14:bounceEnd="54000">
                                          <p:cBhvr additive="base">
                                            <p:cTn id="41" dur="1200" fill="hold"/>
                                            <p:tgtEl>
                                              <p:spTgt spid="115"/>
                                            </p:tgtEl>
                                            <p:attrNameLst>
                                              <p:attrName>ppt_x</p:attrName>
                                            </p:attrNameLst>
                                          </p:cBhvr>
                                          <p:tavLst>
                                            <p:tav tm="0">
                                              <p:val>
                                                <p:strVal val="1+#ppt_w/2"/>
                                              </p:val>
                                            </p:tav>
                                            <p:tav tm="100000">
                                              <p:val>
                                                <p:strVal val="#ppt_x"/>
                                              </p:val>
                                            </p:tav>
                                          </p:tavLst>
                                        </p:anim>
                                        <p:anim calcmode="lin" valueType="num" p14:bounceEnd="54000">
                                          <p:cBhvr additive="base">
                                            <p:cTn id="42" dur="1200" fill="hold"/>
                                            <p:tgtEl>
                                              <p:spTgt spid="115"/>
                                            </p:tgtEl>
                                            <p:attrNameLst>
                                              <p:attrName>ppt_y</p:attrName>
                                            </p:attrNameLst>
                                          </p:cBhvr>
                                          <p:tavLst>
                                            <p:tav tm="0">
                                              <p:val>
                                                <p:strVal val="0-#ppt_h/2"/>
                                              </p:val>
                                            </p:tav>
                                            <p:tav tm="100000">
                                              <p:val>
                                                <p:strVal val="#ppt_y"/>
                                              </p:val>
                                            </p:tav>
                                          </p:tavLst>
                                        </p:anim>
                                      </p:childTnLst>
                                    </p:cTn>
                                  </p:par>
                                  <p:par>
                                    <p:cTn id="43" presetID="2" presetClass="entr" presetSubtype="6" accel="52000" fill="hold" grpId="0" nodeType="withEffect" p14:presetBounceEnd="54000">
                                      <p:stCondLst>
                                        <p:cond delay="500"/>
                                      </p:stCondLst>
                                      <p:childTnLst>
                                        <p:set>
                                          <p:cBhvr>
                                            <p:cTn id="44" dur="1" fill="hold">
                                              <p:stCondLst>
                                                <p:cond delay="0"/>
                                              </p:stCondLst>
                                            </p:cTn>
                                            <p:tgtEl>
                                              <p:spTgt spid="113"/>
                                            </p:tgtEl>
                                            <p:attrNameLst>
                                              <p:attrName>style.visibility</p:attrName>
                                            </p:attrNameLst>
                                          </p:cBhvr>
                                          <p:to>
                                            <p:strVal val="visible"/>
                                          </p:to>
                                        </p:set>
                                        <p:anim calcmode="lin" valueType="num" p14:bounceEnd="54000">
                                          <p:cBhvr additive="base">
                                            <p:cTn id="45" dur="1200" fill="hold"/>
                                            <p:tgtEl>
                                              <p:spTgt spid="113"/>
                                            </p:tgtEl>
                                            <p:attrNameLst>
                                              <p:attrName>ppt_x</p:attrName>
                                            </p:attrNameLst>
                                          </p:cBhvr>
                                          <p:tavLst>
                                            <p:tav tm="0">
                                              <p:val>
                                                <p:strVal val="1+#ppt_w/2"/>
                                              </p:val>
                                            </p:tav>
                                            <p:tav tm="100000">
                                              <p:val>
                                                <p:strVal val="#ppt_x"/>
                                              </p:val>
                                            </p:tav>
                                          </p:tavLst>
                                        </p:anim>
                                        <p:anim calcmode="lin" valueType="num" p14:bounceEnd="54000">
                                          <p:cBhvr additive="base">
                                            <p:cTn id="46" dur="12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113" grpId="0" animBg="1"/>
          <p:bldP spid="114" grpId="0" animBg="1"/>
          <p:bldP spid="118" grpId="0" animBg="1"/>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0" presetClass="path" presetSubtype="0" accel="50000" decel="50000" fill="hold" nodeType="withEffect">
                                      <p:stCondLst>
                                        <p:cond delay="0"/>
                                      </p:stCondLst>
                                      <p:childTnLst>
                                        <p:animMotion origin="layout" path="M -0.73711 -0.07685 C -0.69648 -0.08726 -0.61367 -0.13703 -0.49375 -0.14213 C -0.37382 -0.14699 -0.41653 -0.1618 -0.21445 0.02292 C -0.01237 0.20741 -0.04466 0.00463 -3.75E-6 -3.7037E-6 " pathEditMode="relative" rAng="0" ptsTypes="AAAA">
                                          <p:cBhvr>
                                            <p:cTn id="12" dur="2000" fill="hold"/>
                                            <p:tgtEl>
                                              <p:spTgt spid="70"/>
                                            </p:tgtEl>
                                            <p:attrNameLst>
                                              <p:attrName>ppt_x</p:attrName>
                                              <p:attrName>ppt_y</p:attrName>
                                            </p:attrNameLst>
                                          </p:cBhvr>
                                          <p:rCtr x="36849" y="5463"/>
                                        </p:animMotion>
                                      </p:childTnLst>
                                    </p:cTn>
                                  </p:par>
                                  <p:par>
                                    <p:cTn id="13" presetID="8" presetClass="emph" presetSubtype="0" fill="hold" nodeType="withEffect">
                                      <p:stCondLst>
                                        <p:cond delay="0"/>
                                      </p:stCondLst>
                                      <p:childTnLst>
                                        <p:animRot by="4200000">
                                          <p:cBhvr>
                                            <p:cTn id="14" dur="1000" fill="hold"/>
                                            <p:tgtEl>
                                              <p:spTgt spid="70"/>
                                            </p:tgtEl>
                                            <p:attrNameLst>
                                              <p:attrName>r</p:attrName>
                                            </p:attrNameLst>
                                          </p:cBhvr>
                                        </p:animRot>
                                      </p:childTnLst>
                                    </p:cTn>
                                  </p:par>
                                  <p:par>
                                    <p:cTn id="15" presetID="8" presetClass="emph" presetSubtype="0" decel="66667" fill="hold" nodeType="withEffect">
                                      <p:stCondLst>
                                        <p:cond delay="1250"/>
                                      </p:stCondLst>
                                      <p:childTnLst>
                                        <p:animRot by="-5400000">
                                          <p:cBhvr>
                                            <p:cTn id="16" dur="750" fill="hold"/>
                                            <p:tgtEl>
                                              <p:spTgt spid="70"/>
                                            </p:tgtEl>
                                            <p:attrNameLst>
                                              <p:attrName>r</p:attrName>
                                            </p:attrNameLst>
                                          </p:cBhvr>
                                        </p:animRot>
                                      </p:childTnLst>
                                    </p:cTn>
                                  </p:par>
                                  <p:par>
                                    <p:cTn id="17" presetID="22" presetClass="entr" presetSubtype="8" fill="hold" grpId="0" nodeType="withEffect">
                                      <p:stCondLst>
                                        <p:cond delay="250"/>
                                      </p:stCondLst>
                                      <p:childTnLst>
                                        <p:set>
                                          <p:cBhvr>
                                            <p:cTn id="18" dur="1" fill="hold">
                                              <p:stCondLst>
                                                <p:cond delay="0"/>
                                              </p:stCondLst>
                                            </p:cTn>
                                            <p:tgtEl>
                                              <p:spTgt spid="69"/>
                                            </p:tgtEl>
                                            <p:attrNameLst>
                                              <p:attrName>style.visibility</p:attrName>
                                            </p:attrNameLst>
                                          </p:cBhvr>
                                          <p:to>
                                            <p:strVal val="visible"/>
                                          </p:to>
                                        </p:set>
                                        <p:animEffect transition="in" filter="wipe(left)">
                                          <p:cBhvr>
                                            <p:cTn id="19" dur="1500"/>
                                            <p:tgtEl>
                                              <p:spTgt spid="69"/>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anim calcmode="lin" valueType="num">
                                          <p:cBhvr>
                                            <p:cTn id="23" dur="500" fill="hold"/>
                                            <p:tgtEl>
                                              <p:spTgt spid="68"/>
                                            </p:tgtEl>
                                            <p:attrNameLst>
                                              <p:attrName>ppt_x</p:attrName>
                                            </p:attrNameLst>
                                          </p:cBhvr>
                                          <p:tavLst>
                                            <p:tav tm="0">
                                              <p:val>
                                                <p:strVal val="#ppt_x"/>
                                              </p:val>
                                            </p:tav>
                                            <p:tav tm="100000">
                                              <p:val>
                                                <p:strVal val="#ppt_x"/>
                                              </p:val>
                                            </p:tav>
                                          </p:tavLst>
                                        </p:anim>
                                        <p:anim calcmode="lin" valueType="num">
                                          <p:cBhvr>
                                            <p:cTn id="24" dur="500" fill="hold"/>
                                            <p:tgtEl>
                                              <p:spTgt spid="6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750"/>
                                      </p:stCondLst>
                                      <p:childTnLst>
                                        <p:set>
                                          <p:cBhvr>
                                            <p:cTn id="26" dur="1" fill="hold">
                                              <p:stCondLst>
                                                <p:cond delay="0"/>
                                              </p:stCondLst>
                                            </p:cTn>
                                            <p:tgtEl>
                                              <p:spTgt spid="118"/>
                                            </p:tgtEl>
                                            <p:attrNameLst>
                                              <p:attrName>style.visibility</p:attrName>
                                            </p:attrNameLst>
                                          </p:cBhvr>
                                          <p:to>
                                            <p:strVal val="visible"/>
                                          </p:to>
                                        </p:set>
                                        <p:animEffect transition="in" filter="fade">
                                          <p:cBhvr>
                                            <p:cTn id="27" dur="500"/>
                                            <p:tgtEl>
                                              <p:spTgt spid="118"/>
                                            </p:tgtEl>
                                          </p:cBhvr>
                                        </p:animEffect>
                                        <p:anim calcmode="lin" valueType="num">
                                          <p:cBhvr>
                                            <p:cTn id="28" dur="500" fill="hold"/>
                                            <p:tgtEl>
                                              <p:spTgt spid="118"/>
                                            </p:tgtEl>
                                            <p:attrNameLst>
                                              <p:attrName>ppt_x</p:attrName>
                                            </p:attrNameLst>
                                          </p:cBhvr>
                                          <p:tavLst>
                                            <p:tav tm="0">
                                              <p:val>
                                                <p:strVal val="#ppt_x"/>
                                              </p:val>
                                            </p:tav>
                                            <p:tav tm="100000">
                                              <p:val>
                                                <p:strVal val="#ppt_x"/>
                                              </p:val>
                                            </p:tav>
                                          </p:tavLst>
                                        </p:anim>
                                        <p:anim calcmode="lin" valueType="num">
                                          <p:cBhvr>
                                            <p:cTn id="29" dur="500" fill="hold"/>
                                            <p:tgtEl>
                                              <p:spTgt spid="118"/>
                                            </p:tgtEl>
                                            <p:attrNameLst>
                                              <p:attrName>ppt_y</p:attrName>
                                            </p:attrNameLst>
                                          </p:cBhvr>
                                          <p:tavLst>
                                            <p:tav tm="0">
                                              <p:val>
                                                <p:strVal val="#ppt_y+.1"/>
                                              </p:val>
                                            </p:tav>
                                            <p:tav tm="100000">
                                              <p:val>
                                                <p:strVal val="#ppt_y"/>
                                              </p:val>
                                            </p:tav>
                                          </p:tavLst>
                                        </p:anim>
                                      </p:childTnLst>
                                    </p:cTn>
                                  </p:par>
                                </p:childTnLst>
                              </p:cTn>
                            </p:par>
                            <p:par>
                              <p:cTn id="30" fill="hold">
                                <p:stCondLst>
                                  <p:cond delay="2250"/>
                                </p:stCondLst>
                                <p:childTnLst>
                                  <p:par>
                                    <p:cTn id="31" presetID="16" presetClass="entr" presetSubtype="21" fill="hold" grpId="0" nodeType="afterEffect">
                                      <p:stCondLst>
                                        <p:cond delay="0"/>
                                      </p:stCondLst>
                                      <p:childTnLst>
                                        <p:set>
                                          <p:cBhvr>
                                            <p:cTn id="32" dur="1" fill="hold">
                                              <p:stCondLst>
                                                <p:cond delay="0"/>
                                              </p:stCondLst>
                                            </p:cTn>
                                            <p:tgtEl>
                                              <p:spTgt spid="119"/>
                                            </p:tgtEl>
                                            <p:attrNameLst>
                                              <p:attrName>style.visibility</p:attrName>
                                            </p:attrNameLst>
                                          </p:cBhvr>
                                          <p:to>
                                            <p:strVal val="visible"/>
                                          </p:to>
                                        </p:set>
                                        <p:animEffect transition="in" filter="barn(inVertical)">
                                          <p:cBhvr>
                                            <p:cTn id="33" dur="500"/>
                                            <p:tgtEl>
                                              <p:spTgt spid="119"/>
                                            </p:tgtEl>
                                          </p:cBhvr>
                                        </p:animEffect>
                                      </p:childTnLst>
                                    </p:cTn>
                                  </p:par>
                                </p:childTnLst>
                              </p:cTn>
                            </p:par>
                            <p:par>
                              <p:cTn id="34" fill="hold">
                                <p:stCondLst>
                                  <p:cond delay="2750"/>
                                </p:stCondLst>
                                <p:childTnLst>
                                  <p:par>
                                    <p:cTn id="35" presetID="2" presetClass="entr" presetSubtype="12" accel="52000" fill="hold" grpId="0" nodeType="afterEffect">
                                      <p:stCondLst>
                                        <p:cond delay="0"/>
                                      </p:stCondLst>
                                      <p:childTnLst>
                                        <p:set>
                                          <p:cBhvr>
                                            <p:cTn id="36" dur="1" fill="hold">
                                              <p:stCondLst>
                                                <p:cond delay="0"/>
                                              </p:stCondLst>
                                            </p:cTn>
                                            <p:tgtEl>
                                              <p:spTgt spid="114"/>
                                            </p:tgtEl>
                                            <p:attrNameLst>
                                              <p:attrName>style.visibility</p:attrName>
                                            </p:attrNameLst>
                                          </p:cBhvr>
                                          <p:to>
                                            <p:strVal val="visible"/>
                                          </p:to>
                                        </p:set>
                                        <p:anim calcmode="lin" valueType="num">
                                          <p:cBhvr additive="base">
                                            <p:cTn id="37" dur="1200" fill="hold"/>
                                            <p:tgtEl>
                                              <p:spTgt spid="114"/>
                                            </p:tgtEl>
                                            <p:attrNameLst>
                                              <p:attrName>ppt_x</p:attrName>
                                            </p:attrNameLst>
                                          </p:cBhvr>
                                          <p:tavLst>
                                            <p:tav tm="0">
                                              <p:val>
                                                <p:strVal val="0-#ppt_w/2"/>
                                              </p:val>
                                            </p:tav>
                                            <p:tav tm="100000">
                                              <p:val>
                                                <p:strVal val="#ppt_x"/>
                                              </p:val>
                                            </p:tav>
                                          </p:tavLst>
                                        </p:anim>
                                        <p:anim calcmode="lin" valueType="num">
                                          <p:cBhvr additive="base">
                                            <p:cTn id="38" dur="1200" fill="hold"/>
                                            <p:tgtEl>
                                              <p:spTgt spid="114"/>
                                            </p:tgtEl>
                                            <p:attrNameLst>
                                              <p:attrName>ppt_y</p:attrName>
                                            </p:attrNameLst>
                                          </p:cBhvr>
                                          <p:tavLst>
                                            <p:tav tm="0">
                                              <p:val>
                                                <p:strVal val="1+#ppt_h/2"/>
                                              </p:val>
                                            </p:tav>
                                            <p:tav tm="100000">
                                              <p:val>
                                                <p:strVal val="#ppt_y"/>
                                              </p:val>
                                            </p:tav>
                                          </p:tavLst>
                                        </p:anim>
                                      </p:childTnLst>
                                    </p:cTn>
                                  </p:par>
                                  <p:par>
                                    <p:cTn id="39" presetID="2" presetClass="entr" presetSubtype="3" accel="52000" fill="hold" nodeType="withEffect">
                                      <p:stCondLst>
                                        <p:cond delay="250"/>
                                      </p:stCondLst>
                                      <p:childTnLst>
                                        <p:set>
                                          <p:cBhvr>
                                            <p:cTn id="40" dur="1" fill="hold">
                                              <p:stCondLst>
                                                <p:cond delay="0"/>
                                              </p:stCondLst>
                                            </p:cTn>
                                            <p:tgtEl>
                                              <p:spTgt spid="115"/>
                                            </p:tgtEl>
                                            <p:attrNameLst>
                                              <p:attrName>style.visibility</p:attrName>
                                            </p:attrNameLst>
                                          </p:cBhvr>
                                          <p:to>
                                            <p:strVal val="visible"/>
                                          </p:to>
                                        </p:set>
                                        <p:anim calcmode="lin" valueType="num">
                                          <p:cBhvr additive="base">
                                            <p:cTn id="41" dur="1200" fill="hold"/>
                                            <p:tgtEl>
                                              <p:spTgt spid="115"/>
                                            </p:tgtEl>
                                            <p:attrNameLst>
                                              <p:attrName>ppt_x</p:attrName>
                                            </p:attrNameLst>
                                          </p:cBhvr>
                                          <p:tavLst>
                                            <p:tav tm="0">
                                              <p:val>
                                                <p:strVal val="1+#ppt_w/2"/>
                                              </p:val>
                                            </p:tav>
                                            <p:tav tm="100000">
                                              <p:val>
                                                <p:strVal val="#ppt_x"/>
                                              </p:val>
                                            </p:tav>
                                          </p:tavLst>
                                        </p:anim>
                                        <p:anim calcmode="lin" valueType="num">
                                          <p:cBhvr additive="base">
                                            <p:cTn id="42" dur="1200" fill="hold"/>
                                            <p:tgtEl>
                                              <p:spTgt spid="115"/>
                                            </p:tgtEl>
                                            <p:attrNameLst>
                                              <p:attrName>ppt_y</p:attrName>
                                            </p:attrNameLst>
                                          </p:cBhvr>
                                          <p:tavLst>
                                            <p:tav tm="0">
                                              <p:val>
                                                <p:strVal val="0-#ppt_h/2"/>
                                              </p:val>
                                            </p:tav>
                                            <p:tav tm="100000">
                                              <p:val>
                                                <p:strVal val="#ppt_y"/>
                                              </p:val>
                                            </p:tav>
                                          </p:tavLst>
                                        </p:anim>
                                      </p:childTnLst>
                                    </p:cTn>
                                  </p:par>
                                  <p:par>
                                    <p:cTn id="43" presetID="2" presetClass="entr" presetSubtype="6" accel="52000" fill="hold" grpId="0" nodeType="withEffect">
                                      <p:stCondLst>
                                        <p:cond delay="500"/>
                                      </p:stCondLst>
                                      <p:childTnLst>
                                        <p:set>
                                          <p:cBhvr>
                                            <p:cTn id="44" dur="1" fill="hold">
                                              <p:stCondLst>
                                                <p:cond delay="0"/>
                                              </p:stCondLst>
                                            </p:cTn>
                                            <p:tgtEl>
                                              <p:spTgt spid="113"/>
                                            </p:tgtEl>
                                            <p:attrNameLst>
                                              <p:attrName>style.visibility</p:attrName>
                                            </p:attrNameLst>
                                          </p:cBhvr>
                                          <p:to>
                                            <p:strVal val="visible"/>
                                          </p:to>
                                        </p:set>
                                        <p:anim calcmode="lin" valueType="num">
                                          <p:cBhvr additive="base">
                                            <p:cTn id="45" dur="1200" fill="hold"/>
                                            <p:tgtEl>
                                              <p:spTgt spid="113"/>
                                            </p:tgtEl>
                                            <p:attrNameLst>
                                              <p:attrName>ppt_x</p:attrName>
                                            </p:attrNameLst>
                                          </p:cBhvr>
                                          <p:tavLst>
                                            <p:tav tm="0">
                                              <p:val>
                                                <p:strVal val="1+#ppt_w/2"/>
                                              </p:val>
                                            </p:tav>
                                            <p:tav tm="100000">
                                              <p:val>
                                                <p:strVal val="#ppt_x"/>
                                              </p:val>
                                            </p:tav>
                                          </p:tavLst>
                                        </p:anim>
                                        <p:anim calcmode="lin" valueType="num">
                                          <p:cBhvr additive="base">
                                            <p:cTn id="46" dur="12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113" grpId="0" animBg="1"/>
          <p:bldP spid="114" grpId="0" animBg="1"/>
          <p:bldP spid="118" grpId="0" animBg="1"/>
          <p:bldP spid="119"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PA-文本框 89">
            <a:extLst>
              <a:ext uri="{FF2B5EF4-FFF2-40B4-BE49-F238E27FC236}">
                <a16:creationId xmlns="" xmlns:a16="http://schemas.microsoft.com/office/drawing/2014/main" id="{CB8DDFF8-151A-427D-BE4E-2867EF0A1172}"/>
              </a:ext>
            </a:extLst>
          </p:cNvPr>
          <p:cNvSpPr txBox="1"/>
          <p:nvPr>
            <p:custDataLst>
              <p:tags r:id="rId2"/>
            </p:custDataLst>
          </p:nvPr>
        </p:nvSpPr>
        <p:spPr>
          <a:xfrm flipH="1">
            <a:off x="4459735" y="1371044"/>
            <a:ext cx="3272531" cy="488724"/>
          </a:xfrm>
          <a:prstGeom prst="rect">
            <a:avLst/>
          </a:prstGeom>
          <a:noFill/>
        </p:spPr>
        <p:txBody>
          <a:bodyPr wrap="square" lIns="0" tIns="0" rIns="0" bIns="0" rtlCol="0">
            <a:spAutoFit/>
          </a:bodyPr>
          <a:lstStyle/>
          <a:p>
            <a:pPr algn="ctr" hangingPunct="0">
              <a:lnSpc>
                <a:spcPct val="150000"/>
              </a:lnSpc>
            </a:pPr>
            <a:r>
              <a:rPr lang="zh-CN" altLang="en-US" sz="2400" dirty="0">
                <a:solidFill>
                  <a:srgbClr val="4F7D94"/>
                </a:solidFill>
                <a:cs typeface="+mn-ea"/>
                <a:sym typeface="+mn-lt"/>
              </a:rPr>
              <a:t>信息化建设的应有价值</a:t>
            </a:r>
          </a:p>
        </p:txBody>
      </p:sp>
      <p:grpSp>
        <p:nvGrpSpPr>
          <p:cNvPr id="42" name="组合 41">
            <a:extLst>
              <a:ext uri="{FF2B5EF4-FFF2-40B4-BE49-F238E27FC236}">
                <a16:creationId xmlns="" xmlns:a16="http://schemas.microsoft.com/office/drawing/2014/main" id="{C4E6D46D-3DE4-4BE4-BF32-5A1091FD3CE4}"/>
              </a:ext>
            </a:extLst>
          </p:cNvPr>
          <p:cNvGrpSpPr/>
          <p:nvPr/>
        </p:nvGrpSpPr>
        <p:grpSpPr>
          <a:xfrm>
            <a:off x="704720" y="697319"/>
            <a:ext cx="4236488" cy="474481"/>
            <a:chOff x="704720" y="697319"/>
            <a:chExt cx="4236488" cy="474481"/>
          </a:xfrm>
        </p:grpSpPr>
        <p:grpSp>
          <p:nvGrpSpPr>
            <p:cNvPr id="43" name="组合 42">
              <a:extLst>
                <a:ext uri="{FF2B5EF4-FFF2-40B4-BE49-F238E27FC236}">
                  <a16:creationId xmlns="" xmlns:a16="http://schemas.microsoft.com/office/drawing/2014/main" id="{F0D04703-F2A1-44D0-8230-3F49CDBD6E48}"/>
                </a:ext>
              </a:extLst>
            </p:cNvPr>
            <p:cNvGrpSpPr/>
            <p:nvPr/>
          </p:nvGrpSpPr>
          <p:grpSpPr>
            <a:xfrm>
              <a:off x="704720" y="697319"/>
              <a:ext cx="3166876" cy="474481"/>
              <a:chOff x="571370" y="697319"/>
              <a:chExt cx="3166876" cy="474481"/>
            </a:xfrm>
          </p:grpSpPr>
          <p:sp>
            <p:nvSpPr>
              <p:cNvPr id="45" name="文本框 44">
                <a:extLst>
                  <a:ext uri="{FF2B5EF4-FFF2-40B4-BE49-F238E27FC236}">
                    <a16:creationId xmlns="" xmlns:a16="http://schemas.microsoft.com/office/drawing/2014/main" id="{52E56CE0-5343-4338-A38B-327842FC959C}"/>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论文总结与致谢</a:t>
                </a:r>
              </a:p>
            </p:txBody>
          </p:sp>
          <p:grpSp>
            <p:nvGrpSpPr>
              <p:cNvPr id="46" name="组合 45">
                <a:extLst>
                  <a:ext uri="{FF2B5EF4-FFF2-40B4-BE49-F238E27FC236}">
                    <a16:creationId xmlns="" xmlns:a16="http://schemas.microsoft.com/office/drawing/2014/main" id="{022AA235-C033-4C51-A5BE-2BB96129C75D}"/>
                  </a:ext>
                </a:extLst>
              </p:cNvPr>
              <p:cNvGrpSpPr/>
              <p:nvPr/>
            </p:nvGrpSpPr>
            <p:grpSpPr>
              <a:xfrm>
                <a:off x="571370" y="697319"/>
                <a:ext cx="467453" cy="467453"/>
                <a:chOff x="10357798" y="5176240"/>
                <a:chExt cx="703860" cy="703860"/>
              </a:xfrm>
            </p:grpSpPr>
            <p:sp>
              <p:nvSpPr>
                <p:cNvPr id="47" name="椭圆 46">
                  <a:extLst>
                    <a:ext uri="{FF2B5EF4-FFF2-40B4-BE49-F238E27FC236}">
                      <a16:creationId xmlns="" xmlns:a16="http://schemas.microsoft.com/office/drawing/2014/main" id="{B298A6F4-67CE-4F11-8607-17D727F703D6}"/>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8" name="Freeform 23">
                  <a:extLst>
                    <a:ext uri="{FF2B5EF4-FFF2-40B4-BE49-F238E27FC236}">
                      <a16:creationId xmlns="" xmlns:a16="http://schemas.microsoft.com/office/drawing/2014/main" id="{3E147D63-9612-4E53-BDBA-D1D2802C430D}"/>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44" name="文本框 43">
              <a:extLst>
                <a:ext uri="{FF2B5EF4-FFF2-40B4-BE49-F238E27FC236}">
                  <a16:creationId xmlns="" xmlns:a16="http://schemas.microsoft.com/office/drawing/2014/main" id="{D6E6562B-7CD7-4973-9F60-B45A940F8410}"/>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PART-03</a:t>
              </a:r>
              <a:endParaRPr lang="zh-CN" altLang="en-US" sz="1400" spc="300" dirty="0">
                <a:solidFill>
                  <a:srgbClr val="4F7D94"/>
                </a:solidFill>
                <a:cs typeface="+mn-ea"/>
                <a:sym typeface="+mn-lt"/>
              </a:endParaRPr>
            </a:p>
          </p:txBody>
        </p:sp>
      </p:grpSp>
      <p:grpSp>
        <p:nvGrpSpPr>
          <p:cNvPr id="54" name="组合 53">
            <a:extLst>
              <a:ext uri="{FF2B5EF4-FFF2-40B4-BE49-F238E27FC236}">
                <a16:creationId xmlns="" xmlns:a16="http://schemas.microsoft.com/office/drawing/2014/main" id="{EC027A9D-2F36-420E-9F1E-FE780F25CAFD}"/>
              </a:ext>
            </a:extLst>
          </p:cNvPr>
          <p:cNvGrpSpPr/>
          <p:nvPr/>
        </p:nvGrpSpPr>
        <p:grpSpPr>
          <a:xfrm>
            <a:off x="10493829" y="5619905"/>
            <a:ext cx="1698171" cy="1238094"/>
            <a:chOff x="6668995" y="2831314"/>
            <a:chExt cx="5523005" cy="4026686"/>
          </a:xfrm>
        </p:grpSpPr>
        <p:sp>
          <p:nvSpPr>
            <p:cNvPr id="57" name="任意多边形: 形状 56">
              <a:extLst>
                <a:ext uri="{FF2B5EF4-FFF2-40B4-BE49-F238E27FC236}">
                  <a16:creationId xmlns="" xmlns:a16="http://schemas.microsoft.com/office/drawing/2014/main" id="{7A96507D-33FA-4066-BD4D-7638F1EAC05C}"/>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2" name="任意多边形: 形状 61">
              <a:extLst>
                <a:ext uri="{FF2B5EF4-FFF2-40B4-BE49-F238E27FC236}">
                  <a16:creationId xmlns="" xmlns:a16="http://schemas.microsoft.com/office/drawing/2014/main" id="{3FA9BE43-A171-4C3B-9DD2-90B98DC29245}"/>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
        <p:nvSpPr>
          <p:cNvPr id="66" name="PA-文本框 89">
            <a:extLst>
              <a:ext uri="{FF2B5EF4-FFF2-40B4-BE49-F238E27FC236}">
                <a16:creationId xmlns="" xmlns:a16="http://schemas.microsoft.com/office/drawing/2014/main" id="{D5307625-5A66-43C0-AE92-DF92EA1C0EB7}"/>
              </a:ext>
            </a:extLst>
          </p:cNvPr>
          <p:cNvSpPr txBox="1"/>
          <p:nvPr>
            <p:custDataLst>
              <p:tags r:id="rId3"/>
            </p:custDataLst>
          </p:nvPr>
        </p:nvSpPr>
        <p:spPr>
          <a:xfrm>
            <a:off x="1050558" y="2664249"/>
            <a:ext cx="4054248" cy="3231654"/>
          </a:xfrm>
          <a:prstGeom prst="rect">
            <a:avLst/>
          </a:prstGeom>
          <a:noFill/>
        </p:spPr>
        <p:txBody>
          <a:bodyPr wrap="square" lIns="0" tIns="0" rIns="0" bIns="0" rtlCol="0">
            <a:spAutoFit/>
          </a:bodyPr>
          <a:lstStyle/>
          <a:p>
            <a:pPr algn="ctr" hangingPunct="0">
              <a:lnSpc>
                <a:spcPct val="150000"/>
              </a:lnSpc>
            </a:pPr>
            <a:r>
              <a:rPr lang="zh-CN" altLang="en-US" sz="2000" spc="300" dirty="0">
                <a:solidFill>
                  <a:schemeClr val="tx1">
                    <a:lumMod val="85000"/>
                    <a:lumOff val="15000"/>
                  </a:schemeClr>
                </a:solidFill>
                <a:cs typeface="+mn-ea"/>
                <a:sym typeface="+mn-lt"/>
              </a:rPr>
              <a:t>更好地为人民进行服务，从而提高事业单位的整体服务质量。同时，事业单位的财务管理人员在完成预算目标的制定，对员工进行绩效考核时，需要严格执行绩效考核制度，将有关数据作为参考</a:t>
            </a:r>
          </a:p>
        </p:txBody>
      </p:sp>
      <p:sp>
        <p:nvSpPr>
          <p:cNvPr id="72" name="PA-文本框 89">
            <a:extLst>
              <a:ext uri="{FF2B5EF4-FFF2-40B4-BE49-F238E27FC236}">
                <a16:creationId xmlns="" xmlns:a16="http://schemas.microsoft.com/office/drawing/2014/main" id="{E74AF492-8F73-4284-A346-C0EE9CC1CBF0}"/>
              </a:ext>
            </a:extLst>
          </p:cNvPr>
          <p:cNvSpPr txBox="1"/>
          <p:nvPr>
            <p:custDataLst>
              <p:tags r:id="rId4"/>
            </p:custDataLst>
          </p:nvPr>
        </p:nvSpPr>
        <p:spPr>
          <a:xfrm>
            <a:off x="6667586" y="2671197"/>
            <a:ext cx="4359048" cy="2769989"/>
          </a:xfrm>
          <a:prstGeom prst="rect">
            <a:avLst/>
          </a:prstGeom>
          <a:noFill/>
        </p:spPr>
        <p:txBody>
          <a:bodyPr wrap="square" lIns="0" tIns="0" rIns="0" bIns="0" rtlCol="0">
            <a:spAutoFit/>
          </a:bodyPr>
          <a:lstStyle/>
          <a:p>
            <a:pPr algn="ctr" hangingPunct="0">
              <a:lnSpc>
                <a:spcPct val="150000"/>
              </a:lnSpc>
            </a:pPr>
            <a:r>
              <a:rPr lang="zh-CN" altLang="en-US" sz="2000" spc="300" dirty="0">
                <a:solidFill>
                  <a:schemeClr val="tx1">
                    <a:lumMod val="85000"/>
                    <a:lumOff val="15000"/>
                  </a:schemeClr>
                </a:solidFill>
                <a:cs typeface="+mn-ea"/>
                <a:sym typeface="+mn-lt"/>
              </a:rPr>
              <a:t>获得真实、合法、完整的会计信息，是会计信息使用者的基本权利。因此，对于高校财务会计工作，也将面临着非常明显的机遇和挑战。必须做到与时俱进、提升水平，合理决策、防范风险，</a:t>
            </a:r>
          </a:p>
        </p:txBody>
      </p:sp>
      <p:sp>
        <p:nvSpPr>
          <p:cNvPr id="73" name="椭圆 72">
            <a:extLst>
              <a:ext uri="{FF2B5EF4-FFF2-40B4-BE49-F238E27FC236}">
                <a16:creationId xmlns="" xmlns:a16="http://schemas.microsoft.com/office/drawing/2014/main" id="{D6DA7081-886A-4B32-B36E-3656790AFA93}"/>
              </a:ext>
            </a:extLst>
          </p:cNvPr>
          <p:cNvSpPr/>
          <p:nvPr/>
        </p:nvSpPr>
        <p:spPr>
          <a:xfrm>
            <a:off x="2644111" y="1553974"/>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74" name="椭圆 73">
            <a:extLst>
              <a:ext uri="{FF2B5EF4-FFF2-40B4-BE49-F238E27FC236}">
                <a16:creationId xmlns="" xmlns:a16="http://schemas.microsoft.com/office/drawing/2014/main" id="{70D90996-B472-43EF-9457-515E9D68CE33}"/>
              </a:ext>
            </a:extLst>
          </p:cNvPr>
          <p:cNvSpPr/>
          <p:nvPr/>
        </p:nvSpPr>
        <p:spPr>
          <a:xfrm>
            <a:off x="8481758" y="1576299"/>
            <a:ext cx="867142" cy="867142"/>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cxnSp>
        <p:nvCxnSpPr>
          <p:cNvPr id="75" name="直接连接符 74">
            <a:extLst>
              <a:ext uri="{FF2B5EF4-FFF2-40B4-BE49-F238E27FC236}">
                <a16:creationId xmlns="" xmlns:a16="http://schemas.microsoft.com/office/drawing/2014/main" id="{2A50AF40-0931-4210-AD4E-7C9B00407067}"/>
              </a:ext>
            </a:extLst>
          </p:cNvPr>
          <p:cNvCxnSpPr>
            <a:cxnSpLocks/>
          </p:cNvCxnSpPr>
          <p:nvPr/>
        </p:nvCxnSpPr>
        <p:spPr>
          <a:xfrm>
            <a:off x="5974983" y="2671197"/>
            <a:ext cx="0" cy="2579876"/>
          </a:xfrm>
          <a:prstGeom prst="line">
            <a:avLst/>
          </a:prstGeom>
          <a:ln>
            <a:solidFill>
              <a:srgbClr val="4F7D94"/>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0751139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wipe(left)">
                                      <p:cBhvr>
                                        <p:cTn id="20" dur="500"/>
                                        <p:tgtEl>
                                          <p:spTgt spid="73"/>
                                        </p:tgtEl>
                                      </p:cBhvr>
                                    </p:animEffect>
                                  </p:childTnLst>
                                </p:cTn>
                              </p:par>
                            </p:childTnLst>
                          </p:cTn>
                        </p:par>
                        <p:par>
                          <p:cTn id="21" fill="hold">
                            <p:stCondLst>
                              <p:cond delay="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74"/>
                                        </p:tgtEl>
                                        <p:attrNameLst>
                                          <p:attrName>style.visibility</p:attrName>
                                        </p:attrNameLst>
                                      </p:cBhvr>
                                      <p:to>
                                        <p:strVal val="visible"/>
                                      </p:to>
                                    </p:set>
                                    <p:anim to="0" calcmode="lin" valueType="num">
                                      <p:cBhvr>
                                        <p:cTn id="24" dur="500" decel="100000" fill="hold">
                                          <p:stCondLst>
                                            <p:cond delay="0"/>
                                          </p:stCondLst>
                                        </p:cTn>
                                        <p:tgtEl>
                                          <p:spTgt spid="74"/>
                                        </p:tgtEl>
                                        <p:attrNameLst>
                                          <p:attrName>ppt_x</p:attrName>
                                        </p:attrNameLst>
                                      </p:cBhvr>
                                      <p:tavLst>
                                        <p:tav tm="0">
                                          <p:val>
                                            <p:strVal val="ppt_x+0.02"/>
                                          </p:val>
                                        </p:tav>
                                        <p:tav tm="100000">
                                          <p:val>
                                            <p:strVal val="#ppt_x"/>
                                          </p:val>
                                        </p:tav>
                                      </p:tavLst>
                                    </p:anim>
                                    <p:animEffect transition="in" filter="fade">
                                      <p:cBhvr>
                                        <p:cTn id="25" dur="500">
                                          <p:stCondLst>
                                            <p:cond delay="0"/>
                                          </p:stCondLst>
                                        </p:cTn>
                                        <p:tgtEl>
                                          <p:spTgt spid="74"/>
                                        </p:tgtEl>
                                      </p:cBhvr>
                                    </p:animEffect>
                                    <p:animScale>
                                      <p:cBhvr>
                                        <p:cTn id="26" dur="500" decel="100000" fill="hold">
                                          <p:stCondLst>
                                            <p:cond delay="0"/>
                                          </p:stCondLst>
                                        </p:cTn>
                                        <p:tgtEl>
                                          <p:spTgt spid="74"/>
                                        </p:tgtEl>
                                      </p:cBhvr>
                                      <p:by x="100000" y="100000"/>
                                      <p:from x="110000" y="110000"/>
                                      <p:to x="100000" y="100000"/>
                                    </p:animScale>
                                  </p:childTnLst>
                                </p:cTn>
                              </p:par>
                            </p:childTnLst>
                          </p:cTn>
                        </p:par>
                        <p:par>
                          <p:cTn id="27" fill="hold">
                            <p:stCondLst>
                              <p:cond delay="1000"/>
                            </p:stCondLst>
                            <p:childTnLst>
                              <p:par>
                                <p:cTn id="28" presetID="10" presetClass="entr" presetSubtype="0" fill="hold" grpId="0" nodeType="afterEffect">
                                  <p:stCondLst>
                                    <p:cond delay="0"/>
                                  </p:stCondLst>
                                  <p:iterate type="wd">
                                    <p:tmPct val="10000"/>
                                  </p:iterate>
                                  <p:childTnLst>
                                    <p:set>
                                      <p:cBhvr>
                                        <p:cTn id="29" dur="1" fill="hold">
                                          <p:stCondLst>
                                            <p:cond delay="0"/>
                                          </p:stCondLst>
                                        </p:cTn>
                                        <p:tgtEl>
                                          <p:spTgt spid="72"/>
                                        </p:tgtEl>
                                        <p:attrNameLst>
                                          <p:attrName>style.visibility</p:attrName>
                                        </p:attrNameLst>
                                      </p:cBhvr>
                                      <p:to>
                                        <p:strVal val="visible"/>
                                      </p:to>
                                    </p:set>
                                    <p:anim to="0" calcmode="lin" valueType="num">
                                      <p:cBhvr>
                                        <p:cTn id="30" dur="500" decel="100000" fill="hold">
                                          <p:stCondLst>
                                            <p:cond delay="0"/>
                                          </p:stCondLst>
                                        </p:cTn>
                                        <p:tgtEl>
                                          <p:spTgt spid="72"/>
                                        </p:tgtEl>
                                        <p:attrNameLst>
                                          <p:attrName>ppt_x</p:attrName>
                                        </p:attrNameLst>
                                      </p:cBhvr>
                                      <p:tavLst>
                                        <p:tav tm="0">
                                          <p:val>
                                            <p:strVal val="ppt_x+0.02"/>
                                          </p:val>
                                        </p:tav>
                                        <p:tav tm="100000">
                                          <p:val>
                                            <p:strVal val="#ppt_x"/>
                                          </p:val>
                                        </p:tav>
                                      </p:tavLst>
                                    </p:anim>
                                    <p:animEffect transition="in" filter="fade">
                                      <p:cBhvr>
                                        <p:cTn id="31" dur="500">
                                          <p:stCondLst>
                                            <p:cond delay="0"/>
                                          </p:stCondLst>
                                        </p:cTn>
                                        <p:tgtEl>
                                          <p:spTgt spid="72"/>
                                        </p:tgtEl>
                                      </p:cBhvr>
                                    </p:animEffect>
                                    <p:animScale>
                                      <p:cBhvr>
                                        <p:cTn id="32" dur="500" decel="100000" fill="hold">
                                          <p:stCondLst>
                                            <p:cond delay="0"/>
                                          </p:stCondLst>
                                        </p:cTn>
                                        <p:tgtEl>
                                          <p:spTgt spid="72"/>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66" grpId="0"/>
      <p:bldP spid="72" grpId="0"/>
      <p:bldP spid="73" grpId="0" animBg="1"/>
      <p:bldP spid="7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a:extLst>
              <a:ext uri="{FF2B5EF4-FFF2-40B4-BE49-F238E27FC236}">
                <a16:creationId xmlns="" xmlns:a16="http://schemas.microsoft.com/office/drawing/2014/main" id="{87825770-EF21-498D-BDB8-4F7E0EC93F7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50" name="任意多边形: 形状 49">
            <a:extLst>
              <a:ext uri="{FF2B5EF4-FFF2-40B4-BE49-F238E27FC236}">
                <a16:creationId xmlns="" xmlns:a16="http://schemas.microsoft.com/office/drawing/2014/main" id="{0C2D9FE8-50BA-41EF-B2B2-2CBFE7A5E5EC}"/>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a:extLst>
              <a:ext uri="{FF2B5EF4-FFF2-40B4-BE49-F238E27FC236}">
                <a16:creationId xmlns="" xmlns:a16="http://schemas.microsoft.com/office/drawing/2014/main" id="{0A0EE252-6FF5-4FD5-894D-09BBF2B37EDF}"/>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a:extLst>
              <a:ext uri="{FF2B5EF4-FFF2-40B4-BE49-F238E27FC236}">
                <a16:creationId xmlns="" xmlns:a16="http://schemas.microsoft.com/office/drawing/2014/main" id="{74C8B179-0ACE-4A83-BC52-1272F3A11E41}"/>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sp>
        <p:nvSpPr>
          <p:cNvPr id="53" name="文本框 52">
            <a:extLst>
              <a:ext uri="{FF2B5EF4-FFF2-40B4-BE49-F238E27FC236}">
                <a16:creationId xmlns="" xmlns:a16="http://schemas.microsoft.com/office/drawing/2014/main" id="{B4A13023-C581-49E3-AE49-629D766C7703}"/>
              </a:ext>
            </a:extLst>
          </p:cNvPr>
          <p:cNvSpPr txBox="1"/>
          <p:nvPr/>
        </p:nvSpPr>
        <p:spPr>
          <a:xfrm>
            <a:off x="8963387" y="1761467"/>
            <a:ext cx="1654300"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04</a:t>
            </a:r>
            <a:endParaRPr lang="zh-CN" altLang="en-US" sz="11000" dirty="0">
              <a:ln w="38100">
                <a:solidFill>
                  <a:schemeClr val="bg1"/>
                </a:solidFill>
              </a:ln>
              <a:noFill/>
              <a:cs typeface="+mn-ea"/>
              <a:sym typeface="+mn-lt"/>
            </a:endParaRPr>
          </a:p>
        </p:txBody>
      </p:sp>
      <p:sp>
        <p:nvSpPr>
          <p:cNvPr id="55" name="文本框 54">
            <a:extLst>
              <a:ext uri="{FF2B5EF4-FFF2-40B4-BE49-F238E27FC236}">
                <a16:creationId xmlns="" xmlns:a16="http://schemas.microsoft.com/office/drawing/2014/main" id="{3B323C98-D0C6-459A-B5C6-DA2CB5CD7C47}"/>
              </a:ext>
            </a:extLst>
          </p:cNvPr>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总结分析与结论</a:t>
            </a:r>
          </a:p>
        </p:txBody>
      </p:sp>
      <p:sp>
        <p:nvSpPr>
          <p:cNvPr id="56" name="文本框 55">
            <a:extLst>
              <a:ext uri="{FF2B5EF4-FFF2-40B4-BE49-F238E27FC236}">
                <a16:creationId xmlns="" xmlns:a16="http://schemas.microsoft.com/office/drawing/2014/main" id="{025F5536-9903-4C14-A1EE-54EA2C8D6DB0}"/>
              </a:ext>
            </a:extLst>
          </p:cNvPr>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a:extLst>
              <a:ext uri="{FF2B5EF4-FFF2-40B4-BE49-F238E27FC236}">
                <a16:creationId xmlns="" xmlns:a16="http://schemas.microsoft.com/office/drawing/2014/main" id="{D67FB58D-24CD-4113-96BE-074BE0409473}"/>
              </a:ext>
            </a:extLst>
          </p:cNvPr>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p>
        </p:txBody>
      </p:sp>
      <p:sp>
        <p:nvSpPr>
          <p:cNvPr id="60" name="任意多边形: 形状 59">
            <a:extLst>
              <a:ext uri="{FF2B5EF4-FFF2-40B4-BE49-F238E27FC236}">
                <a16:creationId xmlns="" xmlns:a16="http://schemas.microsoft.com/office/drawing/2014/main" id="{2A2CBE79-463C-4E1C-86A5-5C89D652ADF7}"/>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21" name="组合 20">
            <a:extLst>
              <a:ext uri="{FF2B5EF4-FFF2-40B4-BE49-F238E27FC236}">
                <a16:creationId xmlns="" xmlns:a16="http://schemas.microsoft.com/office/drawing/2014/main" id="{1B5A4A4F-BC06-4831-8FBD-C4CB968935B6}"/>
              </a:ext>
            </a:extLst>
          </p:cNvPr>
          <p:cNvGrpSpPr/>
          <p:nvPr/>
        </p:nvGrpSpPr>
        <p:grpSpPr>
          <a:xfrm>
            <a:off x="627871" y="1087556"/>
            <a:ext cx="4685358" cy="4685358"/>
            <a:chOff x="6403428" y="993228"/>
            <a:chExt cx="4871544" cy="4871544"/>
          </a:xfrm>
        </p:grpSpPr>
        <p:sp>
          <p:nvSpPr>
            <p:cNvPr id="22" name="椭圆 21">
              <a:extLst>
                <a:ext uri="{FF2B5EF4-FFF2-40B4-BE49-F238E27FC236}">
                  <a16:creationId xmlns="" xmlns:a16="http://schemas.microsoft.com/office/drawing/2014/main" id="{BB9A4AAC-CBB9-49C6-B07B-AC753EF057B5}"/>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3" name="椭圆 22">
              <a:extLst>
                <a:ext uri="{FF2B5EF4-FFF2-40B4-BE49-F238E27FC236}">
                  <a16:creationId xmlns="" xmlns:a16="http://schemas.microsoft.com/office/drawing/2014/main" id="{73CE5EDD-0904-402D-888E-14264FBAE9BB}"/>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4" name="椭圆 23">
              <a:extLst>
                <a:ext uri="{FF2B5EF4-FFF2-40B4-BE49-F238E27FC236}">
                  <a16:creationId xmlns="" xmlns:a16="http://schemas.microsoft.com/office/drawing/2014/main" id="{EBF50848-28BA-4DFD-8C0A-332EFDE8FC5F}"/>
                </a:ext>
              </a:extLst>
            </p:cNvPr>
            <p:cNvSpPr/>
            <p:nvPr/>
          </p:nvSpPr>
          <p:spPr>
            <a:xfrm flipH="1">
              <a:off x="7256069" y="1845867"/>
              <a:ext cx="3166263" cy="3166266"/>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a:extLst>
                <a:ext uri="{FF2B5EF4-FFF2-40B4-BE49-F238E27FC236}">
                  <a16:creationId xmlns="" xmlns:a16="http://schemas.microsoft.com/office/drawing/2014/main" id="{3E09715C-1D97-47EC-B6EC-80AF2EC278AB}"/>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70207857"/>
      </p:ext>
    </p:extLst>
  </p:cSld>
  <p:clrMapOvr>
    <a:masterClrMapping/>
  </p:clrMapOvr>
  <mc:AlternateContent xmlns:mc="http://schemas.openxmlformats.org/markup-compatibility/2006" xmlns:p14="http://schemas.microsoft.com/office/powerpoint/2010/main">
    <mc:Choice Requires="p14">
      <p:transition spd="slow" p14:dur="1250" advTm="5000">
        <p14:switch dir="r"/>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50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10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5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a:extLst>
              <a:ext uri="{FF2B5EF4-FFF2-40B4-BE49-F238E27FC236}">
                <a16:creationId xmlns="" xmlns:a16="http://schemas.microsoft.com/office/drawing/2014/main" id="{1B6A4BD4-AE95-49DC-9B42-408802B479A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56" name="任意多边形: 形状 55">
            <a:extLst>
              <a:ext uri="{FF2B5EF4-FFF2-40B4-BE49-F238E27FC236}">
                <a16:creationId xmlns="" xmlns:a16="http://schemas.microsoft.com/office/drawing/2014/main" id="{CC9F02A7-5860-4FD0-BBD7-2196062AA93E}"/>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9" name="文本框 58">
            <a:extLst>
              <a:ext uri="{FF2B5EF4-FFF2-40B4-BE49-F238E27FC236}">
                <a16:creationId xmlns="" xmlns:a16="http://schemas.microsoft.com/office/drawing/2014/main" id="{F2EAA95A-5245-4039-87EB-D43E419B8B33}"/>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60" name="文本框 59">
            <a:extLst>
              <a:ext uri="{FF2B5EF4-FFF2-40B4-BE49-F238E27FC236}">
                <a16:creationId xmlns="" xmlns:a16="http://schemas.microsoft.com/office/drawing/2014/main" id="{6801DFD8-BB04-4F41-8C41-0076ED2A1461}"/>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grpSp>
        <p:nvGrpSpPr>
          <p:cNvPr id="22" name="组合 21">
            <a:extLst>
              <a:ext uri="{FF2B5EF4-FFF2-40B4-BE49-F238E27FC236}">
                <a16:creationId xmlns="" xmlns:a16="http://schemas.microsoft.com/office/drawing/2014/main" id="{C1139311-4D91-4E1A-9976-05E235FAE4F3}"/>
              </a:ext>
            </a:extLst>
          </p:cNvPr>
          <p:cNvGrpSpPr/>
          <p:nvPr/>
        </p:nvGrpSpPr>
        <p:grpSpPr>
          <a:xfrm>
            <a:off x="4937656" y="1106607"/>
            <a:ext cx="1384995" cy="1674910"/>
            <a:chOff x="9599932" y="446169"/>
            <a:chExt cx="1384995" cy="1674910"/>
          </a:xfrm>
        </p:grpSpPr>
        <p:sp>
          <p:nvSpPr>
            <p:cNvPr id="45" name="文本框 44">
              <a:extLst>
                <a:ext uri="{FF2B5EF4-FFF2-40B4-BE49-F238E27FC236}">
                  <a16:creationId xmlns="" xmlns:a16="http://schemas.microsoft.com/office/drawing/2014/main" id="{2DE8054D-0D9F-463F-B8CF-55B1DC02D11C}"/>
                </a:ext>
              </a:extLst>
            </p:cNvPr>
            <p:cNvSpPr txBox="1"/>
            <p:nvPr/>
          </p:nvSpPr>
          <p:spPr>
            <a:xfrm>
              <a:off x="9599932" y="675588"/>
              <a:ext cx="1384995" cy="830997"/>
            </a:xfrm>
            <a:prstGeom prst="rect">
              <a:avLst/>
            </a:prstGeom>
            <a:noFill/>
          </p:spPr>
          <p:txBody>
            <a:bodyPr vert="eaVert" wrap="none" lIns="0" tIns="0" rIns="0" bIns="0" rtlCol="0">
              <a:spAutoFit/>
            </a:bodyPr>
            <a:lstStyle/>
            <a:p>
              <a:pPr algn="ctr"/>
              <a:r>
                <a:rPr lang="zh-CN" altLang="en-US" sz="5400" dirty="0">
                  <a:solidFill>
                    <a:schemeClr val="bg1"/>
                  </a:solidFill>
                  <a:effectLst>
                    <a:outerShdw blurRad="38100" dist="38100" dir="2700000" algn="tl">
                      <a:srgbClr val="000000">
                        <a:alpha val="43137"/>
                      </a:srgbClr>
                    </a:outerShdw>
                  </a:effectLst>
                  <a:cs typeface="+mn-ea"/>
                  <a:sym typeface="+mn-lt"/>
                </a:rPr>
                <a:t>目录</a:t>
              </a:r>
            </a:p>
          </p:txBody>
        </p:sp>
        <p:sp>
          <p:nvSpPr>
            <p:cNvPr id="97" name="文本框 96">
              <a:extLst>
                <a:ext uri="{FF2B5EF4-FFF2-40B4-BE49-F238E27FC236}">
                  <a16:creationId xmlns="" xmlns:a16="http://schemas.microsoft.com/office/drawing/2014/main" id="{534D4AD0-8FF9-4962-9DF4-26C8A83664A0}"/>
                </a:ext>
              </a:extLst>
            </p:cNvPr>
            <p:cNvSpPr txBox="1"/>
            <p:nvPr/>
          </p:nvSpPr>
          <p:spPr>
            <a:xfrm>
              <a:off x="9938230" y="446169"/>
              <a:ext cx="184666" cy="1674910"/>
            </a:xfrm>
            <a:prstGeom prst="rect">
              <a:avLst/>
            </a:prstGeom>
            <a:noFill/>
          </p:spPr>
          <p:txBody>
            <a:bodyPr vert="eaVert" wrap="square" lIns="0" tIns="0" rIns="0" bIns="0" rtlCol="0">
              <a:spAutoFit/>
            </a:bodyPr>
            <a:lstStyle/>
            <a:p>
              <a:pPr algn="ctr"/>
              <a:r>
                <a:rPr lang="en-US" altLang="zh-CN" sz="1200" i="1" spc="300" dirty="0">
                  <a:solidFill>
                    <a:schemeClr val="bg1"/>
                  </a:solidFill>
                  <a:cs typeface="+mn-ea"/>
                  <a:sym typeface="+mn-lt"/>
                </a:rPr>
                <a:t>CONTENT</a:t>
              </a:r>
            </a:p>
          </p:txBody>
        </p:sp>
      </p:grpSp>
      <p:grpSp>
        <p:nvGrpSpPr>
          <p:cNvPr id="15" name="组合 14">
            <a:extLst>
              <a:ext uri="{FF2B5EF4-FFF2-40B4-BE49-F238E27FC236}">
                <a16:creationId xmlns="" xmlns:a16="http://schemas.microsoft.com/office/drawing/2014/main" id="{A46CFFD6-8E72-487F-8302-E14B0E00A2E3}"/>
              </a:ext>
            </a:extLst>
          </p:cNvPr>
          <p:cNvGrpSpPr/>
          <p:nvPr/>
        </p:nvGrpSpPr>
        <p:grpSpPr>
          <a:xfrm>
            <a:off x="6540096" y="1635386"/>
            <a:ext cx="3914725" cy="694972"/>
            <a:chOff x="6499275" y="1829313"/>
            <a:chExt cx="3914725" cy="694972"/>
          </a:xfrm>
        </p:grpSpPr>
        <p:sp>
          <p:nvSpPr>
            <p:cNvPr id="13" name="椭圆 12">
              <a:extLst>
                <a:ext uri="{FF2B5EF4-FFF2-40B4-BE49-F238E27FC236}">
                  <a16:creationId xmlns="" xmlns:a16="http://schemas.microsoft.com/office/drawing/2014/main" id="{90CA2E8B-8ADE-421E-8FF3-1A58D12612D4}"/>
                </a:ext>
              </a:extLst>
            </p:cNvPr>
            <p:cNvSpPr/>
            <p:nvPr/>
          </p:nvSpPr>
          <p:spPr>
            <a:xfrm>
              <a:off x="6499275" y="1829313"/>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01</a:t>
              </a:r>
              <a:endParaRPr lang="zh-CN" altLang="en-US" sz="2000" dirty="0">
                <a:solidFill>
                  <a:schemeClr val="tx1">
                    <a:lumMod val="75000"/>
                    <a:lumOff val="25000"/>
                  </a:schemeClr>
                </a:solidFill>
                <a:cs typeface="+mn-ea"/>
                <a:sym typeface="+mn-lt"/>
              </a:endParaRPr>
            </a:p>
          </p:txBody>
        </p:sp>
        <p:sp>
          <p:nvSpPr>
            <p:cNvPr id="86" name="文本框 85">
              <a:extLst>
                <a:ext uri="{FF2B5EF4-FFF2-40B4-BE49-F238E27FC236}">
                  <a16:creationId xmlns="" xmlns:a16="http://schemas.microsoft.com/office/drawing/2014/main" id="{D0A1E9EC-6408-4A3C-8118-FE6E77D056C7}"/>
                </a:ext>
              </a:extLst>
            </p:cNvPr>
            <p:cNvSpPr txBox="1"/>
            <p:nvPr/>
          </p:nvSpPr>
          <p:spPr>
            <a:xfrm>
              <a:off x="7360944" y="1939955"/>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结论及发展方向</a:t>
              </a:r>
            </a:p>
          </p:txBody>
        </p:sp>
      </p:grpSp>
      <p:grpSp>
        <p:nvGrpSpPr>
          <p:cNvPr id="17" name="组合 16">
            <a:extLst>
              <a:ext uri="{FF2B5EF4-FFF2-40B4-BE49-F238E27FC236}">
                <a16:creationId xmlns="" xmlns:a16="http://schemas.microsoft.com/office/drawing/2014/main" id="{1CA0A492-6FD0-4306-8FC1-1C5DCCBABED8}"/>
              </a:ext>
            </a:extLst>
          </p:cNvPr>
          <p:cNvGrpSpPr/>
          <p:nvPr/>
        </p:nvGrpSpPr>
        <p:grpSpPr>
          <a:xfrm>
            <a:off x="6540096" y="2762085"/>
            <a:ext cx="3914725" cy="694972"/>
            <a:chOff x="6499275" y="2850151"/>
            <a:chExt cx="3914725" cy="694972"/>
          </a:xfrm>
        </p:grpSpPr>
        <p:sp>
          <p:nvSpPr>
            <p:cNvPr id="88" name="椭圆 87">
              <a:extLst>
                <a:ext uri="{FF2B5EF4-FFF2-40B4-BE49-F238E27FC236}">
                  <a16:creationId xmlns="" xmlns:a16="http://schemas.microsoft.com/office/drawing/2014/main" id="{934E6D7F-F12C-45A7-94AE-64830DCC155A}"/>
                </a:ext>
              </a:extLst>
            </p:cNvPr>
            <p:cNvSpPr/>
            <p:nvPr/>
          </p:nvSpPr>
          <p:spPr>
            <a:xfrm>
              <a:off x="6499275" y="2850151"/>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02</a:t>
              </a:r>
              <a:endParaRPr lang="zh-CN" altLang="en-US" sz="2000" dirty="0">
                <a:solidFill>
                  <a:schemeClr val="tx1">
                    <a:lumMod val="75000"/>
                    <a:lumOff val="25000"/>
                  </a:schemeClr>
                </a:solidFill>
                <a:cs typeface="+mn-ea"/>
                <a:sym typeface="+mn-lt"/>
              </a:endParaRPr>
            </a:p>
          </p:txBody>
        </p:sp>
        <p:sp>
          <p:nvSpPr>
            <p:cNvPr id="89" name="文本框 88">
              <a:extLst>
                <a:ext uri="{FF2B5EF4-FFF2-40B4-BE49-F238E27FC236}">
                  <a16:creationId xmlns="" xmlns:a16="http://schemas.microsoft.com/office/drawing/2014/main" id="{36A29F0B-7103-4848-AE1E-5F5E478BF8FC}"/>
                </a:ext>
              </a:extLst>
            </p:cNvPr>
            <p:cNvSpPr txBox="1"/>
            <p:nvPr/>
          </p:nvSpPr>
          <p:spPr>
            <a:xfrm>
              <a:off x="7360944" y="2960793"/>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研究思路与方法</a:t>
              </a:r>
            </a:p>
          </p:txBody>
        </p:sp>
      </p:grpSp>
      <p:grpSp>
        <p:nvGrpSpPr>
          <p:cNvPr id="19" name="组合 18">
            <a:extLst>
              <a:ext uri="{FF2B5EF4-FFF2-40B4-BE49-F238E27FC236}">
                <a16:creationId xmlns="" xmlns:a16="http://schemas.microsoft.com/office/drawing/2014/main" id="{A7080BCA-2D41-45F5-A8A5-A8C89AF04DFF}"/>
              </a:ext>
            </a:extLst>
          </p:cNvPr>
          <p:cNvGrpSpPr/>
          <p:nvPr/>
        </p:nvGrpSpPr>
        <p:grpSpPr>
          <a:xfrm>
            <a:off x="6540096" y="3888784"/>
            <a:ext cx="3914725" cy="694972"/>
            <a:chOff x="6499275" y="3870989"/>
            <a:chExt cx="3914725" cy="694972"/>
          </a:xfrm>
        </p:grpSpPr>
        <p:sp>
          <p:nvSpPr>
            <p:cNvPr id="91" name="椭圆 90">
              <a:extLst>
                <a:ext uri="{FF2B5EF4-FFF2-40B4-BE49-F238E27FC236}">
                  <a16:creationId xmlns="" xmlns:a16="http://schemas.microsoft.com/office/drawing/2014/main" id="{47EAAABB-CB79-4352-8882-31446EAC4BA0}"/>
                </a:ext>
              </a:extLst>
            </p:cNvPr>
            <p:cNvSpPr/>
            <p:nvPr/>
          </p:nvSpPr>
          <p:spPr>
            <a:xfrm>
              <a:off x="6499275" y="3870989"/>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03</a:t>
              </a:r>
              <a:endParaRPr lang="zh-CN" altLang="en-US" sz="2000" dirty="0">
                <a:solidFill>
                  <a:schemeClr val="tx1">
                    <a:lumMod val="75000"/>
                    <a:lumOff val="25000"/>
                  </a:schemeClr>
                </a:solidFill>
                <a:cs typeface="+mn-ea"/>
                <a:sym typeface="+mn-lt"/>
              </a:endParaRPr>
            </a:p>
          </p:txBody>
        </p:sp>
        <p:sp>
          <p:nvSpPr>
            <p:cNvPr id="92" name="文本框 91">
              <a:extLst>
                <a:ext uri="{FF2B5EF4-FFF2-40B4-BE49-F238E27FC236}">
                  <a16:creationId xmlns="" xmlns:a16="http://schemas.microsoft.com/office/drawing/2014/main" id="{A4CE7487-7EEA-46FB-9C97-14449BB9C46B}"/>
                </a:ext>
              </a:extLst>
            </p:cNvPr>
            <p:cNvSpPr txBox="1"/>
            <p:nvPr/>
          </p:nvSpPr>
          <p:spPr>
            <a:xfrm>
              <a:off x="7360944" y="3981631"/>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论文总结与致谢</a:t>
              </a:r>
            </a:p>
          </p:txBody>
        </p:sp>
      </p:grpSp>
      <p:grpSp>
        <p:nvGrpSpPr>
          <p:cNvPr id="21" name="组合 20">
            <a:extLst>
              <a:ext uri="{FF2B5EF4-FFF2-40B4-BE49-F238E27FC236}">
                <a16:creationId xmlns="" xmlns:a16="http://schemas.microsoft.com/office/drawing/2014/main" id="{833AEEB5-7ED8-4A16-B858-05240E74F40B}"/>
              </a:ext>
            </a:extLst>
          </p:cNvPr>
          <p:cNvGrpSpPr/>
          <p:nvPr/>
        </p:nvGrpSpPr>
        <p:grpSpPr>
          <a:xfrm>
            <a:off x="6540096" y="5015483"/>
            <a:ext cx="3914725" cy="694972"/>
            <a:chOff x="6499275" y="4891827"/>
            <a:chExt cx="3914725" cy="694972"/>
          </a:xfrm>
        </p:grpSpPr>
        <p:sp>
          <p:nvSpPr>
            <p:cNvPr id="94" name="椭圆 93">
              <a:extLst>
                <a:ext uri="{FF2B5EF4-FFF2-40B4-BE49-F238E27FC236}">
                  <a16:creationId xmlns="" xmlns:a16="http://schemas.microsoft.com/office/drawing/2014/main" id="{170B139E-8188-4B1D-83E3-BFAA5AADBE83}"/>
                </a:ext>
              </a:extLst>
            </p:cNvPr>
            <p:cNvSpPr/>
            <p:nvPr/>
          </p:nvSpPr>
          <p:spPr>
            <a:xfrm>
              <a:off x="6499275" y="4891827"/>
              <a:ext cx="694972" cy="6949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lumMod val="75000"/>
                      <a:lumOff val="25000"/>
                    </a:schemeClr>
                  </a:solidFill>
                  <a:cs typeface="+mn-ea"/>
                  <a:sym typeface="+mn-lt"/>
                </a:rPr>
                <a:t>04</a:t>
              </a:r>
              <a:endParaRPr lang="zh-CN" altLang="en-US" sz="2000" dirty="0">
                <a:solidFill>
                  <a:schemeClr val="tx1">
                    <a:lumMod val="75000"/>
                    <a:lumOff val="25000"/>
                  </a:schemeClr>
                </a:solidFill>
                <a:cs typeface="+mn-ea"/>
                <a:sym typeface="+mn-lt"/>
              </a:endParaRPr>
            </a:p>
          </p:txBody>
        </p:sp>
        <p:sp>
          <p:nvSpPr>
            <p:cNvPr id="95" name="文本框 94">
              <a:extLst>
                <a:ext uri="{FF2B5EF4-FFF2-40B4-BE49-F238E27FC236}">
                  <a16:creationId xmlns="" xmlns:a16="http://schemas.microsoft.com/office/drawing/2014/main" id="{30154D7C-3F89-4920-A3C8-3F5B02CC10EB}"/>
                </a:ext>
              </a:extLst>
            </p:cNvPr>
            <p:cNvSpPr txBox="1"/>
            <p:nvPr/>
          </p:nvSpPr>
          <p:spPr>
            <a:xfrm>
              <a:off x="7360944" y="5002469"/>
              <a:ext cx="3053056"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总结分析与结论</a:t>
              </a:r>
            </a:p>
          </p:txBody>
        </p:sp>
      </p:grpSp>
      <p:sp>
        <p:nvSpPr>
          <p:cNvPr id="96" name="文本框 95">
            <a:extLst>
              <a:ext uri="{FF2B5EF4-FFF2-40B4-BE49-F238E27FC236}">
                <a16:creationId xmlns="" xmlns:a16="http://schemas.microsoft.com/office/drawing/2014/main" id="{ECA78499-A650-49FC-A092-CD286D778E95}"/>
              </a:ext>
            </a:extLst>
          </p:cNvPr>
          <p:cNvSpPr txBox="1"/>
          <p:nvPr/>
        </p:nvSpPr>
        <p:spPr>
          <a:xfrm>
            <a:off x="7410043" y="2442860"/>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p>
        </p:txBody>
      </p:sp>
      <p:sp>
        <p:nvSpPr>
          <p:cNvPr id="100" name="文本框 99">
            <a:extLst>
              <a:ext uri="{FF2B5EF4-FFF2-40B4-BE49-F238E27FC236}">
                <a16:creationId xmlns="" xmlns:a16="http://schemas.microsoft.com/office/drawing/2014/main" id="{03C96D62-1D1E-4D00-94E2-91DBB4E93406}"/>
              </a:ext>
            </a:extLst>
          </p:cNvPr>
          <p:cNvSpPr txBox="1"/>
          <p:nvPr/>
        </p:nvSpPr>
        <p:spPr>
          <a:xfrm>
            <a:off x="7410043" y="3569559"/>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p>
        </p:txBody>
      </p:sp>
      <p:sp>
        <p:nvSpPr>
          <p:cNvPr id="101" name="文本框 100">
            <a:extLst>
              <a:ext uri="{FF2B5EF4-FFF2-40B4-BE49-F238E27FC236}">
                <a16:creationId xmlns="" xmlns:a16="http://schemas.microsoft.com/office/drawing/2014/main" id="{51C4DA15-EBDA-478E-AFE8-3D9173F7F8EE}"/>
              </a:ext>
            </a:extLst>
          </p:cNvPr>
          <p:cNvSpPr txBox="1"/>
          <p:nvPr/>
        </p:nvSpPr>
        <p:spPr>
          <a:xfrm>
            <a:off x="7410043" y="4696258"/>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p>
        </p:txBody>
      </p:sp>
      <p:sp>
        <p:nvSpPr>
          <p:cNvPr id="102" name="文本框 101">
            <a:extLst>
              <a:ext uri="{FF2B5EF4-FFF2-40B4-BE49-F238E27FC236}">
                <a16:creationId xmlns="" xmlns:a16="http://schemas.microsoft.com/office/drawing/2014/main" id="{AE26C879-BE7D-49C5-A363-A034A7FD94C3}"/>
              </a:ext>
            </a:extLst>
          </p:cNvPr>
          <p:cNvSpPr txBox="1"/>
          <p:nvPr/>
        </p:nvSpPr>
        <p:spPr>
          <a:xfrm>
            <a:off x="7410043" y="5822957"/>
            <a:ext cx="3044778" cy="203645"/>
          </a:xfrm>
          <a:prstGeom prst="rect">
            <a:avLst/>
          </a:prstGeom>
          <a:noFill/>
        </p:spPr>
        <p:txBody>
          <a:bodyPr wrap="square" lIns="0" tIns="0" rIns="0" bIns="0" rtlCol="0">
            <a:spAutoFit/>
          </a:bodyPr>
          <a:lstStyle/>
          <a:p>
            <a:pPr algn="dist">
              <a:lnSpc>
                <a:spcPct val="150000"/>
              </a:lnSpc>
            </a:pPr>
            <a:r>
              <a:rPr lang="en-US" altLang="zh-CN" sz="1000" i="1" dirty="0">
                <a:solidFill>
                  <a:schemeClr val="bg1">
                    <a:alpha val="45000"/>
                  </a:schemeClr>
                </a:solidFill>
                <a:cs typeface="+mn-ea"/>
                <a:sym typeface="+mn-lt"/>
              </a:rPr>
              <a:t>ACCOUNTING PROFESSION</a:t>
            </a:r>
          </a:p>
        </p:txBody>
      </p:sp>
      <p:grpSp>
        <p:nvGrpSpPr>
          <p:cNvPr id="30" name="组合 29">
            <a:extLst>
              <a:ext uri="{FF2B5EF4-FFF2-40B4-BE49-F238E27FC236}">
                <a16:creationId xmlns="" xmlns:a16="http://schemas.microsoft.com/office/drawing/2014/main" id="{E31A1CE9-1BC7-45C7-ACFD-5A995C7B29BA}"/>
              </a:ext>
            </a:extLst>
          </p:cNvPr>
          <p:cNvGrpSpPr/>
          <p:nvPr/>
        </p:nvGrpSpPr>
        <p:grpSpPr>
          <a:xfrm>
            <a:off x="627871" y="1087556"/>
            <a:ext cx="4685358" cy="4685358"/>
            <a:chOff x="6403428" y="993228"/>
            <a:chExt cx="4871544" cy="4871544"/>
          </a:xfrm>
        </p:grpSpPr>
        <p:sp>
          <p:nvSpPr>
            <p:cNvPr id="31" name="椭圆 30">
              <a:extLst>
                <a:ext uri="{FF2B5EF4-FFF2-40B4-BE49-F238E27FC236}">
                  <a16:creationId xmlns="" xmlns:a16="http://schemas.microsoft.com/office/drawing/2014/main" id="{9C55EB25-F473-4092-A1FF-5461CDB64FD6}"/>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2" name="椭圆 31">
              <a:extLst>
                <a:ext uri="{FF2B5EF4-FFF2-40B4-BE49-F238E27FC236}">
                  <a16:creationId xmlns="" xmlns:a16="http://schemas.microsoft.com/office/drawing/2014/main" id="{D8495DFF-0012-49C0-99C7-D62D6F4D2407}"/>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3" name="椭圆 32">
              <a:extLst>
                <a:ext uri="{FF2B5EF4-FFF2-40B4-BE49-F238E27FC236}">
                  <a16:creationId xmlns="" xmlns:a16="http://schemas.microsoft.com/office/drawing/2014/main" id="{12AA477F-6881-4691-8A06-2C5281EB7F5C}"/>
                </a:ext>
              </a:extLst>
            </p:cNvPr>
            <p:cNvSpPr/>
            <p:nvPr/>
          </p:nvSpPr>
          <p:spPr>
            <a:xfrm flipH="1">
              <a:off x="7256069" y="1845867"/>
              <a:ext cx="3166263" cy="316626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a:extLst>
                <a:ext uri="{FF2B5EF4-FFF2-40B4-BE49-F238E27FC236}">
                  <a16:creationId xmlns="" xmlns:a16="http://schemas.microsoft.com/office/drawing/2014/main" id="{1AC4D236-1604-4158-8D16-4B559CBBCA75}"/>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596344407"/>
      </p:ext>
    </p:extLst>
  </p:cSld>
  <p:clrMapOvr>
    <a:masterClrMapping/>
  </p:clrMapOvr>
  <mc:AlternateContent xmlns:mc="http://schemas.openxmlformats.org/markup-compatibility/2006" xmlns:p14="http://schemas.microsoft.com/office/powerpoint/2010/main">
    <mc:Choice Requires="p14">
      <p:transition spd="med" p14:dur="700" advTm="5000">
        <p:fade/>
      </p:transition>
    </mc:Choice>
    <mc:Fallback xmlns="">
      <p:transition spd="med"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stCondLst>
                                            <p:cond delay="0"/>
                                          </p:stCondLst>
                                        </p:cTn>
                                        <p:tgtEl>
                                          <p:spTgt spid="22"/>
                                        </p:tgtEl>
                                      </p:cBhvr>
                                    </p:animEffect>
                                    <p:anim to="0" calcmode="lin" valueType="num">
                                      <p:cBhvr>
                                        <p:cTn id="8" dur="500" fill="hold">
                                          <p:stCondLst>
                                            <p:cond delay="0"/>
                                          </p:stCondLst>
                                        </p:cTn>
                                        <p:tgtEl>
                                          <p:spTgt spid="22"/>
                                        </p:tgtEl>
                                        <p:attrNameLst>
                                          <p:attrName>ppt_x</p:attrName>
                                        </p:attrNameLst>
                                      </p:cBhvr>
                                      <p:tavLst>
                                        <p:tav tm="0">
                                          <p:val>
                                            <p:strVal val="#ppt_x-.05"/>
                                          </p:val>
                                        </p:tav>
                                        <p:tav tm="100000">
                                          <p:val>
                                            <p:strVal val="#ppt_x"/>
                                          </p:val>
                                        </p:tav>
                                      </p:tavLst>
                                    </p:anim>
                                  </p:childTnLst>
                                </p:cTn>
                              </p:par>
                            </p:childTnLst>
                          </p:cTn>
                        </p:par>
                        <p:par>
                          <p:cTn id="9" fill="hold">
                            <p:stCondLst>
                              <p:cond delay="500"/>
                            </p:stCondLst>
                            <p:childTnLst>
                              <p:par>
                                <p:cTn id="10" presetID="10" presetClass="entr" presetSubtype="0" decel="10000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stCondLst>
                                            <p:cond delay="0"/>
                                          </p:stCondLst>
                                        </p:cTn>
                                        <p:tgtEl>
                                          <p:spTgt spid="15"/>
                                        </p:tgtEl>
                                      </p:cBhvr>
                                    </p:animEffect>
                                    <p:anim to="0" calcmode="lin" valueType="num">
                                      <p:cBhvr>
                                        <p:cTn id="13" dur="500" fill="hold">
                                          <p:stCondLst>
                                            <p:cond delay="0"/>
                                          </p:stCondLst>
                                        </p:cTn>
                                        <p:tgtEl>
                                          <p:spTgt spid="15"/>
                                        </p:tgtEl>
                                        <p:attrNameLst>
                                          <p:attrName>ppt_x</p:attrName>
                                        </p:attrNameLst>
                                      </p:cBhvr>
                                      <p:tavLst>
                                        <p:tav tm="0">
                                          <p:val>
                                            <p:strVal val="#ppt_x+.05"/>
                                          </p:val>
                                        </p:tav>
                                        <p:tav tm="100000">
                                          <p:val>
                                            <p:strVal val="#ppt_x"/>
                                          </p:val>
                                        </p:tav>
                                      </p:tavLst>
                                    </p:anim>
                                  </p:childTnLst>
                                </p:cTn>
                              </p:par>
                            </p:childTnLst>
                          </p:cTn>
                        </p:par>
                        <p:par>
                          <p:cTn id="14" fill="hold">
                            <p:stCondLst>
                              <p:cond delay="1000"/>
                            </p:stCondLst>
                            <p:childTnLst>
                              <p:par>
                                <p:cTn id="15" presetID="10" presetClass="entr" presetSubtype="0" decel="10000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stCondLst>
                                            <p:cond delay="0"/>
                                          </p:stCondLst>
                                        </p:cTn>
                                        <p:tgtEl>
                                          <p:spTgt spid="17"/>
                                        </p:tgtEl>
                                      </p:cBhvr>
                                    </p:animEffect>
                                    <p:anim to="0" calcmode="lin" valueType="num">
                                      <p:cBhvr>
                                        <p:cTn id="18" dur="500" fill="hold">
                                          <p:stCondLst>
                                            <p:cond delay="0"/>
                                          </p:stCondLst>
                                        </p:cTn>
                                        <p:tgtEl>
                                          <p:spTgt spid="17"/>
                                        </p:tgtEl>
                                        <p:attrNameLst>
                                          <p:attrName>ppt_x</p:attrName>
                                        </p:attrNameLst>
                                      </p:cBhvr>
                                      <p:tavLst>
                                        <p:tav tm="0">
                                          <p:val>
                                            <p:strVal val="#ppt_x+.05"/>
                                          </p:val>
                                        </p:tav>
                                        <p:tav tm="100000">
                                          <p:val>
                                            <p:strVal val="#ppt_x"/>
                                          </p:val>
                                        </p:tav>
                                      </p:tavLst>
                                    </p:anim>
                                  </p:childTnLst>
                                </p:cTn>
                              </p:par>
                            </p:childTnLst>
                          </p:cTn>
                        </p:par>
                        <p:par>
                          <p:cTn id="19" fill="hold">
                            <p:stCondLst>
                              <p:cond delay="1500"/>
                            </p:stCondLst>
                            <p:childTnLst>
                              <p:par>
                                <p:cTn id="20" presetID="10" presetClass="entr" presetSubtype="0" decel="10000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stCondLst>
                                            <p:cond delay="0"/>
                                          </p:stCondLst>
                                        </p:cTn>
                                        <p:tgtEl>
                                          <p:spTgt spid="19"/>
                                        </p:tgtEl>
                                      </p:cBhvr>
                                    </p:animEffect>
                                    <p:anim to="0" calcmode="lin" valueType="num">
                                      <p:cBhvr>
                                        <p:cTn id="23" dur="500" fill="hold">
                                          <p:stCondLst>
                                            <p:cond delay="0"/>
                                          </p:stCondLst>
                                        </p:cTn>
                                        <p:tgtEl>
                                          <p:spTgt spid="19"/>
                                        </p:tgtEl>
                                        <p:attrNameLst>
                                          <p:attrName>ppt_x</p:attrName>
                                        </p:attrNameLst>
                                      </p:cBhvr>
                                      <p:tavLst>
                                        <p:tav tm="0">
                                          <p:val>
                                            <p:strVal val="#ppt_x+.05"/>
                                          </p:val>
                                        </p:tav>
                                        <p:tav tm="100000">
                                          <p:val>
                                            <p:strVal val="#ppt_x"/>
                                          </p:val>
                                        </p:tav>
                                      </p:tavLst>
                                    </p:anim>
                                  </p:childTnLst>
                                </p:cTn>
                              </p:par>
                            </p:childTnLst>
                          </p:cTn>
                        </p:par>
                        <p:par>
                          <p:cTn id="24" fill="hold">
                            <p:stCondLst>
                              <p:cond delay="2000"/>
                            </p:stCondLst>
                            <p:childTnLst>
                              <p:par>
                                <p:cTn id="25" presetID="10" presetClass="entr" presetSubtype="0" decel="10000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stCondLst>
                                            <p:cond delay="0"/>
                                          </p:stCondLst>
                                        </p:cTn>
                                        <p:tgtEl>
                                          <p:spTgt spid="21"/>
                                        </p:tgtEl>
                                      </p:cBhvr>
                                    </p:animEffect>
                                    <p:anim to="0" calcmode="lin" valueType="num">
                                      <p:cBhvr>
                                        <p:cTn id="28" dur="500" fill="hold">
                                          <p:stCondLst>
                                            <p:cond delay="0"/>
                                          </p:stCondLst>
                                        </p:cTn>
                                        <p:tgtEl>
                                          <p:spTgt spid="21"/>
                                        </p:tgtEl>
                                        <p:attrNameLst>
                                          <p:attrName>ppt_x</p:attrName>
                                        </p:attrNameLst>
                                      </p:cBhvr>
                                      <p:tavLst>
                                        <p:tav tm="0">
                                          <p:val>
                                            <p:strVal val="#ppt_x+.05"/>
                                          </p:val>
                                        </p:tav>
                                        <p:tav tm="100000">
                                          <p:val>
                                            <p:strVal val="#ppt_x"/>
                                          </p:val>
                                        </p:tav>
                                      </p:tavLst>
                                    </p:anim>
                                  </p:childTnLst>
                                </p:cTn>
                              </p:par>
                            </p:childTnLst>
                          </p:cTn>
                        </p:par>
                        <p:par>
                          <p:cTn id="29" fill="hold">
                            <p:stCondLst>
                              <p:cond delay="2500"/>
                            </p:stCondLst>
                            <p:childTnLst>
                              <p:par>
                                <p:cTn id="30" presetID="10" presetClass="entr" presetSubtype="0" decel="100000" fill="hold" grpId="0" nodeType="after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fade">
                                      <p:cBhvr>
                                        <p:cTn id="32" dur="500">
                                          <p:stCondLst>
                                            <p:cond delay="0"/>
                                          </p:stCondLst>
                                        </p:cTn>
                                        <p:tgtEl>
                                          <p:spTgt spid="96"/>
                                        </p:tgtEl>
                                      </p:cBhvr>
                                    </p:animEffect>
                                    <p:anim to="0" calcmode="lin" valueType="num">
                                      <p:cBhvr>
                                        <p:cTn id="33" dur="500" fill="hold">
                                          <p:stCondLst>
                                            <p:cond delay="0"/>
                                          </p:stCondLst>
                                        </p:cTn>
                                        <p:tgtEl>
                                          <p:spTgt spid="96"/>
                                        </p:tgtEl>
                                        <p:attrNameLst>
                                          <p:attrName>ppt_x</p:attrName>
                                        </p:attrNameLst>
                                      </p:cBhvr>
                                      <p:tavLst>
                                        <p:tav tm="0">
                                          <p:val>
                                            <p:strVal val="#ppt_x+.05"/>
                                          </p:val>
                                        </p:tav>
                                        <p:tav tm="100000">
                                          <p:val>
                                            <p:strVal val="#ppt_x"/>
                                          </p:val>
                                        </p:tav>
                                      </p:tavLst>
                                    </p:anim>
                                  </p:childTnLst>
                                </p:cTn>
                              </p:par>
                            </p:childTnLst>
                          </p:cTn>
                        </p:par>
                        <p:par>
                          <p:cTn id="34" fill="hold">
                            <p:stCondLst>
                              <p:cond delay="3000"/>
                            </p:stCondLst>
                            <p:childTnLst>
                              <p:par>
                                <p:cTn id="35" presetID="10" presetClass="entr" presetSubtype="0" decel="100000" fill="hold" grpId="0" nodeType="after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fade">
                                      <p:cBhvr>
                                        <p:cTn id="37" dur="500">
                                          <p:stCondLst>
                                            <p:cond delay="0"/>
                                          </p:stCondLst>
                                        </p:cTn>
                                        <p:tgtEl>
                                          <p:spTgt spid="100"/>
                                        </p:tgtEl>
                                      </p:cBhvr>
                                    </p:animEffect>
                                    <p:anim to="0" calcmode="lin" valueType="num">
                                      <p:cBhvr>
                                        <p:cTn id="38" dur="500" fill="hold">
                                          <p:stCondLst>
                                            <p:cond delay="0"/>
                                          </p:stCondLst>
                                        </p:cTn>
                                        <p:tgtEl>
                                          <p:spTgt spid="100"/>
                                        </p:tgtEl>
                                        <p:attrNameLst>
                                          <p:attrName>ppt_x</p:attrName>
                                        </p:attrNameLst>
                                      </p:cBhvr>
                                      <p:tavLst>
                                        <p:tav tm="0">
                                          <p:val>
                                            <p:strVal val="#ppt_x+.05"/>
                                          </p:val>
                                        </p:tav>
                                        <p:tav tm="100000">
                                          <p:val>
                                            <p:strVal val="#ppt_x"/>
                                          </p:val>
                                        </p:tav>
                                      </p:tavLst>
                                    </p:anim>
                                  </p:childTnLst>
                                </p:cTn>
                              </p:par>
                            </p:childTnLst>
                          </p:cTn>
                        </p:par>
                        <p:par>
                          <p:cTn id="39" fill="hold">
                            <p:stCondLst>
                              <p:cond delay="3500"/>
                            </p:stCondLst>
                            <p:childTnLst>
                              <p:par>
                                <p:cTn id="40" presetID="10" presetClass="entr" presetSubtype="0" decel="100000" fill="hold" grpId="0" nodeType="after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fade">
                                      <p:cBhvr>
                                        <p:cTn id="42" dur="500">
                                          <p:stCondLst>
                                            <p:cond delay="0"/>
                                          </p:stCondLst>
                                        </p:cTn>
                                        <p:tgtEl>
                                          <p:spTgt spid="101"/>
                                        </p:tgtEl>
                                      </p:cBhvr>
                                    </p:animEffect>
                                    <p:anim to="0" calcmode="lin" valueType="num">
                                      <p:cBhvr>
                                        <p:cTn id="43" dur="500" fill="hold">
                                          <p:stCondLst>
                                            <p:cond delay="0"/>
                                          </p:stCondLst>
                                        </p:cTn>
                                        <p:tgtEl>
                                          <p:spTgt spid="101"/>
                                        </p:tgtEl>
                                        <p:attrNameLst>
                                          <p:attrName>ppt_x</p:attrName>
                                        </p:attrNameLst>
                                      </p:cBhvr>
                                      <p:tavLst>
                                        <p:tav tm="0">
                                          <p:val>
                                            <p:strVal val="#ppt_x+.05"/>
                                          </p:val>
                                        </p:tav>
                                        <p:tav tm="100000">
                                          <p:val>
                                            <p:strVal val="#ppt_x"/>
                                          </p:val>
                                        </p:tav>
                                      </p:tavLst>
                                    </p:anim>
                                  </p:childTnLst>
                                </p:cTn>
                              </p:par>
                            </p:childTnLst>
                          </p:cTn>
                        </p:par>
                        <p:par>
                          <p:cTn id="44" fill="hold">
                            <p:stCondLst>
                              <p:cond delay="4000"/>
                            </p:stCondLst>
                            <p:childTnLst>
                              <p:par>
                                <p:cTn id="45" presetID="10" presetClass="entr" presetSubtype="0" decel="100000" fill="hold" grpId="0" nodeType="afterEffect">
                                  <p:stCondLst>
                                    <p:cond delay="0"/>
                                  </p:stCondLst>
                                  <p:childTnLst>
                                    <p:set>
                                      <p:cBhvr>
                                        <p:cTn id="46" dur="1" fill="hold">
                                          <p:stCondLst>
                                            <p:cond delay="0"/>
                                          </p:stCondLst>
                                        </p:cTn>
                                        <p:tgtEl>
                                          <p:spTgt spid="102"/>
                                        </p:tgtEl>
                                        <p:attrNameLst>
                                          <p:attrName>style.visibility</p:attrName>
                                        </p:attrNameLst>
                                      </p:cBhvr>
                                      <p:to>
                                        <p:strVal val="visible"/>
                                      </p:to>
                                    </p:set>
                                    <p:animEffect transition="in" filter="fade">
                                      <p:cBhvr>
                                        <p:cTn id="47" dur="500">
                                          <p:stCondLst>
                                            <p:cond delay="0"/>
                                          </p:stCondLst>
                                        </p:cTn>
                                        <p:tgtEl>
                                          <p:spTgt spid="102"/>
                                        </p:tgtEl>
                                      </p:cBhvr>
                                    </p:animEffect>
                                    <p:anim to="0" calcmode="lin" valueType="num">
                                      <p:cBhvr>
                                        <p:cTn id="48" dur="500" fill="hold">
                                          <p:stCondLst>
                                            <p:cond delay="0"/>
                                          </p:stCondLst>
                                        </p:cTn>
                                        <p:tgtEl>
                                          <p:spTgt spid="102"/>
                                        </p:tgtEl>
                                        <p:attrNameLst>
                                          <p:attrName>ppt_x</p:attrName>
                                        </p:attrNameLst>
                                      </p:cBhvr>
                                      <p:tavLst>
                                        <p:tav tm="0">
                                          <p:val>
                                            <p:strVal val="#ppt_x+.05"/>
                                          </p:val>
                                        </p:tav>
                                        <p:tav tm="100000">
                                          <p:val>
                                            <p:strVal val="#ppt_x"/>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wipe(down)">
                                      <p:cBhvr>
                                        <p:cTn id="53" dur="500"/>
                                        <p:tgtEl>
                                          <p:spTgt spid="56"/>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wipe(down)">
                                      <p:cBhvr>
                                        <p:cTn id="5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9" grpId="0"/>
      <p:bldP spid="96" grpId="0"/>
      <p:bldP spid="100" grpId="0"/>
      <p:bldP spid="101" grpId="0"/>
      <p:bldP spid="10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5" name="组合 24">
            <a:extLst>
              <a:ext uri="{FF2B5EF4-FFF2-40B4-BE49-F238E27FC236}">
                <a16:creationId xmlns="" xmlns:a16="http://schemas.microsoft.com/office/drawing/2014/main" id="{B9BC70AF-B87D-4DA0-8E8A-80FA67EC3612}"/>
              </a:ext>
            </a:extLst>
          </p:cNvPr>
          <p:cNvGrpSpPr/>
          <p:nvPr/>
        </p:nvGrpSpPr>
        <p:grpSpPr>
          <a:xfrm>
            <a:off x="704720" y="697319"/>
            <a:ext cx="4236488" cy="474481"/>
            <a:chOff x="704720" y="697319"/>
            <a:chExt cx="4236488" cy="474481"/>
          </a:xfrm>
        </p:grpSpPr>
        <p:grpSp>
          <p:nvGrpSpPr>
            <p:cNvPr id="24" name="组合 23">
              <a:extLst>
                <a:ext uri="{FF2B5EF4-FFF2-40B4-BE49-F238E27FC236}">
                  <a16:creationId xmlns="" xmlns:a16="http://schemas.microsoft.com/office/drawing/2014/main" id="{FFEA0ECD-C13A-410A-AB0B-75F4944FE563}"/>
                </a:ext>
              </a:extLst>
            </p:cNvPr>
            <p:cNvGrpSpPr/>
            <p:nvPr/>
          </p:nvGrpSpPr>
          <p:grpSpPr>
            <a:xfrm>
              <a:off x="704720" y="697319"/>
              <a:ext cx="3166876" cy="474481"/>
              <a:chOff x="571370" y="697319"/>
              <a:chExt cx="3166876" cy="474481"/>
            </a:xfrm>
          </p:grpSpPr>
          <p:sp>
            <p:nvSpPr>
              <p:cNvPr id="59" name="文本框 58">
                <a:extLst>
                  <a:ext uri="{FF2B5EF4-FFF2-40B4-BE49-F238E27FC236}">
                    <a16:creationId xmlns="" xmlns:a16="http://schemas.microsoft.com/office/drawing/2014/main" id="{6F7C6044-1BE7-4BB1-8AC1-966B89AF55A5}"/>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p>
            </p:txBody>
          </p:sp>
          <p:grpSp>
            <p:nvGrpSpPr>
              <p:cNvPr id="60" name="组合 59">
                <a:extLst>
                  <a:ext uri="{FF2B5EF4-FFF2-40B4-BE49-F238E27FC236}">
                    <a16:creationId xmlns="" xmlns:a16="http://schemas.microsoft.com/office/drawing/2014/main" id="{19C509BF-2221-453E-B5A4-E78EEEDCF8AF}"/>
                  </a:ext>
                </a:extLst>
              </p:cNvPr>
              <p:cNvGrpSpPr/>
              <p:nvPr/>
            </p:nvGrpSpPr>
            <p:grpSpPr>
              <a:xfrm>
                <a:off x="571370" y="697319"/>
                <a:ext cx="467453" cy="467453"/>
                <a:chOff x="10357798" y="5176240"/>
                <a:chExt cx="703860" cy="703860"/>
              </a:xfrm>
            </p:grpSpPr>
            <p:sp>
              <p:nvSpPr>
                <p:cNvPr id="61" name="椭圆 60">
                  <a:extLst>
                    <a:ext uri="{FF2B5EF4-FFF2-40B4-BE49-F238E27FC236}">
                      <a16:creationId xmlns="" xmlns:a16="http://schemas.microsoft.com/office/drawing/2014/main" id="{1BD8D408-0DE4-4C2B-8AC3-98070837E3DD}"/>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a:extLst>
                    <a:ext uri="{FF2B5EF4-FFF2-40B4-BE49-F238E27FC236}">
                      <a16:creationId xmlns="" xmlns:a16="http://schemas.microsoft.com/office/drawing/2014/main" id="{85F6DBA0-815B-4325-A64C-191A6F4B5749}"/>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a:extLst>
                <a:ext uri="{FF2B5EF4-FFF2-40B4-BE49-F238E27FC236}">
                  <a16:creationId xmlns="" xmlns:a16="http://schemas.microsoft.com/office/drawing/2014/main" id="{E467F5FE-3197-4FE3-BFFB-84ABF6E82FC8}"/>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19" name="组合 18">
            <a:extLst>
              <a:ext uri="{FF2B5EF4-FFF2-40B4-BE49-F238E27FC236}">
                <a16:creationId xmlns="" xmlns:a16="http://schemas.microsoft.com/office/drawing/2014/main" id="{6B203D9B-1560-4E99-A1D8-3876F3F405AF}"/>
              </a:ext>
            </a:extLst>
          </p:cNvPr>
          <p:cNvGrpSpPr/>
          <p:nvPr/>
        </p:nvGrpSpPr>
        <p:grpSpPr>
          <a:xfrm>
            <a:off x="6357400" y="2091155"/>
            <a:ext cx="4640799" cy="2998187"/>
            <a:chOff x="1290100" y="2533794"/>
            <a:chExt cx="4640799" cy="2998187"/>
          </a:xfrm>
        </p:grpSpPr>
        <p:sp>
          <p:nvSpPr>
            <p:cNvPr id="88" name="PA-文本框 89">
              <a:extLst>
                <a:ext uri="{FF2B5EF4-FFF2-40B4-BE49-F238E27FC236}">
                  <a16:creationId xmlns="" xmlns:a16="http://schemas.microsoft.com/office/drawing/2014/main" id="{CB8DDFF8-151A-427D-BE4E-2867EF0A1172}"/>
                </a:ext>
              </a:extLst>
            </p:cNvPr>
            <p:cNvSpPr txBox="1"/>
            <p:nvPr>
              <p:custDataLst>
                <p:tags r:id="rId4"/>
              </p:custDataLst>
            </p:nvPr>
          </p:nvSpPr>
          <p:spPr>
            <a:xfrm flipH="1">
              <a:off x="1290102" y="2533794"/>
              <a:ext cx="3272531"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简化工作流程</a:t>
              </a:r>
            </a:p>
          </p:txBody>
        </p:sp>
        <p:sp>
          <p:nvSpPr>
            <p:cNvPr id="37" name="PA-文本框 89">
              <a:extLst>
                <a:ext uri="{FF2B5EF4-FFF2-40B4-BE49-F238E27FC236}">
                  <a16:creationId xmlns="" xmlns:a16="http://schemas.microsoft.com/office/drawing/2014/main" id="{D93DDBC0-8F1C-40C9-977E-92FB7EC69E70}"/>
                </a:ext>
              </a:extLst>
            </p:cNvPr>
            <p:cNvSpPr txBox="1"/>
            <p:nvPr>
              <p:custDataLst>
                <p:tags r:id="rId5"/>
              </p:custDataLst>
            </p:nvPr>
          </p:nvSpPr>
          <p:spPr>
            <a:xfrm flipH="1">
              <a:off x="1290100" y="3315990"/>
              <a:ext cx="4640799" cy="2215991"/>
            </a:xfrm>
            <a:prstGeom prst="rect">
              <a:avLst/>
            </a:prstGeom>
            <a:noFill/>
          </p:spPr>
          <p:txBody>
            <a:bodyPr wrap="square" lIns="0" tIns="0" rIns="0" bIns="0" rtlCol="0">
              <a:spAutoFit/>
            </a:bodyPr>
            <a:lstStyle/>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为了在事业单位中建立具有良好约束利于激励效应的管理机制</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推动事业单位运营监管工作的顺利进行</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政府开始尝试在事业单位中进行财务会计制度的改革。</a:t>
              </a:r>
              <a:endParaRPr lang="en-US" altLang="zh-CN" sz="1600" dirty="0">
                <a:solidFill>
                  <a:schemeClr val="tx1">
                    <a:lumMod val="85000"/>
                    <a:lumOff val="15000"/>
                  </a:schemeClr>
                </a:solidFill>
                <a:cs typeface="+mn-ea"/>
                <a:sym typeface="+mn-lt"/>
              </a:endParaRPr>
            </a:p>
            <a:p>
              <a:pPr marL="342900" indent="-342900" hangingPunct="0">
                <a:lnSpc>
                  <a:spcPct val="150000"/>
                </a:lnSpc>
                <a:buFont typeface="+mj-lt"/>
                <a:buAutoNum type="arabicPeriod"/>
              </a:pPr>
              <a:r>
                <a:rPr lang="zh-CN" altLang="en-US" sz="1600" dirty="0">
                  <a:solidFill>
                    <a:schemeClr val="tx1">
                      <a:lumMod val="85000"/>
                      <a:lumOff val="15000"/>
                    </a:schemeClr>
                  </a:solidFill>
                  <a:cs typeface="+mn-ea"/>
                  <a:sym typeface="+mn-lt"/>
                </a:rPr>
                <a:t>加强了对于事业单位的监管力度</a:t>
              </a:r>
            </a:p>
          </p:txBody>
        </p:sp>
      </p:grpSp>
      <p:sp>
        <p:nvSpPr>
          <p:cNvPr id="16" name="椭圆 15">
            <a:extLst>
              <a:ext uri="{FF2B5EF4-FFF2-40B4-BE49-F238E27FC236}">
                <a16:creationId xmlns="" xmlns:a16="http://schemas.microsoft.com/office/drawing/2014/main" id="{6FE13996-97A5-4CCC-91B8-D4F4AB7A143E}"/>
              </a:ext>
            </a:extLst>
          </p:cNvPr>
          <p:cNvSpPr/>
          <p:nvPr/>
        </p:nvSpPr>
        <p:spPr>
          <a:xfrm>
            <a:off x="997528" y="2423982"/>
            <a:ext cx="2204258" cy="2204258"/>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42" name="椭圆 41">
            <a:extLst>
              <a:ext uri="{FF2B5EF4-FFF2-40B4-BE49-F238E27FC236}">
                <a16:creationId xmlns="" xmlns:a16="http://schemas.microsoft.com/office/drawing/2014/main" id="{77710FDC-DA51-41F8-93DD-059B915F8BC9}"/>
              </a:ext>
            </a:extLst>
          </p:cNvPr>
          <p:cNvSpPr/>
          <p:nvPr/>
        </p:nvSpPr>
        <p:spPr>
          <a:xfrm>
            <a:off x="3469065" y="2423982"/>
            <a:ext cx="2204258" cy="2204258"/>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46" name="PA-文本框 89">
            <a:extLst>
              <a:ext uri="{FF2B5EF4-FFF2-40B4-BE49-F238E27FC236}">
                <a16:creationId xmlns="" xmlns:a16="http://schemas.microsoft.com/office/drawing/2014/main" id="{CE407554-7700-4A74-AF10-60A164B4327E}"/>
              </a:ext>
            </a:extLst>
          </p:cNvPr>
          <p:cNvSpPr txBox="1"/>
          <p:nvPr>
            <p:custDataLst>
              <p:tags r:id="rId2"/>
            </p:custDataLst>
          </p:nvPr>
        </p:nvSpPr>
        <p:spPr>
          <a:xfrm flipH="1">
            <a:off x="1584325" y="4669255"/>
            <a:ext cx="1030664" cy="488724"/>
          </a:xfrm>
          <a:prstGeom prst="rect">
            <a:avLst/>
          </a:prstGeom>
          <a:noFill/>
        </p:spPr>
        <p:txBody>
          <a:bodyPr wrap="square" lIns="0" tIns="0" rIns="0" bIns="0" rtlCol="0">
            <a:spAutoFit/>
          </a:bodyPr>
          <a:lstStyle/>
          <a:p>
            <a:pPr algn="ctr" hangingPunct="0">
              <a:lnSpc>
                <a:spcPct val="150000"/>
              </a:lnSpc>
            </a:pPr>
            <a:r>
              <a:rPr lang="en-US" altLang="zh-CN" sz="2400" dirty="0">
                <a:solidFill>
                  <a:srgbClr val="4F7D94"/>
                </a:solidFill>
                <a:cs typeface="+mn-ea"/>
                <a:sym typeface="+mn-lt"/>
              </a:rPr>
              <a:t>No-01</a:t>
            </a:r>
            <a:endParaRPr lang="zh-CN" altLang="en-US" sz="2400" dirty="0">
              <a:solidFill>
                <a:srgbClr val="4F7D94"/>
              </a:solidFill>
              <a:cs typeface="+mn-ea"/>
              <a:sym typeface="+mn-lt"/>
            </a:endParaRPr>
          </a:p>
        </p:txBody>
      </p:sp>
      <p:sp>
        <p:nvSpPr>
          <p:cNvPr id="48" name="PA-文本框 89">
            <a:extLst>
              <a:ext uri="{FF2B5EF4-FFF2-40B4-BE49-F238E27FC236}">
                <a16:creationId xmlns="" xmlns:a16="http://schemas.microsoft.com/office/drawing/2014/main" id="{198F930B-7004-43D6-A191-4BEA57850412}"/>
              </a:ext>
            </a:extLst>
          </p:cNvPr>
          <p:cNvSpPr txBox="1"/>
          <p:nvPr>
            <p:custDataLst>
              <p:tags r:id="rId3"/>
            </p:custDataLst>
          </p:nvPr>
        </p:nvSpPr>
        <p:spPr>
          <a:xfrm flipH="1">
            <a:off x="4055862" y="4669255"/>
            <a:ext cx="1030664" cy="488724"/>
          </a:xfrm>
          <a:prstGeom prst="rect">
            <a:avLst/>
          </a:prstGeom>
          <a:noFill/>
        </p:spPr>
        <p:txBody>
          <a:bodyPr wrap="square" lIns="0" tIns="0" rIns="0" bIns="0" rtlCol="0">
            <a:spAutoFit/>
          </a:bodyPr>
          <a:lstStyle/>
          <a:p>
            <a:pPr algn="ctr" hangingPunct="0">
              <a:lnSpc>
                <a:spcPct val="150000"/>
              </a:lnSpc>
            </a:pPr>
            <a:r>
              <a:rPr lang="en-US" altLang="zh-CN" sz="2400">
                <a:solidFill>
                  <a:srgbClr val="4F7D94"/>
                </a:solidFill>
                <a:cs typeface="+mn-ea"/>
                <a:sym typeface="+mn-lt"/>
              </a:rPr>
              <a:t>No-02</a:t>
            </a:r>
            <a:endParaRPr lang="zh-CN" altLang="en-US" sz="2400" dirty="0">
              <a:solidFill>
                <a:srgbClr val="4F7D94"/>
              </a:solidFill>
              <a:cs typeface="+mn-ea"/>
              <a:sym typeface="+mn-lt"/>
            </a:endParaRPr>
          </a:p>
        </p:txBody>
      </p:sp>
      <p:sp>
        <p:nvSpPr>
          <p:cNvPr id="49" name="椭圆 48">
            <a:extLst>
              <a:ext uri="{FF2B5EF4-FFF2-40B4-BE49-F238E27FC236}">
                <a16:creationId xmlns="" xmlns:a16="http://schemas.microsoft.com/office/drawing/2014/main" id="{22F7EB2B-6C25-49AF-90DA-E7AAC04E2427}"/>
              </a:ext>
            </a:extLst>
          </p:cNvPr>
          <p:cNvSpPr/>
          <p:nvPr/>
        </p:nvSpPr>
        <p:spPr>
          <a:xfrm>
            <a:off x="1216201" y="2642655"/>
            <a:ext cx="1766912" cy="1766912"/>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sp>
        <p:nvSpPr>
          <p:cNvPr id="51" name="椭圆 50">
            <a:extLst>
              <a:ext uri="{FF2B5EF4-FFF2-40B4-BE49-F238E27FC236}">
                <a16:creationId xmlns="" xmlns:a16="http://schemas.microsoft.com/office/drawing/2014/main" id="{4D9878A6-8116-44A4-8945-8621DDD64FEF}"/>
              </a:ext>
            </a:extLst>
          </p:cNvPr>
          <p:cNvSpPr/>
          <p:nvPr/>
        </p:nvSpPr>
        <p:spPr>
          <a:xfrm>
            <a:off x="3687738" y="2642655"/>
            <a:ext cx="1766912" cy="1766912"/>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solidFill>
                <a:schemeClr val="bg1"/>
              </a:solidFill>
              <a:cs typeface="+mn-ea"/>
              <a:sym typeface="+mn-lt"/>
            </a:endParaRPr>
          </a:p>
        </p:txBody>
      </p:sp>
      <p:grpSp>
        <p:nvGrpSpPr>
          <p:cNvPr id="34" name="组合 33">
            <a:extLst>
              <a:ext uri="{FF2B5EF4-FFF2-40B4-BE49-F238E27FC236}">
                <a16:creationId xmlns="" xmlns:a16="http://schemas.microsoft.com/office/drawing/2014/main" id="{9377624B-F225-4B51-A835-8110F4BAF3BE}"/>
              </a:ext>
            </a:extLst>
          </p:cNvPr>
          <p:cNvGrpSpPr/>
          <p:nvPr/>
        </p:nvGrpSpPr>
        <p:grpSpPr>
          <a:xfrm>
            <a:off x="10493829" y="5619905"/>
            <a:ext cx="1698171" cy="1238094"/>
            <a:chOff x="6668995" y="2831314"/>
            <a:chExt cx="5523005" cy="4026686"/>
          </a:xfrm>
        </p:grpSpPr>
        <p:sp>
          <p:nvSpPr>
            <p:cNvPr id="35" name="任意多边形: 形状 34">
              <a:extLst>
                <a:ext uri="{FF2B5EF4-FFF2-40B4-BE49-F238E27FC236}">
                  <a16:creationId xmlns="" xmlns:a16="http://schemas.microsoft.com/office/drawing/2014/main" id="{1183303F-A2C5-4BC8-83E6-D3D5E8876BF8}"/>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6" name="任意多边形: 形状 35">
              <a:extLst>
                <a:ext uri="{FF2B5EF4-FFF2-40B4-BE49-F238E27FC236}">
                  <a16:creationId xmlns="" xmlns:a16="http://schemas.microsoft.com/office/drawing/2014/main" id="{ADF41DE3-E630-4A8A-8629-43993992106B}"/>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25344591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down)">
                                      <p:cBhvr>
                                        <p:cTn id="13" dur="500"/>
                                        <p:tgtEl>
                                          <p:spTgt spid="4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down)">
                                      <p:cBhvr>
                                        <p:cTn id="16" dur="500"/>
                                        <p:tgtEl>
                                          <p:spTgt spid="4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500"/>
                                        <p:tgtEl>
                                          <p:spTgt spid="19"/>
                                        </p:tgtEl>
                                      </p:cBhvr>
                                    </p:animEffect>
                                  </p:childTnLst>
                                </p:cTn>
                              </p:par>
                            </p:childTnLst>
                          </p:cTn>
                        </p:par>
                        <p:par>
                          <p:cTn id="25" fill="hold">
                            <p:stCondLst>
                              <p:cond delay="500"/>
                            </p:stCondLst>
                            <p:childTnLst>
                              <p:par>
                                <p:cTn id="26" presetID="10" presetClass="entr" presetSubtype="0" decel="10000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stCondLst>
                                            <p:cond delay="0"/>
                                          </p:stCondLst>
                                        </p:cTn>
                                        <p:tgtEl>
                                          <p:spTgt spid="46"/>
                                        </p:tgtEl>
                                      </p:cBhvr>
                                    </p:animEffect>
                                    <p:anim to="0" calcmode="lin" valueType="num">
                                      <p:cBhvr>
                                        <p:cTn id="29" dur="500" fill="hold">
                                          <p:stCondLst>
                                            <p:cond delay="0"/>
                                          </p:stCondLst>
                                        </p:cTn>
                                        <p:tgtEl>
                                          <p:spTgt spid="46"/>
                                        </p:tgtEl>
                                        <p:attrNameLst>
                                          <p:attrName>ppt_x</p:attrName>
                                        </p:attrNameLst>
                                      </p:cBhvr>
                                      <p:tavLst>
                                        <p:tav tm="0">
                                          <p:val>
                                            <p:strVal val="#ppt_x-.05"/>
                                          </p:val>
                                        </p:tav>
                                        <p:tav tm="100000">
                                          <p:val>
                                            <p:strVal val="#ppt_x"/>
                                          </p:val>
                                        </p:tav>
                                      </p:tavLst>
                                    </p:anim>
                                  </p:childTnLst>
                                </p:cTn>
                              </p:par>
                            </p:childTnLst>
                          </p:cTn>
                        </p:par>
                        <p:par>
                          <p:cTn id="30" fill="hold">
                            <p:stCondLst>
                              <p:cond delay="1000"/>
                            </p:stCondLst>
                            <p:childTnLst>
                              <p:par>
                                <p:cTn id="31" presetID="10" presetClass="entr" presetSubtype="0" decel="10000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stCondLst>
                                            <p:cond delay="0"/>
                                          </p:stCondLst>
                                        </p:cTn>
                                        <p:tgtEl>
                                          <p:spTgt spid="48"/>
                                        </p:tgtEl>
                                      </p:cBhvr>
                                    </p:animEffect>
                                    <p:anim to="0" calcmode="lin" valueType="num">
                                      <p:cBhvr>
                                        <p:cTn id="34" dur="500" fill="hold">
                                          <p:stCondLst>
                                            <p:cond delay="0"/>
                                          </p:stCondLst>
                                        </p:cTn>
                                        <p:tgtEl>
                                          <p:spTgt spid="48"/>
                                        </p:tgtEl>
                                        <p:attrNameLst>
                                          <p:attrName>ppt_x</p:attrName>
                                        </p:attrNameLst>
                                      </p:cBhvr>
                                      <p:tavLst>
                                        <p:tav tm="0">
                                          <p:val>
                                            <p:strVal val="#ppt_x-.05"/>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2" grpId="0" animBg="1"/>
      <p:bldP spid="46" grpId="0"/>
      <p:bldP spid="48" grpId="0"/>
      <p:bldP spid="49" grpId="0" animBg="1"/>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PA-文本框 89">
            <a:extLst>
              <a:ext uri="{FF2B5EF4-FFF2-40B4-BE49-F238E27FC236}">
                <a16:creationId xmlns="" xmlns:a16="http://schemas.microsoft.com/office/drawing/2014/main" id="{CB8DDFF8-151A-427D-BE4E-2867EF0A1172}"/>
              </a:ext>
            </a:extLst>
          </p:cNvPr>
          <p:cNvSpPr txBox="1"/>
          <p:nvPr>
            <p:custDataLst>
              <p:tags r:id="rId2"/>
            </p:custDataLst>
          </p:nvPr>
        </p:nvSpPr>
        <p:spPr>
          <a:xfrm flipH="1">
            <a:off x="1216553" y="2094471"/>
            <a:ext cx="2820124"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互联网</a:t>
            </a:r>
            <a:r>
              <a:rPr lang="en-US" altLang="zh-CN" sz="2400" dirty="0">
                <a:solidFill>
                  <a:srgbClr val="4F7D94"/>
                </a:solidFill>
                <a:cs typeface="+mn-ea"/>
                <a:sym typeface="+mn-lt"/>
              </a:rPr>
              <a:t>+</a:t>
            </a:r>
            <a:r>
              <a:rPr lang="zh-CN" altLang="en-US" sz="2400" dirty="0">
                <a:solidFill>
                  <a:srgbClr val="4F7D94"/>
                </a:solidFill>
                <a:cs typeface="+mn-ea"/>
                <a:sym typeface="+mn-lt"/>
              </a:rPr>
              <a:t>财务</a:t>
            </a:r>
          </a:p>
        </p:txBody>
      </p:sp>
      <p:sp>
        <p:nvSpPr>
          <p:cNvPr id="37" name="PA-文本框 89">
            <a:extLst>
              <a:ext uri="{FF2B5EF4-FFF2-40B4-BE49-F238E27FC236}">
                <a16:creationId xmlns="" xmlns:a16="http://schemas.microsoft.com/office/drawing/2014/main" id="{D93DDBC0-8F1C-40C9-977E-92FB7EC69E70}"/>
              </a:ext>
            </a:extLst>
          </p:cNvPr>
          <p:cNvSpPr txBox="1"/>
          <p:nvPr>
            <p:custDataLst>
              <p:tags r:id="rId3"/>
            </p:custDataLst>
          </p:nvPr>
        </p:nvSpPr>
        <p:spPr>
          <a:xfrm flipH="1">
            <a:off x="1216549" y="2782301"/>
            <a:ext cx="46281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提升事业单位的工作效率通过新事业单位会计制度可以使成本核算方法更加规范，增加了事业单</a:t>
            </a:r>
          </a:p>
        </p:txBody>
      </p:sp>
      <p:sp>
        <p:nvSpPr>
          <p:cNvPr id="65" name="PA-文本框 89">
            <a:extLst>
              <a:ext uri="{FF2B5EF4-FFF2-40B4-BE49-F238E27FC236}">
                <a16:creationId xmlns="" xmlns:a16="http://schemas.microsoft.com/office/drawing/2014/main" id="{4C856BE5-E4F3-4C15-A358-834867C31FCF}"/>
              </a:ext>
            </a:extLst>
          </p:cNvPr>
          <p:cNvSpPr txBox="1"/>
          <p:nvPr>
            <p:custDataLst>
              <p:tags r:id="rId4"/>
            </p:custDataLst>
          </p:nvPr>
        </p:nvSpPr>
        <p:spPr>
          <a:xfrm flipH="1">
            <a:off x="4952999" y="2094471"/>
            <a:ext cx="760077"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-01</a:t>
            </a:r>
            <a:endParaRPr lang="zh-CN" altLang="en-US" sz="2400" dirty="0">
              <a:solidFill>
                <a:srgbClr val="4F7D94"/>
              </a:solidFill>
              <a:cs typeface="+mn-ea"/>
              <a:sym typeface="+mn-lt"/>
            </a:endParaRPr>
          </a:p>
        </p:txBody>
      </p:sp>
      <p:cxnSp>
        <p:nvCxnSpPr>
          <p:cNvPr id="14" name="直接连接符 13">
            <a:extLst>
              <a:ext uri="{FF2B5EF4-FFF2-40B4-BE49-F238E27FC236}">
                <a16:creationId xmlns="" xmlns:a16="http://schemas.microsoft.com/office/drawing/2014/main" id="{0F528C17-3805-4B52-A54A-AF268C752170}"/>
              </a:ext>
            </a:extLst>
          </p:cNvPr>
          <p:cNvCxnSpPr>
            <a:cxnSpLocks/>
          </p:cNvCxnSpPr>
          <p:nvPr/>
        </p:nvCxnSpPr>
        <p:spPr>
          <a:xfrm>
            <a:off x="3022600" y="2378529"/>
            <a:ext cx="20320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56" name="PA-文本框 89">
            <a:extLst>
              <a:ext uri="{FF2B5EF4-FFF2-40B4-BE49-F238E27FC236}">
                <a16:creationId xmlns="" xmlns:a16="http://schemas.microsoft.com/office/drawing/2014/main" id="{E00B925E-C00C-4230-96ED-DC3725B7FC05}"/>
              </a:ext>
            </a:extLst>
          </p:cNvPr>
          <p:cNvSpPr txBox="1"/>
          <p:nvPr>
            <p:custDataLst>
              <p:tags r:id="rId5"/>
            </p:custDataLst>
          </p:nvPr>
        </p:nvSpPr>
        <p:spPr>
          <a:xfrm flipH="1">
            <a:off x="6055253" y="2094471"/>
            <a:ext cx="4183598"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财务会计、预算会计</a:t>
            </a:r>
          </a:p>
        </p:txBody>
      </p:sp>
      <p:sp>
        <p:nvSpPr>
          <p:cNvPr id="57" name="PA-文本框 89">
            <a:extLst>
              <a:ext uri="{FF2B5EF4-FFF2-40B4-BE49-F238E27FC236}">
                <a16:creationId xmlns="" xmlns:a16="http://schemas.microsoft.com/office/drawing/2014/main" id="{7016581C-B4E6-4055-9176-F9FF3BC0409F}"/>
              </a:ext>
            </a:extLst>
          </p:cNvPr>
          <p:cNvSpPr txBox="1"/>
          <p:nvPr>
            <p:custDataLst>
              <p:tags r:id="rId6"/>
            </p:custDataLst>
          </p:nvPr>
        </p:nvSpPr>
        <p:spPr>
          <a:xfrm flipH="1">
            <a:off x="6055250" y="2782301"/>
            <a:ext cx="52250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更好地为人民进行服务，从而提高事业单位的整体服务质量。同时，事业单位的财务管理人员在</a:t>
            </a:r>
          </a:p>
        </p:txBody>
      </p:sp>
      <p:sp>
        <p:nvSpPr>
          <p:cNvPr id="67" name="PA-文本框 89">
            <a:extLst>
              <a:ext uri="{FF2B5EF4-FFF2-40B4-BE49-F238E27FC236}">
                <a16:creationId xmlns="" xmlns:a16="http://schemas.microsoft.com/office/drawing/2014/main" id="{866CA268-52C3-4D19-A55D-677A713ECD36}"/>
              </a:ext>
            </a:extLst>
          </p:cNvPr>
          <p:cNvSpPr txBox="1"/>
          <p:nvPr>
            <p:custDataLst>
              <p:tags r:id="rId7"/>
            </p:custDataLst>
          </p:nvPr>
        </p:nvSpPr>
        <p:spPr>
          <a:xfrm flipH="1">
            <a:off x="10000291" y="2094471"/>
            <a:ext cx="1127559" cy="553998"/>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-03</a:t>
            </a:r>
            <a:endParaRPr lang="zh-CN" altLang="en-US" sz="2400" dirty="0">
              <a:solidFill>
                <a:srgbClr val="4F7D94"/>
              </a:solidFill>
              <a:cs typeface="+mn-ea"/>
              <a:sym typeface="+mn-lt"/>
            </a:endParaRPr>
          </a:p>
        </p:txBody>
      </p:sp>
      <p:cxnSp>
        <p:nvCxnSpPr>
          <p:cNvPr id="69" name="直接连接符 68">
            <a:extLst>
              <a:ext uri="{FF2B5EF4-FFF2-40B4-BE49-F238E27FC236}">
                <a16:creationId xmlns="" xmlns:a16="http://schemas.microsoft.com/office/drawing/2014/main" id="{E91477AB-963E-4184-873D-C8D33A5803E9}"/>
              </a:ext>
            </a:extLst>
          </p:cNvPr>
          <p:cNvCxnSpPr>
            <a:cxnSpLocks/>
          </p:cNvCxnSpPr>
          <p:nvPr/>
        </p:nvCxnSpPr>
        <p:spPr>
          <a:xfrm>
            <a:off x="9131300" y="2378529"/>
            <a:ext cx="13716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58" name="PA-文本框 89">
            <a:extLst>
              <a:ext uri="{FF2B5EF4-FFF2-40B4-BE49-F238E27FC236}">
                <a16:creationId xmlns="" xmlns:a16="http://schemas.microsoft.com/office/drawing/2014/main" id="{965A8DFA-E2A4-4E79-A66A-6A73BEA15A0A}"/>
              </a:ext>
            </a:extLst>
          </p:cNvPr>
          <p:cNvSpPr txBox="1"/>
          <p:nvPr>
            <p:custDataLst>
              <p:tags r:id="rId8"/>
            </p:custDataLst>
          </p:nvPr>
        </p:nvSpPr>
        <p:spPr>
          <a:xfrm flipH="1">
            <a:off x="6055253" y="3990424"/>
            <a:ext cx="4183598" cy="553998"/>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政府会计准则</a:t>
            </a:r>
            <a:r>
              <a:rPr lang="en-US" altLang="zh-CN" sz="2400" dirty="0">
                <a:solidFill>
                  <a:srgbClr val="4F7D94"/>
                </a:solidFill>
                <a:cs typeface="+mn-ea"/>
                <a:sym typeface="+mn-lt"/>
              </a:rPr>
              <a:t>—</a:t>
            </a:r>
            <a:r>
              <a:rPr lang="zh-CN" altLang="en-US" sz="2400" dirty="0">
                <a:solidFill>
                  <a:srgbClr val="4F7D94"/>
                </a:solidFill>
                <a:cs typeface="+mn-ea"/>
                <a:sym typeface="+mn-lt"/>
              </a:rPr>
              <a:t>基本准则</a:t>
            </a:r>
          </a:p>
        </p:txBody>
      </p:sp>
      <p:sp>
        <p:nvSpPr>
          <p:cNvPr id="62" name="PA-文本框 89">
            <a:extLst>
              <a:ext uri="{FF2B5EF4-FFF2-40B4-BE49-F238E27FC236}">
                <a16:creationId xmlns="" xmlns:a16="http://schemas.microsoft.com/office/drawing/2014/main" id="{773DE81D-DE42-4501-95BF-631655F925A7}"/>
              </a:ext>
            </a:extLst>
          </p:cNvPr>
          <p:cNvSpPr txBox="1"/>
          <p:nvPr>
            <p:custDataLst>
              <p:tags r:id="rId9"/>
            </p:custDataLst>
          </p:nvPr>
        </p:nvSpPr>
        <p:spPr>
          <a:xfrm flipH="1">
            <a:off x="6055250" y="4678253"/>
            <a:ext cx="52250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加快财务信息化建设，提升服务效率。财务管理信息化建设符合时代发展趋势，高校的财务服务</a:t>
            </a:r>
          </a:p>
        </p:txBody>
      </p:sp>
      <p:sp>
        <p:nvSpPr>
          <p:cNvPr id="68" name="PA-文本框 89">
            <a:extLst>
              <a:ext uri="{FF2B5EF4-FFF2-40B4-BE49-F238E27FC236}">
                <a16:creationId xmlns="" xmlns:a16="http://schemas.microsoft.com/office/drawing/2014/main" id="{77A9B384-7057-4A3F-A2A9-BD7F54390ABC}"/>
              </a:ext>
            </a:extLst>
          </p:cNvPr>
          <p:cNvSpPr txBox="1"/>
          <p:nvPr>
            <p:custDataLst>
              <p:tags r:id="rId10"/>
            </p:custDataLst>
          </p:nvPr>
        </p:nvSpPr>
        <p:spPr>
          <a:xfrm flipH="1">
            <a:off x="10000291" y="3990424"/>
            <a:ext cx="1127559"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-04</a:t>
            </a:r>
            <a:endParaRPr lang="zh-CN" altLang="en-US" sz="2400" dirty="0">
              <a:solidFill>
                <a:srgbClr val="4F7D94"/>
              </a:solidFill>
              <a:cs typeface="+mn-ea"/>
              <a:sym typeface="+mn-lt"/>
            </a:endParaRPr>
          </a:p>
        </p:txBody>
      </p:sp>
      <p:cxnSp>
        <p:nvCxnSpPr>
          <p:cNvPr id="70" name="直接连接符 69">
            <a:extLst>
              <a:ext uri="{FF2B5EF4-FFF2-40B4-BE49-F238E27FC236}">
                <a16:creationId xmlns="" xmlns:a16="http://schemas.microsoft.com/office/drawing/2014/main" id="{C99931D0-B8F9-4D2A-96E5-3DE5FE4640AF}"/>
              </a:ext>
            </a:extLst>
          </p:cNvPr>
          <p:cNvCxnSpPr>
            <a:cxnSpLocks/>
          </p:cNvCxnSpPr>
          <p:nvPr/>
        </p:nvCxnSpPr>
        <p:spPr>
          <a:xfrm>
            <a:off x="9652000" y="4319815"/>
            <a:ext cx="8509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sp>
        <p:nvSpPr>
          <p:cNvPr id="41" name="PA-文本框 89">
            <a:extLst>
              <a:ext uri="{FF2B5EF4-FFF2-40B4-BE49-F238E27FC236}">
                <a16:creationId xmlns="" xmlns:a16="http://schemas.microsoft.com/office/drawing/2014/main" id="{9BE51933-FEE0-4DFB-96C6-61BBAE983A4C}"/>
              </a:ext>
            </a:extLst>
          </p:cNvPr>
          <p:cNvSpPr txBox="1"/>
          <p:nvPr>
            <p:custDataLst>
              <p:tags r:id="rId11"/>
            </p:custDataLst>
          </p:nvPr>
        </p:nvSpPr>
        <p:spPr>
          <a:xfrm flipH="1">
            <a:off x="1216553" y="3990424"/>
            <a:ext cx="2820124" cy="488724"/>
          </a:xfrm>
          <a:prstGeom prst="rect">
            <a:avLst/>
          </a:prstGeom>
          <a:noFill/>
        </p:spPr>
        <p:txBody>
          <a:bodyPr wrap="square" lIns="0" tIns="0" rIns="0" bIns="0" rtlCol="0">
            <a:spAutoFit/>
          </a:bodyPr>
          <a:lstStyle/>
          <a:p>
            <a:pPr hangingPunct="0">
              <a:lnSpc>
                <a:spcPct val="150000"/>
              </a:lnSpc>
            </a:pPr>
            <a:r>
              <a:rPr lang="zh-CN" altLang="en-US" sz="2400" dirty="0">
                <a:solidFill>
                  <a:srgbClr val="4F7D94"/>
                </a:solidFill>
                <a:cs typeface="+mn-ea"/>
                <a:sym typeface="+mn-lt"/>
              </a:rPr>
              <a:t>新的政府会计制度</a:t>
            </a:r>
          </a:p>
        </p:txBody>
      </p:sp>
      <p:sp>
        <p:nvSpPr>
          <p:cNvPr id="43" name="PA-文本框 89">
            <a:extLst>
              <a:ext uri="{FF2B5EF4-FFF2-40B4-BE49-F238E27FC236}">
                <a16:creationId xmlns="" xmlns:a16="http://schemas.microsoft.com/office/drawing/2014/main" id="{AA165C03-7CE6-492B-AD50-B8F0D36EE0D5}"/>
              </a:ext>
            </a:extLst>
          </p:cNvPr>
          <p:cNvSpPr txBox="1"/>
          <p:nvPr>
            <p:custDataLst>
              <p:tags r:id="rId12"/>
            </p:custDataLst>
          </p:nvPr>
        </p:nvSpPr>
        <p:spPr>
          <a:xfrm flipH="1">
            <a:off x="1216549" y="4678253"/>
            <a:ext cx="4628101" cy="695190"/>
          </a:xfrm>
          <a:prstGeom prst="rect">
            <a:avLst/>
          </a:prstGeom>
          <a:noFill/>
        </p:spPr>
        <p:txBody>
          <a:bodyPr wrap="square" lIns="0" tIns="0" rIns="0" bIns="0" rtlCol="0">
            <a:spAutoFit/>
          </a:bodyPr>
          <a:lstStyle/>
          <a:p>
            <a:pPr hangingPunct="0">
              <a:lnSpc>
                <a:spcPct val="150000"/>
              </a:lnSpc>
            </a:pPr>
            <a:r>
              <a:rPr lang="zh-CN" altLang="en-US" sz="1600" dirty="0">
                <a:solidFill>
                  <a:schemeClr val="tx1">
                    <a:lumMod val="85000"/>
                    <a:lumOff val="15000"/>
                  </a:schemeClr>
                </a:solidFill>
                <a:cs typeface="+mn-ea"/>
                <a:sym typeface="+mn-lt"/>
              </a:rPr>
              <a:t>在新财务会计制度实施背景下，中职院校的会计管理工作必须要进行改变与创新，确保学习的管</a:t>
            </a:r>
          </a:p>
        </p:txBody>
      </p:sp>
      <p:sp>
        <p:nvSpPr>
          <p:cNvPr id="66" name="PA-文本框 89">
            <a:extLst>
              <a:ext uri="{FF2B5EF4-FFF2-40B4-BE49-F238E27FC236}">
                <a16:creationId xmlns="" xmlns:a16="http://schemas.microsoft.com/office/drawing/2014/main" id="{8F927538-A1DE-4DEB-9335-9D1444A3E92C}"/>
              </a:ext>
            </a:extLst>
          </p:cNvPr>
          <p:cNvSpPr txBox="1"/>
          <p:nvPr>
            <p:custDataLst>
              <p:tags r:id="rId13"/>
            </p:custDataLst>
          </p:nvPr>
        </p:nvSpPr>
        <p:spPr>
          <a:xfrm flipH="1">
            <a:off x="4952999" y="3990424"/>
            <a:ext cx="760077" cy="488724"/>
          </a:xfrm>
          <a:prstGeom prst="rect">
            <a:avLst/>
          </a:prstGeom>
          <a:noFill/>
        </p:spPr>
        <p:txBody>
          <a:bodyPr wrap="square" lIns="0" tIns="0" rIns="0" bIns="0" rtlCol="0">
            <a:spAutoFit/>
          </a:bodyPr>
          <a:lstStyle/>
          <a:p>
            <a:pPr algn="r" hangingPunct="0">
              <a:lnSpc>
                <a:spcPct val="150000"/>
              </a:lnSpc>
            </a:pPr>
            <a:r>
              <a:rPr lang="en-US" altLang="zh-CN" sz="2400" dirty="0">
                <a:solidFill>
                  <a:srgbClr val="4F7D94"/>
                </a:solidFill>
                <a:cs typeface="+mn-ea"/>
                <a:sym typeface="+mn-lt"/>
              </a:rPr>
              <a:t>-02</a:t>
            </a:r>
            <a:endParaRPr lang="zh-CN" altLang="en-US" sz="2400" dirty="0">
              <a:solidFill>
                <a:srgbClr val="4F7D94"/>
              </a:solidFill>
              <a:cs typeface="+mn-ea"/>
              <a:sym typeface="+mn-lt"/>
            </a:endParaRPr>
          </a:p>
        </p:txBody>
      </p:sp>
      <p:cxnSp>
        <p:nvCxnSpPr>
          <p:cNvPr id="71" name="直接连接符 70">
            <a:extLst>
              <a:ext uri="{FF2B5EF4-FFF2-40B4-BE49-F238E27FC236}">
                <a16:creationId xmlns="" xmlns:a16="http://schemas.microsoft.com/office/drawing/2014/main" id="{4381188A-828F-4B8E-8D4F-30C64A6C19B8}"/>
              </a:ext>
            </a:extLst>
          </p:cNvPr>
          <p:cNvCxnSpPr>
            <a:cxnSpLocks/>
          </p:cNvCxnSpPr>
          <p:nvPr/>
        </p:nvCxnSpPr>
        <p:spPr>
          <a:xfrm>
            <a:off x="3797300" y="4319815"/>
            <a:ext cx="1358900" cy="0"/>
          </a:xfrm>
          <a:prstGeom prst="line">
            <a:avLst/>
          </a:prstGeom>
          <a:ln>
            <a:solidFill>
              <a:srgbClr val="4F7D94"/>
            </a:solidFill>
            <a:prstDash val="dash"/>
          </a:ln>
        </p:spPr>
        <p:style>
          <a:lnRef idx="1">
            <a:schemeClr val="accent1"/>
          </a:lnRef>
          <a:fillRef idx="0">
            <a:schemeClr val="accent1"/>
          </a:fillRef>
          <a:effectRef idx="0">
            <a:schemeClr val="accent1"/>
          </a:effectRef>
          <a:fontRef idx="minor">
            <a:schemeClr val="tx1"/>
          </a:fontRef>
        </p:style>
      </p:cxnSp>
      <p:grpSp>
        <p:nvGrpSpPr>
          <p:cNvPr id="42" name="组合 41">
            <a:extLst>
              <a:ext uri="{FF2B5EF4-FFF2-40B4-BE49-F238E27FC236}">
                <a16:creationId xmlns="" xmlns:a16="http://schemas.microsoft.com/office/drawing/2014/main" id="{8963C17B-4B40-4CDA-858D-1931F69BFAD8}"/>
              </a:ext>
            </a:extLst>
          </p:cNvPr>
          <p:cNvGrpSpPr/>
          <p:nvPr/>
        </p:nvGrpSpPr>
        <p:grpSpPr>
          <a:xfrm>
            <a:off x="704720" y="697319"/>
            <a:ext cx="4236488" cy="474481"/>
            <a:chOff x="704720" y="697319"/>
            <a:chExt cx="4236488" cy="474481"/>
          </a:xfrm>
        </p:grpSpPr>
        <p:grpSp>
          <p:nvGrpSpPr>
            <p:cNvPr id="44" name="组合 43">
              <a:extLst>
                <a:ext uri="{FF2B5EF4-FFF2-40B4-BE49-F238E27FC236}">
                  <a16:creationId xmlns="" xmlns:a16="http://schemas.microsoft.com/office/drawing/2014/main" id="{E284AAB0-71DA-4EE7-B6E0-0C54404BF293}"/>
                </a:ext>
              </a:extLst>
            </p:cNvPr>
            <p:cNvGrpSpPr/>
            <p:nvPr/>
          </p:nvGrpSpPr>
          <p:grpSpPr>
            <a:xfrm>
              <a:off x="704720" y="697319"/>
              <a:ext cx="3166876" cy="474481"/>
              <a:chOff x="571370" y="697319"/>
              <a:chExt cx="3166876" cy="474481"/>
            </a:xfrm>
          </p:grpSpPr>
          <p:sp>
            <p:nvSpPr>
              <p:cNvPr id="46" name="文本框 45">
                <a:extLst>
                  <a:ext uri="{FF2B5EF4-FFF2-40B4-BE49-F238E27FC236}">
                    <a16:creationId xmlns="" xmlns:a16="http://schemas.microsoft.com/office/drawing/2014/main" id="{2090AE51-1762-4C67-9647-861289F8886A}"/>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p>
            </p:txBody>
          </p:sp>
          <p:grpSp>
            <p:nvGrpSpPr>
              <p:cNvPr id="47" name="组合 46">
                <a:extLst>
                  <a:ext uri="{FF2B5EF4-FFF2-40B4-BE49-F238E27FC236}">
                    <a16:creationId xmlns="" xmlns:a16="http://schemas.microsoft.com/office/drawing/2014/main" id="{C261D0DE-21C1-485D-80CB-81490B9D2C02}"/>
                  </a:ext>
                </a:extLst>
              </p:cNvPr>
              <p:cNvGrpSpPr/>
              <p:nvPr/>
            </p:nvGrpSpPr>
            <p:grpSpPr>
              <a:xfrm>
                <a:off x="571370" y="697319"/>
                <a:ext cx="467453" cy="467453"/>
                <a:chOff x="10357798" y="5176240"/>
                <a:chExt cx="703860" cy="703860"/>
              </a:xfrm>
            </p:grpSpPr>
            <p:sp>
              <p:nvSpPr>
                <p:cNvPr id="48" name="椭圆 47">
                  <a:extLst>
                    <a:ext uri="{FF2B5EF4-FFF2-40B4-BE49-F238E27FC236}">
                      <a16:creationId xmlns="" xmlns:a16="http://schemas.microsoft.com/office/drawing/2014/main" id="{8E6F5B6F-DE2C-4756-833E-3D3EC872B08E}"/>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9" name="Freeform 23">
                  <a:extLst>
                    <a:ext uri="{FF2B5EF4-FFF2-40B4-BE49-F238E27FC236}">
                      <a16:creationId xmlns="" xmlns:a16="http://schemas.microsoft.com/office/drawing/2014/main" id="{DEFB4567-0010-446A-A76E-182805184C98}"/>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45" name="文本框 44">
              <a:extLst>
                <a:ext uri="{FF2B5EF4-FFF2-40B4-BE49-F238E27FC236}">
                  <a16:creationId xmlns="" xmlns:a16="http://schemas.microsoft.com/office/drawing/2014/main" id="{81336B12-53E2-4A2E-86CF-897DF78B2419}"/>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72" name="组合 71">
            <a:extLst>
              <a:ext uri="{FF2B5EF4-FFF2-40B4-BE49-F238E27FC236}">
                <a16:creationId xmlns="" xmlns:a16="http://schemas.microsoft.com/office/drawing/2014/main" id="{AEE261F4-1DD6-43A1-A11B-E3093727F7C2}"/>
              </a:ext>
            </a:extLst>
          </p:cNvPr>
          <p:cNvGrpSpPr/>
          <p:nvPr/>
        </p:nvGrpSpPr>
        <p:grpSpPr>
          <a:xfrm>
            <a:off x="10493829" y="5619905"/>
            <a:ext cx="1698171" cy="1238094"/>
            <a:chOff x="6668995" y="2831314"/>
            <a:chExt cx="5523005" cy="4026686"/>
          </a:xfrm>
        </p:grpSpPr>
        <p:sp>
          <p:nvSpPr>
            <p:cNvPr id="73" name="任意多边形: 形状 72">
              <a:extLst>
                <a:ext uri="{FF2B5EF4-FFF2-40B4-BE49-F238E27FC236}">
                  <a16:creationId xmlns="" xmlns:a16="http://schemas.microsoft.com/office/drawing/2014/main" id="{6A8A7B23-239B-49F7-A1CC-E0DB88BF7414}"/>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4" name="任意多边形: 形状 73">
              <a:extLst>
                <a:ext uri="{FF2B5EF4-FFF2-40B4-BE49-F238E27FC236}">
                  <a16:creationId xmlns="" xmlns:a16="http://schemas.microsoft.com/office/drawing/2014/main" id="{A7EDD809-FBEB-4CCA-BA81-C358EC081FF3}"/>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03869850"/>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5" name="组合 64">
            <a:extLst>
              <a:ext uri="{FF2B5EF4-FFF2-40B4-BE49-F238E27FC236}">
                <a16:creationId xmlns="" xmlns:a16="http://schemas.microsoft.com/office/drawing/2014/main" id="{034A5276-E3B7-46CF-BF5F-03DAAFC1F583}"/>
              </a:ext>
            </a:extLst>
          </p:cNvPr>
          <p:cNvGrpSpPr/>
          <p:nvPr/>
        </p:nvGrpSpPr>
        <p:grpSpPr>
          <a:xfrm>
            <a:off x="704720" y="697319"/>
            <a:ext cx="4236488" cy="474481"/>
            <a:chOff x="704720" y="697319"/>
            <a:chExt cx="4236488" cy="474481"/>
          </a:xfrm>
        </p:grpSpPr>
        <p:grpSp>
          <p:nvGrpSpPr>
            <p:cNvPr id="66" name="组合 65">
              <a:extLst>
                <a:ext uri="{FF2B5EF4-FFF2-40B4-BE49-F238E27FC236}">
                  <a16:creationId xmlns="" xmlns:a16="http://schemas.microsoft.com/office/drawing/2014/main" id="{DFA2802C-C786-4DA0-A1BC-E593A3931EA6}"/>
                </a:ext>
              </a:extLst>
            </p:cNvPr>
            <p:cNvGrpSpPr/>
            <p:nvPr/>
          </p:nvGrpSpPr>
          <p:grpSpPr>
            <a:xfrm>
              <a:off x="704720" y="697319"/>
              <a:ext cx="3166876" cy="474481"/>
              <a:chOff x="571370" y="697319"/>
              <a:chExt cx="3166876" cy="474481"/>
            </a:xfrm>
          </p:grpSpPr>
          <p:sp>
            <p:nvSpPr>
              <p:cNvPr id="68" name="文本框 67">
                <a:extLst>
                  <a:ext uri="{FF2B5EF4-FFF2-40B4-BE49-F238E27FC236}">
                    <a16:creationId xmlns="" xmlns:a16="http://schemas.microsoft.com/office/drawing/2014/main" id="{074283D1-CE40-4401-9C3E-0D739CFC42B2}"/>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p>
            </p:txBody>
          </p:sp>
          <p:grpSp>
            <p:nvGrpSpPr>
              <p:cNvPr id="69" name="组合 68">
                <a:extLst>
                  <a:ext uri="{FF2B5EF4-FFF2-40B4-BE49-F238E27FC236}">
                    <a16:creationId xmlns="" xmlns:a16="http://schemas.microsoft.com/office/drawing/2014/main" id="{68CA63B5-9093-41F4-B440-45B2CD58EBB3}"/>
                  </a:ext>
                </a:extLst>
              </p:cNvPr>
              <p:cNvGrpSpPr/>
              <p:nvPr/>
            </p:nvGrpSpPr>
            <p:grpSpPr>
              <a:xfrm>
                <a:off x="571370" y="697319"/>
                <a:ext cx="467453" cy="467453"/>
                <a:chOff x="10357798" y="5176240"/>
                <a:chExt cx="703860" cy="703860"/>
              </a:xfrm>
            </p:grpSpPr>
            <p:sp>
              <p:nvSpPr>
                <p:cNvPr id="70" name="椭圆 69">
                  <a:extLst>
                    <a:ext uri="{FF2B5EF4-FFF2-40B4-BE49-F238E27FC236}">
                      <a16:creationId xmlns="" xmlns:a16="http://schemas.microsoft.com/office/drawing/2014/main" id="{FEC1ACBF-F1C9-4BC3-9312-1EA1DC28E449}"/>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71" name="Freeform 23">
                  <a:extLst>
                    <a:ext uri="{FF2B5EF4-FFF2-40B4-BE49-F238E27FC236}">
                      <a16:creationId xmlns="" xmlns:a16="http://schemas.microsoft.com/office/drawing/2014/main" id="{E6B60BF6-372E-4B78-9392-30F54594B665}"/>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67" name="文本框 66">
              <a:extLst>
                <a:ext uri="{FF2B5EF4-FFF2-40B4-BE49-F238E27FC236}">
                  <a16:creationId xmlns="" xmlns:a16="http://schemas.microsoft.com/office/drawing/2014/main" id="{2021F652-1B68-4A87-924E-274AEC0BF403}"/>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107" name="组合 106">
            <a:extLst>
              <a:ext uri="{FF2B5EF4-FFF2-40B4-BE49-F238E27FC236}">
                <a16:creationId xmlns="" xmlns:a16="http://schemas.microsoft.com/office/drawing/2014/main" id="{A740AE49-3AC3-4E9E-B1E1-00CE6C40C7CE}"/>
              </a:ext>
            </a:extLst>
          </p:cNvPr>
          <p:cNvGrpSpPr/>
          <p:nvPr/>
        </p:nvGrpSpPr>
        <p:grpSpPr>
          <a:xfrm>
            <a:off x="10493829" y="5619905"/>
            <a:ext cx="1698171" cy="1238094"/>
            <a:chOff x="6668995" y="2831314"/>
            <a:chExt cx="5523005" cy="4026686"/>
          </a:xfrm>
        </p:grpSpPr>
        <p:sp>
          <p:nvSpPr>
            <p:cNvPr id="108" name="任意多边形: 形状 107">
              <a:extLst>
                <a:ext uri="{FF2B5EF4-FFF2-40B4-BE49-F238E27FC236}">
                  <a16:creationId xmlns="" xmlns:a16="http://schemas.microsoft.com/office/drawing/2014/main" id="{5CC238C3-705D-432B-A35B-855DBDF325BC}"/>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9" name="任意多边形: 形状 108">
              <a:extLst>
                <a:ext uri="{FF2B5EF4-FFF2-40B4-BE49-F238E27FC236}">
                  <a16:creationId xmlns="" xmlns:a16="http://schemas.microsoft.com/office/drawing/2014/main" id="{8C8730C5-B160-4AE2-8371-49D9F2E69716}"/>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110" name="组合 109">
            <a:extLst>
              <a:ext uri="{FF2B5EF4-FFF2-40B4-BE49-F238E27FC236}">
                <a16:creationId xmlns="" xmlns:a16="http://schemas.microsoft.com/office/drawing/2014/main" id="{19EED46B-48EB-4920-B54A-9E447D972364}"/>
              </a:ext>
            </a:extLst>
          </p:cNvPr>
          <p:cNvGrpSpPr/>
          <p:nvPr/>
        </p:nvGrpSpPr>
        <p:grpSpPr>
          <a:xfrm>
            <a:off x="1608461" y="1461868"/>
            <a:ext cx="2853971" cy="4555048"/>
            <a:chOff x="4669015" y="1115412"/>
            <a:chExt cx="2853970" cy="4555048"/>
          </a:xfrm>
          <a:effectLst>
            <a:outerShdw blurRad="228600" dist="101600" dir="2700000" algn="tl" rotWithShape="0">
              <a:prstClr val="black">
                <a:alpha val="30000"/>
              </a:prstClr>
            </a:outerShdw>
          </a:effectLst>
        </p:grpSpPr>
        <p:grpSp>
          <p:nvGrpSpPr>
            <p:cNvPr id="111" name="组合 110">
              <a:extLst>
                <a:ext uri="{FF2B5EF4-FFF2-40B4-BE49-F238E27FC236}">
                  <a16:creationId xmlns="" xmlns:a16="http://schemas.microsoft.com/office/drawing/2014/main" id="{E475CB4B-72EC-4FE9-A84D-5EB4D8F81857}"/>
                </a:ext>
              </a:extLst>
            </p:cNvPr>
            <p:cNvGrpSpPr/>
            <p:nvPr/>
          </p:nvGrpSpPr>
          <p:grpSpPr>
            <a:xfrm>
              <a:off x="5431978" y="4511883"/>
              <a:ext cx="1328044" cy="1158577"/>
              <a:chOff x="3667322" y="4667095"/>
              <a:chExt cx="1831730" cy="1597940"/>
            </a:xfrm>
          </p:grpSpPr>
          <p:sp>
            <p:nvSpPr>
              <p:cNvPr id="118" name="圆角矩形 14">
                <a:extLst>
                  <a:ext uri="{FF2B5EF4-FFF2-40B4-BE49-F238E27FC236}">
                    <a16:creationId xmlns="" xmlns:a16="http://schemas.microsoft.com/office/drawing/2014/main" id="{C0984D42-4E52-46AC-9732-33B458CD6BA9}"/>
                  </a:ext>
                </a:extLst>
              </p:cNvPr>
              <p:cNvSpPr/>
              <p:nvPr/>
            </p:nvSpPr>
            <p:spPr>
              <a:xfrm>
                <a:off x="4210045" y="6028676"/>
                <a:ext cx="762006" cy="217706"/>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19" name="任意多边形 15">
                <a:extLst>
                  <a:ext uri="{FF2B5EF4-FFF2-40B4-BE49-F238E27FC236}">
                    <a16:creationId xmlns="" xmlns:a16="http://schemas.microsoft.com/office/drawing/2014/main" id="{CD9ABCB3-15D0-4D85-97DC-0AC819492F68}"/>
                  </a:ext>
                </a:extLst>
              </p:cNvPr>
              <p:cNvSpPr/>
              <p:nvPr/>
            </p:nvSpPr>
            <p:spPr>
              <a:xfrm rot="18900000">
                <a:off x="3939602" y="4935998"/>
                <a:ext cx="1302892" cy="1329037"/>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0" name="任意多边形 16">
                <a:extLst>
                  <a:ext uri="{FF2B5EF4-FFF2-40B4-BE49-F238E27FC236}">
                    <a16:creationId xmlns="" xmlns:a16="http://schemas.microsoft.com/office/drawing/2014/main" id="{9A06BD34-8253-47CF-BC09-3C0E08226656}"/>
                  </a:ext>
                </a:extLst>
              </p:cNvPr>
              <p:cNvSpPr/>
              <p:nvPr/>
            </p:nvSpPr>
            <p:spPr>
              <a:xfrm>
                <a:off x="3748086" y="4667095"/>
                <a:ext cx="1685925" cy="933422"/>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1" name="圆角矩形 17">
                <a:extLst>
                  <a:ext uri="{FF2B5EF4-FFF2-40B4-BE49-F238E27FC236}">
                    <a16:creationId xmlns="" xmlns:a16="http://schemas.microsoft.com/office/drawing/2014/main" id="{604A0D49-EA94-4C1F-84C4-3EC64E2B326C}"/>
                  </a:ext>
                </a:extLst>
              </p:cNvPr>
              <p:cNvSpPr/>
              <p:nvPr/>
            </p:nvSpPr>
            <p:spPr>
              <a:xfrm rot="21300000">
                <a:off x="3745776" y="5473669"/>
                <a:ext cx="1674822" cy="82844"/>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2" name="圆角矩形 18">
                <a:extLst>
                  <a:ext uri="{FF2B5EF4-FFF2-40B4-BE49-F238E27FC236}">
                    <a16:creationId xmlns="" xmlns:a16="http://schemas.microsoft.com/office/drawing/2014/main" id="{2E62DD73-5CCF-4756-AE24-2CDE692A8DB2}"/>
                  </a:ext>
                </a:extLst>
              </p:cNvPr>
              <p:cNvSpPr/>
              <p:nvPr/>
            </p:nvSpPr>
            <p:spPr>
              <a:xfrm rot="21300000">
                <a:off x="3745776" y="5002848"/>
                <a:ext cx="1674822" cy="78826"/>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3" name="圆角矩形 19">
                <a:extLst>
                  <a:ext uri="{FF2B5EF4-FFF2-40B4-BE49-F238E27FC236}">
                    <a16:creationId xmlns="" xmlns:a16="http://schemas.microsoft.com/office/drawing/2014/main" id="{A6C6B80D-C311-40E3-B617-79487CD86A78}"/>
                  </a:ext>
                </a:extLst>
              </p:cNvPr>
              <p:cNvSpPr/>
              <p:nvPr/>
            </p:nvSpPr>
            <p:spPr>
              <a:xfrm rot="21300000">
                <a:off x="3745776" y="5169520"/>
                <a:ext cx="1674822" cy="78826"/>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4" name="圆角矩形 20">
                <a:extLst>
                  <a:ext uri="{FF2B5EF4-FFF2-40B4-BE49-F238E27FC236}">
                    <a16:creationId xmlns="" xmlns:a16="http://schemas.microsoft.com/office/drawing/2014/main" id="{6F3845E0-F078-4636-A789-635ED61ECEA2}"/>
                  </a:ext>
                </a:extLst>
              </p:cNvPr>
              <p:cNvSpPr/>
              <p:nvPr/>
            </p:nvSpPr>
            <p:spPr>
              <a:xfrm rot="21300000">
                <a:off x="3745776" y="5338332"/>
                <a:ext cx="1674822" cy="78826"/>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5" name="圆角矩形 22">
                <a:extLst>
                  <a:ext uri="{FF2B5EF4-FFF2-40B4-BE49-F238E27FC236}">
                    <a16:creationId xmlns="" xmlns:a16="http://schemas.microsoft.com/office/drawing/2014/main" id="{15C95687-AF46-47A0-827B-657E875FF054}"/>
                  </a:ext>
                </a:extLst>
              </p:cNvPr>
              <p:cNvSpPr/>
              <p:nvPr/>
            </p:nvSpPr>
            <p:spPr>
              <a:xfrm>
                <a:off x="3710112" y="4705663"/>
                <a:ext cx="1788888" cy="32661"/>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6" name="圆角矩形 23">
                <a:extLst>
                  <a:ext uri="{FF2B5EF4-FFF2-40B4-BE49-F238E27FC236}">
                    <a16:creationId xmlns="" xmlns:a16="http://schemas.microsoft.com/office/drawing/2014/main" id="{56D9379A-979D-49D4-B262-CE9212997DEE}"/>
                  </a:ext>
                </a:extLst>
              </p:cNvPr>
              <p:cNvSpPr/>
              <p:nvPr/>
            </p:nvSpPr>
            <p:spPr>
              <a:xfrm rot="21300000">
                <a:off x="3667322" y="4909817"/>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7" name="圆角矩形 24">
                <a:extLst>
                  <a:ext uri="{FF2B5EF4-FFF2-40B4-BE49-F238E27FC236}">
                    <a16:creationId xmlns="" xmlns:a16="http://schemas.microsoft.com/office/drawing/2014/main" id="{7F02EEA1-540F-40FF-A2F7-2B332CDC5376}"/>
                  </a:ext>
                </a:extLst>
              </p:cNvPr>
              <p:cNvSpPr/>
              <p:nvPr/>
            </p:nvSpPr>
            <p:spPr>
              <a:xfrm rot="21300000">
                <a:off x="3667322" y="5069954"/>
                <a:ext cx="1831730" cy="78826"/>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8" name="圆角矩形 25">
                <a:extLst>
                  <a:ext uri="{FF2B5EF4-FFF2-40B4-BE49-F238E27FC236}">
                    <a16:creationId xmlns="" xmlns:a16="http://schemas.microsoft.com/office/drawing/2014/main" id="{5ED78B65-846D-488B-A1E4-390611B52E7B}"/>
                  </a:ext>
                </a:extLst>
              </p:cNvPr>
              <p:cNvSpPr/>
              <p:nvPr/>
            </p:nvSpPr>
            <p:spPr>
              <a:xfrm rot="21300000">
                <a:off x="3667322" y="5236631"/>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9" name="圆角矩形 26">
                <a:extLst>
                  <a:ext uri="{FF2B5EF4-FFF2-40B4-BE49-F238E27FC236}">
                    <a16:creationId xmlns="" xmlns:a16="http://schemas.microsoft.com/office/drawing/2014/main" id="{8EDB6FC9-BE7E-4EE2-8476-E51CF6FAA8B2}"/>
                  </a:ext>
                </a:extLst>
              </p:cNvPr>
              <p:cNvSpPr/>
              <p:nvPr/>
            </p:nvSpPr>
            <p:spPr>
              <a:xfrm rot="21300000">
                <a:off x="3667322" y="5405447"/>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30" name="圆角矩形 27">
                <a:extLst>
                  <a:ext uri="{FF2B5EF4-FFF2-40B4-BE49-F238E27FC236}">
                    <a16:creationId xmlns="" xmlns:a16="http://schemas.microsoft.com/office/drawing/2014/main" id="{2D3B4BF1-8B63-44FC-B06E-7E6A6A44406A}"/>
                  </a:ext>
                </a:extLst>
              </p:cNvPr>
              <p:cNvSpPr/>
              <p:nvPr/>
            </p:nvSpPr>
            <p:spPr>
              <a:xfrm rot="21300000">
                <a:off x="3667322" y="5540786"/>
                <a:ext cx="1831730" cy="82844"/>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31" name="圆角矩形 28">
                <a:extLst>
                  <a:ext uri="{FF2B5EF4-FFF2-40B4-BE49-F238E27FC236}">
                    <a16:creationId xmlns="" xmlns:a16="http://schemas.microsoft.com/office/drawing/2014/main" id="{121961D5-5EB8-4B82-8181-8F7B003E39FC}"/>
                  </a:ext>
                </a:extLst>
              </p:cNvPr>
              <p:cNvSpPr/>
              <p:nvPr/>
            </p:nvSpPr>
            <p:spPr>
              <a:xfrm>
                <a:off x="4009766" y="5932936"/>
                <a:ext cx="1178587"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32" name="圆角矩形 29">
                <a:extLst>
                  <a:ext uri="{FF2B5EF4-FFF2-40B4-BE49-F238E27FC236}">
                    <a16:creationId xmlns="" xmlns:a16="http://schemas.microsoft.com/office/drawing/2014/main" id="{597579DE-E1B8-4105-BB02-4FE2223CD108}"/>
                  </a:ext>
                </a:extLst>
              </p:cNvPr>
              <p:cNvSpPr/>
              <p:nvPr/>
            </p:nvSpPr>
            <p:spPr>
              <a:xfrm>
                <a:off x="4201537" y="6135967"/>
                <a:ext cx="776005" cy="16226"/>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sp>
          <p:nvSpPr>
            <p:cNvPr id="112" name="任意多边形 41">
              <a:extLst>
                <a:ext uri="{FF2B5EF4-FFF2-40B4-BE49-F238E27FC236}">
                  <a16:creationId xmlns="" xmlns:a16="http://schemas.microsoft.com/office/drawing/2014/main" id="{690D3FAB-AA36-4DEA-9109-48FBAC679184}"/>
                </a:ext>
              </a:extLst>
            </p:cNvPr>
            <p:cNvSpPr/>
            <p:nvPr/>
          </p:nvSpPr>
          <p:spPr>
            <a:xfrm>
              <a:off x="4935169" y="3387666"/>
              <a:ext cx="2321662" cy="1117574"/>
            </a:xfrm>
            <a:custGeom>
              <a:avLst/>
              <a:gdLst>
                <a:gd name="connsiteX0" fmla="*/ 0 w 2321662"/>
                <a:gd name="connsiteY0" fmla="*/ 0 h 1117574"/>
                <a:gd name="connsiteX1" fmla="*/ 2321662 w 2321662"/>
                <a:gd name="connsiteY1" fmla="*/ 0 h 1117574"/>
                <a:gd name="connsiteX2" fmla="*/ 2269467 w 2321662"/>
                <a:gd name="connsiteY2" fmla="*/ 85541 h 1117574"/>
                <a:gd name="connsiteX3" fmla="*/ 1971723 w 2321662"/>
                <a:gd name="connsiteY3" fmla="*/ 896583 h 1117574"/>
                <a:gd name="connsiteX4" fmla="*/ 1750732 w 2321662"/>
                <a:gd name="connsiteY4" fmla="*/ 1117574 h 1117574"/>
                <a:gd name="connsiteX5" fmla="*/ 576750 w 2321662"/>
                <a:gd name="connsiteY5" fmla="*/ 1117574 h 1117574"/>
                <a:gd name="connsiteX6" fmla="*/ 355759 w 2321662"/>
                <a:gd name="connsiteY6" fmla="*/ 896583 h 1117574"/>
                <a:gd name="connsiteX7" fmla="*/ 8803 w 2321662"/>
                <a:gd name="connsiteY7" fmla="*/ 15127 h 111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1662" h="1117574">
                  <a:moveTo>
                    <a:pt x="0" y="0"/>
                  </a:moveTo>
                  <a:lnTo>
                    <a:pt x="2321662" y="0"/>
                  </a:lnTo>
                  <a:lnTo>
                    <a:pt x="2269467" y="85541"/>
                  </a:lnTo>
                  <a:cubicBezTo>
                    <a:pt x="2126405" y="319899"/>
                    <a:pt x="1969430" y="594587"/>
                    <a:pt x="1971723" y="896583"/>
                  </a:cubicBezTo>
                  <a:cubicBezTo>
                    <a:pt x="1971723" y="1018633"/>
                    <a:pt x="1872782" y="1117574"/>
                    <a:pt x="1750732" y="1117574"/>
                  </a:cubicBezTo>
                  <a:lnTo>
                    <a:pt x="576750" y="1117574"/>
                  </a:lnTo>
                  <a:cubicBezTo>
                    <a:pt x="454700" y="1117574"/>
                    <a:pt x="355759" y="1018633"/>
                    <a:pt x="355759" y="896583"/>
                  </a:cubicBezTo>
                  <a:cubicBezTo>
                    <a:pt x="367926" y="552035"/>
                    <a:pt x="174399" y="286286"/>
                    <a:pt x="8803" y="15127"/>
                  </a:cubicBezTo>
                  <a:close/>
                </a:path>
              </a:pathLst>
            </a:custGeom>
            <a:gradFill>
              <a:gsLst>
                <a:gs pos="0">
                  <a:srgbClr val="FDFDFD"/>
                </a:gs>
                <a:gs pos="100000">
                  <a:srgbClr val="E2E2E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prstClr val="white"/>
                </a:solidFill>
                <a:cs typeface="+mn-ea"/>
                <a:sym typeface="+mn-lt"/>
              </a:endParaRPr>
            </a:p>
          </p:txBody>
        </p:sp>
        <p:sp>
          <p:nvSpPr>
            <p:cNvPr id="113" name="任意多边形 39">
              <a:extLst>
                <a:ext uri="{FF2B5EF4-FFF2-40B4-BE49-F238E27FC236}">
                  <a16:creationId xmlns="" xmlns:a16="http://schemas.microsoft.com/office/drawing/2014/main" id="{DD150D78-95B6-4D42-8BC9-AEB9D24421F2}"/>
                </a:ext>
              </a:extLst>
            </p:cNvPr>
            <p:cNvSpPr/>
            <p:nvPr/>
          </p:nvSpPr>
          <p:spPr>
            <a:xfrm>
              <a:off x="4703967" y="1128834"/>
              <a:ext cx="2784066" cy="1129416"/>
            </a:xfrm>
            <a:custGeom>
              <a:avLst/>
              <a:gdLst>
                <a:gd name="connsiteX0" fmla="*/ 1392013 w 2784066"/>
                <a:gd name="connsiteY0" fmla="*/ 0 h 1129416"/>
                <a:gd name="connsiteX1" fmla="*/ 1392053 w 2784066"/>
                <a:gd name="connsiteY1" fmla="*/ 0 h 1129416"/>
                <a:gd name="connsiteX2" fmla="*/ 1537486 w 2784066"/>
                <a:gd name="connsiteY2" fmla="*/ 7344 h 1129416"/>
                <a:gd name="connsiteX3" fmla="*/ 2750677 w 2784066"/>
                <a:gd name="connsiteY3" fmla="*/ 999561 h 1129416"/>
                <a:gd name="connsiteX4" fmla="*/ 2784066 w 2784066"/>
                <a:gd name="connsiteY4" fmla="*/ 1129416 h 1129416"/>
                <a:gd name="connsiteX5" fmla="*/ 0 w 2784066"/>
                <a:gd name="connsiteY5" fmla="*/ 1129416 h 1129416"/>
                <a:gd name="connsiteX6" fmla="*/ 33389 w 2784066"/>
                <a:gd name="connsiteY6" fmla="*/ 999561 h 1129416"/>
                <a:gd name="connsiteX7" fmla="*/ 1246580 w 2784066"/>
                <a:gd name="connsiteY7" fmla="*/ 7344 h 1129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4066" h="1129416">
                  <a:moveTo>
                    <a:pt x="1392013" y="0"/>
                  </a:moveTo>
                  <a:lnTo>
                    <a:pt x="1392053" y="0"/>
                  </a:lnTo>
                  <a:lnTo>
                    <a:pt x="1537486" y="7344"/>
                  </a:lnTo>
                  <a:cubicBezTo>
                    <a:pt x="2111370" y="65625"/>
                    <a:pt x="2584414" y="465011"/>
                    <a:pt x="2750677" y="999561"/>
                  </a:cubicBezTo>
                  <a:lnTo>
                    <a:pt x="2784066" y="1129416"/>
                  </a:lnTo>
                  <a:lnTo>
                    <a:pt x="0" y="1129416"/>
                  </a:lnTo>
                  <a:lnTo>
                    <a:pt x="33389" y="999561"/>
                  </a:lnTo>
                  <a:cubicBezTo>
                    <a:pt x="199652" y="465011"/>
                    <a:pt x="672696" y="65625"/>
                    <a:pt x="1246580" y="7344"/>
                  </a:cubicBezTo>
                  <a:close/>
                </a:path>
              </a:pathLst>
            </a:custGeom>
            <a:gradFill flip="none" rotWithShape="1">
              <a:gsLst>
                <a:gs pos="0">
                  <a:srgbClr val="FDFDFD"/>
                </a:gs>
                <a:gs pos="100000">
                  <a:srgbClr val="E2E2E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1" dirty="0">
                <a:solidFill>
                  <a:prstClr val="white"/>
                </a:solidFill>
                <a:cs typeface="+mn-ea"/>
                <a:sym typeface="+mn-lt"/>
              </a:endParaRPr>
            </a:p>
          </p:txBody>
        </p:sp>
        <p:sp>
          <p:nvSpPr>
            <p:cNvPr id="114" name="任意多边形 40">
              <a:extLst>
                <a:ext uri="{FF2B5EF4-FFF2-40B4-BE49-F238E27FC236}">
                  <a16:creationId xmlns="" xmlns:a16="http://schemas.microsoft.com/office/drawing/2014/main" id="{0383E0D6-CFE6-4D50-8CD7-2F50EE47F667}"/>
                </a:ext>
              </a:extLst>
            </p:cNvPr>
            <p:cNvSpPr/>
            <p:nvPr/>
          </p:nvSpPr>
          <p:spPr>
            <a:xfrm>
              <a:off x="4673399" y="2258250"/>
              <a:ext cx="2845202" cy="1129416"/>
            </a:xfrm>
            <a:custGeom>
              <a:avLst/>
              <a:gdLst>
                <a:gd name="connsiteX0" fmla="*/ 30568 w 2845202"/>
                <a:gd name="connsiteY0" fmla="*/ 0 h 1129416"/>
                <a:gd name="connsiteX1" fmla="*/ 2814634 w 2845202"/>
                <a:gd name="connsiteY1" fmla="*/ 0 h 1129416"/>
                <a:gd name="connsiteX2" fmla="*/ 2816300 w 2845202"/>
                <a:gd name="connsiteY2" fmla="*/ 6479 h 1129416"/>
                <a:gd name="connsiteX3" fmla="*/ 2845202 w 2845202"/>
                <a:gd name="connsiteY3" fmla="*/ 293182 h 1129416"/>
                <a:gd name="connsiteX4" fmla="*/ 2733407 w 2845202"/>
                <a:gd name="connsiteY4" fmla="*/ 846923 h 1129416"/>
                <a:gd name="connsiteX5" fmla="*/ 2611110 w 2845202"/>
                <a:gd name="connsiteY5" fmla="*/ 1086729 h 1129416"/>
                <a:gd name="connsiteX6" fmla="*/ 2585063 w 2845202"/>
                <a:gd name="connsiteY6" fmla="*/ 1129416 h 1129416"/>
                <a:gd name="connsiteX7" fmla="*/ 254528 w 2845202"/>
                <a:gd name="connsiteY7" fmla="*/ 1129416 h 1129416"/>
                <a:gd name="connsiteX8" fmla="*/ 188274 w 2845202"/>
                <a:gd name="connsiteY8" fmla="*/ 1015566 h 1129416"/>
                <a:gd name="connsiteX9" fmla="*/ 120030 w 2845202"/>
                <a:gd name="connsiteY9" fmla="*/ 875905 h 1129416"/>
                <a:gd name="connsiteX10" fmla="*/ 124755 w 2845202"/>
                <a:gd name="connsiteY10" fmla="*/ 873825 h 1129416"/>
                <a:gd name="connsiteX11" fmla="*/ 111796 w 2845202"/>
                <a:gd name="connsiteY11" fmla="*/ 846923 h 1129416"/>
                <a:gd name="connsiteX12" fmla="*/ 0 w 2845202"/>
                <a:gd name="connsiteY12" fmla="*/ 293182 h 1129416"/>
                <a:gd name="connsiteX13" fmla="*/ 28902 w 2845202"/>
                <a:gd name="connsiteY13" fmla="*/ 6479 h 1129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45202" h="1129416">
                  <a:moveTo>
                    <a:pt x="30568" y="0"/>
                  </a:moveTo>
                  <a:lnTo>
                    <a:pt x="2814634" y="0"/>
                  </a:lnTo>
                  <a:lnTo>
                    <a:pt x="2816300" y="6479"/>
                  </a:lnTo>
                  <a:cubicBezTo>
                    <a:pt x="2835250" y="99087"/>
                    <a:pt x="2845202" y="194972"/>
                    <a:pt x="2845202" y="293182"/>
                  </a:cubicBezTo>
                  <a:cubicBezTo>
                    <a:pt x="2845202" y="489603"/>
                    <a:pt x="2805395" y="676725"/>
                    <a:pt x="2733407" y="846923"/>
                  </a:cubicBezTo>
                  <a:cubicBezTo>
                    <a:pt x="2707798" y="919434"/>
                    <a:pt x="2663338" y="999647"/>
                    <a:pt x="2611110" y="1086729"/>
                  </a:cubicBezTo>
                  <a:lnTo>
                    <a:pt x="2585063" y="1129416"/>
                  </a:lnTo>
                  <a:lnTo>
                    <a:pt x="254528" y="1129416"/>
                  </a:lnTo>
                  <a:lnTo>
                    <a:pt x="188274" y="1015566"/>
                  </a:lnTo>
                  <a:cubicBezTo>
                    <a:pt x="163308" y="969683"/>
                    <a:pt x="140200" y="923259"/>
                    <a:pt x="120030" y="875905"/>
                  </a:cubicBezTo>
                  <a:lnTo>
                    <a:pt x="124755" y="873825"/>
                  </a:lnTo>
                  <a:lnTo>
                    <a:pt x="111796" y="846923"/>
                  </a:lnTo>
                  <a:cubicBezTo>
                    <a:pt x="39808" y="676725"/>
                    <a:pt x="0" y="489603"/>
                    <a:pt x="0" y="293182"/>
                  </a:cubicBezTo>
                  <a:cubicBezTo>
                    <a:pt x="0" y="194972"/>
                    <a:pt x="9952" y="99087"/>
                    <a:pt x="28902" y="6479"/>
                  </a:cubicBezTo>
                  <a:close/>
                </a:path>
              </a:pathLst>
            </a:custGeom>
            <a:gradFill>
              <a:gsLst>
                <a:gs pos="100000">
                  <a:schemeClr val="bg1"/>
                </a:gs>
                <a:gs pos="0">
                  <a:srgbClr val="EAEAE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1" dirty="0">
                <a:solidFill>
                  <a:prstClr val="white"/>
                </a:solidFill>
                <a:cs typeface="+mn-ea"/>
                <a:sym typeface="+mn-lt"/>
              </a:endParaRPr>
            </a:p>
          </p:txBody>
        </p:sp>
        <p:pic>
          <p:nvPicPr>
            <p:cNvPr id="115" name="图片 114">
              <a:extLst>
                <a:ext uri="{FF2B5EF4-FFF2-40B4-BE49-F238E27FC236}">
                  <a16:creationId xmlns="" xmlns:a16="http://schemas.microsoft.com/office/drawing/2014/main" id="{75E65A2D-1AF9-4039-9BFB-37DBCEE9265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808404" y="2258250"/>
              <a:ext cx="1710197" cy="180150"/>
            </a:xfrm>
            <a:prstGeom prst="rect">
              <a:avLst/>
            </a:prstGeom>
          </p:spPr>
        </p:pic>
        <p:pic>
          <p:nvPicPr>
            <p:cNvPr id="116" name="图片 115">
              <a:extLst>
                <a:ext uri="{FF2B5EF4-FFF2-40B4-BE49-F238E27FC236}">
                  <a16:creationId xmlns="" xmlns:a16="http://schemas.microsoft.com/office/drawing/2014/main" id="{660C26FD-6BF8-4405-ADDB-A32EDA467A6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4930321" y="3387666"/>
              <a:ext cx="1399580" cy="180150"/>
            </a:xfrm>
            <a:custGeom>
              <a:avLst/>
              <a:gdLst>
                <a:gd name="connsiteX0" fmla="*/ 1399580 w 1399580"/>
                <a:gd name="connsiteY0" fmla="*/ 0 h 180150"/>
                <a:gd name="connsiteX1" fmla="*/ 0 w 1399580"/>
                <a:gd name="connsiteY1" fmla="*/ 0 h 180150"/>
                <a:gd name="connsiteX2" fmla="*/ 0 w 1399580"/>
                <a:gd name="connsiteY2" fmla="*/ 180150 h 180150"/>
                <a:gd name="connsiteX3" fmla="*/ 1283178 w 1399580"/>
                <a:gd name="connsiteY3" fmla="*/ 180150 h 180150"/>
              </a:gdLst>
              <a:ahLst/>
              <a:cxnLst>
                <a:cxn ang="0">
                  <a:pos x="connsiteX0" y="connsiteY0"/>
                </a:cxn>
                <a:cxn ang="0">
                  <a:pos x="connsiteX1" y="connsiteY1"/>
                </a:cxn>
                <a:cxn ang="0">
                  <a:pos x="connsiteX2" y="connsiteY2"/>
                </a:cxn>
                <a:cxn ang="0">
                  <a:pos x="connsiteX3" y="connsiteY3"/>
                </a:cxn>
              </a:cxnLst>
              <a:rect l="l" t="t" r="r" b="b"/>
              <a:pathLst>
                <a:path w="1399580" h="180150">
                  <a:moveTo>
                    <a:pt x="1399580" y="0"/>
                  </a:moveTo>
                  <a:lnTo>
                    <a:pt x="0" y="0"/>
                  </a:lnTo>
                  <a:lnTo>
                    <a:pt x="0" y="180150"/>
                  </a:lnTo>
                  <a:lnTo>
                    <a:pt x="1283178" y="180150"/>
                  </a:lnTo>
                  <a:close/>
                </a:path>
              </a:pathLst>
            </a:custGeom>
          </p:spPr>
        </p:pic>
        <p:sp>
          <p:nvSpPr>
            <p:cNvPr id="117" name="任意多边形 34">
              <a:extLst>
                <a:ext uri="{FF2B5EF4-FFF2-40B4-BE49-F238E27FC236}">
                  <a16:creationId xmlns="" xmlns:a16="http://schemas.microsoft.com/office/drawing/2014/main" id="{9BA7C7D6-2406-4376-990E-AA82065F2823}"/>
                </a:ext>
              </a:extLst>
            </p:cNvPr>
            <p:cNvSpPr/>
            <p:nvPr/>
          </p:nvSpPr>
          <p:spPr>
            <a:xfrm>
              <a:off x="4669015" y="1115412"/>
              <a:ext cx="2853970" cy="3394286"/>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802289 w 3924300"/>
                <a:gd name="connsiteY3" fmla="*/ 2740482 h 4667248"/>
                <a:gd name="connsiteX4" fmla="*/ 3076575 w 3924300"/>
                <a:gd name="connsiteY4" fmla="*/ 4362442 h 4667248"/>
                <a:gd name="connsiteX5" fmla="*/ 2771769 w 3924300"/>
                <a:gd name="connsiteY5" fmla="*/ 4667248 h 4667248"/>
                <a:gd name="connsiteX6" fmla="*/ 1152531 w 3924300"/>
                <a:gd name="connsiteY6" fmla="*/ 4667248 h 4667248"/>
                <a:gd name="connsiteX7" fmla="*/ 847725 w 3924300"/>
                <a:gd name="connsiteY7" fmla="*/ 4362442 h 4667248"/>
                <a:gd name="connsiteX8" fmla="*/ 165554 w 3924300"/>
                <a:gd name="connsiteY8" fmla="*/ 2765883 h 4667248"/>
                <a:gd name="connsiteX9" fmla="*/ 172070 w 3924300"/>
                <a:gd name="connsiteY9" fmla="*/ 2763013 h 4667248"/>
                <a:gd name="connsiteX10" fmla="*/ 154196 w 3924300"/>
                <a:gd name="connsiteY10" fmla="*/ 2725908 h 4667248"/>
                <a:gd name="connsiteX11" fmla="*/ 0 w 3924300"/>
                <a:gd name="connsiteY11" fmla="*/ 1962150 h 4667248"/>
                <a:gd name="connsiteX12" fmla="*/ 1962150 w 3924300"/>
                <a:gd name="connsiteY12"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noFill/>
            <a:ln>
              <a:gradFill flip="none" rotWithShape="1">
                <a:gsLst>
                  <a:gs pos="0">
                    <a:schemeClr val="bg1"/>
                  </a:gs>
                  <a:gs pos="100000">
                    <a:schemeClr val="bg1">
                      <a:lumMod val="8500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sp>
        <p:nvSpPr>
          <p:cNvPr id="133" name="文本框 132">
            <a:extLst>
              <a:ext uri="{FF2B5EF4-FFF2-40B4-BE49-F238E27FC236}">
                <a16:creationId xmlns="" xmlns:a16="http://schemas.microsoft.com/office/drawing/2014/main" id="{26F362D6-5C8A-4CCB-A4E9-7D961B7C8F23}"/>
              </a:ext>
            </a:extLst>
          </p:cNvPr>
          <p:cNvSpPr txBox="1"/>
          <p:nvPr/>
        </p:nvSpPr>
        <p:spPr>
          <a:xfrm>
            <a:off x="2716917" y="2071275"/>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134" name="文本框 133">
            <a:extLst>
              <a:ext uri="{FF2B5EF4-FFF2-40B4-BE49-F238E27FC236}">
                <a16:creationId xmlns="" xmlns:a16="http://schemas.microsoft.com/office/drawing/2014/main" id="{02FA0754-4594-42C9-A022-57CC507AA6E2}"/>
              </a:ext>
            </a:extLst>
          </p:cNvPr>
          <p:cNvSpPr txBox="1"/>
          <p:nvPr/>
        </p:nvSpPr>
        <p:spPr>
          <a:xfrm>
            <a:off x="2716917" y="397259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135" name="文本框 134">
            <a:extLst>
              <a:ext uri="{FF2B5EF4-FFF2-40B4-BE49-F238E27FC236}">
                <a16:creationId xmlns="" xmlns:a16="http://schemas.microsoft.com/office/drawing/2014/main" id="{377CB811-55DD-4CDE-B937-E68C84A8AD81}"/>
              </a:ext>
            </a:extLst>
          </p:cNvPr>
          <p:cNvSpPr txBox="1"/>
          <p:nvPr/>
        </p:nvSpPr>
        <p:spPr>
          <a:xfrm>
            <a:off x="2716917" y="3021934"/>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136" name="Freeform 51">
            <a:extLst>
              <a:ext uri="{FF2B5EF4-FFF2-40B4-BE49-F238E27FC236}">
                <a16:creationId xmlns="" xmlns:a16="http://schemas.microsoft.com/office/drawing/2014/main" id="{4AD5FF4D-6F11-449A-8240-05147C01D236}"/>
              </a:ext>
            </a:extLst>
          </p:cNvPr>
          <p:cNvSpPr>
            <a:spLocks noEditPoints="1"/>
          </p:cNvSpPr>
          <p:nvPr/>
        </p:nvSpPr>
        <p:spPr bwMode="auto">
          <a:xfrm>
            <a:off x="2270060" y="2091294"/>
            <a:ext cx="349643" cy="246846"/>
          </a:xfrm>
          <a:custGeom>
            <a:avLst/>
            <a:gdLst>
              <a:gd name="T0" fmla="*/ 56 w 376"/>
              <a:gd name="T1" fmla="*/ 29 h 274"/>
              <a:gd name="T2" fmla="*/ 318 w 376"/>
              <a:gd name="T3" fmla="*/ 29 h 274"/>
              <a:gd name="T4" fmla="*/ 318 w 376"/>
              <a:gd name="T5" fmla="*/ 187 h 274"/>
              <a:gd name="T6" fmla="*/ 56 w 376"/>
              <a:gd name="T7" fmla="*/ 187 h 274"/>
              <a:gd name="T8" fmla="*/ 56 w 376"/>
              <a:gd name="T9" fmla="*/ 29 h 274"/>
              <a:gd name="T10" fmla="*/ 86 w 376"/>
              <a:gd name="T11" fmla="*/ 146 h 274"/>
              <a:gd name="T12" fmla="*/ 86 w 376"/>
              <a:gd name="T13" fmla="*/ 155 h 274"/>
              <a:gd name="T14" fmla="*/ 256 w 376"/>
              <a:gd name="T15" fmla="*/ 155 h 274"/>
              <a:gd name="T16" fmla="*/ 256 w 376"/>
              <a:gd name="T17" fmla="*/ 146 h 274"/>
              <a:gd name="T18" fmla="*/ 86 w 376"/>
              <a:gd name="T19" fmla="*/ 146 h 274"/>
              <a:gd name="T20" fmla="*/ 86 w 376"/>
              <a:gd name="T21" fmla="*/ 125 h 274"/>
              <a:gd name="T22" fmla="*/ 86 w 376"/>
              <a:gd name="T23" fmla="*/ 134 h 274"/>
              <a:gd name="T24" fmla="*/ 256 w 376"/>
              <a:gd name="T25" fmla="*/ 134 h 274"/>
              <a:gd name="T26" fmla="*/ 256 w 376"/>
              <a:gd name="T27" fmla="*/ 125 h 274"/>
              <a:gd name="T28" fmla="*/ 86 w 376"/>
              <a:gd name="T29" fmla="*/ 125 h 274"/>
              <a:gd name="T30" fmla="*/ 86 w 376"/>
              <a:gd name="T31" fmla="*/ 100 h 274"/>
              <a:gd name="T32" fmla="*/ 86 w 376"/>
              <a:gd name="T33" fmla="*/ 108 h 274"/>
              <a:gd name="T34" fmla="*/ 304 w 376"/>
              <a:gd name="T35" fmla="*/ 108 h 274"/>
              <a:gd name="T36" fmla="*/ 304 w 376"/>
              <a:gd name="T37" fmla="*/ 100 h 274"/>
              <a:gd name="T38" fmla="*/ 86 w 376"/>
              <a:gd name="T39" fmla="*/ 100 h 274"/>
              <a:gd name="T40" fmla="*/ 86 w 376"/>
              <a:gd name="T41" fmla="*/ 76 h 274"/>
              <a:gd name="T42" fmla="*/ 86 w 376"/>
              <a:gd name="T43" fmla="*/ 85 h 274"/>
              <a:gd name="T44" fmla="*/ 304 w 376"/>
              <a:gd name="T45" fmla="*/ 85 h 274"/>
              <a:gd name="T46" fmla="*/ 304 w 376"/>
              <a:gd name="T47" fmla="*/ 76 h 274"/>
              <a:gd name="T48" fmla="*/ 86 w 376"/>
              <a:gd name="T49" fmla="*/ 76 h 274"/>
              <a:gd name="T50" fmla="*/ 86 w 376"/>
              <a:gd name="T51" fmla="*/ 52 h 274"/>
              <a:gd name="T52" fmla="*/ 86 w 376"/>
              <a:gd name="T53" fmla="*/ 61 h 274"/>
              <a:gd name="T54" fmla="*/ 304 w 376"/>
              <a:gd name="T55" fmla="*/ 61 h 274"/>
              <a:gd name="T56" fmla="*/ 304 w 376"/>
              <a:gd name="T57" fmla="*/ 52 h 274"/>
              <a:gd name="T58" fmla="*/ 86 w 376"/>
              <a:gd name="T59" fmla="*/ 52 h 274"/>
              <a:gd name="T60" fmla="*/ 167 w 376"/>
              <a:gd name="T61" fmla="*/ 230 h 274"/>
              <a:gd name="T62" fmla="*/ 207 w 376"/>
              <a:gd name="T63" fmla="*/ 230 h 274"/>
              <a:gd name="T64" fmla="*/ 221 w 376"/>
              <a:gd name="T65" fmla="*/ 253 h 274"/>
              <a:gd name="T66" fmla="*/ 155 w 376"/>
              <a:gd name="T67" fmla="*/ 253 h 274"/>
              <a:gd name="T68" fmla="*/ 167 w 376"/>
              <a:gd name="T69" fmla="*/ 230 h 274"/>
              <a:gd name="T70" fmla="*/ 57 w 376"/>
              <a:gd name="T71" fmla="*/ 0 h 274"/>
              <a:gd name="T72" fmla="*/ 30 w 376"/>
              <a:gd name="T73" fmla="*/ 27 h 274"/>
              <a:gd name="T74" fmla="*/ 30 w 376"/>
              <a:gd name="T75" fmla="*/ 183 h 274"/>
              <a:gd name="T76" fmla="*/ 50 w 376"/>
              <a:gd name="T77" fmla="*/ 210 h 274"/>
              <a:gd name="T78" fmla="*/ 50 w 376"/>
              <a:gd name="T79" fmla="*/ 210 h 274"/>
              <a:gd name="T80" fmla="*/ 0 w 376"/>
              <a:gd name="T81" fmla="*/ 249 h 274"/>
              <a:gd name="T82" fmla="*/ 0 w 376"/>
              <a:gd name="T83" fmla="*/ 274 h 274"/>
              <a:gd name="T84" fmla="*/ 376 w 376"/>
              <a:gd name="T85" fmla="*/ 274 h 274"/>
              <a:gd name="T86" fmla="*/ 376 w 376"/>
              <a:gd name="T87" fmla="*/ 249 h 274"/>
              <a:gd name="T88" fmla="*/ 322 w 376"/>
              <a:gd name="T89" fmla="*/ 210 h 274"/>
              <a:gd name="T90" fmla="*/ 344 w 376"/>
              <a:gd name="T91" fmla="*/ 183 h 274"/>
              <a:gd name="T92" fmla="*/ 344 w 376"/>
              <a:gd name="T93" fmla="*/ 27 h 274"/>
              <a:gd name="T94" fmla="*/ 316 w 376"/>
              <a:gd name="T95" fmla="*/ 0 h 274"/>
              <a:gd name="T96" fmla="*/ 57 w 376"/>
              <a:gd name="T97"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274">
                <a:moveTo>
                  <a:pt x="56" y="29"/>
                </a:moveTo>
                <a:cubicBezTo>
                  <a:pt x="318" y="29"/>
                  <a:pt x="318" y="29"/>
                  <a:pt x="318" y="29"/>
                </a:cubicBezTo>
                <a:cubicBezTo>
                  <a:pt x="318" y="187"/>
                  <a:pt x="318" y="187"/>
                  <a:pt x="318" y="187"/>
                </a:cubicBezTo>
                <a:cubicBezTo>
                  <a:pt x="56" y="187"/>
                  <a:pt x="56" y="187"/>
                  <a:pt x="56" y="187"/>
                </a:cubicBezTo>
                <a:cubicBezTo>
                  <a:pt x="56" y="29"/>
                  <a:pt x="56" y="29"/>
                  <a:pt x="56" y="29"/>
                </a:cubicBezTo>
                <a:close/>
                <a:moveTo>
                  <a:pt x="86" y="146"/>
                </a:moveTo>
                <a:cubicBezTo>
                  <a:pt x="86" y="155"/>
                  <a:pt x="86" y="155"/>
                  <a:pt x="86" y="155"/>
                </a:cubicBezTo>
                <a:cubicBezTo>
                  <a:pt x="256" y="155"/>
                  <a:pt x="256" y="155"/>
                  <a:pt x="256" y="155"/>
                </a:cubicBezTo>
                <a:cubicBezTo>
                  <a:pt x="256" y="146"/>
                  <a:pt x="256" y="146"/>
                  <a:pt x="256" y="146"/>
                </a:cubicBezTo>
                <a:cubicBezTo>
                  <a:pt x="86" y="146"/>
                  <a:pt x="86" y="146"/>
                  <a:pt x="86" y="146"/>
                </a:cubicBezTo>
                <a:close/>
                <a:moveTo>
                  <a:pt x="86" y="125"/>
                </a:moveTo>
                <a:cubicBezTo>
                  <a:pt x="86" y="134"/>
                  <a:pt x="86" y="134"/>
                  <a:pt x="86" y="134"/>
                </a:cubicBezTo>
                <a:cubicBezTo>
                  <a:pt x="256" y="134"/>
                  <a:pt x="256" y="134"/>
                  <a:pt x="256" y="134"/>
                </a:cubicBezTo>
                <a:cubicBezTo>
                  <a:pt x="256" y="125"/>
                  <a:pt x="256" y="125"/>
                  <a:pt x="256" y="125"/>
                </a:cubicBezTo>
                <a:cubicBezTo>
                  <a:pt x="86" y="125"/>
                  <a:pt x="86" y="125"/>
                  <a:pt x="86" y="125"/>
                </a:cubicBezTo>
                <a:close/>
                <a:moveTo>
                  <a:pt x="86" y="100"/>
                </a:moveTo>
                <a:cubicBezTo>
                  <a:pt x="86" y="108"/>
                  <a:pt x="86" y="108"/>
                  <a:pt x="86" y="108"/>
                </a:cubicBezTo>
                <a:cubicBezTo>
                  <a:pt x="304" y="108"/>
                  <a:pt x="304" y="108"/>
                  <a:pt x="304" y="108"/>
                </a:cubicBezTo>
                <a:cubicBezTo>
                  <a:pt x="304" y="100"/>
                  <a:pt x="304" y="100"/>
                  <a:pt x="304" y="100"/>
                </a:cubicBezTo>
                <a:cubicBezTo>
                  <a:pt x="86" y="100"/>
                  <a:pt x="86" y="100"/>
                  <a:pt x="86" y="100"/>
                </a:cubicBezTo>
                <a:close/>
                <a:moveTo>
                  <a:pt x="86" y="76"/>
                </a:moveTo>
                <a:cubicBezTo>
                  <a:pt x="86" y="85"/>
                  <a:pt x="86" y="85"/>
                  <a:pt x="86" y="85"/>
                </a:cubicBezTo>
                <a:cubicBezTo>
                  <a:pt x="304" y="85"/>
                  <a:pt x="304" y="85"/>
                  <a:pt x="304" y="85"/>
                </a:cubicBezTo>
                <a:cubicBezTo>
                  <a:pt x="304" y="76"/>
                  <a:pt x="304" y="76"/>
                  <a:pt x="304" y="76"/>
                </a:cubicBezTo>
                <a:cubicBezTo>
                  <a:pt x="86" y="76"/>
                  <a:pt x="86" y="76"/>
                  <a:pt x="86" y="76"/>
                </a:cubicBezTo>
                <a:close/>
                <a:moveTo>
                  <a:pt x="86" y="52"/>
                </a:moveTo>
                <a:cubicBezTo>
                  <a:pt x="86" y="61"/>
                  <a:pt x="86" y="61"/>
                  <a:pt x="86" y="61"/>
                </a:cubicBezTo>
                <a:cubicBezTo>
                  <a:pt x="304" y="61"/>
                  <a:pt x="304" y="61"/>
                  <a:pt x="304" y="61"/>
                </a:cubicBezTo>
                <a:cubicBezTo>
                  <a:pt x="304" y="52"/>
                  <a:pt x="304" y="52"/>
                  <a:pt x="304" y="52"/>
                </a:cubicBezTo>
                <a:cubicBezTo>
                  <a:pt x="86" y="52"/>
                  <a:pt x="86" y="52"/>
                  <a:pt x="86" y="52"/>
                </a:cubicBezTo>
                <a:close/>
                <a:moveTo>
                  <a:pt x="167" y="230"/>
                </a:moveTo>
                <a:cubicBezTo>
                  <a:pt x="207" y="230"/>
                  <a:pt x="207" y="230"/>
                  <a:pt x="207" y="230"/>
                </a:cubicBezTo>
                <a:cubicBezTo>
                  <a:pt x="221" y="253"/>
                  <a:pt x="221" y="253"/>
                  <a:pt x="221" y="253"/>
                </a:cubicBezTo>
                <a:cubicBezTo>
                  <a:pt x="155" y="253"/>
                  <a:pt x="155" y="253"/>
                  <a:pt x="155" y="253"/>
                </a:cubicBezTo>
                <a:cubicBezTo>
                  <a:pt x="167" y="230"/>
                  <a:pt x="167" y="230"/>
                  <a:pt x="167" y="230"/>
                </a:cubicBezTo>
                <a:close/>
                <a:moveTo>
                  <a:pt x="57" y="0"/>
                </a:moveTo>
                <a:cubicBezTo>
                  <a:pt x="42" y="0"/>
                  <a:pt x="30" y="12"/>
                  <a:pt x="30" y="27"/>
                </a:cubicBezTo>
                <a:cubicBezTo>
                  <a:pt x="30" y="183"/>
                  <a:pt x="30" y="183"/>
                  <a:pt x="30" y="183"/>
                </a:cubicBezTo>
                <a:cubicBezTo>
                  <a:pt x="30" y="196"/>
                  <a:pt x="38" y="207"/>
                  <a:pt x="50" y="210"/>
                </a:cubicBezTo>
                <a:cubicBezTo>
                  <a:pt x="50" y="210"/>
                  <a:pt x="50" y="210"/>
                  <a:pt x="50" y="210"/>
                </a:cubicBezTo>
                <a:cubicBezTo>
                  <a:pt x="0" y="249"/>
                  <a:pt x="0" y="249"/>
                  <a:pt x="0" y="249"/>
                </a:cubicBezTo>
                <a:cubicBezTo>
                  <a:pt x="0" y="274"/>
                  <a:pt x="0" y="274"/>
                  <a:pt x="0" y="274"/>
                </a:cubicBezTo>
                <a:cubicBezTo>
                  <a:pt x="376" y="274"/>
                  <a:pt x="376" y="274"/>
                  <a:pt x="376" y="274"/>
                </a:cubicBezTo>
                <a:cubicBezTo>
                  <a:pt x="376" y="249"/>
                  <a:pt x="376" y="249"/>
                  <a:pt x="376" y="249"/>
                </a:cubicBezTo>
                <a:cubicBezTo>
                  <a:pt x="322" y="210"/>
                  <a:pt x="322" y="210"/>
                  <a:pt x="322" y="210"/>
                </a:cubicBezTo>
                <a:cubicBezTo>
                  <a:pt x="335" y="208"/>
                  <a:pt x="344" y="196"/>
                  <a:pt x="344" y="183"/>
                </a:cubicBezTo>
                <a:cubicBezTo>
                  <a:pt x="344" y="27"/>
                  <a:pt x="344" y="27"/>
                  <a:pt x="344" y="27"/>
                </a:cubicBezTo>
                <a:cubicBezTo>
                  <a:pt x="344" y="12"/>
                  <a:pt x="332" y="0"/>
                  <a:pt x="316" y="0"/>
                </a:cubicBezTo>
                <a:lnTo>
                  <a:pt x="57" y="0"/>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7" name="Freeform 104">
            <a:extLst>
              <a:ext uri="{FF2B5EF4-FFF2-40B4-BE49-F238E27FC236}">
                <a16:creationId xmlns="" xmlns:a16="http://schemas.microsoft.com/office/drawing/2014/main" id="{DA2036D4-F1F4-4620-8148-853BFCF1EE3A}"/>
              </a:ext>
            </a:extLst>
          </p:cNvPr>
          <p:cNvSpPr>
            <a:spLocks noEditPoints="1"/>
          </p:cNvSpPr>
          <p:nvPr/>
        </p:nvSpPr>
        <p:spPr bwMode="auto">
          <a:xfrm>
            <a:off x="2314139" y="3025851"/>
            <a:ext cx="261485" cy="3160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8" name="Freeform 283">
            <a:extLst>
              <a:ext uri="{FF2B5EF4-FFF2-40B4-BE49-F238E27FC236}">
                <a16:creationId xmlns="" xmlns:a16="http://schemas.microsoft.com/office/drawing/2014/main" id="{837F6DEF-81B9-4639-935F-1118645285D3}"/>
              </a:ext>
            </a:extLst>
          </p:cNvPr>
          <p:cNvSpPr>
            <a:spLocks noEditPoints="1"/>
          </p:cNvSpPr>
          <p:nvPr/>
        </p:nvSpPr>
        <p:spPr bwMode="auto">
          <a:xfrm>
            <a:off x="2343133" y="4029642"/>
            <a:ext cx="203496" cy="282206"/>
          </a:xfrm>
          <a:custGeom>
            <a:avLst/>
            <a:gdLst>
              <a:gd name="T0" fmla="*/ 6 w 45"/>
              <a:gd name="T1" fmla="*/ 0 h 62"/>
              <a:gd name="T2" fmla="*/ 39 w 45"/>
              <a:gd name="T3" fmla="*/ 0 h 62"/>
              <a:gd name="T4" fmla="*/ 45 w 45"/>
              <a:gd name="T5" fmla="*/ 5 h 62"/>
              <a:gd name="T6" fmla="*/ 45 w 45"/>
              <a:gd name="T7" fmla="*/ 56 h 62"/>
              <a:gd name="T8" fmla="*/ 39 w 45"/>
              <a:gd name="T9" fmla="*/ 62 h 62"/>
              <a:gd name="T10" fmla="*/ 6 w 45"/>
              <a:gd name="T11" fmla="*/ 62 h 62"/>
              <a:gd name="T12" fmla="*/ 0 w 45"/>
              <a:gd name="T13" fmla="*/ 56 h 62"/>
              <a:gd name="T14" fmla="*/ 0 w 45"/>
              <a:gd name="T15" fmla="*/ 5 h 62"/>
              <a:gd name="T16" fmla="*/ 6 w 45"/>
              <a:gd name="T17" fmla="*/ 0 h 62"/>
              <a:gd name="T18" fmla="*/ 20 w 45"/>
              <a:gd name="T19" fmla="*/ 54 h 62"/>
              <a:gd name="T20" fmla="*/ 20 w 45"/>
              <a:gd name="T21" fmla="*/ 59 h 62"/>
              <a:gd name="T22" fmla="*/ 25 w 45"/>
              <a:gd name="T23" fmla="*/ 59 h 62"/>
              <a:gd name="T24" fmla="*/ 25 w 45"/>
              <a:gd name="T25" fmla="*/ 54 h 62"/>
              <a:gd name="T26" fmla="*/ 20 w 45"/>
              <a:gd name="T27" fmla="*/ 54 h 62"/>
              <a:gd name="T28" fmla="*/ 15 w 45"/>
              <a:gd name="T29" fmla="*/ 3 h 62"/>
              <a:gd name="T30" fmla="*/ 15 w 45"/>
              <a:gd name="T31" fmla="*/ 5 h 62"/>
              <a:gd name="T32" fmla="*/ 29 w 45"/>
              <a:gd name="T33" fmla="*/ 5 h 62"/>
              <a:gd name="T34" fmla="*/ 29 w 45"/>
              <a:gd name="T35" fmla="*/ 3 h 62"/>
              <a:gd name="T36" fmla="*/ 15 w 45"/>
              <a:gd name="T37" fmla="*/ 3 h 62"/>
              <a:gd name="T38" fmla="*/ 5 w 45"/>
              <a:gd name="T39" fmla="*/ 8 h 62"/>
              <a:gd name="T40" fmla="*/ 5 w 45"/>
              <a:gd name="T41" fmla="*/ 51 h 62"/>
              <a:gd name="T42" fmla="*/ 40 w 45"/>
              <a:gd name="T43" fmla="*/ 51 h 62"/>
              <a:gd name="T44" fmla="*/ 40 w 45"/>
              <a:gd name="T45" fmla="*/ 8 h 62"/>
              <a:gd name="T46" fmla="*/ 5 w 45"/>
              <a:gd name="T47" fmla="*/ 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 h="62">
                <a:moveTo>
                  <a:pt x="6" y="0"/>
                </a:moveTo>
                <a:cubicBezTo>
                  <a:pt x="39" y="0"/>
                  <a:pt x="39" y="0"/>
                  <a:pt x="39" y="0"/>
                </a:cubicBezTo>
                <a:cubicBezTo>
                  <a:pt x="42" y="0"/>
                  <a:pt x="45" y="2"/>
                  <a:pt x="45" y="5"/>
                </a:cubicBezTo>
                <a:cubicBezTo>
                  <a:pt x="45" y="56"/>
                  <a:pt x="45" y="56"/>
                  <a:pt x="45" y="56"/>
                </a:cubicBezTo>
                <a:cubicBezTo>
                  <a:pt x="45" y="59"/>
                  <a:pt x="42" y="62"/>
                  <a:pt x="39" y="62"/>
                </a:cubicBezTo>
                <a:cubicBezTo>
                  <a:pt x="6" y="62"/>
                  <a:pt x="6" y="62"/>
                  <a:pt x="6" y="62"/>
                </a:cubicBezTo>
                <a:cubicBezTo>
                  <a:pt x="2" y="62"/>
                  <a:pt x="0" y="59"/>
                  <a:pt x="0" y="56"/>
                </a:cubicBezTo>
                <a:cubicBezTo>
                  <a:pt x="0" y="5"/>
                  <a:pt x="0" y="5"/>
                  <a:pt x="0" y="5"/>
                </a:cubicBezTo>
                <a:cubicBezTo>
                  <a:pt x="0" y="2"/>
                  <a:pt x="2" y="0"/>
                  <a:pt x="6" y="0"/>
                </a:cubicBezTo>
                <a:close/>
                <a:moveTo>
                  <a:pt x="20" y="54"/>
                </a:moveTo>
                <a:cubicBezTo>
                  <a:pt x="20" y="59"/>
                  <a:pt x="20" y="59"/>
                  <a:pt x="20" y="59"/>
                </a:cubicBezTo>
                <a:cubicBezTo>
                  <a:pt x="25" y="59"/>
                  <a:pt x="25" y="59"/>
                  <a:pt x="25" y="59"/>
                </a:cubicBezTo>
                <a:cubicBezTo>
                  <a:pt x="25" y="54"/>
                  <a:pt x="25" y="54"/>
                  <a:pt x="25" y="54"/>
                </a:cubicBezTo>
                <a:cubicBezTo>
                  <a:pt x="20" y="54"/>
                  <a:pt x="20" y="54"/>
                  <a:pt x="20" y="54"/>
                </a:cubicBezTo>
                <a:close/>
                <a:moveTo>
                  <a:pt x="15" y="3"/>
                </a:moveTo>
                <a:cubicBezTo>
                  <a:pt x="15" y="5"/>
                  <a:pt x="15" y="5"/>
                  <a:pt x="15" y="5"/>
                </a:cubicBezTo>
                <a:cubicBezTo>
                  <a:pt x="29" y="5"/>
                  <a:pt x="29" y="5"/>
                  <a:pt x="29" y="5"/>
                </a:cubicBezTo>
                <a:cubicBezTo>
                  <a:pt x="29" y="3"/>
                  <a:pt x="29" y="3"/>
                  <a:pt x="29" y="3"/>
                </a:cubicBezTo>
                <a:cubicBezTo>
                  <a:pt x="15" y="3"/>
                  <a:pt x="15" y="3"/>
                  <a:pt x="15" y="3"/>
                </a:cubicBezTo>
                <a:close/>
                <a:moveTo>
                  <a:pt x="5" y="8"/>
                </a:moveTo>
                <a:cubicBezTo>
                  <a:pt x="5" y="51"/>
                  <a:pt x="5" y="51"/>
                  <a:pt x="5" y="51"/>
                </a:cubicBezTo>
                <a:cubicBezTo>
                  <a:pt x="40" y="51"/>
                  <a:pt x="40" y="51"/>
                  <a:pt x="40" y="51"/>
                </a:cubicBezTo>
                <a:cubicBezTo>
                  <a:pt x="40" y="8"/>
                  <a:pt x="40" y="8"/>
                  <a:pt x="40" y="8"/>
                </a:cubicBezTo>
                <a:lnTo>
                  <a:pt x="5" y="8"/>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9" name="组合 8">
            <a:extLst>
              <a:ext uri="{FF2B5EF4-FFF2-40B4-BE49-F238E27FC236}">
                <a16:creationId xmlns="" xmlns:a16="http://schemas.microsoft.com/office/drawing/2014/main" id="{8D49243C-6102-4062-ADB8-1F1D5B1B1F62}"/>
              </a:ext>
            </a:extLst>
          </p:cNvPr>
          <p:cNvGrpSpPr/>
          <p:nvPr/>
        </p:nvGrpSpPr>
        <p:grpSpPr>
          <a:xfrm>
            <a:off x="5651438" y="1692656"/>
            <a:ext cx="880246" cy="3762319"/>
            <a:chOff x="5651438" y="1692656"/>
            <a:chExt cx="880246" cy="3762319"/>
          </a:xfrm>
        </p:grpSpPr>
        <p:grpSp>
          <p:nvGrpSpPr>
            <p:cNvPr id="139" name="组合 138">
              <a:extLst>
                <a:ext uri="{FF2B5EF4-FFF2-40B4-BE49-F238E27FC236}">
                  <a16:creationId xmlns="" xmlns:a16="http://schemas.microsoft.com/office/drawing/2014/main" id="{75EE5158-A762-479E-BE5D-6CE5BD0EFF07}"/>
                </a:ext>
              </a:extLst>
            </p:cNvPr>
            <p:cNvGrpSpPr/>
            <p:nvPr/>
          </p:nvGrpSpPr>
          <p:grpSpPr>
            <a:xfrm>
              <a:off x="5651438" y="1692656"/>
              <a:ext cx="880246" cy="782355"/>
              <a:chOff x="5623293" y="1853265"/>
              <a:chExt cx="1069608" cy="950658"/>
            </a:xfrm>
          </p:grpSpPr>
          <p:sp>
            <p:nvSpPr>
              <p:cNvPr id="140" name="Freeform 5">
                <a:extLst>
                  <a:ext uri="{FF2B5EF4-FFF2-40B4-BE49-F238E27FC236}">
                    <a16:creationId xmlns="" xmlns:a16="http://schemas.microsoft.com/office/drawing/2014/main" id="{61B019FA-D302-4AB5-B15D-3DE2B624F93E}"/>
                  </a:ext>
                </a:extLst>
              </p:cNvPr>
              <p:cNvSpPr/>
              <p:nvPr/>
            </p:nvSpPr>
            <p:spPr bwMode="auto">
              <a:xfrm>
                <a:off x="5623293" y="1853265"/>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prstClr val="white"/>
                  </a:solidFill>
                  <a:cs typeface="+mn-ea"/>
                  <a:sym typeface="+mn-lt"/>
                </a:endParaRPr>
              </a:p>
            </p:txBody>
          </p:sp>
          <p:sp>
            <p:nvSpPr>
              <p:cNvPr id="141" name="Freeform 51">
                <a:extLst>
                  <a:ext uri="{FF2B5EF4-FFF2-40B4-BE49-F238E27FC236}">
                    <a16:creationId xmlns="" xmlns:a16="http://schemas.microsoft.com/office/drawing/2014/main" id="{CC39AC30-F7B4-41DB-8864-A25EE99F1B2E}"/>
                  </a:ext>
                </a:extLst>
              </p:cNvPr>
              <p:cNvSpPr>
                <a:spLocks noEditPoints="1"/>
              </p:cNvSpPr>
              <p:nvPr/>
            </p:nvSpPr>
            <p:spPr bwMode="auto">
              <a:xfrm>
                <a:off x="5983276" y="2205171"/>
                <a:ext cx="349643" cy="246846"/>
              </a:xfrm>
              <a:custGeom>
                <a:avLst/>
                <a:gdLst>
                  <a:gd name="T0" fmla="*/ 56 w 376"/>
                  <a:gd name="T1" fmla="*/ 29 h 274"/>
                  <a:gd name="T2" fmla="*/ 318 w 376"/>
                  <a:gd name="T3" fmla="*/ 29 h 274"/>
                  <a:gd name="T4" fmla="*/ 318 w 376"/>
                  <a:gd name="T5" fmla="*/ 187 h 274"/>
                  <a:gd name="T6" fmla="*/ 56 w 376"/>
                  <a:gd name="T7" fmla="*/ 187 h 274"/>
                  <a:gd name="T8" fmla="*/ 56 w 376"/>
                  <a:gd name="T9" fmla="*/ 29 h 274"/>
                  <a:gd name="T10" fmla="*/ 86 w 376"/>
                  <a:gd name="T11" fmla="*/ 146 h 274"/>
                  <a:gd name="T12" fmla="*/ 86 w 376"/>
                  <a:gd name="T13" fmla="*/ 155 h 274"/>
                  <a:gd name="T14" fmla="*/ 256 w 376"/>
                  <a:gd name="T15" fmla="*/ 155 h 274"/>
                  <a:gd name="T16" fmla="*/ 256 w 376"/>
                  <a:gd name="T17" fmla="*/ 146 h 274"/>
                  <a:gd name="T18" fmla="*/ 86 w 376"/>
                  <a:gd name="T19" fmla="*/ 146 h 274"/>
                  <a:gd name="T20" fmla="*/ 86 w 376"/>
                  <a:gd name="T21" fmla="*/ 125 h 274"/>
                  <a:gd name="T22" fmla="*/ 86 w 376"/>
                  <a:gd name="T23" fmla="*/ 134 h 274"/>
                  <a:gd name="T24" fmla="*/ 256 w 376"/>
                  <a:gd name="T25" fmla="*/ 134 h 274"/>
                  <a:gd name="T26" fmla="*/ 256 w 376"/>
                  <a:gd name="T27" fmla="*/ 125 h 274"/>
                  <a:gd name="T28" fmla="*/ 86 w 376"/>
                  <a:gd name="T29" fmla="*/ 125 h 274"/>
                  <a:gd name="T30" fmla="*/ 86 w 376"/>
                  <a:gd name="T31" fmla="*/ 100 h 274"/>
                  <a:gd name="T32" fmla="*/ 86 w 376"/>
                  <a:gd name="T33" fmla="*/ 108 h 274"/>
                  <a:gd name="T34" fmla="*/ 304 w 376"/>
                  <a:gd name="T35" fmla="*/ 108 h 274"/>
                  <a:gd name="T36" fmla="*/ 304 w 376"/>
                  <a:gd name="T37" fmla="*/ 100 h 274"/>
                  <a:gd name="T38" fmla="*/ 86 w 376"/>
                  <a:gd name="T39" fmla="*/ 100 h 274"/>
                  <a:gd name="T40" fmla="*/ 86 w 376"/>
                  <a:gd name="T41" fmla="*/ 76 h 274"/>
                  <a:gd name="T42" fmla="*/ 86 w 376"/>
                  <a:gd name="T43" fmla="*/ 85 h 274"/>
                  <a:gd name="T44" fmla="*/ 304 w 376"/>
                  <a:gd name="T45" fmla="*/ 85 h 274"/>
                  <a:gd name="T46" fmla="*/ 304 w 376"/>
                  <a:gd name="T47" fmla="*/ 76 h 274"/>
                  <a:gd name="T48" fmla="*/ 86 w 376"/>
                  <a:gd name="T49" fmla="*/ 76 h 274"/>
                  <a:gd name="T50" fmla="*/ 86 w 376"/>
                  <a:gd name="T51" fmla="*/ 52 h 274"/>
                  <a:gd name="T52" fmla="*/ 86 w 376"/>
                  <a:gd name="T53" fmla="*/ 61 h 274"/>
                  <a:gd name="T54" fmla="*/ 304 w 376"/>
                  <a:gd name="T55" fmla="*/ 61 h 274"/>
                  <a:gd name="T56" fmla="*/ 304 w 376"/>
                  <a:gd name="T57" fmla="*/ 52 h 274"/>
                  <a:gd name="T58" fmla="*/ 86 w 376"/>
                  <a:gd name="T59" fmla="*/ 52 h 274"/>
                  <a:gd name="T60" fmla="*/ 167 w 376"/>
                  <a:gd name="T61" fmla="*/ 230 h 274"/>
                  <a:gd name="T62" fmla="*/ 207 w 376"/>
                  <a:gd name="T63" fmla="*/ 230 h 274"/>
                  <a:gd name="T64" fmla="*/ 221 w 376"/>
                  <a:gd name="T65" fmla="*/ 253 h 274"/>
                  <a:gd name="T66" fmla="*/ 155 w 376"/>
                  <a:gd name="T67" fmla="*/ 253 h 274"/>
                  <a:gd name="T68" fmla="*/ 167 w 376"/>
                  <a:gd name="T69" fmla="*/ 230 h 274"/>
                  <a:gd name="T70" fmla="*/ 57 w 376"/>
                  <a:gd name="T71" fmla="*/ 0 h 274"/>
                  <a:gd name="T72" fmla="*/ 30 w 376"/>
                  <a:gd name="T73" fmla="*/ 27 h 274"/>
                  <a:gd name="T74" fmla="*/ 30 w 376"/>
                  <a:gd name="T75" fmla="*/ 183 h 274"/>
                  <a:gd name="T76" fmla="*/ 50 w 376"/>
                  <a:gd name="T77" fmla="*/ 210 h 274"/>
                  <a:gd name="T78" fmla="*/ 50 w 376"/>
                  <a:gd name="T79" fmla="*/ 210 h 274"/>
                  <a:gd name="T80" fmla="*/ 0 w 376"/>
                  <a:gd name="T81" fmla="*/ 249 h 274"/>
                  <a:gd name="T82" fmla="*/ 0 w 376"/>
                  <a:gd name="T83" fmla="*/ 274 h 274"/>
                  <a:gd name="T84" fmla="*/ 376 w 376"/>
                  <a:gd name="T85" fmla="*/ 274 h 274"/>
                  <a:gd name="T86" fmla="*/ 376 w 376"/>
                  <a:gd name="T87" fmla="*/ 249 h 274"/>
                  <a:gd name="T88" fmla="*/ 322 w 376"/>
                  <a:gd name="T89" fmla="*/ 210 h 274"/>
                  <a:gd name="T90" fmla="*/ 344 w 376"/>
                  <a:gd name="T91" fmla="*/ 183 h 274"/>
                  <a:gd name="T92" fmla="*/ 344 w 376"/>
                  <a:gd name="T93" fmla="*/ 27 h 274"/>
                  <a:gd name="T94" fmla="*/ 316 w 376"/>
                  <a:gd name="T95" fmla="*/ 0 h 274"/>
                  <a:gd name="T96" fmla="*/ 57 w 376"/>
                  <a:gd name="T97"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274">
                    <a:moveTo>
                      <a:pt x="56" y="29"/>
                    </a:moveTo>
                    <a:cubicBezTo>
                      <a:pt x="318" y="29"/>
                      <a:pt x="318" y="29"/>
                      <a:pt x="318" y="29"/>
                    </a:cubicBezTo>
                    <a:cubicBezTo>
                      <a:pt x="318" y="187"/>
                      <a:pt x="318" y="187"/>
                      <a:pt x="318" y="187"/>
                    </a:cubicBezTo>
                    <a:cubicBezTo>
                      <a:pt x="56" y="187"/>
                      <a:pt x="56" y="187"/>
                      <a:pt x="56" y="187"/>
                    </a:cubicBezTo>
                    <a:cubicBezTo>
                      <a:pt x="56" y="29"/>
                      <a:pt x="56" y="29"/>
                      <a:pt x="56" y="29"/>
                    </a:cubicBezTo>
                    <a:close/>
                    <a:moveTo>
                      <a:pt x="86" y="146"/>
                    </a:moveTo>
                    <a:cubicBezTo>
                      <a:pt x="86" y="155"/>
                      <a:pt x="86" y="155"/>
                      <a:pt x="86" y="155"/>
                    </a:cubicBezTo>
                    <a:cubicBezTo>
                      <a:pt x="256" y="155"/>
                      <a:pt x="256" y="155"/>
                      <a:pt x="256" y="155"/>
                    </a:cubicBezTo>
                    <a:cubicBezTo>
                      <a:pt x="256" y="146"/>
                      <a:pt x="256" y="146"/>
                      <a:pt x="256" y="146"/>
                    </a:cubicBezTo>
                    <a:cubicBezTo>
                      <a:pt x="86" y="146"/>
                      <a:pt x="86" y="146"/>
                      <a:pt x="86" y="146"/>
                    </a:cubicBezTo>
                    <a:close/>
                    <a:moveTo>
                      <a:pt x="86" y="125"/>
                    </a:moveTo>
                    <a:cubicBezTo>
                      <a:pt x="86" y="134"/>
                      <a:pt x="86" y="134"/>
                      <a:pt x="86" y="134"/>
                    </a:cubicBezTo>
                    <a:cubicBezTo>
                      <a:pt x="256" y="134"/>
                      <a:pt x="256" y="134"/>
                      <a:pt x="256" y="134"/>
                    </a:cubicBezTo>
                    <a:cubicBezTo>
                      <a:pt x="256" y="125"/>
                      <a:pt x="256" y="125"/>
                      <a:pt x="256" y="125"/>
                    </a:cubicBezTo>
                    <a:cubicBezTo>
                      <a:pt x="86" y="125"/>
                      <a:pt x="86" y="125"/>
                      <a:pt x="86" y="125"/>
                    </a:cubicBezTo>
                    <a:close/>
                    <a:moveTo>
                      <a:pt x="86" y="100"/>
                    </a:moveTo>
                    <a:cubicBezTo>
                      <a:pt x="86" y="108"/>
                      <a:pt x="86" y="108"/>
                      <a:pt x="86" y="108"/>
                    </a:cubicBezTo>
                    <a:cubicBezTo>
                      <a:pt x="304" y="108"/>
                      <a:pt x="304" y="108"/>
                      <a:pt x="304" y="108"/>
                    </a:cubicBezTo>
                    <a:cubicBezTo>
                      <a:pt x="304" y="100"/>
                      <a:pt x="304" y="100"/>
                      <a:pt x="304" y="100"/>
                    </a:cubicBezTo>
                    <a:cubicBezTo>
                      <a:pt x="86" y="100"/>
                      <a:pt x="86" y="100"/>
                      <a:pt x="86" y="100"/>
                    </a:cubicBezTo>
                    <a:close/>
                    <a:moveTo>
                      <a:pt x="86" y="76"/>
                    </a:moveTo>
                    <a:cubicBezTo>
                      <a:pt x="86" y="85"/>
                      <a:pt x="86" y="85"/>
                      <a:pt x="86" y="85"/>
                    </a:cubicBezTo>
                    <a:cubicBezTo>
                      <a:pt x="304" y="85"/>
                      <a:pt x="304" y="85"/>
                      <a:pt x="304" y="85"/>
                    </a:cubicBezTo>
                    <a:cubicBezTo>
                      <a:pt x="304" y="76"/>
                      <a:pt x="304" y="76"/>
                      <a:pt x="304" y="76"/>
                    </a:cubicBezTo>
                    <a:cubicBezTo>
                      <a:pt x="86" y="76"/>
                      <a:pt x="86" y="76"/>
                      <a:pt x="86" y="76"/>
                    </a:cubicBezTo>
                    <a:close/>
                    <a:moveTo>
                      <a:pt x="86" y="52"/>
                    </a:moveTo>
                    <a:cubicBezTo>
                      <a:pt x="86" y="61"/>
                      <a:pt x="86" y="61"/>
                      <a:pt x="86" y="61"/>
                    </a:cubicBezTo>
                    <a:cubicBezTo>
                      <a:pt x="304" y="61"/>
                      <a:pt x="304" y="61"/>
                      <a:pt x="304" y="61"/>
                    </a:cubicBezTo>
                    <a:cubicBezTo>
                      <a:pt x="304" y="52"/>
                      <a:pt x="304" y="52"/>
                      <a:pt x="304" y="52"/>
                    </a:cubicBezTo>
                    <a:cubicBezTo>
                      <a:pt x="86" y="52"/>
                      <a:pt x="86" y="52"/>
                      <a:pt x="86" y="52"/>
                    </a:cubicBezTo>
                    <a:close/>
                    <a:moveTo>
                      <a:pt x="167" y="230"/>
                    </a:moveTo>
                    <a:cubicBezTo>
                      <a:pt x="207" y="230"/>
                      <a:pt x="207" y="230"/>
                      <a:pt x="207" y="230"/>
                    </a:cubicBezTo>
                    <a:cubicBezTo>
                      <a:pt x="221" y="253"/>
                      <a:pt x="221" y="253"/>
                      <a:pt x="221" y="253"/>
                    </a:cubicBezTo>
                    <a:cubicBezTo>
                      <a:pt x="155" y="253"/>
                      <a:pt x="155" y="253"/>
                      <a:pt x="155" y="253"/>
                    </a:cubicBezTo>
                    <a:cubicBezTo>
                      <a:pt x="167" y="230"/>
                      <a:pt x="167" y="230"/>
                      <a:pt x="167" y="230"/>
                    </a:cubicBezTo>
                    <a:close/>
                    <a:moveTo>
                      <a:pt x="57" y="0"/>
                    </a:moveTo>
                    <a:cubicBezTo>
                      <a:pt x="42" y="0"/>
                      <a:pt x="30" y="12"/>
                      <a:pt x="30" y="27"/>
                    </a:cubicBezTo>
                    <a:cubicBezTo>
                      <a:pt x="30" y="183"/>
                      <a:pt x="30" y="183"/>
                      <a:pt x="30" y="183"/>
                    </a:cubicBezTo>
                    <a:cubicBezTo>
                      <a:pt x="30" y="196"/>
                      <a:pt x="38" y="207"/>
                      <a:pt x="50" y="210"/>
                    </a:cubicBezTo>
                    <a:cubicBezTo>
                      <a:pt x="50" y="210"/>
                      <a:pt x="50" y="210"/>
                      <a:pt x="50" y="210"/>
                    </a:cubicBezTo>
                    <a:cubicBezTo>
                      <a:pt x="0" y="249"/>
                      <a:pt x="0" y="249"/>
                      <a:pt x="0" y="249"/>
                    </a:cubicBezTo>
                    <a:cubicBezTo>
                      <a:pt x="0" y="274"/>
                      <a:pt x="0" y="274"/>
                      <a:pt x="0" y="274"/>
                    </a:cubicBezTo>
                    <a:cubicBezTo>
                      <a:pt x="376" y="274"/>
                      <a:pt x="376" y="274"/>
                      <a:pt x="376" y="274"/>
                    </a:cubicBezTo>
                    <a:cubicBezTo>
                      <a:pt x="376" y="249"/>
                      <a:pt x="376" y="249"/>
                      <a:pt x="376" y="249"/>
                    </a:cubicBezTo>
                    <a:cubicBezTo>
                      <a:pt x="322" y="210"/>
                      <a:pt x="322" y="210"/>
                      <a:pt x="322" y="210"/>
                    </a:cubicBezTo>
                    <a:cubicBezTo>
                      <a:pt x="335" y="208"/>
                      <a:pt x="344" y="196"/>
                      <a:pt x="344" y="183"/>
                    </a:cubicBezTo>
                    <a:cubicBezTo>
                      <a:pt x="344" y="27"/>
                      <a:pt x="344" y="27"/>
                      <a:pt x="344" y="27"/>
                    </a:cubicBezTo>
                    <a:cubicBezTo>
                      <a:pt x="344" y="12"/>
                      <a:pt x="332" y="0"/>
                      <a:pt x="316" y="0"/>
                    </a:cubicBezTo>
                    <a:lnTo>
                      <a:pt x="57" y="0"/>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nvGrpSpPr>
            <p:cNvPr id="142" name="组合 141">
              <a:extLst>
                <a:ext uri="{FF2B5EF4-FFF2-40B4-BE49-F238E27FC236}">
                  <a16:creationId xmlns="" xmlns:a16="http://schemas.microsoft.com/office/drawing/2014/main" id="{6072E123-575D-492C-A018-EDEC0A08030D}"/>
                </a:ext>
              </a:extLst>
            </p:cNvPr>
            <p:cNvGrpSpPr/>
            <p:nvPr/>
          </p:nvGrpSpPr>
          <p:grpSpPr>
            <a:xfrm>
              <a:off x="5651438" y="3182638"/>
              <a:ext cx="880246" cy="782355"/>
              <a:chOff x="5623293" y="3343247"/>
              <a:chExt cx="1069608" cy="950658"/>
            </a:xfrm>
          </p:grpSpPr>
          <p:sp>
            <p:nvSpPr>
              <p:cNvPr id="143" name="Freeform 5">
                <a:extLst>
                  <a:ext uri="{FF2B5EF4-FFF2-40B4-BE49-F238E27FC236}">
                    <a16:creationId xmlns="" xmlns:a16="http://schemas.microsoft.com/office/drawing/2014/main" id="{28D063E1-8387-4CAF-B49C-640477F9A003}"/>
                  </a:ext>
                </a:extLst>
              </p:cNvPr>
              <p:cNvSpPr/>
              <p:nvPr/>
            </p:nvSpPr>
            <p:spPr bwMode="auto">
              <a:xfrm>
                <a:off x="5623293" y="3343247"/>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srgbClr val="96FFFF"/>
                  </a:solidFill>
                  <a:cs typeface="+mn-ea"/>
                  <a:sym typeface="+mn-lt"/>
                </a:endParaRPr>
              </a:p>
            </p:txBody>
          </p:sp>
          <p:sp>
            <p:nvSpPr>
              <p:cNvPr id="144" name="Freeform 104">
                <a:extLst>
                  <a:ext uri="{FF2B5EF4-FFF2-40B4-BE49-F238E27FC236}">
                    <a16:creationId xmlns="" xmlns:a16="http://schemas.microsoft.com/office/drawing/2014/main" id="{F59F7EFC-A6D6-436E-8CB1-D9D6206B15F5}"/>
                  </a:ext>
                </a:extLst>
              </p:cNvPr>
              <p:cNvSpPr>
                <a:spLocks noEditPoints="1"/>
              </p:cNvSpPr>
              <p:nvPr/>
            </p:nvSpPr>
            <p:spPr bwMode="auto">
              <a:xfrm>
                <a:off x="6027355" y="3660536"/>
                <a:ext cx="261485" cy="3160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nvGrpSpPr>
            <p:cNvPr id="145" name="组合 144">
              <a:extLst>
                <a:ext uri="{FF2B5EF4-FFF2-40B4-BE49-F238E27FC236}">
                  <a16:creationId xmlns="" xmlns:a16="http://schemas.microsoft.com/office/drawing/2014/main" id="{9CCFE8C0-833B-469F-A933-0C426BF2F557}"/>
                </a:ext>
              </a:extLst>
            </p:cNvPr>
            <p:cNvGrpSpPr/>
            <p:nvPr/>
          </p:nvGrpSpPr>
          <p:grpSpPr>
            <a:xfrm>
              <a:off x="5651438" y="4672620"/>
              <a:ext cx="880246" cy="782355"/>
              <a:chOff x="5623293" y="4833229"/>
              <a:chExt cx="1069608" cy="950658"/>
            </a:xfrm>
          </p:grpSpPr>
          <p:sp>
            <p:nvSpPr>
              <p:cNvPr id="146" name="Freeform 5">
                <a:extLst>
                  <a:ext uri="{FF2B5EF4-FFF2-40B4-BE49-F238E27FC236}">
                    <a16:creationId xmlns="" xmlns:a16="http://schemas.microsoft.com/office/drawing/2014/main" id="{88AB8291-9F5D-492B-BC07-D010C7462F80}"/>
                  </a:ext>
                </a:extLst>
              </p:cNvPr>
              <p:cNvSpPr/>
              <p:nvPr/>
            </p:nvSpPr>
            <p:spPr bwMode="auto">
              <a:xfrm>
                <a:off x="5623293" y="4833229"/>
                <a:ext cx="1069608" cy="950658"/>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gradFill>
                <a:gsLst>
                  <a:gs pos="0">
                    <a:srgbClr val="6A9DB2"/>
                  </a:gs>
                  <a:gs pos="70000">
                    <a:srgbClr val="4F7D94"/>
                  </a:gs>
                </a:gsLst>
                <a:lin ang="5400000" scaled="1"/>
              </a:gradFill>
              <a:ln w="19050">
                <a:noFill/>
              </a:ln>
              <a:effectLst>
                <a:outerShdw blurRad="419100" dist="3810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b="1" dirty="0">
                  <a:solidFill>
                    <a:srgbClr val="4B78C4"/>
                  </a:solidFill>
                  <a:cs typeface="+mn-ea"/>
                  <a:sym typeface="+mn-lt"/>
                </a:endParaRPr>
              </a:p>
            </p:txBody>
          </p:sp>
          <p:sp>
            <p:nvSpPr>
              <p:cNvPr id="147" name="Freeform 283">
                <a:extLst>
                  <a:ext uri="{FF2B5EF4-FFF2-40B4-BE49-F238E27FC236}">
                    <a16:creationId xmlns="" xmlns:a16="http://schemas.microsoft.com/office/drawing/2014/main" id="{D8B485A5-132B-4636-BC59-4D0B90FFC684}"/>
                  </a:ext>
                </a:extLst>
              </p:cNvPr>
              <p:cNvSpPr>
                <a:spLocks noEditPoints="1"/>
              </p:cNvSpPr>
              <p:nvPr/>
            </p:nvSpPr>
            <p:spPr bwMode="auto">
              <a:xfrm>
                <a:off x="6056349" y="5191767"/>
                <a:ext cx="203496" cy="282206"/>
              </a:xfrm>
              <a:custGeom>
                <a:avLst/>
                <a:gdLst>
                  <a:gd name="T0" fmla="*/ 6 w 45"/>
                  <a:gd name="T1" fmla="*/ 0 h 62"/>
                  <a:gd name="T2" fmla="*/ 39 w 45"/>
                  <a:gd name="T3" fmla="*/ 0 h 62"/>
                  <a:gd name="T4" fmla="*/ 45 w 45"/>
                  <a:gd name="T5" fmla="*/ 5 h 62"/>
                  <a:gd name="T6" fmla="*/ 45 w 45"/>
                  <a:gd name="T7" fmla="*/ 56 h 62"/>
                  <a:gd name="T8" fmla="*/ 39 w 45"/>
                  <a:gd name="T9" fmla="*/ 62 h 62"/>
                  <a:gd name="T10" fmla="*/ 6 w 45"/>
                  <a:gd name="T11" fmla="*/ 62 h 62"/>
                  <a:gd name="T12" fmla="*/ 0 w 45"/>
                  <a:gd name="T13" fmla="*/ 56 h 62"/>
                  <a:gd name="T14" fmla="*/ 0 w 45"/>
                  <a:gd name="T15" fmla="*/ 5 h 62"/>
                  <a:gd name="T16" fmla="*/ 6 w 45"/>
                  <a:gd name="T17" fmla="*/ 0 h 62"/>
                  <a:gd name="T18" fmla="*/ 20 w 45"/>
                  <a:gd name="T19" fmla="*/ 54 h 62"/>
                  <a:gd name="T20" fmla="*/ 20 w 45"/>
                  <a:gd name="T21" fmla="*/ 59 h 62"/>
                  <a:gd name="T22" fmla="*/ 25 w 45"/>
                  <a:gd name="T23" fmla="*/ 59 h 62"/>
                  <a:gd name="T24" fmla="*/ 25 w 45"/>
                  <a:gd name="T25" fmla="*/ 54 h 62"/>
                  <a:gd name="T26" fmla="*/ 20 w 45"/>
                  <a:gd name="T27" fmla="*/ 54 h 62"/>
                  <a:gd name="T28" fmla="*/ 15 w 45"/>
                  <a:gd name="T29" fmla="*/ 3 h 62"/>
                  <a:gd name="T30" fmla="*/ 15 w 45"/>
                  <a:gd name="T31" fmla="*/ 5 h 62"/>
                  <a:gd name="T32" fmla="*/ 29 w 45"/>
                  <a:gd name="T33" fmla="*/ 5 h 62"/>
                  <a:gd name="T34" fmla="*/ 29 w 45"/>
                  <a:gd name="T35" fmla="*/ 3 h 62"/>
                  <a:gd name="T36" fmla="*/ 15 w 45"/>
                  <a:gd name="T37" fmla="*/ 3 h 62"/>
                  <a:gd name="T38" fmla="*/ 5 w 45"/>
                  <a:gd name="T39" fmla="*/ 8 h 62"/>
                  <a:gd name="T40" fmla="*/ 5 w 45"/>
                  <a:gd name="T41" fmla="*/ 51 h 62"/>
                  <a:gd name="T42" fmla="*/ 40 w 45"/>
                  <a:gd name="T43" fmla="*/ 51 h 62"/>
                  <a:gd name="T44" fmla="*/ 40 w 45"/>
                  <a:gd name="T45" fmla="*/ 8 h 62"/>
                  <a:gd name="T46" fmla="*/ 5 w 45"/>
                  <a:gd name="T47" fmla="*/ 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 h="62">
                    <a:moveTo>
                      <a:pt x="6" y="0"/>
                    </a:moveTo>
                    <a:cubicBezTo>
                      <a:pt x="39" y="0"/>
                      <a:pt x="39" y="0"/>
                      <a:pt x="39" y="0"/>
                    </a:cubicBezTo>
                    <a:cubicBezTo>
                      <a:pt x="42" y="0"/>
                      <a:pt x="45" y="2"/>
                      <a:pt x="45" y="5"/>
                    </a:cubicBezTo>
                    <a:cubicBezTo>
                      <a:pt x="45" y="56"/>
                      <a:pt x="45" y="56"/>
                      <a:pt x="45" y="56"/>
                    </a:cubicBezTo>
                    <a:cubicBezTo>
                      <a:pt x="45" y="59"/>
                      <a:pt x="42" y="62"/>
                      <a:pt x="39" y="62"/>
                    </a:cubicBezTo>
                    <a:cubicBezTo>
                      <a:pt x="6" y="62"/>
                      <a:pt x="6" y="62"/>
                      <a:pt x="6" y="62"/>
                    </a:cubicBezTo>
                    <a:cubicBezTo>
                      <a:pt x="2" y="62"/>
                      <a:pt x="0" y="59"/>
                      <a:pt x="0" y="56"/>
                    </a:cubicBezTo>
                    <a:cubicBezTo>
                      <a:pt x="0" y="5"/>
                      <a:pt x="0" y="5"/>
                      <a:pt x="0" y="5"/>
                    </a:cubicBezTo>
                    <a:cubicBezTo>
                      <a:pt x="0" y="2"/>
                      <a:pt x="2" y="0"/>
                      <a:pt x="6" y="0"/>
                    </a:cubicBezTo>
                    <a:close/>
                    <a:moveTo>
                      <a:pt x="20" y="54"/>
                    </a:moveTo>
                    <a:cubicBezTo>
                      <a:pt x="20" y="59"/>
                      <a:pt x="20" y="59"/>
                      <a:pt x="20" y="59"/>
                    </a:cubicBezTo>
                    <a:cubicBezTo>
                      <a:pt x="25" y="59"/>
                      <a:pt x="25" y="59"/>
                      <a:pt x="25" y="59"/>
                    </a:cubicBezTo>
                    <a:cubicBezTo>
                      <a:pt x="25" y="54"/>
                      <a:pt x="25" y="54"/>
                      <a:pt x="25" y="54"/>
                    </a:cubicBezTo>
                    <a:cubicBezTo>
                      <a:pt x="20" y="54"/>
                      <a:pt x="20" y="54"/>
                      <a:pt x="20" y="54"/>
                    </a:cubicBezTo>
                    <a:close/>
                    <a:moveTo>
                      <a:pt x="15" y="3"/>
                    </a:moveTo>
                    <a:cubicBezTo>
                      <a:pt x="15" y="5"/>
                      <a:pt x="15" y="5"/>
                      <a:pt x="15" y="5"/>
                    </a:cubicBezTo>
                    <a:cubicBezTo>
                      <a:pt x="29" y="5"/>
                      <a:pt x="29" y="5"/>
                      <a:pt x="29" y="5"/>
                    </a:cubicBezTo>
                    <a:cubicBezTo>
                      <a:pt x="29" y="3"/>
                      <a:pt x="29" y="3"/>
                      <a:pt x="29" y="3"/>
                    </a:cubicBezTo>
                    <a:cubicBezTo>
                      <a:pt x="15" y="3"/>
                      <a:pt x="15" y="3"/>
                      <a:pt x="15" y="3"/>
                    </a:cubicBezTo>
                    <a:close/>
                    <a:moveTo>
                      <a:pt x="5" y="8"/>
                    </a:moveTo>
                    <a:cubicBezTo>
                      <a:pt x="5" y="51"/>
                      <a:pt x="5" y="51"/>
                      <a:pt x="5" y="51"/>
                    </a:cubicBezTo>
                    <a:cubicBezTo>
                      <a:pt x="40" y="51"/>
                      <a:pt x="40" y="51"/>
                      <a:pt x="40" y="51"/>
                    </a:cubicBezTo>
                    <a:cubicBezTo>
                      <a:pt x="40" y="8"/>
                      <a:pt x="40" y="8"/>
                      <a:pt x="40" y="8"/>
                    </a:cubicBezTo>
                    <a:lnTo>
                      <a:pt x="5" y="8"/>
                    </a:ln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grpSp>
      </p:grpSp>
      <p:sp>
        <p:nvSpPr>
          <p:cNvPr id="148" name="Text Placeholder 32">
            <a:extLst>
              <a:ext uri="{FF2B5EF4-FFF2-40B4-BE49-F238E27FC236}">
                <a16:creationId xmlns="" xmlns:a16="http://schemas.microsoft.com/office/drawing/2014/main" id="{F8DC413A-D769-443D-B196-B3AF73FD37C1}"/>
              </a:ext>
            </a:extLst>
          </p:cNvPr>
          <p:cNvSpPr txBox="1">
            <a:spLocks/>
          </p:cNvSpPr>
          <p:nvPr/>
        </p:nvSpPr>
        <p:spPr>
          <a:xfrm>
            <a:off x="6827936" y="1936516"/>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p>
        </p:txBody>
      </p:sp>
      <p:sp>
        <p:nvSpPr>
          <p:cNvPr id="149" name="Text Placeholder 33">
            <a:extLst>
              <a:ext uri="{FF2B5EF4-FFF2-40B4-BE49-F238E27FC236}">
                <a16:creationId xmlns="" xmlns:a16="http://schemas.microsoft.com/office/drawing/2014/main" id="{2E5F3D18-777A-44D8-97E3-7A72643B6311}"/>
              </a:ext>
            </a:extLst>
          </p:cNvPr>
          <p:cNvSpPr txBox="1">
            <a:spLocks/>
          </p:cNvSpPr>
          <p:nvPr/>
        </p:nvSpPr>
        <p:spPr>
          <a:xfrm>
            <a:off x="6827936" y="1546637"/>
            <a:ext cx="3197596" cy="36657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lnSpc>
                <a:spcPct val="150000"/>
              </a:lnSpc>
              <a:buNone/>
            </a:pPr>
            <a:r>
              <a:rPr lang="zh-CN" altLang="en-US" sz="1800" dirty="0">
                <a:solidFill>
                  <a:srgbClr val="4F7D94"/>
                </a:solidFill>
                <a:latin typeface="+mn-lt"/>
                <a:cs typeface="+mn-ea"/>
                <a:sym typeface="+mn-lt"/>
              </a:rPr>
              <a:t>重要考核内容</a:t>
            </a:r>
          </a:p>
        </p:txBody>
      </p:sp>
      <p:sp>
        <p:nvSpPr>
          <p:cNvPr id="150" name="Text Placeholder 32">
            <a:extLst>
              <a:ext uri="{FF2B5EF4-FFF2-40B4-BE49-F238E27FC236}">
                <a16:creationId xmlns="" xmlns:a16="http://schemas.microsoft.com/office/drawing/2014/main" id="{E9CFF308-281C-4A53-B72E-29213CB33F3B}"/>
              </a:ext>
            </a:extLst>
          </p:cNvPr>
          <p:cNvSpPr txBox="1">
            <a:spLocks/>
          </p:cNvSpPr>
          <p:nvPr/>
        </p:nvSpPr>
        <p:spPr>
          <a:xfrm>
            <a:off x="6827936" y="3435482"/>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p>
        </p:txBody>
      </p:sp>
      <p:sp>
        <p:nvSpPr>
          <p:cNvPr id="151" name="Text Placeholder 33">
            <a:extLst>
              <a:ext uri="{FF2B5EF4-FFF2-40B4-BE49-F238E27FC236}">
                <a16:creationId xmlns="" xmlns:a16="http://schemas.microsoft.com/office/drawing/2014/main" id="{54F20050-8237-4011-9158-67C6E04C606A}"/>
              </a:ext>
            </a:extLst>
          </p:cNvPr>
          <p:cNvSpPr txBox="1">
            <a:spLocks/>
          </p:cNvSpPr>
          <p:nvPr/>
        </p:nvSpPr>
        <p:spPr>
          <a:xfrm>
            <a:off x="6827936" y="3045603"/>
            <a:ext cx="3197596" cy="24929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buNone/>
            </a:pPr>
            <a:r>
              <a:rPr lang="zh-CN" altLang="en-US" sz="1800" dirty="0">
                <a:solidFill>
                  <a:srgbClr val="4F7D94"/>
                </a:solidFill>
                <a:latin typeface="+mn-lt"/>
                <a:cs typeface="+mn-ea"/>
                <a:sym typeface="+mn-lt"/>
              </a:rPr>
              <a:t>政府会计准则</a:t>
            </a:r>
            <a:r>
              <a:rPr lang="en-US" altLang="zh-CN" sz="1800" dirty="0">
                <a:solidFill>
                  <a:srgbClr val="4F7D94"/>
                </a:solidFill>
                <a:latin typeface="+mn-lt"/>
                <a:cs typeface="+mn-ea"/>
                <a:sym typeface="+mn-lt"/>
              </a:rPr>
              <a:t>—</a:t>
            </a:r>
            <a:r>
              <a:rPr lang="zh-CN" altLang="en-US" sz="1800" dirty="0">
                <a:solidFill>
                  <a:srgbClr val="4F7D94"/>
                </a:solidFill>
                <a:latin typeface="+mn-lt"/>
                <a:cs typeface="+mn-ea"/>
                <a:sym typeface="+mn-lt"/>
              </a:rPr>
              <a:t>基本准则</a:t>
            </a:r>
          </a:p>
        </p:txBody>
      </p:sp>
      <p:sp>
        <p:nvSpPr>
          <p:cNvPr id="152" name="Text Placeholder 32">
            <a:extLst>
              <a:ext uri="{FF2B5EF4-FFF2-40B4-BE49-F238E27FC236}">
                <a16:creationId xmlns="" xmlns:a16="http://schemas.microsoft.com/office/drawing/2014/main" id="{8E5B63C6-43AB-4671-BC8A-7D78AB536A3D}"/>
              </a:ext>
            </a:extLst>
          </p:cNvPr>
          <p:cNvSpPr txBox="1">
            <a:spLocks/>
          </p:cNvSpPr>
          <p:nvPr/>
        </p:nvSpPr>
        <p:spPr>
          <a:xfrm>
            <a:off x="6827936" y="4934448"/>
            <a:ext cx="3996577" cy="69519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hangingPunct="0">
              <a:lnSpc>
                <a:spcPct val="150000"/>
              </a:lnSpc>
              <a:buNone/>
            </a:pPr>
            <a:r>
              <a:rPr lang="zh-CN" altLang="en-US" sz="1600" dirty="0">
                <a:solidFill>
                  <a:schemeClr val="tx1">
                    <a:lumMod val="85000"/>
                    <a:lumOff val="15000"/>
                  </a:schemeClr>
                </a:solidFill>
                <a:latin typeface="+mn-lt"/>
                <a:cs typeface="+mn-ea"/>
                <a:sym typeface="+mn-lt"/>
              </a:rPr>
              <a:t>加快财务信息化建设，提升服务效率。财务管理信息化建设符合时代发展趋</a:t>
            </a:r>
          </a:p>
        </p:txBody>
      </p:sp>
      <p:sp>
        <p:nvSpPr>
          <p:cNvPr id="153" name="Text Placeholder 33">
            <a:extLst>
              <a:ext uri="{FF2B5EF4-FFF2-40B4-BE49-F238E27FC236}">
                <a16:creationId xmlns="" xmlns:a16="http://schemas.microsoft.com/office/drawing/2014/main" id="{5BD95D47-CBA3-4C07-9DB2-748665C32665}"/>
              </a:ext>
            </a:extLst>
          </p:cNvPr>
          <p:cNvSpPr txBox="1">
            <a:spLocks/>
          </p:cNvSpPr>
          <p:nvPr/>
        </p:nvSpPr>
        <p:spPr>
          <a:xfrm>
            <a:off x="6827936" y="4544569"/>
            <a:ext cx="3197596" cy="36657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hangingPunct="0">
              <a:lnSpc>
                <a:spcPct val="150000"/>
              </a:lnSpc>
              <a:buNone/>
            </a:pPr>
            <a:r>
              <a:rPr lang="zh-CN" altLang="en-US" sz="1800" dirty="0">
                <a:solidFill>
                  <a:srgbClr val="4F7D94"/>
                </a:solidFill>
                <a:latin typeface="+mn-lt"/>
                <a:cs typeface="+mn-ea"/>
                <a:sym typeface="+mn-lt"/>
              </a:rPr>
              <a:t>可行的办法和措施</a:t>
            </a:r>
          </a:p>
        </p:txBody>
      </p:sp>
    </p:spTree>
    <p:custDataLst>
      <p:tags r:id="rId1"/>
    </p:custDataLst>
    <p:extLst>
      <p:ext uri="{BB962C8B-B14F-4D97-AF65-F5344CB8AC3E}">
        <p14:creationId xmlns:p14="http://schemas.microsoft.com/office/powerpoint/2010/main" val="4054079397"/>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10"/>
                                        </p:tgtEl>
                                        <p:attrNameLst>
                                          <p:attrName>style.visibility</p:attrName>
                                        </p:attrNameLst>
                                      </p:cBhvr>
                                      <p:to>
                                        <p:strVal val="visible"/>
                                      </p:to>
                                    </p:set>
                                    <p:anim calcmode="lin" valueType="num">
                                      <p:cBhvr additive="base">
                                        <p:cTn id="11" dur="500" fill="hold"/>
                                        <p:tgtEl>
                                          <p:spTgt spid="110"/>
                                        </p:tgtEl>
                                        <p:attrNameLst>
                                          <p:attrName>ppt_x</p:attrName>
                                        </p:attrNameLst>
                                      </p:cBhvr>
                                      <p:tavLst>
                                        <p:tav tm="0">
                                          <p:val>
                                            <p:strVal val="#ppt_x"/>
                                          </p:val>
                                        </p:tav>
                                        <p:tav tm="100000">
                                          <p:val>
                                            <p:strVal val="#ppt_x"/>
                                          </p:val>
                                        </p:tav>
                                      </p:tavLst>
                                    </p:anim>
                                    <p:anim calcmode="lin" valueType="num">
                                      <p:cBhvr additive="base">
                                        <p:cTn id="12" dur="500" fill="hold"/>
                                        <p:tgtEl>
                                          <p:spTgt spid="1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36"/>
                                        </p:tgtEl>
                                        <p:attrNameLst>
                                          <p:attrName>style.visibility</p:attrName>
                                        </p:attrNameLst>
                                      </p:cBhvr>
                                      <p:to>
                                        <p:strVal val="visible"/>
                                      </p:to>
                                    </p:set>
                                    <p:animEffect transition="in" filter="randombar(horizontal)">
                                      <p:cBhvr>
                                        <p:cTn id="16" dur="500"/>
                                        <p:tgtEl>
                                          <p:spTgt spid="13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7"/>
                                        </p:tgtEl>
                                        <p:attrNameLst>
                                          <p:attrName>style.visibility</p:attrName>
                                        </p:attrNameLst>
                                      </p:cBhvr>
                                      <p:to>
                                        <p:strVal val="visible"/>
                                      </p:to>
                                    </p:set>
                                    <p:animEffect transition="in" filter="randombar(horizontal)">
                                      <p:cBhvr>
                                        <p:cTn id="19" dur="500"/>
                                        <p:tgtEl>
                                          <p:spTgt spid="13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8"/>
                                        </p:tgtEl>
                                        <p:attrNameLst>
                                          <p:attrName>style.visibility</p:attrName>
                                        </p:attrNameLst>
                                      </p:cBhvr>
                                      <p:to>
                                        <p:strVal val="visible"/>
                                      </p:to>
                                    </p:set>
                                    <p:animEffect transition="in" filter="randombar(horizontal)">
                                      <p:cBhvr>
                                        <p:cTn id="22" dur="500"/>
                                        <p:tgtEl>
                                          <p:spTgt spid="138"/>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33"/>
                                        </p:tgtEl>
                                        <p:attrNameLst>
                                          <p:attrName>style.visibility</p:attrName>
                                        </p:attrNameLst>
                                      </p:cBhvr>
                                      <p:to>
                                        <p:strVal val="visible"/>
                                      </p:to>
                                    </p:set>
                                    <p:animEffect transition="in" filter="wipe(left)">
                                      <p:cBhvr>
                                        <p:cTn id="26" dur="500"/>
                                        <p:tgtEl>
                                          <p:spTgt spid="133"/>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35"/>
                                        </p:tgtEl>
                                        <p:attrNameLst>
                                          <p:attrName>style.visibility</p:attrName>
                                        </p:attrNameLst>
                                      </p:cBhvr>
                                      <p:to>
                                        <p:strVal val="visible"/>
                                      </p:to>
                                    </p:set>
                                    <p:animEffect transition="in" filter="wipe(left)">
                                      <p:cBhvr>
                                        <p:cTn id="30" dur="500"/>
                                        <p:tgtEl>
                                          <p:spTgt spid="135"/>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134"/>
                                        </p:tgtEl>
                                        <p:attrNameLst>
                                          <p:attrName>style.visibility</p:attrName>
                                        </p:attrNameLst>
                                      </p:cBhvr>
                                      <p:to>
                                        <p:strVal val="visible"/>
                                      </p:to>
                                    </p:set>
                                    <p:animEffect transition="in" filter="wipe(left)">
                                      <p:cBhvr>
                                        <p:cTn id="34" dur="500"/>
                                        <p:tgtEl>
                                          <p:spTgt spid="134"/>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148"/>
                                        </p:tgtEl>
                                        <p:attrNameLst>
                                          <p:attrName>style.visibility</p:attrName>
                                        </p:attrNameLst>
                                      </p:cBhvr>
                                      <p:to>
                                        <p:strVal val="visible"/>
                                      </p:to>
                                    </p:set>
                                    <p:animEffect transition="in" filter="wipe(down)">
                                      <p:cBhvr>
                                        <p:cTn id="38" dur="500"/>
                                        <p:tgtEl>
                                          <p:spTgt spid="14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49"/>
                                        </p:tgtEl>
                                        <p:attrNameLst>
                                          <p:attrName>style.visibility</p:attrName>
                                        </p:attrNameLst>
                                      </p:cBhvr>
                                      <p:to>
                                        <p:strVal val="visible"/>
                                      </p:to>
                                    </p:set>
                                    <p:animEffect transition="in" filter="wipe(down)">
                                      <p:cBhvr>
                                        <p:cTn id="41" dur="500"/>
                                        <p:tgtEl>
                                          <p:spTgt spid="149"/>
                                        </p:tgtEl>
                                      </p:cBhvr>
                                    </p:animEffect>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150"/>
                                        </p:tgtEl>
                                        <p:attrNameLst>
                                          <p:attrName>style.visibility</p:attrName>
                                        </p:attrNameLst>
                                      </p:cBhvr>
                                      <p:to>
                                        <p:strVal val="visible"/>
                                      </p:to>
                                    </p:set>
                                    <p:animEffect transition="in" filter="wipe(down)">
                                      <p:cBhvr>
                                        <p:cTn id="45" dur="500"/>
                                        <p:tgtEl>
                                          <p:spTgt spid="150"/>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51"/>
                                        </p:tgtEl>
                                        <p:attrNameLst>
                                          <p:attrName>style.visibility</p:attrName>
                                        </p:attrNameLst>
                                      </p:cBhvr>
                                      <p:to>
                                        <p:strVal val="visible"/>
                                      </p:to>
                                    </p:set>
                                    <p:animEffect transition="in" filter="wipe(down)">
                                      <p:cBhvr>
                                        <p:cTn id="48" dur="500"/>
                                        <p:tgtEl>
                                          <p:spTgt spid="151"/>
                                        </p:tgtEl>
                                      </p:cBhvr>
                                    </p:animEffect>
                                  </p:childTnLst>
                                </p:cTn>
                              </p:par>
                            </p:childTnLst>
                          </p:cTn>
                        </p:par>
                        <p:par>
                          <p:cTn id="49" fill="hold">
                            <p:stCondLst>
                              <p:cond delay="4000"/>
                            </p:stCondLst>
                            <p:childTnLst>
                              <p:par>
                                <p:cTn id="50" presetID="22" presetClass="entr" presetSubtype="4" fill="hold" grpId="0" nodeType="afterEffect">
                                  <p:stCondLst>
                                    <p:cond delay="0"/>
                                  </p:stCondLst>
                                  <p:childTnLst>
                                    <p:set>
                                      <p:cBhvr>
                                        <p:cTn id="51" dur="1" fill="hold">
                                          <p:stCondLst>
                                            <p:cond delay="0"/>
                                          </p:stCondLst>
                                        </p:cTn>
                                        <p:tgtEl>
                                          <p:spTgt spid="152"/>
                                        </p:tgtEl>
                                        <p:attrNameLst>
                                          <p:attrName>style.visibility</p:attrName>
                                        </p:attrNameLst>
                                      </p:cBhvr>
                                      <p:to>
                                        <p:strVal val="visible"/>
                                      </p:to>
                                    </p:set>
                                    <p:animEffect transition="in" filter="wipe(down)">
                                      <p:cBhvr>
                                        <p:cTn id="52" dur="500"/>
                                        <p:tgtEl>
                                          <p:spTgt spid="152"/>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wipe(down)">
                                      <p:cBhvr>
                                        <p:cTn id="55"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animBg="1"/>
      <p:bldP spid="137" grpId="0" animBg="1"/>
      <p:bldP spid="138" grpId="0" animBg="1"/>
      <p:bldP spid="148" grpId="0"/>
      <p:bldP spid="149" grpId="0"/>
      <p:bldP spid="150" grpId="0"/>
      <p:bldP spid="151" grpId="0"/>
      <p:bldP spid="152" grpId="0"/>
      <p:bldP spid="1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圆角 8">
            <a:extLst>
              <a:ext uri="{FF2B5EF4-FFF2-40B4-BE49-F238E27FC236}">
                <a16:creationId xmlns="" xmlns:a16="http://schemas.microsoft.com/office/drawing/2014/main" id="{33538F04-D32E-43D5-A38C-D6AF63AC5774}"/>
              </a:ext>
            </a:extLst>
          </p:cNvPr>
          <p:cNvSpPr/>
          <p:nvPr/>
        </p:nvSpPr>
        <p:spPr>
          <a:xfrm>
            <a:off x="1285808" y="3832241"/>
            <a:ext cx="3241758" cy="1806544"/>
          </a:xfrm>
          <a:prstGeom prst="roundRect">
            <a:avLst/>
          </a:prstGeom>
          <a:gradFill>
            <a:gsLst>
              <a:gs pos="0">
                <a:srgbClr val="6A9DB2"/>
              </a:gs>
              <a:gs pos="70000">
                <a:srgbClr val="4F7D9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 name="组合 9">
            <a:extLst>
              <a:ext uri="{FF2B5EF4-FFF2-40B4-BE49-F238E27FC236}">
                <a16:creationId xmlns="" xmlns:a16="http://schemas.microsoft.com/office/drawing/2014/main" id="{931E74B9-7548-4897-953C-5F7D8D13A9C8}"/>
              </a:ext>
            </a:extLst>
          </p:cNvPr>
          <p:cNvGrpSpPr/>
          <p:nvPr/>
        </p:nvGrpSpPr>
        <p:grpSpPr>
          <a:xfrm>
            <a:off x="1273092" y="1367948"/>
            <a:ext cx="2930072" cy="754540"/>
            <a:chOff x="1787442" y="2428398"/>
            <a:chExt cx="2930072" cy="754540"/>
          </a:xfrm>
        </p:grpSpPr>
        <p:sp>
          <p:nvSpPr>
            <p:cNvPr id="41" name="PA-文本框 89">
              <a:extLst>
                <a:ext uri="{FF2B5EF4-FFF2-40B4-BE49-F238E27FC236}">
                  <a16:creationId xmlns="" xmlns:a16="http://schemas.microsoft.com/office/drawing/2014/main" id="{9BE51933-FEE0-4DFB-96C6-61BBAE983A4C}"/>
                </a:ext>
              </a:extLst>
            </p:cNvPr>
            <p:cNvSpPr txBox="1"/>
            <p:nvPr>
              <p:custDataLst>
                <p:tags r:id="rId4"/>
              </p:custDataLst>
            </p:nvPr>
          </p:nvSpPr>
          <p:spPr>
            <a:xfrm flipH="1">
              <a:off x="1787442" y="2428398"/>
              <a:ext cx="2930072" cy="488724"/>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F7D94"/>
                  </a:solidFill>
                  <a:cs typeface="+mn-ea"/>
                  <a:sym typeface="+mn-lt"/>
                </a:rPr>
                <a:t>高校财务系统</a:t>
              </a:r>
            </a:p>
          </p:txBody>
        </p:sp>
        <p:sp>
          <p:nvSpPr>
            <p:cNvPr id="11" name="矩形: 圆角 10">
              <a:extLst>
                <a:ext uri="{FF2B5EF4-FFF2-40B4-BE49-F238E27FC236}">
                  <a16:creationId xmlns="" xmlns:a16="http://schemas.microsoft.com/office/drawing/2014/main" id="{8662C076-A09F-42CF-B3C2-F764F3373C1B}"/>
                </a:ext>
              </a:extLst>
            </p:cNvPr>
            <p:cNvSpPr/>
            <p:nvPr/>
          </p:nvSpPr>
          <p:spPr>
            <a:xfrm>
              <a:off x="1787442" y="3095036"/>
              <a:ext cx="360430" cy="87902"/>
            </a:xfrm>
            <a:prstGeom prst="roundRect">
              <a:avLst>
                <a:gd name="adj" fmla="val 50000"/>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endParaRPr lang="zh-CN" altLang="en-US" sz="2000">
                <a:solidFill>
                  <a:schemeClr val="bg1"/>
                </a:solidFill>
                <a:cs typeface="+mn-ea"/>
                <a:sym typeface="+mn-lt"/>
              </a:endParaRPr>
            </a:p>
          </p:txBody>
        </p:sp>
      </p:grpSp>
      <p:grpSp>
        <p:nvGrpSpPr>
          <p:cNvPr id="26" name="组合 25">
            <a:extLst>
              <a:ext uri="{FF2B5EF4-FFF2-40B4-BE49-F238E27FC236}">
                <a16:creationId xmlns="" xmlns:a16="http://schemas.microsoft.com/office/drawing/2014/main" id="{AB9262D1-7F1C-4370-B131-ED31BFF6BBAE}"/>
              </a:ext>
            </a:extLst>
          </p:cNvPr>
          <p:cNvGrpSpPr/>
          <p:nvPr/>
        </p:nvGrpSpPr>
        <p:grpSpPr>
          <a:xfrm>
            <a:off x="1514302" y="4245778"/>
            <a:ext cx="2630030" cy="868956"/>
            <a:chOff x="8172450" y="4229887"/>
            <a:chExt cx="2630030" cy="868956"/>
          </a:xfrm>
        </p:grpSpPr>
        <p:sp>
          <p:nvSpPr>
            <p:cNvPr id="88" name="PA-文本框 89">
              <a:extLst>
                <a:ext uri="{FF2B5EF4-FFF2-40B4-BE49-F238E27FC236}">
                  <a16:creationId xmlns="" xmlns:a16="http://schemas.microsoft.com/office/drawing/2014/main" id="{710C2FD6-1027-4447-A22F-78C443A377F0}"/>
                </a:ext>
              </a:extLst>
            </p:cNvPr>
            <p:cNvSpPr txBox="1"/>
            <p:nvPr>
              <p:custDataLst>
                <p:tags r:id="rId3"/>
              </p:custDataLst>
            </p:nvPr>
          </p:nvSpPr>
          <p:spPr>
            <a:xfrm flipH="1">
              <a:off x="8633872" y="4229887"/>
              <a:ext cx="2168608" cy="868956"/>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bg1"/>
                  </a:solidFill>
                  <a:cs typeface="+mn-ea"/>
                  <a:sym typeface="+mn-lt"/>
                </a:rPr>
                <a:t>加强财务管理工作人员的预算管理</a:t>
              </a:r>
            </a:p>
          </p:txBody>
        </p:sp>
        <p:sp>
          <p:nvSpPr>
            <p:cNvPr id="23" name="箭头: V 形 22">
              <a:extLst>
                <a:ext uri="{FF2B5EF4-FFF2-40B4-BE49-F238E27FC236}">
                  <a16:creationId xmlns="" xmlns:a16="http://schemas.microsoft.com/office/drawing/2014/main" id="{551C671E-997D-4E9F-AC81-69543169F34D}"/>
                </a:ext>
              </a:extLst>
            </p:cNvPr>
            <p:cNvSpPr/>
            <p:nvPr/>
          </p:nvSpPr>
          <p:spPr>
            <a:xfrm>
              <a:off x="8172450" y="4660900"/>
              <a:ext cx="165100" cy="165100"/>
            </a:xfrm>
            <a:prstGeom prst="chevron">
              <a:avLst/>
            </a:prstGeom>
            <a:solidFill>
              <a:schemeClr val="bg1"/>
            </a:soli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solidFill>
                  <a:schemeClr val="bg1"/>
                </a:solidFill>
                <a:cs typeface="+mn-ea"/>
                <a:sym typeface="+mn-lt"/>
              </a:endParaRPr>
            </a:p>
          </p:txBody>
        </p:sp>
      </p:grpSp>
      <p:sp>
        <p:nvSpPr>
          <p:cNvPr id="109" name="PA-文本框 89">
            <a:extLst>
              <a:ext uri="{FF2B5EF4-FFF2-40B4-BE49-F238E27FC236}">
                <a16:creationId xmlns="" xmlns:a16="http://schemas.microsoft.com/office/drawing/2014/main" id="{EE805091-119F-4A6B-9494-4A773837AFA1}"/>
              </a:ext>
            </a:extLst>
          </p:cNvPr>
          <p:cNvSpPr txBox="1"/>
          <p:nvPr>
            <p:custDataLst>
              <p:tags r:id="rId2"/>
            </p:custDataLst>
          </p:nvPr>
        </p:nvSpPr>
        <p:spPr>
          <a:xfrm flipH="1">
            <a:off x="1377865" y="2518834"/>
            <a:ext cx="9623509" cy="695190"/>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cs typeface="+mn-ea"/>
                <a:sym typeface="+mn-lt"/>
              </a:rPr>
              <a:t>提高财务预算管理在财务管理中的重要性新财务会计制度背景下，中职学校必须要充分重视财务预算管理的重要性，并使其在财务预算管理中发挥必要的作用</a:t>
            </a:r>
            <a:endParaRPr lang="zh-CN" altLang="en-US" sz="2400" dirty="0">
              <a:gradFill>
                <a:gsLst>
                  <a:gs pos="0">
                    <a:srgbClr val="3931A9"/>
                  </a:gs>
                  <a:gs pos="100000">
                    <a:srgbClr val="4E6CEF"/>
                  </a:gs>
                </a:gsLst>
                <a:lin ang="5400000" scaled="1"/>
              </a:gradFill>
              <a:cs typeface="+mn-ea"/>
              <a:sym typeface="+mn-lt"/>
            </a:endParaRPr>
          </a:p>
        </p:txBody>
      </p:sp>
      <p:grpSp>
        <p:nvGrpSpPr>
          <p:cNvPr id="43" name="组合 42">
            <a:extLst>
              <a:ext uri="{FF2B5EF4-FFF2-40B4-BE49-F238E27FC236}">
                <a16:creationId xmlns="" xmlns:a16="http://schemas.microsoft.com/office/drawing/2014/main" id="{5AA90C9D-2811-49B1-B550-40832D956056}"/>
              </a:ext>
            </a:extLst>
          </p:cNvPr>
          <p:cNvGrpSpPr/>
          <p:nvPr/>
        </p:nvGrpSpPr>
        <p:grpSpPr>
          <a:xfrm>
            <a:off x="704720" y="697319"/>
            <a:ext cx="4236488" cy="474481"/>
            <a:chOff x="704720" y="697319"/>
            <a:chExt cx="4236488" cy="474481"/>
          </a:xfrm>
        </p:grpSpPr>
        <p:grpSp>
          <p:nvGrpSpPr>
            <p:cNvPr id="44" name="组合 43">
              <a:extLst>
                <a:ext uri="{FF2B5EF4-FFF2-40B4-BE49-F238E27FC236}">
                  <a16:creationId xmlns="" xmlns:a16="http://schemas.microsoft.com/office/drawing/2014/main" id="{84AAF140-27BD-41DA-A31B-237CABA474C8}"/>
                </a:ext>
              </a:extLst>
            </p:cNvPr>
            <p:cNvGrpSpPr/>
            <p:nvPr/>
          </p:nvGrpSpPr>
          <p:grpSpPr>
            <a:xfrm>
              <a:off x="704720" y="697319"/>
              <a:ext cx="3166876" cy="474481"/>
              <a:chOff x="571370" y="697319"/>
              <a:chExt cx="3166876" cy="474481"/>
            </a:xfrm>
          </p:grpSpPr>
          <p:sp>
            <p:nvSpPr>
              <p:cNvPr id="46" name="文本框 45">
                <a:extLst>
                  <a:ext uri="{FF2B5EF4-FFF2-40B4-BE49-F238E27FC236}">
                    <a16:creationId xmlns="" xmlns:a16="http://schemas.microsoft.com/office/drawing/2014/main" id="{227883D9-A493-4AB8-B897-19BA781C1F2E}"/>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总结分析与结论</a:t>
                </a:r>
              </a:p>
            </p:txBody>
          </p:sp>
          <p:grpSp>
            <p:nvGrpSpPr>
              <p:cNvPr id="47" name="组合 46">
                <a:extLst>
                  <a:ext uri="{FF2B5EF4-FFF2-40B4-BE49-F238E27FC236}">
                    <a16:creationId xmlns="" xmlns:a16="http://schemas.microsoft.com/office/drawing/2014/main" id="{8F139C68-1039-4A4E-A88D-B0CA150482AF}"/>
                  </a:ext>
                </a:extLst>
              </p:cNvPr>
              <p:cNvGrpSpPr/>
              <p:nvPr/>
            </p:nvGrpSpPr>
            <p:grpSpPr>
              <a:xfrm>
                <a:off x="571370" y="697319"/>
                <a:ext cx="467453" cy="467453"/>
                <a:chOff x="10357798" y="5176240"/>
                <a:chExt cx="703860" cy="703860"/>
              </a:xfrm>
            </p:grpSpPr>
            <p:sp>
              <p:nvSpPr>
                <p:cNvPr id="48" name="椭圆 47">
                  <a:extLst>
                    <a:ext uri="{FF2B5EF4-FFF2-40B4-BE49-F238E27FC236}">
                      <a16:creationId xmlns="" xmlns:a16="http://schemas.microsoft.com/office/drawing/2014/main" id="{D85EC767-E84B-4694-B68F-24E18F403BF9}"/>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9" name="Freeform 23">
                  <a:extLst>
                    <a:ext uri="{FF2B5EF4-FFF2-40B4-BE49-F238E27FC236}">
                      <a16:creationId xmlns="" xmlns:a16="http://schemas.microsoft.com/office/drawing/2014/main" id="{35A27510-6A47-417D-8F71-AF24B652D863}"/>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45" name="文本框 44">
              <a:extLst>
                <a:ext uri="{FF2B5EF4-FFF2-40B4-BE49-F238E27FC236}">
                  <a16:creationId xmlns="" xmlns:a16="http://schemas.microsoft.com/office/drawing/2014/main" id="{45056935-1DAD-4A00-9205-A5C16299D45C}"/>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a:solidFill>
                    <a:srgbClr val="4F7D94"/>
                  </a:solidFill>
                  <a:cs typeface="+mn-ea"/>
                  <a:sym typeface="+mn-lt"/>
                </a:rPr>
                <a:t>PART-04</a:t>
              </a:r>
              <a:endParaRPr lang="zh-CN" altLang="en-US" sz="1400" spc="300" dirty="0">
                <a:solidFill>
                  <a:srgbClr val="4F7D94"/>
                </a:solidFill>
                <a:cs typeface="+mn-ea"/>
                <a:sym typeface="+mn-lt"/>
              </a:endParaRPr>
            </a:p>
          </p:txBody>
        </p:sp>
      </p:grpSp>
      <p:grpSp>
        <p:nvGrpSpPr>
          <p:cNvPr id="56" name="组合 55">
            <a:extLst>
              <a:ext uri="{FF2B5EF4-FFF2-40B4-BE49-F238E27FC236}">
                <a16:creationId xmlns="" xmlns:a16="http://schemas.microsoft.com/office/drawing/2014/main" id="{AD795CAB-964D-4588-BC74-863F6758A468}"/>
              </a:ext>
            </a:extLst>
          </p:cNvPr>
          <p:cNvGrpSpPr/>
          <p:nvPr/>
        </p:nvGrpSpPr>
        <p:grpSpPr>
          <a:xfrm>
            <a:off x="10493829" y="5619905"/>
            <a:ext cx="1698171" cy="1238094"/>
            <a:chOff x="6668995" y="2831314"/>
            <a:chExt cx="5523005" cy="4026686"/>
          </a:xfrm>
        </p:grpSpPr>
        <p:sp>
          <p:nvSpPr>
            <p:cNvPr id="57" name="任意多边形: 形状 56">
              <a:extLst>
                <a:ext uri="{FF2B5EF4-FFF2-40B4-BE49-F238E27FC236}">
                  <a16:creationId xmlns="" xmlns:a16="http://schemas.microsoft.com/office/drawing/2014/main" id="{833A540B-6F11-4490-AF2C-D7F12A763A4D}"/>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8" name="任意多边形: 形状 57">
              <a:extLst>
                <a:ext uri="{FF2B5EF4-FFF2-40B4-BE49-F238E27FC236}">
                  <a16:creationId xmlns="" xmlns:a16="http://schemas.microsoft.com/office/drawing/2014/main" id="{44AE449B-3C69-4CF7-988E-5D11D74EAF5A}"/>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pic>
        <p:nvPicPr>
          <p:cNvPr id="13" name="图片 12">
            <a:extLst>
              <a:ext uri="{FF2B5EF4-FFF2-40B4-BE49-F238E27FC236}">
                <a16:creationId xmlns="" xmlns:a16="http://schemas.microsoft.com/office/drawing/2014/main" id="{B6C86487-2654-4FFD-8F50-71A3A940E3C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200650" y="3799403"/>
            <a:ext cx="5257800" cy="1659494"/>
          </a:xfrm>
          <a:prstGeom prst="rect">
            <a:avLst/>
          </a:prstGeom>
        </p:spPr>
      </p:pic>
    </p:spTree>
    <p:custDataLst>
      <p:tags r:id="rId1"/>
    </p:custDataLst>
    <p:extLst>
      <p:ext uri="{BB962C8B-B14F-4D97-AF65-F5344CB8AC3E}">
        <p14:creationId xmlns:p14="http://schemas.microsoft.com/office/powerpoint/2010/main" val="3649117140"/>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a:extLst>
              <a:ext uri="{FF2B5EF4-FFF2-40B4-BE49-F238E27FC236}">
                <a16:creationId xmlns="" xmlns:a16="http://schemas.microsoft.com/office/drawing/2014/main" id="{DDF35486-FA0D-4DDA-8E0E-C9C5A6E46D0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66" name="任意多边形: 形状 65">
            <a:extLst>
              <a:ext uri="{FF2B5EF4-FFF2-40B4-BE49-F238E27FC236}">
                <a16:creationId xmlns="" xmlns:a16="http://schemas.microsoft.com/office/drawing/2014/main" id="{7AD87906-528F-4630-B925-75DC595D88C2}"/>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7" name="文本框 66">
            <a:extLst>
              <a:ext uri="{FF2B5EF4-FFF2-40B4-BE49-F238E27FC236}">
                <a16:creationId xmlns="" xmlns:a16="http://schemas.microsoft.com/office/drawing/2014/main" id="{49738B6F-F9CD-4C07-A3A9-D65F68B312AF}"/>
              </a:ext>
            </a:extLst>
          </p:cNvPr>
          <p:cNvSpPr txBox="1"/>
          <p:nvPr/>
        </p:nvSpPr>
        <p:spPr>
          <a:xfrm>
            <a:off x="5654311" y="2200894"/>
            <a:ext cx="1410644"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会</a:t>
            </a:r>
          </a:p>
        </p:txBody>
      </p:sp>
      <p:sp>
        <p:nvSpPr>
          <p:cNvPr id="68" name="文本框 67">
            <a:extLst>
              <a:ext uri="{FF2B5EF4-FFF2-40B4-BE49-F238E27FC236}">
                <a16:creationId xmlns="" xmlns:a16="http://schemas.microsoft.com/office/drawing/2014/main" id="{0A8F6A53-288A-4750-A1AE-0002F537AAB4}"/>
              </a:ext>
            </a:extLst>
          </p:cNvPr>
          <p:cNvSpPr txBox="1"/>
          <p:nvPr/>
        </p:nvSpPr>
        <p:spPr>
          <a:xfrm>
            <a:off x="6930957" y="2200894"/>
            <a:ext cx="1410644" cy="1692771"/>
          </a:xfrm>
          <a:prstGeom prst="rect">
            <a:avLst/>
          </a:prstGeom>
          <a:noFill/>
        </p:spPr>
        <p:txBody>
          <a:bodyPr wrap="none" lIns="0" tIns="0" rIns="0" bIns="0" rtlCol="0">
            <a:spAutoFit/>
          </a:bodyPr>
          <a:lstStyle/>
          <a:p>
            <a:pPr algn="ctr"/>
            <a:r>
              <a:rPr lang="zh-CN" altLang="en-US" sz="11000" b="1" dirty="0">
                <a:ln w="38100">
                  <a:solidFill>
                    <a:schemeClr val="bg1"/>
                  </a:solidFill>
                </a:ln>
                <a:noFill/>
                <a:cs typeface="+mn-ea"/>
                <a:sym typeface="+mn-lt"/>
              </a:rPr>
              <a:t>计</a:t>
            </a:r>
          </a:p>
        </p:txBody>
      </p:sp>
      <p:sp>
        <p:nvSpPr>
          <p:cNvPr id="69" name="文本框 68">
            <a:extLst>
              <a:ext uri="{FF2B5EF4-FFF2-40B4-BE49-F238E27FC236}">
                <a16:creationId xmlns="" xmlns:a16="http://schemas.microsoft.com/office/drawing/2014/main" id="{3239EBD3-1F0C-4EB9-96D4-43A3371EE2F7}"/>
              </a:ext>
            </a:extLst>
          </p:cNvPr>
          <p:cNvSpPr txBox="1"/>
          <p:nvPr/>
        </p:nvSpPr>
        <p:spPr>
          <a:xfrm>
            <a:off x="8207603"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专</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70" name="文本框 69">
            <a:extLst>
              <a:ext uri="{FF2B5EF4-FFF2-40B4-BE49-F238E27FC236}">
                <a16:creationId xmlns="" xmlns:a16="http://schemas.microsoft.com/office/drawing/2014/main" id="{72299C44-78AD-4457-B5ED-6960045D038E}"/>
              </a:ext>
            </a:extLst>
          </p:cNvPr>
          <p:cNvSpPr txBox="1"/>
          <p:nvPr/>
        </p:nvSpPr>
        <p:spPr>
          <a:xfrm>
            <a:off x="9484248" y="2200894"/>
            <a:ext cx="1410644" cy="1692771"/>
          </a:xfrm>
          <a:prstGeom prst="rect">
            <a:avLst/>
          </a:prstGeom>
          <a:noFill/>
        </p:spPr>
        <p:txBody>
          <a:bodyPr wrap="none" lIns="0" tIns="0" rIns="0" bIns="0" rtlCol="0">
            <a:spAutoFit/>
          </a:bodyPr>
          <a:lstStyle/>
          <a:p>
            <a:pPr algn="ctr"/>
            <a:r>
              <a:rPr lang="zh-CN" altLang="en-US" sz="11000">
                <a:solidFill>
                  <a:schemeClr val="bg1"/>
                </a:solidFill>
                <a:effectLst>
                  <a:outerShdw blurRad="38100" dist="38100" dir="2700000" algn="tl">
                    <a:srgbClr val="000000">
                      <a:alpha val="43137"/>
                    </a:srgbClr>
                  </a:outerShdw>
                </a:effectLst>
                <a:cs typeface="+mn-ea"/>
                <a:sym typeface="+mn-lt"/>
              </a:rPr>
              <a:t>业</a:t>
            </a:r>
            <a:endParaRPr lang="zh-CN" altLang="en-US" sz="11000" dirty="0">
              <a:solidFill>
                <a:schemeClr val="bg1"/>
              </a:solidFill>
              <a:effectLst>
                <a:outerShdw blurRad="38100" dist="38100" dir="2700000" algn="tl">
                  <a:srgbClr val="000000">
                    <a:alpha val="43137"/>
                  </a:srgbClr>
                </a:outerShdw>
              </a:effectLst>
              <a:cs typeface="+mn-ea"/>
              <a:sym typeface="+mn-lt"/>
            </a:endParaRPr>
          </a:p>
        </p:txBody>
      </p:sp>
      <p:sp>
        <p:nvSpPr>
          <p:cNvPr id="71" name="文本框 70">
            <a:extLst>
              <a:ext uri="{FF2B5EF4-FFF2-40B4-BE49-F238E27FC236}">
                <a16:creationId xmlns="" xmlns:a16="http://schemas.microsoft.com/office/drawing/2014/main" id="{99E4E15C-0CFF-4AE0-A147-198A8D37E531}"/>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grpSp>
        <p:nvGrpSpPr>
          <p:cNvPr id="72" name="组合 71">
            <a:extLst>
              <a:ext uri="{FF2B5EF4-FFF2-40B4-BE49-F238E27FC236}">
                <a16:creationId xmlns="" xmlns:a16="http://schemas.microsoft.com/office/drawing/2014/main" id="{39A989C2-37C9-493E-A3A6-78CB66D24CA7}"/>
              </a:ext>
            </a:extLst>
          </p:cNvPr>
          <p:cNvGrpSpPr/>
          <p:nvPr/>
        </p:nvGrpSpPr>
        <p:grpSpPr>
          <a:xfrm>
            <a:off x="5749692" y="1638431"/>
            <a:ext cx="5363606" cy="553998"/>
            <a:chOff x="-1813957" y="3781207"/>
            <a:chExt cx="5363606" cy="553998"/>
          </a:xfrm>
        </p:grpSpPr>
        <p:sp>
          <p:nvSpPr>
            <p:cNvPr id="73" name="文本框 72">
              <a:extLst>
                <a:ext uri="{FF2B5EF4-FFF2-40B4-BE49-F238E27FC236}">
                  <a16:creationId xmlns="" xmlns:a16="http://schemas.microsoft.com/office/drawing/2014/main" id="{FCB37C16-76E9-4DCB-847D-C1FE2E54C15F}"/>
                </a:ext>
              </a:extLst>
            </p:cNvPr>
            <p:cNvSpPr txBox="1"/>
            <p:nvPr/>
          </p:nvSpPr>
          <p:spPr>
            <a:xfrm>
              <a:off x="693964" y="3781207"/>
              <a:ext cx="2855685" cy="553998"/>
            </a:xfrm>
            <a:prstGeom prst="rect">
              <a:avLst/>
            </a:prstGeom>
            <a:noFill/>
          </p:spPr>
          <p:txBody>
            <a:bodyPr wrap="square" lIns="0" tIns="0" rIns="0" bIns="0" rtlCol="0">
              <a:spAutoFit/>
            </a:bodyPr>
            <a:lstStyle/>
            <a:p>
              <a:r>
                <a:rPr lang="zh-CN" altLang="en-US" sz="3600" dirty="0">
                  <a:solidFill>
                    <a:schemeClr val="bg1"/>
                  </a:solidFill>
                  <a:effectLst>
                    <a:outerShdw blurRad="38100" dist="38100" dir="2700000" algn="tl">
                      <a:srgbClr val="000000">
                        <a:alpha val="43137"/>
                      </a:srgbClr>
                    </a:outerShdw>
                  </a:effectLst>
                  <a:cs typeface="+mn-ea"/>
                  <a:sym typeface="+mn-lt"/>
                </a:rPr>
                <a:t>毕</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业</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答</a:t>
              </a:r>
              <a:r>
                <a:rPr lang="en-US" altLang="zh-CN" sz="3600" dirty="0">
                  <a:solidFill>
                    <a:schemeClr val="bg1"/>
                  </a:solidFill>
                  <a:effectLst>
                    <a:outerShdw blurRad="38100" dist="38100" dir="2700000" algn="tl">
                      <a:srgbClr val="000000">
                        <a:alpha val="43137"/>
                      </a:srgbClr>
                    </a:outerShdw>
                  </a:effectLst>
                  <a:cs typeface="+mn-ea"/>
                  <a:sym typeface="+mn-lt"/>
                </a:rPr>
                <a:t>/</a:t>
              </a:r>
              <a:r>
                <a:rPr lang="zh-CN" altLang="en-US" sz="3600" dirty="0">
                  <a:solidFill>
                    <a:schemeClr val="bg1"/>
                  </a:solidFill>
                  <a:effectLst>
                    <a:outerShdw blurRad="38100" dist="38100" dir="2700000" algn="tl">
                      <a:srgbClr val="000000">
                        <a:alpha val="43137"/>
                      </a:srgbClr>
                    </a:outerShdw>
                  </a:effectLst>
                  <a:cs typeface="+mn-ea"/>
                  <a:sym typeface="+mn-lt"/>
                </a:rPr>
                <a:t>辩</a:t>
              </a:r>
            </a:p>
          </p:txBody>
        </p:sp>
        <p:cxnSp>
          <p:nvCxnSpPr>
            <p:cNvPr id="74" name="直接连接符 73">
              <a:extLst>
                <a:ext uri="{FF2B5EF4-FFF2-40B4-BE49-F238E27FC236}">
                  <a16:creationId xmlns="" xmlns:a16="http://schemas.microsoft.com/office/drawing/2014/main" id="{3DDC13D4-83C1-406A-B59B-0BADF69C14EB}"/>
                </a:ext>
              </a:extLst>
            </p:cNvPr>
            <p:cNvCxnSpPr>
              <a:cxnSpLocks/>
            </p:cNvCxnSpPr>
            <p:nvPr/>
          </p:nvCxnSpPr>
          <p:spPr>
            <a:xfrm>
              <a:off x="-1813957" y="4070131"/>
              <a:ext cx="234446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75" name="矩形: 圆角 74">
            <a:extLst>
              <a:ext uri="{FF2B5EF4-FFF2-40B4-BE49-F238E27FC236}">
                <a16:creationId xmlns="" xmlns:a16="http://schemas.microsoft.com/office/drawing/2014/main" id="{AA1972EF-9030-4CF1-A0B1-25E48F1E6C12}"/>
              </a:ext>
            </a:extLst>
          </p:cNvPr>
          <p:cNvSpPr/>
          <p:nvPr/>
        </p:nvSpPr>
        <p:spPr>
          <a:xfrm>
            <a:off x="5787455" y="4346021"/>
            <a:ext cx="5108292" cy="45374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pc="300" dirty="0">
                <a:solidFill>
                  <a:schemeClr val="tx1">
                    <a:lumMod val="75000"/>
                    <a:lumOff val="25000"/>
                  </a:schemeClr>
                </a:solidFill>
                <a:cs typeface="+mn-ea"/>
                <a:sym typeface="+mn-lt"/>
              </a:rPr>
              <a:t>会计专业</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会计答辩</a:t>
            </a:r>
            <a:r>
              <a:rPr lang="en-US" altLang="zh-CN" spc="300" dirty="0">
                <a:solidFill>
                  <a:schemeClr val="tx1">
                    <a:lumMod val="75000"/>
                    <a:lumOff val="25000"/>
                  </a:schemeClr>
                </a:solidFill>
                <a:cs typeface="+mn-ea"/>
                <a:sym typeface="+mn-lt"/>
              </a:rPr>
              <a:t>-</a:t>
            </a:r>
            <a:r>
              <a:rPr lang="zh-CN" altLang="en-US" spc="300" dirty="0">
                <a:solidFill>
                  <a:schemeClr val="tx1">
                    <a:lumMod val="75000"/>
                    <a:lumOff val="25000"/>
                  </a:schemeClr>
                </a:solidFill>
                <a:cs typeface="+mn-ea"/>
                <a:sym typeface="+mn-lt"/>
              </a:rPr>
              <a:t>财务专业</a:t>
            </a:r>
          </a:p>
        </p:txBody>
      </p:sp>
      <p:sp>
        <p:nvSpPr>
          <p:cNvPr id="76" name="文本框 75">
            <a:extLst>
              <a:ext uri="{FF2B5EF4-FFF2-40B4-BE49-F238E27FC236}">
                <a16:creationId xmlns="" xmlns:a16="http://schemas.microsoft.com/office/drawing/2014/main" id="{D46038F8-F9B5-42C4-9552-91ED8A7EA717}"/>
              </a:ext>
            </a:extLst>
          </p:cNvPr>
          <p:cNvSpPr txBox="1"/>
          <p:nvPr/>
        </p:nvSpPr>
        <p:spPr>
          <a:xfrm>
            <a:off x="4790878" y="3824301"/>
            <a:ext cx="6104014" cy="369332"/>
          </a:xfrm>
          <a:prstGeom prst="rect">
            <a:avLst/>
          </a:prstGeom>
          <a:noFill/>
        </p:spPr>
        <p:txBody>
          <a:bodyPr wrap="square" lIns="0" tIns="0" rIns="0" bIns="0" rtlCol="0">
            <a:spAutoFit/>
          </a:bodyPr>
          <a:lstStyle/>
          <a:p>
            <a:pPr algn="r"/>
            <a:r>
              <a:rPr lang="en-US" altLang="zh-CN" sz="2400" spc="500" dirty="0">
                <a:solidFill>
                  <a:schemeClr val="bg1"/>
                </a:solidFill>
                <a:cs typeface="+mn-ea"/>
                <a:sym typeface="+mn-lt"/>
              </a:rPr>
              <a:t>ACCOUNTING PROFESSION</a:t>
            </a:r>
            <a:endParaRPr lang="zh-CN" altLang="en-US" sz="2400" spc="500" dirty="0">
              <a:solidFill>
                <a:schemeClr val="bg1"/>
              </a:solidFill>
              <a:cs typeface="+mn-ea"/>
              <a:sym typeface="+mn-lt"/>
            </a:endParaRPr>
          </a:p>
        </p:txBody>
      </p:sp>
      <p:sp>
        <p:nvSpPr>
          <p:cNvPr id="77" name="文本框 76">
            <a:extLst>
              <a:ext uri="{FF2B5EF4-FFF2-40B4-BE49-F238E27FC236}">
                <a16:creationId xmlns="" xmlns:a16="http://schemas.microsoft.com/office/drawing/2014/main" id="{80826D9C-787D-4A73-9C02-677550C12C0F}"/>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grpSp>
        <p:nvGrpSpPr>
          <p:cNvPr id="78" name="组合 77">
            <a:extLst>
              <a:ext uri="{FF2B5EF4-FFF2-40B4-BE49-F238E27FC236}">
                <a16:creationId xmlns="" xmlns:a16="http://schemas.microsoft.com/office/drawing/2014/main" id="{F2D0637B-CFB5-42B9-8811-07EFF221541B}"/>
              </a:ext>
            </a:extLst>
          </p:cNvPr>
          <p:cNvGrpSpPr/>
          <p:nvPr/>
        </p:nvGrpSpPr>
        <p:grpSpPr>
          <a:xfrm>
            <a:off x="7250859" y="5361958"/>
            <a:ext cx="4447652" cy="307777"/>
            <a:chOff x="2627584" y="5786288"/>
            <a:chExt cx="4447652" cy="307777"/>
          </a:xfrm>
        </p:grpSpPr>
        <p:sp>
          <p:nvSpPr>
            <p:cNvPr id="79" name="文本框 78">
              <a:extLst>
                <a:ext uri="{FF2B5EF4-FFF2-40B4-BE49-F238E27FC236}">
                  <a16:creationId xmlns="" xmlns:a16="http://schemas.microsoft.com/office/drawing/2014/main" id="{28EA9B03-105D-41B4-9AA5-1A559EB63AF8}"/>
                </a:ext>
              </a:extLst>
            </p:cNvPr>
            <p:cNvSpPr txBox="1"/>
            <p:nvPr/>
          </p:nvSpPr>
          <p:spPr>
            <a:xfrm>
              <a:off x="2945000" y="5786288"/>
              <a:ext cx="4130236" cy="307777"/>
            </a:xfrm>
            <a:prstGeom prst="rect">
              <a:avLst/>
            </a:prstGeom>
            <a:noFill/>
          </p:spPr>
          <p:txBody>
            <a:bodyPr wrap="square" lIns="0" tIns="0" rIns="0" bIns="0" rtlCol="0">
              <a:spAutoFit/>
            </a:bodyPr>
            <a:lstStyle/>
            <a:p>
              <a:r>
                <a:rPr lang="zh-CN" altLang="en-US" sz="2000" dirty="0">
                  <a:solidFill>
                    <a:schemeClr val="bg1"/>
                  </a:solidFill>
                  <a:cs typeface="+mn-ea"/>
                  <a:sym typeface="+mn-lt"/>
                </a:rPr>
                <a:t>答辩人</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    </a:t>
              </a:r>
              <a:r>
                <a:rPr lang="zh-CN" altLang="en-US" sz="2000" dirty="0" smtClean="0">
                  <a:solidFill>
                    <a:schemeClr val="bg1"/>
                  </a:solidFill>
                  <a:cs typeface="+mn-ea"/>
                  <a:sym typeface="+mn-lt"/>
                </a:rPr>
                <a:t>老师：王教授</a:t>
              </a:r>
              <a:endParaRPr lang="en-US" altLang="zh-CN" sz="2000" dirty="0">
                <a:solidFill>
                  <a:schemeClr val="bg1"/>
                </a:solidFill>
                <a:cs typeface="+mn-ea"/>
                <a:sym typeface="+mn-lt"/>
              </a:endParaRPr>
            </a:p>
          </p:txBody>
        </p:sp>
        <p:sp>
          <p:nvSpPr>
            <p:cNvPr id="83" name="Freeform 88">
              <a:extLst>
                <a:ext uri="{FF2B5EF4-FFF2-40B4-BE49-F238E27FC236}">
                  <a16:creationId xmlns="" xmlns:a16="http://schemas.microsoft.com/office/drawing/2014/main" id="{5D88B6D7-C265-418E-93A1-1DEFC7221FF0}"/>
                </a:ext>
              </a:extLst>
            </p:cNvPr>
            <p:cNvSpPr>
              <a:spLocks noChangeArrowheads="1"/>
            </p:cNvSpPr>
            <p:nvPr/>
          </p:nvSpPr>
          <p:spPr bwMode="auto">
            <a:xfrm>
              <a:off x="2627584" y="5794918"/>
              <a:ext cx="238513" cy="242021"/>
            </a:xfrm>
            <a:custGeom>
              <a:avLst/>
              <a:gdLst>
                <a:gd name="T0" fmla="*/ 2147483646 w 601"/>
                <a:gd name="T1" fmla="*/ 2147483646 h 609"/>
                <a:gd name="T2" fmla="*/ 2147483646 w 601"/>
                <a:gd name="T3" fmla="*/ 2147483646 h 609"/>
                <a:gd name="T4" fmla="*/ 0 w 601"/>
                <a:gd name="T5" fmla="*/ 2147483646 h 609"/>
                <a:gd name="T6" fmla="*/ 2147483646 w 601"/>
                <a:gd name="T7" fmla="*/ 0 h 609"/>
                <a:gd name="T8" fmla="*/ 2147483646 w 601"/>
                <a:gd name="T9" fmla="*/ 2147483646 h 609"/>
                <a:gd name="T10" fmla="*/ 2147483646 w 601"/>
                <a:gd name="T11" fmla="*/ 2147483646 h 609"/>
                <a:gd name="T12" fmla="*/ 2147483646 w 601"/>
                <a:gd name="T13" fmla="*/ 2147483646 h 609"/>
                <a:gd name="T14" fmla="*/ 2147483646 w 601"/>
                <a:gd name="T15" fmla="*/ 2147483646 h 609"/>
                <a:gd name="T16" fmla="*/ 2147483646 w 601"/>
                <a:gd name="T17" fmla="*/ 2147483646 h 609"/>
                <a:gd name="T18" fmla="*/ 2147483646 w 601"/>
                <a:gd name="T19" fmla="*/ 2147483646 h 609"/>
                <a:gd name="T20" fmla="*/ 2147483646 w 601"/>
                <a:gd name="T21" fmla="*/ 2147483646 h 609"/>
                <a:gd name="T22" fmla="*/ 2147483646 w 601"/>
                <a:gd name="T23" fmla="*/ 2147483646 h 609"/>
                <a:gd name="T24" fmla="*/ 2147483646 w 601"/>
                <a:gd name="T25" fmla="*/ 2147483646 h 609"/>
                <a:gd name="T26" fmla="*/ 2147483646 w 601"/>
                <a:gd name="T27" fmla="*/ 2147483646 h 609"/>
                <a:gd name="T28" fmla="*/ 2147483646 w 601"/>
                <a:gd name="T29" fmla="*/ 2147483646 h 609"/>
                <a:gd name="T30" fmla="*/ 2147483646 w 601"/>
                <a:gd name="T31" fmla="*/ 2147483646 h 609"/>
                <a:gd name="T32" fmla="*/ 2147483646 w 601"/>
                <a:gd name="T33" fmla="*/ 2147483646 h 609"/>
                <a:gd name="T34" fmla="*/ 2147483646 w 601"/>
                <a:gd name="T35" fmla="*/ 2147483646 h 609"/>
                <a:gd name="T36" fmla="*/ 2147483646 w 601"/>
                <a:gd name="T37" fmla="*/ 2147483646 h 609"/>
                <a:gd name="T38" fmla="*/ 2147483646 w 601"/>
                <a:gd name="T39" fmla="*/ 2147483646 h 609"/>
                <a:gd name="T40" fmla="*/ 2147483646 w 601"/>
                <a:gd name="T41" fmla="*/ 2147483646 h 609"/>
                <a:gd name="T42" fmla="*/ 2147483646 w 601"/>
                <a:gd name="T43" fmla="*/ 2147483646 h 609"/>
                <a:gd name="T44" fmla="*/ 2147483646 w 601"/>
                <a:gd name="T45" fmla="*/ 2147483646 h 609"/>
                <a:gd name="T46" fmla="*/ 2147483646 w 601"/>
                <a:gd name="T47" fmla="*/ 2147483646 h 609"/>
                <a:gd name="T48" fmla="*/ 2147483646 w 601"/>
                <a:gd name="T49" fmla="*/ 2147483646 h 609"/>
                <a:gd name="T50" fmla="*/ 2147483646 w 601"/>
                <a:gd name="T51" fmla="*/ 2147483646 h 609"/>
                <a:gd name="T52" fmla="*/ 2147483646 w 601"/>
                <a:gd name="T53" fmla="*/ 2147483646 h 609"/>
                <a:gd name="T54" fmla="*/ 2147483646 w 601"/>
                <a:gd name="T55" fmla="*/ 2147483646 h 6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01" h="609">
                  <a:moveTo>
                    <a:pt x="297" y="608"/>
                  </a:moveTo>
                  <a:lnTo>
                    <a:pt x="297" y="608"/>
                  </a:lnTo>
                  <a:cubicBezTo>
                    <a:pt x="134" y="608"/>
                    <a:pt x="0" y="474"/>
                    <a:pt x="0" y="304"/>
                  </a:cubicBezTo>
                  <a:cubicBezTo>
                    <a:pt x="0" y="135"/>
                    <a:pt x="134" y="0"/>
                    <a:pt x="297" y="0"/>
                  </a:cubicBezTo>
                  <a:cubicBezTo>
                    <a:pt x="466" y="0"/>
                    <a:pt x="600" y="135"/>
                    <a:pt x="600" y="304"/>
                  </a:cubicBezTo>
                  <a:cubicBezTo>
                    <a:pt x="600" y="474"/>
                    <a:pt x="466" y="608"/>
                    <a:pt x="297" y="608"/>
                  </a:cubicBezTo>
                  <a:close/>
                  <a:moveTo>
                    <a:pt x="297" y="57"/>
                  </a:moveTo>
                  <a:lnTo>
                    <a:pt x="297" y="57"/>
                  </a:lnTo>
                  <a:cubicBezTo>
                    <a:pt x="162" y="57"/>
                    <a:pt x="56" y="170"/>
                    <a:pt x="56" y="304"/>
                  </a:cubicBezTo>
                  <a:cubicBezTo>
                    <a:pt x="56" y="368"/>
                    <a:pt x="78" y="425"/>
                    <a:pt x="120" y="467"/>
                  </a:cubicBezTo>
                  <a:cubicBezTo>
                    <a:pt x="155" y="453"/>
                    <a:pt x="141" y="467"/>
                    <a:pt x="183" y="446"/>
                  </a:cubicBezTo>
                  <a:cubicBezTo>
                    <a:pt x="233" y="425"/>
                    <a:pt x="247" y="418"/>
                    <a:pt x="247" y="418"/>
                  </a:cubicBezTo>
                  <a:cubicBezTo>
                    <a:pt x="247" y="375"/>
                    <a:pt x="247" y="375"/>
                    <a:pt x="247" y="375"/>
                  </a:cubicBezTo>
                  <a:cubicBezTo>
                    <a:pt x="247" y="375"/>
                    <a:pt x="226" y="361"/>
                    <a:pt x="219" y="319"/>
                  </a:cubicBezTo>
                  <a:cubicBezTo>
                    <a:pt x="212" y="326"/>
                    <a:pt x="205" y="304"/>
                    <a:pt x="205" y="297"/>
                  </a:cubicBezTo>
                  <a:cubicBezTo>
                    <a:pt x="205" y="283"/>
                    <a:pt x="198" y="255"/>
                    <a:pt x="212" y="255"/>
                  </a:cubicBezTo>
                  <a:cubicBezTo>
                    <a:pt x="212" y="234"/>
                    <a:pt x="212" y="220"/>
                    <a:pt x="212" y="205"/>
                  </a:cubicBezTo>
                  <a:cubicBezTo>
                    <a:pt x="212" y="177"/>
                    <a:pt x="247" y="135"/>
                    <a:pt x="297" y="135"/>
                  </a:cubicBezTo>
                  <a:cubicBezTo>
                    <a:pt x="360" y="135"/>
                    <a:pt x="381" y="177"/>
                    <a:pt x="389" y="205"/>
                  </a:cubicBezTo>
                  <a:cubicBezTo>
                    <a:pt x="389" y="220"/>
                    <a:pt x="389" y="234"/>
                    <a:pt x="381" y="255"/>
                  </a:cubicBezTo>
                  <a:cubicBezTo>
                    <a:pt x="396" y="255"/>
                    <a:pt x="389" y="283"/>
                    <a:pt x="389" y="297"/>
                  </a:cubicBezTo>
                  <a:cubicBezTo>
                    <a:pt x="389" y="304"/>
                    <a:pt x="389" y="326"/>
                    <a:pt x="374" y="319"/>
                  </a:cubicBezTo>
                  <a:cubicBezTo>
                    <a:pt x="367" y="361"/>
                    <a:pt x="353" y="375"/>
                    <a:pt x="353" y="375"/>
                  </a:cubicBezTo>
                  <a:cubicBezTo>
                    <a:pt x="353" y="418"/>
                    <a:pt x="353" y="418"/>
                    <a:pt x="353" y="418"/>
                  </a:cubicBezTo>
                  <a:cubicBezTo>
                    <a:pt x="353" y="418"/>
                    <a:pt x="367" y="425"/>
                    <a:pt x="410" y="446"/>
                  </a:cubicBezTo>
                  <a:cubicBezTo>
                    <a:pt x="459" y="467"/>
                    <a:pt x="445" y="453"/>
                    <a:pt x="480" y="467"/>
                  </a:cubicBezTo>
                  <a:cubicBezTo>
                    <a:pt x="523" y="425"/>
                    <a:pt x="544" y="368"/>
                    <a:pt x="544" y="304"/>
                  </a:cubicBezTo>
                  <a:cubicBezTo>
                    <a:pt x="544" y="170"/>
                    <a:pt x="431" y="57"/>
                    <a:pt x="297" y="5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r"/>
              <a:endParaRPr lang="zh-CN" altLang="en-US" sz="2400">
                <a:cs typeface="+mn-ea"/>
                <a:sym typeface="+mn-lt"/>
              </a:endParaRPr>
            </a:p>
          </p:txBody>
        </p:sp>
      </p:grpSp>
      <p:sp>
        <p:nvSpPr>
          <p:cNvPr id="85" name="任意多边形: 形状 84">
            <a:extLst>
              <a:ext uri="{FF2B5EF4-FFF2-40B4-BE49-F238E27FC236}">
                <a16:creationId xmlns="" xmlns:a16="http://schemas.microsoft.com/office/drawing/2014/main" id="{46D36294-0BAD-4B38-801C-4FED5B47D759}"/>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25" name="组合 24">
            <a:extLst>
              <a:ext uri="{FF2B5EF4-FFF2-40B4-BE49-F238E27FC236}">
                <a16:creationId xmlns="" xmlns:a16="http://schemas.microsoft.com/office/drawing/2014/main" id="{0E216A5B-E73F-439E-A3B9-62F0F95BE161}"/>
              </a:ext>
            </a:extLst>
          </p:cNvPr>
          <p:cNvGrpSpPr/>
          <p:nvPr/>
        </p:nvGrpSpPr>
        <p:grpSpPr>
          <a:xfrm>
            <a:off x="627871" y="1087556"/>
            <a:ext cx="4685358" cy="4685358"/>
            <a:chOff x="6403428" y="993228"/>
            <a:chExt cx="4871544" cy="4871544"/>
          </a:xfrm>
        </p:grpSpPr>
        <p:sp>
          <p:nvSpPr>
            <p:cNvPr id="26" name="椭圆 25">
              <a:extLst>
                <a:ext uri="{FF2B5EF4-FFF2-40B4-BE49-F238E27FC236}">
                  <a16:creationId xmlns="" xmlns:a16="http://schemas.microsoft.com/office/drawing/2014/main" id="{B231D10E-EDE3-44C4-8874-00D9037A2FDC}"/>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7" name="椭圆 26">
              <a:extLst>
                <a:ext uri="{FF2B5EF4-FFF2-40B4-BE49-F238E27FC236}">
                  <a16:creationId xmlns="" xmlns:a16="http://schemas.microsoft.com/office/drawing/2014/main" id="{3D7C243C-0A27-4607-BC7A-DE12526D8C2B}"/>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8" name="椭圆 27">
              <a:extLst>
                <a:ext uri="{FF2B5EF4-FFF2-40B4-BE49-F238E27FC236}">
                  <a16:creationId xmlns="" xmlns:a16="http://schemas.microsoft.com/office/drawing/2014/main" id="{F8CBB65A-3B6F-4348-B6C4-C041A773FE6D}"/>
                </a:ext>
              </a:extLst>
            </p:cNvPr>
            <p:cNvSpPr/>
            <p:nvPr/>
          </p:nvSpPr>
          <p:spPr>
            <a:xfrm flipH="1">
              <a:off x="7256069" y="1845867"/>
              <a:ext cx="3166263" cy="3166266"/>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a:extLst>
                <a:ext uri="{FF2B5EF4-FFF2-40B4-BE49-F238E27FC236}">
                  <a16:creationId xmlns="" xmlns:a16="http://schemas.microsoft.com/office/drawing/2014/main" id="{43FD0D78-5188-477C-97AB-E26744F51D18}"/>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2583729793"/>
      </p:ext>
    </p:extLst>
  </p:cSld>
  <p:clrMapOvr>
    <a:masterClrMapping/>
  </p:clrMapOvr>
  <mc:AlternateContent xmlns:mc="http://schemas.openxmlformats.org/markup-compatibility/2006" xmlns:p14="http://schemas.microsoft.com/office/powerpoint/2010/main">
    <mc:Choice Requires="p14">
      <p:transition spd="slow" p14:dur="1250" advTm="5000">
        <p14:switch dir="r"/>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down)">
                                      <p:cBhvr>
                                        <p:cTn id="7" dur="500"/>
                                        <p:tgtEl>
                                          <p:spTgt spid="6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par>
                                <p:cTn id="11" presetID="10" presetClass="entr" presetSubtype="0" fill="hold" grpId="0" nodeType="withEffect">
                                  <p:stCondLst>
                                    <p:cond delay="0"/>
                                  </p:stCondLst>
                                  <p:iterate type="wd">
                                    <p:tmPct val="10000"/>
                                  </p:iterate>
                                  <p:childTnLst>
                                    <p:set>
                                      <p:cBhvr>
                                        <p:cTn id="12" dur="1" fill="hold">
                                          <p:stCondLst>
                                            <p:cond delay="0"/>
                                          </p:stCondLst>
                                        </p:cTn>
                                        <p:tgtEl>
                                          <p:spTgt spid="67"/>
                                        </p:tgtEl>
                                        <p:attrNameLst>
                                          <p:attrName>style.visibility</p:attrName>
                                        </p:attrNameLst>
                                      </p:cBhvr>
                                      <p:to>
                                        <p:strVal val="visible"/>
                                      </p:to>
                                    </p:set>
                                    <p:anim to="0" calcmode="lin" valueType="num">
                                      <p:cBhvr>
                                        <p:cTn id="13" dur="500" decel="100000" fill="hold">
                                          <p:stCondLst>
                                            <p:cond delay="0"/>
                                          </p:stCondLst>
                                        </p:cTn>
                                        <p:tgtEl>
                                          <p:spTgt spid="67"/>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67"/>
                                        </p:tgtEl>
                                      </p:cBhvr>
                                    </p:animEffect>
                                    <p:animScale>
                                      <p:cBhvr>
                                        <p:cTn id="15" dur="500" decel="100000" fill="hold">
                                          <p:stCondLst>
                                            <p:cond delay="0"/>
                                          </p:stCondLst>
                                        </p:cTn>
                                        <p:tgtEl>
                                          <p:spTgt spid="67"/>
                                        </p:tgtEl>
                                      </p:cBhvr>
                                      <p:by x="100000" y="100000"/>
                                      <p:from x="110000" y="110000"/>
                                      <p:to x="100000" y="100000"/>
                                    </p:animScale>
                                  </p:childTnLst>
                                </p:cTn>
                              </p:par>
                              <p:par>
                                <p:cTn id="16" presetID="10" presetClass="entr" presetSubtype="0" fill="hold" grpId="0" nodeType="withEffect">
                                  <p:stCondLst>
                                    <p:cond delay="0"/>
                                  </p:stCondLst>
                                  <p:iterate type="wd">
                                    <p:tmPct val="10000"/>
                                  </p:iterate>
                                  <p:childTnLst>
                                    <p:set>
                                      <p:cBhvr>
                                        <p:cTn id="17" dur="1" fill="hold">
                                          <p:stCondLst>
                                            <p:cond delay="0"/>
                                          </p:stCondLst>
                                        </p:cTn>
                                        <p:tgtEl>
                                          <p:spTgt spid="68"/>
                                        </p:tgtEl>
                                        <p:attrNameLst>
                                          <p:attrName>style.visibility</p:attrName>
                                        </p:attrNameLst>
                                      </p:cBhvr>
                                      <p:to>
                                        <p:strVal val="visible"/>
                                      </p:to>
                                    </p:set>
                                    <p:anim to="0" calcmode="lin" valueType="num">
                                      <p:cBhvr>
                                        <p:cTn id="18" dur="500" decel="100000" fill="hold">
                                          <p:stCondLst>
                                            <p:cond delay="0"/>
                                          </p:stCondLst>
                                        </p:cTn>
                                        <p:tgtEl>
                                          <p:spTgt spid="68"/>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68"/>
                                        </p:tgtEl>
                                      </p:cBhvr>
                                    </p:animEffect>
                                    <p:animScale>
                                      <p:cBhvr>
                                        <p:cTn id="20" dur="500" decel="100000" fill="hold">
                                          <p:stCondLst>
                                            <p:cond delay="0"/>
                                          </p:stCondLst>
                                        </p:cTn>
                                        <p:tgtEl>
                                          <p:spTgt spid="68"/>
                                        </p:tgtEl>
                                      </p:cBhvr>
                                      <p:by x="100000" y="100000"/>
                                      <p:from x="110000" y="110000"/>
                                      <p:to x="100000" y="100000"/>
                                    </p:animScale>
                                  </p:childTnLst>
                                </p:cTn>
                              </p:par>
                              <p:par>
                                <p:cTn id="21" presetID="10" presetClass="entr" presetSubtype="0" fill="hold" grpId="0" nodeType="withEffect">
                                  <p:stCondLst>
                                    <p:cond delay="0"/>
                                  </p:stCondLst>
                                  <p:iterate type="wd">
                                    <p:tmPct val="10000"/>
                                  </p:iterate>
                                  <p:childTnLst>
                                    <p:set>
                                      <p:cBhvr>
                                        <p:cTn id="22" dur="1" fill="hold">
                                          <p:stCondLst>
                                            <p:cond delay="0"/>
                                          </p:stCondLst>
                                        </p:cTn>
                                        <p:tgtEl>
                                          <p:spTgt spid="69"/>
                                        </p:tgtEl>
                                        <p:attrNameLst>
                                          <p:attrName>style.visibility</p:attrName>
                                        </p:attrNameLst>
                                      </p:cBhvr>
                                      <p:to>
                                        <p:strVal val="visible"/>
                                      </p:to>
                                    </p:set>
                                    <p:anim to="0" calcmode="lin" valueType="num">
                                      <p:cBhvr>
                                        <p:cTn id="23" dur="500" decel="100000" fill="hold">
                                          <p:stCondLst>
                                            <p:cond delay="0"/>
                                          </p:stCondLst>
                                        </p:cTn>
                                        <p:tgtEl>
                                          <p:spTgt spid="6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9"/>
                                        </p:tgtEl>
                                      </p:cBhvr>
                                    </p:animEffect>
                                    <p:animScale>
                                      <p:cBhvr>
                                        <p:cTn id="25" dur="500" decel="100000" fill="hold">
                                          <p:stCondLst>
                                            <p:cond delay="0"/>
                                          </p:stCondLst>
                                        </p:cTn>
                                        <p:tgtEl>
                                          <p:spTgt spid="69"/>
                                        </p:tgtEl>
                                      </p:cBhvr>
                                      <p:by x="100000" y="100000"/>
                                      <p:from x="110000" y="110000"/>
                                      <p:to x="100000" y="100000"/>
                                    </p:animScale>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70"/>
                                        </p:tgtEl>
                                        <p:attrNameLst>
                                          <p:attrName>style.visibility</p:attrName>
                                        </p:attrNameLst>
                                      </p:cBhvr>
                                      <p:to>
                                        <p:strVal val="visible"/>
                                      </p:to>
                                    </p:set>
                                    <p:anim to="0" calcmode="lin" valueType="num">
                                      <p:cBhvr>
                                        <p:cTn id="28" dur="500" decel="100000" fill="hold">
                                          <p:stCondLst>
                                            <p:cond delay="0"/>
                                          </p:stCondLst>
                                        </p:cTn>
                                        <p:tgtEl>
                                          <p:spTgt spid="70"/>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70"/>
                                        </p:tgtEl>
                                      </p:cBhvr>
                                    </p:animEffect>
                                    <p:animScale>
                                      <p:cBhvr>
                                        <p:cTn id="30" dur="500" decel="100000" fill="hold">
                                          <p:stCondLst>
                                            <p:cond delay="0"/>
                                          </p:stCondLst>
                                        </p:cTn>
                                        <p:tgtEl>
                                          <p:spTgt spid="70"/>
                                        </p:tgtEl>
                                      </p:cBhvr>
                                      <p:by x="100000" y="100000"/>
                                      <p:from x="110000" y="110000"/>
                                      <p:to x="100000" y="100000"/>
                                    </p:animScale>
                                  </p:childTnLst>
                                </p:cTn>
                              </p:par>
                              <p:par>
                                <p:cTn id="31" presetID="10" presetClass="entr" presetSubtype="0" decel="10000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500">
                                          <p:stCondLst>
                                            <p:cond delay="0"/>
                                          </p:stCondLst>
                                        </p:cTn>
                                        <p:tgtEl>
                                          <p:spTgt spid="72"/>
                                        </p:tgtEl>
                                      </p:cBhvr>
                                    </p:animEffect>
                                    <p:anim to="0" calcmode="lin" valueType="num">
                                      <p:cBhvr>
                                        <p:cTn id="34" dur="500" fill="hold">
                                          <p:stCondLst>
                                            <p:cond delay="0"/>
                                          </p:stCondLst>
                                        </p:cTn>
                                        <p:tgtEl>
                                          <p:spTgt spid="72"/>
                                        </p:tgtEl>
                                        <p:attrNameLst>
                                          <p:attrName>ppt_x</p:attrName>
                                        </p:attrNameLst>
                                      </p:cBhvr>
                                      <p:tavLst>
                                        <p:tav tm="0">
                                          <p:val>
                                            <p:strVal val="#ppt_x+.05"/>
                                          </p:val>
                                        </p:tav>
                                        <p:tav tm="100000">
                                          <p:val>
                                            <p:strVal val="#ppt_x"/>
                                          </p:val>
                                        </p:tav>
                                      </p:tavLst>
                                    </p:anim>
                                  </p:childTnLst>
                                </p:cTn>
                              </p:par>
                              <p:par>
                                <p:cTn id="35" presetID="10" presetClass="entr" presetSubtype="0" fill="hold" grpId="0" nodeType="withEffect">
                                  <p:stCondLst>
                                    <p:cond delay="0"/>
                                  </p:stCondLst>
                                  <p:iterate type="wd">
                                    <p:tmPct val="10000"/>
                                  </p:iterate>
                                  <p:childTnLst>
                                    <p:set>
                                      <p:cBhvr>
                                        <p:cTn id="36" dur="1" fill="hold">
                                          <p:stCondLst>
                                            <p:cond delay="0"/>
                                          </p:stCondLst>
                                        </p:cTn>
                                        <p:tgtEl>
                                          <p:spTgt spid="76"/>
                                        </p:tgtEl>
                                        <p:attrNameLst>
                                          <p:attrName>style.visibility</p:attrName>
                                        </p:attrNameLst>
                                      </p:cBhvr>
                                      <p:to>
                                        <p:strVal val="visible"/>
                                      </p:to>
                                    </p:set>
                                    <p:anim to="0" calcmode="lin" valueType="num">
                                      <p:cBhvr>
                                        <p:cTn id="37" dur="500" decel="100000" fill="hold">
                                          <p:stCondLst>
                                            <p:cond delay="0"/>
                                          </p:stCondLst>
                                        </p:cTn>
                                        <p:tgtEl>
                                          <p:spTgt spid="76"/>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76"/>
                                        </p:tgtEl>
                                      </p:cBhvr>
                                    </p:animEffect>
                                    <p:animScale>
                                      <p:cBhvr>
                                        <p:cTn id="39" dur="500" decel="100000" fill="hold">
                                          <p:stCondLst>
                                            <p:cond delay="0"/>
                                          </p:stCondLst>
                                        </p:cTn>
                                        <p:tgtEl>
                                          <p:spTgt spid="76"/>
                                        </p:tgtEl>
                                      </p:cBhvr>
                                      <p:by x="100000" y="100000"/>
                                      <p:from x="110000" y="110000"/>
                                      <p:to x="100000" y="100000"/>
                                    </p:animScale>
                                  </p:childTnLst>
                                </p:cTn>
                              </p:par>
                            </p:childTnLst>
                          </p:cTn>
                        </p:par>
                        <p:par>
                          <p:cTn id="40" fill="hold">
                            <p:stCondLst>
                              <p:cond delay="550"/>
                            </p:stCondLst>
                            <p:childTnLst>
                              <p:par>
                                <p:cTn id="41" presetID="22" presetClass="entr" presetSubtype="4" fill="hold" grpId="0" nodeType="after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wipe(down)">
                                      <p:cBhvr>
                                        <p:cTn id="43" dur="500"/>
                                        <p:tgtEl>
                                          <p:spTgt spid="75"/>
                                        </p:tgtEl>
                                      </p:cBhvr>
                                    </p:animEffect>
                                  </p:childTnLst>
                                </p:cTn>
                              </p:par>
                            </p:childTnLst>
                          </p:cTn>
                        </p:par>
                        <p:par>
                          <p:cTn id="44" fill="hold">
                            <p:stCondLst>
                              <p:cond delay="1050"/>
                            </p:stCondLst>
                            <p:childTnLst>
                              <p:par>
                                <p:cTn id="45" presetID="22" presetClass="entr" presetSubtype="4" fill="hold" nodeType="afterEffect">
                                  <p:stCondLst>
                                    <p:cond delay="0"/>
                                  </p:stCondLst>
                                  <p:childTnLst>
                                    <p:set>
                                      <p:cBhvr>
                                        <p:cTn id="46" dur="1" fill="hold">
                                          <p:stCondLst>
                                            <p:cond delay="0"/>
                                          </p:stCondLst>
                                        </p:cTn>
                                        <p:tgtEl>
                                          <p:spTgt spid="78"/>
                                        </p:tgtEl>
                                        <p:attrNameLst>
                                          <p:attrName>style.visibility</p:attrName>
                                        </p:attrNameLst>
                                      </p:cBhvr>
                                      <p:to>
                                        <p:strVal val="visible"/>
                                      </p:to>
                                    </p:set>
                                    <p:animEffect transition="in" filter="wipe(down)">
                                      <p:cBhvr>
                                        <p:cTn id="47" dur="500"/>
                                        <p:tgtEl>
                                          <p:spTgt spid="7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fade">
                                      <p:cBhvr>
                                        <p:cTn id="52" dur="1000"/>
                                        <p:tgtEl>
                                          <p:spTgt spid="85"/>
                                        </p:tgtEl>
                                      </p:cBhvr>
                                    </p:animEffect>
                                    <p:anim calcmode="lin" valueType="num">
                                      <p:cBhvr>
                                        <p:cTn id="53" dur="1000" fill="hold"/>
                                        <p:tgtEl>
                                          <p:spTgt spid="85"/>
                                        </p:tgtEl>
                                        <p:attrNameLst>
                                          <p:attrName>ppt_x</p:attrName>
                                        </p:attrNameLst>
                                      </p:cBhvr>
                                      <p:tavLst>
                                        <p:tav tm="0">
                                          <p:val>
                                            <p:strVal val="#ppt_x"/>
                                          </p:val>
                                        </p:tav>
                                        <p:tav tm="100000">
                                          <p:val>
                                            <p:strVal val="#ppt_x"/>
                                          </p:val>
                                        </p:tav>
                                      </p:tavLst>
                                    </p:anim>
                                    <p:anim calcmode="lin" valueType="num">
                                      <p:cBhvr>
                                        <p:cTn id="54"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p:bldP spid="68" grpId="0"/>
      <p:bldP spid="69" grpId="0"/>
      <p:bldP spid="70" grpId="0"/>
      <p:bldP spid="71" grpId="0"/>
      <p:bldP spid="75" grpId="0" animBg="1"/>
      <p:bldP spid="76" grpId="0"/>
      <p:bldP spid="8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9446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a:extLst>
              <a:ext uri="{FF2B5EF4-FFF2-40B4-BE49-F238E27FC236}">
                <a16:creationId xmlns="" xmlns:a16="http://schemas.microsoft.com/office/drawing/2014/main" id="{967E6B37-F723-41E6-9E56-1B69AB36F92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50" name="任意多边形: 形状 49">
            <a:extLst>
              <a:ext uri="{FF2B5EF4-FFF2-40B4-BE49-F238E27FC236}">
                <a16:creationId xmlns="" xmlns:a16="http://schemas.microsoft.com/office/drawing/2014/main" id="{280F8B4E-F9DB-45D6-AC58-F37452211FAD}"/>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a:extLst>
              <a:ext uri="{FF2B5EF4-FFF2-40B4-BE49-F238E27FC236}">
                <a16:creationId xmlns="" xmlns:a16="http://schemas.microsoft.com/office/drawing/2014/main" id="{3DA56785-E684-45D1-8F0E-33E38B744BE0}"/>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a:extLst>
              <a:ext uri="{FF2B5EF4-FFF2-40B4-BE49-F238E27FC236}">
                <a16:creationId xmlns="" xmlns:a16="http://schemas.microsoft.com/office/drawing/2014/main" id="{08CDCBD4-E243-4070-9BA8-BEC7CAE8229B}"/>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sp>
        <p:nvSpPr>
          <p:cNvPr id="43" name="文本框 42">
            <a:extLst>
              <a:ext uri="{FF2B5EF4-FFF2-40B4-BE49-F238E27FC236}">
                <a16:creationId xmlns="" xmlns:a16="http://schemas.microsoft.com/office/drawing/2014/main" id="{6337CD6F-7562-4E4C-962F-B32A32A4BF8F}"/>
              </a:ext>
            </a:extLst>
          </p:cNvPr>
          <p:cNvSpPr txBox="1"/>
          <p:nvPr/>
        </p:nvSpPr>
        <p:spPr>
          <a:xfrm>
            <a:off x="8963387" y="1761467"/>
            <a:ext cx="1654300"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01</a:t>
            </a:r>
            <a:endParaRPr lang="zh-CN" altLang="en-US" sz="11000" dirty="0">
              <a:ln w="38100">
                <a:solidFill>
                  <a:schemeClr val="bg1"/>
                </a:solidFill>
              </a:ln>
              <a:noFill/>
              <a:cs typeface="+mn-ea"/>
              <a:sym typeface="+mn-lt"/>
            </a:endParaRPr>
          </a:p>
        </p:txBody>
      </p:sp>
      <p:sp>
        <p:nvSpPr>
          <p:cNvPr id="54" name="文本框 53">
            <a:extLst>
              <a:ext uri="{FF2B5EF4-FFF2-40B4-BE49-F238E27FC236}">
                <a16:creationId xmlns="" xmlns:a16="http://schemas.microsoft.com/office/drawing/2014/main" id="{D513A278-E2E5-4DE8-B711-DB31A5249187}"/>
              </a:ext>
            </a:extLst>
          </p:cNvPr>
          <p:cNvSpPr txBox="1"/>
          <p:nvPr/>
        </p:nvSpPr>
        <p:spPr>
          <a:xfrm>
            <a:off x="5832407" y="3384328"/>
            <a:ext cx="4886393" cy="830997"/>
          </a:xfrm>
          <a:prstGeom prst="rect">
            <a:avLst/>
          </a:prstGeom>
          <a:noFill/>
        </p:spPr>
        <p:txBody>
          <a:bodyPr wrap="square" lIns="0" tIns="0" rIns="0" bIns="0" rtlCol="0">
            <a:spAutoFit/>
          </a:bodyPr>
          <a:lstStyle/>
          <a:p>
            <a:r>
              <a:rPr lang="zh-CN" altLang="en-US" sz="5400" dirty="0">
                <a:solidFill>
                  <a:schemeClr val="bg1"/>
                </a:solidFill>
                <a:cs typeface="+mn-ea"/>
                <a:sym typeface="+mn-lt"/>
              </a:rPr>
              <a:t>结论及发展方向</a:t>
            </a:r>
          </a:p>
        </p:txBody>
      </p:sp>
      <p:sp>
        <p:nvSpPr>
          <p:cNvPr id="63" name="文本框 62">
            <a:extLst>
              <a:ext uri="{FF2B5EF4-FFF2-40B4-BE49-F238E27FC236}">
                <a16:creationId xmlns="" xmlns:a16="http://schemas.microsoft.com/office/drawing/2014/main" id="{2CD2F565-C17C-48E1-8E12-D9E7CEA8ACDA}"/>
              </a:ext>
            </a:extLst>
          </p:cNvPr>
          <p:cNvSpPr txBox="1"/>
          <p:nvPr/>
        </p:nvSpPr>
        <p:spPr>
          <a:xfrm>
            <a:off x="697937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64" name="PA-文本框 89">
            <a:extLst>
              <a:ext uri="{FF2B5EF4-FFF2-40B4-BE49-F238E27FC236}">
                <a16:creationId xmlns="" xmlns:a16="http://schemas.microsoft.com/office/drawing/2014/main" id="{339FCFC5-D162-4202-99CD-E480079EA098}"/>
              </a:ext>
            </a:extLst>
          </p:cNvPr>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p>
        </p:txBody>
      </p:sp>
      <p:sp>
        <p:nvSpPr>
          <p:cNvPr id="53" name="任意多边形: 形状 52">
            <a:extLst>
              <a:ext uri="{FF2B5EF4-FFF2-40B4-BE49-F238E27FC236}">
                <a16:creationId xmlns="" xmlns:a16="http://schemas.microsoft.com/office/drawing/2014/main" id="{AC74FE17-860E-4B99-9D7F-AEFAABD7C4C9}"/>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a:extLst>
              <a:ext uri="{FF2B5EF4-FFF2-40B4-BE49-F238E27FC236}">
                <a16:creationId xmlns="" xmlns:a16="http://schemas.microsoft.com/office/drawing/2014/main" id="{9CE1CA61-8899-4109-AE45-DE6BA4C8A86C}"/>
              </a:ext>
            </a:extLst>
          </p:cNvPr>
          <p:cNvGrpSpPr/>
          <p:nvPr/>
        </p:nvGrpSpPr>
        <p:grpSpPr>
          <a:xfrm>
            <a:off x="627871" y="1087556"/>
            <a:ext cx="4685358" cy="4685358"/>
            <a:chOff x="6403428" y="993228"/>
            <a:chExt cx="4871544" cy="4871544"/>
          </a:xfrm>
        </p:grpSpPr>
        <p:sp>
          <p:nvSpPr>
            <p:cNvPr id="17" name="椭圆 16">
              <a:extLst>
                <a:ext uri="{FF2B5EF4-FFF2-40B4-BE49-F238E27FC236}">
                  <a16:creationId xmlns="" xmlns:a16="http://schemas.microsoft.com/office/drawing/2014/main" id="{5D753E89-5A36-4744-B256-E37B418EB954}"/>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a:extLst>
                <a:ext uri="{FF2B5EF4-FFF2-40B4-BE49-F238E27FC236}">
                  <a16:creationId xmlns="" xmlns:a16="http://schemas.microsoft.com/office/drawing/2014/main" id="{B591B73E-FC4A-4508-817F-C580976B48F3}"/>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a:extLst>
                <a:ext uri="{FF2B5EF4-FFF2-40B4-BE49-F238E27FC236}">
                  <a16:creationId xmlns="" xmlns:a16="http://schemas.microsoft.com/office/drawing/2014/main" id="{6E154769-7182-44B0-A55F-720A3F84A5C1}"/>
                </a:ext>
              </a:extLst>
            </p:cNvPr>
            <p:cNvSpPr/>
            <p:nvPr/>
          </p:nvSpPr>
          <p:spPr>
            <a:xfrm flipH="1">
              <a:off x="7256069" y="1845867"/>
              <a:ext cx="3166263" cy="3166266"/>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a:extLst>
                <a:ext uri="{FF2B5EF4-FFF2-40B4-BE49-F238E27FC236}">
                  <a16:creationId xmlns="" xmlns:a16="http://schemas.microsoft.com/office/drawing/2014/main" id="{290CE90E-B902-4B3A-8949-9DC162189A61}"/>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3130535308"/>
      </p:ext>
    </p:extLst>
  </p:cSld>
  <p:clrMapOvr>
    <a:masterClrMapping/>
  </p:clrMapOvr>
  <mc:AlternateContent xmlns:mc="http://schemas.openxmlformats.org/markup-compatibility/2006" xmlns:p14="http://schemas.microsoft.com/office/powerpoint/2010/main">
    <mc:Choice Requires="p14">
      <p:transition spd="slow" p14:dur="1250" advTm="5000">
        <p14:switch dir="r"/>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43"/>
                                        </p:tgtEl>
                                        <p:attrNameLst>
                                          <p:attrName>style.visibility</p:attrName>
                                        </p:attrNameLst>
                                      </p:cBhvr>
                                      <p:to>
                                        <p:strVal val="visible"/>
                                      </p:to>
                                    </p:set>
                                    <p:anim to="0" calcmode="lin" valueType="num">
                                      <p:cBhvr>
                                        <p:cTn id="7" dur="500" decel="100000" fill="hold">
                                          <p:stCondLst>
                                            <p:cond delay="0"/>
                                          </p:stCondLst>
                                        </p:cTn>
                                        <p:tgtEl>
                                          <p:spTgt spid="4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43"/>
                                        </p:tgtEl>
                                      </p:cBhvr>
                                    </p:animEffect>
                                    <p:animScale>
                                      <p:cBhvr>
                                        <p:cTn id="9" dur="500" decel="100000" fill="hold">
                                          <p:stCondLst>
                                            <p:cond delay="0"/>
                                          </p:stCondLst>
                                        </p:cTn>
                                        <p:tgtEl>
                                          <p:spTgt spid="43"/>
                                        </p:tgtEl>
                                      </p:cBhvr>
                                      <p:by x="100000" y="100000"/>
                                      <p:from x="110000" y="110000"/>
                                      <p:to x="100000" y="100000"/>
                                    </p:animScale>
                                  </p:childTnLst>
                                </p:cTn>
                              </p:par>
                            </p:childTnLst>
                          </p:cTn>
                        </p:par>
                        <p:par>
                          <p:cTn id="10" fill="hold">
                            <p:stCondLst>
                              <p:cond delay="500"/>
                            </p:stCondLst>
                            <p:childTnLst>
                              <p:par>
                                <p:cTn id="11" presetID="10" presetClass="entr" presetSubtype="0" decel="100000" fill="hold" grpId="0" nodeType="after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500">
                                          <p:stCondLst>
                                            <p:cond delay="0"/>
                                          </p:stCondLst>
                                        </p:cTn>
                                        <p:tgtEl>
                                          <p:spTgt spid="63"/>
                                        </p:tgtEl>
                                      </p:cBhvr>
                                    </p:animEffect>
                                    <p:anim to="0" calcmode="lin" valueType="num">
                                      <p:cBhvr>
                                        <p:cTn id="14" dur="500" fill="hold">
                                          <p:stCondLst>
                                            <p:cond delay="0"/>
                                          </p:stCondLst>
                                        </p:cTn>
                                        <p:tgtEl>
                                          <p:spTgt spid="63"/>
                                        </p:tgtEl>
                                        <p:attrNameLst>
                                          <p:attrName>ppt_x</p:attrName>
                                        </p:attrNameLst>
                                      </p:cBhvr>
                                      <p:tavLst>
                                        <p:tav tm="0">
                                          <p:val>
                                            <p:strVal val="#ppt_x+.05"/>
                                          </p:val>
                                        </p:tav>
                                        <p:tav tm="100000">
                                          <p:val>
                                            <p:strVal val="#ppt_x"/>
                                          </p:val>
                                        </p:tav>
                                      </p:tavLst>
                                    </p:anim>
                                  </p:childTnLst>
                                </p:cTn>
                              </p:par>
                            </p:childTnLst>
                          </p:cTn>
                        </p:par>
                        <p:par>
                          <p:cTn id="15" fill="hold">
                            <p:stCondLst>
                              <p:cond delay="1000"/>
                            </p:stCondLst>
                            <p:childTnLst>
                              <p:par>
                                <p:cTn id="16" presetID="10" presetClass="entr" presetSubtype="0" decel="100000"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stCondLst>
                                            <p:cond delay="0"/>
                                          </p:stCondLst>
                                        </p:cTn>
                                        <p:tgtEl>
                                          <p:spTgt spid="54"/>
                                        </p:tgtEl>
                                      </p:cBhvr>
                                    </p:animEffect>
                                    <p:anim to="0" calcmode="lin" valueType="num">
                                      <p:cBhvr>
                                        <p:cTn id="19" dur="500" fill="hold">
                                          <p:stCondLst>
                                            <p:cond delay="0"/>
                                          </p:stCondLst>
                                        </p:cTn>
                                        <p:tgtEl>
                                          <p:spTgt spid="54"/>
                                        </p:tgtEl>
                                        <p:attrNameLst>
                                          <p:attrName>ppt_x</p:attrName>
                                        </p:attrNameLst>
                                      </p:cBhvr>
                                      <p:tavLst>
                                        <p:tav tm="0">
                                          <p:val>
                                            <p:strVal val="#ppt_x+.05"/>
                                          </p:val>
                                        </p:tav>
                                        <p:tav tm="100000">
                                          <p:val>
                                            <p:strVal val="#ppt_x"/>
                                          </p:val>
                                        </p:tav>
                                      </p:tavLst>
                                    </p:anim>
                                  </p:childTnLst>
                                </p:cTn>
                              </p:par>
                            </p:childTnLst>
                          </p:cTn>
                        </p:par>
                        <p:par>
                          <p:cTn id="20" fill="hold">
                            <p:stCondLst>
                              <p:cond delay="15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64"/>
                                        </p:tgtEl>
                                        <p:attrNameLst>
                                          <p:attrName>style.visibility</p:attrName>
                                        </p:attrNameLst>
                                      </p:cBhvr>
                                      <p:to>
                                        <p:strVal val="visible"/>
                                      </p:to>
                                    </p:set>
                                    <p:anim to="0" calcmode="lin" valueType="num">
                                      <p:cBhvr>
                                        <p:cTn id="23" dur="500" decel="100000" fill="hold">
                                          <p:stCondLst>
                                            <p:cond delay="0"/>
                                          </p:stCondLst>
                                        </p:cTn>
                                        <p:tgtEl>
                                          <p:spTgt spid="64"/>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64"/>
                                        </p:tgtEl>
                                      </p:cBhvr>
                                    </p:animEffect>
                                    <p:animScale>
                                      <p:cBhvr>
                                        <p:cTn id="25" dur="500" decel="100000" fill="hold">
                                          <p:stCondLst>
                                            <p:cond delay="0"/>
                                          </p:stCondLst>
                                        </p:cTn>
                                        <p:tgtEl>
                                          <p:spTgt spid="64"/>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1000"/>
                                        <p:tgtEl>
                                          <p:spTgt spid="53"/>
                                        </p:tgtEl>
                                      </p:cBhvr>
                                    </p:animEffect>
                                    <p:anim calcmode="lin" valueType="num">
                                      <p:cBhvr>
                                        <p:cTn id="39" dur="1000" fill="hold"/>
                                        <p:tgtEl>
                                          <p:spTgt spid="53"/>
                                        </p:tgtEl>
                                        <p:attrNameLst>
                                          <p:attrName>ppt_x</p:attrName>
                                        </p:attrNameLst>
                                      </p:cBhvr>
                                      <p:tavLst>
                                        <p:tav tm="0">
                                          <p:val>
                                            <p:strVal val="#ppt_x"/>
                                          </p:val>
                                        </p:tav>
                                        <p:tav tm="100000">
                                          <p:val>
                                            <p:strVal val="#ppt_x"/>
                                          </p:val>
                                        </p:tav>
                                      </p:tavLst>
                                    </p:anim>
                                    <p:anim calcmode="lin" valueType="num">
                                      <p:cBhvr>
                                        <p:cTn id="40"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43" grpId="0"/>
      <p:bldP spid="54" grpId="0"/>
      <p:bldP spid="63" grpId="0"/>
      <p:bldP spid="64" grpId="0"/>
      <p:bldP spid="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8" name="组合 17">
            <a:extLst>
              <a:ext uri="{FF2B5EF4-FFF2-40B4-BE49-F238E27FC236}">
                <a16:creationId xmlns="" xmlns:a16="http://schemas.microsoft.com/office/drawing/2014/main" id="{6EA513BC-0D1E-4B7B-A3A9-EE86AA2235A6}"/>
              </a:ext>
            </a:extLst>
          </p:cNvPr>
          <p:cNvGrpSpPr/>
          <p:nvPr/>
        </p:nvGrpSpPr>
        <p:grpSpPr>
          <a:xfrm>
            <a:off x="10493829" y="5619905"/>
            <a:ext cx="1698171" cy="1238094"/>
            <a:chOff x="6668995" y="2831314"/>
            <a:chExt cx="5523005" cy="4026686"/>
          </a:xfrm>
        </p:grpSpPr>
        <p:sp>
          <p:nvSpPr>
            <p:cNvPr id="53" name="任意多边形: 形状 52">
              <a:extLst>
                <a:ext uri="{FF2B5EF4-FFF2-40B4-BE49-F238E27FC236}">
                  <a16:creationId xmlns="" xmlns:a16="http://schemas.microsoft.com/office/drawing/2014/main" id="{7060D0F0-9B25-4B9B-A152-70FF523F3E0A}"/>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5" name="任意多边形: 形状 54">
              <a:extLst>
                <a:ext uri="{FF2B5EF4-FFF2-40B4-BE49-F238E27FC236}">
                  <a16:creationId xmlns="" xmlns:a16="http://schemas.microsoft.com/office/drawing/2014/main" id="{1207F663-979E-4807-B530-8FAAB5B9AA5B}"/>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grpSp>
        <p:nvGrpSpPr>
          <p:cNvPr id="25" name="组合 24">
            <a:extLst>
              <a:ext uri="{FF2B5EF4-FFF2-40B4-BE49-F238E27FC236}">
                <a16:creationId xmlns="" xmlns:a16="http://schemas.microsoft.com/office/drawing/2014/main" id="{B9BC70AF-B87D-4DA0-8E8A-80FA67EC3612}"/>
              </a:ext>
            </a:extLst>
          </p:cNvPr>
          <p:cNvGrpSpPr/>
          <p:nvPr/>
        </p:nvGrpSpPr>
        <p:grpSpPr>
          <a:xfrm>
            <a:off x="704720" y="697319"/>
            <a:ext cx="4236488" cy="474481"/>
            <a:chOff x="704720" y="697319"/>
            <a:chExt cx="4236488" cy="474481"/>
          </a:xfrm>
        </p:grpSpPr>
        <p:grpSp>
          <p:nvGrpSpPr>
            <p:cNvPr id="24" name="组合 23">
              <a:extLst>
                <a:ext uri="{FF2B5EF4-FFF2-40B4-BE49-F238E27FC236}">
                  <a16:creationId xmlns="" xmlns:a16="http://schemas.microsoft.com/office/drawing/2014/main" id="{FFEA0ECD-C13A-410A-AB0B-75F4944FE563}"/>
                </a:ext>
              </a:extLst>
            </p:cNvPr>
            <p:cNvGrpSpPr/>
            <p:nvPr/>
          </p:nvGrpSpPr>
          <p:grpSpPr>
            <a:xfrm>
              <a:off x="704720" y="697319"/>
              <a:ext cx="3166876" cy="474481"/>
              <a:chOff x="571370" y="697319"/>
              <a:chExt cx="3166876" cy="474481"/>
            </a:xfrm>
          </p:grpSpPr>
          <p:sp>
            <p:nvSpPr>
              <p:cNvPr id="59" name="文本框 58">
                <a:extLst>
                  <a:ext uri="{FF2B5EF4-FFF2-40B4-BE49-F238E27FC236}">
                    <a16:creationId xmlns="" xmlns:a16="http://schemas.microsoft.com/office/drawing/2014/main" id="{6F7C6044-1BE7-4BB1-8AC1-966B89AF55A5}"/>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p>
            </p:txBody>
          </p:sp>
          <p:grpSp>
            <p:nvGrpSpPr>
              <p:cNvPr id="60" name="组合 59">
                <a:extLst>
                  <a:ext uri="{FF2B5EF4-FFF2-40B4-BE49-F238E27FC236}">
                    <a16:creationId xmlns="" xmlns:a16="http://schemas.microsoft.com/office/drawing/2014/main" id="{19C509BF-2221-453E-B5A4-E78EEEDCF8AF}"/>
                  </a:ext>
                </a:extLst>
              </p:cNvPr>
              <p:cNvGrpSpPr/>
              <p:nvPr/>
            </p:nvGrpSpPr>
            <p:grpSpPr>
              <a:xfrm>
                <a:off x="571370" y="697319"/>
                <a:ext cx="467453" cy="467453"/>
                <a:chOff x="10357798" y="5176240"/>
                <a:chExt cx="703860" cy="703860"/>
              </a:xfrm>
            </p:grpSpPr>
            <p:sp>
              <p:nvSpPr>
                <p:cNvPr id="61" name="椭圆 60">
                  <a:extLst>
                    <a:ext uri="{FF2B5EF4-FFF2-40B4-BE49-F238E27FC236}">
                      <a16:creationId xmlns="" xmlns:a16="http://schemas.microsoft.com/office/drawing/2014/main" id="{1BD8D408-0DE4-4C2B-8AC3-98070837E3DD}"/>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63" name="Freeform 23">
                  <a:extLst>
                    <a:ext uri="{FF2B5EF4-FFF2-40B4-BE49-F238E27FC236}">
                      <a16:creationId xmlns="" xmlns:a16="http://schemas.microsoft.com/office/drawing/2014/main" id="{85F6DBA0-815B-4325-A64C-191A6F4B5749}"/>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64" name="文本框 63">
              <a:extLst>
                <a:ext uri="{FF2B5EF4-FFF2-40B4-BE49-F238E27FC236}">
                  <a16:creationId xmlns="" xmlns:a16="http://schemas.microsoft.com/office/drawing/2014/main" id="{E467F5FE-3197-4FE3-BFFB-84ABF6E82FC8}"/>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sp>
        <p:nvSpPr>
          <p:cNvPr id="28" name="文本框 27">
            <a:extLst>
              <a:ext uri="{FF2B5EF4-FFF2-40B4-BE49-F238E27FC236}">
                <a16:creationId xmlns="" xmlns:a16="http://schemas.microsoft.com/office/drawing/2014/main" id="{1F397250-E4B7-488F-B653-B226A3D0082E}"/>
              </a:ext>
            </a:extLst>
          </p:cNvPr>
          <p:cNvSpPr txBox="1"/>
          <p:nvPr/>
        </p:nvSpPr>
        <p:spPr>
          <a:xfrm>
            <a:off x="5025899" y="2413000"/>
            <a:ext cx="5397500" cy="461665"/>
          </a:xfrm>
          <a:prstGeom prst="rect">
            <a:avLst/>
          </a:prstGeom>
          <a:noFill/>
        </p:spPr>
        <p:txBody>
          <a:bodyPr wrap="square" rtlCol="0">
            <a:spAutoFit/>
          </a:bodyPr>
          <a:lstStyle/>
          <a:p>
            <a:r>
              <a:rPr lang="zh-CN" altLang="en-US" sz="2400" dirty="0">
                <a:solidFill>
                  <a:srgbClr val="4F7D94"/>
                </a:solidFill>
                <a:cs typeface="+mn-ea"/>
                <a:sym typeface="+mn-lt"/>
              </a:rPr>
              <a:t>财务服务存在的问题</a:t>
            </a:r>
          </a:p>
        </p:txBody>
      </p:sp>
      <p:sp>
        <p:nvSpPr>
          <p:cNvPr id="72" name="PA-文本框 89">
            <a:extLst>
              <a:ext uri="{FF2B5EF4-FFF2-40B4-BE49-F238E27FC236}">
                <a16:creationId xmlns="" xmlns:a16="http://schemas.microsoft.com/office/drawing/2014/main" id="{70848204-3037-472A-A476-83E4690153FE}"/>
              </a:ext>
            </a:extLst>
          </p:cNvPr>
          <p:cNvSpPr txBox="1"/>
          <p:nvPr>
            <p:custDataLst>
              <p:tags r:id="rId2"/>
            </p:custDataLst>
          </p:nvPr>
        </p:nvSpPr>
        <p:spPr>
          <a:xfrm>
            <a:off x="5114799" y="4240877"/>
            <a:ext cx="5765800" cy="782074"/>
          </a:xfrm>
          <a:prstGeom prst="rect">
            <a:avLst/>
          </a:prstGeom>
          <a:noFill/>
        </p:spPr>
        <p:txBody>
          <a:bodyPr wrap="square" lIns="0" tIns="0" rIns="0" bIns="0" rtlCol="0">
            <a:spAutoFit/>
          </a:bodyPr>
          <a:lstStyle/>
          <a:p>
            <a:pPr hangingPunct="0">
              <a:lnSpc>
                <a:spcPct val="150000"/>
              </a:lnSpc>
            </a:pPr>
            <a:r>
              <a:rPr lang="zh-CN" altLang="en-US" dirty="0">
                <a:solidFill>
                  <a:schemeClr val="tx1">
                    <a:lumMod val="85000"/>
                    <a:lumOff val="15000"/>
                  </a:schemeClr>
                </a:solidFill>
                <a:cs typeface="+mn-ea"/>
                <a:sym typeface="+mn-lt"/>
              </a:rPr>
              <a:t>提高财务预算管理在财务管理中的重要性新财务会计制度背景下，中职学校</a:t>
            </a:r>
          </a:p>
        </p:txBody>
      </p:sp>
      <p:sp>
        <p:nvSpPr>
          <p:cNvPr id="74" name="矩形: 圆角 73">
            <a:extLst>
              <a:ext uri="{FF2B5EF4-FFF2-40B4-BE49-F238E27FC236}">
                <a16:creationId xmlns="" xmlns:a16="http://schemas.microsoft.com/office/drawing/2014/main" id="{14E67D3B-0C1C-461B-A59B-F99EBCE295EA}"/>
              </a:ext>
            </a:extLst>
          </p:cNvPr>
          <p:cNvSpPr/>
          <p:nvPr/>
        </p:nvSpPr>
        <p:spPr>
          <a:xfrm>
            <a:off x="5089399" y="3161727"/>
            <a:ext cx="4254500" cy="633854"/>
          </a:xfrm>
          <a:prstGeom prst="roundRect">
            <a:avLst>
              <a:gd name="adj" fmla="val 50000"/>
            </a:avLst>
          </a:prstGeom>
          <a:gradFill>
            <a:gsLst>
              <a:gs pos="0">
                <a:srgbClr val="6A9DB2"/>
              </a:gs>
              <a:gs pos="70000">
                <a:srgbClr val="4F7D94"/>
              </a:gs>
            </a:gsLst>
            <a:lin ang="5400000" scaled="1"/>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政府会计准则</a:t>
            </a:r>
            <a:r>
              <a:rPr lang="en-US" altLang="zh-CN" sz="2400" dirty="0">
                <a:solidFill>
                  <a:schemeClr val="bg1"/>
                </a:solidFill>
                <a:cs typeface="+mn-ea"/>
                <a:sym typeface="+mn-lt"/>
              </a:rPr>
              <a:t>—</a:t>
            </a:r>
            <a:r>
              <a:rPr lang="zh-CN" altLang="en-US" sz="2400" dirty="0">
                <a:solidFill>
                  <a:schemeClr val="bg1"/>
                </a:solidFill>
                <a:cs typeface="+mn-ea"/>
                <a:sym typeface="+mn-lt"/>
              </a:rPr>
              <a:t>基本准则</a:t>
            </a:r>
          </a:p>
        </p:txBody>
      </p:sp>
      <p:sp>
        <p:nvSpPr>
          <p:cNvPr id="31" name="矩形 30">
            <a:extLst>
              <a:ext uri="{FF2B5EF4-FFF2-40B4-BE49-F238E27FC236}">
                <a16:creationId xmlns="" xmlns:a16="http://schemas.microsoft.com/office/drawing/2014/main" id="{D77477EE-6096-4D30-8326-E53DE287E83F}"/>
              </a:ext>
            </a:extLst>
          </p:cNvPr>
          <p:cNvSpPr/>
          <p:nvPr/>
        </p:nvSpPr>
        <p:spPr>
          <a:xfrm>
            <a:off x="1144368" y="2136632"/>
            <a:ext cx="3302000" cy="3400567"/>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36" name="组合 35">
            <a:extLst>
              <a:ext uri="{FF2B5EF4-FFF2-40B4-BE49-F238E27FC236}">
                <a16:creationId xmlns="" xmlns:a16="http://schemas.microsoft.com/office/drawing/2014/main" id="{CB7D4202-ECC3-41C6-8CC0-2C5179CECD01}"/>
              </a:ext>
            </a:extLst>
          </p:cNvPr>
          <p:cNvGrpSpPr/>
          <p:nvPr/>
        </p:nvGrpSpPr>
        <p:grpSpPr>
          <a:xfrm>
            <a:off x="8058659" y="2571442"/>
            <a:ext cx="1264920" cy="144780"/>
            <a:chOff x="4213860" y="2560320"/>
            <a:chExt cx="1264920" cy="144780"/>
          </a:xfrm>
        </p:grpSpPr>
        <p:sp>
          <p:nvSpPr>
            <p:cNvPr id="35" name="箭头: V 形 34">
              <a:extLst>
                <a:ext uri="{FF2B5EF4-FFF2-40B4-BE49-F238E27FC236}">
                  <a16:creationId xmlns="" xmlns:a16="http://schemas.microsoft.com/office/drawing/2014/main" id="{A3A9992E-6AF4-4F5D-B68D-A63614152A35}"/>
                </a:ext>
              </a:extLst>
            </p:cNvPr>
            <p:cNvSpPr/>
            <p:nvPr/>
          </p:nvSpPr>
          <p:spPr>
            <a:xfrm>
              <a:off x="421386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bg1"/>
                </a:solidFill>
                <a:cs typeface="+mn-ea"/>
                <a:sym typeface="+mn-lt"/>
              </a:endParaRPr>
            </a:p>
          </p:txBody>
        </p:sp>
        <p:sp>
          <p:nvSpPr>
            <p:cNvPr id="85" name="箭头: V 形 84">
              <a:extLst>
                <a:ext uri="{FF2B5EF4-FFF2-40B4-BE49-F238E27FC236}">
                  <a16:creationId xmlns="" xmlns:a16="http://schemas.microsoft.com/office/drawing/2014/main" id="{D70B22A0-43B5-4B40-9246-FA4CFFA08BAA}"/>
                </a:ext>
              </a:extLst>
            </p:cNvPr>
            <p:cNvSpPr/>
            <p:nvPr/>
          </p:nvSpPr>
          <p:spPr>
            <a:xfrm>
              <a:off x="437388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87" name="箭头: V 形 86">
              <a:extLst>
                <a:ext uri="{FF2B5EF4-FFF2-40B4-BE49-F238E27FC236}">
                  <a16:creationId xmlns="" xmlns:a16="http://schemas.microsoft.com/office/drawing/2014/main" id="{2F05CF52-7E52-46F3-9F99-7639802AD2ED}"/>
                </a:ext>
              </a:extLst>
            </p:cNvPr>
            <p:cNvSpPr/>
            <p:nvPr/>
          </p:nvSpPr>
          <p:spPr>
            <a:xfrm>
              <a:off x="453390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0" name="箭头: V 形 89">
              <a:extLst>
                <a:ext uri="{FF2B5EF4-FFF2-40B4-BE49-F238E27FC236}">
                  <a16:creationId xmlns="" xmlns:a16="http://schemas.microsoft.com/office/drawing/2014/main" id="{D5EDC30B-2C3D-45F2-BC63-3EE1AE8A8C51}"/>
                </a:ext>
              </a:extLst>
            </p:cNvPr>
            <p:cNvSpPr/>
            <p:nvPr/>
          </p:nvSpPr>
          <p:spPr>
            <a:xfrm>
              <a:off x="469392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3" name="箭头: V 形 92">
              <a:extLst>
                <a:ext uri="{FF2B5EF4-FFF2-40B4-BE49-F238E27FC236}">
                  <a16:creationId xmlns="" xmlns:a16="http://schemas.microsoft.com/office/drawing/2014/main" id="{4A6A875C-B55D-4B5E-9A11-DB2384482CE7}"/>
                </a:ext>
              </a:extLst>
            </p:cNvPr>
            <p:cNvSpPr/>
            <p:nvPr/>
          </p:nvSpPr>
          <p:spPr>
            <a:xfrm>
              <a:off x="485394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8" name="箭头: V 形 97">
              <a:extLst>
                <a:ext uri="{FF2B5EF4-FFF2-40B4-BE49-F238E27FC236}">
                  <a16:creationId xmlns="" xmlns:a16="http://schemas.microsoft.com/office/drawing/2014/main" id="{E42E2EE1-BFE6-4A64-A36D-A3A22E152CFD}"/>
                </a:ext>
              </a:extLst>
            </p:cNvPr>
            <p:cNvSpPr/>
            <p:nvPr/>
          </p:nvSpPr>
          <p:spPr>
            <a:xfrm>
              <a:off x="501396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99" name="箭头: V 形 98">
              <a:extLst>
                <a:ext uri="{FF2B5EF4-FFF2-40B4-BE49-F238E27FC236}">
                  <a16:creationId xmlns="" xmlns:a16="http://schemas.microsoft.com/office/drawing/2014/main" id="{E35B7870-D1F4-4289-A7F6-03A437FD2873}"/>
                </a:ext>
              </a:extLst>
            </p:cNvPr>
            <p:cNvSpPr/>
            <p:nvPr/>
          </p:nvSpPr>
          <p:spPr>
            <a:xfrm>
              <a:off x="517398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107" name="箭头: V 形 106">
              <a:extLst>
                <a:ext uri="{FF2B5EF4-FFF2-40B4-BE49-F238E27FC236}">
                  <a16:creationId xmlns="" xmlns:a16="http://schemas.microsoft.com/office/drawing/2014/main" id="{18E9FDB3-3710-4BCD-B842-656D795FD060}"/>
                </a:ext>
              </a:extLst>
            </p:cNvPr>
            <p:cNvSpPr/>
            <p:nvPr/>
          </p:nvSpPr>
          <p:spPr>
            <a:xfrm>
              <a:off x="5334000" y="2560320"/>
              <a:ext cx="144780" cy="144780"/>
            </a:xfrm>
            <a:prstGeom prst="chevron">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cxnSp>
        <p:nvCxnSpPr>
          <p:cNvPr id="38" name="直接连接符 37">
            <a:extLst>
              <a:ext uri="{FF2B5EF4-FFF2-40B4-BE49-F238E27FC236}">
                <a16:creationId xmlns="" xmlns:a16="http://schemas.microsoft.com/office/drawing/2014/main" id="{85F862BF-F2D7-4DEA-8B16-F886D0310167}"/>
              </a:ext>
            </a:extLst>
          </p:cNvPr>
          <p:cNvCxnSpPr>
            <a:cxnSpLocks/>
          </p:cNvCxnSpPr>
          <p:nvPr/>
        </p:nvCxnSpPr>
        <p:spPr>
          <a:xfrm>
            <a:off x="5102099" y="5486400"/>
            <a:ext cx="57023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2" name="组合 41">
            <a:extLst>
              <a:ext uri="{FF2B5EF4-FFF2-40B4-BE49-F238E27FC236}">
                <a16:creationId xmlns="" xmlns:a16="http://schemas.microsoft.com/office/drawing/2014/main" id="{1F49FAC8-114E-42F6-8CD6-37D99B9D1730}"/>
              </a:ext>
            </a:extLst>
          </p:cNvPr>
          <p:cNvGrpSpPr/>
          <p:nvPr/>
        </p:nvGrpSpPr>
        <p:grpSpPr>
          <a:xfrm>
            <a:off x="9700321" y="2476500"/>
            <a:ext cx="1333500" cy="1333500"/>
            <a:chOff x="5855522" y="2476500"/>
            <a:chExt cx="1333500" cy="1333500"/>
          </a:xfrm>
          <a:gradFill>
            <a:gsLst>
              <a:gs pos="0">
                <a:srgbClr val="6A9DB2"/>
              </a:gs>
              <a:gs pos="70000">
                <a:srgbClr val="4F7D94"/>
              </a:gs>
            </a:gsLst>
            <a:lin ang="5400000" scaled="1"/>
          </a:gradFill>
        </p:grpSpPr>
        <p:sp>
          <p:nvSpPr>
            <p:cNvPr id="34" name="椭圆 33">
              <a:extLst>
                <a:ext uri="{FF2B5EF4-FFF2-40B4-BE49-F238E27FC236}">
                  <a16:creationId xmlns="" xmlns:a16="http://schemas.microsoft.com/office/drawing/2014/main" id="{09301AB4-220D-4380-83DC-EC47DA43A436}"/>
                </a:ext>
              </a:extLst>
            </p:cNvPr>
            <p:cNvSpPr/>
            <p:nvPr/>
          </p:nvSpPr>
          <p:spPr>
            <a:xfrm>
              <a:off x="5855522" y="2476500"/>
              <a:ext cx="1333500" cy="1333500"/>
            </a:xfrm>
            <a:prstGeom prst="ellipse">
              <a:avLst/>
            </a:prstGeom>
            <a:gr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108" name="组合 107">
              <a:extLst>
                <a:ext uri="{FF2B5EF4-FFF2-40B4-BE49-F238E27FC236}">
                  <a16:creationId xmlns="" xmlns:a16="http://schemas.microsoft.com/office/drawing/2014/main" id="{E8959CC4-BDED-47EB-A360-8B1E1B7CCD11}"/>
                </a:ext>
              </a:extLst>
            </p:cNvPr>
            <p:cNvGrpSpPr/>
            <p:nvPr/>
          </p:nvGrpSpPr>
          <p:grpSpPr>
            <a:xfrm>
              <a:off x="6184179" y="2835275"/>
              <a:ext cx="676187" cy="615950"/>
              <a:chOff x="4051567" y="2081214"/>
              <a:chExt cx="539680" cy="549276"/>
            </a:xfrm>
            <a:grpFill/>
          </p:grpSpPr>
          <p:sp>
            <p:nvSpPr>
              <p:cNvPr id="109" name="Freeform 8">
                <a:extLst>
                  <a:ext uri="{FF2B5EF4-FFF2-40B4-BE49-F238E27FC236}">
                    <a16:creationId xmlns="" xmlns:a16="http://schemas.microsoft.com/office/drawing/2014/main" id="{5E515428-C2AC-4511-8AF9-019FB4CDF8FA}"/>
                  </a:ext>
                </a:extLst>
              </p:cNvPr>
              <p:cNvSpPr>
                <a:spLocks noEditPoints="1"/>
              </p:cNvSpPr>
              <p:nvPr/>
            </p:nvSpPr>
            <p:spPr bwMode="auto">
              <a:xfrm>
                <a:off x="4461088" y="2314577"/>
                <a:ext cx="130158" cy="104775"/>
              </a:xfrm>
              <a:custGeom>
                <a:avLst/>
                <a:gdLst>
                  <a:gd name="T0" fmla="*/ 0 w 46"/>
                  <a:gd name="T1" fmla="*/ 37 h 37"/>
                  <a:gd name="T2" fmla="*/ 46 w 46"/>
                  <a:gd name="T3" fmla="*/ 37 h 37"/>
                  <a:gd name="T4" fmla="*/ 46 w 46"/>
                  <a:gd name="T5" fmla="*/ 0 h 37"/>
                  <a:gd name="T6" fmla="*/ 0 w 46"/>
                  <a:gd name="T7" fmla="*/ 0 h 37"/>
                  <a:gd name="T8" fmla="*/ 0 w 46"/>
                  <a:gd name="T9" fmla="*/ 37 h 37"/>
                  <a:gd name="T10" fmla="*/ 21 w 46"/>
                  <a:gd name="T11" fmla="*/ 12 h 37"/>
                  <a:gd name="T12" fmla="*/ 27 w 46"/>
                  <a:gd name="T13" fmla="*/ 19 h 37"/>
                  <a:gd name="T14" fmla="*/ 21 w 46"/>
                  <a:gd name="T15" fmla="*/ 26 h 37"/>
                  <a:gd name="T16" fmla="*/ 15 w 46"/>
                  <a:gd name="T17" fmla="*/ 19 h 37"/>
                  <a:gd name="T18" fmla="*/ 21 w 46"/>
                  <a:gd name="T19" fmla="*/ 1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37">
                    <a:moveTo>
                      <a:pt x="0" y="37"/>
                    </a:moveTo>
                    <a:cubicBezTo>
                      <a:pt x="46" y="37"/>
                      <a:pt x="46" y="37"/>
                      <a:pt x="46" y="37"/>
                    </a:cubicBezTo>
                    <a:cubicBezTo>
                      <a:pt x="46" y="0"/>
                      <a:pt x="46" y="0"/>
                      <a:pt x="46" y="0"/>
                    </a:cubicBezTo>
                    <a:cubicBezTo>
                      <a:pt x="0" y="0"/>
                      <a:pt x="0" y="0"/>
                      <a:pt x="0" y="0"/>
                    </a:cubicBezTo>
                    <a:lnTo>
                      <a:pt x="0" y="37"/>
                    </a:lnTo>
                    <a:close/>
                    <a:moveTo>
                      <a:pt x="21" y="12"/>
                    </a:moveTo>
                    <a:cubicBezTo>
                      <a:pt x="24" y="12"/>
                      <a:pt x="27" y="15"/>
                      <a:pt x="27" y="19"/>
                    </a:cubicBezTo>
                    <a:cubicBezTo>
                      <a:pt x="27" y="23"/>
                      <a:pt x="24" y="26"/>
                      <a:pt x="21" y="26"/>
                    </a:cubicBezTo>
                    <a:cubicBezTo>
                      <a:pt x="17" y="26"/>
                      <a:pt x="15" y="23"/>
                      <a:pt x="15" y="19"/>
                    </a:cubicBezTo>
                    <a:cubicBezTo>
                      <a:pt x="15" y="15"/>
                      <a:pt x="17" y="12"/>
                      <a:pt x="21" y="12"/>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Freeform 19">
                <a:extLst>
                  <a:ext uri="{FF2B5EF4-FFF2-40B4-BE49-F238E27FC236}">
                    <a16:creationId xmlns="" xmlns:a16="http://schemas.microsoft.com/office/drawing/2014/main" id="{C2B6741A-A633-4679-B53C-7C6A2F7D6389}"/>
                  </a:ext>
                </a:extLst>
              </p:cNvPr>
              <p:cNvSpPr>
                <a:spLocks noEditPoints="1"/>
              </p:cNvSpPr>
              <p:nvPr/>
            </p:nvSpPr>
            <p:spPr bwMode="auto">
              <a:xfrm>
                <a:off x="4130932" y="2081214"/>
                <a:ext cx="460315" cy="466725"/>
              </a:xfrm>
              <a:custGeom>
                <a:avLst/>
                <a:gdLst>
                  <a:gd name="T0" fmla="*/ 113 w 162"/>
                  <a:gd name="T1" fmla="*/ 76 h 164"/>
                  <a:gd name="T2" fmla="*/ 162 w 162"/>
                  <a:gd name="T3" fmla="*/ 76 h 164"/>
                  <a:gd name="T4" fmla="*/ 162 w 162"/>
                  <a:gd name="T5" fmla="*/ 48 h 164"/>
                  <a:gd name="T6" fmla="*/ 151 w 162"/>
                  <a:gd name="T7" fmla="*/ 36 h 164"/>
                  <a:gd name="T8" fmla="*/ 141 w 162"/>
                  <a:gd name="T9" fmla="*/ 36 h 164"/>
                  <a:gd name="T10" fmla="*/ 137 w 162"/>
                  <a:gd name="T11" fmla="*/ 13 h 164"/>
                  <a:gd name="T12" fmla="*/ 130 w 162"/>
                  <a:gd name="T13" fmla="*/ 2 h 164"/>
                  <a:gd name="T14" fmla="*/ 121 w 162"/>
                  <a:gd name="T15" fmla="*/ 1 h 164"/>
                  <a:gd name="T16" fmla="*/ 9 w 162"/>
                  <a:gd name="T17" fmla="*/ 36 h 164"/>
                  <a:gd name="T18" fmla="*/ 2 w 162"/>
                  <a:gd name="T19" fmla="*/ 42 h 164"/>
                  <a:gd name="T20" fmla="*/ 2 w 162"/>
                  <a:gd name="T21" fmla="*/ 42 h 164"/>
                  <a:gd name="T22" fmla="*/ 0 w 162"/>
                  <a:gd name="T23" fmla="*/ 48 h 164"/>
                  <a:gd name="T24" fmla="*/ 0 w 162"/>
                  <a:gd name="T25" fmla="*/ 105 h 164"/>
                  <a:gd name="T26" fmla="*/ 15 w 162"/>
                  <a:gd name="T27" fmla="*/ 103 h 164"/>
                  <a:gd name="T28" fmla="*/ 65 w 162"/>
                  <a:gd name="T29" fmla="*/ 152 h 164"/>
                  <a:gd name="T30" fmla="*/ 63 w 162"/>
                  <a:gd name="T31" fmla="*/ 164 h 164"/>
                  <a:gd name="T32" fmla="*/ 151 w 162"/>
                  <a:gd name="T33" fmla="*/ 164 h 164"/>
                  <a:gd name="T34" fmla="*/ 162 w 162"/>
                  <a:gd name="T35" fmla="*/ 152 h 164"/>
                  <a:gd name="T36" fmla="*/ 162 w 162"/>
                  <a:gd name="T37" fmla="*/ 126 h 164"/>
                  <a:gd name="T38" fmla="*/ 113 w 162"/>
                  <a:gd name="T39" fmla="*/ 126 h 164"/>
                  <a:gd name="T40" fmla="*/ 109 w 162"/>
                  <a:gd name="T41" fmla="*/ 123 h 164"/>
                  <a:gd name="T42" fmla="*/ 109 w 162"/>
                  <a:gd name="T43" fmla="*/ 79 h 164"/>
                  <a:gd name="T44" fmla="*/ 113 w 162"/>
                  <a:gd name="T45" fmla="*/ 76 h 164"/>
                  <a:gd name="T46" fmla="*/ 30 w 162"/>
                  <a:gd name="T47" fmla="*/ 36 h 164"/>
                  <a:gd name="T48" fmla="*/ 123 w 162"/>
                  <a:gd name="T49" fmla="*/ 8 h 164"/>
                  <a:gd name="T50" fmla="*/ 127 w 162"/>
                  <a:gd name="T51" fmla="*/ 8 h 164"/>
                  <a:gd name="T52" fmla="*/ 130 w 162"/>
                  <a:gd name="T53" fmla="*/ 14 h 164"/>
                  <a:gd name="T54" fmla="*/ 134 w 162"/>
                  <a:gd name="T55" fmla="*/ 36 h 164"/>
                  <a:gd name="T56" fmla="*/ 30 w 162"/>
                  <a:gd name="T57"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2" h="164">
                    <a:moveTo>
                      <a:pt x="113" y="76"/>
                    </a:moveTo>
                    <a:cubicBezTo>
                      <a:pt x="162" y="76"/>
                      <a:pt x="162" y="76"/>
                      <a:pt x="162" y="76"/>
                    </a:cubicBezTo>
                    <a:cubicBezTo>
                      <a:pt x="162" y="48"/>
                      <a:pt x="162" y="48"/>
                      <a:pt x="162" y="48"/>
                    </a:cubicBezTo>
                    <a:cubicBezTo>
                      <a:pt x="162" y="42"/>
                      <a:pt x="157" y="36"/>
                      <a:pt x="151" y="36"/>
                    </a:cubicBezTo>
                    <a:cubicBezTo>
                      <a:pt x="141" y="36"/>
                      <a:pt x="141" y="36"/>
                      <a:pt x="141" y="36"/>
                    </a:cubicBezTo>
                    <a:cubicBezTo>
                      <a:pt x="137" y="13"/>
                      <a:pt x="137" y="13"/>
                      <a:pt x="137" y="13"/>
                    </a:cubicBezTo>
                    <a:cubicBezTo>
                      <a:pt x="136" y="8"/>
                      <a:pt x="134" y="4"/>
                      <a:pt x="130" y="2"/>
                    </a:cubicBezTo>
                    <a:cubicBezTo>
                      <a:pt x="127" y="1"/>
                      <a:pt x="124" y="0"/>
                      <a:pt x="121" y="1"/>
                    </a:cubicBezTo>
                    <a:cubicBezTo>
                      <a:pt x="9" y="36"/>
                      <a:pt x="9" y="36"/>
                      <a:pt x="9" y="36"/>
                    </a:cubicBezTo>
                    <a:cubicBezTo>
                      <a:pt x="6" y="37"/>
                      <a:pt x="4" y="39"/>
                      <a:pt x="2" y="42"/>
                    </a:cubicBezTo>
                    <a:cubicBezTo>
                      <a:pt x="2" y="42"/>
                      <a:pt x="2" y="42"/>
                      <a:pt x="2" y="42"/>
                    </a:cubicBezTo>
                    <a:cubicBezTo>
                      <a:pt x="1" y="44"/>
                      <a:pt x="0" y="46"/>
                      <a:pt x="0" y="48"/>
                    </a:cubicBezTo>
                    <a:cubicBezTo>
                      <a:pt x="0" y="105"/>
                      <a:pt x="0" y="105"/>
                      <a:pt x="0" y="105"/>
                    </a:cubicBezTo>
                    <a:cubicBezTo>
                      <a:pt x="5" y="103"/>
                      <a:pt x="10" y="103"/>
                      <a:pt x="15" y="103"/>
                    </a:cubicBezTo>
                    <a:cubicBezTo>
                      <a:pt x="42" y="103"/>
                      <a:pt x="65" y="125"/>
                      <a:pt x="65" y="152"/>
                    </a:cubicBezTo>
                    <a:cubicBezTo>
                      <a:pt x="65" y="156"/>
                      <a:pt x="64" y="160"/>
                      <a:pt x="63" y="164"/>
                    </a:cubicBezTo>
                    <a:cubicBezTo>
                      <a:pt x="151" y="164"/>
                      <a:pt x="151" y="164"/>
                      <a:pt x="151" y="164"/>
                    </a:cubicBezTo>
                    <a:cubicBezTo>
                      <a:pt x="157" y="164"/>
                      <a:pt x="162" y="159"/>
                      <a:pt x="162" y="152"/>
                    </a:cubicBezTo>
                    <a:cubicBezTo>
                      <a:pt x="162" y="126"/>
                      <a:pt x="162" y="126"/>
                      <a:pt x="162" y="126"/>
                    </a:cubicBezTo>
                    <a:cubicBezTo>
                      <a:pt x="113" y="126"/>
                      <a:pt x="113" y="126"/>
                      <a:pt x="113" y="126"/>
                    </a:cubicBezTo>
                    <a:cubicBezTo>
                      <a:pt x="111" y="126"/>
                      <a:pt x="109" y="124"/>
                      <a:pt x="109" y="123"/>
                    </a:cubicBezTo>
                    <a:cubicBezTo>
                      <a:pt x="109" y="79"/>
                      <a:pt x="109" y="79"/>
                      <a:pt x="109" y="79"/>
                    </a:cubicBezTo>
                    <a:cubicBezTo>
                      <a:pt x="109" y="77"/>
                      <a:pt x="111" y="76"/>
                      <a:pt x="113" y="76"/>
                    </a:cubicBezTo>
                    <a:close/>
                    <a:moveTo>
                      <a:pt x="30" y="36"/>
                    </a:moveTo>
                    <a:cubicBezTo>
                      <a:pt x="123" y="8"/>
                      <a:pt x="123" y="8"/>
                      <a:pt x="123" y="8"/>
                    </a:cubicBezTo>
                    <a:cubicBezTo>
                      <a:pt x="124" y="7"/>
                      <a:pt x="125" y="7"/>
                      <a:pt x="127" y="8"/>
                    </a:cubicBezTo>
                    <a:cubicBezTo>
                      <a:pt x="128" y="9"/>
                      <a:pt x="130" y="11"/>
                      <a:pt x="130" y="14"/>
                    </a:cubicBezTo>
                    <a:cubicBezTo>
                      <a:pt x="134" y="36"/>
                      <a:pt x="134" y="36"/>
                      <a:pt x="134" y="36"/>
                    </a:cubicBezTo>
                    <a:lnTo>
                      <a:pt x="30" y="36"/>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Freeform 171">
                <a:extLst>
                  <a:ext uri="{FF2B5EF4-FFF2-40B4-BE49-F238E27FC236}">
                    <a16:creationId xmlns="" xmlns:a16="http://schemas.microsoft.com/office/drawing/2014/main" id="{9E937E65-8B76-478D-B675-C5C271861C66}"/>
                  </a:ext>
                </a:extLst>
              </p:cNvPr>
              <p:cNvSpPr>
                <a:spLocks noEditPoints="1"/>
              </p:cNvSpPr>
              <p:nvPr/>
            </p:nvSpPr>
            <p:spPr bwMode="auto">
              <a:xfrm>
                <a:off x="4051567" y="2397127"/>
                <a:ext cx="241269" cy="233363"/>
              </a:xfrm>
              <a:custGeom>
                <a:avLst/>
                <a:gdLst>
                  <a:gd name="T0" fmla="*/ 43 w 85"/>
                  <a:gd name="T1" fmla="*/ 0 h 82"/>
                  <a:gd name="T2" fmla="*/ 0 w 85"/>
                  <a:gd name="T3" fmla="*/ 41 h 82"/>
                  <a:gd name="T4" fmla="*/ 43 w 85"/>
                  <a:gd name="T5" fmla="*/ 82 h 82"/>
                  <a:gd name="T6" fmla="*/ 82 w 85"/>
                  <a:gd name="T7" fmla="*/ 55 h 82"/>
                  <a:gd name="T8" fmla="*/ 85 w 85"/>
                  <a:gd name="T9" fmla="*/ 41 h 82"/>
                  <a:gd name="T10" fmla="*/ 43 w 85"/>
                  <a:gd name="T11" fmla="*/ 0 h 82"/>
                  <a:gd name="T12" fmla="*/ 66 w 85"/>
                  <a:gd name="T13" fmla="*/ 32 h 82"/>
                  <a:gd name="T14" fmla="*/ 43 w 85"/>
                  <a:gd name="T15" fmla="*/ 55 h 82"/>
                  <a:gd name="T16" fmla="*/ 40 w 85"/>
                  <a:gd name="T17" fmla="*/ 56 h 82"/>
                  <a:gd name="T18" fmla="*/ 37 w 85"/>
                  <a:gd name="T19" fmla="*/ 55 h 82"/>
                  <a:gd name="T20" fmla="*/ 20 w 85"/>
                  <a:gd name="T21" fmla="*/ 42 h 82"/>
                  <a:gd name="T22" fmla="*/ 19 w 85"/>
                  <a:gd name="T23" fmla="*/ 37 h 82"/>
                  <a:gd name="T24" fmla="*/ 25 w 85"/>
                  <a:gd name="T25" fmla="*/ 36 h 82"/>
                  <a:gd name="T26" fmla="*/ 39 w 85"/>
                  <a:gd name="T27" fmla="*/ 47 h 82"/>
                  <a:gd name="T28" fmla="*/ 60 w 85"/>
                  <a:gd name="T29" fmla="*/ 26 h 82"/>
                  <a:gd name="T30" fmla="*/ 66 w 85"/>
                  <a:gd name="T31" fmla="*/ 26 h 82"/>
                  <a:gd name="T32" fmla="*/ 66 w 85"/>
                  <a:gd name="T33" fmla="*/ 3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2">
                    <a:moveTo>
                      <a:pt x="43" y="0"/>
                    </a:moveTo>
                    <a:cubicBezTo>
                      <a:pt x="19" y="0"/>
                      <a:pt x="0" y="18"/>
                      <a:pt x="0" y="41"/>
                    </a:cubicBezTo>
                    <a:cubicBezTo>
                      <a:pt x="0" y="63"/>
                      <a:pt x="19" y="82"/>
                      <a:pt x="43" y="82"/>
                    </a:cubicBezTo>
                    <a:cubicBezTo>
                      <a:pt x="60" y="82"/>
                      <a:pt x="76" y="71"/>
                      <a:pt x="82" y="55"/>
                    </a:cubicBezTo>
                    <a:cubicBezTo>
                      <a:pt x="84" y="50"/>
                      <a:pt x="85" y="46"/>
                      <a:pt x="85" y="41"/>
                    </a:cubicBezTo>
                    <a:cubicBezTo>
                      <a:pt x="85" y="18"/>
                      <a:pt x="66" y="0"/>
                      <a:pt x="43" y="0"/>
                    </a:cubicBezTo>
                    <a:close/>
                    <a:moveTo>
                      <a:pt x="66" y="32"/>
                    </a:moveTo>
                    <a:cubicBezTo>
                      <a:pt x="43" y="55"/>
                      <a:pt x="43" y="55"/>
                      <a:pt x="43" y="55"/>
                    </a:cubicBezTo>
                    <a:cubicBezTo>
                      <a:pt x="42" y="56"/>
                      <a:pt x="41" y="56"/>
                      <a:pt x="40" y="56"/>
                    </a:cubicBezTo>
                    <a:cubicBezTo>
                      <a:pt x="39" y="56"/>
                      <a:pt x="38" y="56"/>
                      <a:pt x="37" y="55"/>
                    </a:cubicBezTo>
                    <a:cubicBezTo>
                      <a:pt x="20" y="42"/>
                      <a:pt x="20" y="42"/>
                      <a:pt x="20" y="42"/>
                    </a:cubicBezTo>
                    <a:cubicBezTo>
                      <a:pt x="18" y="41"/>
                      <a:pt x="18" y="38"/>
                      <a:pt x="19" y="37"/>
                    </a:cubicBezTo>
                    <a:cubicBezTo>
                      <a:pt x="21" y="35"/>
                      <a:pt x="23" y="34"/>
                      <a:pt x="25" y="36"/>
                    </a:cubicBezTo>
                    <a:cubicBezTo>
                      <a:pt x="39" y="47"/>
                      <a:pt x="39" y="47"/>
                      <a:pt x="39" y="47"/>
                    </a:cubicBezTo>
                    <a:cubicBezTo>
                      <a:pt x="60" y="26"/>
                      <a:pt x="60" y="26"/>
                      <a:pt x="60" y="26"/>
                    </a:cubicBezTo>
                    <a:cubicBezTo>
                      <a:pt x="62" y="25"/>
                      <a:pt x="64" y="25"/>
                      <a:pt x="66" y="26"/>
                    </a:cubicBezTo>
                    <a:cubicBezTo>
                      <a:pt x="67" y="28"/>
                      <a:pt x="67" y="30"/>
                      <a:pt x="66" y="32"/>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2" name="文本框 1"/>
          <p:cNvSpPr txBox="1"/>
          <p:nvPr/>
        </p:nvSpPr>
        <p:spPr>
          <a:xfrm>
            <a:off x="6455121" y="1171800"/>
            <a:ext cx="1828800"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ustDataLst>
      <p:tags r:id="rId1"/>
    </p:custDataLst>
    <p:extLst>
      <p:ext uri="{BB962C8B-B14F-4D97-AF65-F5344CB8AC3E}">
        <p14:creationId xmlns:p14="http://schemas.microsoft.com/office/powerpoint/2010/main" val="10147291"/>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Vertical)">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500"/>
                                        <p:tgtEl>
                                          <p:spTgt spid="74"/>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000"/>
                            </p:stCondLst>
                            <p:childTnLst>
                              <p:par>
                                <p:cTn id="31" presetID="16" presetClass="entr" presetSubtype="21"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barn(inVertical)">
                                      <p:cBhvr>
                                        <p:cTn id="33" dur="500"/>
                                        <p:tgtEl>
                                          <p:spTgt spid="38"/>
                                        </p:tgtEl>
                                      </p:cBhvr>
                                    </p:animEffect>
                                  </p:childTnLst>
                                </p:cTn>
                              </p:par>
                            </p:childTnLst>
                          </p:cTn>
                        </p:par>
                        <p:par>
                          <p:cTn id="34" fill="hold">
                            <p:stCondLst>
                              <p:cond delay="3500"/>
                            </p:stCondLst>
                            <p:childTnLst>
                              <p:par>
                                <p:cTn id="35" presetID="16" presetClass="entr" presetSubtype="21"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barn(inVertical)">
                                      <p:cBhvr>
                                        <p:cTn id="3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72" grpId="0"/>
      <p:bldP spid="74"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a:extLst>
              <a:ext uri="{FF2B5EF4-FFF2-40B4-BE49-F238E27FC236}">
                <a16:creationId xmlns="" xmlns:a16="http://schemas.microsoft.com/office/drawing/2014/main" id="{1F397250-E4B7-488F-B653-B226A3D0082E}"/>
              </a:ext>
            </a:extLst>
          </p:cNvPr>
          <p:cNvSpPr txBox="1"/>
          <p:nvPr/>
        </p:nvSpPr>
        <p:spPr>
          <a:xfrm>
            <a:off x="1041400" y="1612900"/>
            <a:ext cx="5397500" cy="461665"/>
          </a:xfrm>
          <a:prstGeom prst="rect">
            <a:avLst/>
          </a:prstGeom>
          <a:noFill/>
        </p:spPr>
        <p:txBody>
          <a:bodyPr wrap="square" rtlCol="0">
            <a:spAutoFit/>
          </a:bodyPr>
          <a:lstStyle/>
          <a:p>
            <a:r>
              <a:rPr lang="zh-CN" altLang="en-US" sz="2400" dirty="0">
                <a:solidFill>
                  <a:srgbClr val="4F7D94"/>
                </a:solidFill>
                <a:cs typeface="+mn-ea"/>
                <a:sym typeface="+mn-lt"/>
              </a:rPr>
              <a:t>新会计制度</a:t>
            </a:r>
          </a:p>
        </p:txBody>
      </p:sp>
      <p:grpSp>
        <p:nvGrpSpPr>
          <p:cNvPr id="16" name="组合 15">
            <a:extLst>
              <a:ext uri="{FF2B5EF4-FFF2-40B4-BE49-F238E27FC236}">
                <a16:creationId xmlns="" xmlns:a16="http://schemas.microsoft.com/office/drawing/2014/main" id="{4B86C1EA-43A2-4A3C-8DEF-1AF6090B34EB}"/>
              </a:ext>
            </a:extLst>
          </p:cNvPr>
          <p:cNvGrpSpPr/>
          <p:nvPr/>
        </p:nvGrpSpPr>
        <p:grpSpPr>
          <a:xfrm>
            <a:off x="1041400" y="4616450"/>
            <a:ext cx="10185400" cy="1331670"/>
            <a:chOff x="1136650" y="2247900"/>
            <a:chExt cx="10185400" cy="1331670"/>
          </a:xfrm>
        </p:grpSpPr>
        <p:sp>
          <p:nvSpPr>
            <p:cNvPr id="15" name="矩形: 圆角 14">
              <a:extLst>
                <a:ext uri="{FF2B5EF4-FFF2-40B4-BE49-F238E27FC236}">
                  <a16:creationId xmlns="" xmlns:a16="http://schemas.microsoft.com/office/drawing/2014/main" id="{9B4F948C-6434-42A1-A297-37A8711C0C8A}"/>
                </a:ext>
              </a:extLst>
            </p:cNvPr>
            <p:cNvSpPr/>
            <p:nvPr/>
          </p:nvSpPr>
          <p:spPr>
            <a:xfrm>
              <a:off x="1136650" y="2247900"/>
              <a:ext cx="10185400" cy="1331670"/>
            </a:xfrm>
            <a:prstGeom prst="roundRect">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72" name="PA-文本框 89">
              <a:extLst>
                <a:ext uri="{FF2B5EF4-FFF2-40B4-BE49-F238E27FC236}">
                  <a16:creationId xmlns="" xmlns:a16="http://schemas.microsoft.com/office/drawing/2014/main" id="{70848204-3037-472A-A476-83E4690153FE}"/>
                </a:ext>
              </a:extLst>
            </p:cNvPr>
            <p:cNvSpPr txBox="1"/>
            <p:nvPr>
              <p:custDataLst>
                <p:tags r:id="rId2"/>
              </p:custDataLst>
            </p:nvPr>
          </p:nvSpPr>
          <p:spPr>
            <a:xfrm>
              <a:off x="1454150" y="2499455"/>
              <a:ext cx="9550400" cy="735907"/>
            </a:xfrm>
            <a:prstGeom prst="rect">
              <a:avLst/>
            </a:prstGeom>
            <a:noFill/>
          </p:spPr>
          <p:txBody>
            <a:bodyPr wrap="square" lIns="0" tIns="0" rIns="0" bIns="0" rtlCol="0">
              <a:spAutoFit/>
            </a:bodyPr>
            <a:lstStyle/>
            <a:p>
              <a:pPr hangingPunct="0">
                <a:lnSpc>
                  <a:spcPct val="150000"/>
                </a:lnSpc>
              </a:pPr>
              <a:r>
                <a:rPr lang="zh-CN" altLang="en-US" sz="1600" dirty="0">
                  <a:solidFill>
                    <a:schemeClr val="bg1"/>
                  </a:solidFill>
                  <a:cs typeface="+mn-ea"/>
                  <a:sym typeface="+mn-lt"/>
                </a:rPr>
                <a:t>强事业单位对于财务成本管理的认识在事业单位财务管理工作中，财务管理成本是一项最基础的工作，在事业单位财务管理工作中财务管理成本还</a:t>
              </a:r>
              <a:r>
                <a:rPr lang="zh-CN" altLang="en-US" dirty="0">
                  <a:solidFill>
                    <a:schemeClr val="bg1"/>
                  </a:solidFill>
                  <a:cs typeface="+mn-ea"/>
                  <a:sym typeface="+mn-lt"/>
                </a:rPr>
                <a:t>不完善</a:t>
              </a:r>
              <a:r>
                <a:rPr lang="zh-CN" altLang="en-US" sz="1600" dirty="0">
                  <a:solidFill>
                    <a:schemeClr val="bg1"/>
                  </a:solidFill>
                  <a:cs typeface="+mn-ea"/>
                  <a:sym typeface="+mn-lt"/>
                </a:rPr>
                <a:t>，迫切地需要得到提升。从根本上来看</a:t>
              </a:r>
            </a:p>
          </p:txBody>
        </p:sp>
      </p:grpSp>
      <p:sp>
        <p:nvSpPr>
          <p:cNvPr id="37" name="矩形: 圆角 36">
            <a:extLst>
              <a:ext uri="{FF2B5EF4-FFF2-40B4-BE49-F238E27FC236}">
                <a16:creationId xmlns="" xmlns:a16="http://schemas.microsoft.com/office/drawing/2014/main" id="{27AD6258-CCAD-4C74-9E97-B92AA1B84F36}"/>
              </a:ext>
            </a:extLst>
          </p:cNvPr>
          <p:cNvSpPr/>
          <p:nvPr/>
        </p:nvSpPr>
        <p:spPr>
          <a:xfrm>
            <a:off x="1213187" y="2414231"/>
            <a:ext cx="4265049" cy="1955800"/>
          </a:xfrm>
          <a:prstGeom prst="roundRect">
            <a:avLst>
              <a:gd name="adj" fmla="val 13059"/>
            </a:avLst>
          </a:prstGeom>
          <a:blipFill dpi="0" rotWithShape="1">
            <a:blip r:embed="rId4"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38" name="矩形: 圆角 37">
            <a:extLst>
              <a:ext uri="{FF2B5EF4-FFF2-40B4-BE49-F238E27FC236}">
                <a16:creationId xmlns="" xmlns:a16="http://schemas.microsoft.com/office/drawing/2014/main" id="{9D9DD971-1925-4C07-AF71-5359C0ED8894}"/>
              </a:ext>
            </a:extLst>
          </p:cNvPr>
          <p:cNvSpPr/>
          <p:nvPr/>
        </p:nvSpPr>
        <p:spPr>
          <a:xfrm>
            <a:off x="6669545" y="2414231"/>
            <a:ext cx="4265049" cy="1955800"/>
          </a:xfrm>
          <a:prstGeom prst="roundRect">
            <a:avLst>
              <a:gd name="adj" fmla="val 13059"/>
            </a:avLst>
          </a:prstGeom>
          <a:blipFill dpi="0" rotWithShape="1">
            <a:blip r:embed="rId5"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29" name="组合 28">
            <a:extLst>
              <a:ext uri="{FF2B5EF4-FFF2-40B4-BE49-F238E27FC236}">
                <a16:creationId xmlns="" xmlns:a16="http://schemas.microsoft.com/office/drawing/2014/main" id="{175DFE9A-77D6-4CAA-A55C-A28D6553CB0E}"/>
              </a:ext>
            </a:extLst>
          </p:cNvPr>
          <p:cNvGrpSpPr/>
          <p:nvPr/>
        </p:nvGrpSpPr>
        <p:grpSpPr>
          <a:xfrm>
            <a:off x="704720" y="697319"/>
            <a:ext cx="4236488" cy="474481"/>
            <a:chOff x="704720" y="697319"/>
            <a:chExt cx="4236488" cy="474481"/>
          </a:xfrm>
        </p:grpSpPr>
        <p:grpSp>
          <p:nvGrpSpPr>
            <p:cNvPr id="30" name="组合 29">
              <a:extLst>
                <a:ext uri="{FF2B5EF4-FFF2-40B4-BE49-F238E27FC236}">
                  <a16:creationId xmlns="" xmlns:a16="http://schemas.microsoft.com/office/drawing/2014/main" id="{1763B071-0C4F-4182-A273-253272FB8394}"/>
                </a:ext>
              </a:extLst>
            </p:cNvPr>
            <p:cNvGrpSpPr/>
            <p:nvPr/>
          </p:nvGrpSpPr>
          <p:grpSpPr>
            <a:xfrm>
              <a:off x="704720" y="697319"/>
              <a:ext cx="3166876" cy="474481"/>
              <a:chOff x="571370" y="697319"/>
              <a:chExt cx="3166876" cy="474481"/>
            </a:xfrm>
          </p:grpSpPr>
          <p:sp>
            <p:nvSpPr>
              <p:cNvPr id="32" name="文本框 31">
                <a:extLst>
                  <a:ext uri="{FF2B5EF4-FFF2-40B4-BE49-F238E27FC236}">
                    <a16:creationId xmlns="" xmlns:a16="http://schemas.microsoft.com/office/drawing/2014/main" id="{E00D6694-83B2-4D8E-9FF9-ABD364186B77}"/>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p>
            </p:txBody>
          </p:sp>
          <p:grpSp>
            <p:nvGrpSpPr>
              <p:cNvPr id="33" name="组合 32">
                <a:extLst>
                  <a:ext uri="{FF2B5EF4-FFF2-40B4-BE49-F238E27FC236}">
                    <a16:creationId xmlns="" xmlns:a16="http://schemas.microsoft.com/office/drawing/2014/main" id="{B033B2E1-CF4F-4AFB-B79D-49837C8B4DDC}"/>
                  </a:ext>
                </a:extLst>
              </p:cNvPr>
              <p:cNvGrpSpPr/>
              <p:nvPr/>
            </p:nvGrpSpPr>
            <p:grpSpPr>
              <a:xfrm>
                <a:off x="571370" y="697319"/>
                <a:ext cx="467453" cy="467453"/>
                <a:chOff x="10357798" y="5176240"/>
                <a:chExt cx="703860" cy="703860"/>
              </a:xfrm>
            </p:grpSpPr>
            <p:sp>
              <p:nvSpPr>
                <p:cNvPr id="34" name="椭圆 33">
                  <a:extLst>
                    <a:ext uri="{FF2B5EF4-FFF2-40B4-BE49-F238E27FC236}">
                      <a16:creationId xmlns="" xmlns:a16="http://schemas.microsoft.com/office/drawing/2014/main" id="{A644CAA2-64FB-4735-ABBA-CB3D73FACC85}"/>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35" name="Freeform 23">
                  <a:extLst>
                    <a:ext uri="{FF2B5EF4-FFF2-40B4-BE49-F238E27FC236}">
                      <a16:creationId xmlns="" xmlns:a16="http://schemas.microsoft.com/office/drawing/2014/main" id="{CA658822-23D2-40F1-9F10-0F8E00B6335D}"/>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31" name="文本框 30">
              <a:extLst>
                <a:ext uri="{FF2B5EF4-FFF2-40B4-BE49-F238E27FC236}">
                  <a16:creationId xmlns="" xmlns:a16="http://schemas.microsoft.com/office/drawing/2014/main" id="{F5DB2F48-87D0-4343-AA36-9BAA1D5DADA7}"/>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42" name="组合 41">
            <a:extLst>
              <a:ext uri="{FF2B5EF4-FFF2-40B4-BE49-F238E27FC236}">
                <a16:creationId xmlns="" xmlns:a16="http://schemas.microsoft.com/office/drawing/2014/main" id="{0E54B84C-B422-46EC-832E-797117E99F48}"/>
              </a:ext>
            </a:extLst>
          </p:cNvPr>
          <p:cNvGrpSpPr/>
          <p:nvPr/>
        </p:nvGrpSpPr>
        <p:grpSpPr>
          <a:xfrm>
            <a:off x="10493829" y="5619905"/>
            <a:ext cx="1698171" cy="1238094"/>
            <a:chOff x="6668995" y="2831314"/>
            <a:chExt cx="5523005" cy="4026686"/>
          </a:xfrm>
        </p:grpSpPr>
        <p:sp>
          <p:nvSpPr>
            <p:cNvPr id="43" name="任意多边形: 形状 42">
              <a:extLst>
                <a:ext uri="{FF2B5EF4-FFF2-40B4-BE49-F238E27FC236}">
                  <a16:creationId xmlns="" xmlns:a16="http://schemas.microsoft.com/office/drawing/2014/main" id="{3E13CDC4-FC76-4DE8-8B96-E8A98BDE8B95}"/>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a:extLst>
                <a:ext uri="{FF2B5EF4-FFF2-40B4-BE49-F238E27FC236}">
                  <a16:creationId xmlns="" xmlns:a16="http://schemas.microsoft.com/office/drawing/2014/main" id="{A4F525FB-C0E8-4C8E-A04E-8BB788F26170}"/>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426479852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arn(inVertical)">
                                      <p:cBhvr>
                                        <p:cTn id="10" dur="500"/>
                                        <p:tgtEl>
                                          <p:spTgt spid="28"/>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down)">
                                      <p:cBhvr>
                                        <p:cTn id="14" dur="500"/>
                                        <p:tgtEl>
                                          <p:spTgt spid="3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down)">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a:extLst>
              <a:ext uri="{FF2B5EF4-FFF2-40B4-BE49-F238E27FC236}">
                <a16:creationId xmlns="" xmlns:a16="http://schemas.microsoft.com/office/drawing/2014/main" id="{1F397250-E4B7-488F-B653-B226A3D0082E}"/>
              </a:ext>
            </a:extLst>
          </p:cNvPr>
          <p:cNvSpPr txBox="1"/>
          <p:nvPr/>
        </p:nvSpPr>
        <p:spPr>
          <a:xfrm>
            <a:off x="1408978" y="1941229"/>
            <a:ext cx="2976874" cy="461665"/>
          </a:xfrm>
          <a:prstGeom prst="rect">
            <a:avLst/>
          </a:prstGeom>
          <a:noFill/>
        </p:spPr>
        <p:txBody>
          <a:bodyPr wrap="square" rtlCol="0">
            <a:spAutoFit/>
          </a:bodyPr>
          <a:lstStyle/>
          <a:p>
            <a:pPr algn="ctr"/>
            <a:r>
              <a:rPr lang="zh-CN" altLang="en-US" sz="2400" dirty="0">
                <a:solidFill>
                  <a:srgbClr val="4F7D94"/>
                </a:solidFill>
                <a:cs typeface="+mn-ea"/>
                <a:sym typeface="+mn-lt"/>
              </a:rPr>
              <a:t>会计内部控制基层</a:t>
            </a:r>
          </a:p>
        </p:txBody>
      </p:sp>
      <p:sp>
        <p:nvSpPr>
          <p:cNvPr id="11" name="矩形: 圆角 10">
            <a:extLst>
              <a:ext uri="{FF2B5EF4-FFF2-40B4-BE49-F238E27FC236}">
                <a16:creationId xmlns="" xmlns:a16="http://schemas.microsoft.com/office/drawing/2014/main" id="{1958E262-72BE-4445-B90F-2489D4404F02}"/>
              </a:ext>
            </a:extLst>
          </p:cNvPr>
          <p:cNvSpPr/>
          <p:nvPr/>
        </p:nvSpPr>
        <p:spPr>
          <a:xfrm>
            <a:off x="1493881" y="2539490"/>
            <a:ext cx="2807068" cy="2691709"/>
          </a:xfrm>
          <a:prstGeom prst="roundRect">
            <a:avLst>
              <a:gd name="adj" fmla="val 7345"/>
            </a:avLst>
          </a:prstGeom>
          <a:blipFill dpi="0" rotWithShape="1">
            <a:blip r:embed="rId3"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39" name="文本框 38">
            <a:extLst>
              <a:ext uri="{FF2B5EF4-FFF2-40B4-BE49-F238E27FC236}">
                <a16:creationId xmlns="" xmlns:a16="http://schemas.microsoft.com/office/drawing/2014/main" id="{E7F17E56-29B3-4181-84F9-07EF350814E2}"/>
              </a:ext>
            </a:extLst>
          </p:cNvPr>
          <p:cNvSpPr txBox="1"/>
          <p:nvPr/>
        </p:nvSpPr>
        <p:spPr>
          <a:xfrm>
            <a:off x="4949588" y="1941229"/>
            <a:ext cx="2377728" cy="461665"/>
          </a:xfrm>
          <a:prstGeom prst="rect">
            <a:avLst/>
          </a:prstGeom>
          <a:noFill/>
        </p:spPr>
        <p:txBody>
          <a:bodyPr wrap="square" rtlCol="0">
            <a:spAutoFit/>
          </a:bodyPr>
          <a:lstStyle/>
          <a:p>
            <a:pPr algn="ctr"/>
            <a:r>
              <a:rPr lang="zh-CN" altLang="en-US" sz="2400" dirty="0">
                <a:solidFill>
                  <a:srgbClr val="4F7D94"/>
                </a:solidFill>
                <a:cs typeface="+mn-ea"/>
                <a:sym typeface="+mn-lt"/>
              </a:rPr>
              <a:t>缺乏重视程度</a:t>
            </a:r>
          </a:p>
        </p:txBody>
      </p:sp>
      <p:sp>
        <p:nvSpPr>
          <p:cNvPr id="40" name="矩形: 圆角 39">
            <a:extLst>
              <a:ext uri="{FF2B5EF4-FFF2-40B4-BE49-F238E27FC236}">
                <a16:creationId xmlns="" xmlns:a16="http://schemas.microsoft.com/office/drawing/2014/main" id="{3E33A372-2B50-47BE-93ED-92ACACC3D840}"/>
              </a:ext>
            </a:extLst>
          </p:cNvPr>
          <p:cNvSpPr/>
          <p:nvPr/>
        </p:nvSpPr>
        <p:spPr>
          <a:xfrm>
            <a:off x="4734918" y="2539490"/>
            <a:ext cx="2807068" cy="2691709"/>
          </a:xfrm>
          <a:prstGeom prst="roundRect">
            <a:avLst>
              <a:gd name="adj" fmla="val 7345"/>
            </a:avLst>
          </a:prstGeom>
          <a:blipFill dpi="0" rotWithShape="1">
            <a:blip r:embed="rId4"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41" name="文本框 40">
            <a:extLst>
              <a:ext uri="{FF2B5EF4-FFF2-40B4-BE49-F238E27FC236}">
                <a16:creationId xmlns="" xmlns:a16="http://schemas.microsoft.com/office/drawing/2014/main" id="{7DAF2D08-CE42-4F99-B13E-356457A541CB}"/>
              </a:ext>
            </a:extLst>
          </p:cNvPr>
          <p:cNvSpPr txBox="1"/>
          <p:nvPr/>
        </p:nvSpPr>
        <p:spPr>
          <a:xfrm>
            <a:off x="8190625" y="1941229"/>
            <a:ext cx="2377728" cy="461665"/>
          </a:xfrm>
          <a:prstGeom prst="rect">
            <a:avLst/>
          </a:prstGeom>
          <a:noFill/>
        </p:spPr>
        <p:txBody>
          <a:bodyPr wrap="square" rtlCol="0">
            <a:spAutoFit/>
          </a:bodyPr>
          <a:lstStyle/>
          <a:p>
            <a:pPr algn="ctr"/>
            <a:r>
              <a:rPr lang="zh-CN" altLang="en-US" sz="2400" dirty="0">
                <a:solidFill>
                  <a:srgbClr val="4F7D94"/>
                </a:solidFill>
                <a:cs typeface="+mn-ea"/>
                <a:sym typeface="+mn-lt"/>
              </a:rPr>
              <a:t>权责发生制</a:t>
            </a:r>
          </a:p>
        </p:txBody>
      </p:sp>
      <p:sp>
        <p:nvSpPr>
          <p:cNvPr id="42" name="矩形: 圆角 41">
            <a:extLst>
              <a:ext uri="{FF2B5EF4-FFF2-40B4-BE49-F238E27FC236}">
                <a16:creationId xmlns="" xmlns:a16="http://schemas.microsoft.com/office/drawing/2014/main" id="{19EAA1AE-77C9-4CC6-BFD4-219A57A51BE5}"/>
              </a:ext>
            </a:extLst>
          </p:cNvPr>
          <p:cNvSpPr/>
          <p:nvPr/>
        </p:nvSpPr>
        <p:spPr>
          <a:xfrm>
            <a:off x="7975955" y="2539490"/>
            <a:ext cx="2807068" cy="2691709"/>
          </a:xfrm>
          <a:prstGeom prst="roundRect">
            <a:avLst>
              <a:gd name="adj" fmla="val 7345"/>
            </a:avLst>
          </a:prstGeom>
          <a:blipFill dpi="0" rotWithShape="1">
            <a:blip r:embed="rId5" cstate="screen">
              <a:extLst>
                <a:ext uri="{28A0092B-C50C-407E-A947-70E740481C1C}">
                  <a14:useLocalDpi xmlns:a14="http://schemas.microsoft.com/office/drawing/2010/main"/>
                </a:ext>
              </a:extLst>
            </a:blip>
            <a:srcRect/>
            <a:stretch>
              <a:fillRect/>
            </a:stretch>
          </a:blip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nvGrpSpPr>
          <p:cNvPr id="27" name="组合 26">
            <a:extLst>
              <a:ext uri="{FF2B5EF4-FFF2-40B4-BE49-F238E27FC236}">
                <a16:creationId xmlns="" xmlns:a16="http://schemas.microsoft.com/office/drawing/2014/main" id="{5C3C6BCD-486A-418C-94F7-A41CBF7D0FD7}"/>
              </a:ext>
            </a:extLst>
          </p:cNvPr>
          <p:cNvGrpSpPr/>
          <p:nvPr/>
        </p:nvGrpSpPr>
        <p:grpSpPr>
          <a:xfrm>
            <a:off x="704720" y="697319"/>
            <a:ext cx="4236488" cy="474481"/>
            <a:chOff x="704720" y="697319"/>
            <a:chExt cx="4236488" cy="474481"/>
          </a:xfrm>
        </p:grpSpPr>
        <p:grpSp>
          <p:nvGrpSpPr>
            <p:cNvPr id="29" name="组合 28">
              <a:extLst>
                <a:ext uri="{FF2B5EF4-FFF2-40B4-BE49-F238E27FC236}">
                  <a16:creationId xmlns="" xmlns:a16="http://schemas.microsoft.com/office/drawing/2014/main" id="{4FCB1ECF-BF96-419E-BC2D-3BC696E51C85}"/>
                </a:ext>
              </a:extLst>
            </p:cNvPr>
            <p:cNvGrpSpPr/>
            <p:nvPr/>
          </p:nvGrpSpPr>
          <p:grpSpPr>
            <a:xfrm>
              <a:off x="704720" y="697319"/>
              <a:ext cx="3166876" cy="474481"/>
              <a:chOff x="571370" y="697319"/>
              <a:chExt cx="3166876" cy="474481"/>
            </a:xfrm>
          </p:grpSpPr>
          <p:sp>
            <p:nvSpPr>
              <p:cNvPr id="31" name="文本框 30">
                <a:extLst>
                  <a:ext uri="{FF2B5EF4-FFF2-40B4-BE49-F238E27FC236}">
                    <a16:creationId xmlns="" xmlns:a16="http://schemas.microsoft.com/office/drawing/2014/main" id="{E92E6238-9AB9-4690-A2F6-CEE2DF7B01D1}"/>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p>
            </p:txBody>
          </p:sp>
          <p:grpSp>
            <p:nvGrpSpPr>
              <p:cNvPr id="32" name="组合 31">
                <a:extLst>
                  <a:ext uri="{FF2B5EF4-FFF2-40B4-BE49-F238E27FC236}">
                    <a16:creationId xmlns="" xmlns:a16="http://schemas.microsoft.com/office/drawing/2014/main" id="{3E180194-455E-4C81-8150-2AB32FA5387C}"/>
                  </a:ext>
                </a:extLst>
              </p:cNvPr>
              <p:cNvGrpSpPr/>
              <p:nvPr/>
            </p:nvGrpSpPr>
            <p:grpSpPr>
              <a:xfrm>
                <a:off x="571370" y="697319"/>
                <a:ext cx="467453" cy="467453"/>
                <a:chOff x="10357798" y="5176240"/>
                <a:chExt cx="703860" cy="703860"/>
              </a:xfrm>
            </p:grpSpPr>
            <p:sp>
              <p:nvSpPr>
                <p:cNvPr id="33" name="椭圆 32">
                  <a:extLst>
                    <a:ext uri="{FF2B5EF4-FFF2-40B4-BE49-F238E27FC236}">
                      <a16:creationId xmlns="" xmlns:a16="http://schemas.microsoft.com/office/drawing/2014/main" id="{FE824749-21AE-4C7E-954B-2B12F68B2886}"/>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34" name="Freeform 23">
                  <a:extLst>
                    <a:ext uri="{FF2B5EF4-FFF2-40B4-BE49-F238E27FC236}">
                      <a16:creationId xmlns="" xmlns:a16="http://schemas.microsoft.com/office/drawing/2014/main" id="{6B9B3B94-456D-4B70-9A7C-F05F1D1AD380}"/>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30" name="文本框 29">
              <a:extLst>
                <a:ext uri="{FF2B5EF4-FFF2-40B4-BE49-F238E27FC236}">
                  <a16:creationId xmlns="" xmlns:a16="http://schemas.microsoft.com/office/drawing/2014/main" id="{CAABFC47-24AE-4700-9962-3F06281819DB}"/>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38" name="组合 37">
            <a:extLst>
              <a:ext uri="{FF2B5EF4-FFF2-40B4-BE49-F238E27FC236}">
                <a16:creationId xmlns="" xmlns:a16="http://schemas.microsoft.com/office/drawing/2014/main" id="{5047F3A6-F5FD-40B6-809A-2687ECFEA471}"/>
              </a:ext>
            </a:extLst>
          </p:cNvPr>
          <p:cNvGrpSpPr/>
          <p:nvPr/>
        </p:nvGrpSpPr>
        <p:grpSpPr>
          <a:xfrm>
            <a:off x="10493829" y="5619905"/>
            <a:ext cx="1698171" cy="1238094"/>
            <a:chOff x="6668995" y="2831314"/>
            <a:chExt cx="5523005" cy="4026686"/>
          </a:xfrm>
        </p:grpSpPr>
        <p:sp>
          <p:nvSpPr>
            <p:cNvPr id="43" name="任意多边形: 形状 42">
              <a:extLst>
                <a:ext uri="{FF2B5EF4-FFF2-40B4-BE49-F238E27FC236}">
                  <a16:creationId xmlns="" xmlns:a16="http://schemas.microsoft.com/office/drawing/2014/main" id="{06B1675E-3561-4CA3-B2C3-56751B6367C5}"/>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任意多边形: 形状 43">
              <a:extLst>
                <a:ext uri="{FF2B5EF4-FFF2-40B4-BE49-F238E27FC236}">
                  <a16:creationId xmlns="" xmlns:a16="http://schemas.microsoft.com/office/drawing/2014/main" id="{0C950735-49F3-459D-95DC-62A4EF1EF218}"/>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2804755647"/>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left)">
                                      <p:cBhvr>
                                        <p:cTn id="23" dur="500"/>
                                        <p:tgtEl>
                                          <p:spTgt spid="3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left)">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animBg="1"/>
      <p:bldP spid="39" grpId="0"/>
      <p:bldP spid="40" grpId="0" animBg="1"/>
      <p:bldP spid="41"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a:extLst>
              <a:ext uri="{FF2B5EF4-FFF2-40B4-BE49-F238E27FC236}">
                <a16:creationId xmlns="" xmlns:a16="http://schemas.microsoft.com/office/drawing/2014/main" id="{1F397250-E4B7-488F-B653-B226A3D0082E}"/>
              </a:ext>
            </a:extLst>
          </p:cNvPr>
          <p:cNvSpPr txBox="1"/>
          <p:nvPr/>
        </p:nvSpPr>
        <p:spPr>
          <a:xfrm>
            <a:off x="3556000" y="1742915"/>
            <a:ext cx="5080000" cy="461665"/>
          </a:xfrm>
          <a:prstGeom prst="rect">
            <a:avLst/>
          </a:prstGeom>
          <a:noFill/>
        </p:spPr>
        <p:txBody>
          <a:bodyPr wrap="square" rtlCol="0">
            <a:spAutoFit/>
          </a:bodyPr>
          <a:lstStyle/>
          <a:p>
            <a:pPr algn="ctr"/>
            <a:r>
              <a:rPr lang="zh-CN" altLang="en-US" sz="2400" dirty="0">
                <a:solidFill>
                  <a:srgbClr val="4F7D94"/>
                </a:solidFill>
                <a:cs typeface="+mn-ea"/>
                <a:sym typeface="+mn-lt"/>
              </a:rPr>
              <a:t>构建良好的会计内部控制</a:t>
            </a:r>
          </a:p>
        </p:txBody>
      </p:sp>
      <p:sp>
        <p:nvSpPr>
          <p:cNvPr id="33" name="PA-文本框 89">
            <a:extLst>
              <a:ext uri="{FF2B5EF4-FFF2-40B4-BE49-F238E27FC236}">
                <a16:creationId xmlns="" xmlns:a16="http://schemas.microsoft.com/office/drawing/2014/main" id="{D3D96D7C-6183-42E9-A6FB-587C1D8FC287}"/>
              </a:ext>
            </a:extLst>
          </p:cNvPr>
          <p:cNvSpPr txBox="1"/>
          <p:nvPr>
            <p:custDataLst>
              <p:tags r:id="rId2"/>
            </p:custDataLst>
          </p:nvPr>
        </p:nvSpPr>
        <p:spPr>
          <a:xfrm>
            <a:off x="1003300" y="4903545"/>
            <a:ext cx="10185400" cy="782074"/>
          </a:xfrm>
          <a:prstGeom prst="rect">
            <a:avLst/>
          </a:prstGeom>
          <a:noFill/>
        </p:spPr>
        <p:txBody>
          <a:bodyPr wrap="square" lIns="0" tIns="0" rIns="0" bIns="0" rtlCol="0">
            <a:spAutoFit/>
          </a:bodyPr>
          <a:lstStyle/>
          <a:p>
            <a:pPr algn="ctr" hangingPunct="0">
              <a:lnSpc>
                <a:spcPct val="150000"/>
              </a:lnSpc>
            </a:pPr>
            <a:r>
              <a:rPr lang="zh-CN" altLang="en-US" dirty="0">
                <a:solidFill>
                  <a:schemeClr val="tx1">
                    <a:lumMod val="85000"/>
                    <a:lumOff val="15000"/>
                  </a:schemeClr>
                </a:solidFill>
                <a:cs typeface="+mn-ea"/>
                <a:sym typeface="+mn-lt"/>
              </a:rPr>
              <a:t>在公共财政改革的社会背景下，在缩减社会成本的同时提高事业单位的服务质量是事业单位未来重要发展方向。而在新事业单位财务会计制度中，对于成本管理与财务管理方面也很好地体现了</a:t>
            </a:r>
          </a:p>
        </p:txBody>
      </p:sp>
      <p:grpSp>
        <p:nvGrpSpPr>
          <p:cNvPr id="9" name="组合 8">
            <a:extLst>
              <a:ext uri="{FF2B5EF4-FFF2-40B4-BE49-F238E27FC236}">
                <a16:creationId xmlns="" xmlns:a16="http://schemas.microsoft.com/office/drawing/2014/main" id="{12DC15F7-E97A-42AF-AEDB-99CDA819FF8B}"/>
              </a:ext>
            </a:extLst>
          </p:cNvPr>
          <p:cNvGrpSpPr/>
          <p:nvPr/>
        </p:nvGrpSpPr>
        <p:grpSpPr>
          <a:xfrm>
            <a:off x="1790700" y="2476731"/>
            <a:ext cx="8610600" cy="2260600"/>
            <a:chOff x="1790700" y="3749255"/>
            <a:chExt cx="8610600" cy="2260600"/>
          </a:xfrm>
        </p:grpSpPr>
        <p:grpSp>
          <p:nvGrpSpPr>
            <p:cNvPr id="14" name="组合 13">
              <a:extLst>
                <a:ext uri="{FF2B5EF4-FFF2-40B4-BE49-F238E27FC236}">
                  <a16:creationId xmlns="" xmlns:a16="http://schemas.microsoft.com/office/drawing/2014/main" id="{45228CF3-CBE2-40F1-BDD5-151F475F456B}"/>
                </a:ext>
              </a:extLst>
            </p:cNvPr>
            <p:cNvGrpSpPr/>
            <p:nvPr/>
          </p:nvGrpSpPr>
          <p:grpSpPr>
            <a:xfrm>
              <a:off x="1790700" y="3908005"/>
              <a:ext cx="1943100" cy="1943100"/>
              <a:chOff x="2673350" y="3695700"/>
              <a:chExt cx="1943100" cy="1943100"/>
            </a:xfrm>
          </p:grpSpPr>
          <p:sp>
            <p:nvSpPr>
              <p:cNvPr id="37" name="椭圆 36">
                <a:extLst>
                  <a:ext uri="{FF2B5EF4-FFF2-40B4-BE49-F238E27FC236}">
                    <a16:creationId xmlns="" xmlns:a16="http://schemas.microsoft.com/office/drawing/2014/main" id="{427A8AEB-2DA8-49EB-B8BB-7B7A10A0614A}"/>
                  </a:ext>
                </a:extLst>
              </p:cNvPr>
              <p:cNvSpPr/>
              <p:nvPr/>
            </p:nvSpPr>
            <p:spPr>
              <a:xfrm>
                <a:off x="2673350" y="3695700"/>
                <a:ext cx="1943100" cy="1943100"/>
              </a:xfrm>
              <a:prstGeom prst="ellipse">
                <a:avLst/>
              </a:prstGeom>
              <a:gradFill flip="none" rotWithShape="1">
                <a:gsLst>
                  <a:gs pos="0">
                    <a:srgbClr val="4E6CEF">
                      <a:alpha val="9000"/>
                    </a:srgbClr>
                  </a:gs>
                  <a:gs pos="100000">
                    <a:srgbClr val="4E6CEF">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椭圆 12">
                <a:extLst>
                  <a:ext uri="{FF2B5EF4-FFF2-40B4-BE49-F238E27FC236}">
                    <a16:creationId xmlns="" xmlns:a16="http://schemas.microsoft.com/office/drawing/2014/main" id="{E1E484CA-2E2B-4864-9962-B358125BDDF2}"/>
                  </a:ext>
                </a:extLst>
              </p:cNvPr>
              <p:cNvSpPr/>
              <p:nvPr/>
            </p:nvSpPr>
            <p:spPr>
              <a:xfrm>
                <a:off x="2927350" y="3949700"/>
                <a:ext cx="1435100" cy="14351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成本管理</a:t>
                </a:r>
              </a:p>
            </p:txBody>
          </p:sp>
        </p:grpSp>
        <p:grpSp>
          <p:nvGrpSpPr>
            <p:cNvPr id="43" name="组合 42">
              <a:extLst>
                <a:ext uri="{FF2B5EF4-FFF2-40B4-BE49-F238E27FC236}">
                  <a16:creationId xmlns="" xmlns:a16="http://schemas.microsoft.com/office/drawing/2014/main" id="{47C3C35F-D865-4AFC-87AF-87378F488106}"/>
                </a:ext>
              </a:extLst>
            </p:cNvPr>
            <p:cNvGrpSpPr/>
            <p:nvPr/>
          </p:nvGrpSpPr>
          <p:grpSpPr>
            <a:xfrm>
              <a:off x="8458200" y="3908005"/>
              <a:ext cx="1943100" cy="1943100"/>
              <a:chOff x="2673350" y="3695700"/>
              <a:chExt cx="1943100" cy="1943100"/>
            </a:xfrm>
          </p:grpSpPr>
          <p:sp>
            <p:nvSpPr>
              <p:cNvPr id="44" name="椭圆 43">
                <a:extLst>
                  <a:ext uri="{FF2B5EF4-FFF2-40B4-BE49-F238E27FC236}">
                    <a16:creationId xmlns="" xmlns:a16="http://schemas.microsoft.com/office/drawing/2014/main" id="{4DCF31E8-8142-412F-8E38-F87B0CC67A87}"/>
                  </a:ext>
                </a:extLst>
              </p:cNvPr>
              <p:cNvSpPr/>
              <p:nvPr/>
            </p:nvSpPr>
            <p:spPr>
              <a:xfrm>
                <a:off x="2673350" y="3695700"/>
                <a:ext cx="1943100" cy="1943100"/>
              </a:xfrm>
              <a:prstGeom prst="ellipse">
                <a:avLst/>
              </a:prstGeom>
              <a:gradFill flip="none" rotWithShape="1">
                <a:gsLst>
                  <a:gs pos="0">
                    <a:srgbClr val="4E6CEF">
                      <a:alpha val="9000"/>
                    </a:srgbClr>
                  </a:gs>
                  <a:gs pos="100000">
                    <a:srgbClr val="4E6CEF">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a:extLst>
                  <a:ext uri="{FF2B5EF4-FFF2-40B4-BE49-F238E27FC236}">
                    <a16:creationId xmlns="" xmlns:a16="http://schemas.microsoft.com/office/drawing/2014/main" id="{1BEAEE99-0F93-4D3F-AB15-8B5646920D15}"/>
                  </a:ext>
                </a:extLst>
              </p:cNvPr>
              <p:cNvSpPr/>
              <p:nvPr/>
            </p:nvSpPr>
            <p:spPr>
              <a:xfrm>
                <a:off x="2927350" y="3949700"/>
                <a:ext cx="1435100" cy="14351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400" dirty="0">
                    <a:solidFill>
                      <a:schemeClr val="bg1"/>
                    </a:solidFill>
                    <a:cs typeface="+mn-ea"/>
                    <a:sym typeface="+mn-lt"/>
                  </a:rPr>
                  <a:t>财务管理</a:t>
                </a:r>
              </a:p>
            </p:txBody>
          </p:sp>
        </p:grpSp>
        <p:sp>
          <p:nvSpPr>
            <p:cNvPr id="15" name="椭圆 14">
              <a:extLst>
                <a:ext uri="{FF2B5EF4-FFF2-40B4-BE49-F238E27FC236}">
                  <a16:creationId xmlns="" xmlns:a16="http://schemas.microsoft.com/office/drawing/2014/main" id="{65D9BBBF-89C3-4B9B-9382-A2ADAD8A32AA}"/>
                </a:ext>
              </a:extLst>
            </p:cNvPr>
            <p:cNvSpPr/>
            <p:nvPr/>
          </p:nvSpPr>
          <p:spPr>
            <a:xfrm>
              <a:off x="7562850" y="4600155"/>
              <a:ext cx="558800" cy="5588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2</a:t>
              </a:r>
              <a:endParaRPr lang="zh-CN" altLang="en-US" sz="2400" dirty="0">
                <a:solidFill>
                  <a:schemeClr val="bg1"/>
                </a:solidFill>
                <a:cs typeface="+mn-ea"/>
                <a:sym typeface="+mn-lt"/>
              </a:endParaRPr>
            </a:p>
          </p:txBody>
        </p:sp>
        <p:sp>
          <p:nvSpPr>
            <p:cNvPr id="46" name="椭圆 45">
              <a:extLst>
                <a:ext uri="{FF2B5EF4-FFF2-40B4-BE49-F238E27FC236}">
                  <a16:creationId xmlns="" xmlns:a16="http://schemas.microsoft.com/office/drawing/2014/main" id="{6D2478FE-B594-46E1-8C5B-89042778E347}"/>
                </a:ext>
              </a:extLst>
            </p:cNvPr>
            <p:cNvSpPr/>
            <p:nvPr/>
          </p:nvSpPr>
          <p:spPr>
            <a:xfrm>
              <a:off x="4070350" y="4600155"/>
              <a:ext cx="558800" cy="5588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1</a:t>
              </a:r>
              <a:endParaRPr lang="zh-CN" altLang="en-US" sz="2400" dirty="0">
                <a:solidFill>
                  <a:schemeClr val="bg1"/>
                </a:solidFill>
                <a:cs typeface="+mn-ea"/>
                <a:sym typeface="+mn-lt"/>
              </a:endParaRPr>
            </a:p>
          </p:txBody>
        </p:sp>
        <p:grpSp>
          <p:nvGrpSpPr>
            <p:cNvPr id="19" name="组合 18">
              <a:extLst>
                <a:ext uri="{FF2B5EF4-FFF2-40B4-BE49-F238E27FC236}">
                  <a16:creationId xmlns="" xmlns:a16="http://schemas.microsoft.com/office/drawing/2014/main" id="{6173231E-798C-415F-BBD8-A54571E3D098}"/>
                </a:ext>
              </a:extLst>
            </p:cNvPr>
            <p:cNvGrpSpPr/>
            <p:nvPr/>
          </p:nvGrpSpPr>
          <p:grpSpPr>
            <a:xfrm>
              <a:off x="4965700" y="3749255"/>
              <a:ext cx="2260600" cy="2260600"/>
              <a:chOff x="4965700" y="3546055"/>
              <a:chExt cx="2260600" cy="2260600"/>
            </a:xfrm>
          </p:grpSpPr>
          <p:sp>
            <p:nvSpPr>
              <p:cNvPr id="10" name="椭圆 9">
                <a:extLst>
                  <a:ext uri="{FF2B5EF4-FFF2-40B4-BE49-F238E27FC236}">
                    <a16:creationId xmlns="" xmlns:a16="http://schemas.microsoft.com/office/drawing/2014/main" id="{EBD28E5F-FD1D-4904-9812-A0E2A481D9AD}"/>
                  </a:ext>
                </a:extLst>
              </p:cNvPr>
              <p:cNvSpPr/>
              <p:nvPr/>
            </p:nvSpPr>
            <p:spPr>
              <a:xfrm>
                <a:off x="4965700" y="3546055"/>
                <a:ext cx="2260600" cy="2260600"/>
              </a:xfrm>
              <a:prstGeom prst="ellipse">
                <a:avLst/>
              </a:prstGeom>
              <a:gradFill flip="none" rotWithShape="1">
                <a:gsLst>
                  <a:gs pos="0">
                    <a:srgbClr val="6A9DB2"/>
                  </a:gs>
                  <a:gs pos="70000">
                    <a:srgbClr val="4F7D94"/>
                  </a:gs>
                </a:gsLst>
                <a:lin ang="5400000" scaled="1"/>
                <a:tileRect/>
              </a:gradFill>
              <a:ln>
                <a:no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sp>
            <p:nvSpPr>
              <p:cNvPr id="47" name="椭圆 46">
                <a:extLst>
                  <a:ext uri="{FF2B5EF4-FFF2-40B4-BE49-F238E27FC236}">
                    <a16:creationId xmlns="" xmlns:a16="http://schemas.microsoft.com/office/drawing/2014/main" id="{F69568E9-A64E-4838-B8C8-1EFEF54428D2}"/>
                  </a:ext>
                </a:extLst>
              </p:cNvPr>
              <p:cNvSpPr/>
              <p:nvPr/>
            </p:nvSpPr>
            <p:spPr>
              <a:xfrm>
                <a:off x="5232400" y="3812755"/>
                <a:ext cx="1727200" cy="1727200"/>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solidFill>
                  <a:schemeClr val="bg1"/>
                </a:solidFill>
              </a:ln>
              <a:effectLst>
                <a:outerShdw blurRad="660400" dist="139700" dir="2700000" rotWithShape="0">
                  <a:schemeClr val="tx2">
                    <a:lumMod val="60000"/>
                    <a:lumOff val="40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bg1"/>
                  </a:solidFill>
                  <a:cs typeface="+mn-ea"/>
                  <a:sym typeface="+mn-lt"/>
                </a:endParaRPr>
              </a:p>
            </p:txBody>
          </p:sp>
        </p:grpSp>
      </p:grpSp>
      <p:grpSp>
        <p:nvGrpSpPr>
          <p:cNvPr id="34" name="组合 33">
            <a:extLst>
              <a:ext uri="{FF2B5EF4-FFF2-40B4-BE49-F238E27FC236}">
                <a16:creationId xmlns="" xmlns:a16="http://schemas.microsoft.com/office/drawing/2014/main" id="{45C7BCCB-7FEA-4640-8ADB-EA2A97B37484}"/>
              </a:ext>
            </a:extLst>
          </p:cNvPr>
          <p:cNvGrpSpPr/>
          <p:nvPr/>
        </p:nvGrpSpPr>
        <p:grpSpPr>
          <a:xfrm>
            <a:off x="704720" y="697319"/>
            <a:ext cx="4236488" cy="474481"/>
            <a:chOff x="704720" y="697319"/>
            <a:chExt cx="4236488" cy="474481"/>
          </a:xfrm>
        </p:grpSpPr>
        <p:grpSp>
          <p:nvGrpSpPr>
            <p:cNvPr id="35" name="组合 34">
              <a:extLst>
                <a:ext uri="{FF2B5EF4-FFF2-40B4-BE49-F238E27FC236}">
                  <a16:creationId xmlns="" xmlns:a16="http://schemas.microsoft.com/office/drawing/2014/main" id="{337042AF-A9EB-4849-92A4-D9143F0042C1}"/>
                </a:ext>
              </a:extLst>
            </p:cNvPr>
            <p:cNvGrpSpPr/>
            <p:nvPr/>
          </p:nvGrpSpPr>
          <p:grpSpPr>
            <a:xfrm>
              <a:off x="704720" y="697319"/>
              <a:ext cx="3166876" cy="474481"/>
              <a:chOff x="571370" y="697319"/>
              <a:chExt cx="3166876" cy="474481"/>
            </a:xfrm>
          </p:grpSpPr>
          <p:sp>
            <p:nvSpPr>
              <p:cNvPr id="38" name="文本框 37">
                <a:extLst>
                  <a:ext uri="{FF2B5EF4-FFF2-40B4-BE49-F238E27FC236}">
                    <a16:creationId xmlns="" xmlns:a16="http://schemas.microsoft.com/office/drawing/2014/main" id="{C487F031-6DE6-4E3F-BFE8-941949D56492}"/>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p>
            </p:txBody>
          </p:sp>
          <p:grpSp>
            <p:nvGrpSpPr>
              <p:cNvPr id="39" name="组合 38">
                <a:extLst>
                  <a:ext uri="{FF2B5EF4-FFF2-40B4-BE49-F238E27FC236}">
                    <a16:creationId xmlns="" xmlns:a16="http://schemas.microsoft.com/office/drawing/2014/main" id="{025257D7-143C-4E87-96E8-E8472695FCDE}"/>
                  </a:ext>
                </a:extLst>
              </p:cNvPr>
              <p:cNvGrpSpPr/>
              <p:nvPr/>
            </p:nvGrpSpPr>
            <p:grpSpPr>
              <a:xfrm>
                <a:off x="571370" y="697319"/>
                <a:ext cx="467453" cy="467453"/>
                <a:chOff x="10357798" y="5176240"/>
                <a:chExt cx="703860" cy="703860"/>
              </a:xfrm>
            </p:grpSpPr>
            <p:sp>
              <p:nvSpPr>
                <p:cNvPr id="40" name="椭圆 39">
                  <a:extLst>
                    <a:ext uri="{FF2B5EF4-FFF2-40B4-BE49-F238E27FC236}">
                      <a16:creationId xmlns="" xmlns:a16="http://schemas.microsoft.com/office/drawing/2014/main" id="{864AF471-DE75-4B97-A6BC-1AC6C1A8CFD6}"/>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41" name="Freeform 23">
                  <a:extLst>
                    <a:ext uri="{FF2B5EF4-FFF2-40B4-BE49-F238E27FC236}">
                      <a16:creationId xmlns="" xmlns:a16="http://schemas.microsoft.com/office/drawing/2014/main" id="{E1A13D8A-BABE-419F-A2A6-C44F4688F335}"/>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36" name="文本框 35">
              <a:extLst>
                <a:ext uri="{FF2B5EF4-FFF2-40B4-BE49-F238E27FC236}">
                  <a16:creationId xmlns="" xmlns:a16="http://schemas.microsoft.com/office/drawing/2014/main" id="{F718BA4E-9B7C-4B50-A529-066D6AFD5CC8}"/>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grpSp>
        <p:nvGrpSpPr>
          <p:cNvPr id="51" name="组合 50">
            <a:extLst>
              <a:ext uri="{FF2B5EF4-FFF2-40B4-BE49-F238E27FC236}">
                <a16:creationId xmlns="" xmlns:a16="http://schemas.microsoft.com/office/drawing/2014/main" id="{FB98D1E6-E4AE-4C7B-9AFE-1EA0C578671D}"/>
              </a:ext>
            </a:extLst>
          </p:cNvPr>
          <p:cNvGrpSpPr/>
          <p:nvPr/>
        </p:nvGrpSpPr>
        <p:grpSpPr>
          <a:xfrm>
            <a:off x="10493829" y="5619905"/>
            <a:ext cx="1698171" cy="1238094"/>
            <a:chOff x="6668995" y="2831314"/>
            <a:chExt cx="5523005" cy="4026686"/>
          </a:xfrm>
        </p:grpSpPr>
        <p:sp>
          <p:nvSpPr>
            <p:cNvPr id="52" name="任意多边形: 形状 51">
              <a:extLst>
                <a:ext uri="{FF2B5EF4-FFF2-40B4-BE49-F238E27FC236}">
                  <a16:creationId xmlns="" xmlns:a16="http://schemas.microsoft.com/office/drawing/2014/main" id="{08CDB191-7F90-4971-BE7E-0F8ADB5097EB}"/>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4" name="任意多边形: 形状 53">
              <a:extLst>
                <a:ext uri="{FF2B5EF4-FFF2-40B4-BE49-F238E27FC236}">
                  <a16:creationId xmlns="" xmlns:a16="http://schemas.microsoft.com/office/drawing/2014/main" id="{E45BA2C9-902F-49CF-970F-7CFD3E9BC552}"/>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16416273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CCD1669D-539D-4419-8B6D-858514686F69}"/>
              </a:ext>
            </a:extLst>
          </p:cNvPr>
          <p:cNvSpPr/>
          <p:nvPr/>
        </p:nvSpPr>
        <p:spPr>
          <a:xfrm>
            <a:off x="348343" y="352484"/>
            <a:ext cx="11495314" cy="615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 name="组合 10">
            <a:extLst>
              <a:ext uri="{FF2B5EF4-FFF2-40B4-BE49-F238E27FC236}">
                <a16:creationId xmlns="" xmlns:a16="http://schemas.microsoft.com/office/drawing/2014/main" id="{D3A4F033-9961-42E1-A6E6-A208D5B2CDD9}"/>
              </a:ext>
            </a:extLst>
          </p:cNvPr>
          <p:cNvGrpSpPr/>
          <p:nvPr/>
        </p:nvGrpSpPr>
        <p:grpSpPr>
          <a:xfrm>
            <a:off x="1264479" y="3872951"/>
            <a:ext cx="1600200" cy="842665"/>
            <a:chOff x="5295900" y="1781015"/>
            <a:chExt cx="1600200" cy="842665"/>
          </a:xfrm>
        </p:grpSpPr>
        <p:sp>
          <p:nvSpPr>
            <p:cNvPr id="28" name="文本框 27">
              <a:extLst>
                <a:ext uri="{FF2B5EF4-FFF2-40B4-BE49-F238E27FC236}">
                  <a16:creationId xmlns="" xmlns:a16="http://schemas.microsoft.com/office/drawing/2014/main" id="{1F397250-E4B7-488F-B653-B226A3D0082E}"/>
                </a:ext>
              </a:extLst>
            </p:cNvPr>
            <p:cNvSpPr txBox="1"/>
            <p:nvPr/>
          </p:nvSpPr>
          <p:spPr>
            <a:xfrm>
              <a:off x="5295900" y="1781015"/>
              <a:ext cx="1600200" cy="369332"/>
            </a:xfrm>
            <a:prstGeom prst="rect">
              <a:avLst/>
            </a:prstGeom>
            <a:noFill/>
          </p:spPr>
          <p:txBody>
            <a:bodyPr wrap="square" rtlCol="0">
              <a:spAutoFit/>
            </a:bodyPr>
            <a:lstStyle/>
            <a:p>
              <a:pPr algn="ctr"/>
              <a:r>
                <a:rPr lang="en-US" altLang="zh-CN" dirty="0">
                  <a:solidFill>
                    <a:srgbClr val="4F7D94"/>
                  </a:solidFill>
                  <a:cs typeface="+mn-ea"/>
                  <a:sym typeface="+mn-lt"/>
                </a:rPr>
                <a:t>No-01</a:t>
              </a:r>
              <a:endParaRPr lang="zh-CN" altLang="en-US" dirty="0">
                <a:solidFill>
                  <a:srgbClr val="4F7D94"/>
                </a:solidFill>
                <a:cs typeface="+mn-ea"/>
                <a:sym typeface="+mn-lt"/>
              </a:endParaRPr>
            </a:p>
          </p:txBody>
        </p:sp>
        <p:sp>
          <p:nvSpPr>
            <p:cNvPr id="65" name="文本框 64">
              <a:extLst>
                <a:ext uri="{FF2B5EF4-FFF2-40B4-BE49-F238E27FC236}">
                  <a16:creationId xmlns="" xmlns:a16="http://schemas.microsoft.com/office/drawing/2014/main" id="{EB8A30CA-DDA8-48F2-A9D4-1F13CC556CF1}"/>
                </a:ext>
              </a:extLst>
            </p:cNvPr>
            <p:cNvSpPr txBox="1"/>
            <p:nvPr/>
          </p:nvSpPr>
          <p:spPr>
            <a:xfrm>
              <a:off x="5295900" y="2162015"/>
              <a:ext cx="1600200" cy="461665"/>
            </a:xfrm>
            <a:prstGeom prst="rect">
              <a:avLst/>
            </a:prstGeom>
            <a:noFill/>
          </p:spPr>
          <p:txBody>
            <a:bodyPr wrap="square" rtlCol="0">
              <a:spAutoFit/>
            </a:bodyPr>
            <a:lstStyle/>
            <a:p>
              <a:pPr algn="ctr"/>
              <a:r>
                <a:rPr lang="zh-CN" altLang="en-US" sz="2400" dirty="0">
                  <a:solidFill>
                    <a:srgbClr val="4F7D94"/>
                  </a:solidFill>
                  <a:cs typeface="+mn-ea"/>
                  <a:sym typeface="+mn-lt"/>
                </a:rPr>
                <a:t>财务会计</a:t>
              </a:r>
            </a:p>
          </p:txBody>
        </p:sp>
      </p:grpSp>
      <p:grpSp>
        <p:nvGrpSpPr>
          <p:cNvPr id="68" name="组合 67">
            <a:extLst>
              <a:ext uri="{FF2B5EF4-FFF2-40B4-BE49-F238E27FC236}">
                <a16:creationId xmlns="" xmlns:a16="http://schemas.microsoft.com/office/drawing/2014/main" id="{37D06810-5D3B-44E4-9357-C07113CB19C1}"/>
              </a:ext>
            </a:extLst>
          </p:cNvPr>
          <p:cNvGrpSpPr/>
          <p:nvPr/>
        </p:nvGrpSpPr>
        <p:grpSpPr>
          <a:xfrm>
            <a:off x="3825645" y="2482301"/>
            <a:ext cx="1600200" cy="1211997"/>
            <a:chOff x="5295900" y="1781015"/>
            <a:chExt cx="1600200" cy="1211997"/>
          </a:xfrm>
        </p:grpSpPr>
        <p:sp>
          <p:nvSpPr>
            <p:cNvPr id="69" name="文本框 68">
              <a:extLst>
                <a:ext uri="{FF2B5EF4-FFF2-40B4-BE49-F238E27FC236}">
                  <a16:creationId xmlns="" xmlns:a16="http://schemas.microsoft.com/office/drawing/2014/main" id="{0FCB64B5-BD8E-4C9B-A7D4-18F22A7AFA15}"/>
                </a:ext>
              </a:extLst>
            </p:cNvPr>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No-02</a:t>
              </a:r>
              <a:endParaRPr lang="zh-CN" altLang="en-US" dirty="0">
                <a:solidFill>
                  <a:srgbClr val="4F7D94"/>
                </a:solidFill>
                <a:cs typeface="+mn-ea"/>
                <a:sym typeface="+mn-lt"/>
              </a:endParaRPr>
            </a:p>
          </p:txBody>
        </p:sp>
        <p:sp>
          <p:nvSpPr>
            <p:cNvPr id="70" name="文本框 69">
              <a:extLst>
                <a:ext uri="{FF2B5EF4-FFF2-40B4-BE49-F238E27FC236}">
                  <a16:creationId xmlns="" xmlns:a16="http://schemas.microsoft.com/office/drawing/2014/main" id="{2887706F-2D2A-4127-AE21-1B2B9B5E0732}"/>
                </a:ext>
              </a:extLst>
            </p:cNvPr>
            <p:cNvSpPr txBox="1"/>
            <p:nvPr/>
          </p:nvSpPr>
          <p:spPr>
            <a:xfrm>
              <a:off x="5295900" y="2162015"/>
              <a:ext cx="1600200" cy="830997"/>
            </a:xfrm>
            <a:prstGeom prst="rect">
              <a:avLst/>
            </a:prstGeom>
            <a:noFill/>
          </p:spPr>
          <p:txBody>
            <a:bodyPr wrap="square" rtlCol="0">
              <a:spAutoFit/>
            </a:bodyPr>
            <a:lstStyle/>
            <a:p>
              <a:pPr algn="ctr"/>
              <a:r>
                <a:rPr lang="zh-CN" altLang="en-US" sz="2400" dirty="0">
                  <a:solidFill>
                    <a:srgbClr val="4F7D94"/>
                  </a:solidFill>
                  <a:cs typeface="+mn-ea"/>
                  <a:sym typeface="+mn-lt"/>
                </a:rPr>
                <a:t>缺乏重视程度</a:t>
              </a:r>
            </a:p>
          </p:txBody>
        </p:sp>
      </p:grpSp>
      <p:grpSp>
        <p:nvGrpSpPr>
          <p:cNvPr id="73" name="组合 72">
            <a:extLst>
              <a:ext uri="{FF2B5EF4-FFF2-40B4-BE49-F238E27FC236}">
                <a16:creationId xmlns="" xmlns:a16="http://schemas.microsoft.com/office/drawing/2014/main" id="{3711016B-32B5-4E65-96EC-0DF20B8DAA15}"/>
              </a:ext>
            </a:extLst>
          </p:cNvPr>
          <p:cNvGrpSpPr/>
          <p:nvPr/>
        </p:nvGrpSpPr>
        <p:grpSpPr>
          <a:xfrm>
            <a:off x="6761461" y="3796751"/>
            <a:ext cx="1600200" cy="1211997"/>
            <a:chOff x="5295900" y="1781015"/>
            <a:chExt cx="1600200" cy="1211997"/>
          </a:xfrm>
        </p:grpSpPr>
        <p:sp>
          <p:nvSpPr>
            <p:cNvPr id="74" name="文本框 73">
              <a:extLst>
                <a:ext uri="{FF2B5EF4-FFF2-40B4-BE49-F238E27FC236}">
                  <a16:creationId xmlns="" xmlns:a16="http://schemas.microsoft.com/office/drawing/2014/main" id="{5B2E8A63-D35D-4198-8C48-DCF3F225A30A}"/>
                </a:ext>
              </a:extLst>
            </p:cNvPr>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No-03</a:t>
              </a:r>
              <a:endParaRPr lang="zh-CN" altLang="en-US" dirty="0">
                <a:solidFill>
                  <a:srgbClr val="4F7D94"/>
                </a:solidFill>
                <a:cs typeface="+mn-ea"/>
                <a:sym typeface="+mn-lt"/>
              </a:endParaRPr>
            </a:p>
          </p:txBody>
        </p:sp>
        <p:sp>
          <p:nvSpPr>
            <p:cNvPr id="75" name="文本框 74">
              <a:extLst>
                <a:ext uri="{FF2B5EF4-FFF2-40B4-BE49-F238E27FC236}">
                  <a16:creationId xmlns="" xmlns:a16="http://schemas.microsoft.com/office/drawing/2014/main" id="{17390695-4DD0-443F-BA0B-A0BEC38BA0E0}"/>
                </a:ext>
              </a:extLst>
            </p:cNvPr>
            <p:cNvSpPr txBox="1"/>
            <p:nvPr/>
          </p:nvSpPr>
          <p:spPr>
            <a:xfrm>
              <a:off x="5295900" y="2162015"/>
              <a:ext cx="1600200" cy="830997"/>
            </a:xfrm>
            <a:prstGeom prst="rect">
              <a:avLst/>
            </a:prstGeom>
            <a:noFill/>
          </p:spPr>
          <p:txBody>
            <a:bodyPr wrap="square" rtlCol="0">
              <a:spAutoFit/>
            </a:bodyPr>
            <a:lstStyle/>
            <a:p>
              <a:pPr algn="ctr"/>
              <a:r>
                <a:rPr lang="zh-CN" altLang="en-US" sz="2400" dirty="0">
                  <a:solidFill>
                    <a:srgbClr val="4F7D94"/>
                  </a:solidFill>
                  <a:cs typeface="+mn-ea"/>
                  <a:sym typeface="+mn-lt"/>
                </a:rPr>
                <a:t>报销审批流程</a:t>
              </a:r>
            </a:p>
          </p:txBody>
        </p:sp>
      </p:grpSp>
      <p:grpSp>
        <p:nvGrpSpPr>
          <p:cNvPr id="78" name="组合 77">
            <a:extLst>
              <a:ext uri="{FF2B5EF4-FFF2-40B4-BE49-F238E27FC236}">
                <a16:creationId xmlns="" xmlns:a16="http://schemas.microsoft.com/office/drawing/2014/main" id="{4DAF13AF-6F4C-4284-AD58-9E1FECEE5F06}"/>
              </a:ext>
            </a:extLst>
          </p:cNvPr>
          <p:cNvGrpSpPr/>
          <p:nvPr/>
        </p:nvGrpSpPr>
        <p:grpSpPr>
          <a:xfrm>
            <a:off x="9043229" y="2482301"/>
            <a:ext cx="2133600" cy="1211997"/>
            <a:chOff x="5029200" y="1781015"/>
            <a:chExt cx="2133600" cy="1211997"/>
          </a:xfrm>
        </p:grpSpPr>
        <p:sp>
          <p:nvSpPr>
            <p:cNvPr id="79" name="文本框 78">
              <a:extLst>
                <a:ext uri="{FF2B5EF4-FFF2-40B4-BE49-F238E27FC236}">
                  <a16:creationId xmlns="" xmlns:a16="http://schemas.microsoft.com/office/drawing/2014/main" id="{2C0BC583-6CC3-4A25-8A26-71A1969B8703}"/>
                </a:ext>
              </a:extLst>
            </p:cNvPr>
            <p:cNvSpPr txBox="1"/>
            <p:nvPr/>
          </p:nvSpPr>
          <p:spPr>
            <a:xfrm>
              <a:off x="5295900" y="1781015"/>
              <a:ext cx="1600200" cy="369332"/>
            </a:xfrm>
            <a:prstGeom prst="rect">
              <a:avLst/>
            </a:prstGeom>
            <a:noFill/>
          </p:spPr>
          <p:txBody>
            <a:bodyPr wrap="square" rtlCol="0">
              <a:spAutoFit/>
            </a:bodyPr>
            <a:lstStyle/>
            <a:p>
              <a:pPr algn="ctr"/>
              <a:r>
                <a:rPr lang="en-US" altLang="zh-CN">
                  <a:solidFill>
                    <a:srgbClr val="4F7D94"/>
                  </a:solidFill>
                  <a:cs typeface="+mn-ea"/>
                  <a:sym typeface="+mn-lt"/>
                </a:rPr>
                <a:t>No-04</a:t>
              </a:r>
              <a:endParaRPr lang="zh-CN" altLang="en-US" dirty="0">
                <a:solidFill>
                  <a:srgbClr val="4F7D94"/>
                </a:solidFill>
                <a:cs typeface="+mn-ea"/>
                <a:sym typeface="+mn-lt"/>
              </a:endParaRPr>
            </a:p>
          </p:txBody>
        </p:sp>
        <p:sp>
          <p:nvSpPr>
            <p:cNvPr id="80" name="文本框 79">
              <a:extLst>
                <a:ext uri="{FF2B5EF4-FFF2-40B4-BE49-F238E27FC236}">
                  <a16:creationId xmlns="" xmlns:a16="http://schemas.microsoft.com/office/drawing/2014/main" id="{CA7C6336-A5EB-458E-99CD-4358782A748D}"/>
                </a:ext>
              </a:extLst>
            </p:cNvPr>
            <p:cNvSpPr txBox="1"/>
            <p:nvPr/>
          </p:nvSpPr>
          <p:spPr>
            <a:xfrm>
              <a:off x="5029200" y="2162015"/>
              <a:ext cx="2133600" cy="830997"/>
            </a:xfrm>
            <a:prstGeom prst="rect">
              <a:avLst/>
            </a:prstGeom>
            <a:noFill/>
          </p:spPr>
          <p:txBody>
            <a:bodyPr wrap="square" rtlCol="0">
              <a:spAutoFit/>
            </a:bodyPr>
            <a:lstStyle/>
            <a:p>
              <a:pPr algn="ctr"/>
              <a:r>
                <a:rPr lang="zh-CN" altLang="en-US" sz="2400" dirty="0">
                  <a:solidFill>
                    <a:srgbClr val="4F7D94"/>
                  </a:solidFill>
                  <a:cs typeface="+mn-ea"/>
                  <a:sym typeface="+mn-lt"/>
                </a:rPr>
                <a:t>加快财务信息化建设</a:t>
              </a:r>
            </a:p>
          </p:txBody>
        </p:sp>
      </p:grpSp>
      <p:grpSp>
        <p:nvGrpSpPr>
          <p:cNvPr id="48" name="组合 47">
            <a:extLst>
              <a:ext uri="{FF2B5EF4-FFF2-40B4-BE49-F238E27FC236}">
                <a16:creationId xmlns="" xmlns:a16="http://schemas.microsoft.com/office/drawing/2014/main" id="{C08791C0-2FEE-4049-8351-9DEDADEB1CF4}"/>
              </a:ext>
            </a:extLst>
          </p:cNvPr>
          <p:cNvGrpSpPr/>
          <p:nvPr/>
        </p:nvGrpSpPr>
        <p:grpSpPr>
          <a:xfrm>
            <a:off x="704720" y="697319"/>
            <a:ext cx="4236488" cy="474481"/>
            <a:chOff x="704720" y="697319"/>
            <a:chExt cx="4236488" cy="474481"/>
          </a:xfrm>
        </p:grpSpPr>
        <p:grpSp>
          <p:nvGrpSpPr>
            <p:cNvPr id="49" name="组合 48">
              <a:extLst>
                <a:ext uri="{FF2B5EF4-FFF2-40B4-BE49-F238E27FC236}">
                  <a16:creationId xmlns="" xmlns:a16="http://schemas.microsoft.com/office/drawing/2014/main" id="{3491A744-965A-45AE-AF36-48792D7D0A38}"/>
                </a:ext>
              </a:extLst>
            </p:cNvPr>
            <p:cNvGrpSpPr/>
            <p:nvPr/>
          </p:nvGrpSpPr>
          <p:grpSpPr>
            <a:xfrm>
              <a:off x="704720" y="697319"/>
              <a:ext cx="3166876" cy="474481"/>
              <a:chOff x="571370" y="697319"/>
              <a:chExt cx="3166876" cy="474481"/>
            </a:xfrm>
          </p:grpSpPr>
          <p:sp>
            <p:nvSpPr>
              <p:cNvPr id="52" name="文本框 51">
                <a:extLst>
                  <a:ext uri="{FF2B5EF4-FFF2-40B4-BE49-F238E27FC236}">
                    <a16:creationId xmlns="" xmlns:a16="http://schemas.microsoft.com/office/drawing/2014/main" id="{8307FF5D-BFFE-4B7B-9372-8344787E4CAB}"/>
                  </a:ext>
                </a:extLst>
              </p:cNvPr>
              <p:cNvSpPr txBox="1"/>
              <p:nvPr/>
            </p:nvSpPr>
            <p:spPr>
              <a:xfrm>
                <a:off x="1152458" y="740913"/>
                <a:ext cx="2585788" cy="430887"/>
              </a:xfrm>
              <a:prstGeom prst="rect">
                <a:avLst/>
              </a:prstGeom>
              <a:noFill/>
            </p:spPr>
            <p:txBody>
              <a:bodyPr wrap="square" lIns="0" tIns="0" rIns="0" bIns="0" rtlCol="0">
                <a:spAutoFit/>
              </a:bodyPr>
              <a:lstStyle/>
              <a:p>
                <a:r>
                  <a:rPr lang="zh-CN" altLang="en-US" sz="2800" dirty="0">
                    <a:solidFill>
                      <a:srgbClr val="4F7D94"/>
                    </a:solidFill>
                    <a:cs typeface="+mn-ea"/>
                    <a:sym typeface="+mn-lt"/>
                  </a:rPr>
                  <a:t>结论及发展方向</a:t>
                </a:r>
              </a:p>
            </p:txBody>
          </p:sp>
          <p:grpSp>
            <p:nvGrpSpPr>
              <p:cNvPr id="54" name="组合 53">
                <a:extLst>
                  <a:ext uri="{FF2B5EF4-FFF2-40B4-BE49-F238E27FC236}">
                    <a16:creationId xmlns="" xmlns:a16="http://schemas.microsoft.com/office/drawing/2014/main" id="{B2FA2BB5-F54F-4AED-9AEA-9D6FAD38ADDB}"/>
                  </a:ext>
                </a:extLst>
              </p:cNvPr>
              <p:cNvGrpSpPr/>
              <p:nvPr/>
            </p:nvGrpSpPr>
            <p:grpSpPr>
              <a:xfrm>
                <a:off x="571370" y="697319"/>
                <a:ext cx="467453" cy="467453"/>
                <a:chOff x="10357798" y="5176240"/>
                <a:chExt cx="703860" cy="703860"/>
              </a:xfrm>
            </p:grpSpPr>
            <p:sp>
              <p:nvSpPr>
                <p:cNvPr id="56" name="椭圆 55">
                  <a:extLst>
                    <a:ext uri="{FF2B5EF4-FFF2-40B4-BE49-F238E27FC236}">
                      <a16:creationId xmlns="" xmlns:a16="http://schemas.microsoft.com/office/drawing/2014/main" id="{A4E969EB-CF70-480D-BAA7-ECD0972C3E8F}"/>
                    </a:ext>
                  </a:extLst>
                </p:cNvPr>
                <p:cNvSpPr/>
                <p:nvPr/>
              </p:nvSpPr>
              <p:spPr>
                <a:xfrm>
                  <a:off x="10357798" y="5176240"/>
                  <a:ext cx="703860" cy="703860"/>
                </a:xfrm>
                <a:prstGeom prst="ellipse">
                  <a:avLst/>
                </a:prstGeom>
                <a:gradFill>
                  <a:gsLst>
                    <a:gs pos="0">
                      <a:srgbClr val="6A9DB2"/>
                    </a:gs>
                    <a:gs pos="100000">
                      <a:srgbClr val="4F7D9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rgbClr val="4F7D94"/>
                    </a:solidFill>
                    <a:cs typeface="+mn-ea"/>
                    <a:sym typeface="+mn-lt"/>
                  </a:endParaRPr>
                </a:p>
              </p:txBody>
            </p:sp>
            <p:sp>
              <p:nvSpPr>
                <p:cNvPr id="57" name="Freeform 23">
                  <a:extLst>
                    <a:ext uri="{FF2B5EF4-FFF2-40B4-BE49-F238E27FC236}">
                      <a16:creationId xmlns="" xmlns:a16="http://schemas.microsoft.com/office/drawing/2014/main" id="{6AAFDF23-7E74-4480-B750-982A0DCC9F39}"/>
                    </a:ext>
                  </a:extLst>
                </p:cNvPr>
                <p:cNvSpPr>
                  <a:spLocks noChangeArrowheads="1"/>
                </p:cNvSpPr>
                <p:nvPr/>
              </p:nvSpPr>
              <p:spPr bwMode="auto">
                <a:xfrm>
                  <a:off x="10540917" y="5308397"/>
                  <a:ext cx="337622" cy="439546"/>
                </a:xfrm>
                <a:custGeom>
                  <a:avLst/>
                  <a:gdLst>
                    <a:gd name="T0" fmla="*/ 2147483646 w 467"/>
                    <a:gd name="T1" fmla="*/ 2147483646 h 609"/>
                    <a:gd name="T2" fmla="*/ 2147483646 w 467"/>
                    <a:gd name="T3" fmla="*/ 2147483646 h 609"/>
                    <a:gd name="T4" fmla="*/ 2147483646 w 467"/>
                    <a:gd name="T5" fmla="*/ 2147483646 h 609"/>
                    <a:gd name="T6" fmla="*/ 2147483646 w 467"/>
                    <a:gd name="T7" fmla="*/ 2147483646 h 609"/>
                    <a:gd name="T8" fmla="*/ 2147483646 w 467"/>
                    <a:gd name="T9" fmla="*/ 2147483646 h 609"/>
                    <a:gd name="T10" fmla="*/ 2147483646 w 467"/>
                    <a:gd name="T11" fmla="*/ 0 h 609"/>
                    <a:gd name="T12" fmla="*/ 2147483646 w 467"/>
                    <a:gd name="T13" fmla="*/ 0 h 609"/>
                    <a:gd name="T14" fmla="*/ 2147483646 w 467"/>
                    <a:gd name="T15" fmla="*/ 2147483646 h 609"/>
                    <a:gd name="T16" fmla="*/ 2147483646 w 467"/>
                    <a:gd name="T17" fmla="*/ 2147483646 h 609"/>
                    <a:gd name="T18" fmla="*/ 2147483646 w 467"/>
                    <a:gd name="T19" fmla="*/ 2147483646 h 609"/>
                    <a:gd name="T20" fmla="*/ 2147483646 w 467"/>
                    <a:gd name="T21" fmla="*/ 2147483646 h 609"/>
                    <a:gd name="T22" fmla="*/ 2147483646 w 467"/>
                    <a:gd name="T23" fmla="*/ 2147483646 h 609"/>
                    <a:gd name="T24" fmla="*/ 2147483646 w 467"/>
                    <a:gd name="T25" fmla="*/ 2147483646 h 609"/>
                    <a:gd name="T26" fmla="*/ 2147483646 w 467"/>
                    <a:gd name="T27" fmla="*/ 2147483646 h 609"/>
                    <a:gd name="T28" fmla="*/ 2147483646 w 467"/>
                    <a:gd name="T29" fmla="*/ 2147483646 h 609"/>
                    <a:gd name="T30" fmla="*/ 2147483646 w 467"/>
                    <a:gd name="T31" fmla="*/ 2147483646 h 609"/>
                    <a:gd name="T32" fmla="*/ 2147483646 w 467"/>
                    <a:gd name="T33" fmla="*/ 2147483646 h 609"/>
                    <a:gd name="T34" fmla="*/ 2147483646 w 467"/>
                    <a:gd name="T35" fmla="*/ 2147483646 h 609"/>
                    <a:gd name="T36" fmla="*/ 2147483646 w 467"/>
                    <a:gd name="T37" fmla="*/ 2147483646 h 609"/>
                    <a:gd name="T38" fmla="*/ 2147483646 w 467"/>
                    <a:gd name="T39" fmla="*/ 0 h 609"/>
                    <a:gd name="T40" fmla="*/ 2147483646 w 467"/>
                    <a:gd name="T41" fmla="*/ 2147483646 h 609"/>
                    <a:gd name="T42" fmla="*/ 2147483646 w 467"/>
                    <a:gd name="T43" fmla="*/ 2147483646 h 609"/>
                    <a:gd name="T44" fmla="*/ 2147483646 w 467"/>
                    <a:gd name="T45" fmla="*/ 2147483646 h 609"/>
                    <a:gd name="T46" fmla="*/ 2147483646 w 467"/>
                    <a:gd name="T47" fmla="*/ 2147483646 h 609"/>
                    <a:gd name="T48" fmla="*/ 2147483646 w 467"/>
                    <a:gd name="T49" fmla="*/ 2147483646 h 609"/>
                    <a:gd name="T50" fmla="*/ 2147483646 w 467"/>
                    <a:gd name="T51" fmla="*/ 2147483646 h 609"/>
                    <a:gd name="T52" fmla="*/ 2147483646 w 467"/>
                    <a:gd name="T53" fmla="*/ 2147483646 h 609"/>
                    <a:gd name="T54" fmla="*/ 2147483646 w 467"/>
                    <a:gd name="T55" fmla="*/ 2147483646 h 609"/>
                    <a:gd name="T56" fmla="*/ 2147483646 w 467"/>
                    <a:gd name="T57" fmla="*/ 2147483646 h 609"/>
                    <a:gd name="T58" fmla="*/ 2147483646 w 467"/>
                    <a:gd name="T59" fmla="*/ 2147483646 h 609"/>
                    <a:gd name="T60" fmla="*/ 2147483646 w 467"/>
                    <a:gd name="T61" fmla="*/ 2147483646 h 609"/>
                    <a:gd name="T62" fmla="*/ 0 w 467"/>
                    <a:gd name="T63" fmla="*/ 2147483646 h 609"/>
                    <a:gd name="T64" fmla="*/ 0 w 467"/>
                    <a:gd name="T65" fmla="*/ 2147483646 h 609"/>
                    <a:gd name="T66" fmla="*/ 2147483646 w 467"/>
                    <a:gd name="T67" fmla="*/ 2147483646 h 609"/>
                    <a:gd name="T68" fmla="*/ 2147483646 w 467"/>
                    <a:gd name="T69" fmla="*/ 2147483646 h 609"/>
                    <a:gd name="T70" fmla="*/ 2147483646 w 467"/>
                    <a:gd name="T71" fmla="*/ 2147483646 h 609"/>
                    <a:gd name="T72" fmla="*/ 2147483646 w 467"/>
                    <a:gd name="T73" fmla="*/ 2147483646 h 609"/>
                    <a:gd name="T74" fmla="*/ 2147483646 w 467"/>
                    <a:gd name="T75" fmla="*/ 2147483646 h 609"/>
                    <a:gd name="T76" fmla="*/ 2147483646 w 467"/>
                    <a:gd name="T77" fmla="*/ 2147483646 h 6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7" h="609">
                      <a:moveTo>
                        <a:pt x="438" y="552"/>
                      </a:moveTo>
                      <a:lnTo>
                        <a:pt x="438" y="552"/>
                      </a:lnTo>
                      <a:cubicBezTo>
                        <a:pt x="85" y="552"/>
                        <a:pt x="85" y="552"/>
                        <a:pt x="85" y="552"/>
                      </a:cubicBezTo>
                      <a:cubicBezTo>
                        <a:pt x="63" y="552"/>
                        <a:pt x="56" y="538"/>
                        <a:pt x="56" y="524"/>
                      </a:cubicBezTo>
                      <a:cubicBezTo>
                        <a:pt x="56" y="29"/>
                        <a:pt x="56" y="29"/>
                        <a:pt x="56" y="29"/>
                      </a:cubicBezTo>
                      <a:cubicBezTo>
                        <a:pt x="56" y="15"/>
                        <a:pt x="63" y="0"/>
                        <a:pt x="85" y="0"/>
                      </a:cubicBezTo>
                      <a:cubicBezTo>
                        <a:pt x="233" y="0"/>
                        <a:pt x="233" y="0"/>
                        <a:pt x="233" y="0"/>
                      </a:cubicBezTo>
                      <a:cubicBezTo>
                        <a:pt x="233" y="107"/>
                        <a:pt x="233" y="107"/>
                        <a:pt x="233" y="107"/>
                      </a:cubicBezTo>
                      <a:cubicBezTo>
                        <a:pt x="233" y="163"/>
                        <a:pt x="233" y="163"/>
                        <a:pt x="233" y="163"/>
                      </a:cubicBezTo>
                      <a:cubicBezTo>
                        <a:pt x="233" y="191"/>
                        <a:pt x="261" y="220"/>
                        <a:pt x="290" y="220"/>
                      </a:cubicBezTo>
                      <a:cubicBezTo>
                        <a:pt x="346" y="220"/>
                        <a:pt x="346" y="220"/>
                        <a:pt x="346" y="220"/>
                      </a:cubicBezTo>
                      <a:cubicBezTo>
                        <a:pt x="466" y="220"/>
                        <a:pt x="466" y="220"/>
                        <a:pt x="466" y="220"/>
                      </a:cubicBezTo>
                      <a:cubicBezTo>
                        <a:pt x="466" y="446"/>
                        <a:pt x="466" y="446"/>
                        <a:pt x="466" y="446"/>
                      </a:cubicBezTo>
                      <a:cubicBezTo>
                        <a:pt x="466" y="524"/>
                        <a:pt x="466" y="524"/>
                        <a:pt x="466" y="524"/>
                      </a:cubicBezTo>
                      <a:cubicBezTo>
                        <a:pt x="466" y="538"/>
                        <a:pt x="459" y="552"/>
                        <a:pt x="438" y="552"/>
                      </a:cubicBezTo>
                      <a:close/>
                      <a:moveTo>
                        <a:pt x="290" y="191"/>
                      </a:moveTo>
                      <a:lnTo>
                        <a:pt x="290" y="191"/>
                      </a:lnTo>
                      <a:cubicBezTo>
                        <a:pt x="275" y="191"/>
                        <a:pt x="261" y="177"/>
                        <a:pt x="261" y="163"/>
                      </a:cubicBezTo>
                      <a:cubicBezTo>
                        <a:pt x="261" y="107"/>
                        <a:pt x="261" y="107"/>
                        <a:pt x="261" y="107"/>
                      </a:cubicBezTo>
                      <a:cubicBezTo>
                        <a:pt x="261" y="0"/>
                        <a:pt x="261" y="0"/>
                        <a:pt x="261" y="0"/>
                      </a:cubicBezTo>
                      <a:cubicBezTo>
                        <a:pt x="466" y="191"/>
                        <a:pt x="466" y="191"/>
                        <a:pt x="466" y="191"/>
                      </a:cubicBezTo>
                      <a:cubicBezTo>
                        <a:pt x="346" y="191"/>
                        <a:pt x="346" y="191"/>
                        <a:pt x="346" y="191"/>
                      </a:cubicBezTo>
                      <a:lnTo>
                        <a:pt x="290" y="191"/>
                      </a:lnTo>
                      <a:close/>
                      <a:moveTo>
                        <a:pt x="106" y="580"/>
                      </a:moveTo>
                      <a:lnTo>
                        <a:pt x="106" y="580"/>
                      </a:lnTo>
                      <a:cubicBezTo>
                        <a:pt x="127" y="580"/>
                        <a:pt x="127" y="580"/>
                        <a:pt x="127" y="580"/>
                      </a:cubicBezTo>
                      <a:cubicBezTo>
                        <a:pt x="311" y="580"/>
                        <a:pt x="311" y="580"/>
                        <a:pt x="311" y="580"/>
                      </a:cubicBezTo>
                      <a:cubicBezTo>
                        <a:pt x="353" y="580"/>
                        <a:pt x="353" y="580"/>
                        <a:pt x="353" y="580"/>
                      </a:cubicBezTo>
                      <a:cubicBezTo>
                        <a:pt x="410" y="580"/>
                        <a:pt x="410" y="580"/>
                        <a:pt x="410" y="580"/>
                      </a:cubicBezTo>
                      <a:cubicBezTo>
                        <a:pt x="410" y="594"/>
                        <a:pt x="403" y="608"/>
                        <a:pt x="381" y="608"/>
                      </a:cubicBezTo>
                      <a:cubicBezTo>
                        <a:pt x="56" y="608"/>
                        <a:pt x="56" y="608"/>
                        <a:pt x="56" y="608"/>
                      </a:cubicBezTo>
                      <a:cubicBezTo>
                        <a:pt x="21" y="608"/>
                        <a:pt x="0" y="580"/>
                        <a:pt x="0" y="552"/>
                      </a:cubicBezTo>
                      <a:cubicBezTo>
                        <a:pt x="0" y="85"/>
                        <a:pt x="0" y="85"/>
                        <a:pt x="0" y="85"/>
                      </a:cubicBezTo>
                      <a:cubicBezTo>
                        <a:pt x="0" y="71"/>
                        <a:pt x="7" y="57"/>
                        <a:pt x="28" y="57"/>
                      </a:cubicBezTo>
                      <a:cubicBezTo>
                        <a:pt x="28" y="142"/>
                        <a:pt x="28" y="142"/>
                        <a:pt x="28" y="142"/>
                      </a:cubicBezTo>
                      <a:cubicBezTo>
                        <a:pt x="28" y="474"/>
                        <a:pt x="28" y="474"/>
                        <a:pt x="28" y="474"/>
                      </a:cubicBezTo>
                      <a:cubicBezTo>
                        <a:pt x="28" y="524"/>
                        <a:pt x="28" y="524"/>
                        <a:pt x="28" y="524"/>
                      </a:cubicBezTo>
                      <a:cubicBezTo>
                        <a:pt x="28" y="552"/>
                        <a:pt x="49" y="580"/>
                        <a:pt x="85" y="580"/>
                      </a:cubicBezTo>
                      <a:lnTo>
                        <a:pt x="106" y="58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solidFill>
                      <a:srgbClr val="4F7D94"/>
                    </a:solidFill>
                    <a:cs typeface="+mn-ea"/>
                    <a:sym typeface="+mn-lt"/>
                  </a:endParaRPr>
                </a:p>
              </p:txBody>
            </p:sp>
          </p:grpSp>
        </p:grpSp>
        <p:sp>
          <p:nvSpPr>
            <p:cNvPr id="51" name="文本框 50">
              <a:extLst>
                <a:ext uri="{FF2B5EF4-FFF2-40B4-BE49-F238E27FC236}">
                  <a16:creationId xmlns="" xmlns:a16="http://schemas.microsoft.com/office/drawing/2014/main" id="{28632FC3-2D5B-47EC-A6F2-D17E85CC10D0}"/>
                </a:ext>
              </a:extLst>
            </p:cNvPr>
            <p:cNvSpPr txBox="1"/>
            <p:nvPr/>
          </p:nvSpPr>
          <p:spPr>
            <a:xfrm>
              <a:off x="3929652" y="926377"/>
              <a:ext cx="1011556" cy="215444"/>
            </a:xfrm>
            <a:prstGeom prst="rect">
              <a:avLst/>
            </a:prstGeom>
            <a:noFill/>
          </p:spPr>
          <p:txBody>
            <a:bodyPr wrap="square" lIns="0" tIns="0" rIns="0" bIns="0" rtlCol="0">
              <a:spAutoFit/>
            </a:bodyPr>
            <a:lstStyle/>
            <a:p>
              <a:r>
                <a:rPr lang="en-US" altLang="zh-CN" sz="1400" spc="300" dirty="0">
                  <a:solidFill>
                    <a:srgbClr val="4F7D94"/>
                  </a:solidFill>
                  <a:cs typeface="+mn-ea"/>
                  <a:sym typeface="+mn-lt"/>
                </a:rPr>
                <a:t>PART-01</a:t>
              </a:r>
              <a:endParaRPr lang="zh-CN" altLang="en-US" sz="1400" spc="300" dirty="0">
                <a:solidFill>
                  <a:srgbClr val="4F7D94"/>
                </a:solidFill>
                <a:cs typeface="+mn-ea"/>
                <a:sym typeface="+mn-lt"/>
              </a:endParaRPr>
            </a:p>
          </p:txBody>
        </p:sp>
      </p:grpSp>
      <p:sp>
        <p:nvSpPr>
          <p:cNvPr id="112" name="Oval 7">
            <a:extLst>
              <a:ext uri="{FF2B5EF4-FFF2-40B4-BE49-F238E27FC236}">
                <a16:creationId xmlns="" xmlns:a16="http://schemas.microsoft.com/office/drawing/2014/main" id="{6E61888C-FBF2-456D-BC88-6082E391518F}"/>
              </a:ext>
            </a:extLst>
          </p:cNvPr>
          <p:cNvSpPr>
            <a:spLocks noChangeArrowheads="1"/>
          </p:cNvSpPr>
          <p:nvPr/>
        </p:nvSpPr>
        <p:spPr bwMode="auto">
          <a:xfrm rot="2700000">
            <a:off x="4267890" y="4532651"/>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3" name="Freeform 6">
            <a:extLst>
              <a:ext uri="{FF2B5EF4-FFF2-40B4-BE49-F238E27FC236}">
                <a16:creationId xmlns="" xmlns:a16="http://schemas.microsoft.com/office/drawing/2014/main" id="{5804DA72-EF33-4BA1-8D46-29D29EEA7BDD}"/>
              </a:ext>
            </a:extLst>
          </p:cNvPr>
          <p:cNvSpPr>
            <a:spLocks noEditPoints="1" noChangeArrowheads="1"/>
          </p:cNvSpPr>
          <p:nvPr/>
        </p:nvSpPr>
        <p:spPr bwMode="auto">
          <a:xfrm>
            <a:off x="4474009" y="4833259"/>
            <a:ext cx="542916" cy="357029"/>
          </a:xfrm>
          <a:custGeom>
            <a:avLst/>
            <a:gdLst>
              <a:gd name="T0" fmla="*/ 2147483647 w 176"/>
              <a:gd name="T1" fmla="*/ 2147483647 h 117"/>
              <a:gd name="T2" fmla="*/ 2147483647 w 176"/>
              <a:gd name="T3" fmla="*/ 2147483647 h 117"/>
              <a:gd name="T4" fmla="*/ 2147483647 w 176"/>
              <a:gd name="T5" fmla="*/ 2147483647 h 117"/>
              <a:gd name="T6" fmla="*/ 2147483647 w 176"/>
              <a:gd name="T7" fmla="*/ 2147483647 h 117"/>
              <a:gd name="T8" fmla="*/ 0 w 176"/>
              <a:gd name="T9" fmla="*/ 2147483647 h 117"/>
              <a:gd name="T10" fmla="*/ 0 w 176"/>
              <a:gd name="T11" fmla="*/ 2147483647 h 117"/>
              <a:gd name="T12" fmla="*/ 2147483647 w 176"/>
              <a:gd name="T13" fmla="*/ 2147483647 h 117"/>
              <a:gd name="T14" fmla="*/ 2147483647 w 176"/>
              <a:gd name="T15" fmla="*/ 2147483647 h 117"/>
              <a:gd name="T16" fmla="*/ 2147483647 w 176"/>
              <a:gd name="T17" fmla="*/ 2147483647 h 117"/>
              <a:gd name="T18" fmla="*/ 2147483647 w 176"/>
              <a:gd name="T19" fmla="*/ 2147483647 h 117"/>
              <a:gd name="T20" fmla="*/ 2147483647 w 176"/>
              <a:gd name="T21" fmla="*/ 2147483647 h 117"/>
              <a:gd name="T22" fmla="*/ 2147483647 w 176"/>
              <a:gd name="T23" fmla="*/ 0 h 117"/>
              <a:gd name="T24" fmla="*/ 2147483647 w 176"/>
              <a:gd name="T25" fmla="*/ 0 h 117"/>
              <a:gd name="T26" fmla="*/ 2147483647 w 176"/>
              <a:gd name="T27" fmla="*/ 2147483647 h 117"/>
              <a:gd name="T28" fmla="*/ 2147483647 w 176"/>
              <a:gd name="T29" fmla="*/ 2147483647 h 117"/>
              <a:gd name="T30" fmla="*/ 2147483647 w 176"/>
              <a:gd name="T31" fmla="*/ 2147483647 h 117"/>
              <a:gd name="T32" fmla="*/ 2147483647 w 176"/>
              <a:gd name="T33" fmla="*/ 2147483647 h 117"/>
              <a:gd name="T34" fmla="*/ 2147483647 w 176"/>
              <a:gd name="T35" fmla="*/ 2147483647 h 117"/>
              <a:gd name="T36" fmla="*/ 2147483647 w 176"/>
              <a:gd name="T37" fmla="*/ 2147483647 h 117"/>
              <a:gd name="T38" fmla="*/ 2147483647 w 176"/>
              <a:gd name="T39" fmla="*/ 2147483647 h 117"/>
              <a:gd name="T40" fmla="*/ 2147483647 w 176"/>
              <a:gd name="T41" fmla="*/ 2147483647 h 117"/>
              <a:gd name="T42" fmla="*/ 2147483647 w 176"/>
              <a:gd name="T43" fmla="*/ 2147483647 h 117"/>
              <a:gd name="T44" fmla="*/ 2147483647 w 176"/>
              <a:gd name="T45" fmla="*/ 2147483647 h 117"/>
              <a:gd name="T46" fmla="*/ 2147483647 w 176"/>
              <a:gd name="T47" fmla="*/ 2147483647 h 117"/>
              <a:gd name="T48" fmla="*/ 2147483647 w 176"/>
              <a:gd name="T49" fmla="*/ 2147483647 h 117"/>
              <a:gd name="T50" fmla="*/ 2147483647 w 176"/>
              <a:gd name="T51" fmla="*/ 2147483647 h 117"/>
              <a:gd name="T52" fmla="*/ 2147483647 w 176"/>
              <a:gd name="T53" fmla="*/ 2147483647 h 117"/>
              <a:gd name="T54" fmla="*/ 2147483647 w 176"/>
              <a:gd name="T55" fmla="*/ 2147483647 h 117"/>
              <a:gd name="T56" fmla="*/ 2147483647 w 176"/>
              <a:gd name="T57" fmla="*/ 2147483647 h 117"/>
              <a:gd name="T58" fmla="*/ 2147483647 w 176"/>
              <a:gd name="T59" fmla="*/ 2147483647 h 117"/>
              <a:gd name="T60" fmla="*/ 2147483647 w 176"/>
              <a:gd name="T61" fmla="*/ 2147483647 h 117"/>
              <a:gd name="T62" fmla="*/ 2147483647 w 176"/>
              <a:gd name="T63" fmla="*/ 2147483647 h 117"/>
              <a:gd name="T64" fmla="*/ 2147483647 w 176"/>
              <a:gd name="T65" fmla="*/ 2147483647 h 117"/>
              <a:gd name="T66" fmla="*/ 2147483647 w 176"/>
              <a:gd name="T67" fmla="*/ 2147483647 h 1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6"/>
              <a:gd name="T103" fmla="*/ 0 h 117"/>
              <a:gd name="T104" fmla="*/ 176 w 176"/>
              <a:gd name="T105" fmla="*/ 117 h 1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6" h="117">
                <a:moveTo>
                  <a:pt x="176" y="99"/>
                </a:moveTo>
                <a:cubicBezTo>
                  <a:pt x="176" y="108"/>
                  <a:pt x="176" y="108"/>
                  <a:pt x="176" y="108"/>
                </a:cubicBezTo>
                <a:cubicBezTo>
                  <a:pt x="176" y="113"/>
                  <a:pt x="169" y="117"/>
                  <a:pt x="161" y="117"/>
                </a:cubicBezTo>
                <a:cubicBezTo>
                  <a:pt x="15" y="117"/>
                  <a:pt x="15" y="117"/>
                  <a:pt x="15" y="117"/>
                </a:cubicBezTo>
                <a:cubicBezTo>
                  <a:pt x="7" y="117"/>
                  <a:pt x="0" y="113"/>
                  <a:pt x="0" y="108"/>
                </a:cubicBezTo>
                <a:cubicBezTo>
                  <a:pt x="0" y="99"/>
                  <a:pt x="0" y="99"/>
                  <a:pt x="0" y="99"/>
                </a:cubicBezTo>
                <a:cubicBezTo>
                  <a:pt x="15" y="99"/>
                  <a:pt x="15" y="99"/>
                  <a:pt x="15" y="99"/>
                </a:cubicBezTo>
                <a:cubicBezTo>
                  <a:pt x="161" y="99"/>
                  <a:pt x="161" y="99"/>
                  <a:pt x="161" y="99"/>
                </a:cubicBezTo>
                <a:lnTo>
                  <a:pt x="176" y="99"/>
                </a:lnTo>
                <a:close/>
                <a:moveTo>
                  <a:pt x="24" y="79"/>
                </a:moveTo>
                <a:cubicBezTo>
                  <a:pt x="24" y="14"/>
                  <a:pt x="24" y="14"/>
                  <a:pt x="24" y="14"/>
                </a:cubicBezTo>
                <a:cubicBezTo>
                  <a:pt x="24" y="6"/>
                  <a:pt x="30" y="0"/>
                  <a:pt x="38" y="0"/>
                </a:cubicBezTo>
                <a:cubicBezTo>
                  <a:pt x="138" y="0"/>
                  <a:pt x="138" y="0"/>
                  <a:pt x="138" y="0"/>
                </a:cubicBezTo>
                <a:cubicBezTo>
                  <a:pt x="146" y="0"/>
                  <a:pt x="152" y="6"/>
                  <a:pt x="152" y="14"/>
                </a:cubicBezTo>
                <a:cubicBezTo>
                  <a:pt x="152" y="79"/>
                  <a:pt x="152" y="79"/>
                  <a:pt x="152" y="79"/>
                </a:cubicBezTo>
                <a:cubicBezTo>
                  <a:pt x="152" y="87"/>
                  <a:pt x="146" y="93"/>
                  <a:pt x="138" y="93"/>
                </a:cubicBezTo>
                <a:cubicBezTo>
                  <a:pt x="38" y="93"/>
                  <a:pt x="38" y="93"/>
                  <a:pt x="38" y="93"/>
                </a:cubicBezTo>
                <a:cubicBezTo>
                  <a:pt x="30" y="93"/>
                  <a:pt x="24" y="87"/>
                  <a:pt x="24" y="79"/>
                </a:cubicBezTo>
                <a:close/>
                <a:moveTo>
                  <a:pt x="35" y="79"/>
                </a:moveTo>
                <a:cubicBezTo>
                  <a:pt x="35" y="80"/>
                  <a:pt x="37" y="82"/>
                  <a:pt x="38" y="82"/>
                </a:cubicBezTo>
                <a:cubicBezTo>
                  <a:pt x="138" y="82"/>
                  <a:pt x="138" y="82"/>
                  <a:pt x="138" y="82"/>
                </a:cubicBezTo>
                <a:cubicBezTo>
                  <a:pt x="139" y="82"/>
                  <a:pt x="141" y="80"/>
                  <a:pt x="141" y="79"/>
                </a:cubicBezTo>
                <a:cubicBezTo>
                  <a:pt x="141" y="14"/>
                  <a:pt x="141" y="14"/>
                  <a:pt x="141" y="14"/>
                </a:cubicBezTo>
                <a:cubicBezTo>
                  <a:pt x="141" y="13"/>
                  <a:pt x="139" y="11"/>
                  <a:pt x="138" y="11"/>
                </a:cubicBezTo>
                <a:cubicBezTo>
                  <a:pt x="38" y="11"/>
                  <a:pt x="38" y="11"/>
                  <a:pt x="38" y="11"/>
                </a:cubicBezTo>
                <a:cubicBezTo>
                  <a:pt x="37" y="11"/>
                  <a:pt x="35" y="13"/>
                  <a:pt x="35" y="14"/>
                </a:cubicBezTo>
                <a:lnTo>
                  <a:pt x="35" y="79"/>
                </a:lnTo>
                <a:close/>
                <a:moveTo>
                  <a:pt x="97" y="107"/>
                </a:moveTo>
                <a:cubicBezTo>
                  <a:pt x="97" y="106"/>
                  <a:pt x="96" y="105"/>
                  <a:pt x="95" y="105"/>
                </a:cubicBezTo>
                <a:cubicBezTo>
                  <a:pt x="81" y="105"/>
                  <a:pt x="81" y="105"/>
                  <a:pt x="81" y="105"/>
                </a:cubicBezTo>
                <a:cubicBezTo>
                  <a:pt x="80" y="105"/>
                  <a:pt x="79" y="106"/>
                  <a:pt x="79" y="107"/>
                </a:cubicBezTo>
                <a:cubicBezTo>
                  <a:pt x="79" y="107"/>
                  <a:pt x="80" y="108"/>
                  <a:pt x="81" y="108"/>
                </a:cubicBezTo>
                <a:cubicBezTo>
                  <a:pt x="95" y="108"/>
                  <a:pt x="95" y="108"/>
                  <a:pt x="95" y="108"/>
                </a:cubicBezTo>
                <a:cubicBezTo>
                  <a:pt x="96" y="108"/>
                  <a:pt x="97" y="107"/>
                  <a:pt x="97" y="107"/>
                </a:cubicBezTo>
                <a:close/>
              </a:path>
            </a:pathLst>
          </a:custGeom>
          <a:solidFill>
            <a:schemeClr val="bg1"/>
          </a:solidFill>
          <a:ln>
            <a:noFill/>
          </a:ln>
        </p:spPr>
        <p:txBody>
          <a:bodyPr/>
          <a:lstStyle/>
          <a:p>
            <a:endParaRPr lang="zh-CN" altLang="en-US" dirty="0">
              <a:solidFill>
                <a:schemeClr val="tx1">
                  <a:lumMod val="75000"/>
                  <a:lumOff val="25000"/>
                </a:schemeClr>
              </a:solidFill>
              <a:cs typeface="+mn-ea"/>
              <a:sym typeface="+mn-lt"/>
            </a:endParaRPr>
          </a:p>
        </p:txBody>
      </p:sp>
      <p:sp>
        <p:nvSpPr>
          <p:cNvPr id="114" name="Oval 13">
            <a:extLst>
              <a:ext uri="{FF2B5EF4-FFF2-40B4-BE49-F238E27FC236}">
                <a16:creationId xmlns="" xmlns:a16="http://schemas.microsoft.com/office/drawing/2014/main" id="{CBC127C0-1AF0-433A-A0E1-58D3AB83EE26}"/>
              </a:ext>
            </a:extLst>
          </p:cNvPr>
          <p:cNvSpPr>
            <a:spLocks noChangeArrowheads="1"/>
          </p:cNvSpPr>
          <p:nvPr/>
        </p:nvSpPr>
        <p:spPr bwMode="auto">
          <a:xfrm rot="2700000">
            <a:off x="9907013" y="4532651"/>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5" name="Freeform 7">
            <a:extLst>
              <a:ext uri="{FF2B5EF4-FFF2-40B4-BE49-F238E27FC236}">
                <a16:creationId xmlns="" xmlns:a16="http://schemas.microsoft.com/office/drawing/2014/main" id="{AC80C74C-AEC8-4D1C-87AC-966E34B78737}"/>
              </a:ext>
            </a:extLst>
          </p:cNvPr>
          <p:cNvSpPr>
            <a:spLocks noEditPoints="1" noChangeArrowheads="1"/>
          </p:cNvSpPr>
          <p:nvPr/>
        </p:nvSpPr>
        <p:spPr bwMode="auto">
          <a:xfrm>
            <a:off x="10115347" y="4778008"/>
            <a:ext cx="510625" cy="467532"/>
          </a:xfrm>
          <a:custGeom>
            <a:avLst/>
            <a:gdLst>
              <a:gd name="T0" fmla="*/ 2147483647 w 177"/>
              <a:gd name="T1" fmla="*/ 2147483647 h 164"/>
              <a:gd name="T2" fmla="*/ 2147483647 w 177"/>
              <a:gd name="T3" fmla="*/ 2147483647 h 164"/>
              <a:gd name="T4" fmla="*/ 2147483647 w 177"/>
              <a:gd name="T5" fmla="*/ 2147483647 h 164"/>
              <a:gd name="T6" fmla="*/ 2147483647 w 177"/>
              <a:gd name="T7" fmla="*/ 2147483647 h 164"/>
              <a:gd name="T8" fmla="*/ 2147483647 w 177"/>
              <a:gd name="T9" fmla="*/ 2147483647 h 164"/>
              <a:gd name="T10" fmla="*/ 2147483647 w 177"/>
              <a:gd name="T11" fmla="*/ 2147483647 h 164"/>
              <a:gd name="T12" fmla="*/ 2147483647 w 177"/>
              <a:gd name="T13" fmla="*/ 2147483647 h 164"/>
              <a:gd name="T14" fmla="*/ 2147483647 w 177"/>
              <a:gd name="T15" fmla="*/ 2147483647 h 164"/>
              <a:gd name="T16" fmla="*/ 2147483647 w 177"/>
              <a:gd name="T17" fmla="*/ 2147483647 h 164"/>
              <a:gd name="T18" fmla="*/ 2147483647 w 177"/>
              <a:gd name="T19" fmla="*/ 2147483647 h 164"/>
              <a:gd name="T20" fmla="*/ 2147483647 w 177"/>
              <a:gd name="T21" fmla="*/ 2147483647 h 164"/>
              <a:gd name="T22" fmla="*/ 2147483647 w 177"/>
              <a:gd name="T23" fmla="*/ 0 h 164"/>
              <a:gd name="T24" fmla="*/ 2147483647 w 177"/>
              <a:gd name="T25" fmla="*/ 2147483647 h 164"/>
              <a:gd name="T26" fmla="*/ 2147483647 w 177"/>
              <a:gd name="T27" fmla="*/ 2147483647 h 164"/>
              <a:gd name="T28" fmla="*/ 2147483647 w 177"/>
              <a:gd name="T29" fmla="*/ 2147483647 h 164"/>
              <a:gd name="T30" fmla="*/ 2147483647 w 177"/>
              <a:gd name="T31" fmla="*/ 2147483647 h 164"/>
              <a:gd name="T32" fmla="*/ 2147483647 w 177"/>
              <a:gd name="T33" fmla="*/ 2147483647 h 164"/>
              <a:gd name="T34" fmla="*/ 2147483647 w 177"/>
              <a:gd name="T35" fmla="*/ 2147483647 h 164"/>
              <a:gd name="T36" fmla="*/ 2147483647 w 177"/>
              <a:gd name="T37" fmla="*/ 2147483647 h 164"/>
              <a:gd name="T38" fmla="*/ 2147483647 w 177"/>
              <a:gd name="T39" fmla="*/ 2147483647 h 164"/>
              <a:gd name="T40" fmla="*/ 2147483647 w 177"/>
              <a:gd name="T41" fmla="*/ 2147483647 h 164"/>
              <a:gd name="T42" fmla="*/ 2147483647 w 177"/>
              <a:gd name="T43" fmla="*/ 2147483647 h 164"/>
              <a:gd name="T44" fmla="*/ 2147483647 w 177"/>
              <a:gd name="T45" fmla="*/ 2147483647 h 164"/>
              <a:gd name="T46" fmla="*/ 2147483647 w 177"/>
              <a:gd name="T47" fmla="*/ 2147483647 h 164"/>
              <a:gd name="T48" fmla="*/ 2147483647 w 177"/>
              <a:gd name="T49" fmla="*/ 2147483647 h 164"/>
              <a:gd name="T50" fmla="*/ 2147483647 w 177"/>
              <a:gd name="T51" fmla="*/ 2147483647 h 164"/>
              <a:gd name="T52" fmla="*/ 2147483647 w 177"/>
              <a:gd name="T53" fmla="*/ 2147483647 h 164"/>
              <a:gd name="T54" fmla="*/ 2147483647 w 177"/>
              <a:gd name="T55" fmla="*/ 2147483647 h 164"/>
              <a:gd name="T56" fmla="*/ 2147483647 w 177"/>
              <a:gd name="T57" fmla="*/ 2147483647 h 164"/>
              <a:gd name="T58" fmla="*/ 2147483647 w 177"/>
              <a:gd name="T59" fmla="*/ 0 h 164"/>
              <a:gd name="T60" fmla="*/ 2147483647 w 177"/>
              <a:gd name="T61" fmla="*/ 2147483647 h 164"/>
              <a:gd name="T62" fmla="*/ 2147483647 w 177"/>
              <a:gd name="T63" fmla="*/ 2147483647 h 164"/>
              <a:gd name="T64" fmla="*/ 2147483647 w 177"/>
              <a:gd name="T65" fmla="*/ 2147483647 h 164"/>
              <a:gd name="T66" fmla="*/ 2147483647 w 177"/>
              <a:gd name="T67" fmla="*/ 2147483647 h 164"/>
              <a:gd name="T68" fmla="*/ 2147483647 w 177"/>
              <a:gd name="T69" fmla="*/ 2147483647 h 164"/>
              <a:gd name="T70" fmla="*/ 2147483647 w 177"/>
              <a:gd name="T71" fmla="*/ 2147483647 h 164"/>
              <a:gd name="T72" fmla="*/ 2147483647 w 177"/>
              <a:gd name="T73" fmla="*/ 2147483647 h 164"/>
              <a:gd name="T74" fmla="*/ 2147483647 w 177"/>
              <a:gd name="T75" fmla="*/ 2147483647 h 164"/>
              <a:gd name="T76" fmla="*/ 2147483647 w 177"/>
              <a:gd name="T77" fmla="*/ 2147483647 h 164"/>
              <a:gd name="T78" fmla="*/ 2147483647 w 177"/>
              <a:gd name="T79" fmla="*/ 2147483647 h 164"/>
              <a:gd name="T80" fmla="*/ 2147483647 w 177"/>
              <a:gd name="T81" fmla="*/ 2147483647 h 1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7"/>
              <a:gd name="T124" fmla="*/ 0 h 164"/>
              <a:gd name="T125" fmla="*/ 177 w 177"/>
              <a:gd name="T126" fmla="*/ 164 h 1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7" h="164">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chemeClr val="bg1"/>
          </a:solidFill>
          <a:ln>
            <a:noFill/>
          </a:ln>
        </p:spPr>
        <p:txBody>
          <a:bodyPr lIns="90170" tIns="46990" rIns="90170" bIns="46990"/>
          <a:lstStyle/>
          <a:p>
            <a:endParaRPr lang="zh-CN" altLang="en-US" dirty="0">
              <a:solidFill>
                <a:schemeClr val="tx1">
                  <a:lumMod val="75000"/>
                  <a:lumOff val="25000"/>
                </a:schemeClr>
              </a:solidFill>
              <a:cs typeface="+mn-ea"/>
              <a:sym typeface="+mn-lt"/>
            </a:endParaRPr>
          </a:p>
        </p:txBody>
      </p:sp>
      <p:sp>
        <p:nvSpPr>
          <p:cNvPr id="116" name="Oval 4">
            <a:extLst>
              <a:ext uri="{FF2B5EF4-FFF2-40B4-BE49-F238E27FC236}">
                <a16:creationId xmlns="" xmlns:a16="http://schemas.microsoft.com/office/drawing/2014/main" id="{5C8980C3-5535-45A2-BF77-9B7F61877A66}"/>
              </a:ext>
            </a:extLst>
          </p:cNvPr>
          <p:cNvSpPr>
            <a:spLocks noChangeArrowheads="1"/>
          </p:cNvSpPr>
          <p:nvPr/>
        </p:nvSpPr>
        <p:spPr bwMode="auto">
          <a:xfrm rot="2700000">
            <a:off x="1509071" y="2218188"/>
            <a:ext cx="951437"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7" name="Freeform 8">
            <a:extLst>
              <a:ext uri="{FF2B5EF4-FFF2-40B4-BE49-F238E27FC236}">
                <a16:creationId xmlns="" xmlns:a16="http://schemas.microsoft.com/office/drawing/2014/main" id="{4B19B458-17F3-4100-911C-52F79FEB5419}"/>
              </a:ext>
            </a:extLst>
          </p:cNvPr>
          <p:cNvSpPr>
            <a:spLocks noEditPoints="1" noChangeArrowheads="1"/>
          </p:cNvSpPr>
          <p:nvPr/>
        </p:nvSpPr>
        <p:spPr bwMode="auto">
          <a:xfrm>
            <a:off x="1812845" y="2443933"/>
            <a:ext cx="343888" cy="506756"/>
          </a:xfrm>
          <a:custGeom>
            <a:avLst/>
            <a:gdLst>
              <a:gd name="T0" fmla="*/ 2147483647 w 94"/>
              <a:gd name="T1" fmla="*/ 2147483647 h 140"/>
              <a:gd name="T2" fmla="*/ 2147483647 w 94"/>
              <a:gd name="T3" fmla="*/ 2147483647 h 140"/>
              <a:gd name="T4" fmla="*/ 2147483647 w 94"/>
              <a:gd name="T5" fmla="*/ 2147483647 h 140"/>
              <a:gd name="T6" fmla="*/ 2147483647 w 94"/>
              <a:gd name="T7" fmla="*/ 2147483647 h 140"/>
              <a:gd name="T8" fmla="*/ 2147483647 w 94"/>
              <a:gd name="T9" fmla="*/ 2147483647 h 140"/>
              <a:gd name="T10" fmla="*/ 2147483647 w 94"/>
              <a:gd name="T11" fmla="*/ 2147483647 h 140"/>
              <a:gd name="T12" fmla="*/ 0 w 94"/>
              <a:gd name="T13" fmla="*/ 2147483647 h 140"/>
              <a:gd name="T14" fmla="*/ 2147483647 w 94"/>
              <a:gd name="T15" fmla="*/ 2147483647 h 140"/>
              <a:gd name="T16" fmla="*/ 2147483647 w 94"/>
              <a:gd name="T17" fmla="*/ 2147483647 h 140"/>
              <a:gd name="T18" fmla="*/ 0 w 94"/>
              <a:gd name="T19" fmla="*/ 2147483647 h 140"/>
              <a:gd name="T20" fmla="*/ 2147483647 w 94"/>
              <a:gd name="T21" fmla="*/ 0 h 140"/>
              <a:gd name="T22" fmla="*/ 2147483647 w 94"/>
              <a:gd name="T23" fmla="*/ 2147483647 h 140"/>
              <a:gd name="T24" fmla="*/ 2147483647 w 94"/>
              <a:gd name="T25" fmla="*/ 2147483647 h 140"/>
              <a:gd name="T26" fmla="*/ 2147483647 w 94"/>
              <a:gd name="T27" fmla="*/ 2147483647 h 140"/>
              <a:gd name="T28" fmla="*/ 2147483647 w 94"/>
              <a:gd name="T29" fmla="*/ 2147483647 h 140"/>
              <a:gd name="T30" fmla="*/ 2147483647 w 94"/>
              <a:gd name="T31" fmla="*/ 2147483647 h 140"/>
              <a:gd name="T32" fmla="*/ 2147483647 w 94"/>
              <a:gd name="T33" fmla="*/ 2147483647 h 140"/>
              <a:gd name="T34" fmla="*/ 2147483647 w 94"/>
              <a:gd name="T35" fmla="*/ 2147483647 h 140"/>
              <a:gd name="T36" fmla="*/ 2147483647 w 94"/>
              <a:gd name="T37" fmla="*/ 2147483647 h 140"/>
              <a:gd name="T38" fmla="*/ 2147483647 w 94"/>
              <a:gd name="T39" fmla="*/ 2147483647 h 140"/>
              <a:gd name="T40" fmla="*/ 2147483647 w 94"/>
              <a:gd name="T41" fmla="*/ 2147483647 h 140"/>
              <a:gd name="T42" fmla="*/ 2147483647 w 94"/>
              <a:gd name="T43" fmla="*/ 2147483647 h 140"/>
              <a:gd name="T44" fmla="*/ 2147483647 w 94"/>
              <a:gd name="T45" fmla="*/ 2147483647 h 140"/>
              <a:gd name="T46" fmla="*/ 2147483647 w 94"/>
              <a:gd name="T47" fmla="*/ 2147483647 h 140"/>
              <a:gd name="T48" fmla="*/ 2147483647 w 94"/>
              <a:gd name="T49" fmla="*/ 2147483647 h 140"/>
              <a:gd name="T50" fmla="*/ 2147483647 w 94"/>
              <a:gd name="T51" fmla="*/ 2147483647 h 140"/>
              <a:gd name="T52" fmla="*/ 2147483647 w 94"/>
              <a:gd name="T53" fmla="*/ 2147483647 h 140"/>
              <a:gd name="T54" fmla="*/ 2147483647 w 94"/>
              <a:gd name="T55" fmla="*/ 2147483647 h 140"/>
              <a:gd name="T56" fmla="*/ 2147483647 w 94"/>
              <a:gd name="T57" fmla="*/ 2147483647 h 140"/>
              <a:gd name="T58" fmla="*/ 2147483647 w 94"/>
              <a:gd name="T59" fmla="*/ 2147483647 h 140"/>
              <a:gd name="T60" fmla="*/ 2147483647 w 94"/>
              <a:gd name="T61" fmla="*/ 2147483647 h 140"/>
              <a:gd name="T62" fmla="*/ 2147483647 w 94"/>
              <a:gd name="T63" fmla="*/ 2147483647 h 140"/>
              <a:gd name="T64" fmla="*/ 2147483647 w 94"/>
              <a:gd name="T65" fmla="*/ 2147483647 h 140"/>
              <a:gd name="T66" fmla="*/ 2147483647 w 94"/>
              <a:gd name="T67" fmla="*/ 2147483647 h 140"/>
              <a:gd name="T68" fmla="*/ 2147483647 w 94"/>
              <a:gd name="T69" fmla="*/ 2147483647 h 1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40"/>
              <a:gd name="T107" fmla="*/ 94 w 94"/>
              <a:gd name="T108" fmla="*/ 140 h 1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40">
                <a:moveTo>
                  <a:pt x="85" y="44"/>
                </a:moveTo>
                <a:cubicBezTo>
                  <a:pt x="84" y="77"/>
                  <a:pt x="61" y="85"/>
                  <a:pt x="45" y="90"/>
                </a:cubicBezTo>
                <a:cubicBezTo>
                  <a:pt x="31" y="94"/>
                  <a:pt x="26" y="96"/>
                  <a:pt x="26" y="105"/>
                </a:cubicBezTo>
                <a:cubicBezTo>
                  <a:pt x="26" y="108"/>
                  <a:pt x="26" y="108"/>
                  <a:pt x="26" y="108"/>
                </a:cubicBezTo>
                <a:cubicBezTo>
                  <a:pt x="31" y="111"/>
                  <a:pt x="35" y="116"/>
                  <a:pt x="35" y="123"/>
                </a:cubicBezTo>
                <a:cubicBezTo>
                  <a:pt x="35" y="132"/>
                  <a:pt x="27" y="140"/>
                  <a:pt x="17" y="140"/>
                </a:cubicBezTo>
                <a:cubicBezTo>
                  <a:pt x="8" y="140"/>
                  <a:pt x="0" y="132"/>
                  <a:pt x="0" y="123"/>
                </a:cubicBezTo>
                <a:cubicBezTo>
                  <a:pt x="0" y="116"/>
                  <a:pt x="3" y="111"/>
                  <a:pt x="9" y="108"/>
                </a:cubicBezTo>
                <a:cubicBezTo>
                  <a:pt x="9" y="33"/>
                  <a:pt x="9" y="33"/>
                  <a:pt x="9" y="33"/>
                </a:cubicBezTo>
                <a:cubicBezTo>
                  <a:pt x="3" y="29"/>
                  <a:pt x="0" y="24"/>
                  <a:pt x="0" y="17"/>
                </a:cubicBezTo>
                <a:cubicBezTo>
                  <a:pt x="0" y="8"/>
                  <a:pt x="8" y="0"/>
                  <a:pt x="17" y="0"/>
                </a:cubicBezTo>
                <a:cubicBezTo>
                  <a:pt x="27" y="0"/>
                  <a:pt x="35" y="8"/>
                  <a:pt x="35" y="17"/>
                </a:cubicBezTo>
                <a:cubicBezTo>
                  <a:pt x="35" y="24"/>
                  <a:pt x="31" y="29"/>
                  <a:pt x="26" y="33"/>
                </a:cubicBezTo>
                <a:cubicBezTo>
                  <a:pt x="26" y="78"/>
                  <a:pt x="26" y="78"/>
                  <a:pt x="26" y="78"/>
                </a:cubicBezTo>
                <a:cubicBezTo>
                  <a:pt x="31" y="76"/>
                  <a:pt x="36" y="74"/>
                  <a:pt x="40" y="73"/>
                </a:cubicBezTo>
                <a:cubicBezTo>
                  <a:pt x="57" y="67"/>
                  <a:pt x="67" y="63"/>
                  <a:pt x="67" y="44"/>
                </a:cubicBezTo>
                <a:cubicBezTo>
                  <a:pt x="62" y="41"/>
                  <a:pt x="58" y="36"/>
                  <a:pt x="58" y="29"/>
                </a:cubicBezTo>
                <a:cubicBezTo>
                  <a:pt x="58" y="19"/>
                  <a:pt x="66" y="11"/>
                  <a:pt x="76" y="11"/>
                </a:cubicBezTo>
                <a:cubicBezTo>
                  <a:pt x="86" y="11"/>
                  <a:pt x="94" y="19"/>
                  <a:pt x="94" y="29"/>
                </a:cubicBezTo>
                <a:cubicBezTo>
                  <a:pt x="94" y="36"/>
                  <a:pt x="90" y="41"/>
                  <a:pt x="85" y="44"/>
                </a:cubicBezTo>
                <a:close/>
                <a:moveTo>
                  <a:pt x="17" y="9"/>
                </a:moveTo>
                <a:cubicBezTo>
                  <a:pt x="13" y="9"/>
                  <a:pt x="9" y="12"/>
                  <a:pt x="9" y="17"/>
                </a:cubicBezTo>
                <a:cubicBezTo>
                  <a:pt x="9" y="22"/>
                  <a:pt x="13" y="26"/>
                  <a:pt x="17" y="26"/>
                </a:cubicBezTo>
                <a:cubicBezTo>
                  <a:pt x="22" y="26"/>
                  <a:pt x="26" y="22"/>
                  <a:pt x="26" y="17"/>
                </a:cubicBezTo>
                <a:cubicBezTo>
                  <a:pt x="26" y="12"/>
                  <a:pt x="22" y="9"/>
                  <a:pt x="17" y="9"/>
                </a:cubicBezTo>
                <a:close/>
                <a:moveTo>
                  <a:pt x="17" y="114"/>
                </a:moveTo>
                <a:cubicBezTo>
                  <a:pt x="13" y="114"/>
                  <a:pt x="9" y="118"/>
                  <a:pt x="9" y="123"/>
                </a:cubicBezTo>
                <a:cubicBezTo>
                  <a:pt x="9" y="128"/>
                  <a:pt x="13" y="132"/>
                  <a:pt x="17" y="132"/>
                </a:cubicBezTo>
                <a:cubicBezTo>
                  <a:pt x="22" y="132"/>
                  <a:pt x="26" y="128"/>
                  <a:pt x="26" y="123"/>
                </a:cubicBezTo>
                <a:cubicBezTo>
                  <a:pt x="26" y="118"/>
                  <a:pt x="22" y="114"/>
                  <a:pt x="17" y="114"/>
                </a:cubicBezTo>
                <a:close/>
                <a:moveTo>
                  <a:pt x="76" y="20"/>
                </a:moveTo>
                <a:cubicBezTo>
                  <a:pt x="71" y="20"/>
                  <a:pt x="67" y="24"/>
                  <a:pt x="67" y="29"/>
                </a:cubicBezTo>
                <a:cubicBezTo>
                  <a:pt x="67" y="34"/>
                  <a:pt x="71" y="38"/>
                  <a:pt x="76" y="38"/>
                </a:cubicBezTo>
                <a:cubicBezTo>
                  <a:pt x="81" y="38"/>
                  <a:pt x="85" y="34"/>
                  <a:pt x="85" y="29"/>
                </a:cubicBezTo>
                <a:cubicBezTo>
                  <a:pt x="85" y="24"/>
                  <a:pt x="81" y="20"/>
                  <a:pt x="76" y="20"/>
                </a:cubicBezTo>
                <a:close/>
              </a:path>
            </a:pathLst>
          </a:custGeom>
          <a:solidFill>
            <a:srgbClr val="F4F5F7"/>
          </a:solidFill>
          <a:ln>
            <a:noFill/>
          </a:ln>
        </p:spPr>
        <p:txBody>
          <a:bodyPr/>
          <a:lstStyle/>
          <a:p>
            <a:endParaRPr lang="zh-CN" altLang="en-US" dirty="0">
              <a:solidFill>
                <a:schemeClr val="tx1">
                  <a:lumMod val="75000"/>
                  <a:lumOff val="25000"/>
                </a:schemeClr>
              </a:solidFill>
              <a:cs typeface="+mn-ea"/>
              <a:sym typeface="+mn-lt"/>
            </a:endParaRPr>
          </a:p>
        </p:txBody>
      </p:sp>
      <p:sp>
        <p:nvSpPr>
          <p:cNvPr id="118" name="Oval 10">
            <a:extLst>
              <a:ext uri="{FF2B5EF4-FFF2-40B4-BE49-F238E27FC236}">
                <a16:creationId xmlns="" xmlns:a16="http://schemas.microsoft.com/office/drawing/2014/main" id="{6C18B929-7297-4B60-8CC5-34DE35CF567A}"/>
              </a:ext>
            </a:extLst>
          </p:cNvPr>
          <p:cNvSpPr>
            <a:spLocks noChangeArrowheads="1"/>
          </p:cNvSpPr>
          <p:nvPr/>
        </p:nvSpPr>
        <p:spPr bwMode="auto">
          <a:xfrm rot="2700000">
            <a:off x="7038097" y="2218188"/>
            <a:ext cx="951438" cy="940925"/>
          </a:xfrm>
          <a:prstGeom prst="roundRect">
            <a:avLst/>
          </a:prstGeom>
          <a:gradFill>
            <a:gsLst>
              <a:gs pos="0">
                <a:srgbClr val="6A9DB2"/>
              </a:gs>
              <a:gs pos="70000">
                <a:srgbClr val="4F7D94"/>
              </a:gs>
            </a:gsLst>
            <a:lin ang="5400000" scaled="1"/>
          </a:gra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119" name="Freeform 11">
            <a:extLst>
              <a:ext uri="{FF2B5EF4-FFF2-40B4-BE49-F238E27FC236}">
                <a16:creationId xmlns="" xmlns:a16="http://schemas.microsoft.com/office/drawing/2014/main" id="{621B1910-7754-431B-B8F1-62CFFA8DA121}"/>
              </a:ext>
            </a:extLst>
          </p:cNvPr>
          <p:cNvSpPr>
            <a:spLocks noEditPoints="1" noChangeArrowheads="1"/>
          </p:cNvSpPr>
          <p:nvPr/>
        </p:nvSpPr>
        <p:spPr bwMode="auto">
          <a:xfrm>
            <a:off x="7296914" y="2483658"/>
            <a:ext cx="434189" cy="427305"/>
          </a:xfrm>
          <a:custGeom>
            <a:avLst/>
            <a:gdLst>
              <a:gd name="T0" fmla="*/ 2147483647 w 152"/>
              <a:gd name="T1" fmla="*/ 2147483647 h 152"/>
              <a:gd name="T2" fmla="*/ 2147483647 w 152"/>
              <a:gd name="T3" fmla="*/ 2147483647 h 152"/>
              <a:gd name="T4" fmla="*/ 2147483647 w 152"/>
              <a:gd name="T5" fmla="*/ 2147483647 h 152"/>
              <a:gd name="T6" fmla="*/ 2147483647 w 152"/>
              <a:gd name="T7" fmla="*/ 2147483647 h 152"/>
              <a:gd name="T8" fmla="*/ 0 w 152"/>
              <a:gd name="T9" fmla="*/ 2147483647 h 152"/>
              <a:gd name="T10" fmla="*/ 2147483647 w 152"/>
              <a:gd name="T11" fmla="*/ 0 h 152"/>
              <a:gd name="T12" fmla="*/ 2147483647 w 152"/>
              <a:gd name="T13" fmla="*/ 2147483647 h 152"/>
              <a:gd name="T14" fmla="*/ 2147483647 w 152"/>
              <a:gd name="T15" fmla="*/ 2147483647 h 152"/>
              <a:gd name="T16" fmla="*/ 2147483647 w 152"/>
              <a:gd name="T17" fmla="*/ 2147483647 h 152"/>
              <a:gd name="T18" fmla="*/ 2147483647 w 152"/>
              <a:gd name="T19" fmla="*/ 2147483647 h 152"/>
              <a:gd name="T20" fmla="*/ 2147483647 w 152"/>
              <a:gd name="T21" fmla="*/ 2147483647 h 152"/>
              <a:gd name="T22" fmla="*/ 2147483647 w 152"/>
              <a:gd name="T23" fmla="*/ 2147483647 h 152"/>
              <a:gd name="T24" fmla="*/ 2147483647 w 152"/>
              <a:gd name="T25" fmla="*/ 2147483647 h 152"/>
              <a:gd name="T26" fmla="*/ 2147483647 w 152"/>
              <a:gd name="T27" fmla="*/ 2147483647 h 152"/>
              <a:gd name="T28" fmla="*/ 2147483647 w 152"/>
              <a:gd name="T29" fmla="*/ 2147483647 h 152"/>
              <a:gd name="T30" fmla="*/ 2147483647 w 152"/>
              <a:gd name="T31" fmla="*/ 2147483647 h 1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2"/>
              <a:gd name="T50" fmla="*/ 152 w 152"/>
              <a:gd name="T51" fmla="*/ 152 h 1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2">
                <a:moveTo>
                  <a:pt x="141" y="152"/>
                </a:moveTo>
                <a:cubicBezTo>
                  <a:pt x="138" y="152"/>
                  <a:pt x="135" y="151"/>
                  <a:pt x="132" y="148"/>
                </a:cubicBezTo>
                <a:cubicBezTo>
                  <a:pt x="101" y="117"/>
                  <a:pt x="101" y="117"/>
                  <a:pt x="101" y="117"/>
                </a:cubicBezTo>
                <a:cubicBezTo>
                  <a:pt x="90" y="124"/>
                  <a:pt x="78" y="128"/>
                  <a:pt x="65" y="128"/>
                </a:cubicBezTo>
                <a:cubicBezTo>
                  <a:pt x="29" y="128"/>
                  <a:pt x="0" y="100"/>
                  <a:pt x="0" y="64"/>
                </a:cubicBezTo>
                <a:cubicBezTo>
                  <a:pt x="0" y="28"/>
                  <a:pt x="29" y="0"/>
                  <a:pt x="65" y="0"/>
                </a:cubicBezTo>
                <a:cubicBezTo>
                  <a:pt x="100" y="0"/>
                  <a:pt x="129" y="28"/>
                  <a:pt x="129" y="64"/>
                </a:cubicBezTo>
                <a:cubicBezTo>
                  <a:pt x="129" y="77"/>
                  <a:pt x="125" y="90"/>
                  <a:pt x="118" y="100"/>
                </a:cubicBezTo>
                <a:cubicBezTo>
                  <a:pt x="149" y="132"/>
                  <a:pt x="149" y="132"/>
                  <a:pt x="149" y="132"/>
                </a:cubicBezTo>
                <a:cubicBezTo>
                  <a:pt x="151" y="134"/>
                  <a:pt x="152" y="137"/>
                  <a:pt x="152" y="140"/>
                </a:cubicBezTo>
                <a:cubicBezTo>
                  <a:pt x="152" y="147"/>
                  <a:pt x="147" y="152"/>
                  <a:pt x="141" y="152"/>
                </a:cubicBezTo>
                <a:close/>
                <a:moveTo>
                  <a:pt x="65" y="23"/>
                </a:moveTo>
                <a:cubicBezTo>
                  <a:pt x="42" y="23"/>
                  <a:pt x="24" y="41"/>
                  <a:pt x="24" y="64"/>
                </a:cubicBezTo>
                <a:cubicBezTo>
                  <a:pt x="24" y="87"/>
                  <a:pt x="42" y="105"/>
                  <a:pt x="65" y="105"/>
                </a:cubicBezTo>
                <a:cubicBezTo>
                  <a:pt x="87" y="105"/>
                  <a:pt x="106" y="87"/>
                  <a:pt x="106" y="64"/>
                </a:cubicBezTo>
                <a:cubicBezTo>
                  <a:pt x="106" y="41"/>
                  <a:pt x="87" y="23"/>
                  <a:pt x="65" y="23"/>
                </a:cubicBezTo>
                <a:close/>
              </a:path>
            </a:pathLst>
          </a:custGeom>
          <a:solidFill>
            <a:srgbClr val="F4F5F7"/>
          </a:solidFill>
          <a:ln>
            <a:noFill/>
          </a:ln>
        </p:spPr>
        <p:txBody>
          <a:bodyPr/>
          <a:lstStyle/>
          <a:p>
            <a:endParaRPr lang="zh-CN" altLang="en-US" dirty="0">
              <a:solidFill>
                <a:schemeClr val="tx1">
                  <a:lumMod val="75000"/>
                  <a:lumOff val="25000"/>
                </a:schemeClr>
              </a:solidFill>
              <a:cs typeface="+mn-ea"/>
              <a:sym typeface="+mn-lt"/>
            </a:endParaRPr>
          </a:p>
        </p:txBody>
      </p:sp>
      <p:cxnSp>
        <p:nvCxnSpPr>
          <p:cNvPr id="132" name="直接连接符 131">
            <a:extLst>
              <a:ext uri="{FF2B5EF4-FFF2-40B4-BE49-F238E27FC236}">
                <a16:creationId xmlns="" xmlns:a16="http://schemas.microsoft.com/office/drawing/2014/main" id="{A42C1015-1044-467C-998B-C87589C4F329}"/>
              </a:ext>
            </a:extLst>
          </p:cNvPr>
          <p:cNvCxnSpPr/>
          <p:nvPr/>
        </p:nvCxnSpPr>
        <p:spPr>
          <a:xfrm>
            <a:off x="2537981" y="2681851"/>
            <a:ext cx="1619240" cy="2309567"/>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a:extLst>
              <a:ext uri="{FF2B5EF4-FFF2-40B4-BE49-F238E27FC236}">
                <a16:creationId xmlns="" xmlns:a16="http://schemas.microsoft.com/office/drawing/2014/main" id="{47014E3D-E591-422D-A008-C709DF6DBED0}"/>
              </a:ext>
            </a:extLst>
          </p:cNvPr>
          <p:cNvCxnSpPr/>
          <p:nvPr/>
        </p:nvCxnSpPr>
        <p:spPr>
          <a:xfrm>
            <a:off x="8079285" y="2681851"/>
            <a:ext cx="1715164" cy="2329922"/>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a:extLst>
              <a:ext uri="{FF2B5EF4-FFF2-40B4-BE49-F238E27FC236}">
                <a16:creationId xmlns="" xmlns:a16="http://schemas.microsoft.com/office/drawing/2014/main" id="{AFA9B7ED-312F-4B2B-8B14-CA96A9942907}"/>
              </a:ext>
            </a:extLst>
          </p:cNvPr>
          <p:cNvCxnSpPr/>
          <p:nvPr/>
        </p:nvCxnSpPr>
        <p:spPr>
          <a:xfrm flipH="1">
            <a:off x="5351418" y="2688652"/>
            <a:ext cx="1582160" cy="2314461"/>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35" name="组合 134">
            <a:extLst>
              <a:ext uri="{FF2B5EF4-FFF2-40B4-BE49-F238E27FC236}">
                <a16:creationId xmlns="" xmlns:a16="http://schemas.microsoft.com/office/drawing/2014/main" id="{E5C2059D-28F8-43A5-9BE5-A1D459158613}"/>
              </a:ext>
            </a:extLst>
          </p:cNvPr>
          <p:cNvGrpSpPr/>
          <p:nvPr/>
        </p:nvGrpSpPr>
        <p:grpSpPr>
          <a:xfrm>
            <a:off x="10493829" y="5619905"/>
            <a:ext cx="1698171" cy="1238094"/>
            <a:chOff x="6668995" y="2831314"/>
            <a:chExt cx="5523005" cy="4026686"/>
          </a:xfrm>
        </p:grpSpPr>
        <p:sp>
          <p:nvSpPr>
            <p:cNvPr id="136" name="任意多边形: 形状 135">
              <a:extLst>
                <a:ext uri="{FF2B5EF4-FFF2-40B4-BE49-F238E27FC236}">
                  <a16:creationId xmlns="" xmlns:a16="http://schemas.microsoft.com/office/drawing/2014/main" id="{FEBB4BC0-F884-4C44-872B-00DEDCCF9423}"/>
                </a:ext>
              </a:extLst>
            </p:cNvPr>
            <p:cNvSpPr/>
            <p:nvPr/>
          </p:nvSpPr>
          <p:spPr>
            <a:xfrm flipH="1">
              <a:off x="6668995" y="2831314"/>
              <a:ext cx="5523005" cy="4026686"/>
            </a:xfrm>
            <a:custGeom>
              <a:avLst/>
              <a:gdLst>
                <a:gd name="connsiteX0" fmla="*/ 0 w 5523005"/>
                <a:gd name="connsiteY0" fmla="*/ 0 h 4026686"/>
                <a:gd name="connsiteX1" fmla="*/ 0 w 5523005"/>
                <a:gd name="connsiteY1" fmla="*/ 4026686 h 4026686"/>
                <a:gd name="connsiteX2" fmla="*/ 5523005 w 5523005"/>
                <a:gd name="connsiteY2" fmla="*/ 4026686 h 4026686"/>
              </a:gdLst>
              <a:ahLst/>
              <a:cxnLst>
                <a:cxn ang="0">
                  <a:pos x="connsiteX0" y="connsiteY0"/>
                </a:cxn>
                <a:cxn ang="0">
                  <a:pos x="connsiteX1" y="connsiteY1"/>
                </a:cxn>
                <a:cxn ang="0">
                  <a:pos x="connsiteX2" y="connsiteY2"/>
                </a:cxn>
              </a:cxnLst>
              <a:rect l="l" t="t" r="r" b="b"/>
              <a:pathLst>
                <a:path w="5523005" h="4026686">
                  <a:moveTo>
                    <a:pt x="0" y="0"/>
                  </a:moveTo>
                  <a:lnTo>
                    <a:pt x="0" y="4026686"/>
                  </a:lnTo>
                  <a:lnTo>
                    <a:pt x="5523005" y="4026686"/>
                  </a:lnTo>
                  <a:close/>
                </a:path>
              </a:pathLst>
            </a:custGeom>
            <a:solidFill>
              <a:srgbClr val="4F7D94"/>
            </a:solidFill>
            <a:ln>
              <a:noFill/>
            </a:ln>
            <a:effectLst>
              <a:outerShdw blurRad="838200" dist="393700" dir="16200000" rotWithShape="0">
                <a:srgbClr val="6A9DB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7" name="任意多边形: 形状 136">
              <a:extLst>
                <a:ext uri="{FF2B5EF4-FFF2-40B4-BE49-F238E27FC236}">
                  <a16:creationId xmlns="" xmlns:a16="http://schemas.microsoft.com/office/drawing/2014/main" id="{9CD6CDDF-2349-46E8-B312-4E3F27D7E62C}"/>
                </a:ext>
              </a:extLst>
            </p:cNvPr>
            <p:cNvSpPr/>
            <p:nvPr/>
          </p:nvSpPr>
          <p:spPr>
            <a:xfrm flipH="1">
              <a:off x="8425224" y="4111738"/>
              <a:ext cx="3766776" cy="2746262"/>
            </a:xfrm>
            <a:custGeom>
              <a:avLst/>
              <a:gdLst>
                <a:gd name="connsiteX0" fmla="*/ 0 w 3766776"/>
                <a:gd name="connsiteY0" fmla="*/ 0 h 2746262"/>
                <a:gd name="connsiteX1" fmla="*/ 0 w 3766776"/>
                <a:gd name="connsiteY1" fmla="*/ 2746262 h 2746262"/>
                <a:gd name="connsiteX2" fmla="*/ 3766776 w 3766776"/>
                <a:gd name="connsiteY2" fmla="*/ 2746262 h 2746262"/>
              </a:gdLst>
              <a:ahLst/>
              <a:cxnLst>
                <a:cxn ang="0">
                  <a:pos x="connsiteX0" y="connsiteY0"/>
                </a:cxn>
                <a:cxn ang="0">
                  <a:pos x="connsiteX1" y="connsiteY1"/>
                </a:cxn>
                <a:cxn ang="0">
                  <a:pos x="connsiteX2" y="connsiteY2"/>
                </a:cxn>
              </a:cxnLst>
              <a:rect l="l" t="t" r="r" b="b"/>
              <a:pathLst>
                <a:path w="3766776" h="2746262">
                  <a:moveTo>
                    <a:pt x="0" y="0"/>
                  </a:moveTo>
                  <a:lnTo>
                    <a:pt x="0" y="2746262"/>
                  </a:lnTo>
                  <a:lnTo>
                    <a:pt x="3766776" y="2746262"/>
                  </a:lnTo>
                  <a:close/>
                </a:path>
              </a:pathLst>
            </a:custGeom>
            <a:solidFill>
              <a:srgbClr val="6A9DB2"/>
            </a:solidFill>
            <a:ln>
              <a:noFill/>
            </a:ln>
            <a:effectLst>
              <a:outerShdw blurRad="838200" dist="393700" dir="16200000" rotWithShape="0">
                <a:srgbClr val="2C1C82">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8553035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down)">
                                      <p:cBhvr>
                                        <p:cTn id="15" dur="500"/>
                                        <p:tgtEl>
                                          <p:spTgt spid="7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down)">
                                      <p:cBhvr>
                                        <p:cTn id="19" dur="500"/>
                                        <p:tgtEl>
                                          <p:spTgt spid="7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a:extLst>
              <a:ext uri="{FF2B5EF4-FFF2-40B4-BE49-F238E27FC236}">
                <a16:creationId xmlns="" xmlns:a16="http://schemas.microsoft.com/office/drawing/2014/main" id="{EC7DDA31-83FD-4086-A496-21108191FE6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50" name="任意多边形: 形状 49">
            <a:extLst>
              <a:ext uri="{FF2B5EF4-FFF2-40B4-BE49-F238E27FC236}">
                <a16:creationId xmlns="" xmlns:a16="http://schemas.microsoft.com/office/drawing/2014/main" id="{6EB657EB-B341-4A74-BE1A-BEFF720250A0}"/>
              </a:ext>
            </a:extLst>
          </p:cNvPr>
          <p:cNvSpPr/>
          <p:nvPr/>
        </p:nvSpPr>
        <p:spPr>
          <a:xfrm rot="16200000">
            <a:off x="907581" y="391279"/>
            <a:ext cx="490308" cy="1009349"/>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1" name="文本框 50">
            <a:extLst>
              <a:ext uri="{FF2B5EF4-FFF2-40B4-BE49-F238E27FC236}">
                <a16:creationId xmlns="" xmlns:a16="http://schemas.microsoft.com/office/drawing/2014/main" id="{A83BBFDE-0B8A-4BB7-8F8D-117D2733EF93}"/>
              </a:ext>
            </a:extLst>
          </p:cNvPr>
          <p:cNvSpPr txBox="1"/>
          <p:nvPr/>
        </p:nvSpPr>
        <p:spPr>
          <a:xfrm rot="5400000">
            <a:off x="9972137" y="3559120"/>
            <a:ext cx="3617529" cy="215444"/>
          </a:xfrm>
          <a:prstGeom prst="rect">
            <a:avLst/>
          </a:prstGeom>
          <a:noFill/>
        </p:spPr>
        <p:txBody>
          <a:bodyPr wrap="square" lIns="0" tIns="0" rIns="0" bIns="0" rtlCol="0">
            <a:spAutoFit/>
          </a:bodyPr>
          <a:lstStyle/>
          <a:p>
            <a:pPr algn="ctr"/>
            <a:r>
              <a:rPr lang="en-US" altLang="zh-CN" sz="1400" spc="300" dirty="0">
                <a:solidFill>
                  <a:schemeClr val="bg1"/>
                </a:solidFill>
                <a:cs typeface="+mn-ea"/>
                <a:sym typeface="+mn-lt"/>
              </a:rPr>
              <a:t>GRADUATION DEFENSE</a:t>
            </a:r>
            <a:endParaRPr lang="zh-CN" altLang="en-US" sz="1400" spc="300" dirty="0">
              <a:solidFill>
                <a:schemeClr val="bg1"/>
              </a:solidFill>
              <a:cs typeface="+mn-ea"/>
              <a:sym typeface="+mn-lt"/>
            </a:endParaRPr>
          </a:p>
        </p:txBody>
      </p:sp>
      <p:sp>
        <p:nvSpPr>
          <p:cNvPr id="52" name="文本框 51">
            <a:extLst>
              <a:ext uri="{FF2B5EF4-FFF2-40B4-BE49-F238E27FC236}">
                <a16:creationId xmlns="" xmlns:a16="http://schemas.microsoft.com/office/drawing/2014/main" id="{391B7023-707E-4C61-B6A5-1CF8EA7A49DF}"/>
              </a:ext>
            </a:extLst>
          </p:cNvPr>
          <p:cNvSpPr txBox="1"/>
          <p:nvPr/>
        </p:nvSpPr>
        <p:spPr>
          <a:xfrm>
            <a:off x="8549790" y="488294"/>
            <a:ext cx="3799972" cy="276999"/>
          </a:xfrm>
          <a:prstGeom prst="rect">
            <a:avLst/>
          </a:prstGeom>
          <a:noFill/>
        </p:spPr>
        <p:txBody>
          <a:bodyPr wrap="square" lIns="0" tIns="0" rIns="0" bIns="0" rtlCol="0">
            <a:spAutoFit/>
          </a:bodyPr>
          <a:lstStyle/>
          <a:p>
            <a:r>
              <a:rPr lang="zh-CN" altLang="en-US" spc="300" dirty="0" smtClean="0">
                <a:solidFill>
                  <a:schemeClr val="bg1"/>
                </a:solidFill>
                <a:cs typeface="+mn-ea"/>
                <a:sym typeface="+mn-lt"/>
              </a:rPr>
              <a:t>某某科技</a:t>
            </a:r>
            <a:r>
              <a:rPr lang="zh-CN" altLang="en-US" spc="300" dirty="0">
                <a:solidFill>
                  <a:schemeClr val="bg1"/>
                </a:solidFill>
                <a:cs typeface="+mn-ea"/>
                <a:sym typeface="+mn-lt"/>
              </a:rPr>
              <a:t>大学经济管理学院</a:t>
            </a:r>
          </a:p>
        </p:txBody>
      </p:sp>
      <p:sp>
        <p:nvSpPr>
          <p:cNvPr id="53" name="文本框 52">
            <a:extLst>
              <a:ext uri="{FF2B5EF4-FFF2-40B4-BE49-F238E27FC236}">
                <a16:creationId xmlns="" xmlns:a16="http://schemas.microsoft.com/office/drawing/2014/main" id="{622D5B68-A142-4FCA-8AC6-D0652EAFD06F}"/>
              </a:ext>
            </a:extLst>
          </p:cNvPr>
          <p:cNvSpPr txBox="1"/>
          <p:nvPr/>
        </p:nvSpPr>
        <p:spPr>
          <a:xfrm>
            <a:off x="8963387" y="1761467"/>
            <a:ext cx="1654299" cy="1692771"/>
          </a:xfrm>
          <a:prstGeom prst="rect">
            <a:avLst/>
          </a:prstGeom>
          <a:noFill/>
        </p:spPr>
        <p:txBody>
          <a:bodyPr wrap="none" lIns="0" tIns="0" rIns="0" bIns="0" rtlCol="0">
            <a:spAutoFit/>
          </a:bodyPr>
          <a:lstStyle/>
          <a:p>
            <a:pPr algn="ctr"/>
            <a:r>
              <a:rPr lang="en-US" altLang="zh-CN" sz="11000" dirty="0">
                <a:ln w="38100">
                  <a:solidFill>
                    <a:schemeClr val="bg1"/>
                  </a:solidFill>
                </a:ln>
                <a:noFill/>
                <a:cs typeface="+mn-ea"/>
                <a:sym typeface="+mn-lt"/>
              </a:rPr>
              <a:t>02</a:t>
            </a:r>
            <a:endParaRPr lang="zh-CN" altLang="en-US" sz="11000" dirty="0">
              <a:ln w="38100">
                <a:solidFill>
                  <a:schemeClr val="bg1"/>
                </a:solidFill>
              </a:ln>
              <a:noFill/>
              <a:cs typeface="+mn-ea"/>
              <a:sym typeface="+mn-lt"/>
            </a:endParaRPr>
          </a:p>
        </p:txBody>
      </p:sp>
      <p:sp>
        <p:nvSpPr>
          <p:cNvPr id="55" name="文本框 54">
            <a:extLst>
              <a:ext uri="{FF2B5EF4-FFF2-40B4-BE49-F238E27FC236}">
                <a16:creationId xmlns="" xmlns:a16="http://schemas.microsoft.com/office/drawing/2014/main" id="{88B4AFB1-50B8-46D6-BD81-D32E9E5A4B9B}"/>
              </a:ext>
            </a:extLst>
          </p:cNvPr>
          <p:cNvSpPr txBox="1"/>
          <p:nvPr/>
        </p:nvSpPr>
        <p:spPr>
          <a:xfrm>
            <a:off x="5832407" y="3384328"/>
            <a:ext cx="4886393" cy="830997"/>
          </a:xfrm>
          <a:prstGeom prst="rect">
            <a:avLst/>
          </a:prstGeom>
          <a:noFill/>
        </p:spPr>
        <p:txBody>
          <a:bodyPr wrap="square" lIns="0" tIns="0" rIns="0" bIns="0" rtlCol="0">
            <a:spAutoFit/>
          </a:bodyPr>
          <a:lstStyle/>
          <a:p>
            <a:pPr algn="r"/>
            <a:r>
              <a:rPr lang="zh-CN" altLang="en-US" sz="5400" dirty="0">
                <a:solidFill>
                  <a:schemeClr val="bg1"/>
                </a:solidFill>
                <a:cs typeface="+mn-ea"/>
                <a:sym typeface="+mn-lt"/>
              </a:rPr>
              <a:t>研究思路与方法</a:t>
            </a:r>
          </a:p>
        </p:txBody>
      </p:sp>
      <p:sp>
        <p:nvSpPr>
          <p:cNvPr id="56" name="文本框 55">
            <a:extLst>
              <a:ext uri="{FF2B5EF4-FFF2-40B4-BE49-F238E27FC236}">
                <a16:creationId xmlns="" xmlns:a16="http://schemas.microsoft.com/office/drawing/2014/main" id="{60E039B1-EA61-4B46-9D1F-3C6A4DA382DF}"/>
              </a:ext>
            </a:extLst>
          </p:cNvPr>
          <p:cNvSpPr txBox="1"/>
          <p:nvPr/>
        </p:nvSpPr>
        <p:spPr>
          <a:xfrm>
            <a:off x="7188929" y="2422579"/>
            <a:ext cx="2022543" cy="830997"/>
          </a:xfrm>
          <a:prstGeom prst="rect">
            <a:avLst/>
          </a:prstGeom>
          <a:noFill/>
        </p:spPr>
        <p:txBody>
          <a:bodyPr wrap="square" lIns="0" tIns="0" rIns="0" bIns="0" rtlCol="0">
            <a:spAutoFit/>
          </a:bodyPr>
          <a:lstStyle/>
          <a:p>
            <a:r>
              <a:rPr lang="en-US" altLang="zh-CN" sz="5400" dirty="0">
                <a:solidFill>
                  <a:schemeClr val="bg1"/>
                </a:solidFill>
                <a:cs typeface="+mn-ea"/>
                <a:sym typeface="+mn-lt"/>
              </a:rPr>
              <a:t>PART</a:t>
            </a:r>
            <a:endParaRPr lang="zh-CN" altLang="en-US" sz="5400" dirty="0">
              <a:solidFill>
                <a:schemeClr val="bg1"/>
              </a:solidFill>
              <a:cs typeface="+mn-ea"/>
              <a:sym typeface="+mn-lt"/>
            </a:endParaRPr>
          </a:p>
        </p:txBody>
      </p:sp>
      <p:sp>
        <p:nvSpPr>
          <p:cNvPr id="59" name="PA-文本框 89">
            <a:extLst>
              <a:ext uri="{FF2B5EF4-FFF2-40B4-BE49-F238E27FC236}">
                <a16:creationId xmlns="" xmlns:a16="http://schemas.microsoft.com/office/drawing/2014/main" id="{56B49DAF-9EB8-404E-9522-A4ED3D325F39}"/>
              </a:ext>
            </a:extLst>
          </p:cNvPr>
          <p:cNvSpPr txBox="1"/>
          <p:nvPr>
            <p:custDataLst>
              <p:tags r:id="rId2"/>
            </p:custDataLst>
          </p:nvPr>
        </p:nvSpPr>
        <p:spPr>
          <a:xfrm>
            <a:off x="5868781" y="4304377"/>
            <a:ext cx="4685358" cy="608243"/>
          </a:xfrm>
          <a:prstGeom prst="rect">
            <a:avLst/>
          </a:prstGeom>
          <a:noFill/>
        </p:spPr>
        <p:txBody>
          <a:bodyPr wrap="square" lIns="0" tIns="0" rIns="0" bIns="0" rtlCol="0">
            <a:spAutoFit/>
          </a:bodyPr>
          <a:lstStyle/>
          <a:p>
            <a:pPr algn="r" hangingPunct="0">
              <a:lnSpc>
                <a:spcPct val="150000"/>
              </a:lnSpc>
            </a:pPr>
            <a:r>
              <a:rPr lang="zh-CN" altLang="en-US" sz="1400" dirty="0">
                <a:solidFill>
                  <a:schemeClr val="bg1"/>
                </a:solidFill>
                <a:cs typeface="+mn-ea"/>
                <a:sym typeface="+mn-lt"/>
              </a:rPr>
              <a:t>伴随着社会经济的快速发展，人们对于事业单位的服务质量更加重视，同时也提出了更高的要求。</a:t>
            </a:r>
          </a:p>
        </p:txBody>
      </p:sp>
      <p:sp>
        <p:nvSpPr>
          <p:cNvPr id="60" name="任意多边形: 形状 59">
            <a:extLst>
              <a:ext uri="{FF2B5EF4-FFF2-40B4-BE49-F238E27FC236}">
                <a16:creationId xmlns="" xmlns:a16="http://schemas.microsoft.com/office/drawing/2014/main" id="{3BC9F283-FD08-483B-A7DD-681BE4CFA68E}"/>
              </a:ext>
            </a:extLst>
          </p:cNvPr>
          <p:cNvSpPr/>
          <p:nvPr/>
        </p:nvSpPr>
        <p:spPr>
          <a:xfrm rot="16200000">
            <a:off x="6399841" y="5135254"/>
            <a:ext cx="334315" cy="688221"/>
          </a:xfrm>
          <a:custGeom>
            <a:avLst/>
            <a:gdLst>
              <a:gd name="connsiteX0" fmla="*/ 452944 w 477264"/>
              <a:gd name="connsiteY0" fmla="*/ 933858 h 982498"/>
              <a:gd name="connsiteX1" fmla="*/ 477264 w 477264"/>
              <a:gd name="connsiteY1" fmla="*/ 958178 h 982498"/>
              <a:gd name="connsiteX2" fmla="*/ 452944 w 477264"/>
              <a:gd name="connsiteY2" fmla="*/ 982498 h 982498"/>
              <a:gd name="connsiteX3" fmla="*/ 428624 w 477264"/>
              <a:gd name="connsiteY3" fmla="*/ 958178 h 982498"/>
              <a:gd name="connsiteX4" fmla="*/ 452944 w 477264"/>
              <a:gd name="connsiteY4" fmla="*/ 933858 h 982498"/>
              <a:gd name="connsiteX5" fmla="*/ 345788 w 477264"/>
              <a:gd name="connsiteY5" fmla="*/ 933858 h 982498"/>
              <a:gd name="connsiteX6" fmla="*/ 370108 w 477264"/>
              <a:gd name="connsiteY6" fmla="*/ 958178 h 982498"/>
              <a:gd name="connsiteX7" fmla="*/ 345788 w 477264"/>
              <a:gd name="connsiteY7" fmla="*/ 982498 h 982498"/>
              <a:gd name="connsiteX8" fmla="*/ 321468 w 477264"/>
              <a:gd name="connsiteY8" fmla="*/ 958178 h 982498"/>
              <a:gd name="connsiteX9" fmla="*/ 345788 w 477264"/>
              <a:gd name="connsiteY9" fmla="*/ 933858 h 982498"/>
              <a:gd name="connsiteX10" fmla="*/ 238632 w 477264"/>
              <a:gd name="connsiteY10" fmla="*/ 933858 h 982498"/>
              <a:gd name="connsiteX11" fmla="*/ 262952 w 477264"/>
              <a:gd name="connsiteY11" fmla="*/ 958178 h 982498"/>
              <a:gd name="connsiteX12" fmla="*/ 238632 w 477264"/>
              <a:gd name="connsiteY12" fmla="*/ 982498 h 982498"/>
              <a:gd name="connsiteX13" fmla="*/ 214312 w 477264"/>
              <a:gd name="connsiteY13" fmla="*/ 958178 h 982498"/>
              <a:gd name="connsiteX14" fmla="*/ 238632 w 477264"/>
              <a:gd name="connsiteY14" fmla="*/ 933858 h 982498"/>
              <a:gd name="connsiteX15" fmla="*/ 131476 w 477264"/>
              <a:gd name="connsiteY15" fmla="*/ 933858 h 982498"/>
              <a:gd name="connsiteX16" fmla="*/ 155796 w 477264"/>
              <a:gd name="connsiteY16" fmla="*/ 958178 h 982498"/>
              <a:gd name="connsiteX17" fmla="*/ 131476 w 477264"/>
              <a:gd name="connsiteY17" fmla="*/ 982498 h 982498"/>
              <a:gd name="connsiteX18" fmla="*/ 107156 w 477264"/>
              <a:gd name="connsiteY18" fmla="*/ 958178 h 982498"/>
              <a:gd name="connsiteX19" fmla="*/ 131476 w 477264"/>
              <a:gd name="connsiteY19" fmla="*/ 933858 h 982498"/>
              <a:gd name="connsiteX20" fmla="*/ 24320 w 477264"/>
              <a:gd name="connsiteY20" fmla="*/ 933858 h 982498"/>
              <a:gd name="connsiteX21" fmla="*/ 48640 w 477264"/>
              <a:gd name="connsiteY21" fmla="*/ 958178 h 982498"/>
              <a:gd name="connsiteX22" fmla="*/ 24320 w 477264"/>
              <a:gd name="connsiteY22" fmla="*/ 982498 h 982498"/>
              <a:gd name="connsiteX23" fmla="*/ 0 w 477264"/>
              <a:gd name="connsiteY23" fmla="*/ 958178 h 982498"/>
              <a:gd name="connsiteX24" fmla="*/ 24320 w 477264"/>
              <a:gd name="connsiteY24" fmla="*/ 933858 h 982498"/>
              <a:gd name="connsiteX25" fmla="*/ 452944 w 477264"/>
              <a:gd name="connsiteY25" fmla="*/ 778215 h 982498"/>
              <a:gd name="connsiteX26" fmla="*/ 477264 w 477264"/>
              <a:gd name="connsiteY26" fmla="*/ 802535 h 982498"/>
              <a:gd name="connsiteX27" fmla="*/ 452944 w 477264"/>
              <a:gd name="connsiteY27" fmla="*/ 826855 h 982498"/>
              <a:gd name="connsiteX28" fmla="*/ 428624 w 477264"/>
              <a:gd name="connsiteY28" fmla="*/ 802535 h 982498"/>
              <a:gd name="connsiteX29" fmla="*/ 452944 w 477264"/>
              <a:gd name="connsiteY29" fmla="*/ 778215 h 982498"/>
              <a:gd name="connsiteX30" fmla="*/ 345788 w 477264"/>
              <a:gd name="connsiteY30" fmla="*/ 778215 h 982498"/>
              <a:gd name="connsiteX31" fmla="*/ 370108 w 477264"/>
              <a:gd name="connsiteY31" fmla="*/ 802535 h 982498"/>
              <a:gd name="connsiteX32" fmla="*/ 345788 w 477264"/>
              <a:gd name="connsiteY32" fmla="*/ 826855 h 982498"/>
              <a:gd name="connsiteX33" fmla="*/ 321468 w 477264"/>
              <a:gd name="connsiteY33" fmla="*/ 802535 h 982498"/>
              <a:gd name="connsiteX34" fmla="*/ 345788 w 477264"/>
              <a:gd name="connsiteY34" fmla="*/ 778215 h 982498"/>
              <a:gd name="connsiteX35" fmla="*/ 238632 w 477264"/>
              <a:gd name="connsiteY35" fmla="*/ 778215 h 982498"/>
              <a:gd name="connsiteX36" fmla="*/ 262952 w 477264"/>
              <a:gd name="connsiteY36" fmla="*/ 802535 h 982498"/>
              <a:gd name="connsiteX37" fmla="*/ 238632 w 477264"/>
              <a:gd name="connsiteY37" fmla="*/ 826855 h 982498"/>
              <a:gd name="connsiteX38" fmla="*/ 214312 w 477264"/>
              <a:gd name="connsiteY38" fmla="*/ 802535 h 982498"/>
              <a:gd name="connsiteX39" fmla="*/ 238632 w 477264"/>
              <a:gd name="connsiteY39" fmla="*/ 778215 h 982498"/>
              <a:gd name="connsiteX40" fmla="*/ 131476 w 477264"/>
              <a:gd name="connsiteY40" fmla="*/ 778215 h 982498"/>
              <a:gd name="connsiteX41" fmla="*/ 155796 w 477264"/>
              <a:gd name="connsiteY41" fmla="*/ 802535 h 982498"/>
              <a:gd name="connsiteX42" fmla="*/ 131476 w 477264"/>
              <a:gd name="connsiteY42" fmla="*/ 826855 h 982498"/>
              <a:gd name="connsiteX43" fmla="*/ 107156 w 477264"/>
              <a:gd name="connsiteY43" fmla="*/ 802535 h 982498"/>
              <a:gd name="connsiteX44" fmla="*/ 131476 w 477264"/>
              <a:gd name="connsiteY44" fmla="*/ 778215 h 982498"/>
              <a:gd name="connsiteX45" fmla="*/ 24320 w 477264"/>
              <a:gd name="connsiteY45" fmla="*/ 778215 h 982498"/>
              <a:gd name="connsiteX46" fmla="*/ 48640 w 477264"/>
              <a:gd name="connsiteY46" fmla="*/ 802535 h 982498"/>
              <a:gd name="connsiteX47" fmla="*/ 24320 w 477264"/>
              <a:gd name="connsiteY47" fmla="*/ 826855 h 982498"/>
              <a:gd name="connsiteX48" fmla="*/ 0 w 477264"/>
              <a:gd name="connsiteY48" fmla="*/ 802535 h 982498"/>
              <a:gd name="connsiteX49" fmla="*/ 24320 w 477264"/>
              <a:gd name="connsiteY49" fmla="*/ 778215 h 982498"/>
              <a:gd name="connsiteX50" fmla="*/ 452944 w 477264"/>
              <a:gd name="connsiteY50" fmla="*/ 622572 h 982498"/>
              <a:gd name="connsiteX51" fmla="*/ 477264 w 477264"/>
              <a:gd name="connsiteY51" fmla="*/ 646892 h 982498"/>
              <a:gd name="connsiteX52" fmla="*/ 452944 w 477264"/>
              <a:gd name="connsiteY52" fmla="*/ 671212 h 982498"/>
              <a:gd name="connsiteX53" fmla="*/ 428624 w 477264"/>
              <a:gd name="connsiteY53" fmla="*/ 646892 h 982498"/>
              <a:gd name="connsiteX54" fmla="*/ 452944 w 477264"/>
              <a:gd name="connsiteY54" fmla="*/ 622572 h 982498"/>
              <a:gd name="connsiteX55" fmla="*/ 345788 w 477264"/>
              <a:gd name="connsiteY55" fmla="*/ 622572 h 982498"/>
              <a:gd name="connsiteX56" fmla="*/ 370108 w 477264"/>
              <a:gd name="connsiteY56" fmla="*/ 646892 h 982498"/>
              <a:gd name="connsiteX57" fmla="*/ 345788 w 477264"/>
              <a:gd name="connsiteY57" fmla="*/ 671212 h 982498"/>
              <a:gd name="connsiteX58" fmla="*/ 321468 w 477264"/>
              <a:gd name="connsiteY58" fmla="*/ 646892 h 982498"/>
              <a:gd name="connsiteX59" fmla="*/ 345788 w 477264"/>
              <a:gd name="connsiteY59" fmla="*/ 622572 h 982498"/>
              <a:gd name="connsiteX60" fmla="*/ 238632 w 477264"/>
              <a:gd name="connsiteY60" fmla="*/ 622572 h 982498"/>
              <a:gd name="connsiteX61" fmla="*/ 262952 w 477264"/>
              <a:gd name="connsiteY61" fmla="*/ 646892 h 982498"/>
              <a:gd name="connsiteX62" fmla="*/ 238632 w 477264"/>
              <a:gd name="connsiteY62" fmla="*/ 671212 h 982498"/>
              <a:gd name="connsiteX63" fmla="*/ 214312 w 477264"/>
              <a:gd name="connsiteY63" fmla="*/ 646892 h 982498"/>
              <a:gd name="connsiteX64" fmla="*/ 238632 w 477264"/>
              <a:gd name="connsiteY64" fmla="*/ 622572 h 982498"/>
              <a:gd name="connsiteX65" fmla="*/ 131476 w 477264"/>
              <a:gd name="connsiteY65" fmla="*/ 622572 h 982498"/>
              <a:gd name="connsiteX66" fmla="*/ 155796 w 477264"/>
              <a:gd name="connsiteY66" fmla="*/ 646892 h 982498"/>
              <a:gd name="connsiteX67" fmla="*/ 131476 w 477264"/>
              <a:gd name="connsiteY67" fmla="*/ 671212 h 982498"/>
              <a:gd name="connsiteX68" fmla="*/ 107156 w 477264"/>
              <a:gd name="connsiteY68" fmla="*/ 646892 h 982498"/>
              <a:gd name="connsiteX69" fmla="*/ 131476 w 477264"/>
              <a:gd name="connsiteY69" fmla="*/ 622572 h 982498"/>
              <a:gd name="connsiteX70" fmla="*/ 24320 w 477264"/>
              <a:gd name="connsiteY70" fmla="*/ 622572 h 982498"/>
              <a:gd name="connsiteX71" fmla="*/ 48640 w 477264"/>
              <a:gd name="connsiteY71" fmla="*/ 646892 h 982498"/>
              <a:gd name="connsiteX72" fmla="*/ 24320 w 477264"/>
              <a:gd name="connsiteY72" fmla="*/ 671212 h 982498"/>
              <a:gd name="connsiteX73" fmla="*/ 0 w 477264"/>
              <a:gd name="connsiteY73" fmla="*/ 646892 h 982498"/>
              <a:gd name="connsiteX74" fmla="*/ 24320 w 477264"/>
              <a:gd name="connsiteY74" fmla="*/ 622572 h 982498"/>
              <a:gd name="connsiteX75" fmla="*/ 24320 w 477264"/>
              <a:gd name="connsiteY75" fmla="*/ 466929 h 982498"/>
              <a:gd name="connsiteX76" fmla="*/ 48640 w 477264"/>
              <a:gd name="connsiteY76" fmla="*/ 491249 h 982498"/>
              <a:gd name="connsiteX77" fmla="*/ 24320 w 477264"/>
              <a:gd name="connsiteY77" fmla="*/ 515569 h 982498"/>
              <a:gd name="connsiteX78" fmla="*/ 0 w 477264"/>
              <a:gd name="connsiteY78" fmla="*/ 491249 h 982498"/>
              <a:gd name="connsiteX79" fmla="*/ 24320 w 477264"/>
              <a:gd name="connsiteY79" fmla="*/ 466929 h 982498"/>
              <a:gd name="connsiteX80" fmla="*/ 131476 w 477264"/>
              <a:gd name="connsiteY80" fmla="*/ 466929 h 982498"/>
              <a:gd name="connsiteX81" fmla="*/ 155796 w 477264"/>
              <a:gd name="connsiteY81" fmla="*/ 491249 h 982498"/>
              <a:gd name="connsiteX82" fmla="*/ 131476 w 477264"/>
              <a:gd name="connsiteY82" fmla="*/ 515569 h 982498"/>
              <a:gd name="connsiteX83" fmla="*/ 107156 w 477264"/>
              <a:gd name="connsiteY83" fmla="*/ 491249 h 982498"/>
              <a:gd name="connsiteX84" fmla="*/ 131476 w 477264"/>
              <a:gd name="connsiteY84" fmla="*/ 466929 h 982498"/>
              <a:gd name="connsiteX85" fmla="*/ 238632 w 477264"/>
              <a:gd name="connsiteY85" fmla="*/ 466929 h 982498"/>
              <a:gd name="connsiteX86" fmla="*/ 262952 w 477264"/>
              <a:gd name="connsiteY86" fmla="*/ 491249 h 982498"/>
              <a:gd name="connsiteX87" fmla="*/ 238632 w 477264"/>
              <a:gd name="connsiteY87" fmla="*/ 515569 h 982498"/>
              <a:gd name="connsiteX88" fmla="*/ 214312 w 477264"/>
              <a:gd name="connsiteY88" fmla="*/ 491249 h 982498"/>
              <a:gd name="connsiteX89" fmla="*/ 238632 w 477264"/>
              <a:gd name="connsiteY89" fmla="*/ 466929 h 982498"/>
              <a:gd name="connsiteX90" fmla="*/ 345788 w 477264"/>
              <a:gd name="connsiteY90" fmla="*/ 466929 h 982498"/>
              <a:gd name="connsiteX91" fmla="*/ 370108 w 477264"/>
              <a:gd name="connsiteY91" fmla="*/ 491249 h 982498"/>
              <a:gd name="connsiteX92" fmla="*/ 345788 w 477264"/>
              <a:gd name="connsiteY92" fmla="*/ 515569 h 982498"/>
              <a:gd name="connsiteX93" fmla="*/ 321468 w 477264"/>
              <a:gd name="connsiteY93" fmla="*/ 491249 h 982498"/>
              <a:gd name="connsiteX94" fmla="*/ 345788 w 477264"/>
              <a:gd name="connsiteY94" fmla="*/ 466929 h 982498"/>
              <a:gd name="connsiteX95" fmla="*/ 452944 w 477264"/>
              <a:gd name="connsiteY95" fmla="*/ 466929 h 982498"/>
              <a:gd name="connsiteX96" fmla="*/ 477264 w 477264"/>
              <a:gd name="connsiteY96" fmla="*/ 491249 h 982498"/>
              <a:gd name="connsiteX97" fmla="*/ 452944 w 477264"/>
              <a:gd name="connsiteY97" fmla="*/ 515569 h 982498"/>
              <a:gd name="connsiteX98" fmla="*/ 428624 w 477264"/>
              <a:gd name="connsiteY98" fmla="*/ 491249 h 982498"/>
              <a:gd name="connsiteX99" fmla="*/ 452944 w 477264"/>
              <a:gd name="connsiteY99" fmla="*/ 466929 h 982498"/>
              <a:gd name="connsiteX100" fmla="*/ 24320 w 477264"/>
              <a:gd name="connsiteY100" fmla="*/ 311287 h 982498"/>
              <a:gd name="connsiteX101" fmla="*/ 48640 w 477264"/>
              <a:gd name="connsiteY101" fmla="*/ 335607 h 982498"/>
              <a:gd name="connsiteX102" fmla="*/ 24320 w 477264"/>
              <a:gd name="connsiteY102" fmla="*/ 359926 h 982498"/>
              <a:gd name="connsiteX103" fmla="*/ 0 w 477264"/>
              <a:gd name="connsiteY103" fmla="*/ 335607 h 982498"/>
              <a:gd name="connsiteX104" fmla="*/ 24320 w 477264"/>
              <a:gd name="connsiteY104" fmla="*/ 311287 h 982498"/>
              <a:gd name="connsiteX105" fmla="*/ 131476 w 477264"/>
              <a:gd name="connsiteY105" fmla="*/ 311286 h 982498"/>
              <a:gd name="connsiteX106" fmla="*/ 155796 w 477264"/>
              <a:gd name="connsiteY106" fmla="*/ 335606 h 982498"/>
              <a:gd name="connsiteX107" fmla="*/ 131476 w 477264"/>
              <a:gd name="connsiteY107" fmla="*/ 359926 h 982498"/>
              <a:gd name="connsiteX108" fmla="*/ 107156 w 477264"/>
              <a:gd name="connsiteY108" fmla="*/ 335606 h 982498"/>
              <a:gd name="connsiteX109" fmla="*/ 131476 w 477264"/>
              <a:gd name="connsiteY109" fmla="*/ 311286 h 982498"/>
              <a:gd name="connsiteX110" fmla="*/ 238632 w 477264"/>
              <a:gd name="connsiteY110" fmla="*/ 311286 h 982498"/>
              <a:gd name="connsiteX111" fmla="*/ 262952 w 477264"/>
              <a:gd name="connsiteY111" fmla="*/ 335606 h 982498"/>
              <a:gd name="connsiteX112" fmla="*/ 238632 w 477264"/>
              <a:gd name="connsiteY112" fmla="*/ 359926 h 982498"/>
              <a:gd name="connsiteX113" fmla="*/ 214312 w 477264"/>
              <a:gd name="connsiteY113" fmla="*/ 335606 h 982498"/>
              <a:gd name="connsiteX114" fmla="*/ 238632 w 477264"/>
              <a:gd name="connsiteY114" fmla="*/ 311286 h 982498"/>
              <a:gd name="connsiteX115" fmla="*/ 345788 w 477264"/>
              <a:gd name="connsiteY115" fmla="*/ 311286 h 982498"/>
              <a:gd name="connsiteX116" fmla="*/ 370108 w 477264"/>
              <a:gd name="connsiteY116" fmla="*/ 335606 h 982498"/>
              <a:gd name="connsiteX117" fmla="*/ 345788 w 477264"/>
              <a:gd name="connsiteY117" fmla="*/ 359926 h 982498"/>
              <a:gd name="connsiteX118" fmla="*/ 321468 w 477264"/>
              <a:gd name="connsiteY118" fmla="*/ 335606 h 982498"/>
              <a:gd name="connsiteX119" fmla="*/ 345788 w 477264"/>
              <a:gd name="connsiteY119" fmla="*/ 311286 h 982498"/>
              <a:gd name="connsiteX120" fmla="*/ 452944 w 477264"/>
              <a:gd name="connsiteY120" fmla="*/ 311286 h 982498"/>
              <a:gd name="connsiteX121" fmla="*/ 477264 w 477264"/>
              <a:gd name="connsiteY121" fmla="*/ 335606 h 982498"/>
              <a:gd name="connsiteX122" fmla="*/ 452944 w 477264"/>
              <a:gd name="connsiteY122" fmla="*/ 359926 h 982498"/>
              <a:gd name="connsiteX123" fmla="*/ 428624 w 477264"/>
              <a:gd name="connsiteY123" fmla="*/ 335606 h 982498"/>
              <a:gd name="connsiteX124" fmla="*/ 452944 w 477264"/>
              <a:gd name="connsiteY124" fmla="*/ 311286 h 982498"/>
              <a:gd name="connsiteX125" fmla="*/ 24320 w 477264"/>
              <a:gd name="connsiteY125" fmla="*/ 155643 h 982498"/>
              <a:gd name="connsiteX126" fmla="*/ 48640 w 477264"/>
              <a:gd name="connsiteY126" fmla="*/ 179963 h 982498"/>
              <a:gd name="connsiteX127" fmla="*/ 24320 w 477264"/>
              <a:gd name="connsiteY127" fmla="*/ 204283 h 982498"/>
              <a:gd name="connsiteX128" fmla="*/ 0 w 477264"/>
              <a:gd name="connsiteY128" fmla="*/ 179963 h 982498"/>
              <a:gd name="connsiteX129" fmla="*/ 24320 w 477264"/>
              <a:gd name="connsiteY129" fmla="*/ 155643 h 982498"/>
              <a:gd name="connsiteX130" fmla="*/ 131476 w 477264"/>
              <a:gd name="connsiteY130" fmla="*/ 155643 h 982498"/>
              <a:gd name="connsiteX131" fmla="*/ 155796 w 477264"/>
              <a:gd name="connsiteY131" fmla="*/ 179963 h 982498"/>
              <a:gd name="connsiteX132" fmla="*/ 131476 w 477264"/>
              <a:gd name="connsiteY132" fmla="*/ 204283 h 982498"/>
              <a:gd name="connsiteX133" fmla="*/ 107156 w 477264"/>
              <a:gd name="connsiteY133" fmla="*/ 179963 h 982498"/>
              <a:gd name="connsiteX134" fmla="*/ 131476 w 477264"/>
              <a:gd name="connsiteY134" fmla="*/ 155643 h 982498"/>
              <a:gd name="connsiteX135" fmla="*/ 238632 w 477264"/>
              <a:gd name="connsiteY135" fmla="*/ 155643 h 982498"/>
              <a:gd name="connsiteX136" fmla="*/ 262952 w 477264"/>
              <a:gd name="connsiteY136" fmla="*/ 179963 h 982498"/>
              <a:gd name="connsiteX137" fmla="*/ 238632 w 477264"/>
              <a:gd name="connsiteY137" fmla="*/ 204283 h 982498"/>
              <a:gd name="connsiteX138" fmla="*/ 214312 w 477264"/>
              <a:gd name="connsiteY138" fmla="*/ 179963 h 982498"/>
              <a:gd name="connsiteX139" fmla="*/ 238632 w 477264"/>
              <a:gd name="connsiteY139" fmla="*/ 155643 h 982498"/>
              <a:gd name="connsiteX140" fmla="*/ 345788 w 477264"/>
              <a:gd name="connsiteY140" fmla="*/ 155643 h 982498"/>
              <a:gd name="connsiteX141" fmla="*/ 370108 w 477264"/>
              <a:gd name="connsiteY141" fmla="*/ 179963 h 982498"/>
              <a:gd name="connsiteX142" fmla="*/ 345788 w 477264"/>
              <a:gd name="connsiteY142" fmla="*/ 204283 h 982498"/>
              <a:gd name="connsiteX143" fmla="*/ 321468 w 477264"/>
              <a:gd name="connsiteY143" fmla="*/ 179963 h 982498"/>
              <a:gd name="connsiteX144" fmla="*/ 345788 w 477264"/>
              <a:gd name="connsiteY144" fmla="*/ 155643 h 982498"/>
              <a:gd name="connsiteX145" fmla="*/ 452944 w 477264"/>
              <a:gd name="connsiteY145" fmla="*/ 155643 h 982498"/>
              <a:gd name="connsiteX146" fmla="*/ 477264 w 477264"/>
              <a:gd name="connsiteY146" fmla="*/ 179963 h 982498"/>
              <a:gd name="connsiteX147" fmla="*/ 452944 w 477264"/>
              <a:gd name="connsiteY147" fmla="*/ 204283 h 982498"/>
              <a:gd name="connsiteX148" fmla="*/ 428624 w 477264"/>
              <a:gd name="connsiteY148" fmla="*/ 179963 h 982498"/>
              <a:gd name="connsiteX149" fmla="*/ 452944 w 477264"/>
              <a:gd name="connsiteY149" fmla="*/ 155643 h 982498"/>
              <a:gd name="connsiteX150" fmla="*/ 452944 w 477264"/>
              <a:gd name="connsiteY150" fmla="*/ 0 h 982498"/>
              <a:gd name="connsiteX151" fmla="*/ 477264 w 477264"/>
              <a:gd name="connsiteY151" fmla="*/ 24320 h 982498"/>
              <a:gd name="connsiteX152" fmla="*/ 452944 w 477264"/>
              <a:gd name="connsiteY152" fmla="*/ 48640 h 982498"/>
              <a:gd name="connsiteX153" fmla="*/ 428624 w 477264"/>
              <a:gd name="connsiteY153" fmla="*/ 24320 h 982498"/>
              <a:gd name="connsiteX154" fmla="*/ 452944 w 477264"/>
              <a:gd name="connsiteY154" fmla="*/ 0 h 982498"/>
              <a:gd name="connsiteX155" fmla="*/ 345788 w 477264"/>
              <a:gd name="connsiteY155" fmla="*/ 0 h 982498"/>
              <a:gd name="connsiteX156" fmla="*/ 370108 w 477264"/>
              <a:gd name="connsiteY156" fmla="*/ 24320 h 982498"/>
              <a:gd name="connsiteX157" fmla="*/ 345788 w 477264"/>
              <a:gd name="connsiteY157" fmla="*/ 48640 h 982498"/>
              <a:gd name="connsiteX158" fmla="*/ 321468 w 477264"/>
              <a:gd name="connsiteY158" fmla="*/ 24320 h 982498"/>
              <a:gd name="connsiteX159" fmla="*/ 345788 w 477264"/>
              <a:gd name="connsiteY159" fmla="*/ 0 h 982498"/>
              <a:gd name="connsiteX160" fmla="*/ 238632 w 477264"/>
              <a:gd name="connsiteY160" fmla="*/ 0 h 982498"/>
              <a:gd name="connsiteX161" fmla="*/ 262952 w 477264"/>
              <a:gd name="connsiteY161" fmla="*/ 24320 h 982498"/>
              <a:gd name="connsiteX162" fmla="*/ 238632 w 477264"/>
              <a:gd name="connsiteY162" fmla="*/ 48640 h 982498"/>
              <a:gd name="connsiteX163" fmla="*/ 214312 w 477264"/>
              <a:gd name="connsiteY163" fmla="*/ 24320 h 982498"/>
              <a:gd name="connsiteX164" fmla="*/ 238632 w 477264"/>
              <a:gd name="connsiteY164" fmla="*/ 0 h 982498"/>
              <a:gd name="connsiteX165" fmla="*/ 131476 w 477264"/>
              <a:gd name="connsiteY165" fmla="*/ 0 h 982498"/>
              <a:gd name="connsiteX166" fmla="*/ 155796 w 477264"/>
              <a:gd name="connsiteY166" fmla="*/ 24320 h 982498"/>
              <a:gd name="connsiteX167" fmla="*/ 131476 w 477264"/>
              <a:gd name="connsiteY167" fmla="*/ 48640 h 982498"/>
              <a:gd name="connsiteX168" fmla="*/ 107156 w 477264"/>
              <a:gd name="connsiteY168" fmla="*/ 24320 h 982498"/>
              <a:gd name="connsiteX169" fmla="*/ 131476 w 477264"/>
              <a:gd name="connsiteY169" fmla="*/ 0 h 982498"/>
              <a:gd name="connsiteX170" fmla="*/ 24320 w 477264"/>
              <a:gd name="connsiteY170" fmla="*/ 0 h 982498"/>
              <a:gd name="connsiteX171" fmla="*/ 48640 w 477264"/>
              <a:gd name="connsiteY171" fmla="*/ 24320 h 982498"/>
              <a:gd name="connsiteX172" fmla="*/ 24320 w 477264"/>
              <a:gd name="connsiteY172" fmla="*/ 48640 h 982498"/>
              <a:gd name="connsiteX173" fmla="*/ 0 w 477264"/>
              <a:gd name="connsiteY173" fmla="*/ 24320 h 982498"/>
              <a:gd name="connsiteX174" fmla="*/ 24320 w 477264"/>
              <a:gd name="connsiteY174" fmla="*/ 0 h 98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7264" h="982498">
                <a:moveTo>
                  <a:pt x="452944" y="933858"/>
                </a:moveTo>
                <a:cubicBezTo>
                  <a:pt x="466376" y="933858"/>
                  <a:pt x="477264" y="944746"/>
                  <a:pt x="477264" y="958178"/>
                </a:cubicBezTo>
                <a:cubicBezTo>
                  <a:pt x="477264" y="971610"/>
                  <a:pt x="466376" y="982498"/>
                  <a:pt x="452944" y="982498"/>
                </a:cubicBezTo>
                <a:cubicBezTo>
                  <a:pt x="439512" y="982498"/>
                  <a:pt x="428624" y="971610"/>
                  <a:pt x="428624" y="958178"/>
                </a:cubicBezTo>
                <a:cubicBezTo>
                  <a:pt x="428624" y="944746"/>
                  <a:pt x="439512" y="933858"/>
                  <a:pt x="452944" y="933858"/>
                </a:cubicBezTo>
                <a:close/>
                <a:moveTo>
                  <a:pt x="345788" y="933858"/>
                </a:moveTo>
                <a:cubicBezTo>
                  <a:pt x="359220" y="933858"/>
                  <a:pt x="370108" y="944746"/>
                  <a:pt x="370108" y="958178"/>
                </a:cubicBezTo>
                <a:cubicBezTo>
                  <a:pt x="370108" y="971610"/>
                  <a:pt x="359220" y="982498"/>
                  <a:pt x="345788" y="982498"/>
                </a:cubicBezTo>
                <a:cubicBezTo>
                  <a:pt x="332356" y="982498"/>
                  <a:pt x="321468" y="971610"/>
                  <a:pt x="321468" y="958178"/>
                </a:cubicBezTo>
                <a:cubicBezTo>
                  <a:pt x="321468" y="944746"/>
                  <a:pt x="332356" y="933858"/>
                  <a:pt x="345788" y="933858"/>
                </a:cubicBezTo>
                <a:close/>
                <a:moveTo>
                  <a:pt x="238632" y="933858"/>
                </a:moveTo>
                <a:cubicBezTo>
                  <a:pt x="252064" y="933858"/>
                  <a:pt x="262952" y="944746"/>
                  <a:pt x="262952" y="958178"/>
                </a:cubicBezTo>
                <a:cubicBezTo>
                  <a:pt x="262952" y="971610"/>
                  <a:pt x="252064" y="982498"/>
                  <a:pt x="238632" y="982498"/>
                </a:cubicBezTo>
                <a:cubicBezTo>
                  <a:pt x="225200" y="982498"/>
                  <a:pt x="214312" y="971610"/>
                  <a:pt x="214312" y="958178"/>
                </a:cubicBezTo>
                <a:cubicBezTo>
                  <a:pt x="214312" y="944746"/>
                  <a:pt x="225200" y="933858"/>
                  <a:pt x="238632" y="933858"/>
                </a:cubicBezTo>
                <a:close/>
                <a:moveTo>
                  <a:pt x="131476" y="933858"/>
                </a:moveTo>
                <a:cubicBezTo>
                  <a:pt x="144908" y="933858"/>
                  <a:pt x="155796" y="944746"/>
                  <a:pt x="155796" y="958178"/>
                </a:cubicBezTo>
                <a:cubicBezTo>
                  <a:pt x="155796" y="971610"/>
                  <a:pt x="144908" y="982498"/>
                  <a:pt x="131476" y="982498"/>
                </a:cubicBezTo>
                <a:cubicBezTo>
                  <a:pt x="118044" y="982498"/>
                  <a:pt x="107156" y="971610"/>
                  <a:pt x="107156" y="958178"/>
                </a:cubicBezTo>
                <a:cubicBezTo>
                  <a:pt x="107156" y="944746"/>
                  <a:pt x="118044" y="933858"/>
                  <a:pt x="131476" y="933858"/>
                </a:cubicBezTo>
                <a:close/>
                <a:moveTo>
                  <a:pt x="24320" y="933858"/>
                </a:moveTo>
                <a:cubicBezTo>
                  <a:pt x="37752" y="933858"/>
                  <a:pt x="48640" y="944746"/>
                  <a:pt x="48640" y="958178"/>
                </a:cubicBezTo>
                <a:cubicBezTo>
                  <a:pt x="48640" y="971610"/>
                  <a:pt x="37752" y="982498"/>
                  <a:pt x="24320" y="982498"/>
                </a:cubicBezTo>
                <a:cubicBezTo>
                  <a:pt x="10888" y="982498"/>
                  <a:pt x="0" y="971610"/>
                  <a:pt x="0" y="958178"/>
                </a:cubicBezTo>
                <a:cubicBezTo>
                  <a:pt x="0" y="944746"/>
                  <a:pt x="10888" y="933858"/>
                  <a:pt x="24320" y="933858"/>
                </a:cubicBezTo>
                <a:close/>
                <a:moveTo>
                  <a:pt x="452944" y="778215"/>
                </a:moveTo>
                <a:cubicBezTo>
                  <a:pt x="466376" y="778215"/>
                  <a:pt x="477264" y="789103"/>
                  <a:pt x="477264" y="802535"/>
                </a:cubicBezTo>
                <a:cubicBezTo>
                  <a:pt x="477264" y="815967"/>
                  <a:pt x="466376" y="826855"/>
                  <a:pt x="452944" y="826855"/>
                </a:cubicBezTo>
                <a:cubicBezTo>
                  <a:pt x="439512" y="826855"/>
                  <a:pt x="428624" y="815967"/>
                  <a:pt x="428624" y="802535"/>
                </a:cubicBezTo>
                <a:cubicBezTo>
                  <a:pt x="428624" y="789103"/>
                  <a:pt x="439512" y="778215"/>
                  <a:pt x="452944" y="778215"/>
                </a:cubicBezTo>
                <a:close/>
                <a:moveTo>
                  <a:pt x="345788" y="778215"/>
                </a:moveTo>
                <a:cubicBezTo>
                  <a:pt x="359220" y="778215"/>
                  <a:pt x="370108" y="789103"/>
                  <a:pt x="370108" y="802535"/>
                </a:cubicBezTo>
                <a:cubicBezTo>
                  <a:pt x="370108" y="815967"/>
                  <a:pt x="359220" y="826855"/>
                  <a:pt x="345788" y="826855"/>
                </a:cubicBezTo>
                <a:cubicBezTo>
                  <a:pt x="332356" y="826855"/>
                  <a:pt x="321468" y="815967"/>
                  <a:pt x="321468" y="802535"/>
                </a:cubicBezTo>
                <a:cubicBezTo>
                  <a:pt x="321468" y="789103"/>
                  <a:pt x="332356" y="778215"/>
                  <a:pt x="345788" y="778215"/>
                </a:cubicBezTo>
                <a:close/>
                <a:moveTo>
                  <a:pt x="238632" y="778215"/>
                </a:moveTo>
                <a:cubicBezTo>
                  <a:pt x="252064" y="778215"/>
                  <a:pt x="262952" y="789103"/>
                  <a:pt x="262952" y="802535"/>
                </a:cubicBezTo>
                <a:cubicBezTo>
                  <a:pt x="262952" y="815967"/>
                  <a:pt x="252064" y="826855"/>
                  <a:pt x="238632" y="826855"/>
                </a:cubicBezTo>
                <a:cubicBezTo>
                  <a:pt x="225200" y="826855"/>
                  <a:pt x="214312" y="815967"/>
                  <a:pt x="214312" y="802535"/>
                </a:cubicBezTo>
                <a:cubicBezTo>
                  <a:pt x="214312" y="789103"/>
                  <a:pt x="225200" y="778215"/>
                  <a:pt x="238632" y="778215"/>
                </a:cubicBezTo>
                <a:close/>
                <a:moveTo>
                  <a:pt x="131476" y="778215"/>
                </a:moveTo>
                <a:cubicBezTo>
                  <a:pt x="144908" y="778215"/>
                  <a:pt x="155796" y="789103"/>
                  <a:pt x="155796" y="802535"/>
                </a:cubicBezTo>
                <a:cubicBezTo>
                  <a:pt x="155796" y="815967"/>
                  <a:pt x="144908" y="826855"/>
                  <a:pt x="131476" y="826855"/>
                </a:cubicBezTo>
                <a:cubicBezTo>
                  <a:pt x="118044" y="826855"/>
                  <a:pt x="107156" y="815967"/>
                  <a:pt x="107156" y="802535"/>
                </a:cubicBezTo>
                <a:cubicBezTo>
                  <a:pt x="107156" y="789103"/>
                  <a:pt x="118044" y="778215"/>
                  <a:pt x="131476" y="778215"/>
                </a:cubicBezTo>
                <a:close/>
                <a:moveTo>
                  <a:pt x="24320" y="778215"/>
                </a:moveTo>
                <a:cubicBezTo>
                  <a:pt x="37752" y="778215"/>
                  <a:pt x="48640" y="789103"/>
                  <a:pt x="48640" y="802535"/>
                </a:cubicBezTo>
                <a:cubicBezTo>
                  <a:pt x="48640" y="815967"/>
                  <a:pt x="37752" y="826855"/>
                  <a:pt x="24320" y="826855"/>
                </a:cubicBezTo>
                <a:cubicBezTo>
                  <a:pt x="10888" y="826855"/>
                  <a:pt x="0" y="815967"/>
                  <a:pt x="0" y="802535"/>
                </a:cubicBezTo>
                <a:cubicBezTo>
                  <a:pt x="0" y="789103"/>
                  <a:pt x="10888" y="778215"/>
                  <a:pt x="24320" y="778215"/>
                </a:cubicBezTo>
                <a:close/>
                <a:moveTo>
                  <a:pt x="452944" y="622572"/>
                </a:moveTo>
                <a:cubicBezTo>
                  <a:pt x="466376" y="622572"/>
                  <a:pt x="477264" y="633460"/>
                  <a:pt x="477264" y="646892"/>
                </a:cubicBezTo>
                <a:cubicBezTo>
                  <a:pt x="477264" y="660324"/>
                  <a:pt x="466376" y="671212"/>
                  <a:pt x="452944" y="671212"/>
                </a:cubicBezTo>
                <a:cubicBezTo>
                  <a:pt x="439512" y="671212"/>
                  <a:pt x="428624" y="660324"/>
                  <a:pt x="428624" y="646892"/>
                </a:cubicBezTo>
                <a:cubicBezTo>
                  <a:pt x="428624" y="633460"/>
                  <a:pt x="439512" y="622572"/>
                  <a:pt x="452944" y="622572"/>
                </a:cubicBezTo>
                <a:close/>
                <a:moveTo>
                  <a:pt x="345788" y="622572"/>
                </a:moveTo>
                <a:cubicBezTo>
                  <a:pt x="359220" y="622572"/>
                  <a:pt x="370108" y="633460"/>
                  <a:pt x="370108" y="646892"/>
                </a:cubicBezTo>
                <a:cubicBezTo>
                  <a:pt x="370108" y="660324"/>
                  <a:pt x="359220" y="671212"/>
                  <a:pt x="345788" y="671212"/>
                </a:cubicBezTo>
                <a:cubicBezTo>
                  <a:pt x="332356" y="671212"/>
                  <a:pt x="321468" y="660324"/>
                  <a:pt x="321468" y="646892"/>
                </a:cubicBezTo>
                <a:cubicBezTo>
                  <a:pt x="321468" y="633460"/>
                  <a:pt x="332356" y="622572"/>
                  <a:pt x="345788" y="622572"/>
                </a:cubicBezTo>
                <a:close/>
                <a:moveTo>
                  <a:pt x="238632" y="622572"/>
                </a:moveTo>
                <a:cubicBezTo>
                  <a:pt x="252064" y="622572"/>
                  <a:pt x="262952" y="633460"/>
                  <a:pt x="262952" y="646892"/>
                </a:cubicBezTo>
                <a:cubicBezTo>
                  <a:pt x="262952" y="660324"/>
                  <a:pt x="252064" y="671212"/>
                  <a:pt x="238632" y="671212"/>
                </a:cubicBezTo>
                <a:cubicBezTo>
                  <a:pt x="225200" y="671212"/>
                  <a:pt x="214312" y="660324"/>
                  <a:pt x="214312" y="646892"/>
                </a:cubicBezTo>
                <a:cubicBezTo>
                  <a:pt x="214312" y="633460"/>
                  <a:pt x="225200" y="622572"/>
                  <a:pt x="238632" y="622572"/>
                </a:cubicBezTo>
                <a:close/>
                <a:moveTo>
                  <a:pt x="131476" y="622572"/>
                </a:moveTo>
                <a:cubicBezTo>
                  <a:pt x="144908" y="622572"/>
                  <a:pt x="155796" y="633460"/>
                  <a:pt x="155796" y="646892"/>
                </a:cubicBezTo>
                <a:cubicBezTo>
                  <a:pt x="155796" y="660324"/>
                  <a:pt x="144908" y="671212"/>
                  <a:pt x="131476" y="671212"/>
                </a:cubicBezTo>
                <a:cubicBezTo>
                  <a:pt x="118044" y="671212"/>
                  <a:pt x="107156" y="660324"/>
                  <a:pt x="107156" y="646892"/>
                </a:cubicBezTo>
                <a:cubicBezTo>
                  <a:pt x="107156" y="633460"/>
                  <a:pt x="118044" y="622572"/>
                  <a:pt x="131476" y="622572"/>
                </a:cubicBezTo>
                <a:close/>
                <a:moveTo>
                  <a:pt x="24320" y="622572"/>
                </a:moveTo>
                <a:cubicBezTo>
                  <a:pt x="37752" y="622572"/>
                  <a:pt x="48640" y="633460"/>
                  <a:pt x="48640" y="646892"/>
                </a:cubicBezTo>
                <a:cubicBezTo>
                  <a:pt x="48640" y="660324"/>
                  <a:pt x="37752" y="671212"/>
                  <a:pt x="24320" y="671212"/>
                </a:cubicBezTo>
                <a:cubicBezTo>
                  <a:pt x="10888" y="671212"/>
                  <a:pt x="0" y="660324"/>
                  <a:pt x="0" y="646892"/>
                </a:cubicBezTo>
                <a:cubicBezTo>
                  <a:pt x="0" y="633460"/>
                  <a:pt x="10888" y="622572"/>
                  <a:pt x="24320" y="622572"/>
                </a:cubicBezTo>
                <a:close/>
                <a:moveTo>
                  <a:pt x="24320" y="466929"/>
                </a:moveTo>
                <a:cubicBezTo>
                  <a:pt x="37752" y="466929"/>
                  <a:pt x="48640" y="477817"/>
                  <a:pt x="48640" y="491249"/>
                </a:cubicBezTo>
                <a:cubicBezTo>
                  <a:pt x="48640" y="504681"/>
                  <a:pt x="37752" y="515569"/>
                  <a:pt x="24320" y="515569"/>
                </a:cubicBezTo>
                <a:cubicBezTo>
                  <a:pt x="10888" y="515569"/>
                  <a:pt x="0" y="504681"/>
                  <a:pt x="0" y="491249"/>
                </a:cubicBezTo>
                <a:cubicBezTo>
                  <a:pt x="0" y="477817"/>
                  <a:pt x="10888" y="466929"/>
                  <a:pt x="24320" y="466929"/>
                </a:cubicBezTo>
                <a:close/>
                <a:moveTo>
                  <a:pt x="131476" y="466929"/>
                </a:moveTo>
                <a:cubicBezTo>
                  <a:pt x="144908" y="466929"/>
                  <a:pt x="155796" y="477817"/>
                  <a:pt x="155796" y="491249"/>
                </a:cubicBezTo>
                <a:cubicBezTo>
                  <a:pt x="155796" y="504681"/>
                  <a:pt x="144908" y="515569"/>
                  <a:pt x="131476" y="515569"/>
                </a:cubicBezTo>
                <a:cubicBezTo>
                  <a:pt x="118044" y="515569"/>
                  <a:pt x="107156" y="504681"/>
                  <a:pt x="107156" y="491249"/>
                </a:cubicBezTo>
                <a:cubicBezTo>
                  <a:pt x="107156" y="477817"/>
                  <a:pt x="118044" y="466929"/>
                  <a:pt x="131476" y="466929"/>
                </a:cubicBezTo>
                <a:close/>
                <a:moveTo>
                  <a:pt x="238632" y="466929"/>
                </a:moveTo>
                <a:cubicBezTo>
                  <a:pt x="252064" y="466929"/>
                  <a:pt x="262952" y="477817"/>
                  <a:pt x="262952" y="491249"/>
                </a:cubicBezTo>
                <a:cubicBezTo>
                  <a:pt x="262952" y="504681"/>
                  <a:pt x="252064" y="515569"/>
                  <a:pt x="238632" y="515569"/>
                </a:cubicBezTo>
                <a:cubicBezTo>
                  <a:pt x="225200" y="515569"/>
                  <a:pt x="214312" y="504681"/>
                  <a:pt x="214312" y="491249"/>
                </a:cubicBezTo>
                <a:cubicBezTo>
                  <a:pt x="214312" y="477817"/>
                  <a:pt x="225200" y="466929"/>
                  <a:pt x="238632" y="466929"/>
                </a:cubicBezTo>
                <a:close/>
                <a:moveTo>
                  <a:pt x="345788" y="466929"/>
                </a:moveTo>
                <a:cubicBezTo>
                  <a:pt x="359220" y="466929"/>
                  <a:pt x="370108" y="477817"/>
                  <a:pt x="370108" y="491249"/>
                </a:cubicBezTo>
                <a:cubicBezTo>
                  <a:pt x="370108" y="504681"/>
                  <a:pt x="359220" y="515569"/>
                  <a:pt x="345788" y="515569"/>
                </a:cubicBezTo>
                <a:cubicBezTo>
                  <a:pt x="332356" y="515569"/>
                  <a:pt x="321468" y="504681"/>
                  <a:pt x="321468" y="491249"/>
                </a:cubicBezTo>
                <a:cubicBezTo>
                  <a:pt x="321468" y="477817"/>
                  <a:pt x="332356" y="466929"/>
                  <a:pt x="345788" y="466929"/>
                </a:cubicBezTo>
                <a:close/>
                <a:moveTo>
                  <a:pt x="452944" y="466929"/>
                </a:moveTo>
                <a:cubicBezTo>
                  <a:pt x="466376" y="466929"/>
                  <a:pt x="477264" y="477817"/>
                  <a:pt x="477264" y="491249"/>
                </a:cubicBezTo>
                <a:cubicBezTo>
                  <a:pt x="477264" y="504681"/>
                  <a:pt x="466376" y="515569"/>
                  <a:pt x="452944" y="515569"/>
                </a:cubicBezTo>
                <a:cubicBezTo>
                  <a:pt x="439512" y="515569"/>
                  <a:pt x="428624" y="504681"/>
                  <a:pt x="428624" y="491249"/>
                </a:cubicBezTo>
                <a:cubicBezTo>
                  <a:pt x="428624" y="477817"/>
                  <a:pt x="439512" y="466929"/>
                  <a:pt x="452944" y="466929"/>
                </a:cubicBezTo>
                <a:close/>
                <a:moveTo>
                  <a:pt x="24320" y="311287"/>
                </a:moveTo>
                <a:cubicBezTo>
                  <a:pt x="37752" y="311287"/>
                  <a:pt x="48640" y="322175"/>
                  <a:pt x="48640" y="335607"/>
                </a:cubicBezTo>
                <a:cubicBezTo>
                  <a:pt x="48640" y="349038"/>
                  <a:pt x="37752" y="359926"/>
                  <a:pt x="24320" y="359926"/>
                </a:cubicBezTo>
                <a:cubicBezTo>
                  <a:pt x="10888" y="359926"/>
                  <a:pt x="0" y="349038"/>
                  <a:pt x="0" y="335607"/>
                </a:cubicBezTo>
                <a:cubicBezTo>
                  <a:pt x="0" y="322175"/>
                  <a:pt x="10888" y="311287"/>
                  <a:pt x="24320" y="311287"/>
                </a:cubicBezTo>
                <a:close/>
                <a:moveTo>
                  <a:pt x="131476" y="311286"/>
                </a:moveTo>
                <a:cubicBezTo>
                  <a:pt x="144908" y="311286"/>
                  <a:pt x="155796" y="322174"/>
                  <a:pt x="155796" y="335606"/>
                </a:cubicBezTo>
                <a:cubicBezTo>
                  <a:pt x="155796" y="349038"/>
                  <a:pt x="144908" y="359926"/>
                  <a:pt x="131476" y="359926"/>
                </a:cubicBezTo>
                <a:cubicBezTo>
                  <a:pt x="118044" y="359926"/>
                  <a:pt x="107156" y="349038"/>
                  <a:pt x="107156" y="335606"/>
                </a:cubicBezTo>
                <a:cubicBezTo>
                  <a:pt x="107156" y="322174"/>
                  <a:pt x="118044" y="311286"/>
                  <a:pt x="131476" y="311286"/>
                </a:cubicBezTo>
                <a:close/>
                <a:moveTo>
                  <a:pt x="238632" y="311286"/>
                </a:moveTo>
                <a:cubicBezTo>
                  <a:pt x="252064" y="311286"/>
                  <a:pt x="262952" y="322174"/>
                  <a:pt x="262952" y="335606"/>
                </a:cubicBezTo>
                <a:cubicBezTo>
                  <a:pt x="262952" y="349038"/>
                  <a:pt x="252064" y="359926"/>
                  <a:pt x="238632" y="359926"/>
                </a:cubicBezTo>
                <a:cubicBezTo>
                  <a:pt x="225200" y="359926"/>
                  <a:pt x="214312" y="349038"/>
                  <a:pt x="214312" y="335606"/>
                </a:cubicBezTo>
                <a:cubicBezTo>
                  <a:pt x="214312" y="322174"/>
                  <a:pt x="225200" y="311286"/>
                  <a:pt x="238632" y="311286"/>
                </a:cubicBezTo>
                <a:close/>
                <a:moveTo>
                  <a:pt x="345788" y="311286"/>
                </a:moveTo>
                <a:cubicBezTo>
                  <a:pt x="359220" y="311286"/>
                  <a:pt x="370108" y="322174"/>
                  <a:pt x="370108" y="335606"/>
                </a:cubicBezTo>
                <a:cubicBezTo>
                  <a:pt x="370108" y="349038"/>
                  <a:pt x="359220" y="359926"/>
                  <a:pt x="345788" y="359926"/>
                </a:cubicBezTo>
                <a:cubicBezTo>
                  <a:pt x="332356" y="359926"/>
                  <a:pt x="321468" y="349038"/>
                  <a:pt x="321468" y="335606"/>
                </a:cubicBezTo>
                <a:cubicBezTo>
                  <a:pt x="321468" y="322174"/>
                  <a:pt x="332356" y="311286"/>
                  <a:pt x="345788" y="311286"/>
                </a:cubicBezTo>
                <a:close/>
                <a:moveTo>
                  <a:pt x="452944" y="311286"/>
                </a:moveTo>
                <a:cubicBezTo>
                  <a:pt x="466376" y="311286"/>
                  <a:pt x="477264" y="322174"/>
                  <a:pt x="477264" y="335606"/>
                </a:cubicBezTo>
                <a:cubicBezTo>
                  <a:pt x="477264" y="349038"/>
                  <a:pt x="466376" y="359926"/>
                  <a:pt x="452944" y="359926"/>
                </a:cubicBezTo>
                <a:cubicBezTo>
                  <a:pt x="439512" y="359926"/>
                  <a:pt x="428624" y="349038"/>
                  <a:pt x="428624" y="335606"/>
                </a:cubicBezTo>
                <a:cubicBezTo>
                  <a:pt x="428624" y="322174"/>
                  <a:pt x="439512" y="311286"/>
                  <a:pt x="452944" y="311286"/>
                </a:cubicBezTo>
                <a:close/>
                <a:moveTo>
                  <a:pt x="24320" y="155643"/>
                </a:moveTo>
                <a:cubicBezTo>
                  <a:pt x="37752" y="155643"/>
                  <a:pt x="48640" y="166531"/>
                  <a:pt x="48640" y="179963"/>
                </a:cubicBezTo>
                <a:cubicBezTo>
                  <a:pt x="48640" y="193395"/>
                  <a:pt x="37752" y="204283"/>
                  <a:pt x="24320" y="204283"/>
                </a:cubicBezTo>
                <a:cubicBezTo>
                  <a:pt x="10888" y="204283"/>
                  <a:pt x="0" y="193395"/>
                  <a:pt x="0" y="179963"/>
                </a:cubicBezTo>
                <a:cubicBezTo>
                  <a:pt x="0" y="166531"/>
                  <a:pt x="10888" y="155643"/>
                  <a:pt x="24320" y="155643"/>
                </a:cubicBezTo>
                <a:close/>
                <a:moveTo>
                  <a:pt x="131476" y="155643"/>
                </a:moveTo>
                <a:cubicBezTo>
                  <a:pt x="144908" y="155643"/>
                  <a:pt x="155796" y="166531"/>
                  <a:pt x="155796" y="179963"/>
                </a:cubicBezTo>
                <a:cubicBezTo>
                  <a:pt x="155796" y="193395"/>
                  <a:pt x="144908" y="204283"/>
                  <a:pt x="131476" y="204283"/>
                </a:cubicBezTo>
                <a:cubicBezTo>
                  <a:pt x="118044" y="204283"/>
                  <a:pt x="107156" y="193395"/>
                  <a:pt x="107156" y="179963"/>
                </a:cubicBezTo>
                <a:cubicBezTo>
                  <a:pt x="107156" y="166531"/>
                  <a:pt x="118044" y="155643"/>
                  <a:pt x="131476" y="155643"/>
                </a:cubicBezTo>
                <a:close/>
                <a:moveTo>
                  <a:pt x="238632" y="155643"/>
                </a:moveTo>
                <a:cubicBezTo>
                  <a:pt x="252064" y="155643"/>
                  <a:pt x="262952" y="166531"/>
                  <a:pt x="262952" y="179963"/>
                </a:cubicBezTo>
                <a:cubicBezTo>
                  <a:pt x="262952" y="193395"/>
                  <a:pt x="252064" y="204283"/>
                  <a:pt x="238632" y="204283"/>
                </a:cubicBezTo>
                <a:cubicBezTo>
                  <a:pt x="225200" y="204283"/>
                  <a:pt x="214312" y="193395"/>
                  <a:pt x="214312" y="179963"/>
                </a:cubicBezTo>
                <a:cubicBezTo>
                  <a:pt x="214312" y="166531"/>
                  <a:pt x="225200" y="155643"/>
                  <a:pt x="238632" y="155643"/>
                </a:cubicBezTo>
                <a:close/>
                <a:moveTo>
                  <a:pt x="345788" y="155643"/>
                </a:moveTo>
                <a:cubicBezTo>
                  <a:pt x="359220" y="155643"/>
                  <a:pt x="370108" y="166531"/>
                  <a:pt x="370108" y="179963"/>
                </a:cubicBezTo>
                <a:cubicBezTo>
                  <a:pt x="370108" y="193395"/>
                  <a:pt x="359220" y="204283"/>
                  <a:pt x="345788" y="204283"/>
                </a:cubicBezTo>
                <a:cubicBezTo>
                  <a:pt x="332356" y="204283"/>
                  <a:pt x="321468" y="193395"/>
                  <a:pt x="321468" y="179963"/>
                </a:cubicBezTo>
                <a:cubicBezTo>
                  <a:pt x="321468" y="166531"/>
                  <a:pt x="332356" y="155643"/>
                  <a:pt x="345788" y="155643"/>
                </a:cubicBezTo>
                <a:close/>
                <a:moveTo>
                  <a:pt x="452944" y="155643"/>
                </a:moveTo>
                <a:cubicBezTo>
                  <a:pt x="466376" y="155643"/>
                  <a:pt x="477264" y="166531"/>
                  <a:pt x="477264" y="179963"/>
                </a:cubicBezTo>
                <a:cubicBezTo>
                  <a:pt x="477264" y="193395"/>
                  <a:pt x="466376" y="204283"/>
                  <a:pt x="452944" y="204283"/>
                </a:cubicBezTo>
                <a:cubicBezTo>
                  <a:pt x="439512" y="204283"/>
                  <a:pt x="428624" y="193395"/>
                  <a:pt x="428624" y="179963"/>
                </a:cubicBezTo>
                <a:cubicBezTo>
                  <a:pt x="428624" y="166531"/>
                  <a:pt x="439512" y="155643"/>
                  <a:pt x="452944" y="155643"/>
                </a:cubicBezTo>
                <a:close/>
                <a:moveTo>
                  <a:pt x="452944" y="0"/>
                </a:moveTo>
                <a:cubicBezTo>
                  <a:pt x="466376" y="0"/>
                  <a:pt x="477264" y="10888"/>
                  <a:pt x="477264" y="24320"/>
                </a:cubicBezTo>
                <a:cubicBezTo>
                  <a:pt x="477264" y="37752"/>
                  <a:pt x="466376" y="48640"/>
                  <a:pt x="452944" y="48640"/>
                </a:cubicBezTo>
                <a:cubicBezTo>
                  <a:pt x="439512" y="48640"/>
                  <a:pt x="428624" y="37752"/>
                  <a:pt x="428624" y="24320"/>
                </a:cubicBezTo>
                <a:cubicBezTo>
                  <a:pt x="428624" y="10888"/>
                  <a:pt x="439512" y="0"/>
                  <a:pt x="452944" y="0"/>
                </a:cubicBezTo>
                <a:close/>
                <a:moveTo>
                  <a:pt x="345788" y="0"/>
                </a:moveTo>
                <a:cubicBezTo>
                  <a:pt x="359220" y="0"/>
                  <a:pt x="370108" y="10888"/>
                  <a:pt x="370108" y="24320"/>
                </a:cubicBezTo>
                <a:cubicBezTo>
                  <a:pt x="370108" y="37752"/>
                  <a:pt x="359220" y="48640"/>
                  <a:pt x="345788" y="48640"/>
                </a:cubicBezTo>
                <a:cubicBezTo>
                  <a:pt x="332356" y="48640"/>
                  <a:pt x="321468" y="37752"/>
                  <a:pt x="321468" y="24320"/>
                </a:cubicBezTo>
                <a:cubicBezTo>
                  <a:pt x="321468" y="10888"/>
                  <a:pt x="332356" y="0"/>
                  <a:pt x="345788" y="0"/>
                </a:cubicBezTo>
                <a:close/>
                <a:moveTo>
                  <a:pt x="238632" y="0"/>
                </a:moveTo>
                <a:cubicBezTo>
                  <a:pt x="252064" y="0"/>
                  <a:pt x="262952" y="10888"/>
                  <a:pt x="262952" y="24320"/>
                </a:cubicBezTo>
                <a:cubicBezTo>
                  <a:pt x="262952" y="37752"/>
                  <a:pt x="252064" y="48640"/>
                  <a:pt x="238632" y="48640"/>
                </a:cubicBezTo>
                <a:cubicBezTo>
                  <a:pt x="225200" y="48640"/>
                  <a:pt x="214312" y="37752"/>
                  <a:pt x="214312" y="24320"/>
                </a:cubicBezTo>
                <a:cubicBezTo>
                  <a:pt x="214312" y="10888"/>
                  <a:pt x="225200" y="0"/>
                  <a:pt x="238632" y="0"/>
                </a:cubicBezTo>
                <a:close/>
                <a:moveTo>
                  <a:pt x="131476" y="0"/>
                </a:moveTo>
                <a:cubicBezTo>
                  <a:pt x="144908" y="0"/>
                  <a:pt x="155796" y="10888"/>
                  <a:pt x="155796" y="24320"/>
                </a:cubicBezTo>
                <a:cubicBezTo>
                  <a:pt x="155796" y="37752"/>
                  <a:pt x="144908" y="48640"/>
                  <a:pt x="131476" y="48640"/>
                </a:cubicBezTo>
                <a:cubicBezTo>
                  <a:pt x="118044" y="48640"/>
                  <a:pt x="107156" y="37752"/>
                  <a:pt x="107156" y="24320"/>
                </a:cubicBezTo>
                <a:cubicBezTo>
                  <a:pt x="107156" y="10888"/>
                  <a:pt x="118044" y="0"/>
                  <a:pt x="131476" y="0"/>
                </a:cubicBezTo>
                <a:close/>
                <a:moveTo>
                  <a:pt x="24320" y="0"/>
                </a:moveTo>
                <a:cubicBezTo>
                  <a:pt x="37752" y="0"/>
                  <a:pt x="48640" y="10888"/>
                  <a:pt x="48640" y="24320"/>
                </a:cubicBezTo>
                <a:cubicBezTo>
                  <a:pt x="48640" y="37752"/>
                  <a:pt x="37752" y="48640"/>
                  <a:pt x="24320" y="48640"/>
                </a:cubicBezTo>
                <a:cubicBezTo>
                  <a:pt x="10888" y="48640"/>
                  <a:pt x="0" y="37752"/>
                  <a:pt x="0" y="24320"/>
                </a:cubicBezTo>
                <a:cubicBezTo>
                  <a:pt x="0" y="10888"/>
                  <a:pt x="10888" y="0"/>
                  <a:pt x="24320" y="0"/>
                </a:cubicBezTo>
                <a:close/>
              </a:path>
            </a:pathLst>
          </a:custGeom>
          <a:gradFill flip="none" rotWithShape="1">
            <a:gsLst>
              <a:gs pos="0">
                <a:srgbClr val="FFFFFF"/>
              </a:gs>
              <a:gs pos="100000">
                <a:srgbClr val="FFFFFF">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16" name="组合 15">
            <a:extLst>
              <a:ext uri="{FF2B5EF4-FFF2-40B4-BE49-F238E27FC236}">
                <a16:creationId xmlns="" xmlns:a16="http://schemas.microsoft.com/office/drawing/2014/main" id="{C99EE0EB-371B-4565-848E-1D9980650B3F}"/>
              </a:ext>
            </a:extLst>
          </p:cNvPr>
          <p:cNvGrpSpPr/>
          <p:nvPr/>
        </p:nvGrpSpPr>
        <p:grpSpPr>
          <a:xfrm>
            <a:off x="627871" y="1087556"/>
            <a:ext cx="4685358" cy="4685358"/>
            <a:chOff x="6403428" y="993228"/>
            <a:chExt cx="4871544" cy="4871544"/>
          </a:xfrm>
        </p:grpSpPr>
        <p:sp>
          <p:nvSpPr>
            <p:cNvPr id="17" name="椭圆 16">
              <a:extLst>
                <a:ext uri="{FF2B5EF4-FFF2-40B4-BE49-F238E27FC236}">
                  <a16:creationId xmlns="" xmlns:a16="http://schemas.microsoft.com/office/drawing/2014/main" id="{9F2A5B12-E82A-4158-8924-B631E71EA3D2}"/>
                </a:ext>
              </a:extLst>
            </p:cNvPr>
            <p:cNvSpPr/>
            <p:nvPr/>
          </p:nvSpPr>
          <p:spPr>
            <a:xfrm>
              <a:off x="6746145" y="1335945"/>
              <a:ext cx="4186109" cy="4186109"/>
            </a:xfrm>
            <a:prstGeom prst="ellipse">
              <a:avLst/>
            </a:prstGeom>
            <a:gradFill flip="none" rotWithShape="1">
              <a:gsLst>
                <a:gs pos="0">
                  <a:srgbClr val="4F7D94"/>
                </a:gs>
                <a:gs pos="70000">
                  <a:srgbClr val="2C525F"/>
                </a:gs>
              </a:gsLst>
              <a:lin ang="5400000" scaled="1"/>
              <a:tileRect/>
            </a:gradFill>
            <a:ln>
              <a:noFill/>
            </a:ln>
            <a:effectLst>
              <a:outerShdw blurRad="1270000" dist="393700" dir="6540000" rotWithShape="0">
                <a:srgbClr val="2C525F"/>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8" name="椭圆 17">
              <a:extLst>
                <a:ext uri="{FF2B5EF4-FFF2-40B4-BE49-F238E27FC236}">
                  <a16:creationId xmlns="" xmlns:a16="http://schemas.microsoft.com/office/drawing/2014/main" id="{15FA26C5-F4E0-4C08-BB44-C3AA1E2BA050}"/>
                </a:ext>
              </a:extLst>
            </p:cNvPr>
            <p:cNvSpPr/>
            <p:nvPr/>
          </p:nvSpPr>
          <p:spPr>
            <a:xfrm>
              <a:off x="7032611" y="1622411"/>
              <a:ext cx="3613178" cy="3613178"/>
            </a:xfrm>
            <a:prstGeom prst="ellipse">
              <a:avLst/>
            </a:prstGeom>
            <a:solidFill>
              <a:srgbClr val="6A9DB2"/>
            </a:solidFill>
            <a:ln>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9" name="椭圆 18">
              <a:extLst>
                <a:ext uri="{FF2B5EF4-FFF2-40B4-BE49-F238E27FC236}">
                  <a16:creationId xmlns="" xmlns:a16="http://schemas.microsoft.com/office/drawing/2014/main" id="{02F9E42C-170D-46A2-B93C-D958BB88B2AB}"/>
                </a:ext>
              </a:extLst>
            </p:cNvPr>
            <p:cNvSpPr/>
            <p:nvPr/>
          </p:nvSpPr>
          <p:spPr>
            <a:xfrm flipH="1">
              <a:off x="7256069" y="1845867"/>
              <a:ext cx="3166263" cy="3166266"/>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a:extLst>
                <a:ext uri="{FF2B5EF4-FFF2-40B4-BE49-F238E27FC236}">
                  <a16:creationId xmlns="" xmlns:a16="http://schemas.microsoft.com/office/drawing/2014/main" id="{7D7FB666-FB2B-4E5A-9E10-90AC0199BA01}"/>
                </a:ext>
              </a:extLst>
            </p:cNvPr>
            <p:cNvSpPr/>
            <p:nvPr/>
          </p:nvSpPr>
          <p:spPr>
            <a:xfrm>
              <a:off x="6403428" y="993228"/>
              <a:ext cx="4871544" cy="4871544"/>
            </a:xfrm>
            <a:prstGeom prst="ellipse">
              <a:avLst/>
            </a:prstGeom>
            <a:noFill/>
            <a:ln>
              <a:solidFill>
                <a:schemeClr val="bg1">
                  <a:alpha val="4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spTree>
    <p:custDataLst>
      <p:tags r:id="rId1"/>
    </p:custDataLst>
    <p:extLst>
      <p:ext uri="{BB962C8B-B14F-4D97-AF65-F5344CB8AC3E}">
        <p14:creationId xmlns:p14="http://schemas.microsoft.com/office/powerpoint/2010/main" val="286054426"/>
      </p:ext>
    </p:extLst>
  </p:cSld>
  <p:clrMapOvr>
    <a:masterClrMapping/>
  </p:clrMapOvr>
  <mc:AlternateContent xmlns:mc="http://schemas.openxmlformats.org/markup-compatibility/2006" xmlns:p14="http://schemas.microsoft.com/office/powerpoint/2010/main">
    <mc:Choice Requires="p14">
      <p:transition spd="slow" p14:dur="1250" advTm="5000">
        <p14:switch dir="r"/>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53"/>
                                        </p:tgtEl>
                                        <p:attrNameLst>
                                          <p:attrName>style.visibility</p:attrName>
                                        </p:attrNameLst>
                                      </p:cBhvr>
                                      <p:to>
                                        <p:strVal val="visible"/>
                                      </p:to>
                                    </p:set>
                                    <p:anim to="0" calcmode="lin" valueType="num">
                                      <p:cBhvr>
                                        <p:cTn id="7" dur="500" decel="100000" fill="hold">
                                          <p:stCondLst>
                                            <p:cond delay="0"/>
                                          </p:stCondLst>
                                        </p:cTn>
                                        <p:tgtEl>
                                          <p:spTgt spid="53"/>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53"/>
                                        </p:tgtEl>
                                      </p:cBhvr>
                                    </p:animEffect>
                                    <p:animScale>
                                      <p:cBhvr>
                                        <p:cTn id="9" dur="500" decel="100000" fill="hold">
                                          <p:stCondLst>
                                            <p:cond delay="0"/>
                                          </p:stCondLst>
                                        </p:cTn>
                                        <p:tgtEl>
                                          <p:spTgt spid="53"/>
                                        </p:tgtEl>
                                      </p:cBhvr>
                                      <p:by x="100000" y="100000"/>
                                      <p:from x="110000" y="110000"/>
                                      <p:to x="100000" y="100000"/>
                                    </p:animScale>
                                  </p:childTnLst>
                                </p:cTn>
                              </p:par>
                            </p:childTnLst>
                          </p:cTn>
                        </p:par>
                        <p:par>
                          <p:cTn id="10" fill="hold">
                            <p:stCondLst>
                              <p:cond delay="500"/>
                            </p:stCondLst>
                            <p:childTnLst>
                              <p:par>
                                <p:cTn id="11" presetID="10" presetClass="entr" presetSubtype="0" decel="10000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stCondLst>
                                            <p:cond delay="0"/>
                                          </p:stCondLst>
                                        </p:cTn>
                                        <p:tgtEl>
                                          <p:spTgt spid="56"/>
                                        </p:tgtEl>
                                      </p:cBhvr>
                                    </p:animEffect>
                                    <p:anim to="0" calcmode="lin" valueType="num">
                                      <p:cBhvr>
                                        <p:cTn id="14" dur="500" fill="hold">
                                          <p:stCondLst>
                                            <p:cond delay="0"/>
                                          </p:stCondLst>
                                        </p:cTn>
                                        <p:tgtEl>
                                          <p:spTgt spid="56"/>
                                        </p:tgtEl>
                                        <p:attrNameLst>
                                          <p:attrName>ppt_x</p:attrName>
                                        </p:attrNameLst>
                                      </p:cBhvr>
                                      <p:tavLst>
                                        <p:tav tm="0">
                                          <p:val>
                                            <p:strVal val="#ppt_x+.05"/>
                                          </p:val>
                                        </p:tav>
                                        <p:tav tm="100000">
                                          <p:val>
                                            <p:strVal val="#ppt_x"/>
                                          </p:val>
                                        </p:tav>
                                      </p:tavLst>
                                    </p:anim>
                                  </p:childTnLst>
                                </p:cTn>
                              </p:par>
                            </p:childTnLst>
                          </p:cTn>
                        </p:par>
                        <p:par>
                          <p:cTn id="15" fill="hold">
                            <p:stCondLst>
                              <p:cond delay="1000"/>
                            </p:stCondLst>
                            <p:childTnLst>
                              <p:par>
                                <p:cTn id="16" presetID="10" presetClass="entr" presetSubtype="0" decel="10000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stCondLst>
                                            <p:cond delay="0"/>
                                          </p:stCondLst>
                                        </p:cTn>
                                        <p:tgtEl>
                                          <p:spTgt spid="55"/>
                                        </p:tgtEl>
                                      </p:cBhvr>
                                    </p:animEffect>
                                    <p:anim to="0" calcmode="lin" valueType="num">
                                      <p:cBhvr>
                                        <p:cTn id="19" dur="500" fill="hold">
                                          <p:stCondLst>
                                            <p:cond delay="0"/>
                                          </p:stCondLst>
                                        </p:cTn>
                                        <p:tgtEl>
                                          <p:spTgt spid="55"/>
                                        </p:tgtEl>
                                        <p:attrNameLst>
                                          <p:attrName>ppt_x</p:attrName>
                                        </p:attrNameLst>
                                      </p:cBhvr>
                                      <p:tavLst>
                                        <p:tav tm="0">
                                          <p:val>
                                            <p:strVal val="#ppt_x+.05"/>
                                          </p:val>
                                        </p:tav>
                                        <p:tav tm="100000">
                                          <p:val>
                                            <p:strVal val="#ppt_x"/>
                                          </p:val>
                                        </p:tav>
                                      </p:tavLst>
                                    </p:anim>
                                  </p:childTnLst>
                                </p:cTn>
                              </p:par>
                            </p:childTnLst>
                          </p:cTn>
                        </p:par>
                        <p:par>
                          <p:cTn id="20" fill="hold">
                            <p:stCondLst>
                              <p:cond delay="15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59"/>
                                        </p:tgtEl>
                                        <p:attrNameLst>
                                          <p:attrName>style.visibility</p:attrName>
                                        </p:attrNameLst>
                                      </p:cBhvr>
                                      <p:to>
                                        <p:strVal val="visible"/>
                                      </p:to>
                                    </p:set>
                                    <p:anim to="0" calcmode="lin" valueType="num">
                                      <p:cBhvr>
                                        <p:cTn id="23" dur="500" decel="100000" fill="hold">
                                          <p:stCondLst>
                                            <p:cond delay="0"/>
                                          </p:stCondLst>
                                        </p:cTn>
                                        <p:tgtEl>
                                          <p:spTgt spid="59"/>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59"/>
                                        </p:tgtEl>
                                      </p:cBhvr>
                                    </p:animEffect>
                                    <p:animScale>
                                      <p:cBhvr>
                                        <p:cTn id="25" dur="500" decel="100000" fill="hold">
                                          <p:stCondLst>
                                            <p:cond delay="0"/>
                                          </p:stCondLst>
                                        </p:cTn>
                                        <p:tgtEl>
                                          <p:spTgt spid="59"/>
                                        </p:tgtEl>
                                      </p:cBhvr>
                                      <p:by x="100000" y="100000"/>
                                      <p:from x="110000" y="110000"/>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down)">
                                      <p:cBhvr>
                                        <p:cTn id="30" dur="500"/>
                                        <p:tgtEl>
                                          <p:spTgt spid="5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down)">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anim calcmode="lin" valueType="num">
                                      <p:cBhvr>
                                        <p:cTn id="39" dur="1000" fill="hold"/>
                                        <p:tgtEl>
                                          <p:spTgt spid="60"/>
                                        </p:tgtEl>
                                        <p:attrNameLst>
                                          <p:attrName>ppt_x</p:attrName>
                                        </p:attrNameLst>
                                      </p:cBhvr>
                                      <p:tavLst>
                                        <p:tav tm="0">
                                          <p:val>
                                            <p:strVal val="#ppt_x"/>
                                          </p:val>
                                        </p:tav>
                                        <p:tav tm="100000">
                                          <p:val>
                                            <p:strVal val="#ppt_x"/>
                                          </p:val>
                                        </p:tav>
                                      </p:tavLst>
                                    </p:anim>
                                    <p:anim calcmode="lin" valueType="num">
                                      <p:cBhvr>
                                        <p:cTn id="40"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53" grpId="0"/>
      <p:bldP spid="55" grpId="0"/>
      <p:bldP spid="56" grpId="0"/>
      <p:bldP spid="59" grpId="0"/>
      <p:bldP spid="6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ICON" val="#133994;"/>
</p:tagLst>
</file>

<file path=ppt/tags/tag10.xml><?xml version="1.0" encoding="utf-8"?>
<p:tagLst xmlns:a="http://schemas.openxmlformats.org/drawingml/2006/main" xmlns:r="http://schemas.openxmlformats.org/officeDocument/2006/relationships" xmlns:p="http://schemas.openxmlformats.org/presentationml/2006/main">
  <p:tag name="ISLIDE.ICON" val="#133994;"/>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ISLIDE.ICON" val="#133994;#16120;#70810;#393615;#372016;"/>
</p:tagLst>
</file>

<file path=ppt/tags/tag13.xml><?xml version="1.0" encoding="utf-8"?>
<p:tagLst xmlns:a="http://schemas.openxmlformats.org/drawingml/2006/main" xmlns:r="http://schemas.openxmlformats.org/officeDocument/2006/relationships" xmlns:p="http://schemas.openxmlformats.org/presentationml/2006/main">
  <p:tag name="ISLIDE.ICON" val="#133994;"/>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ISLIDE.ICON" val="#133994;"/>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ISLIDE.ICON" val="#133994;"/>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ISLIDE.ICON" val="#133994;"/>
</p:tagLst>
</file>

<file path=ppt/tags/tag20.xml><?xml version="1.0" encoding="utf-8"?>
<p:tagLst xmlns:a="http://schemas.openxmlformats.org/drawingml/2006/main" xmlns:r="http://schemas.openxmlformats.org/officeDocument/2006/relationships" xmlns:p="http://schemas.openxmlformats.org/presentationml/2006/main">
  <p:tag name="ISLIDE.ICON" val="#133994;"/>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ISLIDE.ICON" val="#133994;"/>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ISLIDE.ICON" val="#133994;"/>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ISLIDE.ICON" val="#133994;"/>
</p:tagLst>
</file>

<file path=ppt/tags/tag3.xml><?xml version="1.0" encoding="utf-8"?>
<p:tagLst xmlns:a="http://schemas.openxmlformats.org/drawingml/2006/main" xmlns:r="http://schemas.openxmlformats.org/officeDocument/2006/relationships" xmlns:p="http://schemas.openxmlformats.org/presentationml/2006/main">
  <p:tag name="ISLIDE.ICON" val="#133994;"/>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ISLIDE.ICON" val="#133994;"/>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ISLIDE.ICON" val="#133994;"/>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ISLIDE.ICON" val="#133994;"/>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54.xml><?xml version="1.0" encoding="utf-8"?>
<p:tagLst xmlns:a="http://schemas.openxmlformats.org/drawingml/2006/main" xmlns:r="http://schemas.openxmlformats.org/officeDocument/2006/relationships" xmlns:p="http://schemas.openxmlformats.org/presentationml/2006/main">
  <p:tag name="PA" val="v5.2.11"/>
</p:tagLst>
</file>

<file path=ppt/tags/tag55.xml><?xml version="1.0" encoding="utf-8"?>
<p:tagLst xmlns:a="http://schemas.openxmlformats.org/drawingml/2006/main" xmlns:r="http://schemas.openxmlformats.org/officeDocument/2006/relationships" xmlns:p="http://schemas.openxmlformats.org/presentationml/2006/main">
  <p:tag name="PA" val="v5.2.11"/>
</p:tagLst>
</file>

<file path=ppt/tags/tag56.xml><?xml version="1.0" encoding="utf-8"?>
<p:tagLst xmlns:a="http://schemas.openxmlformats.org/drawingml/2006/main" xmlns:r="http://schemas.openxmlformats.org/officeDocument/2006/relationships" xmlns:p="http://schemas.openxmlformats.org/presentationml/2006/main">
  <p:tag name="MH" val="20160203101803"/>
  <p:tag name="MH_LIBRARY" val="GRAPHIC"/>
  <p:tag name="MH_TYPE" val="Other"/>
  <p:tag name="MH_ORDER" val="2"/>
</p:tagLst>
</file>

<file path=ppt/tags/tag57.xml><?xml version="1.0" encoding="utf-8"?>
<p:tagLst xmlns:a="http://schemas.openxmlformats.org/drawingml/2006/main" xmlns:r="http://schemas.openxmlformats.org/officeDocument/2006/relationships" xmlns:p="http://schemas.openxmlformats.org/presentationml/2006/main">
  <p:tag name="MH" val="20160203101803"/>
  <p:tag name="MH_LIBRARY" val="GRAPHIC"/>
  <p:tag name="MH_TYPE" val="Other"/>
  <p:tag name="MH_ORDER" val="2"/>
</p:tagLst>
</file>

<file path=ppt/tags/tag58.xml><?xml version="1.0" encoding="utf-8"?>
<p:tagLst xmlns:a="http://schemas.openxmlformats.org/drawingml/2006/main" xmlns:r="http://schemas.openxmlformats.org/officeDocument/2006/relationships" xmlns:p="http://schemas.openxmlformats.org/presentationml/2006/main">
  <p:tag name="ISLIDE.ICON" val="#133994;"/>
</p:tagLst>
</file>

<file path=ppt/tags/tag59.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60.xml><?xml version="1.0" encoding="utf-8"?>
<p:tagLst xmlns:a="http://schemas.openxmlformats.org/drawingml/2006/main" xmlns:r="http://schemas.openxmlformats.org/officeDocument/2006/relationships" xmlns:p="http://schemas.openxmlformats.org/presentationml/2006/main">
  <p:tag name="PA" val="v5.2.11"/>
</p:tagLst>
</file>

<file path=ppt/tags/tag61.xml><?xml version="1.0" encoding="utf-8"?>
<p:tagLst xmlns:a="http://schemas.openxmlformats.org/drawingml/2006/main" xmlns:r="http://schemas.openxmlformats.org/officeDocument/2006/relationships" xmlns:p="http://schemas.openxmlformats.org/presentationml/2006/main">
  <p:tag name="PA" val="v5.2.11"/>
</p:tagLst>
</file>

<file path=ppt/tags/tag62.xml><?xml version="1.0" encoding="utf-8"?>
<p:tagLst xmlns:a="http://schemas.openxmlformats.org/drawingml/2006/main" xmlns:r="http://schemas.openxmlformats.org/officeDocument/2006/relationships" xmlns:p="http://schemas.openxmlformats.org/presentationml/2006/main">
  <p:tag name="ISLIDE.ICON" val="#133994;"/>
</p:tagLst>
</file>

<file path=ppt/tags/tag63.xml><?xml version="1.0" encoding="utf-8"?>
<p:tagLst xmlns:a="http://schemas.openxmlformats.org/drawingml/2006/main" xmlns:r="http://schemas.openxmlformats.org/officeDocument/2006/relationships" xmlns:p="http://schemas.openxmlformats.org/presentationml/2006/main">
  <p:tag name="PA" val="v5.2.11"/>
</p:tagLst>
</file>

<file path=ppt/tags/tag64.xml><?xml version="1.0" encoding="utf-8"?>
<p:tagLst xmlns:a="http://schemas.openxmlformats.org/drawingml/2006/main" xmlns:r="http://schemas.openxmlformats.org/officeDocument/2006/relationships" xmlns:p="http://schemas.openxmlformats.org/presentationml/2006/main">
  <p:tag name="ISLIDE.ICON" val="#133994;"/>
</p:tagLst>
</file>

<file path=ppt/tags/tag65.xml><?xml version="1.0" encoding="utf-8"?>
<p:tagLst xmlns:a="http://schemas.openxmlformats.org/drawingml/2006/main" xmlns:r="http://schemas.openxmlformats.org/officeDocument/2006/relationships" xmlns:p="http://schemas.openxmlformats.org/presentationml/2006/main">
  <p:tag name="PA" val="v5.2.11"/>
</p:tagLst>
</file>

<file path=ppt/tags/tag66.xml><?xml version="1.0" encoding="utf-8"?>
<p:tagLst xmlns:a="http://schemas.openxmlformats.org/drawingml/2006/main" xmlns:r="http://schemas.openxmlformats.org/officeDocument/2006/relationships" xmlns:p="http://schemas.openxmlformats.org/presentationml/2006/main">
  <p:tag name="PA" val="v5.2.11"/>
</p:tagLst>
</file>

<file path=ppt/tags/tag67.xml><?xml version="1.0" encoding="utf-8"?>
<p:tagLst xmlns:a="http://schemas.openxmlformats.org/drawingml/2006/main" xmlns:r="http://schemas.openxmlformats.org/officeDocument/2006/relationships" xmlns:p="http://schemas.openxmlformats.org/presentationml/2006/main">
  <p:tag name="PA" val="v5.2.11"/>
</p:tagLst>
</file>

<file path=ppt/tags/tag68.xml><?xml version="1.0" encoding="utf-8"?>
<p:tagLst xmlns:a="http://schemas.openxmlformats.org/drawingml/2006/main" xmlns:r="http://schemas.openxmlformats.org/officeDocument/2006/relationships" xmlns:p="http://schemas.openxmlformats.org/presentationml/2006/main">
  <p:tag name="PA" val="v5.2.11"/>
</p:tagLst>
</file>

<file path=ppt/tags/tag69.xml><?xml version="1.0" encoding="utf-8"?>
<p:tagLst xmlns:a="http://schemas.openxmlformats.org/drawingml/2006/main" xmlns:r="http://schemas.openxmlformats.org/officeDocument/2006/relationships" xmlns:p="http://schemas.openxmlformats.org/presentationml/2006/main">
  <p:tag name="ISLIDE.ICON" val="#133994;"/>
</p:tagLst>
</file>

<file path=ppt/tags/tag7.xml><?xml version="1.0" encoding="utf-8"?>
<p:tagLst xmlns:a="http://schemas.openxmlformats.org/drawingml/2006/main" xmlns:r="http://schemas.openxmlformats.org/officeDocument/2006/relationships" xmlns:p="http://schemas.openxmlformats.org/presentationml/2006/main">
  <p:tag name="ISLIDE.ICON" val="#133994;"/>
</p:tagLst>
</file>

<file path=ppt/tags/tag70.xml><?xml version="1.0" encoding="utf-8"?>
<p:tagLst xmlns:a="http://schemas.openxmlformats.org/drawingml/2006/main" xmlns:r="http://schemas.openxmlformats.org/officeDocument/2006/relationships" xmlns:p="http://schemas.openxmlformats.org/presentationml/2006/main">
  <p:tag name="PA" val="v5.2.11"/>
</p:tagLst>
</file>

<file path=ppt/tags/tag71.xml><?xml version="1.0" encoding="utf-8"?>
<p:tagLst xmlns:a="http://schemas.openxmlformats.org/drawingml/2006/main" xmlns:r="http://schemas.openxmlformats.org/officeDocument/2006/relationships" xmlns:p="http://schemas.openxmlformats.org/presentationml/2006/main">
  <p:tag name="PA" val="v5.2.11"/>
</p:tagLst>
</file>

<file path=ppt/tags/tag72.xml><?xml version="1.0" encoding="utf-8"?>
<p:tagLst xmlns:a="http://schemas.openxmlformats.org/drawingml/2006/main" xmlns:r="http://schemas.openxmlformats.org/officeDocument/2006/relationships" xmlns:p="http://schemas.openxmlformats.org/presentationml/2006/main">
  <p:tag name="PA" val="v5.2.11"/>
</p:tagLst>
</file>

<file path=ppt/tags/tag73.xml><?xml version="1.0" encoding="utf-8"?>
<p:tagLst xmlns:a="http://schemas.openxmlformats.org/drawingml/2006/main" xmlns:r="http://schemas.openxmlformats.org/officeDocument/2006/relationships" xmlns:p="http://schemas.openxmlformats.org/presentationml/2006/main">
  <p:tag name="PA" val="v5.2.11"/>
</p:tagLst>
</file>

<file path=ppt/tags/tag74.xml><?xml version="1.0" encoding="utf-8"?>
<p:tagLst xmlns:a="http://schemas.openxmlformats.org/drawingml/2006/main" xmlns:r="http://schemas.openxmlformats.org/officeDocument/2006/relationships" xmlns:p="http://schemas.openxmlformats.org/presentationml/2006/main">
  <p:tag name="PA" val="v5.2.11"/>
</p:tagLst>
</file>

<file path=ppt/tags/tag75.xml><?xml version="1.0" encoding="utf-8"?>
<p:tagLst xmlns:a="http://schemas.openxmlformats.org/drawingml/2006/main" xmlns:r="http://schemas.openxmlformats.org/officeDocument/2006/relationships" xmlns:p="http://schemas.openxmlformats.org/presentationml/2006/main">
  <p:tag name="PA" val="v5.2.11"/>
</p:tagLst>
</file>

<file path=ppt/tags/tag76.xml><?xml version="1.0" encoding="utf-8"?>
<p:tagLst xmlns:a="http://schemas.openxmlformats.org/drawingml/2006/main" xmlns:r="http://schemas.openxmlformats.org/officeDocument/2006/relationships" xmlns:p="http://schemas.openxmlformats.org/presentationml/2006/main">
  <p:tag name="PA" val="v5.2.11"/>
</p:tagLst>
</file>

<file path=ppt/tags/tag77.xml><?xml version="1.0" encoding="utf-8"?>
<p:tagLst xmlns:a="http://schemas.openxmlformats.org/drawingml/2006/main" xmlns:r="http://schemas.openxmlformats.org/officeDocument/2006/relationships" xmlns:p="http://schemas.openxmlformats.org/presentationml/2006/main">
  <p:tag name="PA" val="v5.2.11"/>
</p:tagLst>
</file>

<file path=ppt/tags/tag78.xml><?xml version="1.0" encoding="utf-8"?>
<p:tagLst xmlns:a="http://schemas.openxmlformats.org/drawingml/2006/main" xmlns:r="http://schemas.openxmlformats.org/officeDocument/2006/relationships" xmlns:p="http://schemas.openxmlformats.org/presentationml/2006/main">
  <p:tag name="PA" val="v5.2.11"/>
</p:tagLst>
</file>

<file path=ppt/tags/tag79.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80.xml><?xml version="1.0" encoding="utf-8"?>
<p:tagLst xmlns:a="http://schemas.openxmlformats.org/drawingml/2006/main" xmlns:r="http://schemas.openxmlformats.org/officeDocument/2006/relationships" xmlns:p="http://schemas.openxmlformats.org/presentationml/2006/main">
  <p:tag name="PA" val="v5.2.11"/>
</p:tagLst>
</file>

<file path=ppt/tags/tag81.xml><?xml version="1.0" encoding="utf-8"?>
<p:tagLst xmlns:a="http://schemas.openxmlformats.org/drawingml/2006/main" xmlns:r="http://schemas.openxmlformats.org/officeDocument/2006/relationships" xmlns:p="http://schemas.openxmlformats.org/presentationml/2006/main">
  <p:tag name="PA" val="v5.2.11"/>
</p:tagLst>
</file>

<file path=ppt/tags/tag82.xml><?xml version="1.0" encoding="utf-8"?>
<p:tagLst xmlns:a="http://schemas.openxmlformats.org/drawingml/2006/main" xmlns:r="http://schemas.openxmlformats.org/officeDocument/2006/relationships" xmlns:p="http://schemas.openxmlformats.org/presentationml/2006/main">
  <p:tag name="ISLIDE.ICON" val="#133994;"/>
</p:tagLst>
</file>

<file path=ppt/tags/tag83.xml><?xml version="1.0" encoding="utf-8"?>
<p:tagLst xmlns:a="http://schemas.openxmlformats.org/drawingml/2006/main" xmlns:r="http://schemas.openxmlformats.org/officeDocument/2006/relationships" xmlns:p="http://schemas.openxmlformats.org/presentationml/2006/main">
  <p:tag name="ISLIDE.ICON" val="#133994;"/>
</p:tagLst>
</file>

<file path=ppt/tags/tag84.xml><?xml version="1.0" encoding="utf-8"?>
<p:tagLst xmlns:a="http://schemas.openxmlformats.org/drawingml/2006/main" xmlns:r="http://schemas.openxmlformats.org/officeDocument/2006/relationships" xmlns:p="http://schemas.openxmlformats.org/presentationml/2006/main">
  <p:tag name="PA" val="v5.2.11"/>
</p:tagLst>
</file>

<file path=ppt/tags/tag85.xml><?xml version="1.0" encoding="utf-8"?>
<p:tagLst xmlns:a="http://schemas.openxmlformats.org/drawingml/2006/main" xmlns:r="http://schemas.openxmlformats.org/officeDocument/2006/relationships" xmlns:p="http://schemas.openxmlformats.org/presentationml/2006/main">
  <p:tag name="PA" val="v5.2.11"/>
</p:tagLst>
</file>

<file path=ppt/tags/tag86.xml><?xml version="1.0" encoding="utf-8"?>
<p:tagLst xmlns:a="http://schemas.openxmlformats.org/drawingml/2006/main" xmlns:r="http://schemas.openxmlformats.org/officeDocument/2006/relationships" xmlns:p="http://schemas.openxmlformats.org/presentationml/2006/main">
  <p:tag name="PA" val="v5.2.11"/>
</p:tagLst>
</file>

<file path=ppt/tags/tag87.xml><?xml version="1.0" encoding="utf-8"?>
<p:tagLst xmlns:a="http://schemas.openxmlformats.org/drawingml/2006/main" xmlns:r="http://schemas.openxmlformats.org/officeDocument/2006/relationships" xmlns:p="http://schemas.openxmlformats.org/presentationml/2006/main">
  <p:tag name="ISLIDE.ICON" val="#133994;"/>
</p:tagLst>
</file>

<file path=ppt/tags/tag9.xml><?xml version="1.0" encoding="utf-8"?>
<p:tagLst xmlns:a="http://schemas.openxmlformats.org/drawingml/2006/main" xmlns:r="http://schemas.openxmlformats.org/officeDocument/2006/relationships" xmlns:p="http://schemas.openxmlformats.org/presentationml/2006/main">
  <p:tag name="ISLIDE.ICON" val="#133994;"/>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rh44kfv">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1563</Words>
  <Application>Microsoft Office PowerPoint</Application>
  <PresentationFormat>宽屏</PresentationFormat>
  <Paragraphs>219</Paragraphs>
  <Slides>25</Slides>
  <Notes>3</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25</vt:i4>
      </vt:variant>
    </vt:vector>
  </HeadingPairs>
  <TitlesOfParts>
    <vt:vector size="35"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2022-03-17T00:50:54Z</dcterms:created>
  <dcterms:modified xsi:type="dcterms:W3CDTF">2023-01-24T03:28:27Z</dcterms:modified>
</cp:coreProperties>
</file>