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7" r:id="rId4"/>
  </p:sldMasterIdLst>
  <p:notesMasterIdLst>
    <p:notesMasterId r:id="rId29"/>
  </p:notesMasterIdLst>
  <p:sldIdLst>
    <p:sldId id="256" r:id="rId5"/>
    <p:sldId id="257" r:id="rId6"/>
    <p:sldId id="263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0" r:id="rId20"/>
    <p:sldId id="271" r:id="rId21"/>
    <p:sldId id="272" r:id="rId22"/>
    <p:sldId id="274" r:id="rId23"/>
    <p:sldId id="277" r:id="rId24"/>
    <p:sldId id="275" r:id="rId25"/>
    <p:sldId id="276" r:id="rId26"/>
    <p:sldId id="279" r:id="rId27"/>
    <p:sldId id="28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CE"/>
    <a:srgbClr val="010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35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436D0-001A-4A1B-A953-69E39CF308EB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6FC2C-E201-4BB8-ABCF-DFBE416F3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1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FC2C-E201-4BB8-ABCF-DFBE416F350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01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689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67CFED-923E-4BAC-B97D-9A7195357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3D1EE5B-940E-433D-964E-CE33A809A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87EBF21-7008-408B-B416-D97C21D6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9116749-AB10-4431-8309-D19AD157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A4B41E9-5501-4EAC-95D5-5DA398EC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1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C24DF0-1D1F-414D-A9BA-0B4CD050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351ADB2-3612-4841-89D1-B023D4CDB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A76B9A-CCF0-42E1-B8F7-B27EFADE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7C3290-BE9E-47C5-8ED6-26903304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2EB6E2F-DC0C-43FA-97F9-AA11FB09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1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CDD8439-8EC2-4D6B-8459-32AC5D391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443759A-A778-47C7-B03F-2FBAA0ECA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9EE59B0-3630-460C-908B-BAF46912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36ADDCF-4B05-40EE-A749-45FD08CE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F849AD-D81E-440C-AE77-48FA367C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41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59C77A-0983-461A-A645-D71B52D1A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6DC1B5E-866E-426F-B3C5-4FF8CE150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E19A241-EBDE-4FA8-A5A5-9C2C5D23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452D1B0-2F5F-40C4-AFAB-0EEE2DE9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0FF050D-F459-402D-8777-683CB364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45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CF3FBE-1852-46F9-A893-A0D3ECEB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B499CB-D3C4-433D-B22F-D1AD72A8E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05C00E9-32AE-45F1-AC36-27F258FF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00C6A1-69A7-4CF8-99DC-F3A61391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DBA3C5E-EE8B-486C-B456-E5758C76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69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57880DD-2F7F-4AC0-AFC5-3436D9D1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6DD5BD3-6549-4880-87B5-1CFF5415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444228C-1112-4285-8672-06388F1C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327308-8908-4528-BCB4-2C90AC2C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B3EE66-6A62-438C-B838-581EF76E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49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C123D28-343C-40FB-8C34-419F8AAE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EFA2BEF-A112-4811-A21E-CF1C874BE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F391E91-F8EA-422A-B9FC-CA8786CA1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B1209F1-A0D7-41B7-A8A5-9F71BEC7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530FA8-04A2-4232-A313-47FADFC5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D1F938C-0741-4BA8-B412-75C7A5C9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686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414745-92C9-4E94-AD09-D4D2A74E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DFEA367-2A1B-4FDD-9841-6492B0BCE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D4C70D1-D47D-40FB-870B-A2F812ACF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581EB64-DAB7-48B7-9F1F-E8DD2F350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58715BA-7C89-4885-A2BD-317B0C97F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6ACD720-39E2-4D2E-B0D9-867BC764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C1D5C7E-586F-40F6-A34F-9C2CFB8A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E179A8E-643D-41C4-AC6A-523CEF56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71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414745-92C9-4E94-AD09-D4D2A74E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DFEA367-2A1B-4FDD-9841-6492B0BCE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D4C70D1-D47D-40FB-870B-A2F812ACF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581EB64-DAB7-48B7-9F1F-E8DD2F350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58715BA-7C89-4885-A2BD-317B0C97F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6ACD720-39E2-4D2E-B0D9-867BC764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C1D5C7E-586F-40F6-A34F-9C2CFB8A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E179A8E-643D-41C4-AC6A-523CEF56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444" y="671714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037004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8771C4B-383B-4FC6-B33D-23CFC8C4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5F0DFF5-E482-40A0-865D-008C83F5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AE1A919-D816-4E42-9CEA-2ACB7BB9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4856873-2ABC-4E09-B1F4-AC0E48CE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11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DCD75FB-5D5D-4AAC-B781-F05E14FE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D603891-3B83-4D28-8FC1-C73F5281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03BC68A-3F76-4953-B480-C6F74CCA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34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9A3737-509D-473D-8F98-E73BD291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039D085-9A40-43CE-9143-6DC33EC4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038C6D0-2E9C-4CE7-83E4-BF325FED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587A79-A546-4537-BBFB-B4E2F476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C4FCF0-E540-4DD2-BB3E-7A713CFD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33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653052-045E-4BBD-9E1F-9917F4CB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A15B125-10FA-4B9E-B6F0-DF88DB2C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E729C0E-D766-4999-A379-6FE62949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A62D188-835E-4E43-B034-88CBC5B7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ED5689A-00F9-4955-B744-88C3A1DA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8D3E756-F2A3-4666-A202-67B94152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425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30EFF4-B986-4DAF-80AC-763C53DA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2895789-4F2F-4104-9372-509AF2AEC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43FDA88-7949-4E3B-8B07-966CB6A85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4A6BC0F-D72C-4979-8C77-F04C35B9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A5C11A4-45B6-4633-AE98-705389F9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BBB27A8-B06B-4491-B4D2-53CF5601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9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D334554-70F0-4CC3-95A2-B4B479AD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B098830-2EC3-4D4B-A405-33188870A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BB64E57-EC3B-47A1-B41B-DCF10C1F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100C154-9657-4394-94FE-FD30CCFC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B4E06ED-C69B-4F51-A13E-C80E827A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42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67C2C63-BE01-4BD0-9C48-3ADEDA358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C091BCE-0D77-4860-B0B9-821A991EE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89D7B9B-B22C-4105-AB95-D954CA29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6159F61-D2A4-4919-BD74-CAEC813B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89EBBC6-9DF3-4C78-B939-98D7E743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26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5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31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605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7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2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68E031C-D45D-465B-9D01-D330A8E2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D85F63E-C50E-4A59-9001-900636B1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80A5A85-4E55-4FDA-8741-F7313645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764975B-38E9-4A11-A873-EAC8878F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F42E4A-11A2-44BD-8978-64926B0F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89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46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79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0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1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79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8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57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1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33EE54-CD07-4244-8959-13EBEBDA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838D88B-476A-48D4-BC28-A208CE070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14967D1-37ED-4F9F-938C-C4110047F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32E8C3F-99C2-4BF4-90B6-97DA1182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E0FDCD4-D3A8-43C2-B02E-5A4D46C2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5CEC283-0759-4068-9C13-91E3A906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96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1DC3F1-5CA5-47B4-A2CE-330F9372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A465A88-A162-47E7-9F03-991E241C6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02D4BEC-DA4A-40E1-8A7C-57D796CB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BFF3FD0-58ED-4E12-B788-0B0508B00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7D18CCF-696B-43AA-BD4A-6A647944F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B81E9B9-1333-4FEE-B79C-E4E00B3C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AB2E8969-8777-417E-91AA-5C165381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61D971D-205A-40D0-A6B7-6B64F026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76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FD0187B-BE62-4E6B-8F5D-3E3B8D10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43D47A1-6C95-43B7-9A3D-EB3A83EC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A35898F-70EA-4696-BD76-CA5597A5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5034254-1FF0-45A5-8A59-60544926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26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63D91AA-BDD8-4993-B41F-B28EE299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E86C4AE-8306-4A87-96C5-BD383305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FF8E3AF1-C1BF-4267-BFC4-3B7BB4EE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79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C23E07-60F0-44EE-B8CB-DD0C0838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60669B2-02B2-42A9-B903-2ED4BA15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56EF17F-5265-4C25-92E9-AF036D9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78F33E3-0857-4B93-B60C-C4627C25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1CBDFB6-FB98-4E1F-B3FB-DA04A6C4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0D77A91-D22E-4563-876C-A9661C4F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71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F318D25-2D3A-49F9-9F51-B8D09023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CB7D05B-DB8F-47BE-9C70-5FD630949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290FE75-2220-4159-B972-95516FCE6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2AF8EA-F4CE-4BF9-8542-8B6F8933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A092B73-1A0C-4A8D-AE9F-122D676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6157F98-016B-4223-8A70-34D275A8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73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64FEE83-A079-4B5B-8579-ADCBCEC5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0A1153A-AA02-4EEE-BFEC-AAA35F20B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A8373A-D2C7-4973-8890-8002062B5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D06D-4818-4F41-9D05-228D611836D8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E4BC8C6-014A-405C-A5EB-B7CAA9AB6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243E201-7875-4431-A301-9B4D1DB54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AC17-B43E-4AF2-B9AC-4E8908589F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CC4D528-2DDE-4504-A0D7-15281AEBB0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1D8B96D-6845-4933-A419-09337C1AB1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D9D186C-8CF8-4E89-B5DD-5E920E65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E7E3711-A607-4C2D-A4F0-7FCA4926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B6821E-B475-4B6A-8354-3BFF28BB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77A0-70A0-47C6-A72A-E1BEB9E4FC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47ADDE1-8A34-4510-8A42-415D95F05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A1723B-ACC8-4B3F-876E-65E016037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D596-916F-4BB5-8208-31EEE4BFB3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0422F80-B653-4F58-ACDA-F70A7B73EE73}"/>
              </a:ext>
            </a:extLst>
          </p:cNvPr>
          <p:cNvSpPr/>
          <p:nvPr userDrawn="1"/>
        </p:nvSpPr>
        <p:spPr>
          <a:xfrm>
            <a:off x="537410" y="469231"/>
            <a:ext cx="11117179" cy="5919537"/>
          </a:xfrm>
          <a:prstGeom prst="roundRect">
            <a:avLst>
              <a:gd name="adj" fmla="val 4262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2B1F993-D4A4-4C16-92A8-E8207E01ED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402" y="251732"/>
            <a:ext cx="2241325" cy="10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08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2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5A10658-F526-4C2D-8C92-37E51769E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72BAEF5-34A1-40CB-92B8-762CAEAC3A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7253"/>
            <a:ext cx="5817996" cy="3778180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B7B4C078-1D94-4919-82D3-DE1FA9CA7D35}"/>
              </a:ext>
            </a:extLst>
          </p:cNvPr>
          <p:cNvGrpSpPr/>
          <p:nvPr/>
        </p:nvGrpSpPr>
        <p:grpSpPr>
          <a:xfrm>
            <a:off x="4668903" y="1393902"/>
            <a:ext cx="6907928" cy="3662142"/>
            <a:chOff x="4668903" y="1393902"/>
            <a:chExt cx="6907928" cy="3662142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BDC94778-3742-442C-942C-3C20FE5F4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903" y="1393902"/>
              <a:ext cx="6907928" cy="3662142"/>
            </a:xfrm>
            <a:prstGeom prst="rect">
              <a:avLst/>
            </a:prstGeom>
          </p:spPr>
        </p:pic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0123A2DA-C61A-40F8-B1EC-B351D4B4A400}"/>
                </a:ext>
              </a:extLst>
            </p:cNvPr>
            <p:cNvSpPr/>
            <p:nvPr/>
          </p:nvSpPr>
          <p:spPr>
            <a:xfrm>
              <a:off x="6227571" y="2966224"/>
              <a:ext cx="521774" cy="1230832"/>
            </a:xfrm>
            <a:custGeom>
              <a:avLst/>
              <a:gdLst/>
              <a:ahLst/>
              <a:cxnLst/>
              <a:rect l="l" t="t" r="r" b="b"/>
              <a:pathLst>
                <a:path w="435524" h="1102519">
                  <a:moveTo>
                    <a:pt x="97631" y="0"/>
                  </a:moveTo>
                  <a:lnTo>
                    <a:pt x="280988" y="0"/>
                  </a:lnTo>
                  <a:lnTo>
                    <a:pt x="280988" y="207169"/>
                  </a:lnTo>
                  <a:lnTo>
                    <a:pt x="359569" y="207169"/>
                  </a:lnTo>
                  <a:lnTo>
                    <a:pt x="359569" y="263306"/>
                  </a:lnTo>
                  <a:lnTo>
                    <a:pt x="388144" y="254794"/>
                  </a:lnTo>
                  <a:lnTo>
                    <a:pt x="388144" y="47625"/>
                  </a:lnTo>
                  <a:lnTo>
                    <a:pt x="435524" y="47625"/>
                  </a:lnTo>
                  <a:lnTo>
                    <a:pt x="435524" y="1083590"/>
                  </a:lnTo>
                  <a:lnTo>
                    <a:pt x="422077" y="1074837"/>
                  </a:lnTo>
                  <a:cubicBezTo>
                    <a:pt x="399455" y="1050429"/>
                    <a:pt x="388144" y="1014016"/>
                    <a:pt x="388144" y="965597"/>
                  </a:cubicBezTo>
                  <a:lnTo>
                    <a:pt x="388144" y="442913"/>
                  </a:lnTo>
                  <a:lnTo>
                    <a:pt x="332184" y="454819"/>
                  </a:lnTo>
                  <a:lnTo>
                    <a:pt x="332184" y="372666"/>
                  </a:lnTo>
                  <a:lnTo>
                    <a:pt x="280988" y="372666"/>
                  </a:lnTo>
                  <a:lnTo>
                    <a:pt x="280988" y="948928"/>
                  </a:lnTo>
                  <a:lnTo>
                    <a:pt x="359569" y="948928"/>
                  </a:lnTo>
                  <a:lnTo>
                    <a:pt x="359569" y="1025128"/>
                  </a:lnTo>
                  <a:cubicBezTo>
                    <a:pt x="359569" y="1075134"/>
                    <a:pt x="333772" y="1100931"/>
                    <a:pt x="282178" y="1102519"/>
                  </a:cubicBezTo>
                  <a:lnTo>
                    <a:pt x="0" y="1102519"/>
                  </a:lnTo>
                  <a:lnTo>
                    <a:pt x="0" y="948928"/>
                  </a:lnTo>
                  <a:lnTo>
                    <a:pt x="97631" y="948928"/>
                  </a:lnTo>
                  <a:lnTo>
                    <a:pt x="97631" y="461963"/>
                  </a:lnTo>
                  <a:cubicBezTo>
                    <a:pt x="97631" y="411163"/>
                    <a:pt x="76200" y="382191"/>
                    <a:pt x="33338" y="375047"/>
                  </a:cubicBezTo>
                  <a:lnTo>
                    <a:pt x="1191" y="372666"/>
                  </a:lnTo>
                  <a:lnTo>
                    <a:pt x="1191" y="207169"/>
                  </a:lnTo>
                  <a:lnTo>
                    <a:pt x="97631" y="207169"/>
                  </a:lnTo>
                  <a:lnTo>
                    <a:pt x="976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3951DD44-801E-44EC-A508-A55E9958A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6969" y="2844134"/>
              <a:ext cx="1636198" cy="1360449"/>
            </a:xfrm>
            <a:prstGeom prst="rect">
              <a:avLst/>
            </a:prstGeom>
          </p:spPr>
        </p:pic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E814CAEF-EB32-466A-84C8-CF347E55F4E8}"/>
                </a:ext>
              </a:extLst>
            </p:cNvPr>
            <p:cNvGrpSpPr/>
            <p:nvPr/>
          </p:nvGrpSpPr>
          <p:grpSpPr>
            <a:xfrm>
              <a:off x="7607199" y="2952235"/>
              <a:ext cx="1280493" cy="1228037"/>
              <a:chOff x="-1911301" y="1892061"/>
              <a:chExt cx="1280493" cy="1228037"/>
            </a:xfrm>
          </p:grpSpPr>
          <p:sp>
            <p:nvSpPr>
              <p:cNvPr id="16" name="任意多边形: 形状 15">
                <a:extLst>
                  <a:ext uri="{FF2B5EF4-FFF2-40B4-BE49-F238E27FC236}">
                    <a16:creationId xmlns="" xmlns:a16="http://schemas.microsoft.com/office/drawing/2014/main" id="{6FE5E196-DE96-45A0-B39C-96E3F48AA185}"/>
                  </a:ext>
                </a:extLst>
              </p:cNvPr>
              <p:cNvSpPr/>
              <p:nvPr/>
            </p:nvSpPr>
            <p:spPr>
              <a:xfrm>
                <a:off x="-1884140" y="1940508"/>
                <a:ext cx="623856" cy="1104900"/>
              </a:xfrm>
              <a:custGeom>
                <a:avLst/>
                <a:gdLst/>
                <a:ahLst/>
                <a:cxnLst/>
                <a:rect l="l" t="t" r="r" b="b"/>
                <a:pathLst>
                  <a:path w="623856" h="1104900">
                    <a:moveTo>
                      <a:pt x="4763" y="0"/>
                    </a:moveTo>
                    <a:lnTo>
                      <a:pt x="372666" y="0"/>
                    </a:lnTo>
                    <a:lnTo>
                      <a:pt x="372666" y="154781"/>
                    </a:lnTo>
                    <a:lnTo>
                      <a:pt x="280988" y="154781"/>
                    </a:lnTo>
                    <a:lnTo>
                      <a:pt x="280988" y="472678"/>
                    </a:lnTo>
                    <a:lnTo>
                      <a:pt x="364331" y="472678"/>
                    </a:lnTo>
                    <a:lnTo>
                      <a:pt x="364331" y="627459"/>
                    </a:lnTo>
                    <a:lnTo>
                      <a:pt x="280988" y="627459"/>
                    </a:lnTo>
                    <a:lnTo>
                      <a:pt x="280988" y="950119"/>
                    </a:lnTo>
                    <a:lnTo>
                      <a:pt x="447675" y="951309"/>
                    </a:lnTo>
                    <a:lnTo>
                      <a:pt x="419100" y="317897"/>
                    </a:lnTo>
                    <a:lnTo>
                      <a:pt x="584597" y="317897"/>
                    </a:lnTo>
                    <a:lnTo>
                      <a:pt x="621506" y="938212"/>
                    </a:lnTo>
                    <a:cubicBezTo>
                      <a:pt x="633413" y="1032669"/>
                      <a:pt x="600075" y="1087437"/>
                      <a:pt x="521494" y="1102519"/>
                    </a:cubicBezTo>
                    <a:lnTo>
                      <a:pt x="392906" y="1104900"/>
                    </a:lnTo>
                    <a:lnTo>
                      <a:pt x="369094" y="1104900"/>
                    </a:lnTo>
                    <a:lnTo>
                      <a:pt x="0" y="1104900"/>
                    </a:lnTo>
                    <a:lnTo>
                      <a:pt x="0" y="950119"/>
                    </a:lnTo>
                    <a:lnTo>
                      <a:pt x="100013" y="950119"/>
                    </a:lnTo>
                    <a:lnTo>
                      <a:pt x="100013" y="719137"/>
                    </a:lnTo>
                    <a:cubicBezTo>
                      <a:pt x="100013" y="658019"/>
                      <a:pt x="69850" y="627459"/>
                      <a:pt x="9525" y="627459"/>
                    </a:cubicBezTo>
                    <a:lnTo>
                      <a:pt x="9525" y="472678"/>
                    </a:lnTo>
                    <a:lnTo>
                      <a:pt x="100013" y="472678"/>
                    </a:lnTo>
                    <a:lnTo>
                      <a:pt x="100013" y="245269"/>
                    </a:lnTo>
                    <a:cubicBezTo>
                      <a:pt x="100013" y="184944"/>
                      <a:pt x="68263" y="154781"/>
                      <a:pt x="4763" y="154781"/>
                    </a:cubicBezTo>
                    <a:lnTo>
                      <a:pt x="47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6" name="图片 35">
                <a:extLst>
                  <a:ext uri="{FF2B5EF4-FFF2-40B4-BE49-F238E27FC236}">
                    <a16:creationId xmlns="" xmlns:a16="http://schemas.microsoft.com/office/drawing/2014/main" id="{BE67CF24-65F3-4A32-9069-D317B6DA6B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911301" y="1892061"/>
                <a:ext cx="1280493" cy="1228037"/>
              </a:xfrm>
              <a:prstGeom prst="rect">
                <a:avLst/>
              </a:prstGeom>
            </p:spPr>
          </p:pic>
        </p:grp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3D59964B-711C-404C-9ABF-18B22E0385DA}"/>
              </a:ext>
            </a:extLst>
          </p:cNvPr>
          <p:cNvGrpSpPr/>
          <p:nvPr/>
        </p:nvGrpSpPr>
        <p:grpSpPr>
          <a:xfrm>
            <a:off x="-1" y="-1628586"/>
            <a:ext cx="2288286" cy="3948040"/>
            <a:chOff x="-1" y="-1628586"/>
            <a:chExt cx="2288286" cy="3948040"/>
          </a:xfrm>
        </p:grpSpPr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45FA4205-7BF0-4A77-84AC-A215DECD8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-562103"/>
              <a:ext cx="1348487" cy="2881557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3074A91B-23C5-4893-BADF-170E9510B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69898" y="-1507524"/>
              <a:ext cx="1348488" cy="2881559"/>
            </a:xfrm>
            <a:prstGeom prst="rect">
              <a:avLst/>
            </a:prstGeom>
          </p:spPr>
        </p:pic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9566EF6C-81EC-4426-8CE0-65676B9F2A5D}"/>
                </a:ext>
              </a:extLst>
            </p:cNvPr>
            <p:cNvGrpSpPr/>
            <p:nvPr/>
          </p:nvGrpSpPr>
          <p:grpSpPr>
            <a:xfrm>
              <a:off x="-1" y="-1628586"/>
              <a:ext cx="2288286" cy="3123683"/>
              <a:chOff x="-1" y="-1628586"/>
              <a:chExt cx="2288286" cy="3123683"/>
            </a:xfrm>
          </p:grpSpPr>
          <p:pic>
            <p:nvPicPr>
              <p:cNvPr id="40" name="图片 39">
                <a:extLst>
                  <a:ext uri="{FF2B5EF4-FFF2-40B4-BE49-F238E27FC236}">
                    <a16:creationId xmlns="" xmlns:a16="http://schemas.microsoft.com/office/drawing/2014/main" id="{C54311FE-364C-44F5-8710-BABFD1B0A5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-1" y="-1386462"/>
                <a:ext cx="1348488" cy="2881559"/>
              </a:xfrm>
              <a:prstGeom prst="rect">
                <a:avLst/>
              </a:prstGeom>
            </p:spPr>
          </p:pic>
          <p:pic>
            <p:nvPicPr>
              <p:cNvPr id="42" name="图片 41">
                <a:extLst>
                  <a:ext uri="{FF2B5EF4-FFF2-40B4-BE49-F238E27FC236}">
                    <a16:creationId xmlns="" xmlns:a16="http://schemas.microsoft.com/office/drawing/2014/main" id="{1609B120-55F7-4B31-949B-9D9EB2A80F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939797" y="-1628586"/>
                <a:ext cx="1348488" cy="2881559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1D36BDF9-5DF6-4EAC-A144-C4B47264519E}"/>
              </a:ext>
            </a:extLst>
          </p:cNvPr>
          <p:cNvGrpSpPr/>
          <p:nvPr/>
        </p:nvGrpSpPr>
        <p:grpSpPr>
          <a:xfrm flipH="1">
            <a:off x="9903714" y="-1397789"/>
            <a:ext cx="2288286" cy="3948040"/>
            <a:chOff x="-1" y="-1628586"/>
            <a:chExt cx="2288286" cy="3948040"/>
          </a:xfrm>
        </p:grpSpPr>
        <p:pic>
          <p:nvPicPr>
            <p:cNvPr id="49" name="图片 48">
              <a:extLst>
                <a:ext uri="{FF2B5EF4-FFF2-40B4-BE49-F238E27FC236}">
                  <a16:creationId xmlns="" xmlns:a16="http://schemas.microsoft.com/office/drawing/2014/main" id="{474885B5-90C7-43E3-818A-1C8F2EE09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-562103"/>
              <a:ext cx="1348487" cy="2881557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="" xmlns:a16="http://schemas.microsoft.com/office/drawing/2014/main" id="{C94B9973-245A-4C3A-BE93-ACC26DCD4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69898" y="-1507524"/>
              <a:ext cx="1348488" cy="2881559"/>
            </a:xfrm>
            <a:prstGeom prst="rect">
              <a:avLst/>
            </a:prstGeom>
          </p:spPr>
        </p:pic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13939BB1-707D-4D8C-ACD9-38D9F014CA2C}"/>
                </a:ext>
              </a:extLst>
            </p:cNvPr>
            <p:cNvGrpSpPr/>
            <p:nvPr/>
          </p:nvGrpSpPr>
          <p:grpSpPr>
            <a:xfrm>
              <a:off x="-1" y="-1628586"/>
              <a:ext cx="2288286" cy="3123683"/>
              <a:chOff x="-1" y="-1628586"/>
              <a:chExt cx="2288286" cy="3123683"/>
            </a:xfrm>
          </p:grpSpPr>
          <p:pic>
            <p:nvPicPr>
              <p:cNvPr id="52" name="图片 51">
                <a:extLst>
                  <a:ext uri="{FF2B5EF4-FFF2-40B4-BE49-F238E27FC236}">
                    <a16:creationId xmlns="" xmlns:a16="http://schemas.microsoft.com/office/drawing/2014/main" id="{59712C2F-F006-4558-84FF-3EAF03DB32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-1" y="-1386462"/>
                <a:ext cx="1348488" cy="2881559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="" xmlns:a16="http://schemas.microsoft.com/office/drawing/2014/main" id="{FE60CA74-91CA-40F0-AF4B-2101D06C63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939797" y="-1628586"/>
                <a:ext cx="1348488" cy="28815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20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世界地球日活动影响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1B1739D-08D5-41DC-BBCA-7E002269D057}"/>
              </a:ext>
            </a:extLst>
          </p:cNvPr>
          <p:cNvSpPr txBox="1"/>
          <p:nvPr/>
        </p:nvSpPr>
        <p:spPr>
          <a:xfrm>
            <a:off x="5800613" y="1451937"/>
            <a:ext cx="5377500" cy="4524315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1990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日这天，全世界有数亿人身穿蓝绿两色服装参加了“地球日”活动。他们为纪念“地球日”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周年，开展了捡拾废纸和塑料袋、严禁随地倒垃圾的活动。这些活动的目的是提醒人们重视保护地球环境，制止生态恶化，使每一位地球居民都为悍卫地球环境、改善地球环境作出贡献。身穿蓝绿两色服装是表示为捍卫地球环境而行动的决心。</a:t>
            </a:r>
            <a:endParaRPr lang="en-US" altLang="zh-CN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9CE781D-F054-41F1-99FE-A8FC0D091E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41" y="775320"/>
            <a:ext cx="5067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世界地球日活动影响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8F9F1F2-2CA5-4A88-A008-A8906E2D8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98654"/>
            <a:ext cx="4412350" cy="364301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B5EBB711-1270-42F1-AC6F-BDE8DBEAF7E9}"/>
              </a:ext>
            </a:extLst>
          </p:cNvPr>
          <p:cNvGrpSpPr/>
          <p:nvPr/>
        </p:nvGrpSpPr>
        <p:grpSpPr>
          <a:xfrm>
            <a:off x="1115368" y="1612515"/>
            <a:ext cx="4980632" cy="4049485"/>
            <a:chOff x="1115368" y="1612515"/>
            <a:chExt cx="4980632" cy="4049485"/>
          </a:xfrm>
        </p:grpSpPr>
        <p:sp>
          <p:nvSpPr>
            <p:cNvPr id="8" name="矩形: 折角 7">
              <a:extLst>
                <a:ext uri="{FF2B5EF4-FFF2-40B4-BE49-F238E27FC236}">
                  <a16:creationId xmlns="" xmlns:a16="http://schemas.microsoft.com/office/drawing/2014/main" id="{5A7228D6-457A-4BBD-9435-422B1B93EE39}"/>
                </a:ext>
              </a:extLst>
            </p:cNvPr>
            <p:cNvSpPr/>
            <p:nvPr/>
          </p:nvSpPr>
          <p:spPr>
            <a:xfrm>
              <a:off x="1115368" y="1612515"/>
              <a:ext cx="4980632" cy="4049485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7FFBD36-B6AA-4B93-9AD3-3C27E108586E}"/>
                </a:ext>
              </a:extLst>
            </p:cNvPr>
            <p:cNvSpPr/>
            <p:nvPr/>
          </p:nvSpPr>
          <p:spPr>
            <a:xfrm>
              <a:off x="1267195" y="2030171"/>
              <a:ext cx="4689987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“地球日”这天，美国全国大约有</a:t>
              </a:r>
              <a:r>
                <a:rPr lang="en-US" altLang="zh-CN" dirty="0">
                  <a:cs typeface="+mn-ea"/>
                  <a:sym typeface="+mn-lt"/>
                </a:rPr>
                <a:t>1</a:t>
              </a:r>
              <a:r>
                <a:rPr lang="zh-CN" altLang="en-US" dirty="0">
                  <a:cs typeface="+mn-ea"/>
                  <a:sym typeface="+mn-lt"/>
                </a:rPr>
                <a:t>亿人把汽车放在家里不用，以防汽车排放出来的废气和其他有害的排放物散发到空气中去。在中国，当时的李鹏总理在</a:t>
              </a:r>
              <a:r>
                <a:rPr lang="en-US" altLang="zh-CN" dirty="0">
                  <a:cs typeface="+mn-ea"/>
                  <a:sym typeface="+mn-lt"/>
                </a:rPr>
                <a:t>4</a:t>
              </a:r>
              <a:r>
                <a:rPr lang="zh-CN" altLang="en-US" dirty="0">
                  <a:cs typeface="+mn-ea"/>
                  <a:sym typeface="+mn-lt"/>
                </a:rPr>
                <a:t>月</a:t>
              </a:r>
              <a:r>
                <a:rPr lang="en-US" altLang="zh-CN" dirty="0">
                  <a:cs typeface="+mn-ea"/>
                  <a:sym typeface="+mn-lt"/>
                </a:rPr>
                <a:t>21</a:t>
              </a:r>
              <a:r>
                <a:rPr lang="zh-CN" altLang="en-US" dirty="0">
                  <a:cs typeface="+mn-ea"/>
                  <a:sym typeface="+mn-lt"/>
                </a:rPr>
                <a:t>日通过电视发表了环境问题讲话，中央电视台还播放了“只有一个地球”的专题报道。从此，中国每年都进行“地球日”的纪念宣传活动。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7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世界地球日活动影响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14B5006-D143-4746-A70C-07C3C92D4680}"/>
              </a:ext>
            </a:extLst>
          </p:cNvPr>
          <p:cNvSpPr/>
          <p:nvPr/>
        </p:nvSpPr>
        <p:spPr>
          <a:xfrm>
            <a:off x="936495" y="1676292"/>
            <a:ext cx="50082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1999</a:t>
            </a:r>
            <a:r>
              <a:rPr lang="zh-CN" altLang="en-US" dirty="0">
                <a:cs typeface="+mn-ea"/>
                <a:sym typeface="+mn-lt"/>
              </a:rPr>
              <a:t>年“美国地球日”组织更名为“地球日网络”，成为一个面向全世界、推动每年“地球日”国际活动的组织。</a:t>
            </a:r>
            <a:r>
              <a:rPr lang="en-US" altLang="zh-CN" dirty="0">
                <a:cs typeface="+mn-ea"/>
                <a:sym typeface="+mn-lt"/>
              </a:rPr>
              <a:t>2000</a:t>
            </a:r>
            <a:r>
              <a:rPr lang="zh-CN" altLang="en-US" dirty="0">
                <a:cs typeface="+mn-ea"/>
                <a:sym typeface="+mn-lt"/>
              </a:rPr>
              <a:t>年的“地球日”，又是由盖洛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尼尔森和丹尼斯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海斯领导，所不同的是，这次他们在</a:t>
            </a:r>
            <a:r>
              <a:rPr lang="en-US" altLang="zh-CN" dirty="0">
                <a:cs typeface="+mn-ea"/>
                <a:sym typeface="+mn-lt"/>
              </a:rPr>
              <a:t>1970</a:t>
            </a:r>
            <a:r>
              <a:rPr lang="zh-CN" altLang="en-US" dirty="0">
                <a:cs typeface="+mn-ea"/>
                <a:sym typeface="+mn-lt"/>
              </a:rPr>
              <a:t>年“地球日”的基础上，加入了全球性的公众运动，并充分利用了网络这一新兴的信息手段，把各国人民的智慧和热情都聚集在了一起。在盖洛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尼尔森、丹尼斯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海斯和其战友们的努力下，今天的“地球日”已真正成为全地球的节日，提醒着人类保护地球、善待地球。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81EF993-3EAC-4288-9183-6F0BE0FC2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603" y="822541"/>
            <a:ext cx="5874685" cy="58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世界地球日活动影响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6FBE41E-0005-4062-9B82-97DD803CE1FC}"/>
              </a:ext>
            </a:extLst>
          </p:cNvPr>
          <p:cNvSpPr txBox="1"/>
          <p:nvPr/>
        </p:nvSpPr>
        <p:spPr>
          <a:xfrm>
            <a:off x="999109" y="1308372"/>
            <a:ext cx="9616730" cy="4801314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cs typeface="+mn-ea"/>
                <a:sym typeface="+mn-lt"/>
              </a:rPr>
              <a:t>2016</a:t>
            </a:r>
            <a:r>
              <a:rPr lang="zh-CN" altLang="en-US" dirty="0">
                <a:cs typeface="+mn-ea"/>
                <a:sym typeface="+mn-lt"/>
              </a:rPr>
              <a:t>年地球日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地球日网络与中国青年应对气候变化行动网络（</a:t>
            </a:r>
            <a:r>
              <a:rPr lang="en-US" altLang="zh-CN" dirty="0">
                <a:cs typeface="+mn-ea"/>
                <a:sym typeface="+mn-lt"/>
              </a:rPr>
              <a:t>CYCAN</a:t>
            </a:r>
            <a:r>
              <a:rPr lang="zh-CN" altLang="en-US" dirty="0">
                <a:cs typeface="+mn-ea"/>
                <a:sym typeface="+mn-lt"/>
              </a:rPr>
              <a:t>）联手，于</a:t>
            </a:r>
            <a:r>
              <a:rPr lang="en-US" altLang="zh-CN" dirty="0">
                <a:cs typeface="+mn-ea"/>
                <a:sym typeface="+mn-lt"/>
              </a:rPr>
              <a:t>2016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日将亿绿行动带到中国，决心在</a:t>
            </a:r>
            <a:r>
              <a:rPr lang="en-US" altLang="zh-CN" dirty="0">
                <a:cs typeface="+mn-ea"/>
                <a:sym typeface="+mn-lt"/>
              </a:rPr>
              <a:t>2020</a:t>
            </a:r>
            <a:r>
              <a:rPr lang="zh-CN" altLang="en-US" dirty="0">
                <a:cs typeface="+mn-ea"/>
                <a:sym typeface="+mn-lt"/>
              </a:rPr>
              <a:t>年地球日之前收集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亿项关爱地球的绿色行动</a:t>
            </a:r>
            <a:r>
              <a:rPr lang="en-US" altLang="zh-CN" dirty="0">
                <a:cs typeface="+mn-ea"/>
                <a:sym typeface="+mn-lt"/>
              </a:rPr>
              <a:t>.</a:t>
            </a:r>
          </a:p>
          <a:p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cs typeface="+mn-ea"/>
                <a:sym typeface="+mn-lt"/>
              </a:rPr>
              <a:t>2014</a:t>
            </a:r>
            <a:r>
              <a:rPr lang="zh-CN" altLang="en-US" dirty="0">
                <a:cs typeface="+mn-ea"/>
                <a:sym typeface="+mn-lt"/>
              </a:rPr>
              <a:t>年地球日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2014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日是第</a:t>
            </a:r>
            <a:r>
              <a:rPr lang="en-US" altLang="zh-CN" dirty="0">
                <a:cs typeface="+mn-ea"/>
                <a:sym typeface="+mn-lt"/>
              </a:rPr>
              <a:t>45</a:t>
            </a:r>
            <a:r>
              <a:rPr lang="zh-CN" altLang="en-US" dirty="0">
                <a:cs typeface="+mn-ea"/>
                <a:sym typeface="+mn-lt"/>
              </a:rPr>
              <a:t>个世界地球日（以下简称“地球日”）。国土资源部办公厅日前发布通知指出，按照“十二五”期间地球日主题宣传活动要求，结合当前国土资源工作重点和社会关注热点，确定</a:t>
            </a:r>
            <a:r>
              <a:rPr lang="en-US" altLang="zh-CN" dirty="0">
                <a:cs typeface="+mn-ea"/>
                <a:sym typeface="+mn-lt"/>
              </a:rPr>
              <a:t>2014</a:t>
            </a:r>
            <a:r>
              <a:rPr lang="zh-CN" altLang="en-US" dirty="0">
                <a:cs typeface="+mn-ea"/>
                <a:sym typeface="+mn-lt"/>
              </a:rPr>
              <a:t>年地球日活动主题为“珍惜地球资源，转变发展方式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节约集约利用国土资源共同保护自然生态空间”。</a:t>
            </a:r>
          </a:p>
        </p:txBody>
      </p:sp>
    </p:spTree>
    <p:extLst>
      <p:ext uri="{BB962C8B-B14F-4D97-AF65-F5344CB8AC3E}">
        <p14:creationId xmlns:p14="http://schemas.microsoft.com/office/powerpoint/2010/main" val="16907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5A10658-F526-4C2D-8C92-37E51769E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5E3099F-53F7-46A3-9D32-5F2049876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08BDD09-84A9-416A-8133-825322420844}"/>
              </a:ext>
            </a:extLst>
          </p:cNvPr>
          <p:cNvSpPr/>
          <p:nvPr/>
        </p:nvSpPr>
        <p:spPr>
          <a:xfrm>
            <a:off x="7152818" y="3139541"/>
            <a:ext cx="29536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5118413-8636-44D7-912C-1CAF49B1765B}"/>
              </a:ext>
            </a:extLst>
          </p:cNvPr>
          <p:cNvSpPr txBox="1"/>
          <p:nvPr/>
        </p:nvSpPr>
        <p:spPr>
          <a:xfrm>
            <a:off x="6186435" y="3618464"/>
            <a:ext cx="556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世界地球日环境问题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DF8BDB11-3EBB-460E-B8DF-94DCA3221430}"/>
              </a:ext>
            </a:extLst>
          </p:cNvPr>
          <p:cNvSpPr/>
          <p:nvPr/>
        </p:nvSpPr>
        <p:spPr>
          <a:xfrm>
            <a:off x="7918171" y="1472779"/>
            <a:ext cx="1406612" cy="1358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531C3E7-0D1F-452B-BDC0-4617AC491017}"/>
              </a:ext>
            </a:extLst>
          </p:cNvPr>
          <p:cNvSpPr txBox="1"/>
          <p:nvPr/>
        </p:nvSpPr>
        <p:spPr>
          <a:xfrm>
            <a:off x="6372340" y="1644122"/>
            <a:ext cx="451461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kern="0" spc="200" dirty="0">
                <a:ln w="57150">
                  <a:noFill/>
                </a:ln>
                <a:cs typeface="+mn-ea"/>
                <a:sym typeface="+mn-lt"/>
              </a:rPr>
              <a:t>03</a:t>
            </a:r>
            <a:endParaRPr lang="zh-CN" altLang="en-US" sz="6000" b="1" kern="0" spc="200" dirty="0">
              <a:ln w="57150">
                <a:noFill/>
              </a:ln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1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世界地球日环境问题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7B05441A-3A31-4644-A3B9-F2980BA3C9D6}"/>
              </a:ext>
            </a:extLst>
          </p:cNvPr>
          <p:cNvGrpSpPr/>
          <p:nvPr/>
        </p:nvGrpSpPr>
        <p:grpSpPr>
          <a:xfrm>
            <a:off x="2617055" y="1581966"/>
            <a:ext cx="4371033" cy="4198214"/>
            <a:chOff x="2617055" y="1581966"/>
            <a:chExt cx="4371033" cy="4198214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2CAEA97-8F50-4864-917A-756ED98A6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200"/>
            <a:stretch/>
          </p:blipFill>
          <p:spPr>
            <a:xfrm>
              <a:off x="2617055" y="1581966"/>
              <a:ext cx="4371033" cy="4198214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24BCA2A3-B770-4FBC-B464-1F72A73BED35}"/>
                </a:ext>
              </a:extLst>
            </p:cNvPr>
            <p:cNvSpPr/>
            <p:nvPr/>
          </p:nvSpPr>
          <p:spPr>
            <a:xfrm>
              <a:off x="3439575" y="2676388"/>
              <a:ext cx="3232531" cy="267765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　</a:t>
              </a:r>
              <a:r>
                <a:rPr sz="1600" dirty="0">
                  <a:cs typeface="+mn-ea"/>
                  <a:sym typeface="+mn-lt"/>
                </a:rPr>
                <a:t>全球气候变暖，将会对全球产生各种不同的影响，较高的温度可使极地冰川融化，海平面每10年将升高6厘米，因而将使一些海岸地区被淹没。全球变暖也可能影响到降雨和大气环流的变化，使气候反常，易造成旱涝灾害</a:t>
              </a:r>
              <a:r>
                <a:rPr lang="zh-CN" sz="1600" dirty="0">
                  <a:cs typeface="+mn-ea"/>
                  <a:sym typeface="+mn-lt"/>
                </a:rPr>
                <a:t>。</a:t>
              </a:r>
              <a:endParaRPr lang="zh-CN" sz="1600" i="1" dirty="0"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ECBDBC7C-6993-42A1-8FD3-771B60B59750}"/>
                </a:ext>
              </a:extLst>
            </p:cNvPr>
            <p:cNvSpPr/>
            <p:nvPr/>
          </p:nvSpPr>
          <p:spPr>
            <a:xfrm>
              <a:off x="3753263" y="2276278"/>
              <a:ext cx="2813591" cy="40011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（一）全球气候变暖　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EC45957D-6D0D-447E-8240-387F3272F2CD}"/>
              </a:ext>
            </a:extLst>
          </p:cNvPr>
          <p:cNvGrpSpPr/>
          <p:nvPr/>
        </p:nvGrpSpPr>
        <p:grpSpPr>
          <a:xfrm>
            <a:off x="7391697" y="1581966"/>
            <a:ext cx="4371033" cy="4198214"/>
            <a:chOff x="7391697" y="1581966"/>
            <a:chExt cx="4371033" cy="4198214"/>
          </a:xfrm>
        </p:grpSpPr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32672573-2B37-4C2C-B5F4-5ACE14EBD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200"/>
            <a:stretch/>
          </p:blipFill>
          <p:spPr>
            <a:xfrm flipH="1">
              <a:off x="7391697" y="1581966"/>
              <a:ext cx="4371033" cy="4198214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32C2D42D-C679-42E3-9172-5BC3FA4664EA}"/>
                </a:ext>
              </a:extLst>
            </p:cNvPr>
            <p:cNvSpPr/>
            <p:nvPr/>
          </p:nvSpPr>
          <p:spPr>
            <a:xfrm>
              <a:off x="7703062" y="2276278"/>
              <a:ext cx="3576620" cy="40011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（二）臭氧层的耗损与破坏</a:t>
              </a:r>
              <a:r>
                <a:rPr lang="zh-CN" altLang="en-US" b="1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　</a:t>
              </a:r>
              <a:endParaRPr lang="zh-CN" altLang="en-US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29CB5DAC-7DC0-462B-8E4A-79A31C9F2FF7}"/>
                </a:ext>
              </a:extLst>
            </p:cNvPr>
            <p:cNvSpPr/>
            <p:nvPr/>
          </p:nvSpPr>
          <p:spPr>
            <a:xfrm>
              <a:off x="7808314" y="2676388"/>
              <a:ext cx="3239593" cy="267765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使人类皮肤癌发病率增高；伤害眼睛，导致白内障而使眼睛失明；抑制植物如大豆、瓜类、蔬菜等的生长，并穿透10米深的水层，杀死浮游生物和微生物，从而危及水中生物的食物链和自由氧的来源，影响生态平衡和水体的自净能力。 </a:t>
              </a: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E5CD6294-9F38-4F62-A4A7-A5F23E2AB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8573" y="1311677"/>
            <a:ext cx="1926746" cy="5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世界地球日环境问题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743EAA20-FC9F-4AC6-8789-400A83A73116}"/>
              </a:ext>
            </a:extLst>
          </p:cNvPr>
          <p:cNvGrpSpPr/>
          <p:nvPr/>
        </p:nvGrpSpPr>
        <p:grpSpPr>
          <a:xfrm>
            <a:off x="804732" y="1269103"/>
            <a:ext cx="10851357" cy="5536275"/>
            <a:chOff x="804732" y="1269103"/>
            <a:chExt cx="10851357" cy="5536275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181CA1E0-8DAD-4B15-AC89-7ACF48C0B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02"/>
            <a:stretch/>
          </p:blipFill>
          <p:spPr>
            <a:xfrm>
              <a:off x="804732" y="1866614"/>
              <a:ext cx="4371033" cy="41982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4085BF6D-BACA-4E9C-942E-19E3C064E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02"/>
            <a:stretch/>
          </p:blipFill>
          <p:spPr>
            <a:xfrm>
              <a:off x="5358310" y="1460829"/>
              <a:ext cx="4371033" cy="4198214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BD7477DE-D036-4C7C-9C6E-7F2A9A44CE95}"/>
                </a:ext>
              </a:extLst>
            </p:cNvPr>
            <p:cNvSpPr/>
            <p:nvPr/>
          </p:nvSpPr>
          <p:spPr>
            <a:xfrm rot="21247269">
              <a:off x="1417788" y="2304374"/>
              <a:ext cx="3302162" cy="3465179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（三）生物多样性减少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地球上的各种生物及其生态系统受到了极大的冲击，生物多样性也受到了很大的损害。有关学者估计，世界上每年至少有5万种生物物种灭绝，平均每天灭绝的物种达140个，估计到21世纪初，全世界野生生物的损失可达其总数的15%~30%。　　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B5BF9DA9-D0AC-4082-ABF4-FB6FDFDD6E9E}"/>
                </a:ext>
              </a:extLst>
            </p:cNvPr>
            <p:cNvSpPr/>
            <p:nvPr/>
          </p:nvSpPr>
          <p:spPr>
            <a:xfrm rot="21281011">
              <a:off x="6048399" y="1836257"/>
              <a:ext cx="2829851" cy="3185487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（四）酸雨蔓延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 </a:t>
              </a:r>
              <a:r>
                <a:rPr lang="zh-CN" altLang="en-US" sz="1600" dirty="0">
                  <a:cs typeface="+mn-ea"/>
                  <a:sym typeface="+mn-lt"/>
                </a:rPr>
                <a:t>酸雨是指大气降水中酸碱度（PH值）低于5.6的雨、雪或其他形式的降水。这是大气污染的一种表现。 酸雨对人类环境的影响是多方面的。　　</a:t>
              </a:r>
            </a:p>
            <a:p>
              <a:pPr>
                <a:lnSpc>
                  <a:spcPct val="150000"/>
                </a:lnSpc>
              </a:pPr>
              <a:r>
                <a:rPr sz="1600" dirty="0">
                  <a:cs typeface="+mn-ea"/>
                  <a:sym typeface="+mn-lt"/>
                </a:rPr>
                <a:t>世界已有三大酸雨区。中国华南酸雨区是唯一尚未治理的。</a:t>
              </a:r>
              <a:r>
                <a:rPr lang="zh-CN" altLang="en-US" sz="1600" dirty="0">
                  <a:cs typeface="+mn-ea"/>
                  <a:sym typeface="+mn-lt"/>
                </a:rPr>
                <a:t> 　　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229E3E27-3477-48EF-A4A2-3EF9AE34B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29343" y="1269103"/>
              <a:ext cx="1926746" cy="553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4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世界地球日环境问题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FE8D0C4-0600-45B2-B469-35EE0994DDA5}"/>
              </a:ext>
            </a:extLst>
          </p:cNvPr>
          <p:cNvSpPr/>
          <p:nvPr/>
        </p:nvSpPr>
        <p:spPr>
          <a:xfrm>
            <a:off x="6096000" y="2268348"/>
            <a:ext cx="5284198" cy="28188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（五）森林锐减　</a:t>
            </a:r>
          </a:p>
          <a:p>
            <a:pPr>
              <a:lnSpc>
                <a:spcPct val="150000"/>
              </a:lnSpc>
            </a:pPr>
            <a:r>
              <a:rPr sz="1600" dirty="0">
                <a:cs typeface="+mn-ea"/>
                <a:sym typeface="+mn-lt"/>
              </a:rPr>
              <a:t>在今天的地球上，我们的绿色屏障——森林正以平均每年4000平方公里的速度消失。</a:t>
            </a:r>
            <a:endParaRPr 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（六）土地荒漠化　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全球陆地面积占60%，其中沙漠和沙漠化面积29%。每年有600万公顷的土地变成沙漠。经济损失每年423亿美元。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39D1FDF-12B6-4B99-8B56-99292E11E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1801" y="1876562"/>
            <a:ext cx="4610421" cy="45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世界地球日环境问题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F3FCC3D-A209-4281-A29D-833F0C32FFD8}"/>
              </a:ext>
            </a:extLst>
          </p:cNvPr>
          <p:cNvGrpSpPr/>
          <p:nvPr/>
        </p:nvGrpSpPr>
        <p:grpSpPr>
          <a:xfrm>
            <a:off x="601645" y="1129234"/>
            <a:ext cx="10531856" cy="5264964"/>
            <a:chOff x="601645" y="1129234"/>
            <a:chExt cx="10531856" cy="5264964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510674BD-3590-458F-8306-73405CFC4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144"/>
            <a:stretch/>
          </p:blipFill>
          <p:spPr>
            <a:xfrm>
              <a:off x="601645" y="1129234"/>
              <a:ext cx="5919222" cy="526496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2A6E28B3-B40D-4C14-9971-358BC8B3577E}"/>
                </a:ext>
              </a:extLst>
            </p:cNvPr>
            <p:cNvSpPr/>
            <p:nvPr/>
          </p:nvSpPr>
          <p:spPr>
            <a:xfrm>
              <a:off x="1885347" y="2111658"/>
              <a:ext cx="4210653" cy="378565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（七）大气污染</a:t>
              </a:r>
            </a:p>
            <a:p>
              <a:pPr>
                <a:lnSpc>
                  <a:spcPct val="150000"/>
                </a:lnSpc>
              </a:pPr>
              <a:r>
                <a:rPr sz="1600" dirty="0">
                  <a:cs typeface="+mn-ea"/>
                  <a:sym typeface="+mn-lt"/>
                </a:rPr>
                <a:t>在今天的地球上，我们的绿色屏障——森林正以平均每年4000平方公里的速度消失。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（八）水污染　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全球陆地面积占60%，其中沙漠和沙漠化面积29%。每年有600万公顷的土地变成沙漠。经济损失每年423亿美元。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（九）海洋污染</a:t>
              </a:r>
              <a:endParaRPr lang="zh-CN" altLang="en-US" sz="2000" b="1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（十）危险性废物越境转移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F75D1EB9-69C6-4C53-884E-D57954314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151" y="2199919"/>
              <a:ext cx="4412350" cy="3643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3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5A10658-F526-4C2D-8C92-37E51769E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5E3099F-53F7-46A3-9D32-5F2049876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08BDD09-84A9-416A-8133-825322420844}"/>
              </a:ext>
            </a:extLst>
          </p:cNvPr>
          <p:cNvSpPr/>
          <p:nvPr/>
        </p:nvSpPr>
        <p:spPr>
          <a:xfrm>
            <a:off x="7152818" y="3139541"/>
            <a:ext cx="29536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5118413-8636-44D7-912C-1CAF49B1765B}"/>
              </a:ext>
            </a:extLst>
          </p:cNvPr>
          <p:cNvSpPr txBox="1"/>
          <p:nvPr/>
        </p:nvSpPr>
        <p:spPr>
          <a:xfrm>
            <a:off x="6186435" y="3618464"/>
            <a:ext cx="556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讲好我们的地球故事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DF8BDB11-3EBB-460E-B8DF-94DCA3221430}"/>
              </a:ext>
            </a:extLst>
          </p:cNvPr>
          <p:cNvSpPr/>
          <p:nvPr/>
        </p:nvSpPr>
        <p:spPr>
          <a:xfrm>
            <a:off x="7918171" y="1472779"/>
            <a:ext cx="1406612" cy="1358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531C3E7-0D1F-452B-BDC0-4617AC491017}"/>
              </a:ext>
            </a:extLst>
          </p:cNvPr>
          <p:cNvSpPr txBox="1"/>
          <p:nvPr/>
        </p:nvSpPr>
        <p:spPr>
          <a:xfrm>
            <a:off x="6372340" y="1644122"/>
            <a:ext cx="451461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kern="0" spc="200" dirty="0">
                <a:ln w="57150">
                  <a:noFill/>
                </a:ln>
                <a:cs typeface="+mn-ea"/>
                <a:sym typeface="+mn-lt"/>
              </a:rPr>
              <a:t>04</a:t>
            </a:r>
            <a:endParaRPr lang="zh-CN" altLang="en-US" sz="6000" b="1" kern="0" spc="200" dirty="0">
              <a:ln w="57150">
                <a:noFill/>
              </a:ln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31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5A10658-F526-4C2D-8C92-37E51769E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143E5C94-CE2B-4FE7-AB50-026B3643B5FA}"/>
              </a:ext>
            </a:extLst>
          </p:cNvPr>
          <p:cNvSpPr/>
          <p:nvPr/>
        </p:nvSpPr>
        <p:spPr>
          <a:xfrm>
            <a:off x="5157281" y="149981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spc="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BCA00535-1DAC-4170-BC56-8CCD01026E87}"/>
              </a:ext>
            </a:extLst>
          </p:cNvPr>
          <p:cNvSpPr/>
          <p:nvPr/>
        </p:nvSpPr>
        <p:spPr>
          <a:xfrm>
            <a:off x="7481210" y="1552528"/>
            <a:ext cx="4827366" cy="62609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世界地球日简介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D7065DC6-25FA-41C8-BA08-B9110B5F5D78}"/>
              </a:ext>
            </a:extLst>
          </p:cNvPr>
          <p:cNvSpPr/>
          <p:nvPr/>
        </p:nvSpPr>
        <p:spPr>
          <a:xfrm>
            <a:off x="7481210" y="3578488"/>
            <a:ext cx="4827366" cy="62609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世界地球日环境问题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504F34FF-6351-4542-8DA5-E27F946F326E}"/>
              </a:ext>
            </a:extLst>
          </p:cNvPr>
          <p:cNvSpPr/>
          <p:nvPr/>
        </p:nvSpPr>
        <p:spPr>
          <a:xfrm>
            <a:off x="7481210" y="2565508"/>
            <a:ext cx="4827368" cy="62609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世界地球日活动影响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FA156725-C66E-4346-9B6E-6FCC94842DD4}"/>
              </a:ext>
            </a:extLst>
          </p:cNvPr>
          <p:cNvSpPr/>
          <p:nvPr/>
        </p:nvSpPr>
        <p:spPr>
          <a:xfrm>
            <a:off x="7481210" y="4591467"/>
            <a:ext cx="4827367" cy="62609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讲好我们的地球故事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5E3099F-53F7-46A3-9D32-5F2049876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8075128A-D507-4E2B-B663-1D5A355A3564}"/>
              </a:ext>
            </a:extLst>
          </p:cNvPr>
          <p:cNvGrpSpPr/>
          <p:nvPr/>
        </p:nvGrpSpPr>
        <p:grpSpPr>
          <a:xfrm>
            <a:off x="6623607" y="1550198"/>
            <a:ext cx="721738" cy="634203"/>
            <a:chOff x="7856732" y="1472779"/>
            <a:chExt cx="1545831" cy="1358348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88DC9221-D347-4F29-9404-E13D392A7F83}"/>
                </a:ext>
              </a:extLst>
            </p:cNvPr>
            <p:cNvSpPr/>
            <p:nvPr/>
          </p:nvSpPr>
          <p:spPr>
            <a:xfrm>
              <a:off x="7918171" y="1472779"/>
              <a:ext cx="1406612" cy="1358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FB40C046-5E72-4C78-949A-71EEF0F2CEA0}"/>
                </a:ext>
              </a:extLst>
            </p:cNvPr>
            <p:cNvSpPr txBox="1"/>
            <p:nvPr/>
          </p:nvSpPr>
          <p:spPr>
            <a:xfrm>
              <a:off x="7856732" y="1644121"/>
              <a:ext cx="1545831" cy="9836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kern="0" spc="200" dirty="0">
                  <a:ln w="57150">
                    <a:noFill/>
                  </a:ln>
                  <a:cs typeface="+mn-ea"/>
                  <a:sym typeface="+mn-lt"/>
                </a:rPr>
                <a:t>01</a:t>
              </a:r>
              <a:endParaRPr lang="zh-CN" altLang="en-US" sz="2400" b="1" kern="0" spc="200" dirty="0">
                <a:ln w="57150">
                  <a:noFill/>
                </a:ln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1FBB40F-C9F9-413F-9BFF-9F13F4E49D07}"/>
              </a:ext>
            </a:extLst>
          </p:cNvPr>
          <p:cNvGrpSpPr/>
          <p:nvPr/>
        </p:nvGrpSpPr>
        <p:grpSpPr>
          <a:xfrm>
            <a:off x="6623607" y="2551623"/>
            <a:ext cx="721738" cy="634203"/>
            <a:chOff x="7856732" y="1472779"/>
            <a:chExt cx="1545831" cy="1358348"/>
          </a:xfrm>
        </p:grpSpPr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C35C31D6-1522-4E06-917A-350578B62D26}"/>
                </a:ext>
              </a:extLst>
            </p:cNvPr>
            <p:cNvSpPr/>
            <p:nvPr/>
          </p:nvSpPr>
          <p:spPr>
            <a:xfrm>
              <a:off x="7918171" y="1472779"/>
              <a:ext cx="1406612" cy="1358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ECAF7BC7-0545-42A8-8430-6BB0FAFBFDE1}"/>
                </a:ext>
              </a:extLst>
            </p:cNvPr>
            <p:cNvSpPr txBox="1"/>
            <p:nvPr/>
          </p:nvSpPr>
          <p:spPr>
            <a:xfrm>
              <a:off x="7856732" y="1644120"/>
              <a:ext cx="1545831" cy="9888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kern="0" spc="200" dirty="0">
                  <a:ln w="57150">
                    <a:noFill/>
                  </a:ln>
                  <a:cs typeface="+mn-ea"/>
                  <a:sym typeface="+mn-lt"/>
                </a:rPr>
                <a:t>02</a:t>
              </a:r>
              <a:endParaRPr lang="zh-CN" altLang="en-US" sz="2400" b="1" kern="0" spc="200" dirty="0">
                <a:ln w="57150">
                  <a:noFill/>
                </a:ln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2E82F03B-580A-425E-8B38-F6C331B7BE70}"/>
              </a:ext>
            </a:extLst>
          </p:cNvPr>
          <p:cNvGrpSpPr/>
          <p:nvPr/>
        </p:nvGrpSpPr>
        <p:grpSpPr>
          <a:xfrm>
            <a:off x="6623607" y="3567826"/>
            <a:ext cx="721738" cy="634203"/>
            <a:chOff x="7856732" y="1472779"/>
            <a:chExt cx="1545831" cy="1358348"/>
          </a:xfrm>
        </p:grpSpPr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DD852316-7ED1-4EEF-B876-6D1AB0FDED1E}"/>
                </a:ext>
              </a:extLst>
            </p:cNvPr>
            <p:cNvSpPr/>
            <p:nvPr/>
          </p:nvSpPr>
          <p:spPr>
            <a:xfrm>
              <a:off x="7918171" y="1472779"/>
              <a:ext cx="1406612" cy="1358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AE113280-64FF-49A1-8EAE-D4233F6F251A}"/>
                </a:ext>
              </a:extLst>
            </p:cNvPr>
            <p:cNvSpPr txBox="1"/>
            <p:nvPr/>
          </p:nvSpPr>
          <p:spPr>
            <a:xfrm>
              <a:off x="7856732" y="1644120"/>
              <a:ext cx="1545831" cy="9888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kern="0" spc="200" dirty="0">
                  <a:ln w="57150">
                    <a:noFill/>
                  </a:ln>
                  <a:cs typeface="+mn-ea"/>
                  <a:sym typeface="+mn-lt"/>
                </a:rPr>
                <a:t>03</a:t>
              </a:r>
              <a:endParaRPr lang="zh-CN" altLang="en-US" sz="2400" b="1" kern="0" spc="200" dirty="0">
                <a:ln w="57150">
                  <a:noFill/>
                </a:ln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EE9291BD-BE3C-492F-9E13-E6C7E42E0819}"/>
              </a:ext>
            </a:extLst>
          </p:cNvPr>
          <p:cNvGrpSpPr/>
          <p:nvPr/>
        </p:nvGrpSpPr>
        <p:grpSpPr>
          <a:xfrm>
            <a:off x="6623607" y="4584029"/>
            <a:ext cx="721738" cy="634203"/>
            <a:chOff x="7856732" y="1472779"/>
            <a:chExt cx="1545831" cy="1358348"/>
          </a:xfrm>
        </p:grpSpPr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CEB5ED7C-2639-4CCD-9D07-98FDCB418F57}"/>
                </a:ext>
              </a:extLst>
            </p:cNvPr>
            <p:cNvSpPr/>
            <p:nvPr/>
          </p:nvSpPr>
          <p:spPr>
            <a:xfrm>
              <a:off x="7918171" y="1472779"/>
              <a:ext cx="1406612" cy="1358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6571C20E-D123-4883-B567-C92603F50E93}"/>
                </a:ext>
              </a:extLst>
            </p:cNvPr>
            <p:cNvSpPr txBox="1"/>
            <p:nvPr/>
          </p:nvSpPr>
          <p:spPr>
            <a:xfrm>
              <a:off x="7856732" y="1644120"/>
              <a:ext cx="1545831" cy="9888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kern="0" spc="200" dirty="0">
                  <a:ln w="57150">
                    <a:noFill/>
                  </a:ln>
                  <a:cs typeface="+mn-ea"/>
                  <a:sym typeface="+mn-lt"/>
                </a:rPr>
                <a:t>04</a:t>
              </a:r>
              <a:endParaRPr lang="zh-CN" altLang="en-US" sz="2400" b="1" kern="0" spc="200" dirty="0">
                <a:ln w="57150">
                  <a:noFill/>
                </a:ln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4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讲好我们的地球故事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6D4EB405-1EB9-44B2-AB5B-C76746AC9255}"/>
              </a:ext>
            </a:extLst>
          </p:cNvPr>
          <p:cNvSpPr txBox="1"/>
          <p:nvPr/>
        </p:nvSpPr>
        <p:spPr>
          <a:xfrm>
            <a:off x="1345930" y="2074388"/>
            <a:ext cx="168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  节约用水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EBDF2EA-4287-4783-A4BF-80CF9981FC0A}"/>
              </a:ext>
            </a:extLst>
          </p:cNvPr>
          <p:cNvSpPr txBox="1"/>
          <p:nvPr/>
        </p:nvSpPr>
        <p:spPr>
          <a:xfrm>
            <a:off x="999108" y="2620042"/>
            <a:ext cx="30223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水是生命之源，没有水，人类也无法生存。用水完毕后要及时拧紧水龙头，有些水可以重复利用，比如淘米水用来洗碗能够去除油渍，洗衣服的水可以用来洗拖把等，这样的做法能够节约不少水资源。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E3A2416-C776-4B0B-A465-5A302B0BBF12}"/>
              </a:ext>
            </a:extLst>
          </p:cNvPr>
          <p:cNvSpPr txBox="1"/>
          <p:nvPr/>
        </p:nvSpPr>
        <p:spPr>
          <a:xfrm>
            <a:off x="7994454" y="2074388"/>
            <a:ext cx="194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  节约用电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F6A81CB-5B2B-4BA4-9B3B-1876EF75D205}"/>
              </a:ext>
            </a:extLst>
          </p:cNvPr>
          <p:cNvSpPr txBox="1"/>
          <p:nvPr/>
        </p:nvSpPr>
        <p:spPr>
          <a:xfrm>
            <a:off x="7994454" y="2620042"/>
            <a:ext cx="2829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电器不用时，除了关闭电源外，一定要记得拔下插头，因为即使电源关闭，其实还是会有电耗产生。空调的温度不要开得太低，灯泡选用节能灯，新购置电器时注意选择能耗最低的型号等。　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4BBF3BB-9180-42F0-98C1-3FC79731BD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5" y="2224150"/>
            <a:ext cx="3317932" cy="30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讲好我们的地球故事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063C6C8-EDBF-4DCF-AC27-DA2EF4D2A06D}"/>
              </a:ext>
            </a:extLst>
          </p:cNvPr>
          <p:cNvSpPr txBox="1"/>
          <p:nvPr/>
        </p:nvSpPr>
        <p:spPr>
          <a:xfrm>
            <a:off x="999109" y="1879007"/>
            <a:ext cx="381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  拒绝一次性用品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11C3447-01E2-486C-A8A7-70B71CB21A81}"/>
              </a:ext>
            </a:extLst>
          </p:cNvPr>
          <p:cNvSpPr txBox="1"/>
          <p:nvPr/>
        </p:nvSpPr>
        <p:spPr>
          <a:xfrm>
            <a:off x="999109" y="2376499"/>
            <a:ext cx="4925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买菜的时候提个菜篮子或购物车，不要那些蓝色、绿色的塑料袋，这些都是极难降解的。去饭店吃饭的时候不要用一次性筷子，就是在挽救大树。用手帕取代餐巾纸，也是为了减少树木的砍伐。　　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3A9DF070-DA5D-4493-AAA6-4B83C2C77938}"/>
              </a:ext>
            </a:extLst>
          </p:cNvPr>
          <p:cNvSpPr txBox="1"/>
          <p:nvPr/>
        </p:nvSpPr>
        <p:spPr>
          <a:xfrm>
            <a:off x="6267344" y="3728180"/>
            <a:ext cx="363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  生活垃圾分类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82AA440-4BE5-4CF5-8875-C3AECAC9A31F}"/>
              </a:ext>
            </a:extLst>
          </p:cNvPr>
          <p:cNvSpPr txBox="1"/>
          <p:nvPr/>
        </p:nvSpPr>
        <p:spPr>
          <a:xfrm>
            <a:off x="5944734" y="4128290"/>
            <a:ext cx="5281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许多国家都在倡导并施行生活垃圾分类，这样可以回收一些可重复利用的废品，如报纸、饮料瓶等，而不可回收的就进行相应的处理，这样可以减少污染，还能够再创造出其他的一些价值，比如纸板可以经过重新加工再次利用。　　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A0DC8B0-BBBF-4EE4-8EA3-16D5FA20AD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894" y="4230002"/>
            <a:ext cx="4755978" cy="16544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46BD7B1-AC64-4443-96BE-A17B10398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1" t="-11138"/>
          <a:stretch/>
        </p:blipFill>
        <p:spPr>
          <a:xfrm>
            <a:off x="6267344" y="1835927"/>
            <a:ext cx="4755978" cy="16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讲好我们的地球故事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238CAD2-913D-4857-B4A2-E25DAF278F48}"/>
              </a:ext>
            </a:extLst>
          </p:cNvPr>
          <p:cNvSpPr txBox="1"/>
          <p:nvPr/>
        </p:nvSpPr>
        <p:spPr>
          <a:xfrm>
            <a:off x="999109" y="1668463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cs typeface="+mn-ea"/>
                <a:sym typeface="+mn-lt"/>
              </a:rPr>
              <a:t>  保护动物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B416801-40C6-428F-95D5-BA0E67889B28}"/>
              </a:ext>
            </a:extLst>
          </p:cNvPr>
          <p:cNvSpPr txBox="1"/>
          <p:nvPr/>
        </p:nvSpPr>
        <p:spPr>
          <a:xfrm>
            <a:off x="999109" y="2134594"/>
            <a:ext cx="6099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由于人类的破坏，与栖息地的丧失等因素，地球上濒临灭绝生物的比例正在以惊人的速度增长。在工业社会以前，鸟类平均每</a:t>
            </a:r>
            <a:r>
              <a:rPr lang="en-US" altLang="zh-CN" sz="1600" dirty="0">
                <a:cs typeface="+mn-ea"/>
                <a:sym typeface="+mn-lt"/>
              </a:rPr>
              <a:t>300</a:t>
            </a:r>
            <a:r>
              <a:rPr lang="zh-CN" altLang="en-US" sz="1600" dirty="0">
                <a:cs typeface="+mn-ea"/>
                <a:sym typeface="+mn-lt"/>
              </a:rPr>
              <a:t>年灭绝一种，兽类平均每</a:t>
            </a:r>
            <a:r>
              <a:rPr lang="en-US" altLang="zh-CN" sz="1600" dirty="0">
                <a:cs typeface="+mn-ea"/>
                <a:sym typeface="+mn-lt"/>
              </a:rPr>
              <a:t>8000</a:t>
            </a:r>
            <a:r>
              <a:rPr lang="zh-CN" altLang="en-US" sz="1600" dirty="0">
                <a:cs typeface="+mn-ea"/>
                <a:sym typeface="+mn-lt"/>
              </a:rPr>
              <a:t>年灭绝一种；但是自从工业社会以来，地球物种灭绝的速度已经超出自然灭绝率的</a:t>
            </a:r>
            <a:r>
              <a:rPr lang="en-US" altLang="zh-CN" sz="1600" dirty="0">
                <a:cs typeface="+mn-ea"/>
                <a:sym typeface="+mn-lt"/>
              </a:rPr>
              <a:t>1000</a:t>
            </a:r>
            <a:r>
              <a:rPr lang="zh-CN" altLang="en-US" sz="1600" dirty="0">
                <a:cs typeface="+mn-ea"/>
                <a:sym typeface="+mn-lt"/>
              </a:rPr>
              <a:t>倍。全世界</a:t>
            </a:r>
            <a:r>
              <a:rPr lang="en-US" altLang="zh-CN" sz="1600" dirty="0">
                <a:cs typeface="+mn-ea"/>
                <a:sym typeface="+mn-lt"/>
              </a:rPr>
              <a:t>1/8</a:t>
            </a:r>
            <a:r>
              <a:rPr lang="zh-CN" altLang="en-US" sz="1600" dirty="0">
                <a:cs typeface="+mn-ea"/>
                <a:sym typeface="+mn-lt"/>
              </a:rPr>
              <a:t>的植物，</a:t>
            </a:r>
            <a:r>
              <a:rPr lang="en-US" altLang="zh-CN" sz="1600" dirty="0">
                <a:cs typeface="+mn-ea"/>
                <a:sym typeface="+mn-lt"/>
              </a:rPr>
              <a:t>1/4</a:t>
            </a:r>
            <a:r>
              <a:rPr lang="zh-CN" altLang="en-US" sz="1600" dirty="0">
                <a:cs typeface="+mn-ea"/>
                <a:sym typeface="+mn-lt"/>
              </a:rPr>
              <a:t>的哺乳动物，</a:t>
            </a:r>
            <a:r>
              <a:rPr lang="en-US" altLang="zh-CN" sz="1600" dirty="0">
                <a:cs typeface="+mn-ea"/>
                <a:sym typeface="+mn-lt"/>
              </a:rPr>
              <a:t>1/9</a:t>
            </a:r>
            <a:r>
              <a:rPr lang="zh-CN" altLang="en-US" sz="1600" dirty="0">
                <a:cs typeface="+mn-ea"/>
                <a:sym typeface="+mn-lt"/>
              </a:rPr>
              <a:t>的鸟类，</a:t>
            </a:r>
            <a:r>
              <a:rPr lang="en-US" altLang="zh-CN" sz="1600" dirty="0">
                <a:cs typeface="+mn-ea"/>
                <a:sym typeface="+mn-lt"/>
              </a:rPr>
              <a:t>1/5</a:t>
            </a:r>
            <a:r>
              <a:rPr lang="zh-CN" altLang="en-US" sz="1600" dirty="0">
                <a:cs typeface="+mn-ea"/>
                <a:sym typeface="+mn-lt"/>
              </a:rPr>
              <a:t>的爬行动物，</a:t>
            </a:r>
            <a:r>
              <a:rPr lang="en-US" altLang="zh-CN" sz="1600" dirty="0">
                <a:cs typeface="+mn-ea"/>
                <a:sym typeface="+mn-lt"/>
              </a:rPr>
              <a:t>1/4</a:t>
            </a:r>
            <a:r>
              <a:rPr lang="zh-CN" altLang="en-US" sz="1600" dirty="0">
                <a:cs typeface="+mn-ea"/>
                <a:sym typeface="+mn-lt"/>
              </a:rPr>
              <a:t>两栖动物，</a:t>
            </a:r>
            <a:r>
              <a:rPr lang="en-US" altLang="zh-CN" sz="1600" dirty="0">
                <a:cs typeface="+mn-ea"/>
                <a:sym typeface="+mn-lt"/>
              </a:rPr>
              <a:t>1/3</a:t>
            </a:r>
            <a:r>
              <a:rPr lang="zh-CN" altLang="en-US" sz="1600" dirty="0">
                <a:cs typeface="+mn-ea"/>
                <a:sym typeface="+mn-lt"/>
              </a:rPr>
              <a:t>鱼类，都濒临灭绝。所以保护动物刻不容缓，全世界都在号召保护动物。动物保护的核心内容是禁止虐待、残害、猎杀和捕食任何野生动物。不要购买皮草制品，不要吃珍惜保护动物，不要有贪念，就不会有那么多的杀戮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57F229-697E-495F-9841-A9C0ED7ACB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627" y="1455574"/>
            <a:ext cx="4460033" cy="44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5A10658-F526-4C2D-8C92-37E51769E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72BAEF5-34A1-40CB-92B8-762CAEAC3A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7253"/>
            <a:ext cx="5817996" cy="3778180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B7B4C078-1D94-4919-82D3-DE1FA9CA7D35}"/>
              </a:ext>
            </a:extLst>
          </p:cNvPr>
          <p:cNvGrpSpPr/>
          <p:nvPr/>
        </p:nvGrpSpPr>
        <p:grpSpPr>
          <a:xfrm>
            <a:off x="4668903" y="1393902"/>
            <a:ext cx="6907928" cy="3662142"/>
            <a:chOff x="4668903" y="1393902"/>
            <a:chExt cx="6907928" cy="3662142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BDC94778-3742-442C-942C-3C20FE5F4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903" y="1393902"/>
              <a:ext cx="6907928" cy="3662142"/>
            </a:xfrm>
            <a:prstGeom prst="rect">
              <a:avLst/>
            </a:prstGeom>
          </p:spPr>
        </p:pic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0123A2DA-C61A-40F8-B1EC-B351D4B4A400}"/>
                </a:ext>
              </a:extLst>
            </p:cNvPr>
            <p:cNvSpPr/>
            <p:nvPr/>
          </p:nvSpPr>
          <p:spPr>
            <a:xfrm>
              <a:off x="6227571" y="2966224"/>
              <a:ext cx="521774" cy="1230832"/>
            </a:xfrm>
            <a:custGeom>
              <a:avLst/>
              <a:gdLst/>
              <a:ahLst/>
              <a:cxnLst/>
              <a:rect l="l" t="t" r="r" b="b"/>
              <a:pathLst>
                <a:path w="435524" h="1102519">
                  <a:moveTo>
                    <a:pt x="97631" y="0"/>
                  </a:moveTo>
                  <a:lnTo>
                    <a:pt x="280988" y="0"/>
                  </a:lnTo>
                  <a:lnTo>
                    <a:pt x="280988" y="207169"/>
                  </a:lnTo>
                  <a:lnTo>
                    <a:pt x="359569" y="207169"/>
                  </a:lnTo>
                  <a:lnTo>
                    <a:pt x="359569" y="263306"/>
                  </a:lnTo>
                  <a:lnTo>
                    <a:pt x="388144" y="254794"/>
                  </a:lnTo>
                  <a:lnTo>
                    <a:pt x="388144" y="47625"/>
                  </a:lnTo>
                  <a:lnTo>
                    <a:pt x="435524" y="47625"/>
                  </a:lnTo>
                  <a:lnTo>
                    <a:pt x="435524" y="1083590"/>
                  </a:lnTo>
                  <a:lnTo>
                    <a:pt x="422077" y="1074837"/>
                  </a:lnTo>
                  <a:cubicBezTo>
                    <a:pt x="399455" y="1050429"/>
                    <a:pt x="388144" y="1014016"/>
                    <a:pt x="388144" y="965597"/>
                  </a:cubicBezTo>
                  <a:lnTo>
                    <a:pt x="388144" y="442913"/>
                  </a:lnTo>
                  <a:lnTo>
                    <a:pt x="332184" y="454819"/>
                  </a:lnTo>
                  <a:lnTo>
                    <a:pt x="332184" y="372666"/>
                  </a:lnTo>
                  <a:lnTo>
                    <a:pt x="280988" y="372666"/>
                  </a:lnTo>
                  <a:lnTo>
                    <a:pt x="280988" y="948928"/>
                  </a:lnTo>
                  <a:lnTo>
                    <a:pt x="359569" y="948928"/>
                  </a:lnTo>
                  <a:lnTo>
                    <a:pt x="359569" y="1025128"/>
                  </a:lnTo>
                  <a:cubicBezTo>
                    <a:pt x="359569" y="1075134"/>
                    <a:pt x="333772" y="1100931"/>
                    <a:pt x="282178" y="1102519"/>
                  </a:cubicBezTo>
                  <a:lnTo>
                    <a:pt x="0" y="1102519"/>
                  </a:lnTo>
                  <a:lnTo>
                    <a:pt x="0" y="948928"/>
                  </a:lnTo>
                  <a:lnTo>
                    <a:pt x="97631" y="948928"/>
                  </a:lnTo>
                  <a:lnTo>
                    <a:pt x="97631" y="461963"/>
                  </a:lnTo>
                  <a:cubicBezTo>
                    <a:pt x="97631" y="411163"/>
                    <a:pt x="76200" y="382191"/>
                    <a:pt x="33338" y="375047"/>
                  </a:cubicBezTo>
                  <a:lnTo>
                    <a:pt x="1191" y="372666"/>
                  </a:lnTo>
                  <a:lnTo>
                    <a:pt x="1191" y="207169"/>
                  </a:lnTo>
                  <a:lnTo>
                    <a:pt x="97631" y="207169"/>
                  </a:lnTo>
                  <a:lnTo>
                    <a:pt x="976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3951DD44-801E-44EC-A508-A55E9958A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6969" y="2844134"/>
              <a:ext cx="1636198" cy="1360449"/>
            </a:xfrm>
            <a:prstGeom prst="rect">
              <a:avLst/>
            </a:prstGeom>
          </p:spPr>
        </p:pic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E814CAEF-EB32-466A-84C8-CF347E55F4E8}"/>
                </a:ext>
              </a:extLst>
            </p:cNvPr>
            <p:cNvGrpSpPr/>
            <p:nvPr/>
          </p:nvGrpSpPr>
          <p:grpSpPr>
            <a:xfrm>
              <a:off x="7607199" y="2952235"/>
              <a:ext cx="1280493" cy="1228037"/>
              <a:chOff x="-1911301" y="1892061"/>
              <a:chExt cx="1280493" cy="1228037"/>
            </a:xfrm>
          </p:grpSpPr>
          <p:sp>
            <p:nvSpPr>
              <p:cNvPr id="16" name="任意多边形: 形状 15">
                <a:extLst>
                  <a:ext uri="{FF2B5EF4-FFF2-40B4-BE49-F238E27FC236}">
                    <a16:creationId xmlns="" xmlns:a16="http://schemas.microsoft.com/office/drawing/2014/main" id="{6FE5E196-DE96-45A0-B39C-96E3F48AA185}"/>
                  </a:ext>
                </a:extLst>
              </p:cNvPr>
              <p:cNvSpPr/>
              <p:nvPr/>
            </p:nvSpPr>
            <p:spPr>
              <a:xfrm>
                <a:off x="-1884140" y="1940508"/>
                <a:ext cx="623856" cy="1104900"/>
              </a:xfrm>
              <a:custGeom>
                <a:avLst/>
                <a:gdLst/>
                <a:ahLst/>
                <a:cxnLst/>
                <a:rect l="l" t="t" r="r" b="b"/>
                <a:pathLst>
                  <a:path w="623856" h="1104900">
                    <a:moveTo>
                      <a:pt x="4763" y="0"/>
                    </a:moveTo>
                    <a:lnTo>
                      <a:pt x="372666" y="0"/>
                    </a:lnTo>
                    <a:lnTo>
                      <a:pt x="372666" y="154781"/>
                    </a:lnTo>
                    <a:lnTo>
                      <a:pt x="280988" y="154781"/>
                    </a:lnTo>
                    <a:lnTo>
                      <a:pt x="280988" y="472678"/>
                    </a:lnTo>
                    <a:lnTo>
                      <a:pt x="364331" y="472678"/>
                    </a:lnTo>
                    <a:lnTo>
                      <a:pt x="364331" y="627459"/>
                    </a:lnTo>
                    <a:lnTo>
                      <a:pt x="280988" y="627459"/>
                    </a:lnTo>
                    <a:lnTo>
                      <a:pt x="280988" y="950119"/>
                    </a:lnTo>
                    <a:lnTo>
                      <a:pt x="447675" y="951309"/>
                    </a:lnTo>
                    <a:lnTo>
                      <a:pt x="419100" y="317897"/>
                    </a:lnTo>
                    <a:lnTo>
                      <a:pt x="584597" y="317897"/>
                    </a:lnTo>
                    <a:lnTo>
                      <a:pt x="621506" y="938212"/>
                    </a:lnTo>
                    <a:cubicBezTo>
                      <a:pt x="633413" y="1032669"/>
                      <a:pt x="600075" y="1087437"/>
                      <a:pt x="521494" y="1102519"/>
                    </a:cubicBezTo>
                    <a:lnTo>
                      <a:pt x="392906" y="1104900"/>
                    </a:lnTo>
                    <a:lnTo>
                      <a:pt x="369094" y="1104900"/>
                    </a:lnTo>
                    <a:lnTo>
                      <a:pt x="0" y="1104900"/>
                    </a:lnTo>
                    <a:lnTo>
                      <a:pt x="0" y="950119"/>
                    </a:lnTo>
                    <a:lnTo>
                      <a:pt x="100013" y="950119"/>
                    </a:lnTo>
                    <a:lnTo>
                      <a:pt x="100013" y="719137"/>
                    </a:lnTo>
                    <a:cubicBezTo>
                      <a:pt x="100013" y="658019"/>
                      <a:pt x="69850" y="627459"/>
                      <a:pt x="9525" y="627459"/>
                    </a:cubicBezTo>
                    <a:lnTo>
                      <a:pt x="9525" y="472678"/>
                    </a:lnTo>
                    <a:lnTo>
                      <a:pt x="100013" y="472678"/>
                    </a:lnTo>
                    <a:lnTo>
                      <a:pt x="100013" y="245269"/>
                    </a:lnTo>
                    <a:cubicBezTo>
                      <a:pt x="100013" y="184944"/>
                      <a:pt x="68263" y="154781"/>
                      <a:pt x="4763" y="154781"/>
                    </a:cubicBezTo>
                    <a:lnTo>
                      <a:pt x="47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6" name="图片 35">
                <a:extLst>
                  <a:ext uri="{FF2B5EF4-FFF2-40B4-BE49-F238E27FC236}">
                    <a16:creationId xmlns="" xmlns:a16="http://schemas.microsoft.com/office/drawing/2014/main" id="{BE67CF24-65F3-4A32-9069-D317B6DA6B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911301" y="1892061"/>
                <a:ext cx="1280493" cy="1228037"/>
              </a:xfrm>
              <a:prstGeom prst="rect">
                <a:avLst/>
              </a:prstGeom>
            </p:spPr>
          </p:pic>
        </p:grp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3D59964B-711C-404C-9ABF-18B22E0385DA}"/>
              </a:ext>
            </a:extLst>
          </p:cNvPr>
          <p:cNvGrpSpPr/>
          <p:nvPr/>
        </p:nvGrpSpPr>
        <p:grpSpPr>
          <a:xfrm>
            <a:off x="-1" y="-1628586"/>
            <a:ext cx="2288286" cy="3948040"/>
            <a:chOff x="-1" y="-1628586"/>
            <a:chExt cx="2288286" cy="3948040"/>
          </a:xfrm>
        </p:grpSpPr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45FA4205-7BF0-4A77-84AC-A215DECD8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-562103"/>
              <a:ext cx="1348487" cy="2881557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3074A91B-23C5-4893-BADF-170E9510B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69898" y="-1507524"/>
              <a:ext cx="1348488" cy="2881559"/>
            </a:xfrm>
            <a:prstGeom prst="rect">
              <a:avLst/>
            </a:prstGeom>
          </p:spPr>
        </p:pic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9566EF6C-81EC-4426-8CE0-65676B9F2A5D}"/>
                </a:ext>
              </a:extLst>
            </p:cNvPr>
            <p:cNvGrpSpPr/>
            <p:nvPr/>
          </p:nvGrpSpPr>
          <p:grpSpPr>
            <a:xfrm>
              <a:off x="-1" y="-1628586"/>
              <a:ext cx="2288286" cy="3123683"/>
              <a:chOff x="-1" y="-1628586"/>
              <a:chExt cx="2288286" cy="3123683"/>
            </a:xfrm>
          </p:grpSpPr>
          <p:pic>
            <p:nvPicPr>
              <p:cNvPr id="40" name="图片 39">
                <a:extLst>
                  <a:ext uri="{FF2B5EF4-FFF2-40B4-BE49-F238E27FC236}">
                    <a16:creationId xmlns="" xmlns:a16="http://schemas.microsoft.com/office/drawing/2014/main" id="{C54311FE-364C-44F5-8710-BABFD1B0A5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-1" y="-1386462"/>
                <a:ext cx="1348488" cy="2881559"/>
              </a:xfrm>
              <a:prstGeom prst="rect">
                <a:avLst/>
              </a:prstGeom>
            </p:spPr>
          </p:pic>
          <p:pic>
            <p:nvPicPr>
              <p:cNvPr id="42" name="图片 41">
                <a:extLst>
                  <a:ext uri="{FF2B5EF4-FFF2-40B4-BE49-F238E27FC236}">
                    <a16:creationId xmlns="" xmlns:a16="http://schemas.microsoft.com/office/drawing/2014/main" id="{1609B120-55F7-4B31-949B-9D9EB2A80F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939797" y="-1628586"/>
                <a:ext cx="1348488" cy="2881559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1D36BDF9-5DF6-4EAC-A144-C4B47264519E}"/>
              </a:ext>
            </a:extLst>
          </p:cNvPr>
          <p:cNvGrpSpPr/>
          <p:nvPr/>
        </p:nvGrpSpPr>
        <p:grpSpPr>
          <a:xfrm flipH="1">
            <a:off x="9903714" y="-1397789"/>
            <a:ext cx="2288286" cy="3948040"/>
            <a:chOff x="-1" y="-1628586"/>
            <a:chExt cx="2288286" cy="3948040"/>
          </a:xfrm>
        </p:grpSpPr>
        <p:pic>
          <p:nvPicPr>
            <p:cNvPr id="49" name="图片 48">
              <a:extLst>
                <a:ext uri="{FF2B5EF4-FFF2-40B4-BE49-F238E27FC236}">
                  <a16:creationId xmlns="" xmlns:a16="http://schemas.microsoft.com/office/drawing/2014/main" id="{474885B5-90C7-43E3-818A-1C8F2EE09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-562103"/>
              <a:ext cx="1348487" cy="2881557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="" xmlns:a16="http://schemas.microsoft.com/office/drawing/2014/main" id="{C94B9973-245A-4C3A-BE93-ACC26DCD4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69898" y="-1507524"/>
              <a:ext cx="1348488" cy="2881559"/>
            </a:xfrm>
            <a:prstGeom prst="rect">
              <a:avLst/>
            </a:prstGeom>
          </p:spPr>
        </p:pic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13939BB1-707D-4D8C-ACD9-38D9F014CA2C}"/>
                </a:ext>
              </a:extLst>
            </p:cNvPr>
            <p:cNvGrpSpPr/>
            <p:nvPr/>
          </p:nvGrpSpPr>
          <p:grpSpPr>
            <a:xfrm>
              <a:off x="-1" y="-1628586"/>
              <a:ext cx="2288286" cy="3123683"/>
              <a:chOff x="-1" y="-1628586"/>
              <a:chExt cx="2288286" cy="3123683"/>
            </a:xfrm>
          </p:grpSpPr>
          <p:pic>
            <p:nvPicPr>
              <p:cNvPr id="52" name="图片 51">
                <a:extLst>
                  <a:ext uri="{FF2B5EF4-FFF2-40B4-BE49-F238E27FC236}">
                    <a16:creationId xmlns="" xmlns:a16="http://schemas.microsoft.com/office/drawing/2014/main" id="{59712C2F-F006-4558-84FF-3EAF03DB32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-1" y="-1386462"/>
                <a:ext cx="1348488" cy="2881559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="" xmlns:a16="http://schemas.microsoft.com/office/drawing/2014/main" id="{FE60CA74-91CA-40F0-AF4B-2101D06C63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939797" y="-1628586"/>
                <a:ext cx="1348488" cy="28815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58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8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5A10658-F526-4C2D-8C92-37E51769E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5E3099F-53F7-46A3-9D32-5F2049876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08BDD09-84A9-416A-8133-825322420844}"/>
              </a:ext>
            </a:extLst>
          </p:cNvPr>
          <p:cNvSpPr/>
          <p:nvPr/>
        </p:nvSpPr>
        <p:spPr>
          <a:xfrm>
            <a:off x="7152818" y="3139541"/>
            <a:ext cx="29536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5118413-8636-44D7-912C-1CAF49B1765B}"/>
              </a:ext>
            </a:extLst>
          </p:cNvPr>
          <p:cNvSpPr txBox="1"/>
          <p:nvPr/>
        </p:nvSpPr>
        <p:spPr>
          <a:xfrm>
            <a:off x="6186435" y="3618464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世界地球日简介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DF8BDB11-3EBB-460E-B8DF-94DCA3221430}"/>
              </a:ext>
            </a:extLst>
          </p:cNvPr>
          <p:cNvSpPr/>
          <p:nvPr/>
        </p:nvSpPr>
        <p:spPr>
          <a:xfrm>
            <a:off x="7918171" y="1472779"/>
            <a:ext cx="1406612" cy="1358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531C3E7-0D1F-452B-BDC0-4617AC491017}"/>
              </a:ext>
            </a:extLst>
          </p:cNvPr>
          <p:cNvSpPr txBox="1"/>
          <p:nvPr/>
        </p:nvSpPr>
        <p:spPr>
          <a:xfrm>
            <a:off x="7856732" y="1644121"/>
            <a:ext cx="1545831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kern="0" spc="200" dirty="0">
                <a:ln w="57150">
                  <a:noFill/>
                </a:ln>
                <a:cs typeface="+mn-ea"/>
                <a:sym typeface="+mn-lt"/>
              </a:rPr>
              <a:t>01</a:t>
            </a:r>
            <a:endParaRPr lang="zh-CN" altLang="en-US" sz="6000" b="1" kern="0" spc="200" dirty="0">
              <a:ln w="57150">
                <a:noFill/>
              </a:ln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1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E6F02F0-E929-440E-A986-5E96BED14438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B956D3D4-D41A-4967-933B-7570E9CFB675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D1BE1A49-E580-4AE2-B9A4-75482C199BB6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AA0FE77-1034-48AD-AB42-127239FDA540}"/>
              </a:ext>
            </a:extLst>
          </p:cNvPr>
          <p:cNvSpPr txBox="1"/>
          <p:nvPr/>
        </p:nvSpPr>
        <p:spPr>
          <a:xfrm>
            <a:off x="877434" y="1262843"/>
            <a:ext cx="5330782" cy="5078313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世界地球日</a:t>
            </a:r>
            <a:r>
              <a:rPr dirty="0">
                <a:cs typeface="+mn-ea"/>
                <a:sym typeface="+mn-lt"/>
              </a:rPr>
              <a:t>（Eart</a:t>
            </a:r>
            <a:r>
              <a:rPr lang="en-US" altLang="zh-CN" dirty="0">
                <a:cs typeface="+mn-ea"/>
                <a:sym typeface="+mn-lt"/>
              </a:rPr>
              <a:t>h</a:t>
            </a:r>
            <a:r>
              <a:rPr dirty="0">
                <a:cs typeface="+mn-ea"/>
                <a:sym typeface="+mn-lt"/>
              </a:rPr>
              <a:t> Day）即每年的4月22日，是一个专为世界环境保护而设立的节日，旨在提高民众对于现有环境问题的意识，并动员民众参与到环保运动中，通过绿色低碳生活，改善地球的整体环境。地球日由盖洛德·尼尔森和丹尼斯·海斯于1970年发起。现今，地球日的庆祝活动已发展至全球192个国家，每年有超过10亿人参与其中，使其成为世界上最大的民间环保节日。</a:t>
            </a:r>
            <a:endParaRPr lang="en-US" dirty="0">
              <a:cs typeface="+mn-ea"/>
              <a:sym typeface="+mn-lt"/>
            </a:endParaRPr>
          </a:p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62515F6-4180-4CE5-AF75-8064F3EE68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443" y="1421964"/>
            <a:ext cx="4281626" cy="427557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31619" y="736847"/>
            <a:ext cx="179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CCCDCE"/>
                </a:solidFill>
              </a:rPr>
              <a:t>https://www.ypppt.com/</a:t>
            </a:r>
            <a:endParaRPr lang="zh-CN" altLang="en-US" sz="1000" dirty="0">
              <a:solidFill>
                <a:srgbClr val="CCCD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D46D707-FECB-433B-A7DC-07EB6CBCBF2D}"/>
              </a:ext>
            </a:extLst>
          </p:cNvPr>
          <p:cNvSpPr txBox="1"/>
          <p:nvPr/>
        </p:nvSpPr>
        <p:spPr>
          <a:xfrm>
            <a:off x="5381278" y="1292988"/>
            <a:ext cx="5510637" cy="507831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中国从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世纪</a:t>
            </a:r>
            <a:r>
              <a:rPr lang="en-US" altLang="zh-CN" dirty="0">
                <a:cs typeface="+mn-ea"/>
                <a:sym typeface="+mn-lt"/>
              </a:rPr>
              <a:t>90</a:t>
            </a:r>
            <a:r>
              <a:rPr lang="zh-CN" altLang="en-US" dirty="0">
                <a:cs typeface="+mn-ea"/>
                <a:sym typeface="+mn-lt"/>
              </a:rPr>
              <a:t>年代起，每年都会在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日举办世界地球日活动。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世纪</a:t>
            </a:r>
            <a:r>
              <a:rPr lang="en-US" altLang="zh-CN" dirty="0">
                <a:cs typeface="+mn-ea"/>
                <a:sym typeface="+mn-lt"/>
              </a:rPr>
              <a:t>90</a:t>
            </a:r>
            <a:r>
              <a:rPr lang="zh-CN" altLang="en-US" dirty="0">
                <a:cs typeface="+mn-ea"/>
                <a:sym typeface="+mn-lt"/>
              </a:rPr>
              <a:t>年代以来，中国社会各界每年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日都要举办”世界地球日”活动。目前最主要的活动是由中国地质学会、国土资源部组织的纪念活动。每年中国纪念”世界地球日”，都要确定一个主题。</a:t>
            </a:r>
          </a:p>
          <a:p>
            <a:pPr algn="ctr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2018</a:t>
            </a:r>
            <a:r>
              <a:rPr lang="zh-CN" altLang="en-US" dirty="0">
                <a:cs typeface="+mn-ea"/>
                <a:sym typeface="+mn-lt"/>
              </a:rPr>
              <a:t>年珍惜自然资源呵护美丽国土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讲好我们的地球故事</a:t>
            </a:r>
            <a:endParaRPr lang="en-US" altLang="zh-CN" dirty="0"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A71C500-F0C4-4398-BE15-F5D09551E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34" y="1205801"/>
            <a:ext cx="4265029" cy="42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5DF9CDC-4181-44CD-9731-9F12803FA61E}"/>
              </a:ext>
            </a:extLst>
          </p:cNvPr>
          <p:cNvSpPr/>
          <p:nvPr/>
        </p:nvSpPr>
        <p:spPr>
          <a:xfrm>
            <a:off x="877434" y="111211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1969</a:t>
            </a:r>
            <a:r>
              <a:rPr lang="zh-CN" altLang="en-US" dirty="0">
                <a:cs typeface="+mn-ea"/>
                <a:sym typeface="+mn-lt"/>
              </a:rPr>
              <a:t>年美国民主党参议员盖洛德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尼尔森在美国各大学举行演讲会，筹划在次年的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日组织以反对越战为主题的校园运动，但是在</a:t>
            </a:r>
            <a:r>
              <a:rPr lang="en-US" altLang="zh-CN" dirty="0">
                <a:cs typeface="+mn-ea"/>
                <a:sym typeface="+mn-lt"/>
              </a:rPr>
              <a:t>1969</a:t>
            </a:r>
            <a:r>
              <a:rPr lang="zh-CN" altLang="en-US" dirty="0">
                <a:cs typeface="+mn-ea"/>
                <a:sym typeface="+mn-lt"/>
              </a:rPr>
              <a:t>年西雅图召开的筹备会议上，活动的组织者之一，哈佛大学法学院学生丹尼斯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海斯提出将运动定位在于全美国的，以环境保护为主题的草根运动。</a:t>
            </a:r>
            <a:r>
              <a:rPr lang="en-US" altLang="zh-CN" dirty="0">
                <a:cs typeface="+mn-ea"/>
                <a:sym typeface="+mn-lt"/>
              </a:rPr>
              <a:t>1970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日的“地球日”活动，是人类有史以来第一次规模宏大的群众性环境保护运动。作为人类现代环保运动的开端，它推动了西方国家环境法规的建立。</a:t>
            </a:r>
            <a:endParaRPr lang="en-US" altLang="zh-CN" dirty="0"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8864949-43D9-4E99-BE49-00FA8A264A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268" y="1112118"/>
            <a:ext cx="5606143" cy="56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4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6221E3B-DF00-4200-9BE5-483964EFDF54}"/>
              </a:ext>
            </a:extLst>
          </p:cNvPr>
          <p:cNvSpPr/>
          <p:nvPr/>
        </p:nvSpPr>
        <p:spPr>
          <a:xfrm>
            <a:off x="917695" y="1120301"/>
            <a:ext cx="102751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这次运动催化了人类现代环境保护运动的发展，促进了已开发国家环境保护立法的进程，并且直接催生了</a:t>
            </a:r>
            <a:r>
              <a:rPr lang="en-US" altLang="zh-CN" dirty="0">
                <a:cs typeface="+mn-ea"/>
                <a:sym typeface="+mn-lt"/>
              </a:rPr>
              <a:t>1972</a:t>
            </a:r>
            <a:r>
              <a:rPr lang="zh-CN" altLang="en-US" dirty="0">
                <a:cs typeface="+mn-ea"/>
                <a:sym typeface="+mn-lt"/>
              </a:rPr>
              <a:t>年联合国第一次人类环境会议。而</a:t>
            </a:r>
            <a:r>
              <a:rPr lang="en-US" altLang="zh-CN" dirty="0">
                <a:cs typeface="+mn-ea"/>
                <a:sym typeface="+mn-lt"/>
              </a:rPr>
              <a:t>1970</a:t>
            </a:r>
            <a:r>
              <a:rPr lang="zh-CN" altLang="en-US" dirty="0">
                <a:cs typeface="+mn-ea"/>
                <a:sym typeface="+mn-lt"/>
              </a:rPr>
              <a:t>年活动的组织者丹尼斯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海斯也被人们称为地球日之父。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鉴于丹尼斯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海斯在环保事业中所做出的重大贡献，他曾荣获</a:t>
            </a:r>
            <a:r>
              <a:rPr lang="en-US" altLang="zh-CN" dirty="0">
                <a:cs typeface="+mn-ea"/>
                <a:sym typeface="+mn-lt"/>
              </a:rPr>
              <a:t>Sierra Club</a:t>
            </a:r>
            <a:r>
              <a:rPr lang="zh-CN" altLang="en-US" dirty="0">
                <a:cs typeface="+mn-ea"/>
                <a:sym typeface="+mn-lt"/>
              </a:rPr>
              <a:t>、   联邦野生动物协会、美国慈善协会、美国太阳能协会、远离战争组织和 </a:t>
            </a:r>
            <a:r>
              <a:rPr lang="en-US" altLang="zh-CN" dirty="0">
                <a:cs typeface="+mn-ea"/>
                <a:sym typeface="+mn-lt"/>
              </a:rPr>
              <a:t>Interfaith </a:t>
            </a:r>
            <a:r>
              <a:rPr lang="en-US" altLang="zh-CN" dirty="0" err="1">
                <a:cs typeface="+mn-ea"/>
                <a:sym typeface="+mn-lt"/>
              </a:rPr>
              <a:t>Centerfor</a:t>
            </a:r>
            <a:r>
              <a:rPr lang="en-US" altLang="zh-CN" dirty="0">
                <a:cs typeface="+mn-ea"/>
                <a:sym typeface="+mn-lt"/>
              </a:rPr>
              <a:t> Corporate Responsibility</a:t>
            </a:r>
            <a:r>
              <a:rPr lang="zh-CN" altLang="en-US" dirty="0">
                <a:cs typeface="+mn-ea"/>
                <a:sym typeface="+mn-lt"/>
              </a:rPr>
              <a:t>的最高荣誉奖项。丹尼斯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海斯还荣获了</a:t>
            </a:r>
            <a:r>
              <a:rPr lang="en-US" altLang="zh-CN" dirty="0">
                <a:cs typeface="+mn-ea"/>
                <a:sym typeface="+mn-lt"/>
              </a:rPr>
              <a:t>1978</a:t>
            </a:r>
            <a:r>
              <a:rPr lang="zh-CN" altLang="en-US" dirty="0">
                <a:cs typeface="+mn-ea"/>
                <a:sym typeface="+mn-lt"/>
              </a:rPr>
              <a:t>年度，</a:t>
            </a:r>
            <a:r>
              <a:rPr lang="en-US" altLang="zh-CN" dirty="0">
                <a:cs typeface="+mn-ea"/>
                <a:sym typeface="+mn-lt"/>
              </a:rPr>
              <a:t>35</a:t>
            </a:r>
            <a:r>
              <a:rPr lang="zh-CN" altLang="en-US" dirty="0">
                <a:cs typeface="+mn-ea"/>
                <a:sym typeface="+mn-lt"/>
              </a:rPr>
              <a:t>岁以下杰弗逊最佳社会服务奖，还曾被形象杂志（</a:t>
            </a:r>
            <a:r>
              <a:rPr lang="en-US" altLang="zh-CN" dirty="0">
                <a:cs typeface="+mn-ea"/>
                <a:sym typeface="+mn-lt"/>
              </a:rPr>
              <a:t>Look Magazine</a:t>
            </a:r>
            <a:r>
              <a:rPr lang="zh-CN" altLang="en-US" dirty="0">
                <a:cs typeface="+mn-ea"/>
                <a:sym typeface="+mn-lt"/>
              </a:rPr>
              <a:t>）评为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世纪</a:t>
            </a:r>
            <a:r>
              <a:rPr lang="en-US" altLang="zh-CN" dirty="0">
                <a:cs typeface="+mn-ea"/>
                <a:sym typeface="+mn-lt"/>
              </a:rPr>
              <a:t>100</a:t>
            </a:r>
            <a:r>
              <a:rPr lang="zh-CN" altLang="en-US" dirty="0">
                <a:cs typeface="+mn-ea"/>
                <a:sym typeface="+mn-lt"/>
              </a:rPr>
              <a:t>个最具影响力的美国人之一，并被国家奥杜邦协会评为</a:t>
            </a:r>
            <a:r>
              <a:rPr lang="en-US" altLang="zh-CN" dirty="0">
                <a:cs typeface="+mn-ea"/>
                <a:sym typeface="+mn-lt"/>
              </a:rPr>
              <a:t>100</a:t>
            </a:r>
            <a:r>
              <a:rPr lang="zh-CN" altLang="en-US" dirty="0">
                <a:cs typeface="+mn-ea"/>
                <a:sym typeface="+mn-lt"/>
              </a:rPr>
              <a:t>个最杰出的环保人士之一。在</a:t>
            </a:r>
            <a:r>
              <a:rPr lang="en-US" altLang="zh-CN" dirty="0">
                <a:cs typeface="+mn-ea"/>
                <a:sym typeface="+mn-lt"/>
              </a:rPr>
              <a:t>2000</a:t>
            </a:r>
            <a:r>
              <a:rPr lang="zh-CN" altLang="en-US" dirty="0">
                <a:cs typeface="+mn-ea"/>
                <a:sym typeface="+mn-lt"/>
              </a:rPr>
              <a:t>年又被著名的时代周刊（</a:t>
            </a:r>
            <a:r>
              <a:rPr lang="en-US" altLang="zh-CN" dirty="0">
                <a:cs typeface="+mn-ea"/>
                <a:sym typeface="+mn-lt"/>
              </a:rPr>
              <a:t>Time Magazine</a:t>
            </a:r>
            <a:r>
              <a:rPr lang="zh-CN" altLang="en-US" dirty="0">
                <a:cs typeface="+mn-ea"/>
                <a:sym typeface="+mn-lt"/>
              </a:rPr>
              <a:t>）提名为</a:t>
            </a:r>
            <a:r>
              <a:rPr lang="en-US" altLang="zh-CN" dirty="0">
                <a:cs typeface="+mn-ea"/>
                <a:sym typeface="+mn-lt"/>
              </a:rPr>
              <a:t>100</a:t>
            </a:r>
            <a:r>
              <a:rPr lang="zh-CN" altLang="en-US" dirty="0">
                <a:cs typeface="+mn-ea"/>
                <a:sym typeface="+mn-lt"/>
              </a:rPr>
              <a:t>个“地球英雄”之一。</a:t>
            </a: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3900" y="142651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7288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51A8C51-90DD-45AF-B96A-F7D5692CB61F}"/>
              </a:ext>
            </a:extLst>
          </p:cNvPr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92BB9D5-FE4A-408A-8258-7EA41ABC52EC}"/>
                </a:ext>
              </a:extLst>
            </p:cNvPr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8127357A-B154-4012-AE49-8F2F5D57DFDE}"/>
                </a:ext>
              </a:extLst>
            </p:cNvPr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: 折角 1">
            <a:extLst>
              <a:ext uri="{FF2B5EF4-FFF2-40B4-BE49-F238E27FC236}">
                <a16:creationId xmlns="" xmlns:a16="http://schemas.microsoft.com/office/drawing/2014/main" id="{FE53B31D-AD20-45B4-80DD-FE712C7F63C9}"/>
              </a:ext>
            </a:extLst>
          </p:cNvPr>
          <p:cNvSpPr/>
          <p:nvPr/>
        </p:nvSpPr>
        <p:spPr>
          <a:xfrm>
            <a:off x="2622620" y="1648053"/>
            <a:ext cx="8467411" cy="4049485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39C87B3-FD81-41F1-85E3-BA220FA69BE0}"/>
              </a:ext>
            </a:extLst>
          </p:cNvPr>
          <p:cNvSpPr txBox="1"/>
          <p:nvPr/>
        </p:nvSpPr>
        <p:spPr>
          <a:xfrm>
            <a:off x="4767710" y="1410637"/>
            <a:ext cx="5418941" cy="4524315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中文名 世界地球日 英文名 </a:t>
            </a:r>
            <a:r>
              <a:rPr lang="en-US" altLang="zh-CN" dirty="0">
                <a:cs typeface="+mn-ea"/>
                <a:sym typeface="+mn-lt"/>
              </a:rPr>
              <a:t>Earth Day </a:t>
            </a:r>
          </a:p>
          <a:p>
            <a:pPr algn="ctr">
              <a:lnSpc>
                <a:spcPct val="20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节日时间 每年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 流行地区 全球</a:t>
            </a: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节日意义 旨在提高民众对于现有环境问题的意识  </a:t>
            </a:r>
          </a:p>
          <a:p>
            <a:pPr algn="ctr">
              <a:lnSpc>
                <a:spcPct val="20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设定时间 </a:t>
            </a:r>
            <a:r>
              <a:rPr lang="en-US" altLang="zh-CN" dirty="0">
                <a:cs typeface="+mn-ea"/>
                <a:sym typeface="+mn-lt"/>
              </a:rPr>
              <a:t>1970</a:t>
            </a:r>
            <a:r>
              <a:rPr lang="zh-CN" altLang="en-US" dirty="0">
                <a:cs typeface="+mn-ea"/>
                <a:sym typeface="+mn-lt"/>
              </a:rPr>
              <a:t>年</a:t>
            </a:r>
            <a:endParaRPr lang="en-US" altLang="zh-CN" dirty="0"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C12B70A-DF38-42F0-83A1-E18CD098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69" y="2481942"/>
            <a:ext cx="3995032" cy="56422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B5750D8-312D-426F-8885-6417C06C1614}"/>
              </a:ext>
            </a:extLst>
          </p:cNvPr>
          <p:cNvSpPr txBox="1"/>
          <p:nvPr/>
        </p:nvSpPr>
        <p:spPr>
          <a:xfrm>
            <a:off x="2616962" y="1711055"/>
            <a:ext cx="278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基本概况</a:t>
            </a:r>
          </a:p>
        </p:txBody>
      </p:sp>
    </p:spTree>
    <p:extLst>
      <p:ext uri="{BB962C8B-B14F-4D97-AF65-F5344CB8AC3E}">
        <p14:creationId xmlns:p14="http://schemas.microsoft.com/office/powerpoint/2010/main" val="11825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5A10658-F526-4C2D-8C92-37E51769E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5E3099F-53F7-46A3-9D32-5F2049876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08BDD09-84A9-416A-8133-825322420844}"/>
              </a:ext>
            </a:extLst>
          </p:cNvPr>
          <p:cNvSpPr/>
          <p:nvPr/>
        </p:nvSpPr>
        <p:spPr>
          <a:xfrm>
            <a:off x="7152818" y="3139541"/>
            <a:ext cx="29536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5118413-8636-44D7-912C-1CAF49B1765B}"/>
              </a:ext>
            </a:extLst>
          </p:cNvPr>
          <p:cNvSpPr txBox="1"/>
          <p:nvPr/>
        </p:nvSpPr>
        <p:spPr>
          <a:xfrm>
            <a:off x="6186435" y="3618464"/>
            <a:ext cx="556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世界地球日活动影响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DF8BDB11-3EBB-460E-B8DF-94DCA3221430}"/>
              </a:ext>
            </a:extLst>
          </p:cNvPr>
          <p:cNvSpPr/>
          <p:nvPr/>
        </p:nvSpPr>
        <p:spPr>
          <a:xfrm>
            <a:off x="7918171" y="1472779"/>
            <a:ext cx="1406612" cy="1358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531C3E7-0D1F-452B-BDC0-4617AC491017}"/>
              </a:ext>
            </a:extLst>
          </p:cNvPr>
          <p:cNvSpPr txBox="1"/>
          <p:nvPr/>
        </p:nvSpPr>
        <p:spPr>
          <a:xfrm>
            <a:off x="6372340" y="1644122"/>
            <a:ext cx="451461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kern="0" spc="200" dirty="0">
                <a:ln w="57150">
                  <a:noFill/>
                </a:ln>
                <a:cs typeface="+mn-ea"/>
                <a:sym typeface="+mn-lt"/>
              </a:rPr>
              <a:t>02</a:t>
            </a:r>
            <a:endParaRPr lang="zh-CN" altLang="en-US" sz="6000" b="1" kern="0" spc="200" dirty="0">
              <a:ln w="57150">
                <a:noFill/>
              </a:ln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37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mmi2nn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mmi2nn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1676</Words>
  <Application>Microsoft Office PowerPoint</Application>
  <PresentationFormat>宽屏</PresentationFormat>
  <Paragraphs>104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第一PPT，www.1ppt.com 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17</cp:revision>
  <dcterms:created xsi:type="dcterms:W3CDTF">2020-04-14T03:52:14Z</dcterms:created>
  <dcterms:modified xsi:type="dcterms:W3CDTF">2023-01-23T08:58:05Z</dcterms:modified>
</cp:coreProperties>
</file>