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5"/>
  </p:notesMasterIdLst>
  <p:sldIdLst>
    <p:sldId id="256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3" r:id="rId21"/>
    <p:sldId id="274" r:id="rId22"/>
    <p:sldId id="276" r:id="rId23"/>
    <p:sldId id="27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2DD"/>
    <a:srgbClr val="389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3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84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54F46-E14B-4E9B-9FD2-6ECFF4B03362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AE590-F188-4B87-B525-2DA0C34CA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72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AE590-F188-4B87-B525-2DA0C34CA2A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873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836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B0A7C11-F9C5-4B2C-981F-0B5727070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FCFBAB1D-B3D4-49EA-824E-535498B68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B08D1CD-EA9C-433C-9C1F-19C2C5140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1A34263-E986-49AB-A4CB-8848D9D7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38352CE-15D4-4E99-9993-47B038EAE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70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2696507-D5DD-4930-B9A5-0ABFB4929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24B85D31-9519-436D-95B3-31DD9CBAE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6145347-B4E4-4CA4-8088-5CFE73684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3C2AE93-735A-491A-A960-8EE07908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EA51411-718A-42DD-82BC-17B508E4C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17B99FE-8DEE-4F3B-8DB9-914F800FF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48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D2F29C4-05B5-4F11-94EF-C715AF28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07500F1-98F3-4ECE-851D-0A38E0978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DD3B1B5-C1A1-466C-910A-F4E65C69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E334235-E2F4-4BCB-804A-E07B84C2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80E0CC6-D424-4574-AEC8-3313A055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45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5EE8F94E-0EC1-4B3A-9775-CB40E3BA9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F8ECB6C-D170-4913-80A1-9043F14DA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0A379C5-DF29-494D-9445-B30288FC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3424895-6A2B-4495-89C2-0010E59E7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0AC2A29-6BF6-4247-B546-F0242F8E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4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43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03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658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9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21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82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A83ECC6-4CB8-4A69-A471-8250D63A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E3CE32C-23DF-485F-B0B4-EF52C221F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89684C8-3652-4A1C-A854-0CB3C754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2C921E9-21AA-4B3E-A6BC-ABDD30830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2C8A20B-95C9-4473-83FA-E58140FF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42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17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19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24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63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08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89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6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EC7C474-03D8-460F-9F0A-3FF974469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5B9DD40-94B7-49E5-9E17-41C9F6C4A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008ED02-7CEE-464C-BE3D-496B8809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6140868-E2DA-4DB5-BFFA-1203348A9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F1FA434-4DF4-498C-B475-5FDA8177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3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2228DC8-C7FA-4F3E-AC64-65B3C28FD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1D6228B-14A8-4503-B939-CCD8E86C9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41D3201F-3308-4C2E-BBA5-DA8D35363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46ECA3C-EA71-479B-ACB3-A5B1BE34D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F7E7C50-7EDC-45A9-B8F4-538D527A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E8CD763-E7B7-488F-B6FE-D7FAA518F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57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F56CC45-9FF0-4DB5-A8A0-034A5236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BA53D79-C8EE-43D2-94FB-05F2B9F95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12C8477-280F-412F-8368-2A6574081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72B7127-FFB2-4F26-9BFF-B2EF2B1A5C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72BC15B-EF4E-42E7-80A5-CD1AD94F1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1C9E1968-5ECC-467A-A4AE-566007F0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E5549885-B8BB-40B5-9EED-CC1288DA6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84DDD05A-9F6E-489A-9E02-63D6253E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69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F56CC45-9FF0-4DB5-A8A0-034A5236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BA53D79-C8EE-43D2-94FB-05F2B9F95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12C8477-280F-412F-8368-2A6574081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72B7127-FFB2-4F26-9BFF-B2EF2B1A5C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72BC15B-EF4E-42E7-80A5-CD1AD94F1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1C9E1968-5ECC-467A-A4AE-566007F0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E5549885-B8BB-40B5-9EED-CC1288DA6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84DDD05A-9F6E-489A-9E02-63D6253E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140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332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78777F5-EAB5-4FE9-8E9B-9BAA6EFFA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841404A3-3199-4C18-9384-5B71CE339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97F972D8-20E0-48B9-8C97-2941C8DAA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82A2DDB2-5091-479A-BF07-4AFDD76E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12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5AB2A157-9B29-4C18-ACE2-6EC8DD945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CE7C8546-E9D6-47D0-93D1-A90F6F177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2F4B9A24-CC2E-46A2-BD3B-A43AE6FE0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14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5A13F72-C30F-4823-8A87-18AF11D51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DACD866-AE43-4E72-87BE-3AE12DF9A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E807849-C41C-4504-8015-42A543E0E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B027F6E-3B7C-47E2-B3D2-BBC46E85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A12D8ED-7ECD-452D-A136-4BE4BD283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5611CA1-FB3C-479B-9906-34DFF8ED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4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087F6F87-8E5E-452E-B4FE-0BACF7E2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AA07525-C8B8-4DE4-9BD3-BEBF0C7FB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B6E56B-2345-463B-BCC0-D0CCCE6F2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08C9C-B5CB-41D2-9692-772074A12E6A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115163A-5DE8-49A1-8D7D-845F7BF0B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017347D-F218-4627-BF8B-EBAD5282B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52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62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82657DA-ED6E-4F96-96D1-5146706D65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8303"/>
            <a:ext cx="5320170" cy="622139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20C9DA22-6F2D-4814-A4B0-9C539828A5CB}"/>
              </a:ext>
            </a:extLst>
          </p:cNvPr>
          <p:cNvSpPr txBox="1"/>
          <p:nvPr/>
        </p:nvSpPr>
        <p:spPr>
          <a:xfrm>
            <a:off x="4386949" y="1665876"/>
            <a:ext cx="195598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世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5A4F88A5-A6E7-4A11-9EEA-E62AC1821F51}"/>
              </a:ext>
            </a:extLst>
          </p:cNvPr>
          <p:cNvSpPr txBox="1"/>
          <p:nvPr/>
        </p:nvSpPr>
        <p:spPr>
          <a:xfrm>
            <a:off x="5865582" y="1842847"/>
            <a:ext cx="166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界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89E59DBF-7F94-4FE5-9DA1-6C037E76E359}"/>
              </a:ext>
            </a:extLst>
          </p:cNvPr>
          <p:cNvSpPr txBox="1"/>
          <p:nvPr/>
        </p:nvSpPr>
        <p:spPr>
          <a:xfrm>
            <a:off x="7049262" y="1842847"/>
            <a:ext cx="166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环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3F6C4344-CE21-469D-BBEE-C65BFC2B86DD}"/>
              </a:ext>
            </a:extLst>
          </p:cNvPr>
          <p:cNvSpPr txBox="1"/>
          <p:nvPr/>
        </p:nvSpPr>
        <p:spPr>
          <a:xfrm>
            <a:off x="8232942" y="1604320"/>
            <a:ext cx="205857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境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54B65467-1776-4220-A308-B11A1E892F04}"/>
              </a:ext>
            </a:extLst>
          </p:cNvPr>
          <p:cNvSpPr txBox="1"/>
          <p:nvPr/>
        </p:nvSpPr>
        <p:spPr>
          <a:xfrm>
            <a:off x="9814167" y="1842847"/>
            <a:ext cx="166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日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CB0E07C3-7E73-4CB2-8E38-9A46E7EE57CD}"/>
              </a:ext>
            </a:extLst>
          </p:cNvPr>
          <p:cNvSpPr txBox="1"/>
          <p:nvPr/>
        </p:nvSpPr>
        <p:spPr>
          <a:xfrm>
            <a:off x="5284232" y="3839636"/>
            <a:ext cx="565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幼儿园世界环境日活动方案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DAE2DFD3-4D23-4D68-89E9-DB4467B8F70B}"/>
              </a:ext>
            </a:extLst>
          </p:cNvPr>
          <p:cNvSpPr txBox="1"/>
          <p:nvPr/>
        </p:nvSpPr>
        <p:spPr>
          <a:xfrm>
            <a:off x="6206313" y="4521426"/>
            <a:ext cx="3736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汇报人</a:t>
            </a:r>
            <a:r>
              <a:rPr lang="zh-CN" altLang="en-US" sz="2000" dirty="0" smtClean="0">
                <a:solidFill>
                  <a:prstClr val="black"/>
                </a:solidFill>
                <a:cs typeface="+mn-ea"/>
                <a:sym typeface="+mn-lt"/>
              </a:rPr>
              <a:t>：优品</a:t>
            </a:r>
            <a:r>
              <a:rPr lang="en-US" altLang="zh-CN" sz="2000" dirty="0" smtClean="0">
                <a:solidFill>
                  <a:prstClr val="black"/>
                </a:solidFill>
                <a:cs typeface="+mn-ea"/>
                <a:sym typeface="+mn-lt"/>
              </a:rPr>
              <a:t>PPT  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时间：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20XX</a:t>
            </a:r>
            <a:endParaRPr lang="zh-CN" altLang="en-US" sz="200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47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>
            <a:extLst>
              <a:ext uri="{FF2B5EF4-FFF2-40B4-BE49-F238E27FC236}">
                <a16:creationId xmlns="" xmlns:a16="http://schemas.microsoft.com/office/drawing/2014/main" id="{0A248276-CB6D-41DB-B9BF-37F85DC80C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内容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="" xmlns:a16="http://schemas.microsoft.com/office/drawing/2014/main" id="{D7606609-4B7A-48D0-92ED-892E97267D92}"/>
              </a:ext>
            </a:extLst>
          </p:cNvPr>
          <p:cNvSpPr txBox="1"/>
          <p:nvPr/>
        </p:nvSpPr>
        <p:spPr>
          <a:xfrm>
            <a:off x="7920743" y="2140645"/>
            <a:ext cx="2740211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b="1" spc="600" dirty="0">
                <a:solidFill>
                  <a:srgbClr val="0F876B"/>
                </a:solidFill>
                <a:cs typeface="+mn-ea"/>
                <a:sym typeface="+mn-lt"/>
              </a:rPr>
              <a:t>活动一</a:t>
            </a:r>
            <a:endParaRPr lang="en-US" sz="3600" b="1" spc="600" dirty="0">
              <a:solidFill>
                <a:srgbClr val="0F876B"/>
              </a:solidFill>
              <a:cs typeface="+mn-ea"/>
              <a:sym typeface="+mn-lt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4393B3F1-31FA-4616-B9F2-964FC854FE70}"/>
              </a:ext>
            </a:extLst>
          </p:cNvPr>
          <p:cNvSpPr txBox="1"/>
          <p:nvPr/>
        </p:nvSpPr>
        <p:spPr>
          <a:xfrm>
            <a:off x="962379" y="3475741"/>
            <a:ext cx="6121327" cy="22839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1</a:t>
            </a:r>
            <a:r>
              <a:rPr lang="zh-CN" altLang="en-US" sz="2400" dirty="0">
                <a:cs typeface="+mn-ea"/>
                <a:sym typeface="+mn-lt"/>
              </a:rPr>
              <a:t>、在全园开展收集废旧电池活动，发动家长将自己家里的电池搜集到幼儿园的废旧电池回收箱。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AC08AB-BCCA-4B3D-8E8D-1AE7FBACA5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561" y="3474595"/>
            <a:ext cx="3926305" cy="22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9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>
            <a:extLst>
              <a:ext uri="{FF2B5EF4-FFF2-40B4-BE49-F238E27FC236}">
                <a16:creationId xmlns="" xmlns:a16="http://schemas.microsoft.com/office/drawing/2014/main" id="{0A248276-CB6D-41DB-B9BF-37F85DC80C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内容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CAA81360-85DB-4EF2-9174-2D68DF840C1C}"/>
              </a:ext>
            </a:extLst>
          </p:cNvPr>
          <p:cNvSpPr txBox="1"/>
          <p:nvPr/>
        </p:nvSpPr>
        <p:spPr>
          <a:xfrm>
            <a:off x="4399662" y="3852324"/>
            <a:ext cx="5948105" cy="15762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2</a:t>
            </a:r>
            <a:r>
              <a:rPr lang="zh-CN" altLang="en-US" sz="2400" dirty="0">
                <a:cs typeface="+mn-ea"/>
                <a:sym typeface="+mn-lt"/>
              </a:rPr>
              <a:t>、幼儿园制定一份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低碳生活倡议书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  <a:r>
              <a:rPr lang="zh-CN" altLang="en-US" sz="2400" dirty="0">
                <a:cs typeface="+mn-ea"/>
                <a:sym typeface="+mn-lt"/>
              </a:rPr>
              <a:t>，在幼儿园网页发布。</a:t>
            </a:r>
          </a:p>
        </p:txBody>
      </p:sp>
      <p:sp>
        <p:nvSpPr>
          <p:cNvPr id="11" name="文本框 62">
            <a:extLst>
              <a:ext uri="{FF2B5EF4-FFF2-40B4-BE49-F238E27FC236}">
                <a16:creationId xmlns="" xmlns:a16="http://schemas.microsoft.com/office/drawing/2014/main" id="{1C633AD0-17D3-46FB-A7DA-53D7734F2C99}"/>
              </a:ext>
            </a:extLst>
          </p:cNvPr>
          <p:cNvSpPr txBox="1"/>
          <p:nvPr/>
        </p:nvSpPr>
        <p:spPr>
          <a:xfrm>
            <a:off x="4399662" y="2978486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0F876B"/>
                </a:solidFill>
                <a:cs typeface="+mn-ea"/>
                <a:sym typeface="+mn-lt"/>
              </a:rPr>
              <a:t>活动二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="" xmlns:a16="http://schemas.microsoft.com/office/drawing/2014/main" id="{B34C4764-8ABD-4E76-8FF6-3CE0C843B948}"/>
              </a:ext>
            </a:extLst>
          </p:cNvPr>
          <p:cNvSpPr/>
          <p:nvPr/>
        </p:nvSpPr>
        <p:spPr>
          <a:xfrm>
            <a:off x="1128717" y="2550192"/>
            <a:ext cx="9934567" cy="3308296"/>
          </a:xfrm>
          <a:prstGeom prst="roundRect">
            <a:avLst/>
          </a:prstGeom>
          <a:noFill/>
          <a:ln>
            <a:solidFill>
              <a:srgbClr val="0F87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170D875-4C9D-4D8F-99A7-3B00F50287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4054" y="1317469"/>
            <a:ext cx="5561635" cy="556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>
            <a:extLst>
              <a:ext uri="{FF2B5EF4-FFF2-40B4-BE49-F238E27FC236}">
                <a16:creationId xmlns="" xmlns:a16="http://schemas.microsoft.com/office/drawing/2014/main" id="{0A248276-CB6D-41DB-B9BF-37F85DC80C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内容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6A27299-96B6-489F-B3A2-78D93DC04C2E}"/>
              </a:ext>
            </a:extLst>
          </p:cNvPr>
          <p:cNvSpPr/>
          <p:nvPr/>
        </p:nvSpPr>
        <p:spPr>
          <a:xfrm>
            <a:off x="1045331" y="196779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cs typeface="+mn-ea"/>
                <a:sym typeface="+mn-lt"/>
              </a:rPr>
              <a:t>3</a:t>
            </a:r>
            <a:r>
              <a:rPr lang="zh-CN" altLang="en-US" sz="2800" dirty="0">
                <a:cs typeface="+mn-ea"/>
                <a:sym typeface="+mn-lt"/>
              </a:rPr>
              <a:t>、孩子和家长一起收集有关“救救地球妈妈的图片”，布置主题墙，进行展出。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FA4FE138-16CA-486F-AEFE-E2C1246B4A04}"/>
              </a:ext>
            </a:extLst>
          </p:cNvPr>
          <p:cNvSpPr/>
          <p:nvPr/>
        </p:nvSpPr>
        <p:spPr>
          <a:xfrm>
            <a:off x="5775768" y="4446103"/>
            <a:ext cx="5485902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cs typeface="+mn-ea"/>
                <a:sym typeface="+mn-lt"/>
              </a:rPr>
              <a:t>4</a:t>
            </a:r>
            <a:r>
              <a:rPr lang="zh-CN" altLang="en-US" sz="2800" dirty="0">
                <a:cs typeface="+mn-ea"/>
                <a:sym typeface="+mn-lt"/>
              </a:rPr>
              <a:t>、幼儿在</a:t>
            </a:r>
            <a:r>
              <a:rPr lang="en-US" altLang="zh-CN" sz="2800" dirty="0">
                <a:cs typeface="+mn-ea"/>
                <a:sym typeface="+mn-lt"/>
              </a:rPr>
              <a:t>XX</a:t>
            </a:r>
            <a:r>
              <a:rPr lang="zh-CN" altLang="en-US" sz="2800" dirty="0">
                <a:cs typeface="+mn-ea"/>
                <a:sym typeface="+mn-lt"/>
              </a:rPr>
              <a:t>公园开展“你丢我捡”清扫垃圾活动。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5AC1918D-5EE5-4134-8C4C-BA8E287963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268" y="1550681"/>
            <a:ext cx="2811684" cy="281168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3A9B5E77-2369-4BA4-9C4D-258BE07B43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101" y="3429000"/>
            <a:ext cx="4487119" cy="336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5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>
            <a:extLst>
              <a:ext uri="{FF2B5EF4-FFF2-40B4-BE49-F238E27FC236}">
                <a16:creationId xmlns="" xmlns:a16="http://schemas.microsoft.com/office/drawing/2014/main" id="{0A248276-CB6D-41DB-B9BF-37F85DC80C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内容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82D12770-DFC5-4078-B4D1-677DA1570376}"/>
              </a:ext>
            </a:extLst>
          </p:cNvPr>
          <p:cNvSpPr txBox="1"/>
          <p:nvPr/>
        </p:nvSpPr>
        <p:spPr>
          <a:xfrm>
            <a:off x="1851949" y="3124070"/>
            <a:ext cx="8495818" cy="22019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5</a:t>
            </a:r>
            <a:r>
              <a:rPr lang="zh-CN" altLang="en-US" sz="2400" dirty="0">
                <a:cs typeface="+mn-ea"/>
                <a:sym typeface="+mn-lt"/>
              </a:rPr>
              <a:t>、幼儿制作“环保卡片”，并在公园向过往的叔叔阿姨、爷爷奶奶发放卡片，同时向每个人宣传“节约用水、节约用电、节约粮食、不要乱扔垃圾</a:t>
            </a:r>
            <a:r>
              <a:rPr lang="en-US" altLang="zh-CN" sz="2400" dirty="0">
                <a:cs typeface="+mn-ea"/>
                <a:sym typeface="+mn-lt"/>
              </a:rPr>
              <a:t>……”</a:t>
            </a:r>
            <a:r>
              <a:rPr lang="zh-CN" altLang="en-US" sz="2400" dirty="0">
                <a:cs typeface="+mn-ea"/>
                <a:sym typeface="+mn-lt"/>
              </a:rPr>
              <a:t>环保口号，让大家都知道</a:t>
            </a:r>
            <a:r>
              <a:rPr lang="zh-CN" altLang="en-US" sz="2400" dirty="0" smtClean="0">
                <a:cs typeface="+mn-ea"/>
                <a:sym typeface="+mn-lt"/>
              </a:rPr>
              <a:t>“世界环境日”，</a:t>
            </a:r>
            <a:r>
              <a:rPr lang="zh-CN" altLang="en-US" sz="2400" dirty="0">
                <a:cs typeface="+mn-ea"/>
                <a:sym typeface="+mn-lt"/>
              </a:rPr>
              <a:t>知道保护地球。</a:t>
            </a:r>
          </a:p>
        </p:txBody>
      </p:sp>
      <p:sp>
        <p:nvSpPr>
          <p:cNvPr id="11" name="文本框 62">
            <a:extLst>
              <a:ext uri="{FF2B5EF4-FFF2-40B4-BE49-F238E27FC236}">
                <a16:creationId xmlns="" xmlns:a16="http://schemas.microsoft.com/office/drawing/2014/main" id="{4580C283-E241-4FBD-BF50-ECED138023F8}"/>
              </a:ext>
            </a:extLst>
          </p:cNvPr>
          <p:cNvSpPr txBox="1"/>
          <p:nvPr/>
        </p:nvSpPr>
        <p:spPr>
          <a:xfrm>
            <a:off x="1851949" y="2250233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0F876B"/>
                </a:solidFill>
                <a:cs typeface="+mn-ea"/>
                <a:sym typeface="+mn-lt"/>
              </a:rPr>
              <a:t>活动五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="" xmlns:a16="http://schemas.microsoft.com/office/drawing/2014/main" id="{185EB51B-D775-4699-ADD2-BF1461783E5F}"/>
              </a:ext>
            </a:extLst>
          </p:cNvPr>
          <p:cNvSpPr/>
          <p:nvPr/>
        </p:nvSpPr>
        <p:spPr>
          <a:xfrm>
            <a:off x="1128716" y="1863523"/>
            <a:ext cx="9934567" cy="3971815"/>
          </a:xfrm>
          <a:prstGeom prst="roundRect">
            <a:avLst/>
          </a:prstGeom>
          <a:noFill/>
          <a:ln>
            <a:solidFill>
              <a:srgbClr val="0F87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407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>
            <a:extLst>
              <a:ext uri="{FF2B5EF4-FFF2-40B4-BE49-F238E27FC236}">
                <a16:creationId xmlns="" xmlns:a16="http://schemas.microsoft.com/office/drawing/2014/main" id="{0A248276-CB6D-41DB-B9BF-37F85DC80C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内容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C0B135DC-17B7-4BD4-AC4A-5288990122CC}"/>
              </a:ext>
            </a:extLst>
          </p:cNvPr>
          <p:cNvSpPr/>
          <p:nvPr/>
        </p:nvSpPr>
        <p:spPr>
          <a:xfrm>
            <a:off x="5486398" y="3627259"/>
            <a:ext cx="5497976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+mn-ea"/>
                <a:sym typeface="+mn-lt"/>
              </a:rPr>
              <a:t>6</a:t>
            </a:r>
            <a:r>
              <a:rPr lang="zh-CN" altLang="en-US" sz="2400" dirty="0">
                <a:cs typeface="+mn-ea"/>
                <a:sym typeface="+mn-lt"/>
              </a:rPr>
              <a:t>、和家长一起收集有关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救救地球妈妈的图片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，布置主题墙，进行展出。</a:t>
            </a:r>
          </a:p>
        </p:txBody>
      </p:sp>
      <p:sp>
        <p:nvSpPr>
          <p:cNvPr id="2" name="对话气泡: 圆角矩形 1">
            <a:extLst>
              <a:ext uri="{FF2B5EF4-FFF2-40B4-BE49-F238E27FC236}">
                <a16:creationId xmlns="" xmlns:a16="http://schemas.microsoft.com/office/drawing/2014/main" id="{49F1E2A2-2953-4861-90D8-68BB8DC77C45}"/>
              </a:ext>
            </a:extLst>
          </p:cNvPr>
          <p:cNvSpPr/>
          <p:nvPr/>
        </p:nvSpPr>
        <p:spPr>
          <a:xfrm>
            <a:off x="5237543" y="2500132"/>
            <a:ext cx="5995686" cy="2639027"/>
          </a:xfrm>
          <a:prstGeom prst="wedgeRoundRectCallout">
            <a:avLst>
              <a:gd name="adj1" fmla="val -50811"/>
              <a:gd name="adj2" fmla="val 54924"/>
              <a:gd name="adj3" fmla="val 16667"/>
            </a:avLst>
          </a:prstGeom>
          <a:noFill/>
          <a:ln w="28575">
            <a:solidFill>
              <a:srgbClr val="389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80241622-3878-4DCE-9741-E488FE9DB5DF}"/>
              </a:ext>
            </a:extLst>
          </p:cNvPr>
          <p:cNvSpPr txBox="1"/>
          <p:nvPr/>
        </p:nvSpPr>
        <p:spPr>
          <a:xfrm>
            <a:off x="5486398" y="2829368"/>
            <a:ext cx="2696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389173"/>
                </a:solidFill>
                <a:cs typeface="+mn-ea"/>
                <a:sym typeface="+mn-lt"/>
              </a:rPr>
              <a:t>活动六：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269134C-6E49-49E8-B61D-732673012E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3000">
            <a:off x="530253" y="1196530"/>
            <a:ext cx="5246228" cy="524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5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>
            <a:extLst>
              <a:ext uri="{FF2B5EF4-FFF2-40B4-BE49-F238E27FC236}">
                <a16:creationId xmlns="" xmlns:a16="http://schemas.microsoft.com/office/drawing/2014/main" id="{0A248276-CB6D-41DB-B9BF-37F85DC80C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内容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B963E978-0EF2-4F73-A34A-79D1566A1B37}"/>
              </a:ext>
            </a:extLst>
          </p:cNvPr>
          <p:cNvSpPr txBox="1"/>
          <p:nvPr/>
        </p:nvSpPr>
        <p:spPr>
          <a:xfrm>
            <a:off x="1866900" y="1931811"/>
            <a:ext cx="8458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2400" dirty="0">
                <a:cs typeface="+mn-ea"/>
                <a:sym typeface="+mn-lt"/>
              </a:rPr>
              <a:t>7</a:t>
            </a:r>
            <a:r>
              <a:rPr lang="zh-CN" altLang="en-US" sz="2400" dirty="0">
                <a:cs typeface="+mn-ea"/>
                <a:sym typeface="+mn-lt"/>
              </a:rPr>
              <a:t>、学念一首环保儿歌，开展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环保儿歌大家诵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活动。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D37E782E-A74C-4F8C-8ABA-331F263EB1FA}"/>
              </a:ext>
            </a:extLst>
          </p:cNvPr>
          <p:cNvSpPr txBox="1"/>
          <p:nvPr/>
        </p:nvSpPr>
        <p:spPr>
          <a:xfrm>
            <a:off x="1345558" y="2651752"/>
            <a:ext cx="60940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你拍一，我拍一，环境保护</a:t>
            </a:r>
            <a:r>
              <a:rPr lang="zh-CN" altLang="en-US" dirty="0" smtClean="0">
                <a:cs typeface="+mn-ea"/>
                <a:sym typeface="+mn-lt"/>
              </a:rPr>
              <a:t>是优品</a:t>
            </a:r>
            <a:r>
              <a:rPr lang="en-US" altLang="zh-CN" dirty="0" smtClean="0">
                <a:cs typeface="+mn-ea"/>
                <a:sym typeface="+mn-lt"/>
              </a:rPr>
              <a:t>;</a:t>
            </a:r>
            <a:endParaRPr lang="en-US" altLang="zh-CN" dirty="0">
              <a:cs typeface="+mn-ea"/>
              <a:sym typeface="+mn-lt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你拍二，我拍二，爱护小草和花儿</a:t>
            </a:r>
            <a:r>
              <a:rPr lang="en-US" altLang="zh-CN" dirty="0">
                <a:cs typeface="+mn-ea"/>
                <a:sym typeface="+mn-lt"/>
              </a:rPr>
              <a:t>;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你拍三，我拍三，别让垃圾堆成山</a:t>
            </a:r>
            <a:r>
              <a:rPr lang="en-US" altLang="zh-CN" dirty="0">
                <a:cs typeface="+mn-ea"/>
                <a:sym typeface="+mn-lt"/>
              </a:rPr>
              <a:t>;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你拍四，我拍四，墙上不能乱写字</a:t>
            </a:r>
            <a:r>
              <a:rPr lang="en-US" altLang="zh-CN" dirty="0">
                <a:cs typeface="+mn-ea"/>
                <a:sym typeface="+mn-lt"/>
              </a:rPr>
              <a:t>;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你拍五，我拍五，江湖河流要保护</a:t>
            </a:r>
            <a:r>
              <a:rPr lang="en-US" altLang="zh-CN" dirty="0">
                <a:cs typeface="+mn-ea"/>
                <a:sym typeface="+mn-lt"/>
              </a:rPr>
              <a:t>;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地球妈妈我的家，争做环保小卫士。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137BC3D1-C19F-4C74-BF1A-98D37B4011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16079" y="2222163"/>
            <a:ext cx="4206248" cy="420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8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68A8F09-7071-4A78-9C99-F8233D9BDD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217"/>
            <a:ext cx="4961626" cy="5157565"/>
          </a:xfrm>
          <a:prstGeom prst="rect">
            <a:avLst/>
          </a:prstGeom>
        </p:spPr>
      </p:pic>
      <p:sp>
        <p:nvSpPr>
          <p:cNvPr id="38" name="矩形: 圆角 37">
            <a:extLst>
              <a:ext uri="{FF2B5EF4-FFF2-40B4-BE49-F238E27FC236}">
                <a16:creationId xmlns="" xmlns:a16="http://schemas.microsoft.com/office/drawing/2014/main" id="{99A99AEB-884F-498C-B71B-7C639611D018}"/>
              </a:ext>
            </a:extLst>
          </p:cNvPr>
          <p:cNvSpPr/>
          <p:nvPr/>
        </p:nvSpPr>
        <p:spPr>
          <a:xfrm>
            <a:off x="5965753" y="2087337"/>
            <a:ext cx="3589888" cy="896918"/>
          </a:xfrm>
          <a:prstGeom prst="roundRect">
            <a:avLst>
              <a:gd name="adj" fmla="val 50000"/>
            </a:avLst>
          </a:prstGeom>
          <a:solidFill>
            <a:srgbClr val="389173"/>
          </a:solidFill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第四部分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7E098C9A-D1E5-4F4D-8D36-A2FAE25AFC9B}"/>
              </a:ext>
            </a:extLst>
          </p:cNvPr>
          <p:cNvSpPr txBox="1"/>
          <p:nvPr/>
        </p:nvSpPr>
        <p:spPr>
          <a:xfrm>
            <a:off x="4693406" y="3414713"/>
            <a:ext cx="613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spc="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分段教育</a:t>
            </a:r>
          </a:p>
        </p:txBody>
      </p:sp>
    </p:spTree>
    <p:extLst>
      <p:ext uri="{BB962C8B-B14F-4D97-AF65-F5344CB8AC3E}">
        <p14:creationId xmlns:p14="http://schemas.microsoft.com/office/powerpoint/2010/main" val="258948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>
            <a:extLst>
              <a:ext uri="{FF2B5EF4-FFF2-40B4-BE49-F238E27FC236}">
                <a16:creationId xmlns="" xmlns:a16="http://schemas.microsoft.com/office/drawing/2014/main" id="{0A248276-CB6D-41DB-B9BF-37F85DC80C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分段教育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7DA9707-2320-4448-A7C6-2F9C90485B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157" y="589982"/>
            <a:ext cx="9631687" cy="722376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2707AFA-BF27-4CAA-98D8-357981D0BE30}"/>
              </a:ext>
            </a:extLst>
          </p:cNvPr>
          <p:cNvSpPr txBox="1"/>
          <p:nvPr/>
        </p:nvSpPr>
        <p:spPr>
          <a:xfrm>
            <a:off x="2098394" y="1803494"/>
            <a:ext cx="7995211" cy="1227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cs typeface="+mn-ea"/>
                <a:sym typeface="+mn-lt"/>
              </a:rPr>
              <a:t>小班：</a:t>
            </a:r>
            <a:r>
              <a:rPr lang="zh-CN" altLang="en-US" sz="2400" dirty="0">
                <a:cs typeface="+mn-ea"/>
                <a:sym typeface="+mn-lt"/>
              </a:rPr>
              <a:t>课程参考：语言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垃圾悄悄话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  <a:r>
              <a:rPr lang="zh-CN" altLang="en-US" sz="2400" dirty="0">
                <a:cs typeface="+mn-ea"/>
                <a:sym typeface="+mn-lt"/>
              </a:rPr>
              <a:t>社会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小小环保桶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  <a:r>
              <a:rPr lang="zh-CN" altLang="en-US" sz="2400" dirty="0">
                <a:cs typeface="+mn-ea"/>
                <a:sym typeface="+mn-lt"/>
              </a:rPr>
              <a:t>科学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小鱼要喝干净的水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44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>
            <a:extLst>
              <a:ext uri="{FF2B5EF4-FFF2-40B4-BE49-F238E27FC236}">
                <a16:creationId xmlns="" xmlns:a16="http://schemas.microsoft.com/office/drawing/2014/main" id="{0A248276-CB6D-41DB-B9BF-37F85DC80C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分段教育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1BF73B62-8DD7-4BC8-9B4F-4448A6905C88}"/>
              </a:ext>
            </a:extLst>
          </p:cNvPr>
          <p:cNvSpPr txBox="1"/>
          <p:nvPr/>
        </p:nvSpPr>
        <p:spPr>
          <a:xfrm>
            <a:off x="1421516" y="1978376"/>
            <a:ext cx="9348968" cy="4535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cs typeface="+mn-ea"/>
                <a:sym typeface="+mn-lt"/>
              </a:rPr>
              <a:t>中班：</a:t>
            </a:r>
            <a:r>
              <a:rPr lang="zh-CN" altLang="en-US" sz="2400" dirty="0">
                <a:cs typeface="+mn-ea"/>
                <a:sym typeface="+mn-lt"/>
              </a:rPr>
              <a:t>课程参考：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认识地球</a:t>
            </a:r>
            <a:r>
              <a:rPr lang="en-US" altLang="zh-CN" sz="2400" dirty="0">
                <a:cs typeface="+mn-ea"/>
                <a:sym typeface="+mn-lt"/>
              </a:rPr>
              <a:t>》《</a:t>
            </a:r>
            <a:r>
              <a:rPr lang="zh-CN" altLang="en-US" sz="2400" dirty="0">
                <a:cs typeface="+mn-ea"/>
                <a:sym typeface="+mn-lt"/>
              </a:rPr>
              <a:t>地球是个美丽的圆</a:t>
            </a:r>
            <a:r>
              <a:rPr lang="en-US" altLang="zh-CN" sz="2400" dirty="0">
                <a:cs typeface="+mn-ea"/>
                <a:sym typeface="+mn-lt"/>
              </a:rPr>
              <a:t>》《</a:t>
            </a:r>
            <a:r>
              <a:rPr lang="zh-CN" altLang="en-US" sz="2400" dirty="0">
                <a:cs typeface="+mn-ea"/>
                <a:sym typeface="+mn-lt"/>
              </a:rPr>
              <a:t>时装表演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1</a:t>
            </a:r>
            <a:r>
              <a:rPr lang="zh-CN" altLang="en-US" sz="2400" dirty="0">
                <a:cs typeface="+mn-ea"/>
                <a:sym typeface="+mn-lt"/>
              </a:rPr>
              <a:t>、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地球真美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：通过观看地球的美丽河山，让幼儿拥抱地球，表达保护地球的决心。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2</a:t>
            </a:r>
            <a:r>
              <a:rPr lang="zh-CN" altLang="en-US" sz="2400" dirty="0">
                <a:cs typeface="+mn-ea"/>
                <a:sym typeface="+mn-lt"/>
              </a:rPr>
              <a:t>、请幼儿参与布置墙饰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地球妈妈我爱你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、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我为地球过生日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等活动。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3</a:t>
            </a:r>
            <a:r>
              <a:rPr lang="zh-CN" altLang="en-US" sz="2400" dirty="0">
                <a:cs typeface="+mn-ea"/>
                <a:sym typeface="+mn-lt"/>
              </a:rPr>
              <a:t>、幼儿利用废旧材料自制服装，开展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环保时装秀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496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>
            <a:extLst>
              <a:ext uri="{FF2B5EF4-FFF2-40B4-BE49-F238E27FC236}">
                <a16:creationId xmlns="" xmlns:a16="http://schemas.microsoft.com/office/drawing/2014/main" id="{0A248276-CB6D-41DB-B9BF-37F85DC80C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分段教育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75CA272E-6DCA-47CC-877C-33D1ACFA022F}"/>
              </a:ext>
            </a:extLst>
          </p:cNvPr>
          <p:cNvSpPr txBox="1"/>
          <p:nvPr/>
        </p:nvSpPr>
        <p:spPr>
          <a:xfrm>
            <a:off x="1665790" y="1811895"/>
            <a:ext cx="8860420" cy="1227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cs typeface="+mn-ea"/>
                <a:sym typeface="+mn-lt"/>
              </a:rPr>
              <a:t>大班：</a:t>
            </a:r>
            <a:r>
              <a:rPr lang="zh-CN" altLang="en-US" sz="2400" dirty="0">
                <a:cs typeface="+mn-ea"/>
                <a:sym typeface="+mn-lt"/>
              </a:rPr>
              <a:t>课程参考：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在地球上</a:t>
            </a:r>
            <a:r>
              <a:rPr lang="en-US" altLang="zh-CN" sz="2400" dirty="0">
                <a:cs typeface="+mn-ea"/>
                <a:sym typeface="+mn-lt"/>
              </a:rPr>
              <a:t>》《</a:t>
            </a:r>
            <a:r>
              <a:rPr lang="zh-CN" altLang="en-US" sz="2400" dirty="0">
                <a:cs typeface="+mn-ea"/>
                <a:sym typeface="+mn-lt"/>
              </a:rPr>
              <a:t>让我们的地球变得更干净</a:t>
            </a:r>
            <a:r>
              <a:rPr lang="en-US" altLang="zh-CN" sz="2400" dirty="0">
                <a:cs typeface="+mn-ea"/>
                <a:sym typeface="+mn-lt"/>
              </a:rPr>
              <a:t>》《</a:t>
            </a:r>
            <a:r>
              <a:rPr lang="zh-CN" altLang="en-US" sz="2400" dirty="0">
                <a:cs typeface="+mn-ea"/>
                <a:sym typeface="+mn-lt"/>
              </a:rPr>
              <a:t>变废为宝</a:t>
            </a:r>
            <a:r>
              <a:rPr lang="en-US" altLang="zh-CN" sz="2400" dirty="0">
                <a:cs typeface="+mn-ea"/>
                <a:sym typeface="+mn-lt"/>
              </a:rPr>
              <a:t>》《</a:t>
            </a:r>
            <a:r>
              <a:rPr lang="zh-CN" altLang="en-US" sz="2400" dirty="0">
                <a:cs typeface="+mn-ea"/>
                <a:sym typeface="+mn-lt"/>
              </a:rPr>
              <a:t>环保教育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9E452E4B-5B44-43FE-8164-989C53323E65}"/>
              </a:ext>
            </a:extLst>
          </p:cNvPr>
          <p:cNvSpPr txBox="1"/>
          <p:nvPr/>
        </p:nvSpPr>
        <p:spPr>
          <a:xfrm>
            <a:off x="917294" y="3429000"/>
            <a:ext cx="617798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每班一张世界地图</a:t>
            </a:r>
            <a:r>
              <a:rPr lang="en-US" altLang="zh-CN" dirty="0">
                <a:cs typeface="+mn-ea"/>
                <a:sym typeface="+mn-lt"/>
              </a:rPr>
              <a:t>(</a:t>
            </a:r>
            <a:r>
              <a:rPr lang="zh-CN" altLang="en-US" dirty="0">
                <a:cs typeface="+mn-ea"/>
                <a:sym typeface="+mn-lt"/>
              </a:rPr>
              <a:t>或者自绘、打印地球图</a:t>
            </a:r>
            <a:r>
              <a:rPr lang="en-US" altLang="zh-CN" dirty="0">
                <a:cs typeface="+mn-ea"/>
                <a:sym typeface="+mn-lt"/>
              </a:rPr>
              <a:t>)</a:t>
            </a:r>
            <a:r>
              <a:rPr lang="zh-CN" altLang="en-US" dirty="0">
                <a:cs typeface="+mn-ea"/>
                <a:sym typeface="+mn-lt"/>
              </a:rPr>
              <a:t>，开展打扮地球妈妈活动。如：搜集破坏地球的图片张贴在地图周围，提醒大家要爱护地球</a:t>
            </a:r>
            <a:r>
              <a:rPr lang="en-US" altLang="zh-CN" dirty="0">
                <a:cs typeface="+mn-ea"/>
                <a:sym typeface="+mn-lt"/>
              </a:rPr>
              <a:t>;</a:t>
            </a:r>
            <a:r>
              <a:rPr lang="zh-CN" altLang="en-US" dirty="0">
                <a:cs typeface="+mn-ea"/>
                <a:sym typeface="+mn-lt"/>
              </a:rPr>
              <a:t>给地球妈妈穿上绿裙子、戴上美丽的小花</a:t>
            </a:r>
            <a:r>
              <a:rPr lang="en-US" altLang="zh-CN" dirty="0">
                <a:cs typeface="+mn-ea"/>
                <a:sym typeface="+mn-lt"/>
              </a:rPr>
              <a:t>;</a:t>
            </a:r>
            <a:r>
              <a:rPr lang="zh-CN" altLang="en-US" dirty="0">
                <a:cs typeface="+mn-ea"/>
                <a:sym typeface="+mn-lt"/>
              </a:rPr>
              <a:t>按下一个个小小的手印，代表我们做环保小卫士的决心</a:t>
            </a:r>
            <a:r>
              <a:rPr lang="en-US" altLang="zh-CN" dirty="0">
                <a:cs typeface="+mn-ea"/>
                <a:sym typeface="+mn-lt"/>
              </a:rPr>
              <a:t>;</a:t>
            </a:r>
            <a:r>
              <a:rPr lang="zh-CN" altLang="en-US" dirty="0">
                <a:cs typeface="+mn-ea"/>
                <a:sym typeface="+mn-lt"/>
              </a:rPr>
              <a:t>画小动物将小动物送回家</a:t>
            </a:r>
            <a:r>
              <a:rPr lang="en-US" altLang="zh-CN" dirty="0">
                <a:cs typeface="+mn-ea"/>
                <a:sym typeface="+mn-lt"/>
              </a:rPr>
              <a:t>;</a:t>
            </a:r>
            <a:r>
              <a:rPr lang="zh-CN" altLang="en-US" dirty="0">
                <a:cs typeface="+mn-ea"/>
                <a:sym typeface="+mn-lt"/>
              </a:rPr>
              <a:t>为沙漠种树</a:t>
            </a:r>
            <a:r>
              <a:rPr lang="en-US" altLang="zh-CN" dirty="0">
                <a:cs typeface="+mn-ea"/>
                <a:sym typeface="+mn-lt"/>
              </a:rPr>
              <a:t>......</a:t>
            </a:r>
            <a:r>
              <a:rPr lang="zh-CN" altLang="en-US" dirty="0">
                <a:cs typeface="+mn-ea"/>
                <a:sym typeface="+mn-lt"/>
              </a:rPr>
              <a:t>通过擦、画、剪、贴等形式，围绕地图开展宣传教育。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A1B491C1-20D3-4485-A80D-62E7616587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3317" y="2243952"/>
            <a:ext cx="4744655" cy="474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9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BF910255-0DD1-4656-9F2F-BA26022E303E}"/>
              </a:ext>
            </a:extLst>
          </p:cNvPr>
          <p:cNvGrpSpPr/>
          <p:nvPr/>
        </p:nvGrpSpPr>
        <p:grpSpPr>
          <a:xfrm>
            <a:off x="336452" y="978600"/>
            <a:ext cx="3386595" cy="3362087"/>
            <a:chOff x="2348636" y="351618"/>
            <a:chExt cx="4107151" cy="3362087"/>
          </a:xfrm>
        </p:grpSpPr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CE88A302-D355-41C1-BE53-CFF9C4730EB9}"/>
                </a:ext>
              </a:extLst>
            </p:cNvPr>
            <p:cNvSpPr txBox="1"/>
            <p:nvPr/>
          </p:nvSpPr>
          <p:spPr>
            <a:xfrm>
              <a:off x="2348636" y="351618"/>
              <a:ext cx="2370212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3800" b="1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rPr>
                <a:t>目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56ED0FCE-D90D-4E95-A5C8-C9FB5F98D350}"/>
                </a:ext>
              </a:extLst>
            </p:cNvPr>
            <p:cNvSpPr txBox="1"/>
            <p:nvPr/>
          </p:nvSpPr>
          <p:spPr>
            <a:xfrm>
              <a:off x="4085576" y="1497714"/>
              <a:ext cx="2370211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3800" b="1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rPr>
                <a:t>录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EB62DD6C-7C46-4BE7-8B9F-FDC9A8B7CA5A}"/>
              </a:ext>
            </a:extLst>
          </p:cNvPr>
          <p:cNvGrpSpPr/>
          <p:nvPr/>
        </p:nvGrpSpPr>
        <p:grpSpPr>
          <a:xfrm>
            <a:off x="4137366" y="2020792"/>
            <a:ext cx="2995066" cy="646331"/>
            <a:chOff x="6621415" y="2158616"/>
            <a:chExt cx="2995066" cy="646331"/>
          </a:xfrm>
        </p:grpSpPr>
        <p:grpSp>
          <p:nvGrpSpPr>
            <p:cNvPr id="19" name="组合 18">
              <a:extLst>
                <a:ext uri="{FF2B5EF4-FFF2-40B4-BE49-F238E27FC236}">
                  <a16:creationId xmlns="" xmlns:a16="http://schemas.microsoft.com/office/drawing/2014/main" id="{5022DA19-D752-4D3B-8A53-558768634C91}"/>
                </a:ext>
              </a:extLst>
            </p:cNvPr>
            <p:cNvGrpSpPr/>
            <p:nvPr/>
          </p:nvGrpSpPr>
          <p:grpSpPr>
            <a:xfrm>
              <a:off x="6621415" y="2231849"/>
              <a:ext cx="590250" cy="499863"/>
              <a:chOff x="1801765" y="3917774"/>
              <a:chExt cx="590250" cy="499863"/>
            </a:xfrm>
          </p:grpSpPr>
          <p:sp>
            <p:nvSpPr>
              <p:cNvPr id="21" name="圆角矩形 13">
                <a:extLst>
                  <a:ext uri="{FF2B5EF4-FFF2-40B4-BE49-F238E27FC236}">
                    <a16:creationId xmlns="" xmlns:a16="http://schemas.microsoft.com/office/drawing/2014/main" id="{FE01AED7-CBE4-41CD-B74E-1E5366F5B73C}"/>
                  </a:ext>
                </a:extLst>
              </p:cNvPr>
              <p:cNvSpPr/>
              <p:nvPr/>
            </p:nvSpPr>
            <p:spPr bwMode="auto">
              <a:xfrm rot="2700000">
                <a:off x="1826217" y="3917054"/>
                <a:ext cx="499863" cy="501304"/>
              </a:xfrm>
              <a:prstGeom prst="roundRect">
                <a:avLst/>
              </a:prstGeom>
              <a:solidFill>
                <a:srgbClr val="519F18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solidFill>
                    <a:schemeClr val="bg1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文本框 13">
                <a:extLst>
                  <a:ext uri="{FF2B5EF4-FFF2-40B4-BE49-F238E27FC236}">
                    <a16:creationId xmlns="" xmlns:a16="http://schemas.microsoft.com/office/drawing/2014/main" id="{F81E43C4-99A1-4B43-B4F3-96EA83D7AC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1765" y="3936874"/>
                <a:ext cx="5902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/>
                <a:r>
                  <a:rPr lang="en-US" altLang="zh-CN" sz="2400" spc="-150" dirty="0">
                    <a:solidFill>
                      <a:schemeClr val="bg1"/>
                    </a:solidFill>
                    <a:latin typeface="+mn-ea"/>
                    <a:ea typeface="+mn-ea"/>
                    <a:cs typeface="+mn-ea"/>
                    <a:sym typeface="+mn-lt"/>
                  </a:rPr>
                  <a:t>01</a:t>
                </a:r>
              </a:p>
            </p:txBody>
          </p:sp>
        </p:grpSp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E84D0237-9977-4E42-8878-A755D39DA3B2}"/>
                </a:ext>
              </a:extLst>
            </p:cNvPr>
            <p:cNvSpPr/>
            <p:nvPr/>
          </p:nvSpPr>
          <p:spPr>
            <a:xfrm>
              <a:off x="7295483" y="2158616"/>
              <a:ext cx="23209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rPr>
                <a:t>活动目标</a:t>
              </a:r>
              <a:endParaRPr lang="en-US" altLang="zh-CN" sz="3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AE4946E1-8F26-4472-8332-9B3C10612649}"/>
              </a:ext>
            </a:extLst>
          </p:cNvPr>
          <p:cNvGrpSpPr/>
          <p:nvPr/>
        </p:nvGrpSpPr>
        <p:grpSpPr>
          <a:xfrm>
            <a:off x="4161098" y="3807750"/>
            <a:ext cx="3015808" cy="646331"/>
            <a:chOff x="6600673" y="2158616"/>
            <a:chExt cx="3015808" cy="646331"/>
          </a:xfrm>
        </p:grpSpPr>
        <p:grpSp>
          <p:nvGrpSpPr>
            <p:cNvPr id="24" name="组合 23">
              <a:extLst>
                <a:ext uri="{FF2B5EF4-FFF2-40B4-BE49-F238E27FC236}">
                  <a16:creationId xmlns="" xmlns:a16="http://schemas.microsoft.com/office/drawing/2014/main" id="{A34D3428-606B-402C-8F74-E4CB7AAE48F7}"/>
                </a:ext>
              </a:extLst>
            </p:cNvPr>
            <p:cNvGrpSpPr/>
            <p:nvPr/>
          </p:nvGrpSpPr>
          <p:grpSpPr>
            <a:xfrm>
              <a:off x="6600673" y="2231849"/>
              <a:ext cx="590250" cy="499863"/>
              <a:chOff x="1781023" y="3917774"/>
              <a:chExt cx="590250" cy="499863"/>
            </a:xfrm>
          </p:grpSpPr>
          <p:sp>
            <p:nvSpPr>
              <p:cNvPr id="26" name="圆角矩形 13">
                <a:extLst>
                  <a:ext uri="{FF2B5EF4-FFF2-40B4-BE49-F238E27FC236}">
                    <a16:creationId xmlns="" xmlns:a16="http://schemas.microsoft.com/office/drawing/2014/main" id="{1DB6A25C-87CF-4665-8611-1780C0E21C9A}"/>
                  </a:ext>
                </a:extLst>
              </p:cNvPr>
              <p:cNvSpPr/>
              <p:nvPr/>
            </p:nvSpPr>
            <p:spPr bwMode="auto">
              <a:xfrm rot="2700000">
                <a:off x="1826217" y="3917054"/>
                <a:ext cx="499863" cy="501304"/>
              </a:xfrm>
              <a:prstGeom prst="roundRect">
                <a:avLst/>
              </a:prstGeom>
              <a:solidFill>
                <a:srgbClr val="519F18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文本框 13">
                <a:extLst>
                  <a:ext uri="{FF2B5EF4-FFF2-40B4-BE49-F238E27FC236}">
                    <a16:creationId xmlns="" xmlns:a16="http://schemas.microsoft.com/office/drawing/2014/main" id="{8C041E9F-1502-446A-8F73-4DC9E386E6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023" y="3936874"/>
                <a:ext cx="5902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dist">
                  <a:defRPr sz="2400" spc="-150">
                    <a:solidFill>
                      <a:schemeClr val="bg1"/>
                    </a:solidFill>
                    <a:latin typeface="+mn-ea"/>
                    <a:cs typeface="+mn-ea"/>
                  </a:defRPr>
                </a:lvl1pPr>
                <a:lvl2pPr marL="742950" indent="-28575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dirty="0">
                    <a:sym typeface="+mn-lt"/>
                  </a:rPr>
                  <a:t>02</a:t>
                </a:r>
              </a:p>
            </p:txBody>
          </p:sp>
        </p:grpSp>
        <p:sp>
          <p:nvSpPr>
            <p:cNvPr id="25" name="矩形 24">
              <a:extLst>
                <a:ext uri="{FF2B5EF4-FFF2-40B4-BE49-F238E27FC236}">
                  <a16:creationId xmlns="" xmlns:a16="http://schemas.microsoft.com/office/drawing/2014/main" id="{387704D7-CD08-45DD-B2FD-7C41019866BB}"/>
                </a:ext>
              </a:extLst>
            </p:cNvPr>
            <p:cNvSpPr/>
            <p:nvPr/>
          </p:nvSpPr>
          <p:spPr>
            <a:xfrm>
              <a:off x="7295483" y="2158616"/>
              <a:ext cx="23209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rPr>
                <a:t>活动说明</a:t>
              </a:r>
              <a:endParaRPr lang="en-US" altLang="zh-CN" sz="3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EC902E1B-5063-4D7A-973A-546EBE17EECE}"/>
              </a:ext>
            </a:extLst>
          </p:cNvPr>
          <p:cNvGrpSpPr/>
          <p:nvPr/>
        </p:nvGrpSpPr>
        <p:grpSpPr>
          <a:xfrm>
            <a:off x="7528044" y="2021982"/>
            <a:ext cx="3015808" cy="646331"/>
            <a:chOff x="6600673" y="2158616"/>
            <a:chExt cx="3015808" cy="646331"/>
          </a:xfrm>
        </p:grpSpPr>
        <p:grpSp>
          <p:nvGrpSpPr>
            <p:cNvPr id="29" name="组合 28">
              <a:extLst>
                <a:ext uri="{FF2B5EF4-FFF2-40B4-BE49-F238E27FC236}">
                  <a16:creationId xmlns="" xmlns:a16="http://schemas.microsoft.com/office/drawing/2014/main" id="{C9558E76-9094-4264-AFC4-413C97386101}"/>
                </a:ext>
              </a:extLst>
            </p:cNvPr>
            <p:cNvGrpSpPr/>
            <p:nvPr/>
          </p:nvGrpSpPr>
          <p:grpSpPr>
            <a:xfrm>
              <a:off x="6600673" y="2231849"/>
              <a:ext cx="590250" cy="499863"/>
              <a:chOff x="1781023" y="3917774"/>
              <a:chExt cx="590250" cy="499863"/>
            </a:xfrm>
          </p:grpSpPr>
          <p:sp>
            <p:nvSpPr>
              <p:cNvPr id="31" name="圆角矩形 13">
                <a:extLst>
                  <a:ext uri="{FF2B5EF4-FFF2-40B4-BE49-F238E27FC236}">
                    <a16:creationId xmlns="" xmlns:a16="http://schemas.microsoft.com/office/drawing/2014/main" id="{EAAC7B62-0BF2-47CC-94AA-79F2F06FD2B4}"/>
                  </a:ext>
                </a:extLst>
              </p:cNvPr>
              <p:cNvSpPr/>
              <p:nvPr/>
            </p:nvSpPr>
            <p:spPr bwMode="auto">
              <a:xfrm rot="2700000">
                <a:off x="1826217" y="3917054"/>
                <a:ext cx="499863" cy="501304"/>
              </a:xfrm>
              <a:prstGeom prst="roundRect">
                <a:avLst/>
              </a:prstGeom>
              <a:solidFill>
                <a:srgbClr val="519F18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文本框 13">
                <a:extLst>
                  <a:ext uri="{FF2B5EF4-FFF2-40B4-BE49-F238E27FC236}">
                    <a16:creationId xmlns="" xmlns:a16="http://schemas.microsoft.com/office/drawing/2014/main" id="{556C640C-0A5C-4D7D-8309-A9DBA2147A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023" y="3936874"/>
                <a:ext cx="5902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dist">
                  <a:defRPr sz="2400" spc="-150">
                    <a:solidFill>
                      <a:schemeClr val="bg1"/>
                    </a:solidFill>
                    <a:latin typeface="+mn-ea"/>
                    <a:cs typeface="+mn-ea"/>
                  </a:defRPr>
                </a:lvl1pPr>
                <a:lvl2pPr marL="742950" indent="-28575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dirty="0">
                    <a:sym typeface="+mn-lt"/>
                  </a:rPr>
                  <a:t>03</a:t>
                </a:r>
              </a:p>
            </p:txBody>
          </p:sp>
        </p:grpSp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D7497481-A90A-4931-B358-B98E51B738D8}"/>
                </a:ext>
              </a:extLst>
            </p:cNvPr>
            <p:cNvSpPr/>
            <p:nvPr/>
          </p:nvSpPr>
          <p:spPr>
            <a:xfrm>
              <a:off x="7295483" y="2158616"/>
              <a:ext cx="23209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rPr>
                <a:t>活动内容</a:t>
              </a:r>
              <a:endParaRPr lang="en-US" altLang="zh-CN" sz="3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7EB35F72-4B86-4A04-8627-6BC37C327D0F}"/>
              </a:ext>
            </a:extLst>
          </p:cNvPr>
          <p:cNvGrpSpPr/>
          <p:nvPr/>
        </p:nvGrpSpPr>
        <p:grpSpPr>
          <a:xfrm>
            <a:off x="7528044" y="3808940"/>
            <a:ext cx="3015808" cy="646331"/>
            <a:chOff x="6600673" y="2158616"/>
            <a:chExt cx="3015808" cy="646331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2E0A897A-206D-4100-ADC0-1BB714FFEA9B}"/>
                </a:ext>
              </a:extLst>
            </p:cNvPr>
            <p:cNvGrpSpPr/>
            <p:nvPr/>
          </p:nvGrpSpPr>
          <p:grpSpPr>
            <a:xfrm>
              <a:off x="6600673" y="2231849"/>
              <a:ext cx="590250" cy="499863"/>
              <a:chOff x="1781023" y="3917774"/>
              <a:chExt cx="590250" cy="499863"/>
            </a:xfrm>
          </p:grpSpPr>
          <p:sp>
            <p:nvSpPr>
              <p:cNvPr id="36" name="圆角矩形 13">
                <a:extLst>
                  <a:ext uri="{FF2B5EF4-FFF2-40B4-BE49-F238E27FC236}">
                    <a16:creationId xmlns="" xmlns:a16="http://schemas.microsoft.com/office/drawing/2014/main" id="{34B1BDBD-4ACB-4D9E-9CA2-D21BA4789801}"/>
                  </a:ext>
                </a:extLst>
              </p:cNvPr>
              <p:cNvSpPr/>
              <p:nvPr/>
            </p:nvSpPr>
            <p:spPr bwMode="auto">
              <a:xfrm rot="2700000">
                <a:off x="1826217" y="3917054"/>
                <a:ext cx="499863" cy="501304"/>
              </a:xfrm>
              <a:prstGeom prst="roundRect">
                <a:avLst/>
              </a:prstGeom>
              <a:solidFill>
                <a:srgbClr val="519F18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文本框 13">
                <a:extLst>
                  <a:ext uri="{FF2B5EF4-FFF2-40B4-BE49-F238E27FC236}">
                    <a16:creationId xmlns="" xmlns:a16="http://schemas.microsoft.com/office/drawing/2014/main" id="{3C1919AE-8014-4D33-9A4A-D0784BDEE3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023" y="3936874"/>
                <a:ext cx="5902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dist">
                  <a:defRPr sz="2400" spc="-150">
                    <a:solidFill>
                      <a:schemeClr val="bg1"/>
                    </a:solidFill>
                    <a:latin typeface="+mn-ea"/>
                    <a:cs typeface="+mn-ea"/>
                  </a:defRPr>
                </a:lvl1pPr>
                <a:lvl2pPr marL="742950" indent="-28575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dirty="0">
                    <a:sym typeface="+mn-lt"/>
                  </a:rPr>
                  <a:t>04</a:t>
                </a:r>
              </a:p>
            </p:txBody>
          </p:sp>
        </p:grpSp>
        <p:sp>
          <p:nvSpPr>
            <p:cNvPr id="35" name="矩形 34">
              <a:extLst>
                <a:ext uri="{FF2B5EF4-FFF2-40B4-BE49-F238E27FC236}">
                  <a16:creationId xmlns="" xmlns:a16="http://schemas.microsoft.com/office/drawing/2014/main" id="{156826CC-7390-4D78-8D49-1B14B16DD235}"/>
                </a:ext>
              </a:extLst>
            </p:cNvPr>
            <p:cNvSpPr/>
            <p:nvPr/>
          </p:nvSpPr>
          <p:spPr>
            <a:xfrm>
              <a:off x="7295483" y="2158616"/>
              <a:ext cx="23209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rPr>
                <a:t>分段教育</a:t>
              </a:r>
              <a:endParaRPr lang="en-US" altLang="zh-CN" sz="3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293616" y="1109709"/>
            <a:ext cx="16512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AF2DD"/>
                </a:solidFill>
              </a:rPr>
              <a:t>https://www.ypppt.com/</a:t>
            </a:r>
            <a:endParaRPr lang="zh-CN" altLang="en-US" sz="900" dirty="0">
              <a:solidFill>
                <a:srgbClr val="FAF2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4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82657DA-ED6E-4F96-96D1-5146706D65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8303"/>
            <a:ext cx="5320170" cy="622139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20C9DA22-6F2D-4814-A4B0-9C539828A5CB}"/>
              </a:ext>
            </a:extLst>
          </p:cNvPr>
          <p:cNvSpPr txBox="1"/>
          <p:nvPr/>
        </p:nvSpPr>
        <p:spPr>
          <a:xfrm>
            <a:off x="4386949" y="1665876"/>
            <a:ext cx="195598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世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5A4F88A5-A6E7-4A11-9EEA-E62AC1821F51}"/>
              </a:ext>
            </a:extLst>
          </p:cNvPr>
          <p:cNvSpPr txBox="1"/>
          <p:nvPr/>
        </p:nvSpPr>
        <p:spPr>
          <a:xfrm>
            <a:off x="5865582" y="1842847"/>
            <a:ext cx="166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界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89E59DBF-7F94-4FE5-9DA1-6C037E76E359}"/>
              </a:ext>
            </a:extLst>
          </p:cNvPr>
          <p:cNvSpPr txBox="1"/>
          <p:nvPr/>
        </p:nvSpPr>
        <p:spPr>
          <a:xfrm>
            <a:off x="7049262" y="1842847"/>
            <a:ext cx="166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环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3F6C4344-CE21-469D-BBEE-C65BFC2B86DD}"/>
              </a:ext>
            </a:extLst>
          </p:cNvPr>
          <p:cNvSpPr txBox="1"/>
          <p:nvPr/>
        </p:nvSpPr>
        <p:spPr>
          <a:xfrm>
            <a:off x="8232942" y="1604320"/>
            <a:ext cx="205857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境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54B65467-1776-4220-A308-B11A1E892F04}"/>
              </a:ext>
            </a:extLst>
          </p:cNvPr>
          <p:cNvSpPr txBox="1"/>
          <p:nvPr/>
        </p:nvSpPr>
        <p:spPr>
          <a:xfrm>
            <a:off x="9814167" y="1842847"/>
            <a:ext cx="166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日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CB0E07C3-7E73-4CB2-8E38-9A46E7EE57CD}"/>
              </a:ext>
            </a:extLst>
          </p:cNvPr>
          <p:cNvSpPr txBox="1"/>
          <p:nvPr/>
        </p:nvSpPr>
        <p:spPr>
          <a:xfrm>
            <a:off x="5284232" y="3839636"/>
            <a:ext cx="565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幼儿园世界环境日活动方案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DAE2DFD3-4D23-4D68-89E9-DB4467B8F70B}"/>
              </a:ext>
            </a:extLst>
          </p:cNvPr>
          <p:cNvSpPr txBox="1"/>
          <p:nvPr/>
        </p:nvSpPr>
        <p:spPr>
          <a:xfrm>
            <a:off x="6244413" y="4534126"/>
            <a:ext cx="3736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汇报人</a:t>
            </a:r>
            <a:r>
              <a:rPr lang="zh-CN" altLang="en-US" sz="2000" dirty="0" smtClean="0">
                <a:cs typeface="+mn-ea"/>
                <a:sym typeface="+mn-lt"/>
              </a:rPr>
              <a:t>：优品</a:t>
            </a:r>
            <a:r>
              <a:rPr lang="en-US" altLang="zh-CN" sz="2000" dirty="0" smtClean="0">
                <a:cs typeface="+mn-ea"/>
                <a:sym typeface="+mn-lt"/>
              </a:rPr>
              <a:t>PPT  </a:t>
            </a:r>
            <a:r>
              <a:rPr lang="zh-CN" altLang="en-US" sz="2000" dirty="0" smtClean="0">
                <a:cs typeface="+mn-ea"/>
                <a:sym typeface="+mn-lt"/>
              </a:rPr>
              <a:t>时</a:t>
            </a:r>
            <a:r>
              <a:rPr lang="zh-CN" altLang="en-US" sz="2000" dirty="0">
                <a:cs typeface="+mn-ea"/>
                <a:sym typeface="+mn-lt"/>
              </a:rPr>
              <a:t>间：</a:t>
            </a:r>
            <a:r>
              <a:rPr lang="en-US" altLang="zh-CN" sz="2000" dirty="0">
                <a:cs typeface="+mn-ea"/>
                <a:sym typeface="+mn-lt"/>
              </a:rPr>
              <a:t>20XX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882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93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68A8F09-7071-4A78-9C99-F8233D9BDD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217"/>
            <a:ext cx="4961626" cy="5157565"/>
          </a:xfrm>
          <a:prstGeom prst="rect">
            <a:avLst/>
          </a:prstGeom>
        </p:spPr>
      </p:pic>
      <p:sp>
        <p:nvSpPr>
          <p:cNvPr id="38" name="矩形: 圆角 37">
            <a:extLst>
              <a:ext uri="{FF2B5EF4-FFF2-40B4-BE49-F238E27FC236}">
                <a16:creationId xmlns="" xmlns:a16="http://schemas.microsoft.com/office/drawing/2014/main" id="{99A99AEB-884F-498C-B71B-7C639611D018}"/>
              </a:ext>
            </a:extLst>
          </p:cNvPr>
          <p:cNvSpPr/>
          <p:nvPr/>
        </p:nvSpPr>
        <p:spPr>
          <a:xfrm>
            <a:off x="5965753" y="2087337"/>
            <a:ext cx="3589888" cy="896918"/>
          </a:xfrm>
          <a:prstGeom prst="roundRect">
            <a:avLst>
              <a:gd name="adj" fmla="val 50000"/>
            </a:avLst>
          </a:prstGeom>
          <a:solidFill>
            <a:srgbClr val="389173"/>
          </a:solidFill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 smtClean="0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优品部分</a:t>
            </a:r>
            <a:endParaRPr lang="zh-CN" altLang="en-US" sz="4800" dirty="0"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7E098C9A-D1E5-4F4D-8D36-A2FAE25AFC9B}"/>
              </a:ext>
            </a:extLst>
          </p:cNvPr>
          <p:cNvSpPr txBox="1"/>
          <p:nvPr/>
        </p:nvSpPr>
        <p:spPr>
          <a:xfrm>
            <a:off x="4693406" y="3414713"/>
            <a:ext cx="613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spc="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活动目标</a:t>
            </a:r>
          </a:p>
        </p:txBody>
      </p:sp>
    </p:spTree>
    <p:extLst>
      <p:ext uri="{BB962C8B-B14F-4D97-AF65-F5344CB8AC3E}">
        <p14:creationId xmlns:p14="http://schemas.microsoft.com/office/powerpoint/2010/main" val="169598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>
            <a:extLst>
              <a:ext uri="{FF2B5EF4-FFF2-40B4-BE49-F238E27FC236}">
                <a16:creationId xmlns="" xmlns:a16="http://schemas.microsoft.com/office/drawing/2014/main" id="{0A248276-CB6D-41DB-B9BF-37F85DC80C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活动目标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7B35683D-188C-4B4E-BED1-3EDAE3B84007}"/>
              </a:ext>
            </a:extLst>
          </p:cNvPr>
          <p:cNvSpPr/>
          <p:nvPr/>
        </p:nvSpPr>
        <p:spPr>
          <a:xfrm>
            <a:off x="1612739" y="2738850"/>
            <a:ext cx="89665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dirty="0">
                <a:cs typeface="+mn-ea"/>
                <a:sym typeface="+mn-lt"/>
              </a:rPr>
              <a:t>今年</a:t>
            </a:r>
            <a:r>
              <a:rPr lang="zh-CN" altLang="en-US" dirty="0" smtClean="0">
                <a:cs typeface="+mn-ea"/>
                <a:sym typeface="+mn-lt"/>
              </a:rPr>
              <a:t>的</a:t>
            </a:r>
            <a:r>
              <a:rPr lang="en-US" altLang="zh-CN" dirty="0">
                <a:cs typeface="+mn-ea"/>
                <a:sym typeface="+mn-lt"/>
              </a:rPr>
              <a:t>6</a:t>
            </a:r>
            <a:r>
              <a:rPr lang="zh-CN" altLang="en-US" dirty="0" smtClean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 smtClean="0">
                <a:cs typeface="+mn-ea"/>
                <a:sym typeface="+mn-lt"/>
              </a:rPr>
              <a:t>日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CN" altLang="en-US" dirty="0" smtClean="0">
                <a:cs typeface="+mn-ea"/>
                <a:sym typeface="+mn-lt"/>
              </a:rPr>
              <a:t>是世界环境日，</a:t>
            </a:r>
            <a:r>
              <a:rPr lang="zh-CN" altLang="en-US" dirty="0">
                <a:cs typeface="+mn-ea"/>
                <a:sym typeface="+mn-lt"/>
              </a:rPr>
              <a:t>在全球地震灾难不断的大背景下，通过地球日宣传活动，让大家牢记</a:t>
            </a:r>
            <a:r>
              <a:rPr lang="en-US" altLang="zh-CN" dirty="0">
                <a:cs typeface="+mn-ea"/>
                <a:sym typeface="+mn-lt"/>
              </a:rPr>
              <a:t>“</a:t>
            </a:r>
            <a:r>
              <a:rPr lang="zh-CN" altLang="en-US" dirty="0">
                <a:cs typeface="+mn-ea"/>
                <a:sym typeface="+mn-lt"/>
              </a:rPr>
              <a:t>我们只有一个地球</a:t>
            </a:r>
            <a:r>
              <a:rPr lang="en-US" altLang="zh-CN" dirty="0">
                <a:cs typeface="+mn-ea"/>
                <a:sym typeface="+mn-lt"/>
              </a:rPr>
              <a:t>”</a:t>
            </a:r>
            <a:r>
              <a:rPr lang="zh-CN" altLang="en-US" dirty="0">
                <a:cs typeface="+mn-ea"/>
                <a:sym typeface="+mn-lt"/>
              </a:rPr>
              <a:t>。在我们寄予厚望、无限憧憬、尽情享受的生活的同时，更应以感恩之心负起保护的责任，才会使其更加美好，更适合我们生存。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17EC8D27-7B41-4348-9179-85FF5E4FE7D4}"/>
              </a:ext>
            </a:extLst>
          </p:cNvPr>
          <p:cNvSpPr/>
          <p:nvPr/>
        </p:nvSpPr>
        <p:spPr>
          <a:xfrm>
            <a:off x="1015645" y="1781076"/>
            <a:ext cx="2746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b="1" dirty="0">
                <a:cs typeface="+mn-ea"/>
                <a:sym typeface="+mn-lt"/>
              </a:rPr>
              <a:t>一、活动来源：</a:t>
            </a:r>
          </a:p>
        </p:txBody>
      </p:sp>
    </p:spTree>
    <p:extLst>
      <p:ext uri="{BB962C8B-B14F-4D97-AF65-F5344CB8AC3E}">
        <p14:creationId xmlns:p14="http://schemas.microsoft.com/office/powerpoint/2010/main" val="13292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>
            <a:extLst>
              <a:ext uri="{FF2B5EF4-FFF2-40B4-BE49-F238E27FC236}">
                <a16:creationId xmlns="" xmlns:a16="http://schemas.microsoft.com/office/drawing/2014/main" id="{0A248276-CB6D-41DB-B9BF-37F85DC80C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活动目标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17EC8D27-7B41-4348-9179-85FF5E4FE7D4}"/>
              </a:ext>
            </a:extLst>
          </p:cNvPr>
          <p:cNvSpPr/>
          <p:nvPr/>
        </p:nvSpPr>
        <p:spPr>
          <a:xfrm>
            <a:off x="1015645" y="1781076"/>
            <a:ext cx="2746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b="1" dirty="0">
                <a:cs typeface="+mn-ea"/>
                <a:sym typeface="+mn-lt"/>
              </a:rPr>
              <a:t>二、活动目的：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79339F7-5874-4A5F-9E20-809EFB9258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3269">
            <a:off x="682904" y="2294731"/>
            <a:ext cx="4189071" cy="418907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7B35683D-188C-4B4E-BED1-3EDAE3B84007}"/>
              </a:ext>
            </a:extLst>
          </p:cNvPr>
          <p:cNvSpPr/>
          <p:nvPr/>
        </p:nvSpPr>
        <p:spPr>
          <a:xfrm>
            <a:off x="4479403" y="2992730"/>
            <a:ext cx="64971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、知</a:t>
            </a:r>
            <a:r>
              <a:rPr lang="zh-CN" altLang="en-US" dirty="0" smtClean="0">
                <a:cs typeface="+mn-ea"/>
                <a:sym typeface="+mn-lt"/>
              </a:rPr>
              <a:t>道世界环境日，</a:t>
            </a:r>
            <a:r>
              <a:rPr lang="zh-CN" altLang="en-US" dirty="0">
                <a:cs typeface="+mn-ea"/>
                <a:sym typeface="+mn-lt"/>
              </a:rPr>
              <a:t>了解和感受地球生态环境日益恶化的现象。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、知道地球是我们生活的地方，我们要和动物、植物做朋友，共同来保护地球。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、培养幼儿从生活中的小事做起，萌发保护环境、爱护环境做文明小朋友的意识。</a:t>
            </a:r>
          </a:p>
        </p:txBody>
      </p:sp>
    </p:spTree>
    <p:extLst>
      <p:ext uri="{BB962C8B-B14F-4D97-AF65-F5344CB8AC3E}">
        <p14:creationId xmlns:p14="http://schemas.microsoft.com/office/powerpoint/2010/main" val="257609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68A8F09-7071-4A78-9C99-F8233D9BDD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217"/>
            <a:ext cx="4961626" cy="5157565"/>
          </a:xfrm>
          <a:prstGeom prst="rect">
            <a:avLst/>
          </a:prstGeom>
        </p:spPr>
      </p:pic>
      <p:sp>
        <p:nvSpPr>
          <p:cNvPr id="38" name="矩形: 圆角 37">
            <a:extLst>
              <a:ext uri="{FF2B5EF4-FFF2-40B4-BE49-F238E27FC236}">
                <a16:creationId xmlns="" xmlns:a16="http://schemas.microsoft.com/office/drawing/2014/main" id="{99A99AEB-884F-498C-B71B-7C639611D018}"/>
              </a:ext>
            </a:extLst>
          </p:cNvPr>
          <p:cNvSpPr/>
          <p:nvPr/>
        </p:nvSpPr>
        <p:spPr>
          <a:xfrm>
            <a:off x="5965753" y="2087337"/>
            <a:ext cx="3589888" cy="896918"/>
          </a:xfrm>
          <a:prstGeom prst="roundRect">
            <a:avLst>
              <a:gd name="adj" fmla="val 50000"/>
            </a:avLst>
          </a:prstGeom>
          <a:solidFill>
            <a:srgbClr val="389173"/>
          </a:solidFill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第二部分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7E098C9A-D1E5-4F4D-8D36-A2FAE25AFC9B}"/>
              </a:ext>
            </a:extLst>
          </p:cNvPr>
          <p:cNvSpPr txBox="1"/>
          <p:nvPr/>
        </p:nvSpPr>
        <p:spPr>
          <a:xfrm>
            <a:off x="4693406" y="3414713"/>
            <a:ext cx="613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spc="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活动说明</a:t>
            </a:r>
          </a:p>
        </p:txBody>
      </p:sp>
    </p:spTree>
    <p:extLst>
      <p:ext uri="{BB962C8B-B14F-4D97-AF65-F5344CB8AC3E}">
        <p14:creationId xmlns:p14="http://schemas.microsoft.com/office/powerpoint/2010/main" val="338221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17004" y="63855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>
            <a:extLst>
              <a:ext uri="{FF2B5EF4-FFF2-40B4-BE49-F238E27FC236}">
                <a16:creationId xmlns="" xmlns:a16="http://schemas.microsoft.com/office/drawing/2014/main" id="{0A248276-CB6D-41DB-B9BF-37F85DC80C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说明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3AFFF491-285A-4D2D-B0B8-6B827F1600A7}"/>
              </a:ext>
            </a:extLst>
          </p:cNvPr>
          <p:cNvGrpSpPr/>
          <p:nvPr/>
        </p:nvGrpSpPr>
        <p:grpSpPr>
          <a:xfrm>
            <a:off x="1754333" y="2274029"/>
            <a:ext cx="2679700" cy="784225"/>
            <a:chOff x="4967786" y="1725304"/>
            <a:chExt cx="2679700" cy="784225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5AD0157A-6694-4ABB-B1F7-C970599E0990}"/>
                </a:ext>
              </a:extLst>
            </p:cNvPr>
            <p:cNvGrpSpPr/>
            <p:nvPr/>
          </p:nvGrpSpPr>
          <p:grpSpPr>
            <a:xfrm flipV="1">
              <a:off x="4967786" y="1725304"/>
              <a:ext cx="2679700" cy="784225"/>
              <a:chOff x="1060" y="4977"/>
              <a:chExt cx="4220" cy="1235"/>
            </a:xfrm>
          </p:grpSpPr>
          <p:sp>
            <p:nvSpPr>
              <p:cNvPr id="13" name="î$ľiďè">
                <a:extLst>
                  <a:ext uri="{FF2B5EF4-FFF2-40B4-BE49-F238E27FC236}">
                    <a16:creationId xmlns="" xmlns:a16="http://schemas.microsoft.com/office/drawing/2014/main" id="{DC3C12E2-C054-4B15-BDDA-E873BB90FB31}"/>
                  </a:ext>
                </a:extLst>
              </p:cNvPr>
              <p:cNvSpPr/>
              <p:nvPr/>
            </p:nvSpPr>
            <p:spPr>
              <a:xfrm>
                <a:off x="2974" y="4977"/>
                <a:ext cx="373" cy="276"/>
              </a:xfrm>
              <a:prstGeom prst="triangle">
                <a:avLst/>
              </a:prstGeom>
              <a:solidFill>
                <a:srgbClr val="0F87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4" name="íṡliḍê">
                <a:extLst>
                  <a:ext uri="{FF2B5EF4-FFF2-40B4-BE49-F238E27FC236}">
                    <a16:creationId xmlns="" xmlns:a16="http://schemas.microsoft.com/office/drawing/2014/main" id="{D5BE7141-BDA2-4974-B4FD-A02682A6284F}"/>
                  </a:ext>
                </a:extLst>
              </p:cNvPr>
              <p:cNvSpPr/>
              <p:nvPr/>
            </p:nvSpPr>
            <p:spPr>
              <a:xfrm>
                <a:off x="1060" y="5253"/>
                <a:ext cx="4220" cy="95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F87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2800" b="1" i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6">
              <a:extLst>
                <a:ext uri="{FF2B5EF4-FFF2-40B4-BE49-F238E27FC236}">
                  <a16:creationId xmlns="" xmlns:a16="http://schemas.microsoft.com/office/drawing/2014/main" id="{ED430C15-2449-49A2-8609-49F70AF1291A}"/>
                </a:ext>
              </a:extLst>
            </p:cNvPr>
            <p:cNvSpPr txBox="1"/>
            <p:nvPr/>
          </p:nvSpPr>
          <p:spPr>
            <a:xfrm>
              <a:off x="5445406" y="1798552"/>
              <a:ext cx="1949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>
                  <a:solidFill>
                    <a:srgbClr val="0F876B"/>
                  </a:solidFill>
                  <a:cs typeface="+mn-ea"/>
                  <a:sym typeface="+mn-lt"/>
                </a:rPr>
                <a:t>活动主题</a:t>
              </a: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9F27AB35-604C-4A5F-8B5A-D5EE7010B08E}"/>
              </a:ext>
            </a:extLst>
          </p:cNvPr>
          <p:cNvSpPr/>
          <p:nvPr/>
        </p:nvSpPr>
        <p:spPr>
          <a:xfrm>
            <a:off x="1754333" y="3399637"/>
            <a:ext cx="434166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000" dirty="0">
                <a:cs typeface="+mn-ea"/>
                <a:sym typeface="+mn-lt"/>
              </a:rPr>
              <a:t>世界主题：“通呼吸，共奋斗”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AAFA05A7-690D-47AE-8F88-811D97B18905}"/>
              </a:ext>
            </a:extLst>
          </p:cNvPr>
          <p:cNvGrpSpPr/>
          <p:nvPr/>
        </p:nvGrpSpPr>
        <p:grpSpPr>
          <a:xfrm>
            <a:off x="1754333" y="4319831"/>
            <a:ext cx="2679700" cy="784225"/>
            <a:chOff x="4967786" y="1725304"/>
            <a:chExt cx="2679700" cy="784225"/>
          </a:xfrm>
        </p:grpSpPr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92571281-F0D8-4DC7-B206-8CBBC5E4FA9C}"/>
                </a:ext>
              </a:extLst>
            </p:cNvPr>
            <p:cNvGrpSpPr/>
            <p:nvPr/>
          </p:nvGrpSpPr>
          <p:grpSpPr>
            <a:xfrm flipV="1">
              <a:off x="4967786" y="1725304"/>
              <a:ext cx="2679700" cy="784225"/>
              <a:chOff x="1060" y="4977"/>
              <a:chExt cx="4220" cy="1235"/>
            </a:xfrm>
          </p:grpSpPr>
          <p:sp>
            <p:nvSpPr>
              <p:cNvPr id="19" name="î$ľiďè">
                <a:extLst>
                  <a:ext uri="{FF2B5EF4-FFF2-40B4-BE49-F238E27FC236}">
                    <a16:creationId xmlns="" xmlns:a16="http://schemas.microsoft.com/office/drawing/2014/main" id="{BACF5A34-1A57-46A7-9A32-D8A94DBD939A}"/>
                  </a:ext>
                </a:extLst>
              </p:cNvPr>
              <p:cNvSpPr/>
              <p:nvPr/>
            </p:nvSpPr>
            <p:spPr>
              <a:xfrm>
                <a:off x="2974" y="4977"/>
                <a:ext cx="373" cy="276"/>
              </a:xfrm>
              <a:prstGeom prst="triangle">
                <a:avLst/>
              </a:prstGeom>
              <a:solidFill>
                <a:srgbClr val="0F87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" name="íṡliḍê">
                <a:extLst>
                  <a:ext uri="{FF2B5EF4-FFF2-40B4-BE49-F238E27FC236}">
                    <a16:creationId xmlns="" xmlns:a16="http://schemas.microsoft.com/office/drawing/2014/main" id="{81812248-5AAC-4A67-A2F5-20FB9A680A9D}"/>
                  </a:ext>
                </a:extLst>
              </p:cNvPr>
              <p:cNvSpPr/>
              <p:nvPr/>
            </p:nvSpPr>
            <p:spPr>
              <a:xfrm>
                <a:off x="1060" y="5253"/>
                <a:ext cx="4220" cy="95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F87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2800" b="1" i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6">
              <a:extLst>
                <a:ext uri="{FF2B5EF4-FFF2-40B4-BE49-F238E27FC236}">
                  <a16:creationId xmlns="" xmlns:a16="http://schemas.microsoft.com/office/drawing/2014/main" id="{E68DFBE8-6314-45C0-8932-16152E70B08A}"/>
                </a:ext>
              </a:extLst>
            </p:cNvPr>
            <p:cNvSpPr txBox="1"/>
            <p:nvPr/>
          </p:nvSpPr>
          <p:spPr>
            <a:xfrm>
              <a:off x="5445406" y="1798552"/>
              <a:ext cx="1949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>
                  <a:solidFill>
                    <a:srgbClr val="0F876B"/>
                  </a:solidFill>
                  <a:cs typeface="+mn-ea"/>
                  <a:sym typeface="+mn-lt"/>
                </a:rPr>
                <a:t>活动时间</a:t>
              </a: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0CE5C800-6868-4A28-BB18-C791F4662EB7}"/>
              </a:ext>
            </a:extLst>
          </p:cNvPr>
          <p:cNvSpPr/>
          <p:nvPr/>
        </p:nvSpPr>
        <p:spPr>
          <a:xfrm>
            <a:off x="1754334" y="5341186"/>
            <a:ext cx="219263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2000" dirty="0" smtClean="0">
                <a:cs typeface="+mn-ea"/>
                <a:sym typeface="+mn-lt"/>
              </a:rPr>
              <a:t>20XX</a:t>
            </a:r>
            <a:r>
              <a:rPr lang="zh-CN" altLang="en-US" sz="2000" dirty="0" smtClean="0">
                <a:cs typeface="+mn-ea"/>
                <a:sym typeface="+mn-lt"/>
              </a:rPr>
              <a:t>年</a:t>
            </a:r>
            <a:r>
              <a:rPr lang="en-US" altLang="zh-CN" sz="2000" dirty="0">
                <a:cs typeface="+mn-ea"/>
                <a:sym typeface="+mn-lt"/>
              </a:rPr>
              <a:t>6</a:t>
            </a:r>
            <a:r>
              <a:rPr lang="zh-CN" altLang="en-US" sz="2000" dirty="0">
                <a:cs typeface="+mn-ea"/>
                <a:sym typeface="+mn-lt"/>
              </a:rPr>
              <a:t>月</a:t>
            </a:r>
            <a:r>
              <a:rPr lang="en-US" altLang="zh-CN" sz="2000" dirty="0">
                <a:cs typeface="+mn-ea"/>
                <a:sym typeface="+mn-lt"/>
              </a:rPr>
              <a:t>5</a:t>
            </a:r>
            <a:r>
              <a:rPr lang="zh-CN" altLang="en-US" sz="2000" dirty="0">
                <a:cs typeface="+mn-ea"/>
                <a:sym typeface="+mn-lt"/>
              </a:rPr>
              <a:t>日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675B889-5C3A-403E-9AAC-19C025DF37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34032" y="1079505"/>
            <a:ext cx="7757967" cy="581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6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24D39E5-6F66-4DFC-B023-9D9824B86E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300224" y="-943336"/>
            <a:ext cx="11127129" cy="8345347"/>
          </a:xfrm>
          <a:prstGeom prst="rect">
            <a:avLst/>
          </a:prstGeom>
        </p:spPr>
      </p:pic>
      <p:sp>
        <p:nvSpPr>
          <p:cNvPr id="7" name="PA-文本框 25">
            <a:extLst>
              <a:ext uri="{FF2B5EF4-FFF2-40B4-BE49-F238E27FC236}">
                <a16:creationId xmlns="" xmlns:a16="http://schemas.microsoft.com/office/drawing/2014/main" id="{0A248276-CB6D-41DB-B9BF-37F85DC80C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说明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0A360A03-14F5-411D-8101-8A6EB17F9BC2}"/>
              </a:ext>
            </a:extLst>
          </p:cNvPr>
          <p:cNvSpPr txBox="1"/>
          <p:nvPr/>
        </p:nvSpPr>
        <p:spPr>
          <a:xfrm>
            <a:off x="8327949" y="2305882"/>
            <a:ext cx="1877437" cy="328468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sz="2000" b="1" dirty="0">
                <a:cs typeface="+mn-ea"/>
                <a:sym typeface="+mn-lt"/>
              </a:rPr>
              <a:t>活动形式：</a:t>
            </a:r>
            <a:r>
              <a:rPr lang="zh-CN" altLang="en-US" sz="2000" dirty="0">
                <a:cs typeface="+mn-ea"/>
                <a:sym typeface="+mn-lt"/>
              </a:rPr>
              <a:t>观看课件、主题教学等。</a:t>
            </a:r>
          </a:p>
        </p:txBody>
      </p:sp>
    </p:spTree>
    <p:extLst>
      <p:ext uri="{BB962C8B-B14F-4D97-AF65-F5344CB8AC3E}">
        <p14:creationId xmlns:p14="http://schemas.microsoft.com/office/powerpoint/2010/main" val="45474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68A8F09-7071-4A78-9C99-F8233D9BDD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217"/>
            <a:ext cx="4961626" cy="5157565"/>
          </a:xfrm>
          <a:prstGeom prst="rect">
            <a:avLst/>
          </a:prstGeom>
        </p:spPr>
      </p:pic>
      <p:sp>
        <p:nvSpPr>
          <p:cNvPr id="38" name="矩形: 圆角 37">
            <a:extLst>
              <a:ext uri="{FF2B5EF4-FFF2-40B4-BE49-F238E27FC236}">
                <a16:creationId xmlns="" xmlns:a16="http://schemas.microsoft.com/office/drawing/2014/main" id="{99A99AEB-884F-498C-B71B-7C639611D018}"/>
              </a:ext>
            </a:extLst>
          </p:cNvPr>
          <p:cNvSpPr/>
          <p:nvPr/>
        </p:nvSpPr>
        <p:spPr>
          <a:xfrm>
            <a:off x="5965753" y="2087337"/>
            <a:ext cx="3589888" cy="896918"/>
          </a:xfrm>
          <a:prstGeom prst="roundRect">
            <a:avLst>
              <a:gd name="adj" fmla="val 50000"/>
            </a:avLst>
          </a:prstGeom>
          <a:solidFill>
            <a:srgbClr val="389173"/>
          </a:solidFill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第三部分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7E098C9A-D1E5-4F4D-8D36-A2FAE25AFC9B}"/>
              </a:ext>
            </a:extLst>
          </p:cNvPr>
          <p:cNvSpPr txBox="1"/>
          <p:nvPr/>
        </p:nvSpPr>
        <p:spPr>
          <a:xfrm>
            <a:off x="4693406" y="3414713"/>
            <a:ext cx="613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spc="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活动内容</a:t>
            </a:r>
          </a:p>
        </p:txBody>
      </p:sp>
    </p:spTree>
    <p:extLst>
      <p:ext uri="{BB962C8B-B14F-4D97-AF65-F5344CB8AC3E}">
        <p14:creationId xmlns:p14="http://schemas.microsoft.com/office/powerpoint/2010/main" val="192128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3lgwhto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863</Words>
  <Application>Microsoft Office PowerPoint</Application>
  <PresentationFormat>宽屏</PresentationFormat>
  <Paragraphs>93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Meiryo</vt:lpstr>
      <vt:lpstr>汉仪中圆简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67</cp:revision>
  <dcterms:created xsi:type="dcterms:W3CDTF">2021-05-17T09:46:08Z</dcterms:created>
  <dcterms:modified xsi:type="dcterms:W3CDTF">2023-01-20T02:44:49Z</dcterms:modified>
</cp:coreProperties>
</file>