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5" r:id="rId2"/>
    <p:sldMasterId id="2147483671" r:id="rId3"/>
  </p:sldMasterIdLst>
  <p:notesMasterIdLst>
    <p:notesMasterId r:id="rId26"/>
  </p:notesMasterIdLst>
  <p:handoutMasterIdLst>
    <p:handoutMasterId r:id="rId27"/>
  </p:handoutMasterIdLst>
  <p:sldIdLst>
    <p:sldId id="1583" r:id="rId4"/>
    <p:sldId id="1585" r:id="rId5"/>
    <p:sldId id="1586" r:id="rId6"/>
    <p:sldId id="1590" r:id="rId7"/>
    <p:sldId id="1591" r:id="rId8"/>
    <p:sldId id="1592" r:id="rId9"/>
    <p:sldId id="1609" r:id="rId10"/>
    <p:sldId id="1593" r:id="rId11"/>
    <p:sldId id="1594" r:id="rId12"/>
    <p:sldId id="1595" r:id="rId13"/>
    <p:sldId id="1596" r:id="rId14"/>
    <p:sldId id="1610" r:id="rId15"/>
    <p:sldId id="1598" r:id="rId16"/>
    <p:sldId id="1599" r:id="rId17"/>
    <p:sldId id="1611" r:id="rId18"/>
    <p:sldId id="1600" r:id="rId19"/>
    <p:sldId id="1597" r:id="rId20"/>
    <p:sldId id="1601" r:id="rId21"/>
    <p:sldId id="1602" r:id="rId22"/>
    <p:sldId id="1603" r:id="rId23"/>
    <p:sldId id="1614" r:id="rId24"/>
    <p:sldId id="1615"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00">
          <p15:clr>
            <a:srgbClr val="A4A3A4"/>
          </p15:clr>
        </p15:guide>
        <p15:guide id="2" pos="382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7FC04F"/>
    <a:srgbClr val="D6E9C1"/>
    <a:srgbClr val="C11116"/>
    <a:srgbClr val="03132E"/>
    <a:srgbClr val="0E9D70"/>
    <a:srgbClr val="008000"/>
    <a:srgbClr val="000D23"/>
    <a:srgbClr val="01417B"/>
    <a:srgbClr val="DB28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6314" autoAdjust="0"/>
  </p:normalViewPr>
  <p:slideViewPr>
    <p:cSldViewPr>
      <p:cViewPr varScale="1">
        <p:scale>
          <a:sx n="108" d="100"/>
          <a:sy n="108" d="100"/>
        </p:scale>
        <p:origin x="714" y="78"/>
      </p:cViewPr>
      <p:guideLst>
        <p:guide orient="horz" pos="4000"/>
        <p:guide pos="382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60" d="100"/>
        <a:sy n="16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2023/1/19</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37307109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E99A07-FA1B-49FE-8CB5-773258BEA88D}" type="datetimeFigureOut">
              <a:rPr lang="zh-CN" altLang="en-US" smtClean="0"/>
              <a:t>2023/1/19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3E6E94-69E9-4129-8C72-1C52CC308EA6}" type="slidenum">
              <a:rPr lang="zh-CN" altLang="en-US" smtClean="0"/>
              <a:t>‹#›</a:t>
            </a:fld>
            <a:endParaRPr lang="zh-CN" altLang="en-US"/>
          </a:p>
        </p:txBody>
      </p:sp>
    </p:spTree>
    <p:extLst>
      <p:ext uri="{BB962C8B-B14F-4D97-AF65-F5344CB8AC3E}">
        <p14:creationId xmlns:p14="http://schemas.microsoft.com/office/powerpoint/2010/main" val="3770541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03E6E94-69E9-4129-8C72-1C52CC308EA6}" type="slidenum">
              <a:rPr lang="zh-CN" altLang="en-US" smtClean="0"/>
              <a:t>3</a:t>
            </a:fld>
            <a:endParaRPr lang="zh-CN" altLang="en-US"/>
          </a:p>
        </p:txBody>
      </p:sp>
    </p:spTree>
    <p:extLst>
      <p:ext uri="{BB962C8B-B14F-4D97-AF65-F5344CB8AC3E}">
        <p14:creationId xmlns:p14="http://schemas.microsoft.com/office/powerpoint/2010/main" val="3077050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03E6E94-69E9-4129-8C72-1C52CC308EA6}" type="slidenum">
              <a:rPr lang="zh-CN" altLang="en-US" smtClean="0"/>
              <a:t>7</a:t>
            </a:fld>
            <a:endParaRPr lang="zh-CN" altLang="en-US"/>
          </a:p>
        </p:txBody>
      </p:sp>
    </p:spTree>
    <p:extLst>
      <p:ext uri="{BB962C8B-B14F-4D97-AF65-F5344CB8AC3E}">
        <p14:creationId xmlns:p14="http://schemas.microsoft.com/office/powerpoint/2010/main" val="1444257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303E6E94-69E9-4129-8C72-1C52CC308EA6}" type="slidenum">
              <a:rPr lang="zh-CN" altLang="en-US" smtClean="0"/>
              <a:t>10</a:t>
            </a:fld>
            <a:endParaRPr lang="zh-CN" altLang="en-US"/>
          </a:p>
        </p:txBody>
      </p:sp>
    </p:spTree>
    <p:extLst>
      <p:ext uri="{BB962C8B-B14F-4D97-AF65-F5344CB8AC3E}">
        <p14:creationId xmlns:p14="http://schemas.microsoft.com/office/powerpoint/2010/main" val="198741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03E6E94-69E9-4129-8C72-1C52CC308EA6}" type="slidenum">
              <a:rPr lang="zh-CN" altLang="en-US" smtClean="0"/>
              <a:t>12</a:t>
            </a:fld>
            <a:endParaRPr lang="zh-CN" altLang="en-US"/>
          </a:p>
        </p:txBody>
      </p:sp>
    </p:spTree>
    <p:extLst>
      <p:ext uri="{BB962C8B-B14F-4D97-AF65-F5344CB8AC3E}">
        <p14:creationId xmlns:p14="http://schemas.microsoft.com/office/powerpoint/2010/main" val="2094680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03E6E94-69E9-4129-8C72-1C52CC308EA6}" type="slidenum">
              <a:rPr lang="zh-CN" altLang="en-US" smtClean="0"/>
              <a:t>15</a:t>
            </a:fld>
            <a:endParaRPr lang="zh-CN" altLang="en-US"/>
          </a:p>
        </p:txBody>
      </p:sp>
    </p:spTree>
    <p:extLst>
      <p:ext uri="{BB962C8B-B14F-4D97-AF65-F5344CB8AC3E}">
        <p14:creationId xmlns:p14="http://schemas.microsoft.com/office/powerpoint/2010/main" val="1878828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22</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480690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530820CF-B880-4189-942D-D702A7CBA730}" type="datetimeFigureOut">
              <a:rPr lang="zh-CN" altLang="en-US" smtClean="0"/>
              <a:t>2023/1/19</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Tm="2000">
        <p15:prstTrans prst="curtains"/>
      </p:transition>
    </mc:Choice>
    <mc:Fallback xmlns="">
      <p:transition spd="slow" advTm="2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1"/>
            <a:ext cx="2844800" cy="365125"/>
          </a:xfrm>
          <a:prstGeom prst="rect">
            <a:avLst/>
          </a:prstGeom>
        </p:spPr>
        <p:txBody>
          <a:bodyPr/>
          <a:lstStyle/>
          <a:p>
            <a:fld id="{530820CF-B880-4189-942D-D702A7CBA730}" type="datetimeFigureOut">
              <a:rPr lang="zh-CN" altLang="en-US" smtClean="0"/>
              <a:t>2023/1/19</a:t>
            </a:fld>
            <a:endParaRPr lang="zh-CN" altLang="en-US"/>
          </a:p>
        </p:txBody>
      </p:sp>
      <p:sp>
        <p:nvSpPr>
          <p:cNvPr id="3" name="页脚占位符 2"/>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737600" y="6356351"/>
            <a:ext cx="2844800" cy="365125"/>
          </a:xfrm>
          <a:prstGeom prst="rect">
            <a:avLst/>
          </a:prstGeom>
        </p:spPr>
        <p:txBody>
          <a:bodyPr/>
          <a:lstStyle/>
          <a:p>
            <a:fld id="{0C913308-F349-4B6D-A68A-DD1791B4A57B}" type="slidenum">
              <a:rPr lang="zh-CN" altLang="en-US" smtClean="0"/>
              <a:t>‹#›</a:t>
            </a:fld>
            <a:endParaRPr lang="zh-CN" altLang="en-US"/>
          </a:p>
        </p:txBody>
      </p:sp>
      <p:sp>
        <p:nvSpPr>
          <p:cNvPr id="5" name="标题 1"/>
          <p:cNvSpPr txBox="1"/>
          <p:nvPr userDrawn="1"/>
        </p:nvSpPr>
        <p:spPr>
          <a:xfrm>
            <a:off x="119336" y="548680"/>
            <a:ext cx="2636799" cy="6480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zh-CN" altLang="en-US" sz="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版权声明</a:t>
            </a:r>
            <a:br>
              <a:rPr lang="zh-CN" altLang="en-US" sz="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b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a:r>
            <a:b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b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感谢您下载平台上提供的</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作品，为了您和熊猫办公以及原创作者的利益，请勿复制、传播、销售，否则将承担法律责任！熊猫办公将对作品进行维权，按照传播下载次数进行十倍的索取赔偿！</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a:r>
            <a:b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b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a:r>
            <a:b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b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在熊猫办公出售的</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模板是免版税类（</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RF</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Royalty-Free</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）正版受</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中国人民共和国著作法</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和</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世界版权公约</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的保护，作品的所有权、版权和著作权归熊猫办公所有，您下载的是</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模板素材的使用权。</a:t>
            </a:r>
            <a:b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b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2.</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不得将熊猫办公的</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模板、</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素材，本身用于再出售，或者出租、出借、转让、分销、发布或者作为礼物供他人使用，不得转授权、出卖、转让本协议或者本协议中的权利。</a:t>
            </a:r>
            <a:b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br>
            <a:endPar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Tm="2000">
        <p15:prstTrans prst="curtains"/>
      </p:transition>
    </mc:Choice>
    <mc:Fallback xmlns="">
      <p:transition spd="slow" advTm="2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fld id="{530820CF-B880-4189-942D-D702A7CBA730}" type="datetimeFigureOut">
              <a:rPr lang="zh-CN" altLang="en-US" smtClean="0"/>
              <a:t>2023/1/19</a:t>
            </a:fld>
            <a:endParaRPr lang="zh-CN" altLang="en-US"/>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Tm="2000">
        <p15:prstTrans prst="curtains"/>
      </p:transition>
    </mc:Choice>
    <mc:Fallback xmlns="">
      <p:transition spd="slow" advTm="2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fld id="{530820CF-B880-4189-942D-D702A7CBA730}" type="datetimeFigureOut">
              <a:rPr lang="zh-CN" altLang="en-US" smtClean="0"/>
              <a:t>2023/1/19</a:t>
            </a:fld>
            <a:endParaRPr lang="zh-CN" altLang="en-US"/>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Tm="2000">
        <p15:prstTrans prst="curtains"/>
      </p:transition>
    </mc:Choice>
    <mc:Fallback xmlns="">
      <p:transition spd="slow" advTm="2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530820CF-B880-4189-942D-D702A7CBA730}" type="datetimeFigureOut">
              <a:rPr lang="zh-CN" altLang="en-US" smtClean="0"/>
              <a:t>2023/1/19</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0C913308-F349-4B6D-A68A-DD1791B4A57B}" type="slidenum">
              <a:rPr lang="zh-CN" altLang="en-US" smtClean="0"/>
              <a:t>‹#›</a:t>
            </a:fld>
            <a:endParaRPr lang="zh-CN" altLang="en-US"/>
          </a:p>
        </p:txBody>
      </p:sp>
      <p:sp>
        <p:nvSpPr>
          <p:cNvPr id="7" name="标题 1"/>
          <p:cNvSpPr txBox="1"/>
          <p:nvPr userDrawn="1"/>
        </p:nvSpPr>
        <p:spPr>
          <a:xfrm>
            <a:off x="1271464" y="2132856"/>
            <a:ext cx="2636799" cy="6480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zh-CN" altLang="en-US" sz="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版权声明</a:t>
            </a:r>
            <a:br>
              <a:rPr lang="zh-CN" altLang="en-US" sz="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b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a:r>
            <a:b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b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感谢您下载平台上提供的</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作品，为了您和熊猫办公以及原创作者的利益，请勿复制、传播、销售，否则将承担法律责任！熊猫办公将对作品进行维权，按照传播下载次数进行十倍的索取赔偿！</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a:r>
            <a:b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b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a:r>
            <a:b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b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在熊猫办公出售的</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模板是免版税类（</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RF</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Royalty-Free</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）正版受</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中国人民共和国著作法</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和</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世界版权公约</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的保护，作品的所有权、版权和著作权归熊猫办公所有，您下载的是</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模板素材的使用权。</a:t>
            </a:r>
            <a:b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b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2.</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不得将熊猫办公的</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模板、</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素材，本身用于再出售，或者出租、出借、转让、分销、发布或者作为礼物供他人使用，不得转授权、出卖、转让本协议或者本协议中的权利。</a:t>
            </a:r>
            <a:b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br>
            <a:endPar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Tm="2000">
        <p15:prstTrans prst="curtains"/>
      </p:transition>
    </mc:Choice>
    <mc:Fallback xmlns="">
      <p:transition spd="slow" advTm="2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530820CF-B880-4189-942D-D702A7CBA730}" type="datetimeFigureOut">
              <a:rPr lang="zh-CN" altLang="en-US" smtClean="0"/>
              <a:t>2023/1/19</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Tm="2000">
        <p15:prstTrans prst="curtains"/>
      </p:transition>
    </mc:Choice>
    <mc:Fallback xmlns="">
      <p:transition spd="slow" advTm="2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Tm="2000">
        <p15:prstTrans prst="curtains"/>
      </p:transition>
    </mc:Choice>
    <mc:Fallback xmlns="">
      <p:transition spd="slow" advTm="2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Tm="2000">
        <p15:prstTrans prst="curtains"/>
      </p:transition>
    </mc:Choice>
    <mc:Fallback xmlns="">
      <p:transition spd="slow" advTm="200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3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Tm="2000">
        <p15:prstTrans prst="curtains"/>
      </p:transition>
    </mc:Choice>
    <mc:Fallback xmlns="">
      <p:transition spd="slow" advTm="200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Tm="2000">
        <p15:prstTrans prst="curtains"/>
      </p:transition>
    </mc:Choice>
    <mc:Fallback xmlns="">
      <p:transition spd="slow" advTm="200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2023/1/19</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314140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600" y="1600201"/>
            <a:ext cx="109728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530820CF-B880-4189-942D-D702A7CBA730}" type="datetimeFigureOut">
              <a:rPr lang="zh-CN" altLang="en-US" smtClean="0"/>
              <a:t>2023/1/19</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Tm="2000">
        <p15:prstTrans prst="curtains"/>
      </p:transition>
    </mc:Choice>
    <mc:Fallback xmlns="">
      <p:transition spd="slow" advTm="200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2023/1/19</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536642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34246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906609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262946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655229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34455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2023/1/19</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12229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2023/1/19</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195453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2023/1/19</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778355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28030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530820CF-B880-4189-942D-D702A7CBA730}" type="datetimeFigureOut">
              <a:rPr lang="zh-CN" altLang="en-US" smtClean="0"/>
              <a:t>2023/1/19</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Tm="2000">
        <p15:prstTrans prst="curtains"/>
      </p:transition>
    </mc:Choice>
    <mc:Fallback xmlns="">
      <p:transition spd="slow" advTm="2000">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521829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647277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24565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fld id="{530820CF-B880-4189-942D-D702A7CBA730}" type="datetimeFigureOut">
              <a:rPr lang="zh-CN" altLang="en-US" smtClean="0"/>
              <a:t>2023/1/19</a:t>
            </a:fld>
            <a:endParaRPr lang="zh-CN" altLang="en-US"/>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Tm="2000">
        <p15:prstTrans prst="curtains"/>
      </p:transition>
    </mc:Choice>
    <mc:Fallback xmlns="">
      <p:transition spd="slow" advTm="2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09600" y="6356351"/>
            <a:ext cx="2844800" cy="365125"/>
          </a:xfrm>
          <a:prstGeom prst="rect">
            <a:avLst/>
          </a:prstGeom>
        </p:spPr>
        <p:txBody>
          <a:bodyPr/>
          <a:lstStyle/>
          <a:p>
            <a:fld id="{530820CF-B880-4189-942D-D702A7CBA730}" type="datetimeFigureOut">
              <a:rPr lang="zh-CN" altLang="en-US" smtClean="0"/>
              <a:t>2023/1/19</a:t>
            </a:fld>
            <a:endParaRPr lang="zh-CN" altLang="en-US"/>
          </a:p>
        </p:txBody>
      </p:sp>
      <p:sp>
        <p:nvSpPr>
          <p:cNvPr id="8" name="页脚占位符 7"/>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737600" y="6356351"/>
            <a:ext cx="2844800" cy="365125"/>
          </a:xfrm>
          <a:prstGeom prst="rect">
            <a:avLst/>
          </a:prstGeom>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Tm="2000">
        <p15:prstTrans prst="curtains"/>
      </p:transition>
    </mc:Choice>
    <mc:Fallback xmlns="">
      <p:transition spd="slow" advTm="2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09600" y="6356351"/>
            <a:ext cx="2844800" cy="365125"/>
          </a:xfrm>
          <a:prstGeom prst="rect">
            <a:avLst/>
          </a:prstGeom>
        </p:spPr>
        <p:txBody>
          <a:bodyPr/>
          <a:lstStyle/>
          <a:p>
            <a:fld id="{530820CF-B880-4189-942D-D702A7CBA730}" type="datetimeFigureOut">
              <a:rPr lang="zh-CN" altLang="en-US" smtClean="0"/>
              <a:t>2023/1/19</a:t>
            </a:fld>
            <a:endParaRPr lang="zh-CN" altLang="en-US"/>
          </a:p>
        </p:txBody>
      </p:sp>
      <p:sp>
        <p:nvSpPr>
          <p:cNvPr id="8" name="页脚占位符 7"/>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737600" y="6356351"/>
            <a:ext cx="2844800" cy="365125"/>
          </a:xfrm>
          <a:prstGeom prst="rect">
            <a:avLst/>
          </a:prstGeom>
        </p:spPr>
        <p:txBody>
          <a:bodyPr/>
          <a:lstStyle/>
          <a:p>
            <a:fld id="{0C913308-F349-4B6D-A68A-DD1791B4A57B}" type="slidenum">
              <a:rPr lang="zh-CN" altLang="en-US" smtClean="0"/>
              <a:t>‹#›</a:t>
            </a:fld>
            <a:endParaRPr lang="zh-CN" altLang="en-US"/>
          </a:p>
        </p:txBody>
      </p:sp>
      <p:sp>
        <p:nvSpPr>
          <p:cNvPr id="11" name="TextBox 10"/>
          <p:cNvSpPr txBox="1"/>
          <p:nvPr userDrawn="1"/>
        </p:nvSpPr>
        <p:spPr>
          <a:xfrm>
            <a:off x="3431704" y="6739570"/>
            <a:ext cx="1224136"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下载</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a:t>
            </a:r>
            <a:r>
              <a:rPr kumimoji="0" lang="en-US" altLang="zh-CN" sz="100" b="0" i="0" u="none" strike="noStrike" kern="0" cap="none" spc="0" normalizeH="0" baseline="0" noProof="0" dirty="0" smtClean="0">
                <a:ln>
                  <a:noFill/>
                </a:ln>
                <a:solidFill>
                  <a:prstClr val="black"/>
                </a:solidFill>
                <a:effectLst/>
                <a:uLnTx/>
                <a:uFillTx/>
              </a:rPr>
              <a:t>www.ypppt.com/xiazai</a:t>
            </a:r>
            <a:r>
              <a:rPr kumimoji="0" lang="en-US" altLang="zh-CN" sz="100" b="0" i="0" u="none" strike="noStrike" kern="0" cap="none" spc="0" normalizeH="0" baseline="0" noProof="0" dirty="0" smtClean="0">
                <a:ln>
                  <a:noFill/>
                </a:ln>
                <a:solidFill>
                  <a:prstClr val="black"/>
                </a:solidFill>
                <a:effectLst/>
                <a:uLnTx/>
                <a:uFillTx/>
              </a:rPr>
              <a:t>/</a:t>
            </a:r>
          </a:p>
        </p:txBody>
      </p:sp>
    </p:spTree>
    <p:extLst>
      <p:ext uri="{BB962C8B-B14F-4D97-AF65-F5344CB8AC3E}">
        <p14:creationId xmlns:p14="http://schemas.microsoft.com/office/powerpoint/2010/main" val="22174882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Tm="2000">
        <p15:prstTrans prst="curtains"/>
      </p:transition>
    </mc:Choice>
    <mc:Fallback xmlns="">
      <p:transition spd="slow" advTm="2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16386" cy="6872989"/>
          </a:xfrm>
          <a:prstGeom prst="rect">
            <a:avLst/>
          </a:prstGeom>
        </p:spPr>
      </p:pic>
    </p:spTree>
    <p:extLst>
      <p:ext uri="{BB962C8B-B14F-4D97-AF65-F5344CB8AC3E}">
        <p14:creationId xmlns:p14="http://schemas.microsoft.com/office/powerpoint/2010/main" val="31864315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Tm="2000">
        <p15:prstTrans prst="curtains"/>
      </p:transition>
    </mc:Choice>
    <mc:Fallback xmlns="">
      <p:transition spd="slow" advTm="2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89963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Tm="2000">
        <p15:prstTrans prst="curtains"/>
      </p:transition>
    </mc:Choice>
    <mc:Fallback xmlns="">
      <p:transition spd="slow" advTm="2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609600" y="6356351"/>
            <a:ext cx="2844800" cy="365125"/>
          </a:xfrm>
          <a:prstGeom prst="rect">
            <a:avLst/>
          </a:prstGeom>
        </p:spPr>
        <p:txBody>
          <a:bodyPr/>
          <a:lstStyle/>
          <a:p>
            <a:fld id="{530820CF-B880-4189-942D-D702A7CBA730}" type="datetimeFigureOut">
              <a:rPr lang="zh-CN" altLang="en-US" smtClean="0"/>
              <a:t>2023/1/19</a:t>
            </a:fld>
            <a:endParaRPr lang="zh-CN" altLang="en-US"/>
          </a:p>
        </p:txBody>
      </p:sp>
      <p:sp>
        <p:nvSpPr>
          <p:cNvPr id="4" name="页脚占位符 3"/>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737600" y="6356351"/>
            <a:ext cx="2844800" cy="365125"/>
          </a:xfrm>
          <a:prstGeom prst="rect">
            <a:avLst/>
          </a:prstGeom>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Tm="2000">
        <p15:prstTrans prst="curtains"/>
      </p:transition>
    </mc:Choice>
    <mc:Fallback xmlns="">
      <p:transition spd="slow" advTm="2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7FC04F"/>
        </a:solidFill>
        <a:effectLst/>
      </p:bgPr>
    </p:bg>
    <p:spTree>
      <p:nvGrpSpPr>
        <p:cNvPr id="1" name=""/>
        <p:cNvGrpSpPr/>
        <p:nvPr/>
      </p:nvGrpSpPr>
      <p:grpSpPr>
        <a:xfrm>
          <a:off x="0" y="0"/>
          <a:ext cx="0" cy="0"/>
          <a:chOff x="0" y="0"/>
          <a:chExt cx="0" cy="0"/>
        </a:xfrm>
      </p:grpSpPr>
      <p:grpSp>
        <p:nvGrpSpPr>
          <p:cNvPr id="3" name="组合 2"/>
          <p:cNvGrpSpPr/>
          <p:nvPr userDrawn="1"/>
        </p:nvGrpSpPr>
        <p:grpSpPr>
          <a:xfrm>
            <a:off x="0" y="0"/>
            <a:ext cx="12192000" cy="6858000"/>
            <a:chOff x="0" y="0"/>
            <a:chExt cx="19200" cy="10800"/>
          </a:xfrm>
        </p:grpSpPr>
        <p:pic>
          <p:nvPicPr>
            <p:cNvPr id="4" name="图片 3" descr="未标题-1"/>
            <p:cNvPicPr>
              <a:picLocks noChangeAspect="1"/>
            </p:cNvPicPr>
            <p:nvPr/>
          </p:nvPicPr>
          <p:blipFill>
            <a:blip r:embed="rId20"/>
            <a:stretch>
              <a:fillRect/>
            </a:stretch>
          </p:blipFill>
          <p:spPr>
            <a:xfrm>
              <a:off x="0" y="0"/>
              <a:ext cx="19200" cy="10800"/>
            </a:xfrm>
            <a:prstGeom prst="rect">
              <a:avLst/>
            </a:prstGeom>
          </p:spPr>
        </p:pic>
        <p:sp>
          <p:nvSpPr>
            <p:cNvPr id="5" name="矩形 4"/>
            <p:cNvSpPr/>
            <p:nvPr/>
          </p:nvSpPr>
          <p:spPr>
            <a:xfrm>
              <a:off x="206" y="425"/>
              <a:ext cx="18806" cy="10073"/>
            </a:xfrm>
            <a:prstGeom prst="rect">
              <a:avLst/>
            </a:prstGeom>
            <a:solidFill>
              <a:sysClr val="window" lastClr="FFFFFF"/>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微软雅黑"/>
                <a:ea typeface="微软雅黑"/>
                <a:cs typeface="+mn-ea"/>
                <a:sym typeface="+mn-lt"/>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4" r:id="rId6"/>
    <p:sldLayoutId id="2147483669" r:id="rId7"/>
    <p:sldLayoutId id="2147483670"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 id="2147483662" r:id="rId17"/>
    <p:sldLayoutId id="2147483663" r:id="rId18"/>
  </p:sldLayoutIdLst>
  <mc:AlternateContent xmlns:mc="http://schemas.openxmlformats.org/markup-compatibility/2006" xmlns:p15="http://schemas.microsoft.com/office/powerpoint/2012/main">
    <mc:Choice Requires="p15">
      <p:transition xmlns:p14="http://schemas.microsoft.com/office/powerpoint/2010/main" spd="slow" p14:dur="3000" advTm="2000">
        <p15:prstTrans prst="curtains"/>
      </p:transition>
    </mc:Choice>
    <mc:Fallback xmlns="">
      <p:transition spd="slow" advTm="200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776796"/>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2023/1/19</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37355701"/>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6.xml"/><Relationship Id="rId1" Type="http://schemas.openxmlformats.org/officeDocument/2006/relationships/slideLayout" Target="../slideLayouts/slideLayout28.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7FC04F"/>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 y="0"/>
            <a:ext cx="12188954" cy="6858000"/>
          </a:xfrm>
          <a:prstGeom prst="rect">
            <a:avLst/>
          </a:prstGeom>
        </p:spPr>
      </p:pic>
      <p:pic>
        <p:nvPicPr>
          <p:cNvPr id="10" name="图片 9" descr="D:\360安全浏览器下载\51miz-E1050337-BB657D1F.png51miz-E1050337-BB657D1F"/>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965325" y="1469073"/>
            <a:ext cx="8261350" cy="2177415"/>
          </a:xfrm>
          <a:prstGeom prst="rect">
            <a:avLst/>
          </a:prstGeom>
        </p:spPr>
      </p:pic>
      <p:sp>
        <p:nvSpPr>
          <p:cNvPr id="6" name="椭圆 5"/>
          <p:cNvSpPr/>
          <p:nvPr/>
        </p:nvSpPr>
        <p:spPr>
          <a:xfrm>
            <a:off x="3020695" y="4410710"/>
            <a:ext cx="605155" cy="590550"/>
          </a:xfrm>
          <a:prstGeom prst="ellipse">
            <a:avLst/>
          </a:prstGeom>
          <a:solidFill>
            <a:srgbClr val="C11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dirty="0">
                <a:latin typeface="方正粗黑宋简体" panose="02000000000000000000" pitchFamily="2" charset="-122"/>
                <a:ea typeface="方正粗黑宋简体" panose="02000000000000000000" pitchFamily="2" charset="-122"/>
                <a:cs typeface="+mn-ea"/>
                <a:sym typeface="+mn-lt"/>
              </a:rPr>
              <a:t>保</a:t>
            </a:r>
          </a:p>
        </p:txBody>
      </p:sp>
      <p:sp>
        <p:nvSpPr>
          <p:cNvPr id="16" name="椭圆 15"/>
          <p:cNvSpPr/>
          <p:nvPr/>
        </p:nvSpPr>
        <p:spPr>
          <a:xfrm>
            <a:off x="3686810" y="4410710"/>
            <a:ext cx="605155" cy="590550"/>
          </a:xfrm>
          <a:prstGeom prst="ellipse">
            <a:avLst/>
          </a:prstGeom>
          <a:solidFill>
            <a:srgbClr val="C11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dirty="0">
                <a:latin typeface="方正粗黑宋简体" panose="02000000000000000000" pitchFamily="2" charset="-122"/>
                <a:ea typeface="方正粗黑宋简体" panose="02000000000000000000" pitchFamily="2" charset="-122"/>
                <a:cs typeface="+mn-ea"/>
                <a:sym typeface="+mn-lt"/>
              </a:rPr>
              <a:t>护</a:t>
            </a:r>
          </a:p>
        </p:txBody>
      </p:sp>
      <p:sp>
        <p:nvSpPr>
          <p:cNvPr id="18" name="椭圆 17"/>
          <p:cNvSpPr/>
          <p:nvPr/>
        </p:nvSpPr>
        <p:spPr>
          <a:xfrm>
            <a:off x="4370705" y="4410710"/>
            <a:ext cx="605155" cy="590550"/>
          </a:xfrm>
          <a:prstGeom prst="ellipse">
            <a:avLst/>
          </a:prstGeom>
          <a:solidFill>
            <a:srgbClr val="C11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dirty="0">
                <a:latin typeface="方正粗黑宋简体" panose="02000000000000000000" pitchFamily="2" charset="-122"/>
                <a:ea typeface="方正粗黑宋简体" panose="02000000000000000000" pitchFamily="2" charset="-122"/>
                <a:cs typeface="+mn-ea"/>
                <a:sym typeface="+mn-lt"/>
              </a:rPr>
              <a:t>环</a:t>
            </a:r>
          </a:p>
        </p:txBody>
      </p:sp>
      <p:sp>
        <p:nvSpPr>
          <p:cNvPr id="23" name="椭圆 22"/>
          <p:cNvSpPr/>
          <p:nvPr/>
        </p:nvSpPr>
        <p:spPr>
          <a:xfrm>
            <a:off x="5038090" y="4410710"/>
            <a:ext cx="605155" cy="590550"/>
          </a:xfrm>
          <a:prstGeom prst="ellipse">
            <a:avLst/>
          </a:prstGeom>
          <a:solidFill>
            <a:srgbClr val="C11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dirty="0">
                <a:latin typeface="方正粗黑宋简体" panose="02000000000000000000" pitchFamily="2" charset="-122"/>
                <a:ea typeface="方正粗黑宋简体" panose="02000000000000000000" pitchFamily="2" charset="-122"/>
                <a:cs typeface="+mn-ea"/>
                <a:sym typeface="+mn-lt"/>
              </a:rPr>
              <a:t>境</a:t>
            </a:r>
          </a:p>
        </p:txBody>
      </p:sp>
      <p:sp>
        <p:nvSpPr>
          <p:cNvPr id="8" name="矩形 7"/>
          <p:cNvSpPr/>
          <p:nvPr/>
        </p:nvSpPr>
        <p:spPr>
          <a:xfrm>
            <a:off x="2874508" y="3646645"/>
            <a:ext cx="5976615" cy="584775"/>
          </a:xfrm>
          <a:prstGeom prst="rect">
            <a:avLst/>
          </a:prstGeom>
        </p:spPr>
        <p:txBody>
          <a:bodyPr wrap="square">
            <a:spAutoFit/>
          </a:bodyPr>
          <a:lstStyle/>
          <a:p>
            <a:pPr algn="ctr"/>
            <a:r>
              <a:rPr lang="zh-CN" altLang="en-US" sz="1600" dirty="0">
                <a:cs typeface="+mn-ea"/>
                <a:sym typeface="+mn-lt"/>
              </a:rPr>
              <a:t>世界环境日为每年的</a:t>
            </a:r>
            <a:r>
              <a:rPr lang="en-US" altLang="zh-CN" sz="1600" dirty="0">
                <a:cs typeface="+mn-ea"/>
                <a:sym typeface="+mn-lt"/>
              </a:rPr>
              <a:t>6</a:t>
            </a:r>
            <a:r>
              <a:rPr lang="zh-CN" altLang="en-US" sz="1600" dirty="0">
                <a:cs typeface="+mn-ea"/>
                <a:sym typeface="+mn-lt"/>
              </a:rPr>
              <a:t>月</a:t>
            </a:r>
            <a:r>
              <a:rPr lang="en-US" altLang="zh-CN" sz="1600" dirty="0">
                <a:cs typeface="+mn-ea"/>
                <a:sym typeface="+mn-lt"/>
              </a:rPr>
              <a:t>5</a:t>
            </a:r>
            <a:r>
              <a:rPr lang="zh-CN" altLang="en-US" sz="1600" dirty="0">
                <a:cs typeface="+mn-ea"/>
                <a:sym typeface="+mn-lt"/>
              </a:rPr>
              <a:t>日，它反映了世界各国人民对环境问题的认识和态度，表达了人类对美好环境的向往和追求。</a:t>
            </a:r>
          </a:p>
        </p:txBody>
      </p:sp>
      <p:cxnSp>
        <p:nvCxnSpPr>
          <p:cNvPr id="12" name="直接连接符 11"/>
          <p:cNvCxnSpPr/>
          <p:nvPr/>
        </p:nvCxnSpPr>
        <p:spPr>
          <a:xfrm>
            <a:off x="5834958" y="4373017"/>
            <a:ext cx="0" cy="70231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a:off x="5835015" y="4445000"/>
            <a:ext cx="4910455" cy="521970"/>
          </a:xfrm>
          <a:prstGeom prst="rect">
            <a:avLst/>
          </a:prstGeom>
        </p:spPr>
        <p:txBody>
          <a:bodyPr wrap="square">
            <a:spAutoFit/>
          </a:bodyPr>
          <a:lstStyle/>
          <a:p>
            <a:r>
              <a:rPr lang="zh-CN" altLang="en-US" sz="1400" dirty="0">
                <a:cs typeface="+mn-ea"/>
                <a:sym typeface="+mn-lt"/>
              </a:rPr>
              <a:t>它是联合国促进全球环境意识、提高政府对环境问题的注意并采取行动的主要媒介之一。</a:t>
            </a:r>
          </a:p>
        </p:txBody>
      </p:sp>
      <p:sp>
        <p:nvSpPr>
          <p:cNvPr id="27" name="文本框 26"/>
          <p:cNvSpPr txBox="1"/>
          <p:nvPr/>
        </p:nvSpPr>
        <p:spPr>
          <a:xfrm>
            <a:off x="7946759" y="331473"/>
            <a:ext cx="3103058" cy="400110"/>
          </a:xfrm>
          <a:prstGeom prst="rect">
            <a:avLst/>
          </a:prstGeom>
          <a:noFill/>
        </p:spPr>
        <p:txBody>
          <a:bodyPr wrap="square" rtlCol="0">
            <a:spAutoFit/>
          </a:bodyPr>
          <a:lstStyle/>
          <a:p>
            <a:pPr algn="dist"/>
            <a:r>
              <a:rPr lang="zh-CN" altLang="en-US" sz="2000" dirty="0">
                <a:cs typeface="+mn-ea"/>
                <a:sym typeface="+mn-lt"/>
              </a:rPr>
              <a:t>保护环境 从我做起</a:t>
            </a:r>
          </a:p>
        </p:txBody>
      </p:sp>
      <p:sp>
        <p:nvSpPr>
          <p:cNvPr id="29" name="文本框 28"/>
          <p:cNvSpPr txBox="1"/>
          <p:nvPr/>
        </p:nvSpPr>
        <p:spPr>
          <a:xfrm>
            <a:off x="11610834" y="1503158"/>
            <a:ext cx="492443" cy="3369760"/>
          </a:xfrm>
          <a:prstGeom prst="rect">
            <a:avLst/>
          </a:prstGeom>
          <a:noFill/>
        </p:spPr>
        <p:txBody>
          <a:bodyPr vert="eaVert" wrap="square" rtlCol="0">
            <a:spAutoFit/>
          </a:bodyPr>
          <a:lstStyle/>
          <a:p>
            <a:pPr algn="dist"/>
            <a:r>
              <a:rPr lang="zh-CN" altLang="en-US" sz="2000" dirty="0">
                <a:cs typeface="+mn-ea"/>
                <a:sym typeface="+mn-lt"/>
              </a:rPr>
              <a:t>世</a:t>
            </a:r>
            <a:r>
              <a:rPr lang="en-US" altLang="zh-CN" sz="2000" dirty="0">
                <a:cs typeface="+mn-ea"/>
                <a:sym typeface="+mn-lt"/>
              </a:rPr>
              <a:t>/</a:t>
            </a:r>
            <a:r>
              <a:rPr lang="zh-CN" altLang="en-US" sz="2000" dirty="0">
                <a:cs typeface="+mn-ea"/>
                <a:sym typeface="+mn-lt"/>
              </a:rPr>
              <a:t>界</a:t>
            </a:r>
            <a:r>
              <a:rPr lang="en-US" altLang="zh-CN" sz="2000" dirty="0">
                <a:cs typeface="+mn-ea"/>
                <a:sym typeface="+mn-lt"/>
              </a:rPr>
              <a:t>/</a:t>
            </a:r>
            <a:r>
              <a:rPr lang="zh-CN" altLang="en-US" sz="2000" dirty="0">
                <a:cs typeface="+mn-ea"/>
                <a:sym typeface="+mn-lt"/>
              </a:rPr>
              <a:t>环</a:t>
            </a:r>
            <a:r>
              <a:rPr lang="en-US" altLang="zh-CN" sz="2000" dirty="0">
                <a:cs typeface="+mn-ea"/>
                <a:sym typeface="+mn-lt"/>
              </a:rPr>
              <a:t>/</a:t>
            </a:r>
            <a:r>
              <a:rPr lang="zh-CN" altLang="en-US" sz="2000" dirty="0">
                <a:cs typeface="+mn-ea"/>
                <a:sym typeface="+mn-lt"/>
              </a:rPr>
              <a:t>境</a:t>
            </a:r>
            <a:r>
              <a:rPr lang="en-US" altLang="zh-CN" sz="2000" dirty="0">
                <a:cs typeface="+mn-ea"/>
                <a:sym typeface="+mn-lt"/>
              </a:rPr>
              <a:t>/</a:t>
            </a:r>
            <a:r>
              <a:rPr lang="zh-CN" altLang="en-US" sz="2000" dirty="0">
                <a:cs typeface="+mn-ea"/>
                <a:sym typeface="+mn-lt"/>
              </a:rPr>
              <a:t>日</a:t>
            </a:r>
          </a:p>
        </p:txBody>
      </p:sp>
      <p:sp>
        <p:nvSpPr>
          <p:cNvPr id="30" name="文本框 29"/>
          <p:cNvSpPr txBox="1"/>
          <p:nvPr/>
        </p:nvSpPr>
        <p:spPr>
          <a:xfrm>
            <a:off x="85896" y="1445696"/>
            <a:ext cx="492443" cy="3369760"/>
          </a:xfrm>
          <a:prstGeom prst="rect">
            <a:avLst/>
          </a:prstGeom>
          <a:noFill/>
        </p:spPr>
        <p:txBody>
          <a:bodyPr vert="eaVert" wrap="square" rtlCol="0">
            <a:spAutoFit/>
          </a:bodyPr>
          <a:lstStyle/>
          <a:p>
            <a:pPr algn="dist"/>
            <a:r>
              <a:rPr lang="zh-CN" altLang="en-US" sz="2000" dirty="0">
                <a:cs typeface="+mn-ea"/>
                <a:sym typeface="+mn-lt"/>
              </a:rPr>
              <a:t>世</a:t>
            </a:r>
            <a:r>
              <a:rPr lang="en-US" altLang="zh-CN" sz="2000" dirty="0">
                <a:cs typeface="+mn-ea"/>
                <a:sym typeface="+mn-lt"/>
              </a:rPr>
              <a:t>/</a:t>
            </a:r>
            <a:r>
              <a:rPr lang="zh-CN" altLang="en-US" sz="2000" dirty="0">
                <a:cs typeface="+mn-ea"/>
                <a:sym typeface="+mn-lt"/>
              </a:rPr>
              <a:t>界</a:t>
            </a:r>
            <a:r>
              <a:rPr lang="en-US" altLang="zh-CN" sz="2000" dirty="0">
                <a:cs typeface="+mn-ea"/>
                <a:sym typeface="+mn-lt"/>
              </a:rPr>
              <a:t>/</a:t>
            </a:r>
            <a:r>
              <a:rPr lang="zh-CN" altLang="en-US" sz="2000" dirty="0">
                <a:cs typeface="+mn-ea"/>
                <a:sym typeface="+mn-lt"/>
              </a:rPr>
              <a:t>环</a:t>
            </a:r>
            <a:r>
              <a:rPr lang="en-US" altLang="zh-CN" sz="2000" dirty="0">
                <a:cs typeface="+mn-ea"/>
                <a:sym typeface="+mn-lt"/>
              </a:rPr>
              <a:t>/</a:t>
            </a:r>
            <a:r>
              <a:rPr lang="zh-CN" altLang="en-US" sz="2000" dirty="0">
                <a:cs typeface="+mn-ea"/>
                <a:sym typeface="+mn-lt"/>
              </a:rPr>
              <a:t>境</a:t>
            </a:r>
            <a:r>
              <a:rPr lang="en-US" altLang="zh-CN" sz="2000" dirty="0">
                <a:cs typeface="+mn-ea"/>
                <a:sym typeface="+mn-lt"/>
              </a:rPr>
              <a:t>/</a:t>
            </a:r>
            <a:r>
              <a:rPr lang="zh-CN" altLang="en-US" sz="2000" dirty="0">
                <a:cs typeface="+mn-ea"/>
                <a:sym typeface="+mn-lt"/>
              </a:rPr>
              <a:t>日</a:t>
            </a:r>
          </a:p>
        </p:txBody>
      </p:sp>
      <p:sp>
        <p:nvSpPr>
          <p:cNvPr id="14" name="文本框 13"/>
          <p:cNvSpPr txBox="1"/>
          <p:nvPr/>
        </p:nvSpPr>
        <p:spPr>
          <a:xfrm>
            <a:off x="4151784" y="5275580"/>
            <a:ext cx="3556000" cy="368300"/>
          </a:xfrm>
          <a:prstGeom prst="rect">
            <a:avLst/>
          </a:prstGeom>
          <a:noFill/>
        </p:spPr>
        <p:txBody>
          <a:bodyPr wrap="square" rtlCol="0">
            <a:spAutoFit/>
          </a:bodyPr>
          <a:lstStyle/>
          <a:p>
            <a:pPr algn="ctr"/>
            <a:r>
              <a:rPr lang="zh-CN" altLang="en-US" dirty="0">
                <a:cs typeface="+mn-ea"/>
                <a:sym typeface="+mn-lt"/>
              </a:rPr>
              <a:t>汇报人</a:t>
            </a:r>
            <a:r>
              <a:rPr lang="zh-CN" altLang="en-US" dirty="0" smtClean="0">
                <a:cs typeface="+mn-ea"/>
                <a:sym typeface="+mn-lt"/>
              </a:rPr>
              <a:t>：优品</a:t>
            </a:r>
            <a:r>
              <a:rPr lang="en-US" altLang="zh-CN" dirty="0" smtClean="0">
                <a:cs typeface="+mn-ea"/>
                <a:sym typeface="+mn-lt"/>
              </a:rPr>
              <a:t>PPT</a:t>
            </a:r>
            <a:endParaRPr lang="zh-CN" altLang="en-US"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2000"/>
    </mc:Choice>
    <mc:Fallback xmlns="" xmlns:a14="http://schemas.microsoft.com/office/drawing/2010/main">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750"/>
                                        <p:tgtEl>
                                          <p:spTgt spid="30"/>
                                        </p:tgtEl>
                                      </p:cBhvr>
                                    </p:animEffect>
                                  </p:childTnLst>
                                </p:cTn>
                              </p:par>
                            </p:childTnLst>
                          </p:cTn>
                        </p:par>
                        <p:par>
                          <p:cTn id="12" fill="hold">
                            <p:stCondLst>
                              <p:cond delay="1250"/>
                            </p:stCondLst>
                            <p:childTnLst>
                              <p:par>
                                <p:cTn id="13" presetID="10"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750"/>
                                        <p:tgtEl>
                                          <p:spTgt spid="2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750"/>
                                        <p:tgtEl>
                                          <p:spTgt spid="29"/>
                                        </p:tgtEl>
                                      </p:cBhvr>
                                    </p:animEffect>
                                  </p:childTnLst>
                                </p:cTn>
                              </p:par>
                            </p:childTnLst>
                          </p:cTn>
                        </p:par>
                        <p:par>
                          <p:cTn id="20" fill="hold">
                            <p:stCondLst>
                              <p:cond delay="2750"/>
                            </p:stCondLst>
                            <p:childTnLst>
                              <p:par>
                                <p:cTn id="21" presetID="2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750"/>
                                        <p:tgtEl>
                                          <p:spTgt spid="8"/>
                                        </p:tgtEl>
                                      </p:cBhvr>
                                    </p:animEffect>
                                  </p:childTnLst>
                                </p:cTn>
                              </p:par>
                            </p:childTnLst>
                          </p:cTn>
                        </p:par>
                        <p:par>
                          <p:cTn id="24" fill="hold">
                            <p:stCondLst>
                              <p:cond delay="3500"/>
                            </p:stCondLst>
                            <p:childTnLst>
                              <p:par>
                                <p:cTn id="25" presetID="6" presetClass="entr" presetSubtype="16"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750"/>
                                        <p:tgtEl>
                                          <p:spTgt spid="6"/>
                                        </p:tgtEl>
                                      </p:cBhvr>
                                    </p:animEffect>
                                  </p:childTnLst>
                                </p:cTn>
                              </p:par>
                            </p:childTnLst>
                          </p:cTn>
                        </p:par>
                        <p:par>
                          <p:cTn id="28" fill="hold">
                            <p:stCondLst>
                              <p:cond delay="4250"/>
                            </p:stCondLst>
                            <p:childTnLst>
                              <p:par>
                                <p:cTn id="29" presetID="6" presetClass="entr" presetSubtype="16"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circle(in)">
                                      <p:cBhvr>
                                        <p:cTn id="31" dur="750"/>
                                        <p:tgtEl>
                                          <p:spTgt spid="16"/>
                                        </p:tgtEl>
                                      </p:cBhvr>
                                    </p:animEffect>
                                  </p:childTnLst>
                                </p:cTn>
                              </p:par>
                            </p:childTnLst>
                          </p:cTn>
                        </p:par>
                        <p:par>
                          <p:cTn id="32" fill="hold">
                            <p:stCondLst>
                              <p:cond delay="5000"/>
                            </p:stCondLst>
                            <p:childTnLst>
                              <p:par>
                                <p:cTn id="33" presetID="6" presetClass="entr" presetSubtype="16"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circle(in)">
                                      <p:cBhvr>
                                        <p:cTn id="35" dur="750"/>
                                        <p:tgtEl>
                                          <p:spTgt spid="18"/>
                                        </p:tgtEl>
                                      </p:cBhvr>
                                    </p:animEffect>
                                  </p:childTnLst>
                                </p:cTn>
                              </p:par>
                            </p:childTnLst>
                          </p:cTn>
                        </p:par>
                        <p:par>
                          <p:cTn id="36" fill="hold">
                            <p:stCondLst>
                              <p:cond delay="5750"/>
                            </p:stCondLst>
                            <p:childTnLst>
                              <p:par>
                                <p:cTn id="37" presetID="6" presetClass="entr" presetSubtype="16"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circle(in)">
                                      <p:cBhvr>
                                        <p:cTn id="39" dur="750"/>
                                        <p:tgtEl>
                                          <p:spTgt spid="23"/>
                                        </p:tgtEl>
                                      </p:cBhvr>
                                    </p:animEffect>
                                  </p:childTnLst>
                                </p:cTn>
                              </p:par>
                            </p:childTnLst>
                          </p:cTn>
                        </p:par>
                        <p:par>
                          <p:cTn id="40" fill="hold">
                            <p:stCondLst>
                              <p:cond delay="6500"/>
                            </p:stCondLst>
                            <p:childTnLst>
                              <p:par>
                                <p:cTn id="41" presetID="22" presetClass="entr" presetSubtype="4" fill="hold"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down)">
                                      <p:cBhvr>
                                        <p:cTn id="43" dur="750"/>
                                        <p:tgtEl>
                                          <p:spTgt spid="12"/>
                                        </p:tgtEl>
                                      </p:cBhvr>
                                    </p:animEffect>
                                  </p:childTnLst>
                                </p:cTn>
                              </p:par>
                            </p:childTnLst>
                          </p:cTn>
                        </p:par>
                        <p:par>
                          <p:cTn id="44" fill="hold">
                            <p:stCondLst>
                              <p:cond delay="7250"/>
                            </p:stCondLst>
                            <p:childTnLst>
                              <p:par>
                                <p:cTn id="45" presetID="22" presetClass="entr" presetSubtype="4"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down)">
                                      <p:cBhvr>
                                        <p:cTn id="47" dur="7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6" grpId="0" bldLvl="0" animBg="1"/>
      <p:bldP spid="18" grpId="0" bldLvl="0" animBg="1"/>
      <p:bldP spid="23" grpId="0" bldLvl="0" animBg="1"/>
      <p:bldP spid="8" grpId="0"/>
      <p:bldP spid="26" grpId="0"/>
      <p:bldP spid="27" grpId="0"/>
      <p:bldP spid="29" grpId="0"/>
      <p:bldP spid="3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9219"/>
          <p:cNvSpPr txBox="1">
            <a:spLocks noChangeArrowheads="1"/>
          </p:cNvSpPr>
          <p:nvPr/>
        </p:nvSpPr>
        <p:spPr bwMode="auto">
          <a:xfrm>
            <a:off x="1270120" y="1686530"/>
            <a:ext cx="6101382" cy="646331"/>
          </a:xfrm>
          <a:prstGeom prst="rect">
            <a:avLst/>
          </a:prstGeom>
          <a:noFill/>
          <a:ln>
            <a:noFill/>
          </a:ln>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3600" dirty="0">
                <a:solidFill>
                  <a:srgbClr val="0E9D70"/>
                </a:solidFill>
                <a:latin typeface="+mn-lt"/>
                <a:ea typeface="+mn-ea"/>
                <a:cs typeface="+mn-ea"/>
                <a:sym typeface="+mn-lt"/>
              </a:rPr>
              <a:t>你见过这样的太湖吗？</a:t>
            </a:r>
          </a:p>
        </p:txBody>
      </p:sp>
      <p:sp>
        <p:nvSpPr>
          <p:cNvPr id="3" name="文本框 10243"/>
          <p:cNvSpPr txBox="1">
            <a:spLocks noChangeArrowheads="1"/>
          </p:cNvSpPr>
          <p:nvPr/>
        </p:nvSpPr>
        <p:spPr bwMode="auto">
          <a:xfrm>
            <a:off x="1088640" y="2372445"/>
            <a:ext cx="5040560" cy="3046988"/>
          </a:xfrm>
          <a:prstGeom prst="rect">
            <a:avLst/>
          </a:prstGeom>
          <a:noFill/>
          <a:ln>
            <a:noFill/>
          </a:ln>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auto" hangingPunct="1">
              <a:lnSpc>
                <a:spcPct val="150000"/>
              </a:lnSpc>
              <a:spcBef>
                <a:spcPct val="50000"/>
              </a:spcBef>
              <a:spcAft>
                <a:spcPts val="0"/>
              </a:spcAft>
              <a:defRPr/>
            </a:pPr>
            <a:r>
              <a:rPr lang="zh-CN" altLang="en-US" sz="3200" dirty="0">
                <a:solidFill>
                  <a:schemeClr val="tx1">
                    <a:lumMod val="75000"/>
                    <a:lumOff val="25000"/>
                  </a:schemeClr>
                </a:solidFill>
                <a:latin typeface="+mn-lt"/>
                <a:ea typeface="+mn-ea"/>
                <a:cs typeface="+mn-ea"/>
                <a:sym typeface="+mn-lt"/>
              </a:rPr>
              <a:t>    2007年，太湖水富营养化严重，导致蓝藻爆发，出现自来水发臭现象，无锡市民无法饮用</a:t>
            </a:r>
          </a:p>
        </p:txBody>
      </p:sp>
      <p:pic>
        <p:nvPicPr>
          <p:cNvPr id="6" name="图片 5" descr="D:\360安全浏览器下载\51miz-E1119544-73681BAF.png51miz-E1119544-73681BAF"/>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flipH="1">
            <a:off x="5850008" y="894584"/>
            <a:ext cx="5960992" cy="5960745"/>
          </a:xfrm>
          <a:prstGeom prst="rect">
            <a:avLst/>
          </a:prstGeom>
        </p:spPr>
      </p:pic>
      <p:sp>
        <p:nvSpPr>
          <p:cNvPr id="7" name="文本框 6"/>
          <p:cNvSpPr txBox="1"/>
          <p:nvPr/>
        </p:nvSpPr>
        <p:spPr>
          <a:xfrm>
            <a:off x="4910464" y="478413"/>
            <a:ext cx="2492991" cy="646331"/>
          </a:xfrm>
          <a:prstGeom prst="rect">
            <a:avLst/>
          </a:prstGeom>
          <a:noFill/>
        </p:spPr>
        <p:txBody>
          <a:bodyPr vert="horz" wrap="none">
            <a:spAutoFit/>
          </a:bodyPr>
          <a:lstStyle/>
          <a:p>
            <a:pPr algn="ctr" defTabSz="914400" eaLnBrk="1" fontAlgn="auto" hangingPunct="1">
              <a:spcBef>
                <a:spcPts val="0"/>
              </a:spcBef>
              <a:spcAft>
                <a:spcPts val="0"/>
              </a:spcAft>
              <a:defRPr/>
            </a:pPr>
            <a:r>
              <a:rPr lang="zh-CN" altLang="en-US" sz="3600" dirty="0">
                <a:solidFill>
                  <a:srgbClr val="03132E"/>
                </a:solidFill>
                <a:cs typeface="+mn-ea"/>
                <a:sym typeface="+mn-lt"/>
              </a:rPr>
              <a:t>环境的影响</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Tm="2000">
        <p15:prstTrans prst="curtains"/>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16" presetClass="entr" presetSubtype="21"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9219"/>
          <p:cNvSpPr txBox="1">
            <a:spLocks noChangeArrowheads="1"/>
          </p:cNvSpPr>
          <p:nvPr/>
        </p:nvSpPr>
        <p:spPr bwMode="auto">
          <a:xfrm>
            <a:off x="6138415" y="2011898"/>
            <a:ext cx="5046662" cy="584775"/>
          </a:xfrm>
          <a:prstGeom prst="rect">
            <a:avLst/>
          </a:prstGeom>
          <a:noFill/>
          <a:ln>
            <a:noFill/>
          </a:ln>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auto" hangingPunct="1">
              <a:spcBef>
                <a:spcPts val="0"/>
              </a:spcBef>
              <a:spcAft>
                <a:spcPts val="0"/>
              </a:spcAft>
              <a:defRPr/>
            </a:pPr>
            <a:r>
              <a:rPr lang="zh-CN" altLang="en-US" sz="3200" dirty="0">
                <a:solidFill>
                  <a:srgbClr val="0E9D70"/>
                </a:solidFill>
                <a:latin typeface="+mn-lt"/>
                <a:ea typeface="+mn-ea"/>
                <a:cs typeface="+mn-ea"/>
                <a:sym typeface="+mn-lt"/>
              </a:rPr>
              <a:t>你听说过人鼠大战吗？</a:t>
            </a:r>
          </a:p>
        </p:txBody>
      </p:sp>
      <p:sp>
        <p:nvSpPr>
          <p:cNvPr id="3" name="文本框 13316"/>
          <p:cNvSpPr txBox="1">
            <a:spLocks noChangeArrowheads="1"/>
          </p:cNvSpPr>
          <p:nvPr/>
        </p:nvSpPr>
        <p:spPr bwMode="auto">
          <a:xfrm>
            <a:off x="6428927" y="2646264"/>
            <a:ext cx="4756150" cy="1482650"/>
          </a:xfrm>
          <a:prstGeom prst="rect">
            <a:avLst/>
          </a:prstGeom>
          <a:noFill/>
          <a:ln>
            <a:noFill/>
          </a:ln>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auto" hangingPunct="1">
              <a:lnSpc>
                <a:spcPct val="150000"/>
              </a:lnSpc>
              <a:spcBef>
                <a:spcPct val="50000"/>
              </a:spcBef>
              <a:spcAft>
                <a:spcPts val="0"/>
              </a:spcAft>
              <a:defRPr/>
            </a:pPr>
            <a:r>
              <a:rPr lang="zh-CN" altLang="en-US" sz="3200" dirty="0">
                <a:solidFill>
                  <a:schemeClr val="tx1">
                    <a:lumMod val="75000"/>
                    <a:lumOff val="25000"/>
                  </a:schemeClr>
                </a:solidFill>
                <a:latin typeface="+mn-lt"/>
                <a:ea typeface="+mn-ea"/>
                <a:cs typeface="+mn-ea"/>
                <a:sym typeface="+mn-lt"/>
              </a:rPr>
              <a:t>2007年洞庭湖湿地生态环境破坏，引发鼠患。</a:t>
            </a:r>
          </a:p>
        </p:txBody>
      </p:sp>
      <p:sp>
        <p:nvSpPr>
          <p:cNvPr id="4" name="文本框 14341"/>
          <p:cNvSpPr txBox="1">
            <a:spLocks noChangeArrowheads="1"/>
          </p:cNvSpPr>
          <p:nvPr/>
        </p:nvSpPr>
        <p:spPr bwMode="auto">
          <a:xfrm>
            <a:off x="6428927" y="4762190"/>
            <a:ext cx="4288353" cy="584775"/>
          </a:xfrm>
          <a:prstGeom prst="rect">
            <a:avLst/>
          </a:prstGeom>
          <a:noFill/>
          <a:ln>
            <a:noFill/>
          </a:ln>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3200" dirty="0">
                <a:solidFill>
                  <a:schemeClr val="tx1">
                    <a:lumMod val="75000"/>
                    <a:lumOff val="25000"/>
                  </a:schemeClr>
                </a:solidFill>
                <a:latin typeface="+mn-lt"/>
                <a:ea typeface="+mn-ea"/>
                <a:cs typeface="+mn-ea"/>
                <a:sym typeface="+mn-lt"/>
              </a:rPr>
              <a:t>田鼠向农田大举进犯。</a:t>
            </a:r>
          </a:p>
        </p:txBody>
      </p:sp>
      <p:pic>
        <p:nvPicPr>
          <p:cNvPr id="6" name="图片 5" descr="D:\360安全浏览器下载\51miz-E1096784-5F4730BC.png51miz-E1096784-5F4730BC"/>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042670" y="802640"/>
            <a:ext cx="5463540" cy="5461000"/>
          </a:xfrm>
          <a:prstGeom prst="rect">
            <a:avLst/>
          </a:prstGeom>
        </p:spPr>
      </p:pic>
      <p:sp>
        <p:nvSpPr>
          <p:cNvPr id="7" name="文本框 6"/>
          <p:cNvSpPr txBox="1"/>
          <p:nvPr/>
        </p:nvSpPr>
        <p:spPr>
          <a:xfrm>
            <a:off x="4910464" y="478413"/>
            <a:ext cx="2492991" cy="646331"/>
          </a:xfrm>
          <a:prstGeom prst="rect">
            <a:avLst/>
          </a:prstGeom>
          <a:noFill/>
        </p:spPr>
        <p:txBody>
          <a:bodyPr vert="horz" wrap="none">
            <a:spAutoFit/>
          </a:bodyPr>
          <a:lstStyle/>
          <a:p>
            <a:pPr algn="ctr" defTabSz="914400" eaLnBrk="1" fontAlgn="auto" hangingPunct="1">
              <a:spcBef>
                <a:spcPts val="0"/>
              </a:spcBef>
              <a:spcAft>
                <a:spcPts val="0"/>
              </a:spcAft>
              <a:defRPr/>
            </a:pPr>
            <a:r>
              <a:rPr lang="zh-CN" altLang="en-US" sz="3600" dirty="0">
                <a:solidFill>
                  <a:srgbClr val="03132E"/>
                </a:solidFill>
                <a:cs typeface="+mn-ea"/>
                <a:sym typeface="+mn-lt"/>
              </a:rPr>
              <a:t>环境的影响</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Tm="2000">
        <p15:prstTrans prst="curtains"/>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16" presetClass="entr" presetSubtype="21"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1"/>
          <p:nvPr/>
        </p:nvSpPr>
        <p:spPr>
          <a:xfrm>
            <a:off x="6373408" y="3134936"/>
            <a:ext cx="5059680" cy="829945"/>
          </a:xfrm>
          <a:prstGeom prst="rect">
            <a:avLst/>
          </a:prstGeom>
          <a:noFill/>
        </p:spPr>
        <p:txBody>
          <a:bodyPr vert="horz" wrap="none">
            <a:spAutoFit/>
          </a:bodyPr>
          <a:lstStyle/>
          <a:p>
            <a:pPr algn="l" defTabSz="914400" eaLnBrk="1" fontAlgn="auto" hangingPunct="1">
              <a:spcBef>
                <a:spcPts val="0"/>
              </a:spcBef>
              <a:spcAft>
                <a:spcPts val="0"/>
              </a:spcAft>
              <a:defRPr/>
            </a:pPr>
            <a:r>
              <a:rPr lang="zh-CN" altLang="en-US" sz="4800" b="1" dirty="0">
                <a:cs typeface="+mn-ea"/>
                <a:sym typeface="+mn-lt"/>
              </a:rPr>
              <a:t>对保护环境的感受</a:t>
            </a:r>
          </a:p>
        </p:txBody>
      </p:sp>
      <p:sp>
        <p:nvSpPr>
          <p:cNvPr id="2" name="椭圆 1"/>
          <p:cNvSpPr/>
          <p:nvPr/>
        </p:nvSpPr>
        <p:spPr>
          <a:xfrm>
            <a:off x="8313901" y="1998226"/>
            <a:ext cx="1088544" cy="10942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4" name="文本框 13"/>
          <p:cNvSpPr txBox="1"/>
          <p:nvPr/>
        </p:nvSpPr>
        <p:spPr>
          <a:xfrm>
            <a:off x="8189950" y="1842184"/>
            <a:ext cx="1310640" cy="1198880"/>
          </a:xfrm>
          <a:prstGeom prst="rect">
            <a:avLst/>
          </a:prstGeom>
          <a:noFill/>
        </p:spPr>
        <p:txBody>
          <a:bodyPr wrap="none">
            <a:spAutoFit/>
          </a:bodyPr>
          <a:lstStyle/>
          <a:p>
            <a:pPr algn="ctr" defTabSz="914400" eaLnBrk="1" fontAlgn="auto" hangingPunct="1">
              <a:spcBef>
                <a:spcPts val="0"/>
              </a:spcBef>
              <a:spcAft>
                <a:spcPts val="0"/>
              </a:spcAft>
              <a:defRPr/>
            </a:pPr>
            <a:r>
              <a:rPr lang="en-US" altLang="zh-CN" sz="7200" b="1" dirty="0">
                <a:cs typeface="+mn-ea"/>
                <a:sym typeface="+mn-lt"/>
              </a:rPr>
              <a:t>03</a:t>
            </a:r>
          </a:p>
        </p:txBody>
      </p:sp>
      <p:sp>
        <p:nvSpPr>
          <p:cNvPr id="16" name="文本框 15"/>
          <p:cNvSpPr txBox="1"/>
          <p:nvPr/>
        </p:nvSpPr>
        <p:spPr>
          <a:xfrm>
            <a:off x="6053674" y="3965052"/>
            <a:ext cx="5700712" cy="689997"/>
          </a:xfrm>
          <a:prstGeom prst="rect">
            <a:avLst/>
          </a:prstGeom>
          <a:noFill/>
        </p:spPr>
        <p:txBody>
          <a:bodyPr>
            <a:spAutoFit/>
          </a:bodyPr>
          <a:lstStyle/>
          <a:p>
            <a:pPr algn="ctr" eaLnBrk="1" fontAlgn="auto" hangingPunct="1">
              <a:lnSpc>
                <a:spcPts val="2500"/>
              </a:lnSpc>
              <a:spcBef>
                <a:spcPts val="0"/>
              </a:spcBef>
              <a:spcAft>
                <a:spcPts val="0"/>
              </a:spcAft>
              <a:defRPr/>
            </a:pPr>
            <a:r>
              <a:rPr lang="en-US" altLang="zh-CN" sz="1200" b="1" dirty="0">
                <a:cs typeface="+mn-ea"/>
                <a:sym typeface="+mn-lt"/>
              </a:rPr>
              <a:t>Time would heal almost all wounds. If your wounds have not been healed up, please wait for a short while. </a:t>
            </a:r>
          </a:p>
        </p:txBody>
      </p:sp>
      <p:sp>
        <p:nvSpPr>
          <p:cNvPr id="18" name="文本框 17"/>
          <p:cNvSpPr txBox="1"/>
          <p:nvPr/>
        </p:nvSpPr>
        <p:spPr>
          <a:xfrm>
            <a:off x="7404469" y="592458"/>
            <a:ext cx="3103058" cy="400110"/>
          </a:xfrm>
          <a:prstGeom prst="rect">
            <a:avLst/>
          </a:prstGeom>
          <a:noFill/>
        </p:spPr>
        <p:txBody>
          <a:bodyPr wrap="square" rtlCol="0">
            <a:spAutoFit/>
          </a:bodyPr>
          <a:lstStyle/>
          <a:p>
            <a:pPr algn="dist"/>
            <a:r>
              <a:rPr lang="zh-CN" altLang="en-US" sz="2000" dirty="0">
                <a:cs typeface="+mn-ea"/>
                <a:sym typeface="+mn-lt"/>
              </a:rPr>
              <a:t>保护环境 从我做起</a:t>
            </a:r>
          </a:p>
        </p:txBody>
      </p:sp>
      <p:sp>
        <p:nvSpPr>
          <p:cNvPr id="25" name="文本框 24"/>
          <p:cNvSpPr txBox="1"/>
          <p:nvPr/>
        </p:nvSpPr>
        <p:spPr>
          <a:xfrm>
            <a:off x="75110" y="1453951"/>
            <a:ext cx="492443" cy="3369760"/>
          </a:xfrm>
          <a:prstGeom prst="rect">
            <a:avLst/>
          </a:prstGeom>
          <a:noFill/>
        </p:spPr>
        <p:txBody>
          <a:bodyPr vert="eaVert" wrap="square" rtlCol="0">
            <a:spAutoFit/>
          </a:bodyPr>
          <a:lstStyle/>
          <a:p>
            <a:pPr algn="dist"/>
            <a:r>
              <a:rPr lang="zh-CN" altLang="en-US" sz="2000" dirty="0">
                <a:cs typeface="+mn-ea"/>
                <a:sym typeface="+mn-lt"/>
              </a:rPr>
              <a:t>世</a:t>
            </a:r>
            <a:r>
              <a:rPr lang="en-US" altLang="zh-CN" sz="2000" dirty="0">
                <a:cs typeface="+mn-ea"/>
                <a:sym typeface="+mn-lt"/>
              </a:rPr>
              <a:t>/</a:t>
            </a:r>
            <a:r>
              <a:rPr lang="zh-CN" altLang="en-US" sz="2000" dirty="0">
                <a:cs typeface="+mn-ea"/>
                <a:sym typeface="+mn-lt"/>
              </a:rPr>
              <a:t>界</a:t>
            </a:r>
            <a:r>
              <a:rPr lang="en-US" altLang="zh-CN" sz="2000" dirty="0">
                <a:cs typeface="+mn-ea"/>
                <a:sym typeface="+mn-lt"/>
              </a:rPr>
              <a:t>/</a:t>
            </a:r>
            <a:r>
              <a:rPr lang="zh-CN" altLang="en-US" sz="2000" dirty="0">
                <a:cs typeface="+mn-ea"/>
                <a:sym typeface="+mn-lt"/>
              </a:rPr>
              <a:t>环</a:t>
            </a:r>
            <a:r>
              <a:rPr lang="en-US" altLang="zh-CN" sz="2000" dirty="0">
                <a:cs typeface="+mn-ea"/>
                <a:sym typeface="+mn-lt"/>
              </a:rPr>
              <a:t>/</a:t>
            </a:r>
            <a:r>
              <a:rPr lang="zh-CN" altLang="en-US" sz="2000" dirty="0">
                <a:cs typeface="+mn-ea"/>
                <a:sym typeface="+mn-lt"/>
              </a:rPr>
              <a:t>境</a:t>
            </a:r>
            <a:r>
              <a:rPr lang="en-US" altLang="zh-CN" sz="2000" dirty="0">
                <a:cs typeface="+mn-ea"/>
                <a:sym typeface="+mn-lt"/>
              </a:rPr>
              <a:t>/</a:t>
            </a:r>
            <a:r>
              <a:rPr lang="zh-CN" altLang="en-US" sz="2000" dirty="0">
                <a:cs typeface="+mn-ea"/>
                <a:sym typeface="+mn-lt"/>
              </a:rPr>
              <a:t>日</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000">
        <p15:prstTrans prst="wind"/>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750"/>
                                        <p:tgtEl>
                                          <p:spTgt spid="25"/>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750"/>
                                        <p:tgtEl>
                                          <p:spTgt spid="18"/>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childTnLst>
                          </p:cTn>
                        </p:par>
                        <p:par>
                          <p:cTn id="18" fill="hold">
                            <p:stCondLst>
                              <p:cond delay="2500"/>
                            </p:stCondLst>
                            <p:childTnLst>
                              <p:par>
                                <p:cTn id="19" presetID="45" presetClass="entr" presetSubtype="0"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anim calcmode="lin" valueType="num">
                                      <p:cBhvr>
                                        <p:cTn id="22" dur="500" fill="hold"/>
                                        <p:tgtEl>
                                          <p:spTgt spid="14"/>
                                        </p:tgtEl>
                                        <p:attrNameLst>
                                          <p:attrName>ppt_w</p:attrName>
                                        </p:attrNameLst>
                                      </p:cBhvr>
                                      <p:tavLst>
                                        <p:tav tm="0" fmla="#ppt_w*sin(2.5*pi*$)">
                                          <p:val>
                                            <p:fltVal val="0"/>
                                          </p:val>
                                        </p:tav>
                                        <p:tav tm="100000">
                                          <p:val>
                                            <p:fltVal val="1"/>
                                          </p:val>
                                        </p:tav>
                                      </p:tavLst>
                                    </p:anim>
                                    <p:anim calcmode="lin" valueType="num">
                                      <p:cBhvr>
                                        <p:cTn id="23" dur="500" fill="hold"/>
                                        <p:tgtEl>
                                          <p:spTgt spid="14"/>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15"/>
                                        </p:tgtEl>
                                        <p:attrNameLst>
                                          <p:attrName>ppt_y</p:attrName>
                                        </p:attrNameLst>
                                      </p:cBhvr>
                                      <p:tavLst>
                                        <p:tav tm="0">
                                          <p:val>
                                            <p:strVal val="#ppt_y"/>
                                          </p:val>
                                        </p:tav>
                                        <p:tav tm="100000">
                                          <p:val>
                                            <p:strVal val="#ppt_y"/>
                                          </p:val>
                                        </p:tav>
                                      </p:tavLst>
                                    </p:anim>
                                    <p:anim calcmode="lin" valueType="num">
                                      <p:cBhvr>
                                        <p:cTn id="29"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15"/>
                                        </p:tgtEl>
                                      </p:cBhvr>
                                    </p:animEffect>
                                  </p:childTnLst>
                                </p:cTn>
                              </p:par>
                            </p:childTnLst>
                          </p:cTn>
                        </p:par>
                        <p:par>
                          <p:cTn id="32" fill="hold">
                            <p:stCondLst>
                              <p:cond delay="3349"/>
                            </p:stCondLst>
                            <p:childTnLst>
                              <p:par>
                                <p:cTn id="33" presetID="2" presetClass="entr" presetSubtype="4"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ppt_x"/>
                                          </p:val>
                                        </p:tav>
                                        <p:tav tm="100000">
                                          <p:val>
                                            <p:strVal val="#ppt_x"/>
                                          </p:val>
                                        </p:tav>
                                      </p:tavLst>
                                    </p:anim>
                                    <p:anim calcmode="lin" valueType="num">
                                      <p:cBhvr additive="base">
                                        <p:cTn id="3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bldLvl="0" animBg="1"/>
      <p:bldP spid="14" grpId="0"/>
      <p:bldP spid="16" grpId="0"/>
      <p:bldP spid="18"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5361"/>
          <p:cNvSpPr txBox="1">
            <a:spLocks noChangeArrowheads="1"/>
          </p:cNvSpPr>
          <p:nvPr/>
        </p:nvSpPr>
        <p:spPr>
          <a:xfrm>
            <a:off x="-32008" y="1628800"/>
            <a:ext cx="11582400" cy="2689225"/>
          </a:xfrm>
          <a:prstGeom prst="rect">
            <a:avLst/>
          </a:prstGeom>
        </p:spPr>
        <p:txBody>
          <a:bodyPr rtlCol="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zh-CN" altLang="en-US" sz="5400" dirty="0">
                <a:solidFill>
                  <a:srgbClr val="0E9D70"/>
                </a:solidFill>
                <a:latin typeface="+mn-lt"/>
                <a:ea typeface="+mn-ea"/>
                <a:cs typeface="+mn-ea"/>
                <a:sym typeface="+mn-lt"/>
              </a:rPr>
              <a:t>       同学们，此时你最想说些什么？</a:t>
            </a:r>
          </a:p>
        </p:txBody>
      </p:sp>
      <p:pic>
        <p:nvPicPr>
          <p:cNvPr id="4" name="图片 3" descr="D:\360安全浏览器下载\51miz-E1116860-0964873E.png51miz-E1116860-0964873E"/>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3527425" y="2456498"/>
            <a:ext cx="5136515" cy="3851910"/>
          </a:xfrm>
          <a:prstGeom prst="rect">
            <a:avLst/>
          </a:prstGeom>
        </p:spPr>
      </p:pic>
      <p:sp>
        <p:nvSpPr>
          <p:cNvPr id="5" name="文本框 4"/>
          <p:cNvSpPr txBox="1"/>
          <p:nvPr/>
        </p:nvSpPr>
        <p:spPr>
          <a:xfrm>
            <a:off x="4217967" y="478413"/>
            <a:ext cx="3877986" cy="646331"/>
          </a:xfrm>
          <a:prstGeom prst="rect">
            <a:avLst/>
          </a:prstGeom>
          <a:noFill/>
        </p:spPr>
        <p:txBody>
          <a:bodyPr vert="horz" wrap="none">
            <a:spAutoFit/>
          </a:bodyPr>
          <a:lstStyle/>
          <a:p>
            <a:pPr algn="ctr" defTabSz="914400" eaLnBrk="1" fontAlgn="auto" hangingPunct="1">
              <a:spcBef>
                <a:spcPts val="0"/>
              </a:spcBef>
              <a:spcAft>
                <a:spcPts val="0"/>
              </a:spcAft>
              <a:defRPr/>
            </a:pPr>
            <a:r>
              <a:rPr lang="zh-CN" altLang="en-US" sz="3600" dirty="0">
                <a:solidFill>
                  <a:srgbClr val="03132E"/>
                </a:solidFill>
                <a:cs typeface="+mn-ea"/>
                <a:sym typeface="+mn-lt"/>
              </a:rPr>
              <a:t>对保护环境的感受</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Tm="2000">
        <p15:prstTrans prst="curtains"/>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16" presetClass="entr" presetSubtype="21"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D:\360安全浏览器下载\51miz-E1117481-DED59D72.png51miz-E1117481-DED59D72"/>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3575685" y="1932940"/>
            <a:ext cx="4580890" cy="4356735"/>
          </a:xfrm>
          <a:prstGeom prst="rect">
            <a:avLst/>
          </a:prstGeom>
        </p:spPr>
      </p:pic>
      <p:sp>
        <p:nvSpPr>
          <p:cNvPr id="2" name="矩形 16385"/>
          <p:cNvSpPr>
            <a:spLocks noChangeArrowheads="1" noChangeShapeType="1" noTextEdit="1"/>
          </p:cNvSpPr>
          <p:nvPr/>
        </p:nvSpPr>
        <p:spPr bwMode="auto">
          <a:xfrm>
            <a:off x="1920240" y="1783080"/>
            <a:ext cx="8534400" cy="1219200"/>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zh-CN" altLang="en-US" sz="9600" kern="10" spc="1921" dirty="0">
                <a:solidFill>
                  <a:srgbClr val="0E9D70"/>
                </a:solidFill>
                <a:cs typeface="+mn-ea"/>
                <a:sym typeface="+mn-lt"/>
              </a:rPr>
              <a:t>我们该怎么做？</a:t>
            </a:r>
          </a:p>
        </p:txBody>
      </p:sp>
      <p:sp>
        <p:nvSpPr>
          <p:cNvPr id="3" name="矩形 16386"/>
          <p:cNvSpPr>
            <a:spLocks noChangeArrowheads="1"/>
          </p:cNvSpPr>
          <p:nvPr/>
        </p:nvSpPr>
        <p:spPr bwMode="auto">
          <a:xfrm>
            <a:off x="4427220" y="4450080"/>
            <a:ext cx="4495800" cy="1555750"/>
          </a:xfrm>
          <a:prstGeom prst="rect">
            <a:avLst/>
          </a:prstGeom>
          <a:noFill/>
          <a:ln>
            <a:noFill/>
          </a:ln>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en-US" altLang="zh-CN" sz="3200" dirty="0">
                <a:solidFill>
                  <a:srgbClr val="0E9D70"/>
                </a:solidFill>
                <a:latin typeface="+mn-lt"/>
                <a:ea typeface="+mn-ea"/>
                <a:cs typeface="+mn-ea"/>
                <a:sym typeface="+mn-lt"/>
              </a:rPr>
              <a:t>How should we do</a:t>
            </a:r>
            <a:r>
              <a:rPr lang="en-US" altLang="zh-CN" sz="9600" dirty="0">
                <a:solidFill>
                  <a:srgbClr val="0E9D70"/>
                </a:solidFill>
                <a:latin typeface="+mn-lt"/>
                <a:ea typeface="+mn-ea"/>
                <a:cs typeface="+mn-ea"/>
                <a:sym typeface="+mn-lt"/>
              </a:rPr>
              <a:t>?</a:t>
            </a:r>
          </a:p>
        </p:txBody>
      </p:sp>
      <p:sp>
        <p:nvSpPr>
          <p:cNvPr id="6" name="文本框 5"/>
          <p:cNvSpPr txBox="1"/>
          <p:nvPr/>
        </p:nvSpPr>
        <p:spPr>
          <a:xfrm>
            <a:off x="4217967" y="478413"/>
            <a:ext cx="3877986" cy="646331"/>
          </a:xfrm>
          <a:prstGeom prst="rect">
            <a:avLst/>
          </a:prstGeom>
          <a:noFill/>
        </p:spPr>
        <p:txBody>
          <a:bodyPr vert="horz" wrap="none">
            <a:spAutoFit/>
          </a:bodyPr>
          <a:lstStyle/>
          <a:p>
            <a:pPr algn="ctr" defTabSz="914400" eaLnBrk="1" fontAlgn="auto" hangingPunct="1">
              <a:spcBef>
                <a:spcPts val="0"/>
              </a:spcBef>
              <a:spcAft>
                <a:spcPts val="0"/>
              </a:spcAft>
              <a:defRPr/>
            </a:pPr>
            <a:r>
              <a:rPr lang="zh-CN" altLang="en-US" sz="3600" dirty="0">
                <a:solidFill>
                  <a:srgbClr val="03132E"/>
                </a:solidFill>
                <a:cs typeface="+mn-ea"/>
                <a:sym typeface="+mn-lt"/>
              </a:rPr>
              <a:t>对保护环境的感受</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Tm="2000">
        <p15:prstTrans prst="curtains"/>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16" presetClass="entr" presetSubtype="21"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1"/>
          <p:nvPr/>
        </p:nvSpPr>
        <p:spPr>
          <a:xfrm>
            <a:off x="7404648" y="3200976"/>
            <a:ext cx="3230880" cy="829945"/>
          </a:xfrm>
          <a:prstGeom prst="rect">
            <a:avLst/>
          </a:prstGeom>
          <a:noFill/>
        </p:spPr>
        <p:txBody>
          <a:bodyPr vert="horz" wrap="none">
            <a:spAutoFit/>
          </a:bodyPr>
          <a:lstStyle/>
          <a:p>
            <a:pPr algn="l" defTabSz="914400" eaLnBrk="1" fontAlgn="auto" hangingPunct="1">
              <a:spcBef>
                <a:spcPts val="0"/>
              </a:spcBef>
              <a:spcAft>
                <a:spcPts val="0"/>
              </a:spcAft>
              <a:defRPr/>
            </a:pPr>
            <a:r>
              <a:rPr lang="zh-CN" altLang="en-US" sz="4800" b="1" dirty="0">
                <a:cs typeface="+mn-ea"/>
                <a:sym typeface="+mn-lt"/>
              </a:rPr>
              <a:t>植物的作用</a:t>
            </a:r>
          </a:p>
        </p:txBody>
      </p:sp>
      <p:sp>
        <p:nvSpPr>
          <p:cNvPr id="2" name="椭圆 1"/>
          <p:cNvSpPr/>
          <p:nvPr/>
        </p:nvSpPr>
        <p:spPr>
          <a:xfrm>
            <a:off x="8313901" y="1998226"/>
            <a:ext cx="1088544" cy="10942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4" name="文本框 13"/>
          <p:cNvSpPr txBox="1"/>
          <p:nvPr/>
        </p:nvSpPr>
        <p:spPr>
          <a:xfrm>
            <a:off x="8189950" y="1842184"/>
            <a:ext cx="1310640" cy="1198880"/>
          </a:xfrm>
          <a:prstGeom prst="rect">
            <a:avLst/>
          </a:prstGeom>
          <a:noFill/>
        </p:spPr>
        <p:txBody>
          <a:bodyPr wrap="none">
            <a:spAutoFit/>
          </a:bodyPr>
          <a:lstStyle/>
          <a:p>
            <a:pPr algn="ctr" defTabSz="914400" eaLnBrk="1" fontAlgn="auto" hangingPunct="1">
              <a:spcBef>
                <a:spcPts val="0"/>
              </a:spcBef>
              <a:spcAft>
                <a:spcPts val="0"/>
              </a:spcAft>
              <a:defRPr/>
            </a:pPr>
            <a:r>
              <a:rPr lang="en-US" altLang="zh-CN" sz="7200" b="1" dirty="0">
                <a:cs typeface="+mn-ea"/>
                <a:sym typeface="+mn-lt"/>
              </a:rPr>
              <a:t>04</a:t>
            </a:r>
          </a:p>
        </p:txBody>
      </p:sp>
      <p:sp>
        <p:nvSpPr>
          <p:cNvPr id="16" name="文本框 15"/>
          <p:cNvSpPr txBox="1"/>
          <p:nvPr/>
        </p:nvSpPr>
        <p:spPr>
          <a:xfrm>
            <a:off x="6053674" y="3965052"/>
            <a:ext cx="5700712" cy="689997"/>
          </a:xfrm>
          <a:prstGeom prst="rect">
            <a:avLst/>
          </a:prstGeom>
          <a:noFill/>
        </p:spPr>
        <p:txBody>
          <a:bodyPr>
            <a:spAutoFit/>
          </a:bodyPr>
          <a:lstStyle/>
          <a:p>
            <a:pPr algn="ctr" eaLnBrk="1" fontAlgn="auto" hangingPunct="1">
              <a:lnSpc>
                <a:spcPts val="2500"/>
              </a:lnSpc>
              <a:spcBef>
                <a:spcPts val="0"/>
              </a:spcBef>
              <a:spcAft>
                <a:spcPts val="0"/>
              </a:spcAft>
              <a:defRPr/>
            </a:pPr>
            <a:r>
              <a:rPr lang="en-US" altLang="zh-CN" sz="1200" b="1" dirty="0">
                <a:cs typeface="+mn-ea"/>
                <a:sym typeface="+mn-lt"/>
              </a:rPr>
              <a:t>Time would heal almost all wounds. If your wounds have not been healed up, please wait for a short while. </a:t>
            </a:r>
          </a:p>
        </p:txBody>
      </p:sp>
      <p:sp>
        <p:nvSpPr>
          <p:cNvPr id="18" name="文本框 17"/>
          <p:cNvSpPr txBox="1"/>
          <p:nvPr/>
        </p:nvSpPr>
        <p:spPr>
          <a:xfrm>
            <a:off x="7404469" y="592458"/>
            <a:ext cx="3103058" cy="400110"/>
          </a:xfrm>
          <a:prstGeom prst="rect">
            <a:avLst/>
          </a:prstGeom>
          <a:noFill/>
        </p:spPr>
        <p:txBody>
          <a:bodyPr wrap="square" rtlCol="0">
            <a:spAutoFit/>
          </a:bodyPr>
          <a:lstStyle/>
          <a:p>
            <a:pPr algn="dist"/>
            <a:r>
              <a:rPr lang="zh-CN" altLang="en-US" sz="2000" dirty="0">
                <a:cs typeface="+mn-ea"/>
                <a:sym typeface="+mn-lt"/>
              </a:rPr>
              <a:t>保护环境 从我做起</a:t>
            </a:r>
          </a:p>
        </p:txBody>
      </p:sp>
      <p:sp>
        <p:nvSpPr>
          <p:cNvPr id="25" name="文本框 24"/>
          <p:cNvSpPr txBox="1"/>
          <p:nvPr/>
        </p:nvSpPr>
        <p:spPr>
          <a:xfrm>
            <a:off x="75101" y="1453951"/>
            <a:ext cx="492443" cy="3369760"/>
          </a:xfrm>
          <a:prstGeom prst="rect">
            <a:avLst/>
          </a:prstGeom>
          <a:noFill/>
        </p:spPr>
        <p:txBody>
          <a:bodyPr vert="eaVert" wrap="square" rtlCol="0">
            <a:spAutoFit/>
          </a:bodyPr>
          <a:lstStyle/>
          <a:p>
            <a:pPr algn="dist"/>
            <a:r>
              <a:rPr lang="zh-CN" altLang="en-US" sz="2000" dirty="0">
                <a:cs typeface="+mn-ea"/>
                <a:sym typeface="+mn-lt"/>
              </a:rPr>
              <a:t>世</a:t>
            </a:r>
            <a:r>
              <a:rPr lang="en-US" altLang="zh-CN" sz="2000" dirty="0">
                <a:cs typeface="+mn-ea"/>
                <a:sym typeface="+mn-lt"/>
              </a:rPr>
              <a:t>/</a:t>
            </a:r>
            <a:r>
              <a:rPr lang="zh-CN" altLang="en-US" sz="2000" dirty="0">
                <a:cs typeface="+mn-ea"/>
                <a:sym typeface="+mn-lt"/>
              </a:rPr>
              <a:t>界</a:t>
            </a:r>
            <a:r>
              <a:rPr lang="en-US" altLang="zh-CN" sz="2000" dirty="0">
                <a:cs typeface="+mn-ea"/>
                <a:sym typeface="+mn-lt"/>
              </a:rPr>
              <a:t>/</a:t>
            </a:r>
            <a:r>
              <a:rPr lang="zh-CN" altLang="en-US" sz="2000" dirty="0">
                <a:cs typeface="+mn-ea"/>
                <a:sym typeface="+mn-lt"/>
              </a:rPr>
              <a:t>环</a:t>
            </a:r>
            <a:r>
              <a:rPr lang="en-US" altLang="zh-CN" sz="2000" dirty="0">
                <a:cs typeface="+mn-ea"/>
                <a:sym typeface="+mn-lt"/>
              </a:rPr>
              <a:t>/</a:t>
            </a:r>
            <a:r>
              <a:rPr lang="zh-CN" altLang="en-US" sz="2000" dirty="0">
                <a:cs typeface="+mn-ea"/>
                <a:sym typeface="+mn-lt"/>
              </a:rPr>
              <a:t>境</a:t>
            </a:r>
            <a:r>
              <a:rPr lang="en-US" altLang="zh-CN" sz="2000" dirty="0">
                <a:cs typeface="+mn-ea"/>
                <a:sym typeface="+mn-lt"/>
              </a:rPr>
              <a:t>/</a:t>
            </a:r>
            <a:r>
              <a:rPr lang="zh-CN" altLang="en-US" sz="2000" dirty="0">
                <a:cs typeface="+mn-ea"/>
                <a:sym typeface="+mn-lt"/>
              </a:rPr>
              <a:t>日</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000">
        <p15:prstTrans prst="wind"/>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750"/>
                                        <p:tgtEl>
                                          <p:spTgt spid="25"/>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750"/>
                                        <p:tgtEl>
                                          <p:spTgt spid="18"/>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childTnLst>
                          </p:cTn>
                        </p:par>
                        <p:par>
                          <p:cTn id="18" fill="hold">
                            <p:stCondLst>
                              <p:cond delay="2500"/>
                            </p:stCondLst>
                            <p:childTnLst>
                              <p:par>
                                <p:cTn id="19" presetID="45" presetClass="entr" presetSubtype="0"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anim calcmode="lin" valueType="num">
                                      <p:cBhvr>
                                        <p:cTn id="22" dur="500" fill="hold"/>
                                        <p:tgtEl>
                                          <p:spTgt spid="14"/>
                                        </p:tgtEl>
                                        <p:attrNameLst>
                                          <p:attrName>ppt_w</p:attrName>
                                        </p:attrNameLst>
                                      </p:cBhvr>
                                      <p:tavLst>
                                        <p:tav tm="0" fmla="#ppt_w*sin(2.5*pi*$)">
                                          <p:val>
                                            <p:fltVal val="0"/>
                                          </p:val>
                                        </p:tav>
                                        <p:tav tm="100000">
                                          <p:val>
                                            <p:fltVal val="1"/>
                                          </p:val>
                                        </p:tav>
                                      </p:tavLst>
                                    </p:anim>
                                    <p:anim calcmode="lin" valueType="num">
                                      <p:cBhvr>
                                        <p:cTn id="23" dur="500" fill="hold"/>
                                        <p:tgtEl>
                                          <p:spTgt spid="14"/>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15"/>
                                        </p:tgtEl>
                                        <p:attrNameLst>
                                          <p:attrName>ppt_y</p:attrName>
                                        </p:attrNameLst>
                                      </p:cBhvr>
                                      <p:tavLst>
                                        <p:tav tm="0">
                                          <p:val>
                                            <p:strVal val="#ppt_y"/>
                                          </p:val>
                                        </p:tav>
                                        <p:tav tm="100000">
                                          <p:val>
                                            <p:strVal val="#ppt_y"/>
                                          </p:val>
                                        </p:tav>
                                      </p:tavLst>
                                    </p:anim>
                                    <p:anim calcmode="lin" valueType="num">
                                      <p:cBhvr>
                                        <p:cTn id="29"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15"/>
                                        </p:tgtEl>
                                      </p:cBhvr>
                                    </p:animEffect>
                                  </p:childTnLst>
                                </p:cTn>
                              </p:par>
                            </p:childTnLst>
                          </p:cTn>
                        </p:par>
                        <p:par>
                          <p:cTn id="32" fill="hold">
                            <p:stCondLst>
                              <p:cond delay="3200"/>
                            </p:stCondLst>
                            <p:childTnLst>
                              <p:par>
                                <p:cTn id="33" presetID="2" presetClass="entr" presetSubtype="4"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ppt_x"/>
                                          </p:val>
                                        </p:tav>
                                        <p:tav tm="100000">
                                          <p:val>
                                            <p:strVal val="#ppt_x"/>
                                          </p:val>
                                        </p:tav>
                                      </p:tavLst>
                                    </p:anim>
                                    <p:anim calcmode="lin" valueType="num">
                                      <p:cBhvr additive="base">
                                        <p:cTn id="3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bldLvl="0" animBg="1"/>
      <p:bldP spid="14" grpId="0"/>
      <p:bldP spid="16" grpId="0"/>
      <p:bldP spid="18"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8434"/>
          <p:cNvSpPr txBox="1">
            <a:spLocks noChangeArrowheads="1"/>
          </p:cNvSpPr>
          <p:nvPr/>
        </p:nvSpPr>
        <p:spPr>
          <a:xfrm>
            <a:off x="1127448" y="2119484"/>
            <a:ext cx="4582616" cy="3697188"/>
          </a:xfrm>
          <a:prstGeom prst="rect">
            <a:avLst/>
          </a:prstGeom>
        </p:spPr>
        <p:txBody>
          <a:bodyPr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50000"/>
              </a:lnSpc>
              <a:buFontTx/>
              <a:buNone/>
              <a:defRPr/>
            </a:pPr>
            <a:r>
              <a:rPr lang="zh-CN" altLang="en-US" sz="3600" dirty="0">
                <a:solidFill>
                  <a:schemeClr val="tx1">
                    <a:lumMod val="75000"/>
                    <a:lumOff val="25000"/>
                  </a:schemeClr>
                </a:solidFill>
                <a:cs typeface="+mn-ea"/>
                <a:sym typeface="+mn-lt"/>
              </a:rPr>
              <a:t>         天然消音器：花草树木能有效减少噪音污染。</a:t>
            </a:r>
          </a:p>
        </p:txBody>
      </p:sp>
      <p:pic>
        <p:nvPicPr>
          <p:cNvPr id="4" name="图片 3" descr="D:\360安全浏览器下载\51miz-E1116861-BB1FE27A.png51miz-E1116861-BB1FE27A"/>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5948045" y="818833"/>
            <a:ext cx="5808345" cy="5807710"/>
          </a:xfrm>
          <a:prstGeom prst="rect">
            <a:avLst/>
          </a:prstGeom>
        </p:spPr>
      </p:pic>
      <p:sp>
        <p:nvSpPr>
          <p:cNvPr id="5" name="文本框 4"/>
          <p:cNvSpPr txBox="1"/>
          <p:nvPr/>
        </p:nvSpPr>
        <p:spPr>
          <a:xfrm>
            <a:off x="4910465" y="478413"/>
            <a:ext cx="2492991" cy="646331"/>
          </a:xfrm>
          <a:prstGeom prst="rect">
            <a:avLst/>
          </a:prstGeom>
          <a:noFill/>
        </p:spPr>
        <p:txBody>
          <a:bodyPr vert="horz" wrap="none">
            <a:spAutoFit/>
          </a:bodyPr>
          <a:lstStyle/>
          <a:p>
            <a:pPr algn="ctr" defTabSz="914400" eaLnBrk="1" fontAlgn="auto" hangingPunct="1">
              <a:spcBef>
                <a:spcPts val="0"/>
              </a:spcBef>
              <a:spcAft>
                <a:spcPts val="0"/>
              </a:spcAft>
              <a:defRPr/>
            </a:pPr>
            <a:r>
              <a:rPr lang="zh-CN" altLang="en-US" sz="3600" dirty="0">
                <a:solidFill>
                  <a:srgbClr val="03132E"/>
                </a:solidFill>
                <a:cs typeface="+mn-ea"/>
                <a:sym typeface="+mn-lt"/>
              </a:rPr>
              <a:t>植物的作用</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Tm="2000">
        <p15:prstTrans prst="curtains"/>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 presetClass="entr" presetSubtype="4"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9460"/>
          <p:cNvSpPr txBox="1">
            <a:spLocks noChangeArrowheads="1"/>
          </p:cNvSpPr>
          <p:nvPr/>
        </p:nvSpPr>
        <p:spPr bwMode="auto">
          <a:xfrm>
            <a:off x="6096000" y="2348880"/>
            <a:ext cx="5256584" cy="2677656"/>
          </a:xfrm>
          <a:prstGeom prst="rect">
            <a:avLst/>
          </a:prstGeom>
          <a:noFill/>
          <a:ln>
            <a:noFill/>
          </a:ln>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auto" hangingPunct="1">
              <a:lnSpc>
                <a:spcPct val="150000"/>
              </a:lnSpc>
              <a:spcBef>
                <a:spcPct val="50000"/>
              </a:spcBef>
              <a:spcAft>
                <a:spcPts val="0"/>
              </a:spcAft>
              <a:defRPr/>
            </a:pPr>
            <a:r>
              <a:rPr lang="zh-CN" altLang="en-US" sz="4000" dirty="0">
                <a:solidFill>
                  <a:schemeClr val="tx1">
                    <a:lumMod val="75000"/>
                    <a:lumOff val="25000"/>
                  </a:schemeClr>
                </a:solidFill>
                <a:latin typeface="+mn-lt"/>
                <a:ea typeface="+mn-ea"/>
                <a:cs typeface="+mn-ea"/>
                <a:sym typeface="+mn-lt"/>
              </a:rPr>
              <a:t>自动调温器：</a:t>
            </a:r>
            <a:r>
              <a:rPr lang="zh-CN" altLang="en-US" sz="3600" dirty="0">
                <a:solidFill>
                  <a:schemeClr val="tx1">
                    <a:lumMod val="75000"/>
                    <a:lumOff val="25000"/>
                  </a:schemeClr>
                </a:solidFill>
                <a:latin typeface="+mn-lt"/>
                <a:ea typeface="+mn-ea"/>
                <a:cs typeface="+mn-ea"/>
                <a:sym typeface="+mn-lt"/>
              </a:rPr>
              <a:t>夏日树荫下气温比空地上低10度左右，冬季高2—3度。</a:t>
            </a:r>
          </a:p>
        </p:txBody>
      </p:sp>
      <p:pic>
        <p:nvPicPr>
          <p:cNvPr id="4" name="图片 3" descr="D:\360安全浏览器下载\51miz-E1116988-D50F7BE7.png51miz-E1116988-D50F7BE7"/>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801053" y="1151255"/>
            <a:ext cx="5293995" cy="5294630"/>
          </a:xfrm>
          <a:prstGeom prst="rect">
            <a:avLst/>
          </a:prstGeom>
        </p:spPr>
      </p:pic>
      <p:sp>
        <p:nvSpPr>
          <p:cNvPr id="5" name="文本框 4"/>
          <p:cNvSpPr txBox="1"/>
          <p:nvPr/>
        </p:nvSpPr>
        <p:spPr>
          <a:xfrm>
            <a:off x="4910465" y="478413"/>
            <a:ext cx="2492991" cy="646331"/>
          </a:xfrm>
          <a:prstGeom prst="rect">
            <a:avLst/>
          </a:prstGeom>
          <a:noFill/>
        </p:spPr>
        <p:txBody>
          <a:bodyPr vert="horz" wrap="none">
            <a:spAutoFit/>
          </a:bodyPr>
          <a:lstStyle/>
          <a:p>
            <a:pPr algn="ctr" defTabSz="914400" eaLnBrk="1" fontAlgn="auto" hangingPunct="1">
              <a:spcBef>
                <a:spcPts val="0"/>
              </a:spcBef>
              <a:spcAft>
                <a:spcPts val="0"/>
              </a:spcAft>
              <a:defRPr/>
            </a:pPr>
            <a:r>
              <a:rPr lang="zh-CN" altLang="en-US" sz="3600" dirty="0">
                <a:solidFill>
                  <a:srgbClr val="03132E"/>
                </a:solidFill>
                <a:cs typeface="+mn-ea"/>
                <a:sym typeface="+mn-lt"/>
              </a:rPr>
              <a:t>植物的作用</a:t>
            </a:r>
          </a:p>
        </p:txBody>
      </p:sp>
      <p:sp>
        <p:nvSpPr>
          <p:cNvPr id="7" name="TextBox 6"/>
          <p:cNvSpPr txBox="1"/>
          <p:nvPr/>
        </p:nvSpPr>
        <p:spPr>
          <a:xfrm>
            <a:off x="801053" y="6327455"/>
            <a:ext cx="1224136"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schemeClr val="bg1"/>
                </a:solidFill>
                <a:effectLst/>
                <a:uLnTx/>
                <a:uFillTx/>
              </a:rPr>
              <a:t>PPT</a:t>
            </a:r>
            <a:r>
              <a:rPr kumimoji="0" lang="zh-CN" altLang="en-US" sz="100" b="0" i="0" u="none" strike="noStrike" kern="0" cap="none" spc="0" normalizeH="0" baseline="0" noProof="0" dirty="0" smtClean="0">
                <a:ln>
                  <a:noFill/>
                </a:ln>
                <a:solidFill>
                  <a:schemeClr val="bg1"/>
                </a:solidFill>
                <a:effectLst/>
                <a:uLnTx/>
                <a:uFillTx/>
              </a:rPr>
              <a:t>下载 </a:t>
            </a:r>
            <a:r>
              <a:rPr kumimoji="0" lang="en-US" altLang="zh-CN" sz="100" b="0" i="0" u="none" strike="noStrike" kern="0" cap="none" spc="0" normalizeH="0" baseline="0" noProof="0" dirty="0" smtClean="0">
                <a:ln>
                  <a:noFill/>
                </a:ln>
                <a:solidFill>
                  <a:schemeClr val="bg1"/>
                </a:solidFill>
                <a:effectLst/>
                <a:uLnTx/>
                <a:uFillTx/>
              </a:rPr>
              <a:t>http://</a:t>
            </a:r>
            <a:r>
              <a:rPr kumimoji="0" lang="en-US" altLang="zh-CN" sz="100" b="0" i="0" u="none" strike="noStrike" kern="0" cap="none" spc="0" normalizeH="0" baseline="0" noProof="0" dirty="0" smtClean="0">
                <a:ln>
                  <a:noFill/>
                </a:ln>
                <a:solidFill>
                  <a:schemeClr val="bg1"/>
                </a:solidFill>
                <a:effectLst/>
                <a:uLnTx/>
                <a:uFillTx/>
              </a:rPr>
              <a:t>www.ypppt.com/xiazai</a:t>
            </a:r>
            <a:r>
              <a:rPr kumimoji="0" lang="en-US" altLang="zh-CN" sz="100" b="0" i="0" u="none" strike="noStrike" kern="0" cap="none" spc="0" normalizeH="0" baseline="0" noProof="0" dirty="0" smtClean="0">
                <a:ln>
                  <a:noFill/>
                </a:ln>
                <a:solidFill>
                  <a:schemeClr val="bg1"/>
                </a:solidFill>
                <a:effectLst/>
                <a:uLnTx/>
                <a:uFillTx/>
              </a:rPr>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Tm="2000">
        <p15:prstTrans prst="curtains"/>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 presetClass="entr" presetSubtype="4"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0484"/>
          <p:cNvSpPr txBox="1">
            <a:spLocks noChangeArrowheads="1"/>
          </p:cNvSpPr>
          <p:nvPr/>
        </p:nvSpPr>
        <p:spPr bwMode="auto">
          <a:xfrm>
            <a:off x="1295919" y="1977129"/>
            <a:ext cx="4703831" cy="3785652"/>
          </a:xfrm>
          <a:prstGeom prst="rect">
            <a:avLst/>
          </a:prstGeom>
          <a:noFill/>
          <a:ln>
            <a:noFill/>
          </a:ln>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auto" hangingPunct="1">
              <a:lnSpc>
                <a:spcPct val="150000"/>
              </a:lnSpc>
              <a:spcBef>
                <a:spcPct val="50000"/>
              </a:spcBef>
              <a:spcAft>
                <a:spcPts val="0"/>
              </a:spcAft>
              <a:defRPr/>
            </a:pPr>
            <a:r>
              <a:rPr lang="zh-CN" altLang="en-US" sz="3200" dirty="0">
                <a:solidFill>
                  <a:schemeClr val="tx1">
                    <a:lumMod val="75000"/>
                    <a:lumOff val="25000"/>
                  </a:schemeClr>
                </a:solidFill>
                <a:latin typeface="+mn-lt"/>
                <a:ea typeface="+mn-ea"/>
                <a:cs typeface="+mn-ea"/>
                <a:sym typeface="+mn-lt"/>
              </a:rPr>
              <a:t>天然除尘器：树叶能吸附烟尘中的炭、硫化物等有害微粒和病菌、病毒等有害物质，还可以减少空气中的尘埃。</a:t>
            </a:r>
          </a:p>
        </p:txBody>
      </p:sp>
      <p:pic>
        <p:nvPicPr>
          <p:cNvPr id="4" name="图片 3" descr="D:\360安全浏览器下载\51miz-E1116869-2B83FA1B.png51miz-E1116869-2B83FA1B"/>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5938674" y="809328"/>
            <a:ext cx="5760085" cy="5760640"/>
          </a:xfrm>
          <a:prstGeom prst="rect">
            <a:avLst/>
          </a:prstGeom>
        </p:spPr>
      </p:pic>
      <p:sp>
        <p:nvSpPr>
          <p:cNvPr id="5" name="文本框 4"/>
          <p:cNvSpPr txBox="1"/>
          <p:nvPr/>
        </p:nvSpPr>
        <p:spPr>
          <a:xfrm>
            <a:off x="4910465" y="478413"/>
            <a:ext cx="2492991" cy="646331"/>
          </a:xfrm>
          <a:prstGeom prst="rect">
            <a:avLst/>
          </a:prstGeom>
          <a:noFill/>
        </p:spPr>
        <p:txBody>
          <a:bodyPr vert="horz" wrap="none">
            <a:spAutoFit/>
          </a:bodyPr>
          <a:lstStyle/>
          <a:p>
            <a:pPr algn="ctr" defTabSz="914400" eaLnBrk="1" fontAlgn="auto" hangingPunct="1">
              <a:spcBef>
                <a:spcPts val="0"/>
              </a:spcBef>
              <a:spcAft>
                <a:spcPts val="0"/>
              </a:spcAft>
              <a:defRPr/>
            </a:pPr>
            <a:r>
              <a:rPr lang="zh-CN" altLang="en-US" sz="3600" dirty="0">
                <a:solidFill>
                  <a:srgbClr val="03132E"/>
                </a:solidFill>
                <a:cs typeface="+mn-ea"/>
                <a:sym typeface="+mn-lt"/>
              </a:rPr>
              <a:t>植物的作用</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Tm="2000">
        <p15:prstTrans prst="curtains"/>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 presetClass="entr" presetSubtype="4"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1508"/>
          <p:cNvSpPr txBox="1">
            <a:spLocks noChangeArrowheads="1"/>
          </p:cNvSpPr>
          <p:nvPr/>
        </p:nvSpPr>
        <p:spPr bwMode="auto">
          <a:xfrm>
            <a:off x="6096000" y="2492896"/>
            <a:ext cx="4824413" cy="2585323"/>
          </a:xfrm>
          <a:prstGeom prst="rect">
            <a:avLst/>
          </a:prstGeom>
          <a:noFill/>
          <a:ln>
            <a:noFill/>
          </a:ln>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auto" hangingPunct="1">
              <a:lnSpc>
                <a:spcPct val="150000"/>
              </a:lnSpc>
              <a:spcBef>
                <a:spcPct val="50000"/>
              </a:spcBef>
              <a:spcAft>
                <a:spcPts val="0"/>
              </a:spcAft>
              <a:defRPr/>
            </a:pPr>
            <a:r>
              <a:rPr lang="zh-CN" altLang="en-US" sz="3600" dirty="0">
                <a:solidFill>
                  <a:schemeClr val="tx1">
                    <a:lumMod val="75000"/>
                    <a:lumOff val="25000"/>
                  </a:schemeClr>
                </a:solidFill>
                <a:latin typeface="+mn-lt"/>
                <a:ea typeface="+mn-ea"/>
                <a:cs typeface="+mn-ea"/>
                <a:sym typeface="+mn-lt"/>
              </a:rPr>
              <a:t>消毒细菌站：松树、樟树等能分泌杀菌素，能有效杀菌。</a:t>
            </a:r>
          </a:p>
        </p:txBody>
      </p:sp>
      <p:pic>
        <p:nvPicPr>
          <p:cNvPr id="4" name="图片 3" descr="D:\360安全浏览器下载\51miz-E1115825-DE946B86.png51miz-E1115825-DE946B86"/>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818338" y="1215033"/>
            <a:ext cx="5156835" cy="5157192"/>
          </a:xfrm>
          <a:prstGeom prst="rect">
            <a:avLst/>
          </a:prstGeom>
        </p:spPr>
      </p:pic>
      <p:sp>
        <p:nvSpPr>
          <p:cNvPr id="5" name="文本框 4"/>
          <p:cNvSpPr txBox="1"/>
          <p:nvPr/>
        </p:nvSpPr>
        <p:spPr>
          <a:xfrm>
            <a:off x="4910465" y="478413"/>
            <a:ext cx="2492991" cy="646331"/>
          </a:xfrm>
          <a:prstGeom prst="rect">
            <a:avLst/>
          </a:prstGeom>
          <a:noFill/>
        </p:spPr>
        <p:txBody>
          <a:bodyPr vert="horz" wrap="none">
            <a:spAutoFit/>
          </a:bodyPr>
          <a:lstStyle/>
          <a:p>
            <a:pPr algn="ctr" defTabSz="914400" eaLnBrk="1" fontAlgn="auto" hangingPunct="1">
              <a:spcBef>
                <a:spcPts val="0"/>
              </a:spcBef>
              <a:spcAft>
                <a:spcPts val="0"/>
              </a:spcAft>
              <a:defRPr/>
            </a:pPr>
            <a:r>
              <a:rPr lang="zh-CN" altLang="en-US" sz="3600" dirty="0">
                <a:solidFill>
                  <a:srgbClr val="03132E"/>
                </a:solidFill>
                <a:cs typeface="+mn-ea"/>
                <a:sym typeface="+mn-lt"/>
              </a:rPr>
              <a:t>植物的作用</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Tm="2000">
        <p15:prstTrans prst="curtains"/>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 presetClass="entr" presetSubtype="4"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95390" y="-85191"/>
            <a:ext cx="6262310" cy="7935559"/>
          </a:xfrm>
          <a:prstGeom prst="rect">
            <a:avLst/>
          </a:prstGeom>
        </p:spPr>
      </p:pic>
      <p:sp>
        <p:nvSpPr>
          <p:cNvPr id="15" name="MH_Others_1"/>
          <p:cNvSpPr txBox="1"/>
          <p:nvPr>
            <p:custDataLst>
              <p:tags r:id="rId1"/>
            </p:custDataLst>
          </p:nvPr>
        </p:nvSpPr>
        <p:spPr>
          <a:xfrm>
            <a:off x="4573588" y="2692565"/>
            <a:ext cx="1522412" cy="2301395"/>
          </a:xfrm>
          <a:prstGeom prst="rect">
            <a:avLst/>
          </a:prstGeom>
          <a:noFill/>
        </p:spPr>
        <p:txBody>
          <a:bodyPr vert="eaVert"/>
          <a:lstStyle/>
          <a:p>
            <a:pPr defTabSz="914400" eaLnBrk="1" fontAlgn="auto" hangingPunct="1">
              <a:spcBef>
                <a:spcPts val="0"/>
              </a:spcBef>
              <a:spcAft>
                <a:spcPts val="0"/>
              </a:spcAft>
              <a:defRPr/>
            </a:pPr>
            <a:r>
              <a:rPr lang="zh-CN" altLang="en-US" sz="6000" b="1" dirty="0">
                <a:cs typeface="+mn-ea"/>
                <a:sym typeface="+mn-lt"/>
              </a:rPr>
              <a:t>目 录</a:t>
            </a:r>
          </a:p>
        </p:txBody>
      </p:sp>
      <p:sp>
        <p:nvSpPr>
          <p:cNvPr id="16" name="文本框 15"/>
          <p:cNvSpPr txBox="1"/>
          <p:nvPr/>
        </p:nvSpPr>
        <p:spPr>
          <a:xfrm>
            <a:off x="6240173" y="1705810"/>
            <a:ext cx="1028700" cy="922020"/>
          </a:xfrm>
          <a:prstGeom prst="rect">
            <a:avLst/>
          </a:prstGeom>
          <a:noFill/>
        </p:spPr>
        <p:txBody>
          <a:bodyPr wrap="none">
            <a:spAutoFit/>
          </a:bodyPr>
          <a:lstStyle/>
          <a:p>
            <a:pPr algn="ctr" defTabSz="914400" eaLnBrk="1" fontAlgn="auto" hangingPunct="1">
              <a:spcBef>
                <a:spcPts val="0"/>
              </a:spcBef>
              <a:spcAft>
                <a:spcPts val="0"/>
              </a:spcAft>
              <a:defRPr/>
            </a:pPr>
            <a:r>
              <a:rPr lang="en-US" altLang="zh-CN" sz="5400" b="1" dirty="0">
                <a:cs typeface="+mn-ea"/>
                <a:sym typeface="+mn-lt"/>
              </a:rPr>
              <a:t>01</a:t>
            </a:r>
          </a:p>
        </p:txBody>
      </p:sp>
      <p:sp>
        <p:nvSpPr>
          <p:cNvPr id="18" name="文本框 17"/>
          <p:cNvSpPr txBox="1"/>
          <p:nvPr/>
        </p:nvSpPr>
        <p:spPr>
          <a:xfrm>
            <a:off x="6499648" y="2790428"/>
            <a:ext cx="615553" cy="2605842"/>
          </a:xfrm>
          <a:prstGeom prst="rect">
            <a:avLst/>
          </a:prstGeom>
          <a:noFill/>
        </p:spPr>
        <p:txBody>
          <a:bodyPr vert="eaVert" wrap="none">
            <a:spAutoFit/>
          </a:bodyPr>
          <a:lstStyle/>
          <a:p>
            <a:pPr algn="ctr" defTabSz="914400" eaLnBrk="1" fontAlgn="auto" hangingPunct="1">
              <a:spcBef>
                <a:spcPts val="0"/>
              </a:spcBef>
              <a:spcAft>
                <a:spcPts val="0"/>
              </a:spcAft>
              <a:defRPr/>
            </a:pPr>
            <a:r>
              <a:rPr lang="zh-CN" altLang="en-US" sz="2800" b="1" dirty="0">
                <a:cs typeface="+mn-ea"/>
                <a:sym typeface="+mn-lt"/>
              </a:rPr>
              <a:t>世界环境日由来</a:t>
            </a:r>
          </a:p>
        </p:txBody>
      </p:sp>
      <p:sp>
        <p:nvSpPr>
          <p:cNvPr id="23" name="文本框 22"/>
          <p:cNvSpPr txBox="1"/>
          <p:nvPr/>
        </p:nvSpPr>
        <p:spPr>
          <a:xfrm>
            <a:off x="7989015" y="2708920"/>
            <a:ext cx="615553" cy="1887696"/>
          </a:xfrm>
          <a:prstGeom prst="rect">
            <a:avLst/>
          </a:prstGeom>
          <a:noFill/>
        </p:spPr>
        <p:txBody>
          <a:bodyPr vert="eaVert" wrap="none">
            <a:spAutoFit/>
          </a:bodyPr>
          <a:lstStyle/>
          <a:p>
            <a:pPr algn="ctr" eaLnBrk="1" fontAlgn="auto" hangingPunct="1">
              <a:spcBef>
                <a:spcPts val="0"/>
              </a:spcBef>
              <a:spcAft>
                <a:spcPts val="0"/>
              </a:spcAft>
              <a:defRPr/>
            </a:pPr>
            <a:r>
              <a:rPr lang="zh-CN" altLang="en-US" sz="2800" b="1" dirty="0">
                <a:cs typeface="+mn-ea"/>
                <a:sym typeface="+mn-lt"/>
              </a:rPr>
              <a:t>环境的影响</a:t>
            </a:r>
          </a:p>
        </p:txBody>
      </p:sp>
      <p:sp>
        <p:nvSpPr>
          <p:cNvPr id="24" name="文本框 23"/>
          <p:cNvSpPr txBox="1"/>
          <p:nvPr/>
        </p:nvSpPr>
        <p:spPr>
          <a:xfrm>
            <a:off x="9355690" y="2838440"/>
            <a:ext cx="615553" cy="2964914"/>
          </a:xfrm>
          <a:prstGeom prst="rect">
            <a:avLst/>
          </a:prstGeom>
          <a:noFill/>
        </p:spPr>
        <p:txBody>
          <a:bodyPr vert="eaVert" wrap="none">
            <a:spAutoFit/>
          </a:bodyPr>
          <a:lstStyle/>
          <a:p>
            <a:pPr algn="ctr" eaLnBrk="1" fontAlgn="auto" hangingPunct="1">
              <a:spcBef>
                <a:spcPts val="0"/>
              </a:spcBef>
              <a:spcAft>
                <a:spcPts val="0"/>
              </a:spcAft>
              <a:defRPr/>
            </a:pPr>
            <a:r>
              <a:rPr lang="zh-CN" altLang="en-US" sz="2800" b="1" dirty="0">
                <a:cs typeface="+mn-ea"/>
                <a:sym typeface="+mn-lt"/>
              </a:rPr>
              <a:t>对保护环境的感受</a:t>
            </a:r>
          </a:p>
        </p:txBody>
      </p:sp>
      <p:sp>
        <p:nvSpPr>
          <p:cNvPr id="25" name="文本框 24"/>
          <p:cNvSpPr txBox="1"/>
          <p:nvPr/>
        </p:nvSpPr>
        <p:spPr>
          <a:xfrm>
            <a:off x="10642169" y="2714103"/>
            <a:ext cx="615553" cy="1887696"/>
          </a:xfrm>
          <a:prstGeom prst="rect">
            <a:avLst/>
          </a:prstGeom>
          <a:noFill/>
        </p:spPr>
        <p:txBody>
          <a:bodyPr vert="eaVert" wrap="none">
            <a:spAutoFit/>
          </a:bodyPr>
          <a:lstStyle/>
          <a:p>
            <a:pPr algn="ctr" eaLnBrk="1" fontAlgn="auto" hangingPunct="1">
              <a:spcBef>
                <a:spcPts val="0"/>
              </a:spcBef>
              <a:spcAft>
                <a:spcPts val="0"/>
              </a:spcAft>
              <a:defRPr/>
            </a:pPr>
            <a:r>
              <a:rPr lang="zh-CN" altLang="en-US" sz="2800" b="1" dirty="0">
                <a:cs typeface="+mn-ea"/>
                <a:sym typeface="+mn-lt"/>
              </a:rPr>
              <a:t>植物的作用</a:t>
            </a:r>
          </a:p>
        </p:txBody>
      </p:sp>
      <p:sp>
        <p:nvSpPr>
          <p:cNvPr id="26" name="文本框 25"/>
          <p:cNvSpPr txBox="1"/>
          <p:nvPr/>
        </p:nvSpPr>
        <p:spPr>
          <a:xfrm>
            <a:off x="7674136" y="1709093"/>
            <a:ext cx="1028700" cy="922020"/>
          </a:xfrm>
          <a:prstGeom prst="rect">
            <a:avLst/>
          </a:prstGeom>
          <a:noFill/>
        </p:spPr>
        <p:txBody>
          <a:bodyPr wrap="none">
            <a:spAutoFit/>
          </a:bodyPr>
          <a:lstStyle/>
          <a:p>
            <a:pPr algn="ctr" defTabSz="914400" eaLnBrk="1" fontAlgn="auto" hangingPunct="1">
              <a:spcBef>
                <a:spcPts val="0"/>
              </a:spcBef>
              <a:spcAft>
                <a:spcPts val="0"/>
              </a:spcAft>
              <a:defRPr/>
            </a:pPr>
            <a:r>
              <a:rPr lang="en-US" altLang="zh-CN" sz="5400" b="1" dirty="0">
                <a:cs typeface="+mn-ea"/>
                <a:sym typeface="+mn-lt"/>
              </a:rPr>
              <a:t>02</a:t>
            </a:r>
          </a:p>
        </p:txBody>
      </p:sp>
      <p:sp>
        <p:nvSpPr>
          <p:cNvPr id="27" name="文本框 26"/>
          <p:cNvSpPr txBox="1"/>
          <p:nvPr/>
        </p:nvSpPr>
        <p:spPr>
          <a:xfrm>
            <a:off x="9031286" y="1699996"/>
            <a:ext cx="1028700" cy="922020"/>
          </a:xfrm>
          <a:prstGeom prst="rect">
            <a:avLst/>
          </a:prstGeom>
          <a:noFill/>
        </p:spPr>
        <p:txBody>
          <a:bodyPr wrap="none">
            <a:spAutoFit/>
          </a:bodyPr>
          <a:lstStyle/>
          <a:p>
            <a:pPr algn="ctr" defTabSz="914400" eaLnBrk="1" fontAlgn="auto" hangingPunct="1">
              <a:spcBef>
                <a:spcPts val="0"/>
              </a:spcBef>
              <a:spcAft>
                <a:spcPts val="0"/>
              </a:spcAft>
              <a:defRPr/>
            </a:pPr>
            <a:r>
              <a:rPr lang="en-US" altLang="zh-CN" sz="5400" b="1" dirty="0">
                <a:cs typeface="+mn-ea"/>
                <a:sym typeface="+mn-lt"/>
              </a:rPr>
              <a:t>03</a:t>
            </a:r>
          </a:p>
        </p:txBody>
      </p:sp>
      <p:sp>
        <p:nvSpPr>
          <p:cNvPr id="28" name="文本框 27"/>
          <p:cNvSpPr txBox="1"/>
          <p:nvPr/>
        </p:nvSpPr>
        <p:spPr>
          <a:xfrm>
            <a:off x="10296016" y="1690306"/>
            <a:ext cx="1028700" cy="922020"/>
          </a:xfrm>
          <a:prstGeom prst="rect">
            <a:avLst/>
          </a:prstGeom>
          <a:noFill/>
        </p:spPr>
        <p:txBody>
          <a:bodyPr wrap="none">
            <a:spAutoFit/>
          </a:bodyPr>
          <a:lstStyle/>
          <a:p>
            <a:pPr algn="ctr" defTabSz="914400" eaLnBrk="1" fontAlgn="auto" hangingPunct="1">
              <a:spcBef>
                <a:spcPts val="0"/>
              </a:spcBef>
              <a:spcAft>
                <a:spcPts val="0"/>
              </a:spcAft>
              <a:defRPr/>
            </a:pPr>
            <a:r>
              <a:rPr lang="en-US" altLang="zh-CN" sz="5400" b="1" dirty="0">
                <a:cs typeface="+mn-ea"/>
                <a:sym typeface="+mn-lt"/>
              </a:rPr>
              <a:t>04</a:t>
            </a:r>
          </a:p>
        </p:txBody>
      </p:sp>
      <p:sp>
        <p:nvSpPr>
          <p:cNvPr id="29" name="文本框 28"/>
          <p:cNvSpPr txBox="1"/>
          <p:nvPr/>
        </p:nvSpPr>
        <p:spPr>
          <a:xfrm>
            <a:off x="8049629" y="838838"/>
            <a:ext cx="3103058" cy="337185"/>
          </a:xfrm>
          <a:prstGeom prst="rect">
            <a:avLst/>
          </a:prstGeom>
          <a:noFill/>
        </p:spPr>
        <p:txBody>
          <a:bodyPr wrap="square" rtlCol="0">
            <a:spAutoFit/>
          </a:bodyPr>
          <a:lstStyle/>
          <a:p>
            <a:pPr algn="dist"/>
            <a:r>
              <a:rPr lang="zh-CN" altLang="en-US" sz="1600" dirty="0">
                <a:cs typeface="+mn-ea"/>
                <a:sym typeface="+mn-lt"/>
              </a:rPr>
              <a:t>保护环境 从我做起</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000">
        <p15:prstTrans prst="drape"/>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750"/>
                                        <p:tgtEl>
                                          <p:spTgt spid="29"/>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par>
                          <p:cTn id="12" fill="hold">
                            <p:stCondLst>
                              <p:cond delay="1250"/>
                            </p:stCondLst>
                            <p:childTnLst>
                              <p:par>
                                <p:cTn id="13" presetID="38" presetClass="entr" presetSubtype="0" accel="50000" fill="hold" grpId="0" nodeType="afterEffect">
                                  <p:stCondLst>
                                    <p:cond delay="0"/>
                                  </p:stCondLst>
                                  <p:iterate type="lt">
                                    <p:tmPct val="50000"/>
                                  </p:iterate>
                                  <p:childTnLst>
                                    <p:set>
                                      <p:cBhvr>
                                        <p:cTn id="14" dur="1" fill="hold">
                                          <p:stCondLst>
                                            <p:cond delay="0"/>
                                          </p:stCondLst>
                                        </p:cTn>
                                        <p:tgtEl>
                                          <p:spTgt spid="15"/>
                                        </p:tgtEl>
                                        <p:attrNameLst>
                                          <p:attrName>style.visibility</p:attrName>
                                        </p:attrNameLst>
                                      </p:cBhvr>
                                      <p:to>
                                        <p:strVal val="visible"/>
                                      </p:to>
                                    </p:set>
                                    <p:set>
                                      <p:cBhvr>
                                        <p:cTn id="15" dur="227" fill="hold">
                                          <p:stCondLst>
                                            <p:cond delay="0"/>
                                          </p:stCondLst>
                                        </p:cTn>
                                        <p:tgtEl>
                                          <p:spTgt spid="15"/>
                                        </p:tgtEl>
                                        <p:attrNameLst>
                                          <p:attrName>style.rotation</p:attrName>
                                        </p:attrNameLst>
                                      </p:cBhvr>
                                      <p:to>
                                        <p:strVal val="-45.0"/>
                                      </p:to>
                                    </p:set>
                                    <p:anim calcmode="lin" valueType="num">
                                      <p:cBhvr>
                                        <p:cTn id="16" dur="227" fill="hold">
                                          <p:stCondLst>
                                            <p:cond delay="227"/>
                                          </p:stCondLst>
                                        </p:cTn>
                                        <p:tgtEl>
                                          <p:spTgt spid="15"/>
                                        </p:tgtEl>
                                        <p:attrNameLst>
                                          <p:attrName>style.rotation</p:attrName>
                                        </p:attrNameLst>
                                      </p:cBhvr>
                                      <p:tavLst>
                                        <p:tav tm="0">
                                          <p:val>
                                            <p:fltVal val="-45"/>
                                          </p:val>
                                        </p:tav>
                                        <p:tav tm="69900">
                                          <p:val>
                                            <p:fltVal val="45"/>
                                          </p:val>
                                        </p:tav>
                                        <p:tav tm="100000">
                                          <p:val>
                                            <p:fltVal val="0"/>
                                          </p:val>
                                        </p:tav>
                                      </p:tavLst>
                                    </p:anim>
                                    <p:anim calcmode="lin" valueType="num">
                                      <p:cBhvr>
                                        <p:cTn id="17" dur="227" fill="hold">
                                          <p:stCondLst>
                                            <p:cond delay="0"/>
                                          </p:stCondLst>
                                        </p:cTn>
                                        <p:tgtEl>
                                          <p:spTgt spid="15"/>
                                        </p:tgtEl>
                                        <p:attrNameLst>
                                          <p:attrName>ppt_y</p:attrName>
                                        </p:attrNameLst>
                                      </p:cBhvr>
                                      <p:tavLst>
                                        <p:tav tm="0">
                                          <p:val>
                                            <p:strVal val="#ppt_y-1"/>
                                          </p:val>
                                        </p:tav>
                                        <p:tav tm="100000">
                                          <p:val>
                                            <p:strVal val="#ppt_y-(0.354*#ppt_w-0.172*#ppt_h)"/>
                                          </p:val>
                                        </p:tav>
                                      </p:tavLst>
                                    </p:anim>
                                    <p:anim calcmode="lin" valueType="num">
                                      <p:cBhvr>
                                        <p:cTn id="18" dur="2" decel="50000" autoRev="1" fill="hold">
                                          <p:stCondLst>
                                            <p:cond delay="227"/>
                                          </p:stCondLst>
                                        </p:cTn>
                                        <p:tgtEl>
                                          <p:spTgt spid="15"/>
                                        </p:tgtEl>
                                        <p:attrNameLst>
                                          <p:attrName>ppt_y</p:attrName>
                                        </p:attrNameLst>
                                      </p:cBhvr>
                                      <p:tavLst>
                                        <p:tav tm="0">
                                          <p:val>
                                            <p:strVal val="#ppt_y-(0.354*#ppt_w-0.172*#ppt_h)"/>
                                          </p:val>
                                        </p:tav>
                                        <p:tav tm="100000">
                                          <p:val>
                                            <p:strVal val="#ppt_y-(0.354*#ppt_w-0.172*#ppt_h)-#ppt_h/2"/>
                                          </p:val>
                                        </p:tav>
                                      </p:tavLst>
                                    </p:anim>
                                    <p:anim calcmode="lin" valueType="num">
                                      <p:cBhvr>
                                        <p:cTn id="19" dur="1" fill="hold">
                                          <p:stCondLst>
                                            <p:cond delay="499"/>
                                          </p:stCondLst>
                                        </p:cTn>
                                        <p:tgtEl>
                                          <p:spTgt spid="15"/>
                                        </p:tgtEl>
                                        <p:attrNameLst>
                                          <p:attrName>ppt_y</p:attrName>
                                        </p:attrNameLst>
                                      </p:cBhvr>
                                      <p:tavLst>
                                        <p:tav tm="0">
                                          <p:val>
                                            <p:strVal val="#ppt_y-(0.354*#ppt_w-0.172*#ppt_h)"/>
                                          </p:val>
                                        </p:tav>
                                        <p:tav tm="100000">
                                          <p:val>
                                            <p:strVal val="#ppt_y"/>
                                          </p:val>
                                        </p:tav>
                                      </p:tavLst>
                                    </p:anim>
                                  </p:childTnLst>
                                </p:cTn>
                              </p:par>
                            </p:childTnLst>
                          </p:cTn>
                        </p:par>
                        <p:par>
                          <p:cTn id="20" fill="hold">
                            <p:stCondLst>
                              <p:cond delay="2000"/>
                            </p:stCondLst>
                            <p:childTnLst>
                              <p:par>
                                <p:cTn id="21" presetID="45" presetClass="entr" presetSubtype="0"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anim calcmode="lin" valueType="num">
                                      <p:cBhvr>
                                        <p:cTn id="24" dur="500" fill="hold"/>
                                        <p:tgtEl>
                                          <p:spTgt spid="16"/>
                                        </p:tgtEl>
                                        <p:attrNameLst>
                                          <p:attrName>ppt_w</p:attrName>
                                        </p:attrNameLst>
                                      </p:cBhvr>
                                      <p:tavLst>
                                        <p:tav tm="0" fmla="#ppt_w*sin(2.5*pi*$)">
                                          <p:val>
                                            <p:fltVal val="0"/>
                                          </p:val>
                                        </p:tav>
                                        <p:tav tm="100000">
                                          <p:val>
                                            <p:fltVal val="1"/>
                                          </p:val>
                                        </p:tav>
                                      </p:tavLst>
                                    </p:anim>
                                    <p:anim calcmode="lin" valueType="num">
                                      <p:cBhvr>
                                        <p:cTn id="25" dur="500" fill="hold"/>
                                        <p:tgtEl>
                                          <p:spTgt spid="16"/>
                                        </p:tgtEl>
                                        <p:attrNameLst>
                                          <p:attrName>ppt_h</p:attrName>
                                        </p:attrNameLst>
                                      </p:cBhvr>
                                      <p:tavLst>
                                        <p:tav tm="0">
                                          <p:val>
                                            <p:strVal val="#ppt_h"/>
                                          </p:val>
                                        </p:tav>
                                        <p:tav tm="100000">
                                          <p:val>
                                            <p:strVal val="#ppt_h"/>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ppt_x"/>
                                          </p:val>
                                        </p:tav>
                                        <p:tav tm="100000">
                                          <p:val>
                                            <p:strVal val="#ppt_x"/>
                                          </p:val>
                                        </p:tav>
                                      </p:tavLst>
                                    </p:anim>
                                    <p:anim calcmode="lin" valueType="num">
                                      <p:cBhvr additive="base">
                                        <p:cTn id="30" dur="500" fill="hold"/>
                                        <p:tgtEl>
                                          <p:spTgt spid="18"/>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45" presetClass="entr" presetSubtype="0" fill="hold" grpId="0" nodeType="after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500"/>
                                        <p:tgtEl>
                                          <p:spTgt spid="26"/>
                                        </p:tgtEl>
                                      </p:cBhvr>
                                    </p:animEffect>
                                    <p:anim calcmode="lin" valueType="num">
                                      <p:cBhvr>
                                        <p:cTn id="35" dur="500" fill="hold"/>
                                        <p:tgtEl>
                                          <p:spTgt spid="26"/>
                                        </p:tgtEl>
                                        <p:attrNameLst>
                                          <p:attrName>ppt_w</p:attrName>
                                        </p:attrNameLst>
                                      </p:cBhvr>
                                      <p:tavLst>
                                        <p:tav tm="0" fmla="#ppt_w*sin(2.5*pi*$)">
                                          <p:val>
                                            <p:fltVal val="0"/>
                                          </p:val>
                                        </p:tav>
                                        <p:tav tm="100000">
                                          <p:val>
                                            <p:fltVal val="1"/>
                                          </p:val>
                                        </p:tav>
                                      </p:tavLst>
                                    </p:anim>
                                    <p:anim calcmode="lin" valueType="num">
                                      <p:cBhvr>
                                        <p:cTn id="36" dur="500" fill="hold"/>
                                        <p:tgtEl>
                                          <p:spTgt spid="26"/>
                                        </p:tgtEl>
                                        <p:attrNameLst>
                                          <p:attrName>ppt_h</p:attrName>
                                        </p:attrNameLst>
                                      </p:cBhvr>
                                      <p:tavLst>
                                        <p:tav tm="0">
                                          <p:val>
                                            <p:strVal val="#ppt_h"/>
                                          </p:val>
                                        </p:tav>
                                        <p:tav tm="100000">
                                          <p:val>
                                            <p:strVal val="#ppt_h"/>
                                          </p:val>
                                        </p:tav>
                                      </p:tavLst>
                                    </p:anim>
                                  </p:childTnLst>
                                </p:cTn>
                              </p:par>
                            </p:childTnLst>
                          </p:cTn>
                        </p:par>
                        <p:par>
                          <p:cTn id="37" fill="hold">
                            <p:stCondLst>
                              <p:cond delay="3500"/>
                            </p:stCondLst>
                            <p:childTnLst>
                              <p:par>
                                <p:cTn id="38" presetID="2" presetClass="entr" presetSubtype="4" fill="hold" grpId="0"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additive="base">
                                        <p:cTn id="40" dur="500" fill="hold"/>
                                        <p:tgtEl>
                                          <p:spTgt spid="23"/>
                                        </p:tgtEl>
                                        <p:attrNameLst>
                                          <p:attrName>ppt_x</p:attrName>
                                        </p:attrNameLst>
                                      </p:cBhvr>
                                      <p:tavLst>
                                        <p:tav tm="0">
                                          <p:val>
                                            <p:strVal val="#ppt_x"/>
                                          </p:val>
                                        </p:tav>
                                        <p:tav tm="100000">
                                          <p:val>
                                            <p:strVal val="#ppt_x"/>
                                          </p:val>
                                        </p:tav>
                                      </p:tavLst>
                                    </p:anim>
                                    <p:anim calcmode="lin" valueType="num">
                                      <p:cBhvr additive="base">
                                        <p:cTn id="41" dur="500" fill="hold"/>
                                        <p:tgtEl>
                                          <p:spTgt spid="23"/>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45" presetClass="entr" presetSubtype="0"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fade">
                                      <p:cBhvr>
                                        <p:cTn id="45" dur="500"/>
                                        <p:tgtEl>
                                          <p:spTgt spid="27"/>
                                        </p:tgtEl>
                                      </p:cBhvr>
                                    </p:animEffect>
                                    <p:anim calcmode="lin" valueType="num">
                                      <p:cBhvr>
                                        <p:cTn id="46" dur="500" fill="hold"/>
                                        <p:tgtEl>
                                          <p:spTgt spid="27"/>
                                        </p:tgtEl>
                                        <p:attrNameLst>
                                          <p:attrName>ppt_w</p:attrName>
                                        </p:attrNameLst>
                                      </p:cBhvr>
                                      <p:tavLst>
                                        <p:tav tm="0" fmla="#ppt_w*sin(2.5*pi*$)">
                                          <p:val>
                                            <p:fltVal val="0"/>
                                          </p:val>
                                        </p:tav>
                                        <p:tav tm="100000">
                                          <p:val>
                                            <p:fltVal val="1"/>
                                          </p:val>
                                        </p:tav>
                                      </p:tavLst>
                                    </p:anim>
                                    <p:anim calcmode="lin" valueType="num">
                                      <p:cBhvr>
                                        <p:cTn id="47" dur="500" fill="hold"/>
                                        <p:tgtEl>
                                          <p:spTgt spid="27"/>
                                        </p:tgtEl>
                                        <p:attrNameLst>
                                          <p:attrName>ppt_h</p:attrName>
                                        </p:attrNameLst>
                                      </p:cBhvr>
                                      <p:tavLst>
                                        <p:tav tm="0">
                                          <p:val>
                                            <p:strVal val="#ppt_h"/>
                                          </p:val>
                                        </p:tav>
                                        <p:tav tm="100000">
                                          <p:val>
                                            <p:strVal val="#ppt_h"/>
                                          </p:val>
                                        </p:tav>
                                      </p:tavLst>
                                    </p:anim>
                                  </p:childTnLst>
                                </p:cTn>
                              </p:par>
                            </p:childTnLst>
                          </p:cTn>
                        </p:par>
                        <p:par>
                          <p:cTn id="48" fill="hold">
                            <p:stCondLst>
                              <p:cond delay="4500"/>
                            </p:stCondLst>
                            <p:childTnLst>
                              <p:par>
                                <p:cTn id="49" presetID="2" presetClass="entr" presetSubtype="4"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500" fill="hold"/>
                                        <p:tgtEl>
                                          <p:spTgt spid="24"/>
                                        </p:tgtEl>
                                        <p:attrNameLst>
                                          <p:attrName>ppt_x</p:attrName>
                                        </p:attrNameLst>
                                      </p:cBhvr>
                                      <p:tavLst>
                                        <p:tav tm="0">
                                          <p:val>
                                            <p:strVal val="#ppt_x"/>
                                          </p:val>
                                        </p:tav>
                                        <p:tav tm="100000">
                                          <p:val>
                                            <p:strVal val="#ppt_x"/>
                                          </p:val>
                                        </p:tav>
                                      </p:tavLst>
                                    </p:anim>
                                    <p:anim calcmode="lin" valueType="num">
                                      <p:cBhvr additive="base">
                                        <p:cTn id="52" dur="500" fill="hold"/>
                                        <p:tgtEl>
                                          <p:spTgt spid="24"/>
                                        </p:tgtEl>
                                        <p:attrNameLst>
                                          <p:attrName>ppt_y</p:attrName>
                                        </p:attrNameLst>
                                      </p:cBhvr>
                                      <p:tavLst>
                                        <p:tav tm="0">
                                          <p:val>
                                            <p:strVal val="1+#ppt_h/2"/>
                                          </p:val>
                                        </p:tav>
                                        <p:tav tm="100000">
                                          <p:val>
                                            <p:strVal val="#ppt_y"/>
                                          </p:val>
                                        </p:tav>
                                      </p:tavLst>
                                    </p:anim>
                                  </p:childTnLst>
                                </p:cTn>
                              </p:par>
                            </p:childTnLst>
                          </p:cTn>
                        </p:par>
                        <p:par>
                          <p:cTn id="53" fill="hold">
                            <p:stCondLst>
                              <p:cond delay="5000"/>
                            </p:stCondLst>
                            <p:childTnLst>
                              <p:par>
                                <p:cTn id="54" presetID="45" presetClass="entr" presetSubtype="0"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fade">
                                      <p:cBhvr>
                                        <p:cTn id="56" dur="500"/>
                                        <p:tgtEl>
                                          <p:spTgt spid="28"/>
                                        </p:tgtEl>
                                      </p:cBhvr>
                                    </p:animEffect>
                                    <p:anim calcmode="lin" valueType="num">
                                      <p:cBhvr>
                                        <p:cTn id="57" dur="500" fill="hold"/>
                                        <p:tgtEl>
                                          <p:spTgt spid="28"/>
                                        </p:tgtEl>
                                        <p:attrNameLst>
                                          <p:attrName>ppt_w</p:attrName>
                                        </p:attrNameLst>
                                      </p:cBhvr>
                                      <p:tavLst>
                                        <p:tav tm="0" fmla="#ppt_w*sin(2.5*pi*$)">
                                          <p:val>
                                            <p:fltVal val="0"/>
                                          </p:val>
                                        </p:tav>
                                        <p:tav tm="100000">
                                          <p:val>
                                            <p:fltVal val="1"/>
                                          </p:val>
                                        </p:tav>
                                      </p:tavLst>
                                    </p:anim>
                                    <p:anim calcmode="lin" valueType="num">
                                      <p:cBhvr>
                                        <p:cTn id="58" dur="500" fill="hold"/>
                                        <p:tgtEl>
                                          <p:spTgt spid="28"/>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 calcmode="lin" valueType="num">
                                      <p:cBhvr additive="base">
                                        <p:cTn id="62" dur="500" fill="hold"/>
                                        <p:tgtEl>
                                          <p:spTgt spid="25"/>
                                        </p:tgtEl>
                                        <p:attrNameLst>
                                          <p:attrName>ppt_x</p:attrName>
                                        </p:attrNameLst>
                                      </p:cBhvr>
                                      <p:tavLst>
                                        <p:tav tm="0">
                                          <p:val>
                                            <p:strVal val="#ppt_x"/>
                                          </p:val>
                                        </p:tav>
                                        <p:tav tm="100000">
                                          <p:val>
                                            <p:strVal val="#ppt_x"/>
                                          </p:val>
                                        </p:tav>
                                      </p:tavLst>
                                    </p:anim>
                                    <p:anim calcmode="lin" valueType="num">
                                      <p:cBhvr additive="base">
                                        <p:cTn id="63"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p:bldP spid="23" grpId="0"/>
      <p:bldP spid="24" grpId="0"/>
      <p:bldP spid="25" grpId="0"/>
      <p:bldP spid="26" grpId="0"/>
      <p:bldP spid="27" grpId="0"/>
      <p:bldP spid="28" grpId="0"/>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2532"/>
          <p:cNvSpPr txBox="1">
            <a:spLocks noChangeArrowheads="1"/>
          </p:cNvSpPr>
          <p:nvPr/>
        </p:nvSpPr>
        <p:spPr bwMode="auto">
          <a:xfrm>
            <a:off x="1343472" y="2060848"/>
            <a:ext cx="4479876" cy="3416320"/>
          </a:xfrm>
          <a:prstGeom prst="rect">
            <a:avLst/>
          </a:prstGeom>
          <a:noFill/>
          <a:ln>
            <a:noFill/>
          </a:ln>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auto" hangingPunct="1">
              <a:lnSpc>
                <a:spcPct val="150000"/>
              </a:lnSpc>
              <a:spcBef>
                <a:spcPct val="50000"/>
              </a:spcBef>
              <a:spcAft>
                <a:spcPts val="0"/>
              </a:spcAft>
              <a:defRPr/>
            </a:pPr>
            <a:r>
              <a:rPr lang="zh-CN" altLang="en-US" sz="3600" dirty="0">
                <a:solidFill>
                  <a:schemeClr val="tx1">
                    <a:lumMod val="75000"/>
                    <a:lumOff val="25000"/>
                  </a:schemeClr>
                </a:solidFill>
                <a:latin typeface="+mn-lt"/>
                <a:ea typeface="+mn-ea"/>
                <a:cs typeface="+mn-ea"/>
                <a:sym typeface="+mn-lt"/>
              </a:rPr>
              <a:t>氧气制造厂：树叶在阳光下能吸收二氧化碳，并制造人体所需要的氧气</a:t>
            </a:r>
          </a:p>
        </p:txBody>
      </p:sp>
      <p:pic>
        <p:nvPicPr>
          <p:cNvPr id="4" name="图片 3" descr="D:\360安全浏览器下载\51miz-E1096779-8B0F1980.png51miz-E1096779-8B0F1980"/>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6006154" y="730273"/>
            <a:ext cx="5400996" cy="5398135"/>
          </a:xfrm>
          <a:prstGeom prst="rect">
            <a:avLst/>
          </a:prstGeom>
        </p:spPr>
      </p:pic>
      <p:sp>
        <p:nvSpPr>
          <p:cNvPr id="5" name="文本框 4"/>
          <p:cNvSpPr txBox="1"/>
          <p:nvPr/>
        </p:nvSpPr>
        <p:spPr>
          <a:xfrm>
            <a:off x="4910465" y="478413"/>
            <a:ext cx="2492991" cy="646331"/>
          </a:xfrm>
          <a:prstGeom prst="rect">
            <a:avLst/>
          </a:prstGeom>
          <a:noFill/>
        </p:spPr>
        <p:txBody>
          <a:bodyPr vert="horz" wrap="none">
            <a:spAutoFit/>
          </a:bodyPr>
          <a:lstStyle/>
          <a:p>
            <a:pPr algn="ctr" defTabSz="914400" eaLnBrk="1" fontAlgn="auto" hangingPunct="1">
              <a:spcBef>
                <a:spcPts val="0"/>
              </a:spcBef>
              <a:spcAft>
                <a:spcPts val="0"/>
              </a:spcAft>
              <a:defRPr/>
            </a:pPr>
            <a:r>
              <a:rPr lang="zh-CN" altLang="en-US" sz="3600" dirty="0">
                <a:solidFill>
                  <a:srgbClr val="03132E"/>
                </a:solidFill>
                <a:cs typeface="+mn-ea"/>
                <a:sym typeface="+mn-lt"/>
              </a:rPr>
              <a:t>植物的作用</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Tm="2000">
        <p15:prstTrans prst="curtains"/>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 presetClass="entr" presetSubtype="4"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600" fill="hold"/>
                                        <p:tgtEl>
                                          <p:spTgt spid="2"/>
                                        </p:tgtEl>
                                        <p:attrNameLst>
                                          <p:attrName>ppt_x</p:attrName>
                                        </p:attrNameLst>
                                      </p:cBhvr>
                                      <p:tavLst>
                                        <p:tav tm="0">
                                          <p:val>
                                            <p:strVal val="#ppt_x"/>
                                          </p:val>
                                        </p:tav>
                                        <p:tav tm="100000">
                                          <p:val>
                                            <p:strVal val="#ppt_x"/>
                                          </p:val>
                                        </p:tav>
                                      </p:tavLst>
                                    </p:anim>
                                    <p:anim calcmode="lin" valueType="num">
                                      <p:cBhvr additive="base">
                                        <p:cTn id="14" dur="6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7FC04F"/>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 y="0"/>
            <a:ext cx="12188954" cy="6858000"/>
          </a:xfrm>
          <a:prstGeom prst="rect">
            <a:avLst/>
          </a:prstGeom>
        </p:spPr>
      </p:pic>
      <p:pic>
        <p:nvPicPr>
          <p:cNvPr id="10" name="图片 9" descr="D:\360安全浏览器下载\51miz-E1050337-BB657D1F.png51miz-E1050337-BB657D1F"/>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965325" y="1469073"/>
            <a:ext cx="8261350" cy="2177415"/>
          </a:xfrm>
          <a:prstGeom prst="rect">
            <a:avLst/>
          </a:prstGeom>
        </p:spPr>
      </p:pic>
      <p:sp>
        <p:nvSpPr>
          <p:cNvPr id="6" name="椭圆 5"/>
          <p:cNvSpPr/>
          <p:nvPr/>
        </p:nvSpPr>
        <p:spPr>
          <a:xfrm>
            <a:off x="3020695" y="4410710"/>
            <a:ext cx="605155" cy="590550"/>
          </a:xfrm>
          <a:prstGeom prst="ellipse">
            <a:avLst/>
          </a:prstGeom>
          <a:solidFill>
            <a:srgbClr val="C11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dirty="0">
                <a:solidFill>
                  <a:prstClr val="white"/>
                </a:solidFill>
                <a:latin typeface="方正粗黑宋简体" panose="02000000000000000000" pitchFamily="2" charset="-122"/>
                <a:ea typeface="方正粗黑宋简体" panose="02000000000000000000" pitchFamily="2" charset="-122"/>
                <a:cs typeface="+mn-ea"/>
                <a:sym typeface="+mn-lt"/>
              </a:rPr>
              <a:t>保</a:t>
            </a:r>
          </a:p>
        </p:txBody>
      </p:sp>
      <p:sp>
        <p:nvSpPr>
          <p:cNvPr id="16" name="椭圆 15"/>
          <p:cNvSpPr/>
          <p:nvPr/>
        </p:nvSpPr>
        <p:spPr>
          <a:xfrm>
            <a:off x="3686810" y="4410710"/>
            <a:ext cx="605155" cy="590550"/>
          </a:xfrm>
          <a:prstGeom prst="ellipse">
            <a:avLst/>
          </a:prstGeom>
          <a:solidFill>
            <a:srgbClr val="C11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dirty="0">
                <a:solidFill>
                  <a:prstClr val="white"/>
                </a:solidFill>
                <a:latin typeface="方正粗黑宋简体" panose="02000000000000000000" pitchFamily="2" charset="-122"/>
                <a:ea typeface="方正粗黑宋简体" panose="02000000000000000000" pitchFamily="2" charset="-122"/>
                <a:cs typeface="+mn-ea"/>
                <a:sym typeface="+mn-lt"/>
              </a:rPr>
              <a:t>护</a:t>
            </a:r>
          </a:p>
        </p:txBody>
      </p:sp>
      <p:sp>
        <p:nvSpPr>
          <p:cNvPr id="18" name="椭圆 17"/>
          <p:cNvSpPr/>
          <p:nvPr/>
        </p:nvSpPr>
        <p:spPr>
          <a:xfrm>
            <a:off x="4370705" y="4410710"/>
            <a:ext cx="605155" cy="590550"/>
          </a:xfrm>
          <a:prstGeom prst="ellipse">
            <a:avLst/>
          </a:prstGeom>
          <a:solidFill>
            <a:srgbClr val="C11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dirty="0">
                <a:solidFill>
                  <a:prstClr val="white"/>
                </a:solidFill>
                <a:latin typeface="方正粗黑宋简体" panose="02000000000000000000" pitchFamily="2" charset="-122"/>
                <a:ea typeface="方正粗黑宋简体" panose="02000000000000000000" pitchFamily="2" charset="-122"/>
                <a:cs typeface="+mn-ea"/>
                <a:sym typeface="+mn-lt"/>
              </a:rPr>
              <a:t>环</a:t>
            </a:r>
          </a:p>
        </p:txBody>
      </p:sp>
      <p:sp>
        <p:nvSpPr>
          <p:cNvPr id="23" name="椭圆 22"/>
          <p:cNvSpPr/>
          <p:nvPr/>
        </p:nvSpPr>
        <p:spPr>
          <a:xfrm>
            <a:off x="5038090" y="4410710"/>
            <a:ext cx="605155" cy="590550"/>
          </a:xfrm>
          <a:prstGeom prst="ellipse">
            <a:avLst/>
          </a:prstGeom>
          <a:solidFill>
            <a:srgbClr val="C11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dirty="0">
                <a:solidFill>
                  <a:prstClr val="white"/>
                </a:solidFill>
                <a:latin typeface="方正粗黑宋简体" panose="02000000000000000000" pitchFamily="2" charset="-122"/>
                <a:ea typeface="方正粗黑宋简体" panose="02000000000000000000" pitchFamily="2" charset="-122"/>
                <a:cs typeface="+mn-ea"/>
                <a:sym typeface="+mn-lt"/>
              </a:rPr>
              <a:t>境</a:t>
            </a:r>
          </a:p>
        </p:txBody>
      </p:sp>
      <p:sp>
        <p:nvSpPr>
          <p:cNvPr id="8" name="矩形 7"/>
          <p:cNvSpPr/>
          <p:nvPr/>
        </p:nvSpPr>
        <p:spPr>
          <a:xfrm>
            <a:off x="2874508" y="3646645"/>
            <a:ext cx="5976615" cy="584775"/>
          </a:xfrm>
          <a:prstGeom prst="rect">
            <a:avLst/>
          </a:prstGeom>
        </p:spPr>
        <p:txBody>
          <a:bodyPr wrap="square">
            <a:spAutoFit/>
          </a:bodyPr>
          <a:lstStyle/>
          <a:p>
            <a:pPr algn="ctr"/>
            <a:r>
              <a:rPr lang="zh-CN" altLang="en-US" sz="1600" dirty="0">
                <a:solidFill>
                  <a:prstClr val="black"/>
                </a:solidFill>
                <a:cs typeface="+mn-ea"/>
                <a:sym typeface="+mn-lt"/>
              </a:rPr>
              <a:t>世界环境日为每年的</a:t>
            </a:r>
            <a:r>
              <a:rPr lang="en-US" altLang="zh-CN" sz="1600" dirty="0">
                <a:solidFill>
                  <a:prstClr val="black"/>
                </a:solidFill>
                <a:cs typeface="+mn-ea"/>
                <a:sym typeface="+mn-lt"/>
              </a:rPr>
              <a:t>6</a:t>
            </a:r>
            <a:r>
              <a:rPr lang="zh-CN" altLang="en-US" sz="1600" dirty="0">
                <a:solidFill>
                  <a:prstClr val="black"/>
                </a:solidFill>
                <a:cs typeface="+mn-ea"/>
                <a:sym typeface="+mn-lt"/>
              </a:rPr>
              <a:t>月</a:t>
            </a:r>
            <a:r>
              <a:rPr lang="en-US" altLang="zh-CN" sz="1600" dirty="0">
                <a:solidFill>
                  <a:prstClr val="black"/>
                </a:solidFill>
                <a:cs typeface="+mn-ea"/>
                <a:sym typeface="+mn-lt"/>
              </a:rPr>
              <a:t>5</a:t>
            </a:r>
            <a:r>
              <a:rPr lang="zh-CN" altLang="en-US" sz="1600" dirty="0">
                <a:solidFill>
                  <a:prstClr val="black"/>
                </a:solidFill>
                <a:cs typeface="+mn-ea"/>
                <a:sym typeface="+mn-lt"/>
              </a:rPr>
              <a:t>日，它反映了世界各国人民对环境问题的认识和态度，表达了人类对美好环境的向往和追求。</a:t>
            </a:r>
          </a:p>
        </p:txBody>
      </p:sp>
      <p:cxnSp>
        <p:nvCxnSpPr>
          <p:cNvPr id="12" name="直接连接符 11"/>
          <p:cNvCxnSpPr/>
          <p:nvPr/>
        </p:nvCxnSpPr>
        <p:spPr>
          <a:xfrm>
            <a:off x="5834958" y="4373017"/>
            <a:ext cx="0" cy="70231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a:off x="5835015" y="4445000"/>
            <a:ext cx="4910455" cy="521970"/>
          </a:xfrm>
          <a:prstGeom prst="rect">
            <a:avLst/>
          </a:prstGeom>
        </p:spPr>
        <p:txBody>
          <a:bodyPr wrap="square">
            <a:spAutoFit/>
          </a:bodyPr>
          <a:lstStyle/>
          <a:p>
            <a:r>
              <a:rPr lang="zh-CN" altLang="en-US" sz="1400" dirty="0">
                <a:solidFill>
                  <a:prstClr val="black"/>
                </a:solidFill>
                <a:cs typeface="+mn-ea"/>
                <a:sym typeface="+mn-lt"/>
              </a:rPr>
              <a:t>它是联合国促进全球环境意识、提高政府对环境问题的注意并采取行动的主要媒介之一。</a:t>
            </a:r>
          </a:p>
        </p:txBody>
      </p:sp>
      <p:sp>
        <p:nvSpPr>
          <p:cNvPr id="27" name="文本框 26"/>
          <p:cNvSpPr txBox="1"/>
          <p:nvPr/>
        </p:nvSpPr>
        <p:spPr>
          <a:xfrm>
            <a:off x="7946759" y="331473"/>
            <a:ext cx="3103058" cy="400110"/>
          </a:xfrm>
          <a:prstGeom prst="rect">
            <a:avLst/>
          </a:prstGeom>
          <a:noFill/>
        </p:spPr>
        <p:txBody>
          <a:bodyPr wrap="square" rtlCol="0">
            <a:spAutoFit/>
          </a:bodyPr>
          <a:lstStyle/>
          <a:p>
            <a:pPr algn="dist"/>
            <a:r>
              <a:rPr lang="zh-CN" altLang="en-US" sz="2000" dirty="0">
                <a:solidFill>
                  <a:prstClr val="black"/>
                </a:solidFill>
                <a:cs typeface="+mn-ea"/>
                <a:sym typeface="+mn-lt"/>
              </a:rPr>
              <a:t>保护环境 从我做起</a:t>
            </a:r>
          </a:p>
        </p:txBody>
      </p:sp>
      <p:sp>
        <p:nvSpPr>
          <p:cNvPr id="29" name="文本框 28"/>
          <p:cNvSpPr txBox="1"/>
          <p:nvPr/>
        </p:nvSpPr>
        <p:spPr>
          <a:xfrm>
            <a:off x="11610834" y="1503158"/>
            <a:ext cx="492443" cy="3369760"/>
          </a:xfrm>
          <a:prstGeom prst="rect">
            <a:avLst/>
          </a:prstGeom>
          <a:noFill/>
        </p:spPr>
        <p:txBody>
          <a:bodyPr vert="eaVert" wrap="square" rtlCol="0">
            <a:spAutoFit/>
          </a:bodyPr>
          <a:lstStyle/>
          <a:p>
            <a:pPr algn="dist"/>
            <a:r>
              <a:rPr lang="zh-CN" altLang="en-US" sz="2000" dirty="0">
                <a:solidFill>
                  <a:prstClr val="black"/>
                </a:solidFill>
                <a:cs typeface="+mn-ea"/>
                <a:sym typeface="+mn-lt"/>
              </a:rPr>
              <a:t>世</a:t>
            </a:r>
            <a:r>
              <a:rPr lang="en-US" altLang="zh-CN" sz="2000" dirty="0">
                <a:solidFill>
                  <a:prstClr val="black"/>
                </a:solidFill>
                <a:cs typeface="+mn-ea"/>
                <a:sym typeface="+mn-lt"/>
              </a:rPr>
              <a:t>/</a:t>
            </a:r>
            <a:r>
              <a:rPr lang="zh-CN" altLang="en-US" sz="2000" dirty="0">
                <a:solidFill>
                  <a:prstClr val="black"/>
                </a:solidFill>
                <a:cs typeface="+mn-ea"/>
                <a:sym typeface="+mn-lt"/>
              </a:rPr>
              <a:t>界</a:t>
            </a:r>
            <a:r>
              <a:rPr lang="en-US" altLang="zh-CN" sz="2000" dirty="0">
                <a:solidFill>
                  <a:prstClr val="black"/>
                </a:solidFill>
                <a:cs typeface="+mn-ea"/>
                <a:sym typeface="+mn-lt"/>
              </a:rPr>
              <a:t>/</a:t>
            </a:r>
            <a:r>
              <a:rPr lang="zh-CN" altLang="en-US" sz="2000" dirty="0">
                <a:solidFill>
                  <a:prstClr val="black"/>
                </a:solidFill>
                <a:cs typeface="+mn-ea"/>
                <a:sym typeface="+mn-lt"/>
              </a:rPr>
              <a:t>环</a:t>
            </a:r>
            <a:r>
              <a:rPr lang="en-US" altLang="zh-CN" sz="2000" dirty="0">
                <a:solidFill>
                  <a:prstClr val="black"/>
                </a:solidFill>
                <a:cs typeface="+mn-ea"/>
                <a:sym typeface="+mn-lt"/>
              </a:rPr>
              <a:t>/</a:t>
            </a:r>
            <a:r>
              <a:rPr lang="zh-CN" altLang="en-US" sz="2000" dirty="0">
                <a:solidFill>
                  <a:prstClr val="black"/>
                </a:solidFill>
                <a:cs typeface="+mn-ea"/>
                <a:sym typeface="+mn-lt"/>
              </a:rPr>
              <a:t>境</a:t>
            </a:r>
            <a:r>
              <a:rPr lang="en-US" altLang="zh-CN" sz="2000" dirty="0">
                <a:solidFill>
                  <a:prstClr val="black"/>
                </a:solidFill>
                <a:cs typeface="+mn-ea"/>
                <a:sym typeface="+mn-lt"/>
              </a:rPr>
              <a:t>/</a:t>
            </a:r>
            <a:r>
              <a:rPr lang="zh-CN" altLang="en-US" sz="2000" dirty="0">
                <a:solidFill>
                  <a:prstClr val="black"/>
                </a:solidFill>
                <a:cs typeface="+mn-ea"/>
                <a:sym typeface="+mn-lt"/>
              </a:rPr>
              <a:t>日</a:t>
            </a:r>
          </a:p>
        </p:txBody>
      </p:sp>
      <p:sp>
        <p:nvSpPr>
          <p:cNvPr id="30" name="文本框 29"/>
          <p:cNvSpPr txBox="1"/>
          <p:nvPr/>
        </p:nvSpPr>
        <p:spPr>
          <a:xfrm>
            <a:off x="85896" y="1445696"/>
            <a:ext cx="492443" cy="3369760"/>
          </a:xfrm>
          <a:prstGeom prst="rect">
            <a:avLst/>
          </a:prstGeom>
          <a:noFill/>
        </p:spPr>
        <p:txBody>
          <a:bodyPr vert="eaVert" wrap="square" rtlCol="0">
            <a:spAutoFit/>
          </a:bodyPr>
          <a:lstStyle/>
          <a:p>
            <a:pPr algn="dist"/>
            <a:r>
              <a:rPr lang="zh-CN" altLang="en-US" sz="2000" dirty="0">
                <a:solidFill>
                  <a:prstClr val="black"/>
                </a:solidFill>
                <a:cs typeface="+mn-ea"/>
                <a:sym typeface="+mn-lt"/>
              </a:rPr>
              <a:t>世</a:t>
            </a:r>
            <a:r>
              <a:rPr lang="en-US" altLang="zh-CN" sz="2000" dirty="0">
                <a:solidFill>
                  <a:prstClr val="black"/>
                </a:solidFill>
                <a:cs typeface="+mn-ea"/>
                <a:sym typeface="+mn-lt"/>
              </a:rPr>
              <a:t>/</a:t>
            </a:r>
            <a:r>
              <a:rPr lang="zh-CN" altLang="en-US" sz="2000" dirty="0">
                <a:solidFill>
                  <a:prstClr val="black"/>
                </a:solidFill>
                <a:cs typeface="+mn-ea"/>
                <a:sym typeface="+mn-lt"/>
              </a:rPr>
              <a:t>界</a:t>
            </a:r>
            <a:r>
              <a:rPr lang="en-US" altLang="zh-CN" sz="2000" dirty="0">
                <a:solidFill>
                  <a:prstClr val="black"/>
                </a:solidFill>
                <a:cs typeface="+mn-ea"/>
                <a:sym typeface="+mn-lt"/>
              </a:rPr>
              <a:t>/</a:t>
            </a:r>
            <a:r>
              <a:rPr lang="zh-CN" altLang="en-US" sz="2000" dirty="0">
                <a:solidFill>
                  <a:prstClr val="black"/>
                </a:solidFill>
                <a:cs typeface="+mn-ea"/>
                <a:sym typeface="+mn-lt"/>
              </a:rPr>
              <a:t>环</a:t>
            </a:r>
            <a:r>
              <a:rPr lang="en-US" altLang="zh-CN" sz="2000" dirty="0">
                <a:solidFill>
                  <a:prstClr val="black"/>
                </a:solidFill>
                <a:cs typeface="+mn-ea"/>
                <a:sym typeface="+mn-lt"/>
              </a:rPr>
              <a:t>/</a:t>
            </a:r>
            <a:r>
              <a:rPr lang="zh-CN" altLang="en-US" sz="2000" dirty="0">
                <a:solidFill>
                  <a:prstClr val="black"/>
                </a:solidFill>
                <a:cs typeface="+mn-ea"/>
                <a:sym typeface="+mn-lt"/>
              </a:rPr>
              <a:t>境</a:t>
            </a:r>
            <a:r>
              <a:rPr lang="en-US" altLang="zh-CN" sz="2000" dirty="0">
                <a:solidFill>
                  <a:prstClr val="black"/>
                </a:solidFill>
                <a:cs typeface="+mn-ea"/>
                <a:sym typeface="+mn-lt"/>
              </a:rPr>
              <a:t>/</a:t>
            </a:r>
            <a:r>
              <a:rPr lang="zh-CN" altLang="en-US" sz="2000" dirty="0">
                <a:solidFill>
                  <a:prstClr val="black"/>
                </a:solidFill>
                <a:cs typeface="+mn-ea"/>
                <a:sym typeface="+mn-lt"/>
              </a:rPr>
              <a:t>日</a:t>
            </a:r>
          </a:p>
        </p:txBody>
      </p:sp>
      <p:sp>
        <p:nvSpPr>
          <p:cNvPr id="14" name="文本框 13"/>
          <p:cNvSpPr txBox="1"/>
          <p:nvPr/>
        </p:nvSpPr>
        <p:spPr>
          <a:xfrm>
            <a:off x="4151784" y="5275580"/>
            <a:ext cx="3556000" cy="368300"/>
          </a:xfrm>
          <a:prstGeom prst="rect">
            <a:avLst/>
          </a:prstGeom>
          <a:noFill/>
        </p:spPr>
        <p:txBody>
          <a:bodyPr wrap="square" rtlCol="0">
            <a:spAutoFit/>
          </a:bodyPr>
          <a:lstStyle/>
          <a:p>
            <a:pPr algn="ctr"/>
            <a:r>
              <a:rPr lang="zh-CN" altLang="en-US" dirty="0">
                <a:solidFill>
                  <a:prstClr val="black"/>
                </a:solidFill>
                <a:cs typeface="+mn-ea"/>
                <a:sym typeface="+mn-lt"/>
              </a:rPr>
              <a:t>汇报人</a:t>
            </a:r>
            <a:r>
              <a:rPr lang="zh-CN" altLang="en-US" dirty="0" smtClean="0">
                <a:solidFill>
                  <a:prstClr val="black"/>
                </a:solidFill>
                <a:cs typeface="+mn-ea"/>
                <a:sym typeface="+mn-lt"/>
              </a:rPr>
              <a:t>：优品</a:t>
            </a:r>
            <a:r>
              <a:rPr lang="en-US" altLang="zh-CN" dirty="0" smtClean="0">
                <a:solidFill>
                  <a:prstClr val="black"/>
                </a:solidFill>
                <a:cs typeface="+mn-ea"/>
                <a:sym typeface="+mn-lt"/>
              </a:rPr>
              <a:t>PPT</a:t>
            </a:r>
            <a:endParaRPr lang="zh-CN" altLang="en-US" dirty="0">
              <a:solidFill>
                <a:prstClr val="black"/>
              </a:solidFill>
              <a:cs typeface="+mn-ea"/>
              <a:sym typeface="+mn-lt"/>
            </a:endParaRPr>
          </a:p>
        </p:txBody>
      </p:sp>
    </p:spTree>
    <p:extLst>
      <p:ext uri="{BB962C8B-B14F-4D97-AF65-F5344CB8AC3E}">
        <p14:creationId xmlns:p14="http://schemas.microsoft.com/office/powerpoint/2010/main" val="3384443589"/>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xmlns:a14="http://schemas.microsoft.com/office/drawing/2010/main">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750"/>
                                        <p:tgtEl>
                                          <p:spTgt spid="30"/>
                                        </p:tgtEl>
                                      </p:cBhvr>
                                    </p:animEffect>
                                  </p:childTnLst>
                                </p:cTn>
                              </p:par>
                            </p:childTnLst>
                          </p:cTn>
                        </p:par>
                        <p:par>
                          <p:cTn id="12" fill="hold">
                            <p:stCondLst>
                              <p:cond delay="1250"/>
                            </p:stCondLst>
                            <p:childTnLst>
                              <p:par>
                                <p:cTn id="13" presetID="10"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750"/>
                                        <p:tgtEl>
                                          <p:spTgt spid="2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750"/>
                                        <p:tgtEl>
                                          <p:spTgt spid="29"/>
                                        </p:tgtEl>
                                      </p:cBhvr>
                                    </p:animEffect>
                                  </p:childTnLst>
                                </p:cTn>
                              </p:par>
                            </p:childTnLst>
                          </p:cTn>
                        </p:par>
                        <p:par>
                          <p:cTn id="20" fill="hold">
                            <p:stCondLst>
                              <p:cond delay="2750"/>
                            </p:stCondLst>
                            <p:childTnLst>
                              <p:par>
                                <p:cTn id="21" presetID="2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750"/>
                                        <p:tgtEl>
                                          <p:spTgt spid="8"/>
                                        </p:tgtEl>
                                      </p:cBhvr>
                                    </p:animEffect>
                                  </p:childTnLst>
                                </p:cTn>
                              </p:par>
                            </p:childTnLst>
                          </p:cTn>
                        </p:par>
                        <p:par>
                          <p:cTn id="24" fill="hold">
                            <p:stCondLst>
                              <p:cond delay="3500"/>
                            </p:stCondLst>
                            <p:childTnLst>
                              <p:par>
                                <p:cTn id="25" presetID="6" presetClass="entr" presetSubtype="16"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750"/>
                                        <p:tgtEl>
                                          <p:spTgt spid="6"/>
                                        </p:tgtEl>
                                      </p:cBhvr>
                                    </p:animEffect>
                                  </p:childTnLst>
                                </p:cTn>
                              </p:par>
                            </p:childTnLst>
                          </p:cTn>
                        </p:par>
                        <p:par>
                          <p:cTn id="28" fill="hold">
                            <p:stCondLst>
                              <p:cond delay="4250"/>
                            </p:stCondLst>
                            <p:childTnLst>
                              <p:par>
                                <p:cTn id="29" presetID="6" presetClass="entr" presetSubtype="16"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circle(in)">
                                      <p:cBhvr>
                                        <p:cTn id="31" dur="750"/>
                                        <p:tgtEl>
                                          <p:spTgt spid="16"/>
                                        </p:tgtEl>
                                      </p:cBhvr>
                                    </p:animEffect>
                                  </p:childTnLst>
                                </p:cTn>
                              </p:par>
                            </p:childTnLst>
                          </p:cTn>
                        </p:par>
                        <p:par>
                          <p:cTn id="32" fill="hold">
                            <p:stCondLst>
                              <p:cond delay="5000"/>
                            </p:stCondLst>
                            <p:childTnLst>
                              <p:par>
                                <p:cTn id="33" presetID="6" presetClass="entr" presetSubtype="16"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circle(in)">
                                      <p:cBhvr>
                                        <p:cTn id="35" dur="750"/>
                                        <p:tgtEl>
                                          <p:spTgt spid="18"/>
                                        </p:tgtEl>
                                      </p:cBhvr>
                                    </p:animEffect>
                                  </p:childTnLst>
                                </p:cTn>
                              </p:par>
                            </p:childTnLst>
                          </p:cTn>
                        </p:par>
                        <p:par>
                          <p:cTn id="36" fill="hold">
                            <p:stCondLst>
                              <p:cond delay="5750"/>
                            </p:stCondLst>
                            <p:childTnLst>
                              <p:par>
                                <p:cTn id="37" presetID="6" presetClass="entr" presetSubtype="16"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circle(in)">
                                      <p:cBhvr>
                                        <p:cTn id="39" dur="750"/>
                                        <p:tgtEl>
                                          <p:spTgt spid="23"/>
                                        </p:tgtEl>
                                      </p:cBhvr>
                                    </p:animEffect>
                                  </p:childTnLst>
                                </p:cTn>
                              </p:par>
                            </p:childTnLst>
                          </p:cTn>
                        </p:par>
                        <p:par>
                          <p:cTn id="40" fill="hold">
                            <p:stCondLst>
                              <p:cond delay="6500"/>
                            </p:stCondLst>
                            <p:childTnLst>
                              <p:par>
                                <p:cTn id="41" presetID="22" presetClass="entr" presetSubtype="4" fill="hold"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down)">
                                      <p:cBhvr>
                                        <p:cTn id="43" dur="750"/>
                                        <p:tgtEl>
                                          <p:spTgt spid="12"/>
                                        </p:tgtEl>
                                      </p:cBhvr>
                                    </p:animEffect>
                                  </p:childTnLst>
                                </p:cTn>
                              </p:par>
                            </p:childTnLst>
                          </p:cTn>
                        </p:par>
                        <p:par>
                          <p:cTn id="44" fill="hold">
                            <p:stCondLst>
                              <p:cond delay="7250"/>
                            </p:stCondLst>
                            <p:childTnLst>
                              <p:par>
                                <p:cTn id="45" presetID="22" presetClass="entr" presetSubtype="4"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down)">
                                      <p:cBhvr>
                                        <p:cTn id="47" dur="7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6" grpId="0" bldLvl="0" animBg="1"/>
      <p:bldP spid="18" grpId="0" bldLvl="0" animBg="1"/>
      <p:bldP spid="23" grpId="0" bldLvl="0" animBg="1"/>
      <p:bldP spid="8" grpId="0"/>
      <p:bldP spid="26" grpId="0"/>
      <p:bldP spid="27" grpId="0"/>
      <p:bldP spid="29" grpId="0"/>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6954901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1"/>
          <p:nvPr/>
        </p:nvSpPr>
        <p:spPr>
          <a:xfrm>
            <a:off x="6126393" y="3049211"/>
            <a:ext cx="5516880" cy="1014730"/>
          </a:xfrm>
          <a:prstGeom prst="rect">
            <a:avLst/>
          </a:prstGeom>
          <a:noFill/>
        </p:spPr>
        <p:txBody>
          <a:bodyPr vert="horz" wrap="none">
            <a:spAutoFit/>
          </a:bodyPr>
          <a:lstStyle/>
          <a:p>
            <a:pPr algn="ctr" defTabSz="914400" eaLnBrk="1" fontAlgn="auto" hangingPunct="1">
              <a:spcBef>
                <a:spcPts val="0"/>
              </a:spcBef>
              <a:spcAft>
                <a:spcPts val="0"/>
              </a:spcAft>
              <a:defRPr/>
            </a:pPr>
            <a:r>
              <a:rPr lang="zh-CN" altLang="en-US" sz="6000" b="1" dirty="0">
                <a:cs typeface="+mn-ea"/>
                <a:sym typeface="+mn-lt"/>
              </a:rPr>
              <a:t>世界环境日由来</a:t>
            </a:r>
          </a:p>
        </p:txBody>
      </p:sp>
      <p:sp>
        <p:nvSpPr>
          <p:cNvPr id="2" name="椭圆 1"/>
          <p:cNvSpPr/>
          <p:nvPr/>
        </p:nvSpPr>
        <p:spPr>
          <a:xfrm>
            <a:off x="8313901" y="1998226"/>
            <a:ext cx="1088544" cy="10942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4" name="文本框 13"/>
          <p:cNvSpPr txBox="1"/>
          <p:nvPr/>
        </p:nvSpPr>
        <p:spPr>
          <a:xfrm>
            <a:off x="8183871" y="1842184"/>
            <a:ext cx="1322799" cy="1200329"/>
          </a:xfrm>
          <a:prstGeom prst="rect">
            <a:avLst/>
          </a:prstGeom>
          <a:noFill/>
        </p:spPr>
        <p:txBody>
          <a:bodyPr wrap="none">
            <a:spAutoFit/>
          </a:bodyPr>
          <a:lstStyle/>
          <a:p>
            <a:pPr algn="ctr" defTabSz="914400" eaLnBrk="1" fontAlgn="auto" hangingPunct="1">
              <a:spcBef>
                <a:spcPts val="0"/>
              </a:spcBef>
              <a:spcAft>
                <a:spcPts val="0"/>
              </a:spcAft>
              <a:defRPr/>
            </a:pPr>
            <a:r>
              <a:rPr lang="en-US" altLang="zh-CN" sz="7200" b="1" dirty="0">
                <a:cs typeface="+mn-ea"/>
                <a:sym typeface="+mn-lt"/>
              </a:rPr>
              <a:t>01</a:t>
            </a:r>
          </a:p>
        </p:txBody>
      </p:sp>
      <p:sp>
        <p:nvSpPr>
          <p:cNvPr id="16" name="文本框 15"/>
          <p:cNvSpPr txBox="1"/>
          <p:nvPr/>
        </p:nvSpPr>
        <p:spPr>
          <a:xfrm>
            <a:off x="6053674" y="3965052"/>
            <a:ext cx="5700712" cy="689997"/>
          </a:xfrm>
          <a:prstGeom prst="rect">
            <a:avLst/>
          </a:prstGeom>
          <a:noFill/>
        </p:spPr>
        <p:txBody>
          <a:bodyPr>
            <a:spAutoFit/>
          </a:bodyPr>
          <a:lstStyle/>
          <a:p>
            <a:pPr algn="ctr" eaLnBrk="1" fontAlgn="auto" hangingPunct="1">
              <a:lnSpc>
                <a:spcPts val="2500"/>
              </a:lnSpc>
              <a:spcBef>
                <a:spcPts val="0"/>
              </a:spcBef>
              <a:spcAft>
                <a:spcPts val="0"/>
              </a:spcAft>
              <a:defRPr/>
            </a:pPr>
            <a:r>
              <a:rPr lang="en-US" altLang="zh-CN" sz="1200" b="1" dirty="0">
                <a:cs typeface="+mn-ea"/>
                <a:sym typeface="+mn-lt"/>
              </a:rPr>
              <a:t>Time would heal almost all wounds. If your wounds have not been healed up, please wait for a short while. </a:t>
            </a:r>
          </a:p>
        </p:txBody>
      </p:sp>
      <p:sp>
        <p:nvSpPr>
          <p:cNvPr id="18" name="文本框 17"/>
          <p:cNvSpPr txBox="1"/>
          <p:nvPr/>
        </p:nvSpPr>
        <p:spPr>
          <a:xfrm>
            <a:off x="7404469" y="592458"/>
            <a:ext cx="3103058" cy="400110"/>
          </a:xfrm>
          <a:prstGeom prst="rect">
            <a:avLst/>
          </a:prstGeom>
          <a:noFill/>
        </p:spPr>
        <p:txBody>
          <a:bodyPr wrap="square" rtlCol="0">
            <a:spAutoFit/>
          </a:bodyPr>
          <a:lstStyle/>
          <a:p>
            <a:pPr algn="dist"/>
            <a:r>
              <a:rPr lang="zh-CN" altLang="en-US" sz="2000" dirty="0">
                <a:cs typeface="+mn-ea"/>
                <a:sym typeface="+mn-lt"/>
              </a:rPr>
              <a:t>保护环境 从我做起</a:t>
            </a:r>
          </a:p>
        </p:txBody>
      </p:sp>
      <p:sp>
        <p:nvSpPr>
          <p:cNvPr id="25" name="文本框 24"/>
          <p:cNvSpPr txBox="1"/>
          <p:nvPr/>
        </p:nvSpPr>
        <p:spPr>
          <a:xfrm>
            <a:off x="75110" y="1453951"/>
            <a:ext cx="492443" cy="3369760"/>
          </a:xfrm>
          <a:prstGeom prst="rect">
            <a:avLst/>
          </a:prstGeom>
          <a:noFill/>
        </p:spPr>
        <p:txBody>
          <a:bodyPr vert="eaVert" wrap="square" rtlCol="0">
            <a:spAutoFit/>
          </a:bodyPr>
          <a:lstStyle/>
          <a:p>
            <a:pPr algn="dist"/>
            <a:r>
              <a:rPr lang="zh-CN" altLang="en-US" sz="2000" dirty="0">
                <a:cs typeface="+mn-ea"/>
                <a:sym typeface="+mn-lt"/>
              </a:rPr>
              <a:t>世</a:t>
            </a:r>
            <a:r>
              <a:rPr lang="en-US" altLang="zh-CN" sz="2000" dirty="0">
                <a:cs typeface="+mn-ea"/>
                <a:sym typeface="+mn-lt"/>
              </a:rPr>
              <a:t>/</a:t>
            </a:r>
            <a:r>
              <a:rPr lang="zh-CN" altLang="en-US" sz="2000" dirty="0">
                <a:cs typeface="+mn-ea"/>
                <a:sym typeface="+mn-lt"/>
              </a:rPr>
              <a:t>界</a:t>
            </a:r>
            <a:r>
              <a:rPr lang="en-US" altLang="zh-CN" sz="2000" dirty="0">
                <a:cs typeface="+mn-ea"/>
                <a:sym typeface="+mn-lt"/>
              </a:rPr>
              <a:t>/</a:t>
            </a:r>
            <a:r>
              <a:rPr lang="zh-CN" altLang="en-US" sz="2000" dirty="0">
                <a:cs typeface="+mn-ea"/>
                <a:sym typeface="+mn-lt"/>
              </a:rPr>
              <a:t>环</a:t>
            </a:r>
            <a:r>
              <a:rPr lang="en-US" altLang="zh-CN" sz="2000" dirty="0">
                <a:cs typeface="+mn-ea"/>
                <a:sym typeface="+mn-lt"/>
              </a:rPr>
              <a:t>/</a:t>
            </a:r>
            <a:r>
              <a:rPr lang="zh-CN" altLang="en-US" sz="2000" dirty="0">
                <a:cs typeface="+mn-ea"/>
                <a:sym typeface="+mn-lt"/>
              </a:rPr>
              <a:t>境</a:t>
            </a:r>
            <a:r>
              <a:rPr lang="en-US" altLang="zh-CN" sz="2000" dirty="0">
                <a:cs typeface="+mn-ea"/>
                <a:sym typeface="+mn-lt"/>
              </a:rPr>
              <a:t>/</a:t>
            </a:r>
            <a:r>
              <a:rPr lang="zh-CN" altLang="en-US" sz="2000" dirty="0">
                <a:cs typeface="+mn-ea"/>
                <a:sym typeface="+mn-lt"/>
              </a:rPr>
              <a:t>日</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000">
        <p15:prstTrans prst="wind"/>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750"/>
                                        <p:tgtEl>
                                          <p:spTgt spid="25"/>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750"/>
                                        <p:tgtEl>
                                          <p:spTgt spid="18"/>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childTnLst>
                          </p:cTn>
                        </p:par>
                        <p:par>
                          <p:cTn id="18" fill="hold">
                            <p:stCondLst>
                              <p:cond delay="2500"/>
                            </p:stCondLst>
                            <p:childTnLst>
                              <p:par>
                                <p:cTn id="19" presetID="45" presetClass="entr" presetSubtype="0"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anim calcmode="lin" valueType="num">
                                      <p:cBhvr>
                                        <p:cTn id="22" dur="500" fill="hold"/>
                                        <p:tgtEl>
                                          <p:spTgt spid="14"/>
                                        </p:tgtEl>
                                        <p:attrNameLst>
                                          <p:attrName>ppt_w</p:attrName>
                                        </p:attrNameLst>
                                      </p:cBhvr>
                                      <p:tavLst>
                                        <p:tav tm="0" fmla="#ppt_w*sin(2.5*pi*$)">
                                          <p:val>
                                            <p:fltVal val="0"/>
                                          </p:val>
                                        </p:tav>
                                        <p:tav tm="100000">
                                          <p:val>
                                            <p:fltVal val="1"/>
                                          </p:val>
                                        </p:tav>
                                      </p:tavLst>
                                    </p:anim>
                                    <p:anim calcmode="lin" valueType="num">
                                      <p:cBhvr>
                                        <p:cTn id="23" dur="500" fill="hold"/>
                                        <p:tgtEl>
                                          <p:spTgt spid="14"/>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15"/>
                                        </p:tgtEl>
                                        <p:attrNameLst>
                                          <p:attrName>ppt_y</p:attrName>
                                        </p:attrNameLst>
                                      </p:cBhvr>
                                      <p:tavLst>
                                        <p:tav tm="0">
                                          <p:val>
                                            <p:strVal val="#ppt_y"/>
                                          </p:val>
                                        </p:tav>
                                        <p:tav tm="100000">
                                          <p:val>
                                            <p:strVal val="#ppt_y"/>
                                          </p:val>
                                        </p:tav>
                                      </p:tavLst>
                                    </p:anim>
                                    <p:anim calcmode="lin" valueType="num">
                                      <p:cBhvr>
                                        <p:cTn id="29"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15"/>
                                        </p:tgtEl>
                                      </p:cBhvr>
                                    </p:animEffect>
                                  </p:childTnLst>
                                </p:cTn>
                              </p:par>
                            </p:childTnLst>
                          </p:cTn>
                        </p:par>
                        <p:par>
                          <p:cTn id="32" fill="hold">
                            <p:stCondLst>
                              <p:cond delay="3299"/>
                            </p:stCondLst>
                            <p:childTnLst>
                              <p:par>
                                <p:cTn id="33" presetID="2" presetClass="entr" presetSubtype="4"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ppt_x"/>
                                          </p:val>
                                        </p:tav>
                                        <p:tav tm="100000">
                                          <p:val>
                                            <p:strVal val="#ppt_x"/>
                                          </p:val>
                                        </p:tav>
                                      </p:tavLst>
                                    </p:anim>
                                    <p:anim calcmode="lin" valueType="num">
                                      <p:cBhvr additive="base">
                                        <p:cTn id="3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bldLvl="0" animBg="1"/>
      <p:bldP spid="14" grpId="0"/>
      <p:bldP spid="16" grpId="0"/>
      <p:bldP spid="18"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内容占位符 4097"/>
          <p:cNvSpPr txBox="1">
            <a:spLocks noChangeArrowheads="1"/>
          </p:cNvSpPr>
          <p:nvPr/>
        </p:nvSpPr>
        <p:spPr>
          <a:xfrm>
            <a:off x="750003" y="2616649"/>
            <a:ext cx="4910319" cy="4248472"/>
          </a:xfrm>
          <a:prstGeom prst="rect">
            <a:avLst/>
          </a:prstGeom>
        </p:spPr>
        <p:txBody>
          <a:bodyPr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50000"/>
              </a:lnSpc>
              <a:buFontTx/>
              <a:buNone/>
              <a:defRPr/>
            </a:pPr>
            <a:r>
              <a:rPr lang="zh-CN" altLang="en-US" sz="2400" dirty="0">
                <a:cs typeface="+mn-ea"/>
                <a:sym typeface="+mn-lt"/>
              </a:rPr>
              <a:t>          1972年6月5日联合国在瑞典首都斯德哥尔摩召开了联合国人类环境会议，会议通过了《人类环境宣言》，并提出将每年的6月5日定为“世界环境日”。</a:t>
            </a:r>
          </a:p>
        </p:txBody>
      </p:sp>
      <p:sp>
        <p:nvSpPr>
          <p:cNvPr id="16" name="文本框 15"/>
          <p:cNvSpPr txBox="1"/>
          <p:nvPr/>
        </p:nvSpPr>
        <p:spPr>
          <a:xfrm>
            <a:off x="836436" y="1894257"/>
            <a:ext cx="4801314" cy="825419"/>
          </a:xfrm>
          <a:prstGeom prst="rect">
            <a:avLst/>
          </a:prstGeom>
          <a:noFill/>
        </p:spPr>
        <p:txBody>
          <a:bodyPr wrap="none">
            <a:spAutoFit/>
          </a:bodyPr>
          <a:lstStyle/>
          <a:p>
            <a:pPr algn="ctr" eaLnBrk="1" fontAlgn="auto" hangingPunct="1">
              <a:lnSpc>
                <a:spcPct val="150000"/>
              </a:lnSpc>
              <a:spcBef>
                <a:spcPts val="0"/>
              </a:spcBef>
              <a:spcAft>
                <a:spcPts val="0"/>
              </a:spcAft>
              <a:defRPr/>
            </a:pPr>
            <a:r>
              <a:rPr lang="zh-CN" altLang="en-US" sz="3600" kern="10" dirty="0">
                <a:ln w="12700">
                  <a:noFill/>
                  <a:round/>
                </a:ln>
                <a:solidFill>
                  <a:srgbClr val="0E9D70"/>
                </a:solidFill>
                <a:cs typeface="+mn-ea"/>
                <a:sym typeface="+mn-lt"/>
              </a:rPr>
              <a:t>“世界环境日”的由来</a:t>
            </a:r>
          </a:p>
        </p:txBody>
      </p:sp>
      <p:pic>
        <p:nvPicPr>
          <p:cNvPr id="19" name="图片 18" descr="D:\360安全浏览器下载\51miz-E589567-CBC22723.png51miz-E589567-CBC22723"/>
          <p:cNvPicPr>
            <a:picLocks noChangeAspect="1"/>
          </p:cNvPicPr>
          <p:nvPr/>
        </p:nvPicPr>
        <p:blipFill>
          <a:blip r:embed="rId2"/>
          <a:srcRect/>
          <a:stretch>
            <a:fillRect/>
          </a:stretch>
        </p:blipFill>
        <p:spPr>
          <a:xfrm>
            <a:off x="5230813" y="576580"/>
            <a:ext cx="6563360" cy="6563995"/>
          </a:xfrm>
          <a:prstGeom prst="rect">
            <a:avLst/>
          </a:prstGeom>
        </p:spPr>
      </p:pic>
      <p:sp>
        <p:nvSpPr>
          <p:cNvPr id="20" name="文本框 19"/>
          <p:cNvSpPr txBox="1"/>
          <p:nvPr/>
        </p:nvSpPr>
        <p:spPr>
          <a:xfrm>
            <a:off x="4443189" y="478413"/>
            <a:ext cx="3427540" cy="646331"/>
          </a:xfrm>
          <a:prstGeom prst="rect">
            <a:avLst/>
          </a:prstGeom>
          <a:noFill/>
        </p:spPr>
        <p:txBody>
          <a:bodyPr vert="horz" wrap="none">
            <a:spAutoFit/>
          </a:bodyPr>
          <a:lstStyle/>
          <a:p>
            <a:pPr algn="ctr" defTabSz="914400" eaLnBrk="1" fontAlgn="auto" hangingPunct="1">
              <a:spcBef>
                <a:spcPts val="0"/>
              </a:spcBef>
              <a:spcAft>
                <a:spcPts val="0"/>
              </a:spcAft>
              <a:defRPr/>
            </a:pPr>
            <a:r>
              <a:rPr lang="zh-CN" altLang="en-US" sz="3600" dirty="0">
                <a:solidFill>
                  <a:srgbClr val="03132E"/>
                </a:solidFill>
                <a:cs typeface="+mn-ea"/>
                <a:sym typeface="+mn-lt"/>
              </a:rPr>
              <a:t>世界环境日由来</a:t>
            </a:r>
          </a:p>
        </p:txBody>
      </p:sp>
      <p:sp>
        <p:nvSpPr>
          <p:cNvPr id="2" name="文本框 1"/>
          <p:cNvSpPr txBox="1"/>
          <p:nvPr/>
        </p:nvSpPr>
        <p:spPr>
          <a:xfrm>
            <a:off x="1271464" y="980728"/>
            <a:ext cx="1944216" cy="261610"/>
          </a:xfrm>
          <a:prstGeom prst="rect">
            <a:avLst/>
          </a:prstGeom>
          <a:noFill/>
        </p:spPr>
        <p:txBody>
          <a:bodyPr wrap="square" rtlCol="0">
            <a:spAutoFit/>
          </a:bodyPr>
          <a:lstStyle/>
          <a:p>
            <a:r>
              <a:rPr lang="en-US" altLang="zh-CN" sz="1050" dirty="0">
                <a:solidFill>
                  <a:srgbClr val="FFFFFF"/>
                </a:solidFill>
              </a:rPr>
              <a:t>https://www.ypppt.com/</a:t>
            </a:r>
            <a:endParaRPr lang="zh-CN" altLang="en-US" sz="1050" dirty="0">
              <a:solidFill>
                <a:srgbClr val="FFFFFF"/>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Tm="2000">
        <p15:prstTrans prst="curtains"/>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par>
                          <p:cTn id="10" fill="hold">
                            <p:stCondLst>
                              <p:cond delay="500"/>
                            </p:stCondLst>
                            <p:childTnLst>
                              <p:par>
                                <p:cTn id="11" presetID="16" presetClass="entr" presetSubtype="21"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inVertical)">
                                      <p:cBhvr>
                                        <p:cTn id="13" dur="500"/>
                                        <p:tgtEl>
                                          <p:spTgt spid="16"/>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5121"/>
          <p:cNvSpPr txBox="1">
            <a:spLocks noChangeArrowheads="1"/>
          </p:cNvSpPr>
          <p:nvPr/>
        </p:nvSpPr>
        <p:spPr>
          <a:xfrm>
            <a:off x="6087928" y="2053773"/>
            <a:ext cx="5181600" cy="4149898"/>
          </a:xfrm>
          <a:prstGeom prst="rect">
            <a:avLst/>
          </a:prstGeom>
        </p:spPr>
        <p:txBody>
          <a:bodyPr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50000"/>
              </a:lnSpc>
              <a:buFontTx/>
              <a:buNone/>
              <a:defRPr/>
            </a:pPr>
            <a:r>
              <a:rPr lang="zh-CN" altLang="en-US" sz="1800" dirty="0">
                <a:solidFill>
                  <a:schemeClr val="tx1">
                    <a:lumMod val="75000"/>
                    <a:lumOff val="25000"/>
                  </a:schemeClr>
                </a:solidFill>
                <a:cs typeface="+mn-ea"/>
                <a:sym typeface="+mn-lt"/>
              </a:rPr>
              <a:t>               </a:t>
            </a:r>
            <a:r>
              <a:rPr lang="zh-CN" altLang="en-US" sz="2800" dirty="0">
                <a:solidFill>
                  <a:schemeClr val="tx1">
                    <a:lumMod val="75000"/>
                    <a:lumOff val="25000"/>
                  </a:schemeClr>
                </a:solidFill>
                <a:cs typeface="+mn-ea"/>
                <a:sym typeface="+mn-lt"/>
              </a:rPr>
              <a:t>世界环境日的意义在于提醒全世界注意地球状况和人类活动对环境的危害。中国从1985年6月5日开始举办纪念世界环境日的活动。</a:t>
            </a:r>
          </a:p>
        </p:txBody>
      </p:sp>
      <p:pic>
        <p:nvPicPr>
          <p:cNvPr id="4" name="图片 3" descr="D:\360安全浏览器下载\51miz-E589586-9E1331AE.png51miz-E589586-9E1331AE"/>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386715" y="726440"/>
            <a:ext cx="5778500" cy="5761355"/>
          </a:xfrm>
          <a:prstGeom prst="rect">
            <a:avLst/>
          </a:prstGeom>
        </p:spPr>
      </p:pic>
      <p:sp>
        <p:nvSpPr>
          <p:cNvPr id="5" name="文本框 4"/>
          <p:cNvSpPr txBox="1"/>
          <p:nvPr/>
        </p:nvSpPr>
        <p:spPr>
          <a:xfrm>
            <a:off x="4443189" y="478413"/>
            <a:ext cx="3427540" cy="646331"/>
          </a:xfrm>
          <a:prstGeom prst="rect">
            <a:avLst/>
          </a:prstGeom>
          <a:noFill/>
        </p:spPr>
        <p:txBody>
          <a:bodyPr vert="horz" wrap="none">
            <a:spAutoFit/>
          </a:bodyPr>
          <a:lstStyle/>
          <a:p>
            <a:pPr algn="ctr" defTabSz="914400" eaLnBrk="1" fontAlgn="auto" hangingPunct="1">
              <a:spcBef>
                <a:spcPts val="0"/>
              </a:spcBef>
              <a:spcAft>
                <a:spcPts val="0"/>
              </a:spcAft>
              <a:defRPr/>
            </a:pPr>
            <a:r>
              <a:rPr lang="zh-CN" altLang="en-US" sz="3600" dirty="0">
                <a:solidFill>
                  <a:srgbClr val="03132E"/>
                </a:solidFill>
                <a:cs typeface="+mn-ea"/>
                <a:sym typeface="+mn-lt"/>
              </a:rPr>
              <a:t>世界环境日由来</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Tm="2000">
        <p15:prstTrans prst="curtains"/>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 presetClass="entr" presetSubtype="4"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6145"/>
          <p:cNvSpPr txBox="1">
            <a:spLocks noChangeArrowheads="1"/>
          </p:cNvSpPr>
          <p:nvPr/>
        </p:nvSpPr>
        <p:spPr>
          <a:xfrm>
            <a:off x="716280" y="1844824"/>
            <a:ext cx="5669280" cy="3514328"/>
          </a:xfrm>
          <a:prstGeom prst="rect">
            <a:avLst/>
          </a:prstGeom>
        </p:spPr>
        <p:txBody>
          <a:bodyPr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50000"/>
              </a:lnSpc>
              <a:buFontTx/>
              <a:buNone/>
              <a:defRPr/>
            </a:pPr>
            <a:r>
              <a:rPr lang="zh-CN" altLang="en-US" dirty="0">
                <a:solidFill>
                  <a:schemeClr val="tx1">
                    <a:lumMod val="75000"/>
                    <a:lumOff val="25000"/>
                  </a:schemeClr>
                </a:solidFill>
                <a:cs typeface="+mn-ea"/>
                <a:sym typeface="+mn-lt"/>
              </a:rPr>
              <a:t>          今年6月5日，是第42个世界环境日。此次世界环境日联合国确定的主题是“思前，食后，厉行节约。”  中国主题是“共呼吸，共奋斗”。</a:t>
            </a:r>
          </a:p>
        </p:txBody>
      </p:sp>
      <p:pic>
        <p:nvPicPr>
          <p:cNvPr id="4" name="图片 3" descr="D:\360安全浏览器下载\51miz-E586729-878A163E.png51miz-E586729-878A163E"/>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5847080" y="1844675"/>
            <a:ext cx="5755640" cy="3783965"/>
          </a:xfrm>
          <a:prstGeom prst="rect">
            <a:avLst/>
          </a:prstGeom>
        </p:spPr>
      </p:pic>
      <p:sp>
        <p:nvSpPr>
          <p:cNvPr id="5" name="文本框 4"/>
          <p:cNvSpPr txBox="1"/>
          <p:nvPr/>
        </p:nvSpPr>
        <p:spPr>
          <a:xfrm>
            <a:off x="4443189" y="478413"/>
            <a:ext cx="3427540" cy="646331"/>
          </a:xfrm>
          <a:prstGeom prst="rect">
            <a:avLst/>
          </a:prstGeom>
          <a:noFill/>
        </p:spPr>
        <p:txBody>
          <a:bodyPr vert="horz" wrap="none">
            <a:spAutoFit/>
          </a:bodyPr>
          <a:lstStyle/>
          <a:p>
            <a:pPr algn="ctr" defTabSz="914400" eaLnBrk="1" fontAlgn="auto" hangingPunct="1">
              <a:spcBef>
                <a:spcPts val="0"/>
              </a:spcBef>
              <a:spcAft>
                <a:spcPts val="0"/>
              </a:spcAft>
              <a:defRPr/>
            </a:pPr>
            <a:r>
              <a:rPr lang="zh-CN" altLang="en-US" sz="3600" dirty="0">
                <a:solidFill>
                  <a:srgbClr val="03132E"/>
                </a:solidFill>
                <a:cs typeface="+mn-ea"/>
                <a:sym typeface="+mn-lt"/>
              </a:rPr>
              <a:t>世界环境日由来</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Tm="2000">
        <p15:prstTrans prst="curtains"/>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 presetClass="entr" presetSubtype="4"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1"/>
          <p:nvPr/>
        </p:nvSpPr>
        <p:spPr>
          <a:xfrm>
            <a:off x="6888393" y="3049211"/>
            <a:ext cx="3992880" cy="1014730"/>
          </a:xfrm>
          <a:prstGeom prst="rect">
            <a:avLst/>
          </a:prstGeom>
          <a:noFill/>
        </p:spPr>
        <p:txBody>
          <a:bodyPr vert="horz" wrap="none">
            <a:spAutoFit/>
          </a:bodyPr>
          <a:lstStyle/>
          <a:p>
            <a:pPr algn="ctr" defTabSz="914400" eaLnBrk="1" fontAlgn="auto" hangingPunct="1">
              <a:spcBef>
                <a:spcPts val="0"/>
              </a:spcBef>
              <a:spcAft>
                <a:spcPts val="0"/>
              </a:spcAft>
              <a:defRPr/>
            </a:pPr>
            <a:r>
              <a:rPr lang="zh-CN" altLang="en-US" sz="6000" b="1" dirty="0">
                <a:cs typeface="+mn-ea"/>
                <a:sym typeface="+mn-lt"/>
              </a:rPr>
              <a:t>环境的影响</a:t>
            </a:r>
          </a:p>
        </p:txBody>
      </p:sp>
      <p:sp>
        <p:nvSpPr>
          <p:cNvPr id="2" name="椭圆 1"/>
          <p:cNvSpPr/>
          <p:nvPr/>
        </p:nvSpPr>
        <p:spPr>
          <a:xfrm>
            <a:off x="8313901" y="1998226"/>
            <a:ext cx="1088544" cy="10942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4" name="文本框 13"/>
          <p:cNvSpPr txBox="1"/>
          <p:nvPr/>
        </p:nvSpPr>
        <p:spPr>
          <a:xfrm>
            <a:off x="8189950" y="1842184"/>
            <a:ext cx="1310640" cy="1198880"/>
          </a:xfrm>
          <a:prstGeom prst="rect">
            <a:avLst/>
          </a:prstGeom>
          <a:noFill/>
        </p:spPr>
        <p:txBody>
          <a:bodyPr wrap="none">
            <a:spAutoFit/>
          </a:bodyPr>
          <a:lstStyle/>
          <a:p>
            <a:pPr algn="ctr" defTabSz="914400" eaLnBrk="1" fontAlgn="auto" hangingPunct="1">
              <a:spcBef>
                <a:spcPts val="0"/>
              </a:spcBef>
              <a:spcAft>
                <a:spcPts val="0"/>
              </a:spcAft>
              <a:defRPr/>
            </a:pPr>
            <a:r>
              <a:rPr lang="en-US" altLang="zh-CN" sz="7200" b="1" dirty="0">
                <a:cs typeface="+mn-ea"/>
                <a:sym typeface="+mn-lt"/>
              </a:rPr>
              <a:t>02</a:t>
            </a:r>
          </a:p>
        </p:txBody>
      </p:sp>
      <p:sp>
        <p:nvSpPr>
          <p:cNvPr id="16" name="文本框 15"/>
          <p:cNvSpPr txBox="1"/>
          <p:nvPr/>
        </p:nvSpPr>
        <p:spPr>
          <a:xfrm>
            <a:off x="6053674" y="3965052"/>
            <a:ext cx="5700712" cy="689997"/>
          </a:xfrm>
          <a:prstGeom prst="rect">
            <a:avLst/>
          </a:prstGeom>
          <a:noFill/>
        </p:spPr>
        <p:txBody>
          <a:bodyPr>
            <a:spAutoFit/>
          </a:bodyPr>
          <a:lstStyle/>
          <a:p>
            <a:pPr algn="ctr" eaLnBrk="1" fontAlgn="auto" hangingPunct="1">
              <a:lnSpc>
                <a:spcPts val="2500"/>
              </a:lnSpc>
              <a:spcBef>
                <a:spcPts val="0"/>
              </a:spcBef>
              <a:spcAft>
                <a:spcPts val="0"/>
              </a:spcAft>
              <a:defRPr/>
            </a:pPr>
            <a:r>
              <a:rPr lang="en-US" altLang="zh-CN" sz="1200" b="1" dirty="0">
                <a:cs typeface="+mn-ea"/>
                <a:sym typeface="+mn-lt"/>
              </a:rPr>
              <a:t>Time would heal almost all wounds. If your wounds have not been healed up, please wait for a short while. </a:t>
            </a:r>
          </a:p>
        </p:txBody>
      </p:sp>
      <p:sp>
        <p:nvSpPr>
          <p:cNvPr id="18" name="文本框 17"/>
          <p:cNvSpPr txBox="1"/>
          <p:nvPr/>
        </p:nvSpPr>
        <p:spPr>
          <a:xfrm>
            <a:off x="7404469" y="592458"/>
            <a:ext cx="3103058" cy="400110"/>
          </a:xfrm>
          <a:prstGeom prst="rect">
            <a:avLst/>
          </a:prstGeom>
          <a:noFill/>
        </p:spPr>
        <p:txBody>
          <a:bodyPr wrap="square" rtlCol="0">
            <a:spAutoFit/>
          </a:bodyPr>
          <a:lstStyle/>
          <a:p>
            <a:pPr algn="dist"/>
            <a:r>
              <a:rPr lang="zh-CN" altLang="en-US" sz="2000" dirty="0">
                <a:cs typeface="+mn-ea"/>
                <a:sym typeface="+mn-lt"/>
              </a:rPr>
              <a:t>保护环境 从我做起</a:t>
            </a:r>
          </a:p>
        </p:txBody>
      </p:sp>
      <p:sp>
        <p:nvSpPr>
          <p:cNvPr id="25" name="文本框 24"/>
          <p:cNvSpPr txBox="1"/>
          <p:nvPr/>
        </p:nvSpPr>
        <p:spPr>
          <a:xfrm>
            <a:off x="75110" y="1453951"/>
            <a:ext cx="492443" cy="3369760"/>
          </a:xfrm>
          <a:prstGeom prst="rect">
            <a:avLst/>
          </a:prstGeom>
          <a:noFill/>
        </p:spPr>
        <p:txBody>
          <a:bodyPr vert="eaVert" wrap="square" rtlCol="0">
            <a:spAutoFit/>
          </a:bodyPr>
          <a:lstStyle/>
          <a:p>
            <a:pPr algn="dist"/>
            <a:r>
              <a:rPr lang="zh-CN" altLang="en-US" sz="2000" dirty="0">
                <a:cs typeface="+mn-ea"/>
                <a:sym typeface="+mn-lt"/>
              </a:rPr>
              <a:t>世</a:t>
            </a:r>
            <a:r>
              <a:rPr lang="en-US" altLang="zh-CN" sz="2000" dirty="0">
                <a:cs typeface="+mn-ea"/>
                <a:sym typeface="+mn-lt"/>
              </a:rPr>
              <a:t>/</a:t>
            </a:r>
            <a:r>
              <a:rPr lang="zh-CN" altLang="en-US" sz="2000" dirty="0">
                <a:cs typeface="+mn-ea"/>
                <a:sym typeface="+mn-lt"/>
              </a:rPr>
              <a:t>界</a:t>
            </a:r>
            <a:r>
              <a:rPr lang="en-US" altLang="zh-CN" sz="2000" dirty="0">
                <a:cs typeface="+mn-ea"/>
                <a:sym typeface="+mn-lt"/>
              </a:rPr>
              <a:t>/</a:t>
            </a:r>
            <a:r>
              <a:rPr lang="zh-CN" altLang="en-US" sz="2000" dirty="0">
                <a:cs typeface="+mn-ea"/>
                <a:sym typeface="+mn-lt"/>
              </a:rPr>
              <a:t>环</a:t>
            </a:r>
            <a:r>
              <a:rPr lang="en-US" altLang="zh-CN" sz="2000" dirty="0">
                <a:cs typeface="+mn-ea"/>
                <a:sym typeface="+mn-lt"/>
              </a:rPr>
              <a:t>/</a:t>
            </a:r>
            <a:r>
              <a:rPr lang="zh-CN" altLang="en-US" sz="2000" dirty="0">
                <a:cs typeface="+mn-ea"/>
                <a:sym typeface="+mn-lt"/>
              </a:rPr>
              <a:t>境</a:t>
            </a:r>
            <a:r>
              <a:rPr lang="en-US" altLang="zh-CN" sz="2000" dirty="0">
                <a:cs typeface="+mn-ea"/>
                <a:sym typeface="+mn-lt"/>
              </a:rPr>
              <a:t>/</a:t>
            </a:r>
            <a:r>
              <a:rPr lang="zh-CN" altLang="en-US" sz="2000" dirty="0">
                <a:cs typeface="+mn-ea"/>
                <a:sym typeface="+mn-lt"/>
              </a:rPr>
              <a:t>日</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000">
        <p15:prstTrans prst="wind"/>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750"/>
                                        <p:tgtEl>
                                          <p:spTgt spid="25"/>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750"/>
                                        <p:tgtEl>
                                          <p:spTgt spid="18"/>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childTnLst>
                          </p:cTn>
                        </p:par>
                        <p:par>
                          <p:cTn id="18" fill="hold">
                            <p:stCondLst>
                              <p:cond delay="2500"/>
                            </p:stCondLst>
                            <p:childTnLst>
                              <p:par>
                                <p:cTn id="19" presetID="45" presetClass="entr" presetSubtype="0"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anim calcmode="lin" valueType="num">
                                      <p:cBhvr>
                                        <p:cTn id="22" dur="500" fill="hold"/>
                                        <p:tgtEl>
                                          <p:spTgt spid="14"/>
                                        </p:tgtEl>
                                        <p:attrNameLst>
                                          <p:attrName>ppt_w</p:attrName>
                                        </p:attrNameLst>
                                      </p:cBhvr>
                                      <p:tavLst>
                                        <p:tav tm="0" fmla="#ppt_w*sin(2.5*pi*$)">
                                          <p:val>
                                            <p:fltVal val="0"/>
                                          </p:val>
                                        </p:tav>
                                        <p:tav tm="100000">
                                          <p:val>
                                            <p:fltVal val="1"/>
                                          </p:val>
                                        </p:tav>
                                      </p:tavLst>
                                    </p:anim>
                                    <p:anim calcmode="lin" valueType="num">
                                      <p:cBhvr>
                                        <p:cTn id="23" dur="500" fill="hold"/>
                                        <p:tgtEl>
                                          <p:spTgt spid="14"/>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15"/>
                                        </p:tgtEl>
                                        <p:attrNameLst>
                                          <p:attrName>ppt_y</p:attrName>
                                        </p:attrNameLst>
                                      </p:cBhvr>
                                      <p:tavLst>
                                        <p:tav tm="0">
                                          <p:val>
                                            <p:strVal val="#ppt_y"/>
                                          </p:val>
                                        </p:tav>
                                        <p:tav tm="100000">
                                          <p:val>
                                            <p:strVal val="#ppt_y"/>
                                          </p:val>
                                        </p:tav>
                                      </p:tavLst>
                                    </p:anim>
                                    <p:anim calcmode="lin" valueType="num">
                                      <p:cBhvr>
                                        <p:cTn id="29"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15"/>
                                        </p:tgtEl>
                                      </p:cBhvr>
                                    </p:animEffect>
                                  </p:childTnLst>
                                </p:cTn>
                              </p:par>
                            </p:childTnLst>
                          </p:cTn>
                        </p:par>
                        <p:par>
                          <p:cTn id="32" fill="hold">
                            <p:stCondLst>
                              <p:cond delay="3200"/>
                            </p:stCondLst>
                            <p:childTnLst>
                              <p:par>
                                <p:cTn id="33" presetID="2" presetClass="entr" presetSubtype="4"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ppt_x"/>
                                          </p:val>
                                        </p:tav>
                                        <p:tav tm="100000">
                                          <p:val>
                                            <p:strVal val="#ppt_x"/>
                                          </p:val>
                                        </p:tav>
                                      </p:tavLst>
                                    </p:anim>
                                    <p:anim calcmode="lin" valueType="num">
                                      <p:cBhvr additive="base">
                                        <p:cTn id="3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bldLvl="0" animBg="1"/>
      <p:bldP spid="14" grpId="0"/>
      <p:bldP spid="16" grpId="0"/>
      <p:bldP spid="18"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a:spLocks noChangeArrowheads="1"/>
          </p:cNvSpPr>
          <p:nvPr/>
        </p:nvSpPr>
        <p:spPr bwMode="auto">
          <a:xfrm>
            <a:off x="3215680" y="1916832"/>
            <a:ext cx="7088188" cy="923330"/>
          </a:xfrm>
          <a:prstGeom prst="rect">
            <a:avLst/>
          </a:prstGeom>
          <a:noFill/>
          <a:ln>
            <a:noFill/>
          </a:ln>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5400" dirty="0">
                <a:solidFill>
                  <a:srgbClr val="0E9D70"/>
                </a:solidFill>
                <a:latin typeface="+mn-lt"/>
                <a:ea typeface="+mn-ea"/>
                <a:cs typeface="+mn-ea"/>
                <a:sym typeface="+mn-lt"/>
              </a:rPr>
              <a:t>猜一猜：这是什么？</a:t>
            </a:r>
          </a:p>
        </p:txBody>
      </p:sp>
      <p:sp>
        <p:nvSpPr>
          <p:cNvPr id="3" name="文本框 2"/>
          <p:cNvSpPr txBox="1">
            <a:spLocks noChangeArrowheads="1"/>
          </p:cNvSpPr>
          <p:nvPr/>
        </p:nvSpPr>
        <p:spPr bwMode="auto">
          <a:xfrm>
            <a:off x="4531256" y="3125728"/>
            <a:ext cx="3384376" cy="1830245"/>
          </a:xfrm>
          <a:prstGeom prst="rect">
            <a:avLst/>
          </a:prstGeom>
          <a:noFill/>
          <a:ln>
            <a:noFill/>
          </a:ln>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auto" hangingPunct="1">
              <a:lnSpc>
                <a:spcPct val="150000"/>
              </a:lnSpc>
              <a:spcBef>
                <a:spcPts val="0"/>
              </a:spcBef>
              <a:spcAft>
                <a:spcPts val="0"/>
              </a:spcAft>
              <a:defRPr/>
            </a:pPr>
            <a:r>
              <a:rPr lang="zh-CN" altLang="en-US" sz="4000" dirty="0">
                <a:solidFill>
                  <a:schemeClr val="tx1">
                    <a:lumMod val="75000"/>
                    <a:lumOff val="25000"/>
                  </a:schemeClr>
                </a:solidFill>
                <a:latin typeface="+mn-lt"/>
                <a:ea typeface="+mn-ea"/>
                <a:cs typeface="+mn-ea"/>
                <a:sym typeface="+mn-lt"/>
              </a:rPr>
              <a:t>谜底：沙尘暴</a:t>
            </a:r>
          </a:p>
          <a:p>
            <a:pPr eaLnBrk="1" fontAlgn="auto" hangingPunct="1">
              <a:lnSpc>
                <a:spcPct val="150000"/>
              </a:lnSpc>
              <a:spcBef>
                <a:spcPts val="0"/>
              </a:spcBef>
              <a:spcAft>
                <a:spcPts val="0"/>
              </a:spcAft>
              <a:defRPr/>
            </a:pPr>
            <a:r>
              <a:rPr lang="zh-CN" altLang="en-US" sz="4000" dirty="0">
                <a:solidFill>
                  <a:schemeClr val="tx1">
                    <a:lumMod val="75000"/>
                    <a:lumOff val="25000"/>
                  </a:schemeClr>
                </a:solidFill>
                <a:latin typeface="+mn-lt"/>
                <a:ea typeface="+mn-ea"/>
                <a:cs typeface="+mn-ea"/>
                <a:sym typeface="+mn-lt"/>
              </a:rPr>
              <a:t>你猜对了吗？</a:t>
            </a:r>
          </a:p>
        </p:txBody>
      </p:sp>
      <p:pic>
        <p:nvPicPr>
          <p:cNvPr id="5" name="图片 4" descr="D:\360安全浏览器下载\51miz-E1117484-0B2D35BD.png51miz-E1117484-0B2D35BD"/>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926783" y="2766695"/>
            <a:ext cx="3604260" cy="3604260"/>
          </a:xfrm>
          <a:prstGeom prst="rect">
            <a:avLst/>
          </a:prstGeom>
        </p:spPr>
      </p:pic>
      <p:pic>
        <p:nvPicPr>
          <p:cNvPr id="6" name="图片 5" descr="D:\360安全浏览器下载\51miz-E1117484-0B2D35BD.png51miz-E1117484-0B2D35BD"/>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flipH="1">
            <a:off x="8063675" y="2877602"/>
            <a:ext cx="3382010" cy="3382645"/>
          </a:xfrm>
          <a:prstGeom prst="rect">
            <a:avLst/>
          </a:prstGeom>
        </p:spPr>
      </p:pic>
      <p:sp>
        <p:nvSpPr>
          <p:cNvPr id="7" name="文本框 6"/>
          <p:cNvSpPr txBox="1"/>
          <p:nvPr/>
        </p:nvSpPr>
        <p:spPr>
          <a:xfrm>
            <a:off x="4910464" y="478413"/>
            <a:ext cx="2492991" cy="646331"/>
          </a:xfrm>
          <a:prstGeom prst="rect">
            <a:avLst/>
          </a:prstGeom>
          <a:noFill/>
        </p:spPr>
        <p:txBody>
          <a:bodyPr vert="horz" wrap="none">
            <a:spAutoFit/>
          </a:bodyPr>
          <a:lstStyle/>
          <a:p>
            <a:pPr algn="ctr" defTabSz="914400" eaLnBrk="1" fontAlgn="auto" hangingPunct="1">
              <a:spcBef>
                <a:spcPts val="0"/>
              </a:spcBef>
              <a:spcAft>
                <a:spcPts val="0"/>
              </a:spcAft>
              <a:defRPr/>
            </a:pPr>
            <a:r>
              <a:rPr lang="zh-CN" altLang="en-US" sz="3600" dirty="0">
                <a:solidFill>
                  <a:srgbClr val="03132E"/>
                </a:solidFill>
                <a:cs typeface="+mn-ea"/>
                <a:sym typeface="+mn-lt"/>
              </a:rPr>
              <a:t>环境的影响</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Tm="2000">
        <p15:prstTrans prst="curtains"/>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16" presetClass="entr" presetSubtype="21"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par>
                          <p:cTn id="20" fill="hold">
                            <p:stCondLst>
                              <p:cond delay="1500"/>
                            </p:stCondLst>
                            <p:childTnLst>
                              <p:par>
                                <p:cTn id="21" presetID="2" presetClass="entr" presetSubtype="4" fill="hold" grpId="5" nodeType="after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ldLvl="0"/>
      <p:bldP spid="3" grpId="1" bldLvl="0"/>
      <p:bldP spid="3" grpId="2" bldLvl="0"/>
      <p:bldP spid="3" grpId="3" bldLvl="0"/>
      <p:bldP spid="3" grpId="4" bldLvl="0"/>
      <p:bldP spid="3" grpId="5"/>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8196"/>
          <p:cNvSpPr txBox="1">
            <a:spLocks noChangeArrowheads="1"/>
          </p:cNvSpPr>
          <p:nvPr/>
        </p:nvSpPr>
        <p:spPr bwMode="auto">
          <a:xfrm>
            <a:off x="6054482" y="1725168"/>
            <a:ext cx="5275262" cy="3508653"/>
          </a:xfrm>
          <a:prstGeom prst="rect">
            <a:avLst/>
          </a:prstGeom>
          <a:noFill/>
          <a:ln>
            <a:noFill/>
          </a:ln>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auto" hangingPunct="1">
              <a:lnSpc>
                <a:spcPct val="150000"/>
              </a:lnSpc>
              <a:spcBef>
                <a:spcPct val="50000"/>
              </a:spcBef>
              <a:spcAft>
                <a:spcPts val="0"/>
              </a:spcAft>
              <a:defRPr/>
            </a:pPr>
            <a:r>
              <a:rPr lang="zh-CN" altLang="en-US" sz="3600" dirty="0">
                <a:solidFill>
                  <a:schemeClr val="tx1">
                    <a:lumMod val="75000"/>
                    <a:lumOff val="25000"/>
                  </a:schemeClr>
                </a:solidFill>
                <a:latin typeface="+mn-lt"/>
                <a:ea typeface="+mn-ea"/>
                <a:cs typeface="+mn-ea"/>
                <a:sym typeface="+mn-lt"/>
              </a:rPr>
              <a:t>    </a:t>
            </a:r>
            <a:r>
              <a:rPr lang="zh-CN" altLang="en-US" sz="2800" dirty="0">
                <a:solidFill>
                  <a:schemeClr val="tx1">
                    <a:lumMod val="75000"/>
                    <a:lumOff val="25000"/>
                  </a:schemeClr>
                </a:solidFill>
                <a:latin typeface="+mn-lt"/>
                <a:ea typeface="+mn-ea"/>
                <a:cs typeface="+mn-ea"/>
                <a:sym typeface="+mn-lt"/>
              </a:rPr>
              <a:t>1993年5月5日，新疆、甘肃、内蒙古、宁夏等省，遭遇特大沙尘暴，造成85人死亡，264人受伤，12万头牲畜死亡或丢失。农作物受损面积560 万亩。</a:t>
            </a:r>
          </a:p>
        </p:txBody>
      </p:sp>
      <p:pic>
        <p:nvPicPr>
          <p:cNvPr id="4" name="图片 3" descr="D:\360安全浏览器下载\51miz-E1096783-D826B933.png51miz-E1096783-D826B933"/>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flipH="1">
            <a:off x="445770" y="1216343"/>
            <a:ext cx="5379720" cy="5376545"/>
          </a:xfrm>
          <a:prstGeom prst="rect">
            <a:avLst/>
          </a:prstGeom>
        </p:spPr>
      </p:pic>
      <p:sp>
        <p:nvSpPr>
          <p:cNvPr id="5" name="文本框 4"/>
          <p:cNvSpPr txBox="1"/>
          <p:nvPr/>
        </p:nvSpPr>
        <p:spPr>
          <a:xfrm>
            <a:off x="4910464" y="478413"/>
            <a:ext cx="2492991" cy="646331"/>
          </a:xfrm>
          <a:prstGeom prst="rect">
            <a:avLst/>
          </a:prstGeom>
          <a:noFill/>
        </p:spPr>
        <p:txBody>
          <a:bodyPr vert="horz" wrap="none">
            <a:spAutoFit/>
          </a:bodyPr>
          <a:lstStyle/>
          <a:p>
            <a:pPr algn="ctr" defTabSz="914400" eaLnBrk="1" fontAlgn="auto" hangingPunct="1">
              <a:spcBef>
                <a:spcPts val="0"/>
              </a:spcBef>
              <a:spcAft>
                <a:spcPts val="0"/>
              </a:spcAft>
              <a:defRPr/>
            </a:pPr>
            <a:r>
              <a:rPr lang="zh-CN" altLang="en-US" sz="3600" dirty="0">
                <a:solidFill>
                  <a:srgbClr val="03132E"/>
                </a:solidFill>
                <a:cs typeface="+mn-ea"/>
                <a:sym typeface="+mn-lt"/>
              </a:rPr>
              <a:t>环境的影响</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Tm="2000">
        <p15:prstTrans prst="curtains"/>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 presetClass="entr" presetSubtype="4"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51230141854"/>
  <p:tag name="MH_LIBRARY" val="CONTENTS"/>
  <p:tag name="MH_TYPE" val="OTHERS"/>
  <p:tag name="ID" val="545839"/>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nqunpjks">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TotalTime>
  <Words>846</Words>
  <Application>Microsoft Office PowerPoint</Application>
  <PresentationFormat>宽屏</PresentationFormat>
  <Paragraphs>102</Paragraphs>
  <Slides>22</Slides>
  <Notes>6</Notes>
  <HiddenSlides>0</HiddenSlides>
  <MMClips>0</MMClips>
  <ScaleCrop>false</ScaleCrop>
  <HeadingPairs>
    <vt:vector size="6" baseType="variant">
      <vt:variant>
        <vt:lpstr>已用的字体</vt:lpstr>
      </vt:variant>
      <vt:variant>
        <vt:i4>8</vt:i4>
      </vt:variant>
      <vt:variant>
        <vt:lpstr>主题</vt:lpstr>
      </vt:variant>
      <vt:variant>
        <vt:i4>3</vt:i4>
      </vt:variant>
      <vt:variant>
        <vt:lpstr>幻灯片标题</vt:lpstr>
      </vt:variant>
      <vt:variant>
        <vt:i4>22</vt:i4>
      </vt:variant>
    </vt:vector>
  </HeadingPairs>
  <TitlesOfParts>
    <vt:vector size="33" baseType="lpstr">
      <vt:lpstr>Meiryo</vt:lpstr>
      <vt:lpstr>等线</vt:lpstr>
      <vt:lpstr>方正粗黑宋简体</vt:lpstr>
      <vt:lpstr>宋体</vt:lpstr>
      <vt:lpstr>微软雅黑</vt:lpstr>
      <vt:lpstr>Arial</vt:lpstr>
      <vt:lpstr>Calibri</vt:lpstr>
      <vt:lpstr>Calibri Light</vt:lpstr>
      <vt:lpstr>第一PPT，www.1ppt.com</vt:lpstr>
      <vt:lpstr>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370</cp:revision>
  <dcterms:created xsi:type="dcterms:W3CDTF">2020-02-01T02:54:00Z</dcterms:created>
  <dcterms:modified xsi:type="dcterms:W3CDTF">2023-01-19T04:00:33Z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2052-10.1.0.7698</vt:lpwstr>
  </property>
</Properties>
</file>