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6" r:id="rId3"/>
  </p:sldMasterIdLst>
  <p:notesMasterIdLst>
    <p:notesMasterId r:id="rId32"/>
  </p:notesMasterIdLst>
  <p:handoutMasterIdLst>
    <p:handoutMasterId r:id="rId33"/>
  </p:handoutMasterIdLst>
  <p:sldIdLst>
    <p:sldId id="290" r:id="rId4"/>
    <p:sldId id="442" r:id="rId5"/>
    <p:sldId id="326" r:id="rId6"/>
    <p:sldId id="328" r:id="rId7"/>
    <p:sldId id="444" r:id="rId8"/>
    <p:sldId id="445" r:id="rId9"/>
    <p:sldId id="446" r:id="rId10"/>
    <p:sldId id="447" r:id="rId11"/>
    <p:sldId id="422" r:id="rId12"/>
    <p:sldId id="419" r:id="rId13"/>
    <p:sldId id="449" r:id="rId14"/>
    <p:sldId id="427" r:id="rId15"/>
    <p:sldId id="428" r:id="rId16"/>
    <p:sldId id="429" r:id="rId17"/>
    <p:sldId id="430" r:id="rId18"/>
    <p:sldId id="420" r:id="rId19"/>
    <p:sldId id="431" r:id="rId20"/>
    <p:sldId id="433" r:id="rId21"/>
    <p:sldId id="434" r:id="rId22"/>
    <p:sldId id="435" r:id="rId23"/>
    <p:sldId id="436" r:id="rId24"/>
    <p:sldId id="437" r:id="rId25"/>
    <p:sldId id="421" r:id="rId26"/>
    <p:sldId id="448" r:id="rId27"/>
    <p:sldId id="439" r:id="rId28"/>
    <p:sldId id="440" r:id="rId29"/>
    <p:sldId id="451" r:id="rId30"/>
    <p:sldId id="452"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c"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5A800"/>
    <a:srgbClr val="D9F2F6"/>
    <a:srgbClr val="85BC00"/>
    <a:srgbClr val="0BA300"/>
    <a:srgbClr val="A3EE00"/>
    <a:srgbClr val="009E00"/>
    <a:srgbClr val="1D8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6314" autoAdjust="0"/>
  </p:normalViewPr>
  <p:slideViewPr>
    <p:cSldViewPr snapToGrid="0">
      <p:cViewPr varScale="1">
        <p:scale>
          <a:sx n="108" d="100"/>
          <a:sy n="108" d="100"/>
        </p:scale>
        <p:origin x="678"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 CN Normal" panose="020B0400000000000000" charset="-122"/>
              <a:ea typeface="思源黑体 CN Normal" panose="020B04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思源黑体 CN Normal" panose="020B0400000000000000" charset="-122"/>
              </a:rPr>
              <a:t>2023/1/19</a:t>
            </a:fld>
            <a:endParaRPr lang="zh-CN" altLang="en-US">
              <a:ea typeface="思源黑体 CN Normal" panose="020B04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 CN Normal" panose="020B0400000000000000" charset="-122"/>
              <a:ea typeface="思源黑体 CN Normal" panose="020B04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思源黑体 CN Normal" panose="020B0400000000000000" charset="-122"/>
              </a:rPr>
              <a:t>‹#›</a:t>
            </a:fld>
            <a:endParaRPr lang="zh-CN" altLang="en-US">
              <a:ea typeface="思源黑体 CN Normal" panose="020B0400000000000000" charset="-122"/>
            </a:endParaRPr>
          </a:p>
        </p:txBody>
      </p:sp>
    </p:spTree>
    <p:extLst>
      <p:ext uri="{BB962C8B-B14F-4D97-AF65-F5344CB8AC3E}">
        <p14:creationId xmlns:p14="http://schemas.microsoft.com/office/powerpoint/2010/main" val="1746595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Normal" panose="020B0400000000000000" charset="-122"/>
                <a:ea typeface="思源黑体 CN Normal" panose="020B04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Normal" panose="020B0400000000000000" charset="-122"/>
                <a:ea typeface="思源黑体 CN Normal" panose="020B0400000000000000" charset="-122"/>
              </a:defRPr>
            </a:lvl1pPr>
          </a:lstStyle>
          <a:p>
            <a:fld id="{D2A48B96-639E-45A3-A0BA-2464DFDB1FAA}" type="datetimeFigureOut">
              <a:rPr lang="zh-CN" altLang="en-US" smtClean="0"/>
              <a:t>2023/1/19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Normal" panose="020B0400000000000000" charset="-122"/>
                <a:ea typeface="思源黑体 CN Normal" panose="020B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Normal" panose="020B0400000000000000" charset="-122"/>
                <a:ea typeface="思源黑体 CN Normal" panose="020B0400000000000000" charset="-122"/>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682722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1pPr>
    <a:lvl2pPr marL="4572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2pPr>
    <a:lvl3pPr marL="9144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3pPr>
    <a:lvl4pPr marL="13716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4pPr>
    <a:lvl5pPr marL="18288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C24BC1-63E7-44F6-BEE4-FE03522806BC}" type="slidenum">
              <a:rPr lang="zh-CN" altLang="en-US" smtClean="0"/>
              <a:t>13</a:t>
            </a:fld>
            <a:endParaRPr lang="zh-CN" altLang="en-US"/>
          </a:p>
        </p:txBody>
      </p:sp>
    </p:spTree>
    <p:extLst>
      <p:ext uri="{BB962C8B-B14F-4D97-AF65-F5344CB8AC3E}">
        <p14:creationId xmlns:p14="http://schemas.microsoft.com/office/powerpoint/2010/main" val="2468796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17</a:t>
            </a:fld>
            <a:endParaRPr lang="zh-CN" altLang="en-US"/>
          </a:p>
        </p:txBody>
      </p:sp>
    </p:spTree>
    <p:extLst>
      <p:ext uri="{BB962C8B-B14F-4D97-AF65-F5344CB8AC3E}">
        <p14:creationId xmlns:p14="http://schemas.microsoft.com/office/powerpoint/2010/main" val="3652964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93644446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2" name="图片 11" descr="51miz-E1218252-DDA4C47B"/>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42525" y="142240"/>
            <a:ext cx="1743075" cy="1307465"/>
          </a:xfrm>
          <a:prstGeom prst="rect">
            <a:avLst/>
          </a:prstGeom>
        </p:spPr>
      </p:pic>
      <p:pic>
        <p:nvPicPr>
          <p:cNvPr id="3" name="图片 2" descr="4"/>
          <p:cNvPicPr>
            <a:picLocks noChangeAspect="1"/>
          </p:cNvPicPr>
          <p:nvPr userDrawn="1"/>
        </p:nvPicPr>
        <p:blipFill>
          <a:blip r:embed="rId3"/>
          <a:stretch>
            <a:fillRect/>
          </a:stretch>
        </p:blipFill>
        <p:spPr>
          <a:xfrm>
            <a:off x="0" y="0"/>
            <a:ext cx="12192000" cy="6858635"/>
          </a:xfrm>
          <a:prstGeom prst="rect">
            <a:avLst/>
          </a:prstGeom>
        </p:spPr>
      </p:pic>
      <p:pic>
        <p:nvPicPr>
          <p:cNvPr id="13" name="图片 12" descr="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4723765"/>
            <a:ext cx="12192000" cy="2134235"/>
          </a:xfrm>
          <a:prstGeom prst="rect">
            <a:avLst/>
          </a:prstGeom>
        </p:spPr>
      </p:pic>
      <p:pic>
        <p:nvPicPr>
          <p:cNvPr id="14" name="图片 13" descr="1"/>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8109585" y="911860"/>
            <a:ext cx="4082415" cy="5946140"/>
          </a:xfrm>
          <a:prstGeom prst="rect">
            <a:avLst/>
          </a:prstGeom>
        </p:spPr>
      </p:pic>
      <p:pic>
        <p:nvPicPr>
          <p:cNvPr id="15" name="图片 14" descr="1"/>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639445" y="4190365"/>
            <a:ext cx="2459355" cy="2667635"/>
          </a:xfrm>
          <a:prstGeom prst="rect">
            <a:avLst/>
          </a:prstGeom>
        </p:spPr>
      </p:pic>
      <p:pic>
        <p:nvPicPr>
          <p:cNvPr id="16" name="图片 15" descr="1"/>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6724650" y="5174615"/>
            <a:ext cx="1257935" cy="1415415"/>
          </a:xfrm>
          <a:prstGeom prst="rect">
            <a:avLst/>
          </a:prstGeom>
        </p:spPr>
      </p:pic>
      <p:pic>
        <p:nvPicPr>
          <p:cNvPr id="17" name="图片 16" descr="1"/>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a:xfrm>
            <a:off x="184150" y="276860"/>
            <a:ext cx="1257935" cy="1172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
        <p:nvSpPr>
          <p:cNvPr id="6" name="图片占位符 5"/>
          <p:cNvSpPr>
            <a:spLocks noGrp="1"/>
          </p:cNvSpPr>
          <p:nvPr>
            <p:ph type="pic" sz="quarter" idx="11"/>
          </p:nvPr>
        </p:nvSpPr>
        <p:spPr>
          <a:xfrm>
            <a:off x="3695700" y="2276574"/>
            <a:ext cx="3361267" cy="3168650"/>
          </a:xfrm>
          <a:effectLst>
            <a:outerShdw blurRad="50800" dist="38100" dir="2700000" algn="tl" rotWithShape="0">
              <a:prstClr val="black">
                <a:alpha val="40000"/>
              </a:prstClr>
            </a:outerShdw>
          </a:effectLst>
        </p:spPr>
        <p:txBody>
          <a:bodyPr/>
          <a:lstStyle/>
          <a:p>
            <a:endParaRPr lang="zh-CN" altLang="en-US"/>
          </a:p>
        </p:txBody>
      </p:sp>
      <p:sp>
        <p:nvSpPr>
          <p:cNvPr id="8" name="文本占位符 7"/>
          <p:cNvSpPr>
            <a:spLocks noGrp="1"/>
          </p:cNvSpPr>
          <p:nvPr>
            <p:ph type="body" sz="quarter" idx="12"/>
          </p:nvPr>
        </p:nvSpPr>
        <p:spPr>
          <a:xfrm>
            <a:off x="7823200" y="2772400"/>
            <a:ext cx="3877733" cy="2087563"/>
          </a:xfrm>
        </p:spPr>
        <p:txBody>
          <a:bodyPr>
            <a:normAutofit/>
          </a:bodyPr>
          <a:lstStyle>
            <a:lvl1pPr marL="0" indent="0">
              <a:buNone/>
              <a:defRPr sz="1800">
                <a:latin typeface="思源黑体 CN Normal" panose="020B0400000000000000" charset="-122"/>
                <a:ea typeface="思源黑体 CN Normal" panose="020B0400000000000000" charset="-122"/>
              </a:defRPr>
            </a:lvl1pPr>
            <a:lvl2pPr marL="457200" indent="0">
              <a:buNone/>
              <a:defRPr sz="1600">
                <a:latin typeface="思源黑体 CN Normal" panose="020B0400000000000000" charset="-122"/>
                <a:ea typeface="思源黑体 CN Normal" panose="020B0400000000000000" charset="-122"/>
              </a:defRPr>
            </a:lvl2pPr>
            <a:lvl3pPr marL="914400" indent="0">
              <a:buNone/>
              <a:defRPr sz="1400">
                <a:latin typeface="思源黑体 CN Normal" panose="020B0400000000000000" charset="-122"/>
                <a:ea typeface="思源黑体 CN Normal" panose="020B0400000000000000" charset="-122"/>
              </a:defRPr>
            </a:lvl3pPr>
            <a:lvl4pPr marL="1371600" indent="0">
              <a:buNone/>
              <a:defRPr sz="1200">
                <a:latin typeface="思源黑体 CN Normal" panose="020B0400000000000000" charset="-122"/>
                <a:ea typeface="思源黑体 CN Normal" panose="020B0400000000000000" charset="-122"/>
              </a:defRPr>
            </a:lvl4pPr>
            <a:lvl5pPr marL="1828800" indent="0">
              <a:buNone/>
              <a:defRPr sz="1200">
                <a:latin typeface="思源黑体 CN Normal" panose="020B0400000000000000" charset="-122"/>
                <a:ea typeface="思源黑体 CN Normal" panose="020B0400000000000000"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05321571"/>
      </p:ext>
    </p:extLst>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375833C9-CF22-41C5-ACF0-533D843D6583}" type="datetimeFigureOut">
              <a:rPr lang="zh-CN" altLang="en-US" smtClean="0"/>
              <a:t>2023/1/19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5D781F4-5367-41D2-8042-545803B86DD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54965" y="322580"/>
            <a:ext cx="11482070" cy="6213475"/>
          </a:xfrm>
          <a:prstGeom prst="rect">
            <a:avLst/>
          </a:prstGeom>
          <a:solidFill>
            <a:schemeClr val="bg1"/>
          </a:solidFill>
          <a:ln>
            <a:noFill/>
          </a:ln>
          <a:effectLst>
            <a:outerShdw blurRad="12700" dist="12700" algn="ctr" rotWithShape="0">
              <a:srgbClr val="D9F2F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491615" y="695960"/>
            <a:ext cx="6134100" cy="768350"/>
          </a:xfrm>
          <a:prstGeom prst="rect">
            <a:avLst/>
          </a:prstGeom>
        </p:spPr>
        <p:txBody>
          <a:bodyPr wrap="square">
            <a:spAutoFit/>
          </a:bodyPr>
          <a:lstStyle/>
          <a:p>
            <a:pPr lvl="0" algn="just">
              <a:buClrTx/>
              <a:buSzTx/>
              <a:buFontTx/>
            </a:pPr>
            <a:r>
              <a:rPr sz="4400" b="0" dirty="0">
                <a:gradFill>
                  <a:gsLst>
                    <a:gs pos="0">
                      <a:srgbClr val="A3EE00"/>
                    </a:gs>
                    <a:gs pos="69000">
                      <a:srgbClr val="1D8F53"/>
                    </a:gs>
                    <a:gs pos="52000">
                      <a:srgbClr val="009E00"/>
                    </a:gs>
                  </a:gsLst>
                  <a:lin ang="5400000" scaled="0"/>
                </a:gradFill>
                <a:uFillTx/>
                <a:latin typeface="汉仪中圆简" panose="02010609000101010101" pitchFamily="49" charset="-122"/>
                <a:ea typeface="汉仪中圆简" panose="02010609000101010101" pitchFamily="49" charset="-122"/>
                <a:cs typeface="三极春联字体简" panose="00000500000000000000" pitchFamily="2" charset="-122"/>
                <a:sym typeface="+mn-ea"/>
              </a:rPr>
              <a:t>世界环境日介绍</a:t>
            </a:r>
          </a:p>
        </p:txBody>
      </p:sp>
      <p:pic>
        <p:nvPicPr>
          <p:cNvPr id="17" name="图片 16" descr="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499745" y="394970"/>
            <a:ext cx="1257935" cy="1172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54965" y="322580"/>
            <a:ext cx="11482070" cy="6213475"/>
          </a:xfrm>
          <a:prstGeom prst="rect">
            <a:avLst/>
          </a:prstGeom>
          <a:solidFill>
            <a:schemeClr val="bg1"/>
          </a:solidFill>
          <a:ln>
            <a:noFill/>
          </a:ln>
          <a:effectLst>
            <a:outerShdw blurRad="12700" dist="12700" algn="ctr" rotWithShape="0">
              <a:srgbClr val="D9F2F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491615" y="695960"/>
            <a:ext cx="6134100" cy="768350"/>
          </a:xfrm>
          <a:prstGeom prst="rect">
            <a:avLst/>
          </a:prstGeom>
        </p:spPr>
        <p:txBody>
          <a:bodyPr wrap="square">
            <a:spAutoFit/>
          </a:bodyPr>
          <a:lstStyle/>
          <a:p>
            <a:pPr lvl="0" algn="just">
              <a:buClrTx/>
              <a:buSzTx/>
              <a:buFontTx/>
            </a:pPr>
            <a:r>
              <a:rPr sz="4400" b="0" dirty="0">
                <a:gradFill>
                  <a:gsLst>
                    <a:gs pos="0">
                      <a:srgbClr val="A3EE00"/>
                    </a:gs>
                    <a:gs pos="69000">
                      <a:srgbClr val="1D8F53"/>
                    </a:gs>
                    <a:gs pos="52000">
                      <a:srgbClr val="009E00"/>
                    </a:gs>
                  </a:gsLst>
                  <a:lin ang="5400000" scaled="0"/>
                </a:gradFill>
                <a:uFillTx/>
                <a:latin typeface="汉仪中圆简" panose="02010609000101010101" pitchFamily="49" charset="-122"/>
                <a:ea typeface="汉仪中圆简" panose="02010609000101010101" pitchFamily="49" charset="-122"/>
                <a:cs typeface="三极春联字体简" panose="00000500000000000000" pitchFamily="2" charset="-122"/>
                <a:sym typeface="+mn-ea"/>
              </a:rPr>
              <a:t>认识我们的地球</a:t>
            </a:r>
          </a:p>
        </p:txBody>
      </p:sp>
      <p:pic>
        <p:nvPicPr>
          <p:cNvPr id="17" name="图片 16" descr="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499745" y="394970"/>
            <a:ext cx="1257935" cy="1172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54965" y="322580"/>
            <a:ext cx="11482070" cy="6213475"/>
          </a:xfrm>
          <a:prstGeom prst="rect">
            <a:avLst/>
          </a:prstGeom>
          <a:solidFill>
            <a:schemeClr val="bg1"/>
          </a:solidFill>
          <a:ln>
            <a:noFill/>
          </a:ln>
          <a:effectLst>
            <a:outerShdw blurRad="12700" dist="12700" algn="ctr" rotWithShape="0">
              <a:srgbClr val="D9F2F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491615" y="695960"/>
            <a:ext cx="6134100" cy="768350"/>
          </a:xfrm>
          <a:prstGeom prst="rect">
            <a:avLst/>
          </a:prstGeom>
        </p:spPr>
        <p:txBody>
          <a:bodyPr wrap="square">
            <a:spAutoFit/>
          </a:bodyPr>
          <a:lstStyle/>
          <a:p>
            <a:pPr lvl="0" algn="just">
              <a:buClrTx/>
              <a:buSzTx/>
              <a:buFontTx/>
            </a:pPr>
            <a:r>
              <a:rPr sz="4400" b="0" dirty="0">
                <a:gradFill>
                  <a:gsLst>
                    <a:gs pos="0">
                      <a:srgbClr val="A3EE00"/>
                    </a:gs>
                    <a:gs pos="69000">
                      <a:srgbClr val="1D8F53"/>
                    </a:gs>
                    <a:gs pos="52000">
                      <a:srgbClr val="009E00"/>
                    </a:gs>
                  </a:gsLst>
                  <a:lin ang="5400000" scaled="0"/>
                </a:gradFill>
                <a:uFillTx/>
                <a:latin typeface="汉仪中圆简" panose="02010609000101010101" pitchFamily="49" charset="-122"/>
                <a:ea typeface="汉仪中圆简" panose="02010609000101010101" pitchFamily="49" charset="-122"/>
                <a:cs typeface="三极春联字体简" panose="00000500000000000000" pitchFamily="2" charset="-122"/>
                <a:sym typeface="+mn-ea"/>
              </a:rPr>
              <a:t>保护环境的重要性</a:t>
            </a:r>
          </a:p>
        </p:txBody>
      </p:sp>
      <p:pic>
        <p:nvPicPr>
          <p:cNvPr id="17" name="图片 16" descr="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499745" y="394970"/>
            <a:ext cx="1257935" cy="1172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54965" y="322580"/>
            <a:ext cx="11482070" cy="6213475"/>
          </a:xfrm>
          <a:prstGeom prst="rect">
            <a:avLst/>
          </a:prstGeom>
          <a:solidFill>
            <a:schemeClr val="bg1"/>
          </a:solidFill>
          <a:ln>
            <a:noFill/>
          </a:ln>
          <a:effectLst>
            <a:outerShdw blurRad="12700" dist="12700" algn="ctr" rotWithShape="0">
              <a:srgbClr val="D9F2F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491615" y="695960"/>
            <a:ext cx="6134100" cy="768350"/>
          </a:xfrm>
          <a:prstGeom prst="rect">
            <a:avLst/>
          </a:prstGeom>
        </p:spPr>
        <p:txBody>
          <a:bodyPr wrap="square">
            <a:spAutoFit/>
          </a:bodyPr>
          <a:lstStyle/>
          <a:p>
            <a:pPr lvl="0" algn="just">
              <a:buClrTx/>
              <a:buSzTx/>
              <a:buFontTx/>
            </a:pPr>
            <a:r>
              <a:rPr sz="4400" b="0" dirty="0">
                <a:gradFill>
                  <a:gsLst>
                    <a:gs pos="0">
                      <a:srgbClr val="A3EE00"/>
                    </a:gs>
                    <a:gs pos="69000">
                      <a:srgbClr val="1D8F53"/>
                    </a:gs>
                    <a:gs pos="52000">
                      <a:srgbClr val="009E00"/>
                    </a:gs>
                  </a:gsLst>
                  <a:lin ang="5400000" scaled="0"/>
                </a:gradFill>
                <a:uFillTx/>
                <a:latin typeface="汉仪中圆简" panose="02010609000101010101" pitchFamily="49" charset="-122"/>
                <a:ea typeface="汉仪中圆简" panose="02010609000101010101" pitchFamily="49" charset="-122"/>
                <a:cs typeface="三极春联字体简" panose="00000500000000000000" pitchFamily="2" charset="-122"/>
                <a:sym typeface="+mn-ea"/>
              </a:rPr>
              <a:t>我们可以做些什么</a:t>
            </a:r>
          </a:p>
        </p:txBody>
      </p:sp>
      <p:pic>
        <p:nvPicPr>
          <p:cNvPr id="17" name="图片 16" descr="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499745" y="394970"/>
            <a:ext cx="1257935" cy="1172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84175" y="322580"/>
            <a:ext cx="11424285" cy="6213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仅标题">
    <p:spTree>
      <p:nvGrpSpPr>
        <p:cNvPr id="1" name=""/>
        <p:cNvGrpSpPr/>
        <p:nvPr/>
      </p:nvGrpSpPr>
      <p:grpSpPr>
        <a:xfrm>
          <a:off x="0" y="0"/>
          <a:ext cx="0" cy="0"/>
          <a:chOff x="0" y="0"/>
          <a:chExt cx="0" cy="0"/>
        </a:xfrm>
      </p:grpSpPr>
      <p:sp>
        <p:nvSpPr>
          <p:cNvPr id="6" name="图片占位符 5"/>
          <p:cNvSpPr>
            <a:spLocks noGrp="1"/>
          </p:cNvSpPr>
          <p:nvPr>
            <p:ph type="pic" sz="quarter" idx="11"/>
          </p:nvPr>
        </p:nvSpPr>
        <p:spPr>
          <a:xfrm>
            <a:off x="3695700" y="2276574"/>
            <a:ext cx="3361267" cy="3168650"/>
          </a:xfrm>
          <a:effectLst>
            <a:outerShdw blurRad="50800" dist="38100" dir="2700000" algn="tl" rotWithShape="0">
              <a:prstClr val="black">
                <a:alpha val="40000"/>
              </a:prstClr>
            </a:outerShdw>
          </a:effectLst>
        </p:spPr>
        <p:txBody>
          <a:bodyPr/>
          <a:lstStyle/>
          <a:p>
            <a:endParaRPr lang="zh-CN" altLang="en-US"/>
          </a:p>
        </p:txBody>
      </p:sp>
      <p:sp>
        <p:nvSpPr>
          <p:cNvPr id="8" name="文本占位符 7"/>
          <p:cNvSpPr>
            <a:spLocks noGrp="1"/>
          </p:cNvSpPr>
          <p:nvPr>
            <p:ph type="body" sz="quarter" idx="12"/>
          </p:nvPr>
        </p:nvSpPr>
        <p:spPr>
          <a:xfrm>
            <a:off x="7823200" y="2772400"/>
            <a:ext cx="3877733" cy="2087563"/>
          </a:xfrm>
        </p:spPr>
        <p:txBody>
          <a:bodyPr>
            <a:normAutofit/>
          </a:bodyPr>
          <a:lstStyle>
            <a:lvl1pPr marL="0" indent="0">
              <a:buNone/>
              <a:defRPr sz="1800">
                <a:latin typeface="思源黑体 CN Normal" panose="020B0400000000000000" charset="-122"/>
                <a:ea typeface="思源黑体 CN Normal" panose="020B0400000000000000" charset="-122"/>
              </a:defRPr>
            </a:lvl1pPr>
            <a:lvl2pPr marL="457200" indent="0">
              <a:buNone/>
              <a:defRPr sz="1600">
                <a:latin typeface="思源黑体 CN Normal" panose="020B0400000000000000" charset="-122"/>
                <a:ea typeface="思源黑体 CN Normal" panose="020B0400000000000000" charset="-122"/>
              </a:defRPr>
            </a:lvl2pPr>
            <a:lvl3pPr marL="914400" indent="0">
              <a:buNone/>
              <a:defRPr sz="1400">
                <a:latin typeface="思源黑体 CN Normal" panose="020B0400000000000000" charset="-122"/>
                <a:ea typeface="思源黑体 CN Normal" panose="020B0400000000000000" charset="-122"/>
              </a:defRPr>
            </a:lvl3pPr>
            <a:lvl4pPr marL="1371600" indent="0">
              <a:buNone/>
              <a:defRPr sz="1200">
                <a:latin typeface="思源黑体 CN Normal" panose="020B0400000000000000" charset="-122"/>
                <a:ea typeface="思源黑体 CN Normal" panose="020B0400000000000000" charset="-122"/>
              </a:defRPr>
            </a:lvl4pPr>
            <a:lvl5pPr marL="1828800" indent="0">
              <a:buNone/>
              <a:defRPr sz="1200">
                <a:latin typeface="思源黑体 CN Normal" panose="020B0400000000000000" charset="-122"/>
                <a:ea typeface="思源黑体 CN Normal" panose="020B0400000000000000"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12" name="图片 11" descr="51miz-E1218252-DDA4C47B"/>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42525" y="142240"/>
            <a:ext cx="1743075" cy="1307465"/>
          </a:xfrm>
          <a:prstGeom prst="rect">
            <a:avLst/>
          </a:prstGeom>
        </p:spPr>
      </p:pic>
      <p:pic>
        <p:nvPicPr>
          <p:cNvPr id="3" name="图片 2" descr="4"/>
          <p:cNvPicPr>
            <a:picLocks noChangeAspect="1"/>
          </p:cNvPicPr>
          <p:nvPr userDrawn="1"/>
        </p:nvPicPr>
        <p:blipFill>
          <a:blip r:embed="rId3"/>
          <a:stretch>
            <a:fillRect/>
          </a:stretch>
        </p:blipFill>
        <p:spPr>
          <a:xfrm>
            <a:off x="0" y="0"/>
            <a:ext cx="12192000" cy="6858635"/>
          </a:xfrm>
          <a:prstGeom prst="rect">
            <a:avLst/>
          </a:prstGeom>
        </p:spPr>
      </p:pic>
      <p:pic>
        <p:nvPicPr>
          <p:cNvPr id="13" name="图片 12" descr="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4723765"/>
            <a:ext cx="12192000" cy="2134235"/>
          </a:xfrm>
          <a:prstGeom prst="rect">
            <a:avLst/>
          </a:prstGeom>
        </p:spPr>
      </p:pic>
      <p:pic>
        <p:nvPicPr>
          <p:cNvPr id="14" name="图片 13" descr="1"/>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9726295" y="3266440"/>
            <a:ext cx="2465705" cy="3591560"/>
          </a:xfrm>
          <a:prstGeom prst="rect">
            <a:avLst/>
          </a:prstGeom>
        </p:spPr>
      </p:pic>
      <p:pic>
        <p:nvPicPr>
          <p:cNvPr id="15" name="图片 14" descr="1"/>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639445" y="4190365"/>
            <a:ext cx="2459355" cy="2667635"/>
          </a:xfrm>
          <a:prstGeom prst="rect">
            <a:avLst/>
          </a:prstGeom>
        </p:spPr>
      </p:pic>
      <p:pic>
        <p:nvPicPr>
          <p:cNvPr id="16" name="图片 15" descr="1"/>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6724650" y="5174615"/>
            <a:ext cx="1257935" cy="1415415"/>
          </a:xfrm>
          <a:prstGeom prst="rect">
            <a:avLst/>
          </a:prstGeom>
        </p:spPr>
      </p:pic>
      <p:pic>
        <p:nvPicPr>
          <p:cNvPr id="17" name="图片 16" descr="1"/>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a:xfrm>
            <a:off x="184150" y="276860"/>
            <a:ext cx="1257935" cy="1172845"/>
          </a:xfrm>
          <a:prstGeom prst="rect">
            <a:avLst/>
          </a:prstGeom>
        </p:spPr>
      </p:pic>
      <p:pic>
        <p:nvPicPr>
          <p:cNvPr id="2" name="图片 1" descr="51miz-E1060734-2C801FC7"/>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932670" y="0"/>
            <a:ext cx="1786255" cy="17862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41504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46552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0433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04405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7673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1665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9101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8014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96254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7167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54965" y="322580"/>
            <a:ext cx="11482070" cy="6213475"/>
          </a:xfrm>
          <a:prstGeom prst="rect">
            <a:avLst/>
          </a:prstGeom>
          <a:solidFill>
            <a:schemeClr val="bg1"/>
          </a:solidFill>
          <a:ln>
            <a:noFill/>
          </a:ln>
          <a:effectLst>
            <a:outerShdw blurRad="12700" dist="12700" algn="ctr" rotWithShape="0">
              <a:srgbClr val="D9F2F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491615" y="695960"/>
            <a:ext cx="6134100" cy="768350"/>
          </a:xfrm>
          <a:prstGeom prst="rect">
            <a:avLst/>
          </a:prstGeom>
        </p:spPr>
        <p:txBody>
          <a:bodyPr wrap="square">
            <a:spAutoFit/>
          </a:bodyPr>
          <a:lstStyle/>
          <a:p>
            <a:pPr lvl="0" algn="just">
              <a:buClrTx/>
              <a:buSzTx/>
              <a:buFontTx/>
            </a:pPr>
            <a:r>
              <a:rPr sz="4400" b="0" dirty="0">
                <a:gradFill>
                  <a:gsLst>
                    <a:gs pos="0">
                      <a:srgbClr val="A3EE00"/>
                    </a:gs>
                    <a:gs pos="69000">
                      <a:srgbClr val="1D8F53"/>
                    </a:gs>
                    <a:gs pos="52000">
                      <a:srgbClr val="009E00"/>
                    </a:gs>
                  </a:gsLst>
                  <a:lin ang="5400000" scaled="0"/>
                </a:gradFill>
                <a:uFillTx/>
                <a:latin typeface="汉仪中圆简" panose="02010609000101010101" pitchFamily="49" charset="-122"/>
                <a:ea typeface="汉仪中圆简" panose="02010609000101010101" pitchFamily="49" charset="-122"/>
                <a:cs typeface="三极春联字体简" panose="00000500000000000000" pitchFamily="2" charset="-122"/>
                <a:sym typeface="+mn-ea"/>
              </a:rPr>
              <a:t>世界环境日介绍</a:t>
            </a:r>
          </a:p>
        </p:txBody>
      </p:sp>
      <p:pic>
        <p:nvPicPr>
          <p:cNvPr id="17" name="图片 16" descr="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499745" y="394970"/>
            <a:ext cx="1257935" cy="1172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3918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9876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964373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3080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54965" y="322580"/>
            <a:ext cx="11482070" cy="6213475"/>
          </a:xfrm>
          <a:prstGeom prst="rect">
            <a:avLst/>
          </a:prstGeom>
          <a:solidFill>
            <a:schemeClr val="bg1"/>
          </a:solidFill>
          <a:ln>
            <a:noFill/>
          </a:ln>
          <a:effectLst>
            <a:outerShdw blurRad="12700" dist="12700" algn="ctr" rotWithShape="0">
              <a:srgbClr val="D9F2F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491615" y="695960"/>
            <a:ext cx="6134100" cy="768350"/>
          </a:xfrm>
          <a:prstGeom prst="rect">
            <a:avLst/>
          </a:prstGeom>
        </p:spPr>
        <p:txBody>
          <a:bodyPr wrap="square">
            <a:spAutoFit/>
          </a:bodyPr>
          <a:lstStyle/>
          <a:p>
            <a:pPr lvl="0" algn="just">
              <a:buClrTx/>
              <a:buSzTx/>
              <a:buFontTx/>
            </a:pPr>
            <a:r>
              <a:rPr sz="4400" b="0" dirty="0">
                <a:gradFill>
                  <a:gsLst>
                    <a:gs pos="0">
                      <a:srgbClr val="A3EE00"/>
                    </a:gs>
                    <a:gs pos="69000">
                      <a:srgbClr val="1D8F53"/>
                    </a:gs>
                    <a:gs pos="52000">
                      <a:srgbClr val="009E00"/>
                    </a:gs>
                  </a:gsLst>
                  <a:lin ang="5400000" scaled="0"/>
                </a:gradFill>
                <a:uFillTx/>
                <a:latin typeface="汉仪中圆简" panose="02010609000101010101" pitchFamily="49" charset="-122"/>
                <a:ea typeface="汉仪中圆简" panose="02010609000101010101" pitchFamily="49" charset="-122"/>
                <a:cs typeface="三极春联字体简" panose="00000500000000000000" pitchFamily="2" charset="-122"/>
                <a:sym typeface="+mn-ea"/>
              </a:rPr>
              <a:t>认识我们的地球</a:t>
            </a:r>
          </a:p>
        </p:txBody>
      </p:sp>
      <p:pic>
        <p:nvPicPr>
          <p:cNvPr id="17" name="图片 16" descr="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499745" y="394970"/>
            <a:ext cx="1257935" cy="1172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54965" y="322580"/>
            <a:ext cx="11482070" cy="6213475"/>
          </a:xfrm>
          <a:prstGeom prst="rect">
            <a:avLst/>
          </a:prstGeom>
          <a:solidFill>
            <a:schemeClr val="bg1"/>
          </a:solidFill>
          <a:ln>
            <a:noFill/>
          </a:ln>
          <a:effectLst>
            <a:outerShdw blurRad="12700" dist="12700" algn="ctr" rotWithShape="0">
              <a:srgbClr val="D9F2F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491615" y="695960"/>
            <a:ext cx="6134100" cy="768350"/>
          </a:xfrm>
          <a:prstGeom prst="rect">
            <a:avLst/>
          </a:prstGeom>
        </p:spPr>
        <p:txBody>
          <a:bodyPr wrap="square">
            <a:spAutoFit/>
          </a:bodyPr>
          <a:lstStyle/>
          <a:p>
            <a:pPr lvl="0" algn="just">
              <a:buClrTx/>
              <a:buSzTx/>
              <a:buFontTx/>
            </a:pPr>
            <a:r>
              <a:rPr sz="4400" b="0" dirty="0">
                <a:gradFill>
                  <a:gsLst>
                    <a:gs pos="0">
                      <a:srgbClr val="A3EE00"/>
                    </a:gs>
                    <a:gs pos="69000">
                      <a:srgbClr val="1D8F53"/>
                    </a:gs>
                    <a:gs pos="52000">
                      <a:srgbClr val="009E00"/>
                    </a:gs>
                  </a:gsLst>
                  <a:lin ang="5400000" scaled="0"/>
                </a:gradFill>
                <a:uFillTx/>
                <a:latin typeface="汉仪中圆简" panose="02010609000101010101" pitchFamily="49" charset="-122"/>
                <a:ea typeface="汉仪中圆简" panose="02010609000101010101" pitchFamily="49" charset="-122"/>
                <a:cs typeface="三极春联字体简" panose="00000500000000000000" pitchFamily="2" charset="-122"/>
                <a:sym typeface="+mn-ea"/>
              </a:rPr>
              <a:t>保护环境的重要性</a:t>
            </a:r>
          </a:p>
        </p:txBody>
      </p:sp>
      <p:pic>
        <p:nvPicPr>
          <p:cNvPr id="17" name="图片 16" descr="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499745" y="394970"/>
            <a:ext cx="1257935" cy="1172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54965" y="322580"/>
            <a:ext cx="11482070" cy="6213475"/>
          </a:xfrm>
          <a:prstGeom prst="rect">
            <a:avLst/>
          </a:prstGeom>
          <a:solidFill>
            <a:schemeClr val="bg1"/>
          </a:solidFill>
          <a:ln>
            <a:noFill/>
          </a:ln>
          <a:effectLst>
            <a:outerShdw blurRad="12700" dist="12700" algn="ctr" rotWithShape="0">
              <a:srgbClr val="D9F2F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491615" y="695960"/>
            <a:ext cx="6134100" cy="768350"/>
          </a:xfrm>
          <a:prstGeom prst="rect">
            <a:avLst/>
          </a:prstGeom>
        </p:spPr>
        <p:txBody>
          <a:bodyPr wrap="square">
            <a:spAutoFit/>
          </a:bodyPr>
          <a:lstStyle/>
          <a:p>
            <a:pPr lvl="0" algn="just">
              <a:buClrTx/>
              <a:buSzTx/>
              <a:buFontTx/>
            </a:pPr>
            <a:r>
              <a:rPr sz="4400" b="0" dirty="0">
                <a:gradFill>
                  <a:gsLst>
                    <a:gs pos="0">
                      <a:srgbClr val="A3EE00"/>
                    </a:gs>
                    <a:gs pos="69000">
                      <a:srgbClr val="1D8F53"/>
                    </a:gs>
                    <a:gs pos="52000">
                      <a:srgbClr val="009E00"/>
                    </a:gs>
                  </a:gsLst>
                  <a:lin ang="5400000" scaled="0"/>
                </a:gradFill>
                <a:uFillTx/>
                <a:latin typeface="汉仪中圆简" panose="02010609000101010101" pitchFamily="49" charset="-122"/>
                <a:ea typeface="汉仪中圆简" panose="02010609000101010101" pitchFamily="49" charset="-122"/>
                <a:cs typeface="三极春联字体简" panose="00000500000000000000" pitchFamily="2" charset="-122"/>
                <a:sym typeface="+mn-ea"/>
              </a:rPr>
              <a:t>我们可以做些什么</a:t>
            </a:r>
          </a:p>
        </p:txBody>
      </p:sp>
      <p:pic>
        <p:nvPicPr>
          <p:cNvPr id="17" name="图片 16" descr="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499745" y="394970"/>
            <a:ext cx="1257935" cy="1172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84175" y="322580"/>
            <a:ext cx="11424285" cy="6213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375833C9-CF22-41C5-ACF0-533D843D6583}" type="datetimeFigureOut">
              <a:rPr lang="zh-CN" altLang="en-US" smtClean="0"/>
              <a:t>2023/1/19</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E5D781F4-5367-41D2-8042-545803B86DD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6" name="图片占位符 5"/>
          <p:cNvSpPr>
            <a:spLocks noGrp="1"/>
          </p:cNvSpPr>
          <p:nvPr>
            <p:ph type="pic" sz="quarter" idx="11"/>
          </p:nvPr>
        </p:nvSpPr>
        <p:spPr>
          <a:xfrm>
            <a:off x="3695700" y="2276574"/>
            <a:ext cx="3361267" cy="3168650"/>
          </a:xfrm>
          <a:effectLst>
            <a:outerShdw blurRad="50800" dist="38100" dir="2700000" algn="tl" rotWithShape="0">
              <a:prstClr val="black">
                <a:alpha val="40000"/>
              </a:prstClr>
            </a:outerShdw>
          </a:effectLst>
        </p:spPr>
        <p:txBody>
          <a:bodyPr/>
          <a:lstStyle/>
          <a:p>
            <a:endParaRPr lang="zh-CN" altLang="en-US"/>
          </a:p>
        </p:txBody>
      </p:sp>
      <p:sp>
        <p:nvSpPr>
          <p:cNvPr id="8" name="文本占位符 7"/>
          <p:cNvSpPr>
            <a:spLocks noGrp="1"/>
          </p:cNvSpPr>
          <p:nvPr>
            <p:ph type="body" sz="quarter" idx="12"/>
          </p:nvPr>
        </p:nvSpPr>
        <p:spPr>
          <a:xfrm>
            <a:off x="7823200" y="2772400"/>
            <a:ext cx="3877733" cy="2087563"/>
          </a:xfrm>
        </p:spPr>
        <p:txBody>
          <a:bodyPr>
            <a:normAutofit/>
          </a:bodyPr>
          <a:lstStyle>
            <a:lvl1pPr marL="0" indent="0">
              <a:buNone/>
              <a:defRPr sz="1800">
                <a:latin typeface="思源黑体 CN Normal" panose="020B0400000000000000" charset="-122"/>
                <a:ea typeface="思源黑体 CN Normal" panose="020B0400000000000000" charset="-122"/>
              </a:defRPr>
            </a:lvl1pPr>
            <a:lvl2pPr marL="457200" indent="0">
              <a:buNone/>
              <a:defRPr sz="1600">
                <a:latin typeface="思源黑体 CN Normal" panose="020B0400000000000000" charset="-122"/>
                <a:ea typeface="思源黑体 CN Normal" panose="020B0400000000000000" charset="-122"/>
              </a:defRPr>
            </a:lvl2pPr>
            <a:lvl3pPr marL="914400" indent="0">
              <a:buNone/>
              <a:defRPr sz="1400">
                <a:latin typeface="思源黑体 CN Normal" panose="020B0400000000000000" charset="-122"/>
                <a:ea typeface="思源黑体 CN Normal" panose="020B0400000000000000" charset="-122"/>
              </a:defRPr>
            </a:lvl3pPr>
            <a:lvl4pPr marL="1371600" indent="0">
              <a:buNone/>
              <a:defRPr sz="1200">
                <a:latin typeface="思源黑体 CN Normal" panose="020B0400000000000000" charset="-122"/>
                <a:ea typeface="思源黑体 CN Normal" panose="020B0400000000000000" charset="-122"/>
              </a:defRPr>
            </a:lvl4pPr>
            <a:lvl5pPr marL="1828800" indent="0">
              <a:buNone/>
              <a:defRPr sz="1200">
                <a:latin typeface="思源黑体 CN Normal" panose="020B0400000000000000" charset="-122"/>
                <a:ea typeface="思源黑体 CN Normal" panose="020B0400000000000000"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1" r:id="rId10"/>
    <p:sldLayoutId id="2147483658" r:id="rId11"/>
    <p:sldLayoutId id="2147483659" r:id="rId12"/>
    <p:sldLayoutId id="2147483663" r:id="rId13"/>
    <p:sldLayoutId id="2147483664" r:id="rId14"/>
    <p:sldLayoutId id="2147483665" r:id="rId15"/>
    <p:sldLayoutId id="2147483666" r:id="rId16"/>
    <p:sldLayoutId id="2147483667" r:id="rId17"/>
    <p:sldLayoutId id="2147483669" r:id="rId18"/>
    <p:sldLayoutId id="2147483670" r:id="rId19"/>
  </p:sldLayoutIdLst>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0088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3042006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1.xml"/><Relationship Id="rId5" Type="http://schemas.openxmlformats.org/officeDocument/2006/relationships/tags" Target="../tags/tag1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s>
</file>

<file path=ppt/slides/_rels/slide28.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96620" y="1890395"/>
            <a:ext cx="7084695" cy="1706880"/>
          </a:xfrm>
          <a:prstGeom prst="rect">
            <a:avLst/>
          </a:prstGeom>
          <a:noFill/>
        </p:spPr>
        <p:txBody>
          <a:bodyPr wrap="square" rtlCol="0">
            <a:spAutoFit/>
          </a:bodyPr>
          <a:lstStyle/>
          <a:p>
            <a:pPr lvl="0" algn="ctr">
              <a:buClrTx/>
              <a:buSzTx/>
              <a:buFontTx/>
            </a:pPr>
            <a:r>
              <a:rPr lang="zh-CN" altLang="en-US" sz="10500" dirty="0">
                <a:ln w="22225">
                  <a:solidFill>
                    <a:schemeClr val="bg1"/>
                  </a:solidFill>
                </a:ln>
                <a:gradFill>
                  <a:gsLst>
                    <a:gs pos="25000">
                      <a:srgbClr val="0BA300">
                        <a:alpha val="100000"/>
                      </a:srgbClr>
                    </a:gs>
                    <a:gs pos="88000">
                      <a:srgbClr val="A3EE00"/>
                    </a:gs>
                    <a:gs pos="59000">
                      <a:srgbClr val="15A800">
                        <a:alpha val="100000"/>
                      </a:srgbClr>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sym typeface="+mn-lt"/>
              </a:rPr>
              <a:t>世界环境日</a:t>
            </a:r>
          </a:p>
        </p:txBody>
      </p:sp>
      <p:sp>
        <p:nvSpPr>
          <p:cNvPr id="7" name="文本框 6"/>
          <p:cNvSpPr txBox="1"/>
          <p:nvPr/>
        </p:nvSpPr>
        <p:spPr>
          <a:xfrm>
            <a:off x="1517015" y="3616325"/>
            <a:ext cx="5620385" cy="532130"/>
          </a:xfrm>
          <a:prstGeom prst="roundRect">
            <a:avLst>
              <a:gd name="adj" fmla="val 50000"/>
            </a:avLst>
          </a:prstGeom>
          <a:gradFill>
            <a:gsLst>
              <a:gs pos="0">
                <a:srgbClr val="A3EE00"/>
              </a:gs>
              <a:gs pos="40000">
                <a:srgbClr val="0BA300"/>
              </a:gs>
              <a:gs pos="83000">
                <a:srgbClr val="0BA300"/>
              </a:gs>
            </a:gsLst>
            <a:lin ang="5400000" scaled="0"/>
          </a:gradFill>
        </p:spPr>
        <p:txBody>
          <a:bodyPr wrap="square" tIns="107950" rtlCol="0" anchor="ctr" anchorCtr="0">
            <a:noAutofit/>
          </a:bodyPr>
          <a:lstStyle/>
          <a:p>
            <a:pPr algn="dist"/>
            <a:r>
              <a:rPr lang="zh-CN" sz="2000" dirty="0" smtClean="0">
                <a:solidFill>
                  <a:schemeClr val="bg1"/>
                </a:solidFill>
                <a:cs typeface="+mn-ea"/>
                <a:sym typeface="+mn-lt"/>
              </a:rPr>
              <a:t>世界环境日保护环境主题班会</a:t>
            </a:r>
          </a:p>
        </p:txBody>
      </p:sp>
      <p:sp>
        <p:nvSpPr>
          <p:cNvPr id="3" name="文本框 2"/>
          <p:cNvSpPr txBox="1"/>
          <p:nvPr/>
        </p:nvSpPr>
        <p:spPr>
          <a:xfrm>
            <a:off x="2469652" y="1380490"/>
            <a:ext cx="3714478" cy="584775"/>
          </a:xfrm>
          <a:prstGeom prst="rect">
            <a:avLst/>
          </a:prstGeom>
          <a:noFill/>
        </p:spPr>
        <p:txBody>
          <a:bodyPr wrap="none" rtlCol="0">
            <a:spAutoFit/>
          </a:bodyPr>
          <a:lstStyle/>
          <a:p>
            <a:pPr lvl="0" algn="ctr">
              <a:buClrTx/>
              <a:buSzTx/>
              <a:buFontTx/>
            </a:pPr>
            <a:r>
              <a:rPr lang="zh-CN" altLang="en-US" sz="3200" b="1" dirty="0">
                <a:ln w="12700">
                  <a:solidFill>
                    <a:schemeClr val="bg1"/>
                  </a:solidFill>
                </a:ln>
                <a:gradFill>
                  <a:gsLst>
                    <a:gs pos="86000">
                      <a:srgbClr val="A3EE00"/>
                    </a:gs>
                    <a:gs pos="62000">
                      <a:srgbClr val="15A800"/>
                    </a:gs>
                    <a:gs pos="28000">
                      <a:srgbClr val="0BA300"/>
                    </a:gs>
                  </a:gsLst>
                  <a:lin ang="5400000" scaled="0"/>
                </a:gradFill>
                <a:effectLst>
                  <a:outerShdw blurRad="12700" dist="12700" algn="ctr" rotWithShape="0">
                    <a:srgbClr val="15A800">
                      <a:alpha val="40000"/>
                    </a:srgbClr>
                  </a:outerShdw>
                </a:effectLst>
                <a:latin typeface="汉仪中圆简" panose="02010609000101010101" pitchFamily="49" charset="-122"/>
                <a:ea typeface="汉仪中圆简" panose="02010609000101010101" pitchFamily="49" charset="-122"/>
                <a:cs typeface="+mn-ea"/>
                <a:sym typeface="+mn-lt"/>
              </a:rPr>
              <a:t>爱护环境 从我做起</a:t>
            </a:r>
          </a:p>
        </p:txBody>
      </p:sp>
      <p:grpSp>
        <p:nvGrpSpPr>
          <p:cNvPr id="12" name="组合 11"/>
          <p:cNvGrpSpPr/>
          <p:nvPr/>
        </p:nvGrpSpPr>
        <p:grpSpPr>
          <a:xfrm>
            <a:off x="2543175" y="4466590"/>
            <a:ext cx="3791585" cy="359410"/>
            <a:chOff x="6449" y="7271"/>
            <a:chExt cx="5971" cy="566"/>
          </a:xfrm>
        </p:grpSpPr>
        <p:sp>
          <p:nvSpPr>
            <p:cNvPr id="18" name="PA-10227"/>
            <p:cNvSpPr txBox="1"/>
            <p:nvPr>
              <p:custDataLst>
                <p:tags r:id="rId1"/>
              </p:custDataLst>
            </p:nvPr>
          </p:nvSpPr>
          <p:spPr>
            <a:xfrm>
              <a:off x="7013" y="7271"/>
              <a:ext cx="2183" cy="565"/>
            </a:xfrm>
            <a:prstGeom prst="roundRect">
              <a:avLst>
                <a:gd name="adj" fmla="val 0"/>
              </a:avLst>
            </a:prstGeom>
            <a:noFill/>
          </p:spPr>
          <p:txBody>
            <a:bodyPr wrap="square" tIns="107950" rtlCol="0" anchor="ctr" anchorCtr="0">
              <a:noAutofit/>
            </a:bodyPr>
            <a:lstStyle/>
            <a:p>
              <a:pPr lvl="0">
                <a:buClrTx/>
                <a:buSzTx/>
                <a:buFontTx/>
              </a:pPr>
              <a:r>
                <a:rPr lang="zh-CN" altLang="en-US" dirty="0" smtClean="0">
                  <a:cs typeface="+mn-ea"/>
                  <a:sym typeface="+mn-lt"/>
                </a:rPr>
                <a:t>优品</a:t>
              </a:r>
              <a:r>
                <a:rPr lang="en-US" altLang="zh-CN" dirty="0" smtClean="0">
                  <a:cs typeface="+mn-ea"/>
                  <a:sym typeface="+mn-lt"/>
                </a:rPr>
                <a:t>PPT</a:t>
              </a:r>
              <a:endParaRPr lang="zh-CN" altLang="en-US" sz="1800" noProof="0" dirty="0">
                <a:ln>
                  <a:noFill/>
                </a:ln>
                <a:effectLst/>
                <a:uLnTx/>
                <a:uFillTx/>
                <a:cs typeface="+mn-ea"/>
                <a:sym typeface="+mn-lt"/>
              </a:endParaRPr>
            </a:p>
          </p:txBody>
        </p:sp>
        <p:grpSp>
          <p:nvGrpSpPr>
            <p:cNvPr id="19" name="PA-10228"/>
            <p:cNvGrpSpPr/>
            <p:nvPr>
              <p:custDataLst>
                <p:tags r:id="rId2"/>
              </p:custDataLst>
            </p:nvPr>
          </p:nvGrpSpPr>
          <p:grpSpPr>
            <a:xfrm>
              <a:off x="6449" y="7272"/>
              <a:ext cx="564" cy="564"/>
              <a:chOff x="801291" y="3535885"/>
              <a:chExt cx="219347" cy="219347"/>
            </a:xfrm>
            <a:effectLst/>
          </p:grpSpPr>
          <p:sp>
            <p:nvSpPr>
              <p:cNvPr id="20" name="PA-椭圆 10"/>
              <p:cNvSpPr txBox="1">
                <a:spLocks noChangeArrowheads="1"/>
              </p:cNvSpPr>
              <p:nvPr>
                <p:custDataLst>
                  <p:tags r:id="rId8"/>
                </p:custDataLst>
              </p:nvPr>
            </p:nvSpPr>
            <p:spPr bwMode="auto">
              <a:xfrm>
                <a:off x="801291" y="3535885"/>
                <a:ext cx="219347" cy="219347"/>
              </a:xfrm>
              <a:prstGeom prst="ellipse">
                <a:avLst/>
              </a:prstGeom>
              <a:gradFill>
                <a:gsLst>
                  <a:gs pos="0">
                    <a:srgbClr val="A3EE00"/>
                  </a:gs>
                  <a:gs pos="40000">
                    <a:srgbClr val="0BA300"/>
                  </a:gs>
                  <a:gs pos="83000">
                    <a:srgbClr val="0BA300"/>
                  </a:gs>
                </a:gsLst>
                <a:lin ang="5400000" scaled="0"/>
              </a:gradFill>
            </p:spPr>
            <p:txBody>
              <a:bodyPr wrap="square" tIns="107950" rtlCol="0" anchor="ctr" anchorCtr="0">
                <a:noAutofit/>
              </a:bodyPr>
              <a:lstStyle/>
              <a:p>
                <a:pPr lvl="0" algn="dist">
                  <a:buClrTx/>
                  <a:buSzTx/>
                  <a:buFontTx/>
                </a:pPr>
                <a:endParaRPr lang="en-US" sz="2400" dirty="0" smtClean="0">
                  <a:solidFill>
                    <a:schemeClr val="bg1"/>
                  </a:solidFill>
                  <a:cs typeface="+mn-ea"/>
                  <a:sym typeface="+mn-lt"/>
                </a:endParaRPr>
              </a:p>
            </p:txBody>
          </p:sp>
          <p:grpSp>
            <p:nvGrpSpPr>
              <p:cNvPr id="21" name="组合 20"/>
              <p:cNvGrpSpPr/>
              <p:nvPr/>
            </p:nvGrpSpPr>
            <p:grpSpPr>
              <a:xfrm>
                <a:off x="860980" y="3582210"/>
                <a:ext cx="100336" cy="115616"/>
                <a:chOff x="860980" y="3582210"/>
                <a:chExt cx="100336" cy="115616"/>
              </a:xfrm>
            </p:grpSpPr>
            <p:sp>
              <p:nvSpPr>
                <p:cNvPr id="9" name="PA-任意多边形 12"/>
                <p:cNvSpPr txBox="1">
                  <a:spLocks noEditPoints="1"/>
                </p:cNvSpPr>
                <p:nvPr>
                  <p:custDataLst>
                    <p:tags r:id="rId9"/>
                  </p:custDataLst>
                </p:nvPr>
              </p:nvSpPr>
              <p:spPr bwMode="auto">
                <a:xfrm>
                  <a:off x="884439" y="3582210"/>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p:spPr>
              <p:txBody>
                <a:bodyPr rot="0" spcFirstLastPara="0" vert="horz" wrap="square" lIns="91440" tIns="107950" rIns="91440" bIns="45720" numCol="1" spcCol="0" rtlCol="0" fromWordArt="0" anchor="ctr" anchorCtr="0" forceAA="0" compatLnSpc="0">
                  <a:noAutofit/>
                </a:bodyPr>
                <a:lstStyle/>
                <a:p>
                  <a:pPr lvl="0" algn="dist">
                    <a:buClrTx/>
                    <a:buSzTx/>
                    <a:buFontTx/>
                  </a:pPr>
                  <a:endParaRPr lang="en-US" sz="2400" dirty="0" smtClean="0">
                    <a:solidFill>
                      <a:schemeClr val="bg1"/>
                    </a:solidFill>
                    <a:cs typeface="+mn-ea"/>
                    <a:sym typeface="+mn-lt"/>
                  </a:endParaRPr>
                </a:p>
              </p:txBody>
            </p:sp>
            <p:sp>
              <p:nvSpPr>
                <p:cNvPr id="23" name="PA-任意多边形 13"/>
                <p:cNvSpPr txBox="1"/>
                <p:nvPr>
                  <p:custDataLst>
                    <p:tags r:id="rId10"/>
                  </p:custDataLst>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p:spPr>
              <p:txBody>
                <a:bodyPr rot="0" spcFirstLastPara="0" vert="horz" wrap="square" lIns="91440" tIns="107950" rIns="91440" bIns="45720" numCol="1" spcCol="0" rtlCol="0" fromWordArt="0" anchor="ctr" anchorCtr="0" forceAA="0" compatLnSpc="0">
                  <a:noAutofit/>
                </a:bodyPr>
                <a:lstStyle/>
                <a:p>
                  <a:pPr lvl="0" algn="dist">
                    <a:buClrTx/>
                    <a:buSzTx/>
                    <a:buFontTx/>
                  </a:pPr>
                  <a:endParaRPr lang="en-US" sz="2400" dirty="0" smtClean="0">
                    <a:solidFill>
                      <a:schemeClr val="bg1"/>
                    </a:solidFill>
                    <a:cs typeface="+mn-ea"/>
                    <a:sym typeface="+mn-lt"/>
                  </a:endParaRPr>
                </a:p>
              </p:txBody>
            </p:sp>
          </p:grpSp>
        </p:grpSp>
        <p:grpSp>
          <p:nvGrpSpPr>
            <p:cNvPr id="24" name="PA-10229"/>
            <p:cNvGrpSpPr/>
            <p:nvPr>
              <p:custDataLst>
                <p:tags r:id="rId3"/>
              </p:custDataLst>
            </p:nvPr>
          </p:nvGrpSpPr>
          <p:grpSpPr>
            <a:xfrm>
              <a:off x="9514" y="7273"/>
              <a:ext cx="564" cy="564"/>
              <a:chOff x="10244494" y="3928282"/>
              <a:chExt cx="358149" cy="358149"/>
            </a:xfrm>
          </p:grpSpPr>
          <p:sp>
            <p:nvSpPr>
              <p:cNvPr id="2" name="PA-椭圆 10"/>
              <p:cNvSpPr txBox="1">
                <a:spLocks noChangeArrowheads="1"/>
              </p:cNvSpPr>
              <p:nvPr>
                <p:custDataLst>
                  <p:tags r:id="rId5"/>
                </p:custDataLst>
              </p:nvPr>
            </p:nvSpPr>
            <p:spPr bwMode="auto">
              <a:xfrm>
                <a:off x="10244494" y="3928282"/>
                <a:ext cx="358149" cy="358149"/>
              </a:xfrm>
              <a:prstGeom prst="ellipse">
                <a:avLst/>
              </a:prstGeom>
              <a:gradFill>
                <a:gsLst>
                  <a:gs pos="0">
                    <a:srgbClr val="A3EE00"/>
                  </a:gs>
                  <a:gs pos="40000">
                    <a:srgbClr val="0BA300"/>
                  </a:gs>
                  <a:gs pos="83000">
                    <a:srgbClr val="0BA300"/>
                  </a:gs>
                </a:gsLst>
                <a:lin ang="5400000" scaled="0"/>
              </a:gradFill>
            </p:spPr>
            <p:txBody>
              <a:bodyPr wrap="square" tIns="107950" rtlCol="0" anchor="ctr" anchorCtr="0">
                <a:noAutofit/>
              </a:bodyPr>
              <a:lstStyle/>
              <a:p>
                <a:pPr lvl="0" algn="dist">
                  <a:buClrTx/>
                  <a:buSzTx/>
                  <a:buFontTx/>
                </a:pPr>
                <a:endParaRPr lang="en-US" sz="2400" dirty="0" smtClean="0">
                  <a:solidFill>
                    <a:schemeClr val="bg1"/>
                  </a:solidFill>
                  <a:cs typeface="+mn-ea"/>
                  <a:sym typeface="+mn-lt"/>
                </a:endParaRPr>
              </a:p>
            </p:txBody>
          </p:sp>
          <p:grpSp>
            <p:nvGrpSpPr>
              <p:cNvPr id="11" name="Group 16"/>
              <p:cNvGrpSpPr/>
              <p:nvPr/>
            </p:nvGrpSpPr>
            <p:grpSpPr bwMode="auto">
              <a:xfrm>
                <a:off x="10365730" y="4000027"/>
                <a:ext cx="128337" cy="206279"/>
                <a:chOff x="4441" y="3144"/>
                <a:chExt cx="215" cy="345"/>
              </a:xfrm>
            </p:grpSpPr>
            <p:sp>
              <p:nvSpPr>
                <p:cNvPr id="13" name="PA-任意多边形 17"/>
                <p:cNvSpPr txBox="1">
                  <a:spLocks noEditPoints="1"/>
                </p:cNvSpPr>
                <p:nvPr>
                  <p:custDataLst>
                    <p:tags r:id="rId6"/>
                  </p:custDataLst>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p:spPr>
              <p:txBody>
                <a:bodyPr rot="0" spcFirstLastPara="0" vert="horz" wrap="square" lIns="91440" tIns="107950" rIns="91440" bIns="45720" numCol="1" spcCol="0" rtlCol="0" fromWordArt="0" anchor="ctr" anchorCtr="0" forceAA="0" compatLnSpc="0">
                  <a:noAutofit/>
                </a:bodyPr>
                <a:lstStyle/>
                <a:p>
                  <a:pPr lvl="0" algn="dist">
                    <a:buClrTx/>
                    <a:buSzTx/>
                    <a:buFontTx/>
                  </a:pPr>
                  <a:endParaRPr lang="en-US" sz="2400" dirty="0" smtClean="0">
                    <a:solidFill>
                      <a:schemeClr val="bg1"/>
                    </a:solidFill>
                    <a:cs typeface="+mn-ea"/>
                    <a:sym typeface="+mn-lt"/>
                  </a:endParaRPr>
                </a:p>
              </p:txBody>
            </p:sp>
            <p:sp>
              <p:nvSpPr>
                <p:cNvPr id="14" name="PA-任意多边形 18"/>
                <p:cNvSpPr txBox="1"/>
                <p:nvPr>
                  <p:custDataLst>
                    <p:tags r:id="rId7"/>
                  </p:custDataLst>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p:spPr>
              <p:txBody>
                <a:bodyPr rot="0" spcFirstLastPara="0" vert="horz" wrap="square" lIns="91440" tIns="107950" rIns="91440" bIns="45720" numCol="1" spcCol="0" rtlCol="0" fromWordArt="0" anchor="ctr" anchorCtr="0" forceAA="0" compatLnSpc="0">
                  <a:noAutofit/>
                </a:bodyPr>
                <a:lstStyle/>
                <a:p>
                  <a:pPr lvl="0" algn="dist">
                    <a:buClrTx/>
                    <a:buSzTx/>
                    <a:buFontTx/>
                  </a:pPr>
                  <a:endParaRPr lang="en-US" sz="2400" dirty="0" smtClean="0">
                    <a:solidFill>
                      <a:schemeClr val="bg1"/>
                    </a:solidFill>
                    <a:cs typeface="+mn-ea"/>
                    <a:sym typeface="+mn-lt"/>
                  </a:endParaRPr>
                </a:p>
              </p:txBody>
            </p:sp>
          </p:grpSp>
        </p:grpSp>
        <p:sp>
          <p:nvSpPr>
            <p:cNvPr id="29" name="PA-102210"/>
            <p:cNvSpPr txBox="1"/>
            <p:nvPr>
              <p:custDataLst>
                <p:tags r:id="rId4"/>
              </p:custDataLst>
            </p:nvPr>
          </p:nvSpPr>
          <p:spPr>
            <a:xfrm>
              <a:off x="10078" y="7274"/>
              <a:ext cx="2342" cy="562"/>
            </a:xfrm>
            <a:prstGeom prst="roundRect">
              <a:avLst>
                <a:gd name="adj" fmla="val 0"/>
              </a:avLst>
            </a:prstGeom>
            <a:noFill/>
          </p:spPr>
          <p:txBody>
            <a:bodyPr wrap="square" tIns="107950" rtlCol="0" anchor="ctr" anchorCtr="0">
              <a:noAutofit/>
            </a:bodyPr>
            <a:lstStyle/>
            <a:p>
              <a:pPr lvl="0">
                <a:buClrTx/>
                <a:buSzTx/>
                <a:buFontTx/>
              </a:pPr>
              <a:r>
                <a:rPr lang="en-US" altLang="zh-CN" sz="1800" noProof="0" dirty="0" smtClean="0">
                  <a:ln>
                    <a:noFill/>
                  </a:ln>
                  <a:effectLst/>
                  <a:uLnTx/>
                  <a:uFillTx/>
                  <a:cs typeface="+mn-ea"/>
                  <a:sym typeface="+mn-lt"/>
                </a:rPr>
                <a:t>20XX.6.5</a:t>
              </a:r>
              <a:endParaRPr lang="zh-CN" altLang="en-US" sz="1800" noProof="0" dirty="0">
                <a:ln>
                  <a:noFill/>
                </a:ln>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ldLvl="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18565" y="2622550"/>
            <a:ext cx="9754235" cy="1322070"/>
          </a:xfrm>
          <a:prstGeom prst="rect">
            <a:avLst/>
          </a:prstGeom>
          <a:noFill/>
        </p:spPr>
        <p:txBody>
          <a:bodyPr wrap="square" rtlCol="0">
            <a:spAutoFit/>
          </a:bodyPr>
          <a:lstStyle>
            <a:defPPr>
              <a:defRPr lang="zh-CN"/>
            </a:defPPr>
            <a:lvl1pPr lvl="0" algn="ctr">
              <a:buClrTx/>
              <a:buSzTx/>
              <a:buFontTx/>
              <a:defRPr sz="8000" b="1">
                <a:ln w="22225">
                  <a:solidFill>
                    <a:schemeClr val="bg1"/>
                  </a:solidFill>
                </a:ln>
                <a:gradFill>
                  <a:gsLst>
                    <a:gs pos="95000">
                      <a:srgbClr val="A3EE00"/>
                    </a:gs>
                    <a:gs pos="13000">
                      <a:srgbClr val="0BA300"/>
                    </a:gs>
                    <a:gs pos="58000">
                      <a:srgbClr val="15A800"/>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defRPr>
            </a:lvl1pPr>
          </a:lstStyle>
          <a:p>
            <a:r>
              <a:rPr lang="zh-CN" altLang="en-US" dirty="0">
                <a:sym typeface="+mn-lt"/>
              </a:rPr>
              <a:t>认识我们的地球</a:t>
            </a:r>
          </a:p>
        </p:txBody>
      </p:sp>
      <p:sp>
        <p:nvSpPr>
          <p:cNvPr id="7" name="文本框 6"/>
          <p:cNvSpPr txBox="1"/>
          <p:nvPr/>
        </p:nvSpPr>
        <p:spPr>
          <a:xfrm>
            <a:off x="5185410" y="1723390"/>
            <a:ext cx="1819275" cy="525145"/>
          </a:xfrm>
          <a:prstGeom prst="roundRect">
            <a:avLst>
              <a:gd name="adj" fmla="val 50000"/>
            </a:avLst>
          </a:prstGeom>
          <a:gradFill>
            <a:gsLst>
              <a:gs pos="0">
                <a:srgbClr val="A3EE00"/>
              </a:gs>
              <a:gs pos="40000">
                <a:srgbClr val="15A800"/>
              </a:gs>
              <a:gs pos="83000">
                <a:srgbClr val="0BA300"/>
              </a:gs>
            </a:gsLst>
            <a:lin ang="5400000" scaled="0"/>
          </a:gradFill>
        </p:spPr>
        <p:txBody>
          <a:bodyPr wrap="square" tIns="36195" bIns="0" rtlCol="0" anchor="ctr" anchorCtr="0">
            <a:noAutofit/>
          </a:bodyPr>
          <a:lstStyle/>
          <a:p>
            <a:pPr lvl="0" algn="dist">
              <a:buClrTx/>
              <a:buSzTx/>
              <a:buFontTx/>
            </a:pPr>
            <a:r>
              <a:rPr lang="zh-CN" altLang="en-US" sz="2400" dirty="0" smtClean="0">
                <a:solidFill>
                  <a:schemeClr val="bg1"/>
                </a:solidFill>
                <a:cs typeface="+mn-ea"/>
                <a:sym typeface="+mn-lt"/>
              </a:rPr>
              <a:t>第二部分</a:t>
            </a:r>
          </a:p>
        </p:txBody>
      </p:sp>
      <p:sp>
        <p:nvSpPr>
          <p:cNvPr id="3" name="文本框 2"/>
          <p:cNvSpPr txBox="1"/>
          <p:nvPr/>
        </p:nvSpPr>
        <p:spPr>
          <a:xfrm>
            <a:off x="3534410" y="3944620"/>
            <a:ext cx="5419090" cy="461665"/>
          </a:xfrm>
          <a:prstGeom prst="rect">
            <a:avLst/>
          </a:prstGeom>
          <a:noFill/>
        </p:spPr>
        <p:txBody>
          <a:bodyPr wrap="square" rtlCol="0" anchor="t">
            <a:spAutoFit/>
          </a:bodyPr>
          <a:lstStyle/>
          <a:p>
            <a:pPr algn="dist"/>
            <a:r>
              <a:rPr sz="2400" dirty="0">
                <a:ln w="12700">
                  <a:noFill/>
                </a:ln>
                <a:gradFill>
                  <a:gsLst>
                    <a:gs pos="97000">
                      <a:srgbClr val="A3EE00"/>
                    </a:gs>
                    <a:gs pos="14000">
                      <a:srgbClr val="0BA300"/>
                    </a:gs>
                    <a:gs pos="65000">
                      <a:srgbClr val="15A800"/>
                    </a:gs>
                  </a:gsLst>
                  <a:lin ang="5400000" scaled="0"/>
                </a:gradFill>
                <a:effectLst/>
                <a:cs typeface="+mn-ea"/>
                <a:sym typeface="+mn-lt"/>
              </a:rPr>
              <a:t>2022年世界环境日保护环境主题班会</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58950" y="2256155"/>
            <a:ext cx="2875915" cy="450850"/>
          </a:xfrm>
          <a:prstGeom prst="round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认识我们的地球</a:t>
            </a:r>
          </a:p>
        </p:txBody>
      </p:sp>
      <p:sp>
        <p:nvSpPr>
          <p:cNvPr id="3" name="文本框 2"/>
          <p:cNvSpPr txBox="1"/>
          <p:nvPr/>
        </p:nvSpPr>
        <p:spPr>
          <a:xfrm>
            <a:off x="5478145" y="3198495"/>
            <a:ext cx="2087880" cy="2553335"/>
          </a:xfrm>
          <a:prstGeom prst="rect">
            <a:avLst/>
          </a:prstGeom>
          <a:noFill/>
        </p:spPr>
        <p:txBody>
          <a:bodyPr wrap="square" rtlCol="0">
            <a:spAutoFit/>
          </a:bodyPr>
          <a:lstStyle/>
          <a:p>
            <a:pPr algn="just" fontAlgn="auto">
              <a:lnSpc>
                <a:spcPct val="200000"/>
              </a:lnSpc>
            </a:pPr>
            <a:r>
              <a:rPr lang="zh-CN" altLang="en-US" sz="1600">
                <a:cs typeface="+mn-ea"/>
                <a:sym typeface="+mn-lt"/>
              </a:rPr>
              <a:t>地球形成自46亿年前,大约在16亿年前地球每昼夜只有9个小时,比现在自转快的多,每年约有800多天；</a:t>
            </a:r>
          </a:p>
        </p:txBody>
      </p:sp>
      <p:sp>
        <p:nvSpPr>
          <p:cNvPr id="2" name="文本框 1"/>
          <p:cNvSpPr txBox="1"/>
          <p:nvPr/>
        </p:nvSpPr>
        <p:spPr>
          <a:xfrm>
            <a:off x="7858125" y="3198495"/>
            <a:ext cx="2598420" cy="2553335"/>
          </a:xfrm>
          <a:prstGeom prst="rect">
            <a:avLst/>
          </a:prstGeom>
          <a:noFill/>
        </p:spPr>
        <p:txBody>
          <a:bodyPr wrap="square" rtlCol="0">
            <a:spAutoFit/>
          </a:bodyPr>
          <a:lstStyle/>
          <a:p>
            <a:pPr lvl="0" algn="just">
              <a:lnSpc>
                <a:spcPct val="200000"/>
              </a:lnSpc>
              <a:buClrTx/>
              <a:buSzTx/>
              <a:buFontTx/>
            </a:pPr>
            <a:r>
              <a:rPr lang="zh-CN" altLang="en-US" sz="1600">
                <a:cs typeface="+mn-ea"/>
                <a:sym typeface="+mn-lt"/>
              </a:rPr>
              <a:t>到了6亿年前,每昼夜延长到了20个小时,年缩短到440天，地球正在逐渐放慢自转速度，原因可能主要是月球的潮汐引力作用。</a:t>
            </a:r>
          </a:p>
        </p:txBody>
      </p:sp>
      <p:sp>
        <p:nvSpPr>
          <p:cNvPr id="14" name="文本框 13"/>
          <p:cNvSpPr txBox="1"/>
          <p:nvPr/>
        </p:nvSpPr>
        <p:spPr>
          <a:xfrm>
            <a:off x="6275070" y="2747328"/>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1</a:t>
            </a:r>
          </a:p>
        </p:txBody>
      </p:sp>
      <p:sp>
        <p:nvSpPr>
          <p:cNvPr id="11" name="文本框 10"/>
          <p:cNvSpPr txBox="1"/>
          <p:nvPr/>
        </p:nvSpPr>
        <p:spPr>
          <a:xfrm>
            <a:off x="8910320" y="2747328"/>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en-US" altLang="zh-CN" sz="2400" dirty="0">
                <a:solidFill>
                  <a:schemeClr val="bg1"/>
                </a:solidFill>
                <a:cs typeface="+mn-ea"/>
                <a:sym typeface="+mn-lt"/>
              </a:rPr>
              <a:t>2</a:t>
            </a:r>
          </a:p>
        </p:txBody>
      </p:sp>
      <p:pic>
        <p:nvPicPr>
          <p:cNvPr id="18" name="图片 17" descr="51miz-E1165357-5A2998AA"/>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260" y="2414270"/>
            <a:ext cx="4121785" cy="4121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4" grpId="0" bldLvl="0" animBg="1"/>
      <p:bldP spid="1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111365" y="2825750"/>
            <a:ext cx="3676650" cy="3465179"/>
          </a:xfrm>
          <a:prstGeom prst="rect">
            <a:avLst/>
          </a:prstGeom>
          <a:noFill/>
        </p:spPr>
        <p:txBody>
          <a:bodyPr wrap="square" rtlCol="0">
            <a:spAutoFit/>
          </a:bodyPr>
          <a:lstStyle/>
          <a:p>
            <a:pPr lvl="0" algn="just" fontAlgn="auto">
              <a:lnSpc>
                <a:spcPct val="200000"/>
              </a:lnSpc>
              <a:buClrTx/>
              <a:buSzTx/>
              <a:buFontTx/>
            </a:pPr>
            <a:r>
              <a:rPr lang="zh-CN" altLang="en-US" sz="1600">
                <a:cs typeface="+mn-ea"/>
                <a:sym typeface="+mn-lt"/>
              </a:rPr>
              <a:t>地壳平均厚度17千米，地幔厚度约3473千米，占地球体积的83.4％，地幔温度为1000～3000摄氏度,地核厚度约3473千米，占地球体积的16.3％，物质处于液体状态，内核温度高达6000摄氏度以上，与太阳表面温度差不多!</a:t>
            </a:r>
          </a:p>
        </p:txBody>
      </p:sp>
      <p:sp>
        <p:nvSpPr>
          <p:cNvPr id="7" name="文本框 6"/>
          <p:cNvSpPr txBox="1"/>
          <p:nvPr/>
        </p:nvSpPr>
        <p:spPr>
          <a:xfrm>
            <a:off x="1304925" y="2756535"/>
            <a:ext cx="1819910" cy="3046095"/>
          </a:xfrm>
          <a:prstGeom prst="rect">
            <a:avLst/>
          </a:prstGeom>
          <a:noFill/>
        </p:spPr>
        <p:txBody>
          <a:bodyPr wrap="square" rtlCol="0">
            <a:spAutoFit/>
          </a:bodyPr>
          <a:lstStyle/>
          <a:p>
            <a:pPr lvl="0" algn="just" fontAlgn="auto">
              <a:lnSpc>
                <a:spcPct val="200000"/>
              </a:lnSpc>
              <a:buClrTx/>
              <a:buSzTx/>
              <a:buFontTx/>
            </a:pPr>
            <a:r>
              <a:rPr lang="zh-CN" altLang="en-US" sz="1600">
                <a:cs typeface="+mn-ea"/>
                <a:sym typeface="+mn-lt"/>
              </a:rPr>
              <a:t>一般认为,地球的形成起源于太阳星云分化物.46亿年来,地球从一个均质的球体演变成现在的“圈层”结构。</a:t>
            </a:r>
          </a:p>
        </p:txBody>
      </p:sp>
      <p:sp>
        <p:nvSpPr>
          <p:cNvPr id="13" name="文本框 12"/>
          <p:cNvSpPr txBox="1"/>
          <p:nvPr/>
        </p:nvSpPr>
        <p:spPr>
          <a:xfrm>
            <a:off x="1967865" y="2305368"/>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en-US" altLang="zh-CN" sz="2400" dirty="0">
                <a:solidFill>
                  <a:schemeClr val="bg1"/>
                </a:solidFill>
                <a:cs typeface="+mn-ea"/>
                <a:sym typeface="+mn-lt"/>
              </a:rPr>
              <a:t>3</a:t>
            </a:r>
          </a:p>
        </p:txBody>
      </p:sp>
      <p:sp>
        <p:nvSpPr>
          <p:cNvPr id="15" name="文本框 14"/>
          <p:cNvSpPr txBox="1"/>
          <p:nvPr/>
        </p:nvSpPr>
        <p:spPr>
          <a:xfrm>
            <a:off x="8784590" y="2305368"/>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en-US" altLang="zh-CN" sz="2400" dirty="0">
                <a:solidFill>
                  <a:schemeClr val="bg1"/>
                </a:solidFill>
                <a:cs typeface="+mn-ea"/>
                <a:sym typeface="+mn-lt"/>
              </a:rPr>
              <a:t>4</a:t>
            </a:r>
          </a:p>
        </p:txBody>
      </p:sp>
      <p:pic>
        <p:nvPicPr>
          <p:cNvPr id="17" name="图片 16" descr="51miz-E798304-4B6376EB"/>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39160" y="2190115"/>
            <a:ext cx="3441065" cy="43408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bldLvl="0" animBg="1"/>
      <p:bldP spid="1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53490" y="2747645"/>
            <a:ext cx="3050540" cy="1495409"/>
          </a:xfrm>
          <a:prstGeom prst="rect">
            <a:avLst/>
          </a:prstGeom>
          <a:noFill/>
        </p:spPr>
        <p:txBody>
          <a:bodyPr wrap="square" rtlCol="0" anchor="t">
            <a:spAutoFit/>
          </a:bodyPr>
          <a:lstStyle/>
          <a:p>
            <a:pPr lvl="0" algn="just">
              <a:lnSpc>
                <a:spcPct val="200000"/>
              </a:lnSpc>
              <a:buClrTx/>
              <a:buSzTx/>
              <a:buFontTx/>
            </a:pPr>
            <a:r>
              <a:rPr lang="zh-CN" altLang="en-US" sz="1600">
                <a:cs typeface="+mn-ea"/>
                <a:sym typeface="+mn-lt"/>
              </a:rPr>
              <a:t>从我们身处地球的视角看来，我们这个行星是非常巨大富饶，为似乎无穷尽的空气所包围的。</a:t>
            </a:r>
          </a:p>
        </p:txBody>
      </p:sp>
      <p:sp>
        <p:nvSpPr>
          <p:cNvPr id="4" name="文本框 3"/>
          <p:cNvSpPr txBox="1"/>
          <p:nvPr/>
        </p:nvSpPr>
        <p:spPr>
          <a:xfrm>
            <a:off x="4304030" y="4625340"/>
            <a:ext cx="2961005" cy="1495409"/>
          </a:xfrm>
          <a:prstGeom prst="rect">
            <a:avLst/>
          </a:prstGeom>
          <a:noFill/>
        </p:spPr>
        <p:txBody>
          <a:bodyPr wrap="square" rtlCol="0" anchor="t">
            <a:spAutoFit/>
          </a:bodyPr>
          <a:lstStyle/>
          <a:p>
            <a:pPr lvl="0" algn="just">
              <a:lnSpc>
                <a:spcPct val="200000"/>
              </a:lnSpc>
              <a:buClrTx/>
              <a:buSzTx/>
              <a:buFontTx/>
            </a:pPr>
            <a:r>
              <a:rPr lang="zh-CN" altLang="en-US" sz="1600">
                <a:cs typeface="+mn-ea"/>
                <a:sym typeface="+mn-lt"/>
              </a:rPr>
              <a:t> 宇航员从太空看来，地球只是个瘦小的球体，被一层薄薄的仿佛一吹就散的大气所围绕。</a:t>
            </a:r>
          </a:p>
        </p:txBody>
      </p:sp>
      <p:sp>
        <p:nvSpPr>
          <p:cNvPr id="6" name="文本框 5"/>
          <p:cNvSpPr txBox="1"/>
          <p:nvPr/>
        </p:nvSpPr>
        <p:spPr>
          <a:xfrm>
            <a:off x="7265035" y="2672080"/>
            <a:ext cx="3652520" cy="1495409"/>
          </a:xfrm>
          <a:prstGeom prst="rect">
            <a:avLst/>
          </a:prstGeom>
          <a:noFill/>
        </p:spPr>
        <p:txBody>
          <a:bodyPr wrap="square" rtlCol="0" anchor="t">
            <a:spAutoFit/>
          </a:bodyPr>
          <a:lstStyle/>
          <a:p>
            <a:pPr lvl="0" algn="just">
              <a:lnSpc>
                <a:spcPct val="200000"/>
              </a:lnSpc>
              <a:buClrTx/>
              <a:buSzTx/>
              <a:buFontTx/>
            </a:pPr>
            <a:r>
              <a:rPr lang="zh-CN" altLang="en-US" sz="1600">
                <a:cs typeface="+mn-ea"/>
                <a:sym typeface="+mn-lt"/>
              </a:rPr>
              <a:t>对一个空间旅行者来说，在深邃黑暗的空间里的地球，蓝色的海域、棕色或绿色的陆地与白皑的云是异常醒目的。</a:t>
            </a:r>
          </a:p>
        </p:txBody>
      </p:sp>
      <p:sp>
        <p:nvSpPr>
          <p:cNvPr id="13" name="文本框 12"/>
          <p:cNvSpPr txBox="1"/>
          <p:nvPr/>
        </p:nvSpPr>
        <p:spPr>
          <a:xfrm>
            <a:off x="2265045" y="2296478"/>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en-US" altLang="zh-CN" sz="2400" dirty="0">
                <a:solidFill>
                  <a:schemeClr val="bg1"/>
                </a:solidFill>
                <a:cs typeface="+mn-ea"/>
                <a:sym typeface="+mn-lt"/>
              </a:rPr>
              <a:t>5</a:t>
            </a:r>
          </a:p>
        </p:txBody>
      </p:sp>
      <p:sp>
        <p:nvSpPr>
          <p:cNvPr id="7" name="文本框 6"/>
          <p:cNvSpPr txBox="1"/>
          <p:nvPr/>
        </p:nvSpPr>
        <p:spPr>
          <a:xfrm>
            <a:off x="8844280" y="2296478"/>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en-US" altLang="zh-CN" sz="2400" dirty="0">
                <a:solidFill>
                  <a:schemeClr val="bg1"/>
                </a:solidFill>
                <a:cs typeface="+mn-ea"/>
                <a:sym typeface="+mn-lt"/>
              </a:rPr>
              <a:t>6</a:t>
            </a:r>
          </a:p>
        </p:txBody>
      </p:sp>
      <p:sp>
        <p:nvSpPr>
          <p:cNvPr id="10" name="文本框 9"/>
          <p:cNvSpPr txBox="1"/>
          <p:nvPr/>
        </p:nvSpPr>
        <p:spPr>
          <a:xfrm>
            <a:off x="5537200" y="4174173"/>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en-US" altLang="zh-CN" sz="2400" dirty="0">
                <a:solidFill>
                  <a:schemeClr val="bg1"/>
                </a:solidFill>
                <a:cs typeface="+mn-ea"/>
                <a:sym typeface="+mn-lt"/>
              </a:rPr>
              <a:t>7</a:t>
            </a:r>
          </a:p>
        </p:txBody>
      </p:sp>
      <p:pic>
        <p:nvPicPr>
          <p:cNvPr id="11" name="图片 10" descr="51miz-E1135435-C43BCF9C"/>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2640" y="1690370"/>
            <a:ext cx="2343785" cy="2343785"/>
          </a:xfrm>
          <a:prstGeom prst="rect">
            <a:avLst/>
          </a:prstGeom>
        </p:spPr>
      </p:pic>
      <p:pic>
        <p:nvPicPr>
          <p:cNvPr id="12" name="图片 11" descr="51miz-E1158549-0CF24C4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3085" y="4316095"/>
            <a:ext cx="1938020" cy="1938020"/>
          </a:xfrm>
          <a:prstGeom prst="rect">
            <a:avLst/>
          </a:prstGeom>
        </p:spPr>
      </p:pic>
      <p:pic>
        <p:nvPicPr>
          <p:cNvPr id="14" name="图片 13" descr="51miz-E1158549-0CF24C4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7325" y="4316095"/>
            <a:ext cx="1938020" cy="19380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13" grpId="0" bldLvl="0" animBg="1"/>
      <p:bldP spid="7" grpId="0" bldLvl="0" animBg="1"/>
      <p:bldP spid="1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16710" y="2587625"/>
            <a:ext cx="6972300" cy="2768600"/>
          </a:xfrm>
          <a:prstGeom prst="rect">
            <a:avLst/>
          </a:prstGeom>
          <a:noFill/>
        </p:spPr>
        <p:txBody>
          <a:bodyPr wrap="square" rtlCol="0" anchor="t">
            <a:spAutoFit/>
          </a:bodyPr>
          <a:lstStyle/>
          <a:p>
            <a:pPr lvl="0" algn="just" fontAlgn="auto">
              <a:lnSpc>
                <a:spcPct val="200000"/>
              </a:lnSpc>
              <a:spcAft>
                <a:spcPts val="1200"/>
              </a:spcAft>
              <a:buClrTx/>
              <a:buSzTx/>
              <a:buFontTx/>
            </a:pPr>
            <a:r>
              <a:rPr lang="zh-CN" altLang="en-US">
                <a:cs typeface="+mn-ea"/>
                <a:sym typeface="+mn-lt"/>
              </a:rPr>
              <a:t>地球是距太阳第三颗行星，距离有1亿5千万千米（9320万英里)。</a:t>
            </a:r>
          </a:p>
          <a:p>
            <a:pPr lvl="0" algn="just" fontAlgn="auto">
              <a:lnSpc>
                <a:spcPct val="200000"/>
              </a:lnSpc>
              <a:spcAft>
                <a:spcPts val="1200"/>
              </a:spcAft>
              <a:buClrTx/>
              <a:buSzTx/>
              <a:buFontTx/>
            </a:pPr>
            <a:r>
              <a:rPr lang="zh-CN" altLang="en-US">
                <a:cs typeface="+mn-ea"/>
                <a:sym typeface="+mn-lt"/>
              </a:rPr>
              <a:t>地球绕太阳公转一天为365.256个地球日，自转一周为23.9345小时。</a:t>
            </a:r>
          </a:p>
          <a:p>
            <a:pPr lvl="0" algn="just" fontAlgn="auto">
              <a:lnSpc>
                <a:spcPct val="200000"/>
              </a:lnSpc>
              <a:spcAft>
                <a:spcPts val="1200"/>
              </a:spcAft>
              <a:buClrTx/>
              <a:buSzTx/>
              <a:buFontTx/>
            </a:pPr>
            <a:r>
              <a:rPr lang="zh-CN" altLang="en-US">
                <a:cs typeface="+mn-ea"/>
                <a:sym typeface="+mn-lt"/>
              </a:rPr>
              <a:t>地球的直径为12756千米（7973英里），只比金星大几百千米。</a:t>
            </a:r>
          </a:p>
          <a:p>
            <a:pPr lvl="0" algn="just" fontAlgn="auto">
              <a:lnSpc>
                <a:spcPct val="200000"/>
              </a:lnSpc>
              <a:spcAft>
                <a:spcPts val="1200"/>
              </a:spcAft>
              <a:buClrTx/>
              <a:buSzTx/>
              <a:buFontTx/>
            </a:pPr>
            <a:r>
              <a:rPr lang="zh-CN" altLang="en-US">
                <a:cs typeface="+mn-ea"/>
                <a:sym typeface="+mn-lt"/>
              </a:rPr>
              <a:t>我们的大气层由78％的氮,21％的氧及1％的其他成分组成。</a:t>
            </a:r>
          </a:p>
        </p:txBody>
      </p:sp>
      <p:pic>
        <p:nvPicPr>
          <p:cNvPr id="3" name="图片 2" descr="32303236373535383b32303238383030323bb5d8c7f2"/>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244600" y="2844800"/>
            <a:ext cx="337820" cy="337820"/>
          </a:xfrm>
          <a:prstGeom prst="rect">
            <a:avLst/>
          </a:prstGeom>
        </p:spPr>
      </p:pic>
      <p:pic>
        <p:nvPicPr>
          <p:cNvPr id="5" name="图片 4" descr="32303236373535383b32303238383030323bb5d8c7f2"/>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244600" y="3540760"/>
            <a:ext cx="337820" cy="337820"/>
          </a:xfrm>
          <a:prstGeom prst="rect">
            <a:avLst/>
          </a:prstGeom>
        </p:spPr>
      </p:pic>
      <p:pic>
        <p:nvPicPr>
          <p:cNvPr id="7" name="图片 6" descr="32303236373535383b32303238383030323bb5d8c7f2"/>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244600" y="4236720"/>
            <a:ext cx="337820" cy="337820"/>
          </a:xfrm>
          <a:prstGeom prst="rect">
            <a:avLst/>
          </a:prstGeom>
        </p:spPr>
      </p:pic>
      <p:pic>
        <p:nvPicPr>
          <p:cNvPr id="8" name="图片 7" descr="32303236373535383b32303238383030323bb5d8c7f2"/>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244600" y="4932680"/>
            <a:ext cx="337820" cy="337820"/>
          </a:xfrm>
          <a:prstGeom prst="rect">
            <a:avLst/>
          </a:prstGeom>
        </p:spPr>
      </p:pic>
      <p:pic>
        <p:nvPicPr>
          <p:cNvPr id="12" name="图片 11" descr="51miz-E1162211-2E7A897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2765" y="2263140"/>
            <a:ext cx="3418205" cy="3418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1000"/>
                                        <p:tgtEl>
                                          <p:spTgt spid="4">
                                            <p:txEl>
                                              <p:pRg st="1" end="1"/>
                                            </p:txEl>
                                          </p:spTgt>
                                        </p:tgtEl>
                                      </p:cBhvr>
                                    </p:animEffect>
                                    <p:anim calcmode="lin" valueType="num">
                                      <p:cBhvr>
                                        <p:cTn id="2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1000"/>
                                        <p:tgtEl>
                                          <p:spTgt spid="4">
                                            <p:txEl>
                                              <p:pRg st="2" end="2"/>
                                            </p:txEl>
                                          </p:spTgt>
                                        </p:tgtEl>
                                      </p:cBhvr>
                                    </p:animEffect>
                                    <p:anim calcmode="lin" valueType="num">
                                      <p:cBhvr>
                                        <p:cTn id="3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5000"/>
                            </p:stCondLst>
                            <p:childTnLst>
                              <p:par>
                                <p:cTn id="47" presetID="42" presetClass="entr" presetSubtype="0" fill="hold" nodeType="after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1000"/>
                                        <p:tgtEl>
                                          <p:spTgt spid="4">
                                            <p:txEl>
                                              <p:pRg st="3" end="3"/>
                                            </p:txEl>
                                          </p:spTgt>
                                        </p:tgtEl>
                                      </p:cBhvr>
                                    </p:animEffect>
                                    <p:anim calcmode="lin" valueType="num">
                                      <p:cBhvr>
                                        <p:cTn id="5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bwMode="auto">
          <a:xfrm>
            <a:off x="1477327" y="1910123"/>
            <a:ext cx="3971925" cy="2217338"/>
          </a:xfrm>
          <a:prstGeom prst="rect">
            <a:avLst/>
          </a:prstGeom>
          <a:noFill/>
        </p:spPr>
        <p:txBody>
          <a:bodyPr wrap="square" rtlCol="0">
            <a:spAutoFit/>
          </a:bodyPr>
          <a:lstStyle/>
          <a:p>
            <a:pPr lvl="0" algn="dist">
              <a:lnSpc>
                <a:spcPct val="168000"/>
              </a:lnSpc>
              <a:buClrTx/>
              <a:buSzTx/>
              <a:buFontTx/>
            </a:pPr>
            <a:r>
              <a:rPr sz="4400" dirty="0">
                <a:solidFill>
                  <a:srgbClr val="15A800"/>
                </a:solidFill>
                <a:cs typeface="+mn-ea"/>
                <a:sym typeface="+mn-lt"/>
              </a:rPr>
              <a:t>地球上有什么？</a:t>
            </a:r>
          </a:p>
        </p:txBody>
      </p:sp>
      <p:sp>
        <p:nvSpPr>
          <p:cNvPr id="5" name="箭头: 五边形 4"/>
          <p:cNvSpPr txBox="1"/>
          <p:nvPr/>
        </p:nvSpPr>
        <p:spPr>
          <a:xfrm>
            <a:off x="8375650" y="3361690"/>
            <a:ext cx="1965960" cy="533400"/>
          </a:xfrm>
          <a:prstGeom prst="homePlate">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植 物</a:t>
            </a:r>
          </a:p>
        </p:txBody>
      </p:sp>
      <p:sp>
        <p:nvSpPr>
          <p:cNvPr id="6" name="箭头: 五边形 5"/>
          <p:cNvSpPr txBox="1"/>
          <p:nvPr/>
        </p:nvSpPr>
        <p:spPr>
          <a:xfrm flipH="1">
            <a:off x="6055995" y="4052570"/>
            <a:ext cx="1868170" cy="533400"/>
          </a:xfrm>
          <a:prstGeom prst="homePlate">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动 物</a:t>
            </a:r>
          </a:p>
        </p:txBody>
      </p:sp>
      <p:sp>
        <p:nvSpPr>
          <p:cNvPr id="8" name="箭头: 五边形 7"/>
          <p:cNvSpPr txBox="1"/>
          <p:nvPr/>
        </p:nvSpPr>
        <p:spPr>
          <a:xfrm>
            <a:off x="8375650" y="2013585"/>
            <a:ext cx="1965960" cy="533400"/>
          </a:xfrm>
          <a:prstGeom prst="homePlate">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水</a:t>
            </a:r>
          </a:p>
        </p:txBody>
      </p:sp>
      <p:sp>
        <p:nvSpPr>
          <p:cNvPr id="9" name="箭头: 五边形 8"/>
          <p:cNvSpPr txBox="1"/>
          <p:nvPr/>
        </p:nvSpPr>
        <p:spPr>
          <a:xfrm flipH="1">
            <a:off x="6045200" y="2828290"/>
            <a:ext cx="1878965" cy="533400"/>
          </a:xfrm>
          <a:prstGeom prst="homePlate">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空气</a:t>
            </a:r>
          </a:p>
        </p:txBody>
      </p:sp>
      <p:grpSp>
        <p:nvGrpSpPr>
          <p:cNvPr id="11" name="组合 10"/>
          <p:cNvGrpSpPr/>
          <p:nvPr/>
        </p:nvGrpSpPr>
        <p:grpSpPr>
          <a:xfrm>
            <a:off x="7145020" y="2048510"/>
            <a:ext cx="2009140" cy="4272280"/>
            <a:chOff x="11108" y="3028"/>
            <a:chExt cx="3164" cy="6728"/>
          </a:xfrm>
        </p:grpSpPr>
        <p:sp>
          <p:nvSpPr>
            <p:cNvPr id="7" name="椭圆 6"/>
            <p:cNvSpPr/>
            <p:nvPr/>
          </p:nvSpPr>
          <p:spPr>
            <a:xfrm>
              <a:off x="11108" y="9174"/>
              <a:ext cx="3164" cy="582"/>
            </a:xfrm>
            <a:prstGeom prst="ellipse">
              <a:avLst/>
            </a:prstGeom>
            <a:solidFill>
              <a:srgbClr val="0B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12410" y="9353"/>
              <a:ext cx="582" cy="2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12527" y="3028"/>
              <a:ext cx="327" cy="6473"/>
            </a:xfrm>
            <a:prstGeom prst="rect">
              <a:avLst/>
            </a:prstGeom>
            <a:solidFill>
              <a:srgbClr val="15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6" name="图片 15" descr="51miz-E1158369-C97EB8F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77010" y="3086735"/>
            <a:ext cx="3234055" cy="32340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8" grpId="0" bldLvl="0" animBg="1"/>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18565" y="2622550"/>
            <a:ext cx="9754235" cy="1322070"/>
          </a:xfrm>
          <a:prstGeom prst="rect">
            <a:avLst/>
          </a:prstGeom>
          <a:noFill/>
        </p:spPr>
        <p:txBody>
          <a:bodyPr wrap="square" rtlCol="0">
            <a:spAutoFit/>
          </a:bodyPr>
          <a:lstStyle>
            <a:defPPr>
              <a:defRPr lang="zh-CN"/>
            </a:defPPr>
            <a:lvl1pPr lvl="0" algn="ctr">
              <a:buClrTx/>
              <a:buSzTx/>
              <a:buFontTx/>
              <a:defRPr sz="8000" b="1">
                <a:ln w="22225">
                  <a:solidFill>
                    <a:schemeClr val="bg1"/>
                  </a:solidFill>
                </a:ln>
                <a:gradFill>
                  <a:gsLst>
                    <a:gs pos="95000">
                      <a:srgbClr val="A3EE00"/>
                    </a:gs>
                    <a:gs pos="13000">
                      <a:srgbClr val="0BA300"/>
                    </a:gs>
                    <a:gs pos="58000">
                      <a:srgbClr val="15A800"/>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defRPr>
            </a:lvl1pPr>
          </a:lstStyle>
          <a:p>
            <a:r>
              <a:rPr lang="zh-CN" altLang="en-US" dirty="0">
                <a:sym typeface="+mn-lt"/>
              </a:rPr>
              <a:t>保护环境的重要性</a:t>
            </a:r>
          </a:p>
        </p:txBody>
      </p:sp>
      <p:sp>
        <p:nvSpPr>
          <p:cNvPr id="7" name="文本框 6"/>
          <p:cNvSpPr txBox="1"/>
          <p:nvPr/>
        </p:nvSpPr>
        <p:spPr>
          <a:xfrm>
            <a:off x="5185410" y="1723390"/>
            <a:ext cx="1819275" cy="525145"/>
          </a:xfrm>
          <a:prstGeom prst="roundRect">
            <a:avLst>
              <a:gd name="adj" fmla="val 50000"/>
            </a:avLst>
          </a:prstGeom>
          <a:gradFill>
            <a:gsLst>
              <a:gs pos="0">
                <a:srgbClr val="A3EE00"/>
              </a:gs>
              <a:gs pos="40000">
                <a:srgbClr val="15A800"/>
              </a:gs>
              <a:gs pos="83000">
                <a:srgbClr val="0BA300"/>
              </a:gs>
            </a:gsLst>
            <a:lin ang="5400000" scaled="0"/>
          </a:gradFill>
        </p:spPr>
        <p:txBody>
          <a:bodyPr wrap="square" tIns="36195" bIns="0" rtlCol="0" anchor="ctr" anchorCtr="0">
            <a:noAutofit/>
          </a:bodyPr>
          <a:lstStyle/>
          <a:p>
            <a:pPr lvl="0" algn="dist">
              <a:buClrTx/>
              <a:buSzTx/>
              <a:buFontTx/>
            </a:pPr>
            <a:r>
              <a:rPr lang="zh-CN" altLang="en-US" sz="2400" dirty="0" smtClean="0">
                <a:solidFill>
                  <a:schemeClr val="bg1"/>
                </a:solidFill>
                <a:cs typeface="+mn-ea"/>
                <a:sym typeface="+mn-lt"/>
              </a:rPr>
              <a:t>第三部分</a:t>
            </a:r>
          </a:p>
        </p:txBody>
      </p:sp>
      <p:sp>
        <p:nvSpPr>
          <p:cNvPr id="3" name="文本框 2"/>
          <p:cNvSpPr txBox="1"/>
          <p:nvPr/>
        </p:nvSpPr>
        <p:spPr>
          <a:xfrm>
            <a:off x="3534410" y="3944620"/>
            <a:ext cx="5317490" cy="461665"/>
          </a:xfrm>
          <a:prstGeom prst="rect">
            <a:avLst/>
          </a:prstGeom>
          <a:noFill/>
        </p:spPr>
        <p:txBody>
          <a:bodyPr wrap="square" rtlCol="0" anchor="t">
            <a:spAutoFit/>
          </a:bodyPr>
          <a:lstStyle/>
          <a:p>
            <a:pPr algn="dist"/>
            <a:r>
              <a:rPr sz="2400" dirty="0">
                <a:ln w="12700">
                  <a:noFill/>
                </a:ln>
                <a:gradFill>
                  <a:gsLst>
                    <a:gs pos="97000">
                      <a:srgbClr val="A3EE00"/>
                    </a:gs>
                    <a:gs pos="14000">
                      <a:srgbClr val="0BA300"/>
                    </a:gs>
                    <a:gs pos="65000">
                      <a:srgbClr val="15A800"/>
                    </a:gs>
                  </a:gsLst>
                  <a:lin ang="5400000" scaled="0"/>
                </a:gradFill>
                <a:effectLst/>
                <a:cs typeface="+mn-ea"/>
                <a:sym typeface="+mn-lt"/>
              </a:rPr>
              <a:t>2022年世界环境日保护环境主题班会</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575935" y="3432175"/>
            <a:ext cx="5324475" cy="1670778"/>
          </a:xfrm>
          <a:prstGeom prst="rect">
            <a:avLst/>
          </a:prstGeom>
          <a:noFill/>
        </p:spPr>
        <p:txBody>
          <a:bodyPr wrap="square" rtlCol="0" anchor="t">
            <a:spAutoFit/>
          </a:bodyPr>
          <a:lstStyle/>
          <a:p>
            <a:pPr lvl="0" algn="just" fontAlgn="auto">
              <a:lnSpc>
                <a:spcPct val="200000"/>
              </a:lnSpc>
              <a:buClrTx/>
              <a:buSzTx/>
              <a:buFontTx/>
            </a:pPr>
            <a:r>
              <a:rPr lang="zh-CN" altLang="en-US">
                <a:solidFill>
                  <a:schemeClr val="tx1"/>
                </a:solidFill>
                <a:cs typeface="+mn-ea"/>
                <a:sym typeface="+mn-lt"/>
              </a:rPr>
              <a:t>知名诗人、资深媒体人陈朝华表示，一个缺乏公德心与环保意识的群体，即使拥有再多的物质，也无异于群氓，在潜意识中还不是合格的现代公民。</a:t>
            </a:r>
          </a:p>
        </p:txBody>
      </p:sp>
      <p:sp>
        <p:nvSpPr>
          <p:cNvPr id="11" name="TextBox 9_1_1_1_1_1_1_1"/>
          <p:cNvSpPr txBox="1"/>
          <p:nvPr/>
        </p:nvSpPr>
        <p:spPr bwMode="auto">
          <a:xfrm>
            <a:off x="5575935" y="2649220"/>
            <a:ext cx="3764915" cy="720775"/>
          </a:xfrm>
          <a:prstGeom prst="rect">
            <a:avLst/>
          </a:prstGeom>
          <a:noFill/>
        </p:spPr>
        <p:txBody>
          <a:bodyPr wrap="square" rtlCol="0">
            <a:spAutoFit/>
          </a:bodyPr>
          <a:lstStyle/>
          <a:p>
            <a:pPr lvl="0" algn="dist">
              <a:lnSpc>
                <a:spcPct val="168000"/>
              </a:lnSpc>
              <a:buClrTx/>
              <a:buSzTx/>
              <a:buFontTx/>
            </a:pPr>
            <a:r>
              <a:rPr sz="2800" dirty="0">
                <a:solidFill>
                  <a:srgbClr val="15A800"/>
                </a:solidFill>
                <a:cs typeface="+mn-ea"/>
                <a:sym typeface="+mn-lt"/>
              </a:rPr>
              <a:t>大家如何理解保护环境</a:t>
            </a:r>
          </a:p>
        </p:txBody>
      </p:sp>
      <p:pic>
        <p:nvPicPr>
          <p:cNvPr id="2" name="图片 1" descr="51miz-E216215-8EBA56C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4785" y="2357120"/>
            <a:ext cx="3267710" cy="32677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78865" y="3149600"/>
            <a:ext cx="6626860" cy="2306955"/>
          </a:xfrm>
          <a:prstGeom prst="rect">
            <a:avLst/>
          </a:prstGeom>
          <a:noFill/>
        </p:spPr>
        <p:txBody>
          <a:bodyPr wrap="square" rtlCol="0" anchor="t">
            <a:spAutoFit/>
          </a:bodyPr>
          <a:lstStyle/>
          <a:p>
            <a:pPr lvl="0" algn="just">
              <a:lnSpc>
                <a:spcPct val="200000"/>
              </a:lnSpc>
              <a:buClrTx/>
              <a:buSzTx/>
              <a:buFontTx/>
            </a:pPr>
            <a:r>
              <a:rPr lang="zh-CN" altLang="en-US">
                <a:cs typeface="+mn-ea"/>
                <a:sym typeface="+mn-lt"/>
              </a:rPr>
              <a:t>环境保护就是运用环境科学的理论和方法，在更好地利用自然资源的同时，深入认识污染和破坏环境的根源及危害，有计划地保护环境，预防环境质量恶化，控制环境污染，促进人类与环境协调发展，提高人类生活质量，保护人类健康，造福子孙后代。</a:t>
            </a:r>
          </a:p>
        </p:txBody>
      </p:sp>
      <p:sp>
        <p:nvSpPr>
          <p:cNvPr id="2" name="文本框 1"/>
          <p:cNvSpPr txBox="1"/>
          <p:nvPr/>
        </p:nvSpPr>
        <p:spPr bwMode="auto">
          <a:xfrm>
            <a:off x="2803525" y="2334895"/>
            <a:ext cx="3177540" cy="720775"/>
          </a:xfrm>
          <a:prstGeom prst="rect">
            <a:avLst/>
          </a:prstGeom>
          <a:noFill/>
        </p:spPr>
        <p:txBody>
          <a:bodyPr wrap="square" rtlCol="0">
            <a:spAutoFit/>
          </a:bodyPr>
          <a:lstStyle/>
          <a:p>
            <a:pPr lvl="0" algn="dist">
              <a:lnSpc>
                <a:spcPct val="168000"/>
              </a:lnSpc>
              <a:buClrTx/>
              <a:buSzTx/>
              <a:buFontTx/>
            </a:pPr>
            <a:r>
              <a:rPr sz="2800" dirty="0">
                <a:solidFill>
                  <a:srgbClr val="15A800"/>
                </a:solidFill>
                <a:cs typeface="+mn-ea"/>
                <a:sym typeface="+mn-lt"/>
              </a:rPr>
              <a:t>什么是环境保护？</a:t>
            </a:r>
          </a:p>
        </p:txBody>
      </p:sp>
      <p:pic>
        <p:nvPicPr>
          <p:cNvPr id="15" name="图片 14" descr="51miz-E1261368-9B84EB0C"/>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05725" y="2877820"/>
            <a:ext cx="3164205" cy="3164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bwMode="auto">
          <a:xfrm>
            <a:off x="4100195" y="1830070"/>
            <a:ext cx="3659505" cy="720775"/>
          </a:xfrm>
          <a:custGeom>
            <a:avLst/>
            <a:gdLst>
              <a:gd name="connsiteX0" fmla="*/ 0 w 6486525"/>
              <a:gd name="connsiteY0" fmla="*/ 0 h 1015663"/>
              <a:gd name="connsiteX1" fmla="*/ 6486525 w 6486525"/>
              <a:gd name="connsiteY1" fmla="*/ 0 h 1015663"/>
              <a:gd name="connsiteX2" fmla="*/ 6486525 w 6486525"/>
              <a:gd name="connsiteY2" fmla="*/ 1015663 h 1015663"/>
              <a:gd name="connsiteX3" fmla="*/ 0 w 6486525"/>
              <a:gd name="connsiteY3" fmla="*/ 1015663 h 1015663"/>
              <a:gd name="connsiteX4" fmla="*/ 0 w 6486525"/>
              <a:gd name="connsiteY4" fmla="*/ 0 h 1015663"/>
              <a:gd name="connsiteX0-1" fmla="*/ 0 w 6486525"/>
              <a:gd name="connsiteY0-2" fmla="*/ 0 h 1015663"/>
              <a:gd name="connsiteX1-3" fmla="*/ 6473825 w 6486525"/>
              <a:gd name="connsiteY1-4" fmla="*/ 0 h 1015663"/>
              <a:gd name="connsiteX2-5" fmla="*/ 6486525 w 6486525"/>
              <a:gd name="connsiteY2-6" fmla="*/ 1015663 h 1015663"/>
              <a:gd name="connsiteX3-7" fmla="*/ 0 w 6486525"/>
              <a:gd name="connsiteY3-8" fmla="*/ 1015663 h 1015663"/>
              <a:gd name="connsiteX4-9" fmla="*/ 0 w 6486525"/>
              <a:gd name="connsiteY4-10" fmla="*/ 0 h 1015663"/>
              <a:gd name="connsiteX0-11" fmla="*/ 0 w 6486525"/>
              <a:gd name="connsiteY0-12" fmla="*/ 0 h 1015663"/>
              <a:gd name="connsiteX1-13" fmla="*/ 6473825 w 6486525"/>
              <a:gd name="connsiteY1-14" fmla="*/ 0 h 1015663"/>
              <a:gd name="connsiteX2-15" fmla="*/ 6486525 w 6486525"/>
              <a:gd name="connsiteY2-16" fmla="*/ 1015663 h 1015663"/>
              <a:gd name="connsiteX3-17" fmla="*/ 0 w 6486525"/>
              <a:gd name="connsiteY3-18" fmla="*/ 1015663 h 1015663"/>
              <a:gd name="connsiteX4-19" fmla="*/ 0 w 6486525"/>
              <a:gd name="connsiteY4-20" fmla="*/ 0 h 1015663"/>
              <a:gd name="connsiteX0-21" fmla="*/ 0 w 6486525"/>
              <a:gd name="connsiteY0-22" fmla="*/ 45723 h 1061386"/>
              <a:gd name="connsiteX1-23" fmla="*/ 1516063 w 6486525"/>
              <a:gd name="connsiteY1-24" fmla="*/ 223523 h 1061386"/>
              <a:gd name="connsiteX2-25" fmla="*/ 6473825 w 6486525"/>
              <a:gd name="connsiteY2-26" fmla="*/ 45723 h 1061386"/>
              <a:gd name="connsiteX3-27" fmla="*/ 6486525 w 6486525"/>
              <a:gd name="connsiteY3-28" fmla="*/ 1061386 h 1061386"/>
              <a:gd name="connsiteX4-29" fmla="*/ 0 w 6486525"/>
              <a:gd name="connsiteY4-30" fmla="*/ 1061386 h 1061386"/>
              <a:gd name="connsiteX5" fmla="*/ 0 w 6486525"/>
              <a:gd name="connsiteY5" fmla="*/ 45723 h 10613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6486525" h="1061386">
                <a:moveTo>
                  <a:pt x="0" y="45723"/>
                </a:moveTo>
                <a:cubicBezTo>
                  <a:pt x="252677" y="-121437"/>
                  <a:pt x="437092" y="223523"/>
                  <a:pt x="1516063" y="223523"/>
                </a:cubicBezTo>
                <a:cubicBezTo>
                  <a:pt x="2595034" y="223523"/>
                  <a:pt x="5645415" y="-121437"/>
                  <a:pt x="6473825" y="45723"/>
                </a:cubicBezTo>
                <a:lnTo>
                  <a:pt x="6486525" y="1061386"/>
                </a:lnTo>
                <a:lnTo>
                  <a:pt x="0" y="1061386"/>
                </a:lnTo>
                <a:lnTo>
                  <a:pt x="0" y="45723"/>
                </a:lnTo>
                <a:close/>
              </a:path>
            </a:pathLst>
          </a:custGeom>
          <a:noFill/>
        </p:spPr>
        <p:txBody>
          <a:bodyPr wrap="square" rtlCol="0">
            <a:spAutoFit/>
          </a:bodyPr>
          <a:lstStyle/>
          <a:p>
            <a:pPr lvl="0" algn="dist">
              <a:lnSpc>
                <a:spcPct val="168000"/>
              </a:lnSpc>
              <a:buClrTx/>
              <a:buSzTx/>
              <a:buFontTx/>
            </a:pPr>
            <a:r>
              <a:rPr sz="2800" dirty="0">
                <a:solidFill>
                  <a:srgbClr val="15A800"/>
                </a:solidFill>
                <a:cs typeface="+mn-ea"/>
                <a:sym typeface="+mn-lt"/>
              </a:rPr>
              <a:t>保护环境的重要性</a:t>
            </a:r>
          </a:p>
        </p:txBody>
      </p:sp>
      <p:sp>
        <p:nvSpPr>
          <p:cNvPr id="14" name="文本框 13"/>
          <p:cNvSpPr txBox="1"/>
          <p:nvPr/>
        </p:nvSpPr>
        <p:spPr>
          <a:xfrm>
            <a:off x="2439035" y="2995613"/>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1</a:t>
            </a:r>
          </a:p>
        </p:txBody>
      </p:sp>
      <p:sp>
        <p:nvSpPr>
          <p:cNvPr id="19" name="文本框 18"/>
          <p:cNvSpPr txBox="1"/>
          <p:nvPr/>
        </p:nvSpPr>
        <p:spPr>
          <a:xfrm>
            <a:off x="1655445" y="3458210"/>
            <a:ext cx="2062480" cy="2306955"/>
          </a:xfrm>
          <a:prstGeom prst="rect">
            <a:avLst/>
          </a:prstGeom>
          <a:noFill/>
        </p:spPr>
        <p:txBody>
          <a:bodyPr wrap="square">
            <a:spAutoFit/>
          </a:bodyPr>
          <a:lstStyle/>
          <a:p>
            <a:pPr algn="just" fontAlgn="auto">
              <a:lnSpc>
                <a:spcPct val="200000"/>
              </a:lnSpc>
            </a:pPr>
            <a:r>
              <a:rPr lang="zh-CN" altLang="en-US" sz="1800" dirty="0">
                <a:solidFill>
                  <a:schemeClr val="tx1"/>
                </a:solidFill>
                <a:cs typeface="+mn-ea"/>
                <a:sym typeface="+mn-lt"/>
              </a:rPr>
              <a:t>维护生态平衡，保护环境是关系到人类生存、社会发展的根本性问题。</a:t>
            </a:r>
          </a:p>
        </p:txBody>
      </p:sp>
      <p:sp>
        <p:nvSpPr>
          <p:cNvPr id="28" name="文本框 27"/>
          <p:cNvSpPr txBox="1"/>
          <p:nvPr/>
        </p:nvSpPr>
        <p:spPr>
          <a:xfrm>
            <a:off x="5069205" y="2995613"/>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2</a:t>
            </a:r>
          </a:p>
        </p:txBody>
      </p:sp>
      <p:sp>
        <p:nvSpPr>
          <p:cNvPr id="31" name="文本框 30"/>
          <p:cNvSpPr txBox="1"/>
          <p:nvPr/>
        </p:nvSpPr>
        <p:spPr>
          <a:xfrm>
            <a:off x="4015740" y="3458210"/>
            <a:ext cx="2532380" cy="2306955"/>
          </a:xfrm>
          <a:prstGeom prst="rect">
            <a:avLst/>
          </a:prstGeom>
          <a:noFill/>
        </p:spPr>
        <p:txBody>
          <a:bodyPr wrap="square">
            <a:spAutoFit/>
          </a:bodyPr>
          <a:lstStyle/>
          <a:p>
            <a:pPr lvl="0" algn="just">
              <a:lnSpc>
                <a:spcPct val="200000"/>
              </a:lnSpc>
              <a:buClrTx/>
              <a:buSzTx/>
              <a:buFontTx/>
            </a:pPr>
            <a:r>
              <a:rPr lang="zh-CN" altLang="en-US" dirty="0">
                <a:cs typeface="+mn-ea"/>
                <a:sym typeface="+mn-lt"/>
              </a:rPr>
              <a:t>提升环保的政策力度，从而更好地采取治理和应对突发环境事故，是当前急不可待的任务。</a:t>
            </a:r>
          </a:p>
        </p:txBody>
      </p:sp>
      <p:sp>
        <p:nvSpPr>
          <p:cNvPr id="34" name="文本框 33"/>
          <p:cNvSpPr txBox="1"/>
          <p:nvPr/>
        </p:nvSpPr>
        <p:spPr>
          <a:xfrm>
            <a:off x="8468360" y="2995613"/>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3</a:t>
            </a:r>
          </a:p>
        </p:txBody>
      </p:sp>
      <p:sp>
        <p:nvSpPr>
          <p:cNvPr id="41" name="文本框 40"/>
          <p:cNvSpPr txBox="1"/>
          <p:nvPr/>
        </p:nvSpPr>
        <p:spPr>
          <a:xfrm>
            <a:off x="6798945" y="3458210"/>
            <a:ext cx="3712845" cy="2306955"/>
          </a:xfrm>
          <a:prstGeom prst="rect">
            <a:avLst/>
          </a:prstGeom>
          <a:noFill/>
        </p:spPr>
        <p:txBody>
          <a:bodyPr wrap="square">
            <a:spAutoFit/>
          </a:bodyPr>
          <a:lstStyle/>
          <a:p>
            <a:pPr lvl="0" algn="just">
              <a:lnSpc>
                <a:spcPct val="200000"/>
              </a:lnSpc>
              <a:buClrTx/>
              <a:buSzTx/>
              <a:buFontTx/>
            </a:pPr>
            <a:r>
              <a:rPr lang="zh-CN" altLang="en-US" dirty="0">
                <a:cs typeface="+mn-ea"/>
                <a:sym typeface="+mn-lt"/>
              </a:rPr>
              <a:t>我们能够借鉴国际最佳实践和企业成功经验，从而进一步推动中国的可持续发展，发展国民经济建设时要把保护环境放在首要位置</a:t>
            </a:r>
          </a:p>
        </p:txBody>
      </p:sp>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28" grpId="0" animBg="1"/>
      <p:bldP spid="31" grpId="0"/>
      <p:bldP spid="34" grpId="0" animBg="1"/>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nvSpPr>
        <p:spPr>
          <a:xfrm>
            <a:off x="1812925" y="1882140"/>
            <a:ext cx="8330565" cy="2922270"/>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200000"/>
              </a:lnSpc>
              <a:buNone/>
            </a:pPr>
            <a:r>
              <a:rPr lang="zh-CN" altLang="en-US" sz="2000" dirty="0">
                <a:ln w="12700">
                  <a:noFill/>
                </a:ln>
                <a:gradFill>
                  <a:gsLst>
                    <a:gs pos="62000">
                      <a:srgbClr val="15A800"/>
                    </a:gs>
                    <a:gs pos="28000">
                      <a:srgbClr val="0BA300"/>
                    </a:gs>
                  </a:gsLst>
                  <a:lin ang="5400000" scaled="0"/>
                </a:gradFill>
                <a:effectLst/>
                <a:cs typeface="+mn-ea"/>
                <a:sym typeface="+mn-lt"/>
              </a:rPr>
              <a:t>生态环境部相关负责人介绍，在</a:t>
            </a:r>
            <a:r>
              <a:rPr lang="zh-CN" altLang="en-US" sz="2000" dirty="0" smtClean="0">
                <a:ln w="12700">
                  <a:noFill/>
                </a:ln>
                <a:gradFill>
                  <a:gsLst>
                    <a:gs pos="62000">
                      <a:srgbClr val="15A800"/>
                    </a:gs>
                    <a:gs pos="28000">
                      <a:srgbClr val="0BA300"/>
                    </a:gs>
                  </a:gsLst>
                  <a:lin ang="5400000" scaled="0"/>
                </a:gradFill>
                <a:effectLst/>
                <a:cs typeface="+mn-ea"/>
                <a:sym typeface="+mn-lt"/>
              </a:rPr>
              <a:t>联合国优品次</a:t>
            </a:r>
            <a:r>
              <a:rPr lang="zh-CN" altLang="en-US" sz="2000" dirty="0">
                <a:ln w="12700">
                  <a:noFill/>
                </a:ln>
                <a:gradFill>
                  <a:gsLst>
                    <a:gs pos="62000">
                      <a:srgbClr val="15A800"/>
                    </a:gs>
                    <a:gs pos="28000">
                      <a:srgbClr val="0BA300"/>
                    </a:gs>
                  </a:gsLst>
                  <a:lin ang="5400000" scaled="0"/>
                </a:gradFill>
                <a:effectLst/>
                <a:cs typeface="+mn-ea"/>
                <a:sym typeface="+mn-lt"/>
              </a:rPr>
              <a:t>人类环境会议召开50周年之际，中国将</a:t>
            </a:r>
            <a:r>
              <a:rPr lang="zh-CN" altLang="en-US" dirty="0">
                <a:ln w="12700">
                  <a:noFill/>
                </a:ln>
                <a:gradFill>
                  <a:gsLst>
                    <a:gs pos="62000">
                      <a:srgbClr val="15A800"/>
                    </a:gs>
                    <a:gs pos="28000">
                      <a:srgbClr val="0BA300"/>
                    </a:gs>
                  </a:gsLst>
                  <a:lin ang="5400000" scaled="0"/>
                </a:gradFill>
                <a:effectLst/>
                <a:cs typeface="+mn-ea"/>
                <a:sym typeface="+mn-lt"/>
              </a:rPr>
              <a:t>“共建清洁美丽世界”</a:t>
            </a:r>
            <a:r>
              <a:rPr lang="zh-CN" altLang="en-US" sz="2000" dirty="0">
                <a:ln w="12700">
                  <a:noFill/>
                </a:ln>
                <a:gradFill>
                  <a:gsLst>
                    <a:gs pos="62000">
                      <a:srgbClr val="15A800"/>
                    </a:gs>
                    <a:gs pos="28000">
                      <a:srgbClr val="0BA300"/>
                    </a:gs>
                  </a:gsLst>
                  <a:lin ang="5400000" scaled="0"/>
                </a:gradFill>
                <a:effectLst/>
                <a:cs typeface="+mn-ea"/>
                <a:sym typeface="+mn-lt"/>
              </a:rPr>
              <a:t>作为六五环境日的主题。在共建美丽中国的同时，进一步体现中国在全球生态文明建设中的重要参与者、贡献者、引领者作用。六五环境日国家主场活动将在沈阳举行。</a:t>
            </a:r>
          </a:p>
        </p:txBody>
      </p:sp>
      <p:sp>
        <p:nvSpPr>
          <p:cNvPr id="5" name="文本框 4"/>
          <p:cNvSpPr txBox="1"/>
          <p:nvPr/>
        </p:nvSpPr>
        <p:spPr>
          <a:xfrm>
            <a:off x="5188585" y="1022350"/>
            <a:ext cx="1579245" cy="923330"/>
          </a:xfrm>
          <a:prstGeom prst="rect">
            <a:avLst/>
          </a:prstGeom>
          <a:noFill/>
        </p:spPr>
        <p:txBody>
          <a:bodyPr wrap="square" rtlCol="0">
            <a:spAutoFit/>
          </a:bodyPr>
          <a:lstStyle/>
          <a:p>
            <a:pPr algn="ctr"/>
            <a:r>
              <a:rPr lang="zh-CN" altLang="en-US" sz="5400" b="1" dirty="0">
                <a:ln w="22225">
                  <a:solidFill>
                    <a:schemeClr val="bg1"/>
                  </a:solidFill>
                </a:ln>
                <a:gradFill>
                  <a:gsLst>
                    <a:gs pos="25000">
                      <a:srgbClr val="0BA300">
                        <a:alpha val="100000"/>
                      </a:srgbClr>
                    </a:gs>
                    <a:gs pos="100000">
                      <a:srgbClr val="A3EE00"/>
                    </a:gs>
                    <a:gs pos="80000">
                      <a:srgbClr val="15A800">
                        <a:alpha val="100000"/>
                      </a:srgbClr>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sym typeface="+mn-lt"/>
              </a:rPr>
              <a:t>前言</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553460" y="2849880"/>
            <a:ext cx="7733665" cy="2966720"/>
          </a:xfrm>
          <a:prstGeom prst="rect">
            <a:avLst/>
          </a:prstGeom>
        </p:spPr>
        <p:txBody>
          <a:bodyPr wrap="square">
            <a:spAutoFit/>
          </a:bodyPr>
          <a:lstStyle/>
          <a:p>
            <a:pPr>
              <a:lnSpc>
                <a:spcPct val="200000"/>
              </a:lnSpc>
            </a:pPr>
            <a:r>
              <a:rPr lang="zh-CN" altLang="en-US" sz="1865" dirty="0">
                <a:solidFill>
                  <a:srgbClr val="15A800"/>
                </a:solidFill>
                <a:cs typeface="+mn-ea"/>
                <a:sym typeface="+mn-lt"/>
              </a:rPr>
              <a:t>■</a:t>
            </a:r>
            <a:r>
              <a:rPr lang="en-US" altLang="zh-CN" sz="1865" dirty="0">
                <a:solidFill>
                  <a:srgbClr val="15A800"/>
                </a:solidFill>
                <a:cs typeface="+mn-ea"/>
                <a:sym typeface="+mn-lt"/>
              </a:rPr>
              <a:t> </a:t>
            </a:r>
            <a:r>
              <a:rPr lang="zh-CN" altLang="en-US" sz="1865" dirty="0">
                <a:cs typeface="+mn-ea"/>
                <a:sym typeface="+mn-lt"/>
              </a:rPr>
              <a:t>城市中的人们每天会产生大量的生活垃圾(据说，上海每年的生活垃圾有5个金茂大厦的体积那么多)，而在太平洋中漂浮的规模庞大的塑料垃圾带形成了触目惊心的“第八大陆”。</a:t>
            </a:r>
          </a:p>
          <a:p>
            <a:pPr>
              <a:lnSpc>
                <a:spcPct val="200000"/>
              </a:lnSpc>
            </a:pPr>
            <a:r>
              <a:rPr lang="zh-CN" altLang="en-US" sz="1860" dirty="0">
                <a:solidFill>
                  <a:srgbClr val="15A800"/>
                </a:solidFill>
                <a:cs typeface="+mn-ea"/>
                <a:sym typeface="+mn-lt"/>
              </a:rPr>
              <a:t>■</a:t>
            </a:r>
            <a:r>
              <a:rPr lang="en-US" altLang="zh-CN" sz="1860" dirty="0">
                <a:solidFill>
                  <a:srgbClr val="15A800"/>
                </a:solidFill>
                <a:cs typeface="+mn-ea"/>
                <a:sym typeface="+mn-lt"/>
              </a:rPr>
              <a:t> </a:t>
            </a:r>
            <a:r>
              <a:rPr lang="zh-CN" altLang="en-US" sz="1865" dirty="0">
                <a:cs typeface="+mn-ea"/>
                <a:sym typeface="+mn-lt"/>
              </a:rPr>
              <a:t>垃圾的去向，是个长久以来被忽视，却值得追问下去的问题。</a:t>
            </a:r>
          </a:p>
          <a:p>
            <a:pPr>
              <a:lnSpc>
                <a:spcPct val="200000"/>
              </a:lnSpc>
            </a:pPr>
            <a:r>
              <a:rPr lang="zh-CN" altLang="en-US" sz="1860" dirty="0">
                <a:solidFill>
                  <a:srgbClr val="15A800"/>
                </a:solidFill>
                <a:cs typeface="+mn-ea"/>
                <a:sym typeface="+mn-lt"/>
              </a:rPr>
              <a:t>■</a:t>
            </a:r>
            <a:r>
              <a:rPr lang="en-US" altLang="zh-CN" sz="1860" dirty="0">
                <a:solidFill>
                  <a:srgbClr val="15A800"/>
                </a:solidFill>
                <a:cs typeface="+mn-ea"/>
                <a:sym typeface="+mn-lt"/>
              </a:rPr>
              <a:t> </a:t>
            </a:r>
            <a:r>
              <a:rPr lang="zh-CN" altLang="en-US" sz="1865" dirty="0">
                <a:cs typeface="+mn-ea"/>
                <a:sym typeface="+mn-lt"/>
              </a:rPr>
              <a:t>用智能标签追踪垃圾去向的“垃圾追踪”计划就是为了解决这个问题。</a:t>
            </a:r>
            <a:endParaRPr lang="en-US" altLang="zh-CN" sz="1865" dirty="0">
              <a:solidFill>
                <a:schemeClr val="tx1">
                  <a:lumMod val="65000"/>
                  <a:lumOff val="35000"/>
                </a:schemeClr>
              </a:solidFill>
              <a:cs typeface="+mn-ea"/>
              <a:sym typeface="+mn-lt"/>
            </a:endParaRPr>
          </a:p>
        </p:txBody>
      </p:sp>
      <p:sp>
        <p:nvSpPr>
          <p:cNvPr id="60" name="TextBox 8"/>
          <p:cNvSpPr txBox="1"/>
          <p:nvPr/>
        </p:nvSpPr>
        <p:spPr bwMode="auto">
          <a:xfrm>
            <a:off x="3553460" y="2069465"/>
            <a:ext cx="2284095" cy="720775"/>
          </a:xfrm>
          <a:prstGeom prst="rect">
            <a:avLst/>
          </a:prstGeom>
          <a:noFill/>
        </p:spPr>
        <p:txBody>
          <a:bodyPr wrap="square" rtlCol="0">
            <a:spAutoFit/>
          </a:bodyPr>
          <a:lstStyle/>
          <a:p>
            <a:pPr lvl="0" algn="dist">
              <a:lnSpc>
                <a:spcPct val="168000"/>
              </a:lnSpc>
              <a:buClrTx/>
              <a:buSzTx/>
              <a:buFontTx/>
            </a:pPr>
            <a:r>
              <a:rPr sz="2800" dirty="0">
                <a:solidFill>
                  <a:srgbClr val="15A800"/>
                </a:solidFill>
                <a:cs typeface="+mn-ea"/>
                <a:sym typeface="+mn-lt"/>
              </a:rPr>
              <a:t>垃圾的现状</a:t>
            </a:r>
          </a:p>
        </p:txBody>
      </p:sp>
      <p:pic>
        <p:nvPicPr>
          <p:cNvPr id="16" name="图片 15" descr="51miz-E216320-3079FBDF"/>
          <p:cNvPicPr>
            <a:picLocks noChangeAspect="1"/>
          </p:cNvPicPr>
          <p:nvPr/>
        </p:nvPicPr>
        <p:blipFill>
          <a:blip r:embed="rId2"/>
          <a:stretch>
            <a:fillRect/>
          </a:stretch>
        </p:blipFill>
        <p:spPr>
          <a:xfrm>
            <a:off x="840740" y="2776855"/>
            <a:ext cx="2306320" cy="30397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bwMode="auto">
          <a:xfrm>
            <a:off x="3354070" y="1906905"/>
            <a:ext cx="2225675" cy="720775"/>
          </a:xfrm>
          <a:prstGeom prst="rect">
            <a:avLst/>
          </a:prstGeom>
          <a:noFill/>
        </p:spPr>
        <p:txBody>
          <a:bodyPr wrap="square" rtlCol="0">
            <a:spAutoFit/>
          </a:bodyPr>
          <a:lstStyle/>
          <a:p>
            <a:pPr lvl="0" algn="dist">
              <a:lnSpc>
                <a:spcPct val="168000"/>
              </a:lnSpc>
              <a:buClrTx/>
              <a:buSzTx/>
              <a:buFontTx/>
            </a:pPr>
            <a:r>
              <a:rPr sz="2800" dirty="0">
                <a:solidFill>
                  <a:srgbClr val="15A800"/>
                </a:solidFill>
                <a:cs typeface="+mn-ea"/>
                <a:sym typeface="+mn-lt"/>
              </a:rPr>
              <a:t>垃圾的去向</a:t>
            </a:r>
          </a:p>
        </p:txBody>
      </p:sp>
      <p:sp>
        <p:nvSpPr>
          <p:cNvPr id="2" name="文本框 1"/>
          <p:cNvSpPr txBox="1"/>
          <p:nvPr/>
        </p:nvSpPr>
        <p:spPr>
          <a:xfrm>
            <a:off x="2010410" y="3031490"/>
            <a:ext cx="659130" cy="48577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547" h="2747">
                <a:moveTo>
                  <a:pt x="0" y="1773"/>
                </a:moveTo>
                <a:cubicBezTo>
                  <a:pt x="-31" y="778"/>
                  <a:pt x="881" y="-24"/>
                  <a:pt x="1773" y="0"/>
                </a:cubicBezTo>
                <a:cubicBezTo>
                  <a:pt x="2768" y="-31"/>
                  <a:pt x="3570" y="881"/>
                  <a:pt x="3546" y="1773"/>
                </a:cubicBezTo>
                <a:lnTo>
                  <a:pt x="3546" y="2746"/>
                </a:lnTo>
                <a:lnTo>
                  <a:pt x="0" y="2746"/>
                </a:lnTo>
                <a:lnTo>
                  <a:pt x="0" y="1773"/>
                </a:lnTo>
                <a:close/>
              </a:path>
            </a:pathLst>
          </a:custGeom>
          <a:solidFill>
            <a:srgbClr val="15A800"/>
          </a:solidFill>
          <a:ln>
            <a:noFill/>
          </a:ln>
        </p:spPr>
        <p:txBody>
          <a:bodyPr wrap="square" bIns="36195" rtlCol="0" anchor="ctr" anchorCtr="0">
            <a:noAutofit/>
          </a:bodyPr>
          <a:lstStyle/>
          <a:p>
            <a:pPr lvl="0" algn="dist">
              <a:buClrTx/>
              <a:buSzTx/>
              <a:buFontTx/>
            </a:pPr>
            <a:r>
              <a:rPr lang="en-US" altLang="zh-CN" sz="2400" dirty="0">
                <a:solidFill>
                  <a:schemeClr val="bg1"/>
                </a:solidFill>
                <a:cs typeface="+mn-ea"/>
                <a:sym typeface="+mn-lt"/>
              </a:rPr>
              <a:t>1</a:t>
            </a:r>
          </a:p>
        </p:txBody>
      </p:sp>
      <p:sp>
        <p:nvSpPr>
          <p:cNvPr id="11" name="文本框 10"/>
          <p:cNvSpPr txBox="1"/>
          <p:nvPr/>
        </p:nvSpPr>
        <p:spPr>
          <a:xfrm>
            <a:off x="1634490" y="3612515"/>
            <a:ext cx="1411605" cy="2306955"/>
          </a:xfrm>
          <a:prstGeom prst="rect">
            <a:avLst/>
          </a:prstGeom>
          <a:noFill/>
        </p:spPr>
        <p:txBody>
          <a:bodyPr wrap="square" rtlCol="0">
            <a:spAutoFit/>
          </a:bodyPr>
          <a:lstStyle/>
          <a:p>
            <a:pPr lvl="0" algn="just">
              <a:lnSpc>
                <a:spcPct val="200000"/>
              </a:lnSpc>
              <a:buClrTx/>
              <a:buSzTx/>
              <a:buFontTx/>
            </a:pPr>
            <a:r>
              <a:rPr lang="zh-CN" altLang="en-US" dirty="0">
                <a:cs typeface="+mn-ea"/>
                <a:sym typeface="+mn-lt"/>
              </a:rPr>
              <a:t>它们通常是先被送到堆放场，然后再送去填埋。</a:t>
            </a:r>
          </a:p>
        </p:txBody>
      </p:sp>
      <p:sp>
        <p:nvSpPr>
          <p:cNvPr id="13" name="文本框 12"/>
          <p:cNvSpPr txBox="1"/>
          <p:nvPr/>
        </p:nvSpPr>
        <p:spPr>
          <a:xfrm>
            <a:off x="3284855" y="3612515"/>
            <a:ext cx="2364105" cy="2306955"/>
          </a:xfrm>
          <a:prstGeom prst="rect">
            <a:avLst/>
          </a:prstGeom>
          <a:noFill/>
        </p:spPr>
        <p:txBody>
          <a:bodyPr wrap="square" rtlCol="0">
            <a:spAutoFit/>
          </a:bodyPr>
          <a:lstStyle/>
          <a:p>
            <a:pPr lvl="0" algn="just">
              <a:lnSpc>
                <a:spcPct val="200000"/>
              </a:lnSpc>
              <a:buClrTx/>
              <a:buSzTx/>
              <a:buFontTx/>
            </a:pPr>
            <a:r>
              <a:rPr lang="zh-CN" altLang="en-US" dirty="0">
                <a:cs typeface="+mn-ea"/>
                <a:sym typeface="+mn-lt"/>
              </a:rPr>
              <a:t>垃圾填埋的费用是非常高昂的，处理一吨垃圾的费用约为200元至300元人民币。</a:t>
            </a:r>
          </a:p>
        </p:txBody>
      </p:sp>
      <p:sp>
        <p:nvSpPr>
          <p:cNvPr id="14" name="文本框 13"/>
          <p:cNvSpPr txBox="1"/>
          <p:nvPr/>
        </p:nvSpPr>
        <p:spPr>
          <a:xfrm>
            <a:off x="5887720" y="3612515"/>
            <a:ext cx="2098675" cy="2306955"/>
          </a:xfrm>
          <a:prstGeom prst="rect">
            <a:avLst/>
          </a:prstGeom>
          <a:noFill/>
        </p:spPr>
        <p:txBody>
          <a:bodyPr wrap="square" rtlCol="0">
            <a:spAutoFit/>
          </a:bodyPr>
          <a:lstStyle/>
          <a:p>
            <a:pPr lvl="0" algn="just">
              <a:lnSpc>
                <a:spcPct val="200000"/>
              </a:lnSpc>
              <a:buClrTx/>
              <a:buSzTx/>
              <a:buFontTx/>
            </a:pPr>
            <a:r>
              <a:rPr lang="zh-CN" altLang="en-US" dirty="0">
                <a:cs typeface="+mn-ea"/>
                <a:sym typeface="+mn-lt"/>
              </a:rPr>
              <a:t>人们大量地消耗资源，大规模生产，大量地消费，又大量地产生着废弃物。</a:t>
            </a:r>
          </a:p>
        </p:txBody>
      </p:sp>
      <p:sp>
        <p:nvSpPr>
          <p:cNvPr id="15" name="文本框 14"/>
          <p:cNvSpPr txBox="1"/>
          <p:nvPr/>
        </p:nvSpPr>
        <p:spPr>
          <a:xfrm>
            <a:off x="4137660" y="3031490"/>
            <a:ext cx="659130" cy="48577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547" h="2747">
                <a:moveTo>
                  <a:pt x="0" y="1773"/>
                </a:moveTo>
                <a:cubicBezTo>
                  <a:pt x="-31" y="778"/>
                  <a:pt x="881" y="-24"/>
                  <a:pt x="1773" y="0"/>
                </a:cubicBezTo>
                <a:cubicBezTo>
                  <a:pt x="2768" y="-31"/>
                  <a:pt x="3570" y="881"/>
                  <a:pt x="3546" y="1773"/>
                </a:cubicBezTo>
                <a:lnTo>
                  <a:pt x="3546" y="2746"/>
                </a:lnTo>
                <a:lnTo>
                  <a:pt x="0" y="2746"/>
                </a:lnTo>
                <a:lnTo>
                  <a:pt x="0" y="1773"/>
                </a:lnTo>
                <a:close/>
              </a:path>
            </a:pathLst>
          </a:custGeom>
          <a:solidFill>
            <a:srgbClr val="15A800"/>
          </a:solidFill>
          <a:ln>
            <a:noFill/>
          </a:ln>
        </p:spPr>
        <p:txBody>
          <a:bodyPr wrap="square" bIns="36195" rtlCol="0" anchor="ctr" anchorCtr="0">
            <a:noAutofit/>
          </a:bodyPr>
          <a:lstStyle/>
          <a:p>
            <a:pPr lvl="0" algn="dist">
              <a:buClrTx/>
              <a:buSzTx/>
              <a:buFontTx/>
            </a:pPr>
            <a:r>
              <a:rPr lang="en-US" altLang="zh-CN" sz="2400" dirty="0">
                <a:solidFill>
                  <a:schemeClr val="bg1"/>
                </a:solidFill>
                <a:cs typeface="+mn-ea"/>
                <a:sym typeface="+mn-lt"/>
              </a:rPr>
              <a:t>2</a:t>
            </a:r>
          </a:p>
        </p:txBody>
      </p:sp>
      <p:sp>
        <p:nvSpPr>
          <p:cNvPr id="16" name="文本框 15"/>
          <p:cNvSpPr txBox="1"/>
          <p:nvPr/>
        </p:nvSpPr>
        <p:spPr>
          <a:xfrm>
            <a:off x="6607175" y="3031490"/>
            <a:ext cx="659130" cy="48577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547" h="2747">
                <a:moveTo>
                  <a:pt x="0" y="1773"/>
                </a:moveTo>
                <a:cubicBezTo>
                  <a:pt x="-31" y="778"/>
                  <a:pt x="881" y="-24"/>
                  <a:pt x="1773" y="0"/>
                </a:cubicBezTo>
                <a:cubicBezTo>
                  <a:pt x="2768" y="-31"/>
                  <a:pt x="3570" y="881"/>
                  <a:pt x="3546" y="1773"/>
                </a:cubicBezTo>
                <a:lnTo>
                  <a:pt x="3546" y="2746"/>
                </a:lnTo>
                <a:lnTo>
                  <a:pt x="0" y="2746"/>
                </a:lnTo>
                <a:lnTo>
                  <a:pt x="0" y="1773"/>
                </a:lnTo>
                <a:close/>
              </a:path>
            </a:pathLst>
          </a:custGeom>
          <a:solidFill>
            <a:srgbClr val="15A800"/>
          </a:solidFill>
          <a:ln>
            <a:noFill/>
          </a:ln>
        </p:spPr>
        <p:txBody>
          <a:bodyPr wrap="square" bIns="36195" rtlCol="0" anchor="ctr" anchorCtr="0">
            <a:noAutofit/>
          </a:bodyPr>
          <a:lstStyle/>
          <a:p>
            <a:pPr lvl="0" algn="dist">
              <a:buClrTx/>
              <a:buSzTx/>
              <a:buFontTx/>
            </a:pPr>
            <a:r>
              <a:rPr lang="en-US" altLang="zh-CN" sz="2400" dirty="0">
                <a:solidFill>
                  <a:schemeClr val="bg1"/>
                </a:solidFill>
                <a:cs typeface="+mn-ea"/>
                <a:sym typeface="+mn-lt"/>
              </a:rPr>
              <a:t>3</a:t>
            </a:r>
          </a:p>
        </p:txBody>
      </p:sp>
      <p:pic>
        <p:nvPicPr>
          <p:cNvPr id="19" name="图片 18" descr="51miz-E1130730-ED03D88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986395" y="2600960"/>
            <a:ext cx="3231515" cy="33185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P spid="13" grpId="0"/>
      <p:bldP spid="14" grpId="0"/>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4"/>
          <p:cNvSpPr txBox="1">
            <a:spLocks noChangeArrowheads="1"/>
          </p:cNvSpPr>
          <p:nvPr/>
        </p:nvSpPr>
        <p:spPr bwMode="auto">
          <a:xfrm>
            <a:off x="1788795" y="3976370"/>
            <a:ext cx="3581400" cy="1458220"/>
          </a:xfrm>
          <a:prstGeom prst="rect">
            <a:avLst/>
          </a:prstGeom>
          <a:noFill/>
        </p:spPr>
        <p:txBody>
          <a:bodyPr wrap="square" rtlCol="0">
            <a:spAutoFit/>
          </a:bodyPr>
          <a:lstStyle/>
          <a:p>
            <a:pPr lvl="0" algn="just">
              <a:lnSpc>
                <a:spcPct val="200000"/>
              </a:lnSpc>
              <a:buClrTx/>
              <a:buSzTx/>
              <a:buFontTx/>
            </a:pPr>
            <a:r>
              <a:rPr lang="zh-CN" altLang="en-US" sz="2400" dirty="0">
                <a:cs typeface="+mn-ea"/>
                <a:sym typeface="+mn-lt"/>
              </a:rPr>
              <a:t>所以为了我们大家可以生存的家园我们要保护环境</a:t>
            </a:r>
          </a:p>
        </p:txBody>
      </p:sp>
      <p:sp>
        <p:nvSpPr>
          <p:cNvPr id="3" name="文本框 2"/>
          <p:cNvSpPr txBox="1"/>
          <p:nvPr/>
        </p:nvSpPr>
        <p:spPr bwMode="auto">
          <a:xfrm>
            <a:off x="2122170" y="2524760"/>
            <a:ext cx="2914650" cy="1444691"/>
          </a:xfrm>
          <a:prstGeom prst="rect">
            <a:avLst/>
          </a:prstGeom>
          <a:noFill/>
        </p:spPr>
        <p:txBody>
          <a:bodyPr wrap="square" rtlCol="0">
            <a:spAutoFit/>
          </a:bodyPr>
          <a:lstStyle/>
          <a:p>
            <a:pPr lvl="0" algn="ctr">
              <a:lnSpc>
                <a:spcPct val="168000"/>
              </a:lnSpc>
              <a:buClrTx/>
              <a:buSzTx/>
              <a:buFontTx/>
            </a:pPr>
            <a:r>
              <a:rPr sz="2800" dirty="0">
                <a:solidFill>
                  <a:srgbClr val="15A800"/>
                </a:solidFill>
                <a:cs typeface="+mn-ea"/>
                <a:sym typeface="+mn-lt"/>
              </a:rPr>
              <a:t>离开了自然环境</a:t>
            </a:r>
          </a:p>
          <a:p>
            <a:pPr lvl="0" algn="ctr">
              <a:lnSpc>
                <a:spcPct val="168000"/>
              </a:lnSpc>
              <a:buClrTx/>
              <a:buSzTx/>
              <a:buFontTx/>
            </a:pPr>
            <a:r>
              <a:rPr sz="2800" dirty="0">
                <a:solidFill>
                  <a:srgbClr val="15A800"/>
                </a:solidFill>
                <a:cs typeface="+mn-ea"/>
                <a:sym typeface="+mn-lt"/>
              </a:rPr>
              <a:t>人类就无法生存</a:t>
            </a:r>
          </a:p>
        </p:txBody>
      </p:sp>
      <p:pic>
        <p:nvPicPr>
          <p:cNvPr id="7" name="图片 6" descr="51miz-E1246254-1729015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20055" y="1482725"/>
            <a:ext cx="5126990" cy="51269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23"/>
                                        </p:tgtEl>
                                        <p:attrNameLst>
                                          <p:attrName>style.visibility</p:attrName>
                                        </p:attrNameLst>
                                      </p:cBhvr>
                                      <p:to>
                                        <p:strVal val="visible"/>
                                      </p:to>
                                    </p:set>
                                    <p:anim calcmode="lin" valueType="num">
                                      <p:cBhvr additive="base">
                                        <p:cTn id="14" dur="500" fill="hold"/>
                                        <p:tgtEl>
                                          <p:spTgt spid="5123"/>
                                        </p:tgtEl>
                                        <p:attrNameLst>
                                          <p:attrName>ppt_x</p:attrName>
                                        </p:attrNameLst>
                                      </p:cBhvr>
                                      <p:tavLst>
                                        <p:tav tm="0">
                                          <p:val>
                                            <p:strVal val="#ppt_x"/>
                                          </p:val>
                                        </p:tav>
                                        <p:tav tm="100000">
                                          <p:val>
                                            <p:strVal val="#ppt_x"/>
                                          </p:val>
                                        </p:tav>
                                      </p:tavLst>
                                    </p:anim>
                                    <p:anim calcmode="lin" valueType="num">
                                      <p:cBhvr additive="base">
                                        <p:cTn id="15" dur="500" fill="hold"/>
                                        <p:tgtEl>
                                          <p:spTgt spid="5123"/>
                                        </p:tgtEl>
                                        <p:attrNameLst>
                                          <p:attrName>ppt_y</p:attrName>
                                        </p:attrNameLst>
                                      </p:cBhvr>
                                      <p:tavLst>
                                        <p:tav tm="0">
                                          <p:val>
                                            <p:strVal val="1+#ppt_h/2"/>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18565" y="2622550"/>
            <a:ext cx="9754235" cy="1322070"/>
          </a:xfrm>
          <a:prstGeom prst="rect">
            <a:avLst/>
          </a:prstGeom>
          <a:noFill/>
        </p:spPr>
        <p:txBody>
          <a:bodyPr wrap="square" rtlCol="0">
            <a:spAutoFit/>
          </a:bodyPr>
          <a:lstStyle>
            <a:defPPr>
              <a:defRPr lang="zh-CN"/>
            </a:defPPr>
            <a:lvl1pPr lvl="0" algn="ctr">
              <a:buClrTx/>
              <a:buSzTx/>
              <a:buFontTx/>
              <a:defRPr sz="8000" b="1">
                <a:ln w="22225">
                  <a:solidFill>
                    <a:schemeClr val="bg1"/>
                  </a:solidFill>
                </a:ln>
                <a:gradFill>
                  <a:gsLst>
                    <a:gs pos="95000">
                      <a:srgbClr val="A3EE00"/>
                    </a:gs>
                    <a:gs pos="13000">
                      <a:srgbClr val="0BA300"/>
                    </a:gs>
                    <a:gs pos="58000">
                      <a:srgbClr val="15A800"/>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defRPr>
            </a:lvl1pPr>
          </a:lstStyle>
          <a:p>
            <a:r>
              <a:rPr lang="zh-CN" altLang="en-US" dirty="0">
                <a:sym typeface="+mn-lt"/>
              </a:rPr>
              <a:t>我们可以做些什么</a:t>
            </a:r>
          </a:p>
        </p:txBody>
      </p:sp>
      <p:sp>
        <p:nvSpPr>
          <p:cNvPr id="7" name="文本框 6"/>
          <p:cNvSpPr txBox="1"/>
          <p:nvPr/>
        </p:nvSpPr>
        <p:spPr>
          <a:xfrm>
            <a:off x="5185410" y="1723390"/>
            <a:ext cx="1819275" cy="525145"/>
          </a:xfrm>
          <a:prstGeom prst="roundRect">
            <a:avLst>
              <a:gd name="adj" fmla="val 50000"/>
            </a:avLst>
          </a:prstGeom>
          <a:gradFill>
            <a:gsLst>
              <a:gs pos="0">
                <a:srgbClr val="A3EE00"/>
              </a:gs>
              <a:gs pos="40000">
                <a:srgbClr val="15A800"/>
              </a:gs>
              <a:gs pos="83000">
                <a:srgbClr val="0BA300"/>
              </a:gs>
            </a:gsLst>
            <a:lin ang="5400000" scaled="0"/>
          </a:gradFill>
        </p:spPr>
        <p:txBody>
          <a:bodyPr wrap="square" tIns="36195" bIns="0" rtlCol="0" anchor="ctr" anchorCtr="0">
            <a:noAutofit/>
          </a:bodyPr>
          <a:lstStyle/>
          <a:p>
            <a:pPr lvl="0" algn="dist">
              <a:buClrTx/>
              <a:buSzTx/>
              <a:buFontTx/>
            </a:pPr>
            <a:r>
              <a:rPr lang="zh-CN" altLang="en-US" sz="2400" dirty="0" smtClean="0">
                <a:solidFill>
                  <a:schemeClr val="bg1"/>
                </a:solidFill>
                <a:cs typeface="+mn-ea"/>
                <a:sym typeface="+mn-lt"/>
              </a:rPr>
              <a:t>第四部分</a:t>
            </a:r>
          </a:p>
        </p:txBody>
      </p:sp>
      <p:sp>
        <p:nvSpPr>
          <p:cNvPr id="3" name="文本框 2"/>
          <p:cNvSpPr txBox="1"/>
          <p:nvPr/>
        </p:nvSpPr>
        <p:spPr>
          <a:xfrm>
            <a:off x="3534410" y="3944620"/>
            <a:ext cx="5368290" cy="461665"/>
          </a:xfrm>
          <a:prstGeom prst="rect">
            <a:avLst/>
          </a:prstGeom>
          <a:noFill/>
        </p:spPr>
        <p:txBody>
          <a:bodyPr wrap="square" rtlCol="0" anchor="t">
            <a:spAutoFit/>
          </a:bodyPr>
          <a:lstStyle/>
          <a:p>
            <a:pPr algn="dist"/>
            <a:r>
              <a:rPr sz="2400" dirty="0">
                <a:ln w="12700">
                  <a:noFill/>
                </a:ln>
                <a:gradFill>
                  <a:gsLst>
                    <a:gs pos="97000">
                      <a:srgbClr val="A3EE00"/>
                    </a:gs>
                    <a:gs pos="14000">
                      <a:srgbClr val="0BA300"/>
                    </a:gs>
                    <a:gs pos="65000">
                      <a:srgbClr val="15A800"/>
                    </a:gs>
                  </a:gsLst>
                  <a:lin ang="5400000" scaled="0"/>
                </a:gradFill>
                <a:effectLst/>
                <a:cs typeface="+mn-ea"/>
                <a:sym typeface="+mn-lt"/>
              </a:rPr>
              <a:t>2022年世界环境日保护环境主题班会</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50975" y="3071495"/>
            <a:ext cx="3198495" cy="450850"/>
          </a:xfrm>
          <a:prstGeom prst="round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拒绝使用一次性餐具</a:t>
            </a:r>
          </a:p>
        </p:txBody>
      </p:sp>
      <p:sp>
        <p:nvSpPr>
          <p:cNvPr id="3" name="文本框 2"/>
          <p:cNvSpPr txBox="1"/>
          <p:nvPr/>
        </p:nvSpPr>
        <p:spPr>
          <a:xfrm>
            <a:off x="1336675" y="3561715"/>
            <a:ext cx="3393440" cy="1670778"/>
          </a:xfrm>
          <a:prstGeom prst="rect">
            <a:avLst/>
          </a:prstGeom>
          <a:noFill/>
        </p:spPr>
        <p:txBody>
          <a:bodyPr wrap="square" rtlCol="0">
            <a:spAutoFit/>
          </a:bodyPr>
          <a:lstStyle/>
          <a:p>
            <a:pPr algn="just" fontAlgn="auto">
              <a:lnSpc>
                <a:spcPct val="200000"/>
              </a:lnSpc>
            </a:pPr>
            <a:r>
              <a:rPr lang="zh-CN" altLang="en-US">
                <a:cs typeface="+mn-ea"/>
                <a:sym typeface="+mn-lt"/>
              </a:rPr>
              <a:t>一次性餐具用完废弃后难于回收利用，易着火，不安全，不易分解，污染环境，对人体有害。</a:t>
            </a:r>
          </a:p>
        </p:txBody>
      </p:sp>
      <p:sp>
        <p:nvSpPr>
          <p:cNvPr id="6" name="文本框 5"/>
          <p:cNvSpPr txBox="1"/>
          <p:nvPr/>
        </p:nvSpPr>
        <p:spPr>
          <a:xfrm>
            <a:off x="7399020" y="2517775"/>
            <a:ext cx="3359150" cy="450850"/>
          </a:xfrm>
          <a:prstGeom prst="round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拒绝使用塑料袋</a:t>
            </a:r>
          </a:p>
        </p:txBody>
      </p:sp>
      <p:sp>
        <p:nvSpPr>
          <p:cNvPr id="7" name="文本框 6"/>
          <p:cNvSpPr txBox="1"/>
          <p:nvPr/>
        </p:nvSpPr>
        <p:spPr>
          <a:xfrm>
            <a:off x="7284720" y="3007995"/>
            <a:ext cx="3634740" cy="2306955"/>
          </a:xfrm>
          <a:prstGeom prst="rect">
            <a:avLst/>
          </a:prstGeom>
          <a:noFill/>
        </p:spPr>
        <p:txBody>
          <a:bodyPr wrap="square" rtlCol="0">
            <a:spAutoFit/>
          </a:bodyPr>
          <a:lstStyle/>
          <a:p>
            <a:pPr algn="just" fontAlgn="auto">
              <a:lnSpc>
                <a:spcPct val="200000"/>
              </a:lnSpc>
            </a:pPr>
            <a:r>
              <a:rPr lang="zh-CN" altLang="en-US">
                <a:cs typeface="+mn-ea"/>
                <a:sym typeface="+mn-lt"/>
              </a:rPr>
              <a:t>塑料袋回收价值较低，在使用过程中除了散落在城市街道、旅游区、水体中、公路和铁路两侧造成视觉污染外，还存在着潜在的危害。 </a:t>
            </a:r>
          </a:p>
        </p:txBody>
      </p:sp>
      <p:pic>
        <p:nvPicPr>
          <p:cNvPr id="18" name="图片 17" descr="51miz-E1258773-1AC8E005"/>
          <p:cNvPicPr>
            <a:picLocks noChangeAspect="1"/>
          </p:cNvPicPr>
          <p:nvPr/>
        </p:nvPicPr>
        <p:blipFill>
          <a:blip r:embed="rId2" cstate="screen">
            <a:lum contrast="36000"/>
            <a:extLst>
              <a:ext uri="{28A0092B-C50C-407E-A947-70E740481C1C}">
                <a14:useLocalDpi xmlns:a14="http://schemas.microsoft.com/office/drawing/2010/main"/>
              </a:ext>
            </a:extLst>
          </a:blip>
          <a:stretch>
            <a:fillRect/>
          </a:stretch>
        </p:blipFill>
        <p:spPr>
          <a:xfrm>
            <a:off x="4477385" y="2473325"/>
            <a:ext cx="2841625" cy="2841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26185" y="2827655"/>
            <a:ext cx="1466850" cy="1062990"/>
          </a:xfrm>
          <a:prstGeom prst="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节约用水</a:t>
            </a:r>
          </a:p>
        </p:txBody>
      </p:sp>
      <p:sp>
        <p:nvSpPr>
          <p:cNvPr id="9" name="文本框 8"/>
          <p:cNvSpPr txBox="1"/>
          <p:nvPr/>
        </p:nvSpPr>
        <p:spPr>
          <a:xfrm>
            <a:off x="1226185" y="4500245"/>
            <a:ext cx="1466850" cy="623570"/>
          </a:xfrm>
          <a:prstGeom prst="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节约用电</a:t>
            </a:r>
          </a:p>
        </p:txBody>
      </p:sp>
      <p:sp>
        <p:nvSpPr>
          <p:cNvPr id="12" name="文本框 11"/>
          <p:cNvSpPr txBox="1"/>
          <p:nvPr/>
        </p:nvSpPr>
        <p:spPr>
          <a:xfrm>
            <a:off x="2776220" y="2485390"/>
            <a:ext cx="8559165" cy="1495409"/>
          </a:xfrm>
          <a:prstGeom prst="rect">
            <a:avLst/>
          </a:prstGeom>
          <a:noFill/>
        </p:spPr>
        <p:txBody>
          <a:bodyPr wrap="square" rtlCol="0">
            <a:spAutoFit/>
          </a:bodyPr>
          <a:lstStyle/>
          <a:p>
            <a:pPr marL="285750" lvl="0" indent="-285750" algn="just">
              <a:lnSpc>
                <a:spcPct val="200000"/>
              </a:lnSpc>
              <a:buClrTx/>
              <a:buSzTx/>
              <a:buFont typeface="Arial" panose="020B0604020202020204" pitchFamily="34" charset="0"/>
              <a:buChar char="•"/>
            </a:pPr>
            <a:r>
              <a:rPr lang="zh-CN" altLang="en-US" sz="1600">
                <a:cs typeface="+mn-ea"/>
                <a:sym typeface="+mn-lt"/>
              </a:rPr>
              <a:t>水作为一种物质虽然一直存在，污水、尿液也都可以净化成纯水，但不能便捷有效的利用。</a:t>
            </a:r>
          </a:p>
          <a:p>
            <a:pPr marL="285750" lvl="0" indent="-285750" algn="just">
              <a:lnSpc>
                <a:spcPct val="200000"/>
              </a:lnSpc>
              <a:buClrTx/>
              <a:buSzTx/>
              <a:buFont typeface="Arial" panose="020B0604020202020204" pitchFamily="34" charset="0"/>
              <a:buChar char="•"/>
            </a:pPr>
            <a:r>
              <a:rPr lang="zh-CN" altLang="en-US" sz="1600">
                <a:cs typeface="+mn-ea"/>
                <a:sym typeface="+mn-lt"/>
              </a:rPr>
              <a:t>净化水也要成本，减少浪费水某种程度上是减少了净化成本。</a:t>
            </a:r>
          </a:p>
          <a:p>
            <a:pPr marL="285750" lvl="0" indent="-285750" algn="just">
              <a:lnSpc>
                <a:spcPct val="200000"/>
              </a:lnSpc>
              <a:buClrTx/>
              <a:buSzTx/>
              <a:buFont typeface="Arial" panose="020B0604020202020204" pitchFamily="34" charset="0"/>
              <a:buChar char="•"/>
            </a:pPr>
            <a:r>
              <a:rPr lang="zh-CN" altLang="en-US" sz="1600">
                <a:cs typeface="+mn-ea"/>
                <a:sym typeface="+mn-lt"/>
              </a:rPr>
              <a:t>人的净水方式不能做到低廉化，浪费水要付出的成本是无法衡量的。</a:t>
            </a:r>
          </a:p>
        </p:txBody>
      </p:sp>
      <p:sp>
        <p:nvSpPr>
          <p:cNvPr id="13" name="文本框 12"/>
          <p:cNvSpPr txBox="1"/>
          <p:nvPr/>
        </p:nvSpPr>
        <p:spPr>
          <a:xfrm>
            <a:off x="2776220" y="4187858"/>
            <a:ext cx="7391400" cy="1002967"/>
          </a:xfrm>
          <a:prstGeom prst="rect">
            <a:avLst/>
          </a:prstGeom>
          <a:noFill/>
        </p:spPr>
        <p:txBody>
          <a:bodyPr wrap="square" rtlCol="0">
            <a:spAutoFit/>
          </a:bodyPr>
          <a:lstStyle/>
          <a:p>
            <a:pPr marL="285750" lvl="0" indent="-285750" algn="just">
              <a:lnSpc>
                <a:spcPct val="200000"/>
              </a:lnSpc>
              <a:buClrTx/>
              <a:buSzTx/>
              <a:buFont typeface="Arial" panose="020B0604020202020204" pitchFamily="34" charset="0"/>
              <a:buChar char="•"/>
            </a:pPr>
            <a:r>
              <a:rPr lang="zh-CN" altLang="en-US" sz="1600">
                <a:cs typeface="+mn-ea"/>
                <a:sym typeface="+mn-lt"/>
              </a:rPr>
              <a:t>目前我国的电力主要来源是煤炭和水利，煤炭发电是靠燃烧煤炭来完成的，</a:t>
            </a:r>
          </a:p>
          <a:p>
            <a:pPr marL="285750" lvl="0" indent="-285750" algn="just">
              <a:lnSpc>
                <a:spcPct val="200000"/>
              </a:lnSpc>
              <a:buClrTx/>
              <a:buSzTx/>
              <a:buFont typeface="Arial" panose="020B0604020202020204" pitchFamily="34" charset="0"/>
              <a:buChar char="•"/>
            </a:pPr>
            <a:r>
              <a:rPr lang="zh-CN" altLang="en-US" sz="1600">
                <a:cs typeface="+mn-ea"/>
                <a:sym typeface="+mn-lt"/>
              </a:rPr>
              <a:t>造成的污染可想而知，水力发电对河流流域的生态影响也十分巨大。</a:t>
            </a:r>
          </a:p>
        </p:txBody>
      </p:sp>
      <p:pic>
        <p:nvPicPr>
          <p:cNvPr id="6" name="图片 5" descr="51miz-E814873-6D500B9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71330" y="3220720"/>
            <a:ext cx="2201545" cy="22015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bldLvl="0" animBg="1"/>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897463" y="2556170"/>
            <a:ext cx="468000" cy="468000"/>
          </a:xfrm>
          <a:prstGeom prst="ellipse">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1</a:t>
            </a:r>
          </a:p>
        </p:txBody>
      </p:sp>
      <p:sp>
        <p:nvSpPr>
          <p:cNvPr id="12" name="文本框 11"/>
          <p:cNvSpPr txBox="1"/>
          <p:nvPr/>
        </p:nvSpPr>
        <p:spPr>
          <a:xfrm>
            <a:off x="2494305" y="2306674"/>
            <a:ext cx="7015269" cy="615040"/>
          </a:xfrm>
          <a:prstGeom prst="rect">
            <a:avLst/>
          </a:prstGeom>
          <a:noFill/>
        </p:spPr>
        <p:txBody>
          <a:bodyPr wrap="square" rtlCol="0">
            <a:spAutoFit/>
          </a:bodyPr>
          <a:lstStyle/>
          <a:p>
            <a:pPr lvl="0" indent="0" algn="just">
              <a:lnSpc>
                <a:spcPct val="200000"/>
              </a:lnSpc>
              <a:buClrTx/>
              <a:buSzTx/>
              <a:buFont typeface="Arial" panose="020B0604020202020204" pitchFamily="34" charset="0"/>
              <a:buNone/>
            </a:pPr>
            <a:r>
              <a:rPr sz="2000" dirty="0">
                <a:solidFill>
                  <a:srgbClr val="15A800"/>
                </a:solidFill>
                <a:cs typeface="+mn-ea"/>
                <a:sym typeface="+mn-lt"/>
              </a:rPr>
              <a:t>外出步行或选择乘公交:</a:t>
            </a:r>
            <a:r>
              <a:rPr lang="zh-CN" altLang="en-US" sz="1600">
                <a:cs typeface="+mn-ea"/>
                <a:sym typeface="+mn-lt"/>
              </a:rPr>
              <a:t>这样可以减少汽车尾气的排放</a:t>
            </a:r>
          </a:p>
        </p:txBody>
      </p:sp>
      <p:sp>
        <p:nvSpPr>
          <p:cNvPr id="14" name="文本框 13"/>
          <p:cNvSpPr txBox="1"/>
          <p:nvPr/>
        </p:nvSpPr>
        <p:spPr>
          <a:xfrm>
            <a:off x="2494375" y="3198217"/>
            <a:ext cx="8310057" cy="615040"/>
          </a:xfrm>
          <a:prstGeom prst="rect">
            <a:avLst/>
          </a:prstGeom>
          <a:noFill/>
        </p:spPr>
        <p:txBody>
          <a:bodyPr wrap="square" rtlCol="0">
            <a:spAutoFit/>
          </a:bodyPr>
          <a:lstStyle/>
          <a:p>
            <a:pPr lvl="0" indent="0" algn="just">
              <a:lnSpc>
                <a:spcPct val="200000"/>
              </a:lnSpc>
              <a:buClrTx/>
              <a:buSzTx/>
              <a:buFont typeface="Arial" panose="020B0604020202020204" pitchFamily="34" charset="0"/>
              <a:buNone/>
            </a:pPr>
            <a:r>
              <a:rPr sz="2000" dirty="0">
                <a:solidFill>
                  <a:srgbClr val="15A800"/>
                </a:solidFill>
                <a:cs typeface="+mn-ea"/>
                <a:sym typeface="+mn-lt"/>
              </a:rPr>
              <a:t>节约粮食，不浪费:</a:t>
            </a:r>
            <a:r>
              <a:rPr lang="zh-CN" altLang="en-US" sz="1600">
                <a:cs typeface="+mn-ea"/>
                <a:sym typeface="+mn-lt"/>
              </a:rPr>
              <a:t>当食物被人们丢弃处理过程同样将造成大量碳排放。</a:t>
            </a:r>
          </a:p>
        </p:txBody>
      </p:sp>
      <p:sp>
        <p:nvSpPr>
          <p:cNvPr id="15" name="文本框 14"/>
          <p:cNvSpPr txBox="1"/>
          <p:nvPr/>
        </p:nvSpPr>
        <p:spPr>
          <a:xfrm>
            <a:off x="1897463" y="3413420"/>
            <a:ext cx="468000" cy="468000"/>
          </a:xfrm>
          <a:prstGeom prst="ellipse">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2</a:t>
            </a:r>
          </a:p>
        </p:txBody>
      </p:sp>
      <p:sp>
        <p:nvSpPr>
          <p:cNvPr id="16" name="文本框 15"/>
          <p:cNvSpPr txBox="1"/>
          <p:nvPr/>
        </p:nvSpPr>
        <p:spPr>
          <a:xfrm>
            <a:off x="1897463" y="4270670"/>
            <a:ext cx="468000" cy="468000"/>
          </a:xfrm>
          <a:prstGeom prst="ellipse">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3</a:t>
            </a:r>
          </a:p>
        </p:txBody>
      </p:sp>
      <p:sp>
        <p:nvSpPr>
          <p:cNvPr id="17" name="文本框 16"/>
          <p:cNvSpPr txBox="1"/>
          <p:nvPr/>
        </p:nvSpPr>
        <p:spPr>
          <a:xfrm>
            <a:off x="1897463" y="5127920"/>
            <a:ext cx="468000" cy="468000"/>
          </a:xfrm>
          <a:prstGeom prst="ellipse">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4</a:t>
            </a:r>
          </a:p>
        </p:txBody>
      </p:sp>
      <p:sp>
        <p:nvSpPr>
          <p:cNvPr id="18" name="文本框 17"/>
          <p:cNvSpPr txBox="1"/>
          <p:nvPr/>
        </p:nvSpPr>
        <p:spPr>
          <a:xfrm>
            <a:off x="2333625" y="4051300"/>
            <a:ext cx="9460230" cy="615040"/>
          </a:xfrm>
          <a:prstGeom prst="rect">
            <a:avLst/>
          </a:prstGeom>
          <a:noFill/>
        </p:spPr>
        <p:txBody>
          <a:bodyPr wrap="square" rtlCol="0">
            <a:spAutoFit/>
          </a:bodyPr>
          <a:lstStyle/>
          <a:p>
            <a:pPr lvl="0" indent="0" algn="just">
              <a:lnSpc>
                <a:spcPct val="200000"/>
              </a:lnSpc>
              <a:buClrTx/>
              <a:buSzTx/>
              <a:buFont typeface="Arial" panose="020B0604020202020204" pitchFamily="34" charset="0"/>
              <a:buNone/>
            </a:pPr>
            <a:r>
              <a:rPr sz="2000" dirty="0">
                <a:solidFill>
                  <a:srgbClr val="15A800"/>
                </a:solidFill>
                <a:cs typeface="+mn-ea"/>
                <a:sym typeface="+mn-lt"/>
              </a:rPr>
              <a:t>垃圾分类:</a:t>
            </a:r>
            <a:r>
              <a:rPr lang="zh-CN" altLang="en-US" sz="1600">
                <a:cs typeface="+mn-ea"/>
                <a:sym typeface="+mn-lt"/>
              </a:rPr>
              <a:t>垃圾分类可以提高垃圾的资源价值和经济价值</a:t>
            </a:r>
          </a:p>
        </p:txBody>
      </p:sp>
      <p:sp>
        <p:nvSpPr>
          <p:cNvPr id="19" name="文本框 18"/>
          <p:cNvSpPr txBox="1"/>
          <p:nvPr/>
        </p:nvSpPr>
        <p:spPr>
          <a:xfrm>
            <a:off x="2493645" y="4892675"/>
            <a:ext cx="5972175" cy="615040"/>
          </a:xfrm>
          <a:prstGeom prst="rect">
            <a:avLst/>
          </a:prstGeom>
          <a:noFill/>
        </p:spPr>
        <p:txBody>
          <a:bodyPr wrap="square" rtlCol="0">
            <a:spAutoFit/>
          </a:bodyPr>
          <a:lstStyle/>
          <a:p>
            <a:pPr lvl="0" indent="0" algn="just">
              <a:lnSpc>
                <a:spcPct val="200000"/>
              </a:lnSpc>
              <a:buClrTx/>
              <a:buSzTx/>
              <a:buFont typeface="Arial" panose="020B0604020202020204" pitchFamily="34" charset="0"/>
              <a:buNone/>
            </a:pPr>
            <a:r>
              <a:rPr sz="2000" dirty="0">
                <a:solidFill>
                  <a:srgbClr val="15A800"/>
                </a:solidFill>
                <a:cs typeface="+mn-ea"/>
                <a:sym typeface="+mn-lt"/>
              </a:rPr>
              <a:t>参与环保方面的宣传:</a:t>
            </a:r>
            <a:r>
              <a:rPr lang="zh-CN" altLang="en-US" sz="1600">
                <a:cs typeface="+mn-ea"/>
                <a:sym typeface="+mn-lt"/>
              </a:rPr>
              <a:t>让更多的人参与到环保中来</a:t>
            </a:r>
          </a:p>
        </p:txBody>
      </p:sp>
      <p:pic>
        <p:nvPicPr>
          <p:cNvPr id="20" name="图片 19" descr="51miz-E1255928-ACC3E2A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5575" y="3625850"/>
            <a:ext cx="2446655" cy="24466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ppt_x</p:attrName>
                                        </p:attrNameLst>
                                      </p:cBhvr>
                                      <p:tavLst>
                                        <p:tav tm="0">
                                          <p:val>
                                            <p:strVal val="#ppt_x-.2"/>
                                          </p:val>
                                        </p:tav>
                                        <p:tav tm="100000">
                                          <p:val>
                                            <p:strVal val="#ppt_x"/>
                                          </p:val>
                                        </p:tav>
                                      </p:tavLst>
                                    </p:anim>
                                    <p:anim calcmode="lin" valueType="num">
                                      <p:cBhvr>
                                        <p:cTn id="1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2000"/>
                            </p:stCondLst>
                            <p:childTnLst>
                              <p:par>
                                <p:cTn id="23" presetID="29"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ppt_x</p:attrName>
                                        </p:attrNameLst>
                                      </p:cBhvr>
                                      <p:tavLst>
                                        <p:tav tm="0">
                                          <p:val>
                                            <p:strVal val="#ppt_x-.2"/>
                                          </p:val>
                                        </p:tav>
                                        <p:tav tm="100000">
                                          <p:val>
                                            <p:strVal val="#ppt_x"/>
                                          </p:val>
                                        </p:tav>
                                      </p:tavLst>
                                    </p:anim>
                                    <p:anim calcmode="lin" valueType="num">
                                      <p:cBhvr>
                                        <p:cTn id="2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4"/>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3500"/>
                            </p:stCondLst>
                            <p:childTnLst>
                              <p:par>
                                <p:cTn id="35" presetID="29"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ppt_x</p:attrName>
                                        </p:attrNameLst>
                                      </p:cBhvr>
                                      <p:tavLst>
                                        <p:tav tm="0">
                                          <p:val>
                                            <p:strVal val="#ppt_x-.2"/>
                                          </p:val>
                                        </p:tav>
                                        <p:tav tm="100000">
                                          <p:val>
                                            <p:strVal val="#ppt_x"/>
                                          </p:val>
                                        </p:tav>
                                      </p:tavLst>
                                    </p:anim>
                                    <p:anim calcmode="lin" valueType="num">
                                      <p:cBhvr>
                                        <p:cTn id="3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8"/>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5000"/>
                            </p:stCondLst>
                            <p:childTnLst>
                              <p:par>
                                <p:cTn id="47" presetID="29"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ppt_x</p:attrName>
                                        </p:attrNameLst>
                                      </p:cBhvr>
                                      <p:tavLst>
                                        <p:tav tm="0">
                                          <p:val>
                                            <p:strVal val="#ppt_x-.2"/>
                                          </p:val>
                                        </p:tav>
                                        <p:tav tm="100000">
                                          <p:val>
                                            <p:strVal val="#ppt_x"/>
                                          </p:val>
                                        </p:tav>
                                      </p:tavLst>
                                    </p:anim>
                                    <p:anim calcmode="lin" valueType="num">
                                      <p:cBhvr>
                                        <p:cTn id="50"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2" grpId="0"/>
      <p:bldP spid="14" grpId="0"/>
      <p:bldP spid="15" grpId="0" bldLvl="0" animBg="1"/>
      <p:bldP spid="16" grpId="0" bldLvl="0" animBg="1"/>
      <p:bldP spid="17" grpId="0" bldLvl="0" animBg="1"/>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96620" y="1890395"/>
            <a:ext cx="7084695" cy="1706880"/>
          </a:xfrm>
          <a:prstGeom prst="rect">
            <a:avLst/>
          </a:prstGeom>
          <a:noFill/>
        </p:spPr>
        <p:txBody>
          <a:bodyPr wrap="square" rtlCol="0">
            <a:spAutoFit/>
          </a:bodyPr>
          <a:lstStyle/>
          <a:p>
            <a:pPr algn="ctr"/>
            <a:r>
              <a:rPr lang="zh-CN" altLang="en-US" sz="10500" dirty="0">
                <a:ln w="22225">
                  <a:solidFill>
                    <a:prstClr val="white"/>
                  </a:solidFill>
                </a:ln>
                <a:gradFill>
                  <a:gsLst>
                    <a:gs pos="25000">
                      <a:srgbClr val="0BA300">
                        <a:alpha val="100000"/>
                      </a:srgbClr>
                    </a:gs>
                    <a:gs pos="88000">
                      <a:srgbClr val="A3EE00"/>
                    </a:gs>
                    <a:gs pos="59000">
                      <a:srgbClr val="15A800">
                        <a:alpha val="100000"/>
                      </a:srgbClr>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sym typeface="+mn-lt"/>
              </a:rPr>
              <a:t>世界环境日</a:t>
            </a:r>
          </a:p>
        </p:txBody>
      </p:sp>
      <p:sp>
        <p:nvSpPr>
          <p:cNvPr id="7" name="文本框 6"/>
          <p:cNvSpPr txBox="1"/>
          <p:nvPr/>
        </p:nvSpPr>
        <p:spPr>
          <a:xfrm>
            <a:off x="1517015" y="3616325"/>
            <a:ext cx="5620385" cy="532130"/>
          </a:xfrm>
          <a:prstGeom prst="roundRect">
            <a:avLst>
              <a:gd name="adj" fmla="val 50000"/>
            </a:avLst>
          </a:prstGeom>
          <a:gradFill>
            <a:gsLst>
              <a:gs pos="0">
                <a:srgbClr val="A3EE00"/>
              </a:gs>
              <a:gs pos="40000">
                <a:srgbClr val="0BA300"/>
              </a:gs>
              <a:gs pos="83000">
                <a:srgbClr val="0BA300"/>
              </a:gs>
            </a:gsLst>
            <a:lin ang="5400000" scaled="0"/>
          </a:gradFill>
        </p:spPr>
        <p:txBody>
          <a:bodyPr wrap="square" tIns="107950" rtlCol="0" anchor="ctr" anchorCtr="0">
            <a:noAutofit/>
          </a:bodyPr>
          <a:lstStyle/>
          <a:p>
            <a:pPr algn="dist"/>
            <a:r>
              <a:rPr lang="zh-CN" altLang="en-US" sz="2000" dirty="0" smtClean="0">
                <a:solidFill>
                  <a:prstClr val="white"/>
                </a:solidFill>
                <a:cs typeface="+mn-ea"/>
                <a:sym typeface="+mn-lt"/>
              </a:rPr>
              <a:t>世界环境日保护环境主题班会</a:t>
            </a:r>
          </a:p>
        </p:txBody>
      </p:sp>
      <p:sp>
        <p:nvSpPr>
          <p:cNvPr id="3" name="文本框 2"/>
          <p:cNvSpPr txBox="1"/>
          <p:nvPr/>
        </p:nvSpPr>
        <p:spPr>
          <a:xfrm>
            <a:off x="2469652" y="1380490"/>
            <a:ext cx="3714478" cy="584775"/>
          </a:xfrm>
          <a:prstGeom prst="rect">
            <a:avLst/>
          </a:prstGeom>
          <a:noFill/>
        </p:spPr>
        <p:txBody>
          <a:bodyPr wrap="none" rtlCol="0">
            <a:spAutoFit/>
          </a:bodyPr>
          <a:lstStyle/>
          <a:p>
            <a:pPr algn="ctr"/>
            <a:r>
              <a:rPr lang="zh-CN" altLang="en-US" sz="3200" b="1" dirty="0">
                <a:ln w="12700">
                  <a:solidFill>
                    <a:prstClr val="white"/>
                  </a:solidFill>
                </a:ln>
                <a:gradFill>
                  <a:gsLst>
                    <a:gs pos="86000">
                      <a:srgbClr val="A3EE00"/>
                    </a:gs>
                    <a:gs pos="62000">
                      <a:srgbClr val="15A800"/>
                    </a:gs>
                    <a:gs pos="28000">
                      <a:srgbClr val="0BA300"/>
                    </a:gs>
                  </a:gsLst>
                  <a:lin ang="5400000" scaled="0"/>
                </a:gradFill>
                <a:effectLst>
                  <a:outerShdw blurRad="12700" dist="12700" algn="ctr" rotWithShape="0">
                    <a:srgbClr val="15A800">
                      <a:alpha val="40000"/>
                    </a:srgbClr>
                  </a:outerShdw>
                </a:effectLst>
                <a:latin typeface="汉仪中圆简" panose="02010609000101010101" pitchFamily="49" charset="-122"/>
                <a:ea typeface="汉仪中圆简" panose="02010609000101010101" pitchFamily="49" charset="-122"/>
                <a:cs typeface="+mn-ea"/>
                <a:sym typeface="+mn-lt"/>
              </a:rPr>
              <a:t>爱护环境 从我做起</a:t>
            </a:r>
          </a:p>
        </p:txBody>
      </p:sp>
      <p:grpSp>
        <p:nvGrpSpPr>
          <p:cNvPr id="12" name="组合 11"/>
          <p:cNvGrpSpPr/>
          <p:nvPr/>
        </p:nvGrpSpPr>
        <p:grpSpPr>
          <a:xfrm>
            <a:off x="2543175" y="4466590"/>
            <a:ext cx="3791585" cy="359410"/>
            <a:chOff x="6449" y="7271"/>
            <a:chExt cx="5971" cy="566"/>
          </a:xfrm>
        </p:grpSpPr>
        <p:sp>
          <p:nvSpPr>
            <p:cNvPr id="18" name="PA-10227"/>
            <p:cNvSpPr txBox="1"/>
            <p:nvPr>
              <p:custDataLst>
                <p:tags r:id="rId1"/>
              </p:custDataLst>
            </p:nvPr>
          </p:nvSpPr>
          <p:spPr>
            <a:xfrm>
              <a:off x="7013" y="7271"/>
              <a:ext cx="2183" cy="565"/>
            </a:xfrm>
            <a:prstGeom prst="roundRect">
              <a:avLst>
                <a:gd name="adj" fmla="val 0"/>
              </a:avLst>
            </a:prstGeom>
            <a:noFill/>
          </p:spPr>
          <p:txBody>
            <a:bodyPr wrap="square" tIns="107950" rtlCol="0" anchor="ctr" anchorCtr="0">
              <a:noAutofit/>
            </a:bodyPr>
            <a:lstStyle/>
            <a:p>
              <a:r>
                <a:rPr lang="zh-CN" altLang="en-US" dirty="0" smtClean="0">
                  <a:solidFill>
                    <a:prstClr val="black"/>
                  </a:solidFill>
                  <a:cs typeface="+mn-ea"/>
                  <a:sym typeface="+mn-lt"/>
                </a:rPr>
                <a:t>优品</a:t>
              </a:r>
              <a:r>
                <a:rPr lang="en-US" altLang="zh-CN" dirty="0" smtClean="0">
                  <a:solidFill>
                    <a:prstClr val="black"/>
                  </a:solidFill>
                  <a:cs typeface="+mn-ea"/>
                  <a:sym typeface="+mn-lt"/>
                </a:rPr>
                <a:t>PPT</a:t>
              </a:r>
              <a:endParaRPr lang="zh-CN" altLang="en-US" dirty="0">
                <a:solidFill>
                  <a:prstClr val="black"/>
                </a:solidFill>
                <a:cs typeface="+mn-ea"/>
                <a:sym typeface="+mn-lt"/>
              </a:endParaRPr>
            </a:p>
          </p:txBody>
        </p:sp>
        <p:grpSp>
          <p:nvGrpSpPr>
            <p:cNvPr id="19" name="PA-10228"/>
            <p:cNvGrpSpPr/>
            <p:nvPr>
              <p:custDataLst>
                <p:tags r:id="rId2"/>
              </p:custDataLst>
            </p:nvPr>
          </p:nvGrpSpPr>
          <p:grpSpPr>
            <a:xfrm>
              <a:off x="6449" y="7272"/>
              <a:ext cx="564" cy="564"/>
              <a:chOff x="801291" y="3535885"/>
              <a:chExt cx="219347" cy="219347"/>
            </a:xfrm>
            <a:effectLst/>
          </p:grpSpPr>
          <p:sp>
            <p:nvSpPr>
              <p:cNvPr id="20" name="PA-椭圆 10"/>
              <p:cNvSpPr txBox="1">
                <a:spLocks noChangeArrowheads="1"/>
              </p:cNvSpPr>
              <p:nvPr>
                <p:custDataLst>
                  <p:tags r:id="rId8"/>
                </p:custDataLst>
              </p:nvPr>
            </p:nvSpPr>
            <p:spPr bwMode="auto">
              <a:xfrm>
                <a:off x="801291" y="3535885"/>
                <a:ext cx="219347" cy="219347"/>
              </a:xfrm>
              <a:prstGeom prst="ellipse">
                <a:avLst/>
              </a:prstGeom>
              <a:gradFill>
                <a:gsLst>
                  <a:gs pos="0">
                    <a:srgbClr val="A3EE00"/>
                  </a:gs>
                  <a:gs pos="40000">
                    <a:srgbClr val="0BA300"/>
                  </a:gs>
                  <a:gs pos="83000">
                    <a:srgbClr val="0BA300"/>
                  </a:gs>
                </a:gsLst>
                <a:lin ang="5400000" scaled="0"/>
              </a:gradFill>
            </p:spPr>
            <p:txBody>
              <a:bodyPr wrap="square" tIns="107950" rtlCol="0" anchor="ctr" anchorCtr="0">
                <a:noAutofit/>
              </a:bodyPr>
              <a:lstStyle/>
              <a:p>
                <a:pPr algn="dist"/>
                <a:endParaRPr lang="en-US" sz="2400" dirty="0" smtClean="0">
                  <a:solidFill>
                    <a:prstClr val="white"/>
                  </a:solidFill>
                  <a:cs typeface="+mn-ea"/>
                  <a:sym typeface="+mn-lt"/>
                </a:endParaRPr>
              </a:p>
            </p:txBody>
          </p:sp>
          <p:grpSp>
            <p:nvGrpSpPr>
              <p:cNvPr id="21" name="组合 20"/>
              <p:cNvGrpSpPr/>
              <p:nvPr/>
            </p:nvGrpSpPr>
            <p:grpSpPr>
              <a:xfrm>
                <a:off x="860980" y="3582210"/>
                <a:ext cx="100336" cy="115616"/>
                <a:chOff x="860980" y="3582210"/>
                <a:chExt cx="100336" cy="115616"/>
              </a:xfrm>
            </p:grpSpPr>
            <p:sp>
              <p:nvSpPr>
                <p:cNvPr id="9" name="PA-任意多边形 12"/>
                <p:cNvSpPr txBox="1">
                  <a:spLocks noEditPoints="1"/>
                </p:cNvSpPr>
                <p:nvPr>
                  <p:custDataLst>
                    <p:tags r:id="rId9"/>
                  </p:custDataLst>
                </p:nvPr>
              </p:nvSpPr>
              <p:spPr bwMode="auto">
                <a:xfrm>
                  <a:off x="884439" y="3582210"/>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p:spPr>
              <p:txBody>
                <a:bodyPr rot="0" spcFirstLastPara="0" vert="horz" wrap="square" lIns="91440" tIns="107950" rIns="91440" bIns="45720" numCol="1" spcCol="0" rtlCol="0" fromWordArt="0" anchor="ctr" anchorCtr="0" forceAA="0" compatLnSpc="0">
                  <a:noAutofit/>
                </a:bodyPr>
                <a:lstStyle/>
                <a:p>
                  <a:pPr algn="dist"/>
                  <a:endParaRPr lang="en-US" sz="2400" dirty="0" smtClean="0">
                    <a:solidFill>
                      <a:prstClr val="white"/>
                    </a:solidFill>
                    <a:cs typeface="+mn-ea"/>
                    <a:sym typeface="+mn-lt"/>
                  </a:endParaRPr>
                </a:p>
              </p:txBody>
            </p:sp>
            <p:sp>
              <p:nvSpPr>
                <p:cNvPr id="23" name="PA-任意多边形 13"/>
                <p:cNvSpPr txBox="1"/>
                <p:nvPr>
                  <p:custDataLst>
                    <p:tags r:id="rId10"/>
                  </p:custDataLst>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p:spPr>
              <p:txBody>
                <a:bodyPr rot="0" spcFirstLastPara="0" vert="horz" wrap="square" lIns="91440" tIns="107950" rIns="91440" bIns="45720" numCol="1" spcCol="0" rtlCol="0" fromWordArt="0" anchor="ctr" anchorCtr="0" forceAA="0" compatLnSpc="0">
                  <a:noAutofit/>
                </a:bodyPr>
                <a:lstStyle/>
                <a:p>
                  <a:pPr algn="dist"/>
                  <a:endParaRPr lang="en-US" sz="2400" dirty="0" smtClean="0">
                    <a:solidFill>
                      <a:prstClr val="white"/>
                    </a:solidFill>
                    <a:cs typeface="+mn-ea"/>
                    <a:sym typeface="+mn-lt"/>
                  </a:endParaRPr>
                </a:p>
              </p:txBody>
            </p:sp>
          </p:grpSp>
        </p:grpSp>
        <p:grpSp>
          <p:nvGrpSpPr>
            <p:cNvPr id="24" name="PA-10229"/>
            <p:cNvGrpSpPr/>
            <p:nvPr>
              <p:custDataLst>
                <p:tags r:id="rId3"/>
              </p:custDataLst>
            </p:nvPr>
          </p:nvGrpSpPr>
          <p:grpSpPr>
            <a:xfrm>
              <a:off x="9514" y="7273"/>
              <a:ext cx="564" cy="564"/>
              <a:chOff x="10244494" y="3928282"/>
              <a:chExt cx="358149" cy="358149"/>
            </a:xfrm>
          </p:grpSpPr>
          <p:sp>
            <p:nvSpPr>
              <p:cNvPr id="2" name="PA-椭圆 10"/>
              <p:cNvSpPr txBox="1">
                <a:spLocks noChangeArrowheads="1"/>
              </p:cNvSpPr>
              <p:nvPr>
                <p:custDataLst>
                  <p:tags r:id="rId5"/>
                </p:custDataLst>
              </p:nvPr>
            </p:nvSpPr>
            <p:spPr bwMode="auto">
              <a:xfrm>
                <a:off x="10244494" y="3928282"/>
                <a:ext cx="358149" cy="358149"/>
              </a:xfrm>
              <a:prstGeom prst="ellipse">
                <a:avLst/>
              </a:prstGeom>
              <a:gradFill>
                <a:gsLst>
                  <a:gs pos="0">
                    <a:srgbClr val="A3EE00"/>
                  </a:gs>
                  <a:gs pos="40000">
                    <a:srgbClr val="0BA300"/>
                  </a:gs>
                  <a:gs pos="83000">
                    <a:srgbClr val="0BA300"/>
                  </a:gs>
                </a:gsLst>
                <a:lin ang="5400000" scaled="0"/>
              </a:gradFill>
            </p:spPr>
            <p:txBody>
              <a:bodyPr wrap="square" tIns="107950" rtlCol="0" anchor="ctr" anchorCtr="0">
                <a:noAutofit/>
              </a:bodyPr>
              <a:lstStyle/>
              <a:p>
                <a:pPr algn="dist"/>
                <a:endParaRPr lang="en-US" sz="2400" dirty="0" smtClean="0">
                  <a:solidFill>
                    <a:prstClr val="white"/>
                  </a:solidFill>
                  <a:cs typeface="+mn-ea"/>
                  <a:sym typeface="+mn-lt"/>
                </a:endParaRPr>
              </a:p>
            </p:txBody>
          </p:sp>
          <p:grpSp>
            <p:nvGrpSpPr>
              <p:cNvPr id="11" name="Group 16"/>
              <p:cNvGrpSpPr/>
              <p:nvPr/>
            </p:nvGrpSpPr>
            <p:grpSpPr bwMode="auto">
              <a:xfrm>
                <a:off x="10365730" y="4000027"/>
                <a:ext cx="128337" cy="206279"/>
                <a:chOff x="4441" y="3144"/>
                <a:chExt cx="215" cy="345"/>
              </a:xfrm>
            </p:grpSpPr>
            <p:sp>
              <p:nvSpPr>
                <p:cNvPr id="13" name="PA-任意多边形 17"/>
                <p:cNvSpPr txBox="1">
                  <a:spLocks noEditPoints="1"/>
                </p:cNvSpPr>
                <p:nvPr>
                  <p:custDataLst>
                    <p:tags r:id="rId6"/>
                  </p:custDataLst>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p:spPr>
              <p:txBody>
                <a:bodyPr rot="0" spcFirstLastPara="0" vert="horz" wrap="square" lIns="91440" tIns="107950" rIns="91440" bIns="45720" numCol="1" spcCol="0" rtlCol="0" fromWordArt="0" anchor="ctr" anchorCtr="0" forceAA="0" compatLnSpc="0">
                  <a:noAutofit/>
                </a:bodyPr>
                <a:lstStyle/>
                <a:p>
                  <a:pPr algn="dist"/>
                  <a:endParaRPr lang="en-US" sz="2400" dirty="0" smtClean="0">
                    <a:solidFill>
                      <a:prstClr val="white"/>
                    </a:solidFill>
                    <a:cs typeface="+mn-ea"/>
                    <a:sym typeface="+mn-lt"/>
                  </a:endParaRPr>
                </a:p>
              </p:txBody>
            </p:sp>
            <p:sp>
              <p:nvSpPr>
                <p:cNvPr id="14" name="PA-任意多边形 18"/>
                <p:cNvSpPr txBox="1"/>
                <p:nvPr>
                  <p:custDataLst>
                    <p:tags r:id="rId7"/>
                  </p:custDataLst>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p:spPr>
              <p:txBody>
                <a:bodyPr rot="0" spcFirstLastPara="0" vert="horz" wrap="square" lIns="91440" tIns="107950" rIns="91440" bIns="45720" numCol="1" spcCol="0" rtlCol="0" fromWordArt="0" anchor="ctr" anchorCtr="0" forceAA="0" compatLnSpc="0">
                  <a:noAutofit/>
                </a:bodyPr>
                <a:lstStyle/>
                <a:p>
                  <a:pPr algn="dist"/>
                  <a:endParaRPr lang="en-US" sz="2400" dirty="0" smtClean="0">
                    <a:solidFill>
                      <a:prstClr val="white"/>
                    </a:solidFill>
                    <a:cs typeface="+mn-ea"/>
                    <a:sym typeface="+mn-lt"/>
                  </a:endParaRPr>
                </a:p>
              </p:txBody>
            </p:sp>
          </p:grpSp>
        </p:grpSp>
        <p:sp>
          <p:nvSpPr>
            <p:cNvPr id="29" name="PA-102210"/>
            <p:cNvSpPr txBox="1"/>
            <p:nvPr>
              <p:custDataLst>
                <p:tags r:id="rId4"/>
              </p:custDataLst>
            </p:nvPr>
          </p:nvSpPr>
          <p:spPr>
            <a:xfrm>
              <a:off x="10078" y="7274"/>
              <a:ext cx="2342" cy="562"/>
            </a:xfrm>
            <a:prstGeom prst="roundRect">
              <a:avLst>
                <a:gd name="adj" fmla="val 0"/>
              </a:avLst>
            </a:prstGeom>
            <a:noFill/>
          </p:spPr>
          <p:txBody>
            <a:bodyPr wrap="square" tIns="107950" rtlCol="0" anchor="ctr" anchorCtr="0">
              <a:noAutofit/>
            </a:bodyPr>
            <a:lstStyle/>
            <a:p>
              <a:r>
                <a:rPr lang="en-US" altLang="zh-CN" dirty="0" smtClean="0">
                  <a:solidFill>
                    <a:prstClr val="black"/>
                  </a:solidFill>
                  <a:cs typeface="+mn-ea"/>
                  <a:sym typeface="+mn-lt"/>
                </a:rPr>
                <a:t>20XX.6.5</a:t>
              </a:r>
              <a:endParaRPr lang="zh-CN" altLang="en-US" dirty="0">
                <a:solidFill>
                  <a:prstClr val="black"/>
                </a:solidFill>
                <a:cs typeface="+mn-ea"/>
                <a:sym typeface="+mn-lt"/>
              </a:endParaRPr>
            </a:p>
          </p:txBody>
        </p:sp>
      </p:grpSp>
    </p:spTree>
    <p:extLst>
      <p:ext uri="{BB962C8B-B14F-4D97-AF65-F5344CB8AC3E}">
        <p14:creationId xmlns:p14="http://schemas.microsoft.com/office/powerpoint/2010/main" val="1634995338"/>
      </p:ext>
    </p:extLst>
  </p:cSld>
  <p:clrMapOvr>
    <a:masterClrMapping/>
  </p:clrMapOvr>
  <mc:AlternateContent xmlns:mc="http://schemas.openxmlformats.org/markup-compatibility/2006" xmlns:p14="http://schemas.microsoft.com/office/powerpoint/2010/main">
    <mc:Choice Requires="p14">
      <p:transition spd="slow" p14:dur="125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ldLvl="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2043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90943" y="2543175"/>
            <a:ext cx="2214880" cy="1322070"/>
          </a:xfrm>
          <a:prstGeom prst="rect">
            <a:avLst/>
          </a:prstGeom>
          <a:noFill/>
        </p:spPr>
        <p:txBody>
          <a:bodyPr wrap="none" rtlCol="0">
            <a:spAutoFit/>
          </a:bodyPr>
          <a:lstStyle/>
          <a:p>
            <a:pPr lvl="0" algn="just">
              <a:buClrTx/>
              <a:buSzTx/>
              <a:buFontTx/>
            </a:pPr>
            <a:r>
              <a:rPr lang="zh-CN" altLang="en-US" sz="8000" b="1" dirty="0">
                <a:ln w="22225">
                  <a:solidFill>
                    <a:schemeClr val="bg1"/>
                  </a:solidFill>
                </a:ln>
                <a:gradFill>
                  <a:gsLst>
                    <a:gs pos="85000">
                      <a:srgbClr val="85BC00"/>
                    </a:gs>
                    <a:gs pos="63000">
                      <a:srgbClr val="15A800"/>
                    </a:gs>
                    <a:gs pos="16000">
                      <a:srgbClr val="0BA300"/>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sym typeface="+mn-lt"/>
              </a:rPr>
              <a:t>目录</a:t>
            </a:r>
          </a:p>
        </p:txBody>
      </p:sp>
      <p:sp>
        <p:nvSpPr>
          <p:cNvPr id="8" name="文本框 7"/>
          <p:cNvSpPr txBox="1"/>
          <p:nvPr/>
        </p:nvSpPr>
        <p:spPr>
          <a:xfrm>
            <a:off x="3640454" y="1374140"/>
            <a:ext cx="5922645" cy="3785652"/>
          </a:xfrm>
          <a:prstGeom prst="rect">
            <a:avLst/>
          </a:prstGeom>
          <a:noFill/>
        </p:spPr>
        <p:txBody>
          <a:bodyPr wrap="square" rtlCol="0">
            <a:spAutoFit/>
          </a:bodyPr>
          <a:lstStyle/>
          <a:p>
            <a:pPr marL="857250" indent="-857250" algn="just" fontAlgn="auto">
              <a:lnSpc>
                <a:spcPct val="150000"/>
              </a:lnSpc>
              <a:buFont typeface="+mj-ea"/>
              <a:buAutoNum type="ea1JpnChsDbPeriod"/>
            </a:pPr>
            <a:r>
              <a:rPr lang="zh-CN" altLang="en-US" sz="4000" b="1" dirty="0">
                <a:ln w="12700">
                  <a:solidFill>
                    <a:schemeClr val="bg1"/>
                  </a:solidFill>
                </a:ln>
                <a:gradFill>
                  <a:gsLst>
                    <a:gs pos="85000">
                      <a:srgbClr val="85BC00"/>
                    </a:gs>
                    <a:gs pos="63000">
                      <a:srgbClr val="15A800"/>
                    </a:gs>
                    <a:gs pos="16000">
                      <a:srgbClr val="0BA300"/>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sym typeface="+mn-lt"/>
              </a:rPr>
              <a:t>世界环境日介绍</a:t>
            </a:r>
          </a:p>
          <a:p>
            <a:pPr marL="857250" indent="-857250" algn="just" fontAlgn="auto">
              <a:lnSpc>
                <a:spcPct val="150000"/>
              </a:lnSpc>
              <a:buFont typeface="+mj-ea"/>
              <a:buAutoNum type="ea1JpnChsDbPeriod"/>
            </a:pPr>
            <a:r>
              <a:rPr lang="zh-CN" altLang="en-US" sz="4000" b="1" dirty="0">
                <a:ln w="12700">
                  <a:solidFill>
                    <a:schemeClr val="bg1"/>
                  </a:solidFill>
                </a:ln>
                <a:gradFill>
                  <a:gsLst>
                    <a:gs pos="85000">
                      <a:srgbClr val="85BC00"/>
                    </a:gs>
                    <a:gs pos="63000">
                      <a:srgbClr val="15A800"/>
                    </a:gs>
                    <a:gs pos="16000">
                      <a:srgbClr val="0BA300"/>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sym typeface="+mn-lt"/>
              </a:rPr>
              <a:t>认识我们的地球</a:t>
            </a:r>
          </a:p>
          <a:p>
            <a:pPr marL="857250" indent="-857250" algn="just" fontAlgn="auto">
              <a:lnSpc>
                <a:spcPct val="150000"/>
              </a:lnSpc>
              <a:buFont typeface="+mj-ea"/>
              <a:buAutoNum type="ea1JpnChsDbPeriod"/>
            </a:pPr>
            <a:r>
              <a:rPr lang="zh-CN" altLang="en-US" sz="4000" b="1" dirty="0">
                <a:ln w="12700">
                  <a:solidFill>
                    <a:schemeClr val="bg1"/>
                  </a:solidFill>
                </a:ln>
                <a:gradFill>
                  <a:gsLst>
                    <a:gs pos="85000">
                      <a:srgbClr val="85BC00"/>
                    </a:gs>
                    <a:gs pos="63000">
                      <a:srgbClr val="15A800"/>
                    </a:gs>
                    <a:gs pos="16000">
                      <a:srgbClr val="0BA300"/>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sym typeface="+mn-lt"/>
              </a:rPr>
              <a:t>保护环境的重要性</a:t>
            </a:r>
          </a:p>
          <a:p>
            <a:pPr marL="857250" indent="-857250" algn="just" fontAlgn="auto">
              <a:lnSpc>
                <a:spcPct val="150000"/>
              </a:lnSpc>
              <a:buFont typeface="+mj-ea"/>
              <a:buAutoNum type="ea1JpnChsDbPeriod"/>
            </a:pPr>
            <a:r>
              <a:rPr lang="zh-CN" altLang="en-US" sz="4000" b="1" dirty="0">
                <a:ln w="12700">
                  <a:solidFill>
                    <a:schemeClr val="bg1"/>
                  </a:solidFill>
                </a:ln>
                <a:gradFill>
                  <a:gsLst>
                    <a:gs pos="85000">
                      <a:srgbClr val="85BC00"/>
                    </a:gs>
                    <a:gs pos="63000">
                      <a:srgbClr val="15A800"/>
                    </a:gs>
                    <a:gs pos="16000">
                      <a:srgbClr val="0BA300"/>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sym typeface="+mn-lt"/>
              </a:rPr>
              <a:t>我们可以做些什么</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18565" y="2609850"/>
            <a:ext cx="9754235" cy="1322070"/>
          </a:xfrm>
          <a:prstGeom prst="rect">
            <a:avLst/>
          </a:prstGeom>
          <a:noFill/>
        </p:spPr>
        <p:txBody>
          <a:bodyPr wrap="square" rtlCol="0">
            <a:spAutoFit/>
          </a:bodyPr>
          <a:lstStyle/>
          <a:p>
            <a:pPr lvl="0" algn="ctr">
              <a:buClrTx/>
              <a:buSzTx/>
              <a:buFontTx/>
            </a:pPr>
            <a:r>
              <a:rPr lang="zh-CN" altLang="en-US" sz="8000" b="1" dirty="0">
                <a:ln w="22225">
                  <a:solidFill>
                    <a:schemeClr val="bg1"/>
                  </a:solidFill>
                </a:ln>
                <a:gradFill>
                  <a:gsLst>
                    <a:gs pos="95000">
                      <a:srgbClr val="A3EE00"/>
                    </a:gs>
                    <a:gs pos="13000">
                      <a:srgbClr val="0BA300"/>
                    </a:gs>
                    <a:gs pos="58000">
                      <a:srgbClr val="15A800"/>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sym typeface="+mn-lt"/>
              </a:rPr>
              <a:t>世界环境日介绍</a:t>
            </a:r>
          </a:p>
        </p:txBody>
      </p:sp>
      <p:sp>
        <p:nvSpPr>
          <p:cNvPr id="7" name="文本框 6"/>
          <p:cNvSpPr txBox="1"/>
          <p:nvPr/>
        </p:nvSpPr>
        <p:spPr>
          <a:xfrm>
            <a:off x="5185410" y="1723390"/>
            <a:ext cx="1819275" cy="525145"/>
          </a:xfrm>
          <a:prstGeom prst="roundRect">
            <a:avLst>
              <a:gd name="adj" fmla="val 50000"/>
            </a:avLst>
          </a:prstGeom>
          <a:gradFill>
            <a:gsLst>
              <a:gs pos="0">
                <a:srgbClr val="A3EE00"/>
              </a:gs>
              <a:gs pos="40000">
                <a:srgbClr val="15A800"/>
              </a:gs>
              <a:gs pos="83000">
                <a:srgbClr val="0BA300"/>
              </a:gs>
            </a:gsLst>
            <a:lin ang="5400000" scaled="0"/>
          </a:gradFill>
        </p:spPr>
        <p:txBody>
          <a:bodyPr wrap="square" tIns="36195" bIns="0" rtlCol="0" anchor="ctr" anchorCtr="0">
            <a:noAutofit/>
          </a:bodyPr>
          <a:lstStyle/>
          <a:p>
            <a:pPr lvl="0" algn="dist">
              <a:buClrTx/>
              <a:buSzTx/>
              <a:buFontTx/>
            </a:pPr>
            <a:r>
              <a:rPr lang="zh-CN" altLang="en-US" sz="2400" dirty="0" smtClean="0">
                <a:solidFill>
                  <a:schemeClr val="bg1"/>
                </a:solidFill>
                <a:cs typeface="+mn-ea"/>
                <a:sym typeface="+mn-lt"/>
              </a:rPr>
              <a:t>优品部分</a:t>
            </a:r>
            <a:endParaRPr lang="zh-CN" altLang="en-US" sz="2400" dirty="0" smtClean="0">
              <a:solidFill>
                <a:schemeClr val="bg1"/>
              </a:solidFill>
              <a:cs typeface="+mn-ea"/>
              <a:sym typeface="+mn-lt"/>
            </a:endParaRPr>
          </a:p>
        </p:txBody>
      </p:sp>
      <p:sp>
        <p:nvSpPr>
          <p:cNvPr id="2" name="文本框 1"/>
          <p:cNvSpPr txBox="1"/>
          <p:nvPr/>
        </p:nvSpPr>
        <p:spPr>
          <a:xfrm>
            <a:off x="3534410" y="3982720"/>
            <a:ext cx="5330190" cy="461665"/>
          </a:xfrm>
          <a:prstGeom prst="rect">
            <a:avLst/>
          </a:prstGeom>
          <a:noFill/>
        </p:spPr>
        <p:txBody>
          <a:bodyPr wrap="square" rtlCol="0" anchor="t">
            <a:spAutoFit/>
          </a:bodyPr>
          <a:lstStyle/>
          <a:p>
            <a:pPr algn="dist"/>
            <a:r>
              <a:rPr sz="2400" dirty="0">
                <a:ln w="12700">
                  <a:noFill/>
                </a:ln>
                <a:gradFill>
                  <a:gsLst>
                    <a:gs pos="97000">
                      <a:srgbClr val="A3EE00"/>
                    </a:gs>
                    <a:gs pos="14000">
                      <a:srgbClr val="0BA300"/>
                    </a:gs>
                    <a:gs pos="65000">
                      <a:srgbClr val="15A800"/>
                    </a:gs>
                  </a:gsLst>
                  <a:lin ang="5400000" scaled="0"/>
                </a:gradFill>
                <a:effectLst/>
                <a:cs typeface="+mn-ea"/>
                <a:sym typeface="+mn-lt"/>
              </a:rPr>
              <a:t>2022年世界环境日保护环境主题班会</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78935" y="2263383"/>
            <a:ext cx="5273675" cy="541174"/>
          </a:xfrm>
          <a:prstGeom prst="rect">
            <a:avLst/>
          </a:prstGeom>
          <a:noFill/>
        </p:spPr>
        <p:txBody>
          <a:bodyPr wrap="square">
            <a:spAutoFit/>
          </a:bodyPr>
          <a:lstStyle/>
          <a:p>
            <a:pPr algn="just" fontAlgn="auto">
              <a:lnSpc>
                <a:spcPct val="168000"/>
              </a:lnSpc>
            </a:pPr>
            <a:r>
              <a:rPr lang="zh-CN" sz="2000" b="1" dirty="0">
                <a:solidFill>
                  <a:srgbClr val="15A800"/>
                </a:solidFill>
                <a:cs typeface="+mn-ea"/>
                <a:sym typeface="+mn-lt"/>
              </a:rPr>
              <a:t>源于</a:t>
            </a:r>
            <a:r>
              <a:rPr sz="2000" b="1" dirty="0">
                <a:solidFill>
                  <a:srgbClr val="15A800"/>
                </a:solidFill>
                <a:cs typeface="+mn-ea"/>
                <a:sym typeface="+mn-lt"/>
              </a:rPr>
              <a:t>联合国人类环境会议</a:t>
            </a:r>
          </a:p>
        </p:txBody>
      </p:sp>
      <p:sp>
        <p:nvSpPr>
          <p:cNvPr id="7" name="文本框 6"/>
          <p:cNvSpPr txBox="1"/>
          <p:nvPr/>
        </p:nvSpPr>
        <p:spPr>
          <a:xfrm>
            <a:off x="1420495" y="2407920"/>
            <a:ext cx="2758440" cy="430530"/>
          </a:xfrm>
          <a:prstGeom prst="round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世界环境日的由来</a:t>
            </a:r>
          </a:p>
        </p:txBody>
      </p:sp>
      <p:sp>
        <p:nvSpPr>
          <p:cNvPr id="3" name="文本框 2"/>
          <p:cNvSpPr txBox="1"/>
          <p:nvPr/>
        </p:nvSpPr>
        <p:spPr>
          <a:xfrm>
            <a:off x="1283335" y="2847975"/>
            <a:ext cx="9993630" cy="2797175"/>
          </a:xfrm>
          <a:prstGeom prst="rect">
            <a:avLst/>
          </a:prstGeom>
          <a:noFill/>
        </p:spPr>
        <p:txBody>
          <a:bodyPr wrap="square" rtlCol="0">
            <a:spAutoFit/>
          </a:bodyPr>
          <a:lstStyle/>
          <a:p>
            <a:pPr algn="just" fontAlgn="auto">
              <a:lnSpc>
                <a:spcPct val="220000"/>
              </a:lnSpc>
            </a:pPr>
            <a:r>
              <a:rPr sz="1400" dirty="0">
                <a:solidFill>
                  <a:srgbClr val="15A800"/>
                </a:solidFill>
                <a:cs typeface="+mn-ea"/>
                <a:sym typeface="+mn-lt"/>
              </a:rPr>
              <a:t>■</a:t>
            </a:r>
            <a:r>
              <a:rPr lang="en-US" sz="1400" dirty="0">
                <a:solidFill>
                  <a:srgbClr val="15A800"/>
                </a:solidFill>
                <a:cs typeface="+mn-ea"/>
                <a:sym typeface="+mn-lt"/>
              </a:rPr>
              <a:t> </a:t>
            </a:r>
            <a:r>
              <a:rPr sz="1600" dirty="0">
                <a:cs typeface="+mn-ea"/>
                <a:sym typeface="+mn-lt"/>
              </a:rPr>
              <a:t>1972年6月5曰-16日联合国在瑞典斯德哥尔摩召开了有113个国家参加的“联合国人类环境会议”。</a:t>
            </a:r>
          </a:p>
          <a:p>
            <a:pPr algn="just" fontAlgn="auto">
              <a:lnSpc>
                <a:spcPct val="220000"/>
              </a:lnSpc>
            </a:pPr>
            <a:r>
              <a:rPr sz="1400" dirty="0">
                <a:solidFill>
                  <a:srgbClr val="15A800"/>
                </a:solidFill>
                <a:cs typeface="+mn-ea"/>
                <a:sym typeface="+mn-lt"/>
              </a:rPr>
              <a:t>■</a:t>
            </a:r>
            <a:r>
              <a:rPr sz="1600" dirty="0">
                <a:solidFill>
                  <a:srgbClr val="15A800"/>
                </a:solidFill>
                <a:cs typeface="+mn-ea"/>
                <a:sym typeface="+mn-lt"/>
              </a:rPr>
              <a:t> </a:t>
            </a:r>
            <a:r>
              <a:rPr sz="1600" dirty="0">
                <a:cs typeface="+mn-ea"/>
                <a:sym typeface="+mn-lt"/>
              </a:rPr>
              <a:t>会议讨论了保护全球环境的行动计划，通过了《人类环境宣言》。</a:t>
            </a:r>
          </a:p>
          <a:p>
            <a:pPr algn="just" fontAlgn="auto">
              <a:lnSpc>
                <a:spcPct val="220000"/>
              </a:lnSpc>
            </a:pPr>
            <a:r>
              <a:rPr sz="1400" dirty="0">
                <a:solidFill>
                  <a:srgbClr val="15A800"/>
                </a:solidFill>
                <a:cs typeface="+mn-ea"/>
                <a:sym typeface="+mn-lt"/>
              </a:rPr>
              <a:t>■</a:t>
            </a:r>
            <a:r>
              <a:rPr lang="en-US" sz="1600" dirty="0">
                <a:solidFill>
                  <a:srgbClr val="15A800"/>
                </a:solidFill>
                <a:cs typeface="+mn-ea"/>
                <a:sym typeface="+mn-lt"/>
              </a:rPr>
              <a:t> </a:t>
            </a:r>
            <a:r>
              <a:rPr sz="1600" dirty="0">
                <a:cs typeface="+mn-ea"/>
                <a:sym typeface="+mn-lt"/>
              </a:rPr>
              <a:t>会议建议联合国大会将这次会议开幕日的</a:t>
            </a:r>
            <a:r>
              <a:rPr sz="1600" b="1" dirty="0">
                <a:cs typeface="+mn-ea"/>
                <a:sym typeface="+mn-lt"/>
              </a:rPr>
              <a:t>6月5日定为“世界环境日”</a:t>
            </a:r>
            <a:r>
              <a:rPr sz="1600" dirty="0">
                <a:cs typeface="+mn-ea"/>
                <a:sym typeface="+mn-lt"/>
              </a:rPr>
              <a:t>。</a:t>
            </a:r>
          </a:p>
          <a:p>
            <a:pPr algn="just" fontAlgn="auto">
              <a:lnSpc>
                <a:spcPct val="220000"/>
              </a:lnSpc>
            </a:pPr>
            <a:r>
              <a:rPr sz="1400" dirty="0">
                <a:solidFill>
                  <a:srgbClr val="15A800"/>
                </a:solidFill>
                <a:cs typeface="+mn-ea"/>
                <a:sym typeface="+mn-lt"/>
              </a:rPr>
              <a:t>■</a:t>
            </a:r>
            <a:r>
              <a:rPr lang="en-US" sz="1600" dirty="0">
                <a:solidFill>
                  <a:srgbClr val="15A800"/>
                </a:solidFill>
                <a:cs typeface="+mn-ea"/>
                <a:sym typeface="+mn-lt"/>
              </a:rPr>
              <a:t> </a:t>
            </a:r>
            <a:r>
              <a:rPr sz="1600" dirty="0">
                <a:cs typeface="+mn-ea"/>
                <a:sym typeface="+mn-lt"/>
              </a:rPr>
              <a:t>同年10月，联合国大会第27届会议接受并通过了这项建议。</a:t>
            </a:r>
          </a:p>
          <a:p>
            <a:pPr algn="just" fontAlgn="auto">
              <a:lnSpc>
                <a:spcPct val="220000"/>
              </a:lnSpc>
            </a:pPr>
            <a:r>
              <a:rPr sz="1400" dirty="0">
                <a:solidFill>
                  <a:srgbClr val="15A800"/>
                </a:solidFill>
                <a:cs typeface="+mn-ea"/>
                <a:sym typeface="+mn-lt"/>
              </a:rPr>
              <a:t>■</a:t>
            </a:r>
            <a:r>
              <a:rPr lang="en-US" sz="1600" dirty="0">
                <a:solidFill>
                  <a:srgbClr val="15A800"/>
                </a:solidFill>
                <a:cs typeface="+mn-ea"/>
                <a:sym typeface="+mn-lt"/>
              </a:rPr>
              <a:t> </a:t>
            </a:r>
            <a:r>
              <a:rPr sz="1600" dirty="0">
                <a:cs typeface="+mn-ea"/>
                <a:sym typeface="+mn-lt"/>
              </a:rPr>
              <a:t>以后，每逢“世界环境日”，世界各国都开展群众性的环境保护宣传纪念活动。</a:t>
            </a:r>
          </a:p>
        </p:txBody>
      </p:sp>
      <p:pic>
        <p:nvPicPr>
          <p:cNvPr id="2" name="图片 1" descr="51miz-E1245430-95887FB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27720" y="3589655"/>
            <a:ext cx="2182495" cy="2182495"/>
          </a:xfrm>
          <a:prstGeom prst="rect">
            <a:avLst/>
          </a:prstGeom>
        </p:spPr>
      </p:pic>
      <p:sp>
        <p:nvSpPr>
          <p:cNvPr id="4" name="文本框 3"/>
          <p:cNvSpPr txBox="1"/>
          <p:nvPr/>
        </p:nvSpPr>
        <p:spPr>
          <a:xfrm>
            <a:off x="7359588" y="976544"/>
            <a:ext cx="1873189" cy="261610"/>
          </a:xfrm>
          <a:prstGeom prst="rect">
            <a:avLst/>
          </a:prstGeom>
          <a:noFill/>
        </p:spPr>
        <p:txBody>
          <a:bodyPr wrap="square" rtlCol="0">
            <a:spAutoFit/>
          </a:bodyPr>
          <a:lstStyle/>
          <a:p>
            <a:r>
              <a:rPr lang="en-US" altLang="zh-CN" sz="1050">
                <a:solidFill>
                  <a:srgbClr val="FFFFFF"/>
                </a:solidFill>
              </a:rPr>
              <a:t>https://www.ypppt.com/</a:t>
            </a:r>
            <a:endParaRPr lang="zh-CN" altLang="en-US" sz="105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630795" y="2792095"/>
            <a:ext cx="2479040" cy="541174"/>
          </a:xfrm>
          <a:prstGeom prst="rect">
            <a:avLst/>
          </a:prstGeom>
          <a:noFill/>
        </p:spPr>
        <p:txBody>
          <a:bodyPr wrap="square">
            <a:spAutoFit/>
          </a:bodyPr>
          <a:lstStyle/>
          <a:p>
            <a:pPr algn="dist" fontAlgn="auto">
              <a:lnSpc>
                <a:spcPct val="168000"/>
              </a:lnSpc>
            </a:pPr>
            <a:r>
              <a:rPr sz="2000" b="1" dirty="0">
                <a:solidFill>
                  <a:srgbClr val="15A800"/>
                </a:solidFill>
                <a:cs typeface="+mn-ea"/>
                <a:sym typeface="+mn-lt"/>
              </a:rPr>
              <a:t>唤起</a:t>
            </a:r>
            <a:r>
              <a:rPr lang="zh-CN" sz="2000" b="1" dirty="0">
                <a:solidFill>
                  <a:srgbClr val="15A800"/>
                </a:solidFill>
                <a:cs typeface="+mn-ea"/>
                <a:sym typeface="+mn-lt"/>
              </a:rPr>
              <a:t>人们</a:t>
            </a:r>
            <a:r>
              <a:rPr sz="2000" b="1" dirty="0">
                <a:solidFill>
                  <a:srgbClr val="15A800"/>
                </a:solidFill>
                <a:cs typeface="+mn-ea"/>
                <a:sym typeface="+mn-lt"/>
              </a:rPr>
              <a:t>保护人类</a:t>
            </a:r>
          </a:p>
        </p:txBody>
      </p:sp>
      <p:sp>
        <p:nvSpPr>
          <p:cNvPr id="7" name="文本框 6"/>
          <p:cNvSpPr txBox="1"/>
          <p:nvPr/>
        </p:nvSpPr>
        <p:spPr>
          <a:xfrm>
            <a:off x="4872355" y="2936875"/>
            <a:ext cx="2758440" cy="430530"/>
          </a:xfrm>
          <a:prstGeom prst="round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世界环境日的作用</a:t>
            </a:r>
          </a:p>
        </p:txBody>
      </p:sp>
      <p:sp>
        <p:nvSpPr>
          <p:cNvPr id="3" name="文本框 2"/>
          <p:cNvSpPr txBox="1"/>
          <p:nvPr/>
        </p:nvSpPr>
        <p:spPr>
          <a:xfrm>
            <a:off x="4735195" y="3376930"/>
            <a:ext cx="5908040" cy="1823128"/>
          </a:xfrm>
          <a:prstGeom prst="rect">
            <a:avLst/>
          </a:prstGeom>
          <a:noFill/>
        </p:spPr>
        <p:txBody>
          <a:bodyPr wrap="square" rtlCol="0">
            <a:spAutoFit/>
          </a:bodyPr>
          <a:lstStyle/>
          <a:p>
            <a:pPr algn="just" fontAlgn="auto">
              <a:lnSpc>
                <a:spcPct val="220000"/>
              </a:lnSpc>
            </a:pPr>
            <a:r>
              <a:rPr sz="1400" dirty="0">
                <a:solidFill>
                  <a:srgbClr val="15A800"/>
                </a:solidFill>
                <a:cs typeface="+mn-ea"/>
                <a:sym typeface="+mn-lt"/>
              </a:rPr>
              <a:t>■</a:t>
            </a:r>
            <a:r>
              <a:rPr lang="en-US" sz="1400" dirty="0">
                <a:solidFill>
                  <a:srgbClr val="15A800"/>
                </a:solidFill>
                <a:cs typeface="+mn-ea"/>
                <a:sym typeface="+mn-lt"/>
              </a:rPr>
              <a:t> </a:t>
            </a:r>
            <a:r>
              <a:rPr dirty="0">
                <a:cs typeface="+mn-ea"/>
                <a:sym typeface="+mn-lt"/>
              </a:rPr>
              <a:t>世界环境日的作用在于唤起全世界人民都来注意保护人类赖以生存的环境，自觉采取行动参与保护环境，同时要求各国政府和联合国单位为推进环境保护进程做出贡献。</a:t>
            </a:r>
          </a:p>
        </p:txBody>
      </p:sp>
      <p:pic>
        <p:nvPicPr>
          <p:cNvPr id="14" name="图片 13" descr="51miz-E1202491-AB61109C"/>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3590" y="1645920"/>
            <a:ext cx="4088765" cy="40887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066540" y="2584450"/>
            <a:ext cx="4928870" cy="541174"/>
          </a:xfrm>
          <a:prstGeom prst="rect">
            <a:avLst/>
          </a:prstGeom>
          <a:noFill/>
        </p:spPr>
        <p:txBody>
          <a:bodyPr wrap="square">
            <a:spAutoFit/>
          </a:bodyPr>
          <a:lstStyle/>
          <a:p>
            <a:pPr algn="dist" fontAlgn="auto">
              <a:lnSpc>
                <a:spcPct val="168000"/>
              </a:lnSpc>
            </a:pPr>
            <a:r>
              <a:rPr lang="zh-CN" sz="2000" b="1" dirty="0">
                <a:solidFill>
                  <a:srgbClr val="15A800"/>
                </a:solidFill>
                <a:cs typeface="+mn-ea"/>
                <a:sym typeface="+mn-lt"/>
              </a:rPr>
              <a:t>关注赖以生存的</a:t>
            </a:r>
            <a:r>
              <a:rPr sz="2000" b="1" dirty="0">
                <a:solidFill>
                  <a:srgbClr val="15A800"/>
                </a:solidFill>
                <a:cs typeface="+mn-ea"/>
                <a:sym typeface="+mn-lt"/>
              </a:rPr>
              <a:t>相对稳定的环境条件</a:t>
            </a:r>
          </a:p>
        </p:txBody>
      </p:sp>
      <p:sp>
        <p:nvSpPr>
          <p:cNvPr id="7" name="文本框 6"/>
          <p:cNvSpPr txBox="1"/>
          <p:nvPr/>
        </p:nvSpPr>
        <p:spPr>
          <a:xfrm>
            <a:off x="1308100" y="2729230"/>
            <a:ext cx="2758440" cy="430530"/>
          </a:xfrm>
          <a:prstGeom prst="round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世界环境日的内涵</a:t>
            </a:r>
          </a:p>
        </p:txBody>
      </p:sp>
      <p:sp>
        <p:nvSpPr>
          <p:cNvPr id="3" name="文本框 2"/>
          <p:cNvSpPr txBox="1"/>
          <p:nvPr/>
        </p:nvSpPr>
        <p:spPr>
          <a:xfrm>
            <a:off x="1170940" y="3192145"/>
            <a:ext cx="3656965" cy="2527935"/>
          </a:xfrm>
          <a:prstGeom prst="rect">
            <a:avLst/>
          </a:prstGeom>
          <a:noFill/>
        </p:spPr>
        <p:txBody>
          <a:bodyPr wrap="square" rtlCol="0">
            <a:spAutoFit/>
          </a:bodyPr>
          <a:lstStyle/>
          <a:p>
            <a:pPr algn="just" fontAlgn="auto">
              <a:lnSpc>
                <a:spcPct val="220000"/>
              </a:lnSpc>
            </a:pPr>
            <a:r>
              <a:rPr sz="1600" dirty="0">
                <a:solidFill>
                  <a:srgbClr val="15A800"/>
                </a:solidFill>
                <a:cs typeface="+mn-ea"/>
                <a:sym typeface="+mn-lt"/>
              </a:rPr>
              <a:t>■</a:t>
            </a:r>
            <a:r>
              <a:rPr lang="en-US" sz="1400" dirty="0">
                <a:solidFill>
                  <a:srgbClr val="15A800"/>
                </a:solidFill>
                <a:cs typeface="+mn-ea"/>
                <a:sym typeface="+mn-lt"/>
              </a:rPr>
              <a:t> </a:t>
            </a:r>
            <a:r>
              <a:rPr dirty="0">
                <a:cs typeface="+mn-ea"/>
                <a:sym typeface="+mn-lt"/>
              </a:rPr>
              <a:t>地球是人类和其他物种的共同家园，然而由于人类常常采取乱砍滥伐、竭泽而渔等不良发展方式，地球上物种灭绝的速度大大加快。</a:t>
            </a:r>
          </a:p>
        </p:txBody>
      </p:sp>
      <p:sp>
        <p:nvSpPr>
          <p:cNvPr id="2" name="文本框 1"/>
          <p:cNvSpPr txBox="1"/>
          <p:nvPr/>
        </p:nvSpPr>
        <p:spPr>
          <a:xfrm>
            <a:off x="4807585" y="3182620"/>
            <a:ext cx="4405630" cy="3139321"/>
          </a:xfrm>
          <a:prstGeom prst="rect">
            <a:avLst/>
          </a:prstGeom>
          <a:noFill/>
        </p:spPr>
        <p:txBody>
          <a:bodyPr wrap="square" rtlCol="0">
            <a:spAutoFit/>
          </a:bodyPr>
          <a:lstStyle/>
          <a:p>
            <a:pPr algn="just" fontAlgn="auto">
              <a:lnSpc>
                <a:spcPct val="220000"/>
              </a:lnSpc>
            </a:pPr>
            <a:r>
              <a:rPr sz="1600" dirty="0">
                <a:solidFill>
                  <a:srgbClr val="15A800"/>
                </a:solidFill>
                <a:cs typeface="+mn-ea"/>
                <a:sym typeface="+mn-lt"/>
              </a:rPr>
              <a:t>■</a:t>
            </a:r>
            <a:r>
              <a:rPr lang="en-US" sz="1400" dirty="0">
                <a:solidFill>
                  <a:srgbClr val="15A800"/>
                </a:solidFill>
                <a:cs typeface="+mn-ea"/>
                <a:sym typeface="+mn-lt"/>
              </a:rPr>
              <a:t> </a:t>
            </a:r>
            <a:r>
              <a:rPr dirty="0">
                <a:cs typeface="+mn-ea"/>
                <a:sym typeface="+mn-lt"/>
              </a:rPr>
              <a:t>生物多样性丧失的趋势正使生态系统滑向不可恢复的临界点，如果地球生态系统最终发生不可挽回的恶化，人类文明所赖以存在的相对稳定的环境条件将不复存在。</a:t>
            </a:r>
          </a:p>
        </p:txBody>
      </p:sp>
      <p:pic>
        <p:nvPicPr>
          <p:cNvPr id="11" name="图片 10" descr="51miz-E1158549-0CF24C4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13215" y="3302000"/>
            <a:ext cx="2308860" cy="23088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848225" y="2640330"/>
            <a:ext cx="3487420" cy="541174"/>
          </a:xfrm>
          <a:prstGeom prst="rect">
            <a:avLst/>
          </a:prstGeom>
          <a:noFill/>
        </p:spPr>
        <p:txBody>
          <a:bodyPr wrap="square">
            <a:spAutoFit/>
          </a:bodyPr>
          <a:lstStyle/>
          <a:p>
            <a:pPr algn="dist" fontAlgn="auto">
              <a:lnSpc>
                <a:spcPct val="168000"/>
              </a:lnSpc>
            </a:pPr>
            <a:r>
              <a:rPr lang="zh-CN" sz="2000" b="1" dirty="0">
                <a:solidFill>
                  <a:srgbClr val="15A800"/>
                </a:solidFill>
                <a:cs typeface="+mn-ea"/>
                <a:sym typeface="+mn-lt"/>
              </a:rPr>
              <a:t>唤起人们保护环境的意识</a:t>
            </a:r>
          </a:p>
        </p:txBody>
      </p:sp>
      <p:sp>
        <p:nvSpPr>
          <p:cNvPr id="7" name="文本框 6"/>
          <p:cNvSpPr txBox="1"/>
          <p:nvPr/>
        </p:nvSpPr>
        <p:spPr>
          <a:xfrm>
            <a:off x="1362710" y="2786380"/>
            <a:ext cx="3485515" cy="430530"/>
          </a:xfrm>
          <a:prstGeom prst="round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设立世界环境日的目的</a:t>
            </a:r>
          </a:p>
        </p:txBody>
      </p:sp>
      <p:sp>
        <p:nvSpPr>
          <p:cNvPr id="3" name="文本框 2"/>
          <p:cNvSpPr txBox="1"/>
          <p:nvPr/>
        </p:nvSpPr>
        <p:spPr>
          <a:xfrm>
            <a:off x="1225550" y="3249295"/>
            <a:ext cx="9937115" cy="2432525"/>
          </a:xfrm>
          <a:prstGeom prst="rect">
            <a:avLst/>
          </a:prstGeom>
          <a:noFill/>
        </p:spPr>
        <p:txBody>
          <a:bodyPr wrap="square" rtlCol="0">
            <a:spAutoFit/>
          </a:bodyPr>
          <a:lstStyle/>
          <a:p>
            <a:pPr algn="just" fontAlgn="auto">
              <a:lnSpc>
                <a:spcPct val="220000"/>
              </a:lnSpc>
            </a:pPr>
            <a:r>
              <a:rPr dirty="0">
                <a:solidFill>
                  <a:srgbClr val="15A800"/>
                </a:solidFill>
                <a:cs typeface="+mn-ea"/>
                <a:sym typeface="+mn-lt"/>
              </a:rPr>
              <a:t>■</a:t>
            </a:r>
            <a:r>
              <a:rPr dirty="0">
                <a:cs typeface="+mn-ea"/>
                <a:sym typeface="+mn-lt"/>
              </a:rPr>
              <a:t> 提醒全世界注意全球环境状况和人类活动对环境的危害，强调保护和改善人类环境的重要性。</a:t>
            </a:r>
          </a:p>
          <a:p>
            <a:pPr algn="just" fontAlgn="auto">
              <a:lnSpc>
                <a:spcPct val="220000"/>
              </a:lnSpc>
            </a:pPr>
            <a:r>
              <a:rPr dirty="0">
                <a:solidFill>
                  <a:srgbClr val="15A800"/>
                </a:solidFill>
                <a:cs typeface="+mn-ea"/>
                <a:sym typeface="+mn-lt"/>
              </a:rPr>
              <a:t>■</a:t>
            </a:r>
            <a:r>
              <a:rPr dirty="0">
                <a:cs typeface="+mn-ea"/>
                <a:sym typeface="+mn-lt"/>
              </a:rPr>
              <a:t> 它反映了世界各国人民对环境问题的认识和态度，表达了人类对美好环境的向往和追求。</a:t>
            </a:r>
          </a:p>
          <a:p>
            <a:pPr algn="just" fontAlgn="auto">
              <a:lnSpc>
                <a:spcPct val="220000"/>
              </a:lnSpc>
            </a:pPr>
            <a:r>
              <a:rPr dirty="0">
                <a:solidFill>
                  <a:srgbClr val="15A800"/>
                </a:solidFill>
                <a:cs typeface="+mn-ea"/>
                <a:sym typeface="+mn-lt"/>
              </a:rPr>
              <a:t>■</a:t>
            </a:r>
            <a:r>
              <a:rPr dirty="0">
                <a:cs typeface="+mn-ea"/>
                <a:sym typeface="+mn-lt"/>
              </a:rPr>
              <a:t> 世界环境日也是联合国提高全球环境意识、敦促各国政府对环境问题采取行动的主要媒介之一。</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nvSpPr>
        <p:spPr>
          <a:xfrm>
            <a:off x="1363980" y="4779010"/>
            <a:ext cx="6028055" cy="521970"/>
          </a:xfrm>
          <a:prstGeom prst="rect">
            <a:avLst/>
          </a:prstGeom>
          <a:noFill/>
        </p:spPr>
        <p:txBody>
          <a:bodyPr wrap="square" rtlCol="0">
            <a:spAutoFit/>
          </a:bodyPr>
          <a:lstStyle>
            <a:defPPr>
              <a:defRPr lang="zh-CN"/>
            </a:defPPr>
            <a:lvl1pPr>
              <a:defRPr sz="2800">
                <a:solidFill>
                  <a:srgbClr val="54BBAB"/>
                </a:solidFill>
                <a:latin typeface="禹卫书法行书简体" pitchFamily="2" charset="-122"/>
                <a:ea typeface="禹卫书法行书简体" pitchFamily="2" charset="-122"/>
              </a:defRPr>
            </a:lvl1pPr>
          </a:lstStyle>
          <a:p>
            <a:pPr algn="ctr"/>
            <a:r>
              <a:rPr lang="zh-CN" altLang="en-US" dirty="0">
                <a:solidFill>
                  <a:schemeClr val="tx1"/>
                </a:solidFill>
                <a:latin typeface="+mn-lt"/>
                <a:ea typeface="+mn-ea"/>
                <a:cs typeface="+mn-ea"/>
                <a:sym typeface="+mn-lt"/>
              </a:rPr>
              <a:t>中国主题为</a:t>
            </a:r>
            <a:r>
              <a:rPr lang="en-US" altLang="zh-CN" dirty="0">
                <a:solidFill>
                  <a:schemeClr val="tx1"/>
                </a:solidFill>
                <a:latin typeface="+mn-lt"/>
                <a:ea typeface="+mn-ea"/>
                <a:cs typeface="+mn-ea"/>
                <a:sym typeface="+mn-lt"/>
              </a:rPr>
              <a:t>“</a:t>
            </a:r>
            <a:r>
              <a:rPr lang="zh-CN" altLang="en-US" dirty="0">
                <a:solidFill>
                  <a:schemeClr val="tx1"/>
                </a:solidFill>
                <a:latin typeface="+mn-lt"/>
                <a:ea typeface="+mn-ea"/>
                <a:cs typeface="+mn-ea"/>
                <a:sym typeface="+mn-lt"/>
              </a:rPr>
              <a:t>共建清洁美丽世界</a:t>
            </a:r>
            <a:r>
              <a:rPr lang="en-US" altLang="zh-CN" dirty="0">
                <a:solidFill>
                  <a:schemeClr val="tx1"/>
                </a:solidFill>
                <a:latin typeface="+mn-lt"/>
                <a:ea typeface="+mn-ea"/>
                <a:cs typeface="+mn-ea"/>
                <a:sym typeface="+mn-lt"/>
              </a:rPr>
              <a:t>”</a:t>
            </a:r>
          </a:p>
        </p:txBody>
      </p:sp>
      <p:sp>
        <p:nvSpPr>
          <p:cNvPr id="54" name="Text Box 6"/>
          <p:cNvSpPr txBox="1">
            <a:spLocks noChangeArrowheads="1"/>
          </p:cNvSpPr>
          <p:nvPr/>
        </p:nvSpPr>
        <p:spPr bwMode="auto">
          <a:xfrm>
            <a:off x="1537970" y="3277235"/>
            <a:ext cx="5321300" cy="1079783"/>
          </a:xfrm>
          <a:prstGeom prst="rect">
            <a:avLst/>
          </a:prstGeom>
          <a:noFill/>
        </p:spPr>
        <p:txBody>
          <a:bodyPr wrap="square" rtlCol="0">
            <a:spAutoFit/>
          </a:bodyPr>
          <a:lstStyle/>
          <a:p>
            <a:pPr lvl="0" algn="dist">
              <a:lnSpc>
                <a:spcPct val="168000"/>
              </a:lnSpc>
              <a:buClrTx/>
              <a:buSzTx/>
              <a:buFontTx/>
            </a:pPr>
            <a:r>
              <a:rPr sz="2800" b="1" dirty="0">
                <a:solidFill>
                  <a:srgbClr val="15A800"/>
                </a:solidFill>
                <a:cs typeface="+mn-ea"/>
                <a:sym typeface="+mn-lt"/>
              </a:rPr>
              <a:t>2022年是第</a:t>
            </a:r>
            <a:r>
              <a:rPr sz="4400" b="1" dirty="0">
                <a:solidFill>
                  <a:srgbClr val="15A800"/>
                </a:solidFill>
                <a:cs typeface="+mn-ea"/>
                <a:sym typeface="+mn-lt"/>
              </a:rPr>
              <a:t>51</a:t>
            </a:r>
            <a:r>
              <a:rPr sz="2800" b="1" dirty="0">
                <a:solidFill>
                  <a:srgbClr val="15A800"/>
                </a:solidFill>
                <a:cs typeface="+mn-ea"/>
                <a:sym typeface="+mn-lt"/>
              </a:rPr>
              <a:t>个世界环境日</a:t>
            </a:r>
          </a:p>
        </p:txBody>
      </p:sp>
      <p:sp>
        <p:nvSpPr>
          <p:cNvPr id="5" name="文本框 4"/>
          <p:cNvSpPr txBox="1"/>
          <p:nvPr/>
        </p:nvSpPr>
        <p:spPr>
          <a:xfrm>
            <a:off x="2498090" y="2521585"/>
            <a:ext cx="3400425" cy="626745"/>
          </a:xfrm>
          <a:prstGeom prst="roundRect">
            <a:avLst/>
          </a:prstGeom>
          <a:solidFill>
            <a:srgbClr val="15A800"/>
          </a:solidFill>
          <a:ln>
            <a:noFill/>
          </a:ln>
        </p:spPr>
        <p:txBody>
          <a:bodyPr wrap="square" bIns="36195" rtlCol="0" anchor="ctr" anchorCtr="0">
            <a:noAutofit/>
          </a:bodyPr>
          <a:lstStyle/>
          <a:p>
            <a:pPr lvl="0" algn="dist">
              <a:buClrTx/>
              <a:buSzTx/>
              <a:buFontTx/>
            </a:pPr>
            <a:r>
              <a:rPr lang="zh-CN" altLang="en-US" sz="3600" dirty="0">
                <a:solidFill>
                  <a:schemeClr val="bg1"/>
                </a:solidFill>
                <a:cs typeface="+mn-ea"/>
                <a:sym typeface="+mn-lt"/>
              </a:rPr>
              <a:t>6.5 世界环境日</a:t>
            </a:r>
          </a:p>
        </p:txBody>
      </p:sp>
      <p:pic>
        <p:nvPicPr>
          <p:cNvPr id="13" name="图片 12" descr="51miz-E1164262-C738673C"/>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88150" y="1402715"/>
            <a:ext cx="4256405" cy="42564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4"/>
                                        </p:tgtEl>
                                        <p:attrNameLst>
                                          <p:attrName>style.visibility</p:attrName>
                                        </p:attrNameLst>
                                      </p:cBhvr>
                                      <p:to>
                                        <p:strVal val="visible"/>
                                      </p:to>
                                    </p:set>
                                    <p:anim calcmode="lin" valueType="num">
                                      <p:cBhvr>
                                        <p:cTn id="14" dur="500" fill="hold"/>
                                        <p:tgtEl>
                                          <p:spTgt spid="54"/>
                                        </p:tgtEl>
                                        <p:attrNameLst>
                                          <p:attrName>ppt_w</p:attrName>
                                        </p:attrNameLst>
                                      </p:cBhvr>
                                      <p:tavLst>
                                        <p:tav tm="0">
                                          <p:val>
                                            <p:fltVal val="0"/>
                                          </p:val>
                                        </p:tav>
                                        <p:tav tm="100000">
                                          <p:val>
                                            <p:strVal val="#ppt_w"/>
                                          </p:val>
                                        </p:tav>
                                      </p:tavLst>
                                    </p:anim>
                                    <p:anim calcmode="lin" valueType="num">
                                      <p:cBhvr>
                                        <p:cTn id="15" dur="500" fill="hold"/>
                                        <p:tgtEl>
                                          <p:spTgt spid="54"/>
                                        </p:tgtEl>
                                        <p:attrNameLst>
                                          <p:attrName>ppt_h</p:attrName>
                                        </p:attrNameLst>
                                      </p:cBhvr>
                                      <p:tavLst>
                                        <p:tav tm="0">
                                          <p:val>
                                            <p:fltVal val="0"/>
                                          </p:val>
                                        </p:tav>
                                        <p:tav tm="100000">
                                          <p:val>
                                            <p:strVal val="#ppt_h"/>
                                          </p:val>
                                        </p:tav>
                                      </p:tavLst>
                                    </p:anim>
                                    <p:animEffect transition="in" filter="fade">
                                      <p:cBhvr>
                                        <p:cTn id="16" dur="5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2.5"/>
</p:tagLst>
</file>

<file path=ppt/tags/tag10.xml><?xml version="1.0" encoding="utf-8"?>
<p:tagLst xmlns:a="http://schemas.openxmlformats.org/drawingml/2006/main" xmlns:r="http://schemas.openxmlformats.org/officeDocument/2006/relationships" xmlns:p="http://schemas.openxmlformats.org/presentationml/2006/main">
  <p:tag name="PA" val="v5.2.5"/>
</p:tagLst>
</file>

<file path=ppt/tags/tag11.xml><?xml version="1.0" encoding="utf-8"?>
<p:tagLst xmlns:a="http://schemas.openxmlformats.org/drawingml/2006/main" xmlns:r="http://schemas.openxmlformats.org/officeDocument/2006/relationships" xmlns:p="http://schemas.openxmlformats.org/presentationml/2006/main">
  <p:tag name="PA" val="v5.2.5"/>
</p:tagLst>
</file>

<file path=ppt/tags/tag12.xml><?xml version="1.0" encoding="utf-8"?>
<p:tagLst xmlns:a="http://schemas.openxmlformats.org/drawingml/2006/main" xmlns:r="http://schemas.openxmlformats.org/officeDocument/2006/relationships" xmlns:p="http://schemas.openxmlformats.org/presentationml/2006/main">
  <p:tag name="PA" val="v5.2.5"/>
</p:tagLst>
</file>

<file path=ppt/tags/tag13.xml><?xml version="1.0" encoding="utf-8"?>
<p:tagLst xmlns:a="http://schemas.openxmlformats.org/drawingml/2006/main" xmlns:r="http://schemas.openxmlformats.org/officeDocument/2006/relationships" xmlns:p="http://schemas.openxmlformats.org/presentationml/2006/main">
  <p:tag name="PA" val="v5.2.5"/>
</p:tagLst>
</file>

<file path=ppt/tags/tag14.xml><?xml version="1.0" encoding="utf-8"?>
<p:tagLst xmlns:a="http://schemas.openxmlformats.org/drawingml/2006/main" xmlns:r="http://schemas.openxmlformats.org/officeDocument/2006/relationships" xmlns:p="http://schemas.openxmlformats.org/presentationml/2006/main">
  <p:tag name="PA" val="v5.2.5"/>
</p:tagLst>
</file>

<file path=ppt/tags/tag15.xml><?xml version="1.0" encoding="utf-8"?>
<p:tagLst xmlns:a="http://schemas.openxmlformats.org/drawingml/2006/main" xmlns:r="http://schemas.openxmlformats.org/officeDocument/2006/relationships" xmlns:p="http://schemas.openxmlformats.org/presentationml/2006/main">
  <p:tag name="PA" val="v5.2.5"/>
</p:tagLst>
</file>

<file path=ppt/tags/tag16.xml><?xml version="1.0" encoding="utf-8"?>
<p:tagLst xmlns:a="http://schemas.openxmlformats.org/drawingml/2006/main" xmlns:r="http://schemas.openxmlformats.org/officeDocument/2006/relationships" xmlns:p="http://schemas.openxmlformats.org/presentationml/2006/main">
  <p:tag name="PA" val="v5.2.5"/>
</p:tagLst>
</file>

<file path=ppt/tags/tag17.xml><?xml version="1.0" encoding="utf-8"?>
<p:tagLst xmlns:a="http://schemas.openxmlformats.org/drawingml/2006/main" xmlns:r="http://schemas.openxmlformats.org/officeDocument/2006/relationships" xmlns:p="http://schemas.openxmlformats.org/presentationml/2006/main">
  <p:tag name="PA" val="v5.2.5"/>
</p:tagLst>
</file>

<file path=ppt/tags/tag18.xml><?xml version="1.0" encoding="utf-8"?>
<p:tagLst xmlns:a="http://schemas.openxmlformats.org/drawingml/2006/main" xmlns:r="http://schemas.openxmlformats.org/officeDocument/2006/relationships" xmlns:p="http://schemas.openxmlformats.org/presentationml/2006/main">
  <p:tag name="PA" val="v5.2.5"/>
</p:tagLst>
</file>

<file path=ppt/tags/tag19.xml><?xml version="1.0" encoding="utf-8"?>
<p:tagLst xmlns:a="http://schemas.openxmlformats.org/drawingml/2006/main" xmlns:r="http://schemas.openxmlformats.org/officeDocument/2006/relationships" xmlns:p="http://schemas.openxmlformats.org/presentationml/2006/main">
  <p:tag name="PA" val="v5.2.5"/>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20.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5.xml><?xml version="1.0" encoding="utf-8"?>
<p:tagLst xmlns:a="http://schemas.openxmlformats.org/drawingml/2006/main" xmlns:r="http://schemas.openxmlformats.org/officeDocument/2006/relationships" xmlns:p="http://schemas.openxmlformats.org/presentationml/2006/main">
  <p:tag name="PA" val="v5.2.5"/>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5"/>
</p:tagLst>
</file>

<file path=ppt/tags/tag9.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1pzkucu">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Norm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Normal"/>
        <a:ea typeface=""/>
        <a:cs typeface=""/>
        <a:font script="Jpan" typeface="ＭＳ Ｐゴシック"/>
        <a:font script="Hang" typeface="맑은 고딕"/>
        <a:font script="Hans" typeface="思源黑体 CN Norm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Norm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Normal"/>
        <a:ea typeface=""/>
        <a:cs typeface=""/>
        <a:font script="Jpan" typeface="ＭＳ Ｐゴシック"/>
        <a:font script="Hang" typeface="맑은 고딕"/>
        <a:font script="Hans" typeface="思源黑体 CN Norm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TotalTime>
  <Words>1279</Words>
  <Application>Microsoft Office PowerPoint</Application>
  <PresentationFormat>宽屏</PresentationFormat>
  <Paragraphs>131</Paragraphs>
  <Slides>28</Slides>
  <Notes>3</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28</vt:i4>
      </vt:variant>
    </vt:vector>
  </HeadingPairs>
  <TitlesOfParts>
    <vt:vector size="40" baseType="lpstr">
      <vt:lpstr>Meiryo</vt:lpstr>
      <vt:lpstr>汉仪中圆简</vt:lpstr>
      <vt:lpstr>三极春联字体简</vt:lpstr>
      <vt:lpstr>思源黑体 CN Normal</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42</cp:revision>
  <dcterms:created xsi:type="dcterms:W3CDTF">2022-02-14T03:49:00Z</dcterms:created>
  <dcterms:modified xsi:type="dcterms:W3CDTF">2023-01-19T03:21:20Z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44F62A96942744A4BD201A1B0D39DD2D</vt:lpwstr>
  </property>
  <property fmtid="{D5CDD505-2E9C-101B-9397-08002B2CF9AE}" pid="3" name="KSOProductBuildVer">
    <vt:lpwstr>2052-11.1.0.11691</vt:lpwstr>
  </property>
</Properties>
</file>