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65" r:id="rId3"/>
  </p:sldMasterIdLst>
  <p:notesMasterIdLst>
    <p:notesMasterId r:id="rId30"/>
  </p:notesMasterIdLst>
  <p:sldIdLst>
    <p:sldId id="256" r:id="rId4"/>
    <p:sldId id="277" r:id="rId5"/>
    <p:sldId id="278" r:id="rId6"/>
    <p:sldId id="258" r:id="rId7"/>
    <p:sldId id="259" r:id="rId8"/>
    <p:sldId id="300" r:id="rId9"/>
    <p:sldId id="303" r:id="rId10"/>
    <p:sldId id="304" r:id="rId11"/>
    <p:sldId id="305" r:id="rId12"/>
    <p:sldId id="306" r:id="rId13"/>
    <p:sldId id="307" r:id="rId14"/>
    <p:sldId id="301" r:id="rId15"/>
    <p:sldId id="308" r:id="rId16"/>
    <p:sldId id="309" r:id="rId17"/>
    <p:sldId id="310" r:id="rId18"/>
    <p:sldId id="311" r:id="rId19"/>
    <p:sldId id="302" r:id="rId20"/>
    <p:sldId id="312" r:id="rId21"/>
    <p:sldId id="313" r:id="rId22"/>
    <p:sldId id="314" r:id="rId23"/>
    <p:sldId id="315" r:id="rId24"/>
    <p:sldId id="316" r:id="rId25"/>
    <p:sldId id="317" r:id="rId26"/>
    <p:sldId id="318" r:id="rId27"/>
    <p:sldId id="320" r:id="rId28"/>
    <p:sldId id="321"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D58C"/>
    <a:srgbClr val="68AD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14" autoAdjust="0"/>
  </p:normalViewPr>
  <p:slideViewPr>
    <p:cSldViewPr snapToGrid="0">
      <p:cViewPr varScale="1">
        <p:scale>
          <a:sx n="108" d="100"/>
          <a:sy n="108" d="100"/>
        </p:scale>
        <p:origin x="7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AFE29-1611-4040-A51A-92C2E036E947}" type="datetimeFigureOut">
              <a:rPr lang="zh-CN" altLang="en-US" smtClean="0"/>
              <a:t>2023/1/19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76C82-D672-486B-AD93-2C667910FB13}" type="slidenum">
              <a:rPr lang="zh-CN" altLang="en-US" smtClean="0"/>
              <a:t>‹#›</a:t>
            </a:fld>
            <a:endParaRPr lang="zh-CN" altLang="en-US"/>
          </a:p>
        </p:txBody>
      </p:sp>
    </p:spTree>
    <p:extLst>
      <p:ext uri="{BB962C8B-B14F-4D97-AF65-F5344CB8AC3E}">
        <p14:creationId xmlns:p14="http://schemas.microsoft.com/office/powerpoint/2010/main" val="2781090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50F76C82-D672-486B-AD93-2C667910FB13}" type="slidenum">
              <a:rPr lang="zh-CN" altLang="en-US" smtClean="0"/>
              <a:t>12</a:t>
            </a:fld>
            <a:endParaRPr lang="zh-CN" altLang="en-US"/>
          </a:p>
        </p:txBody>
      </p:sp>
    </p:spTree>
    <p:extLst>
      <p:ext uri="{BB962C8B-B14F-4D97-AF65-F5344CB8AC3E}">
        <p14:creationId xmlns:p14="http://schemas.microsoft.com/office/powerpoint/2010/main" val="1009604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928658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150" y="1122363"/>
            <a:ext cx="91449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150" y="3602038"/>
            <a:ext cx="91449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AE2370B-A9F4-4FA3-9B51-2DFEDE955E02}" type="datetimeFigureOut">
              <a:rPr lang="zh-CN" altLang="en-US" smtClean="0"/>
              <a:t>2023/1/19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D2153D-13B7-4F52-8EF5-41004199912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1" y="457200"/>
            <a:ext cx="3932624"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698" y="987425"/>
            <a:ext cx="617280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871" y="2057400"/>
            <a:ext cx="393262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E2370B-A9F4-4FA3-9B51-2DFEDE955E02}" type="datetimeFigureOut">
              <a:rPr lang="zh-CN" altLang="en-US" smtClean="0"/>
              <a:t>2023/1/19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D2153D-13B7-4F52-8EF5-41004199912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AE2370B-A9F4-4FA3-9B51-2DFEDE955E02}" type="datetimeFigureOut">
              <a:rPr lang="zh-CN" altLang="en-US" smtClean="0"/>
              <a:t>2023/1/19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D2153D-13B7-4F52-8EF5-41004199912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759" y="365125"/>
            <a:ext cx="2629159"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83" y="365125"/>
            <a:ext cx="7735062"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AE2370B-A9F4-4FA3-9B51-2DFEDE955E02}" type="datetimeFigureOut">
              <a:rPr lang="zh-CN" altLang="en-US" smtClean="0"/>
              <a:t>2023/1/19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D2153D-13B7-4F52-8EF5-410041999122}"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893509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43998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71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8946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10958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1852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850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AE2370B-A9F4-4FA3-9B51-2DFEDE955E02}" type="datetimeFigureOut">
              <a:rPr lang="zh-CN" altLang="en-US" smtClean="0"/>
              <a:t>2023/1/19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D2153D-13B7-4F52-8EF5-410041999122}"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7923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7404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73948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14809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2789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15456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39151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32" y="1709738"/>
            <a:ext cx="10516635"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932" y="4589463"/>
            <a:ext cx="105166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AE2370B-A9F4-4FA3-9B51-2DFEDE955E02}" type="datetimeFigureOut">
              <a:rPr lang="zh-CN" altLang="en-US" smtClean="0"/>
              <a:t>2023/1/19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0D2153D-13B7-4F52-8EF5-41004199912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83" y="1825625"/>
            <a:ext cx="518211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808" y="1825625"/>
            <a:ext cx="518211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AAE2370B-A9F4-4FA3-9B51-2DFEDE955E02}" type="datetimeFigureOut">
              <a:rPr lang="zh-CN" altLang="en-US" smtClean="0"/>
              <a:t>2023/1/19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D2153D-13B7-4F52-8EF5-41004199912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71" y="365125"/>
            <a:ext cx="10516635" cy="1325563"/>
          </a:xfrm>
        </p:spPr>
        <p:txBody>
          <a:bodyPr/>
          <a:lstStyle/>
          <a:p>
            <a:r>
              <a:rPr lang="zh-CN" altLang="en-US"/>
              <a:t>单击此处编辑母版标题样式</a:t>
            </a:r>
          </a:p>
        </p:txBody>
      </p:sp>
      <p:sp>
        <p:nvSpPr>
          <p:cNvPr id="3" name="文本占位符 2"/>
          <p:cNvSpPr>
            <a:spLocks noGrp="1"/>
          </p:cNvSpPr>
          <p:nvPr>
            <p:ph type="body" idx="1"/>
          </p:nvPr>
        </p:nvSpPr>
        <p:spPr>
          <a:xfrm>
            <a:off x="839871" y="1681163"/>
            <a:ext cx="515829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871" y="2505075"/>
            <a:ext cx="5158295"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808" y="1681163"/>
            <a:ext cx="51836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808" y="2505075"/>
            <a:ext cx="518369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AAE2370B-A9F4-4FA3-9B51-2DFEDE955E02}" type="datetimeFigureOut">
              <a:rPr lang="zh-CN" altLang="en-US" smtClean="0"/>
              <a:t>2023/1/19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0D2153D-13B7-4F52-8EF5-41004199912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871" y="365125"/>
            <a:ext cx="10516635" cy="1325563"/>
          </a:xfrm>
        </p:spPr>
        <p:txBody>
          <a:bodyPr/>
          <a:lstStyle/>
          <a:p>
            <a:r>
              <a:rPr lang="zh-CN" altLang="en-US"/>
              <a:t>单击此处编辑母版标题样式</a:t>
            </a:r>
          </a:p>
        </p:txBody>
      </p:sp>
      <p:sp>
        <p:nvSpPr>
          <p:cNvPr id="3" name="文本占位符 2"/>
          <p:cNvSpPr>
            <a:spLocks noGrp="1"/>
          </p:cNvSpPr>
          <p:nvPr>
            <p:ph type="body" idx="1"/>
          </p:nvPr>
        </p:nvSpPr>
        <p:spPr>
          <a:xfrm>
            <a:off x="839871" y="1681163"/>
            <a:ext cx="515829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871" y="2505075"/>
            <a:ext cx="5158295"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808" y="1681163"/>
            <a:ext cx="518369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808" y="2505075"/>
            <a:ext cx="518369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AAE2370B-A9F4-4FA3-9B51-2DFEDE955E02}" type="datetimeFigureOut">
              <a:rPr lang="zh-CN" altLang="en-US" smtClean="0"/>
              <a:t>2023/1/19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0D2153D-13B7-4F52-8EF5-410041999122}" type="slidenum">
              <a:rPr lang="zh-CN" altLang="en-US" smtClean="0"/>
              <a:t>‹#›</a:t>
            </a:fld>
            <a:endParaRPr lang="zh-CN" altLang="en-US"/>
          </a:p>
        </p:txBody>
      </p:sp>
      <p:sp>
        <p:nvSpPr>
          <p:cNvPr id="11" name="TextBox 10"/>
          <p:cNvSpPr txBox="1"/>
          <p:nvPr userDrawn="1"/>
        </p:nvSpPr>
        <p:spPr>
          <a:xfrm>
            <a:off x="1399704"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1384274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AE2370B-A9F4-4FA3-9B51-2DFEDE955E02}" type="datetimeFigureOut">
              <a:rPr lang="zh-CN" altLang="en-US" smtClean="0"/>
              <a:t>2023/1/19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D2153D-13B7-4F52-8EF5-41004199912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E2370B-A9F4-4FA3-9B51-2DFEDE955E02}" type="datetimeFigureOut">
              <a:rPr lang="zh-CN" altLang="en-US" smtClean="0"/>
              <a:t>2023/1/19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0D2153D-13B7-4F52-8EF5-41004199912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1" y="457200"/>
            <a:ext cx="3932624"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698" y="987425"/>
            <a:ext cx="617280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871" y="2057400"/>
            <a:ext cx="393262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E2370B-A9F4-4FA3-9B51-2DFEDE955E02}" type="datetimeFigureOut">
              <a:rPr lang="zh-CN" altLang="en-US" smtClean="0"/>
              <a:t>2023/1/19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0D2153D-13B7-4F52-8EF5-41004199912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83" y="365125"/>
            <a:ext cx="10516635"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83" y="1825625"/>
            <a:ext cx="10516635"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83" y="6356350"/>
            <a:ext cx="274347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E2370B-A9F4-4FA3-9B51-2DFEDE955E02}" type="datetimeFigureOut">
              <a:rPr lang="zh-CN" altLang="en-US" smtClean="0"/>
              <a:t>2023/1/19</a:t>
            </a:fld>
            <a:endParaRPr lang="zh-CN" altLang="en-US"/>
          </a:p>
        </p:txBody>
      </p:sp>
      <p:sp>
        <p:nvSpPr>
          <p:cNvPr id="5" name="页脚占位符 4"/>
          <p:cNvSpPr>
            <a:spLocks noGrp="1"/>
          </p:cNvSpPr>
          <p:nvPr>
            <p:ph type="ftr" sz="quarter" idx="3"/>
          </p:nvPr>
        </p:nvSpPr>
        <p:spPr>
          <a:xfrm>
            <a:off x="4038998" y="6356350"/>
            <a:ext cx="41152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448" y="6356350"/>
            <a:ext cx="274347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D2153D-13B7-4F52-8EF5-41004199912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54717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2023/1/19</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4804976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635" y="0"/>
            <a:ext cx="12192000" cy="6858000"/>
          </a:xfrm>
          <a:prstGeom prst="rect">
            <a:avLst/>
          </a:prstGeom>
        </p:spPr>
      </p:pic>
      <p:sp>
        <p:nvSpPr>
          <p:cNvPr id="2" name="标题 1"/>
          <p:cNvSpPr>
            <a:spLocks noGrp="1"/>
          </p:cNvSpPr>
          <p:nvPr>
            <p:ph type="ctrTitle"/>
          </p:nvPr>
        </p:nvSpPr>
        <p:spPr>
          <a:xfrm>
            <a:off x="1524785" y="1109028"/>
            <a:ext cx="9144900" cy="2387600"/>
          </a:xfrm>
        </p:spPr>
        <p:txBody>
          <a:bodyPr/>
          <a:lstStyle/>
          <a:p>
            <a:r>
              <a:rPr lang="zh-CN" altLang="en-US" sz="11500" spc="500" dirty="0" smtClean="0">
                <a:ln w="38100">
                  <a:solidFill>
                    <a:schemeClr val="bg1"/>
                  </a:solidFill>
                </a:ln>
                <a:gradFill>
                  <a:gsLst>
                    <a:gs pos="64000">
                      <a:srgbClr val="68AD56"/>
                    </a:gs>
                    <a:gs pos="100000">
                      <a:srgbClr val="B5D58C"/>
                    </a:gs>
                  </a:gsLst>
                  <a:lin ang="5400000" scaled="0"/>
                </a:gradFill>
                <a:uFillTx/>
                <a:latin typeface="方正粗黑宋简体" panose="02000000000000000000" pitchFamily="2" charset="-122"/>
                <a:ea typeface="方正粗黑宋简体" panose="02000000000000000000" pitchFamily="2" charset="-122"/>
                <a:cs typeface="+mn-ea"/>
                <a:sym typeface="+mn-lt"/>
              </a:rPr>
              <a:t>世界环境日</a:t>
            </a:r>
            <a:endParaRPr lang="zh-CN" altLang="en-US" sz="11500" spc="500" dirty="0">
              <a:ln w="38100">
                <a:solidFill>
                  <a:schemeClr val="bg1"/>
                </a:solidFill>
              </a:ln>
              <a:gradFill>
                <a:gsLst>
                  <a:gs pos="64000">
                    <a:srgbClr val="68AD56"/>
                  </a:gs>
                  <a:gs pos="100000">
                    <a:srgbClr val="B5D58C"/>
                  </a:gs>
                </a:gsLst>
                <a:lin ang="5400000" scaled="0"/>
              </a:gradFill>
              <a:uFillTx/>
              <a:latin typeface="方正粗黑宋简体" panose="02000000000000000000" pitchFamily="2" charset="-122"/>
              <a:ea typeface="方正粗黑宋简体" panose="02000000000000000000" pitchFamily="2" charset="-122"/>
              <a:cs typeface="+mn-ea"/>
              <a:sym typeface="+mn-lt"/>
            </a:endParaRPr>
          </a:p>
        </p:txBody>
      </p:sp>
      <p:pic>
        <p:nvPicPr>
          <p:cNvPr id="5" name="图片 4" descr="51miz-E1261676-7D3E5B0C"/>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2935" y="3357245"/>
            <a:ext cx="5334635" cy="4001135"/>
          </a:xfrm>
          <a:prstGeom prst="rect">
            <a:avLst/>
          </a:prstGeom>
        </p:spPr>
      </p:pic>
      <p:pic>
        <p:nvPicPr>
          <p:cNvPr id="8" name="图片 7" descr="51miz-E1156921-9AB86B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4755" y="3636645"/>
            <a:ext cx="3441700" cy="3441700"/>
          </a:xfrm>
          <a:prstGeom prst="rect">
            <a:avLst/>
          </a:prstGeom>
        </p:spPr>
      </p:pic>
      <p:sp>
        <p:nvSpPr>
          <p:cNvPr id="9" name="文本框 8"/>
          <p:cNvSpPr txBox="1"/>
          <p:nvPr/>
        </p:nvSpPr>
        <p:spPr>
          <a:xfrm>
            <a:off x="2619375" y="1096010"/>
            <a:ext cx="6953250" cy="368300"/>
          </a:xfrm>
          <a:prstGeom prst="rect">
            <a:avLst/>
          </a:prstGeom>
          <a:noFill/>
        </p:spPr>
        <p:txBody>
          <a:bodyPr wrap="square" rtlCol="0">
            <a:spAutoFit/>
          </a:bodyPr>
          <a:lstStyle/>
          <a:p>
            <a:pPr algn="ctr"/>
            <a:r>
              <a:rPr lang="zh-CN" altLang="zh-CN" spc="300" dirty="0">
                <a:solidFill>
                  <a:srgbClr val="68AD56"/>
                </a:solidFill>
                <a:uFillTx/>
                <a:cs typeface="+mn-ea"/>
                <a:sym typeface="+mn-lt"/>
              </a:rPr>
              <a:t>绿</a:t>
            </a:r>
            <a:r>
              <a:rPr lang="en-US" altLang="zh-CN" spc="300" dirty="0">
                <a:solidFill>
                  <a:srgbClr val="68AD56"/>
                </a:solidFill>
                <a:uFillTx/>
                <a:cs typeface="+mn-ea"/>
                <a:sym typeface="+mn-lt"/>
              </a:rPr>
              <a:t>/</a:t>
            </a:r>
            <a:r>
              <a:rPr lang="zh-CN" altLang="zh-CN" spc="300" dirty="0">
                <a:solidFill>
                  <a:srgbClr val="68AD56"/>
                </a:solidFill>
                <a:uFillTx/>
                <a:cs typeface="+mn-ea"/>
                <a:sym typeface="+mn-lt"/>
              </a:rPr>
              <a:t>色</a:t>
            </a:r>
            <a:r>
              <a:rPr lang="en-US" altLang="zh-CN" spc="300" dirty="0">
                <a:solidFill>
                  <a:srgbClr val="68AD56"/>
                </a:solidFill>
                <a:uFillTx/>
                <a:cs typeface="+mn-ea"/>
                <a:sym typeface="+mn-lt"/>
              </a:rPr>
              <a:t>/</a:t>
            </a:r>
            <a:r>
              <a:rPr lang="zh-CN" altLang="zh-CN" spc="300" dirty="0">
                <a:solidFill>
                  <a:srgbClr val="68AD56"/>
                </a:solidFill>
                <a:uFillTx/>
                <a:cs typeface="+mn-ea"/>
                <a:sym typeface="+mn-lt"/>
              </a:rPr>
              <a:t>世</a:t>
            </a:r>
            <a:r>
              <a:rPr lang="en-US" altLang="zh-CN" spc="300" dirty="0">
                <a:solidFill>
                  <a:srgbClr val="68AD56"/>
                </a:solidFill>
                <a:uFillTx/>
                <a:cs typeface="+mn-ea"/>
                <a:sym typeface="+mn-lt"/>
              </a:rPr>
              <a:t>/</a:t>
            </a:r>
            <a:r>
              <a:rPr lang="zh-CN" altLang="zh-CN" spc="300" dirty="0">
                <a:solidFill>
                  <a:srgbClr val="68AD56"/>
                </a:solidFill>
                <a:uFillTx/>
                <a:cs typeface="+mn-ea"/>
                <a:sym typeface="+mn-lt"/>
              </a:rPr>
              <a:t>界</a:t>
            </a:r>
            <a:r>
              <a:rPr lang="en-US" altLang="zh-CN" spc="300" dirty="0">
                <a:solidFill>
                  <a:srgbClr val="68AD56"/>
                </a:solidFill>
                <a:uFillTx/>
                <a:cs typeface="+mn-ea"/>
                <a:sym typeface="+mn-lt"/>
              </a:rPr>
              <a:t>/</a:t>
            </a:r>
            <a:r>
              <a:rPr lang="zh-CN" altLang="zh-CN" spc="300" dirty="0">
                <a:solidFill>
                  <a:srgbClr val="68AD56"/>
                </a:solidFill>
                <a:uFillTx/>
                <a:cs typeface="+mn-ea"/>
                <a:sym typeface="+mn-lt"/>
              </a:rPr>
              <a:t>你</a:t>
            </a:r>
            <a:r>
              <a:rPr lang="en-US" altLang="zh-CN" spc="300" dirty="0">
                <a:solidFill>
                  <a:srgbClr val="68AD56"/>
                </a:solidFill>
                <a:uFillTx/>
                <a:cs typeface="+mn-ea"/>
                <a:sym typeface="+mn-lt"/>
              </a:rPr>
              <a:t>/</a:t>
            </a:r>
            <a:r>
              <a:rPr lang="zh-CN" altLang="zh-CN" spc="300" dirty="0">
                <a:solidFill>
                  <a:srgbClr val="68AD56"/>
                </a:solidFill>
                <a:uFillTx/>
                <a:cs typeface="+mn-ea"/>
                <a:sym typeface="+mn-lt"/>
              </a:rPr>
              <a:t>我</a:t>
            </a:r>
            <a:r>
              <a:rPr lang="en-US" altLang="zh-CN" spc="300" dirty="0">
                <a:solidFill>
                  <a:srgbClr val="68AD56"/>
                </a:solidFill>
                <a:uFillTx/>
                <a:cs typeface="+mn-ea"/>
                <a:sym typeface="+mn-lt"/>
              </a:rPr>
              <a:t>/</a:t>
            </a:r>
            <a:r>
              <a:rPr lang="zh-CN" altLang="zh-CN" spc="300" dirty="0">
                <a:solidFill>
                  <a:srgbClr val="68AD56"/>
                </a:solidFill>
                <a:uFillTx/>
                <a:cs typeface="+mn-ea"/>
                <a:sym typeface="+mn-lt"/>
              </a:rPr>
              <a:t>共</a:t>
            </a:r>
            <a:r>
              <a:rPr lang="en-US" altLang="zh-CN" spc="300" dirty="0">
                <a:solidFill>
                  <a:srgbClr val="68AD56"/>
                </a:solidFill>
                <a:uFillTx/>
                <a:cs typeface="+mn-ea"/>
                <a:sym typeface="+mn-lt"/>
              </a:rPr>
              <a:t>/</a:t>
            </a:r>
            <a:r>
              <a:rPr lang="zh-CN" altLang="zh-CN" spc="300" dirty="0">
                <a:solidFill>
                  <a:srgbClr val="68AD56"/>
                </a:solidFill>
                <a:uFillTx/>
                <a:cs typeface="+mn-ea"/>
                <a:sym typeface="+mn-lt"/>
              </a:rPr>
              <a:t>创</a:t>
            </a:r>
            <a:r>
              <a:rPr lang="en-US" altLang="zh-CN" spc="300" dirty="0">
                <a:solidFill>
                  <a:srgbClr val="68AD56"/>
                </a:solidFill>
                <a:uFillTx/>
                <a:cs typeface="+mn-ea"/>
                <a:sym typeface="+mn-lt"/>
              </a:rPr>
              <a:t>    </a:t>
            </a:r>
            <a:r>
              <a:rPr lang="zh-CN" altLang="en-US" spc="300" dirty="0">
                <a:solidFill>
                  <a:srgbClr val="68AD56"/>
                </a:solidFill>
                <a:uFillTx/>
                <a:cs typeface="+mn-ea"/>
                <a:sym typeface="+mn-lt"/>
              </a:rPr>
              <a:t>清</a:t>
            </a:r>
            <a:r>
              <a:rPr lang="en-US" altLang="zh-CN" spc="300" dirty="0">
                <a:solidFill>
                  <a:srgbClr val="68AD56"/>
                </a:solidFill>
                <a:uFillTx/>
                <a:cs typeface="+mn-ea"/>
                <a:sym typeface="+mn-lt"/>
              </a:rPr>
              <a:t>/</a:t>
            </a:r>
            <a:r>
              <a:rPr lang="zh-CN" altLang="en-US" spc="300" dirty="0">
                <a:solidFill>
                  <a:srgbClr val="68AD56"/>
                </a:solidFill>
                <a:uFillTx/>
                <a:cs typeface="+mn-ea"/>
                <a:sym typeface="+mn-lt"/>
              </a:rPr>
              <a:t>新</a:t>
            </a:r>
            <a:r>
              <a:rPr lang="en-US" altLang="zh-CN" spc="300" dirty="0">
                <a:solidFill>
                  <a:srgbClr val="68AD56"/>
                </a:solidFill>
                <a:uFillTx/>
                <a:cs typeface="+mn-ea"/>
                <a:sym typeface="+mn-lt"/>
              </a:rPr>
              <a:t>/</a:t>
            </a:r>
            <a:r>
              <a:rPr lang="zh-CN" altLang="en-US" spc="300" dirty="0">
                <a:solidFill>
                  <a:srgbClr val="68AD56"/>
                </a:solidFill>
                <a:uFillTx/>
                <a:cs typeface="+mn-ea"/>
                <a:sym typeface="+mn-lt"/>
              </a:rPr>
              <a:t>气</a:t>
            </a:r>
            <a:r>
              <a:rPr lang="en-US" altLang="zh-CN" spc="300" dirty="0">
                <a:solidFill>
                  <a:srgbClr val="68AD56"/>
                </a:solidFill>
                <a:uFillTx/>
                <a:cs typeface="+mn-ea"/>
                <a:sym typeface="+mn-lt"/>
              </a:rPr>
              <a:t>/</a:t>
            </a:r>
            <a:r>
              <a:rPr lang="zh-CN" altLang="en-US" spc="300" dirty="0">
                <a:solidFill>
                  <a:srgbClr val="68AD56"/>
                </a:solidFill>
                <a:uFillTx/>
                <a:cs typeface="+mn-ea"/>
                <a:sym typeface="+mn-lt"/>
              </a:rPr>
              <a:t>息</a:t>
            </a:r>
            <a:r>
              <a:rPr lang="en-US" altLang="zh-CN" spc="300" dirty="0">
                <a:solidFill>
                  <a:srgbClr val="68AD56"/>
                </a:solidFill>
                <a:uFillTx/>
                <a:cs typeface="+mn-ea"/>
                <a:sym typeface="+mn-lt"/>
              </a:rPr>
              <a:t>/</a:t>
            </a:r>
            <a:r>
              <a:rPr lang="zh-CN" altLang="en-US" spc="300" dirty="0">
                <a:solidFill>
                  <a:srgbClr val="68AD56"/>
                </a:solidFill>
                <a:uFillTx/>
                <a:cs typeface="+mn-ea"/>
                <a:sym typeface="+mn-lt"/>
              </a:rPr>
              <a:t>大</a:t>
            </a:r>
            <a:r>
              <a:rPr lang="en-US" altLang="zh-CN" spc="300" dirty="0">
                <a:solidFill>
                  <a:srgbClr val="68AD56"/>
                </a:solidFill>
                <a:uFillTx/>
                <a:cs typeface="+mn-ea"/>
                <a:sym typeface="+mn-lt"/>
              </a:rPr>
              <a:t>/</a:t>
            </a:r>
            <a:r>
              <a:rPr lang="zh-CN" altLang="en-US" spc="300" dirty="0">
                <a:solidFill>
                  <a:srgbClr val="68AD56"/>
                </a:solidFill>
                <a:uFillTx/>
                <a:cs typeface="+mn-ea"/>
                <a:sym typeface="+mn-lt"/>
              </a:rPr>
              <a:t>家</a:t>
            </a:r>
            <a:r>
              <a:rPr lang="en-US" altLang="zh-CN" spc="300" dirty="0">
                <a:solidFill>
                  <a:srgbClr val="68AD56"/>
                </a:solidFill>
                <a:uFillTx/>
                <a:cs typeface="+mn-ea"/>
                <a:sym typeface="+mn-lt"/>
              </a:rPr>
              <a:t>/</a:t>
            </a:r>
            <a:r>
              <a:rPr lang="zh-CN" altLang="en-US" spc="300" dirty="0">
                <a:solidFill>
                  <a:srgbClr val="68AD56"/>
                </a:solidFill>
                <a:uFillTx/>
                <a:cs typeface="+mn-ea"/>
                <a:sym typeface="+mn-lt"/>
              </a:rPr>
              <a:t>共</a:t>
            </a:r>
            <a:r>
              <a:rPr lang="en-US" altLang="zh-CN" spc="300" dirty="0">
                <a:solidFill>
                  <a:srgbClr val="68AD56"/>
                </a:solidFill>
                <a:uFillTx/>
                <a:cs typeface="+mn-ea"/>
                <a:sym typeface="+mn-lt"/>
              </a:rPr>
              <a:t>/</a:t>
            </a:r>
            <a:r>
              <a:rPr lang="zh-CN" altLang="en-US" spc="300" dirty="0">
                <a:solidFill>
                  <a:srgbClr val="68AD56"/>
                </a:solidFill>
                <a:uFillTx/>
                <a:cs typeface="+mn-ea"/>
                <a:sym typeface="+mn-lt"/>
              </a:rPr>
              <a:t>享</a:t>
            </a:r>
          </a:p>
        </p:txBody>
      </p:sp>
      <p:grpSp>
        <p:nvGrpSpPr>
          <p:cNvPr id="17" name="组合 16"/>
          <p:cNvGrpSpPr/>
          <p:nvPr/>
        </p:nvGrpSpPr>
        <p:grpSpPr>
          <a:xfrm>
            <a:off x="3190875" y="3386455"/>
            <a:ext cx="1832610" cy="416560"/>
            <a:chOff x="5025" y="4913"/>
            <a:chExt cx="2886" cy="656"/>
          </a:xfrm>
        </p:grpSpPr>
        <p:sp>
          <p:nvSpPr>
            <p:cNvPr id="10" name="圆角矩形 9"/>
            <p:cNvSpPr/>
            <p:nvPr/>
          </p:nvSpPr>
          <p:spPr>
            <a:xfrm>
              <a:off x="5025" y="4913"/>
              <a:ext cx="2887" cy="656"/>
            </a:xfrm>
            <a:prstGeom prst="roundRect">
              <a:avLst/>
            </a:prstGeom>
            <a:solidFill>
              <a:srgbClr val="68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5137" y="4917"/>
              <a:ext cx="2644" cy="628"/>
            </a:xfrm>
            <a:prstGeom prst="rect">
              <a:avLst/>
            </a:prstGeom>
            <a:noFill/>
          </p:spPr>
          <p:txBody>
            <a:bodyPr wrap="square" rtlCol="0">
              <a:spAutoFit/>
            </a:bodyPr>
            <a:lstStyle/>
            <a:p>
              <a:pPr algn="ctr"/>
              <a:r>
                <a:rPr lang="zh-CN" altLang="zh-CN" sz="2000" spc="500">
                  <a:solidFill>
                    <a:schemeClr val="bg1"/>
                  </a:solidFill>
                  <a:uFillTx/>
                  <a:cs typeface="+mn-ea"/>
                  <a:sym typeface="+mn-lt"/>
                </a:rPr>
                <a:t>爱护环境</a:t>
              </a:r>
            </a:p>
          </p:txBody>
        </p:sp>
      </p:grpSp>
      <p:grpSp>
        <p:nvGrpSpPr>
          <p:cNvPr id="18" name="组合 17"/>
          <p:cNvGrpSpPr/>
          <p:nvPr/>
        </p:nvGrpSpPr>
        <p:grpSpPr>
          <a:xfrm>
            <a:off x="5180965" y="3386455"/>
            <a:ext cx="1832610" cy="416560"/>
            <a:chOff x="8159" y="4913"/>
            <a:chExt cx="2886" cy="656"/>
          </a:xfrm>
        </p:grpSpPr>
        <p:sp>
          <p:nvSpPr>
            <p:cNvPr id="11" name="圆角矩形 10"/>
            <p:cNvSpPr/>
            <p:nvPr/>
          </p:nvSpPr>
          <p:spPr>
            <a:xfrm>
              <a:off x="8159" y="4913"/>
              <a:ext cx="2887" cy="656"/>
            </a:xfrm>
            <a:prstGeom prst="roundRect">
              <a:avLst/>
            </a:prstGeom>
            <a:solidFill>
              <a:srgbClr val="68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8281" y="4917"/>
              <a:ext cx="2644" cy="628"/>
            </a:xfrm>
            <a:prstGeom prst="rect">
              <a:avLst/>
            </a:prstGeom>
            <a:noFill/>
          </p:spPr>
          <p:txBody>
            <a:bodyPr wrap="square" rtlCol="0">
              <a:spAutoFit/>
            </a:bodyPr>
            <a:lstStyle/>
            <a:p>
              <a:pPr algn="ctr"/>
              <a:r>
                <a:rPr lang="zh-CN" altLang="zh-CN" sz="2000" spc="500">
                  <a:solidFill>
                    <a:schemeClr val="bg1"/>
                  </a:solidFill>
                  <a:uFillTx/>
                  <a:cs typeface="+mn-ea"/>
                  <a:sym typeface="+mn-lt"/>
                </a:rPr>
                <a:t>保卫地球</a:t>
              </a:r>
            </a:p>
          </p:txBody>
        </p:sp>
      </p:grpSp>
      <p:grpSp>
        <p:nvGrpSpPr>
          <p:cNvPr id="19" name="组合 18"/>
          <p:cNvGrpSpPr/>
          <p:nvPr/>
        </p:nvGrpSpPr>
        <p:grpSpPr>
          <a:xfrm>
            <a:off x="7171055" y="3386455"/>
            <a:ext cx="1832610" cy="416560"/>
            <a:chOff x="11293" y="4913"/>
            <a:chExt cx="2886" cy="656"/>
          </a:xfrm>
        </p:grpSpPr>
        <p:sp>
          <p:nvSpPr>
            <p:cNvPr id="12" name="圆角矩形 11"/>
            <p:cNvSpPr/>
            <p:nvPr/>
          </p:nvSpPr>
          <p:spPr>
            <a:xfrm>
              <a:off x="11293" y="4913"/>
              <a:ext cx="2887" cy="656"/>
            </a:xfrm>
            <a:prstGeom prst="roundRect">
              <a:avLst/>
            </a:prstGeom>
            <a:solidFill>
              <a:srgbClr val="68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11425" y="4913"/>
              <a:ext cx="2644" cy="628"/>
            </a:xfrm>
            <a:prstGeom prst="rect">
              <a:avLst/>
            </a:prstGeom>
            <a:noFill/>
          </p:spPr>
          <p:txBody>
            <a:bodyPr wrap="square" rtlCol="0">
              <a:spAutoFit/>
            </a:bodyPr>
            <a:lstStyle/>
            <a:p>
              <a:pPr algn="ctr"/>
              <a:r>
                <a:rPr lang="zh-CN" altLang="zh-CN" sz="2000" spc="500">
                  <a:solidFill>
                    <a:schemeClr val="bg1"/>
                  </a:solidFill>
                  <a:uFillTx/>
                  <a:cs typeface="+mn-ea"/>
                  <a:sym typeface="+mn-lt"/>
                </a:rPr>
                <a:t>守护蓝天</a:t>
              </a:r>
            </a:p>
          </p:txBody>
        </p:sp>
      </p:grpSp>
      <p:sp>
        <p:nvSpPr>
          <p:cNvPr id="16" name="文本框 15"/>
          <p:cNvSpPr txBox="1"/>
          <p:nvPr/>
        </p:nvSpPr>
        <p:spPr>
          <a:xfrm>
            <a:off x="4030345" y="4147185"/>
            <a:ext cx="4131310" cy="398780"/>
          </a:xfrm>
          <a:prstGeom prst="rect">
            <a:avLst/>
          </a:prstGeom>
          <a:noFill/>
        </p:spPr>
        <p:txBody>
          <a:bodyPr wrap="square" rtlCol="0">
            <a:spAutoFit/>
          </a:bodyPr>
          <a:lstStyle/>
          <a:p>
            <a:pPr algn="ctr"/>
            <a:r>
              <a:rPr lang="zh-CN" altLang="zh-CN" sz="2000" spc="500" dirty="0">
                <a:solidFill>
                  <a:srgbClr val="68AD56"/>
                </a:solidFill>
                <a:uFillTx/>
                <a:cs typeface="+mn-ea"/>
                <a:sym typeface="+mn-lt"/>
              </a:rPr>
              <a:t>汇报人</a:t>
            </a:r>
            <a:r>
              <a:rPr lang="zh-CN" altLang="zh-CN" sz="2000" spc="500" dirty="0" smtClean="0">
                <a:solidFill>
                  <a:srgbClr val="68AD56"/>
                </a:solidFill>
                <a:uFillTx/>
                <a:cs typeface="+mn-ea"/>
                <a:sym typeface="+mn-lt"/>
              </a:rPr>
              <a:t>：</a:t>
            </a:r>
            <a:r>
              <a:rPr lang="zh-CN" altLang="en-US" sz="2000" spc="500" dirty="0" smtClean="0">
                <a:solidFill>
                  <a:srgbClr val="68AD56"/>
                </a:solidFill>
                <a:uFillTx/>
                <a:cs typeface="+mn-ea"/>
                <a:sym typeface="+mn-lt"/>
              </a:rPr>
              <a:t>优品</a:t>
            </a:r>
            <a:r>
              <a:rPr lang="en-US" altLang="zh-CN" sz="2000" spc="500" dirty="0" smtClean="0">
                <a:solidFill>
                  <a:srgbClr val="68AD56"/>
                </a:solidFill>
                <a:uFillTx/>
                <a:cs typeface="+mn-ea"/>
                <a:sym typeface="+mn-lt"/>
              </a:rPr>
              <a:t>PPT</a:t>
            </a:r>
            <a:endParaRPr lang="zh-CN" altLang="zh-CN" sz="2000" spc="500" dirty="0">
              <a:solidFill>
                <a:srgbClr val="68AD56"/>
              </a:solidFill>
              <a:uFillTx/>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ppt_y</p:attrName>
                                        </p:attrNameLst>
                                      </p:cBhvr>
                                      <p:tavLst>
                                        <p:tav tm="0">
                                          <p:val>
                                            <p:strVal val="#ppt_y+#ppt_h*1.125000"/>
                                          </p:val>
                                        </p:tav>
                                        <p:tav tm="100000">
                                          <p:val>
                                            <p:strVal val="#ppt_y"/>
                                          </p:val>
                                        </p:tav>
                                      </p:tavLst>
                                    </p:anim>
                                    <p:animEffect transition="in" filter="wipe(up)">
                                      <p:cBhvr>
                                        <p:cTn id="11" dur="500"/>
                                        <p:tgtEl>
                                          <p:spTgt spid="8"/>
                                        </p:tgtEl>
                                      </p:cBhvr>
                                    </p:animEffect>
                                  </p:childTnLst>
                                </p:cTn>
                              </p:par>
                              <p:par>
                                <p:cTn id="12" presetID="1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ppt_y</p:attrName>
                                        </p:attrNameLst>
                                      </p:cBhvr>
                                      <p:tavLst>
                                        <p:tav tm="0">
                                          <p:val>
                                            <p:strVal val="#ppt_y+#ppt_h*1.125000"/>
                                          </p:val>
                                        </p:tav>
                                        <p:tav tm="100000">
                                          <p:val>
                                            <p:strVal val="#ppt_y"/>
                                          </p:val>
                                        </p:tav>
                                      </p:tavLst>
                                    </p:anim>
                                    <p:animEffect transition="in" filter="wipe(up)">
                                      <p:cBhvr>
                                        <p:cTn id="15" dur="500"/>
                                        <p:tgtEl>
                                          <p:spTgt spid="5"/>
                                        </p:tgtEl>
                                      </p:cBhvr>
                                    </p:animEffect>
                                  </p:childTnLst>
                                </p:cTn>
                              </p:par>
                            </p:childTnLst>
                          </p:cTn>
                        </p:par>
                        <p:par>
                          <p:cTn id="16" fill="hold">
                            <p:stCondLst>
                              <p:cond delay="500"/>
                            </p:stCondLst>
                            <p:childTnLst>
                              <p:par>
                                <p:cTn id="17" presetID="1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par>
                          <p:cTn id="21" fill="hold">
                            <p:stCondLst>
                              <p:cond delay="1000"/>
                            </p:stCondLst>
                            <p:childTnLst>
                              <p:par>
                                <p:cTn id="22" presetID="55"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strVal val="#ppt_w*0.70"/>
                                          </p:val>
                                        </p:tav>
                                        <p:tav tm="100000">
                                          <p:val>
                                            <p:strVal val="#ppt_w"/>
                                          </p:val>
                                        </p:tav>
                                      </p:tavLst>
                                    </p:anim>
                                    <p:anim calcmode="lin" valueType="num">
                                      <p:cBhvr>
                                        <p:cTn id="25" dur="1000" fill="hold"/>
                                        <p:tgtEl>
                                          <p:spTgt spid="17"/>
                                        </p:tgtEl>
                                        <p:attrNameLst>
                                          <p:attrName>ppt_h</p:attrName>
                                        </p:attrNameLst>
                                      </p:cBhvr>
                                      <p:tavLst>
                                        <p:tav tm="0">
                                          <p:val>
                                            <p:strVal val="#ppt_h"/>
                                          </p:val>
                                        </p:tav>
                                        <p:tav tm="100000">
                                          <p:val>
                                            <p:strVal val="#ppt_h"/>
                                          </p:val>
                                        </p:tav>
                                      </p:tavLst>
                                    </p:anim>
                                    <p:animEffect transition="in" filter="fade">
                                      <p:cBhvr>
                                        <p:cTn id="26" dur="1000"/>
                                        <p:tgtEl>
                                          <p:spTgt spid="17"/>
                                        </p:tgtEl>
                                      </p:cBhvr>
                                    </p:animEffect>
                                  </p:childTnLst>
                                </p:cTn>
                              </p:par>
                              <p:par>
                                <p:cTn id="27" presetID="55"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1000" fill="hold"/>
                                        <p:tgtEl>
                                          <p:spTgt spid="18"/>
                                        </p:tgtEl>
                                        <p:attrNameLst>
                                          <p:attrName>ppt_w</p:attrName>
                                        </p:attrNameLst>
                                      </p:cBhvr>
                                      <p:tavLst>
                                        <p:tav tm="0">
                                          <p:val>
                                            <p:strVal val="#ppt_w*0.70"/>
                                          </p:val>
                                        </p:tav>
                                        <p:tav tm="100000">
                                          <p:val>
                                            <p:strVal val="#ppt_w"/>
                                          </p:val>
                                        </p:tav>
                                      </p:tavLst>
                                    </p:anim>
                                    <p:anim calcmode="lin" valueType="num">
                                      <p:cBhvr>
                                        <p:cTn id="30" dur="1000" fill="hold"/>
                                        <p:tgtEl>
                                          <p:spTgt spid="18"/>
                                        </p:tgtEl>
                                        <p:attrNameLst>
                                          <p:attrName>ppt_h</p:attrName>
                                        </p:attrNameLst>
                                      </p:cBhvr>
                                      <p:tavLst>
                                        <p:tav tm="0">
                                          <p:val>
                                            <p:strVal val="#ppt_h"/>
                                          </p:val>
                                        </p:tav>
                                        <p:tav tm="100000">
                                          <p:val>
                                            <p:strVal val="#ppt_h"/>
                                          </p:val>
                                        </p:tav>
                                      </p:tavLst>
                                    </p:anim>
                                    <p:animEffect transition="in" filter="fade">
                                      <p:cBhvr>
                                        <p:cTn id="31" dur="1000"/>
                                        <p:tgtEl>
                                          <p:spTgt spid="18"/>
                                        </p:tgtEl>
                                      </p:cBhvr>
                                    </p:animEffect>
                                  </p:childTnLst>
                                </p:cTn>
                              </p:par>
                              <p:par>
                                <p:cTn id="32" presetID="55"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1000" fill="hold"/>
                                        <p:tgtEl>
                                          <p:spTgt spid="19"/>
                                        </p:tgtEl>
                                        <p:attrNameLst>
                                          <p:attrName>ppt_w</p:attrName>
                                        </p:attrNameLst>
                                      </p:cBhvr>
                                      <p:tavLst>
                                        <p:tav tm="0">
                                          <p:val>
                                            <p:strVal val="#ppt_w*0.70"/>
                                          </p:val>
                                        </p:tav>
                                        <p:tav tm="100000">
                                          <p:val>
                                            <p:strVal val="#ppt_w"/>
                                          </p:val>
                                        </p:tav>
                                      </p:tavLst>
                                    </p:anim>
                                    <p:anim calcmode="lin" valueType="num">
                                      <p:cBhvr>
                                        <p:cTn id="35" dur="1000" fill="hold"/>
                                        <p:tgtEl>
                                          <p:spTgt spid="19"/>
                                        </p:tgtEl>
                                        <p:attrNameLst>
                                          <p:attrName>ppt_h</p:attrName>
                                        </p:attrNameLst>
                                      </p:cBhvr>
                                      <p:tavLst>
                                        <p:tav tm="0">
                                          <p:val>
                                            <p:strVal val="#ppt_h"/>
                                          </p:val>
                                        </p:tav>
                                        <p:tav tm="100000">
                                          <p:val>
                                            <p:strVal val="#ppt_h"/>
                                          </p:val>
                                        </p:tav>
                                      </p:tavLst>
                                    </p:anim>
                                    <p:animEffect transition="in" filter="fade">
                                      <p:cBhvr>
                                        <p:cTn id="36" dur="1000"/>
                                        <p:tgtEl>
                                          <p:spTgt spid="19"/>
                                        </p:tgtEl>
                                      </p:cBhvr>
                                    </p:animEffect>
                                  </p:childTnLst>
                                </p:cTn>
                              </p:par>
                            </p:childTnLst>
                          </p:cTn>
                        </p:par>
                        <p:par>
                          <p:cTn id="37" fill="hold">
                            <p:stCondLst>
                              <p:cond delay="2000"/>
                            </p:stCondLst>
                            <p:childTnLst>
                              <p:par>
                                <p:cTn id="38" presetID="12" presetClass="entr" presetSubtype="4"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p:tgtEl>
                                          <p:spTgt spid="16"/>
                                        </p:tgtEl>
                                        <p:attrNameLst>
                                          <p:attrName>ppt_y</p:attrName>
                                        </p:attrNameLst>
                                      </p:cBhvr>
                                      <p:tavLst>
                                        <p:tav tm="0">
                                          <p:val>
                                            <p:strVal val="#ppt_y+#ppt_h*1.125000"/>
                                          </p:val>
                                        </p:tav>
                                        <p:tav tm="100000">
                                          <p:val>
                                            <p:strVal val="#ppt_y"/>
                                          </p:val>
                                        </p:tav>
                                      </p:tavLst>
                                    </p:anim>
                                    <p:animEffect transition="in" filter="wipe(up)">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grpSp>
        <p:nvGrpSpPr>
          <p:cNvPr id="16" name="组合 15"/>
          <p:cNvGrpSpPr/>
          <p:nvPr/>
        </p:nvGrpSpPr>
        <p:grpSpPr>
          <a:xfrm>
            <a:off x="1970405" y="4527550"/>
            <a:ext cx="2274570" cy="494665"/>
            <a:chOff x="3464" y="7148"/>
            <a:chExt cx="3582" cy="779"/>
          </a:xfrm>
        </p:grpSpPr>
        <p:sp>
          <p:nvSpPr>
            <p:cNvPr id="15" name="圆角矩形 14"/>
            <p:cNvSpPr/>
            <p:nvPr/>
          </p:nvSpPr>
          <p:spPr>
            <a:xfrm>
              <a:off x="3905" y="7148"/>
              <a:ext cx="2700" cy="779"/>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3464" y="7177"/>
              <a:ext cx="3582" cy="725"/>
            </a:xfrm>
            <a:prstGeom prst="rect">
              <a:avLst/>
            </a:prstGeom>
            <a:noFill/>
          </p:spPr>
          <p:txBody>
            <a:bodyPr wrap="square" rtlCol="0">
              <a:spAutoFit/>
            </a:bodyPr>
            <a:lstStyle/>
            <a:p>
              <a:pPr algn="ctr"/>
              <a:r>
                <a:rPr lang="zh-CN" altLang="en-US" sz="2400" b="1">
                  <a:solidFill>
                    <a:schemeClr val="bg1"/>
                  </a:solidFill>
                  <a:cs typeface="+mn-ea"/>
                  <a:sym typeface="+mn-lt"/>
                </a:rPr>
                <a:t>陆地污染</a:t>
              </a:r>
            </a:p>
          </p:txBody>
        </p:sp>
      </p:grpSp>
      <p:sp>
        <p:nvSpPr>
          <p:cNvPr id="12291" name="Rectangle 3"/>
          <p:cNvSpPr txBox="1">
            <a:spLocks noGrp="1" noChangeArrowheads="1"/>
          </p:cNvSpPr>
          <p:nvPr/>
        </p:nvSpPr>
        <p:spPr>
          <a:xfrm>
            <a:off x="5368290" y="1974215"/>
            <a:ext cx="4991100" cy="2553335"/>
          </a:xfrm>
          <a:prstGeom prst="rect">
            <a:avLst/>
          </a:prstGeom>
          <a:noFill/>
        </p:spPr>
        <p:txBody>
          <a:bodyPr vert="horz" wrap="square" lIns="91440" tIns="45720" rIns="91440" bIns="45720" rtlCol="0">
            <a:spAutoFit/>
          </a:bodyPr>
          <a:lstStyle/>
          <a:p>
            <a:pPr marL="0" lvl="0" algn="l">
              <a:lnSpc>
                <a:spcPct val="200000"/>
              </a:lnSpc>
              <a:buClr>
                <a:srgbClr val="68AD56"/>
              </a:buClr>
              <a:buSzTx/>
              <a:buFont typeface="Wingdings" panose="05000000000000000000" charset="0"/>
              <a:buNone/>
            </a:pPr>
            <a:r>
              <a:rPr lang="zh-CN" altLang="en-US" sz="2000" b="1" dirty="0">
                <a:solidFill>
                  <a:schemeClr val="tx1">
                    <a:lumMod val="85000"/>
                    <a:lumOff val="15000"/>
                  </a:schemeClr>
                </a:solidFill>
                <a:cs typeface="+mn-ea"/>
                <a:sym typeface="+mn-lt"/>
              </a:rPr>
              <a:t>陆地污染：</a:t>
            </a:r>
            <a:r>
              <a:rPr lang="zh-CN" altLang="en-US" sz="2000" dirty="0">
                <a:solidFill>
                  <a:schemeClr val="tx1">
                    <a:lumMod val="85000"/>
                    <a:lumOff val="15000"/>
                  </a:schemeClr>
                </a:solidFill>
                <a:cs typeface="+mn-ea"/>
                <a:sym typeface="+mn-lt"/>
              </a:rPr>
              <a:t>垃圾的清理成了各大城市的重要问题，每天千万吨的垃圾中，好些是不能焚化或腐化的，如塑胶、橡胶、玻璃等人类</a:t>
            </a:r>
            <a:r>
              <a:rPr lang="zh-CN" altLang="en-US" sz="2000" dirty="0" smtClean="0">
                <a:solidFill>
                  <a:schemeClr val="tx1">
                    <a:lumMod val="85000"/>
                    <a:lumOff val="15000"/>
                  </a:schemeClr>
                </a:solidFill>
                <a:cs typeface="+mn-ea"/>
                <a:sym typeface="+mn-lt"/>
              </a:rPr>
              <a:t>的优品号</a:t>
            </a:r>
            <a:r>
              <a:rPr lang="zh-CN" altLang="en-US" sz="2000" dirty="0">
                <a:solidFill>
                  <a:schemeClr val="tx1">
                    <a:lumMod val="85000"/>
                    <a:lumOff val="15000"/>
                  </a:schemeClr>
                </a:solidFill>
                <a:cs typeface="+mn-ea"/>
                <a:sym typeface="+mn-lt"/>
              </a:rPr>
              <a:t>敌人。 </a:t>
            </a:r>
          </a:p>
        </p:txBody>
      </p:sp>
      <p:pic>
        <p:nvPicPr>
          <p:cNvPr id="12" name="图片 11" descr="51miz-E1093529-AF0D8DC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6680" y="1065530"/>
            <a:ext cx="3462020" cy="34620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12291">
                                            <p:txEl>
                                              <p:pRg st="0" end="0"/>
                                            </p:txEl>
                                          </p:spTgt>
                                        </p:tgtEl>
                                        <p:attrNameLst>
                                          <p:attrName>style.visibility</p:attrName>
                                        </p:attrNameLst>
                                      </p:cBhvr>
                                      <p:to>
                                        <p:strVal val="visible"/>
                                      </p:to>
                                    </p:set>
                                    <p:anim calcmode="lin" valueType="num">
                                      <p:cBhvr additive="base">
                                        <p:cTn id="15" dur="500"/>
                                        <p:tgtEl>
                                          <p:spTgt spid="12291">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grpSp>
        <p:nvGrpSpPr>
          <p:cNvPr id="16" name="组合 15"/>
          <p:cNvGrpSpPr/>
          <p:nvPr/>
        </p:nvGrpSpPr>
        <p:grpSpPr>
          <a:xfrm>
            <a:off x="1970405" y="4527550"/>
            <a:ext cx="2274570" cy="494665"/>
            <a:chOff x="3464" y="7148"/>
            <a:chExt cx="3582" cy="779"/>
          </a:xfrm>
        </p:grpSpPr>
        <p:sp>
          <p:nvSpPr>
            <p:cNvPr id="15" name="圆角矩形 14"/>
            <p:cNvSpPr/>
            <p:nvPr/>
          </p:nvSpPr>
          <p:spPr>
            <a:xfrm>
              <a:off x="3905" y="7148"/>
              <a:ext cx="2700" cy="779"/>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3464" y="7177"/>
              <a:ext cx="3582" cy="725"/>
            </a:xfrm>
            <a:prstGeom prst="rect">
              <a:avLst/>
            </a:prstGeom>
            <a:noFill/>
          </p:spPr>
          <p:txBody>
            <a:bodyPr wrap="square" rtlCol="0">
              <a:spAutoFit/>
            </a:bodyPr>
            <a:lstStyle/>
            <a:p>
              <a:pPr algn="ctr"/>
              <a:r>
                <a:rPr lang="zh-CN" altLang="en-US" sz="2400" b="1">
                  <a:solidFill>
                    <a:schemeClr val="bg1"/>
                  </a:solidFill>
                  <a:cs typeface="+mn-ea"/>
                  <a:sym typeface="+mn-lt"/>
                </a:rPr>
                <a:t>空气污染</a:t>
              </a:r>
            </a:p>
          </p:txBody>
        </p:sp>
      </p:grpSp>
      <p:sp>
        <p:nvSpPr>
          <p:cNvPr id="12291" name="Rectangle 3"/>
          <p:cNvSpPr txBox="1">
            <a:spLocks noGrp="1" noChangeArrowheads="1"/>
          </p:cNvSpPr>
          <p:nvPr/>
        </p:nvSpPr>
        <p:spPr>
          <a:xfrm>
            <a:off x="5356225" y="1536700"/>
            <a:ext cx="5324475" cy="3784600"/>
          </a:xfrm>
          <a:prstGeom prst="rect">
            <a:avLst/>
          </a:prstGeom>
          <a:noFill/>
        </p:spPr>
        <p:txBody>
          <a:bodyPr vert="horz" wrap="square" lIns="91440" tIns="45720" rIns="91440" bIns="45720" rtlCol="0">
            <a:spAutoFit/>
          </a:bodyPr>
          <a:lstStyle/>
          <a:p>
            <a:pPr lvl="0" algn="l">
              <a:lnSpc>
                <a:spcPct val="200000"/>
              </a:lnSpc>
              <a:buClr>
                <a:srgbClr val="68AD56"/>
              </a:buClr>
              <a:buSzTx/>
              <a:buFont typeface="Wingdings" panose="05000000000000000000" charset="0"/>
            </a:pPr>
            <a:r>
              <a:rPr lang="zh-CN" altLang="en-US" sz="2000" b="1" dirty="0">
                <a:solidFill>
                  <a:schemeClr val="tx1">
                    <a:lumMod val="85000"/>
                    <a:lumOff val="15000"/>
                  </a:schemeClr>
                </a:solidFill>
                <a:cs typeface="+mn-ea"/>
                <a:sym typeface="+mn-lt"/>
              </a:rPr>
              <a:t>空气污染：</a:t>
            </a:r>
            <a:r>
              <a:rPr lang="zh-CN" altLang="en-US" sz="2000" dirty="0">
                <a:solidFill>
                  <a:schemeClr val="tx1">
                    <a:lumMod val="85000"/>
                    <a:lumOff val="15000"/>
                  </a:schemeClr>
                </a:solidFill>
                <a:cs typeface="+mn-ea"/>
                <a:sym typeface="+mn-lt"/>
              </a:rPr>
              <a:t>这是最为直接与严重的了，主要来自工厂、汽车、发电厂等等放出的一氧化碳和硫化氢等，每天都有人因接触了这些污浊空气而染上呼吸器官或视觉器官的疾病。我们若仍然漠视专家的警告，将来一定会落到无半寸净土可住的地步。</a:t>
            </a:r>
          </a:p>
        </p:txBody>
      </p:sp>
      <p:pic>
        <p:nvPicPr>
          <p:cNvPr id="20" name="图片 19" descr="51miz-E838501-DF69D0AC"/>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5915" y="1276350"/>
            <a:ext cx="3003550" cy="301879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12291">
                                            <p:txEl>
                                              <p:pRg st="0" end="0"/>
                                            </p:txEl>
                                          </p:spTgt>
                                        </p:tgtEl>
                                        <p:attrNameLst>
                                          <p:attrName>style.visibility</p:attrName>
                                        </p:attrNameLst>
                                      </p:cBhvr>
                                      <p:to>
                                        <p:strVal val="visible"/>
                                      </p:to>
                                    </p:set>
                                    <p:anim calcmode="lin" valueType="num">
                                      <p:cBhvr additive="base">
                                        <p:cTn id="14" dur="500"/>
                                        <p:tgtEl>
                                          <p:spTgt spid="12291">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3"/>
          <a:stretch>
            <a:fillRect/>
          </a:stretch>
        </p:blipFill>
        <p:spPr>
          <a:xfrm>
            <a:off x="635" y="0"/>
            <a:ext cx="12192000" cy="6858000"/>
          </a:xfrm>
          <a:prstGeom prst="rect">
            <a:avLst/>
          </a:prstGeom>
        </p:spPr>
      </p:pic>
      <p:sp>
        <p:nvSpPr>
          <p:cNvPr id="2" name="标题 1"/>
          <p:cNvSpPr>
            <a:spLocks noGrp="1"/>
          </p:cNvSpPr>
          <p:nvPr>
            <p:ph type="title"/>
          </p:nvPr>
        </p:nvSpPr>
        <p:spPr>
          <a:xfrm>
            <a:off x="2040255" y="2638425"/>
            <a:ext cx="8112125" cy="1947545"/>
          </a:xfrm>
        </p:spPr>
        <p:txBody>
          <a:bodyPr vert="horz" lIns="91440" tIns="45720" rIns="91440" bIns="45720" rtlCol="0" anchor="b">
            <a:normAutofit/>
          </a:bodyPr>
          <a:lstStyle/>
          <a:p>
            <a:pPr algn="ctr"/>
            <a:r>
              <a:rPr lang="zh-CN" altLang="en-US" sz="9600" spc="500" dirty="0">
                <a:ln w="38100">
                  <a:solidFill>
                    <a:schemeClr val="bg1"/>
                  </a:solidFill>
                </a:ln>
                <a:gradFill>
                  <a:gsLst>
                    <a:gs pos="64000">
                      <a:srgbClr val="68AD56"/>
                    </a:gs>
                    <a:gs pos="100000">
                      <a:srgbClr val="B5D58C"/>
                    </a:gs>
                  </a:gsLst>
                  <a:lin ang="5400000" scaled="0"/>
                </a:gradFill>
                <a:latin typeface="方正粗黑宋简体" panose="02000000000000000000" pitchFamily="2" charset="-122"/>
                <a:ea typeface="方正粗黑宋简体" panose="02000000000000000000" pitchFamily="2" charset="-122"/>
                <a:cs typeface="+mn-ea"/>
                <a:sym typeface="+mn-lt"/>
              </a:rPr>
              <a:t>污染的危害</a:t>
            </a:r>
          </a:p>
        </p:txBody>
      </p:sp>
      <p:sp>
        <p:nvSpPr>
          <p:cNvPr id="11" name="圆角矩形 10"/>
          <p:cNvSpPr/>
          <p:nvPr/>
        </p:nvSpPr>
        <p:spPr>
          <a:xfrm>
            <a:off x="4162425" y="1598295"/>
            <a:ext cx="3928745" cy="868680"/>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4370705" y="1698625"/>
            <a:ext cx="3512820" cy="768350"/>
          </a:xfrm>
          <a:prstGeom prst="rect">
            <a:avLst/>
          </a:prstGeom>
          <a:noFill/>
        </p:spPr>
        <p:txBody>
          <a:bodyPr wrap="square" rtlCol="0">
            <a:spAutoFit/>
          </a:bodyPr>
          <a:lstStyle/>
          <a:p>
            <a:pPr algn="ctr"/>
            <a:r>
              <a:rPr lang="zh-CN" altLang="zh-CN" sz="4400">
                <a:solidFill>
                  <a:schemeClr val="bg1"/>
                </a:solidFill>
                <a:cs typeface="+mn-ea"/>
                <a:sym typeface="+mn-lt"/>
              </a:rPr>
              <a:t>第三部分</a:t>
            </a:r>
          </a:p>
        </p:txBody>
      </p:sp>
      <p:pic>
        <p:nvPicPr>
          <p:cNvPr id="6" name="图片 5" descr="51miz-E1259949-2C517DDA"/>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55115" y="4417060"/>
            <a:ext cx="9144000" cy="21907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strVal val="#ppt_w*0.70"/>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Effect transition="in" filter="fade">
                                      <p:cBhvr>
                                        <p:cTn id="20" dur="1000"/>
                                        <p:tgtEl>
                                          <p:spTgt spid="2"/>
                                        </p:tgtEl>
                                      </p:cBhvr>
                                    </p:animEffect>
                                  </p:childTnLst>
                                </p:cTn>
                              </p:par>
                              <p:par>
                                <p:cTn id="21" presetID="1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up)">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ldLvl="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751294" y="1348105"/>
            <a:ext cx="3785905" cy="671195"/>
          </a:xfrm>
          <a:prstGeom prst="rect">
            <a:avLst/>
          </a:prstGeom>
        </p:spPr>
        <p:txBody>
          <a:bodyPr vert="horz" lIns="91440" tIns="45720" rIns="91440" bIns="45720" rtlCol="0"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dirty="0">
                <a:solidFill>
                  <a:srgbClr val="68AD56"/>
                </a:solidFill>
                <a:latin typeface="+mn-lt"/>
                <a:ea typeface="+mn-ea"/>
                <a:cs typeface="+mn-ea"/>
                <a:sym typeface="+mn-lt"/>
              </a:rPr>
              <a:t>库巴唐“死亡谷”事件</a:t>
            </a:r>
          </a:p>
        </p:txBody>
      </p:sp>
      <p:sp>
        <p:nvSpPr>
          <p:cNvPr id="7" name="文本框 6"/>
          <p:cNvSpPr txBox="1"/>
          <p:nvPr/>
        </p:nvSpPr>
        <p:spPr>
          <a:xfrm>
            <a:off x="1428115" y="2434590"/>
            <a:ext cx="9032875" cy="2399665"/>
          </a:xfrm>
          <a:prstGeom prst="rect">
            <a:avLst/>
          </a:prstGeom>
          <a:noFill/>
        </p:spPr>
        <p:txBody>
          <a:bodyPr vert="horz" wrap="square" lIns="91440" tIns="45720" rIns="91440" bIns="45720" rtlCol="0">
            <a:spAutoFit/>
          </a:bodyPr>
          <a:lstStyle/>
          <a:p>
            <a:pPr lvl="0" algn="l" fontAlgn="auto">
              <a:lnSpc>
                <a:spcPct val="150000"/>
              </a:lnSpc>
              <a:buClr>
                <a:srgbClr val="68AD56"/>
              </a:buClr>
              <a:buSzTx/>
              <a:buFont typeface="Wingdings" panose="05000000000000000000" charset="0"/>
            </a:pPr>
            <a:r>
              <a:rPr lang="zh-CN" altLang="en-US" sz="2000" dirty="0">
                <a:solidFill>
                  <a:schemeClr val="tx1">
                    <a:lumMod val="85000"/>
                    <a:lumOff val="15000"/>
                  </a:schemeClr>
                </a:solidFill>
                <a:cs typeface="+mn-ea"/>
                <a:sym typeface="+mn-lt"/>
              </a:rPr>
              <a:t>　巴西圣保罗以南60公里的库巴唐市，二十世纪八十年代以“死亡之谷”知名于世。该市位于山谷之中，六十年代引进炼油、石化、炼铁等外资企业300多家，人口剧增至15万，成为圣保罗的工业卫星城。企业主只顾赚钱，随意排放废气废水，谷地浓烟弥漫、臭水横流，有20%的人得了呼吸道过敏症，医院挤满了接受吸氧治疗的儿童和老人，使2万多贫民窟居民严重受害。</a:t>
            </a:r>
          </a:p>
        </p:txBody>
      </p:sp>
      <p:pic>
        <p:nvPicPr>
          <p:cNvPr id="6" name="图片 5" descr="51miz-E948963-52F7196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05900" y="4627245"/>
            <a:ext cx="1863090" cy="13531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802095" y="1360805"/>
            <a:ext cx="3444240" cy="671195"/>
          </a:xfrm>
          <a:prstGeom prst="rect">
            <a:avLst/>
          </a:prstGeom>
        </p:spPr>
        <p:txBody>
          <a:bodyPr vert="horz" lIns="91440" tIns="45720" rIns="91440" bIns="45720" rtlCol="0" anchor="ctr">
            <a:normAutofit fontScale="95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dirty="0">
                <a:solidFill>
                  <a:srgbClr val="68AD56"/>
                </a:solidFill>
                <a:latin typeface="+mn-lt"/>
                <a:ea typeface="+mn-ea"/>
                <a:cs typeface="+mn-ea"/>
                <a:sym typeface="+mn-lt"/>
              </a:rPr>
              <a:t>北美死湖事件</a:t>
            </a:r>
          </a:p>
        </p:txBody>
      </p:sp>
      <p:sp>
        <p:nvSpPr>
          <p:cNvPr id="7" name="文本框 6"/>
          <p:cNvSpPr txBox="1"/>
          <p:nvPr/>
        </p:nvSpPr>
        <p:spPr>
          <a:xfrm>
            <a:off x="1428115" y="2482215"/>
            <a:ext cx="6318250" cy="2861310"/>
          </a:xfrm>
          <a:prstGeom prst="rect">
            <a:avLst/>
          </a:prstGeom>
          <a:noFill/>
        </p:spPr>
        <p:txBody>
          <a:bodyPr vert="horz" wrap="square" lIns="91440" tIns="45720" rIns="91440" bIns="45720" rtlCol="0">
            <a:spAutoFit/>
          </a:bodyPr>
          <a:lstStyle/>
          <a:p>
            <a:pPr lvl="0" algn="l">
              <a:lnSpc>
                <a:spcPct val="150000"/>
              </a:lnSpc>
              <a:buClr>
                <a:srgbClr val="68AD56"/>
              </a:buClr>
              <a:buSzTx/>
              <a:buFont typeface="Wingdings" panose="05000000000000000000" charset="0"/>
            </a:pPr>
            <a:r>
              <a:rPr lang="zh-CN" altLang="en-US" sz="2000" dirty="0">
                <a:solidFill>
                  <a:schemeClr val="tx1">
                    <a:lumMod val="85000"/>
                    <a:lumOff val="15000"/>
                  </a:schemeClr>
                </a:solidFill>
                <a:cs typeface="+mn-ea"/>
                <a:sym typeface="+mn-lt"/>
              </a:rPr>
              <a:t>　美国东北部和加拿大东南部是西半球工业最发达的地区，每年向大气中排放二氧化硫2500多万吨。其中约有380万吨由美国飘到加拿大，100多万吨由加拿大飘到美国。七十年代开始，这些地区出现了大面积酸雨区，酸雨比番茄汁还要酸，多个湖泊池塘漂浮死鱼，湖滨树木枯萎。</a:t>
            </a:r>
          </a:p>
        </p:txBody>
      </p:sp>
      <p:pic>
        <p:nvPicPr>
          <p:cNvPr id="8" name="图片 7" descr="51miz-E1261485-6A4EA3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50250" y="1771015"/>
            <a:ext cx="2290445" cy="357251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p:tgtEl>
                                          <p:spTgt spid="7"/>
                                        </p:tgtEl>
                                        <p:attrNameLst>
                                          <p:attrName>ppt_y</p:attrName>
                                        </p:attrNameLst>
                                      </p:cBhvr>
                                      <p:tavLst>
                                        <p:tav tm="0">
                                          <p:val>
                                            <p:strVal val="#ppt_y+#ppt_h*1.125000"/>
                                          </p:val>
                                        </p:tav>
                                        <p:tav tm="100000">
                                          <p:val>
                                            <p:strVal val="#ppt_y"/>
                                          </p:val>
                                        </p:tav>
                                      </p:tavLst>
                                    </p:anim>
                                    <p:animEffect transition="in" filter="wipe(up)">
                                      <p:cBhvr>
                                        <p:cTn id="17" dur="500"/>
                                        <p:tgtEl>
                                          <p:spTgt spid="7"/>
                                        </p:tgtEl>
                                      </p:cBhvr>
                                    </p:animEffect>
                                  </p:childTnLst>
                                </p:cTn>
                              </p:par>
                              <p:par>
                                <p:cTn id="18" presetID="2" presetClass="entr" presetSubtype="4"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880200" y="1373505"/>
            <a:ext cx="3631600" cy="671195"/>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dirty="0">
                <a:solidFill>
                  <a:srgbClr val="68AD56"/>
                </a:solidFill>
                <a:latin typeface="+mn-lt"/>
                <a:ea typeface="+mn-ea"/>
                <a:cs typeface="+mn-ea"/>
                <a:sym typeface="+mn-lt"/>
              </a:rPr>
              <a:t>主要环境污染来源</a:t>
            </a:r>
          </a:p>
        </p:txBody>
      </p:sp>
      <p:pic>
        <p:nvPicPr>
          <p:cNvPr id="3" name="图片 2" descr="6b97b0ab4681823fb3a9dce5b7f5a6dc"/>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141595" y="2917825"/>
            <a:ext cx="1910080" cy="2741295"/>
          </a:xfrm>
          <a:prstGeom prst="rect">
            <a:avLst/>
          </a:prstGeom>
        </p:spPr>
      </p:pic>
      <p:sp>
        <p:nvSpPr>
          <p:cNvPr id="6" name="文本框 5"/>
          <p:cNvSpPr txBox="1"/>
          <p:nvPr/>
        </p:nvSpPr>
        <p:spPr>
          <a:xfrm>
            <a:off x="3833495" y="2469515"/>
            <a:ext cx="4526280" cy="368300"/>
          </a:xfrm>
          <a:prstGeom prst="rect">
            <a:avLst/>
          </a:prstGeom>
          <a:noFill/>
        </p:spPr>
        <p:txBody>
          <a:bodyPr wrap="none" rtlCol="0" anchor="t">
            <a:spAutoFit/>
          </a:bodyPr>
          <a:lstStyle/>
          <a:p>
            <a:r>
              <a:rPr lang="zh-CN" altLang="en-US" dirty="0">
                <a:solidFill>
                  <a:schemeClr val="tx1">
                    <a:lumMod val="85000"/>
                    <a:lumOff val="15000"/>
                  </a:schemeClr>
                </a:solidFill>
                <a:cs typeface="+mn-ea"/>
                <a:sym typeface="+mn-lt"/>
              </a:rPr>
              <a:t>工厂排出的废烟、废气、废水、废渣和噪音</a:t>
            </a:r>
            <a:endParaRPr lang="zh-CN" altLang="en-US" dirty="0">
              <a:cs typeface="+mn-ea"/>
              <a:sym typeface="+mn-lt"/>
            </a:endParaRPr>
          </a:p>
        </p:txBody>
      </p:sp>
      <p:sp>
        <p:nvSpPr>
          <p:cNvPr id="9" name="文本框 8"/>
          <p:cNvSpPr txBox="1"/>
          <p:nvPr/>
        </p:nvSpPr>
        <p:spPr>
          <a:xfrm>
            <a:off x="1956435" y="3321050"/>
            <a:ext cx="2974340" cy="753220"/>
          </a:xfrm>
          <a:prstGeom prst="rect">
            <a:avLst/>
          </a:prstGeom>
          <a:noFill/>
        </p:spPr>
        <p:txBody>
          <a:bodyPr wrap="square" rtlCol="0" anchor="t">
            <a:spAutoFit/>
          </a:bodyPr>
          <a:lstStyle/>
          <a:p>
            <a:pPr fontAlgn="auto">
              <a:lnSpc>
                <a:spcPct val="125000"/>
              </a:lnSpc>
            </a:pPr>
            <a:r>
              <a:rPr lang="zh-CN" altLang="en-US" dirty="0">
                <a:solidFill>
                  <a:schemeClr val="tx1">
                    <a:lumMod val="85000"/>
                    <a:lumOff val="15000"/>
                  </a:schemeClr>
                </a:solidFill>
                <a:cs typeface="+mn-ea"/>
                <a:sym typeface="+mn-lt"/>
              </a:rPr>
              <a:t>人们生活中排出的废烟、废气、噪音、脏水、垃圾</a:t>
            </a:r>
            <a:endParaRPr lang="zh-CN" altLang="en-US" dirty="0">
              <a:cs typeface="+mn-ea"/>
              <a:sym typeface="+mn-lt"/>
            </a:endParaRPr>
          </a:p>
        </p:txBody>
      </p:sp>
      <p:sp>
        <p:nvSpPr>
          <p:cNvPr id="10" name="文本框 9"/>
          <p:cNvSpPr txBox="1"/>
          <p:nvPr/>
        </p:nvSpPr>
        <p:spPr>
          <a:xfrm>
            <a:off x="1955800" y="4376420"/>
            <a:ext cx="2974975" cy="1131079"/>
          </a:xfrm>
          <a:prstGeom prst="rect">
            <a:avLst/>
          </a:prstGeom>
          <a:noFill/>
        </p:spPr>
        <p:txBody>
          <a:bodyPr wrap="square" rtlCol="0" anchor="t">
            <a:spAutoFit/>
          </a:bodyPr>
          <a:lstStyle/>
          <a:p>
            <a:pPr lvl="0" algn="l">
              <a:lnSpc>
                <a:spcPct val="125000"/>
              </a:lnSpc>
              <a:buClrTx/>
              <a:buSzTx/>
              <a:buFontTx/>
            </a:pPr>
            <a:r>
              <a:rPr lang="zh-CN" altLang="en-US" dirty="0">
                <a:solidFill>
                  <a:schemeClr val="tx1">
                    <a:lumMod val="85000"/>
                    <a:lumOff val="15000"/>
                  </a:schemeClr>
                </a:solidFill>
                <a:cs typeface="+mn-ea"/>
                <a:sym typeface="+mn-lt"/>
              </a:rPr>
              <a:t>交通工具（所有的燃油车辆、轮船、飞机等）排出的废气和噪音</a:t>
            </a:r>
          </a:p>
        </p:txBody>
      </p:sp>
      <p:sp>
        <p:nvSpPr>
          <p:cNvPr id="11" name="文本框 10"/>
          <p:cNvSpPr txBox="1"/>
          <p:nvPr/>
        </p:nvSpPr>
        <p:spPr>
          <a:xfrm>
            <a:off x="7262495" y="3273425"/>
            <a:ext cx="2974340" cy="1131079"/>
          </a:xfrm>
          <a:prstGeom prst="rect">
            <a:avLst/>
          </a:prstGeom>
          <a:noFill/>
        </p:spPr>
        <p:txBody>
          <a:bodyPr wrap="square" rtlCol="0" anchor="t">
            <a:spAutoFit/>
          </a:bodyPr>
          <a:lstStyle/>
          <a:p>
            <a:pPr lvl="0" algn="l">
              <a:lnSpc>
                <a:spcPct val="125000"/>
              </a:lnSpc>
              <a:buClrTx/>
              <a:buSzTx/>
              <a:buFontTx/>
            </a:pPr>
            <a:r>
              <a:rPr lang="zh-CN" altLang="en-US" dirty="0">
                <a:solidFill>
                  <a:schemeClr val="tx1">
                    <a:lumMod val="85000"/>
                    <a:lumOff val="15000"/>
                  </a:schemeClr>
                </a:solidFill>
                <a:cs typeface="+mn-ea"/>
                <a:sym typeface="+mn-lt"/>
              </a:rPr>
              <a:t>大量使用化肥、杀虫剂、锄草剂等化学物质的农田灌溉后流出的水</a:t>
            </a:r>
          </a:p>
        </p:txBody>
      </p:sp>
      <p:sp>
        <p:nvSpPr>
          <p:cNvPr id="12" name="文本框 11"/>
          <p:cNvSpPr txBox="1"/>
          <p:nvPr/>
        </p:nvSpPr>
        <p:spPr>
          <a:xfrm>
            <a:off x="7262495" y="4653280"/>
            <a:ext cx="1783080" cy="368300"/>
          </a:xfrm>
          <a:prstGeom prst="rect">
            <a:avLst/>
          </a:prstGeom>
          <a:noFill/>
        </p:spPr>
        <p:txBody>
          <a:bodyPr wrap="none" rtlCol="0" anchor="t">
            <a:spAutoFit/>
          </a:bodyPr>
          <a:lstStyle/>
          <a:p>
            <a:r>
              <a:rPr lang="zh-CN" altLang="en-US" dirty="0">
                <a:solidFill>
                  <a:schemeClr val="tx1">
                    <a:lumMod val="85000"/>
                    <a:lumOff val="15000"/>
                  </a:schemeClr>
                </a:solidFill>
                <a:cs typeface="+mn-ea"/>
                <a:sym typeface="+mn-lt"/>
              </a:rPr>
              <a:t>矿山废水、废渣</a:t>
            </a:r>
            <a:endParaRPr lang="zh-CN" altLang="en-US" dirty="0">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5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strVal val="#ppt_w*0.70"/>
                                          </p:val>
                                        </p:tav>
                                        <p:tav tm="100000">
                                          <p:val>
                                            <p:strVal val="#ppt_w"/>
                                          </p:val>
                                        </p:tav>
                                      </p:tavLst>
                                    </p:anim>
                                    <p:anim calcmode="lin" valueType="num">
                                      <p:cBhvr>
                                        <p:cTn id="17" dur="1000" fill="hold"/>
                                        <p:tgtEl>
                                          <p:spTgt spid="3"/>
                                        </p:tgtEl>
                                        <p:attrNameLst>
                                          <p:attrName>ppt_h</p:attrName>
                                        </p:attrNameLst>
                                      </p:cBhvr>
                                      <p:tavLst>
                                        <p:tav tm="0">
                                          <p:val>
                                            <p:strVal val="#ppt_h"/>
                                          </p:val>
                                        </p:tav>
                                        <p:tav tm="100000">
                                          <p:val>
                                            <p:strVal val="#ppt_h"/>
                                          </p:val>
                                        </p:tav>
                                      </p:tavLst>
                                    </p:anim>
                                    <p:animEffect transition="in" filter="fade">
                                      <p:cBhvr>
                                        <p:cTn id="18" dur="1000"/>
                                        <p:tgtEl>
                                          <p:spTgt spid="3"/>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ppt_y</p:attrName>
                                        </p:attrNameLst>
                                      </p:cBhvr>
                                      <p:tavLst>
                                        <p:tav tm="0">
                                          <p:val>
                                            <p:strVal val="#ppt_y+#ppt_h*1.125000"/>
                                          </p:val>
                                        </p:tav>
                                        <p:tav tm="100000">
                                          <p:val>
                                            <p:strVal val="#ppt_y"/>
                                          </p:val>
                                        </p:tav>
                                      </p:tavLst>
                                    </p:anim>
                                    <p:animEffect transition="in" filter="wipe(up)">
                                      <p:cBhvr>
                                        <p:cTn id="23" dur="500"/>
                                        <p:tgtEl>
                                          <p:spTgt spid="6"/>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ppt_h*1.125000"/>
                                          </p:val>
                                        </p:tav>
                                        <p:tav tm="100000">
                                          <p:val>
                                            <p:strVal val="#ppt_y"/>
                                          </p:val>
                                        </p:tav>
                                      </p:tavLst>
                                    </p:anim>
                                    <p:animEffect transition="in" filter="wipe(up)">
                                      <p:cBhvr>
                                        <p:cTn id="28" dur="500"/>
                                        <p:tgtEl>
                                          <p:spTgt spid="9"/>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p:tgtEl>
                                          <p:spTgt spid="10"/>
                                        </p:tgtEl>
                                        <p:attrNameLst>
                                          <p:attrName>ppt_y</p:attrName>
                                        </p:attrNameLst>
                                      </p:cBhvr>
                                      <p:tavLst>
                                        <p:tav tm="0">
                                          <p:val>
                                            <p:strVal val="#ppt_y+#ppt_h*1.125000"/>
                                          </p:val>
                                        </p:tav>
                                        <p:tav tm="100000">
                                          <p:val>
                                            <p:strVal val="#ppt_y"/>
                                          </p:val>
                                        </p:tav>
                                      </p:tavLst>
                                    </p:anim>
                                    <p:animEffect transition="in" filter="wipe(up)">
                                      <p:cBhvr>
                                        <p:cTn id="33" dur="500"/>
                                        <p:tgtEl>
                                          <p:spTgt spid="10"/>
                                        </p:tgtEl>
                                      </p:cBhvr>
                                    </p:animEffect>
                                  </p:childTnLst>
                                </p:cTn>
                              </p:par>
                            </p:childTnLst>
                          </p:cTn>
                        </p:par>
                        <p:par>
                          <p:cTn id="34" fill="hold">
                            <p:stCondLst>
                              <p:cond delay="3000"/>
                            </p:stCondLst>
                            <p:childTnLst>
                              <p:par>
                                <p:cTn id="35" presetID="1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p:tgtEl>
                                          <p:spTgt spid="11"/>
                                        </p:tgtEl>
                                        <p:attrNameLst>
                                          <p:attrName>ppt_y</p:attrName>
                                        </p:attrNameLst>
                                      </p:cBhvr>
                                      <p:tavLst>
                                        <p:tav tm="0">
                                          <p:val>
                                            <p:strVal val="#ppt_y+#ppt_h*1.125000"/>
                                          </p:val>
                                        </p:tav>
                                        <p:tav tm="100000">
                                          <p:val>
                                            <p:strVal val="#ppt_y"/>
                                          </p:val>
                                        </p:tav>
                                      </p:tavLst>
                                    </p:anim>
                                    <p:animEffect transition="in" filter="wipe(up)">
                                      <p:cBhvr>
                                        <p:cTn id="38" dur="500"/>
                                        <p:tgtEl>
                                          <p:spTgt spid="11"/>
                                        </p:tgtEl>
                                      </p:cBhvr>
                                    </p:animEffect>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p:tgtEl>
                                          <p:spTgt spid="12"/>
                                        </p:tgtEl>
                                        <p:attrNameLst>
                                          <p:attrName>ppt_y</p:attrName>
                                        </p:attrNameLst>
                                      </p:cBhvr>
                                      <p:tavLst>
                                        <p:tav tm="0">
                                          <p:val>
                                            <p:strVal val="#ppt_y+#ppt_h*1.125000"/>
                                          </p:val>
                                        </p:tav>
                                        <p:tav tm="100000">
                                          <p:val>
                                            <p:strVal val="#ppt_y"/>
                                          </p:val>
                                        </p:tav>
                                      </p:tavLst>
                                    </p:anim>
                                    <p:animEffect transition="in" filter="wipe(up)">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829400" y="1386205"/>
            <a:ext cx="3682400" cy="671195"/>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dirty="0">
                <a:solidFill>
                  <a:srgbClr val="68AD56"/>
                </a:solidFill>
                <a:latin typeface="+mn-lt"/>
                <a:ea typeface="+mn-ea"/>
                <a:cs typeface="+mn-ea"/>
                <a:sym typeface="+mn-lt"/>
              </a:rPr>
              <a:t>保护环境的重要性</a:t>
            </a:r>
          </a:p>
        </p:txBody>
      </p:sp>
      <p:sp>
        <p:nvSpPr>
          <p:cNvPr id="3" name="文本框 2"/>
          <p:cNvSpPr txBox="1"/>
          <p:nvPr/>
        </p:nvSpPr>
        <p:spPr>
          <a:xfrm>
            <a:off x="1675130" y="2602865"/>
            <a:ext cx="5290185" cy="2399665"/>
          </a:xfrm>
          <a:prstGeom prst="rect">
            <a:avLst/>
          </a:prstGeom>
          <a:noFill/>
        </p:spPr>
        <p:txBody>
          <a:bodyPr vert="horz" wrap="square" lIns="91440" tIns="45720" rIns="91440" bIns="45720" rtlCol="0">
            <a:spAutoFit/>
          </a:bodyPr>
          <a:lstStyle/>
          <a:p>
            <a:pPr lvl="0" algn="l">
              <a:lnSpc>
                <a:spcPct val="150000"/>
              </a:lnSpc>
              <a:buClr>
                <a:srgbClr val="68AD56"/>
              </a:buClr>
              <a:buSzTx/>
              <a:buFont typeface="Wingdings" panose="05000000000000000000" charset="0"/>
            </a:pPr>
            <a:r>
              <a:rPr lang="zh-CN" altLang="en-US" sz="2000" dirty="0">
                <a:solidFill>
                  <a:schemeClr val="tx1">
                    <a:lumMod val="85000"/>
                    <a:lumOff val="15000"/>
                  </a:schemeClr>
                </a:solidFill>
                <a:cs typeface="+mn-ea"/>
                <a:sym typeface="+mn-lt"/>
              </a:rPr>
              <a:t>每一个环境污染的实例，可以说都是大自然对人类敲响的一声警钟。为了保护生态环境，为了维护人类自身和子孙后代的健康，必须积极防治环境污染。 如果不保护环境，人类将面临着灭亡。</a:t>
            </a:r>
          </a:p>
        </p:txBody>
      </p:sp>
      <p:pic>
        <p:nvPicPr>
          <p:cNvPr id="6" name="图片 5" descr="51miz-E1034713-08EB19AD"/>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9875" y="1590040"/>
            <a:ext cx="4904740" cy="367855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par>
                                <p:cTn id="18" presetID="55"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strVal val="#ppt_w*0.70"/>
                                          </p:val>
                                        </p:tav>
                                        <p:tav tm="100000">
                                          <p:val>
                                            <p:strVal val="#ppt_w"/>
                                          </p:val>
                                        </p:tav>
                                      </p:tavLst>
                                    </p:anim>
                                    <p:anim calcmode="lin" valueType="num">
                                      <p:cBhvr>
                                        <p:cTn id="21" dur="1000" fill="hold"/>
                                        <p:tgtEl>
                                          <p:spTgt spid="6"/>
                                        </p:tgtEl>
                                        <p:attrNameLst>
                                          <p:attrName>ppt_h</p:attrName>
                                        </p:attrNameLst>
                                      </p:cBhvr>
                                      <p:tavLst>
                                        <p:tav tm="0">
                                          <p:val>
                                            <p:strVal val="#ppt_h"/>
                                          </p:val>
                                        </p:tav>
                                        <p:tav tm="100000">
                                          <p:val>
                                            <p:strVal val="#ppt_h"/>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635" y="0"/>
            <a:ext cx="12192000" cy="6858000"/>
          </a:xfrm>
          <a:prstGeom prst="rect">
            <a:avLst/>
          </a:prstGeom>
        </p:spPr>
      </p:pic>
      <p:sp>
        <p:nvSpPr>
          <p:cNvPr id="2" name="标题 1"/>
          <p:cNvSpPr>
            <a:spLocks noGrp="1"/>
          </p:cNvSpPr>
          <p:nvPr>
            <p:ph type="title"/>
          </p:nvPr>
        </p:nvSpPr>
        <p:spPr>
          <a:xfrm>
            <a:off x="1637030" y="2673985"/>
            <a:ext cx="8980805" cy="1947545"/>
          </a:xfrm>
        </p:spPr>
        <p:txBody>
          <a:bodyPr vert="horz" lIns="91440" tIns="45720" rIns="91440" bIns="45720" rtlCol="0" anchor="b">
            <a:normAutofit fontScale="90000"/>
          </a:bodyPr>
          <a:lstStyle/>
          <a:p>
            <a:pPr algn="ctr"/>
            <a:r>
              <a:rPr lang="zh-CN" altLang="en-US" sz="9600" spc="500" dirty="0">
                <a:ln w="38100">
                  <a:solidFill>
                    <a:schemeClr val="bg1"/>
                  </a:solidFill>
                </a:ln>
                <a:gradFill>
                  <a:gsLst>
                    <a:gs pos="64000">
                      <a:srgbClr val="68AD56"/>
                    </a:gs>
                    <a:gs pos="100000">
                      <a:srgbClr val="B5D58C"/>
                    </a:gs>
                  </a:gsLst>
                  <a:lin ang="5400000" scaled="0"/>
                </a:gradFill>
                <a:latin typeface="方正粗黑宋简体" panose="02000000000000000000" pitchFamily="2" charset="-122"/>
                <a:ea typeface="方正粗黑宋简体" panose="02000000000000000000" pitchFamily="2" charset="-122"/>
                <a:cs typeface="+mn-ea"/>
                <a:sym typeface="+mn-lt"/>
              </a:rPr>
              <a:t>保护环境的措施</a:t>
            </a:r>
          </a:p>
        </p:txBody>
      </p:sp>
      <p:sp>
        <p:nvSpPr>
          <p:cNvPr id="11" name="圆角矩形 10"/>
          <p:cNvSpPr/>
          <p:nvPr/>
        </p:nvSpPr>
        <p:spPr>
          <a:xfrm>
            <a:off x="4162425" y="1598295"/>
            <a:ext cx="3928745" cy="868680"/>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4370705" y="1698625"/>
            <a:ext cx="3512820" cy="768350"/>
          </a:xfrm>
          <a:prstGeom prst="rect">
            <a:avLst/>
          </a:prstGeom>
          <a:noFill/>
        </p:spPr>
        <p:txBody>
          <a:bodyPr wrap="square" rtlCol="0">
            <a:spAutoFit/>
          </a:bodyPr>
          <a:lstStyle/>
          <a:p>
            <a:pPr algn="ctr"/>
            <a:r>
              <a:rPr lang="zh-CN" altLang="zh-CN" sz="4400">
                <a:solidFill>
                  <a:schemeClr val="bg1"/>
                </a:solidFill>
                <a:cs typeface="+mn-ea"/>
                <a:sym typeface="+mn-lt"/>
              </a:rPr>
              <a:t>第四部分</a:t>
            </a:r>
          </a:p>
        </p:txBody>
      </p:sp>
      <p:pic>
        <p:nvPicPr>
          <p:cNvPr id="6" name="图片 5" descr="51miz-E1259949-2C517DDA"/>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5115" y="4417060"/>
            <a:ext cx="9144000" cy="21907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strVal val="#ppt_w*0.70"/>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Effect transition="in" filter="fade">
                                      <p:cBhvr>
                                        <p:cTn id="20" dur="1000"/>
                                        <p:tgtEl>
                                          <p:spTgt spid="2"/>
                                        </p:tgtEl>
                                      </p:cBhvr>
                                    </p:animEffect>
                                  </p:childTnLst>
                                </p:cTn>
                              </p:par>
                              <p:par>
                                <p:cTn id="21" presetID="1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up)">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ldLvl="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956400" y="1360805"/>
            <a:ext cx="3444240" cy="6711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3200" b="1" dirty="0">
                <a:solidFill>
                  <a:srgbClr val="68AD56"/>
                </a:solidFill>
                <a:latin typeface="+mn-lt"/>
                <a:ea typeface="+mn-ea"/>
                <a:cs typeface="+mn-ea"/>
                <a:sym typeface="+mn-lt"/>
              </a:rPr>
              <a:t>生活垃圾分类处理</a:t>
            </a:r>
          </a:p>
        </p:txBody>
      </p:sp>
      <p:sp>
        <p:nvSpPr>
          <p:cNvPr id="3" name="文本框 2"/>
          <p:cNvSpPr txBox="1"/>
          <p:nvPr/>
        </p:nvSpPr>
        <p:spPr>
          <a:xfrm>
            <a:off x="1640205" y="2327275"/>
            <a:ext cx="9147810" cy="1938020"/>
          </a:xfrm>
          <a:prstGeom prst="rect">
            <a:avLst/>
          </a:prstGeom>
          <a:noFill/>
        </p:spPr>
        <p:txBody>
          <a:bodyPr vert="horz" wrap="square" lIns="91440" tIns="45720" rIns="91440" bIns="45720" rtlCol="0">
            <a:spAutoFit/>
          </a:bodyPr>
          <a:lstStyle/>
          <a:p>
            <a:pPr lvl="0" indent="457200" algn="l" fontAlgn="auto">
              <a:lnSpc>
                <a:spcPct val="150000"/>
              </a:lnSpc>
              <a:buClr>
                <a:srgbClr val="68AD56"/>
              </a:buClr>
              <a:buSzTx/>
              <a:buFont typeface="Wingdings" panose="05000000000000000000" charset="0"/>
            </a:pPr>
            <a:r>
              <a:rPr lang="zh-CN" altLang="en-US" sz="2000" dirty="0">
                <a:solidFill>
                  <a:schemeClr val="tx1">
                    <a:lumMod val="85000"/>
                    <a:lumOff val="15000"/>
                  </a:schemeClr>
                </a:solidFill>
                <a:cs typeface="+mn-ea"/>
                <a:sym typeface="+mn-lt"/>
              </a:rPr>
              <a:t>对家中生活垃圾分类处理，有的可以回收利用的尽量交到回收站收购，有污染的物品不能乱扔。一般街道没处都有两个垃圾箱，一是装可回收的垃圾，二是装其他垃圾。在倒垃圾的时候，多走几步路，一定要放入垃圾箱，使清洁工容易清理垃圾。</a:t>
            </a:r>
          </a:p>
        </p:txBody>
      </p:sp>
      <p:pic>
        <p:nvPicPr>
          <p:cNvPr id="7" name="图片 6" descr="51miz-E1263491-9421AFBC"/>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3790" y="3442335"/>
            <a:ext cx="5120640" cy="384048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par>
                                <p:cTn id="18" presetID="1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ppt_y</p:attrName>
                                        </p:attrNameLst>
                                      </p:cBhvr>
                                      <p:tavLst>
                                        <p:tav tm="0">
                                          <p:val>
                                            <p:strVal val="#ppt_y+#ppt_h*1.125000"/>
                                          </p:val>
                                        </p:tav>
                                        <p:tav tm="100000">
                                          <p:val>
                                            <p:strVal val="#ppt_y"/>
                                          </p:val>
                                        </p:tav>
                                      </p:tavLst>
                                    </p:anim>
                                    <p:animEffect transition="in" filter="wipe(up)">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861185" y="1374775"/>
            <a:ext cx="3634740" cy="67119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b="1" dirty="0">
                <a:solidFill>
                  <a:srgbClr val="68AD56"/>
                </a:solidFill>
                <a:latin typeface="+mn-lt"/>
                <a:ea typeface="+mn-ea"/>
                <a:cs typeface="+mn-ea"/>
                <a:sym typeface="+mn-lt"/>
              </a:rPr>
              <a:t>购物尽量不要使用塑料袋</a:t>
            </a:r>
          </a:p>
        </p:txBody>
      </p:sp>
      <p:sp>
        <p:nvSpPr>
          <p:cNvPr id="3" name="文本框 2"/>
          <p:cNvSpPr txBox="1"/>
          <p:nvPr/>
        </p:nvSpPr>
        <p:spPr>
          <a:xfrm>
            <a:off x="1640205" y="2565400"/>
            <a:ext cx="4838700" cy="2399665"/>
          </a:xfrm>
          <a:prstGeom prst="rect">
            <a:avLst/>
          </a:prstGeom>
          <a:noFill/>
        </p:spPr>
        <p:txBody>
          <a:bodyPr vert="horz" wrap="square" lIns="91440" tIns="45720" rIns="91440" bIns="45720" rtlCol="0">
            <a:spAutoFit/>
          </a:bodyPr>
          <a:lstStyle/>
          <a:p>
            <a:pPr lvl="0" indent="457200" algn="l" fontAlgn="auto">
              <a:lnSpc>
                <a:spcPct val="150000"/>
              </a:lnSpc>
              <a:buClr>
                <a:srgbClr val="68AD56"/>
              </a:buClr>
              <a:buSzTx/>
              <a:buFont typeface="Wingdings" panose="05000000000000000000" charset="0"/>
            </a:pPr>
            <a:r>
              <a:rPr lang="zh-CN" altLang="en-US" sz="2000" dirty="0">
                <a:solidFill>
                  <a:srgbClr val="333333"/>
                </a:solidFill>
                <a:cs typeface="+mn-ea"/>
                <a:sym typeface="+mn-lt"/>
              </a:rPr>
              <a:t>购物可以使用布袋或纸袋，不要使用不易处理的塑料袋，以免对环境造成污染。塑料袋危害大，埋在地里不会腐化，燃烧处理又污染空气。所以要使用比较环保的布袋或纸袋。</a:t>
            </a:r>
          </a:p>
        </p:txBody>
      </p:sp>
      <p:pic>
        <p:nvPicPr>
          <p:cNvPr id="6" name="图片 5" descr="51miz-E1256222-01F19A8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8905" y="797560"/>
            <a:ext cx="4858385" cy="485838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par>
                                <p:cTn id="18" presetID="1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ppt_y</p:attrName>
                                        </p:attrNameLst>
                                      </p:cBhvr>
                                      <p:tavLst>
                                        <p:tav tm="0">
                                          <p:val>
                                            <p:strVal val="#ppt_y+#ppt_h*1.125000"/>
                                          </p:val>
                                        </p:tav>
                                        <p:tav tm="100000">
                                          <p:val>
                                            <p:strVal val="#ppt_y"/>
                                          </p:val>
                                        </p:tav>
                                      </p:tavLst>
                                    </p:anim>
                                    <p:animEffect transition="in" filter="wipe(up)">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635" y="0"/>
            <a:ext cx="12192000" cy="6858000"/>
          </a:xfrm>
          <a:prstGeom prst="rect">
            <a:avLst/>
          </a:prstGeom>
        </p:spPr>
      </p:pic>
      <p:sp>
        <p:nvSpPr>
          <p:cNvPr id="11" name="圆角矩形 10"/>
          <p:cNvSpPr/>
          <p:nvPr/>
        </p:nvSpPr>
        <p:spPr>
          <a:xfrm>
            <a:off x="6108065" y="2359025"/>
            <a:ext cx="3607435" cy="595630"/>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spc="300">
              <a:cs typeface="+mn-ea"/>
              <a:sym typeface="+mn-lt"/>
            </a:endParaRPr>
          </a:p>
        </p:txBody>
      </p:sp>
      <p:sp>
        <p:nvSpPr>
          <p:cNvPr id="2" name="标题 1"/>
          <p:cNvSpPr>
            <a:spLocks noGrp="1"/>
          </p:cNvSpPr>
          <p:nvPr>
            <p:ph type="title"/>
          </p:nvPr>
        </p:nvSpPr>
        <p:spPr>
          <a:xfrm>
            <a:off x="5418455" y="1106805"/>
            <a:ext cx="3468370" cy="1325880"/>
          </a:xfrm>
        </p:spPr>
        <p:txBody>
          <a:bodyPr vert="horz" lIns="91440" tIns="45720" rIns="91440" bIns="45720" rtlCol="0" anchor="b">
            <a:noAutofit/>
          </a:bodyPr>
          <a:lstStyle/>
          <a:p>
            <a:pPr lvl="0" algn="ctr">
              <a:buClrTx/>
              <a:buSzTx/>
              <a:buFontTx/>
            </a:pPr>
            <a:r>
              <a:rPr lang="zh-CN" altLang="en-US" sz="8000" spc="500" dirty="0">
                <a:ln w="38100">
                  <a:solidFill>
                    <a:schemeClr val="bg1"/>
                  </a:solidFill>
                </a:ln>
                <a:gradFill>
                  <a:gsLst>
                    <a:gs pos="64000">
                      <a:srgbClr val="68AD56"/>
                    </a:gs>
                    <a:gs pos="100000">
                      <a:srgbClr val="B5D58C"/>
                    </a:gs>
                  </a:gsLst>
                  <a:lin ang="5400000" scaled="0"/>
                </a:gradFill>
                <a:uFillTx/>
                <a:latin typeface="方正粗黑宋简体" panose="02000000000000000000" pitchFamily="2" charset="-122"/>
                <a:ea typeface="方正粗黑宋简体" panose="02000000000000000000" pitchFamily="2" charset="-122"/>
                <a:cs typeface="+mn-ea"/>
                <a:sym typeface="+mn-lt"/>
              </a:rPr>
              <a:t>目录</a:t>
            </a:r>
          </a:p>
        </p:txBody>
      </p:sp>
      <p:pic>
        <p:nvPicPr>
          <p:cNvPr id="5" name="图片 4" descr="51miz-E1261380-F3BA8E3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380" y="1106805"/>
            <a:ext cx="5751195" cy="5751195"/>
          </a:xfrm>
          <a:prstGeom prst="rect">
            <a:avLst/>
          </a:prstGeom>
        </p:spPr>
      </p:pic>
      <p:sp>
        <p:nvSpPr>
          <p:cNvPr id="6" name="文本框 5"/>
          <p:cNvSpPr txBox="1"/>
          <p:nvPr/>
        </p:nvSpPr>
        <p:spPr>
          <a:xfrm>
            <a:off x="6125210" y="2432685"/>
            <a:ext cx="2608406" cy="461665"/>
          </a:xfrm>
          <a:prstGeom prst="rect">
            <a:avLst/>
          </a:prstGeom>
          <a:noFill/>
        </p:spPr>
        <p:txBody>
          <a:bodyPr wrap="none" rtlCol="0" anchor="t">
            <a:spAutoFit/>
          </a:bodyPr>
          <a:lstStyle/>
          <a:p>
            <a:pPr marL="0" indent="0">
              <a:buNone/>
            </a:pPr>
            <a:r>
              <a:rPr lang="zh-CN" altLang="en-US" sz="2400" b="1" spc="300" dirty="0">
                <a:solidFill>
                  <a:schemeClr val="bg1"/>
                </a:solidFill>
                <a:cs typeface="+mn-ea"/>
                <a:sym typeface="+mn-lt"/>
              </a:rPr>
              <a:t>一、我们的地球</a:t>
            </a:r>
          </a:p>
        </p:txBody>
      </p:sp>
      <p:sp>
        <p:nvSpPr>
          <p:cNvPr id="12" name="圆角矩形 11"/>
          <p:cNvSpPr/>
          <p:nvPr/>
        </p:nvSpPr>
        <p:spPr>
          <a:xfrm>
            <a:off x="6099175" y="3094355"/>
            <a:ext cx="3607435" cy="595630"/>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spc="300">
              <a:cs typeface="+mn-ea"/>
              <a:sym typeface="+mn-lt"/>
            </a:endParaRPr>
          </a:p>
        </p:txBody>
      </p:sp>
      <p:sp>
        <p:nvSpPr>
          <p:cNvPr id="7" name="文本框 6"/>
          <p:cNvSpPr txBox="1"/>
          <p:nvPr/>
        </p:nvSpPr>
        <p:spPr>
          <a:xfrm>
            <a:off x="6108065" y="3168015"/>
            <a:ext cx="2608406" cy="461665"/>
          </a:xfrm>
          <a:prstGeom prst="rect">
            <a:avLst/>
          </a:prstGeom>
          <a:noFill/>
        </p:spPr>
        <p:txBody>
          <a:bodyPr wrap="none" rtlCol="0" anchor="t">
            <a:spAutoFit/>
          </a:bodyPr>
          <a:lstStyle/>
          <a:p>
            <a:r>
              <a:rPr lang="zh-CN" altLang="en-US" sz="2400" b="1" spc="300" dirty="0">
                <a:solidFill>
                  <a:schemeClr val="bg1"/>
                </a:solidFill>
                <a:cs typeface="+mn-ea"/>
                <a:sym typeface="+mn-lt"/>
              </a:rPr>
              <a:t>二、污染的分类</a:t>
            </a:r>
          </a:p>
        </p:txBody>
      </p:sp>
      <p:sp>
        <p:nvSpPr>
          <p:cNvPr id="14" name="圆角矩形 13"/>
          <p:cNvSpPr/>
          <p:nvPr/>
        </p:nvSpPr>
        <p:spPr>
          <a:xfrm>
            <a:off x="6108065" y="4565015"/>
            <a:ext cx="3607435" cy="595630"/>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spc="300">
              <a:cs typeface="+mn-ea"/>
              <a:sym typeface="+mn-lt"/>
            </a:endParaRPr>
          </a:p>
        </p:txBody>
      </p:sp>
      <p:sp>
        <p:nvSpPr>
          <p:cNvPr id="9" name="文本框 8"/>
          <p:cNvSpPr txBox="1"/>
          <p:nvPr/>
        </p:nvSpPr>
        <p:spPr>
          <a:xfrm>
            <a:off x="6108065" y="4638675"/>
            <a:ext cx="3300904" cy="461665"/>
          </a:xfrm>
          <a:prstGeom prst="rect">
            <a:avLst/>
          </a:prstGeom>
          <a:noFill/>
        </p:spPr>
        <p:txBody>
          <a:bodyPr wrap="none" rtlCol="0" anchor="t">
            <a:spAutoFit/>
          </a:bodyPr>
          <a:lstStyle/>
          <a:p>
            <a:pPr marL="0" indent="0">
              <a:buNone/>
            </a:pPr>
            <a:r>
              <a:rPr lang="zh-CN" altLang="en-US" sz="2400" b="1" spc="300" dirty="0" smtClean="0">
                <a:solidFill>
                  <a:schemeClr val="bg1"/>
                </a:solidFill>
                <a:cs typeface="+mn-ea"/>
                <a:sym typeface="+mn-lt"/>
              </a:rPr>
              <a:t>四、保护环境的措施</a:t>
            </a:r>
          </a:p>
        </p:txBody>
      </p:sp>
      <p:sp>
        <p:nvSpPr>
          <p:cNvPr id="13" name="圆角矩形 12"/>
          <p:cNvSpPr/>
          <p:nvPr/>
        </p:nvSpPr>
        <p:spPr>
          <a:xfrm>
            <a:off x="6099175" y="3829685"/>
            <a:ext cx="3607435" cy="595630"/>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spc="300">
              <a:cs typeface="+mn-ea"/>
              <a:sym typeface="+mn-lt"/>
            </a:endParaRPr>
          </a:p>
        </p:txBody>
      </p:sp>
      <p:sp>
        <p:nvSpPr>
          <p:cNvPr id="8" name="文本框 7"/>
          <p:cNvSpPr txBox="1"/>
          <p:nvPr/>
        </p:nvSpPr>
        <p:spPr>
          <a:xfrm>
            <a:off x="6099175" y="3903345"/>
            <a:ext cx="2608406" cy="461665"/>
          </a:xfrm>
          <a:prstGeom prst="rect">
            <a:avLst/>
          </a:prstGeom>
          <a:noFill/>
        </p:spPr>
        <p:txBody>
          <a:bodyPr wrap="none" rtlCol="0" anchor="t">
            <a:spAutoFit/>
          </a:bodyPr>
          <a:lstStyle/>
          <a:p>
            <a:r>
              <a:rPr lang="zh-CN" altLang="en-US" sz="2400" b="1" spc="300" dirty="0">
                <a:solidFill>
                  <a:schemeClr val="bg1"/>
                </a:solidFill>
                <a:cs typeface="+mn-ea"/>
                <a:sym typeface="+mn-lt"/>
              </a:rPr>
              <a:t>三、污染的</a:t>
            </a:r>
            <a:r>
              <a:rPr lang="zh-CN" altLang="en-US" sz="2400" b="1" spc="300" dirty="0" smtClean="0">
                <a:solidFill>
                  <a:schemeClr val="bg1"/>
                </a:solidFill>
                <a:cs typeface="+mn-ea"/>
                <a:sym typeface="+mn-lt"/>
              </a:rPr>
              <a:t>危害</a:t>
            </a:r>
          </a:p>
        </p:txBody>
      </p:sp>
      <p:sp>
        <p:nvSpPr>
          <p:cNvPr id="15" name="文本框 14"/>
          <p:cNvSpPr txBox="1"/>
          <p:nvPr/>
        </p:nvSpPr>
        <p:spPr>
          <a:xfrm>
            <a:off x="8146414" y="1510665"/>
            <a:ext cx="2356485" cy="523220"/>
          </a:xfrm>
          <a:prstGeom prst="rect">
            <a:avLst/>
          </a:prstGeom>
          <a:noFill/>
        </p:spPr>
        <p:txBody>
          <a:bodyPr wrap="square" rtlCol="0">
            <a:spAutoFit/>
          </a:bodyPr>
          <a:lstStyle/>
          <a:p>
            <a:r>
              <a:rPr lang="en-US" altLang="zh-CN" sz="2800" b="1" dirty="0">
                <a:solidFill>
                  <a:srgbClr val="68AD56"/>
                </a:solidFill>
                <a:cs typeface="+mn-ea"/>
                <a:sym typeface="+mn-lt"/>
              </a:rPr>
              <a:t>CONTENTS</a:t>
            </a:r>
          </a:p>
        </p:txBody>
      </p:sp>
      <p:sp>
        <p:nvSpPr>
          <p:cNvPr id="3" name="文本框 2"/>
          <p:cNvSpPr txBox="1"/>
          <p:nvPr/>
        </p:nvSpPr>
        <p:spPr>
          <a:xfrm>
            <a:off x="816746" y="71021"/>
            <a:ext cx="1677879" cy="230832"/>
          </a:xfrm>
          <a:prstGeom prst="rect">
            <a:avLst/>
          </a:prstGeom>
          <a:noFill/>
        </p:spPr>
        <p:txBody>
          <a:bodyPr wrap="square" rtlCol="0">
            <a:spAutoFit/>
          </a:bodyPr>
          <a:lstStyle/>
          <a:p>
            <a:r>
              <a:rPr lang="en-US" altLang="zh-CN" sz="900" dirty="0">
                <a:solidFill>
                  <a:srgbClr val="B5D58C"/>
                </a:solidFill>
              </a:rPr>
              <a:t>https://www.ypppt.com/</a:t>
            </a:r>
            <a:endParaRPr lang="zh-CN" altLang="en-US" sz="900" dirty="0">
              <a:solidFill>
                <a:srgbClr val="B5D58C"/>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par>
                          <p:cTn id="9" fill="hold">
                            <p:stCondLst>
                              <p:cond delay="500"/>
                            </p:stCondLst>
                            <p:childTnLst>
                              <p:par>
                                <p:cTn id="10" presetID="55"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strVal val="#ppt_w*0.70"/>
                                          </p:val>
                                        </p:tav>
                                        <p:tav tm="100000">
                                          <p:val>
                                            <p:strVal val="#ppt_w"/>
                                          </p:val>
                                        </p:tav>
                                      </p:tavLst>
                                    </p:anim>
                                    <p:anim calcmode="lin" valueType="num">
                                      <p:cBhvr>
                                        <p:cTn id="18" dur="1000" fill="hold"/>
                                        <p:tgtEl>
                                          <p:spTgt spid="15"/>
                                        </p:tgtEl>
                                        <p:attrNameLst>
                                          <p:attrName>ppt_h</p:attrName>
                                        </p:attrNameLst>
                                      </p:cBhvr>
                                      <p:tavLst>
                                        <p:tav tm="0">
                                          <p:val>
                                            <p:strVal val="#ppt_h"/>
                                          </p:val>
                                        </p:tav>
                                        <p:tav tm="100000">
                                          <p:val>
                                            <p:strVal val="#ppt_h"/>
                                          </p:val>
                                        </p:tav>
                                      </p:tavLst>
                                    </p:anim>
                                    <p:animEffect transition="in" filter="fade">
                                      <p:cBhvr>
                                        <p:cTn id="19" dur="1000"/>
                                        <p:tgtEl>
                                          <p:spTgt spid="15"/>
                                        </p:tgtEl>
                                      </p:cBhvr>
                                    </p:animEffect>
                                  </p:childTnLst>
                                </p:cTn>
                              </p:par>
                            </p:childTnLst>
                          </p:cTn>
                        </p:par>
                        <p:par>
                          <p:cTn id="20" fill="hold">
                            <p:stCondLst>
                              <p:cond delay="1500"/>
                            </p:stCondLst>
                            <p:childTnLst>
                              <p:par>
                                <p:cTn id="21" presetID="1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ppt_x</p:attrName>
                                        </p:attrNameLst>
                                      </p:cBhvr>
                                      <p:tavLst>
                                        <p:tav tm="0">
                                          <p:val>
                                            <p:strVal val="#ppt_x-#ppt_w*1.125000"/>
                                          </p:val>
                                        </p:tav>
                                        <p:tav tm="100000">
                                          <p:val>
                                            <p:strVal val="#ppt_x"/>
                                          </p:val>
                                        </p:tav>
                                      </p:tavLst>
                                    </p:anim>
                                    <p:animEffect transition="in" filter="wipe(right)">
                                      <p:cBhvr>
                                        <p:cTn id="24" dur="500"/>
                                        <p:tgtEl>
                                          <p:spTgt spid="6"/>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p:tgtEl>
                                          <p:spTgt spid="11"/>
                                        </p:tgtEl>
                                        <p:attrNameLst>
                                          <p:attrName>ppt_x</p:attrName>
                                        </p:attrNameLst>
                                      </p:cBhvr>
                                      <p:tavLst>
                                        <p:tav tm="0">
                                          <p:val>
                                            <p:strVal val="#ppt_x-#ppt_w*1.125000"/>
                                          </p:val>
                                        </p:tav>
                                        <p:tav tm="100000">
                                          <p:val>
                                            <p:strVal val="#ppt_x"/>
                                          </p:val>
                                        </p:tav>
                                      </p:tavLst>
                                    </p:anim>
                                    <p:animEffect transition="in" filter="wipe(right)">
                                      <p:cBhvr>
                                        <p:cTn id="28" dur="500"/>
                                        <p:tgtEl>
                                          <p:spTgt spid="11"/>
                                        </p:tgtEl>
                                      </p:cBhvr>
                                    </p:animEffect>
                                  </p:childTnLst>
                                </p:cTn>
                              </p:par>
                            </p:childTnLst>
                          </p:cTn>
                        </p:par>
                        <p:par>
                          <p:cTn id="29" fill="hold">
                            <p:stCondLst>
                              <p:cond delay="2000"/>
                            </p:stCondLst>
                            <p:childTnLst>
                              <p:par>
                                <p:cTn id="30" presetID="1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p:tgtEl>
                                          <p:spTgt spid="12"/>
                                        </p:tgtEl>
                                        <p:attrNameLst>
                                          <p:attrName>ppt_x</p:attrName>
                                        </p:attrNameLst>
                                      </p:cBhvr>
                                      <p:tavLst>
                                        <p:tav tm="0">
                                          <p:val>
                                            <p:strVal val="#ppt_x-#ppt_w*1.125000"/>
                                          </p:val>
                                        </p:tav>
                                        <p:tav tm="100000">
                                          <p:val>
                                            <p:strVal val="#ppt_x"/>
                                          </p:val>
                                        </p:tav>
                                      </p:tavLst>
                                    </p:anim>
                                    <p:animEffect transition="in" filter="wipe(right)">
                                      <p:cBhvr>
                                        <p:cTn id="33" dur="500"/>
                                        <p:tgtEl>
                                          <p:spTgt spid="12"/>
                                        </p:tgtEl>
                                      </p:cBhvr>
                                    </p:animEffect>
                                  </p:childTnLst>
                                </p:cTn>
                              </p:par>
                              <p:par>
                                <p:cTn id="34" presetID="12" presetClass="entr" presetSubtype="8"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p:tgtEl>
                                          <p:spTgt spid="7"/>
                                        </p:tgtEl>
                                        <p:attrNameLst>
                                          <p:attrName>ppt_x</p:attrName>
                                        </p:attrNameLst>
                                      </p:cBhvr>
                                      <p:tavLst>
                                        <p:tav tm="0">
                                          <p:val>
                                            <p:strVal val="#ppt_x-#ppt_w*1.125000"/>
                                          </p:val>
                                        </p:tav>
                                        <p:tav tm="100000">
                                          <p:val>
                                            <p:strVal val="#ppt_x"/>
                                          </p:val>
                                        </p:tav>
                                      </p:tavLst>
                                    </p:anim>
                                    <p:animEffect transition="in" filter="wipe(right)">
                                      <p:cBhvr>
                                        <p:cTn id="37" dur="500"/>
                                        <p:tgtEl>
                                          <p:spTgt spid="7"/>
                                        </p:tgtEl>
                                      </p:cBhvr>
                                    </p:animEffect>
                                  </p:childTnLst>
                                </p:cTn>
                              </p:par>
                            </p:childTnLst>
                          </p:cTn>
                        </p:par>
                        <p:par>
                          <p:cTn id="38" fill="hold">
                            <p:stCondLst>
                              <p:cond delay="2500"/>
                            </p:stCondLst>
                            <p:childTnLst>
                              <p:par>
                                <p:cTn id="39" presetID="1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p:tgtEl>
                                          <p:spTgt spid="8"/>
                                        </p:tgtEl>
                                        <p:attrNameLst>
                                          <p:attrName>ppt_x</p:attrName>
                                        </p:attrNameLst>
                                      </p:cBhvr>
                                      <p:tavLst>
                                        <p:tav tm="0">
                                          <p:val>
                                            <p:strVal val="#ppt_x-#ppt_w*1.125000"/>
                                          </p:val>
                                        </p:tav>
                                        <p:tav tm="100000">
                                          <p:val>
                                            <p:strVal val="#ppt_x"/>
                                          </p:val>
                                        </p:tav>
                                      </p:tavLst>
                                    </p:anim>
                                    <p:animEffect transition="in" filter="wipe(right)">
                                      <p:cBhvr>
                                        <p:cTn id="42" dur="500"/>
                                        <p:tgtEl>
                                          <p:spTgt spid="8"/>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p:tgtEl>
                                          <p:spTgt spid="13"/>
                                        </p:tgtEl>
                                        <p:attrNameLst>
                                          <p:attrName>ppt_x</p:attrName>
                                        </p:attrNameLst>
                                      </p:cBhvr>
                                      <p:tavLst>
                                        <p:tav tm="0">
                                          <p:val>
                                            <p:strVal val="#ppt_x-#ppt_w*1.125000"/>
                                          </p:val>
                                        </p:tav>
                                        <p:tav tm="100000">
                                          <p:val>
                                            <p:strVal val="#ppt_x"/>
                                          </p:val>
                                        </p:tav>
                                      </p:tavLst>
                                    </p:anim>
                                    <p:animEffect transition="in" filter="wipe(right)">
                                      <p:cBhvr>
                                        <p:cTn id="46" dur="500"/>
                                        <p:tgtEl>
                                          <p:spTgt spid="13"/>
                                        </p:tgtEl>
                                      </p:cBhvr>
                                    </p:animEffect>
                                  </p:childTnLst>
                                </p:cTn>
                              </p:par>
                            </p:childTnLst>
                          </p:cTn>
                        </p:par>
                        <p:par>
                          <p:cTn id="47" fill="hold">
                            <p:stCondLst>
                              <p:cond delay="3000"/>
                            </p:stCondLst>
                            <p:childTnLst>
                              <p:par>
                                <p:cTn id="48" presetID="1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p:tgtEl>
                                          <p:spTgt spid="14"/>
                                        </p:tgtEl>
                                        <p:attrNameLst>
                                          <p:attrName>ppt_x</p:attrName>
                                        </p:attrNameLst>
                                      </p:cBhvr>
                                      <p:tavLst>
                                        <p:tav tm="0">
                                          <p:val>
                                            <p:strVal val="#ppt_x-#ppt_w*1.125000"/>
                                          </p:val>
                                        </p:tav>
                                        <p:tav tm="100000">
                                          <p:val>
                                            <p:strVal val="#ppt_x"/>
                                          </p:val>
                                        </p:tav>
                                      </p:tavLst>
                                    </p:anim>
                                    <p:animEffect transition="in" filter="wipe(right)">
                                      <p:cBhvr>
                                        <p:cTn id="51" dur="500"/>
                                        <p:tgtEl>
                                          <p:spTgt spid="14"/>
                                        </p:tgtEl>
                                      </p:cBhvr>
                                    </p:animEffect>
                                  </p:childTnLst>
                                </p:cTn>
                              </p:par>
                              <p:par>
                                <p:cTn id="52" presetID="12" presetClass="entr" presetSubtype="8"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p:tgtEl>
                                          <p:spTgt spid="9"/>
                                        </p:tgtEl>
                                        <p:attrNameLst>
                                          <p:attrName>ppt_x</p:attrName>
                                        </p:attrNameLst>
                                      </p:cBhvr>
                                      <p:tavLst>
                                        <p:tav tm="0">
                                          <p:val>
                                            <p:strVal val="#ppt_x-#ppt_w*1.125000"/>
                                          </p:val>
                                        </p:tav>
                                        <p:tav tm="100000">
                                          <p:val>
                                            <p:strVal val="#ppt_x"/>
                                          </p:val>
                                        </p:tav>
                                      </p:tavLst>
                                    </p:anim>
                                    <p:animEffect transition="in" filter="wipe(righ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P spid="6" grpId="0"/>
      <p:bldP spid="12" grpId="0" animBg="1"/>
      <p:bldP spid="7" grpId="0"/>
      <p:bldP spid="14" grpId="0" animBg="1"/>
      <p:bldP spid="9" grpId="0"/>
      <p:bldP spid="13" grpId="0" animBg="1"/>
      <p:bldP spid="8"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848485" y="1374775"/>
            <a:ext cx="3634740" cy="67119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800" b="1" dirty="0">
                <a:solidFill>
                  <a:srgbClr val="68AD56"/>
                </a:solidFill>
                <a:latin typeface="+mn-lt"/>
                <a:ea typeface="+mn-ea"/>
                <a:cs typeface="+mn-ea"/>
                <a:sym typeface="+mn-lt"/>
              </a:rPr>
              <a:t>有害垃圾要回收处理</a:t>
            </a:r>
          </a:p>
        </p:txBody>
      </p:sp>
      <p:sp>
        <p:nvSpPr>
          <p:cNvPr id="3" name="文本框 2"/>
          <p:cNvSpPr txBox="1"/>
          <p:nvPr/>
        </p:nvSpPr>
        <p:spPr>
          <a:xfrm>
            <a:off x="1640205" y="2565400"/>
            <a:ext cx="4838700" cy="2399665"/>
          </a:xfrm>
          <a:prstGeom prst="rect">
            <a:avLst/>
          </a:prstGeom>
          <a:noFill/>
        </p:spPr>
        <p:txBody>
          <a:bodyPr vert="horz" wrap="square" lIns="91440" tIns="45720" rIns="91440" bIns="45720" rtlCol="0">
            <a:spAutoFit/>
          </a:bodyPr>
          <a:lstStyle/>
          <a:p>
            <a:pPr lvl="0" indent="457200" algn="l" fontAlgn="auto">
              <a:lnSpc>
                <a:spcPct val="150000"/>
              </a:lnSpc>
              <a:buClr>
                <a:srgbClr val="68AD56"/>
              </a:buClr>
              <a:buSzTx/>
              <a:buFont typeface="Wingdings" panose="05000000000000000000" charset="0"/>
            </a:pPr>
            <a:r>
              <a:rPr lang="zh-CN" altLang="en-US" sz="2000" dirty="0">
                <a:solidFill>
                  <a:srgbClr val="333333"/>
                </a:solidFill>
                <a:cs typeface="+mn-ea"/>
                <a:sym typeface="+mn-lt"/>
              </a:rPr>
              <a:t>比如普通电池或者锂电池对土壤污染比较严重，不要乱扔，要回收处理。现在很多地方都要回收就手机或电池，有的还可以换一些生活用品。要教育孩子不要玩电池，不要乱扔电池。</a:t>
            </a:r>
          </a:p>
        </p:txBody>
      </p:sp>
      <p:pic>
        <p:nvPicPr>
          <p:cNvPr id="7" name="图片 6" descr="51miz-E1163916-05DC92EC-1920x127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8905" y="1881505"/>
            <a:ext cx="4641850" cy="309499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par>
                                <p:cTn id="18" presetID="1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ppt_y</p:attrName>
                                        </p:attrNameLst>
                                      </p:cBhvr>
                                      <p:tavLst>
                                        <p:tav tm="0">
                                          <p:val>
                                            <p:strVal val="#ppt_y+#ppt_h*1.125000"/>
                                          </p:val>
                                        </p:tav>
                                        <p:tav tm="100000">
                                          <p:val>
                                            <p:strVal val="#ppt_y"/>
                                          </p:val>
                                        </p:tav>
                                      </p:tavLst>
                                    </p:anim>
                                    <p:animEffect transition="in" filter="wipe(up)">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835785" y="1374775"/>
            <a:ext cx="3634740" cy="6711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400" b="1" dirty="0">
                <a:solidFill>
                  <a:srgbClr val="68AD56"/>
                </a:solidFill>
                <a:latin typeface="+mn-lt"/>
                <a:ea typeface="+mn-ea"/>
                <a:cs typeface="+mn-ea"/>
                <a:sym typeface="+mn-lt"/>
              </a:rPr>
              <a:t>外出少开机动车，</a:t>
            </a:r>
          </a:p>
          <a:p>
            <a:pPr lvl="0" algn="ctr">
              <a:buClrTx/>
              <a:buSzTx/>
              <a:buFontTx/>
            </a:pPr>
            <a:r>
              <a:rPr lang="zh-CN" altLang="en-US" sz="2400" b="1" dirty="0">
                <a:solidFill>
                  <a:srgbClr val="68AD56"/>
                </a:solidFill>
                <a:latin typeface="+mn-lt"/>
                <a:ea typeface="+mn-ea"/>
                <a:cs typeface="+mn-ea"/>
                <a:sym typeface="+mn-lt"/>
              </a:rPr>
              <a:t>多骑电动车或自行车</a:t>
            </a:r>
          </a:p>
        </p:txBody>
      </p:sp>
      <p:sp>
        <p:nvSpPr>
          <p:cNvPr id="3" name="文本框 2"/>
          <p:cNvSpPr txBox="1"/>
          <p:nvPr/>
        </p:nvSpPr>
        <p:spPr>
          <a:xfrm>
            <a:off x="1640205" y="2565400"/>
            <a:ext cx="4838700" cy="2399665"/>
          </a:xfrm>
          <a:prstGeom prst="rect">
            <a:avLst/>
          </a:prstGeom>
          <a:noFill/>
        </p:spPr>
        <p:txBody>
          <a:bodyPr vert="horz" wrap="square" lIns="91440" tIns="45720" rIns="91440" bIns="45720" rtlCol="0">
            <a:spAutoFit/>
          </a:bodyPr>
          <a:lstStyle/>
          <a:p>
            <a:pPr lvl="0" indent="457200" algn="l" fontAlgn="auto">
              <a:lnSpc>
                <a:spcPct val="150000"/>
              </a:lnSpc>
              <a:buClr>
                <a:srgbClr val="68AD56"/>
              </a:buClr>
              <a:buSzTx/>
              <a:buFont typeface="Wingdings" panose="05000000000000000000" charset="0"/>
            </a:pPr>
            <a:r>
              <a:rPr lang="zh-CN" altLang="en-US" sz="2000" dirty="0">
                <a:solidFill>
                  <a:srgbClr val="333333"/>
                </a:solidFill>
                <a:cs typeface="+mn-ea"/>
                <a:sym typeface="+mn-lt"/>
              </a:rPr>
              <a:t>机动车对空气产生直接影响，所以能走路的就不要开车，既可以锻炼身体，又能够减排有害气体。若路途较远可以考虑骑电动车或自行车，一来环保，二来也能缓解交通拥堵现象。</a:t>
            </a:r>
          </a:p>
        </p:txBody>
      </p:sp>
      <p:pic>
        <p:nvPicPr>
          <p:cNvPr id="6" name="图片 5" descr="51miz-E1259842-4BE626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9875" y="2003425"/>
            <a:ext cx="4300855" cy="322643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par>
                                <p:cTn id="18" presetID="1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ppt_y</p:attrName>
                                        </p:attrNameLst>
                                      </p:cBhvr>
                                      <p:tavLst>
                                        <p:tav tm="0">
                                          <p:val>
                                            <p:strVal val="#ppt_y+#ppt_h*1.125000"/>
                                          </p:val>
                                        </p:tav>
                                        <p:tav tm="100000">
                                          <p:val>
                                            <p:strVal val="#ppt_y"/>
                                          </p:val>
                                        </p:tav>
                                      </p:tavLst>
                                    </p:anim>
                                    <p:animEffect transition="in" filter="wipe(up)">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861185" y="1362075"/>
            <a:ext cx="3634740" cy="6711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800" b="1" dirty="0">
                <a:solidFill>
                  <a:srgbClr val="68AD56"/>
                </a:solidFill>
                <a:latin typeface="+mn-lt"/>
                <a:ea typeface="+mn-ea"/>
                <a:cs typeface="+mn-ea"/>
                <a:sym typeface="+mn-lt"/>
              </a:rPr>
              <a:t>低碳生活，减少污染</a:t>
            </a:r>
          </a:p>
        </p:txBody>
      </p:sp>
      <p:sp>
        <p:nvSpPr>
          <p:cNvPr id="3" name="文本框 2"/>
          <p:cNvSpPr txBox="1"/>
          <p:nvPr/>
        </p:nvSpPr>
        <p:spPr>
          <a:xfrm>
            <a:off x="1640205" y="2565400"/>
            <a:ext cx="4838700" cy="2399665"/>
          </a:xfrm>
          <a:prstGeom prst="rect">
            <a:avLst/>
          </a:prstGeom>
          <a:noFill/>
        </p:spPr>
        <p:txBody>
          <a:bodyPr vert="horz" wrap="square" lIns="91440" tIns="45720" rIns="91440" bIns="45720" rtlCol="0">
            <a:spAutoFit/>
          </a:bodyPr>
          <a:lstStyle/>
          <a:p>
            <a:pPr lvl="0" indent="457200" algn="l" fontAlgn="auto">
              <a:lnSpc>
                <a:spcPct val="150000"/>
              </a:lnSpc>
              <a:buClr>
                <a:srgbClr val="68AD56"/>
              </a:buClr>
              <a:buSzTx/>
              <a:buFont typeface="Wingdings" panose="05000000000000000000" charset="0"/>
            </a:pPr>
            <a:r>
              <a:rPr lang="zh-CN" altLang="en-US" sz="2000" dirty="0">
                <a:solidFill>
                  <a:srgbClr val="333333"/>
                </a:solidFill>
                <a:cs typeface="+mn-ea"/>
                <a:sym typeface="+mn-lt"/>
              </a:rPr>
              <a:t>在家里使用电热水器等环保电器，尽可能使用电器煮饭，有条件的地方使用天然气，不要使用液化气。更不要燃烧木材或者使用煤炭煮饭。对废物要充分利用变废为宝，不要制造太多垃圾。</a:t>
            </a:r>
          </a:p>
        </p:txBody>
      </p:sp>
      <p:pic>
        <p:nvPicPr>
          <p:cNvPr id="7" name="图片 6" descr="51miz-E847384-55889F9C"/>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07810" y="928370"/>
            <a:ext cx="4479925" cy="44799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par>
                                <p:cTn id="18" presetID="1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ppt_y</p:attrName>
                                        </p:attrNameLst>
                                      </p:cBhvr>
                                      <p:tavLst>
                                        <p:tav tm="0">
                                          <p:val>
                                            <p:strVal val="#ppt_y+#ppt_h*1.125000"/>
                                          </p:val>
                                        </p:tav>
                                        <p:tav tm="100000">
                                          <p:val>
                                            <p:strVal val="#ppt_y"/>
                                          </p:val>
                                        </p:tav>
                                      </p:tavLst>
                                    </p:anim>
                                    <p:animEffect transition="in" filter="wipe(up)">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pic>
        <p:nvPicPr>
          <p:cNvPr id="2" name="图片 1" descr="51miz-E1248172-445897AB"/>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741805" y="1374775"/>
            <a:ext cx="3908425" cy="6711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2400" b="1" dirty="0">
                <a:solidFill>
                  <a:srgbClr val="68AD56"/>
                </a:solidFill>
                <a:latin typeface="+mn-lt"/>
                <a:ea typeface="+mn-ea"/>
                <a:cs typeface="+mn-ea"/>
                <a:sym typeface="+mn-lt"/>
              </a:rPr>
              <a:t>在公共场所不随地乱丢垃圾</a:t>
            </a:r>
          </a:p>
        </p:txBody>
      </p:sp>
      <p:sp>
        <p:nvSpPr>
          <p:cNvPr id="3" name="文本框 2"/>
          <p:cNvSpPr txBox="1"/>
          <p:nvPr/>
        </p:nvSpPr>
        <p:spPr>
          <a:xfrm>
            <a:off x="1640205" y="2565400"/>
            <a:ext cx="4838700" cy="2399665"/>
          </a:xfrm>
          <a:prstGeom prst="rect">
            <a:avLst/>
          </a:prstGeom>
          <a:noFill/>
        </p:spPr>
        <p:txBody>
          <a:bodyPr vert="horz" wrap="square" lIns="91440" tIns="45720" rIns="91440" bIns="45720" rtlCol="0">
            <a:spAutoFit/>
          </a:bodyPr>
          <a:lstStyle/>
          <a:p>
            <a:pPr lvl="0" indent="457200" algn="l" fontAlgn="auto">
              <a:lnSpc>
                <a:spcPct val="150000"/>
              </a:lnSpc>
              <a:buClr>
                <a:srgbClr val="68AD56"/>
              </a:buClr>
              <a:buSzTx/>
              <a:buFont typeface="Wingdings" panose="05000000000000000000" charset="0"/>
            </a:pPr>
            <a:r>
              <a:rPr lang="zh-CN" altLang="en-US" sz="2000" dirty="0">
                <a:solidFill>
                  <a:srgbClr val="333333"/>
                </a:solidFill>
                <a:cs typeface="+mn-ea"/>
                <a:sym typeface="+mn-lt"/>
              </a:rPr>
              <a:t>比如在户外活动，登山郊游，要处理好垃圾，不要随地丢弃，破坏景观也污染环境。要爱护花草树木，不要践踏草坪，攀爬树木，在竹子上刻字留言。做文明的游客，做环保的使者。</a:t>
            </a:r>
          </a:p>
        </p:txBody>
      </p:sp>
      <p:pic>
        <p:nvPicPr>
          <p:cNvPr id="6" name="图片 5" descr="51miz-E1047105-25E1AB5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60185" y="857250"/>
            <a:ext cx="4620260" cy="462026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ppt_y</p:attrName>
                                        </p:attrNameLst>
                                      </p:cBhvr>
                                      <p:tavLst>
                                        <p:tav tm="0">
                                          <p:val>
                                            <p:strVal val="#ppt_y+#ppt_h*1.125000"/>
                                          </p:val>
                                        </p:tav>
                                        <p:tav tm="100000">
                                          <p:val>
                                            <p:strVal val="#ppt_y"/>
                                          </p:val>
                                        </p:tav>
                                      </p:tavLst>
                                    </p:anim>
                                    <p:animEffect transition="in" filter="wipe(up)">
                                      <p:cBhvr>
                                        <p:cTn id="17" dur="500"/>
                                        <p:tgtEl>
                                          <p:spTgt spid="3"/>
                                        </p:tgtEl>
                                      </p:cBhvr>
                                    </p:animEffect>
                                  </p:childTnLst>
                                </p:cTn>
                              </p:par>
                              <p:par>
                                <p:cTn id="18" presetID="1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ppt_y</p:attrName>
                                        </p:attrNameLst>
                                      </p:cBhvr>
                                      <p:tavLst>
                                        <p:tav tm="0">
                                          <p:val>
                                            <p:strVal val="#ppt_y+#ppt_h*1.125000"/>
                                          </p:val>
                                        </p:tav>
                                        <p:tav tm="100000">
                                          <p:val>
                                            <p:strVal val="#ppt_y"/>
                                          </p:val>
                                        </p:tav>
                                      </p:tavLst>
                                    </p:anim>
                                    <p:animEffect transition="in" filter="wipe(up)">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pic>
        <p:nvPicPr>
          <p:cNvPr id="8" name="图片 7" descr="51miz-E1247077-1DB8375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635" y="-238125"/>
            <a:ext cx="9144000" cy="6858000"/>
          </a:xfrm>
          <a:prstGeom prst="rect">
            <a:avLst/>
          </a:prstGeom>
        </p:spPr>
      </p:pic>
      <p:sp>
        <p:nvSpPr>
          <p:cNvPr id="28676" name="Text Box 4"/>
          <p:cNvSpPr txBox="1">
            <a:spLocks noChangeArrowheads="1"/>
          </p:cNvSpPr>
          <p:nvPr/>
        </p:nvSpPr>
        <p:spPr bwMode="auto">
          <a:xfrm>
            <a:off x="2533650" y="3481070"/>
            <a:ext cx="7317105" cy="119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b="1" dirty="0">
                <a:solidFill>
                  <a:srgbClr val="68AD56"/>
                </a:solidFill>
                <a:cs typeface="+mn-ea"/>
                <a:sym typeface="+mn-lt"/>
              </a:rPr>
              <a:t>作为新时代的小主人，保护环境应是我们的职责！</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8676">
                                            <p:bg/>
                                          </p:spTgt>
                                        </p:tgtEl>
                                        <p:attrNameLst>
                                          <p:attrName>style.visibility</p:attrName>
                                        </p:attrNameLst>
                                      </p:cBhvr>
                                      <p:to>
                                        <p:strVal val="visible"/>
                                      </p:to>
                                    </p:set>
                                    <p:anim calcmode="lin" valueType="num">
                                      <p:cBhvr>
                                        <p:cTn id="12" dur="1000" fill="hold"/>
                                        <p:tgtEl>
                                          <p:spTgt spid="28676">
                                            <p:bg/>
                                          </p:spTgt>
                                        </p:tgtEl>
                                        <p:attrNameLst>
                                          <p:attrName>ppt_w</p:attrName>
                                        </p:attrNameLst>
                                      </p:cBhvr>
                                      <p:tavLst>
                                        <p:tav tm="0">
                                          <p:val>
                                            <p:strVal val="#ppt_w*0.70"/>
                                          </p:val>
                                        </p:tav>
                                        <p:tav tm="100000">
                                          <p:val>
                                            <p:strVal val="#ppt_w"/>
                                          </p:val>
                                        </p:tav>
                                      </p:tavLst>
                                    </p:anim>
                                    <p:anim calcmode="lin" valueType="num">
                                      <p:cBhvr>
                                        <p:cTn id="13" dur="1000" fill="hold"/>
                                        <p:tgtEl>
                                          <p:spTgt spid="28676">
                                            <p:bg/>
                                          </p:spTgt>
                                        </p:tgtEl>
                                        <p:attrNameLst>
                                          <p:attrName>ppt_h</p:attrName>
                                        </p:attrNameLst>
                                      </p:cBhvr>
                                      <p:tavLst>
                                        <p:tav tm="0">
                                          <p:val>
                                            <p:strVal val="#ppt_h"/>
                                          </p:val>
                                        </p:tav>
                                        <p:tav tm="100000">
                                          <p:val>
                                            <p:strVal val="#ppt_h"/>
                                          </p:val>
                                        </p:tav>
                                      </p:tavLst>
                                    </p:anim>
                                    <p:animEffect transition="in" filter="fade">
                                      <p:cBhvr>
                                        <p:cTn id="14" dur="1000"/>
                                        <p:tgtEl>
                                          <p:spTgt spid="28676">
                                            <p:bg/>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8676">
                                            <p:txEl>
                                              <p:pRg st="0" end="0"/>
                                            </p:txEl>
                                          </p:spTgt>
                                        </p:tgtEl>
                                        <p:attrNameLst>
                                          <p:attrName>style.visibility</p:attrName>
                                        </p:attrNameLst>
                                      </p:cBhvr>
                                      <p:to>
                                        <p:strVal val="visible"/>
                                      </p:to>
                                    </p:set>
                                    <p:anim calcmode="lin" valueType="num">
                                      <p:cBhvr>
                                        <p:cTn id="17" dur="1000" fill="hold"/>
                                        <p:tgtEl>
                                          <p:spTgt spid="28676">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28676">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286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build="allAtOnce"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635" y="0"/>
            <a:ext cx="12192000" cy="6858000"/>
          </a:xfrm>
          <a:prstGeom prst="rect">
            <a:avLst/>
          </a:prstGeom>
        </p:spPr>
      </p:pic>
      <p:sp>
        <p:nvSpPr>
          <p:cNvPr id="2" name="标题 1"/>
          <p:cNvSpPr>
            <a:spLocks noGrp="1"/>
          </p:cNvSpPr>
          <p:nvPr>
            <p:ph type="ctrTitle"/>
          </p:nvPr>
        </p:nvSpPr>
        <p:spPr>
          <a:xfrm>
            <a:off x="1524785" y="1109028"/>
            <a:ext cx="9144900" cy="2387600"/>
          </a:xfrm>
        </p:spPr>
        <p:txBody>
          <a:bodyPr/>
          <a:lstStyle/>
          <a:p>
            <a:r>
              <a:rPr lang="zh-CN" altLang="en-US" sz="11500" spc="500" dirty="0" smtClean="0">
                <a:ln w="38100">
                  <a:solidFill>
                    <a:schemeClr val="bg1"/>
                  </a:solidFill>
                </a:ln>
                <a:gradFill>
                  <a:gsLst>
                    <a:gs pos="64000">
                      <a:srgbClr val="68AD56"/>
                    </a:gs>
                    <a:gs pos="100000">
                      <a:srgbClr val="B5D58C"/>
                    </a:gs>
                  </a:gsLst>
                  <a:lin ang="5400000" scaled="0"/>
                </a:gradFill>
                <a:uFillTx/>
                <a:latin typeface="方正粗黑宋简体" panose="02000000000000000000" pitchFamily="2" charset="-122"/>
                <a:ea typeface="方正粗黑宋简体" panose="02000000000000000000" pitchFamily="2" charset="-122"/>
                <a:cs typeface="+mn-ea"/>
                <a:sym typeface="+mn-lt"/>
              </a:rPr>
              <a:t>感谢观看</a:t>
            </a:r>
            <a:endParaRPr lang="zh-CN" altLang="en-US" sz="11500" spc="500" dirty="0">
              <a:ln w="38100">
                <a:solidFill>
                  <a:schemeClr val="bg1"/>
                </a:solidFill>
              </a:ln>
              <a:gradFill>
                <a:gsLst>
                  <a:gs pos="64000">
                    <a:srgbClr val="68AD56"/>
                  </a:gs>
                  <a:gs pos="100000">
                    <a:srgbClr val="B5D58C"/>
                  </a:gs>
                </a:gsLst>
                <a:lin ang="5400000" scaled="0"/>
              </a:gradFill>
              <a:uFillTx/>
              <a:latin typeface="方正粗黑宋简体" panose="02000000000000000000" pitchFamily="2" charset="-122"/>
              <a:ea typeface="方正粗黑宋简体" panose="02000000000000000000" pitchFamily="2" charset="-122"/>
              <a:cs typeface="+mn-ea"/>
              <a:sym typeface="+mn-lt"/>
            </a:endParaRPr>
          </a:p>
        </p:txBody>
      </p:sp>
      <p:pic>
        <p:nvPicPr>
          <p:cNvPr id="5" name="图片 4" descr="51miz-E1261676-7D3E5B0C"/>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2935" y="3357245"/>
            <a:ext cx="5334635" cy="4001135"/>
          </a:xfrm>
          <a:prstGeom prst="rect">
            <a:avLst/>
          </a:prstGeom>
        </p:spPr>
      </p:pic>
      <p:pic>
        <p:nvPicPr>
          <p:cNvPr id="8" name="图片 7" descr="51miz-E1156921-9AB86B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14755" y="3636645"/>
            <a:ext cx="3441700" cy="3441700"/>
          </a:xfrm>
          <a:prstGeom prst="rect">
            <a:avLst/>
          </a:prstGeom>
        </p:spPr>
      </p:pic>
      <p:sp>
        <p:nvSpPr>
          <p:cNvPr id="9" name="文本框 8"/>
          <p:cNvSpPr txBox="1"/>
          <p:nvPr/>
        </p:nvSpPr>
        <p:spPr>
          <a:xfrm>
            <a:off x="2619375" y="1096010"/>
            <a:ext cx="6953250" cy="368300"/>
          </a:xfrm>
          <a:prstGeom prst="rect">
            <a:avLst/>
          </a:prstGeom>
          <a:noFill/>
        </p:spPr>
        <p:txBody>
          <a:bodyPr wrap="square" rtlCol="0">
            <a:spAutoFit/>
          </a:bodyPr>
          <a:lstStyle/>
          <a:p>
            <a:pPr algn="ctr"/>
            <a:r>
              <a:rPr lang="zh-CN" altLang="zh-CN" spc="300">
                <a:solidFill>
                  <a:srgbClr val="68AD56"/>
                </a:solidFill>
                <a:cs typeface="+mn-ea"/>
                <a:sym typeface="+mn-lt"/>
              </a:rPr>
              <a:t>绿</a:t>
            </a:r>
            <a:r>
              <a:rPr lang="en-US" altLang="zh-CN" spc="300">
                <a:solidFill>
                  <a:srgbClr val="68AD56"/>
                </a:solidFill>
                <a:cs typeface="+mn-ea"/>
                <a:sym typeface="+mn-lt"/>
              </a:rPr>
              <a:t>/</a:t>
            </a:r>
            <a:r>
              <a:rPr lang="zh-CN" altLang="zh-CN" spc="300">
                <a:solidFill>
                  <a:srgbClr val="68AD56"/>
                </a:solidFill>
                <a:cs typeface="+mn-ea"/>
                <a:sym typeface="+mn-lt"/>
              </a:rPr>
              <a:t>色</a:t>
            </a:r>
            <a:r>
              <a:rPr lang="en-US" altLang="zh-CN" spc="300">
                <a:solidFill>
                  <a:srgbClr val="68AD56"/>
                </a:solidFill>
                <a:cs typeface="+mn-ea"/>
                <a:sym typeface="+mn-lt"/>
              </a:rPr>
              <a:t>/</a:t>
            </a:r>
            <a:r>
              <a:rPr lang="zh-CN" altLang="zh-CN" spc="300">
                <a:solidFill>
                  <a:srgbClr val="68AD56"/>
                </a:solidFill>
                <a:cs typeface="+mn-ea"/>
                <a:sym typeface="+mn-lt"/>
              </a:rPr>
              <a:t>世</a:t>
            </a:r>
            <a:r>
              <a:rPr lang="en-US" altLang="zh-CN" spc="300">
                <a:solidFill>
                  <a:srgbClr val="68AD56"/>
                </a:solidFill>
                <a:cs typeface="+mn-ea"/>
                <a:sym typeface="+mn-lt"/>
              </a:rPr>
              <a:t>/</a:t>
            </a:r>
            <a:r>
              <a:rPr lang="zh-CN" altLang="zh-CN" spc="300">
                <a:solidFill>
                  <a:srgbClr val="68AD56"/>
                </a:solidFill>
                <a:cs typeface="+mn-ea"/>
                <a:sym typeface="+mn-lt"/>
              </a:rPr>
              <a:t>界</a:t>
            </a:r>
            <a:r>
              <a:rPr lang="en-US" altLang="zh-CN" spc="300">
                <a:solidFill>
                  <a:srgbClr val="68AD56"/>
                </a:solidFill>
                <a:cs typeface="+mn-ea"/>
                <a:sym typeface="+mn-lt"/>
              </a:rPr>
              <a:t>/</a:t>
            </a:r>
            <a:r>
              <a:rPr lang="zh-CN" altLang="zh-CN" spc="300">
                <a:solidFill>
                  <a:srgbClr val="68AD56"/>
                </a:solidFill>
                <a:cs typeface="+mn-ea"/>
                <a:sym typeface="+mn-lt"/>
              </a:rPr>
              <a:t>你</a:t>
            </a:r>
            <a:r>
              <a:rPr lang="en-US" altLang="zh-CN" spc="300">
                <a:solidFill>
                  <a:srgbClr val="68AD56"/>
                </a:solidFill>
                <a:cs typeface="+mn-ea"/>
                <a:sym typeface="+mn-lt"/>
              </a:rPr>
              <a:t>/</a:t>
            </a:r>
            <a:r>
              <a:rPr lang="zh-CN" altLang="zh-CN" spc="300">
                <a:solidFill>
                  <a:srgbClr val="68AD56"/>
                </a:solidFill>
                <a:cs typeface="+mn-ea"/>
                <a:sym typeface="+mn-lt"/>
              </a:rPr>
              <a:t>我</a:t>
            </a:r>
            <a:r>
              <a:rPr lang="en-US" altLang="zh-CN" spc="300">
                <a:solidFill>
                  <a:srgbClr val="68AD56"/>
                </a:solidFill>
                <a:cs typeface="+mn-ea"/>
                <a:sym typeface="+mn-lt"/>
              </a:rPr>
              <a:t>/</a:t>
            </a:r>
            <a:r>
              <a:rPr lang="zh-CN" altLang="zh-CN" spc="300">
                <a:solidFill>
                  <a:srgbClr val="68AD56"/>
                </a:solidFill>
                <a:cs typeface="+mn-ea"/>
                <a:sym typeface="+mn-lt"/>
              </a:rPr>
              <a:t>共</a:t>
            </a:r>
            <a:r>
              <a:rPr lang="en-US" altLang="zh-CN" spc="300">
                <a:solidFill>
                  <a:srgbClr val="68AD56"/>
                </a:solidFill>
                <a:cs typeface="+mn-ea"/>
                <a:sym typeface="+mn-lt"/>
              </a:rPr>
              <a:t>/</a:t>
            </a:r>
            <a:r>
              <a:rPr lang="zh-CN" altLang="zh-CN" spc="300">
                <a:solidFill>
                  <a:srgbClr val="68AD56"/>
                </a:solidFill>
                <a:cs typeface="+mn-ea"/>
                <a:sym typeface="+mn-lt"/>
              </a:rPr>
              <a:t>创</a:t>
            </a:r>
            <a:r>
              <a:rPr lang="en-US" altLang="zh-CN" spc="300">
                <a:solidFill>
                  <a:srgbClr val="68AD56"/>
                </a:solidFill>
                <a:cs typeface="+mn-ea"/>
                <a:sym typeface="+mn-lt"/>
              </a:rPr>
              <a:t>    </a:t>
            </a:r>
            <a:r>
              <a:rPr lang="zh-CN" altLang="en-US" spc="300">
                <a:solidFill>
                  <a:srgbClr val="68AD56"/>
                </a:solidFill>
                <a:cs typeface="+mn-ea"/>
                <a:sym typeface="+mn-lt"/>
              </a:rPr>
              <a:t>清</a:t>
            </a:r>
            <a:r>
              <a:rPr lang="en-US" altLang="zh-CN" spc="300">
                <a:solidFill>
                  <a:srgbClr val="68AD56"/>
                </a:solidFill>
                <a:cs typeface="+mn-ea"/>
                <a:sym typeface="+mn-lt"/>
              </a:rPr>
              <a:t>/</a:t>
            </a:r>
            <a:r>
              <a:rPr lang="zh-CN" altLang="en-US" spc="300">
                <a:solidFill>
                  <a:srgbClr val="68AD56"/>
                </a:solidFill>
                <a:cs typeface="+mn-ea"/>
                <a:sym typeface="+mn-lt"/>
              </a:rPr>
              <a:t>新</a:t>
            </a:r>
            <a:r>
              <a:rPr lang="en-US" altLang="zh-CN" spc="300">
                <a:solidFill>
                  <a:srgbClr val="68AD56"/>
                </a:solidFill>
                <a:cs typeface="+mn-ea"/>
                <a:sym typeface="+mn-lt"/>
              </a:rPr>
              <a:t>/</a:t>
            </a:r>
            <a:r>
              <a:rPr lang="zh-CN" altLang="en-US" spc="300">
                <a:solidFill>
                  <a:srgbClr val="68AD56"/>
                </a:solidFill>
                <a:cs typeface="+mn-ea"/>
                <a:sym typeface="+mn-lt"/>
              </a:rPr>
              <a:t>气</a:t>
            </a:r>
            <a:r>
              <a:rPr lang="en-US" altLang="zh-CN" spc="300">
                <a:solidFill>
                  <a:srgbClr val="68AD56"/>
                </a:solidFill>
                <a:cs typeface="+mn-ea"/>
                <a:sym typeface="+mn-lt"/>
              </a:rPr>
              <a:t>/</a:t>
            </a:r>
            <a:r>
              <a:rPr lang="zh-CN" altLang="en-US" spc="300">
                <a:solidFill>
                  <a:srgbClr val="68AD56"/>
                </a:solidFill>
                <a:cs typeface="+mn-ea"/>
                <a:sym typeface="+mn-lt"/>
              </a:rPr>
              <a:t>息</a:t>
            </a:r>
            <a:r>
              <a:rPr lang="en-US" altLang="zh-CN" spc="300">
                <a:solidFill>
                  <a:srgbClr val="68AD56"/>
                </a:solidFill>
                <a:cs typeface="+mn-ea"/>
                <a:sym typeface="+mn-lt"/>
              </a:rPr>
              <a:t>/</a:t>
            </a:r>
            <a:r>
              <a:rPr lang="zh-CN" altLang="en-US" spc="300">
                <a:solidFill>
                  <a:srgbClr val="68AD56"/>
                </a:solidFill>
                <a:cs typeface="+mn-ea"/>
                <a:sym typeface="+mn-lt"/>
              </a:rPr>
              <a:t>大</a:t>
            </a:r>
            <a:r>
              <a:rPr lang="en-US" altLang="zh-CN" spc="300">
                <a:solidFill>
                  <a:srgbClr val="68AD56"/>
                </a:solidFill>
                <a:cs typeface="+mn-ea"/>
                <a:sym typeface="+mn-lt"/>
              </a:rPr>
              <a:t>/</a:t>
            </a:r>
            <a:r>
              <a:rPr lang="zh-CN" altLang="en-US" spc="300">
                <a:solidFill>
                  <a:srgbClr val="68AD56"/>
                </a:solidFill>
                <a:cs typeface="+mn-ea"/>
                <a:sym typeface="+mn-lt"/>
              </a:rPr>
              <a:t>家</a:t>
            </a:r>
            <a:r>
              <a:rPr lang="en-US" altLang="zh-CN" spc="300">
                <a:solidFill>
                  <a:srgbClr val="68AD56"/>
                </a:solidFill>
                <a:cs typeface="+mn-ea"/>
                <a:sym typeface="+mn-lt"/>
              </a:rPr>
              <a:t>/</a:t>
            </a:r>
            <a:r>
              <a:rPr lang="zh-CN" altLang="en-US" spc="300">
                <a:solidFill>
                  <a:srgbClr val="68AD56"/>
                </a:solidFill>
                <a:cs typeface="+mn-ea"/>
                <a:sym typeface="+mn-lt"/>
              </a:rPr>
              <a:t>共</a:t>
            </a:r>
            <a:r>
              <a:rPr lang="en-US" altLang="zh-CN" spc="300">
                <a:solidFill>
                  <a:srgbClr val="68AD56"/>
                </a:solidFill>
                <a:cs typeface="+mn-ea"/>
                <a:sym typeface="+mn-lt"/>
              </a:rPr>
              <a:t>/</a:t>
            </a:r>
            <a:r>
              <a:rPr lang="zh-CN" altLang="en-US" spc="300">
                <a:solidFill>
                  <a:srgbClr val="68AD56"/>
                </a:solidFill>
                <a:cs typeface="+mn-ea"/>
                <a:sym typeface="+mn-lt"/>
              </a:rPr>
              <a:t>享</a:t>
            </a:r>
          </a:p>
        </p:txBody>
      </p:sp>
      <p:grpSp>
        <p:nvGrpSpPr>
          <p:cNvPr id="17" name="组合 16"/>
          <p:cNvGrpSpPr/>
          <p:nvPr/>
        </p:nvGrpSpPr>
        <p:grpSpPr>
          <a:xfrm>
            <a:off x="3190875" y="3386455"/>
            <a:ext cx="1832610" cy="416560"/>
            <a:chOff x="5025" y="4913"/>
            <a:chExt cx="2886" cy="656"/>
          </a:xfrm>
        </p:grpSpPr>
        <p:sp>
          <p:nvSpPr>
            <p:cNvPr id="10" name="圆角矩形 9"/>
            <p:cNvSpPr/>
            <p:nvPr/>
          </p:nvSpPr>
          <p:spPr>
            <a:xfrm>
              <a:off x="5025" y="4913"/>
              <a:ext cx="2887" cy="656"/>
            </a:xfrm>
            <a:prstGeom prst="roundRect">
              <a:avLst/>
            </a:prstGeom>
            <a:solidFill>
              <a:srgbClr val="68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3" name="文本框 12"/>
            <p:cNvSpPr txBox="1"/>
            <p:nvPr/>
          </p:nvSpPr>
          <p:spPr>
            <a:xfrm>
              <a:off x="5137" y="4917"/>
              <a:ext cx="2644" cy="628"/>
            </a:xfrm>
            <a:prstGeom prst="rect">
              <a:avLst/>
            </a:prstGeom>
            <a:noFill/>
          </p:spPr>
          <p:txBody>
            <a:bodyPr wrap="square" rtlCol="0">
              <a:spAutoFit/>
            </a:bodyPr>
            <a:lstStyle/>
            <a:p>
              <a:pPr algn="ctr"/>
              <a:r>
                <a:rPr lang="zh-CN" altLang="zh-CN" sz="2000" spc="500">
                  <a:solidFill>
                    <a:prstClr val="white"/>
                  </a:solidFill>
                  <a:cs typeface="+mn-ea"/>
                  <a:sym typeface="+mn-lt"/>
                </a:rPr>
                <a:t>爱护环境</a:t>
              </a:r>
            </a:p>
          </p:txBody>
        </p:sp>
      </p:grpSp>
      <p:grpSp>
        <p:nvGrpSpPr>
          <p:cNvPr id="18" name="组合 17"/>
          <p:cNvGrpSpPr/>
          <p:nvPr/>
        </p:nvGrpSpPr>
        <p:grpSpPr>
          <a:xfrm>
            <a:off x="5180965" y="3386455"/>
            <a:ext cx="1832610" cy="416560"/>
            <a:chOff x="8159" y="4913"/>
            <a:chExt cx="2886" cy="656"/>
          </a:xfrm>
        </p:grpSpPr>
        <p:sp>
          <p:nvSpPr>
            <p:cNvPr id="11" name="圆角矩形 10"/>
            <p:cNvSpPr/>
            <p:nvPr/>
          </p:nvSpPr>
          <p:spPr>
            <a:xfrm>
              <a:off x="8159" y="4913"/>
              <a:ext cx="2887" cy="656"/>
            </a:xfrm>
            <a:prstGeom prst="roundRect">
              <a:avLst/>
            </a:prstGeom>
            <a:solidFill>
              <a:srgbClr val="68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4" name="文本框 13"/>
            <p:cNvSpPr txBox="1"/>
            <p:nvPr/>
          </p:nvSpPr>
          <p:spPr>
            <a:xfrm>
              <a:off x="8281" y="4917"/>
              <a:ext cx="2644" cy="628"/>
            </a:xfrm>
            <a:prstGeom prst="rect">
              <a:avLst/>
            </a:prstGeom>
            <a:noFill/>
          </p:spPr>
          <p:txBody>
            <a:bodyPr wrap="square" rtlCol="0">
              <a:spAutoFit/>
            </a:bodyPr>
            <a:lstStyle/>
            <a:p>
              <a:pPr algn="ctr"/>
              <a:r>
                <a:rPr lang="zh-CN" altLang="zh-CN" sz="2000" spc="500">
                  <a:solidFill>
                    <a:prstClr val="white"/>
                  </a:solidFill>
                  <a:cs typeface="+mn-ea"/>
                  <a:sym typeface="+mn-lt"/>
                </a:rPr>
                <a:t>保卫地球</a:t>
              </a:r>
            </a:p>
          </p:txBody>
        </p:sp>
      </p:grpSp>
      <p:grpSp>
        <p:nvGrpSpPr>
          <p:cNvPr id="19" name="组合 18"/>
          <p:cNvGrpSpPr/>
          <p:nvPr/>
        </p:nvGrpSpPr>
        <p:grpSpPr>
          <a:xfrm>
            <a:off x="7171055" y="3386455"/>
            <a:ext cx="1832610" cy="416560"/>
            <a:chOff x="11293" y="4913"/>
            <a:chExt cx="2886" cy="656"/>
          </a:xfrm>
        </p:grpSpPr>
        <p:sp>
          <p:nvSpPr>
            <p:cNvPr id="12" name="圆角矩形 11"/>
            <p:cNvSpPr/>
            <p:nvPr/>
          </p:nvSpPr>
          <p:spPr>
            <a:xfrm>
              <a:off x="11293" y="4913"/>
              <a:ext cx="2887" cy="656"/>
            </a:xfrm>
            <a:prstGeom prst="roundRect">
              <a:avLst/>
            </a:prstGeom>
            <a:solidFill>
              <a:srgbClr val="68A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15" name="文本框 14"/>
            <p:cNvSpPr txBox="1"/>
            <p:nvPr/>
          </p:nvSpPr>
          <p:spPr>
            <a:xfrm>
              <a:off x="11425" y="4913"/>
              <a:ext cx="2644" cy="628"/>
            </a:xfrm>
            <a:prstGeom prst="rect">
              <a:avLst/>
            </a:prstGeom>
            <a:noFill/>
          </p:spPr>
          <p:txBody>
            <a:bodyPr wrap="square" rtlCol="0">
              <a:spAutoFit/>
            </a:bodyPr>
            <a:lstStyle/>
            <a:p>
              <a:pPr algn="ctr"/>
              <a:r>
                <a:rPr lang="zh-CN" altLang="zh-CN" sz="2000" spc="500">
                  <a:solidFill>
                    <a:prstClr val="white"/>
                  </a:solidFill>
                  <a:cs typeface="+mn-ea"/>
                  <a:sym typeface="+mn-lt"/>
                </a:rPr>
                <a:t>守护蓝天</a:t>
              </a:r>
            </a:p>
          </p:txBody>
        </p:sp>
      </p:grpSp>
      <p:sp>
        <p:nvSpPr>
          <p:cNvPr id="16" name="文本框 15"/>
          <p:cNvSpPr txBox="1"/>
          <p:nvPr/>
        </p:nvSpPr>
        <p:spPr>
          <a:xfrm>
            <a:off x="4030345" y="4147185"/>
            <a:ext cx="4131310" cy="398780"/>
          </a:xfrm>
          <a:prstGeom prst="rect">
            <a:avLst/>
          </a:prstGeom>
          <a:noFill/>
        </p:spPr>
        <p:txBody>
          <a:bodyPr wrap="square" rtlCol="0">
            <a:spAutoFit/>
          </a:bodyPr>
          <a:lstStyle/>
          <a:p>
            <a:pPr algn="ctr"/>
            <a:r>
              <a:rPr lang="zh-CN" altLang="zh-CN" sz="2000" spc="500" dirty="0">
                <a:solidFill>
                  <a:srgbClr val="68AD56"/>
                </a:solidFill>
                <a:cs typeface="+mn-ea"/>
                <a:sym typeface="+mn-lt"/>
              </a:rPr>
              <a:t>汇报人</a:t>
            </a:r>
            <a:r>
              <a:rPr lang="zh-CN" altLang="zh-CN" sz="2000" spc="500" dirty="0" smtClean="0">
                <a:solidFill>
                  <a:srgbClr val="68AD56"/>
                </a:solidFill>
                <a:cs typeface="+mn-ea"/>
                <a:sym typeface="+mn-lt"/>
              </a:rPr>
              <a:t>：</a:t>
            </a:r>
            <a:r>
              <a:rPr lang="zh-CN" altLang="en-US" sz="2000" spc="500" dirty="0" smtClean="0">
                <a:solidFill>
                  <a:srgbClr val="68AD56"/>
                </a:solidFill>
                <a:cs typeface="+mn-ea"/>
                <a:sym typeface="+mn-lt"/>
              </a:rPr>
              <a:t>优品</a:t>
            </a:r>
            <a:r>
              <a:rPr lang="en-US" altLang="zh-CN" sz="2000" spc="500" dirty="0" smtClean="0">
                <a:solidFill>
                  <a:srgbClr val="68AD56"/>
                </a:solidFill>
                <a:cs typeface="+mn-ea"/>
                <a:sym typeface="+mn-lt"/>
              </a:rPr>
              <a:t>PPT</a:t>
            </a:r>
            <a:endParaRPr lang="zh-CN" altLang="zh-CN" sz="2000" spc="500" dirty="0">
              <a:solidFill>
                <a:srgbClr val="68AD56"/>
              </a:solidFill>
              <a:cs typeface="+mn-ea"/>
              <a:sym typeface="+mn-lt"/>
            </a:endParaRPr>
          </a:p>
        </p:txBody>
      </p:sp>
    </p:spTree>
    <p:extLst>
      <p:ext uri="{BB962C8B-B14F-4D97-AF65-F5344CB8AC3E}">
        <p14:creationId xmlns:p14="http://schemas.microsoft.com/office/powerpoint/2010/main" val="2791228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ppt_y</p:attrName>
                                        </p:attrNameLst>
                                      </p:cBhvr>
                                      <p:tavLst>
                                        <p:tav tm="0">
                                          <p:val>
                                            <p:strVal val="#ppt_y+#ppt_h*1.125000"/>
                                          </p:val>
                                        </p:tav>
                                        <p:tav tm="100000">
                                          <p:val>
                                            <p:strVal val="#ppt_y"/>
                                          </p:val>
                                        </p:tav>
                                      </p:tavLst>
                                    </p:anim>
                                    <p:animEffect transition="in" filter="wipe(up)">
                                      <p:cBhvr>
                                        <p:cTn id="11" dur="500"/>
                                        <p:tgtEl>
                                          <p:spTgt spid="8"/>
                                        </p:tgtEl>
                                      </p:cBhvr>
                                    </p:animEffect>
                                  </p:childTnLst>
                                </p:cTn>
                              </p:par>
                              <p:par>
                                <p:cTn id="12" presetID="12" presetClass="entr" presetSubtype="4"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ppt_y</p:attrName>
                                        </p:attrNameLst>
                                      </p:cBhvr>
                                      <p:tavLst>
                                        <p:tav tm="0">
                                          <p:val>
                                            <p:strVal val="#ppt_y+#ppt_h*1.125000"/>
                                          </p:val>
                                        </p:tav>
                                        <p:tav tm="100000">
                                          <p:val>
                                            <p:strVal val="#ppt_y"/>
                                          </p:val>
                                        </p:tav>
                                      </p:tavLst>
                                    </p:anim>
                                    <p:animEffect transition="in" filter="wipe(up)">
                                      <p:cBhvr>
                                        <p:cTn id="15" dur="500"/>
                                        <p:tgtEl>
                                          <p:spTgt spid="5"/>
                                        </p:tgtEl>
                                      </p:cBhvr>
                                    </p:animEffect>
                                  </p:childTnLst>
                                </p:cTn>
                              </p:par>
                            </p:childTnLst>
                          </p:cTn>
                        </p:par>
                        <p:par>
                          <p:cTn id="16" fill="hold">
                            <p:stCondLst>
                              <p:cond delay="500"/>
                            </p:stCondLst>
                            <p:childTnLst>
                              <p:par>
                                <p:cTn id="17" presetID="1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par>
                          <p:cTn id="21" fill="hold">
                            <p:stCondLst>
                              <p:cond delay="1000"/>
                            </p:stCondLst>
                            <p:childTnLst>
                              <p:par>
                                <p:cTn id="22" presetID="55"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strVal val="#ppt_w*0.70"/>
                                          </p:val>
                                        </p:tav>
                                        <p:tav tm="100000">
                                          <p:val>
                                            <p:strVal val="#ppt_w"/>
                                          </p:val>
                                        </p:tav>
                                      </p:tavLst>
                                    </p:anim>
                                    <p:anim calcmode="lin" valueType="num">
                                      <p:cBhvr>
                                        <p:cTn id="25" dur="1000" fill="hold"/>
                                        <p:tgtEl>
                                          <p:spTgt spid="17"/>
                                        </p:tgtEl>
                                        <p:attrNameLst>
                                          <p:attrName>ppt_h</p:attrName>
                                        </p:attrNameLst>
                                      </p:cBhvr>
                                      <p:tavLst>
                                        <p:tav tm="0">
                                          <p:val>
                                            <p:strVal val="#ppt_h"/>
                                          </p:val>
                                        </p:tav>
                                        <p:tav tm="100000">
                                          <p:val>
                                            <p:strVal val="#ppt_h"/>
                                          </p:val>
                                        </p:tav>
                                      </p:tavLst>
                                    </p:anim>
                                    <p:animEffect transition="in" filter="fade">
                                      <p:cBhvr>
                                        <p:cTn id="26" dur="1000"/>
                                        <p:tgtEl>
                                          <p:spTgt spid="17"/>
                                        </p:tgtEl>
                                      </p:cBhvr>
                                    </p:animEffect>
                                  </p:childTnLst>
                                </p:cTn>
                              </p:par>
                              <p:par>
                                <p:cTn id="27" presetID="55"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1000" fill="hold"/>
                                        <p:tgtEl>
                                          <p:spTgt spid="18"/>
                                        </p:tgtEl>
                                        <p:attrNameLst>
                                          <p:attrName>ppt_w</p:attrName>
                                        </p:attrNameLst>
                                      </p:cBhvr>
                                      <p:tavLst>
                                        <p:tav tm="0">
                                          <p:val>
                                            <p:strVal val="#ppt_w*0.70"/>
                                          </p:val>
                                        </p:tav>
                                        <p:tav tm="100000">
                                          <p:val>
                                            <p:strVal val="#ppt_w"/>
                                          </p:val>
                                        </p:tav>
                                      </p:tavLst>
                                    </p:anim>
                                    <p:anim calcmode="lin" valueType="num">
                                      <p:cBhvr>
                                        <p:cTn id="30" dur="1000" fill="hold"/>
                                        <p:tgtEl>
                                          <p:spTgt spid="18"/>
                                        </p:tgtEl>
                                        <p:attrNameLst>
                                          <p:attrName>ppt_h</p:attrName>
                                        </p:attrNameLst>
                                      </p:cBhvr>
                                      <p:tavLst>
                                        <p:tav tm="0">
                                          <p:val>
                                            <p:strVal val="#ppt_h"/>
                                          </p:val>
                                        </p:tav>
                                        <p:tav tm="100000">
                                          <p:val>
                                            <p:strVal val="#ppt_h"/>
                                          </p:val>
                                        </p:tav>
                                      </p:tavLst>
                                    </p:anim>
                                    <p:animEffect transition="in" filter="fade">
                                      <p:cBhvr>
                                        <p:cTn id="31" dur="1000"/>
                                        <p:tgtEl>
                                          <p:spTgt spid="18"/>
                                        </p:tgtEl>
                                      </p:cBhvr>
                                    </p:animEffect>
                                  </p:childTnLst>
                                </p:cTn>
                              </p:par>
                              <p:par>
                                <p:cTn id="32" presetID="55"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1000" fill="hold"/>
                                        <p:tgtEl>
                                          <p:spTgt spid="19"/>
                                        </p:tgtEl>
                                        <p:attrNameLst>
                                          <p:attrName>ppt_w</p:attrName>
                                        </p:attrNameLst>
                                      </p:cBhvr>
                                      <p:tavLst>
                                        <p:tav tm="0">
                                          <p:val>
                                            <p:strVal val="#ppt_w*0.70"/>
                                          </p:val>
                                        </p:tav>
                                        <p:tav tm="100000">
                                          <p:val>
                                            <p:strVal val="#ppt_w"/>
                                          </p:val>
                                        </p:tav>
                                      </p:tavLst>
                                    </p:anim>
                                    <p:anim calcmode="lin" valueType="num">
                                      <p:cBhvr>
                                        <p:cTn id="35" dur="1000" fill="hold"/>
                                        <p:tgtEl>
                                          <p:spTgt spid="19"/>
                                        </p:tgtEl>
                                        <p:attrNameLst>
                                          <p:attrName>ppt_h</p:attrName>
                                        </p:attrNameLst>
                                      </p:cBhvr>
                                      <p:tavLst>
                                        <p:tav tm="0">
                                          <p:val>
                                            <p:strVal val="#ppt_h"/>
                                          </p:val>
                                        </p:tav>
                                        <p:tav tm="100000">
                                          <p:val>
                                            <p:strVal val="#ppt_h"/>
                                          </p:val>
                                        </p:tav>
                                      </p:tavLst>
                                    </p:anim>
                                    <p:animEffect transition="in" filter="fade">
                                      <p:cBhvr>
                                        <p:cTn id="36" dur="1000"/>
                                        <p:tgtEl>
                                          <p:spTgt spid="19"/>
                                        </p:tgtEl>
                                      </p:cBhvr>
                                    </p:animEffect>
                                  </p:childTnLst>
                                </p:cTn>
                              </p:par>
                            </p:childTnLst>
                          </p:cTn>
                        </p:par>
                        <p:par>
                          <p:cTn id="37" fill="hold">
                            <p:stCondLst>
                              <p:cond delay="2000"/>
                            </p:stCondLst>
                            <p:childTnLst>
                              <p:par>
                                <p:cTn id="38" presetID="12" presetClass="entr" presetSubtype="4"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p:tgtEl>
                                          <p:spTgt spid="16"/>
                                        </p:tgtEl>
                                        <p:attrNameLst>
                                          <p:attrName>ppt_y</p:attrName>
                                        </p:attrNameLst>
                                      </p:cBhvr>
                                      <p:tavLst>
                                        <p:tav tm="0">
                                          <p:val>
                                            <p:strVal val="#ppt_y+#ppt_h*1.125000"/>
                                          </p:val>
                                        </p:tav>
                                        <p:tav tm="100000">
                                          <p:val>
                                            <p:strVal val="#ppt_y"/>
                                          </p:val>
                                        </p:tav>
                                      </p:tavLst>
                                    </p:anim>
                                    <p:animEffect transition="in" filter="wipe(up)">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69988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635" y="0"/>
            <a:ext cx="12192000" cy="6858000"/>
          </a:xfrm>
          <a:prstGeom prst="rect">
            <a:avLst/>
          </a:prstGeom>
        </p:spPr>
      </p:pic>
      <p:sp>
        <p:nvSpPr>
          <p:cNvPr id="2" name="标题 1"/>
          <p:cNvSpPr>
            <a:spLocks noGrp="1"/>
          </p:cNvSpPr>
          <p:nvPr>
            <p:ph type="title"/>
          </p:nvPr>
        </p:nvSpPr>
        <p:spPr>
          <a:xfrm>
            <a:off x="2040255" y="2638425"/>
            <a:ext cx="8112125" cy="1947545"/>
          </a:xfrm>
        </p:spPr>
        <p:txBody>
          <a:bodyPr vert="horz" lIns="91440" tIns="45720" rIns="91440" bIns="45720" rtlCol="0" anchor="b">
            <a:normAutofit/>
          </a:bodyPr>
          <a:lstStyle/>
          <a:p>
            <a:pPr lvl="0" algn="ctr">
              <a:buClrTx/>
              <a:buSzTx/>
              <a:buFontTx/>
            </a:pPr>
            <a:r>
              <a:rPr lang="zh-CN" altLang="en-US" sz="9600" spc="500" dirty="0">
                <a:ln w="38100">
                  <a:solidFill>
                    <a:schemeClr val="bg1"/>
                  </a:solidFill>
                </a:ln>
                <a:gradFill>
                  <a:gsLst>
                    <a:gs pos="64000">
                      <a:srgbClr val="68AD56"/>
                    </a:gs>
                    <a:gs pos="100000">
                      <a:srgbClr val="B5D58C"/>
                    </a:gs>
                  </a:gsLst>
                  <a:lin ang="5400000" scaled="0"/>
                </a:gradFill>
                <a:uFillTx/>
                <a:latin typeface="方正粗黑宋简体" panose="02000000000000000000" pitchFamily="2" charset="-122"/>
                <a:ea typeface="方正粗黑宋简体" panose="02000000000000000000" pitchFamily="2" charset="-122"/>
                <a:cs typeface="+mn-ea"/>
                <a:sym typeface="+mn-lt"/>
              </a:rPr>
              <a:t>我们的地球</a:t>
            </a:r>
          </a:p>
        </p:txBody>
      </p:sp>
      <p:sp>
        <p:nvSpPr>
          <p:cNvPr id="11" name="圆角矩形 10"/>
          <p:cNvSpPr/>
          <p:nvPr/>
        </p:nvSpPr>
        <p:spPr>
          <a:xfrm>
            <a:off x="4162425" y="1598295"/>
            <a:ext cx="3928745" cy="868680"/>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4370705" y="1698625"/>
            <a:ext cx="3512820" cy="768350"/>
          </a:xfrm>
          <a:prstGeom prst="rect">
            <a:avLst/>
          </a:prstGeom>
          <a:noFill/>
        </p:spPr>
        <p:txBody>
          <a:bodyPr wrap="square" rtlCol="0">
            <a:spAutoFit/>
          </a:bodyPr>
          <a:lstStyle/>
          <a:p>
            <a:pPr algn="ctr"/>
            <a:r>
              <a:rPr lang="zh-CN" altLang="en-US" sz="4400" dirty="0" smtClean="0">
                <a:solidFill>
                  <a:schemeClr val="bg1"/>
                </a:solidFill>
                <a:cs typeface="+mn-ea"/>
                <a:sym typeface="+mn-lt"/>
              </a:rPr>
              <a:t>优品</a:t>
            </a:r>
            <a:r>
              <a:rPr lang="zh-CN" altLang="zh-CN" sz="4400" dirty="0" smtClean="0">
                <a:solidFill>
                  <a:schemeClr val="bg1"/>
                </a:solidFill>
                <a:cs typeface="+mn-ea"/>
                <a:sym typeface="+mn-lt"/>
              </a:rPr>
              <a:t>部分</a:t>
            </a:r>
            <a:endParaRPr lang="zh-CN" altLang="zh-CN" sz="4400" dirty="0">
              <a:solidFill>
                <a:schemeClr val="bg1"/>
              </a:solidFill>
              <a:cs typeface="+mn-ea"/>
              <a:sym typeface="+mn-lt"/>
            </a:endParaRPr>
          </a:p>
        </p:txBody>
      </p:sp>
      <p:pic>
        <p:nvPicPr>
          <p:cNvPr id="6" name="图片 5" descr="51miz-E1259949-2C517DDA"/>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5115" y="4417060"/>
            <a:ext cx="9144000" cy="21907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strVal val="#ppt_w*0.70"/>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Effect transition="in" filter="fade">
                                      <p:cBhvr>
                                        <p:cTn id="20" dur="1000"/>
                                        <p:tgtEl>
                                          <p:spTgt spid="2"/>
                                        </p:tgtEl>
                                      </p:cBhvr>
                                    </p:animEffect>
                                  </p:childTnLst>
                                </p:cTn>
                              </p:par>
                              <p:par>
                                <p:cTn id="21" presetID="1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up)">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635" y="0"/>
            <a:ext cx="12192000" cy="6858000"/>
          </a:xfrm>
          <a:prstGeom prst="rect">
            <a:avLst/>
          </a:prstGeom>
        </p:spPr>
      </p:pic>
      <p:sp>
        <p:nvSpPr>
          <p:cNvPr id="5" name="文本框 4"/>
          <p:cNvSpPr txBox="1"/>
          <p:nvPr/>
        </p:nvSpPr>
        <p:spPr>
          <a:xfrm>
            <a:off x="1593215" y="2441575"/>
            <a:ext cx="4789170" cy="2553335"/>
          </a:xfrm>
          <a:prstGeom prst="rect">
            <a:avLst/>
          </a:prstGeom>
          <a:noFill/>
        </p:spPr>
        <p:txBody>
          <a:bodyPr wrap="square">
            <a:spAutoFit/>
          </a:bodyPr>
          <a:lstStyle/>
          <a:p>
            <a:pPr fontAlgn="auto">
              <a:lnSpc>
                <a:spcPct val="200000"/>
              </a:lnSpc>
            </a:pPr>
            <a:r>
              <a:rPr lang="zh-CN" altLang="en-US" sz="2000" dirty="0">
                <a:solidFill>
                  <a:schemeClr val="tx1">
                    <a:lumMod val="85000"/>
                    <a:lumOff val="15000"/>
                  </a:schemeClr>
                </a:solidFill>
                <a:cs typeface="+mn-ea"/>
                <a:sym typeface="+mn-lt"/>
              </a:rPr>
              <a:t>地球虽大（半径</a:t>
            </a:r>
            <a:r>
              <a:rPr lang="en-US" altLang="zh-CN" sz="2000" dirty="0">
                <a:solidFill>
                  <a:schemeClr val="tx1">
                    <a:lumMod val="85000"/>
                    <a:lumOff val="15000"/>
                  </a:schemeClr>
                </a:solidFill>
                <a:cs typeface="+mn-ea"/>
                <a:sym typeface="+mn-lt"/>
              </a:rPr>
              <a:t>6300</a:t>
            </a:r>
            <a:r>
              <a:rPr lang="zh-CN" altLang="en-US" sz="2000" dirty="0">
                <a:solidFill>
                  <a:schemeClr val="tx1">
                    <a:lumMod val="85000"/>
                    <a:lumOff val="15000"/>
                  </a:schemeClr>
                </a:solidFill>
                <a:cs typeface="+mn-ea"/>
                <a:sym typeface="+mn-lt"/>
              </a:rPr>
              <a:t>多公里），但生物只能在海拔</a:t>
            </a:r>
            <a:r>
              <a:rPr lang="en-US" altLang="zh-CN" sz="2000" dirty="0">
                <a:solidFill>
                  <a:schemeClr val="tx1">
                    <a:lumMod val="85000"/>
                    <a:lumOff val="15000"/>
                  </a:schemeClr>
                </a:solidFill>
                <a:cs typeface="+mn-ea"/>
                <a:sym typeface="+mn-lt"/>
              </a:rPr>
              <a:t>8</a:t>
            </a:r>
            <a:r>
              <a:rPr lang="zh-CN" altLang="en-US" sz="2000" dirty="0">
                <a:solidFill>
                  <a:schemeClr val="tx1">
                    <a:lumMod val="85000"/>
                    <a:lumOff val="15000"/>
                  </a:schemeClr>
                </a:solidFill>
                <a:cs typeface="+mn-ea"/>
                <a:sym typeface="+mn-lt"/>
              </a:rPr>
              <a:t>千米到海底</a:t>
            </a:r>
            <a:r>
              <a:rPr lang="en-US" altLang="zh-CN" sz="2000" dirty="0">
                <a:solidFill>
                  <a:schemeClr val="tx1">
                    <a:lumMod val="85000"/>
                    <a:lumOff val="15000"/>
                  </a:schemeClr>
                </a:solidFill>
                <a:cs typeface="+mn-ea"/>
                <a:sym typeface="+mn-lt"/>
              </a:rPr>
              <a:t>11</a:t>
            </a:r>
            <a:r>
              <a:rPr lang="zh-CN" altLang="en-US" sz="2000" dirty="0">
                <a:solidFill>
                  <a:schemeClr val="tx1">
                    <a:lumMod val="85000"/>
                    <a:lumOff val="15000"/>
                  </a:schemeClr>
                </a:solidFill>
                <a:cs typeface="+mn-ea"/>
                <a:sym typeface="+mn-lt"/>
              </a:rPr>
              <a:t>千米的范围内生活，而占了</a:t>
            </a:r>
            <a:r>
              <a:rPr lang="en-US" altLang="zh-CN" sz="2000" dirty="0">
                <a:solidFill>
                  <a:schemeClr val="tx1">
                    <a:lumMod val="85000"/>
                    <a:lumOff val="15000"/>
                  </a:schemeClr>
                </a:solidFill>
                <a:cs typeface="+mn-ea"/>
                <a:sym typeface="+mn-lt"/>
              </a:rPr>
              <a:t>95%</a:t>
            </a:r>
            <a:r>
              <a:rPr lang="zh-CN" altLang="en-US" sz="2000" dirty="0">
                <a:solidFill>
                  <a:schemeClr val="tx1">
                    <a:lumMod val="85000"/>
                    <a:lumOff val="15000"/>
                  </a:schemeClr>
                </a:solidFill>
                <a:cs typeface="+mn-ea"/>
                <a:sym typeface="+mn-lt"/>
              </a:rPr>
              <a:t>的生物都只能生存在中间约</a:t>
            </a:r>
            <a:r>
              <a:rPr lang="en-US" altLang="zh-CN" sz="2000" dirty="0">
                <a:solidFill>
                  <a:schemeClr val="tx1">
                    <a:lumMod val="85000"/>
                    <a:lumOff val="15000"/>
                  </a:schemeClr>
                </a:solidFill>
                <a:cs typeface="+mn-ea"/>
                <a:sym typeface="+mn-lt"/>
              </a:rPr>
              <a:t>3</a:t>
            </a:r>
            <a:r>
              <a:rPr lang="zh-CN" altLang="en-US" sz="2000" dirty="0">
                <a:solidFill>
                  <a:schemeClr val="tx1">
                    <a:lumMod val="85000"/>
                    <a:lumOff val="15000"/>
                  </a:schemeClr>
                </a:solidFill>
                <a:cs typeface="+mn-ea"/>
                <a:sym typeface="+mn-lt"/>
              </a:rPr>
              <a:t>公里的范围内。</a:t>
            </a:r>
          </a:p>
        </p:txBody>
      </p:sp>
      <p:pic>
        <p:nvPicPr>
          <p:cNvPr id="2" name="图片 1" descr="51miz-E1248172-445897AB"/>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38250" y="928370"/>
            <a:ext cx="4881245" cy="1398905"/>
          </a:xfrm>
          <a:prstGeom prst="rect">
            <a:avLst/>
          </a:prstGeom>
        </p:spPr>
      </p:pic>
      <p:sp>
        <p:nvSpPr>
          <p:cNvPr id="3080" name="Rectangle 8"/>
          <p:cNvSpPr>
            <a:spLocks noGrp="1" noChangeArrowheads="1"/>
          </p:cNvSpPr>
          <p:nvPr>
            <p:ph type="title" idx="4294967295"/>
          </p:nvPr>
        </p:nvSpPr>
        <p:spPr>
          <a:xfrm>
            <a:off x="1789395" y="1386205"/>
            <a:ext cx="3444240" cy="671195"/>
          </a:xfrm>
        </p:spPr>
        <p:txBody>
          <a:bodyPr>
            <a:normAutofit fontScale="90000"/>
          </a:bodyPr>
          <a:lstStyle/>
          <a:p>
            <a:pPr algn="ctr"/>
            <a:r>
              <a:rPr lang="zh-CN" altLang="en-US" b="1" dirty="0">
                <a:solidFill>
                  <a:srgbClr val="68AD56"/>
                </a:solidFill>
                <a:latin typeface="+mn-lt"/>
                <a:ea typeface="+mn-ea"/>
                <a:cs typeface="+mn-ea"/>
                <a:sym typeface="+mn-lt"/>
              </a:rPr>
              <a:t>我们的地球</a:t>
            </a:r>
          </a:p>
        </p:txBody>
      </p:sp>
      <p:pic>
        <p:nvPicPr>
          <p:cNvPr id="3" name="图片 2" descr="51miz-E1259307-4327687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4680" y="1476375"/>
            <a:ext cx="3905250" cy="39052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additive="base">
                                        <p:cTn id="7" dur="500"/>
                                        <p:tgtEl>
                                          <p:spTgt spid="3080"/>
                                        </p:tgtEl>
                                        <p:attrNameLst>
                                          <p:attrName>ppt_y</p:attrName>
                                        </p:attrNameLst>
                                      </p:cBhvr>
                                      <p:tavLst>
                                        <p:tav tm="0">
                                          <p:val>
                                            <p:strVal val="#ppt_y-#ppt_h*1.125000"/>
                                          </p:val>
                                        </p:tav>
                                        <p:tav tm="100000">
                                          <p:val>
                                            <p:strVal val="#ppt_y"/>
                                          </p:val>
                                        </p:tav>
                                      </p:tavLst>
                                    </p:anim>
                                    <p:animEffect transition="in" filter="wipe(down)">
                                      <p:cBhvr>
                                        <p:cTn id="8" dur="500"/>
                                        <p:tgtEl>
                                          <p:spTgt spid="3080"/>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ppt_y</p:attrName>
                                        </p:attrNameLst>
                                      </p:cBhvr>
                                      <p:tavLst>
                                        <p:tav tm="0">
                                          <p:val>
                                            <p:strVal val="#ppt_y+#ppt_h*1.125000"/>
                                          </p:val>
                                        </p:tav>
                                        <p:tav tm="100000">
                                          <p:val>
                                            <p:strVal val="#ppt_y"/>
                                          </p:val>
                                        </p:tav>
                                      </p:tavLst>
                                    </p:anim>
                                    <p:animEffect transition="in" filter="wipe(up)">
                                      <p:cBhvr>
                                        <p:cTn id="17" dur="500"/>
                                        <p:tgtEl>
                                          <p:spTgt spid="5"/>
                                        </p:tgtEl>
                                      </p:cBhvr>
                                    </p:animEffect>
                                  </p:childTnLst>
                                </p:cTn>
                              </p:par>
                              <p:par>
                                <p:cTn id="18" presetID="1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ppt_y</p:attrName>
                                        </p:attrNameLst>
                                      </p:cBhvr>
                                      <p:tavLst>
                                        <p:tav tm="0">
                                          <p:val>
                                            <p:strVal val="#ppt_y+#ppt_h*1.125000"/>
                                          </p:val>
                                        </p:tav>
                                        <p:tav tm="100000">
                                          <p:val>
                                            <p:strVal val="#ppt_y"/>
                                          </p:val>
                                        </p:tav>
                                      </p:tavLst>
                                    </p:anim>
                                    <p:animEffect transition="in" filter="wipe(up)">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09104" y="6525735"/>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pic>
        <p:nvPicPr>
          <p:cNvPr id="4" name="图片 3" descr="环境污染封面"/>
          <p:cNvPicPr>
            <a:picLocks noChangeAspect="1"/>
          </p:cNvPicPr>
          <p:nvPr/>
        </p:nvPicPr>
        <p:blipFill>
          <a:blip r:embed="rId2"/>
          <a:stretch>
            <a:fillRect/>
          </a:stretch>
        </p:blipFill>
        <p:spPr>
          <a:xfrm>
            <a:off x="635" y="0"/>
            <a:ext cx="12192000" cy="6858000"/>
          </a:xfrm>
          <a:prstGeom prst="rect">
            <a:avLst/>
          </a:prstGeom>
        </p:spPr>
      </p:pic>
      <p:sp>
        <p:nvSpPr>
          <p:cNvPr id="4099" name="Rectangle 3"/>
          <p:cNvSpPr txBox="1">
            <a:spLocks noGrp="1" noChangeArrowheads="1"/>
          </p:cNvSpPr>
          <p:nvPr>
            <p:ph type="body" idx="4294967295"/>
          </p:nvPr>
        </p:nvSpPr>
        <p:spPr>
          <a:xfrm>
            <a:off x="1488440" y="2327275"/>
            <a:ext cx="9483090" cy="2399665"/>
          </a:xfrm>
          <a:noFill/>
        </p:spPr>
        <p:txBody>
          <a:bodyPr wrap="square">
            <a:spAutoFit/>
          </a:bodyPr>
          <a:lstStyle/>
          <a:p>
            <a:pPr marL="114300" lvl="0" indent="-342900" algn="l" fontAlgn="auto">
              <a:lnSpc>
                <a:spcPct val="150000"/>
              </a:lnSpc>
              <a:buClr>
                <a:srgbClr val="68AD56"/>
              </a:buClr>
              <a:buSzTx/>
              <a:buFont typeface="Wingdings" panose="05000000000000000000" charset="0"/>
              <a:buChar char="l"/>
            </a:pPr>
            <a:r>
              <a:rPr lang="zh-CN" altLang="en-US" sz="2000" dirty="0">
                <a:solidFill>
                  <a:schemeClr val="tx1">
                    <a:lumMod val="85000"/>
                    <a:lumOff val="15000"/>
                  </a:schemeClr>
                </a:solidFill>
                <a:cs typeface="+mn-ea"/>
                <a:sym typeface="+mn-lt"/>
              </a:rPr>
              <a:t>由于人们对工业高度发达的负面影响预料不够,预防不利，导致了全球性的三大危机：资源短缺、环境污染、生态破坏。人类不断的向环境排放污染物质。但由于大气、水、土壤等的扩散、稀释、氧化还原、生物降解等的作用。污染物质的浓度和毒性会自然降低，这种现象叫做 环境自净 。如果排放的物质超过了环境的自净能力，环境质量就会发生不良变化，危害人类健康和生存，这就发生了环境污染 。 </a:t>
            </a:r>
          </a:p>
        </p:txBody>
      </p:sp>
      <p:sp>
        <p:nvSpPr>
          <p:cNvPr id="5" name="文本框 4"/>
          <p:cNvSpPr txBox="1"/>
          <p:nvPr/>
        </p:nvSpPr>
        <p:spPr>
          <a:xfrm>
            <a:off x="1488405" y="4813538"/>
            <a:ext cx="6096000" cy="499624"/>
          </a:xfrm>
          <a:prstGeom prst="rect">
            <a:avLst/>
          </a:prstGeom>
          <a:noFill/>
        </p:spPr>
        <p:txBody>
          <a:bodyPr vert="horz" wrap="square" lIns="91440" tIns="45720" rIns="91440" bIns="45720" rtlCol="0">
            <a:spAutoFit/>
          </a:bodyPr>
          <a:lstStyle/>
          <a:p>
            <a:pPr marL="114300" lvl="0" indent="-342900" algn="l">
              <a:lnSpc>
                <a:spcPct val="150000"/>
              </a:lnSpc>
              <a:spcBef>
                <a:spcPts val="1000"/>
              </a:spcBef>
              <a:buClr>
                <a:srgbClr val="68AD56"/>
              </a:buClr>
              <a:buSzTx/>
              <a:buFont typeface="Wingdings" panose="05000000000000000000" charset="0"/>
              <a:buChar char="l"/>
            </a:pPr>
            <a:r>
              <a:rPr lang="zh-CN" altLang="en-US" sz="2000" dirty="0">
                <a:solidFill>
                  <a:schemeClr val="tx1">
                    <a:lumMod val="85000"/>
                    <a:lumOff val="15000"/>
                  </a:schemeClr>
                </a:solidFill>
                <a:cs typeface="+mn-ea"/>
                <a:sym typeface="+mn-lt"/>
              </a:rPr>
              <a:t>环境污染会降低生物生产量，加剧环境破坏。</a:t>
            </a:r>
          </a:p>
        </p:txBody>
      </p:sp>
      <p:pic>
        <p:nvPicPr>
          <p:cNvPr id="2" name="图片 1" descr="51miz-E1248172-445897AB"/>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38250" y="928370"/>
            <a:ext cx="4881245" cy="1398905"/>
          </a:xfrm>
          <a:prstGeom prst="rect">
            <a:avLst/>
          </a:prstGeom>
        </p:spPr>
      </p:pic>
      <p:sp>
        <p:nvSpPr>
          <p:cNvPr id="3080" name="Rectangle 8"/>
          <p:cNvSpPr>
            <a:spLocks noGrp="1" noChangeArrowheads="1"/>
          </p:cNvSpPr>
          <p:nvPr/>
        </p:nvSpPr>
        <p:spPr>
          <a:xfrm>
            <a:off x="1789395" y="1386205"/>
            <a:ext cx="3444240" cy="671195"/>
          </a:xfrm>
          <a:prstGeom prst="rect">
            <a:avLst/>
          </a:prstGeom>
        </p:spPr>
        <p:txBody>
          <a:bodyPr vert="horz" lIns="91440" tIns="45720" rIns="91440" bIns="45720" rtlCol="0" anchor="ctr">
            <a:normAutofit fontScale="95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dirty="0">
                <a:solidFill>
                  <a:srgbClr val="68AD56"/>
                </a:solidFill>
                <a:latin typeface="+mn-lt"/>
                <a:ea typeface="+mn-ea"/>
                <a:cs typeface="+mn-ea"/>
                <a:sym typeface="+mn-lt"/>
              </a:rPr>
              <a:t>地球的危机</a:t>
            </a:r>
          </a:p>
        </p:txBody>
      </p:sp>
      <p:pic>
        <p:nvPicPr>
          <p:cNvPr id="7" name="图片 6" descr="51miz-E1162823-3BDFE1C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26805" y="4619625"/>
            <a:ext cx="1965325" cy="19653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additive="base">
                                        <p:cTn id="7" dur="500"/>
                                        <p:tgtEl>
                                          <p:spTgt spid="3080"/>
                                        </p:tgtEl>
                                        <p:attrNameLst>
                                          <p:attrName>ppt_y</p:attrName>
                                        </p:attrNameLst>
                                      </p:cBhvr>
                                      <p:tavLst>
                                        <p:tav tm="0">
                                          <p:val>
                                            <p:strVal val="#ppt_y-#ppt_h*1.125000"/>
                                          </p:val>
                                        </p:tav>
                                        <p:tav tm="100000">
                                          <p:val>
                                            <p:strVal val="#ppt_y"/>
                                          </p:val>
                                        </p:tav>
                                      </p:tavLst>
                                    </p:anim>
                                    <p:animEffect transition="in" filter="wipe(down)">
                                      <p:cBhvr>
                                        <p:cTn id="8" dur="500"/>
                                        <p:tgtEl>
                                          <p:spTgt spid="3080"/>
                                        </p:tgtEl>
                                      </p:cBhvr>
                                    </p:animEffect>
                                  </p:childTnLst>
                                </p:cTn>
                              </p:par>
                              <p:par>
                                <p:cTn id="9" presetID="12"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down)">
                                      <p:cBhvr>
                                        <p:cTn id="12" dur="500"/>
                                        <p:tgtEl>
                                          <p:spTgt spid="2"/>
                                        </p:tgtEl>
                                      </p:cBhvr>
                                    </p:animEffect>
                                  </p:childTnLst>
                                </p:cTn>
                              </p:par>
                            </p:childTnLst>
                          </p:cTn>
                        </p:par>
                        <p:par>
                          <p:cTn id="13" fill="hold">
                            <p:stCondLst>
                              <p:cond delay="500"/>
                            </p:stCondLst>
                            <p:childTnLst>
                              <p:par>
                                <p:cTn id="14" presetID="12" presetClass="entr" presetSubtype="4" fill="hold" grpId="0" nodeType="afterEffect">
                                  <p:stCondLst>
                                    <p:cond delay="0"/>
                                  </p:stCondLst>
                                  <p:childTnLst>
                                    <p:set>
                                      <p:cBhvr>
                                        <p:cTn id="15" dur="1" fill="hold">
                                          <p:stCondLst>
                                            <p:cond delay="0"/>
                                          </p:stCondLst>
                                        </p:cTn>
                                        <p:tgtEl>
                                          <p:spTgt spid="4099">
                                            <p:txEl>
                                              <p:pRg st="0" end="0"/>
                                            </p:txEl>
                                          </p:spTgt>
                                        </p:tgtEl>
                                        <p:attrNameLst>
                                          <p:attrName>style.visibility</p:attrName>
                                        </p:attrNameLst>
                                      </p:cBhvr>
                                      <p:to>
                                        <p:strVal val="visible"/>
                                      </p:to>
                                    </p:set>
                                    <p:anim calcmode="lin" valueType="num">
                                      <p:cBhvr additive="base">
                                        <p:cTn id="16" dur="500"/>
                                        <p:tgtEl>
                                          <p:spTgt spid="4099">
                                            <p:txEl>
                                              <p:pRg st="0" end="0"/>
                                            </p:txEl>
                                          </p:spTgt>
                                        </p:tgtEl>
                                        <p:attrNameLst>
                                          <p:attrName>ppt_y</p:attrName>
                                        </p:attrNameLst>
                                      </p:cBhvr>
                                      <p:tavLst>
                                        <p:tav tm="0">
                                          <p:val>
                                            <p:strVal val="#ppt_y+#ppt_h*1.125000"/>
                                          </p:val>
                                        </p:tav>
                                        <p:tav tm="100000">
                                          <p:val>
                                            <p:strVal val="#ppt_y"/>
                                          </p:val>
                                        </p:tav>
                                      </p:tavLst>
                                    </p:anim>
                                    <p:animEffect transition="in" filter="wipe(up)">
                                      <p:cBhvr>
                                        <p:cTn id="17" dur="500"/>
                                        <p:tgtEl>
                                          <p:spTgt spid="4099">
                                            <p:txEl>
                                              <p:pRg st="0" end="0"/>
                                            </p:txEl>
                                          </p:spTgt>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ppt_y</p:attrName>
                                        </p:attrNameLst>
                                      </p:cBhvr>
                                      <p:tavLst>
                                        <p:tav tm="0">
                                          <p:val>
                                            <p:strVal val="#ppt_y+#ppt_h*1.125000"/>
                                          </p:val>
                                        </p:tav>
                                        <p:tav tm="100000">
                                          <p:val>
                                            <p:strVal val="#ppt_y"/>
                                          </p:val>
                                        </p:tav>
                                      </p:tavLst>
                                    </p:anim>
                                    <p:animEffect transition="in" filter="wipe(up)">
                                      <p:cBhvr>
                                        <p:cTn id="22" dur="500"/>
                                        <p:tgtEl>
                                          <p:spTgt spid="5"/>
                                        </p:tgtEl>
                                      </p:cBhvr>
                                    </p:animEffect>
                                  </p:childTnLst>
                                </p:cTn>
                              </p:par>
                              <p:par>
                                <p:cTn id="23" presetID="55"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0.70"/>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5" grpId="0"/>
      <p:bldP spid="308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635" y="0"/>
            <a:ext cx="12192000" cy="6858000"/>
          </a:xfrm>
          <a:prstGeom prst="rect">
            <a:avLst/>
          </a:prstGeom>
        </p:spPr>
      </p:pic>
      <p:sp>
        <p:nvSpPr>
          <p:cNvPr id="2" name="标题 1"/>
          <p:cNvSpPr>
            <a:spLocks noGrp="1"/>
          </p:cNvSpPr>
          <p:nvPr>
            <p:ph type="title"/>
          </p:nvPr>
        </p:nvSpPr>
        <p:spPr>
          <a:xfrm>
            <a:off x="2040255" y="2638425"/>
            <a:ext cx="8112125" cy="1947545"/>
          </a:xfrm>
        </p:spPr>
        <p:txBody>
          <a:bodyPr vert="horz" lIns="91440" tIns="45720" rIns="91440" bIns="45720" rtlCol="0" anchor="b">
            <a:normAutofit/>
          </a:bodyPr>
          <a:lstStyle/>
          <a:p>
            <a:pPr algn="ctr"/>
            <a:r>
              <a:rPr lang="zh-CN" altLang="en-US" sz="9600" spc="500" dirty="0">
                <a:ln w="38100">
                  <a:solidFill>
                    <a:schemeClr val="bg1"/>
                  </a:solidFill>
                </a:ln>
                <a:gradFill>
                  <a:gsLst>
                    <a:gs pos="64000">
                      <a:srgbClr val="68AD56"/>
                    </a:gs>
                    <a:gs pos="100000">
                      <a:srgbClr val="B5D58C"/>
                    </a:gs>
                  </a:gsLst>
                  <a:lin ang="5400000" scaled="0"/>
                </a:gradFill>
                <a:latin typeface="方正粗黑宋简体" panose="02000000000000000000" pitchFamily="2" charset="-122"/>
                <a:ea typeface="方正粗黑宋简体" panose="02000000000000000000" pitchFamily="2" charset="-122"/>
                <a:cs typeface="+mn-ea"/>
                <a:sym typeface="+mn-lt"/>
              </a:rPr>
              <a:t>污染的分类</a:t>
            </a:r>
          </a:p>
        </p:txBody>
      </p:sp>
      <p:sp>
        <p:nvSpPr>
          <p:cNvPr id="11" name="圆角矩形 10"/>
          <p:cNvSpPr/>
          <p:nvPr/>
        </p:nvSpPr>
        <p:spPr>
          <a:xfrm>
            <a:off x="4162425" y="1598295"/>
            <a:ext cx="3928745" cy="868680"/>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4370705" y="1698625"/>
            <a:ext cx="3512820" cy="768350"/>
          </a:xfrm>
          <a:prstGeom prst="rect">
            <a:avLst/>
          </a:prstGeom>
          <a:noFill/>
        </p:spPr>
        <p:txBody>
          <a:bodyPr wrap="square" rtlCol="0">
            <a:spAutoFit/>
          </a:bodyPr>
          <a:lstStyle/>
          <a:p>
            <a:pPr algn="ctr"/>
            <a:r>
              <a:rPr lang="zh-CN" altLang="zh-CN" sz="4400">
                <a:solidFill>
                  <a:schemeClr val="bg1"/>
                </a:solidFill>
                <a:cs typeface="+mn-ea"/>
                <a:sym typeface="+mn-lt"/>
              </a:rPr>
              <a:t>第二部分</a:t>
            </a:r>
          </a:p>
        </p:txBody>
      </p:sp>
      <p:pic>
        <p:nvPicPr>
          <p:cNvPr id="6" name="图片 5" descr="51miz-E1259949-2C517DDA"/>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555115" y="4417060"/>
            <a:ext cx="9144000" cy="219075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strVal val="#ppt_w*0.70"/>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Effect transition="in" filter="fade">
                                      <p:cBhvr>
                                        <p:cTn id="20" dur="1000"/>
                                        <p:tgtEl>
                                          <p:spTgt spid="2"/>
                                        </p:tgtEl>
                                      </p:cBhvr>
                                    </p:animEffect>
                                  </p:childTnLst>
                                </p:cTn>
                              </p:par>
                              <p:par>
                                <p:cTn id="21" presetID="1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up)">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bldLvl="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sp>
        <p:nvSpPr>
          <p:cNvPr id="10247" name="Rectangle 7"/>
          <p:cNvSpPr txBox="1">
            <a:spLocks noGrp="1" noChangeArrowheads="1"/>
          </p:cNvSpPr>
          <p:nvPr/>
        </p:nvSpPr>
        <p:spPr>
          <a:xfrm>
            <a:off x="1373505" y="1433195"/>
            <a:ext cx="4350385" cy="911860"/>
          </a:xfrm>
          <a:prstGeom prst="rect">
            <a:avLst/>
          </a:prstGeom>
          <a:noFill/>
        </p:spPr>
        <p:txBody>
          <a:bodyPr vert="horz" wrap="square" lIns="91440" tIns="45720" rIns="91440" bIns="45720" rtlCol="0">
            <a:spAutoFit/>
          </a:bodyPr>
          <a:lstStyle/>
          <a:p>
            <a:pPr lvl="0" indent="0" algn="l" fontAlgn="auto">
              <a:lnSpc>
                <a:spcPct val="125000"/>
              </a:lnSpc>
              <a:spcBef>
                <a:spcPts val="1000"/>
              </a:spcBef>
              <a:buClr>
                <a:srgbClr val="68AD56"/>
              </a:buClr>
              <a:buSzTx/>
              <a:buNone/>
            </a:pPr>
            <a:r>
              <a:rPr lang="zh-CN" altLang="en-US" b="1" dirty="0">
                <a:solidFill>
                  <a:schemeClr val="tx1">
                    <a:lumMod val="85000"/>
                    <a:lumOff val="15000"/>
                  </a:schemeClr>
                </a:solidFill>
                <a:cs typeface="+mn-ea"/>
                <a:sym typeface="+mn-lt"/>
              </a:rPr>
              <a:t>按环境要素分 </a:t>
            </a:r>
          </a:p>
          <a:p>
            <a:pPr lvl="0" indent="0" algn="l" fontAlgn="auto">
              <a:lnSpc>
                <a:spcPct val="125000"/>
              </a:lnSpc>
              <a:spcBef>
                <a:spcPts val="1000"/>
              </a:spcBef>
              <a:buClr>
                <a:srgbClr val="68AD56"/>
              </a:buClr>
              <a:buSzTx/>
              <a:buNone/>
            </a:pPr>
            <a:r>
              <a:rPr lang="zh-CN" altLang="en-US" dirty="0">
                <a:solidFill>
                  <a:schemeClr val="tx1">
                    <a:lumMod val="85000"/>
                    <a:lumOff val="15000"/>
                  </a:schemeClr>
                </a:solidFill>
                <a:cs typeface="+mn-ea"/>
                <a:sym typeface="+mn-lt"/>
              </a:rPr>
              <a:t>大气污染、水体污染、土壤污染。 </a:t>
            </a:r>
          </a:p>
        </p:txBody>
      </p:sp>
      <p:pic>
        <p:nvPicPr>
          <p:cNvPr id="6" name="图片 5" descr="51miz-E270143-98664B3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0795" y="1099185"/>
            <a:ext cx="5041265" cy="5041265"/>
          </a:xfrm>
          <a:prstGeom prst="rect">
            <a:avLst/>
          </a:prstGeom>
        </p:spPr>
      </p:pic>
      <p:sp>
        <p:nvSpPr>
          <p:cNvPr id="7" name="Rectangle 7"/>
          <p:cNvSpPr txBox="1">
            <a:spLocks noGrp="1" noChangeArrowheads="1"/>
          </p:cNvSpPr>
          <p:nvPr/>
        </p:nvSpPr>
        <p:spPr>
          <a:xfrm>
            <a:off x="1373505" y="4039235"/>
            <a:ext cx="4885055" cy="1257935"/>
          </a:xfrm>
          <a:prstGeom prst="rect">
            <a:avLst/>
          </a:prstGeom>
          <a:noFill/>
        </p:spPr>
        <p:txBody>
          <a:bodyPr vert="horz" wrap="square" lIns="91440" tIns="45720" rIns="91440" bIns="45720" rtlCol="0">
            <a:spAutoFit/>
          </a:bodyPr>
          <a:lstStyle/>
          <a:p>
            <a:pPr lvl="0" algn="l">
              <a:lnSpc>
                <a:spcPct val="125000"/>
              </a:lnSpc>
              <a:spcBef>
                <a:spcPts val="1000"/>
              </a:spcBef>
              <a:buClr>
                <a:srgbClr val="68AD56"/>
              </a:buClr>
              <a:buSzTx/>
              <a:buFontTx/>
            </a:pPr>
            <a:r>
              <a:rPr lang="zh-CN" altLang="en-US" b="1" dirty="0">
                <a:solidFill>
                  <a:schemeClr val="tx1">
                    <a:lumMod val="85000"/>
                    <a:lumOff val="15000"/>
                  </a:schemeClr>
                </a:solidFill>
                <a:cs typeface="+mn-ea"/>
                <a:sym typeface="+mn-lt"/>
              </a:rPr>
              <a:t>按造成环境污染的性质来源分</a:t>
            </a:r>
          </a:p>
          <a:p>
            <a:pPr lvl="0" algn="l">
              <a:lnSpc>
                <a:spcPct val="125000"/>
              </a:lnSpc>
              <a:spcBef>
                <a:spcPts val="1000"/>
              </a:spcBef>
              <a:buClr>
                <a:srgbClr val="68AD56"/>
              </a:buClr>
              <a:buSzTx/>
              <a:buFontTx/>
            </a:pPr>
            <a:r>
              <a:rPr lang="zh-CN" altLang="en-US" dirty="0">
                <a:solidFill>
                  <a:schemeClr val="tx1">
                    <a:lumMod val="85000"/>
                    <a:lumOff val="15000"/>
                  </a:schemeClr>
                </a:solidFill>
                <a:cs typeface="+mn-ea"/>
                <a:sym typeface="+mn-lt"/>
              </a:rPr>
              <a:t>化学污染、生物污染、物理污染（噪声污染、放射性、电磁波）固体废物污染、能源污染。</a:t>
            </a:r>
          </a:p>
        </p:txBody>
      </p:sp>
      <p:cxnSp>
        <p:nvCxnSpPr>
          <p:cNvPr id="8" name="直接箭头连接符 7"/>
          <p:cNvCxnSpPr/>
          <p:nvPr/>
        </p:nvCxnSpPr>
        <p:spPr>
          <a:xfrm>
            <a:off x="1475620" y="2540335"/>
            <a:ext cx="3099335" cy="0"/>
          </a:xfrm>
          <a:prstGeom prst="straightConnector1">
            <a:avLst/>
          </a:prstGeom>
          <a:ln w="28575">
            <a:solidFill>
              <a:srgbClr val="68AD5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 name="Rectangle 7"/>
          <p:cNvSpPr txBox="1">
            <a:spLocks noGrp="1" noChangeArrowheads="1"/>
          </p:cNvSpPr>
          <p:nvPr/>
        </p:nvSpPr>
        <p:spPr>
          <a:xfrm>
            <a:off x="1373505" y="2736215"/>
            <a:ext cx="5338445" cy="911860"/>
          </a:xfrm>
          <a:prstGeom prst="rect">
            <a:avLst/>
          </a:prstGeom>
          <a:noFill/>
        </p:spPr>
        <p:txBody>
          <a:bodyPr vert="horz" wrap="square" lIns="91440" tIns="45720" rIns="91440" bIns="45720" rtlCol="0">
            <a:spAutoFit/>
          </a:bodyPr>
          <a:lstStyle/>
          <a:p>
            <a:pPr lvl="0" algn="l">
              <a:lnSpc>
                <a:spcPct val="125000"/>
              </a:lnSpc>
              <a:spcBef>
                <a:spcPts val="1000"/>
              </a:spcBef>
              <a:buClr>
                <a:srgbClr val="68AD56"/>
              </a:buClr>
              <a:buSzTx/>
              <a:buFontTx/>
            </a:pPr>
            <a:r>
              <a:rPr lang="zh-CN" altLang="en-US" b="1" dirty="0">
                <a:solidFill>
                  <a:schemeClr val="tx1">
                    <a:lumMod val="85000"/>
                    <a:lumOff val="15000"/>
                  </a:schemeClr>
                </a:solidFill>
                <a:cs typeface="+mn-ea"/>
                <a:sym typeface="+mn-lt"/>
              </a:rPr>
              <a:t>按人类活动分</a:t>
            </a:r>
          </a:p>
          <a:p>
            <a:pPr lvl="0" algn="l">
              <a:lnSpc>
                <a:spcPct val="125000"/>
              </a:lnSpc>
              <a:spcBef>
                <a:spcPts val="1000"/>
              </a:spcBef>
              <a:buClr>
                <a:srgbClr val="68AD56"/>
              </a:buClr>
              <a:buSzTx/>
              <a:buFontTx/>
            </a:pPr>
            <a:r>
              <a:rPr lang="zh-CN" altLang="en-US" dirty="0">
                <a:solidFill>
                  <a:schemeClr val="tx1">
                    <a:lumMod val="85000"/>
                    <a:lumOff val="15000"/>
                  </a:schemeClr>
                </a:solidFill>
                <a:cs typeface="+mn-ea"/>
                <a:sym typeface="+mn-lt"/>
              </a:rPr>
              <a:t>工业环境污染、城市环境污染、农业环境污染。 </a:t>
            </a:r>
          </a:p>
        </p:txBody>
      </p:sp>
      <p:cxnSp>
        <p:nvCxnSpPr>
          <p:cNvPr id="10" name="直接箭头连接符 9"/>
          <p:cNvCxnSpPr/>
          <p:nvPr/>
        </p:nvCxnSpPr>
        <p:spPr>
          <a:xfrm>
            <a:off x="1475620" y="3843355"/>
            <a:ext cx="3099335" cy="0"/>
          </a:xfrm>
          <a:prstGeom prst="straightConnector1">
            <a:avLst/>
          </a:prstGeom>
          <a:ln w="28575">
            <a:solidFill>
              <a:srgbClr val="68AD56"/>
            </a:solidFill>
            <a:prstDash val="sys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2" presetClass="entr" presetSubtype="4" fill="hold" grpId="0" nodeType="withEffect">
                                  <p:stCondLst>
                                    <p:cond delay="0"/>
                                  </p:stCondLst>
                                  <p:childTnLst>
                                    <p:set>
                                      <p:cBhvr>
                                        <p:cTn id="10" dur="1" fill="hold">
                                          <p:stCondLst>
                                            <p:cond delay="0"/>
                                          </p:stCondLst>
                                        </p:cTn>
                                        <p:tgtEl>
                                          <p:spTgt spid="10247"/>
                                        </p:tgtEl>
                                        <p:attrNameLst>
                                          <p:attrName>style.visibility</p:attrName>
                                        </p:attrNameLst>
                                      </p:cBhvr>
                                      <p:to>
                                        <p:strVal val="visible"/>
                                      </p:to>
                                    </p:set>
                                    <p:anim calcmode="lin" valueType="num">
                                      <p:cBhvr additive="base">
                                        <p:cTn id="11" dur="500"/>
                                        <p:tgtEl>
                                          <p:spTgt spid="10247"/>
                                        </p:tgtEl>
                                        <p:attrNameLst>
                                          <p:attrName>ppt_y</p:attrName>
                                        </p:attrNameLst>
                                      </p:cBhvr>
                                      <p:tavLst>
                                        <p:tav tm="0">
                                          <p:val>
                                            <p:strVal val="#ppt_y+#ppt_h*1.125000"/>
                                          </p:val>
                                        </p:tav>
                                        <p:tav tm="100000">
                                          <p:val>
                                            <p:strVal val="#ppt_y"/>
                                          </p:val>
                                        </p:tav>
                                      </p:tavLst>
                                    </p:anim>
                                    <p:animEffect transition="in" filter="wipe(up)">
                                      <p:cBhvr>
                                        <p:cTn id="12" dur="500"/>
                                        <p:tgtEl>
                                          <p:spTgt spid="10247"/>
                                        </p:tgtEl>
                                      </p:cBhvr>
                                    </p:animEffect>
                                  </p:childTnLst>
                                </p:cTn>
                              </p:par>
                            </p:childTnLst>
                          </p:cTn>
                        </p:par>
                        <p:par>
                          <p:cTn id="13" fill="hold">
                            <p:stCondLst>
                              <p:cond delay="500"/>
                            </p:stCondLst>
                            <p:childTnLst>
                              <p:par>
                                <p:cTn id="14" presetID="1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p:tgtEl>
                                          <p:spTgt spid="8"/>
                                        </p:tgtEl>
                                        <p:attrNameLst>
                                          <p:attrName>ppt_y</p:attrName>
                                        </p:attrNameLst>
                                      </p:cBhvr>
                                      <p:tavLst>
                                        <p:tav tm="0">
                                          <p:val>
                                            <p:strVal val="#ppt_y+#ppt_h*1.125000"/>
                                          </p:val>
                                        </p:tav>
                                        <p:tav tm="100000">
                                          <p:val>
                                            <p:strVal val="#ppt_y"/>
                                          </p:val>
                                        </p:tav>
                                      </p:tavLst>
                                    </p:anim>
                                    <p:animEffect transition="in" filter="wipe(up)">
                                      <p:cBhvr>
                                        <p:cTn id="17" dur="500"/>
                                        <p:tgtEl>
                                          <p:spTgt spid="8"/>
                                        </p:tgtEl>
                                      </p:cBhvr>
                                    </p:animEffect>
                                  </p:childTnLst>
                                </p:cTn>
                              </p:par>
                            </p:childTnLst>
                          </p:cTn>
                        </p:par>
                        <p:par>
                          <p:cTn id="18" fill="hold">
                            <p:stCondLst>
                              <p:cond delay="1000"/>
                            </p:stCondLst>
                            <p:childTnLst>
                              <p:par>
                                <p:cTn id="19" presetID="12"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p:tgtEl>
                                          <p:spTgt spid="9"/>
                                        </p:tgtEl>
                                        <p:attrNameLst>
                                          <p:attrName>ppt_y</p:attrName>
                                        </p:attrNameLst>
                                      </p:cBhvr>
                                      <p:tavLst>
                                        <p:tav tm="0">
                                          <p:val>
                                            <p:strVal val="#ppt_y+#ppt_h*1.125000"/>
                                          </p:val>
                                        </p:tav>
                                        <p:tav tm="100000">
                                          <p:val>
                                            <p:strVal val="#ppt_y"/>
                                          </p:val>
                                        </p:tav>
                                      </p:tavLst>
                                    </p:anim>
                                    <p:animEffect transition="in" filter="wipe(up)">
                                      <p:cBhvr>
                                        <p:cTn id="22" dur="500"/>
                                        <p:tgtEl>
                                          <p:spTgt spid="9"/>
                                        </p:tgtEl>
                                      </p:cBhvr>
                                    </p:animEffect>
                                  </p:childTnLst>
                                </p:cTn>
                              </p:par>
                            </p:childTnLst>
                          </p:cTn>
                        </p:par>
                        <p:par>
                          <p:cTn id="23" fill="hold">
                            <p:stCondLst>
                              <p:cond delay="1500"/>
                            </p:stCondLst>
                            <p:childTnLst>
                              <p:par>
                                <p:cTn id="24" presetID="12" presetClass="entr" presetSubtype="4"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p:tgtEl>
                                          <p:spTgt spid="10"/>
                                        </p:tgtEl>
                                        <p:attrNameLst>
                                          <p:attrName>ppt_y</p:attrName>
                                        </p:attrNameLst>
                                      </p:cBhvr>
                                      <p:tavLst>
                                        <p:tav tm="0">
                                          <p:val>
                                            <p:strVal val="#ppt_y+#ppt_h*1.125000"/>
                                          </p:val>
                                        </p:tav>
                                        <p:tav tm="100000">
                                          <p:val>
                                            <p:strVal val="#ppt_y"/>
                                          </p:val>
                                        </p:tav>
                                      </p:tavLst>
                                    </p:anim>
                                    <p:animEffect transition="in" filter="wipe(up)">
                                      <p:cBhvr>
                                        <p:cTn id="27" dur="500"/>
                                        <p:tgtEl>
                                          <p:spTgt spid="10"/>
                                        </p:tgtEl>
                                      </p:cBhvr>
                                    </p:animEffect>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ppt_y</p:attrName>
                                        </p:attrNameLst>
                                      </p:cBhvr>
                                      <p:tavLst>
                                        <p:tav tm="0">
                                          <p:val>
                                            <p:strVal val="#ppt_y+#ppt_h*1.125000"/>
                                          </p:val>
                                        </p:tav>
                                        <p:tav tm="100000">
                                          <p:val>
                                            <p:strVal val="#ppt_y"/>
                                          </p:val>
                                        </p:tav>
                                      </p:tavLst>
                                    </p:anim>
                                    <p:animEffect transition="in" filter="wipe(up)">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pic>
        <p:nvPicPr>
          <p:cNvPr id="3" name="图片 2" descr="51miz-E1248172-445897AB"/>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238250" y="928370"/>
            <a:ext cx="4881245" cy="1398905"/>
          </a:xfrm>
          <a:prstGeom prst="rect">
            <a:avLst/>
          </a:prstGeom>
        </p:spPr>
      </p:pic>
      <p:sp>
        <p:nvSpPr>
          <p:cNvPr id="5" name="Rectangle 8"/>
          <p:cNvSpPr>
            <a:spLocks noGrp="1" noChangeArrowheads="1"/>
          </p:cNvSpPr>
          <p:nvPr/>
        </p:nvSpPr>
        <p:spPr>
          <a:xfrm>
            <a:off x="1789395" y="1360805"/>
            <a:ext cx="3444240" cy="671195"/>
          </a:xfrm>
          <a:prstGeom prst="rect">
            <a:avLst/>
          </a:prstGeom>
        </p:spPr>
        <p:txBody>
          <a:bodyPr vert="horz" lIns="91440" tIns="45720" rIns="91440" bIns="45720" rtlCol="0" anchor="ctr">
            <a:normAutofit fontScale="95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b="1" dirty="0">
                <a:solidFill>
                  <a:srgbClr val="68AD56"/>
                </a:solidFill>
                <a:latin typeface="+mn-lt"/>
                <a:ea typeface="+mn-ea"/>
                <a:cs typeface="+mn-ea"/>
                <a:sym typeface="+mn-lt"/>
              </a:rPr>
              <a:t>三大污染</a:t>
            </a:r>
          </a:p>
        </p:txBody>
      </p:sp>
      <p:pic>
        <p:nvPicPr>
          <p:cNvPr id="12" name="图片 11" descr="51miz-E1093529-AF0D8DC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28895" y="2466975"/>
            <a:ext cx="1924050" cy="1924050"/>
          </a:xfrm>
          <a:prstGeom prst="rect">
            <a:avLst/>
          </a:prstGeom>
        </p:spPr>
      </p:pic>
      <p:pic>
        <p:nvPicPr>
          <p:cNvPr id="13" name="图片 12" descr="51miz-E1258844-DC302CB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4975" y="2522855"/>
            <a:ext cx="2418080" cy="1813560"/>
          </a:xfrm>
          <a:prstGeom prst="rect">
            <a:avLst/>
          </a:prstGeom>
        </p:spPr>
      </p:pic>
      <p:grpSp>
        <p:nvGrpSpPr>
          <p:cNvPr id="16" name="组合 15"/>
          <p:cNvGrpSpPr/>
          <p:nvPr/>
        </p:nvGrpSpPr>
        <p:grpSpPr>
          <a:xfrm>
            <a:off x="1776730" y="4538980"/>
            <a:ext cx="2274570" cy="494030"/>
            <a:chOff x="3464" y="7148"/>
            <a:chExt cx="3582" cy="778"/>
          </a:xfrm>
        </p:grpSpPr>
        <p:sp>
          <p:nvSpPr>
            <p:cNvPr id="15" name="圆角矩形 14"/>
            <p:cNvSpPr/>
            <p:nvPr/>
          </p:nvSpPr>
          <p:spPr>
            <a:xfrm>
              <a:off x="3905" y="7148"/>
              <a:ext cx="2700" cy="779"/>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3464" y="7177"/>
              <a:ext cx="3582" cy="725"/>
            </a:xfrm>
            <a:prstGeom prst="rect">
              <a:avLst/>
            </a:prstGeom>
            <a:noFill/>
          </p:spPr>
          <p:txBody>
            <a:bodyPr wrap="square" rtlCol="0">
              <a:spAutoFit/>
            </a:bodyPr>
            <a:lstStyle/>
            <a:p>
              <a:pPr algn="ctr"/>
              <a:r>
                <a:rPr lang="zh-CN" altLang="en-US" sz="2400" b="1" dirty="0">
                  <a:solidFill>
                    <a:schemeClr val="bg1"/>
                  </a:solidFill>
                  <a:cs typeface="+mn-ea"/>
                  <a:sym typeface="+mn-lt"/>
                </a:rPr>
                <a:t>海洋污染</a:t>
              </a:r>
            </a:p>
          </p:txBody>
        </p:sp>
      </p:grpSp>
      <p:grpSp>
        <p:nvGrpSpPr>
          <p:cNvPr id="17" name="组合 16"/>
          <p:cNvGrpSpPr/>
          <p:nvPr/>
        </p:nvGrpSpPr>
        <p:grpSpPr>
          <a:xfrm>
            <a:off x="7938770" y="4530725"/>
            <a:ext cx="2274570" cy="494665"/>
            <a:chOff x="3464" y="7148"/>
            <a:chExt cx="3582" cy="779"/>
          </a:xfrm>
        </p:grpSpPr>
        <p:sp>
          <p:nvSpPr>
            <p:cNvPr id="18" name="圆角矩形 17"/>
            <p:cNvSpPr/>
            <p:nvPr/>
          </p:nvSpPr>
          <p:spPr>
            <a:xfrm>
              <a:off x="3905" y="7148"/>
              <a:ext cx="2700" cy="779"/>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3464" y="7177"/>
              <a:ext cx="3582" cy="725"/>
            </a:xfrm>
            <a:prstGeom prst="rect">
              <a:avLst/>
            </a:prstGeom>
            <a:noFill/>
          </p:spPr>
          <p:txBody>
            <a:bodyPr wrap="square" rtlCol="0">
              <a:spAutoFit/>
            </a:bodyPr>
            <a:lstStyle/>
            <a:p>
              <a:pPr algn="ctr"/>
              <a:r>
                <a:rPr lang="zh-CN" altLang="en-US" sz="2400" b="1">
                  <a:solidFill>
                    <a:schemeClr val="bg1"/>
                  </a:solidFill>
                  <a:cs typeface="+mn-ea"/>
                  <a:sym typeface="+mn-lt"/>
                </a:rPr>
                <a:t>空气污染</a:t>
              </a:r>
            </a:p>
          </p:txBody>
        </p:sp>
      </p:grpSp>
      <p:pic>
        <p:nvPicPr>
          <p:cNvPr id="20" name="图片 19" descr="51miz-E838501-DF69D0AC"/>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42935" y="2466975"/>
            <a:ext cx="1665605" cy="1673860"/>
          </a:xfrm>
          <a:prstGeom prst="rect">
            <a:avLst/>
          </a:prstGeom>
        </p:spPr>
      </p:pic>
      <p:grpSp>
        <p:nvGrpSpPr>
          <p:cNvPr id="22" name="组合 21"/>
          <p:cNvGrpSpPr/>
          <p:nvPr/>
        </p:nvGrpSpPr>
        <p:grpSpPr>
          <a:xfrm>
            <a:off x="4965700" y="4530725"/>
            <a:ext cx="2274570" cy="494665"/>
            <a:chOff x="3464" y="7148"/>
            <a:chExt cx="3582" cy="779"/>
          </a:xfrm>
        </p:grpSpPr>
        <p:sp>
          <p:nvSpPr>
            <p:cNvPr id="23" name="圆角矩形 22"/>
            <p:cNvSpPr/>
            <p:nvPr/>
          </p:nvSpPr>
          <p:spPr>
            <a:xfrm>
              <a:off x="3905" y="7148"/>
              <a:ext cx="2700" cy="779"/>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3464" y="7177"/>
              <a:ext cx="3582" cy="725"/>
            </a:xfrm>
            <a:prstGeom prst="rect">
              <a:avLst/>
            </a:prstGeom>
            <a:noFill/>
          </p:spPr>
          <p:txBody>
            <a:bodyPr wrap="square" rtlCol="0">
              <a:spAutoFit/>
            </a:bodyPr>
            <a:lstStyle/>
            <a:p>
              <a:pPr algn="ctr"/>
              <a:r>
                <a:rPr lang="zh-CN" altLang="en-US" sz="2400" b="1">
                  <a:solidFill>
                    <a:schemeClr val="bg1"/>
                  </a:solidFill>
                  <a:cs typeface="+mn-ea"/>
                  <a:sym typeface="+mn-lt"/>
                </a:rPr>
                <a:t>陆地污染</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down)">
                                      <p:cBhvr>
                                        <p:cTn id="12" dur="500"/>
                                        <p:tgtEl>
                                          <p:spTgt spid="3"/>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par>
                          <p:cTn id="27" fill="hold">
                            <p:stCondLst>
                              <p:cond delay="1500"/>
                            </p:stCondLst>
                            <p:childTnLst>
                              <p:par>
                                <p:cTn id="28" presetID="22" presetClass="entr" presetSubtype="4"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down)">
                                      <p:cBhvr>
                                        <p:cTn id="30" dur="500"/>
                                        <p:tgtEl>
                                          <p:spTgt spid="20"/>
                                        </p:tgtEl>
                                      </p:cBhvr>
                                    </p:animEffect>
                                  </p:childTnLst>
                                </p:cTn>
                              </p:par>
                              <p:par>
                                <p:cTn id="31" presetID="22" presetClass="entr" presetSubtype="4"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图片 3" descr="环境污染封面"/>
          <p:cNvPicPr>
            <a:picLocks noChangeAspect="1"/>
          </p:cNvPicPr>
          <p:nvPr/>
        </p:nvPicPr>
        <p:blipFill>
          <a:blip r:embed="rId2"/>
          <a:stretch>
            <a:fillRect/>
          </a:stretch>
        </p:blipFill>
        <p:spPr>
          <a:xfrm>
            <a:off x="-10795" y="0"/>
            <a:ext cx="12203430" cy="6858000"/>
          </a:xfrm>
          <a:prstGeom prst="rect">
            <a:avLst/>
          </a:prstGeom>
        </p:spPr>
      </p:pic>
      <p:pic>
        <p:nvPicPr>
          <p:cNvPr id="13" name="图片 12" descr="51miz-E1258844-DC302CB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9345" y="1445895"/>
            <a:ext cx="3997325" cy="2997835"/>
          </a:xfrm>
          <a:prstGeom prst="rect">
            <a:avLst/>
          </a:prstGeom>
        </p:spPr>
      </p:pic>
      <p:grpSp>
        <p:nvGrpSpPr>
          <p:cNvPr id="16" name="组合 15"/>
          <p:cNvGrpSpPr/>
          <p:nvPr/>
        </p:nvGrpSpPr>
        <p:grpSpPr>
          <a:xfrm>
            <a:off x="1970405" y="4527550"/>
            <a:ext cx="2274570" cy="494030"/>
            <a:chOff x="3464" y="7148"/>
            <a:chExt cx="3582" cy="778"/>
          </a:xfrm>
        </p:grpSpPr>
        <p:sp>
          <p:nvSpPr>
            <p:cNvPr id="15" name="圆角矩形 14"/>
            <p:cNvSpPr/>
            <p:nvPr/>
          </p:nvSpPr>
          <p:spPr>
            <a:xfrm>
              <a:off x="3905" y="7148"/>
              <a:ext cx="2700" cy="779"/>
            </a:xfrm>
            <a:prstGeom prst="roundRect">
              <a:avLst/>
            </a:prstGeom>
            <a:solidFill>
              <a:srgbClr val="68AD5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3464" y="7177"/>
              <a:ext cx="3582" cy="725"/>
            </a:xfrm>
            <a:prstGeom prst="rect">
              <a:avLst/>
            </a:prstGeom>
            <a:noFill/>
          </p:spPr>
          <p:txBody>
            <a:bodyPr wrap="square" rtlCol="0">
              <a:spAutoFit/>
            </a:bodyPr>
            <a:lstStyle/>
            <a:p>
              <a:pPr algn="ctr"/>
              <a:r>
                <a:rPr lang="zh-CN" altLang="en-US" sz="2400" b="1">
                  <a:solidFill>
                    <a:schemeClr val="bg1"/>
                  </a:solidFill>
                  <a:cs typeface="+mn-ea"/>
                  <a:sym typeface="+mn-lt"/>
                </a:rPr>
                <a:t>海洋污染</a:t>
              </a:r>
            </a:p>
          </p:txBody>
        </p:sp>
      </p:grpSp>
      <p:sp>
        <p:nvSpPr>
          <p:cNvPr id="12291" name="Rectangle 3"/>
          <p:cNvSpPr txBox="1">
            <a:spLocks noGrp="1" noChangeArrowheads="1"/>
          </p:cNvSpPr>
          <p:nvPr/>
        </p:nvSpPr>
        <p:spPr>
          <a:xfrm>
            <a:off x="5344795" y="1704975"/>
            <a:ext cx="5694045" cy="3169285"/>
          </a:xfrm>
          <a:prstGeom prst="rect">
            <a:avLst/>
          </a:prstGeom>
          <a:noFill/>
        </p:spPr>
        <p:txBody>
          <a:bodyPr vert="horz" wrap="square" lIns="91440" tIns="45720" rIns="91440" bIns="45720" rtlCol="0">
            <a:spAutoFit/>
          </a:bodyPr>
          <a:lstStyle/>
          <a:p>
            <a:pPr lvl="0" indent="0" algn="l" fontAlgn="auto">
              <a:lnSpc>
                <a:spcPct val="200000"/>
              </a:lnSpc>
              <a:spcBef>
                <a:spcPts val="1000"/>
              </a:spcBef>
              <a:buClr>
                <a:srgbClr val="68AD56"/>
              </a:buClr>
              <a:buSzTx/>
              <a:buFont typeface="Wingdings" panose="05000000000000000000" charset="0"/>
              <a:buNone/>
            </a:pPr>
            <a:r>
              <a:rPr lang="zh-CN" altLang="en-US" sz="2000" b="1" dirty="0">
                <a:solidFill>
                  <a:schemeClr val="tx1">
                    <a:lumMod val="85000"/>
                    <a:lumOff val="15000"/>
                  </a:schemeClr>
                </a:solidFill>
                <a:cs typeface="+mn-ea"/>
                <a:sym typeface="+mn-lt"/>
              </a:rPr>
              <a:t>海洋污染：</a:t>
            </a:r>
            <a:r>
              <a:rPr lang="zh-CN" altLang="en-US" sz="2000" dirty="0">
                <a:solidFill>
                  <a:schemeClr val="tx1">
                    <a:lumMod val="85000"/>
                    <a:lumOff val="15000"/>
                  </a:schemeClr>
                </a:solidFill>
                <a:cs typeface="+mn-ea"/>
                <a:sym typeface="+mn-lt"/>
              </a:rPr>
              <a:t>主要是从油船与油井漏出来的原油，农田用的杀虫剂和化肥，工厂排出的污水，矿场流出的酸性溶液；它们使得大部分的海洋湖泊都受到污染，结果不但海洋生物受害，就是鸟类和人类也可能因吃了这些生物而中毒。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airplan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par>
                          <p:cTn id="11" fill="hold">
                            <p:stCondLst>
                              <p:cond delay="500"/>
                            </p:stCondLst>
                            <p:childTnLst>
                              <p:par>
                                <p:cTn id="12" presetID="12" presetClass="entr" presetSubtype="4" fill="hold" nodeType="afterEffect">
                                  <p:stCondLst>
                                    <p:cond delay="0"/>
                                  </p:stCondLst>
                                  <p:childTnLst>
                                    <p:set>
                                      <p:cBhvr>
                                        <p:cTn id="13" dur="1" fill="hold">
                                          <p:stCondLst>
                                            <p:cond delay="0"/>
                                          </p:stCondLst>
                                        </p:cTn>
                                        <p:tgtEl>
                                          <p:spTgt spid="12291">
                                            <p:txEl>
                                              <p:pRg st="0" end="0"/>
                                            </p:txEl>
                                          </p:spTgt>
                                        </p:tgtEl>
                                        <p:attrNameLst>
                                          <p:attrName>style.visibility</p:attrName>
                                        </p:attrNameLst>
                                      </p:cBhvr>
                                      <p:to>
                                        <p:strVal val="visible"/>
                                      </p:to>
                                    </p:set>
                                    <p:anim calcmode="lin" valueType="num">
                                      <p:cBhvr additive="base">
                                        <p:cTn id="14" dur="500"/>
                                        <p:tgtEl>
                                          <p:spTgt spid="12291">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TRlOTFmM2Y3ZWIzN2E4MDhlMWI1NmU2ZDk0OGI5NjYifQ=="/>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2wvukst">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1118</Words>
  <Application>Microsoft Office PowerPoint</Application>
  <PresentationFormat>宽屏</PresentationFormat>
  <Paragraphs>86</Paragraphs>
  <Slides>26</Slides>
  <Notes>2</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26</vt:i4>
      </vt:variant>
    </vt:vector>
  </HeadingPairs>
  <TitlesOfParts>
    <vt:vector size="37" baseType="lpstr">
      <vt:lpstr>Meiryo</vt:lpstr>
      <vt:lpstr>方正粗黑宋简体</vt:lpstr>
      <vt:lpstr>宋体</vt:lpstr>
      <vt:lpstr>微软雅黑</vt:lpstr>
      <vt:lpstr>Arial</vt:lpstr>
      <vt:lpstr>Calibri</vt:lpstr>
      <vt:lpstr>Calibri Light</vt:lpstr>
      <vt:lpstr>Wingdings</vt:lpstr>
      <vt:lpstr>第一PPT，www.1ppt.com</vt:lpstr>
      <vt:lpstr>自定义设计方案</vt:lpstr>
      <vt:lpstr>Office Theme</vt:lpstr>
      <vt:lpstr>世界环境日</vt:lpstr>
      <vt:lpstr>目录</vt:lpstr>
      <vt:lpstr>我们的地球</vt:lpstr>
      <vt:lpstr>我们的地球</vt:lpstr>
      <vt:lpstr>PowerPoint 演示文稿</vt:lpstr>
      <vt:lpstr>污染的分类</vt:lpstr>
      <vt:lpstr>PowerPoint 演示文稿</vt:lpstr>
      <vt:lpstr>PowerPoint 演示文稿</vt:lpstr>
      <vt:lpstr>PowerPoint 演示文稿</vt:lpstr>
      <vt:lpstr>PowerPoint 演示文稿</vt:lpstr>
      <vt:lpstr>PowerPoint 演示文稿</vt:lpstr>
      <vt:lpstr>污染的危害</vt:lpstr>
      <vt:lpstr>PowerPoint 演示文稿</vt:lpstr>
      <vt:lpstr>PowerPoint 演示文稿</vt:lpstr>
      <vt:lpstr>PowerPoint 演示文稿</vt:lpstr>
      <vt:lpstr>PowerPoint 演示文稿</vt:lpstr>
      <vt:lpstr>保护环境的措施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感谢观看</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23</cp:revision>
  <dcterms:created xsi:type="dcterms:W3CDTF">2022-04-25T06:06:00Z</dcterms:created>
  <dcterms:modified xsi:type="dcterms:W3CDTF">2023-01-19T02:56:32Z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EAB49FBA1A7E4FD9877D74434F96319C</vt:lpwstr>
  </property>
  <property fmtid="{D5CDD505-2E9C-101B-9397-08002B2CF9AE}" pid="3" name="KSOProductBuildVer">
    <vt:lpwstr>2052-11.1.0.11744</vt:lpwstr>
  </property>
</Properties>
</file>