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65" r:id="rId3"/>
  </p:sldMasterIdLst>
  <p:notesMasterIdLst>
    <p:notesMasterId r:id="rId32"/>
  </p:notesMasterIdLst>
  <p:sldIdLst>
    <p:sldId id="284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61" r:id="rId18"/>
    <p:sldId id="273" r:id="rId19"/>
    <p:sldId id="274" r:id="rId20"/>
    <p:sldId id="275" r:id="rId21"/>
    <p:sldId id="276" r:id="rId22"/>
    <p:sldId id="272" r:id="rId23"/>
    <p:sldId id="277" r:id="rId24"/>
    <p:sldId id="278" r:id="rId25"/>
    <p:sldId id="279" r:id="rId26"/>
    <p:sldId id="281" r:id="rId27"/>
    <p:sldId id="280" r:id="rId28"/>
    <p:sldId id="260" r:id="rId29"/>
    <p:sldId id="285" r:id="rId30"/>
    <p:sldId id="286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1pPr>
    <a:lvl2pPr marL="36276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2pPr>
    <a:lvl3pPr marL="72552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3pPr>
    <a:lvl4pPr marL="108828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4pPr>
    <a:lvl5pPr marL="145104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5pPr>
    <a:lvl6pPr marL="181380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6pPr>
    <a:lvl7pPr marL="217656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7pPr>
    <a:lvl8pPr marL="253932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8pPr>
    <a:lvl9pPr marL="2902080" algn="l" defTabSz="725520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93B"/>
    <a:srgbClr val="FFFFFF"/>
    <a:srgbClr val="9B6E2D"/>
    <a:srgbClr val="D9D9D9"/>
    <a:srgbClr val="0D0D0D"/>
    <a:srgbClr val="F69616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FD544-A834-4C57-BA72-DB2A37E7DCEC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1075-DF17-4AAA-9A7D-F8B846E4CD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1pPr>
    <a:lvl2pPr marL="36276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2pPr>
    <a:lvl3pPr marL="72552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3pPr>
    <a:lvl4pPr marL="108828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4pPr>
    <a:lvl5pPr marL="145104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5pPr>
    <a:lvl6pPr marL="181380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6pPr>
    <a:lvl7pPr marL="217656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7pPr>
    <a:lvl8pPr marL="253932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8pPr>
    <a:lvl9pPr marL="2902080" algn="l" defTabSz="725520" rtl="0" eaLnBrk="1" latinLnBrk="0" hangingPunct="1">
      <a:defRPr sz="9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EC4B0-6465-4865-B691-AA972597E4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39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EC4B0-6465-4865-B691-AA972597E4B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396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66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www.1ppt.com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3" y="1597821"/>
            <a:ext cx="7772400" cy="110251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4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3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2550"/>
            </a:lvl1pPr>
            <a:lvl2pPr marL="362857" indent="0">
              <a:buNone/>
              <a:defRPr sz="2250"/>
            </a:lvl2pPr>
            <a:lvl3pPr marL="725714" indent="0">
              <a:buNone/>
              <a:defRPr sz="1875"/>
            </a:lvl3pPr>
            <a:lvl4pPr marL="1088570" indent="0">
              <a:buNone/>
              <a:defRPr sz="1575"/>
            </a:lvl4pPr>
            <a:lvl5pPr marL="1451427" indent="0">
              <a:buNone/>
              <a:defRPr sz="1575"/>
            </a:lvl5pPr>
            <a:lvl6pPr marL="1814284" indent="0">
              <a:buNone/>
              <a:defRPr sz="1575"/>
            </a:lvl6pPr>
            <a:lvl7pPr marL="2177141" indent="0">
              <a:buNone/>
              <a:defRPr sz="1575"/>
            </a:lvl7pPr>
            <a:lvl8pPr marL="2539997" indent="0">
              <a:buNone/>
              <a:defRPr sz="1575"/>
            </a:lvl8pPr>
            <a:lvl9pPr marL="2902854" indent="0">
              <a:buNone/>
              <a:defRPr sz="15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25"/>
            </a:lvl1pPr>
            <a:lvl2pPr marL="362857" indent="0">
              <a:buNone/>
              <a:defRPr sz="975"/>
            </a:lvl2pPr>
            <a:lvl3pPr marL="725714" indent="0">
              <a:buNone/>
              <a:defRPr sz="825"/>
            </a:lvl3pPr>
            <a:lvl4pPr marL="1088570" indent="0">
              <a:buNone/>
              <a:defRPr sz="750"/>
            </a:lvl4pPr>
            <a:lvl5pPr marL="1451427" indent="0">
              <a:buNone/>
              <a:defRPr sz="750"/>
            </a:lvl5pPr>
            <a:lvl6pPr marL="1814284" indent="0">
              <a:buNone/>
              <a:defRPr sz="750"/>
            </a:lvl6pPr>
            <a:lvl7pPr marL="2177141" indent="0">
              <a:buNone/>
              <a:defRPr sz="750"/>
            </a:lvl7pPr>
            <a:lvl8pPr marL="2539997" indent="0">
              <a:buNone/>
              <a:defRPr sz="750"/>
            </a:lvl8pPr>
            <a:lvl9pPr marL="2902854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205979"/>
            <a:ext cx="2057399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1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2023/1/18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8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2023/1/18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46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9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1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7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2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65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1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3305178"/>
            <a:ext cx="7772400" cy="1021557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1pPr>
            <a:lvl2pPr marL="36285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72571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108857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5142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81428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17714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53999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90285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1" cy="3394472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200152"/>
            <a:ext cx="4038601" cy="3394472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7"/>
            <a:ext cx="4040188" cy="47982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62857" indent="0">
              <a:buNone/>
              <a:defRPr sz="1575" b="1"/>
            </a:lvl2pPr>
            <a:lvl3pPr marL="725714" indent="0">
              <a:buNone/>
              <a:defRPr sz="1425" b="1"/>
            </a:lvl3pPr>
            <a:lvl4pPr marL="1088570" indent="0">
              <a:buNone/>
              <a:defRPr sz="1275" b="1"/>
            </a:lvl4pPr>
            <a:lvl5pPr marL="1451427" indent="0">
              <a:buNone/>
              <a:defRPr sz="1275" b="1"/>
            </a:lvl5pPr>
            <a:lvl6pPr marL="1814284" indent="0">
              <a:buNone/>
              <a:defRPr sz="1275" b="1"/>
            </a:lvl6pPr>
            <a:lvl7pPr marL="2177141" indent="0">
              <a:buNone/>
              <a:defRPr sz="1275" b="1"/>
            </a:lvl7pPr>
            <a:lvl8pPr marL="2539997" indent="0">
              <a:buNone/>
              <a:defRPr sz="1275" b="1"/>
            </a:lvl8pPr>
            <a:lvl9pPr marL="2902854" indent="0">
              <a:buNone/>
              <a:defRPr sz="1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8"/>
            <a:ext cx="4040188" cy="2963466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7"/>
            <a:ext cx="4041775" cy="47982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62857" indent="0">
              <a:buNone/>
              <a:defRPr sz="1575" b="1"/>
            </a:lvl2pPr>
            <a:lvl3pPr marL="725714" indent="0">
              <a:buNone/>
              <a:defRPr sz="1425" b="1"/>
            </a:lvl3pPr>
            <a:lvl4pPr marL="1088570" indent="0">
              <a:buNone/>
              <a:defRPr sz="1275" b="1"/>
            </a:lvl4pPr>
            <a:lvl5pPr marL="1451427" indent="0">
              <a:buNone/>
              <a:defRPr sz="1275" b="1"/>
            </a:lvl5pPr>
            <a:lvl6pPr marL="1814284" indent="0">
              <a:buNone/>
              <a:defRPr sz="1275" b="1"/>
            </a:lvl6pPr>
            <a:lvl7pPr marL="2177141" indent="0">
              <a:buNone/>
              <a:defRPr sz="1275" b="1"/>
            </a:lvl7pPr>
            <a:lvl8pPr marL="2539997" indent="0">
              <a:buNone/>
              <a:defRPr sz="1275" b="1"/>
            </a:lvl8pPr>
            <a:lvl9pPr marL="2902854" indent="0">
              <a:buNone/>
              <a:defRPr sz="1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8"/>
            <a:ext cx="4041775" cy="2963466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7"/>
            <a:ext cx="4040188" cy="47982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62857" indent="0">
              <a:buNone/>
              <a:defRPr sz="1575" b="1"/>
            </a:lvl2pPr>
            <a:lvl3pPr marL="725714" indent="0">
              <a:buNone/>
              <a:defRPr sz="1425" b="1"/>
            </a:lvl3pPr>
            <a:lvl4pPr marL="1088570" indent="0">
              <a:buNone/>
              <a:defRPr sz="1275" b="1"/>
            </a:lvl4pPr>
            <a:lvl5pPr marL="1451427" indent="0">
              <a:buNone/>
              <a:defRPr sz="1275" b="1"/>
            </a:lvl5pPr>
            <a:lvl6pPr marL="1814284" indent="0">
              <a:buNone/>
              <a:defRPr sz="1275" b="1"/>
            </a:lvl6pPr>
            <a:lvl7pPr marL="2177141" indent="0">
              <a:buNone/>
              <a:defRPr sz="1275" b="1"/>
            </a:lvl7pPr>
            <a:lvl8pPr marL="2539997" indent="0">
              <a:buNone/>
              <a:defRPr sz="1275" b="1"/>
            </a:lvl8pPr>
            <a:lvl9pPr marL="2902854" indent="0">
              <a:buNone/>
              <a:defRPr sz="1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8"/>
            <a:ext cx="4040188" cy="2963466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7"/>
            <a:ext cx="4041775" cy="47982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62857" indent="0">
              <a:buNone/>
              <a:defRPr sz="1575" b="1"/>
            </a:lvl2pPr>
            <a:lvl3pPr marL="725714" indent="0">
              <a:buNone/>
              <a:defRPr sz="1425" b="1"/>
            </a:lvl3pPr>
            <a:lvl4pPr marL="1088570" indent="0">
              <a:buNone/>
              <a:defRPr sz="1275" b="1"/>
            </a:lvl4pPr>
            <a:lvl5pPr marL="1451427" indent="0">
              <a:buNone/>
              <a:defRPr sz="1275" b="1"/>
            </a:lvl5pPr>
            <a:lvl6pPr marL="1814284" indent="0">
              <a:buNone/>
              <a:defRPr sz="1275" b="1"/>
            </a:lvl6pPr>
            <a:lvl7pPr marL="2177141" indent="0">
              <a:buNone/>
              <a:defRPr sz="1275" b="1"/>
            </a:lvl7pPr>
            <a:lvl8pPr marL="2539997" indent="0">
              <a:buNone/>
              <a:defRPr sz="1275" b="1"/>
            </a:lvl8pPr>
            <a:lvl9pPr marL="2902854" indent="0">
              <a:buNone/>
              <a:defRPr sz="1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8"/>
            <a:ext cx="4041775" cy="2963466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0436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598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1"/>
            <a:ext cx="3008313" cy="871537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87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8"/>
          </a:xfrm>
        </p:spPr>
        <p:txBody>
          <a:bodyPr/>
          <a:lstStyle>
            <a:lvl1pPr marL="0" indent="0">
              <a:buNone/>
              <a:defRPr sz="1125"/>
            </a:lvl1pPr>
            <a:lvl2pPr marL="362857" indent="0">
              <a:buNone/>
              <a:defRPr sz="975"/>
            </a:lvl2pPr>
            <a:lvl3pPr marL="725714" indent="0">
              <a:buNone/>
              <a:defRPr sz="825"/>
            </a:lvl3pPr>
            <a:lvl4pPr marL="1088570" indent="0">
              <a:buNone/>
              <a:defRPr sz="750"/>
            </a:lvl4pPr>
            <a:lvl5pPr marL="1451427" indent="0">
              <a:buNone/>
              <a:defRPr sz="750"/>
            </a:lvl5pPr>
            <a:lvl6pPr marL="1814284" indent="0">
              <a:buNone/>
              <a:defRPr sz="750"/>
            </a:lvl6pPr>
            <a:lvl7pPr marL="2177141" indent="0">
              <a:buNone/>
              <a:defRPr sz="750"/>
            </a:lvl7pPr>
            <a:lvl8pPr marL="2539997" indent="0">
              <a:buNone/>
              <a:defRPr sz="750"/>
            </a:lvl8pPr>
            <a:lvl9pPr marL="2902854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7"/>
            <a:ext cx="2133600" cy="273843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3" y="4767267"/>
            <a:ext cx="2895600" cy="273843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3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725714" rtl="0" eaLnBrk="1" latinLnBrk="0" hangingPunct="1">
        <a:spcBef>
          <a:spcPct val="0"/>
        </a:spcBef>
        <a:buNone/>
        <a:defRPr sz="35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725714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89643" indent="-226786" algn="l" defTabSz="725714" rtl="0" eaLnBrk="1" latinLnBrk="0" hangingPunct="1">
        <a:spcBef>
          <a:spcPct val="20000"/>
        </a:spcBef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907142" indent="-181429" algn="l" defTabSz="725714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99" indent="-181429" algn="l" defTabSz="725714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indent="-181429" algn="l" defTabSz="725714" rtl="0" eaLnBrk="1" latinLnBrk="0" hangingPunct="1">
        <a:spcBef>
          <a:spcPct val="20000"/>
        </a:spcBef>
        <a:buFont typeface="Arial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95713" indent="-181429" algn="l" defTabSz="72571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58569" indent="-181429" algn="l" defTabSz="72571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21426" indent="-181429" algn="l" defTabSz="72571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084283" indent="-181429" algn="l" defTabSz="725714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2857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25714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88570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51427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14284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77141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39997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02854" algn="l" defTabSz="72571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9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8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8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6" y="4353"/>
            <a:ext cx="9141708" cy="51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9697" y="2679765"/>
            <a:ext cx="1870504" cy="23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012504" y="1275609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防拐骗安全教育班会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65766" y="2787776"/>
            <a:ext cx="1935168" cy="22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69C36C8-308D-4E29-806D-5DF5FF1B5D8E}"/>
              </a:ext>
            </a:extLst>
          </p:cNvPr>
          <p:cNvSpPr/>
          <p:nvPr/>
        </p:nvSpPr>
        <p:spPr>
          <a:xfrm>
            <a:off x="1007604" y="249045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演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讲老师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：优品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PPT      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时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间：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20XX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年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XX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月 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7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5468d5583d3d6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840" y="619686"/>
            <a:ext cx="1048403" cy="28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flipH="1">
            <a:off x="4247966" y="959056"/>
            <a:ext cx="3185102" cy="465696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55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坏人惯用的伎俩</a:t>
            </a:r>
          </a:p>
        </p:txBody>
      </p:sp>
      <p:pic>
        <p:nvPicPr>
          <p:cNvPr id="9218" name="Picture 2" descr="F:\568581b53945d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43" y="2517595"/>
            <a:ext cx="4718669" cy="21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flipH="1">
            <a:off x="4247966" y="1439037"/>
            <a:ext cx="4276294" cy="592654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12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几乎没有坏人将“坏”字写在自己脸上，从表面上看，我们很难分辨出谁是好人，谁是坏人。因此，要预防拐骗，绑架，大家就要熟悉坏人经常使用的小伎俩。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41828" y="2457725"/>
            <a:ext cx="3413528" cy="557131"/>
            <a:chOff x="6228928" y="2412157"/>
            <a:chExt cx="4167299" cy="740779"/>
          </a:xfrm>
        </p:grpSpPr>
        <p:sp>
          <p:nvSpPr>
            <p:cNvPr id="18" name="椭圆 17"/>
            <p:cNvSpPr/>
            <p:nvPr/>
          </p:nvSpPr>
          <p:spPr>
            <a:xfrm>
              <a:off x="6228928" y="241215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i="1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337985" y="2508400"/>
              <a:ext cx="899055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67377" y="2507315"/>
              <a:ext cx="3328850" cy="58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50" b="1" spc="238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假装求救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41210" y="3260036"/>
            <a:ext cx="3413528" cy="557131"/>
            <a:chOff x="6644494" y="3478932"/>
            <a:chExt cx="4167299" cy="740779"/>
          </a:xfrm>
        </p:grpSpPr>
        <p:sp>
          <p:nvSpPr>
            <p:cNvPr id="21" name="椭圆 20"/>
            <p:cNvSpPr/>
            <p:nvPr/>
          </p:nvSpPr>
          <p:spPr>
            <a:xfrm>
              <a:off x="6644494" y="3478932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i="1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6770033" y="3575175"/>
              <a:ext cx="899055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2943" y="3574090"/>
              <a:ext cx="3328850" cy="58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50" b="1" spc="238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伪装身份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46587" y="4072382"/>
            <a:ext cx="3413528" cy="557131"/>
            <a:chOff x="7076542" y="4559052"/>
            <a:chExt cx="4167299" cy="740779"/>
          </a:xfrm>
        </p:grpSpPr>
        <p:sp>
          <p:nvSpPr>
            <p:cNvPr id="24" name="椭圆 23"/>
            <p:cNvSpPr/>
            <p:nvPr/>
          </p:nvSpPr>
          <p:spPr>
            <a:xfrm>
              <a:off x="7076542" y="4559052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i="1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202081" y="4655295"/>
              <a:ext cx="899055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14991" y="4654210"/>
              <a:ext cx="3328850" cy="58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50" b="1" spc="238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威逼利诱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1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2153684" y="4346124"/>
            <a:ext cx="6134270" cy="3121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2027" y="1535385"/>
            <a:ext cx="846896" cy="557131"/>
            <a:chOff x="1341549" y="971997"/>
            <a:chExt cx="1033906" cy="740779"/>
          </a:xfrm>
        </p:grpSpPr>
        <p:sp>
          <p:nvSpPr>
            <p:cNvPr id="18" name="椭圆 17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476401" y="1068240"/>
              <a:ext cx="899054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17803" y="1606950"/>
            <a:ext cx="2018936" cy="41952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2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假装求救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2269053"/>
            <a:ext cx="2767704" cy="154483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有些坏人会利用儿童的同情心来进行诱拐活动。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如果陌生人说找不到路，请你帮他带路，或者他丢了东西，请你帮他找东西，这个时候大家要小心，不要上当。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43" name="Picture 3" descr="F:\5559e5e8ccff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87250" y="2355124"/>
            <a:ext cx="1573860" cy="2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:\58pic_52515bc725503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637" y="1351486"/>
            <a:ext cx="2536285" cy="3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099488" y="1329615"/>
            <a:ext cx="846896" cy="557131"/>
            <a:chOff x="1341549" y="971997"/>
            <a:chExt cx="1033906" cy="740779"/>
          </a:xfrm>
        </p:grpSpPr>
        <p:sp>
          <p:nvSpPr>
            <p:cNvPr id="18" name="椭圆 17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476401" y="1068240"/>
              <a:ext cx="899054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45264" y="1401180"/>
            <a:ext cx="2018936" cy="41952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2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伪装身份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048" y="2063282"/>
            <a:ext cx="2767704" cy="183914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有些坏人会伪装成父母的熟人，邻居，警察，快递员，无业管理者等多种身份。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然后编故事说带你去见父母，去陌生的地方，或者入室检查等。这个时候大家不要跟陌生人走或给陌生人开门。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3684" y="4346124"/>
            <a:ext cx="6134270" cy="3121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pic>
        <p:nvPicPr>
          <p:cNvPr id="11266" name="Picture 2" descr="F:\5559e5e8ccff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80698" y="2526991"/>
            <a:ext cx="1735039" cy="20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老奶奶的老爷爷\老奶奶的老爷爷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864" y="1271999"/>
            <a:ext cx="1554023" cy="31850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老奶奶 [转换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87603" y="1303824"/>
            <a:ext cx="1412668" cy="31447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099488" y="1222236"/>
            <a:ext cx="846896" cy="557131"/>
            <a:chOff x="1341549" y="971997"/>
            <a:chExt cx="1033906" cy="740779"/>
          </a:xfrm>
        </p:grpSpPr>
        <p:sp>
          <p:nvSpPr>
            <p:cNvPr id="18" name="椭圆 17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476401" y="1068240"/>
              <a:ext cx="899054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45264" y="1293801"/>
            <a:ext cx="2018936" cy="41952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2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威逼利诱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048" y="1955904"/>
            <a:ext cx="2767704" cy="2722083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有些坏人会用玩具，食物等诱骗儿童上当。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有些坏人则会利用儿童的恐惧心理，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通过威吓的方式来拐骗儿童，如果陌生人给你食物，玩具，或者吓唬你说你弄坏了他的东西，要带你走。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这个时候要提高警惕，并寻求其他人的帮助。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3684" y="4346124"/>
            <a:ext cx="6134270" cy="3121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pic>
        <p:nvPicPr>
          <p:cNvPr id="12290" name="Picture 2" descr="F:\5559e5e8ccff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52353" y="2571752"/>
            <a:ext cx="1704401" cy="21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5468d49de4bd7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837" y="794721"/>
            <a:ext cx="3656969" cy="3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5336aa14a37d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645" y="2771184"/>
            <a:ext cx="2118256" cy="19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3097417" y="2212711"/>
            <a:ext cx="1707945" cy="1154190"/>
          </a:xfrm>
          <a:prstGeom prst="wedgeEllipseCallout">
            <a:avLst>
              <a:gd name="adj1" fmla="val 23225"/>
              <a:gd name="adj2" fmla="val 6855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025" y="2493509"/>
            <a:ext cx="1348814" cy="650362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1875" b="1" dirty="0">
                <a:cs typeface="+mn-ea"/>
                <a:sym typeface="+mn-lt"/>
              </a:rPr>
              <a:t>选择合适的</a:t>
            </a:r>
            <a:endParaRPr lang="en-US" altLang="zh-CN" sz="1875" b="1" dirty="0">
              <a:cs typeface="+mn-ea"/>
              <a:sym typeface="+mn-lt"/>
            </a:endParaRPr>
          </a:p>
          <a:p>
            <a:r>
              <a:rPr lang="zh-CN" altLang="en-US" sz="1875" b="1" dirty="0">
                <a:cs typeface="+mn-ea"/>
                <a:sym typeface="+mn-lt"/>
              </a:rPr>
              <a:t>求助对象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9332" y="2945134"/>
            <a:ext cx="1619612" cy="1146737"/>
            <a:chOff x="396280" y="3934733"/>
            <a:chExt cx="2694487" cy="2077824"/>
          </a:xfrm>
        </p:grpSpPr>
        <p:pic>
          <p:nvPicPr>
            <p:cNvPr id="13315" name="Picture 3" descr="F:\u=3949724360,64989113&amp;fm=21&amp;gp=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88" y="4284365"/>
              <a:ext cx="2232248" cy="167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图文框 3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五角星 4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1047488">
              <a:off x="2379180" y="4113595"/>
              <a:ext cx="627244" cy="52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5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2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332" y="1001216"/>
            <a:ext cx="1619612" cy="1146737"/>
            <a:chOff x="396280" y="3934733"/>
            <a:chExt cx="2694487" cy="207782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8287" y="4376067"/>
              <a:ext cx="2232249" cy="152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图文框 22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五角星 23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1047488">
              <a:off x="2379180" y="4113595"/>
              <a:ext cx="627244" cy="52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5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2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16944" y="174654"/>
            <a:ext cx="1619612" cy="1146737"/>
            <a:chOff x="396280" y="3934733"/>
            <a:chExt cx="2694487" cy="2077824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3354" y="4375004"/>
              <a:ext cx="2150265" cy="161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图文框 27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五角星 28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1047488">
              <a:off x="2379180" y="4113595"/>
              <a:ext cx="627244" cy="52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5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2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84182" y="1072123"/>
            <a:ext cx="1619612" cy="1146737"/>
            <a:chOff x="396280" y="3934733"/>
            <a:chExt cx="2694487" cy="2077824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8287" y="4375005"/>
              <a:ext cx="2232249" cy="158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图文框 32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五角星 33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21047488">
              <a:off x="2379180" y="4113595"/>
              <a:ext cx="627244" cy="52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5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2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78684" y="3031205"/>
            <a:ext cx="1619612" cy="1146737"/>
            <a:chOff x="396280" y="3934733"/>
            <a:chExt cx="2694487" cy="2077824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287" y="4340668"/>
              <a:ext cx="2232249" cy="1619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图文框 37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五角星 38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1047488">
              <a:off x="2379180" y="4113595"/>
              <a:ext cx="627244" cy="52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5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12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72900" y="3727378"/>
            <a:ext cx="883602" cy="36182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警车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349" y="4128748"/>
            <a:ext cx="2536284" cy="765778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在户外或主要都市建设的临时警务站，如遇到困境，可以找带有警务标语标志标识的警务站，警车，派出所寻求帮助。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2900" y="1512644"/>
            <a:ext cx="883602" cy="36182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rgbClr val="00B050"/>
                </a:solidFill>
                <a:cs typeface="+mn-ea"/>
                <a:sym typeface="+mn-lt"/>
              </a:rPr>
              <a:t>老师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22068" y="730434"/>
            <a:ext cx="883602" cy="36182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rgbClr val="7030A0"/>
                </a:solidFill>
                <a:cs typeface="+mn-ea"/>
                <a:sym typeface="+mn-lt"/>
              </a:rPr>
              <a:t>保安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71238" y="1551951"/>
            <a:ext cx="1142483" cy="55802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575" b="1" spc="238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工作</a:t>
            </a:r>
            <a:endParaRPr lang="en-US" altLang="zh-CN" sz="1575" b="1" spc="238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75" b="1" spc="238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12252" y="3658809"/>
            <a:ext cx="883602" cy="36182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其它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0349" y="2179115"/>
            <a:ext cx="2536284" cy="592654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如果在校园内或校园附近遇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到危险</a:t>
            </a:r>
            <a:r>
              <a:rPr lang="en-US" altLang="zh-CN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可以向学校老师或校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内安保人员求助。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29517" y="1366769"/>
            <a:ext cx="2536284" cy="592654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一些公共场合常常有安保人员巡逻，大家在遇到紧急情况时可以向保安求助。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19703" y="4236186"/>
            <a:ext cx="2476152" cy="592654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找熟悉或固定性强的人如商铺。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饭店等地方的服务站点。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9703" y="2218861"/>
            <a:ext cx="2536284" cy="765778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125" b="1" spc="2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在商场，超市，游乐场等地方遇到意外时，大家可以去服务台，办公室，或周围找工作人员求助。</a:t>
            </a:r>
            <a:endParaRPr lang="en-US" altLang="zh-CN" sz="1125" b="1" spc="23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8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6"/>
          <a:stretch/>
        </p:blipFill>
        <p:spPr bwMode="auto">
          <a:xfrm>
            <a:off x="596" y="-596"/>
            <a:ext cx="9172108" cy="48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96" y="4413068"/>
            <a:ext cx="9172107" cy="8123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61612" y="1167596"/>
            <a:ext cx="4187819" cy="731153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4275" b="1" spc="476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如何防范危险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4079" y="1507585"/>
            <a:ext cx="2545013" cy="29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159118" y="1651095"/>
            <a:ext cx="1726097" cy="2545351"/>
            <a:chOff x="5076800" y="2196134"/>
            <a:chExt cx="2107251" cy="3384376"/>
          </a:xfrm>
        </p:grpSpPr>
        <p:sp>
          <p:nvSpPr>
            <p:cNvPr id="7" name="梯形 6"/>
            <p:cNvSpPr/>
            <p:nvPr/>
          </p:nvSpPr>
          <p:spPr>
            <a:xfrm rot="5400000" flipH="1">
              <a:off x="4438238" y="2834696"/>
              <a:ext cx="3384376" cy="2107251"/>
            </a:xfrm>
            <a:prstGeom prst="trapezoid">
              <a:avLst>
                <a:gd name="adj" fmla="val 669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220816" y="371261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</p:grpSp>
      <p:sp>
        <p:nvSpPr>
          <p:cNvPr id="56" name="椭圆 55"/>
          <p:cNvSpPr/>
          <p:nvPr/>
        </p:nvSpPr>
        <p:spPr>
          <a:xfrm>
            <a:off x="870247" y="4250600"/>
            <a:ext cx="7535672" cy="4874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pic>
        <p:nvPicPr>
          <p:cNvPr id="44" name="Picture 2" descr="F:\54ffe85ad0c20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94489" y="2517596"/>
            <a:ext cx="1572433" cy="18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063568" y="1888901"/>
            <a:ext cx="846896" cy="557131"/>
            <a:chOff x="1278558" y="1141577"/>
            <a:chExt cx="1033906" cy="740779"/>
          </a:xfrm>
        </p:grpSpPr>
        <p:sp>
          <p:nvSpPr>
            <p:cNvPr id="46" name="椭圆 45"/>
            <p:cNvSpPr/>
            <p:nvPr/>
          </p:nvSpPr>
          <p:spPr>
            <a:xfrm>
              <a:off x="1278558" y="114157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1413410" y="1237820"/>
              <a:ext cx="899054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742974" y="1869672"/>
            <a:ext cx="2018936" cy="6503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外出时和家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人做好约定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3800" y="2578944"/>
            <a:ext cx="2767704" cy="956215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无论去哪里，每次外出都要向家人打招呼，告诉家人自己要去哪里，和谁在一起去做什么，什么时候回家。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338" name="Picture 2" descr="F:\534e6aab6f930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419" y="676279"/>
            <a:ext cx="1521597" cy="37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椭圆 55"/>
          <p:cNvSpPr/>
          <p:nvPr/>
        </p:nvSpPr>
        <p:spPr>
          <a:xfrm>
            <a:off x="870247" y="4250600"/>
            <a:ext cx="7535672" cy="4874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7066" y="1908110"/>
            <a:ext cx="600765" cy="551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275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886397" y="1980493"/>
            <a:ext cx="736436" cy="465696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en-US" altLang="zh-CN" sz="2550" b="1" i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55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6474" y="1897587"/>
            <a:ext cx="2638261" cy="6503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如果无法按时回家打电话告诉家人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7066" y="2587645"/>
            <a:ext cx="3046077" cy="956215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外出活动期间，要掌握好回家的时间，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如果无法按时回家，要及时打电话告诉家人。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50" name="Picture 2" descr="F:\5336aa0bb0ae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136" y="2000600"/>
            <a:ext cx="2536285" cy="25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6695403" y="1061743"/>
            <a:ext cx="1946451" cy="1130913"/>
          </a:xfrm>
          <a:prstGeom prst="wedgeRoundRectCallout">
            <a:avLst>
              <a:gd name="adj1" fmla="val -49084"/>
              <a:gd name="adj2" fmla="val 85593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pic>
        <p:nvPicPr>
          <p:cNvPr id="2051" name="Picture 3" descr="F:\53c4e42b890ae [转换]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2351" y="838748"/>
            <a:ext cx="1647144" cy="13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 animBg="1"/>
      <p:bldP spid="48" grpId="0"/>
      <p:bldP spid="50" grpId="0"/>
      <p:bldP spid="5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椭圆 55"/>
          <p:cNvSpPr/>
          <p:nvPr/>
        </p:nvSpPr>
        <p:spPr>
          <a:xfrm>
            <a:off x="870247" y="4250600"/>
            <a:ext cx="7535672" cy="4874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90007" y="1986547"/>
            <a:ext cx="600765" cy="551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275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1100466" y="2058930"/>
            <a:ext cx="736436" cy="465696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en-US" altLang="zh-CN" sz="2550" b="1" i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55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97807" y="1983509"/>
            <a:ext cx="1517577" cy="6503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外出时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家里没人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9140" y="2611928"/>
            <a:ext cx="3046077" cy="62727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如果外出时家里没人，可以给家人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留一张便条，告诉他们自己的去向。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12242" y="585959"/>
            <a:ext cx="3956202" cy="1337720"/>
            <a:chOff x="4839531" y="375967"/>
            <a:chExt cx="4829805" cy="1778674"/>
          </a:xfrm>
        </p:grpSpPr>
        <p:grpSp>
          <p:nvGrpSpPr>
            <p:cNvPr id="4" name="组合 3"/>
            <p:cNvGrpSpPr/>
            <p:nvPr/>
          </p:nvGrpSpPr>
          <p:grpSpPr>
            <a:xfrm rot="20966380">
              <a:off x="4839531" y="740572"/>
              <a:ext cx="2940908" cy="1414069"/>
              <a:chOff x="5664285" y="904554"/>
              <a:chExt cx="2940908" cy="141406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5664285" y="904554"/>
                <a:ext cx="2940908" cy="14140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76393" y="1201288"/>
                <a:ext cx="2638588" cy="77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2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妈妈，我去找小燕跳绳了，大约一小时后回家。</a:t>
                </a:r>
                <a:endParaRPr lang="en-US" altLang="zh-CN" sz="112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124254" y="375967"/>
              <a:ext cx="239174" cy="576064"/>
            </a:xfrm>
            <a:prstGeom prst="rect">
              <a:avLst/>
            </a:prstGeom>
            <a:solidFill>
              <a:schemeClr val="bg1">
                <a:lumMod val="65000"/>
                <a:alpha val="5215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966380">
              <a:off x="7030748" y="1257321"/>
              <a:ext cx="2638588" cy="46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小妮</a:t>
              </a:r>
              <a:endParaRPr lang="en-US" altLang="zh-CN" sz="12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76" name="Picture 4" descr="F:\5351cc8d2b5e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149" y="2030186"/>
            <a:ext cx="4255052" cy="24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0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507584" y="1826731"/>
            <a:ext cx="38929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F:\54ffe85ad0c20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099" y="906073"/>
            <a:ext cx="1182194" cy="13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992723" y="1555952"/>
            <a:ext cx="809777" cy="557131"/>
            <a:chOff x="2432026" y="2069629"/>
            <a:chExt cx="988590" cy="740779"/>
          </a:xfrm>
        </p:grpSpPr>
        <p:sp>
          <p:nvSpPr>
            <p:cNvPr id="31" name="椭圆 30"/>
            <p:cNvSpPr/>
            <p:nvPr/>
          </p:nvSpPr>
          <p:spPr>
            <a:xfrm>
              <a:off x="2432026" y="2069629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2521561" y="2165872"/>
              <a:ext cx="899055" cy="64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50" b="1" i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55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2147" y="2259984"/>
            <a:ext cx="2831202" cy="315655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5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不要独自去这些地方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799783" y="3126485"/>
            <a:ext cx="46007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5810651" y="1826733"/>
            <a:ext cx="1238651" cy="1299754"/>
          </a:xfrm>
          <a:prstGeom prst="arc">
            <a:avLst>
              <a:gd name="adj1" fmla="val 16072681"/>
              <a:gd name="adj2" fmla="val 55691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89619" y="323524"/>
            <a:ext cx="1769501" cy="1178270"/>
            <a:chOff x="3204592" y="539949"/>
            <a:chExt cx="2016224" cy="1350640"/>
          </a:xfrm>
        </p:grpSpPr>
        <p:pic>
          <p:nvPicPr>
            <p:cNvPr id="4098" name="Picture 2" descr="F:\33b1OOOPIC03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4763" y="621416"/>
              <a:ext cx="2016053" cy="126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图文框 8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51671" y="323524"/>
            <a:ext cx="1769501" cy="1178270"/>
            <a:chOff x="3204592" y="539949"/>
            <a:chExt cx="2016224" cy="135064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96775" y="621416"/>
              <a:ext cx="1832030" cy="126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图文框 36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54036" y="3451425"/>
            <a:ext cx="1769501" cy="1178270"/>
            <a:chOff x="3204592" y="539949"/>
            <a:chExt cx="2016224" cy="135064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04763" y="779623"/>
              <a:ext cx="2016053" cy="952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图文框 43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1799782" y="3126486"/>
            <a:ext cx="0" cy="859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915033" y="3451425"/>
            <a:ext cx="1769501" cy="1178270"/>
            <a:chOff x="3204592" y="539949"/>
            <a:chExt cx="2016224" cy="135064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4763" y="649010"/>
              <a:ext cx="2016053" cy="1241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图文框 40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77085" y="459652"/>
            <a:ext cx="1391866" cy="97352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、如果外出时家里没人，可以给家人留一张便条，告诉他们自己的去向。</a:t>
            </a:r>
            <a:endParaRPr lang="en-US" altLang="zh-CN" sz="9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39137" y="459651"/>
            <a:ext cx="1391866" cy="748466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、无人的建筑物，废弃的大楼，空旷的楼顶等偏僻的地方玩耍。</a:t>
            </a:r>
            <a:endParaRPr lang="en-US" altLang="zh-CN" sz="9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519" y="3564471"/>
            <a:ext cx="1498319" cy="97352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、树林，高速公路，河边，高压电附近，这些地方容易发生迷路，交通事故等意外</a:t>
            </a:r>
            <a:endParaRPr lang="en-US" altLang="zh-CN" sz="9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5238" y="3546567"/>
            <a:ext cx="1804750" cy="97352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9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、公共场所中，加油站，公园，电影院，饭店等。如果想去洗手间，最好有大人或朋友相伴，不要一人独自前往。</a:t>
            </a:r>
            <a:endParaRPr lang="en-US" altLang="zh-CN" sz="9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4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 animBg="1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" y="-596"/>
            <a:ext cx="9142810" cy="47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96" y="4792162"/>
            <a:ext cx="9172107" cy="433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168" y="1577973"/>
            <a:ext cx="3762936" cy="615737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3525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遇到不认识的人！</a:t>
            </a:r>
          </a:p>
        </p:txBody>
      </p:sp>
      <p:pic>
        <p:nvPicPr>
          <p:cNvPr id="1028" name="Picture 4" descr="F:\58pic_52515bc725503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818" y="1732684"/>
            <a:ext cx="2595269" cy="31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385647" y="2247736"/>
            <a:ext cx="2277994" cy="26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8510" y="-596"/>
            <a:ext cx="9161915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54ffe85ad0c20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6215" y="2629608"/>
            <a:ext cx="1675385" cy="1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 flipH="1">
            <a:off x="2142186" y="627535"/>
            <a:ext cx="1048" cy="3493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142185" y="4120538"/>
            <a:ext cx="69010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054758" y="1782229"/>
            <a:ext cx="176950" cy="162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04238" y="4039303"/>
            <a:ext cx="176950" cy="162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863573" y="4039387"/>
            <a:ext cx="176950" cy="162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7" y="1688387"/>
            <a:ext cx="1026568" cy="33296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rgbClr val="0070C0"/>
                </a:solidFill>
                <a:cs typeface="+mn-ea"/>
                <a:sym typeface="+mn-lt"/>
              </a:rPr>
              <a:t>高压线下</a:t>
            </a:r>
            <a:endParaRPr lang="en-US" altLang="zh-CN" sz="1275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0358" y="4233738"/>
            <a:ext cx="1026568" cy="33296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rgbClr val="0070C0"/>
                </a:solidFill>
                <a:cs typeface="+mn-ea"/>
                <a:sym typeface="+mn-lt"/>
              </a:rPr>
              <a:t>高速公路</a:t>
            </a:r>
            <a:endParaRPr lang="en-US" altLang="zh-CN" sz="1275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1756" y="4238602"/>
            <a:ext cx="1026568" cy="332967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rgbClr val="0070C0"/>
                </a:solidFill>
                <a:cs typeface="+mn-ea"/>
                <a:sym typeface="+mn-lt"/>
              </a:rPr>
              <a:t>树林</a:t>
            </a:r>
            <a:endParaRPr lang="en-US" altLang="zh-CN" sz="1275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37103" y="1169098"/>
            <a:ext cx="2017676" cy="2653664"/>
            <a:chOff x="3072151" y="467941"/>
            <a:chExt cx="2664296" cy="3816424"/>
          </a:xfrm>
        </p:grpSpPr>
        <p:pic>
          <p:nvPicPr>
            <p:cNvPr id="16" name="Picture 2" descr="F:\137402656168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2779" y="599740"/>
              <a:ext cx="2395961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图文框 21"/>
            <p:cNvSpPr/>
            <p:nvPr/>
          </p:nvSpPr>
          <p:spPr>
            <a:xfrm>
              <a:off x="3072151" y="467941"/>
              <a:ext cx="2664296" cy="3816424"/>
            </a:xfrm>
            <a:prstGeom prst="frame">
              <a:avLst>
                <a:gd name="adj1" fmla="val 404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78471" y="1169098"/>
            <a:ext cx="2017676" cy="2653664"/>
            <a:chOff x="3072151" y="467941"/>
            <a:chExt cx="2664296" cy="381642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2885" y="599740"/>
              <a:ext cx="2414471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图文框 26"/>
            <p:cNvSpPr/>
            <p:nvPr/>
          </p:nvSpPr>
          <p:spPr>
            <a:xfrm>
              <a:off x="3072151" y="467941"/>
              <a:ext cx="2664296" cy="3816424"/>
            </a:xfrm>
            <a:prstGeom prst="frame">
              <a:avLst>
                <a:gd name="adj1" fmla="val 404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10357" y="1169098"/>
            <a:ext cx="2017676" cy="2653664"/>
            <a:chOff x="3072151" y="467941"/>
            <a:chExt cx="2664296" cy="381642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77739" y="599740"/>
              <a:ext cx="2452137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图文框 29"/>
            <p:cNvSpPr/>
            <p:nvPr/>
          </p:nvSpPr>
          <p:spPr>
            <a:xfrm>
              <a:off x="3072151" y="467941"/>
              <a:ext cx="2664296" cy="3816424"/>
            </a:xfrm>
            <a:prstGeom prst="frame">
              <a:avLst>
                <a:gd name="adj1" fmla="val 404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915031" y="4231962"/>
            <a:ext cx="6872082" cy="3249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8768" y="786774"/>
            <a:ext cx="2638261" cy="85811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5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和伙伴在一起</a:t>
            </a:r>
            <a:endParaRPr lang="en-US" altLang="zh-CN" sz="2550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胜过独自一人</a:t>
            </a:r>
          </a:p>
        </p:txBody>
      </p:sp>
      <p:pic>
        <p:nvPicPr>
          <p:cNvPr id="4" name="Picture 7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6255" y="551639"/>
            <a:ext cx="1356617" cy="7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1034" y="2462154"/>
            <a:ext cx="3640978" cy="19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58pic_52515bc725503 [转换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662" y="1651091"/>
            <a:ext cx="2272344" cy="27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6585" y="3711299"/>
            <a:ext cx="3126119" cy="14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62" b="1"/>
          <a:stretch/>
        </p:blipFill>
        <p:spPr bwMode="auto">
          <a:xfrm>
            <a:off x="597" y="-596"/>
            <a:ext cx="9172108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8f58PICdnB_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" y="-596"/>
            <a:ext cx="9172108" cy="51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3899" y="2175741"/>
            <a:ext cx="3378215" cy="558029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3150" dirty="0">
                <a:solidFill>
                  <a:schemeClr val="bg1"/>
                </a:solidFill>
                <a:cs typeface="+mn-ea"/>
                <a:sym typeface="+mn-lt"/>
              </a:rPr>
              <a:t>独自一人呆在家里</a:t>
            </a:r>
          </a:p>
        </p:txBody>
      </p:sp>
      <p:pic>
        <p:nvPicPr>
          <p:cNvPr id="5" name="Picture 3" descr="F:\未标题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702196" flipH="1">
            <a:off x="7172373" y="209403"/>
            <a:ext cx="1131525" cy="10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3371" y="947061"/>
            <a:ext cx="1356617" cy="7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034" y="522980"/>
            <a:ext cx="1356617" cy="7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" y="-20538"/>
            <a:ext cx="9142809" cy="51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1179937" y="4250601"/>
            <a:ext cx="6872082" cy="3249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53" y="1545637"/>
            <a:ext cx="3362052" cy="465696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5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独自一人呆在家里</a:t>
            </a:r>
            <a:endParaRPr lang="en-US" altLang="zh-CN" sz="2550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36" y="2011035"/>
            <a:ext cx="3362052" cy="41952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2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这时有人敲门！</a:t>
            </a:r>
            <a:endParaRPr lang="en-US" altLang="zh-CN" sz="2250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71987" y="1163686"/>
            <a:ext cx="1576826" cy="2525479"/>
            <a:chOff x="7957120" y="2052117"/>
            <a:chExt cx="1925018" cy="3357954"/>
          </a:xfrm>
        </p:grpSpPr>
        <p:sp>
          <p:nvSpPr>
            <p:cNvPr id="2" name="矩形 1"/>
            <p:cNvSpPr/>
            <p:nvPr/>
          </p:nvSpPr>
          <p:spPr>
            <a:xfrm>
              <a:off x="7957120" y="2052117"/>
              <a:ext cx="1925018" cy="3357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8081939" y="3609871"/>
              <a:ext cx="199836" cy="19983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</p:grpSp>
      <p:pic>
        <p:nvPicPr>
          <p:cNvPr id="7170" name="Picture 2" descr="F:\5351cc8d2b5e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9410" y="2068296"/>
            <a:ext cx="2128298" cy="234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5751669" y="1178430"/>
            <a:ext cx="445612" cy="453701"/>
          </a:xfrm>
          <a:custGeom>
            <a:avLst/>
            <a:gdLst>
              <a:gd name="connsiteX0" fmla="*/ 544011 w 544011"/>
              <a:gd name="connsiteY0" fmla="*/ 104172 h 532436"/>
              <a:gd name="connsiteX1" fmla="*/ 92598 w 544011"/>
              <a:gd name="connsiteY1" fmla="*/ 0 h 532436"/>
              <a:gd name="connsiteX2" fmla="*/ 335666 w 544011"/>
              <a:gd name="connsiteY2" fmla="*/ 150471 h 532436"/>
              <a:gd name="connsiteX3" fmla="*/ 104173 w 544011"/>
              <a:gd name="connsiteY3" fmla="*/ 162046 h 532436"/>
              <a:gd name="connsiteX4" fmla="*/ 370390 w 544011"/>
              <a:gd name="connsiteY4" fmla="*/ 219919 h 532436"/>
              <a:gd name="connsiteX5" fmla="*/ 0 w 544011"/>
              <a:gd name="connsiteY5" fmla="*/ 405114 h 532436"/>
              <a:gd name="connsiteX6" fmla="*/ 370390 w 544011"/>
              <a:gd name="connsiteY6" fmla="*/ 358815 h 532436"/>
              <a:gd name="connsiteX7" fmla="*/ 127322 w 544011"/>
              <a:gd name="connsiteY7" fmla="*/ 532436 h 532436"/>
              <a:gd name="connsiteX8" fmla="*/ 520861 w 544011"/>
              <a:gd name="connsiteY8" fmla="*/ 416689 h 532436"/>
              <a:gd name="connsiteX9" fmla="*/ 544011 w 544011"/>
              <a:gd name="connsiteY9" fmla="*/ 104172 h 5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011" h="532436">
                <a:moveTo>
                  <a:pt x="544011" y="104172"/>
                </a:moveTo>
                <a:lnTo>
                  <a:pt x="92598" y="0"/>
                </a:lnTo>
                <a:lnTo>
                  <a:pt x="335666" y="150471"/>
                </a:lnTo>
                <a:lnTo>
                  <a:pt x="104173" y="162046"/>
                </a:lnTo>
                <a:lnTo>
                  <a:pt x="370390" y="219919"/>
                </a:lnTo>
                <a:lnTo>
                  <a:pt x="0" y="405114"/>
                </a:lnTo>
                <a:lnTo>
                  <a:pt x="370390" y="358815"/>
                </a:lnTo>
                <a:lnTo>
                  <a:pt x="127322" y="532436"/>
                </a:lnTo>
                <a:lnTo>
                  <a:pt x="520861" y="416689"/>
                </a:lnTo>
                <a:lnTo>
                  <a:pt x="544011" y="104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125303">
            <a:off x="5036550" y="2039466"/>
            <a:ext cx="375791" cy="950444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en-US" altLang="zh-CN" sz="5700" dirty="0">
                <a:solidFill>
                  <a:srgbClr val="C00000"/>
                </a:solidFill>
                <a:cs typeface="+mn-ea"/>
                <a:sym typeface="+mn-lt"/>
              </a:rPr>
              <a:t>!</a:t>
            </a:r>
            <a:endParaRPr lang="zh-CN" altLang="en-US" sz="57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3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  <p:bldP spid="12" grpId="1" animBg="1"/>
      <p:bldP spid="12" grpId="2" animBg="1"/>
      <p:bldP spid="12" grpId="3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" y="4704"/>
            <a:ext cx="9142809" cy="51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F:\5468d49de4bd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944" y="851918"/>
            <a:ext cx="3583460" cy="38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梯形 2"/>
          <p:cNvSpPr/>
          <p:nvPr/>
        </p:nvSpPr>
        <p:spPr>
          <a:xfrm rot="16200000">
            <a:off x="5063897" y="1941314"/>
            <a:ext cx="3911825" cy="1356620"/>
          </a:xfrm>
          <a:prstGeom prst="trapezoid">
            <a:avLst>
              <a:gd name="adj" fmla="val 3250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V="1">
            <a:off x="4415921" y="4304758"/>
            <a:ext cx="1748632" cy="1353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872352" y="1554956"/>
            <a:ext cx="163691" cy="150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98121" y="663715"/>
            <a:ext cx="117967" cy="3911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54034" y="3336247"/>
            <a:ext cx="1651535" cy="1022666"/>
            <a:chOff x="4428728" y="4572397"/>
            <a:chExt cx="2016224" cy="1359768"/>
          </a:xfrm>
          <a:solidFill>
            <a:srgbClr val="9B6E2D"/>
          </a:solidFill>
        </p:grpSpPr>
        <p:sp>
          <p:nvSpPr>
            <p:cNvPr id="5" name="矩形 4"/>
            <p:cNvSpPr/>
            <p:nvPr/>
          </p:nvSpPr>
          <p:spPr>
            <a:xfrm>
              <a:off x="4428728" y="4572397"/>
              <a:ext cx="2016224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53136" y="4788421"/>
              <a:ext cx="207640" cy="1143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21288" y="4788421"/>
              <a:ext cx="207640" cy="1143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4716760" y="5444877"/>
              <a:ext cx="1416732" cy="135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cs typeface="+mn-ea"/>
                <a:sym typeface="+mn-lt"/>
              </a:endParaRPr>
            </a:p>
          </p:txBody>
        </p:sp>
      </p:grpSp>
      <p:pic>
        <p:nvPicPr>
          <p:cNvPr id="7170" name="Picture 2" descr="F:\5351cc8d2b5ee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033"/>
          <a:stretch/>
        </p:blipFill>
        <p:spPr bwMode="auto">
          <a:xfrm rot="21238876" flipH="1">
            <a:off x="4185068" y="696586"/>
            <a:ext cx="2831202" cy="27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五边形 16"/>
          <p:cNvSpPr/>
          <p:nvPr/>
        </p:nvSpPr>
        <p:spPr>
          <a:xfrm rot="5400000" flipV="1">
            <a:off x="1914806" y="-1021652"/>
            <a:ext cx="595721" cy="129763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00950" y="1159173"/>
            <a:ext cx="3539003" cy="487408"/>
            <a:chOff x="252264" y="1044005"/>
            <a:chExt cx="4320480" cy="648072"/>
          </a:xfrm>
        </p:grpSpPr>
        <p:grpSp>
          <p:nvGrpSpPr>
            <p:cNvPr id="23" name="组合 22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9624" y="1147951"/>
                <a:ext cx="569871" cy="50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75" dirty="0">
                    <a:cs typeface="+mn-ea"/>
                    <a:sym typeface="+mn-lt"/>
                  </a:rPr>
                  <a:t>01</a:t>
                </a:r>
                <a:endParaRPr lang="zh-CN" altLang="en-US" sz="1875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16360" y="1209507"/>
              <a:ext cx="2620782" cy="383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75" dirty="0">
                  <a:cs typeface="+mn-ea"/>
                  <a:sym typeface="+mn-lt"/>
                </a:rPr>
                <a:t>不予理睬，家装家里没有人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0949" y="1795512"/>
            <a:ext cx="3549984" cy="487408"/>
            <a:chOff x="252264" y="1044005"/>
            <a:chExt cx="4333886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9624" y="1147951"/>
                <a:ext cx="569871" cy="50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75" dirty="0">
                    <a:cs typeface="+mn-ea"/>
                    <a:sym typeface="+mn-lt"/>
                  </a:rPr>
                  <a:t>02</a:t>
                </a:r>
                <a:endParaRPr lang="zh-CN" altLang="en-US" sz="1875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002536" y="1134016"/>
              <a:ext cx="3583614" cy="521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75" dirty="0">
                  <a:cs typeface="+mn-ea"/>
                  <a:sym typeface="+mn-lt"/>
                </a:rPr>
                <a:t>如果门上有门镜，可以先看看门镜外是不是陌生人</a:t>
              </a:r>
              <a:endParaRPr lang="en-US" altLang="zh-CN" sz="975" dirty="0">
                <a:cs typeface="+mn-ea"/>
                <a:sym typeface="+mn-lt"/>
              </a:endParaRPr>
            </a:p>
            <a:p>
              <a:r>
                <a:rPr lang="zh-CN" altLang="en-US" sz="975" dirty="0">
                  <a:cs typeface="+mn-ea"/>
                  <a:sym typeface="+mn-lt"/>
                </a:rPr>
                <a:t>如果是，不要开门</a:t>
              </a:r>
              <a:r>
                <a:rPr lang="en-US" altLang="zh-CN" sz="975" dirty="0">
                  <a:cs typeface="+mn-ea"/>
                  <a:sym typeface="+mn-lt"/>
                </a:rPr>
                <a:t>.</a:t>
              </a:r>
              <a:endParaRPr lang="zh-CN" altLang="en-US" sz="975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0950" y="2431849"/>
            <a:ext cx="3539003" cy="487408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9624" y="1147951"/>
                <a:ext cx="569871" cy="50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75" dirty="0">
                    <a:cs typeface="+mn-ea"/>
                    <a:sym typeface="+mn-lt"/>
                  </a:rPr>
                  <a:t>03</a:t>
                </a:r>
                <a:endParaRPr lang="zh-CN" altLang="en-US" sz="1875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35055" y="1152017"/>
              <a:ext cx="3430970" cy="521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75" dirty="0">
                  <a:cs typeface="+mn-ea"/>
                  <a:sym typeface="+mn-lt"/>
                </a:rPr>
                <a:t>隔着门问一问对方是谁，除了家人外，不要给任</a:t>
              </a:r>
              <a:endParaRPr lang="en-US" altLang="zh-CN" sz="975" dirty="0">
                <a:cs typeface="+mn-ea"/>
                <a:sym typeface="+mn-lt"/>
              </a:endParaRPr>
            </a:p>
            <a:p>
              <a:r>
                <a:rPr lang="zh-CN" altLang="en-US" sz="975" dirty="0">
                  <a:cs typeface="+mn-ea"/>
                  <a:sym typeface="+mn-lt"/>
                </a:rPr>
                <a:t>何人开门。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0950" y="3068187"/>
            <a:ext cx="3539003" cy="487408"/>
            <a:chOff x="252264" y="1044005"/>
            <a:chExt cx="4320480" cy="648072"/>
          </a:xfrm>
        </p:grpSpPr>
        <p:grpSp>
          <p:nvGrpSpPr>
            <p:cNvPr id="40" name="组合 39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9624" y="1147951"/>
                <a:ext cx="569871" cy="50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75" dirty="0">
                    <a:cs typeface="+mn-ea"/>
                    <a:sym typeface="+mn-lt"/>
                  </a:rPr>
                  <a:t>04</a:t>
                </a:r>
                <a:endParaRPr lang="zh-CN" altLang="en-US" sz="1875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044352" y="1128827"/>
              <a:ext cx="3125681" cy="521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75" dirty="0">
                  <a:cs typeface="+mn-ea"/>
                  <a:sym typeface="+mn-lt"/>
                </a:rPr>
                <a:t>如果陌生人自称是无业，快递，警察，父母</a:t>
              </a:r>
              <a:endParaRPr lang="en-US" altLang="zh-CN" sz="975" dirty="0">
                <a:cs typeface="+mn-ea"/>
                <a:sym typeface="+mn-lt"/>
              </a:endParaRPr>
            </a:p>
            <a:p>
              <a:r>
                <a:rPr lang="zh-CN" altLang="en-US" sz="975" dirty="0">
                  <a:cs typeface="+mn-ea"/>
                  <a:sym typeface="+mn-lt"/>
                </a:rPr>
                <a:t>的朋友等，可以请他们稍后再来。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0950" y="3704524"/>
            <a:ext cx="3539003" cy="487408"/>
            <a:chOff x="252264" y="1044005"/>
            <a:chExt cx="4320480" cy="648072"/>
          </a:xfrm>
        </p:grpSpPr>
        <p:grpSp>
          <p:nvGrpSpPr>
            <p:cNvPr id="46" name="组合 45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69">
                  <a:cs typeface="+mn-ea"/>
                  <a:sym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09624" y="1147951"/>
                <a:ext cx="569871" cy="50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75" dirty="0">
                    <a:cs typeface="+mn-ea"/>
                    <a:sym typeface="+mn-lt"/>
                  </a:rPr>
                  <a:t>05</a:t>
                </a:r>
                <a:endParaRPr lang="zh-CN" altLang="en-US" sz="1875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044352" y="1209507"/>
              <a:ext cx="3135467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75" dirty="0">
                  <a:cs typeface="+mn-ea"/>
                  <a:sym typeface="+mn-lt"/>
                </a:rPr>
                <a:t>如果陌生人赖在门外 不走可以打</a:t>
              </a:r>
              <a:r>
                <a:rPr lang="en-US" altLang="zh-CN" sz="975" dirty="0">
                  <a:cs typeface="+mn-ea"/>
                  <a:sym typeface="+mn-lt"/>
                </a:rPr>
                <a:t>110</a:t>
              </a:r>
              <a:r>
                <a:rPr lang="zh-CN" altLang="en-US" sz="975" dirty="0">
                  <a:cs typeface="+mn-ea"/>
                  <a:sym typeface="+mn-lt"/>
                </a:rPr>
                <a:t>报警。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78" y="4704"/>
            <a:ext cx="9123126" cy="51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1238921" y="4304757"/>
            <a:ext cx="6872082" cy="3249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6634" y="1113589"/>
            <a:ext cx="3833919" cy="754236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2550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 独自在家时</a:t>
            </a:r>
            <a:endParaRPr lang="en-US" altLang="zh-CN" sz="2550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要提前做好防护措施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2366" y="2340431"/>
            <a:ext cx="2926169" cy="1446734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en-US" altLang="zh-CN" sz="12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将家里的门窗关好，锁好。</a:t>
            </a:r>
            <a:endParaRPr lang="en-US" altLang="zh-CN" sz="1275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endParaRPr lang="en-US" altLang="zh-CN" sz="1275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endParaRPr lang="en-US" altLang="zh-CN" sz="1275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endParaRPr lang="en-US" altLang="zh-CN" sz="1275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2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将家里的电视机打开，如果是晚上，</a:t>
            </a:r>
            <a:endParaRPr lang="en-US" altLang="zh-CN" sz="1275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要拉好窗帘，将房间内的灯全部打开，</a:t>
            </a:r>
            <a:endParaRPr lang="en-US" altLang="zh-CN" sz="1275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营造家中有人的假象。</a:t>
            </a:r>
          </a:p>
        </p:txBody>
      </p:sp>
      <p:pic>
        <p:nvPicPr>
          <p:cNvPr id="5" name="Picture 3" descr="F:\5351cc8d2b5ee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51"/>
          <a:stretch/>
        </p:blipFill>
        <p:spPr bwMode="auto">
          <a:xfrm>
            <a:off x="789107" y="1542780"/>
            <a:ext cx="4962562" cy="29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" y="-596"/>
            <a:ext cx="9142810" cy="48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1178594" y="554836"/>
            <a:ext cx="5013587" cy="1854897"/>
          </a:xfrm>
          <a:prstGeom prst="wedgeEllipseCallout">
            <a:avLst>
              <a:gd name="adj1" fmla="val 45222"/>
              <a:gd name="adj2" fmla="val 57828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8929" y="4846318"/>
            <a:ext cx="9172107" cy="433251"/>
          </a:xfrm>
          <a:prstGeom prst="rect">
            <a:avLst/>
          </a:prstGeom>
          <a:solidFill>
            <a:srgbClr val="35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0938" y="1164135"/>
            <a:ext cx="4741244" cy="6503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陌生人，我不理，陌生地，我不去。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人给食，要婉拒，安全歌，请牢记。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194" name="Picture 2" descr="F:\5351cc8d2b5e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021" y="2023722"/>
            <a:ext cx="2629001" cy="28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5351cc8d2b5e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795" y="2160953"/>
            <a:ext cx="2443856" cy="29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6" y="4353"/>
            <a:ext cx="9141708" cy="51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061610" y="1417156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班会结束 感谢聆听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033718" y="2576625"/>
            <a:ext cx="1998222" cy="24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007604" y="260354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演讲老师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：优品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PPT      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时间：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20XX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XX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月 </a:t>
            </a:r>
          </a:p>
        </p:txBody>
      </p:sp>
    </p:spTree>
    <p:extLst>
      <p:ext uri="{BB962C8B-B14F-4D97-AF65-F5344CB8AC3E}">
        <p14:creationId xmlns:p14="http://schemas.microsoft.com/office/powerpoint/2010/main" val="14696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defTabSz="685800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685800"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47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999" y="1365047"/>
            <a:ext cx="3022406" cy="35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9" y="1420528"/>
            <a:ext cx="2839606" cy="88119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525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怎么办？</a:t>
            </a:r>
          </a:p>
        </p:txBody>
      </p:sp>
      <p:sp>
        <p:nvSpPr>
          <p:cNvPr id="2" name="矩形 1"/>
          <p:cNvSpPr/>
          <p:nvPr/>
        </p:nvSpPr>
        <p:spPr>
          <a:xfrm>
            <a:off x="596" y="5435100"/>
            <a:ext cx="9142810" cy="433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4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834" y="-596"/>
            <a:ext cx="9172108" cy="35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766957" y="188870"/>
            <a:ext cx="1405746" cy="38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4" y="2950846"/>
            <a:ext cx="4754422" cy="22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58pic_52515bc725503 [转换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932" y="1271996"/>
            <a:ext cx="2089671" cy="25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椭圆形标注 9"/>
          <p:cNvSpPr/>
          <p:nvPr/>
        </p:nvSpPr>
        <p:spPr>
          <a:xfrm>
            <a:off x="1681816" y="388543"/>
            <a:ext cx="2347089" cy="1370863"/>
          </a:xfrm>
          <a:prstGeom prst="wedgeEllipseCallout">
            <a:avLst>
              <a:gd name="adj1" fmla="val 47657"/>
              <a:gd name="adj2" fmla="val 56459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9684" y="735548"/>
            <a:ext cx="2300997" cy="719611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2100" b="1" dirty="0">
                <a:solidFill>
                  <a:srgbClr val="35B93B"/>
                </a:solidFill>
                <a:cs typeface="+mn-ea"/>
                <a:sym typeface="+mn-lt"/>
              </a:rPr>
              <a:t>到第二大街怎么走</a:t>
            </a:r>
            <a:endParaRPr lang="en-US" altLang="zh-CN" sz="2100" b="1" dirty="0">
              <a:solidFill>
                <a:srgbClr val="35B93B"/>
              </a:solidFill>
              <a:cs typeface="+mn-ea"/>
              <a:sym typeface="+mn-lt"/>
            </a:endParaRPr>
          </a:p>
          <a:p>
            <a:r>
              <a:rPr lang="zh-CN" altLang="en-US" sz="2100" b="1" dirty="0">
                <a:solidFill>
                  <a:srgbClr val="35B93B"/>
                </a:solidFill>
                <a:cs typeface="+mn-ea"/>
                <a:sym typeface="+mn-lt"/>
              </a:rPr>
              <a:t>可以带我去吗？</a:t>
            </a:r>
          </a:p>
        </p:txBody>
      </p:sp>
      <p:sp>
        <p:nvSpPr>
          <p:cNvPr id="4" name="五边形 3"/>
          <p:cNvSpPr/>
          <p:nvPr/>
        </p:nvSpPr>
        <p:spPr>
          <a:xfrm flipH="1">
            <a:off x="4277084" y="3682133"/>
            <a:ext cx="4866323" cy="947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ln>
                <a:solidFill>
                  <a:schemeClr val="tx2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18536" y="3806643"/>
            <a:ext cx="720698" cy="661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82232" y="3908250"/>
            <a:ext cx="883454" cy="5118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en-US" altLang="zh-CN" sz="285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513350" y="1956923"/>
            <a:ext cx="1572263" cy="18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8777" y="3826053"/>
            <a:ext cx="3127249" cy="650362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当不认识的人和你说话不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要相信。应赶快离开</a:t>
            </a:r>
          </a:p>
        </p:txBody>
      </p:sp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3683" y="251452"/>
            <a:ext cx="1549016" cy="8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199" y="930337"/>
            <a:ext cx="1178008" cy="7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834" y="-596"/>
            <a:ext cx="9172108" cy="35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5559e5e8ccff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6999" y="1092192"/>
            <a:ext cx="2379752" cy="30500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4752" y="1129394"/>
            <a:ext cx="928096" cy="25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4" y="2950846"/>
            <a:ext cx="4754422" cy="22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五边形 3"/>
          <p:cNvSpPr/>
          <p:nvPr/>
        </p:nvSpPr>
        <p:spPr>
          <a:xfrm flipH="1">
            <a:off x="4277084" y="3682133"/>
            <a:ext cx="4866323" cy="947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ln>
                <a:solidFill>
                  <a:schemeClr val="tx2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18536" y="3806643"/>
            <a:ext cx="720698" cy="661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82232" y="3908250"/>
            <a:ext cx="883454" cy="5118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en-US" altLang="zh-CN" sz="285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740" y="3843464"/>
            <a:ext cx="3127249" cy="650362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不要吃陌生人给的任何东</a:t>
            </a:r>
            <a:endParaRPr lang="en-US" altLang="zh-CN" sz="1875" b="1" spc="238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75" b="1" spc="238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西，更不要和陌生人走。</a:t>
            </a:r>
          </a:p>
        </p:txBody>
      </p:sp>
      <p:pic>
        <p:nvPicPr>
          <p:cNvPr id="4098" name="Picture 2" descr="F:\54ffe85ad0c20 [转换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27918" y="2199157"/>
            <a:ext cx="1572433" cy="18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形标注 18"/>
          <p:cNvSpPr/>
          <p:nvPr/>
        </p:nvSpPr>
        <p:spPr>
          <a:xfrm flipH="1">
            <a:off x="5223961" y="730433"/>
            <a:ext cx="1980361" cy="1150782"/>
          </a:xfrm>
          <a:prstGeom prst="wedgeEllipseCallout">
            <a:avLst>
              <a:gd name="adj1" fmla="val 76382"/>
              <a:gd name="adj2" fmla="val 40573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0102" y="1005579"/>
            <a:ext cx="1558992" cy="627279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00" b="1" dirty="0">
                <a:solidFill>
                  <a:srgbClr val="35B93B"/>
                </a:solidFill>
                <a:cs typeface="+mn-ea"/>
                <a:sym typeface="+mn-lt"/>
              </a:rPr>
              <a:t>小朋友，好吃的糖果给你</a:t>
            </a:r>
            <a:r>
              <a:rPr lang="en-US" altLang="zh-CN" sz="1800" b="1" dirty="0">
                <a:solidFill>
                  <a:srgbClr val="35B93B"/>
                </a:solidFill>
                <a:cs typeface="+mn-ea"/>
                <a:sym typeface="+mn-lt"/>
              </a:rPr>
              <a:t>~</a:t>
            </a:r>
            <a:endParaRPr lang="zh-CN" altLang="en-US" sz="1800" b="1" dirty="0">
              <a:solidFill>
                <a:srgbClr val="35B93B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80528" y="789552"/>
            <a:ext cx="7128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cs typeface="+mn-ea"/>
                <a:sym typeface="+mn-lt"/>
              </a:rPr>
              <a:t>不认识的人给你吃的或玩具？！</a:t>
            </a:r>
          </a:p>
        </p:txBody>
      </p:sp>
    </p:spTree>
    <p:extLst>
      <p:ext uri="{BB962C8B-B14F-4D97-AF65-F5344CB8AC3E}">
        <p14:creationId xmlns:p14="http://schemas.microsoft.com/office/powerpoint/2010/main" val="85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9" grpId="0" animBg="1"/>
      <p:bldP spid="20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2" y="-596"/>
            <a:ext cx="9141959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56987af485155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462" y="1087700"/>
            <a:ext cx="1941829" cy="20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图文框 7"/>
          <p:cNvSpPr/>
          <p:nvPr/>
        </p:nvSpPr>
        <p:spPr>
          <a:xfrm>
            <a:off x="5674030" y="890950"/>
            <a:ext cx="2300351" cy="2382881"/>
          </a:xfrm>
          <a:prstGeom prst="frame">
            <a:avLst>
              <a:gd name="adj1" fmla="val 590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873" y="1815668"/>
            <a:ext cx="3580194" cy="661903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r>
              <a:rPr lang="zh-CN" altLang="en-US" sz="3825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识别坏人的误区</a:t>
            </a:r>
          </a:p>
        </p:txBody>
      </p:sp>
      <p:grpSp>
        <p:nvGrpSpPr>
          <p:cNvPr id="12" name="组合 11"/>
          <p:cNvGrpSpPr/>
          <p:nvPr/>
        </p:nvGrpSpPr>
        <p:grpSpPr>
          <a:xfrm rot="20770697">
            <a:off x="6000194" y="2040730"/>
            <a:ext cx="1742099" cy="900246"/>
            <a:chOff x="1332384" y="1113456"/>
            <a:chExt cx="1296144" cy="729494"/>
          </a:xfrm>
        </p:grpSpPr>
        <p:sp>
          <p:nvSpPr>
            <p:cNvPr id="10" name="TextBox 9"/>
            <p:cNvSpPr txBox="1"/>
            <p:nvPr/>
          </p:nvSpPr>
          <p:spPr>
            <a:xfrm>
              <a:off x="1435079" y="1113456"/>
              <a:ext cx="1139224" cy="72949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5250" dirty="0">
                  <a:ln w="38100">
                    <a:solidFill>
                      <a:schemeClr val="bg1"/>
                    </a:solidFill>
                  </a:ln>
                  <a:solidFill>
                    <a:srgbClr val="C00000"/>
                  </a:solidFill>
                  <a:cs typeface="+mn-ea"/>
                  <a:sym typeface="+mn-lt"/>
                </a:rPr>
                <a:t>坏人</a:t>
              </a:r>
            </a:p>
          </p:txBody>
        </p:sp>
        <p:sp>
          <p:nvSpPr>
            <p:cNvPr id="11" name="图文框 10"/>
            <p:cNvSpPr/>
            <p:nvPr/>
          </p:nvSpPr>
          <p:spPr>
            <a:xfrm>
              <a:off x="1332384" y="1116013"/>
              <a:ext cx="1296144" cy="714096"/>
            </a:xfrm>
            <a:prstGeom prst="fram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5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2" y="-596"/>
            <a:ext cx="9141959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图文框 1"/>
          <p:cNvSpPr/>
          <p:nvPr/>
        </p:nvSpPr>
        <p:spPr>
          <a:xfrm>
            <a:off x="4395052" y="1883313"/>
            <a:ext cx="4128836" cy="75818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866919" y="2099937"/>
            <a:ext cx="3480019" cy="36182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误区一、长得和善就是好人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0984" y="2695657"/>
            <a:ext cx="3580194" cy="956215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不要单从穿着，年纪判断一个人是好是坏。有时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候！穿着整洁的人不一定是好人，年长和善的老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人也可能会犯罪。</a:t>
            </a:r>
          </a:p>
        </p:txBody>
      </p:sp>
      <p:pic>
        <p:nvPicPr>
          <p:cNvPr id="6146" name="Picture 2" descr="F:\老奶奶的老爷爷\老奶奶的老爷爷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87" y="754135"/>
            <a:ext cx="1864529" cy="38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老奶奶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745" y="787346"/>
            <a:ext cx="1694929" cy="37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2" y="-596"/>
            <a:ext cx="9141959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图文框 1"/>
          <p:cNvSpPr/>
          <p:nvPr/>
        </p:nvSpPr>
        <p:spPr>
          <a:xfrm>
            <a:off x="4547622" y="1859032"/>
            <a:ext cx="4128836" cy="75818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196439" y="2075657"/>
            <a:ext cx="3185102" cy="361821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误区二、坏人都是男性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3554" y="2671376"/>
            <a:ext cx="3580194" cy="1250526"/>
          </a:xfrm>
          <a:prstGeom prst="rect">
            <a:avLst/>
          </a:prstGeom>
          <a:noFill/>
        </p:spPr>
        <p:txBody>
          <a:bodyPr wrap="none" lIns="72572" tIns="36286" rIns="72572" bIns="36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有调查显示名女性罪犯的比例组建呈上升趋势。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大家千万不要印象中“阿姨比叔叔文明”滴对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陌生的成年女性放松警惕。不要随便接受陌生</a:t>
            </a:r>
            <a:endParaRPr lang="en-US" altLang="zh-CN" sz="127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女性的食物玩具等。</a:t>
            </a:r>
          </a:p>
        </p:txBody>
      </p:sp>
      <p:pic>
        <p:nvPicPr>
          <p:cNvPr id="8195" name="Picture 3" descr="F:\5685873fbdd63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33" y="1001216"/>
            <a:ext cx="3656969" cy="32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52135" y="487600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" y="-596"/>
            <a:ext cx="9157034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图文框 1"/>
          <p:cNvSpPr/>
          <p:nvPr/>
        </p:nvSpPr>
        <p:spPr>
          <a:xfrm>
            <a:off x="2625550" y="1993935"/>
            <a:ext cx="4128836" cy="1173536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/>
          <a:p>
            <a:pPr algn="ctr"/>
            <a:endParaRPr lang="zh-CN" altLang="en-US" sz="1069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79452" y="2271707"/>
            <a:ext cx="3480019" cy="650362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1875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只要是对方是陌生人，无论对方长成什么样都不要和对方走。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864203" y="1163688"/>
            <a:ext cx="2300351" cy="800403"/>
          </a:xfrm>
          <a:prstGeom prst="rect">
            <a:avLst/>
          </a:prstGeom>
          <a:noFill/>
        </p:spPr>
        <p:txBody>
          <a:bodyPr wrap="square" lIns="72572" tIns="36286" rIns="72572" bIns="36286" rtlCol="0">
            <a:spAutoFit/>
          </a:bodyPr>
          <a:lstStyle/>
          <a:p>
            <a:r>
              <a:rPr lang="zh-CN" altLang="en-US" sz="4725" b="1" dirty="0">
                <a:solidFill>
                  <a:srgbClr val="C00000"/>
                </a:solidFill>
                <a:cs typeface="+mn-ea"/>
                <a:sym typeface="+mn-lt"/>
              </a:rPr>
              <a:t>记住！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97065" y="567965"/>
            <a:ext cx="1651535" cy="1516379"/>
            <a:chOff x="972344" y="755973"/>
            <a:chExt cx="2016224" cy="2016224"/>
          </a:xfrm>
        </p:grpSpPr>
        <p:sp>
          <p:nvSpPr>
            <p:cNvPr id="5" name="同心圆 4"/>
            <p:cNvSpPr/>
            <p:nvPr/>
          </p:nvSpPr>
          <p:spPr>
            <a:xfrm>
              <a:off x="972344" y="755973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7170" name="Picture 2" descr="F:\5665244c25bc8_1024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9277" y="827981"/>
              <a:ext cx="1834133" cy="18341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6695402" y="513809"/>
            <a:ext cx="1651535" cy="1516379"/>
            <a:chOff x="8173144" y="683965"/>
            <a:chExt cx="2016224" cy="2016224"/>
          </a:xfrm>
        </p:grpSpPr>
        <p:sp>
          <p:nvSpPr>
            <p:cNvPr id="10" name="同心圆 9"/>
            <p:cNvSpPr/>
            <p:nvPr/>
          </p:nvSpPr>
          <p:spPr>
            <a:xfrm>
              <a:off x="8173144" y="683965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7171" name="Picture 3" descr="F:\29S58PICtnf_1024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68302" y="789349"/>
              <a:ext cx="1804107" cy="180410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6754385" y="3167474"/>
            <a:ext cx="1651535" cy="1516379"/>
            <a:chOff x="8245152" y="4212357"/>
            <a:chExt cx="2016224" cy="2016224"/>
          </a:xfrm>
        </p:grpSpPr>
        <p:sp>
          <p:nvSpPr>
            <p:cNvPr id="12" name="同心圆 11"/>
            <p:cNvSpPr/>
            <p:nvPr/>
          </p:nvSpPr>
          <p:spPr>
            <a:xfrm>
              <a:off x="8245152" y="4212357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7172" name="Picture 4" descr="F:\93758PICPFr_1024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45239" y="4312444"/>
              <a:ext cx="1844129" cy="18441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771608" y="3113317"/>
            <a:ext cx="1651535" cy="1516379"/>
            <a:chOff x="941266" y="4140349"/>
            <a:chExt cx="2016224" cy="2016224"/>
          </a:xfrm>
        </p:grpSpPr>
        <p:sp>
          <p:nvSpPr>
            <p:cNvPr id="11" name="同心圆 10"/>
            <p:cNvSpPr/>
            <p:nvPr/>
          </p:nvSpPr>
          <p:spPr>
            <a:xfrm>
              <a:off x="941266" y="4140349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69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7173" name="Picture 5" descr="F:\55768e08a4f78_1024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1059" y="4272790"/>
              <a:ext cx="1756989" cy="175698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zwkzhz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全屏显示(16:9)</PresentationFormat>
  <Paragraphs>165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2017-03-16T11:53:16Z</dcterms:created>
  <dcterms:modified xsi:type="dcterms:W3CDTF">2023-01-18T03:22:38Z</dcterms:modified>
</cp:coreProperties>
</file>