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79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6" r:id="rId25"/>
    <p:sldId id="277" r:id="rId26"/>
    <p:sldId id="278" r:id="rId27"/>
    <p:sldId id="279" r:id="rId28"/>
    <p:sldId id="280" r:id="rId29"/>
    <p:sldId id="307" r:id="rId30"/>
    <p:sldId id="282" r:id="rId31"/>
    <p:sldId id="284" r:id="rId32"/>
    <p:sldId id="285" r:id="rId33"/>
    <p:sldId id="286" r:id="rId34"/>
    <p:sldId id="308" r:id="rId35"/>
    <p:sldId id="288" r:id="rId36"/>
    <p:sldId id="289" r:id="rId37"/>
    <p:sldId id="290" r:id="rId38"/>
    <p:sldId id="304" r:id="rId39"/>
    <p:sldId id="291" r:id="rId40"/>
    <p:sldId id="309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10" r:id="rId49"/>
    <p:sldId id="311" r:id="rId50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EE3"/>
    <a:srgbClr val="014FA1"/>
    <a:srgbClr val="DE9636"/>
    <a:srgbClr val="008FF9"/>
    <a:srgbClr val="B37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2A17C9C8-3ACB-48C7-9E56-D875EFB40553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506CF7F-8EF7-4225-B82A-6B854740464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3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66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1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49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0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2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994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86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27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58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621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70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85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774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99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677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39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69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58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554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678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188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116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0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33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091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186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0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205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112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23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002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73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66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342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0038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90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913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84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8738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096621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63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5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14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73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93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42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0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8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26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64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38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 sz="2800"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 sz="2400"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 sz="2000"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 sz="2000"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2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723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42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23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4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03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8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1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9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09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1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67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95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70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3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9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91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9772" y="6726215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3161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4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9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>
              <a:defRPr sz="2800">
                <a:latin typeface="印品黑体" panose="00000500000000000000" pitchFamily="2" charset="-122"/>
                <a:ea typeface="印品黑体" panose="00000500000000000000" pitchFamily="2" charset="-122"/>
              </a:defRPr>
            </a:lvl2pPr>
            <a:lvl3pPr>
              <a:defRPr sz="2400">
                <a:latin typeface="印品黑体" panose="00000500000000000000" pitchFamily="2" charset="-122"/>
                <a:ea typeface="印品黑体" panose="00000500000000000000" pitchFamily="2" charset="-122"/>
              </a:defRPr>
            </a:lvl3pPr>
            <a:lvl4pPr>
              <a:defRPr sz="2000">
                <a:latin typeface="印品黑体" panose="00000500000000000000" pitchFamily="2" charset="-122"/>
                <a:ea typeface="印品黑体" panose="00000500000000000000" pitchFamily="2" charset="-122"/>
              </a:defRPr>
            </a:lvl4pPr>
            <a:lvl5pPr>
              <a:defRPr sz="2000">
                <a:latin typeface="印品黑体" panose="00000500000000000000" pitchFamily="2" charset="-122"/>
                <a:ea typeface="印品黑体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E585B12-2E51-4F28-A278-6BEB23B530CD}" type="datetimeFigureOut">
              <a:rPr lang="zh-CN" altLang="en-US" smtClean="0"/>
              <a:pPr/>
              <a:t>2023/1/18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FB6C06E-BBBF-4C46-8F56-6454957039D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59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>
      <p:transition spd="slow" advTm="5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4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51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3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43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49.jpe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4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51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jpe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52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A517B5-117A-4226-9B39-50659F1C4F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036" y="3716836"/>
            <a:ext cx="3667070" cy="36670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861B9B-E576-4DA1-B203-C886DFF7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683" y="-1029206"/>
            <a:ext cx="8446416" cy="8446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06" y="2508732"/>
            <a:ext cx="6651626" cy="12588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80036" y="1429344"/>
            <a:ext cx="8191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  <a:cs typeface="+mn-ea"/>
                <a:sym typeface="+mn-lt"/>
              </a:rPr>
              <a:t>小学生防</a:t>
            </a:r>
            <a:r>
              <a:rPr lang="zh-CN" altLang="en-US" sz="6000" b="1" dirty="0" smtClean="0">
                <a:solidFill>
                  <a:srgbClr val="002060"/>
                </a:solidFill>
                <a:cs typeface="+mn-ea"/>
                <a:sym typeface="+mn-lt"/>
              </a:rPr>
              <a:t>溺水教育</a:t>
            </a:r>
            <a:endParaRPr lang="zh-CN" altLang="en-US" sz="60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08915" y="3190001"/>
            <a:ext cx="5820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老师</a:t>
            </a:r>
            <a:r>
              <a:rPr lang="zh-CN" altLang="en-US" sz="2400" dirty="0" smtClean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：优品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PPT      </a:t>
            </a:r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时间：</a:t>
            </a:r>
            <a:r>
              <a:rPr lang="en-US" altLang="zh-CN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20XX</a:t>
            </a:r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XX</a:t>
            </a:r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月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B4DD05-AFA2-4853-B594-9280C3AA08CF}"/>
              </a:ext>
            </a:extLst>
          </p:cNvPr>
          <p:cNvSpPr txBox="1"/>
          <p:nvPr/>
        </p:nvSpPr>
        <p:spPr>
          <a:xfrm>
            <a:off x="8759769" y="4579920"/>
            <a:ext cx="197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安 全 教 育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4A0602-A2D4-4A62-9448-457E9EF880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84B35C-B57E-4F34-A2A1-B481EB417E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40" y="-128730"/>
            <a:ext cx="2163014" cy="21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c:\documents and settings\administrator\application data\360se6\User Data\temp\001e90b61f3b114fb583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738" y="2517071"/>
            <a:ext cx="5705475" cy="332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2" name="矩形 7"/>
          <p:cNvSpPr>
            <a:spLocks noChangeArrowheads="1"/>
          </p:cNvSpPr>
          <p:nvPr/>
        </p:nvSpPr>
        <p:spPr bwMode="auto">
          <a:xfrm>
            <a:off x="7179398" y="2473404"/>
            <a:ext cx="3883024" cy="3351046"/>
          </a:xfrm>
          <a:prstGeom prst="rect">
            <a:avLst/>
          </a:prstGeom>
          <a:solidFill>
            <a:srgbClr val="014FA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哈尔滨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名男孩村中深水</a:t>
            </a: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坑戏水 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人溺水身亡</a:t>
            </a:r>
            <a:endParaRPr lang="en-US" altLang="zh-CN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水坑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4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c:\documents and settings\administrator\application data\360se6\User Data\temp\001e90b61f3b114fb583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295" y="2311530"/>
            <a:ext cx="5092699" cy="387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" name="组合 4"/>
          <p:cNvGrpSpPr/>
          <p:nvPr/>
        </p:nvGrpSpPr>
        <p:grpSpPr>
          <a:xfrm>
            <a:off x="195218" y="-94268"/>
            <a:ext cx="6059943" cy="2405798"/>
            <a:chOff x="30609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河流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AD40D6C-F506-4EB1-83BA-A993CBC1244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c:\documents and settings\administrator\application data\360se6\User Data\temp\001e90b61f3b114fb583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3582">
            <a:off x="6597651" y="2871926"/>
            <a:ext cx="3965169" cy="3060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4580" name="Picture 2" descr="c:\documents and settings\administrator\application data\360se6\User Data\temp\001e90b61f3b114fb57d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955">
            <a:off x="721499" y="2795899"/>
            <a:ext cx="4990961" cy="347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6" name="组合 5"/>
          <p:cNvGrpSpPr/>
          <p:nvPr/>
        </p:nvGrpSpPr>
        <p:grpSpPr>
          <a:xfrm>
            <a:off x="4767219" y="29519"/>
            <a:ext cx="6059943" cy="2405798"/>
            <a:chOff x="30609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溪边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48439A2-4CC2-4181-88C0-274BE69D4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9F9CFC-F645-4D22-B4A9-D08AFAE7E6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947" y="707529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tor\application data\360se6\User Data\temp\001855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3006">
            <a:off x="581680" y="2723530"/>
            <a:ext cx="5134292" cy="3582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3" name="Picture 4" descr="c:\documents and settings\administrator\application data\360se6\User Data\temp\U662P1T1D7376364F21DT20050801072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80739">
            <a:off x="6700328" y="2601345"/>
            <a:ext cx="4524405" cy="3605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溪边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3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C83640-95FC-401B-BAC9-EAEBDB29A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675620" y="2424494"/>
            <a:ext cx="806919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“在人们惯性思维里，都觉得在河里或水库里游泳比较危险。其实从最近几年的经验看，游泳池里出意外的案例也特别多，而且有增多的趋势。”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rgbClr val="014FA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538701" y="1346111"/>
              <a:ext cx="5186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为什么游泳池也会发生溺水呢</a:t>
              </a:r>
              <a:endParaRPr lang="zh-CN" altLang="en-US" sz="2400" spc="600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464" y="2597747"/>
            <a:ext cx="4300536" cy="43005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90CBE9-D120-4ABF-A094-C5D414C3FCA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20" y="332481"/>
            <a:ext cx="1475295" cy="147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12A284-AB8F-424D-964B-6FD0DC37AD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329" y="482217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391886" y="794587"/>
            <a:ext cx="4542971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2014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年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7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日，一名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9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岁孩子在三亚某酒店游泳时不幸溺亡；</a:t>
            </a:r>
            <a:endParaRPr lang="en-US" altLang="zh-CN" sz="2800" b="1" dirty="0">
              <a:solidFill>
                <a:srgbClr val="014FA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2014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年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7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日，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8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岁男孩在海口市现代花园小区游泳池溺亡；</a:t>
            </a: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……</a:t>
            </a:r>
            <a:endParaRPr lang="zh-CN" altLang="en-US" sz="2800" b="1" dirty="0">
              <a:solidFill>
                <a:srgbClr val="014FA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14FA1"/>
              </a:solidFill>
              <a:cs typeface="+mn-ea"/>
              <a:sym typeface="+mn-lt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841" y="732797"/>
            <a:ext cx="6149706" cy="406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051303" y="660506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4FA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4FA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014FA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6341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6106886" y="2339868"/>
            <a:ext cx="5786438" cy="42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人在溺水后，</a:t>
            </a:r>
            <a:endParaRPr lang="en-US" altLang="zh-CN" sz="2800" b="1" dirty="0">
              <a:solidFill>
                <a:srgbClr val="014FA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分钟后将失去意识；</a:t>
            </a:r>
            <a:endParaRPr lang="en-US" altLang="zh-CN" sz="2800" b="1" dirty="0">
              <a:solidFill>
                <a:srgbClr val="014FA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4-6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分钟身体将遭受不可避免的伤害</a:t>
            </a:r>
            <a:endParaRPr lang="en-US" altLang="zh-CN" sz="2800" b="1" dirty="0">
              <a:solidFill>
                <a:srgbClr val="014FA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如果在野外落水，很难被及时营救，从而溺水死亡。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56167" y="0"/>
            <a:ext cx="6059943" cy="2405798"/>
            <a:chOff x="30609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470351" y="1142999"/>
              <a:ext cx="29546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spc="600" dirty="0">
                  <a:solidFill>
                    <a:schemeClr val="bg1"/>
                  </a:solidFill>
                  <a:cs typeface="+mn-ea"/>
                  <a:sym typeface="+mn-lt"/>
                </a:rPr>
                <a:t>你知道吗</a:t>
              </a:r>
              <a:endParaRPr lang="zh-CN" altLang="en-US" sz="4800" spc="600" dirty="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6" y="2874928"/>
            <a:ext cx="4881134" cy="41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6735234" y="645568"/>
            <a:ext cx="5260976" cy="427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所以，不管是野外的小溪河流水库，还是游泳池，都可能会发生溺水危险，同学们不仅要远离野外危险水域，在正规游泳池，也要牢记游泳安全。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9" b="11667"/>
          <a:stretch/>
        </p:blipFill>
        <p:spPr>
          <a:xfrm>
            <a:off x="0" y="2895135"/>
            <a:ext cx="9969273" cy="40517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362A58-25EC-4FDB-B649-A6E1E412FD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20" y="332481"/>
            <a:ext cx="1475295" cy="14752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FB7694-1AE3-4201-8C3E-F7B2D7C6A3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915" y="1370727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5322">
            <a:off x="359274" y="1193957"/>
            <a:ext cx="5898680" cy="38434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5745" y="3595784"/>
            <a:ext cx="5687636" cy="13280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说说他们做得对不对，你会这样做吗？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55E7E08-900D-4630-A754-F6FAF47173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1685831" y="1937553"/>
            <a:ext cx="2318126" cy="23181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C44519E-BD1C-457A-84BA-2E4CA01F27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6" r="10238"/>
          <a:stretch/>
        </p:blipFill>
        <p:spPr>
          <a:xfrm>
            <a:off x="0" y="5503728"/>
            <a:ext cx="12192000" cy="13542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630222E-829A-48DF-AE27-61AEC3BAF21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350" y="168261"/>
            <a:ext cx="1475295" cy="14752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A4515E0-8510-44B9-9C72-FF4375118B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669" y="718390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AAAAED-80B0-46ED-B5A4-56A908DA6A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936" y="833786"/>
            <a:ext cx="6172200" cy="3730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381" y="4115632"/>
            <a:ext cx="3571875" cy="2266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8753">
            <a:off x="7635882" y="673368"/>
            <a:ext cx="2571172" cy="31645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050334-2E61-49FC-899A-E1BF8E2002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6931514" y="2555381"/>
            <a:ext cx="2318126" cy="23181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677001-8372-4B71-8592-FAFD3CA807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1364265" y="3067792"/>
            <a:ext cx="2318126" cy="23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C319D1C-2795-40F6-A2FC-363C00C3E5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64958" y="519544"/>
            <a:ext cx="6627042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CC9C3E-6046-4D6E-982D-0923AD57E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450" y="519544"/>
            <a:ext cx="8339383" cy="56267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92351"/>
            <a:ext cx="6286500" cy="4565649"/>
          </a:xfrm>
          <a:prstGeom prst="rect">
            <a:avLst/>
          </a:prstGeom>
        </p:spPr>
      </p:pic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5189479" y="1420372"/>
            <a:ext cx="592332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       随着夏季来临，中小学生游泳溺水事故进入高发期。教育局发出紧急通知，明确要求中小学生不准私自下水游泳；不到无安全保障的水域游泳。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56869"/>
            <a:ext cx="3581400" cy="65153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64963" y="215096"/>
            <a:ext cx="16739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8CBEE3"/>
                </a:solidFill>
              </a:rPr>
              <a:t>https://www.ypppt.com/</a:t>
            </a:r>
            <a:endParaRPr lang="zh-CN" altLang="en-US" sz="1000" dirty="0">
              <a:solidFill>
                <a:srgbClr val="8CBE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矩形 6"/>
          <p:cNvSpPr>
            <a:spLocks noChangeArrowheads="1"/>
          </p:cNvSpPr>
          <p:nvPr/>
        </p:nvSpPr>
        <p:spPr bwMode="auto">
          <a:xfrm>
            <a:off x="2095500" y="500063"/>
            <a:ext cx="6643688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584505" y="1933928"/>
            <a:ext cx="61452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记住：如果没有大人陪同，</a:t>
            </a:r>
            <a:endParaRPr lang="en-US" altLang="zh-CN" sz="32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85800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去野外水边游泳、玩水、捉鱼等</a:t>
            </a:r>
            <a:endParaRPr lang="en-US" altLang="zh-CN" sz="32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685800">
              <a:defRPr/>
            </a:pPr>
            <a:r>
              <a:rPr lang="zh-CN" altLang="en-US" sz="32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都是非常危险的！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1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20024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游泳注意事项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\\192.168.1.28\g\编辑\漫画素材\jpg-小图\溺水、急救\3-20(4)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0299" y="-2665"/>
            <a:ext cx="12424426" cy="69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829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52515" y="1304499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选择正规、安全的游泳场所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15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566DBD8-44B7-48CB-9015-8CFD350802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sp>
        <p:nvSpPr>
          <p:cNvPr id="35844" name="矩形 8"/>
          <p:cNvSpPr>
            <a:spLocks noChangeArrowheads="1"/>
          </p:cNvSpPr>
          <p:nvPr/>
        </p:nvSpPr>
        <p:spPr bwMode="auto">
          <a:xfrm>
            <a:off x="798286" y="2514600"/>
            <a:ext cx="38381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小朋友，去游泳一定要有成人陪同哦。</a:t>
            </a:r>
          </a:p>
        </p:txBody>
      </p:sp>
      <p:pic>
        <p:nvPicPr>
          <p:cNvPr id="35845" name="Picture 7" descr="E:\12\漫画素材分类\溺水、急救\3-19(1)-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39" y="2514600"/>
            <a:ext cx="5665787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9" name="组合 8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268377" y="1138881"/>
              <a:ext cx="4698722" cy="74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必须在成人的陪同下游泳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2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891F9C-B0A7-413E-AD3A-3E617A8F2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sp>
        <p:nvSpPr>
          <p:cNvPr id="36867" name="TextBox 8"/>
          <p:cNvSpPr>
            <a:spLocks noChangeArrowheads="1"/>
          </p:cNvSpPr>
          <p:nvPr/>
        </p:nvSpPr>
        <p:spPr bwMode="auto">
          <a:xfrm>
            <a:off x="1033690" y="2465718"/>
            <a:ext cx="881731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        做好准备活动，  下水前应先热身，但不宜太剧烈。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986522" y="973781"/>
              <a:ext cx="3262432" cy="906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做好准备活动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322" y="3204382"/>
            <a:ext cx="3021232" cy="32813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8770" y="3625075"/>
            <a:ext cx="2603500" cy="31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Box 8"/>
          <p:cNvSpPr>
            <a:spLocks noChangeArrowheads="1"/>
          </p:cNvSpPr>
          <p:nvPr/>
        </p:nvSpPr>
        <p:spPr bwMode="auto">
          <a:xfrm>
            <a:off x="7681913" y="3102598"/>
            <a:ext cx="4319588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不要贸然跳水和潜泳，不要在水下憋气。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1838" y="2795462"/>
            <a:ext cx="6651960" cy="3171825"/>
            <a:chOff x="1595438" y="2276476"/>
            <a:chExt cx="9282112" cy="4425949"/>
          </a:xfrm>
        </p:grpSpPr>
        <p:pic>
          <p:nvPicPr>
            <p:cNvPr id="37892" name="图片 5" descr="图片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438" y="2786063"/>
              <a:ext cx="3643312" cy="3916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7893" name="图片 6" descr="图片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160444">
              <a:off x="5519738" y="2276476"/>
              <a:ext cx="5357812" cy="3667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7894" name="Picture 3" descr="C:\Documents and Settings\Administrator\桌面\下载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643188"/>
              <a:ext cx="1643063" cy="164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3" descr="C:\Documents and Settings\Administrator\桌面\下载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825" y="4941888"/>
              <a:ext cx="1644650" cy="1643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217081" y="986252"/>
              <a:ext cx="4801314" cy="906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不要贸然跳水和潜泳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0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20024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不要错误施救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39939" name="Text Box 3"/>
          <p:cNvSpPr>
            <a:spLocks noChangeArrowheads="1"/>
          </p:cNvSpPr>
          <p:nvPr/>
        </p:nvSpPr>
        <p:spPr bwMode="auto">
          <a:xfrm>
            <a:off x="4886325" y="1154114"/>
            <a:ext cx="71437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如果你看到小伙伴落水了，首先你会怎么做呢？</a:t>
            </a:r>
          </a:p>
          <a:p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ECAE14-6877-4668-804F-5E5986DA85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pic>
        <p:nvPicPr>
          <p:cNvPr id="41987" name="Picture 4" descr="C:\Documents and Settings\Administrator\桌面\图片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53">
            <a:off x="5667983" y="2314570"/>
            <a:ext cx="5476732" cy="398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1988" name="矩形 11"/>
          <p:cNvSpPr>
            <a:spLocks noChangeArrowheads="1"/>
          </p:cNvSpPr>
          <p:nvPr/>
        </p:nvSpPr>
        <p:spPr bwMode="auto">
          <a:xfrm>
            <a:off x="275766" y="2487931"/>
            <a:ext cx="59635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落水者力大无比，稍不留神就会被溺水者拉下水，造成连环溺水的悲剧。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217081" y="986252"/>
              <a:ext cx="4644220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不能手拉手施救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9ECF1F-F20C-4EF2-97E9-18FA854534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8549344" y="4171745"/>
            <a:ext cx="2318126" cy="23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 descr="C:\Documents and Settings\Administrator\桌面\图片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053">
            <a:off x="1316039" y="2607469"/>
            <a:ext cx="5102225" cy="3554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3012" name="矩形 11"/>
          <p:cNvSpPr>
            <a:spLocks noChangeArrowheads="1"/>
          </p:cNvSpPr>
          <p:nvPr/>
        </p:nvSpPr>
        <p:spPr bwMode="auto">
          <a:xfrm>
            <a:off x="7024914" y="3137642"/>
            <a:ext cx="451394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小学生没有足够的能力入水救溺水者，千万不能下水救人，以免发生更多的悲剧。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2217081" y="986252"/>
              <a:ext cx="4079963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不能入水施救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78A56D-3059-44C3-BB0A-D1F8FE12B9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194844" y="1731840"/>
            <a:ext cx="2318126" cy="23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6" r="10238"/>
          <a:stretch/>
        </p:blipFill>
        <p:spPr>
          <a:xfrm>
            <a:off x="0" y="5503728"/>
            <a:ext cx="12192000" cy="1477178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65542" y="-153337"/>
            <a:ext cx="4951685" cy="1780507"/>
            <a:chOff x="3060967" y="0"/>
            <a:chExt cx="6059943" cy="240579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4908107" y="851171"/>
              <a:ext cx="2501797" cy="12475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目 录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  <p:sp>
        <p:nvSpPr>
          <p:cNvPr id="32" name="矩形: 圆角 31"/>
          <p:cNvSpPr/>
          <p:nvPr/>
        </p:nvSpPr>
        <p:spPr>
          <a:xfrm>
            <a:off x="2389193" y="2323673"/>
            <a:ext cx="3317798" cy="6003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30493" y="2399298"/>
            <a:ext cx="275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远离野外危险水域</a:t>
            </a:r>
          </a:p>
        </p:txBody>
      </p:sp>
      <p:sp>
        <p:nvSpPr>
          <p:cNvPr id="34" name="椭圆 33"/>
          <p:cNvSpPr/>
          <p:nvPr/>
        </p:nvSpPr>
        <p:spPr>
          <a:xfrm>
            <a:off x="1241056" y="2257113"/>
            <a:ext cx="733425" cy="73342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37375" y="2399298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2389193" y="3111336"/>
            <a:ext cx="3317798" cy="600307"/>
          </a:xfrm>
          <a:prstGeom prst="roundRect">
            <a:avLst/>
          </a:prstGeom>
          <a:solidFill>
            <a:srgbClr val="DE96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DE9636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630493" y="3186961"/>
            <a:ext cx="2755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游泳的注意事项</a:t>
            </a:r>
          </a:p>
        </p:txBody>
      </p:sp>
      <p:sp>
        <p:nvSpPr>
          <p:cNvPr id="45" name="椭圆 44"/>
          <p:cNvSpPr/>
          <p:nvPr/>
        </p:nvSpPr>
        <p:spPr>
          <a:xfrm>
            <a:off x="1241056" y="3044776"/>
            <a:ext cx="733425" cy="733425"/>
          </a:xfrm>
          <a:prstGeom prst="ellipse">
            <a:avLst/>
          </a:prstGeom>
          <a:solidFill>
            <a:srgbClr val="DE963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DE9636"/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37375" y="3186961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2389193" y="3884284"/>
            <a:ext cx="3317798" cy="6003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478093" y="3959909"/>
            <a:ext cx="3356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同伴落水不要错误施救</a:t>
            </a:r>
          </a:p>
        </p:txBody>
      </p:sp>
      <p:sp>
        <p:nvSpPr>
          <p:cNvPr id="50" name="椭圆 49"/>
          <p:cNvSpPr/>
          <p:nvPr/>
        </p:nvSpPr>
        <p:spPr>
          <a:xfrm>
            <a:off x="1241056" y="3817724"/>
            <a:ext cx="733425" cy="73342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37375" y="3959909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53" name="矩形: 圆角 52"/>
          <p:cNvSpPr/>
          <p:nvPr/>
        </p:nvSpPr>
        <p:spPr>
          <a:xfrm>
            <a:off x="2389193" y="4707848"/>
            <a:ext cx="3317798" cy="600307"/>
          </a:xfrm>
          <a:prstGeom prst="roundRect">
            <a:avLst/>
          </a:prstGeom>
          <a:solidFill>
            <a:srgbClr val="DE963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389193" y="4767316"/>
            <a:ext cx="3686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同伴落水，如何正确施救</a:t>
            </a:r>
          </a:p>
        </p:txBody>
      </p:sp>
      <p:sp>
        <p:nvSpPr>
          <p:cNvPr id="55" name="椭圆 54"/>
          <p:cNvSpPr/>
          <p:nvPr/>
        </p:nvSpPr>
        <p:spPr>
          <a:xfrm>
            <a:off x="1241056" y="4641288"/>
            <a:ext cx="733425" cy="733425"/>
          </a:xfrm>
          <a:prstGeom prst="ellipse">
            <a:avLst/>
          </a:prstGeom>
          <a:solidFill>
            <a:srgbClr val="DE963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37375" y="4783473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768" y="169682"/>
            <a:ext cx="4743209" cy="6811224"/>
          </a:xfrm>
          <a:prstGeom prst="rect">
            <a:avLst/>
          </a:prstGeom>
        </p:spPr>
      </p:pic>
      <p:sp>
        <p:nvSpPr>
          <p:cNvPr id="59" name="矩形: 圆角 58"/>
          <p:cNvSpPr/>
          <p:nvPr/>
        </p:nvSpPr>
        <p:spPr>
          <a:xfrm>
            <a:off x="2364862" y="5500177"/>
            <a:ext cx="3317798" cy="60030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364862" y="5559645"/>
            <a:ext cx="3686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不慎落水，如何自救</a:t>
            </a:r>
          </a:p>
        </p:txBody>
      </p:sp>
      <p:sp>
        <p:nvSpPr>
          <p:cNvPr id="61" name="椭圆 60"/>
          <p:cNvSpPr/>
          <p:nvPr/>
        </p:nvSpPr>
        <p:spPr>
          <a:xfrm>
            <a:off x="1216725" y="5433617"/>
            <a:ext cx="733425" cy="733425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313044" y="5575802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4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72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 animBg="1"/>
      <p:bldP spid="35" grpId="0"/>
      <p:bldP spid="43" grpId="0" animBg="1"/>
      <p:bldP spid="44" grpId="0"/>
      <p:bldP spid="45" grpId="0" animBg="1"/>
      <p:bldP spid="46" grpId="0"/>
      <p:bldP spid="48" grpId="0" animBg="1"/>
      <p:bldP spid="49" grpId="0"/>
      <p:bldP spid="50" grpId="0" animBg="1"/>
      <p:bldP spid="51" grpId="0"/>
      <p:bldP spid="53" grpId="0" animBg="1"/>
      <p:bldP spid="54" grpId="0"/>
      <p:bldP spid="55" grpId="0" animBg="1"/>
      <p:bldP spid="56" grpId="0"/>
      <p:bldP spid="59" grpId="0" animBg="1"/>
      <p:bldP spid="60" grpId="0"/>
      <p:bldP spid="61" grpId="0" animBg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DA90B01-C25C-4CAE-8560-8EDB6D4C33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</p:spPr>
      </p:pic>
      <p:pic>
        <p:nvPicPr>
          <p:cNvPr id="44034" name="Picture 3" descr="C:\Documents and Settings\Administrator\桌面\图片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1168" y="1942235"/>
            <a:ext cx="8235950" cy="5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694839" y="-26638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217081" y="986252"/>
              <a:ext cx="4644220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3.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要保证自身安全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120582" y="2615557"/>
            <a:ext cx="66199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救援</a:t>
            </a:r>
            <a:r>
              <a:rPr lang="zh-CN" altLang="en-US" sz="2800" b="1" dirty="0" smtClean="0">
                <a:solidFill>
                  <a:srgbClr val="014FA1"/>
                </a:solidFill>
                <a:cs typeface="+mn-ea"/>
                <a:sym typeface="+mn-lt"/>
              </a:rPr>
              <a:t>的优品要务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是保证自身安全，不然就是添乱，甚至可能引发更大的悲剧！</a:t>
            </a:r>
          </a:p>
        </p:txBody>
      </p:sp>
    </p:spTree>
    <p:extLst>
      <p:ext uri="{BB962C8B-B14F-4D97-AF65-F5344CB8AC3E}">
        <p14:creationId xmlns:p14="http://schemas.microsoft.com/office/powerpoint/2010/main" val="1192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20024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如何正确施救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8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699293" y="2324283"/>
            <a:ext cx="65008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    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碰到有人溺水</a:t>
            </a:r>
            <a:r>
              <a:rPr lang="zh-CN" altLang="en-US" sz="2800" b="1" dirty="0" smtClean="0">
                <a:solidFill>
                  <a:srgbClr val="014FA1"/>
                </a:solidFill>
                <a:cs typeface="+mn-ea"/>
                <a:sym typeface="+mn-lt"/>
              </a:rPr>
              <a:t>，优品时间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要大声呼叫，派出一人去寻求成人的帮助（如果有多个同伴在一起的话）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291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217081" y="986252"/>
              <a:ext cx="520847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r>
                <a:rPr lang="en-US" altLang="zh-CN" sz="4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r>
                <a:rPr lang="zh-CN" altLang="en-US" sz="4400" b="1" dirty="0" smtClean="0">
                  <a:solidFill>
                    <a:schemeClr val="bg1"/>
                  </a:solidFill>
                  <a:cs typeface="+mn-ea"/>
                  <a:sym typeface="+mn-lt"/>
                </a:rPr>
                <a:t>优品时间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大声呼叫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530" y="3988190"/>
            <a:ext cx="3282682" cy="2133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7618" y="3132796"/>
            <a:ext cx="3205081" cy="3725204"/>
          </a:xfrm>
          <a:prstGeom prst="rect">
            <a:avLst/>
          </a:prstGeom>
        </p:spPr>
      </p:pic>
      <p:sp>
        <p:nvSpPr>
          <p:cNvPr id="4" name="对话气泡: 椭圆形 3"/>
          <p:cNvSpPr/>
          <p:nvPr/>
        </p:nvSpPr>
        <p:spPr>
          <a:xfrm>
            <a:off x="8879608" y="2776518"/>
            <a:ext cx="2266076" cy="1518271"/>
          </a:xfrm>
          <a:prstGeom prst="wedgeEllipseCallout">
            <a:avLst/>
          </a:prstGeom>
          <a:solidFill>
            <a:srgbClr val="014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701015" y="3081926"/>
            <a:ext cx="244466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有人落水啦</a:t>
            </a:r>
          </a:p>
        </p:txBody>
      </p:sp>
    </p:spTree>
    <p:extLst>
      <p:ext uri="{BB962C8B-B14F-4D97-AF65-F5344CB8AC3E}">
        <p14:creationId xmlns:p14="http://schemas.microsoft.com/office/powerpoint/2010/main" val="24668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8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istrator\桌面\图片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41146" y="1961088"/>
            <a:ext cx="8235950" cy="5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25484" y="0"/>
            <a:ext cx="6059943" cy="2405798"/>
            <a:chOff x="15877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217081" y="986252"/>
              <a:ext cx="5208477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高年级同学还可以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212749" y="2625475"/>
            <a:ext cx="5947091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高年级同学和在有条件的情况下，除了呼叫大人，还可以这样做：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7E7CBCF-4BE1-434D-80BE-D5AD32254E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90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46A8FE-CAE8-477D-9E4E-40638B3F36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pic>
        <p:nvPicPr>
          <p:cNvPr id="48132" name="Picture 6" descr="E:\12\漫画素材分类\溺水、急救\2-14(5)-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65">
            <a:off x="4724069" y="758891"/>
            <a:ext cx="7103101" cy="501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8135" name="矩形 1"/>
          <p:cNvSpPr>
            <a:spLocks noChangeArrowheads="1"/>
          </p:cNvSpPr>
          <p:nvPr/>
        </p:nvSpPr>
        <p:spPr bwMode="auto">
          <a:xfrm>
            <a:off x="678748" y="1391734"/>
            <a:ext cx="378618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寻找竹竿、树枝等，俯身趴下来，慢慢将溺水者拉上岸。</a:t>
            </a:r>
          </a:p>
        </p:txBody>
      </p:sp>
    </p:spTree>
    <p:extLst>
      <p:ext uri="{BB962C8B-B14F-4D97-AF65-F5344CB8AC3E}">
        <p14:creationId xmlns:p14="http://schemas.microsoft.com/office/powerpoint/2010/main" val="28061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istrator\桌面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20" y="1040044"/>
            <a:ext cx="5977548" cy="4691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F87FF5-3C8B-4550-9BAD-F20CC667FD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87738" y="2033626"/>
            <a:ext cx="3190793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 b="1">
                <a:solidFill>
                  <a:srgbClr val="014FA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在周边寻找漂浮物给落水者</a:t>
            </a:r>
          </a:p>
        </p:txBody>
      </p:sp>
    </p:spTree>
    <p:extLst>
      <p:ext uri="{BB962C8B-B14F-4D97-AF65-F5344CB8AC3E}">
        <p14:creationId xmlns:p14="http://schemas.microsoft.com/office/powerpoint/2010/main" val="9810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137D08-10E6-42F8-96F0-15F3839BC9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</p:spPr>
      </p:pic>
      <p:sp>
        <p:nvSpPr>
          <p:cNvPr id="49155" name="矩形 1"/>
          <p:cNvSpPr>
            <a:spLocks noChangeArrowheads="1"/>
          </p:cNvSpPr>
          <p:nvPr/>
        </p:nvSpPr>
        <p:spPr bwMode="auto">
          <a:xfrm>
            <a:off x="7039426" y="1658154"/>
            <a:ext cx="39012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14FA1"/>
                </a:solidFill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当周围没有漂浮物或者竹竿时，可以用衣服打绳结抛向溺水者。</a:t>
            </a:r>
          </a:p>
        </p:txBody>
      </p:sp>
      <p:pic>
        <p:nvPicPr>
          <p:cNvPr id="49156" name="Picture 5" descr="E:\12\漫画素材分类\溺水、急救\1-3-副本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10" y="989979"/>
            <a:ext cx="5667375" cy="479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45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20024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如何正确自救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4296229" y="2541630"/>
            <a:ext cx="74457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不慎落入水中，千万不要惊慌，要采取正确的措施自救，以便争取获救的机会。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35567" y="-21093"/>
            <a:ext cx="6059943" cy="2405798"/>
            <a:chOff x="1562367" y="5545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2367" y="5545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686981" y="927538"/>
              <a:ext cx="3570208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千万不要惊慌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26" y="2733041"/>
            <a:ext cx="5093826" cy="386849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179FCF0-7444-46EE-AE0B-5AD7F9AD1C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088EF8-D317-43DC-95FC-2AF3FBF0CA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</p:spPr>
      </p:pic>
      <p:pic>
        <p:nvPicPr>
          <p:cNvPr id="52226" name="Picture 5" descr="E:\12\漫画素材分类\溺水、急救\2-14(4)-副本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265">
            <a:off x="351348" y="693226"/>
            <a:ext cx="6565864" cy="466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2227" name="TextBox 2"/>
          <p:cNvSpPr>
            <a:spLocks noChangeArrowheads="1"/>
          </p:cNvSpPr>
          <p:nvPr/>
        </p:nvSpPr>
        <p:spPr bwMode="auto">
          <a:xfrm>
            <a:off x="7481971" y="1236715"/>
            <a:ext cx="4092575" cy="324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如果你不习水性，应迅速把头向后仰，口向上，尽量使口鼻露出水面，不能将手上举或挣扎，以免使身体下沉。</a:t>
            </a:r>
          </a:p>
        </p:txBody>
      </p:sp>
    </p:spTree>
    <p:extLst>
      <p:ext uri="{BB962C8B-B14F-4D97-AF65-F5344CB8AC3E}">
        <p14:creationId xmlns:p14="http://schemas.microsoft.com/office/powerpoint/2010/main" val="283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39"/>
          <a:stretch/>
        </p:blipFill>
        <p:spPr>
          <a:xfrm>
            <a:off x="0" y="1404594"/>
            <a:ext cx="9969273" cy="52524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29433A-7449-46FE-AB5F-3EDB94A1C5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516" y="780173"/>
            <a:ext cx="4629709" cy="5471474"/>
          </a:xfrm>
          <a:prstGeom prst="rect">
            <a:avLst/>
          </a:prstGeom>
        </p:spPr>
      </p:pic>
      <p:sp>
        <p:nvSpPr>
          <p:cNvPr id="16388" name="Text Box 3"/>
          <p:cNvSpPr>
            <a:spLocks noChangeArrowheads="1"/>
          </p:cNvSpPr>
          <p:nvPr/>
        </p:nvSpPr>
        <p:spPr bwMode="auto">
          <a:xfrm>
            <a:off x="7932382" y="2144614"/>
            <a:ext cx="3286125" cy="275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14FA1"/>
                </a:solidFill>
                <a:cs typeface="+mn-ea"/>
                <a:sym typeface="+mn-lt"/>
              </a:rPr>
              <a:t>天气渐热，小学生溺水事件不断！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6656A3-318D-4D86-A7D1-6C2B943E49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4F5DA0-CBA4-4A14-8552-C1A57112FC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947" y="707529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E:\12\漫画素材分类\溺水、急救\2-14(2)-副本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553">
            <a:off x="5581118" y="1009008"/>
            <a:ext cx="5737095" cy="459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2DCFA4-56B2-4183-8CD1-393B98D416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sp>
        <p:nvSpPr>
          <p:cNvPr id="53251" name="TextBox 2"/>
          <p:cNvSpPr>
            <a:spLocks noChangeArrowheads="1"/>
          </p:cNvSpPr>
          <p:nvPr/>
        </p:nvSpPr>
        <p:spPr bwMode="auto">
          <a:xfrm>
            <a:off x="290286" y="1334801"/>
            <a:ext cx="50945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及时甩掉鞋子和口袋里的重物，但不要脱掉衣服，因为它会产生一定的浮力，对你有很大帮助。</a:t>
            </a:r>
          </a:p>
        </p:txBody>
      </p:sp>
    </p:spTree>
    <p:extLst>
      <p:ext uri="{BB962C8B-B14F-4D97-AF65-F5344CB8AC3E}">
        <p14:creationId xmlns:p14="http://schemas.microsoft.com/office/powerpoint/2010/main" val="30691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A820FC7-C4A3-40F2-82B9-F4CD6AB8C6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397" y="471340"/>
            <a:ext cx="6683603" cy="6858000"/>
          </a:xfrm>
          <a:prstGeom prst="rect">
            <a:avLst/>
          </a:prstGeom>
        </p:spPr>
      </p:pic>
      <p:pic>
        <p:nvPicPr>
          <p:cNvPr id="54274" name="Picture 6" descr="C:\Documents and Settings\Administrator\桌面\图片1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5471">
            <a:off x="314931" y="794777"/>
            <a:ext cx="6982125" cy="4121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4275" name="TextBox 2"/>
          <p:cNvSpPr>
            <a:spLocks noChangeArrowheads="1"/>
          </p:cNvSpPr>
          <p:nvPr/>
        </p:nvSpPr>
        <p:spPr bwMode="auto">
          <a:xfrm>
            <a:off x="7979892" y="1557941"/>
            <a:ext cx="373314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假如周围有木板，应抓住，借用木板的浮力使自己的身体尽量往上浮。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014F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02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" descr="E:\新\插图（网络使用）\五年级\2-17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96195">
            <a:off x="847674" y="886985"/>
            <a:ext cx="5891213" cy="498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CADA6C5-C5BA-44B2-AF74-F045813653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65889" y="480767"/>
            <a:ext cx="7026111" cy="6858000"/>
          </a:xfrm>
          <a:prstGeom prst="rect">
            <a:avLst/>
          </a:prstGeom>
        </p:spPr>
      </p:pic>
      <p:sp>
        <p:nvSpPr>
          <p:cNvPr id="55300" name="TextBox 2"/>
          <p:cNvSpPr>
            <a:spLocks noChangeArrowheads="1"/>
          </p:cNvSpPr>
          <p:nvPr/>
        </p:nvSpPr>
        <p:spPr bwMode="auto">
          <a:xfrm>
            <a:off x="7547430" y="1376000"/>
            <a:ext cx="406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如果有人跳水相救，千万不可死死抱住救助者不放，而应尽量放松，配合救助者把你带到岸边。</a:t>
            </a:r>
            <a:endParaRPr lang="zh-CN" altLang="en-US" sz="1600" b="1" dirty="0">
              <a:solidFill>
                <a:srgbClr val="014F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1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>
            <a:spLocks noChangeArrowheads="1"/>
          </p:cNvSpPr>
          <p:nvPr/>
        </p:nvSpPr>
        <p:spPr bwMode="auto">
          <a:xfrm>
            <a:off x="1030299" y="79393"/>
            <a:ext cx="10305369" cy="336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dirty="0" err="1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生命可贵</a:t>
            </a:r>
            <a:r>
              <a:rPr lang="en-US" altLang="zh-CN" sz="36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3600" b="1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请远离危险水域，安全游泳！</a:t>
            </a:r>
            <a:endParaRPr lang="en-US" altLang="zh-CN" sz="3600" b="1" dirty="0">
              <a:solidFill>
                <a:srgbClr val="014FA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014FA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14FA1"/>
                </a:solidFill>
                <a:latin typeface="+mn-lt"/>
                <a:ea typeface="+mn-ea"/>
                <a:cs typeface="+mn-ea"/>
                <a:sym typeface="+mn-lt"/>
              </a:rPr>
              <a:t>不私自下水游泳；不擅自与他人结伴游泳；不在无家长或教师带领的情况下游泳；不到无安全设施、无救援人员的水域游泳；不到不熟悉的水域游泳；不擅自下水施救。</a:t>
            </a:r>
            <a:endParaRPr lang="en-US" altLang="zh-CN" sz="2400" dirty="0">
              <a:solidFill>
                <a:srgbClr val="014FA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14FA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300" y="2747963"/>
            <a:ext cx="7658100" cy="3975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1CCCDEB-6753-424B-A048-2019C056C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1017DA-157B-4812-9828-E5E26E9E93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0767"/>
            <a:ext cx="6858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35567" y="-21093"/>
            <a:ext cx="6059943" cy="2405798"/>
            <a:chOff x="1562367" y="5545"/>
            <a:chExt cx="6059943" cy="240579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2367" y="5545"/>
              <a:ext cx="6059943" cy="240579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686981" y="927538"/>
              <a:ext cx="4134465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遇到危险怎么办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214351" y="2438186"/>
            <a:ext cx="70856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、保持镇静，趋利避害。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、学会自救、保护自己。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、想方设法，不断求救。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、记住四个电话。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）“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119”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火警电话。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）“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110”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报警电话。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）“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120”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急救电话。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（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）“</a:t>
            </a:r>
            <a:r>
              <a:rPr lang="en-US" altLang="zh-CN" sz="2400" dirty="0">
                <a:solidFill>
                  <a:srgbClr val="014FA1"/>
                </a:solidFill>
                <a:cs typeface="+mn-ea"/>
                <a:sym typeface="+mn-lt"/>
              </a:rPr>
              <a:t>122”</a:t>
            </a: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交通事故报警电话。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14FA1"/>
                </a:solidFill>
                <a:cs typeface="+mn-ea"/>
                <a:sym typeface="+mn-lt"/>
              </a:rPr>
              <a:t>打电话要说清地点、相关情况、显著的特征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5289" y="2008896"/>
            <a:ext cx="26565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6="http://schemas.microsoft.com/office/drawing/2014/main" xmlns:a14="http://schemas.microsoft.com/office/drawing/2010/main">
      <p:transition spd="slow" advTm="55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A517B5-117A-4226-9B39-50659F1C4F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036" y="3716836"/>
            <a:ext cx="3667070" cy="36670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861B9B-E576-4DA1-B203-C886DFF7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6683" y="-1029206"/>
            <a:ext cx="8446416" cy="8446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106" y="2508732"/>
            <a:ext cx="6651626" cy="12588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1980" y="1545456"/>
            <a:ext cx="8191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2060"/>
                </a:solidFill>
                <a:cs typeface="+mn-ea"/>
                <a:sym typeface="+mn-lt"/>
              </a:rPr>
              <a:t>汇报完毕 谢谢大家</a:t>
            </a:r>
          </a:p>
        </p:txBody>
      </p:sp>
      <p:sp>
        <p:nvSpPr>
          <p:cNvPr id="6" name="矩形 5"/>
          <p:cNvSpPr/>
          <p:nvPr/>
        </p:nvSpPr>
        <p:spPr>
          <a:xfrm>
            <a:off x="5856912" y="3233542"/>
            <a:ext cx="5805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老师</a:t>
            </a:r>
            <a:r>
              <a:rPr lang="zh-CN" altLang="en-US" sz="2400" dirty="0" smtClean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：优品</a:t>
            </a:r>
            <a:r>
              <a:rPr lang="en-US" altLang="zh-CN" sz="2400" dirty="0" smtClean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PPT      </a:t>
            </a:r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时间：</a:t>
            </a:r>
            <a:r>
              <a:rPr lang="en-US" altLang="zh-CN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20XX</a:t>
            </a:r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XX</a:t>
            </a:r>
            <a:r>
              <a:rPr lang="zh-CN" altLang="en-US" sz="2400" dirty="0">
                <a:solidFill>
                  <a:srgbClr val="002060"/>
                </a:solidFill>
                <a:effectLst>
                  <a:glow rad="152400">
                    <a:prstClr val="white"/>
                  </a:glow>
                </a:effectLst>
                <a:cs typeface="+mn-ea"/>
                <a:sym typeface="+mn-lt"/>
              </a:rPr>
              <a:t>月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DB4DD05-AFA2-4853-B594-9280C3AA08CF}"/>
              </a:ext>
            </a:extLst>
          </p:cNvPr>
          <p:cNvSpPr txBox="1"/>
          <p:nvPr/>
        </p:nvSpPr>
        <p:spPr>
          <a:xfrm>
            <a:off x="8759769" y="4608948"/>
            <a:ext cx="1975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cs typeface="+mn-ea"/>
                <a:sym typeface="+mn-lt"/>
              </a:rPr>
              <a:t>安 全 教 育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84A0602-A2D4-4A62-9448-457E9EF880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884B35C-B57E-4F34-A2A1-B481EB417E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040" y="-128730"/>
            <a:ext cx="2163014" cy="21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70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834" y="927100"/>
            <a:ext cx="8388325" cy="5930900"/>
          </a:xfrm>
          <a:prstGeom prst="rect">
            <a:avLst/>
          </a:prstGeom>
        </p:spPr>
      </p:pic>
      <p:sp>
        <p:nvSpPr>
          <p:cNvPr id="17411" name="Text Box 3"/>
          <p:cNvSpPr>
            <a:spLocks noChangeArrowheads="1"/>
          </p:cNvSpPr>
          <p:nvPr/>
        </p:nvSpPr>
        <p:spPr bwMode="auto">
          <a:xfrm>
            <a:off x="5137151" y="1241425"/>
            <a:ext cx="65008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同学们，请说说你身边的哪些地方容易发生溺水？</a:t>
            </a:r>
            <a:endParaRPr lang="zh-CN" altLang="en-US" sz="3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0" y="580101"/>
            <a:ext cx="4191000" cy="649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>
      <p:transition spd="slow" advTm="5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20024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776049" y="2709505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远离野外危险水域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95C990E-17C1-4C63-B108-295683A46E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056" y="66886"/>
            <a:ext cx="1475295" cy="14752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1673D44-D61D-462F-8E6F-ACEF72DA10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88" y="-59361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4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5576889" y="1768892"/>
            <a:ext cx="614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一般发生溺水的地点在：水库、水坑、河流、溪边，游泳池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4" t="15012" r="17697" b="8962"/>
          <a:stretch/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3EA1F62-1561-4CD4-A52B-1A92091AA7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F6A8322-6AF9-4882-AEB7-6FF8469020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653" y="4239549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219" y="2903455"/>
            <a:ext cx="5604257" cy="3489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grpSp>
        <p:nvGrpSpPr>
          <p:cNvPr id="6" name="组合 5"/>
          <p:cNvGrpSpPr/>
          <p:nvPr/>
        </p:nvGrpSpPr>
        <p:grpSpPr>
          <a:xfrm>
            <a:off x="4682377" y="133264"/>
            <a:ext cx="6059943" cy="2405798"/>
            <a:chOff x="3060967" y="0"/>
            <a:chExt cx="6059943" cy="24057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306108" y="10885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水库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50" y="3233790"/>
            <a:ext cx="5243953" cy="302581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C580BEB-F53B-452F-B955-A5B34018135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7AE27D-C3E3-4370-864B-25F52767A2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001" y="1092006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documents and settings\administrator\application data\360se6\User Data\temp\001e90b61f3b114fb5830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281" y="2788956"/>
            <a:ext cx="5107960" cy="3340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6090938" y="3056932"/>
            <a:ext cx="2476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水库水深，</a:t>
            </a:r>
            <a:endParaRPr lang="en-US" altLang="zh-CN" sz="2800" b="1" dirty="0">
              <a:solidFill>
                <a:srgbClr val="014FA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14FA1"/>
                </a:solidFill>
                <a:cs typeface="+mn-ea"/>
                <a:sym typeface="+mn-lt"/>
              </a:rPr>
              <a:t>经常发生儿童溺水事件！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 dirty="0">
                  <a:solidFill>
                    <a:schemeClr val="bg1"/>
                  </a:solidFill>
                  <a:cs typeface="+mn-ea"/>
                  <a:sym typeface="+mn-lt"/>
                </a:rPr>
                <a:t>水库</a:t>
              </a:r>
              <a:endParaRPr lang="zh-CN" altLang="en-US" sz="5400" spc="600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34" y="3222757"/>
            <a:ext cx="4093466" cy="36352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F11603F-FF56-481B-95FD-FAF80D47DC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DC0EBD-A81E-4B46-9728-B11AB43F0D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714" y="867785"/>
            <a:ext cx="1727788" cy="17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500"/>
    </mc:Choice>
    <mc:Fallback xmlns="" xmlns:a14="http://schemas.microsoft.com/office/drawing/2010/main" xmlns:a16="http://schemas.microsoft.com/office/drawing/2014/main">
      <p:transition spd="slow" advTm="55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防溺水讲座PPT模版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0ntqlx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0ntqlx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1073</Words>
  <Application>Microsoft Office PowerPoint</Application>
  <PresentationFormat>宽屏</PresentationFormat>
  <Paragraphs>159</Paragraphs>
  <Slides>46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Meiryo</vt:lpstr>
      <vt:lpstr>宋体</vt:lpstr>
      <vt:lpstr>微软雅黑</vt:lpstr>
      <vt:lpstr>印品黑体</vt:lpstr>
      <vt:lpstr>Arial</vt:lpstr>
      <vt:lpstr>Calibri</vt:lpstr>
      <vt:lpstr>Calibri Light</vt:lpstr>
      <vt:lpstr>Wingdings</vt:lpstr>
      <vt:lpstr>第一PPT，www.1ppt.com</vt:lpstr>
      <vt:lpstr>1_Office 主题​​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说说他们做得对不对，你会这样做吗？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27</cp:revision>
  <dcterms:created xsi:type="dcterms:W3CDTF">2017-04-18T00:14:58Z</dcterms:created>
  <dcterms:modified xsi:type="dcterms:W3CDTF">2023-01-18T02:55:26Z</dcterms:modified>
</cp:coreProperties>
</file>