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25552B"/>
    <a:srgbClr val="6CBC43"/>
    <a:srgbClr val="76B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91EA-0249-41BB-A83E-4698D6E54195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D047-1C12-4CEA-A369-FB09B98F0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5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99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5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86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927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04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41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9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413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080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488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9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37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86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881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59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742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42994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1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2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21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3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61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6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7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9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2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141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274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4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1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3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256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87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9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3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4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39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1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44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7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9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1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8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7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9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3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8E8859-8477-423F-B1C9-8C4D29A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3083" y="283"/>
            <a:ext cx="2538413" cy="27993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2226D3-04A8-4C11-AD0E-FB0180D4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A8949B-C091-47A8-BFFD-3BB94C844713}"/>
              </a:ext>
            </a:extLst>
          </p:cNvPr>
          <p:cNvSpPr txBox="1"/>
          <p:nvPr/>
        </p:nvSpPr>
        <p:spPr>
          <a:xfrm>
            <a:off x="1170776" y="881175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校园交通安全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F6CADA-AB68-4864-A7AD-F7FE6C3924D8}"/>
              </a:ext>
            </a:extLst>
          </p:cNvPr>
          <p:cNvSpPr txBox="1"/>
          <p:nvPr/>
        </p:nvSpPr>
        <p:spPr>
          <a:xfrm>
            <a:off x="8312965" y="12504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教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25DBE5-E7D4-4F5B-A945-548E4609ED62}"/>
              </a:ext>
            </a:extLst>
          </p:cNvPr>
          <p:cNvSpPr txBox="1"/>
          <p:nvPr/>
        </p:nvSpPr>
        <p:spPr>
          <a:xfrm>
            <a:off x="9322961" y="81858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育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87C0F9-B1B4-4828-B667-87117B566D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79" b="16853"/>
          <a:stretch/>
        </p:blipFill>
        <p:spPr>
          <a:xfrm>
            <a:off x="1008" y="3295453"/>
            <a:ext cx="12190992" cy="31015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AE74F6-E409-49E6-96BF-5C27FD23BB1B}"/>
              </a:ext>
            </a:extLst>
          </p:cNvPr>
          <p:cNvSpPr txBox="1"/>
          <p:nvPr/>
        </p:nvSpPr>
        <p:spPr>
          <a:xfrm>
            <a:off x="1174949" y="831282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校园交通安全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7ABDAA-A323-44B5-B66E-C879A9179A58}"/>
              </a:ext>
            </a:extLst>
          </p:cNvPr>
          <p:cNvSpPr txBox="1"/>
          <p:nvPr/>
        </p:nvSpPr>
        <p:spPr>
          <a:xfrm>
            <a:off x="3136652" y="2541169"/>
            <a:ext cx="592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强化安全意识</a:t>
            </a:r>
            <a:r>
              <a:rPr lang="en-US" altLang="zh-CN" sz="3600" b="1" dirty="0">
                <a:cs typeface="+mn-ea"/>
                <a:sym typeface="+mn-lt"/>
              </a:rPr>
              <a:t>·</a:t>
            </a:r>
            <a:r>
              <a:rPr lang="zh-CN" altLang="en-US" sz="3600" b="1" dirty="0">
                <a:cs typeface="+mn-ea"/>
                <a:sym typeface="+mn-lt"/>
              </a:rPr>
              <a:t>提升安全素养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63D1BE-C10A-4BE7-A039-416AB311123F}"/>
              </a:ext>
            </a:extLst>
          </p:cNvPr>
          <p:cNvSpPr txBox="1"/>
          <p:nvPr/>
        </p:nvSpPr>
        <p:spPr>
          <a:xfrm>
            <a:off x="8317138" y="12005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教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B9B0CC-04A2-4D0E-B6BF-C0024746DA0D}"/>
              </a:ext>
            </a:extLst>
          </p:cNvPr>
          <p:cNvSpPr txBox="1"/>
          <p:nvPr/>
        </p:nvSpPr>
        <p:spPr>
          <a:xfrm>
            <a:off x="9327134" y="768689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育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C3E42D-B73D-4514-814A-10978A694AFC}"/>
              </a:ext>
            </a:extLst>
          </p:cNvPr>
          <p:cNvSpPr txBox="1"/>
          <p:nvPr/>
        </p:nvSpPr>
        <p:spPr>
          <a:xfrm>
            <a:off x="8298108" y="109499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SCHOOL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FCAC4D-5D44-4D47-A58B-E23996B6DE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69"/>
          <a:stretch/>
        </p:blipFill>
        <p:spPr>
          <a:xfrm>
            <a:off x="1008" y="3345347"/>
            <a:ext cx="12190992" cy="35474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6FAA5F-7A47-42B7-A51E-F1D4C2604E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87" y="3695416"/>
            <a:ext cx="2175113" cy="2960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DA7062-315D-4D15-B201-17D408A6600E}"/>
              </a:ext>
            </a:extLst>
          </p:cNvPr>
          <p:cNvSpPr txBox="1"/>
          <p:nvPr/>
        </p:nvSpPr>
        <p:spPr>
          <a:xfrm>
            <a:off x="3445529" y="3154376"/>
            <a:ext cx="551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cs typeface="+mn-ea"/>
                <a:sym typeface="+mn-lt"/>
              </a:rPr>
              <a:t>：优品</a:t>
            </a:r>
            <a:r>
              <a:rPr lang="en-US" altLang="zh-CN" sz="2400" dirty="0" smtClean="0">
                <a:cs typeface="+mn-ea"/>
                <a:sym typeface="+mn-lt"/>
              </a:rPr>
              <a:t>PPT   </a:t>
            </a:r>
            <a:r>
              <a:rPr lang="zh-CN" altLang="en-US" sz="2400" dirty="0">
                <a:cs typeface="+mn-ea"/>
                <a:sym typeface="+mn-lt"/>
              </a:rPr>
              <a:t>时间：</a:t>
            </a:r>
            <a:r>
              <a:rPr lang="en-US" altLang="zh-CN" sz="2400" dirty="0">
                <a:cs typeface="+mn-ea"/>
                <a:sym typeface="+mn-lt"/>
              </a:rPr>
              <a:t>20XX.XX</a:t>
            </a:r>
          </a:p>
        </p:txBody>
      </p:sp>
    </p:spTree>
    <p:extLst>
      <p:ext uri="{BB962C8B-B14F-4D97-AF65-F5344CB8AC3E}">
        <p14:creationId xmlns:p14="http://schemas.microsoft.com/office/powerpoint/2010/main" val="3843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15" grpId="0"/>
      <p:bldP spid="29" grpId="0"/>
      <p:bldP spid="36" grpId="0"/>
      <p:bldP spid="37" grpId="0"/>
      <p:bldP spid="38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D59116-DB8C-483D-8B07-3E09FB52FA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2436007"/>
            <a:ext cx="7467096" cy="44217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D5DB71-5F16-40B0-A18D-9B4365C202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0288">
            <a:off x="1375499" y="4829691"/>
            <a:ext cx="1119440" cy="8719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5272D8-3351-49A7-B12B-D7E965DFF7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122" y="3935869"/>
            <a:ext cx="847955" cy="1955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1D1D4A-059D-4A36-9056-3D417163C7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796" y="3185937"/>
            <a:ext cx="1418361" cy="19556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9D9B63-6665-4A66-AE13-B039BEA62E3C}"/>
              </a:ext>
            </a:extLst>
          </p:cNvPr>
          <p:cNvSpPr txBox="1"/>
          <p:nvPr/>
        </p:nvSpPr>
        <p:spPr>
          <a:xfrm>
            <a:off x="3734052" y="1393689"/>
            <a:ext cx="714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不能在人行道、机动车道骑车</a:t>
            </a:r>
          </a:p>
        </p:txBody>
      </p:sp>
    </p:spTree>
    <p:extLst>
      <p:ext uri="{BB962C8B-B14F-4D97-AF65-F5344CB8AC3E}">
        <p14:creationId xmlns:p14="http://schemas.microsoft.com/office/powerpoint/2010/main" val="25770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4.16667E-7 -7.40741E-7 L -0.00469 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0.08646 0.336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14154 0.29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4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2C373F-5FDF-4469-9E45-62AE54994F60}"/>
              </a:ext>
            </a:extLst>
          </p:cNvPr>
          <p:cNvSpPr/>
          <p:nvPr/>
        </p:nvSpPr>
        <p:spPr>
          <a:xfrm>
            <a:off x="1549400" y="1421198"/>
            <a:ext cx="4114800" cy="16579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D546EF-3BB3-441F-87EB-FCC02EE40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697" y="3833337"/>
            <a:ext cx="12235697" cy="3024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77C3C4-2B26-4973-A9A5-C37E0D012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559" y="5188005"/>
            <a:ext cx="2361855" cy="12289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C4A62A-E841-408F-A993-BE3790D568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16" y="4182279"/>
            <a:ext cx="2144077" cy="21955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B5BB36-D423-4ABA-9D31-D6313A02E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80104" y="4280291"/>
            <a:ext cx="2372870" cy="243115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EC7D0-EAD3-4938-B7BF-76D79B110BCB}"/>
              </a:ext>
            </a:extLst>
          </p:cNvPr>
          <p:cNvSpPr txBox="1"/>
          <p:nvPr/>
        </p:nvSpPr>
        <p:spPr>
          <a:xfrm>
            <a:off x="2170505" y="1830990"/>
            <a:ext cx="30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更不能逆行骑车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78045E-5CC8-4DC4-9388-60D7BD652190}"/>
              </a:ext>
            </a:extLst>
          </p:cNvPr>
          <p:cNvSpPr txBox="1"/>
          <p:nvPr/>
        </p:nvSpPr>
        <p:spPr>
          <a:xfrm>
            <a:off x="6096000" y="1603879"/>
            <a:ext cx="431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头痛又害怕遇到的人群了靠两条腿走路时我们尚且谨记“红灯停，绿灯行”，但一骑上自行车，却仿佛有了畅通无阻的通行证，闯红灯、逆行等现象屡见不鲜，放飞自我的自行车骑车人已经成为了最让司机们</a:t>
            </a:r>
          </a:p>
        </p:txBody>
      </p:sp>
    </p:spTree>
    <p:extLst>
      <p:ext uri="{BB962C8B-B14F-4D97-AF65-F5344CB8AC3E}">
        <p14:creationId xmlns:p14="http://schemas.microsoft.com/office/powerpoint/2010/main" val="5638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73EF62-0C24-4B58-BDA8-5C65FF867C31}"/>
              </a:ext>
            </a:extLst>
          </p:cNvPr>
          <p:cNvSpPr/>
          <p:nvPr/>
        </p:nvSpPr>
        <p:spPr>
          <a:xfrm>
            <a:off x="0" y="3003738"/>
            <a:ext cx="12192000" cy="3854262"/>
          </a:xfrm>
          <a:prstGeom prst="rect">
            <a:avLst/>
          </a:prstGeom>
          <a:solidFill>
            <a:srgbClr val="5A5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DA4B17-9351-4082-B2CE-462531B14AB3}"/>
              </a:ext>
            </a:extLst>
          </p:cNvPr>
          <p:cNvGrpSpPr/>
          <p:nvPr/>
        </p:nvGrpSpPr>
        <p:grpSpPr>
          <a:xfrm>
            <a:off x="0" y="3635543"/>
            <a:ext cx="12192000" cy="1185508"/>
            <a:chOff x="-112564" y="3635543"/>
            <a:chExt cx="12304564" cy="1185508"/>
          </a:xfrm>
        </p:grpSpPr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276AE-418F-4432-8656-2506FB5E7745}"/>
                </a:ext>
              </a:extLst>
            </p:cNvPr>
            <p:cNvSpPr/>
            <p:nvPr/>
          </p:nvSpPr>
          <p:spPr>
            <a:xfrm>
              <a:off x="3363265" y="3635543"/>
              <a:ext cx="1043475" cy="2015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EC9B71-2099-45C7-940D-BC78DD865C99}"/>
                </a:ext>
              </a:extLst>
            </p:cNvPr>
            <p:cNvGrpSpPr/>
            <p:nvPr/>
          </p:nvGrpSpPr>
          <p:grpSpPr>
            <a:xfrm>
              <a:off x="-112564" y="3635543"/>
              <a:ext cx="12304564" cy="1185508"/>
              <a:chOff x="-112564" y="3635543"/>
              <a:chExt cx="12304564" cy="1185508"/>
            </a:xfrm>
          </p:grpSpPr>
          <p:sp>
            <p:nvSpPr>
              <p:cNvPr id="6" name="矩形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CF7E8A-43B0-477D-8D50-3A2A5DD48C27}"/>
                  </a:ext>
                </a:extLst>
              </p:cNvPr>
              <p:cNvSpPr/>
              <p:nvPr/>
            </p:nvSpPr>
            <p:spPr>
              <a:xfrm>
                <a:off x="-112564" y="4615543"/>
                <a:ext cx="12304564" cy="2055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EAFBE4-1BF8-495B-B10B-1AB72CC78C0B}"/>
                  </a:ext>
                </a:extLst>
              </p:cNvPr>
              <p:cNvSpPr/>
              <p:nvPr/>
            </p:nvSpPr>
            <p:spPr>
              <a:xfrm>
                <a:off x="-90047" y="3635544"/>
                <a:ext cx="2412334" cy="146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6CEA46-3CA6-4748-9B5B-BC2624369A5B}"/>
                  </a:ext>
                </a:extLst>
              </p:cNvPr>
              <p:cNvSpPr/>
              <p:nvPr/>
            </p:nvSpPr>
            <p:spPr>
              <a:xfrm>
                <a:off x="5251210" y="3635544"/>
                <a:ext cx="2412334" cy="146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998FE2-5D4A-452C-8388-533BB917B1E8}"/>
                  </a:ext>
                </a:extLst>
              </p:cNvPr>
              <p:cNvSpPr/>
              <p:nvPr/>
            </p:nvSpPr>
            <p:spPr>
              <a:xfrm>
                <a:off x="8704522" y="3635543"/>
                <a:ext cx="1043475" cy="2015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" name="Picture 3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0B1273-B07F-4047-978C-CD181B3C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292" y="1244234"/>
            <a:ext cx="3496577" cy="34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685666-2A28-48D3-8909-34D8CBAA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017" y="482422"/>
            <a:ext cx="3522957" cy="35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63DCC0-41D3-47A9-A591-B3173B2D1213}"/>
              </a:ext>
            </a:extLst>
          </p:cNvPr>
          <p:cNvGrpSpPr/>
          <p:nvPr/>
        </p:nvGrpSpPr>
        <p:grpSpPr>
          <a:xfrm>
            <a:off x="3763169" y="3283861"/>
            <a:ext cx="1302912" cy="1302912"/>
            <a:chOff x="3896494" y="4458818"/>
            <a:chExt cx="1302912" cy="1302912"/>
          </a:xfrm>
        </p:grpSpPr>
        <p:grpSp>
          <p:nvGrpSpPr>
            <p:cNvPr id="13" name="组合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51D7A7-72A4-49F1-885A-B794221E2C9F}"/>
                </a:ext>
              </a:extLst>
            </p:cNvPr>
            <p:cNvGrpSpPr/>
            <p:nvPr/>
          </p:nvGrpSpPr>
          <p:grpSpPr>
            <a:xfrm>
              <a:off x="3896494" y="4458818"/>
              <a:ext cx="1302912" cy="1302912"/>
              <a:chOff x="4851991" y="797081"/>
              <a:chExt cx="1302912" cy="1302912"/>
            </a:xfrm>
          </p:grpSpPr>
          <p:sp>
            <p:nvSpPr>
              <p:cNvPr id="17" name="椭圆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31FB90-AB08-47AB-85B3-7664E10BFA4C}"/>
                  </a:ext>
                </a:extLst>
              </p:cNvPr>
              <p:cNvSpPr/>
              <p:nvPr/>
            </p:nvSpPr>
            <p:spPr>
              <a:xfrm>
                <a:off x="4851991" y="797081"/>
                <a:ext cx="1302912" cy="13029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同心圆 4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AF01CE-A642-4A53-B564-E48D99CB2890}"/>
                  </a:ext>
                </a:extLst>
              </p:cNvPr>
              <p:cNvSpPr/>
              <p:nvPr/>
            </p:nvSpPr>
            <p:spPr>
              <a:xfrm>
                <a:off x="4948713" y="881446"/>
                <a:ext cx="1141013" cy="1141013"/>
              </a:xfrm>
              <a:prstGeom prst="donut">
                <a:avLst>
                  <a:gd name="adj" fmla="val 11172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A723BC-B0D0-4662-8B97-BEDF232C9ABA}"/>
                </a:ext>
              </a:extLst>
            </p:cNvPr>
            <p:cNvGrpSpPr/>
            <p:nvPr/>
          </p:nvGrpSpPr>
          <p:grpSpPr>
            <a:xfrm>
              <a:off x="4259188" y="4821873"/>
              <a:ext cx="618867" cy="507487"/>
              <a:chOff x="3643088" y="1556658"/>
              <a:chExt cx="967682" cy="793524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5250AE-50A4-4800-93A3-15873516ACC4}"/>
                  </a:ext>
                </a:extLst>
              </p:cNvPr>
              <p:cNvCxnSpPr/>
              <p:nvPr/>
            </p:nvCxnSpPr>
            <p:spPr>
              <a:xfrm flipH="1">
                <a:off x="3643088" y="1556658"/>
                <a:ext cx="967682" cy="793524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7E547F-8A24-40D3-947E-C43A4B884C00}"/>
                  </a:ext>
                </a:extLst>
              </p:cNvPr>
              <p:cNvCxnSpPr/>
              <p:nvPr/>
            </p:nvCxnSpPr>
            <p:spPr>
              <a:xfrm>
                <a:off x="3752600" y="1556658"/>
                <a:ext cx="711446" cy="793524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605D46-E113-4103-BD43-D204125BDE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08" t="33704" r="14375" b="20741"/>
          <a:stretch/>
        </p:blipFill>
        <p:spPr>
          <a:xfrm>
            <a:off x="7361700" y="2073505"/>
            <a:ext cx="4381500" cy="2343150"/>
          </a:xfrm>
          <a:prstGeom prst="rect">
            <a:avLst/>
          </a:prstGeom>
        </p:spPr>
      </p:pic>
      <p:sp>
        <p:nvSpPr>
          <p:cNvPr id="20" name="TextBox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BDA2FB-A495-4109-AB0A-0CB888D267F2}"/>
              </a:ext>
            </a:extLst>
          </p:cNvPr>
          <p:cNvSpPr txBox="1"/>
          <p:nvPr/>
        </p:nvSpPr>
        <p:spPr>
          <a:xfrm>
            <a:off x="2092197" y="5583359"/>
            <a:ext cx="50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不能骑车横冲直撞，争道抢行。</a:t>
            </a:r>
          </a:p>
        </p:txBody>
      </p:sp>
    </p:spTree>
    <p:extLst>
      <p:ext uri="{BB962C8B-B14F-4D97-AF65-F5344CB8AC3E}">
        <p14:creationId xmlns:p14="http://schemas.microsoft.com/office/powerpoint/2010/main" val="4251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846 0.25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4DA85F-32FA-4D04-9A1A-28CFC500E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028" y="2806686"/>
            <a:ext cx="12518406" cy="2329948"/>
          </a:xfrm>
          <a:prstGeom prst="rect">
            <a:avLst/>
          </a:prstGeom>
        </p:spPr>
      </p:pic>
      <p:pic>
        <p:nvPicPr>
          <p:cNvPr id="7" name="Picture 2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F9C6EB-D8CB-4200-A373-1E820E2B6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"/>
          <a:stretch/>
        </p:blipFill>
        <p:spPr bwMode="auto">
          <a:xfrm>
            <a:off x="-26765" y="4481879"/>
            <a:ext cx="12304393" cy="6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2B4755-DD00-448B-A100-ADC8BAEA6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" y="1433147"/>
            <a:ext cx="5091915" cy="37032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289C-0771-4B4D-8EF8-ACC674DC6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54" y="5136632"/>
            <a:ext cx="12218080" cy="176898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AA75E1-3C44-40CE-92D3-524F3818E6A3}"/>
              </a:ext>
            </a:extLst>
          </p:cNvPr>
          <p:cNvSpPr txBox="1"/>
          <p:nvPr/>
        </p:nvSpPr>
        <p:spPr>
          <a:xfrm>
            <a:off x="4355976" y="1528184"/>
            <a:ext cx="419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不能追逐打闹，三五并行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C91064-6058-4A4C-BE4C-009D57CC0C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679" y="3115285"/>
            <a:ext cx="5018872" cy="33547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E78E38-DDC2-4553-896F-839012C305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040" y="4627426"/>
            <a:ext cx="3898776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5AC80F-C839-4603-9C7B-12FC5BD446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99879">
            <a:off x="3355095" y="207093"/>
            <a:ext cx="2546814" cy="18136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2DF25A-FE94-4631-BC37-8CE8E46C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227" y="365511"/>
            <a:ext cx="1344305" cy="17395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233" y="1227432"/>
            <a:ext cx="3686765" cy="1828663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A045DD-BABA-4B6A-8436-5D9019EB56B8}"/>
              </a:ext>
            </a:extLst>
          </p:cNvPr>
          <p:cNvSpPr txBox="1"/>
          <p:nvPr/>
        </p:nvSpPr>
        <p:spPr>
          <a:xfrm>
            <a:off x="2902520" y="1943566"/>
            <a:ext cx="28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校园活动安全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426291-B32D-4400-8AFE-1370ED4D5D45}"/>
              </a:ext>
            </a:extLst>
          </p:cNvPr>
          <p:cNvSpPr txBox="1"/>
          <p:nvPr/>
        </p:nvSpPr>
        <p:spPr>
          <a:xfrm>
            <a:off x="2687757" y="627449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3</a:t>
            </a:r>
            <a:endParaRPr lang="zh-CN" altLang="en-US" sz="4800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262D7E-E678-465A-A4B8-2545A3AFC7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69"/>
          <a:stretch/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  <p:sp>
        <p:nvSpPr>
          <p:cNvPr id="20" name="TextBox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370656-5610-4C14-9FBC-C83439F52DA8}"/>
              </a:ext>
            </a:extLst>
          </p:cNvPr>
          <p:cNvSpPr txBox="1"/>
          <p:nvPr/>
        </p:nvSpPr>
        <p:spPr>
          <a:xfrm>
            <a:off x="7010668" y="85165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1.</a:t>
            </a:r>
            <a:r>
              <a:rPr lang="zh-CN" altLang="en-US" b="1" dirty="0">
                <a:cs typeface="+mn-ea"/>
                <a:sym typeface="+mn-lt"/>
              </a:rPr>
              <a:t>上下楼梯不要拥挤、礼让慢行。 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A7050E-9411-42CE-BFFC-8FD28BE752C8}"/>
              </a:ext>
            </a:extLst>
          </p:cNvPr>
          <p:cNvSpPr txBox="1"/>
          <p:nvPr/>
        </p:nvSpPr>
        <p:spPr>
          <a:xfrm>
            <a:off x="7010668" y="1301895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.</a:t>
            </a:r>
            <a:r>
              <a:rPr lang="zh-CN" altLang="en-US" b="1" dirty="0">
                <a:cs typeface="+mn-ea"/>
                <a:sym typeface="+mn-lt"/>
              </a:rPr>
              <a:t>不追逐打闹。 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9E9056-C3C4-4DEE-9E18-14DFBAE680B9}"/>
              </a:ext>
            </a:extLst>
          </p:cNvPr>
          <p:cNvSpPr txBox="1"/>
          <p:nvPr/>
        </p:nvSpPr>
        <p:spPr>
          <a:xfrm>
            <a:off x="7010668" y="1752140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3</a:t>
            </a: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.</a:t>
            </a:r>
            <a:r>
              <a:rPr lang="zh-CN" altLang="en-US" b="1" dirty="0">
                <a:cs typeface="+mn-ea"/>
                <a:sym typeface="+mn-lt"/>
              </a:rPr>
              <a:t>不开可造成伤害的玩笑。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DB1184-C7CC-429C-8D0A-BB2D69236859}"/>
              </a:ext>
            </a:extLst>
          </p:cNvPr>
          <p:cNvSpPr txBox="1"/>
          <p:nvPr/>
        </p:nvSpPr>
        <p:spPr>
          <a:xfrm>
            <a:off x="7010668" y="2202385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.</a:t>
            </a:r>
            <a:r>
              <a:rPr lang="zh-CN" altLang="en-US" b="1" dirty="0">
                <a:cs typeface="+mn-ea"/>
                <a:sym typeface="+mn-lt"/>
              </a:rPr>
              <a:t>严禁学生擦楼房外窗玻璃。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5988F-E254-4120-A613-FFA9B2DD7B00}"/>
              </a:ext>
            </a:extLst>
          </p:cNvPr>
          <p:cNvSpPr txBox="1"/>
          <p:nvPr/>
        </p:nvSpPr>
        <p:spPr>
          <a:xfrm>
            <a:off x="7010668" y="2652630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5.</a:t>
            </a:r>
            <a:r>
              <a:rPr lang="zh-CN" altLang="en-US" b="1" dirty="0">
                <a:cs typeface="+mn-ea"/>
                <a:sym typeface="+mn-lt"/>
              </a:rPr>
              <a:t>搞卫生时要注意，不要被钉子沙石伤害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63D103-FB59-4A7E-A751-9936CE0189E0}"/>
              </a:ext>
            </a:extLst>
          </p:cNvPr>
          <p:cNvSpPr txBox="1"/>
          <p:nvPr/>
        </p:nvSpPr>
        <p:spPr>
          <a:xfrm>
            <a:off x="7010668" y="3101132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6.</a:t>
            </a:r>
            <a:r>
              <a:rPr lang="zh-CN" altLang="en-US" b="1" dirty="0">
                <a:cs typeface="+mn-ea"/>
                <a:sym typeface="+mn-lt"/>
              </a:rPr>
              <a:t>严禁学生用湿布擦电器或开关。</a:t>
            </a:r>
          </a:p>
        </p:txBody>
      </p:sp>
    </p:spTree>
    <p:extLst>
      <p:ext uri="{BB962C8B-B14F-4D97-AF65-F5344CB8AC3E}">
        <p14:creationId xmlns:p14="http://schemas.microsoft.com/office/powerpoint/2010/main" val="198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A9D338-F7CE-40C6-A9FB-07CE3B5FE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352" y="336047"/>
            <a:ext cx="9391348" cy="6558989"/>
          </a:xfrm>
          <a:prstGeom prst="rect">
            <a:avLst/>
          </a:prstGeom>
        </p:spPr>
      </p:pic>
      <p:pic>
        <p:nvPicPr>
          <p:cNvPr id="3" name="Picture 4" descr="F:\53cd3abc0d65b [转换]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4178C5-9963-45EF-BB0C-A8DE284C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81" y="850868"/>
            <a:ext cx="3554360" cy="12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8B014C-70B2-42DF-91D6-EC9A4D7D8CBF}"/>
              </a:ext>
            </a:extLst>
          </p:cNvPr>
          <p:cNvSpPr txBox="1"/>
          <p:nvPr/>
        </p:nvSpPr>
        <p:spPr>
          <a:xfrm>
            <a:off x="3702886" y="3128908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上下楼梯、安</a:t>
            </a:r>
            <a:r>
              <a:rPr lang="zh-CN" altLang="en-US" sz="1600" dirty="0" smtClean="0">
                <a:cs typeface="+mn-ea"/>
                <a:sym typeface="+mn-lt"/>
              </a:rPr>
              <a:t>全优品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E165A1-74BD-4C70-A737-FABB87CB2CD6}"/>
              </a:ext>
            </a:extLst>
          </p:cNvPr>
          <p:cNvSpPr txBox="1"/>
          <p:nvPr/>
        </p:nvSpPr>
        <p:spPr>
          <a:xfrm>
            <a:off x="3699342" y="3536335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不要追逐、不可拥挤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6AD8FC-A1D0-4464-BC57-6C342BE62D53}"/>
              </a:ext>
            </a:extLst>
          </p:cNvPr>
          <p:cNvSpPr txBox="1"/>
          <p:nvPr/>
        </p:nvSpPr>
        <p:spPr>
          <a:xfrm>
            <a:off x="3702886" y="3943762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打闹玩耍、危险游戏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1DA82E-ABB5-4E6B-88F1-C61221FC3B1B}"/>
              </a:ext>
            </a:extLst>
          </p:cNvPr>
          <p:cNvSpPr txBox="1"/>
          <p:nvPr/>
        </p:nvSpPr>
        <p:spPr>
          <a:xfrm>
            <a:off x="3702886" y="4351190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生命可贵、倍加珍惜</a:t>
            </a:r>
          </a:p>
        </p:txBody>
      </p:sp>
      <p:sp>
        <p:nvSpPr>
          <p:cNvPr id="8" name="TextBox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22E9C0-28FE-4E01-AB12-E1BA4712C070}"/>
              </a:ext>
            </a:extLst>
          </p:cNvPr>
          <p:cNvSpPr txBox="1"/>
          <p:nvPr/>
        </p:nvSpPr>
        <p:spPr>
          <a:xfrm>
            <a:off x="6128601" y="3128908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通过楼道、不可拥挤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C7DAC8-DCD4-4E52-BFED-235BAD5D855A}"/>
              </a:ext>
            </a:extLst>
          </p:cNvPr>
          <p:cNvSpPr txBox="1"/>
          <p:nvPr/>
        </p:nvSpPr>
        <p:spPr>
          <a:xfrm>
            <a:off x="6125058" y="3536335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课件体操、特别注意</a:t>
            </a:r>
          </a:p>
        </p:txBody>
      </p:sp>
      <p:sp>
        <p:nvSpPr>
          <p:cNvPr id="10" name="TextBox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1E3651-0BF8-47C1-9469-74AF52D78631}"/>
              </a:ext>
            </a:extLst>
          </p:cNvPr>
          <p:cNvSpPr txBox="1"/>
          <p:nvPr/>
        </p:nvSpPr>
        <p:spPr>
          <a:xfrm>
            <a:off x="6128601" y="3943762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不追不闹、不急不躁</a:t>
            </a:r>
          </a:p>
        </p:txBody>
      </p:sp>
      <p:sp>
        <p:nvSpPr>
          <p:cNvPr id="11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9D77E0-2DF6-4772-ACB7-2FAF537DAF46}"/>
              </a:ext>
            </a:extLst>
          </p:cNvPr>
          <p:cNvSpPr txBox="1"/>
          <p:nvPr/>
        </p:nvSpPr>
        <p:spPr>
          <a:xfrm>
            <a:off x="6128601" y="4351190"/>
            <a:ext cx="2158870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靠右慢行、安全记牢</a:t>
            </a:r>
          </a:p>
        </p:txBody>
      </p:sp>
    </p:spTree>
    <p:extLst>
      <p:ext uri="{BB962C8B-B14F-4D97-AF65-F5344CB8AC3E}">
        <p14:creationId xmlns:p14="http://schemas.microsoft.com/office/powerpoint/2010/main" val="24953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8AC87A-37CB-4FA3-BFB5-AA60CD7F5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79" b="16853"/>
          <a:stretch/>
        </p:blipFill>
        <p:spPr>
          <a:xfrm>
            <a:off x="1008" y="3295453"/>
            <a:ext cx="12190992" cy="31015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92209E-EEB1-40D8-B49E-264809A7F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69"/>
          <a:stretch/>
        </p:blipFill>
        <p:spPr>
          <a:xfrm>
            <a:off x="1008" y="3695416"/>
            <a:ext cx="12190992" cy="35474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6D6FC7-366D-432A-BD50-D1AA5A54E291}"/>
              </a:ext>
            </a:extLst>
          </p:cNvPr>
          <p:cNvSpPr txBox="1"/>
          <p:nvPr/>
        </p:nvSpPr>
        <p:spPr>
          <a:xfrm>
            <a:off x="2804781" y="1864802"/>
            <a:ext cx="653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cs typeface="+mn-ea"/>
                <a:sym typeface="+mn-lt"/>
              </a:rPr>
              <a:t>不开可造成伤害的玩笑</a:t>
            </a:r>
          </a:p>
        </p:txBody>
      </p:sp>
    </p:spTree>
    <p:extLst>
      <p:ext uri="{BB962C8B-B14F-4D97-AF65-F5344CB8AC3E}">
        <p14:creationId xmlns:p14="http://schemas.microsoft.com/office/powerpoint/2010/main" val="24215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6D6FC7-366D-432A-BD50-D1AA5A54E291}"/>
              </a:ext>
            </a:extLst>
          </p:cNvPr>
          <p:cNvSpPr txBox="1"/>
          <p:nvPr/>
        </p:nvSpPr>
        <p:spPr>
          <a:xfrm>
            <a:off x="5189882" y="2016674"/>
            <a:ext cx="229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不追逐打闹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C319D1-ABB6-4EEB-A893-6191E041765E}"/>
              </a:ext>
            </a:extLst>
          </p:cNvPr>
          <p:cNvGrpSpPr/>
          <p:nvPr/>
        </p:nvGrpSpPr>
        <p:grpSpPr>
          <a:xfrm>
            <a:off x="2232256" y="1827335"/>
            <a:ext cx="2557630" cy="2557630"/>
            <a:chOff x="1758870" y="531935"/>
            <a:chExt cx="2557630" cy="2557630"/>
          </a:xfrm>
        </p:grpSpPr>
        <p:sp>
          <p:nvSpPr>
            <p:cNvPr id="16" name="椭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23260E-83A3-449A-9CE5-5F441A895075}"/>
                </a:ext>
              </a:extLst>
            </p:cNvPr>
            <p:cNvSpPr/>
            <p:nvPr/>
          </p:nvSpPr>
          <p:spPr>
            <a:xfrm>
              <a:off x="1758870" y="531935"/>
              <a:ext cx="2557630" cy="255763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Picture 3" descr="F:\66e3aa4bd11373f0be38afcea40f4bfbfaed04f8.jpg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326C2C-CF9E-4ADC-949C-69C8FC559B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25124" y="724062"/>
              <a:ext cx="2231240" cy="223124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921905-3BF5-453F-994E-A6B4DCADA3A1}"/>
              </a:ext>
            </a:extLst>
          </p:cNvPr>
          <p:cNvGrpSpPr/>
          <p:nvPr/>
        </p:nvGrpSpPr>
        <p:grpSpPr>
          <a:xfrm>
            <a:off x="4789886" y="2824863"/>
            <a:ext cx="2557630" cy="2557630"/>
            <a:chOff x="4316500" y="1529463"/>
            <a:chExt cx="2557630" cy="2557630"/>
          </a:xfrm>
        </p:grpSpPr>
        <p:sp>
          <p:nvSpPr>
            <p:cNvPr id="19" name="椭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B606B3-2A7D-412E-8C0F-3D9C7F269B32}"/>
                </a:ext>
              </a:extLst>
            </p:cNvPr>
            <p:cNvSpPr/>
            <p:nvPr/>
          </p:nvSpPr>
          <p:spPr>
            <a:xfrm>
              <a:off x="4316500" y="1529463"/>
              <a:ext cx="2557630" cy="255763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Picture 2" descr="F:\d143ad4bd11373f0784aafcea40f4bfbfbed046e.jpg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1FFEED-BDE8-43F8-B8B0-D25EB6168A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04346" y="1748936"/>
              <a:ext cx="2150312" cy="215031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4484C0-3DC6-4C03-A00D-385E542D225E}"/>
              </a:ext>
            </a:extLst>
          </p:cNvPr>
          <p:cNvGrpSpPr/>
          <p:nvPr/>
        </p:nvGrpSpPr>
        <p:grpSpPr>
          <a:xfrm>
            <a:off x="7449958" y="2506209"/>
            <a:ext cx="2557630" cy="2557630"/>
            <a:chOff x="6976572" y="1210809"/>
            <a:chExt cx="2557630" cy="2557630"/>
          </a:xfrm>
        </p:grpSpPr>
        <p:sp>
          <p:nvSpPr>
            <p:cNvPr id="22" name="椭圆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DB1220-6D65-468C-BB2A-FA10664D4025}"/>
                </a:ext>
              </a:extLst>
            </p:cNvPr>
            <p:cNvSpPr/>
            <p:nvPr/>
          </p:nvSpPr>
          <p:spPr>
            <a:xfrm>
              <a:off x="6976572" y="1210809"/>
              <a:ext cx="2557630" cy="255763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Picture 4" descr="F:\2840926939957432373.jpg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0217E5-89D9-4B6C-BE4A-53D469AED8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43420" y="1382249"/>
              <a:ext cx="2246775" cy="224677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474A65-964F-46C7-9D9F-94E96203F857}"/>
              </a:ext>
            </a:extLst>
          </p:cNvPr>
          <p:cNvSpPr txBox="1"/>
          <p:nvPr/>
        </p:nvSpPr>
        <p:spPr>
          <a:xfrm>
            <a:off x="2521057" y="471396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不追逐打闹</a:t>
            </a:r>
          </a:p>
        </p:txBody>
      </p:sp>
    </p:spTree>
    <p:extLst>
      <p:ext uri="{BB962C8B-B14F-4D97-AF65-F5344CB8AC3E}">
        <p14:creationId xmlns:p14="http://schemas.microsoft.com/office/powerpoint/2010/main" val="16627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16E4DD-F1BE-4DA6-B946-736EC7E5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330"/>
            <a:ext cx="2823900" cy="26474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411067-7424-4BD6-B61F-224690ACB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219289"/>
            <a:ext cx="5514975" cy="28763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791B81-131A-418F-B5CD-DBAFD8A6CD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344" y="1419155"/>
            <a:ext cx="2214656" cy="3599482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89C700-B717-43F6-8D50-46A7F2607C0D}"/>
              </a:ext>
            </a:extLst>
          </p:cNvPr>
          <p:cNvSpPr txBox="1"/>
          <p:nvPr/>
        </p:nvSpPr>
        <p:spPr>
          <a:xfrm>
            <a:off x="2057400" y="1790948"/>
            <a:ext cx="6679020" cy="5001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打扫卫生要注意，不要被沙石碎玻璃伤到</a:t>
            </a:r>
          </a:p>
        </p:txBody>
      </p:sp>
    </p:spTree>
    <p:extLst>
      <p:ext uri="{BB962C8B-B14F-4D97-AF65-F5344CB8AC3E}">
        <p14:creationId xmlns:p14="http://schemas.microsoft.com/office/powerpoint/2010/main" val="34789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151881-373C-4CB3-B598-2A18946A0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-243392"/>
            <a:ext cx="6273800" cy="627798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FC6F5E-2DCD-4781-98C4-9C306255927F}"/>
              </a:ext>
            </a:extLst>
          </p:cNvPr>
          <p:cNvSpPr txBox="1"/>
          <p:nvPr/>
        </p:nvSpPr>
        <p:spPr>
          <a:xfrm>
            <a:off x="7200900" y="3125351"/>
            <a:ext cx="42672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搞卫生时要注意，不要被钉子沙石伤害</a:t>
            </a:r>
          </a:p>
        </p:txBody>
      </p:sp>
    </p:spTree>
    <p:extLst>
      <p:ext uri="{BB962C8B-B14F-4D97-AF65-F5344CB8AC3E}">
        <p14:creationId xmlns:p14="http://schemas.microsoft.com/office/powerpoint/2010/main" val="19832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FAF229-4351-439B-94F1-5BD7A822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3801313"/>
            <a:ext cx="12190992" cy="309148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461" y="0"/>
            <a:ext cx="3058337" cy="22017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497B7E-6FCB-41F2-B4DE-A397D8D6E2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641">
            <a:off x="883892" y="3248230"/>
            <a:ext cx="2384653" cy="1272249"/>
          </a:xfrm>
          <a:prstGeom prst="rect">
            <a:avLst/>
          </a:prstGeom>
        </p:spPr>
      </p:pic>
      <p:sp>
        <p:nvSpPr>
          <p:cNvPr id="4" name="TextBox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7A4912-D357-4474-823A-99959CAB5518}"/>
              </a:ext>
            </a:extLst>
          </p:cNvPr>
          <p:cNvSpPr txBox="1"/>
          <p:nvPr/>
        </p:nvSpPr>
        <p:spPr>
          <a:xfrm>
            <a:off x="5303509" y="1164615"/>
            <a:ext cx="28756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cs typeface="+mn-ea"/>
                <a:sym typeface="+mn-lt"/>
              </a:rPr>
              <a:t>目  录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1080516" y="3725460"/>
            <a:ext cx="201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cs typeface="+mn-ea"/>
                <a:sym typeface="+mn-lt"/>
              </a:rPr>
              <a:t>正常的行走安全</a:t>
            </a:r>
            <a:r>
              <a:rPr lang="en-US" altLang="zh-CN" sz="1600" b="1" dirty="0">
                <a:solidFill>
                  <a:srgbClr val="00B050"/>
                </a:solidFill>
                <a:cs typeface="+mn-ea"/>
                <a:sym typeface="+mn-lt"/>
              </a:rPr>
              <a:t>?</a:t>
            </a:r>
            <a:endParaRPr lang="zh-CN" altLang="en-US" sz="1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6" name="云形标注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A24ADD-BDA9-4A20-B17E-E1F194EA60DF}"/>
              </a:ext>
            </a:extLst>
          </p:cNvPr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26C056-728B-46DA-AA21-89314473515D}"/>
              </a:ext>
            </a:extLst>
          </p:cNvPr>
          <p:cNvSpPr txBox="1"/>
          <p:nvPr/>
        </p:nvSpPr>
        <p:spPr>
          <a:xfrm>
            <a:off x="1757455" y="2460035"/>
            <a:ext cx="62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01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1BE523-5F2E-4A9A-92ED-DC8BDF60C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641">
            <a:off x="3571459" y="3209801"/>
            <a:ext cx="2384653" cy="1272249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58CEC1-9625-433A-809C-3C6DF4A2F378}"/>
              </a:ext>
            </a:extLst>
          </p:cNvPr>
          <p:cNvSpPr txBox="1"/>
          <p:nvPr/>
        </p:nvSpPr>
        <p:spPr>
          <a:xfrm>
            <a:off x="3768082" y="3687032"/>
            <a:ext cx="19709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骑自行车安全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?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b="1" dirty="0">
                <a:solidFill>
                  <a:srgbClr val="00B050"/>
                </a:solidFill>
                <a:cs typeface="+mn-ea"/>
                <a:sym typeface="+mn-lt"/>
              </a:rPr>
              <a:t>?</a:t>
            </a:r>
            <a:endParaRPr lang="zh-CN" altLang="en-US" sz="1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" name="云形标注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E34A6-C841-4634-BCD7-A7F76B3E6E43}"/>
              </a:ext>
            </a:extLst>
          </p:cNvPr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F95A96-A2FF-42BE-9039-7803DC20667F}"/>
              </a:ext>
            </a:extLst>
          </p:cNvPr>
          <p:cNvSpPr txBox="1"/>
          <p:nvPr/>
        </p:nvSpPr>
        <p:spPr>
          <a:xfrm>
            <a:off x="4445022" y="2421606"/>
            <a:ext cx="6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02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EE3173-E566-47BB-BD46-1A3C0E9AA8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641">
            <a:off x="6165543" y="3135564"/>
            <a:ext cx="2384653" cy="1272249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7AA65C-9B6A-45D7-A459-F142B097FFE5}"/>
              </a:ext>
            </a:extLst>
          </p:cNvPr>
          <p:cNvSpPr txBox="1"/>
          <p:nvPr/>
        </p:nvSpPr>
        <p:spPr>
          <a:xfrm>
            <a:off x="6362166" y="3612795"/>
            <a:ext cx="181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校园活动安全</a:t>
            </a:r>
          </a:p>
        </p:txBody>
      </p:sp>
      <p:sp>
        <p:nvSpPr>
          <p:cNvPr id="14" name="云形标注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75C3B1-0835-4B8F-A473-8613B2F30BB9}"/>
              </a:ext>
            </a:extLst>
          </p:cNvPr>
          <p:cNvSpPr/>
          <p:nvPr/>
        </p:nvSpPr>
        <p:spPr>
          <a:xfrm>
            <a:off x="6934261" y="2411737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E7306A-9D78-405F-90C6-8CC550D19A19}"/>
              </a:ext>
            </a:extLst>
          </p:cNvPr>
          <p:cNvSpPr txBox="1"/>
          <p:nvPr/>
        </p:nvSpPr>
        <p:spPr>
          <a:xfrm>
            <a:off x="7039106" y="2347369"/>
            <a:ext cx="6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03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453FEE-ADBD-431A-928C-D5DDB1289F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641">
            <a:off x="8723545" y="3111539"/>
            <a:ext cx="2384653" cy="1272249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61A358-FDC6-4162-80A7-B31ECC1A1391}"/>
              </a:ext>
            </a:extLst>
          </p:cNvPr>
          <p:cNvSpPr txBox="1"/>
          <p:nvPr/>
        </p:nvSpPr>
        <p:spPr>
          <a:xfrm>
            <a:off x="9089609" y="3492347"/>
            <a:ext cx="163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食品安全</a:t>
            </a:r>
          </a:p>
        </p:txBody>
      </p:sp>
      <p:sp>
        <p:nvSpPr>
          <p:cNvPr id="18" name="云形标注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611C16-4CFF-41B8-887F-FEADF08DE8B1}"/>
              </a:ext>
            </a:extLst>
          </p:cNvPr>
          <p:cNvSpPr/>
          <p:nvPr/>
        </p:nvSpPr>
        <p:spPr>
          <a:xfrm>
            <a:off x="9492262" y="238771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CC0FE9-22DB-4802-88FC-9A3023159D04}"/>
              </a:ext>
            </a:extLst>
          </p:cNvPr>
          <p:cNvSpPr txBox="1"/>
          <p:nvPr/>
        </p:nvSpPr>
        <p:spPr>
          <a:xfrm>
            <a:off x="9597108" y="2323344"/>
            <a:ext cx="6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04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0" grpId="0" animBg="1"/>
      <p:bldP spid="11" grpId="0"/>
      <p:bldP spid="13" grpId="0"/>
      <p:bldP spid="14" grpId="0" animBg="1"/>
      <p:bldP spid="15" grpId="0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2DF25A-FE94-4631-BC37-8CE8E46C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227" y="365511"/>
            <a:ext cx="1344305" cy="17395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233" y="1227432"/>
            <a:ext cx="3686765" cy="1828663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A045DD-BABA-4B6A-8436-5D9019EB56B8}"/>
              </a:ext>
            </a:extLst>
          </p:cNvPr>
          <p:cNvSpPr txBox="1"/>
          <p:nvPr/>
        </p:nvSpPr>
        <p:spPr>
          <a:xfrm>
            <a:off x="2902520" y="1943566"/>
            <a:ext cx="28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食品安全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426291-B32D-4400-8AFE-1370ED4D5D45}"/>
              </a:ext>
            </a:extLst>
          </p:cNvPr>
          <p:cNvSpPr txBox="1"/>
          <p:nvPr/>
        </p:nvSpPr>
        <p:spPr>
          <a:xfrm>
            <a:off x="2687757" y="627449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4</a:t>
            </a:r>
            <a:endParaRPr lang="zh-CN" altLang="en-US" sz="4800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262D7E-E678-465A-A4B8-2545A3AFC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69"/>
          <a:stretch/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DC3E3E-485B-4072-BFD5-36813A5A3B35}"/>
              </a:ext>
            </a:extLst>
          </p:cNvPr>
          <p:cNvSpPr txBox="1"/>
          <p:nvPr/>
        </p:nvSpPr>
        <p:spPr>
          <a:xfrm>
            <a:off x="7070885" y="2770614"/>
            <a:ext cx="3624710" cy="5627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5.</a:t>
            </a:r>
            <a:r>
              <a:rPr lang="zh-CN" altLang="en-US" b="1" dirty="0">
                <a:cs typeface="+mn-ea"/>
                <a:sym typeface="+mn-lt"/>
              </a:rPr>
              <a:t>注意个人卫生，饭前便后洗手。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624FE0-076A-48E7-A0CA-87607D802CC1}"/>
              </a:ext>
            </a:extLst>
          </p:cNvPr>
          <p:cNvSpPr txBox="1"/>
          <p:nvPr/>
        </p:nvSpPr>
        <p:spPr>
          <a:xfrm>
            <a:off x="7070885" y="1363295"/>
            <a:ext cx="3855543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不食用腐败变质、保质过期食品。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BCB64B-0522-44F6-A148-9FC2BBF16BFB}"/>
              </a:ext>
            </a:extLst>
          </p:cNvPr>
          <p:cNvSpPr txBox="1"/>
          <p:nvPr/>
        </p:nvSpPr>
        <p:spPr>
          <a:xfrm>
            <a:off x="7070885" y="894189"/>
            <a:ext cx="3789820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cs typeface="+mn-ea"/>
                <a:sym typeface="+mn-lt"/>
              </a:rPr>
              <a:t>、购买食物时，不能购买三无产品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09E87B-03D2-4393-89CF-175763D2CD56}"/>
              </a:ext>
            </a:extLst>
          </p:cNvPr>
          <p:cNvSpPr txBox="1"/>
          <p:nvPr/>
        </p:nvSpPr>
        <p:spPr>
          <a:xfrm>
            <a:off x="7070885" y="1832401"/>
            <a:ext cx="4616970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3.</a:t>
            </a:r>
            <a:r>
              <a:rPr lang="zh-CN" altLang="en-US" b="1" dirty="0">
                <a:cs typeface="+mn-ea"/>
                <a:sym typeface="+mn-lt"/>
              </a:rPr>
              <a:t> 不到校园周边无证摊贩处购买盒饭或食物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964545-B380-44E1-9808-8928F7296049}"/>
              </a:ext>
            </a:extLst>
          </p:cNvPr>
          <p:cNvSpPr/>
          <p:nvPr/>
        </p:nvSpPr>
        <p:spPr>
          <a:xfrm>
            <a:off x="7070885" y="2301507"/>
            <a:ext cx="2470548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4.</a:t>
            </a:r>
            <a:r>
              <a:rPr lang="zh-CN" altLang="en-US" b="1" dirty="0">
                <a:cs typeface="+mn-ea"/>
                <a:sym typeface="+mn-lt"/>
              </a:rPr>
              <a:t>少吃油炸、油煎食品</a:t>
            </a:r>
            <a:endParaRPr lang="en-US" altLang="zh-CN" b="1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558AEB-EE5F-4C92-A45F-759DE643DA86}"/>
              </a:ext>
            </a:extLst>
          </p:cNvPr>
          <p:cNvGrpSpPr/>
          <p:nvPr/>
        </p:nvGrpSpPr>
        <p:grpSpPr>
          <a:xfrm>
            <a:off x="3898689" y="262220"/>
            <a:ext cx="1698780" cy="1561453"/>
            <a:chOff x="574745" y="171647"/>
            <a:chExt cx="3152443" cy="2897605"/>
          </a:xfrm>
        </p:grpSpPr>
        <p:pic>
          <p:nvPicPr>
            <p:cNvPr id="31" name="图片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B7F060-6784-4D36-88AD-5CF2305C3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745" y="171647"/>
              <a:ext cx="3152443" cy="2783874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579B2-13AA-4AAC-8B7C-0B666C188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1696" y="1983659"/>
              <a:ext cx="727912" cy="108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21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4" grpId="0"/>
      <p:bldP spid="17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208AF4-7686-46B7-802F-1DC1C78B2F12}"/>
              </a:ext>
            </a:extLst>
          </p:cNvPr>
          <p:cNvSpPr txBox="1"/>
          <p:nvPr/>
        </p:nvSpPr>
        <p:spPr>
          <a:xfrm rot="20540413">
            <a:off x="2297483" y="2774496"/>
            <a:ext cx="1873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有无生产</a:t>
            </a:r>
            <a:endParaRPr lang="en-US" altLang="zh-CN" sz="2800" dirty="0">
              <a:cs typeface="+mn-ea"/>
              <a:sym typeface="+mn-lt"/>
            </a:endParaRPr>
          </a:p>
          <a:p>
            <a:r>
              <a:rPr lang="zh-CN" altLang="en-US" sz="2800" dirty="0">
                <a:cs typeface="+mn-ea"/>
                <a:sym typeface="+mn-lt"/>
              </a:rPr>
              <a:t>厂家厂址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AFFFDD-F4A1-48A8-89F6-0C3CF5262451}"/>
              </a:ext>
            </a:extLst>
          </p:cNvPr>
          <p:cNvSpPr txBox="1"/>
          <p:nvPr/>
        </p:nvSpPr>
        <p:spPr>
          <a:xfrm rot="726276">
            <a:off x="8508713" y="3388937"/>
            <a:ext cx="204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无</a:t>
            </a:r>
            <a:r>
              <a:rPr lang="en-US" altLang="zh-CN" sz="2800" dirty="0">
                <a:cs typeface="+mn-ea"/>
                <a:sym typeface="+mn-lt"/>
              </a:rPr>
              <a:t>QS</a:t>
            </a:r>
            <a:r>
              <a:rPr lang="zh-CN" altLang="en-US" sz="2800" dirty="0">
                <a:cs typeface="+mn-ea"/>
                <a:sym typeface="+mn-lt"/>
              </a:rPr>
              <a:t>标识</a:t>
            </a:r>
            <a:endParaRPr lang="en-US" altLang="zh-CN" sz="2800" dirty="0">
              <a:cs typeface="+mn-ea"/>
              <a:sym typeface="+mn-lt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87D851-BA43-47FF-9DB2-89EE3F63D171}"/>
              </a:ext>
            </a:extLst>
          </p:cNvPr>
          <p:cNvSpPr txBox="1"/>
          <p:nvPr/>
        </p:nvSpPr>
        <p:spPr>
          <a:xfrm>
            <a:off x="4900905" y="2513899"/>
            <a:ext cx="2291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无生产日期</a:t>
            </a:r>
            <a:endParaRPr lang="en-US" altLang="zh-CN" sz="2800" dirty="0">
              <a:cs typeface="+mn-ea"/>
              <a:sym typeface="+mn-lt"/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8CFCCE-B3A5-4FF3-B76B-6C5CE96D3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067" y="3304006"/>
            <a:ext cx="6232200" cy="27411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98F826-BB1F-4704-B547-1DF19D4A1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544" y="4674603"/>
            <a:ext cx="876055" cy="1302244"/>
          </a:xfrm>
          <a:prstGeom prst="rect">
            <a:avLst/>
          </a:prstGeom>
        </p:spPr>
      </p:pic>
      <p:sp>
        <p:nvSpPr>
          <p:cNvPr id="7" name="TextBox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5BF75F-14D2-430F-9666-C31BB9719200}"/>
              </a:ext>
            </a:extLst>
          </p:cNvPr>
          <p:cNvSpPr txBox="1"/>
          <p:nvPr/>
        </p:nvSpPr>
        <p:spPr>
          <a:xfrm>
            <a:off x="4513408" y="1057017"/>
            <a:ext cx="3817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不购买三无产品</a:t>
            </a:r>
            <a:endParaRPr lang="en-US" altLang="zh-CN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8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1D689C-B3E4-478D-B81C-AAEB4443D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984" y="1687805"/>
            <a:ext cx="2842535" cy="26549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67DB3F-4DA5-4757-BCC1-0B31BEE56B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51" y="2761404"/>
            <a:ext cx="2412037" cy="248213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534AE0-AFCE-448E-A5C7-F8C1084E09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515" y="3009078"/>
            <a:ext cx="2613610" cy="32824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5C9627-0109-44C8-82B1-FC123D0DE5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178" y="1745178"/>
            <a:ext cx="1384440" cy="32824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DDBB55-95FA-43DF-86DE-DF33DA28DE04}"/>
              </a:ext>
            </a:extLst>
          </p:cNvPr>
          <p:cNvSpPr txBox="1"/>
          <p:nvPr/>
        </p:nvSpPr>
        <p:spPr>
          <a:xfrm>
            <a:off x="5824350" y="1040213"/>
            <a:ext cx="439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不食用腐败变质的食物</a:t>
            </a:r>
          </a:p>
        </p:txBody>
      </p:sp>
    </p:spTree>
    <p:extLst>
      <p:ext uri="{BB962C8B-B14F-4D97-AF65-F5344CB8AC3E}">
        <p14:creationId xmlns:p14="http://schemas.microsoft.com/office/powerpoint/2010/main" val="25794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088ED5-D10E-46B6-9E9D-013819E2E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84" t="15001" r="30313" b="17592"/>
          <a:stretch/>
        </p:blipFill>
        <p:spPr>
          <a:xfrm>
            <a:off x="8873398" y="4085392"/>
            <a:ext cx="2683602" cy="251219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57B140-347C-471A-806B-3EB79202A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43" y="2854147"/>
            <a:ext cx="4504335" cy="4003853"/>
          </a:xfrm>
          <a:prstGeom prst="rect">
            <a:avLst/>
          </a:prstGeom>
        </p:spPr>
      </p:pic>
      <p:sp>
        <p:nvSpPr>
          <p:cNvPr id="25" name="TextBox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6CB634-F883-4535-8102-5589C3256C6D}"/>
              </a:ext>
            </a:extLst>
          </p:cNvPr>
          <p:cNvSpPr txBox="1"/>
          <p:nvPr/>
        </p:nvSpPr>
        <p:spPr>
          <a:xfrm>
            <a:off x="2465710" y="1789030"/>
            <a:ext cx="7021190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不去校园周边购买无证盒饭和食物。</a:t>
            </a:r>
          </a:p>
        </p:txBody>
      </p:sp>
      <p:pic>
        <p:nvPicPr>
          <p:cNvPr id="26" name="Picture 3" descr="F:\53b112cd2736d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91E203-2ECA-4F40-B286-0A6E3C0E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573" y="2928952"/>
            <a:ext cx="3546043" cy="37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FD75BC-6DBF-4622-B76C-101CAB81EAF8}"/>
              </a:ext>
            </a:extLst>
          </p:cNvPr>
          <p:cNvSpPr txBox="1"/>
          <p:nvPr/>
        </p:nvSpPr>
        <p:spPr>
          <a:xfrm>
            <a:off x="6296525" y="356800"/>
            <a:ext cx="5088292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加强体育锻炼，增强体质，提高自身免疫力。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7F830B-C474-4DE3-B653-8B9B68D54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22" y="2264628"/>
            <a:ext cx="2615497" cy="37510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C6292F-E24E-4815-8CAE-13A99D9E6E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625" y="1789587"/>
            <a:ext cx="5327598" cy="4503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36BC6B-0892-4661-B312-311BE6A179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484" y="2408321"/>
            <a:ext cx="2871141" cy="38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8E8859-8477-423F-B1C9-8C4D29A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3083" y="283"/>
            <a:ext cx="2538413" cy="27993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2226D3-04A8-4C11-AD0E-FB0180D4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A8949B-C091-47A8-BFFD-3BB94C844713}"/>
              </a:ext>
            </a:extLst>
          </p:cNvPr>
          <p:cNvSpPr txBox="1"/>
          <p:nvPr/>
        </p:nvSpPr>
        <p:spPr>
          <a:xfrm>
            <a:off x="1170776" y="881175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校园交通安全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F6CADA-AB68-4864-A7AD-F7FE6C3924D8}"/>
              </a:ext>
            </a:extLst>
          </p:cNvPr>
          <p:cNvSpPr txBox="1"/>
          <p:nvPr/>
        </p:nvSpPr>
        <p:spPr>
          <a:xfrm>
            <a:off x="8312965" y="12504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教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25DBE5-E7D4-4F5B-A945-548E4609ED62}"/>
              </a:ext>
            </a:extLst>
          </p:cNvPr>
          <p:cNvSpPr txBox="1"/>
          <p:nvPr/>
        </p:nvSpPr>
        <p:spPr>
          <a:xfrm>
            <a:off x="9322961" y="81858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25552B"/>
                </a:solidFill>
                <a:cs typeface="+mn-ea"/>
                <a:sym typeface="+mn-lt"/>
              </a:rPr>
              <a:t>育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87C0F9-B1B4-4828-B667-87117B566D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79" b="16853"/>
          <a:stretch/>
        </p:blipFill>
        <p:spPr>
          <a:xfrm>
            <a:off x="1008" y="3295453"/>
            <a:ext cx="12190992" cy="31015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AE74F6-E409-49E6-96BF-5C27FD23BB1B}"/>
              </a:ext>
            </a:extLst>
          </p:cNvPr>
          <p:cNvSpPr txBox="1"/>
          <p:nvPr/>
        </p:nvSpPr>
        <p:spPr>
          <a:xfrm>
            <a:off x="1174949" y="831282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校园交通安全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7ABDAA-A323-44B5-B66E-C879A9179A58}"/>
              </a:ext>
            </a:extLst>
          </p:cNvPr>
          <p:cNvSpPr txBox="1"/>
          <p:nvPr/>
        </p:nvSpPr>
        <p:spPr>
          <a:xfrm>
            <a:off x="3136652" y="2541169"/>
            <a:ext cx="592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cs typeface="+mn-ea"/>
                <a:sym typeface="+mn-lt"/>
              </a:rPr>
              <a:t>强化安全意识</a:t>
            </a:r>
            <a:r>
              <a:rPr lang="en-US" altLang="zh-CN" sz="3600" b="1" dirty="0">
                <a:solidFill>
                  <a:prstClr val="black"/>
                </a:solidFill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prstClr val="black"/>
                </a:solidFill>
                <a:cs typeface="+mn-ea"/>
                <a:sym typeface="+mn-lt"/>
              </a:rPr>
              <a:t>提升安全素养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63D1BE-C10A-4BE7-A039-416AB311123F}"/>
              </a:ext>
            </a:extLst>
          </p:cNvPr>
          <p:cNvSpPr txBox="1"/>
          <p:nvPr/>
        </p:nvSpPr>
        <p:spPr>
          <a:xfrm>
            <a:off x="8317138" y="12005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教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B9B0CC-04A2-4D0E-B6BF-C0024746DA0D}"/>
              </a:ext>
            </a:extLst>
          </p:cNvPr>
          <p:cNvSpPr txBox="1"/>
          <p:nvPr/>
        </p:nvSpPr>
        <p:spPr>
          <a:xfrm>
            <a:off x="9327134" y="768689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6CBC43"/>
                </a:solidFill>
                <a:cs typeface="+mn-ea"/>
                <a:sym typeface="+mn-lt"/>
              </a:rPr>
              <a:t>育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C3E42D-B73D-4514-814A-10978A694AFC}"/>
              </a:ext>
            </a:extLst>
          </p:cNvPr>
          <p:cNvSpPr txBox="1"/>
          <p:nvPr/>
        </p:nvSpPr>
        <p:spPr>
          <a:xfrm>
            <a:off x="8298108" y="109499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cs typeface="+mn-ea"/>
                <a:sym typeface="+mn-lt"/>
              </a:rPr>
              <a:t>SCHOOL</a:t>
            </a:r>
            <a:endParaRPr lang="zh-CN" altLang="en-US" sz="20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FCAC4D-5D44-4D47-A58B-E23996B6DE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69"/>
          <a:stretch/>
        </p:blipFill>
        <p:spPr>
          <a:xfrm>
            <a:off x="1008" y="3345347"/>
            <a:ext cx="12190992" cy="35474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6FAA5F-7A47-42B7-A51E-F1D4C2604E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87" y="3695416"/>
            <a:ext cx="2175113" cy="2960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DA7062-315D-4D15-B201-17D408A6600E}"/>
              </a:ext>
            </a:extLst>
          </p:cNvPr>
          <p:cNvSpPr txBox="1"/>
          <p:nvPr/>
        </p:nvSpPr>
        <p:spPr>
          <a:xfrm>
            <a:off x="3445529" y="3154376"/>
            <a:ext cx="551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solidFill>
                  <a:prstClr val="black"/>
                </a:solidFill>
                <a:cs typeface="+mn-ea"/>
                <a:sym typeface="+mn-lt"/>
              </a:rPr>
              <a:t>：优品</a:t>
            </a:r>
            <a:r>
              <a:rPr lang="en-US" altLang="zh-CN" sz="2400" dirty="0" smtClean="0">
                <a:solidFill>
                  <a:prstClr val="black"/>
                </a:solidFill>
                <a:cs typeface="+mn-ea"/>
                <a:sym typeface="+mn-lt"/>
              </a:rPr>
              <a:t>PPT   </a:t>
            </a: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时间：</a:t>
            </a: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20XX.XX</a:t>
            </a:r>
          </a:p>
        </p:txBody>
      </p:sp>
    </p:spTree>
    <p:extLst>
      <p:ext uri="{BB962C8B-B14F-4D97-AF65-F5344CB8AC3E}">
        <p14:creationId xmlns:p14="http://schemas.microsoft.com/office/powerpoint/2010/main" val="42450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15" grpId="0"/>
      <p:bldP spid="29" grpId="0"/>
      <p:bldP spid="36" grpId="0"/>
      <p:bldP spid="37" grpId="0"/>
      <p:bldP spid="3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5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2DF25A-FE94-4631-BC37-8CE8E46C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386" y="244120"/>
            <a:ext cx="1344305" cy="17395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2CC457-3932-4940-B6EF-FCBF8F8F9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082" y="1185816"/>
            <a:ext cx="3347864" cy="1978925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426291-B32D-4400-8AFE-1370ED4D5D45}"/>
              </a:ext>
            </a:extLst>
          </p:cNvPr>
          <p:cNvSpPr txBox="1"/>
          <p:nvPr/>
        </p:nvSpPr>
        <p:spPr>
          <a:xfrm>
            <a:off x="5218916" y="506058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1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CDA1F4-AC72-4581-8E12-8180CC52A3EE}"/>
              </a:ext>
            </a:extLst>
          </p:cNvPr>
          <p:cNvSpPr txBox="1"/>
          <p:nvPr/>
        </p:nvSpPr>
        <p:spPr>
          <a:xfrm>
            <a:off x="4088355" y="1874904"/>
            <a:ext cx="247789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行走安全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D8F5C0-F51E-4223-A6E6-B97FB7BCAF8E}"/>
              </a:ext>
            </a:extLst>
          </p:cNvPr>
          <p:cNvSpPr txBox="1"/>
          <p:nvPr/>
        </p:nvSpPr>
        <p:spPr>
          <a:xfrm>
            <a:off x="6749915" y="796940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1.</a:t>
            </a:r>
            <a:r>
              <a:rPr lang="zh-CN" altLang="en-US" sz="1600" b="1" dirty="0">
                <a:cs typeface="+mn-ea"/>
                <a:sym typeface="+mn-lt"/>
              </a:rPr>
              <a:t>走人行横道，靠路右边走。</a:t>
            </a:r>
          </a:p>
        </p:txBody>
      </p:sp>
      <p:sp>
        <p:nvSpPr>
          <p:cNvPr id="8" name="TextBox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5CCA5E-39DA-48ED-B4D3-6CDA865343D3}"/>
              </a:ext>
            </a:extLst>
          </p:cNvPr>
          <p:cNvSpPr txBox="1"/>
          <p:nvPr/>
        </p:nvSpPr>
        <p:spPr>
          <a:xfrm>
            <a:off x="6749913" y="1142283"/>
            <a:ext cx="406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2.</a:t>
            </a:r>
            <a:r>
              <a:rPr lang="zh-CN" altLang="en-US" sz="1600" b="1" dirty="0">
                <a:cs typeface="+mn-ea"/>
                <a:sym typeface="+mn-lt"/>
              </a:rPr>
              <a:t>走人行横道，天桥，不能随意横穿马路。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9E5BD7-8DF9-4F2C-8BE9-771A7CA8A7DD}"/>
              </a:ext>
            </a:extLst>
          </p:cNvPr>
          <p:cNvSpPr txBox="1"/>
          <p:nvPr/>
        </p:nvSpPr>
        <p:spPr>
          <a:xfrm>
            <a:off x="6749913" y="1540012"/>
            <a:ext cx="406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3.</a:t>
            </a:r>
            <a:r>
              <a:rPr lang="zh-CN" altLang="en-US" sz="1600" b="1" dirty="0">
                <a:cs typeface="+mn-ea"/>
                <a:sym typeface="+mn-lt"/>
              </a:rPr>
              <a:t>注意道路和车辆信号，不服从交通管理。</a:t>
            </a:r>
          </a:p>
        </p:txBody>
      </p:sp>
      <p:sp>
        <p:nvSpPr>
          <p:cNvPr id="10" name="TextBox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5EDDCA-5E45-4D10-86CF-535E71BEAE60}"/>
              </a:ext>
            </a:extLst>
          </p:cNvPr>
          <p:cNvSpPr txBox="1"/>
          <p:nvPr/>
        </p:nvSpPr>
        <p:spPr>
          <a:xfrm>
            <a:off x="6749918" y="1939364"/>
            <a:ext cx="4679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4.</a:t>
            </a:r>
            <a:r>
              <a:rPr lang="zh-CN" altLang="en-US" sz="1600" b="1" dirty="0">
                <a:cs typeface="+mn-ea"/>
                <a:sym typeface="+mn-lt"/>
              </a:rPr>
              <a:t>不在车行道，桥梁，隧道上追逐、玩耍、打闹。</a:t>
            </a:r>
          </a:p>
        </p:txBody>
      </p:sp>
      <p:sp>
        <p:nvSpPr>
          <p:cNvPr id="11" name="TextBox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D76737-FA8F-4264-9668-1892E7D7B2AA}"/>
              </a:ext>
            </a:extLst>
          </p:cNvPr>
          <p:cNvSpPr txBox="1"/>
          <p:nvPr/>
        </p:nvSpPr>
        <p:spPr>
          <a:xfrm>
            <a:off x="6749918" y="2340369"/>
            <a:ext cx="365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5.</a:t>
            </a:r>
            <a:r>
              <a:rPr lang="zh-CN" altLang="en-US" sz="1600" b="1" dirty="0">
                <a:cs typeface="+mn-ea"/>
                <a:sym typeface="+mn-lt"/>
              </a:rPr>
              <a:t>不能穿越，攀登，跨越道路隔离栏。</a:t>
            </a:r>
          </a:p>
        </p:txBody>
      </p:sp>
      <p:sp>
        <p:nvSpPr>
          <p:cNvPr id="12" name="TextBox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BDFCA1-DBEC-495D-B76F-548CB6C90D60}"/>
              </a:ext>
            </a:extLst>
          </p:cNvPr>
          <p:cNvSpPr txBox="1"/>
          <p:nvPr/>
        </p:nvSpPr>
        <p:spPr>
          <a:xfrm>
            <a:off x="6749916" y="2745268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6.</a:t>
            </a:r>
            <a:r>
              <a:rPr lang="zh-CN" altLang="en-US" sz="1600" b="1" dirty="0">
                <a:cs typeface="+mn-ea"/>
                <a:sym typeface="+mn-lt"/>
              </a:rPr>
              <a:t>不要在铁路道轨上行走，玩耍，</a:t>
            </a:r>
            <a:endParaRPr lang="en-US" altLang="zh-CN" sz="1600" b="1" dirty="0">
              <a:cs typeface="+mn-ea"/>
              <a:sym typeface="+mn-lt"/>
            </a:endParaRPr>
          </a:p>
          <a:p>
            <a:r>
              <a:rPr lang="en-US" altLang="zh-CN" sz="1600" b="1" dirty="0">
                <a:cs typeface="+mn-ea"/>
                <a:sym typeface="+mn-lt"/>
              </a:rPr>
              <a:t>   </a:t>
            </a:r>
            <a:r>
              <a:rPr lang="zh-CN" altLang="en-US" sz="1600" b="1" dirty="0">
                <a:cs typeface="+mn-ea"/>
                <a:sym typeface="+mn-lt"/>
              </a:rPr>
              <a:t>横穿铁路，钻火车。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262D7E-E678-465A-A4B8-2545A3AFC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69"/>
          <a:stretch/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2D9A54-A60B-4AF9-B1B3-55C78DC90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35286"/>
            <a:ext cx="12192000" cy="2122714"/>
          </a:xfrm>
          <a:prstGeom prst="rect">
            <a:avLst/>
          </a:prstGeom>
        </p:spPr>
      </p:pic>
      <p:pic>
        <p:nvPicPr>
          <p:cNvPr id="20" name="Picture 2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3687CE-C359-4034-A410-0D3D80B47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0525" y="3781044"/>
            <a:ext cx="1566357" cy="19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C9EC12-F08F-4B95-9742-C6AA3D97C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9562" y="3429000"/>
            <a:ext cx="1486854" cy="20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AA8D4B-A3F8-48D3-9E5F-65AE01923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5661" y="3753964"/>
            <a:ext cx="1496147" cy="19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678FC3-F3DC-471E-B73B-7E7709B4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67260" y="3489462"/>
            <a:ext cx="1468269" cy="19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696631-FF39-4B38-B21B-7F438B0A1306}"/>
              </a:ext>
            </a:extLst>
          </p:cNvPr>
          <p:cNvSpPr txBox="1"/>
          <p:nvPr/>
        </p:nvSpPr>
        <p:spPr>
          <a:xfrm>
            <a:off x="5196225" y="2995715"/>
            <a:ext cx="1164440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cs typeface="+mn-ea"/>
                <a:sym typeface="+mn-lt"/>
              </a:rPr>
              <a:t>走斑马线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3B636F-5A8F-4653-BE7A-CD91EE3E092E}"/>
              </a:ext>
            </a:extLst>
          </p:cNvPr>
          <p:cNvSpPr txBox="1"/>
          <p:nvPr/>
        </p:nvSpPr>
        <p:spPr>
          <a:xfrm>
            <a:off x="6778027" y="3374840"/>
            <a:ext cx="907959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cs typeface="+mn-ea"/>
                <a:sym typeface="+mn-lt"/>
              </a:rPr>
              <a:t>绿灯走</a:t>
            </a:r>
          </a:p>
        </p:txBody>
      </p:sp>
      <p:sp>
        <p:nvSpPr>
          <p:cNvPr id="26" name="TextBox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E336F-1801-4EF2-91F6-4158E7CB18C8}"/>
              </a:ext>
            </a:extLst>
          </p:cNvPr>
          <p:cNvSpPr txBox="1"/>
          <p:nvPr/>
        </p:nvSpPr>
        <p:spPr>
          <a:xfrm>
            <a:off x="8641291" y="3016609"/>
            <a:ext cx="907959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红灯停</a:t>
            </a:r>
          </a:p>
        </p:txBody>
      </p:sp>
      <p:pic>
        <p:nvPicPr>
          <p:cNvPr id="27" name="Picture 9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08B4CD-B1D7-4E27-B055-5A639AA5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7390" y="1370898"/>
            <a:ext cx="953134" cy="40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F:\未标题-2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CE643A-A418-4491-BEBF-8444B3114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6430" y="2662110"/>
            <a:ext cx="536823" cy="5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868140" y="168676"/>
            <a:ext cx="1677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EFEFE"/>
                </a:solidFill>
              </a:rPr>
              <a:t>https://www.ypppt.com/</a:t>
            </a:r>
            <a:endParaRPr lang="zh-CN" altLang="en-US" sz="1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AC442B-EA4E-42F7-941A-B320B143F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38" y="1303900"/>
            <a:ext cx="2174798" cy="3427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5E4885-37FC-4EC2-BB4C-F4EF7AC45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60" y="928710"/>
            <a:ext cx="2801250" cy="4177517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726D7F-EA77-4127-90F5-54E7DE308126}"/>
              </a:ext>
            </a:extLst>
          </p:cNvPr>
          <p:cNvSpPr txBox="1"/>
          <p:nvPr/>
        </p:nvSpPr>
        <p:spPr>
          <a:xfrm>
            <a:off x="8524007" y="1468621"/>
            <a:ext cx="2749471" cy="961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注意道路和车辆信号，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服从交通管理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377622-290E-4133-B909-7045612436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35286"/>
            <a:ext cx="12192000" cy="2122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C50BB3-A838-45A4-90FA-5EAA6BC9B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843" y="2988982"/>
            <a:ext cx="5731178" cy="3869018"/>
          </a:xfrm>
          <a:prstGeom prst="rect">
            <a:avLst/>
          </a:prstGeom>
        </p:spPr>
      </p:pic>
      <p:pic>
        <p:nvPicPr>
          <p:cNvPr id="10" name="Picture 9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CA21E2-BF2E-4B09-97F4-2DFD219A4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684" y="1370898"/>
            <a:ext cx="953134" cy="40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:\未标题-2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AC0621-E533-4B02-9038-65673A98B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2724" y="2114496"/>
            <a:ext cx="536823" cy="5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:\未标题-2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0845B9-400C-4243-8375-4467BAA27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2724" y="1552260"/>
            <a:ext cx="536823" cy="5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0.03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96016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8" y="1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9669E2-F16C-4B24-89D6-C0790079C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79" b="16853"/>
          <a:stretch/>
        </p:blipFill>
        <p:spPr>
          <a:xfrm>
            <a:off x="1008" y="1878232"/>
            <a:ext cx="12190992" cy="310153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D20B63-04A8-4880-A250-A5E81754E3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713">
            <a:off x="5087421" y="2393886"/>
            <a:ext cx="1241913" cy="2783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06EF49-BF7F-4807-9ADB-F7B7A2EBB6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29079"/>
            <a:ext cx="12192000" cy="15860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C3A8C8-63EA-445B-94D9-533BCDE6F774}"/>
              </a:ext>
            </a:extLst>
          </p:cNvPr>
          <p:cNvSpPr txBox="1"/>
          <p:nvPr/>
        </p:nvSpPr>
        <p:spPr>
          <a:xfrm>
            <a:off x="3358555" y="1091903"/>
            <a:ext cx="67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不能穿越、攀登、跨越道路隔离栏。</a:t>
            </a:r>
          </a:p>
        </p:txBody>
      </p:sp>
    </p:spTree>
    <p:extLst>
      <p:ext uri="{BB962C8B-B14F-4D97-AF65-F5344CB8AC3E}">
        <p14:creationId xmlns:p14="http://schemas.microsoft.com/office/powerpoint/2010/main" val="39058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52 -3.7037E-6 C -0.0043 0.04792 -0.00794 0.26343 0.00143 0.25625 C 0.00078 0.25394 0.02122 0.30602 0.07383 0.1706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132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Rot by="-9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E58CEB-3091-491F-A839-CD9201FDF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51" y="1215737"/>
            <a:ext cx="4664759" cy="4407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0D5D7E-C1C0-461B-A201-47A399506B24}"/>
              </a:ext>
            </a:extLst>
          </p:cNvPr>
          <p:cNvSpPr txBox="1"/>
          <p:nvPr/>
        </p:nvSpPr>
        <p:spPr>
          <a:xfrm>
            <a:off x="5948884" y="2017509"/>
            <a:ext cx="5506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不要乱闯乱碰。应走人行横道（斑马线），在有交通信号控制的人行横道，须按信号灯的指示通过；在没有交通信号控制的人行横道，须注意车辆，不要追逐猛跑或是骑车载人，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6204" y="655649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2485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2DF25A-FE94-4631-BC37-8CE8E46C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086" y="244119"/>
            <a:ext cx="1344305" cy="17395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ACC666-DF6D-4559-9AC9-11E5FAF1BA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6392">
            <a:off x="4848757" y="673235"/>
            <a:ext cx="2035993" cy="1473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233" y="1227432"/>
            <a:ext cx="3686765" cy="1828663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A045DD-BABA-4B6A-8436-5D9019EB56B8}"/>
              </a:ext>
            </a:extLst>
          </p:cNvPr>
          <p:cNvSpPr txBox="1"/>
          <p:nvPr/>
        </p:nvSpPr>
        <p:spPr>
          <a:xfrm>
            <a:off x="2902520" y="1943566"/>
            <a:ext cx="28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骑自行车的安全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426291-B32D-4400-8AFE-1370ED4D5D45}"/>
              </a:ext>
            </a:extLst>
          </p:cNvPr>
          <p:cNvSpPr txBox="1"/>
          <p:nvPr/>
        </p:nvSpPr>
        <p:spPr>
          <a:xfrm>
            <a:off x="4215616" y="5060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2</a:t>
            </a:r>
            <a:endParaRPr lang="zh-CN" altLang="en-US" sz="4800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262D7E-E678-465A-A4B8-2545A3AFC7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69"/>
          <a:stretch/>
        </p:blipFill>
        <p:spPr>
          <a:xfrm>
            <a:off x="1008" y="3495346"/>
            <a:ext cx="12190992" cy="3397449"/>
          </a:xfrm>
          <a:prstGeom prst="rect">
            <a:avLst/>
          </a:prstGeom>
        </p:spPr>
      </p:pic>
      <p:sp>
        <p:nvSpPr>
          <p:cNvPr id="30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A42C8C-D8AA-435D-AF42-6362EE48C2B8}"/>
              </a:ext>
            </a:extLst>
          </p:cNvPr>
          <p:cNvSpPr txBox="1"/>
          <p:nvPr/>
        </p:nvSpPr>
        <p:spPr>
          <a:xfrm>
            <a:off x="7010668" y="810127"/>
            <a:ext cx="326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1.</a:t>
            </a:r>
            <a:r>
              <a:rPr lang="zh-CN" altLang="en-US" b="1" dirty="0">
                <a:cs typeface="+mn-ea"/>
                <a:sym typeface="+mn-lt"/>
              </a:rPr>
              <a:t>未满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cs typeface="+mn-ea"/>
                <a:sym typeface="+mn-lt"/>
              </a:rPr>
              <a:t>岁的儿童独自骑车。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EDDE11-8F49-4C5D-860F-1AEEED74C670}"/>
              </a:ext>
            </a:extLst>
          </p:cNvPr>
          <p:cNvSpPr txBox="1"/>
          <p:nvPr/>
        </p:nvSpPr>
        <p:spPr>
          <a:xfrm>
            <a:off x="7010668" y="1161672"/>
            <a:ext cx="463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在人行道、机动车道骑车，逆行骑车。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25B1BD-05A6-4522-A40D-D5AE3269DD8A}"/>
              </a:ext>
            </a:extLst>
          </p:cNvPr>
          <p:cNvSpPr txBox="1"/>
          <p:nvPr/>
        </p:nvSpPr>
        <p:spPr>
          <a:xfrm>
            <a:off x="7010668" y="1525159"/>
            <a:ext cx="474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3.</a:t>
            </a:r>
            <a:r>
              <a:rPr lang="zh-CN" altLang="en-US" b="1" dirty="0">
                <a:cs typeface="+mn-ea"/>
                <a:sym typeface="+mn-lt"/>
              </a:rPr>
              <a:t>骑车横冲直闯、争道强行，与机动车抢道。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5F19C3-73DB-4822-8A7C-49AA6AF07766}"/>
              </a:ext>
            </a:extLst>
          </p:cNvPr>
          <p:cNvSpPr txBox="1"/>
          <p:nvPr/>
        </p:nvSpPr>
        <p:spPr>
          <a:xfrm>
            <a:off x="7010668" y="1890358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4.</a:t>
            </a:r>
            <a:r>
              <a:rPr lang="zh-CN" altLang="en-US" b="1" dirty="0">
                <a:cs typeface="+mn-ea"/>
                <a:sym typeface="+mn-lt"/>
              </a:rPr>
              <a:t>转弯不减速，不打手势。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2831B3-6B42-43D1-8BCC-7DC79D1B77E2}"/>
              </a:ext>
            </a:extLst>
          </p:cNvPr>
          <p:cNvSpPr txBox="1"/>
          <p:nvPr/>
        </p:nvSpPr>
        <p:spPr>
          <a:xfrm>
            <a:off x="7010668" y="2227799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5.</a:t>
            </a:r>
            <a:r>
              <a:rPr lang="zh-CN" altLang="en-US" b="1" dirty="0">
                <a:cs typeface="+mn-ea"/>
                <a:sym typeface="+mn-lt"/>
              </a:rPr>
              <a:t>在路口闯信号。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FAF989-01C5-4016-93A1-820A88D7043E}"/>
              </a:ext>
            </a:extLst>
          </p:cNvPr>
          <p:cNvSpPr txBox="1"/>
          <p:nvPr/>
        </p:nvSpPr>
        <p:spPr>
          <a:xfrm>
            <a:off x="7010668" y="2577011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6.</a:t>
            </a:r>
            <a:r>
              <a:rPr lang="zh-CN" altLang="en-US" b="1" dirty="0">
                <a:cs typeface="+mn-ea"/>
                <a:sym typeface="+mn-lt"/>
              </a:rPr>
              <a:t>骑车双手离把。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6" name="TextBox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FA25B3-3C1B-44A4-B453-5F6BE7586886}"/>
              </a:ext>
            </a:extLst>
          </p:cNvPr>
          <p:cNvSpPr txBox="1"/>
          <p:nvPr/>
        </p:nvSpPr>
        <p:spPr>
          <a:xfrm>
            <a:off x="7010668" y="2940498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7.</a:t>
            </a:r>
            <a:r>
              <a:rPr lang="zh-CN" altLang="en-US" b="1" dirty="0">
                <a:cs typeface="+mn-ea"/>
                <a:sym typeface="+mn-lt"/>
              </a:rPr>
              <a:t>追逐打闹，三五并行。</a:t>
            </a:r>
            <a:endParaRPr lang="en-US" altLang="zh-CN" b="1" dirty="0">
              <a:cs typeface="+mn-ea"/>
              <a:sym typeface="+mn-lt"/>
            </a:endParaRPr>
          </a:p>
          <a:p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2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147E3B-A727-4BEC-87E1-3D2751610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028" y="2806686"/>
            <a:ext cx="12518406" cy="2329948"/>
          </a:xfrm>
          <a:prstGeom prst="rect">
            <a:avLst/>
          </a:prstGeom>
        </p:spPr>
      </p:pic>
      <p:pic>
        <p:nvPicPr>
          <p:cNvPr id="4" name="Picture 2" descr="F:\未标题-1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91035B-7BAE-4398-A738-A1236E599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"/>
          <a:stretch/>
        </p:blipFill>
        <p:spPr bwMode="auto">
          <a:xfrm>
            <a:off x="-26765" y="4481879"/>
            <a:ext cx="12304393" cy="6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3D766C-2616-46CE-9000-6BC0F12EF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" y="1433147"/>
            <a:ext cx="5091915" cy="37032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B6AFDE-B609-44DB-A119-45728C728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54" y="5136633"/>
            <a:ext cx="12218080" cy="17689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16B64E-5E83-4ADF-8230-575D53E355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028" y="3172278"/>
            <a:ext cx="4729540" cy="334857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D3B89C-0302-4FE5-9E50-A1B8BEBF340B}"/>
              </a:ext>
            </a:extLst>
          </p:cNvPr>
          <p:cNvSpPr txBox="1"/>
          <p:nvPr/>
        </p:nvSpPr>
        <p:spPr>
          <a:xfrm>
            <a:off x="5068342" y="150742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儿童未满</a:t>
            </a:r>
            <a:r>
              <a:rPr lang="en-US" altLang="zh-CN" sz="2400" dirty="0">
                <a:cs typeface="+mn-ea"/>
                <a:sym typeface="+mn-lt"/>
              </a:rPr>
              <a:t>12</a:t>
            </a:r>
            <a:r>
              <a:rPr lang="zh-CN" altLang="en-US" sz="2400" dirty="0">
                <a:cs typeface="+mn-ea"/>
                <a:sym typeface="+mn-lt"/>
              </a:rPr>
              <a:t>岁的不能独自骑车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6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xsxge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749</Words>
  <Application>Microsoft Office PowerPoint</Application>
  <PresentationFormat>宽屏</PresentationFormat>
  <Paragraphs>132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119</cp:revision>
  <dcterms:created xsi:type="dcterms:W3CDTF">2018-04-16T06:55:28Z</dcterms:created>
  <dcterms:modified xsi:type="dcterms:W3CDTF">2023-01-18T02:15:09Z</dcterms:modified>
</cp:coreProperties>
</file>