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67"/>
  </p:notesMasterIdLst>
  <p:sldIdLst>
    <p:sldId id="318" r:id="rId4"/>
    <p:sldId id="319" r:id="rId5"/>
    <p:sldId id="258" r:id="rId6"/>
    <p:sldId id="32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21" r:id="rId65"/>
    <p:sldId id="322" r:id="rId66"/>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38B1BF"/>
    <a:srgbClr val="FF9933"/>
    <a:srgbClr val="EF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14" autoAdjust="0"/>
  </p:normalViewPr>
  <p:slideViewPr>
    <p:cSldViewPr snapToGrid="0">
      <p:cViewPr varScale="1">
        <p:scale>
          <a:sx n="108" d="100"/>
          <a:sy n="108" d="100"/>
        </p:scale>
        <p:origin x="7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FC186-5082-416E-AC9C-DD7B2DCE6640}"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91772-7FDE-4B54-94BC-C941D1A7FD42}" type="slidenum">
              <a:rPr lang="zh-CN" altLang="en-US" smtClean="0"/>
              <a:t>‹#›</a:t>
            </a:fld>
            <a:endParaRPr lang="zh-CN" altLang="en-US"/>
          </a:p>
        </p:txBody>
      </p:sp>
    </p:spTree>
    <p:extLst>
      <p:ext uri="{BB962C8B-B14F-4D97-AF65-F5344CB8AC3E}">
        <p14:creationId xmlns:p14="http://schemas.microsoft.com/office/powerpoint/2010/main" val="362662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t>1</a:t>
            </a:fld>
            <a:endParaRPr lang="zh-CN" altLang="en-US"/>
          </a:p>
        </p:txBody>
      </p:sp>
    </p:spTree>
    <p:extLst>
      <p:ext uri="{BB962C8B-B14F-4D97-AF65-F5344CB8AC3E}">
        <p14:creationId xmlns:p14="http://schemas.microsoft.com/office/powerpoint/2010/main" val="3627442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t>62</a:t>
            </a:fld>
            <a:endParaRPr lang="zh-CN" altLang="en-US"/>
          </a:p>
        </p:txBody>
      </p:sp>
    </p:spTree>
    <p:extLst>
      <p:ext uri="{BB962C8B-B14F-4D97-AF65-F5344CB8AC3E}">
        <p14:creationId xmlns:p14="http://schemas.microsoft.com/office/powerpoint/2010/main" val="309187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63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112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t>2</a:t>
            </a:fld>
            <a:endParaRPr lang="zh-CN" altLang="en-US"/>
          </a:p>
        </p:txBody>
      </p:sp>
    </p:spTree>
    <p:extLst>
      <p:ext uri="{BB962C8B-B14F-4D97-AF65-F5344CB8AC3E}">
        <p14:creationId xmlns:p14="http://schemas.microsoft.com/office/powerpoint/2010/main" val="18409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96822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t>4</a:t>
            </a:fld>
            <a:endParaRPr lang="zh-CN" altLang="en-US"/>
          </a:p>
        </p:txBody>
      </p:sp>
    </p:spTree>
    <p:extLst>
      <p:ext uri="{BB962C8B-B14F-4D97-AF65-F5344CB8AC3E}">
        <p14:creationId xmlns:p14="http://schemas.microsoft.com/office/powerpoint/2010/main" val="213585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366399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66566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31</a:t>
            </a:fld>
            <a:endParaRPr lang="zh-CN" altLang="en-US"/>
          </a:p>
        </p:txBody>
      </p:sp>
    </p:spTree>
    <p:extLst>
      <p:ext uri="{BB962C8B-B14F-4D97-AF65-F5344CB8AC3E}">
        <p14:creationId xmlns:p14="http://schemas.microsoft.com/office/powerpoint/2010/main" val="290923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308722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215108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29732584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1593615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9591319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13263007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5924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5525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360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21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8056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4304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306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33651833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4676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795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6790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099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02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897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693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1633714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27880291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27354624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843973-D09B-4772-9B26-038BB7CE5A5F}" type="slidenum">
              <a:rPr lang="zh-CN" altLang="en-US" smtClean="0"/>
              <a:t>‹#›</a:t>
            </a:fld>
            <a:endParaRPr lang="zh-CN" altLang="en-US"/>
          </a:p>
        </p:txBody>
      </p:sp>
      <p:sp>
        <p:nvSpPr>
          <p:cNvPr id="11" name="TextBox 10"/>
          <p:cNvSpPr txBox="1"/>
          <p:nvPr userDrawn="1"/>
        </p:nvSpPr>
        <p:spPr>
          <a:xfrm>
            <a:off x="683568"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6980048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3917487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6567342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4327E1-B4FB-4846-BD89-936F5D8AA13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38898828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327E1-B4FB-4846-BD89-936F5D8AA138}"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43973-D09B-4772-9B26-038BB7CE5A5F}" type="slidenum">
              <a:rPr lang="zh-CN" altLang="en-US" smtClean="0"/>
              <a:t>‹#›</a:t>
            </a:fld>
            <a:endParaRPr lang="zh-CN" altLang="en-US"/>
          </a:p>
        </p:txBody>
      </p:sp>
    </p:spTree>
    <p:extLst>
      <p:ext uri="{BB962C8B-B14F-4D97-AF65-F5344CB8AC3E}">
        <p14:creationId xmlns:p14="http://schemas.microsoft.com/office/powerpoint/2010/main" val="341159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170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4097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a:extLst>
              <a:ext uri="{FF2B5EF4-FFF2-40B4-BE49-F238E27FC236}">
                <a16:creationId xmlns="" xmlns:a16="http://schemas.microsoft.com/office/drawing/2014/main" id="{F28FA434-8EED-4108-A62D-55C80574FB52}"/>
              </a:ext>
            </a:extLst>
          </p:cNvPr>
          <p:cNvSpPr/>
          <p:nvPr/>
        </p:nvSpPr>
        <p:spPr>
          <a:xfrm>
            <a:off x="-25400" y="4360333"/>
            <a:ext cx="12217400" cy="2497667"/>
          </a:xfrm>
          <a:custGeom>
            <a:avLst/>
            <a:gdLst>
              <a:gd name="connsiteX0" fmla="*/ 8898467 w 12217400"/>
              <a:gd name="connsiteY0" fmla="*/ 0 h 2497667"/>
              <a:gd name="connsiteX1" fmla="*/ 12217400 w 12217400"/>
              <a:gd name="connsiteY1" fmla="*/ 0 h 2497667"/>
              <a:gd name="connsiteX2" fmla="*/ 12217400 w 12217400"/>
              <a:gd name="connsiteY2" fmla="*/ 2497667 h 2497667"/>
              <a:gd name="connsiteX3" fmla="*/ 0 w 12217400"/>
              <a:gd name="connsiteY3" fmla="*/ 2497667 h 2497667"/>
              <a:gd name="connsiteX4" fmla="*/ 0 w 12217400"/>
              <a:gd name="connsiteY4" fmla="*/ 2108200 h 2497667"/>
              <a:gd name="connsiteX5" fmla="*/ 7958667 w 12217400"/>
              <a:gd name="connsiteY5" fmla="*/ 2108200 h 2497667"/>
              <a:gd name="connsiteX6" fmla="*/ 8898467 w 12217400"/>
              <a:gd name="connsiteY6" fmla="*/ 0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7400" h="2497667">
                <a:moveTo>
                  <a:pt x="8898467" y="0"/>
                </a:moveTo>
                <a:lnTo>
                  <a:pt x="12217400" y="0"/>
                </a:lnTo>
                <a:lnTo>
                  <a:pt x="12217400" y="2497667"/>
                </a:lnTo>
                <a:lnTo>
                  <a:pt x="0" y="2497667"/>
                </a:lnTo>
                <a:lnTo>
                  <a:pt x="0" y="2108200"/>
                </a:lnTo>
                <a:lnTo>
                  <a:pt x="7958667" y="2108200"/>
                </a:lnTo>
                <a:lnTo>
                  <a:pt x="8898467"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 xmlns:a16="http://schemas.microsoft.com/office/drawing/2014/main" id="{9D0B7A6B-9E06-459D-834C-8317BA493217}"/>
              </a:ext>
            </a:extLst>
          </p:cNvPr>
          <p:cNvSpPr/>
          <p:nvPr/>
        </p:nvSpPr>
        <p:spPr>
          <a:xfrm>
            <a:off x="7520517" y="-1693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 fmla="*/ 292311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23116 w 423333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27150 w 4265083"/>
              <a:gd name="connsiteY3" fmla="*/ 4385733 h 6485466"/>
              <a:gd name="connsiteX4" fmla="*/ 2309283 w 4265083"/>
              <a:gd name="connsiteY4" fmla="*/ 4377266 h 6485466"/>
              <a:gd name="connsiteX5" fmla="*/ 4265083 w 4265083"/>
              <a:gd name="connsiteY5" fmla="*/ 0 h 6485466"/>
              <a:gd name="connsiteX6" fmla="*/ 2954866 w 426508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52550 w 4265083"/>
              <a:gd name="connsiteY3" fmla="*/ 4411133 h 6485466"/>
              <a:gd name="connsiteX4" fmla="*/ 2309283 w 4265083"/>
              <a:gd name="connsiteY4" fmla="*/ 4377266 h 6485466"/>
              <a:gd name="connsiteX5" fmla="*/ 4265083 w 4265083"/>
              <a:gd name="connsiteY5" fmla="*/ 0 h 6485466"/>
              <a:gd name="connsiteX6" fmla="*/ 2954866 w 4265083"/>
              <a:gd name="connsiteY6" fmla="*/ 8466 h 64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 xmlns:a16="http://schemas.microsoft.com/office/drawing/2014/main" id="{76AAAD57-5EED-42E1-B0DF-029E1C329C9F}"/>
              </a:ext>
            </a:extLst>
          </p:cNvPr>
          <p:cNvSpPr/>
          <p:nvPr/>
        </p:nvSpPr>
        <p:spPr>
          <a:xfrm>
            <a:off x="3786717" y="-10160"/>
            <a:ext cx="6703483" cy="6477000"/>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40883 w 6703483"/>
              <a:gd name="connsiteY5" fmla="*/ 39285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40666 w 6703483"/>
              <a:gd name="connsiteY7" fmla="*/ 2108200 h 6477000"/>
              <a:gd name="connsiteX8" fmla="*/ 1962150 w 6703483"/>
              <a:gd name="connsiteY8" fmla="*/ 2091267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3483" h="6477000">
                <a:moveTo>
                  <a:pt x="1962150" y="2091267"/>
                </a:moveTo>
                <a:lnTo>
                  <a:pt x="2969683" y="8467"/>
                </a:lnTo>
                <a:lnTo>
                  <a:pt x="6703483" y="0"/>
                </a:lnTo>
                <a:lnTo>
                  <a:pt x="3748616" y="6477000"/>
                </a:lnTo>
                <a:lnTo>
                  <a:pt x="0" y="6477000"/>
                </a:lnTo>
                <a:lnTo>
                  <a:pt x="1159933" y="3890433"/>
                </a:lnTo>
                <a:lnTo>
                  <a:pt x="2829983" y="3920067"/>
                </a:lnTo>
                <a:lnTo>
                  <a:pt x="3640666" y="2108200"/>
                </a:lnTo>
                <a:lnTo>
                  <a:pt x="1962150" y="2091267"/>
                </a:lnTo>
                <a:close/>
              </a:path>
            </a:pathLst>
          </a:custGeom>
          <a:blipFill dpi="0" rotWithShape="1">
            <a:blip r:embed="rId3"/>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 xmlns:a16="http://schemas.microsoft.com/office/drawing/2014/main" id="{BF3E8887-2D46-4945-80CC-BCB890047049}"/>
              </a:ext>
            </a:extLst>
          </p:cNvPr>
          <p:cNvSpPr/>
          <p:nvPr/>
        </p:nvSpPr>
        <p:spPr>
          <a:xfrm>
            <a:off x="2751667" y="3911600"/>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 fmla="*/ 1134533 w 2190750"/>
              <a:gd name="connsiteY0" fmla="*/ 0 h 2548467"/>
              <a:gd name="connsiteX1" fmla="*/ 0 w 2190750"/>
              <a:gd name="connsiteY1" fmla="*/ 2531533 h 2548467"/>
              <a:gd name="connsiteX2" fmla="*/ 999066 w 2190750"/>
              <a:gd name="connsiteY2" fmla="*/ 2548467 h 2548467"/>
              <a:gd name="connsiteX3" fmla="*/ 2190750 w 2190750"/>
              <a:gd name="connsiteY3" fmla="*/ 12700 h 2548467"/>
              <a:gd name="connsiteX4" fmla="*/ 1134533 w 2190750"/>
              <a:gd name="connsiteY4" fmla="*/ 0 h 2548467"/>
              <a:gd name="connsiteX0" fmla="*/ 1134533 w 2190750"/>
              <a:gd name="connsiteY0" fmla="*/ 0 h 2554817"/>
              <a:gd name="connsiteX1" fmla="*/ 0 w 2190750"/>
              <a:gd name="connsiteY1" fmla="*/ 2531533 h 2554817"/>
              <a:gd name="connsiteX2" fmla="*/ 1024466 w 2190750"/>
              <a:gd name="connsiteY2" fmla="*/ 2554817 h 2554817"/>
              <a:gd name="connsiteX3" fmla="*/ 2190750 w 2190750"/>
              <a:gd name="connsiteY3" fmla="*/ 12700 h 2554817"/>
              <a:gd name="connsiteX4" fmla="*/ 1134533 w 2190750"/>
              <a:gd name="connsiteY4" fmla="*/ 0 h 2554817"/>
              <a:gd name="connsiteX0" fmla="*/ 1159933 w 2216150"/>
              <a:gd name="connsiteY0" fmla="*/ 0 h 2563283"/>
              <a:gd name="connsiteX1" fmla="*/ 0 w 2216150"/>
              <a:gd name="connsiteY1" fmla="*/ 2563283 h 2563283"/>
              <a:gd name="connsiteX2" fmla="*/ 1049866 w 2216150"/>
              <a:gd name="connsiteY2" fmla="*/ 2554817 h 2563283"/>
              <a:gd name="connsiteX3" fmla="*/ 2216150 w 2216150"/>
              <a:gd name="connsiteY3" fmla="*/ 12700 h 2563283"/>
              <a:gd name="connsiteX4" fmla="*/ 1159933 w 2216150"/>
              <a:gd name="connsiteY4" fmla="*/ 0 h 2563283"/>
              <a:gd name="connsiteX0" fmla="*/ 1159933 w 2241550"/>
              <a:gd name="connsiteY0" fmla="*/ 0 h 2563283"/>
              <a:gd name="connsiteX1" fmla="*/ 0 w 2241550"/>
              <a:gd name="connsiteY1" fmla="*/ 2563283 h 2563283"/>
              <a:gd name="connsiteX2" fmla="*/ 1049866 w 2241550"/>
              <a:gd name="connsiteY2" fmla="*/ 2554817 h 2563283"/>
              <a:gd name="connsiteX3" fmla="*/ 2241550 w 2241550"/>
              <a:gd name="connsiteY3" fmla="*/ 0 h 2563283"/>
              <a:gd name="connsiteX4" fmla="*/ 1159933 w 2241550"/>
              <a:gd name="connsiteY4" fmla="*/ 0 h 256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 xmlns:a16="http://schemas.microsoft.com/office/drawing/2014/main" id="{C9FDF7BB-2E94-43F7-98BF-C1559BE556B9}"/>
              </a:ext>
            </a:extLst>
          </p:cNvPr>
          <p:cNvSpPr/>
          <p:nvPr/>
        </p:nvSpPr>
        <p:spPr>
          <a:xfrm>
            <a:off x="812800" y="2068407"/>
            <a:ext cx="6725819" cy="1841500"/>
          </a:xfrm>
          <a:custGeom>
            <a:avLst/>
            <a:gdLst>
              <a:gd name="connsiteX0" fmla="*/ 0 w 6256866"/>
              <a:gd name="connsiteY0" fmla="*/ 0 h 1828800"/>
              <a:gd name="connsiteX1" fmla="*/ 0 w 6256866"/>
              <a:gd name="connsiteY1" fmla="*/ 1828800 h 1828800"/>
              <a:gd name="connsiteX2" fmla="*/ 5452533 w 6256866"/>
              <a:gd name="connsiteY2" fmla="*/ 1828800 h 1828800"/>
              <a:gd name="connsiteX3" fmla="*/ 6256866 w 6256866"/>
              <a:gd name="connsiteY3" fmla="*/ 8466 h 1828800"/>
              <a:gd name="connsiteX4" fmla="*/ 0 w 6256866"/>
              <a:gd name="connsiteY4" fmla="*/ 0 h 1828800"/>
              <a:gd name="connsiteX0" fmla="*/ 0 w 6256866"/>
              <a:gd name="connsiteY0" fmla="*/ 0 h 1835150"/>
              <a:gd name="connsiteX1" fmla="*/ 0 w 6256866"/>
              <a:gd name="connsiteY1" fmla="*/ 1828800 h 1835150"/>
              <a:gd name="connsiteX2" fmla="*/ 5458883 w 6256866"/>
              <a:gd name="connsiteY2" fmla="*/ 1835150 h 1835150"/>
              <a:gd name="connsiteX3" fmla="*/ 6256866 w 6256866"/>
              <a:gd name="connsiteY3" fmla="*/ 8466 h 1835150"/>
              <a:gd name="connsiteX4" fmla="*/ 0 w 6256866"/>
              <a:gd name="connsiteY4" fmla="*/ 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866" h="1835150">
                <a:moveTo>
                  <a:pt x="0" y="0"/>
                </a:moveTo>
                <a:lnTo>
                  <a:pt x="0" y="1828800"/>
                </a:lnTo>
                <a:lnTo>
                  <a:pt x="5458883" y="1835150"/>
                </a:lnTo>
                <a:lnTo>
                  <a:pt x="6256866" y="8466"/>
                </a:lnTo>
                <a:lnTo>
                  <a:pt x="0"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 xmlns:a16="http://schemas.microsoft.com/office/drawing/2014/main" id="{DE89F959-4949-4688-A42E-8DFBD72B0E5D}"/>
              </a:ext>
            </a:extLst>
          </p:cNvPr>
          <p:cNvSpPr txBox="1"/>
          <p:nvPr/>
        </p:nvSpPr>
        <p:spPr>
          <a:xfrm>
            <a:off x="1273758" y="1396798"/>
            <a:ext cx="4326941" cy="646331"/>
          </a:xfrm>
          <a:prstGeom prst="rect">
            <a:avLst/>
          </a:prstGeom>
          <a:noFill/>
        </p:spPr>
        <p:txBody>
          <a:bodyPr wrap="square" rtlCol="0">
            <a:spAutoFit/>
          </a:bodyPr>
          <a:lstStyle/>
          <a:p>
            <a:pPr algn="dist"/>
            <a:r>
              <a:rPr lang="zh-CN" altLang="en-US" sz="3600" b="1" noProof="1">
                <a:gradFill>
                  <a:gsLst>
                    <a:gs pos="0">
                      <a:schemeClr val="accent1"/>
                    </a:gs>
                    <a:gs pos="100000">
                      <a:schemeClr val="tx1">
                        <a:lumMod val="95000"/>
                        <a:lumOff val="5000"/>
                      </a:schemeClr>
                    </a:gs>
                  </a:gsLst>
                  <a:lin ang="5400000" scaled="1"/>
                </a:gradFill>
                <a:cs typeface="+mn-ea"/>
                <a:sym typeface="+mn-lt"/>
              </a:rPr>
              <a:t>管理培训之</a:t>
            </a:r>
            <a:r>
              <a:rPr lang="en-US" altLang="zh-CN" sz="3600" b="1" noProof="1">
                <a:gradFill>
                  <a:gsLst>
                    <a:gs pos="0">
                      <a:schemeClr val="accent1"/>
                    </a:gs>
                    <a:gs pos="100000">
                      <a:schemeClr val="tx1">
                        <a:lumMod val="95000"/>
                        <a:lumOff val="5000"/>
                      </a:schemeClr>
                    </a:gs>
                  </a:gsLst>
                  <a:lin ang="5400000" scaled="1"/>
                </a:gradFill>
                <a:cs typeface="+mn-ea"/>
                <a:sym typeface="+mn-lt"/>
              </a:rPr>
              <a:t>——</a:t>
            </a:r>
            <a:endParaRPr lang="zh-CN" altLang="en-US" sz="3600" b="1" noProof="1">
              <a:gradFill>
                <a:gsLst>
                  <a:gs pos="0">
                    <a:schemeClr val="accent1"/>
                  </a:gs>
                  <a:gs pos="100000">
                    <a:schemeClr val="tx1">
                      <a:lumMod val="95000"/>
                      <a:lumOff val="5000"/>
                    </a:schemeClr>
                  </a:gs>
                </a:gsLst>
                <a:lin ang="5400000" scaled="1"/>
              </a:gradFill>
              <a:cs typeface="+mn-ea"/>
              <a:sym typeface="+mn-lt"/>
            </a:endParaRPr>
          </a:p>
        </p:txBody>
      </p:sp>
      <p:sp>
        <p:nvSpPr>
          <p:cNvPr id="20" name="文本框 19">
            <a:extLst>
              <a:ext uri="{FF2B5EF4-FFF2-40B4-BE49-F238E27FC236}">
                <a16:creationId xmlns="" xmlns:a16="http://schemas.microsoft.com/office/drawing/2014/main" id="{5D53E691-4796-41C5-822C-0B9ACA7DEDDC}"/>
              </a:ext>
            </a:extLst>
          </p:cNvPr>
          <p:cNvSpPr txBox="1"/>
          <p:nvPr/>
        </p:nvSpPr>
        <p:spPr>
          <a:xfrm>
            <a:off x="1214967" y="2412444"/>
            <a:ext cx="5439834" cy="1107996"/>
          </a:xfrm>
          <a:prstGeom prst="rect">
            <a:avLst/>
          </a:prstGeom>
          <a:noFill/>
        </p:spPr>
        <p:txBody>
          <a:bodyPr wrap="square" rtlCol="0">
            <a:spAutoFit/>
          </a:bodyPr>
          <a:lstStyle/>
          <a:p>
            <a:pPr algn="dist"/>
            <a:r>
              <a:rPr lang="zh-CN" altLang="en-US" sz="6600" b="1" dirty="0">
                <a:solidFill>
                  <a:schemeClr val="bg1"/>
                </a:solidFill>
                <a:cs typeface="+mn-ea"/>
                <a:sym typeface="+mn-lt"/>
              </a:rPr>
              <a:t>有效管理团队</a:t>
            </a:r>
          </a:p>
        </p:txBody>
      </p:sp>
      <p:sp>
        <p:nvSpPr>
          <p:cNvPr id="21" name="文本框 20">
            <a:extLst>
              <a:ext uri="{FF2B5EF4-FFF2-40B4-BE49-F238E27FC236}">
                <a16:creationId xmlns="" xmlns:a16="http://schemas.microsoft.com/office/drawing/2014/main" id="{ECD5A2ED-4A38-4B10-9FDD-389832E232F3}"/>
              </a:ext>
            </a:extLst>
          </p:cNvPr>
          <p:cNvSpPr txBox="1"/>
          <p:nvPr/>
        </p:nvSpPr>
        <p:spPr>
          <a:xfrm>
            <a:off x="9653058" y="5494865"/>
            <a:ext cx="1981200" cy="769441"/>
          </a:xfrm>
          <a:prstGeom prst="rect">
            <a:avLst/>
          </a:prstGeom>
          <a:noFill/>
        </p:spPr>
        <p:txBody>
          <a:bodyPr wrap="square" rtlCol="0">
            <a:spAutoFit/>
          </a:bodyPr>
          <a:lstStyle/>
          <a:p>
            <a:r>
              <a:rPr lang="en-US" altLang="zh-CN" sz="4400" dirty="0">
                <a:solidFill>
                  <a:schemeClr val="bg1"/>
                </a:solidFill>
                <a:cs typeface="+mn-ea"/>
                <a:sym typeface="+mn-lt"/>
              </a:rPr>
              <a:t>LOGO</a:t>
            </a:r>
            <a:endParaRPr lang="zh-CN" altLang="en-US" sz="4400" dirty="0">
              <a:solidFill>
                <a:schemeClr val="bg1"/>
              </a:solidFill>
              <a:cs typeface="+mn-ea"/>
              <a:sym typeface="+mn-lt"/>
            </a:endParaRPr>
          </a:p>
        </p:txBody>
      </p:sp>
      <p:sp>
        <p:nvSpPr>
          <p:cNvPr id="13" name="文本框 12">
            <a:extLst>
              <a:ext uri="{FF2B5EF4-FFF2-40B4-BE49-F238E27FC236}">
                <a16:creationId xmlns="" xmlns:a16="http://schemas.microsoft.com/office/drawing/2014/main" id="{2CCA39DA-E1AE-43A9-BC7D-7241081FB99B}"/>
              </a:ext>
            </a:extLst>
          </p:cNvPr>
          <p:cNvSpPr txBox="1"/>
          <p:nvPr/>
        </p:nvSpPr>
        <p:spPr>
          <a:xfrm>
            <a:off x="821848" y="693827"/>
            <a:ext cx="5442189" cy="58349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1">
                    <a:lumMod val="50000"/>
                  </a:schemeClr>
                </a:solidFill>
                <a:cs typeface="+mn-ea"/>
                <a:sym typeface="+mn-lt"/>
              </a:rPr>
              <a:t>The user can demonstrate on a projector or computer, or print the presentation and make it into a in a wider field</a:t>
            </a:r>
          </a:p>
        </p:txBody>
      </p:sp>
      <p:grpSp>
        <p:nvGrpSpPr>
          <p:cNvPr id="14" name="组合 1">
            <a:extLst>
              <a:ext uri="{FF2B5EF4-FFF2-40B4-BE49-F238E27FC236}">
                <a16:creationId xmlns="" xmlns:a16="http://schemas.microsoft.com/office/drawing/2014/main" id="{63F217DA-8001-48B9-B32F-76B7C00EF0E3}"/>
              </a:ext>
            </a:extLst>
          </p:cNvPr>
          <p:cNvGrpSpPr>
            <a:grpSpLocks noChangeAspect="1"/>
          </p:cNvGrpSpPr>
          <p:nvPr/>
        </p:nvGrpSpPr>
        <p:grpSpPr bwMode="auto">
          <a:xfrm>
            <a:off x="726017" y="4497651"/>
            <a:ext cx="2025650" cy="542925"/>
            <a:chOff x="1084975" y="1479740"/>
            <a:chExt cx="1822286" cy="1594450"/>
          </a:xfrm>
        </p:grpSpPr>
        <p:sp>
          <p:nvSpPr>
            <p:cNvPr id="15" name="椭圆 23">
              <a:extLst>
                <a:ext uri="{FF2B5EF4-FFF2-40B4-BE49-F238E27FC236}">
                  <a16:creationId xmlns="" xmlns:a16="http://schemas.microsoft.com/office/drawing/2014/main" id="{AB3CBA4D-1A44-44B4-A768-43C5FFDF8BA6}"/>
                </a:ext>
              </a:extLst>
            </p:cNvPr>
            <p:cNvSpPr/>
            <p:nvPr/>
          </p:nvSpPr>
          <p:spPr>
            <a:xfrm>
              <a:off x="1084975" y="1479740"/>
              <a:ext cx="1822286" cy="1594450"/>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schemeClr val="lt1"/>
                </a:solidFill>
                <a:cs typeface="+mn-ea"/>
                <a:sym typeface="+mn-lt"/>
              </a:endParaRPr>
            </a:p>
          </p:txBody>
        </p:sp>
        <p:sp>
          <p:nvSpPr>
            <p:cNvPr id="16" name="文本框 53">
              <a:extLst>
                <a:ext uri="{FF2B5EF4-FFF2-40B4-BE49-F238E27FC236}">
                  <a16:creationId xmlns="" xmlns:a16="http://schemas.microsoft.com/office/drawing/2014/main" id="{736B0FA1-8745-495F-81C3-1799779C3321}"/>
                </a:ext>
              </a:extLst>
            </p:cNvPr>
            <p:cNvSpPr>
              <a:spLocks noChangeArrowheads="1"/>
            </p:cNvSpPr>
            <p:nvPr/>
          </p:nvSpPr>
          <p:spPr bwMode="auto">
            <a:xfrm>
              <a:off x="1084975" y="1755598"/>
              <a:ext cx="1798137" cy="1197956"/>
            </a:xfrm>
            <a:prstGeom prst="roundRect">
              <a:avLst>
                <a:gd name="adj" fmla="val 16667"/>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主讲人</a:t>
              </a:r>
              <a:r>
                <a:rPr lang="zh-CN" altLang="en-US" sz="1600" dirty="0" smtClean="0">
                  <a:solidFill>
                    <a:schemeClr val="lt1"/>
                  </a:solidFill>
                  <a:cs typeface="+mn-ea"/>
                  <a:sym typeface="+mn-lt"/>
                </a:rPr>
                <a:t>：优品</a:t>
              </a:r>
              <a:r>
                <a:rPr lang="en-US" altLang="zh-CN" sz="1600" dirty="0" smtClean="0">
                  <a:solidFill>
                    <a:schemeClr val="lt1"/>
                  </a:solidFill>
                  <a:cs typeface="+mn-ea"/>
                  <a:sym typeface="+mn-lt"/>
                </a:rPr>
                <a:t>PPT</a:t>
              </a:r>
              <a:endParaRPr lang="zh-CN" altLang="en-US" sz="1600" dirty="0">
                <a:solidFill>
                  <a:schemeClr val="lt1"/>
                </a:solidFill>
                <a:cs typeface="+mn-ea"/>
                <a:sym typeface="+mn-lt"/>
              </a:endParaRPr>
            </a:p>
          </p:txBody>
        </p:sp>
      </p:grpSp>
      <p:grpSp>
        <p:nvGrpSpPr>
          <p:cNvPr id="17" name="组合 1">
            <a:extLst>
              <a:ext uri="{FF2B5EF4-FFF2-40B4-BE49-F238E27FC236}">
                <a16:creationId xmlns="" xmlns:a16="http://schemas.microsoft.com/office/drawing/2014/main" id="{2F94839C-FE41-40E7-842F-464B09E210E0}"/>
              </a:ext>
            </a:extLst>
          </p:cNvPr>
          <p:cNvGrpSpPr>
            <a:grpSpLocks noChangeAspect="1"/>
          </p:cNvGrpSpPr>
          <p:nvPr/>
        </p:nvGrpSpPr>
        <p:grpSpPr bwMode="auto">
          <a:xfrm>
            <a:off x="741963" y="5223403"/>
            <a:ext cx="2025650" cy="542925"/>
            <a:chOff x="1084975" y="1479740"/>
            <a:chExt cx="1822286" cy="1594450"/>
          </a:xfrm>
        </p:grpSpPr>
        <p:sp>
          <p:nvSpPr>
            <p:cNvPr id="18" name="椭圆 23">
              <a:extLst>
                <a:ext uri="{FF2B5EF4-FFF2-40B4-BE49-F238E27FC236}">
                  <a16:creationId xmlns="" xmlns:a16="http://schemas.microsoft.com/office/drawing/2014/main" id="{2AC0E26C-7A6A-4321-9E18-47B141452696}"/>
                </a:ext>
              </a:extLst>
            </p:cNvPr>
            <p:cNvSpPr/>
            <p:nvPr/>
          </p:nvSpPr>
          <p:spPr>
            <a:xfrm>
              <a:off x="1084975" y="1479740"/>
              <a:ext cx="1822286" cy="1594450"/>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schemeClr val="lt1"/>
                </a:solidFill>
                <a:cs typeface="+mn-ea"/>
                <a:sym typeface="+mn-lt"/>
              </a:endParaRPr>
            </a:p>
          </p:txBody>
        </p:sp>
        <p:sp>
          <p:nvSpPr>
            <p:cNvPr id="23" name="文本框 53">
              <a:extLst>
                <a:ext uri="{FF2B5EF4-FFF2-40B4-BE49-F238E27FC236}">
                  <a16:creationId xmlns="" xmlns:a16="http://schemas.microsoft.com/office/drawing/2014/main" id="{CFC8C0BE-F4AA-4842-9E3A-7C2A69B6E33F}"/>
                </a:ext>
              </a:extLst>
            </p:cNvPr>
            <p:cNvSpPr>
              <a:spLocks noChangeArrowheads="1"/>
            </p:cNvSpPr>
            <p:nvPr/>
          </p:nvSpPr>
          <p:spPr bwMode="auto">
            <a:xfrm>
              <a:off x="1084975" y="1643706"/>
              <a:ext cx="1798137" cy="1199351"/>
            </a:xfrm>
            <a:prstGeom prst="roundRect">
              <a:avLst>
                <a:gd name="adj" fmla="val 16667"/>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lt1"/>
                  </a:solidFill>
                  <a:cs typeface="+mn-ea"/>
                  <a:sym typeface="+mn-lt"/>
                </a:rPr>
                <a:t>日期：</a:t>
              </a:r>
              <a:r>
                <a:rPr lang="en-US" altLang="zh-CN" sz="1600" dirty="0" smtClean="0">
                  <a:solidFill>
                    <a:schemeClr val="lt1"/>
                  </a:solidFill>
                  <a:cs typeface="+mn-ea"/>
                  <a:sym typeface="+mn-lt"/>
                </a:rPr>
                <a:t>20XX.</a:t>
              </a:r>
              <a:r>
                <a:rPr lang="en-US" altLang="zh-CN" sz="1600" dirty="0" smtClean="0">
                  <a:cs typeface="+mn-ea"/>
                  <a:sym typeface="+mn-lt"/>
                </a:rPr>
                <a:t>XX</a:t>
              </a:r>
              <a:endParaRPr lang="zh-CN" altLang="en-US" sz="1600" dirty="0">
                <a:solidFill>
                  <a:schemeClr val="lt1"/>
                </a:solidFill>
                <a:cs typeface="+mn-ea"/>
                <a:sym typeface="+mn-lt"/>
              </a:endParaRPr>
            </a:p>
          </p:txBody>
        </p:sp>
      </p:grpSp>
    </p:spTree>
    <p:extLst>
      <p:ext uri="{BB962C8B-B14F-4D97-AF65-F5344CB8AC3E}">
        <p14:creationId xmlns:p14="http://schemas.microsoft.com/office/powerpoint/2010/main" val="869489467"/>
      </p:ext>
    </p:extLst>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1700"/>
                                </p:stCondLst>
                                <p:childTnLst>
                                  <p:par>
                                    <p:cTn id="29" presetID="2" presetClass="entr" presetSubtype="8" fill="hold" grpId="0" nodeType="afterEffect" p14:presetBounceEnd="50000">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14:bounceEnd="50000">
                                          <p:cBhvr additive="base">
                                            <p:cTn id="31"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iterate type="lt">
                                        <p:tmPct val="2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6" presetClass="emph" presetSubtype="0" fill="hold" grpId="1" nodeType="withEffect">
                                      <p:stCondLst>
                                        <p:cond delay="0"/>
                                      </p:stCondLst>
                                      <p:childTnLst>
                                        <p:animEffect transition="out" filter="fade">
                                          <p:cBhvr>
                                            <p:cTn id="43" dur="500" tmFilter="0, 0; .2, .5; .8, .5; 1, 0"/>
                                            <p:tgtEl>
                                              <p:spTgt spid="21"/>
                                            </p:tgtEl>
                                          </p:cBhvr>
                                        </p:animEffect>
                                        <p:animScale>
                                          <p:cBhvr>
                                            <p:cTn id="44" dur="250" autoRev="1" fill="hold"/>
                                            <p:tgtEl>
                                              <p:spTgt spid="21"/>
                                            </p:tgtEl>
                                          </p:cBhvr>
                                          <p:by x="105000" y="105000"/>
                                        </p:animScale>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35" presetClass="path" presetSubtype="0" fill="hold" grpId="1" nodeType="withEffect">
                                      <p:stCondLst>
                                        <p:cond delay="0"/>
                                      </p:stCondLst>
                                      <p:childTnLst>
                                        <p:animMotion origin="layout" path="M 0.06953 -0.00116 L 8.33333E-7 1.85185E-6 " pathEditMode="relative" rAng="0" ptsTypes="AA">
                                          <p:cBhvr>
                                            <p:cTn id="49" dur="1000" fill="hold"/>
                                            <p:tgtEl>
                                              <p:spTgt spid="13"/>
                                            </p:tgtEl>
                                            <p:attrNameLst>
                                              <p:attrName>ppt_x</p:attrName>
                                              <p:attrName>ppt_y</p:attrName>
                                            </p:attrNameLst>
                                          </p:cBhvr>
                                          <p:rCtr x="-3477" y="46"/>
                                        </p:animMotion>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9" grpId="0"/>
          <p:bldP spid="20" grpId="0"/>
          <p:bldP spid="21" grpId="0"/>
          <p:bldP spid="21" grpId="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17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iterate type="lt">
                                        <p:tmPct val="2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6" presetClass="emph" presetSubtype="0" fill="hold" grpId="1" nodeType="withEffect">
                                      <p:stCondLst>
                                        <p:cond delay="0"/>
                                      </p:stCondLst>
                                      <p:childTnLst>
                                        <p:animEffect transition="out" filter="fade">
                                          <p:cBhvr>
                                            <p:cTn id="43" dur="500" tmFilter="0, 0; .2, .5; .8, .5; 1, 0"/>
                                            <p:tgtEl>
                                              <p:spTgt spid="21"/>
                                            </p:tgtEl>
                                          </p:cBhvr>
                                        </p:animEffect>
                                        <p:animScale>
                                          <p:cBhvr>
                                            <p:cTn id="44" dur="250" autoRev="1" fill="hold"/>
                                            <p:tgtEl>
                                              <p:spTgt spid="21"/>
                                            </p:tgtEl>
                                          </p:cBhvr>
                                          <p:by x="105000" y="105000"/>
                                        </p:animScale>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35" presetClass="path" presetSubtype="0" fill="hold" grpId="1" nodeType="withEffect">
                                      <p:stCondLst>
                                        <p:cond delay="0"/>
                                      </p:stCondLst>
                                      <p:childTnLst>
                                        <p:animMotion origin="layout" path="M 0.06953 -0.00116 L 8.33333E-7 1.85185E-6 " pathEditMode="relative" rAng="0" ptsTypes="AA">
                                          <p:cBhvr>
                                            <p:cTn id="49" dur="1000" fill="hold"/>
                                            <p:tgtEl>
                                              <p:spTgt spid="13"/>
                                            </p:tgtEl>
                                            <p:attrNameLst>
                                              <p:attrName>ppt_x</p:attrName>
                                              <p:attrName>ppt_y</p:attrName>
                                            </p:attrNameLst>
                                          </p:cBhvr>
                                          <p:rCtr x="-3477" y="46"/>
                                        </p:animMotion>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9" grpId="0"/>
          <p:bldP spid="20" grpId="0"/>
          <p:bldP spid="21" grpId="0"/>
          <p:bldP spid="21" grpId="1"/>
          <p:bldP spid="13" grpId="0"/>
          <p:bldP spid="13"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C79B8996-B5C7-42E3-B3B0-1E1918BA71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878" y="2928508"/>
            <a:ext cx="11947659" cy="3848100"/>
          </a:xfrm>
          <a:prstGeom prst="rect">
            <a:avLst/>
          </a:prstGeom>
        </p:spPr>
      </p:pic>
      <p:sp>
        <p:nvSpPr>
          <p:cNvPr id="10" name="矩形 9"/>
          <p:cNvSpPr>
            <a:spLocks noChangeArrowheads="1"/>
          </p:cNvSpPr>
          <p:nvPr/>
        </p:nvSpPr>
        <p:spPr bwMode="auto">
          <a:xfrm>
            <a:off x="1557076" y="1387163"/>
            <a:ext cx="86769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b="0" dirty="0">
                <a:solidFill>
                  <a:schemeClr val="tx1">
                    <a:lumMod val="85000"/>
                    <a:lumOff val="15000"/>
                  </a:schemeClr>
                </a:solidFill>
                <a:cs typeface="+mn-ea"/>
                <a:sym typeface="+mn-lt"/>
              </a:rPr>
              <a:t>每只雁鼓动双翼时，对尾随的同伴都具有“鼓舞”的作用。雁群一字排成</a:t>
            </a:r>
            <a:r>
              <a:rPr lang="en-US" altLang="zh-CN" sz="1600" b="0" dirty="0">
                <a:solidFill>
                  <a:schemeClr val="tx1">
                    <a:lumMod val="85000"/>
                    <a:lumOff val="15000"/>
                  </a:schemeClr>
                </a:solidFill>
                <a:cs typeface="+mn-ea"/>
                <a:sym typeface="+mn-lt"/>
              </a:rPr>
              <a:t>V</a:t>
            </a:r>
            <a:r>
              <a:rPr lang="zh-CN" altLang="en-US" sz="1600" b="0" dirty="0">
                <a:solidFill>
                  <a:schemeClr val="tx1">
                    <a:lumMod val="85000"/>
                    <a:lumOff val="15000"/>
                  </a:schemeClr>
                </a:solidFill>
                <a:cs typeface="+mn-ea"/>
                <a:sym typeface="+mn-lt"/>
              </a:rPr>
              <a:t>字型时，比孤雁单飞增加了百分之七十一的飞行距离。</a:t>
            </a:r>
          </a:p>
          <a:p>
            <a:pPr>
              <a:lnSpc>
                <a:spcPct val="150000"/>
              </a:lnSpc>
            </a:pPr>
            <a:r>
              <a:rPr lang="zh-CN" altLang="en-US" sz="1600" b="0" dirty="0">
                <a:solidFill>
                  <a:schemeClr val="tx1">
                    <a:lumMod val="85000"/>
                    <a:lumOff val="15000"/>
                  </a:schemeClr>
                </a:solidFill>
                <a:cs typeface="+mn-ea"/>
                <a:sym typeface="+mn-lt"/>
              </a:rPr>
              <a:t>当带头的雁疲倦了，它会退回队伍，由另一只取代它的位置。</a:t>
            </a:r>
          </a:p>
          <a:p>
            <a:pPr>
              <a:lnSpc>
                <a:spcPct val="150000"/>
              </a:lnSpc>
            </a:pPr>
            <a:r>
              <a:rPr lang="zh-CN" altLang="en-US" sz="1600" b="0" dirty="0">
                <a:solidFill>
                  <a:schemeClr val="tx1">
                    <a:lumMod val="85000"/>
                    <a:lumOff val="15000"/>
                  </a:schemeClr>
                </a:solidFill>
                <a:cs typeface="+mn-ea"/>
                <a:sym typeface="+mn-lt"/>
              </a:rPr>
              <a:t>队伍中后面的大雁会以叫声鼓励前面的伙伴继续前进。</a:t>
            </a:r>
          </a:p>
          <a:p>
            <a:pPr>
              <a:lnSpc>
                <a:spcPct val="150000"/>
              </a:lnSpc>
            </a:pPr>
            <a:r>
              <a:rPr lang="zh-CN" altLang="en-US" sz="1600" b="0" dirty="0">
                <a:solidFill>
                  <a:schemeClr val="tx1">
                    <a:lumMod val="85000"/>
                    <a:lumOff val="15000"/>
                  </a:schemeClr>
                </a:solidFill>
                <a:cs typeface="+mn-ea"/>
                <a:sym typeface="+mn-lt"/>
              </a:rPr>
              <a:t>当有雁只生病或受伤时，其它两只雁会由队伍飞下协助及保护它。这两只雁会一直伴随在它的旁边，直到它康复或死亡为止。然后他们自己组成队伍再开始飞行，或者去追赶上原来的雁群。</a:t>
            </a:r>
          </a:p>
        </p:txBody>
      </p:sp>
      <p:grpSp>
        <p:nvGrpSpPr>
          <p:cNvPr id="11" name="组合 10"/>
          <p:cNvGrpSpPr>
            <a:grpSpLocks/>
          </p:cNvGrpSpPr>
          <p:nvPr/>
        </p:nvGrpSpPr>
        <p:grpSpPr bwMode="auto">
          <a:xfrm>
            <a:off x="10503240" y="1202496"/>
            <a:ext cx="441887" cy="2638287"/>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888"/>
              <a:ext cx="3237003" cy="664612"/>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大雁的启示 </a:t>
              </a:r>
            </a:p>
          </p:txBody>
        </p:sp>
      </p:grpSp>
      <p:grpSp>
        <p:nvGrpSpPr>
          <p:cNvPr id="16" name="组合 15">
            <a:extLst>
              <a:ext uri="{FF2B5EF4-FFF2-40B4-BE49-F238E27FC236}">
                <a16:creationId xmlns="" xmlns:a16="http://schemas.microsoft.com/office/drawing/2014/main" id="{CFD9869B-AFB7-4A06-B3D4-87CB2DB578A6}"/>
              </a:ext>
            </a:extLst>
          </p:cNvPr>
          <p:cNvGrpSpPr/>
          <p:nvPr/>
        </p:nvGrpSpPr>
        <p:grpSpPr>
          <a:xfrm>
            <a:off x="167640" y="377160"/>
            <a:ext cx="6715760" cy="646331"/>
            <a:chOff x="167640" y="129510"/>
            <a:chExt cx="6715760" cy="646331"/>
          </a:xfrm>
        </p:grpSpPr>
        <p:sp>
          <p:nvSpPr>
            <p:cNvPr id="17" name="矩形 16">
              <a:extLst>
                <a:ext uri="{FF2B5EF4-FFF2-40B4-BE49-F238E27FC236}">
                  <a16:creationId xmlns="" xmlns:a16="http://schemas.microsoft.com/office/drawing/2014/main" id="{96C53D0D-71A5-406E-A4B1-39C4EE972384}"/>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8475291B-8D3F-49DF-930E-0147B10D7AA8}"/>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6D5325A6-4B55-4889-B227-B2988BEB803C}"/>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p>
          </p:txBody>
        </p:sp>
      </p:grpSp>
    </p:spTree>
    <p:extLst>
      <p:ext uri="{BB962C8B-B14F-4D97-AF65-F5344CB8AC3E}">
        <p14:creationId xmlns:p14="http://schemas.microsoft.com/office/powerpoint/2010/main" val="156082775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03B4B00A-1253-419D-BD48-1356A95357C5}"/>
              </a:ext>
            </a:extLst>
          </p:cNvPr>
          <p:cNvSpPr txBox="1">
            <a:spLocks/>
          </p:cNvSpPr>
          <p:nvPr/>
        </p:nvSpPr>
        <p:spPr>
          <a:xfrm>
            <a:off x="6392235" y="5650130"/>
            <a:ext cx="3341687" cy="954107"/>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我们必须确定从我们背后传来的是鼓励的“叫声”，而不是其它的“叫声”。</a:t>
            </a:r>
          </a:p>
          <a:p>
            <a:pPr algn="ctr"/>
            <a:r>
              <a:rPr lang="zh-CN" altLang="en-US" sz="1400" noProof="1">
                <a:solidFill>
                  <a:schemeClr val="tx1">
                    <a:lumMod val="85000"/>
                    <a:lumOff val="15000"/>
                  </a:schemeClr>
                </a:solidFill>
                <a:cs typeface="+mn-ea"/>
                <a:sym typeface="+mn-lt"/>
              </a:rPr>
              <a:t>相互间的鼓励会振奋队员的精神，坚持到底。</a:t>
            </a:r>
          </a:p>
        </p:txBody>
      </p:sp>
      <p:sp>
        <p:nvSpPr>
          <p:cNvPr id="13" name="文本框 12">
            <a:extLst>
              <a:ext uri="{FF2B5EF4-FFF2-40B4-BE49-F238E27FC236}">
                <a16:creationId xmlns="" xmlns:a16="http://schemas.microsoft.com/office/drawing/2014/main" id="{5F5CEFEA-BA01-4A70-BE9D-A15B4E9FB016}"/>
              </a:ext>
            </a:extLst>
          </p:cNvPr>
          <p:cNvSpPr txBox="1">
            <a:spLocks/>
          </p:cNvSpPr>
          <p:nvPr/>
        </p:nvSpPr>
        <p:spPr>
          <a:xfrm>
            <a:off x="9089457" y="2849517"/>
            <a:ext cx="2879848" cy="1384995"/>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如果我们与大雁一样聪明的话，我们也会互相扶持，不论是在困难的时刻或在顺利的时刻。 </a:t>
            </a:r>
          </a:p>
          <a:p>
            <a:pPr algn="ctr"/>
            <a:r>
              <a:rPr lang="zh-CN" altLang="en-US" sz="1400" noProof="1">
                <a:solidFill>
                  <a:schemeClr val="tx1">
                    <a:lumMod val="85000"/>
                    <a:lumOff val="15000"/>
                  </a:schemeClr>
                </a:solidFill>
                <a:cs typeface="+mn-ea"/>
                <a:sym typeface="+mn-lt"/>
              </a:rPr>
              <a:t>当有人必须离开团队时，我们实在应该举行一个告别仪式，因为它更多的是做给没走的成员看的。</a:t>
            </a:r>
          </a:p>
        </p:txBody>
      </p:sp>
      <p:sp>
        <p:nvSpPr>
          <p:cNvPr id="15" name="文本框 14">
            <a:extLst>
              <a:ext uri="{FF2B5EF4-FFF2-40B4-BE49-F238E27FC236}">
                <a16:creationId xmlns="" xmlns:a16="http://schemas.microsoft.com/office/drawing/2014/main" id="{CBF9EA87-E786-48D0-98BC-586C63DB53D5}"/>
              </a:ext>
            </a:extLst>
          </p:cNvPr>
          <p:cNvSpPr txBox="1">
            <a:spLocks/>
          </p:cNvSpPr>
          <p:nvPr/>
        </p:nvSpPr>
        <p:spPr>
          <a:xfrm>
            <a:off x="4952311" y="429486"/>
            <a:ext cx="2879848" cy="1169551"/>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在从事困难的任务时，轮流担任与共享领导权是有必要的，也是明智的，因为我们都是互相依赖的。要认识到自己也有能力不足的时候，懂得依靠团队力量而不是个人力量。 </a:t>
            </a:r>
          </a:p>
        </p:txBody>
      </p:sp>
      <p:sp>
        <p:nvSpPr>
          <p:cNvPr id="17" name="文本框 16">
            <a:extLst>
              <a:ext uri="{FF2B5EF4-FFF2-40B4-BE49-F238E27FC236}">
                <a16:creationId xmlns="" xmlns:a16="http://schemas.microsoft.com/office/drawing/2014/main" id="{5D23133C-A1B1-4280-BF64-9E4D9942819B}"/>
              </a:ext>
            </a:extLst>
          </p:cNvPr>
          <p:cNvSpPr txBox="1">
            <a:spLocks/>
          </p:cNvSpPr>
          <p:nvPr/>
        </p:nvSpPr>
        <p:spPr>
          <a:xfrm>
            <a:off x="1562894" y="1222151"/>
            <a:ext cx="3298809" cy="954107"/>
          </a:xfrm>
          <a:prstGeom prst="rect">
            <a:avLst/>
          </a:prstGeom>
          <a:noFill/>
        </p:spPr>
        <p:txBody>
          <a:bodyPr wrap="square" rtlCol="0">
            <a:spAutoFit/>
          </a:bodyPr>
          <a:lstStyle/>
          <a:p>
            <a:r>
              <a:rPr lang="zh-CN" altLang="en-US" sz="1400" noProof="1">
                <a:solidFill>
                  <a:schemeClr val="tx1">
                    <a:lumMod val="85000"/>
                    <a:lumOff val="15000"/>
                  </a:schemeClr>
                </a:solidFill>
                <a:cs typeface="+mn-ea"/>
                <a:sym typeface="+mn-lt"/>
              </a:rPr>
              <a:t>与拥有相同目标的人同行，能更快速，更容易地到达目的地，因为彼此之间能互相推动。</a:t>
            </a:r>
          </a:p>
          <a:p>
            <a:r>
              <a:rPr lang="en-US" altLang="zh-CN" sz="1400" noProof="1">
                <a:solidFill>
                  <a:schemeClr val="tx1">
                    <a:lumMod val="85000"/>
                    <a:lumOff val="15000"/>
                  </a:schemeClr>
                </a:solidFill>
                <a:cs typeface="+mn-ea"/>
                <a:sym typeface="+mn-lt"/>
              </a:rPr>
              <a:t>1+1 </a:t>
            </a:r>
            <a:r>
              <a:rPr lang="zh-CN" altLang="en-US" sz="1400" noProof="1">
                <a:solidFill>
                  <a:schemeClr val="tx1">
                    <a:lumMod val="85000"/>
                    <a:lumOff val="15000"/>
                  </a:schemeClr>
                </a:solidFill>
                <a:cs typeface="+mn-ea"/>
                <a:sym typeface="+mn-lt"/>
              </a:rPr>
              <a:t>＞</a:t>
            </a:r>
            <a:r>
              <a:rPr lang="en-US" altLang="zh-CN" sz="1400" noProof="1">
                <a:solidFill>
                  <a:schemeClr val="tx1">
                    <a:lumMod val="85000"/>
                    <a:lumOff val="15000"/>
                  </a:schemeClr>
                </a:solidFill>
                <a:cs typeface="+mn-ea"/>
                <a:sym typeface="+mn-lt"/>
              </a:rPr>
              <a:t>2  </a:t>
            </a:r>
            <a:r>
              <a:rPr lang="zh-CN" altLang="en-US" sz="1400" noProof="1">
                <a:solidFill>
                  <a:schemeClr val="tx1">
                    <a:lumMod val="85000"/>
                    <a:lumOff val="15000"/>
                  </a:schemeClr>
                </a:solidFill>
                <a:cs typeface="+mn-ea"/>
                <a:sym typeface="+mn-lt"/>
              </a:rPr>
              <a:t>的团队才是优秀的团队。</a:t>
            </a:r>
          </a:p>
        </p:txBody>
      </p:sp>
      <p:sp>
        <p:nvSpPr>
          <p:cNvPr id="19" name="文本框 18">
            <a:extLst>
              <a:ext uri="{FF2B5EF4-FFF2-40B4-BE49-F238E27FC236}">
                <a16:creationId xmlns="" xmlns:a16="http://schemas.microsoft.com/office/drawing/2014/main" id="{3C8ABFCB-2E40-49D6-88D5-93FEEDD6168C}"/>
              </a:ext>
            </a:extLst>
          </p:cNvPr>
          <p:cNvSpPr txBox="1">
            <a:spLocks/>
          </p:cNvSpPr>
          <p:nvPr/>
        </p:nvSpPr>
        <p:spPr>
          <a:xfrm>
            <a:off x="3193715" y="5009717"/>
            <a:ext cx="2879848" cy="954107"/>
          </a:xfrm>
          <a:prstGeom prst="rect">
            <a:avLst/>
          </a:prstGeom>
          <a:noFill/>
        </p:spPr>
        <p:txBody>
          <a:bodyPr wrap="square" rtlCol="0">
            <a:spAutoFit/>
          </a:bodyPr>
          <a:lstStyle/>
          <a:p>
            <a:r>
              <a:rPr lang="zh-CN" altLang="en-US" sz="1400" noProof="1">
                <a:solidFill>
                  <a:schemeClr val="tx1">
                    <a:lumMod val="85000"/>
                    <a:lumOff val="15000"/>
                  </a:schemeClr>
                </a:solidFill>
                <a:cs typeface="+mn-ea"/>
                <a:sym typeface="+mn-lt"/>
              </a:rPr>
              <a:t>如果我们与大雁一样聪明的话，我们就会留在与自己目标一致的队伍里，而且乐意接受他人的协助，也愿意协助他人。 </a:t>
            </a:r>
          </a:p>
        </p:txBody>
      </p:sp>
      <p:grpSp>
        <p:nvGrpSpPr>
          <p:cNvPr id="10" name="组合 9">
            <a:extLst>
              <a:ext uri="{FF2B5EF4-FFF2-40B4-BE49-F238E27FC236}">
                <a16:creationId xmlns="" xmlns:a16="http://schemas.microsoft.com/office/drawing/2014/main" id="{30204967-9D49-4960-A64E-212AF1AE27A3}"/>
              </a:ext>
            </a:extLst>
          </p:cNvPr>
          <p:cNvGrpSpPr/>
          <p:nvPr/>
        </p:nvGrpSpPr>
        <p:grpSpPr>
          <a:xfrm rot="5400000">
            <a:off x="2960511" y="-1097379"/>
            <a:ext cx="3251855" cy="9172874"/>
            <a:chOff x="3475037" y="1523062"/>
            <a:chExt cx="5222059" cy="5407110"/>
          </a:xfrm>
        </p:grpSpPr>
        <p:sp>
          <p:nvSpPr>
            <p:cNvPr id="20" name="Freeform 21">
              <a:extLst>
                <a:ext uri="{FF2B5EF4-FFF2-40B4-BE49-F238E27FC236}">
                  <a16:creationId xmlns="" xmlns:a16="http://schemas.microsoft.com/office/drawing/2014/main" id="{7500598C-9C71-4EE3-8A49-4B62D4D7720F}"/>
                </a:ext>
              </a:extLst>
            </p:cNvPr>
            <p:cNvSpPr>
              <a:spLocks noChangeAspect="1"/>
            </p:cNvSpPr>
            <p:nvPr/>
          </p:nvSpPr>
          <p:spPr bwMode="auto">
            <a:xfrm>
              <a:off x="5753100" y="1523062"/>
              <a:ext cx="630238" cy="5351463"/>
            </a:xfrm>
            <a:custGeom>
              <a:avLst/>
              <a:gdLst>
                <a:gd name="T0" fmla="*/ 1366 w 1732"/>
                <a:gd name="T1" fmla="*/ 1500 h 14715"/>
                <a:gd name="T2" fmla="*/ 1366 w 1732"/>
                <a:gd name="T3" fmla="*/ 14715 h 14715"/>
                <a:gd name="T4" fmla="*/ 366 w 1732"/>
                <a:gd name="T5" fmla="*/ 14715 h 14715"/>
                <a:gd name="T6" fmla="*/ 366 w 1732"/>
                <a:gd name="T7" fmla="*/ 1500 h 14715"/>
                <a:gd name="T8" fmla="*/ 0 w 1732"/>
                <a:gd name="T9" fmla="*/ 1500 h 14715"/>
                <a:gd name="T10" fmla="*/ 433 w 1732"/>
                <a:gd name="T11" fmla="*/ 750 h 14715"/>
                <a:gd name="T12" fmla="*/ 866 w 1732"/>
                <a:gd name="T13" fmla="*/ 0 h 14715"/>
                <a:gd name="T14" fmla="*/ 1299 w 1732"/>
                <a:gd name="T15" fmla="*/ 750 h 14715"/>
                <a:gd name="T16" fmla="*/ 1732 w 1732"/>
                <a:gd name="T17" fmla="*/ 1500 h 14715"/>
                <a:gd name="T18" fmla="*/ 1366 w 1732"/>
                <a:gd name="T19" fmla="*/ 1500 h 14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2" h="14715">
                  <a:moveTo>
                    <a:pt x="1366" y="1500"/>
                  </a:moveTo>
                  <a:lnTo>
                    <a:pt x="1366" y="14715"/>
                  </a:lnTo>
                  <a:lnTo>
                    <a:pt x="366" y="14715"/>
                  </a:lnTo>
                  <a:lnTo>
                    <a:pt x="366" y="1500"/>
                  </a:lnTo>
                  <a:lnTo>
                    <a:pt x="0" y="1500"/>
                  </a:lnTo>
                  <a:lnTo>
                    <a:pt x="433" y="750"/>
                  </a:lnTo>
                  <a:lnTo>
                    <a:pt x="866" y="0"/>
                  </a:lnTo>
                  <a:lnTo>
                    <a:pt x="1299" y="750"/>
                  </a:lnTo>
                  <a:lnTo>
                    <a:pt x="1732" y="1500"/>
                  </a:lnTo>
                  <a:lnTo>
                    <a:pt x="1366" y="1500"/>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Freeform 22">
              <a:extLst>
                <a:ext uri="{FF2B5EF4-FFF2-40B4-BE49-F238E27FC236}">
                  <a16:creationId xmlns="" xmlns:a16="http://schemas.microsoft.com/office/drawing/2014/main" id="{E9709387-60AA-4D47-8B52-2142A311B633}"/>
                </a:ext>
              </a:extLst>
            </p:cNvPr>
            <p:cNvSpPr>
              <a:spLocks noChangeAspect="1"/>
            </p:cNvSpPr>
            <p:nvPr/>
          </p:nvSpPr>
          <p:spPr bwMode="auto">
            <a:xfrm>
              <a:off x="5866583" y="2593122"/>
              <a:ext cx="2830513" cy="4337050"/>
            </a:xfrm>
            <a:custGeom>
              <a:avLst/>
              <a:gdLst>
                <a:gd name="T0" fmla="*/ 6278 w 7778"/>
                <a:gd name="T1" fmla="*/ 1366 h 11924"/>
                <a:gd name="T2" fmla="*/ 1808 w 7778"/>
                <a:gd name="T3" fmla="*/ 1366 h 11924"/>
                <a:gd name="T4" fmla="*/ 1238 w 7778"/>
                <a:gd name="T5" fmla="*/ 1603 h 11924"/>
                <a:gd name="T6" fmla="*/ 1000 w 7778"/>
                <a:gd name="T7" fmla="*/ 2173 h 11924"/>
                <a:gd name="T8" fmla="*/ 1000 w 7778"/>
                <a:gd name="T9" fmla="*/ 11924 h 11924"/>
                <a:gd name="T10" fmla="*/ 0 w 7778"/>
                <a:gd name="T11" fmla="*/ 11924 h 11924"/>
                <a:gd name="T12" fmla="*/ 0 w 7778"/>
                <a:gd name="T13" fmla="*/ 2173 h 11924"/>
                <a:gd name="T14" fmla="*/ 531 w 7778"/>
                <a:gd name="T15" fmla="*/ 896 h 11924"/>
                <a:gd name="T16" fmla="*/ 1808 w 7778"/>
                <a:gd name="T17" fmla="*/ 366 h 11924"/>
                <a:gd name="T18" fmla="*/ 6278 w 7778"/>
                <a:gd name="T19" fmla="*/ 366 h 11924"/>
                <a:gd name="T20" fmla="*/ 6278 w 7778"/>
                <a:gd name="T21" fmla="*/ 0 h 11924"/>
                <a:gd name="T22" fmla="*/ 7028 w 7778"/>
                <a:gd name="T23" fmla="*/ 433 h 11924"/>
                <a:gd name="T24" fmla="*/ 7778 w 7778"/>
                <a:gd name="T25" fmla="*/ 866 h 11924"/>
                <a:gd name="T26" fmla="*/ 7028 w 7778"/>
                <a:gd name="T27" fmla="*/ 1299 h 11924"/>
                <a:gd name="T28" fmla="*/ 6278 w 7778"/>
                <a:gd name="T29" fmla="*/ 1732 h 11924"/>
                <a:gd name="T30" fmla="*/ 6278 w 7778"/>
                <a:gd name="T31" fmla="*/ 1366 h 1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78" h="11924">
                  <a:moveTo>
                    <a:pt x="6278" y="1366"/>
                  </a:moveTo>
                  <a:lnTo>
                    <a:pt x="1808" y="1366"/>
                  </a:lnTo>
                  <a:cubicBezTo>
                    <a:pt x="1586" y="1366"/>
                    <a:pt x="1384" y="1456"/>
                    <a:pt x="1238" y="1603"/>
                  </a:cubicBezTo>
                  <a:cubicBezTo>
                    <a:pt x="1091" y="1749"/>
                    <a:pt x="1000" y="1951"/>
                    <a:pt x="1000" y="2173"/>
                  </a:cubicBezTo>
                  <a:lnTo>
                    <a:pt x="1000" y="11924"/>
                  </a:lnTo>
                  <a:lnTo>
                    <a:pt x="0" y="11924"/>
                  </a:lnTo>
                  <a:lnTo>
                    <a:pt x="0" y="2173"/>
                  </a:lnTo>
                  <a:cubicBezTo>
                    <a:pt x="0" y="1675"/>
                    <a:pt x="203" y="1223"/>
                    <a:pt x="531" y="896"/>
                  </a:cubicBezTo>
                  <a:cubicBezTo>
                    <a:pt x="858" y="569"/>
                    <a:pt x="1310" y="366"/>
                    <a:pt x="1808" y="366"/>
                  </a:cubicBezTo>
                  <a:lnTo>
                    <a:pt x="6278" y="366"/>
                  </a:lnTo>
                  <a:lnTo>
                    <a:pt x="6278" y="0"/>
                  </a:lnTo>
                  <a:lnTo>
                    <a:pt x="7028" y="433"/>
                  </a:lnTo>
                  <a:lnTo>
                    <a:pt x="7778" y="866"/>
                  </a:lnTo>
                  <a:lnTo>
                    <a:pt x="7028" y="1299"/>
                  </a:lnTo>
                  <a:lnTo>
                    <a:pt x="6278" y="1732"/>
                  </a:lnTo>
                  <a:lnTo>
                    <a:pt x="6278" y="1366"/>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reeform 23">
              <a:extLst>
                <a:ext uri="{FF2B5EF4-FFF2-40B4-BE49-F238E27FC236}">
                  <a16:creationId xmlns="" xmlns:a16="http://schemas.microsoft.com/office/drawing/2014/main" id="{62887343-8711-4441-BB8D-9EA323C886DD}"/>
                </a:ext>
              </a:extLst>
            </p:cNvPr>
            <p:cNvSpPr>
              <a:spLocks noChangeAspect="1"/>
            </p:cNvSpPr>
            <p:nvPr/>
          </p:nvSpPr>
          <p:spPr bwMode="auto">
            <a:xfrm>
              <a:off x="3475037" y="3456637"/>
              <a:ext cx="2774950" cy="3417888"/>
            </a:xfrm>
            <a:custGeom>
              <a:avLst/>
              <a:gdLst>
                <a:gd name="T0" fmla="*/ 1500 w 7625"/>
                <a:gd name="T1" fmla="*/ 366 h 9398"/>
                <a:gd name="T2" fmla="*/ 5818 w 7625"/>
                <a:gd name="T3" fmla="*/ 366 h 9398"/>
                <a:gd name="T4" fmla="*/ 7095 w 7625"/>
                <a:gd name="T5" fmla="*/ 897 h 9398"/>
                <a:gd name="T6" fmla="*/ 7625 w 7625"/>
                <a:gd name="T7" fmla="*/ 2174 h 9398"/>
                <a:gd name="T8" fmla="*/ 7625 w 7625"/>
                <a:gd name="T9" fmla="*/ 9398 h 9398"/>
                <a:gd name="T10" fmla="*/ 6625 w 7625"/>
                <a:gd name="T11" fmla="*/ 9398 h 9398"/>
                <a:gd name="T12" fmla="*/ 6625 w 7625"/>
                <a:gd name="T13" fmla="*/ 2174 h 9398"/>
                <a:gd name="T14" fmla="*/ 6388 w 7625"/>
                <a:gd name="T15" fmla="*/ 1604 h 9398"/>
                <a:gd name="T16" fmla="*/ 5818 w 7625"/>
                <a:gd name="T17" fmla="*/ 1366 h 9398"/>
                <a:gd name="T18" fmla="*/ 1500 w 7625"/>
                <a:gd name="T19" fmla="*/ 1366 h 9398"/>
                <a:gd name="T20" fmla="*/ 1500 w 7625"/>
                <a:gd name="T21" fmla="*/ 1733 h 9398"/>
                <a:gd name="T22" fmla="*/ 750 w 7625"/>
                <a:gd name="T23" fmla="*/ 1299 h 9398"/>
                <a:gd name="T24" fmla="*/ 0 w 7625"/>
                <a:gd name="T25" fmla="*/ 866 h 9398"/>
                <a:gd name="T26" fmla="*/ 750 w 7625"/>
                <a:gd name="T27" fmla="*/ 433 h 9398"/>
                <a:gd name="T28" fmla="*/ 1500 w 7625"/>
                <a:gd name="T29" fmla="*/ 0 h 9398"/>
                <a:gd name="T30" fmla="*/ 1500 w 7625"/>
                <a:gd name="T31" fmla="*/ 366 h 9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5" h="9398">
                  <a:moveTo>
                    <a:pt x="1500" y="366"/>
                  </a:moveTo>
                  <a:lnTo>
                    <a:pt x="5818" y="366"/>
                  </a:lnTo>
                  <a:cubicBezTo>
                    <a:pt x="6316" y="366"/>
                    <a:pt x="6768" y="569"/>
                    <a:pt x="7095" y="897"/>
                  </a:cubicBezTo>
                  <a:cubicBezTo>
                    <a:pt x="7422" y="1224"/>
                    <a:pt x="7625" y="1676"/>
                    <a:pt x="7625" y="2174"/>
                  </a:cubicBezTo>
                  <a:lnTo>
                    <a:pt x="7625" y="9398"/>
                  </a:lnTo>
                  <a:lnTo>
                    <a:pt x="6625" y="9398"/>
                  </a:lnTo>
                  <a:lnTo>
                    <a:pt x="6625" y="2174"/>
                  </a:lnTo>
                  <a:cubicBezTo>
                    <a:pt x="6625" y="1952"/>
                    <a:pt x="6535" y="1750"/>
                    <a:pt x="6388" y="1604"/>
                  </a:cubicBezTo>
                  <a:cubicBezTo>
                    <a:pt x="6242" y="1457"/>
                    <a:pt x="6040" y="1366"/>
                    <a:pt x="5818" y="1366"/>
                  </a:cubicBezTo>
                  <a:lnTo>
                    <a:pt x="1500" y="1366"/>
                  </a:lnTo>
                  <a:lnTo>
                    <a:pt x="1500" y="1733"/>
                  </a:lnTo>
                  <a:lnTo>
                    <a:pt x="750" y="1299"/>
                  </a:lnTo>
                  <a:lnTo>
                    <a:pt x="0" y="866"/>
                  </a:lnTo>
                  <a:lnTo>
                    <a:pt x="750" y="433"/>
                  </a:lnTo>
                  <a:lnTo>
                    <a:pt x="1500" y="0"/>
                  </a:lnTo>
                  <a:lnTo>
                    <a:pt x="1500" y="366"/>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Freeform 24">
              <a:extLst>
                <a:ext uri="{FF2B5EF4-FFF2-40B4-BE49-F238E27FC236}">
                  <a16:creationId xmlns="" xmlns:a16="http://schemas.microsoft.com/office/drawing/2014/main" id="{72C76D2B-DC7B-4EB6-8911-90FE603185C0}"/>
                </a:ext>
              </a:extLst>
            </p:cNvPr>
            <p:cNvSpPr>
              <a:spLocks noChangeAspect="1"/>
            </p:cNvSpPr>
            <p:nvPr/>
          </p:nvSpPr>
          <p:spPr bwMode="auto">
            <a:xfrm>
              <a:off x="5886450" y="3899550"/>
              <a:ext cx="2292350" cy="2974975"/>
            </a:xfrm>
            <a:custGeom>
              <a:avLst/>
              <a:gdLst>
                <a:gd name="T0" fmla="*/ 4800 w 6300"/>
                <a:gd name="T1" fmla="*/ 1366 h 8181"/>
                <a:gd name="T2" fmla="*/ 1808 w 6300"/>
                <a:gd name="T3" fmla="*/ 1366 h 8181"/>
                <a:gd name="T4" fmla="*/ 1238 w 6300"/>
                <a:gd name="T5" fmla="*/ 1603 h 8181"/>
                <a:gd name="T6" fmla="*/ 1000 w 6300"/>
                <a:gd name="T7" fmla="*/ 2173 h 8181"/>
                <a:gd name="T8" fmla="*/ 1000 w 6300"/>
                <a:gd name="T9" fmla="*/ 8181 h 8181"/>
                <a:gd name="T10" fmla="*/ 0 w 6300"/>
                <a:gd name="T11" fmla="*/ 8181 h 8181"/>
                <a:gd name="T12" fmla="*/ 0 w 6300"/>
                <a:gd name="T13" fmla="*/ 2173 h 8181"/>
                <a:gd name="T14" fmla="*/ 530 w 6300"/>
                <a:gd name="T15" fmla="*/ 896 h 8181"/>
                <a:gd name="T16" fmla="*/ 1808 w 6300"/>
                <a:gd name="T17" fmla="*/ 366 h 8181"/>
                <a:gd name="T18" fmla="*/ 4800 w 6300"/>
                <a:gd name="T19" fmla="*/ 366 h 8181"/>
                <a:gd name="T20" fmla="*/ 4800 w 6300"/>
                <a:gd name="T21" fmla="*/ 0 h 8181"/>
                <a:gd name="T22" fmla="*/ 5550 w 6300"/>
                <a:gd name="T23" fmla="*/ 433 h 8181"/>
                <a:gd name="T24" fmla="*/ 6300 w 6300"/>
                <a:gd name="T25" fmla="*/ 866 h 8181"/>
                <a:gd name="T26" fmla="*/ 5550 w 6300"/>
                <a:gd name="T27" fmla="*/ 1299 h 8181"/>
                <a:gd name="T28" fmla="*/ 4800 w 6300"/>
                <a:gd name="T29" fmla="*/ 1732 h 8181"/>
                <a:gd name="T30" fmla="*/ 4800 w 6300"/>
                <a:gd name="T31" fmla="*/ 1366 h 8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00" h="8181">
                  <a:moveTo>
                    <a:pt x="4800" y="1366"/>
                  </a:moveTo>
                  <a:lnTo>
                    <a:pt x="1808" y="1366"/>
                  </a:lnTo>
                  <a:cubicBezTo>
                    <a:pt x="1586" y="1366"/>
                    <a:pt x="1384" y="1457"/>
                    <a:pt x="1238" y="1603"/>
                  </a:cubicBezTo>
                  <a:cubicBezTo>
                    <a:pt x="1091" y="1749"/>
                    <a:pt x="1000" y="1951"/>
                    <a:pt x="1000" y="2173"/>
                  </a:cubicBezTo>
                  <a:lnTo>
                    <a:pt x="1000" y="8181"/>
                  </a:lnTo>
                  <a:lnTo>
                    <a:pt x="0" y="8181"/>
                  </a:lnTo>
                  <a:lnTo>
                    <a:pt x="0" y="2173"/>
                  </a:lnTo>
                  <a:cubicBezTo>
                    <a:pt x="0" y="1675"/>
                    <a:pt x="203" y="1223"/>
                    <a:pt x="530" y="896"/>
                  </a:cubicBezTo>
                  <a:cubicBezTo>
                    <a:pt x="858" y="569"/>
                    <a:pt x="1310" y="366"/>
                    <a:pt x="1808" y="366"/>
                  </a:cubicBezTo>
                  <a:lnTo>
                    <a:pt x="4800" y="366"/>
                  </a:lnTo>
                  <a:lnTo>
                    <a:pt x="4800" y="0"/>
                  </a:lnTo>
                  <a:lnTo>
                    <a:pt x="5550" y="433"/>
                  </a:lnTo>
                  <a:lnTo>
                    <a:pt x="6300" y="866"/>
                  </a:lnTo>
                  <a:lnTo>
                    <a:pt x="5550" y="1299"/>
                  </a:lnTo>
                  <a:lnTo>
                    <a:pt x="4800" y="1732"/>
                  </a:lnTo>
                  <a:lnTo>
                    <a:pt x="4800" y="13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4" name="Freeform 25">
              <a:extLst>
                <a:ext uri="{FF2B5EF4-FFF2-40B4-BE49-F238E27FC236}">
                  <a16:creationId xmlns="" xmlns:a16="http://schemas.microsoft.com/office/drawing/2014/main" id="{AE5EA7A4-B91C-40FF-9FE4-5921F9D22854}"/>
                </a:ext>
              </a:extLst>
            </p:cNvPr>
            <p:cNvSpPr>
              <a:spLocks noChangeAspect="1"/>
            </p:cNvSpPr>
            <p:nvPr/>
          </p:nvSpPr>
          <p:spPr bwMode="auto">
            <a:xfrm>
              <a:off x="4111625" y="4818712"/>
              <a:ext cx="2138363" cy="2055813"/>
            </a:xfrm>
            <a:custGeom>
              <a:avLst/>
              <a:gdLst>
                <a:gd name="T0" fmla="*/ 1500 w 5874"/>
                <a:gd name="T1" fmla="*/ 366 h 5654"/>
                <a:gd name="T2" fmla="*/ 4067 w 5874"/>
                <a:gd name="T3" fmla="*/ 366 h 5654"/>
                <a:gd name="T4" fmla="*/ 5344 w 5874"/>
                <a:gd name="T5" fmla="*/ 896 h 5654"/>
                <a:gd name="T6" fmla="*/ 5874 w 5874"/>
                <a:gd name="T7" fmla="*/ 2173 h 5654"/>
                <a:gd name="T8" fmla="*/ 5872 w 5874"/>
                <a:gd name="T9" fmla="*/ 2173 h 5654"/>
                <a:gd name="T10" fmla="*/ 5872 w 5874"/>
                <a:gd name="T11" fmla="*/ 5654 h 5654"/>
                <a:gd name="T12" fmla="*/ 4876 w 5874"/>
                <a:gd name="T13" fmla="*/ 5654 h 5654"/>
                <a:gd name="T14" fmla="*/ 4876 w 5874"/>
                <a:gd name="T15" fmla="*/ 2173 h 5654"/>
                <a:gd name="T16" fmla="*/ 4874 w 5874"/>
                <a:gd name="T17" fmla="*/ 2173 h 5654"/>
                <a:gd name="T18" fmla="*/ 4637 w 5874"/>
                <a:gd name="T19" fmla="*/ 1603 h 5654"/>
                <a:gd name="T20" fmla="*/ 4067 w 5874"/>
                <a:gd name="T21" fmla="*/ 1366 h 5654"/>
                <a:gd name="T22" fmla="*/ 1500 w 5874"/>
                <a:gd name="T23" fmla="*/ 1366 h 5654"/>
                <a:gd name="T24" fmla="*/ 1500 w 5874"/>
                <a:gd name="T25" fmla="*/ 1732 h 5654"/>
                <a:gd name="T26" fmla="*/ 750 w 5874"/>
                <a:gd name="T27" fmla="*/ 1299 h 5654"/>
                <a:gd name="T28" fmla="*/ 0 w 5874"/>
                <a:gd name="T29" fmla="*/ 866 h 5654"/>
                <a:gd name="T30" fmla="*/ 750 w 5874"/>
                <a:gd name="T31" fmla="*/ 433 h 5654"/>
                <a:gd name="T32" fmla="*/ 1500 w 5874"/>
                <a:gd name="T33" fmla="*/ 0 h 5654"/>
                <a:gd name="T34" fmla="*/ 1500 w 5874"/>
                <a:gd name="T35" fmla="*/ 366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4" h="5654">
                  <a:moveTo>
                    <a:pt x="1500" y="366"/>
                  </a:moveTo>
                  <a:lnTo>
                    <a:pt x="4067" y="366"/>
                  </a:lnTo>
                  <a:cubicBezTo>
                    <a:pt x="4565" y="366"/>
                    <a:pt x="5017" y="569"/>
                    <a:pt x="5344" y="896"/>
                  </a:cubicBezTo>
                  <a:cubicBezTo>
                    <a:pt x="5671" y="1223"/>
                    <a:pt x="5874" y="1675"/>
                    <a:pt x="5874" y="2173"/>
                  </a:cubicBezTo>
                  <a:lnTo>
                    <a:pt x="5872" y="2173"/>
                  </a:lnTo>
                  <a:lnTo>
                    <a:pt x="5872" y="5654"/>
                  </a:lnTo>
                  <a:lnTo>
                    <a:pt x="4876" y="5654"/>
                  </a:lnTo>
                  <a:lnTo>
                    <a:pt x="4876" y="2173"/>
                  </a:lnTo>
                  <a:lnTo>
                    <a:pt x="4874" y="2173"/>
                  </a:lnTo>
                  <a:cubicBezTo>
                    <a:pt x="4874" y="1951"/>
                    <a:pt x="4783" y="1749"/>
                    <a:pt x="4637" y="1603"/>
                  </a:cubicBezTo>
                  <a:cubicBezTo>
                    <a:pt x="4491" y="1456"/>
                    <a:pt x="4289" y="1366"/>
                    <a:pt x="4067" y="1366"/>
                  </a:cubicBezTo>
                  <a:lnTo>
                    <a:pt x="1500" y="1366"/>
                  </a:lnTo>
                  <a:lnTo>
                    <a:pt x="1500" y="1732"/>
                  </a:lnTo>
                  <a:lnTo>
                    <a:pt x="750" y="1299"/>
                  </a:lnTo>
                  <a:lnTo>
                    <a:pt x="0" y="866"/>
                  </a:lnTo>
                  <a:lnTo>
                    <a:pt x="750" y="433"/>
                  </a:lnTo>
                  <a:lnTo>
                    <a:pt x="1500" y="0"/>
                  </a:lnTo>
                  <a:lnTo>
                    <a:pt x="1500" y="3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26" name="组合 25">
            <a:extLst>
              <a:ext uri="{FF2B5EF4-FFF2-40B4-BE49-F238E27FC236}">
                <a16:creationId xmlns="" xmlns:a16="http://schemas.microsoft.com/office/drawing/2014/main" id="{8D3EE690-7073-4065-A409-40FFEDDD65FD}"/>
              </a:ext>
            </a:extLst>
          </p:cNvPr>
          <p:cNvGrpSpPr/>
          <p:nvPr/>
        </p:nvGrpSpPr>
        <p:grpSpPr>
          <a:xfrm>
            <a:off x="167640" y="377160"/>
            <a:ext cx="6715760" cy="646331"/>
            <a:chOff x="167640" y="129510"/>
            <a:chExt cx="6715760" cy="646331"/>
          </a:xfrm>
        </p:grpSpPr>
        <p:sp>
          <p:nvSpPr>
            <p:cNvPr id="27" name="矩形 26">
              <a:extLst>
                <a:ext uri="{FF2B5EF4-FFF2-40B4-BE49-F238E27FC236}">
                  <a16:creationId xmlns="" xmlns:a16="http://schemas.microsoft.com/office/drawing/2014/main" id="{C25D315E-3EF3-4367-8B78-C7E31BC8853F}"/>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8" name="矩形 27">
              <a:extLst>
                <a:ext uri="{FF2B5EF4-FFF2-40B4-BE49-F238E27FC236}">
                  <a16:creationId xmlns="" xmlns:a16="http://schemas.microsoft.com/office/drawing/2014/main" id="{0F912531-50E0-4CED-BE04-580E7D6A58A7}"/>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Rectangle 6">
              <a:extLst>
                <a:ext uri="{FF2B5EF4-FFF2-40B4-BE49-F238E27FC236}">
                  <a16:creationId xmlns="" xmlns:a16="http://schemas.microsoft.com/office/drawing/2014/main" id="{78FB6F41-C573-4AFC-BFFF-F95A5219DEB8}"/>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p>
          </p:txBody>
        </p:sp>
      </p:grpSp>
      <p:pic>
        <p:nvPicPr>
          <p:cNvPr id="30" name="图片 29">
            <a:extLst>
              <a:ext uri="{FF2B5EF4-FFF2-40B4-BE49-F238E27FC236}">
                <a16:creationId xmlns="" xmlns:a16="http://schemas.microsoft.com/office/drawing/2014/main" id="{092336AF-A453-4303-BAFA-8D7CD057BD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417" y="598331"/>
            <a:ext cx="2888253" cy="930248"/>
          </a:xfrm>
          <a:prstGeom prst="rect">
            <a:avLst/>
          </a:prstGeom>
        </p:spPr>
      </p:pic>
    </p:spTree>
    <p:extLst>
      <p:ext uri="{BB962C8B-B14F-4D97-AF65-F5344CB8AC3E}">
        <p14:creationId xmlns:p14="http://schemas.microsoft.com/office/powerpoint/2010/main" val="35853303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35" presetClass="path" presetSubtype="0" accel="50000" decel="50000" fill="hold" grpId="1" nodeType="withEffect">
                                  <p:stCondLst>
                                    <p:cond delay="400"/>
                                  </p:stCondLst>
                                  <p:childTnLst>
                                    <p:animMotion origin="layout" path="M -4.16667E-7 1.11022E-16 L -0.09453 1.11022E-16 " pathEditMode="relative" rAng="0" ptsTypes="AA">
                                      <p:cBhvr>
                                        <p:cTn id="11" dur="1000" spd="-100000" fill="hold"/>
                                        <p:tgtEl>
                                          <p:spTgt spid="17"/>
                                        </p:tgtEl>
                                        <p:attrNameLst>
                                          <p:attrName>ppt_x</p:attrName>
                                          <p:attrName>ppt_y</p:attrName>
                                        </p:attrNameLst>
                                      </p:cBhvr>
                                      <p:rCtr x="-4727" y="0"/>
                                    </p:animMotion>
                                  </p:childTnLst>
                                </p:cTn>
                              </p:par>
                              <p:par>
                                <p:cTn id="12" presetID="53" presetClass="entr" presetSubtype="16" fill="hold" grpId="0" nodeType="withEffect">
                                  <p:stCondLst>
                                    <p:cond delay="4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63" presetClass="path" presetSubtype="0" accel="50000" decel="50000" fill="hold" grpId="1" nodeType="withEffect">
                                  <p:stCondLst>
                                    <p:cond delay="400"/>
                                  </p:stCondLst>
                                  <p:childTnLst>
                                    <p:animMotion origin="layout" path="M 2.08333E-7 2.96296E-6 L 0.09414 2.96296E-6 " pathEditMode="relative" rAng="0" ptsTypes="AA">
                                      <p:cBhvr>
                                        <p:cTn id="18" dur="1000" spd="-100000" fill="hold"/>
                                        <p:tgtEl>
                                          <p:spTgt spid="19"/>
                                        </p:tgtEl>
                                        <p:attrNameLst>
                                          <p:attrName>ppt_x</p:attrName>
                                          <p:attrName>ppt_y</p:attrName>
                                        </p:attrNameLst>
                                      </p:cBhvr>
                                      <p:rCtr x="4701" y="0"/>
                                    </p:animMotion>
                                  </p:childTnLst>
                                </p:cTn>
                              </p:par>
                              <p:par>
                                <p:cTn id="19" presetID="53" presetClass="entr" presetSubtype="16"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35" presetClass="path" presetSubtype="0" accel="50000" decel="50000" fill="hold" grpId="1" nodeType="withEffect">
                                  <p:stCondLst>
                                    <p:cond delay="400"/>
                                  </p:stCondLst>
                                  <p:childTnLst>
                                    <p:animMotion origin="layout" path="M -4.16667E-6 -3.7037E-7 L -0.09453 -3.7037E-7 " pathEditMode="relative" rAng="0" ptsTypes="AA">
                                      <p:cBhvr>
                                        <p:cTn id="25" dur="1000" spd="-100000" fill="hold"/>
                                        <p:tgtEl>
                                          <p:spTgt spid="15"/>
                                        </p:tgtEl>
                                        <p:attrNameLst>
                                          <p:attrName>ppt_x</p:attrName>
                                          <p:attrName>ppt_y</p:attrName>
                                        </p:attrNameLst>
                                      </p:cBhvr>
                                      <p:rCtr x="-4727" y="0"/>
                                    </p:animMotion>
                                  </p:childTnLst>
                                </p:cTn>
                              </p:par>
                              <p:par>
                                <p:cTn id="26" presetID="53" presetClass="entr" presetSubtype="16" fill="hold" grpId="0" nodeType="withEffect">
                                  <p:stCondLst>
                                    <p:cond delay="4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63" presetClass="path" presetSubtype="0" accel="50000" decel="50000" fill="hold" grpId="1" nodeType="withEffect">
                                  <p:stCondLst>
                                    <p:cond delay="400"/>
                                  </p:stCondLst>
                                  <p:childTnLst>
                                    <p:animMotion origin="layout" path="M -4.16667E-7 -3.7037E-7 L 0.09414 -3.7037E-7 " pathEditMode="relative" rAng="0" ptsTypes="AA">
                                      <p:cBhvr>
                                        <p:cTn id="32" dur="1000" spd="-100000" fill="hold"/>
                                        <p:tgtEl>
                                          <p:spTgt spid="11"/>
                                        </p:tgtEl>
                                        <p:attrNameLst>
                                          <p:attrName>ppt_x</p:attrName>
                                          <p:attrName>ppt_y</p:attrName>
                                        </p:attrNameLst>
                                      </p:cBhvr>
                                      <p:rCtr x="4701" y="0"/>
                                    </p:animMotion>
                                  </p:childTnLst>
                                </p:cTn>
                              </p:par>
                              <p:par>
                                <p:cTn id="33" presetID="53" presetClass="entr" presetSubtype="16" fill="hold" grpId="0" nodeType="withEffect">
                                  <p:stCondLst>
                                    <p:cond delay="4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35" presetClass="path" presetSubtype="0" accel="50000" decel="50000" fill="hold" grpId="1" nodeType="withEffect">
                                  <p:stCondLst>
                                    <p:cond delay="400"/>
                                  </p:stCondLst>
                                  <p:childTnLst>
                                    <p:animMotion origin="layout" path="M 1.875E-6 -7.40741E-7 L -0.09453 -7.40741E-7 " pathEditMode="relative" rAng="0" ptsTypes="AA">
                                      <p:cBhvr>
                                        <p:cTn id="39" dur="1000" spd="-100000" fill="hold"/>
                                        <p:tgtEl>
                                          <p:spTgt spid="13"/>
                                        </p:tgtEl>
                                        <p:attrNameLst>
                                          <p:attrName>ppt_x</p:attrName>
                                          <p:attrName>ppt_y</p:attrName>
                                        </p:attrNameLst>
                                      </p:cBhvr>
                                      <p:rCtr x="-47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17" grpId="0"/>
      <p:bldP spid="17"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2933698" y="2785604"/>
            <a:ext cx="6326415"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chemeClr val="tx1">
                    <a:lumMod val="85000"/>
                    <a:lumOff val="15000"/>
                  </a:schemeClr>
                </a:solidFill>
                <a:cs typeface="+mn-ea"/>
                <a:sym typeface="+mn-lt"/>
              </a:rPr>
              <a:t>如何使团队达到共同目标</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436564" y="501650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make the team to achieve common goals</a:t>
            </a:r>
            <a:endParaRPr lang="en-US" altLang="zh-CN" sz="12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1861818"/>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02</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extLst>
      <p:ext uri="{BB962C8B-B14F-4D97-AF65-F5344CB8AC3E}">
        <p14:creationId xmlns:p14="http://schemas.microsoft.com/office/powerpoint/2010/main" val="3926035856"/>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0 3.7037E-7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5 L -2.5E-6 -4.81481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7 L 2.08333E-7 2.59259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6">
            <a:extLst>
              <a:ext uri="{FF2B5EF4-FFF2-40B4-BE49-F238E27FC236}">
                <a16:creationId xmlns="" xmlns:a16="http://schemas.microsoft.com/office/drawing/2014/main" id="{94CDB11C-BFFE-4BFF-BD14-5096F664D2D2}"/>
              </a:ext>
            </a:extLst>
          </p:cNvPr>
          <p:cNvSpPr>
            <a:spLocks noChangeAspect="1" noChangeShapeType="1"/>
          </p:cNvSpPr>
          <p:nvPr/>
        </p:nvSpPr>
        <p:spPr bwMode="auto">
          <a:xfrm>
            <a:off x="4333920" y="2295586"/>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Line 17">
            <a:extLst>
              <a:ext uri="{FF2B5EF4-FFF2-40B4-BE49-F238E27FC236}">
                <a16:creationId xmlns="" xmlns:a16="http://schemas.microsoft.com/office/drawing/2014/main" id="{D407A500-D5F5-44E3-963E-37E57CC66799}"/>
              </a:ext>
            </a:extLst>
          </p:cNvPr>
          <p:cNvSpPr>
            <a:spLocks noChangeAspect="1" noChangeShapeType="1"/>
          </p:cNvSpPr>
          <p:nvPr/>
        </p:nvSpPr>
        <p:spPr bwMode="auto">
          <a:xfrm flipV="1">
            <a:off x="4349149" y="4828030"/>
            <a:ext cx="650151"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8" name="Line 18">
            <a:extLst>
              <a:ext uri="{FF2B5EF4-FFF2-40B4-BE49-F238E27FC236}">
                <a16:creationId xmlns="" xmlns:a16="http://schemas.microsoft.com/office/drawing/2014/main" id="{EB58AC93-A117-4FE5-B71A-CC4946734990}"/>
              </a:ext>
            </a:extLst>
          </p:cNvPr>
          <p:cNvSpPr>
            <a:spLocks noChangeAspect="1" noChangeShapeType="1"/>
          </p:cNvSpPr>
          <p:nvPr/>
        </p:nvSpPr>
        <p:spPr bwMode="auto">
          <a:xfrm>
            <a:off x="3829747" y="3732610"/>
            <a:ext cx="865031"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9" name="Line 19">
            <a:extLst>
              <a:ext uri="{FF2B5EF4-FFF2-40B4-BE49-F238E27FC236}">
                <a16:creationId xmlns="" xmlns:a16="http://schemas.microsoft.com/office/drawing/2014/main" id="{4B987BD2-30B3-44DB-A327-D0C52B3CD2C0}"/>
              </a:ext>
            </a:extLst>
          </p:cNvPr>
          <p:cNvSpPr>
            <a:spLocks noChangeAspect="1" noChangeShapeType="1"/>
          </p:cNvSpPr>
          <p:nvPr/>
        </p:nvSpPr>
        <p:spPr bwMode="auto">
          <a:xfrm flipH="1">
            <a:off x="6918593" y="2296364"/>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Line 20">
            <a:extLst>
              <a:ext uri="{FF2B5EF4-FFF2-40B4-BE49-F238E27FC236}">
                <a16:creationId xmlns="" xmlns:a16="http://schemas.microsoft.com/office/drawing/2014/main" id="{445CB8F5-63DA-4FD0-B97E-0A6963725246}"/>
              </a:ext>
            </a:extLst>
          </p:cNvPr>
          <p:cNvSpPr>
            <a:spLocks noChangeAspect="1" noChangeShapeType="1"/>
          </p:cNvSpPr>
          <p:nvPr/>
        </p:nvSpPr>
        <p:spPr bwMode="auto">
          <a:xfrm flipH="1" flipV="1">
            <a:off x="7124041" y="4827252"/>
            <a:ext cx="651529"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1" name="Line 21">
            <a:extLst>
              <a:ext uri="{FF2B5EF4-FFF2-40B4-BE49-F238E27FC236}">
                <a16:creationId xmlns="" xmlns:a16="http://schemas.microsoft.com/office/drawing/2014/main" id="{48C8CD25-D971-49E6-B10E-F37C965C9400}"/>
              </a:ext>
            </a:extLst>
          </p:cNvPr>
          <p:cNvSpPr>
            <a:spLocks noChangeAspect="1" noChangeShapeType="1"/>
          </p:cNvSpPr>
          <p:nvPr/>
        </p:nvSpPr>
        <p:spPr bwMode="auto">
          <a:xfrm flipH="1">
            <a:off x="7483447" y="3732610"/>
            <a:ext cx="866408"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2" name="Oval 10">
            <a:extLst>
              <a:ext uri="{FF2B5EF4-FFF2-40B4-BE49-F238E27FC236}">
                <a16:creationId xmlns="" xmlns:a16="http://schemas.microsoft.com/office/drawing/2014/main" id="{D75EA86A-3337-405E-BF80-AEAA880F43E8}"/>
              </a:ext>
            </a:extLst>
          </p:cNvPr>
          <p:cNvSpPr>
            <a:spLocks noChangeAspect="1" noChangeArrowheads="1"/>
          </p:cNvSpPr>
          <p:nvPr/>
        </p:nvSpPr>
        <p:spPr bwMode="auto">
          <a:xfrm>
            <a:off x="3402665" y="1514470"/>
            <a:ext cx="900844" cy="900845"/>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3" name="Oval 12">
            <a:extLst>
              <a:ext uri="{FF2B5EF4-FFF2-40B4-BE49-F238E27FC236}">
                <a16:creationId xmlns="" xmlns:a16="http://schemas.microsoft.com/office/drawing/2014/main" id="{7C57E386-6C71-400C-BA1D-2082F8634912}"/>
              </a:ext>
            </a:extLst>
          </p:cNvPr>
          <p:cNvSpPr>
            <a:spLocks noChangeAspect="1" noChangeArrowheads="1"/>
          </p:cNvSpPr>
          <p:nvPr/>
        </p:nvSpPr>
        <p:spPr bwMode="auto">
          <a:xfrm>
            <a:off x="2730230" y="3262903"/>
            <a:ext cx="900844" cy="900845"/>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4" name="Oval 11">
            <a:extLst>
              <a:ext uri="{FF2B5EF4-FFF2-40B4-BE49-F238E27FC236}">
                <a16:creationId xmlns="" xmlns:a16="http://schemas.microsoft.com/office/drawing/2014/main" id="{85F7B74E-F296-4CBB-89D7-D5133409478C}"/>
              </a:ext>
            </a:extLst>
          </p:cNvPr>
          <p:cNvSpPr>
            <a:spLocks noChangeAspect="1" noChangeArrowheads="1"/>
          </p:cNvSpPr>
          <p:nvPr/>
        </p:nvSpPr>
        <p:spPr bwMode="auto">
          <a:xfrm>
            <a:off x="3379325" y="5049906"/>
            <a:ext cx="900844" cy="9022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5" name="Oval 14">
            <a:extLst>
              <a:ext uri="{FF2B5EF4-FFF2-40B4-BE49-F238E27FC236}">
                <a16:creationId xmlns="" xmlns:a16="http://schemas.microsoft.com/office/drawing/2014/main" id="{36B97E62-C2C5-4D0D-BA62-616E6B98001D}"/>
              </a:ext>
            </a:extLst>
          </p:cNvPr>
          <p:cNvSpPr>
            <a:spLocks noChangeAspect="1" noChangeArrowheads="1"/>
          </p:cNvSpPr>
          <p:nvPr/>
        </p:nvSpPr>
        <p:spPr bwMode="auto">
          <a:xfrm>
            <a:off x="7856945" y="5049128"/>
            <a:ext cx="900844" cy="9022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6" name="Oval 15">
            <a:extLst>
              <a:ext uri="{FF2B5EF4-FFF2-40B4-BE49-F238E27FC236}">
                <a16:creationId xmlns="" xmlns:a16="http://schemas.microsoft.com/office/drawing/2014/main" id="{A966D8C1-B1D0-41A0-AAEE-A15AE12EA357}"/>
              </a:ext>
            </a:extLst>
          </p:cNvPr>
          <p:cNvSpPr>
            <a:spLocks noChangeAspect="1" noChangeArrowheads="1"/>
          </p:cNvSpPr>
          <p:nvPr/>
        </p:nvSpPr>
        <p:spPr bwMode="auto">
          <a:xfrm>
            <a:off x="8560926" y="3262903"/>
            <a:ext cx="900844" cy="900845"/>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7" name="Oval 13">
            <a:extLst>
              <a:ext uri="{FF2B5EF4-FFF2-40B4-BE49-F238E27FC236}">
                <a16:creationId xmlns="" xmlns:a16="http://schemas.microsoft.com/office/drawing/2014/main" id="{670545D6-F7C5-4D5F-B5E5-B00C29181F35}"/>
              </a:ext>
            </a:extLst>
          </p:cNvPr>
          <p:cNvSpPr>
            <a:spLocks noChangeAspect="1" noChangeArrowheads="1"/>
          </p:cNvSpPr>
          <p:nvPr/>
        </p:nvSpPr>
        <p:spPr bwMode="auto">
          <a:xfrm>
            <a:off x="7614306" y="1515248"/>
            <a:ext cx="900844" cy="900845"/>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8" name="Oval 9">
            <a:extLst>
              <a:ext uri="{FF2B5EF4-FFF2-40B4-BE49-F238E27FC236}">
                <a16:creationId xmlns="" xmlns:a16="http://schemas.microsoft.com/office/drawing/2014/main" id="{AC94B8DC-44C7-4DC6-8BCD-E3BE2DE997B6}"/>
              </a:ext>
            </a:extLst>
          </p:cNvPr>
          <p:cNvSpPr>
            <a:spLocks noChangeAspect="1" noChangeArrowheads="1"/>
          </p:cNvSpPr>
          <p:nvPr/>
        </p:nvSpPr>
        <p:spPr bwMode="auto">
          <a:xfrm>
            <a:off x="5197695" y="2756694"/>
            <a:ext cx="1761743" cy="1763121"/>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9" name="矩形 28">
            <a:extLst>
              <a:ext uri="{FF2B5EF4-FFF2-40B4-BE49-F238E27FC236}">
                <a16:creationId xmlns="" xmlns:a16="http://schemas.microsoft.com/office/drawing/2014/main" id="{33092E9B-DE8F-4406-B72D-0746C35A39E0}"/>
              </a:ext>
            </a:extLst>
          </p:cNvPr>
          <p:cNvSpPr>
            <a:spLocks/>
          </p:cNvSpPr>
          <p:nvPr/>
        </p:nvSpPr>
        <p:spPr>
          <a:xfrm>
            <a:off x="3423040" y="1789424"/>
            <a:ext cx="805475" cy="369332"/>
          </a:xfrm>
          <a:prstGeom prst="rect">
            <a:avLst/>
          </a:prstGeom>
        </p:spPr>
        <p:txBody>
          <a:bodyPr wrap="square">
            <a:spAutoFit/>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30" name="矩形 29">
            <a:extLst>
              <a:ext uri="{FF2B5EF4-FFF2-40B4-BE49-F238E27FC236}">
                <a16:creationId xmlns="" xmlns:a16="http://schemas.microsoft.com/office/drawing/2014/main" id="{DA31DF6A-8242-4A7C-A607-6CE75E6565CF}"/>
              </a:ext>
            </a:extLst>
          </p:cNvPr>
          <p:cNvSpPr/>
          <p:nvPr/>
        </p:nvSpPr>
        <p:spPr>
          <a:xfrm>
            <a:off x="889934" y="1547913"/>
            <a:ext cx="2314744" cy="646331"/>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成员清楚地了解共同的目标</a:t>
            </a:r>
          </a:p>
        </p:txBody>
      </p:sp>
      <p:sp>
        <p:nvSpPr>
          <p:cNvPr id="31" name="矩形 30">
            <a:extLst>
              <a:ext uri="{FF2B5EF4-FFF2-40B4-BE49-F238E27FC236}">
                <a16:creationId xmlns="" xmlns:a16="http://schemas.microsoft.com/office/drawing/2014/main" id="{8B841B5A-C8FD-43AA-A269-6F4B0273150A}"/>
              </a:ext>
            </a:extLst>
          </p:cNvPr>
          <p:cNvSpPr>
            <a:spLocks/>
          </p:cNvSpPr>
          <p:nvPr/>
        </p:nvSpPr>
        <p:spPr>
          <a:xfrm>
            <a:off x="5294899" y="3161202"/>
            <a:ext cx="1582919" cy="954107"/>
          </a:xfrm>
          <a:prstGeom prst="rect">
            <a:avLst/>
          </a:prstGeom>
        </p:spPr>
        <p:txBody>
          <a:bodyPr wrap="square">
            <a:spAutoFit/>
          </a:bodyPr>
          <a:lstStyle/>
          <a:p>
            <a:pPr algn="ctr"/>
            <a:r>
              <a:rPr lang="zh-CN" altLang="en-US" sz="2800" b="1" dirty="0">
                <a:solidFill>
                  <a:schemeClr val="bg1"/>
                </a:solidFill>
                <a:cs typeface="+mn-ea"/>
                <a:sym typeface="+mn-lt"/>
              </a:rPr>
              <a:t>团队构成条件</a:t>
            </a:r>
            <a:endParaRPr lang="en-US" altLang="zh-CN" sz="2800" b="1" dirty="0">
              <a:solidFill>
                <a:schemeClr val="bg1"/>
              </a:solidFill>
              <a:cs typeface="+mn-ea"/>
              <a:sym typeface="+mn-lt"/>
            </a:endParaRPr>
          </a:p>
        </p:txBody>
      </p:sp>
      <p:sp>
        <p:nvSpPr>
          <p:cNvPr id="32" name="矩形 31">
            <a:extLst>
              <a:ext uri="{FF2B5EF4-FFF2-40B4-BE49-F238E27FC236}">
                <a16:creationId xmlns="" xmlns:a16="http://schemas.microsoft.com/office/drawing/2014/main" id="{2D359ADC-CFB5-4EB0-928D-C66B55808A4B}"/>
              </a:ext>
            </a:extLst>
          </p:cNvPr>
          <p:cNvSpPr>
            <a:spLocks/>
          </p:cNvSpPr>
          <p:nvPr/>
        </p:nvSpPr>
        <p:spPr>
          <a:xfrm>
            <a:off x="7658750" y="1790202"/>
            <a:ext cx="805475" cy="369332"/>
          </a:xfrm>
          <a:prstGeom prst="rect">
            <a:avLst/>
          </a:prstGeom>
        </p:spPr>
        <p:txBody>
          <a:bodyPr wrap="square">
            <a:spAutoFit/>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33" name="矩形 32">
            <a:extLst>
              <a:ext uri="{FF2B5EF4-FFF2-40B4-BE49-F238E27FC236}">
                <a16:creationId xmlns="" xmlns:a16="http://schemas.microsoft.com/office/drawing/2014/main" id="{E9AC278A-EB86-4C36-80D6-B34E3FDAA3D3}"/>
              </a:ext>
            </a:extLst>
          </p:cNvPr>
          <p:cNvSpPr>
            <a:spLocks/>
          </p:cNvSpPr>
          <p:nvPr/>
        </p:nvSpPr>
        <p:spPr>
          <a:xfrm>
            <a:off x="2793493" y="3540825"/>
            <a:ext cx="805475" cy="369332"/>
          </a:xfrm>
          <a:prstGeom prst="rect">
            <a:avLst/>
          </a:prstGeom>
        </p:spPr>
        <p:txBody>
          <a:bodyPr wrap="square">
            <a:spAutoFit/>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34" name="矩形 33">
            <a:extLst>
              <a:ext uri="{FF2B5EF4-FFF2-40B4-BE49-F238E27FC236}">
                <a16:creationId xmlns="" xmlns:a16="http://schemas.microsoft.com/office/drawing/2014/main" id="{17ED3E62-76F1-4C45-88FC-9FCCEC18F21E}"/>
              </a:ext>
            </a:extLst>
          </p:cNvPr>
          <p:cNvSpPr>
            <a:spLocks/>
          </p:cNvSpPr>
          <p:nvPr/>
        </p:nvSpPr>
        <p:spPr>
          <a:xfrm>
            <a:off x="3396323" y="5316350"/>
            <a:ext cx="805475" cy="369332"/>
          </a:xfrm>
          <a:prstGeom prst="rect">
            <a:avLst/>
          </a:prstGeom>
        </p:spPr>
        <p:txBody>
          <a:bodyPr wrap="square">
            <a:spAutoFit/>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35" name="矩形 34">
            <a:extLst>
              <a:ext uri="{FF2B5EF4-FFF2-40B4-BE49-F238E27FC236}">
                <a16:creationId xmlns="" xmlns:a16="http://schemas.microsoft.com/office/drawing/2014/main" id="{58732C7D-CEF2-4FFA-82F6-439B35EDD44A}"/>
              </a:ext>
            </a:extLst>
          </p:cNvPr>
          <p:cNvSpPr>
            <a:spLocks/>
          </p:cNvSpPr>
          <p:nvPr/>
        </p:nvSpPr>
        <p:spPr>
          <a:xfrm>
            <a:off x="8623760" y="3526271"/>
            <a:ext cx="805475" cy="369332"/>
          </a:xfrm>
          <a:prstGeom prst="rect">
            <a:avLst/>
          </a:prstGeom>
        </p:spPr>
        <p:txBody>
          <a:bodyPr wrap="square">
            <a:spAutoFit/>
          </a:bodyPr>
          <a:lstStyle/>
          <a:p>
            <a:pPr algn="ctr"/>
            <a:r>
              <a:rPr lang="en-US" altLang="zh-CN" b="1" dirty="0">
                <a:solidFill>
                  <a:schemeClr val="bg1"/>
                </a:solidFill>
                <a:cs typeface="+mn-ea"/>
                <a:sym typeface="+mn-lt"/>
              </a:rPr>
              <a:t>05</a:t>
            </a:r>
            <a:endParaRPr lang="zh-CN" altLang="en-US" b="1" dirty="0">
              <a:solidFill>
                <a:schemeClr val="bg1"/>
              </a:solidFill>
              <a:cs typeface="+mn-ea"/>
              <a:sym typeface="+mn-lt"/>
            </a:endParaRPr>
          </a:p>
        </p:txBody>
      </p:sp>
      <p:sp>
        <p:nvSpPr>
          <p:cNvPr id="36" name="矩形 35">
            <a:extLst>
              <a:ext uri="{FF2B5EF4-FFF2-40B4-BE49-F238E27FC236}">
                <a16:creationId xmlns="" xmlns:a16="http://schemas.microsoft.com/office/drawing/2014/main" id="{5945A11D-8C65-45B1-93FF-F9E59D248653}"/>
              </a:ext>
            </a:extLst>
          </p:cNvPr>
          <p:cNvSpPr>
            <a:spLocks/>
          </p:cNvSpPr>
          <p:nvPr/>
        </p:nvSpPr>
        <p:spPr>
          <a:xfrm>
            <a:off x="7913101" y="5316652"/>
            <a:ext cx="805475" cy="369332"/>
          </a:xfrm>
          <a:prstGeom prst="rect">
            <a:avLst/>
          </a:prstGeom>
        </p:spPr>
        <p:txBody>
          <a:bodyPr wrap="square">
            <a:spAutoFit/>
          </a:bodyPr>
          <a:lstStyle/>
          <a:p>
            <a:pPr algn="ctr"/>
            <a:r>
              <a:rPr lang="en-US" altLang="zh-CN" b="1" dirty="0">
                <a:solidFill>
                  <a:schemeClr val="bg1"/>
                </a:solidFill>
                <a:cs typeface="+mn-ea"/>
                <a:sym typeface="+mn-lt"/>
              </a:rPr>
              <a:t>06</a:t>
            </a:r>
            <a:endParaRPr lang="zh-CN" altLang="en-US" b="1" dirty="0">
              <a:solidFill>
                <a:schemeClr val="bg1"/>
              </a:solidFill>
              <a:cs typeface="+mn-ea"/>
              <a:sym typeface="+mn-lt"/>
            </a:endParaRPr>
          </a:p>
        </p:txBody>
      </p:sp>
      <p:sp>
        <p:nvSpPr>
          <p:cNvPr id="37" name="矩形 36">
            <a:extLst>
              <a:ext uri="{FF2B5EF4-FFF2-40B4-BE49-F238E27FC236}">
                <a16:creationId xmlns="" xmlns:a16="http://schemas.microsoft.com/office/drawing/2014/main" id="{0B3D57B6-3FFA-4F4B-87A6-C51C855C270B}"/>
              </a:ext>
            </a:extLst>
          </p:cNvPr>
          <p:cNvSpPr/>
          <p:nvPr/>
        </p:nvSpPr>
        <p:spPr>
          <a:xfrm>
            <a:off x="533570" y="3547944"/>
            <a:ext cx="2073403" cy="369332"/>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情报共享</a:t>
            </a:r>
          </a:p>
        </p:txBody>
      </p:sp>
      <p:sp>
        <p:nvSpPr>
          <p:cNvPr id="38" name="矩形 37">
            <a:extLst>
              <a:ext uri="{FF2B5EF4-FFF2-40B4-BE49-F238E27FC236}">
                <a16:creationId xmlns="" xmlns:a16="http://schemas.microsoft.com/office/drawing/2014/main" id="{A4330B5D-C9AA-46ED-A533-04AE6FC015BA}"/>
              </a:ext>
            </a:extLst>
          </p:cNvPr>
          <p:cNvSpPr/>
          <p:nvPr/>
        </p:nvSpPr>
        <p:spPr>
          <a:xfrm>
            <a:off x="1097685" y="5373139"/>
            <a:ext cx="2073403" cy="646331"/>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成员在不同领域具有特殊专才。</a:t>
            </a:r>
          </a:p>
        </p:txBody>
      </p:sp>
      <p:sp>
        <p:nvSpPr>
          <p:cNvPr id="39" name="矩形 38">
            <a:extLst>
              <a:ext uri="{FF2B5EF4-FFF2-40B4-BE49-F238E27FC236}">
                <a16:creationId xmlns="" xmlns:a16="http://schemas.microsoft.com/office/drawing/2014/main" id="{CB739F00-A33F-4C68-9FCD-40CD8828E906}"/>
              </a:ext>
            </a:extLst>
          </p:cNvPr>
          <p:cNvSpPr/>
          <p:nvPr/>
        </p:nvSpPr>
        <p:spPr>
          <a:xfrm>
            <a:off x="9026498" y="1547912"/>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具有容易沟通、互动的环境</a:t>
            </a:r>
          </a:p>
        </p:txBody>
      </p:sp>
      <p:sp>
        <p:nvSpPr>
          <p:cNvPr id="40" name="矩形 39">
            <a:extLst>
              <a:ext uri="{FF2B5EF4-FFF2-40B4-BE49-F238E27FC236}">
                <a16:creationId xmlns="" xmlns:a16="http://schemas.microsoft.com/office/drawing/2014/main" id="{BA0E616E-F148-429D-9AA8-DDA673E2A141}"/>
              </a:ext>
            </a:extLst>
          </p:cNvPr>
          <p:cNvSpPr/>
          <p:nvPr/>
        </p:nvSpPr>
        <p:spPr>
          <a:xfrm>
            <a:off x="9597898" y="3257954"/>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共同的价值观及遵守一定的规范。</a:t>
            </a:r>
          </a:p>
        </p:txBody>
      </p:sp>
      <p:sp>
        <p:nvSpPr>
          <p:cNvPr id="41" name="矩形 40">
            <a:extLst>
              <a:ext uri="{FF2B5EF4-FFF2-40B4-BE49-F238E27FC236}">
                <a16:creationId xmlns="" xmlns:a16="http://schemas.microsoft.com/office/drawing/2014/main" id="{4E46790F-D73D-43DE-94F5-67F4E55C752D}"/>
              </a:ext>
            </a:extLst>
          </p:cNvPr>
          <p:cNvSpPr/>
          <p:nvPr/>
        </p:nvSpPr>
        <p:spPr>
          <a:xfrm>
            <a:off x="9247879" y="5200538"/>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成员对团队有归属感。</a:t>
            </a:r>
          </a:p>
        </p:txBody>
      </p:sp>
      <p:grpSp>
        <p:nvGrpSpPr>
          <p:cNvPr id="42" name="组合 41">
            <a:extLst>
              <a:ext uri="{FF2B5EF4-FFF2-40B4-BE49-F238E27FC236}">
                <a16:creationId xmlns="" xmlns:a16="http://schemas.microsoft.com/office/drawing/2014/main" id="{AC7BD400-81D9-4019-BF2E-C4B55AC7C586}"/>
              </a:ext>
            </a:extLst>
          </p:cNvPr>
          <p:cNvGrpSpPr/>
          <p:nvPr/>
        </p:nvGrpSpPr>
        <p:grpSpPr>
          <a:xfrm>
            <a:off x="167640" y="377160"/>
            <a:ext cx="6715760" cy="646331"/>
            <a:chOff x="167640" y="129510"/>
            <a:chExt cx="6715760" cy="646331"/>
          </a:xfrm>
        </p:grpSpPr>
        <p:sp>
          <p:nvSpPr>
            <p:cNvPr id="43" name="矩形 42">
              <a:extLst>
                <a:ext uri="{FF2B5EF4-FFF2-40B4-BE49-F238E27FC236}">
                  <a16:creationId xmlns="" xmlns:a16="http://schemas.microsoft.com/office/drawing/2014/main" id="{95167CFA-56E7-4FF4-9772-74E2D78C48C1}"/>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4" name="矩形 43">
              <a:extLst>
                <a:ext uri="{FF2B5EF4-FFF2-40B4-BE49-F238E27FC236}">
                  <a16:creationId xmlns="" xmlns:a16="http://schemas.microsoft.com/office/drawing/2014/main" id="{14554D7E-E395-4BD4-B71F-994B02AB42E9}"/>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Rectangle 6">
              <a:extLst>
                <a:ext uri="{FF2B5EF4-FFF2-40B4-BE49-F238E27FC236}">
                  <a16:creationId xmlns="" xmlns:a16="http://schemas.microsoft.com/office/drawing/2014/main" id="{20CAFB87-E5CF-4715-A8C9-0B45156DE6A7}"/>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spTree>
    <p:extLst>
      <p:ext uri="{BB962C8B-B14F-4D97-AF65-F5344CB8AC3E}">
        <p14:creationId xmlns:p14="http://schemas.microsoft.com/office/powerpoint/2010/main" val="192763292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6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28"/>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250" fill="hold"/>
                                        <p:tgtEl>
                                          <p:spTgt spid="31"/>
                                        </p:tgtEl>
                                        <p:attrNameLst>
                                          <p:attrName>ppt_w</p:attrName>
                                        </p:attrNameLst>
                                      </p:cBhvr>
                                      <p:tavLst>
                                        <p:tav tm="0">
                                          <p:val>
                                            <p:fltVal val="0"/>
                                          </p:val>
                                        </p:tav>
                                        <p:tav tm="100000">
                                          <p:val>
                                            <p:strVal val="#ppt_w"/>
                                          </p:val>
                                        </p:tav>
                                      </p:tavLst>
                                    </p:anim>
                                    <p:anim calcmode="lin" valueType="num">
                                      <p:cBhvr>
                                        <p:cTn id="17" dur="250" fill="hold"/>
                                        <p:tgtEl>
                                          <p:spTgt spid="31"/>
                                        </p:tgtEl>
                                        <p:attrNameLst>
                                          <p:attrName>ppt_h</p:attrName>
                                        </p:attrNameLst>
                                      </p:cBhvr>
                                      <p:tavLst>
                                        <p:tav tm="0">
                                          <p:val>
                                            <p:fltVal val="0"/>
                                          </p:val>
                                        </p:tav>
                                        <p:tav tm="100000">
                                          <p:val>
                                            <p:strVal val="#ppt_h"/>
                                          </p:val>
                                        </p:tav>
                                      </p:tavLst>
                                    </p:anim>
                                    <p:animEffect transition="in" filter="fade">
                                      <p:cBhvr>
                                        <p:cTn id="18" dur="250"/>
                                        <p:tgtEl>
                                          <p:spTgt spid="31"/>
                                        </p:tgtEl>
                                      </p:cBhvr>
                                    </p:animEffect>
                                  </p:childTnLst>
                                </p:cTn>
                              </p:par>
                              <p:par>
                                <p:cTn id="19" presetID="6" presetClass="emph" presetSubtype="0" decel="100000" fill="hold" grpId="1" nodeType="withEffect">
                                  <p:stCondLst>
                                    <p:cond delay="800"/>
                                  </p:stCondLst>
                                  <p:childTnLst>
                                    <p:animScale>
                                      <p:cBhvr>
                                        <p:cTn id="20" dur="250" fill="hold"/>
                                        <p:tgtEl>
                                          <p:spTgt spid="31"/>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31"/>
                                        </p:tgtEl>
                                      </p:cBhvr>
                                      <p:by x="83000" y="83000"/>
                                    </p:animScale>
                                  </p:childTnLst>
                                </p:cTn>
                              </p:par>
                            </p:childTnLst>
                          </p:cTn>
                        </p:par>
                        <p:par>
                          <p:cTn id="23" fill="hold">
                            <p:stCondLst>
                              <p:cond delay="125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1750"/>
                            </p:stCondLst>
                            <p:childTnLst>
                              <p:par>
                                <p:cTn id="55" presetID="22" presetClass="entr" presetSubtype="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par>
                          <p:cTn id="58" fill="hold">
                            <p:stCondLst>
                              <p:cond delay="225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275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30"/>
                                        </p:tgtEl>
                                        <p:attrNameLst>
                                          <p:attrName>style.visibility</p:attrName>
                                        </p:attrNameLst>
                                      </p:cBhvr>
                                      <p:to>
                                        <p:strVal val="visible"/>
                                      </p:to>
                                    </p:set>
                                    <p:anim calcmode="lin" valueType="num">
                                      <p:cBhvr>
                                        <p:cTn id="67" dur="250" fill="hold"/>
                                        <p:tgtEl>
                                          <p:spTgt spid="30"/>
                                        </p:tgtEl>
                                        <p:attrNameLst>
                                          <p:attrName>ppt_w</p:attrName>
                                        </p:attrNameLst>
                                      </p:cBhvr>
                                      <p:tavLst>
                                        <p:tav tm="0">
                                          <p:val>
                                            <p:fltVal val="0"/>
                                          </p:val>
                                        </p:tav>
                                        <p:tav tm="100000">
                                          <p:val>
                                            <p:strVal val="#ppt_w"/>
                                          </p:val>
                                        </p:tav>
                                      </p:tavLst>
                                    </p:anim>
                                    <p:anim calcmode="lin" valueType="num">
                                      <p:cBhvr>
                                        <p:cTn id="68" dur="250" fill="hold"/>
                                        <p:tgtEl>
                                          <p:spTgt spid="30"/>
                                        </p:tgtEl>
                                        <p:attrNameLst>
                                          <p:attrName>ppt_h</p:attrName>
                                        </p:attrNameLst>
                                      </p:cBhvr>
                                      <p:tavLst>
                                        <p:tav tm="0">
                                          <p:val>
                                            <p:fltVal val="0"/>
                                          </p:val>
                                        </p:tav>
                                        <p:tav tm="100000">
                                          <p:val>
                                            <p:strVal val="#ppt_h"/>
                                          </p:val>
                                        </p:tav>
                                      </p:tavLst>
                                    </p:anim>
                                    <p:animEffect transition="in" filter="fade">
                                      <p:cBhvr>
                                        <p:cTn id="69" dur="250"/>
                                        <p:tgtEl>
                                          <p:spTgt spid="30"/>
                                        </p:tgtEl>
                                      </p:cBhvr>
                                    </p:animEffect>
                                  </p:childTnLst>
                                </p:cTn>
                              </p:par>
                            </p:childTnLst>
                          </p:cTn>
                        </p:par>
                        <p:par>
                          <p:cTn id="70" fill="hold">
                            <p:stCondLst>
                              <p:cond delay="3275"/>
                            </p:stCondLst>
                            <p:childTnLst>
                              <p:par>
                                <p:cTn id="71" presetID="22" presetClass="entr" presetSubtype="2"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3775"/>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4275"/>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7"/>
                                        </p:tgtEl>
                                        <p:attrNameLst>
                                          <p:attrName>style.visibility</p:attrName>
                                        </p:attrNameLst>
                                      </p:cBhvr>
                                      <p:to>
                                        <p:strVal val="visible"/>
                                      </p:to>
                                    </p:set>
                                    <p:anim calcmode="lin" valueType="num">
                                      <p:cBhvr>
                                        <p:cTn id="83" dur="250" fill="hold"/>
                                        <p:tgtEl>
                                          <p:spTgt spid="37"/>
                                        </p:tgtEl>
                                        <p:attrNameLst>
                                          <p:attrName>ppt_w</p:attrName>
                                        </p:attrNameLst>
                                      </p:cBhvr>
                                      <p:tavLst>
                                        <p:tav tm="0">
                                          <p:val>
                                            <p:fltVal val="0"/>
                                          </p:val>
                                        </p:tav>
                                        <p:tav tm="100000">
                                          <p:val>
                                            <p:strVal val="#ppt_w"/>
                                          </p:val>
                                        </p:tav>
                                      </p:tavLst>
                                    </p:anim>
                                    <p:anim calcmode="lin" valueType="num">
                                      <p:cBhvr>
                                        <p:cTn id="84" dur="250" fill="hold"/>
                                        <p:tgtEl>
                                          <p:spTgt spid="37"/>
                                        </p:tgtEl>
                                        <p:attrNameLst>
                                          <p:attrName>ppt_h</p:attrName>
                                        </p:attrNameLst>
                                      </p:cBhvr>
                                      <p:tavLst>
                                        <p:tav tm="0">
                                          <p:val>
                                            <p:fltVal val="0"/>
                                          </p:val>
                                        </p:tav>
                                        <p:tav tm="100000">
                                          <p:val>
                                            <p:strVal val="#ppt_h"/>
                                          </p:val>
                                        </p:tav>
                                      </p:tavLst>
                                    </p:anim>
                                    <p:animEffect transition="in" filter="fade">
                                      <p:cBhvr>
                                        <p:cTn id="85" dur="250"/>
                                        <p:tgtEl>
                                          <p:spTgt spid="37"/>
                                        </p:tgtEl>
                                      </p:cBhvr>
                                    </p:animEffect>
                                  </p:childTnLst>
                                </p:cTn>
                              </p:par>
                            </p:childTnLst>
                          </p:cTn>
                        </p:par>
                        <p:par>
                          <p:cTn id="86" fill="hold">
                            <p:stCondLst>
                              <p:cond delay="4600"/>
                            </p:stCondLst>
                            <p:childTnLst>
                              <p:par>
                                <p:cTn id="87" presetID="22" presetClass="entr" presetSubtype="2"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childTnLst>
                          </p:cTn>
                        </p:par>
                        <p:par>
                          <p:cTn id="90" fill="hold">
                            <p:stCondLst>
                              <p:cond delay="5100"/>
                            </p:stCondLst>
                            <p:childTnLst>
                              <p:par>
                                <p:cTn id="91" presetID="53"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childTnLst>
                          </p:cTn>
                        </p:par>
                        <p:par>
                          <p:cTn id="96" fill="hold">
                            <p:stCondLst>
                              <p:cond delay="560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38"/>
                                        </p:tgtEl>
                                        <p:attrNameLst>
                                          <p:attrName>style.visibility</p:attrName>
                                        </p:attrNameLst>
                                      </p:cBhvr>
                                      <p:to>
                                        <p:strVal val="visible"/>
                                      </p:to>
                                    </p:set>
                                    <p:anim calcmode="lin" valueType="num">
                                      <p:cBhvr>
                                        <p:cTn id="99" dur="250" fill="hold"/>
                                        <p:tgtEl>
                                          <p:spTgt spid="38"/>
                                        </p:tgtEl>
                                        <p:attrNameLst>
                                          <p:attrName>ppt_w</p:attrName>
                                        </p:attrNameLst>
                                      </p:cBhvr>
                                      <p:tavLst>
                                        <p:tav tm="0">
                                          <p:val>
                                            <p:fltVal val="0"/>
                                          </p:val>
                                        </p:tav>
                                        <p:tav tm="100000">
                                          <p:val>
                                            <p:strVal val="#ppt_w"/>
                                          </p:val>
                                        </p:tav>
                                      </p:tavLst>
                                    </p:anim>
                                    <p:anim calcmode="lin" valueType="num">
                                      <p:cBhvr>
                                        <p:cTn id="100" dur="250" fill="hold"/>
                                        <p:tgtEl>
                                          <p:spTgt spid="38"/>
                                        </p:tgtEl>
                                        <p:attrNameLst>
                                          <p:attrName>ppt_h</p:attrName>
                                        </p:attrNameLst>
                                      </p:cBhvr>
                                      <p:tavLst>
                                        <p:tav tm="0">
                                          <p:val>
                                            <p:fltVal val="0"/>
                                          </p:val>
                                        </p:tav>
                                        <p:tav tm="100000">
                                          <p:val>
                                            <p:strVal val="#ppt_h"/>
                                          </p:val>
                                        </p:tav>
                                      </p:tavLst>
                                    </p:anim>
                                    <p:animEffect transition="in" filter="fade">
                                      <p:cBhvr>
                                        <p:cTn id="101" dur="250"/>
                                        <p:tgtEl>
                                          <p:spTgt spid="38"/>
                                        </p:tgtEl>
                                      </p:cBhvr>
                                    </p:animEffect>
                                  </p:childTnLst>
                                </p:cTn>
                              </p:par>
                            </p:childTnLst>
                          </p:cTn>
                        </p:par>
                        <p:par>
                          <p:cTn id="102" fill="hold">
                            <p:stCondLst>
                              <p:cond delay="6175"/>
                            </p:stCondLst>
                            <p:childTnLst>
                              <p:par>
                                <p:cTn id="103" presetID="22" presetClass="entr" presetSubtype="8"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left)">
                                      <p:cBhvr>
                                        <p:cTn id="105" dur="500"/>
                                        <p:tgtEl>
                                          <p:spTgt spid="19"/>
                                        </p:tgtEl>
                                      </p:cBhvr>
                                    </p:animEffect>
                                  </p:childTnLst>
                                </p:cTn>
                              </p:par>
                            </p:childTnLst>
                          </p:cTn>
                        </p:par>
                        <p:par>
                          <p:cTn id="106" fill="hold">
                            <p:stCondLst>
                              <p:cond delay="6675"/>
                            </p:stCondLst>
                            <p:childTnLst>
                              <p:par>
                                <p:cTn id="107" presetID="53" presetClass="entr" presetSubtype="16"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childTnLst>
                          </p:cTn>
                        </p:par>
                        <p:par>
                          <p:cTn id="112" fill="hold">
                            <p:stCondLst>
                              <p:cond delay="7175"/>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39"/>
                                        </p:tgtEl>
                                        <p:attrNameLst>
                                          <p:attrName>style.visibility</p:attrName>
                                        </p:attrNameLst>
                                      </p:cBhvr>
                                      <p:to>
                                        <p:strVal val="visible"/>
                                      </p:to>
                                    </p:set>
                                    <p:anim calcmode="lin" valueType="num">
                                      <p:cBhvr>
                                        <p:cTn id="115" dur="250" fill="hold"/>
                                        <p:tgtEl>
                                          <p:spTgt spid="39"/>
                                        </p:tgtEl>
                                        <p:attrNameLst>
                                          <p:attrName>ppt_w</p:attrName>
                                        </p:attrNameLst>
                                      </p:cBhvr>
                                      <p:tavLst>
                                        <p:tav tm="0">
                                          <p:val>
                                            <p:fltVal val="0"/>
                                          </p:val>
                                        </p:tav>
                                        <p:tav tm="100000">
                                          <p:val>
                                            <p:strVal val="#ppt_w"/>
                                          </p:val>
                                        </p:tav>
                                      </p:tavLst>
                                    </p:anim>
                                    <p:anim calcmode="lin" valueType="num">
                                      <p:cBhvr>
                                        <p:cTn id="116" dur="250" fill="hold"/>
                                        <p:tgtEl>
                                          <p:spTgt spid="39"/>
                                        </p:tgtEl>
                                        <p:attrNameLst>
                                          <p:attrName>ppt_h</p:attrName>
                                        </p:attrNameLst>
                                      </p:cBhvr>
                                      <p:tavLst>
                                        <p:tav tm="0">
                                          <p:val>
                                            <p:fltVal val="0"/>
                                          </p:val>
                                        </p:tav>
                                        <p:tav tm="100000">
                                          <p:val>
                                            <p:strVal val="#ppt_h"/>
                                          </p:val>
                                        </p:tav>
                                      </p:tavLst>
                                    </p:anim>
                                    <p:animEffect transition="in" filter="fade">
                                      <p:cBhvr>
                                        <p:cTn id="117" dur="250"/>
                                        <p:tgtEl>
                                          <p:spTgt spid="39"/>
                                        </p:tgtEl>
                                      </p:cBhvr>
                                    </p:animEffect>
                                  </p:childTnLst>
                                </p:cTn>
                              </p:par>
                            </p:childTnLst>
                          </p:cTn>
                        </p:par>
                        <p:par>
                          <p:cTn id="118" fill="hold">
                            <p:stCondLst>
                              <p:cond delay="7700"/>
                            </p:stCondLst>
                            <p:childTnLst>
                              <p:par>
                                <p:cTn id="119" presetID="22" presetClass="entr" presetSubtype="8" fill="hold" grpId="0" nodeType="after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childTnLst>
                          </p:cTn>
                        </p:par>
                        <p:par>
                          <p:cTn id="122" fill="hold">
                            <p:stCondLst>
                              <p:cond delay="8200"/>
                            </p:stCondLst>
                            <p:childTnLst>
                              <p:par>
                                <p:cTn id="123" presetID="53" presetClass="entr" presetSubtype="16"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87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40"/>
                                        </p:tgtEl>
                                        <p:attrNameLst>
                                          <p:attrName>style.visibility</p:attrName>
                                        </p:attrNameLst>
                                      </p:cBhvr>
                                      <p:to>
                                        <p:strVal val="visible"/>
                                      </p:to>
                                    </p:set>
                                    <p:anim calcmode="lin" valueType="num">
                                      <p:cBhvr>
                                        <p:cTn id="131" dur="250" fill="hold"/>
                                        <p:tgtEl>
                                          <p:spTgt spid="40"/>
                                        </p:tgtEl>
                                        <p:attrNameLst>
                                          <p:attrName>ppt_w</p:attrName>
                                        </p:attrNameLst>
                                      </p:cBhvr>
                                      <p:tavLst>
                                        <p:tav tm="0">
                                          <p:val>
                                            <p:fltVal val="0"/>
                                          </p:val>
                                        </p:tav>
                                        <p:tav tm="100000">
                                          <p:val>
                                            <p:strVal val="#ppt_w"/>
                                          </p:val>
                                        </p:tav>
                                      </p:tavLst>
                                    </p:anim>
                                    <p:anim calcmode="lin" valueType="num">
                                      <p:cBhvr>
                                        <p:cTn id="132" dur="250" fill="hold"/>
                                        <p:tgtEl>
                                          <p:spTgt spid="40"/>
                                        </p:tgtEl>
                                        <p:attrNameLst>
                                          <p:attrName>ppt_h</p:attrName>
                                        </p:attrNameLst>
                                      </p:cBhvr>
                                      <p:tavLst>
                                        <p:tav tm="0">
                                          <p:val>
                                            <p:fltVal val="0"/>
                                          </p:val>
                                        </p:tav>
                                        <p:tav tm="100000">
                                          <p:val>
                                            <p:strVal val="#ppt_h"/>
                                          </p:val>
                                        </p:tav>
                                      </p:tavLst>
                                    </p:anim>
                                    <p:animEffect transition="in" filter="fade">
                                      <p:cBhvr>
                                        <p:cTn id="133" dur="250"/>
                                        <p:tgtEl>
                                          <p:spTgt spid="40"/>
                                        </p:tgtEl>
                                      </p:cBhvr>
                                    </p:animEffect>
                                  </p:childTnLst>
                                </p:cTn>
                              </p:par>
                            </p:childTnLst>
                          </p:cTn>
                        </p:par>
                        <p:par>
                          <p:cTn id="134" fill="hold">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wipe(left)">
                                      <p:cBhvr>
                                        <p:cTn id="137" dur="500"/>
                                        <p:tgtEl>
                                          <p:spTgt spid="20"/>
                                        </p:tgtEl>
                                      </p:cBhvr>
                                    </p:animEffect>
                                  </p:childTnLst>
                                </p:cTn>
                              </p:par>
                            </p:childTnLst>
                          </p:cTn>
                        </p:par>
                        <p:par>
                          <p:cTn id="138" fill="hold">
                            <p:stCondLst>
                              <p:cond delay="9800"/>
                            </p:stCondLst>
                            <p:childTnLst>
                              <p:par>
                                <p:cTn id="139" presetID="53" presetClass="entr" presetSubtype="16"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10300"/>
                            </p:stCondLst>
                            <p:childTnLst>
                              <p:par>
                                <p:cTn id="145" presetID="53" presetClass="entr" presetSubtype="16" fill="hold" grpId="0" nodeType="afterEffect">
                                  <p:stCondLst>
                                    <p:cond delay="0"/>
                                  </p:stCondLst>
                                  <p:iterate type="lt">
                                    <p:tmPct val="10000"/>
                                  </p:iterate>
                                  <p:childTnLst>
                                    <p:set>
                                      <p:cBhvr>
                                        <p:cTn id="146" dur="1" fill="hold">
                                          <p:stCondLst>
                                            <p:cond delay="0"/>
                                          </p:stCondLst>
                                        </p:cTn>
                                        <p:tgtEl>
                                          <p:spTgt spid="41"/>
                                        </p:tgtEl>
                                        <p:attrNameLst>
                                          <p:attrName>style.visibility</p:attrName>
                                        </p:attrNameLst>
                                      </p:cBhvr>
                                      <p:to>
                                        <p:strVal val="visible"/>
                                      </p:to>
                                    </p:set>
                                    <p:anim calcmode="lin" valueType="num">
                                      <p:cBhvr>
                                        <p:cTn id="147" dur="250" fill="hold"/>
                                        <p:tgtEl>
                                          <p:spTgt spid="41"/>
                                        </p:tgtEl>
                                        <p:attrNameLst>
                                          <p:attrName>ppt_w</p:attrName>
                                        </p:attrNameLst>
                                      </p:cBhvr>
                                      <p:tavLst>
                                        <p:tav tm="0">
                                          <p:val>
                                            <p:fltVal val="0"/>
                                          </p:val>
                                        </p:tav>
                                        <p:tav tm="100000">
                                          <p:val>
                                            <p:strVal val="#ppt_w"/>
                                          </p:val>
                                        </p:tav>
                                      </p:tavLst>
                                    </p:anim>
                                    <p:anim calcmode="lin" valueType="num">
                                      <p:cBhvr>
                                        <p:cTn id="148" dur="250" fill="hold"/>
                                        <p:tgtEl>
                                          <p:spTgt spid="41"/>
                                        </p:tgtEl>
                                        <p:attrNameLst>
                                          <p:attrName>ppt_h</p:attrName>
                                        </p:attrNameLst>
                                      </p:cBhvr>
                                      <p:tavLst>
                                        <p:tav tm="0">
                                          <p:val>
                                            <p:fltVal val="0"/>
                                          </p:val>
                                        </p:tav>
                                        <p:tav tm="100000">
                                          <p:val>
                                            <p:strVal val="#ppt_h"/>
                                          </p:val>
                                        </p:tav>
                                      </p:tavLst>
                                    </p:anim>
                                    <p:animEffect transition="in" filter="fade">
                                      <p:cBhvr>
                                        <p:cTn id="149"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8" grpId="1" animBg="1"/>
      <p:bldP spid="28" grpId="2" animBg="1"/>
      <p:bldP spid="29" grpId="0"/>
      <p:bldP spid="30" grpId="0"/>
      <p:bldP spid="31" grpId="0"/>
      <p:bldP spid="31" grpId="1"/>
      <p:bldP spid="31" grpId="2"/>
      <p:bldP spid="32" grpId="0"/>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873689" y="1071948"/>
            <a:ext cx="4385583" cy="635000"/>
            <a:chOff x="6656013" y="1340767"/>
            <a:chExt cx="2860670" cy="756855"/>
          </a:xfrm>
        </p:grpSpPr>
        <p:sp>
          <p:nvSpPr>
            <p:cNvPr id="11" name="圆角矩形 10"/>
            <p:cNvSpPr/>
            <p:nvPr/>
          </p:nvSpPr>
          <p:spPr>
            <a:xfrm>
              <a:off x="6789298" y="1340767"/>
              <a:ext cx="2537295"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7007052" y="1444834"/>
              <a:ext cx="2158594"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656013" y="1388070"/>
              <a:ext cx="2860670"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成为团队成员的必要条件</a:t>
              </a:r>
            </a:p>
          </p:txBody>
        </p:sp>
      </p:grpSp>
      <p:sp>
        <p:nvSpPr>
          <p:cNvPr id="14" name="椭圆 11">
            <a:extLst>
              <a:ext uri="{FF2B5EF4-FFF2-40B4-BE49-F238E27FC236}">
                <a16:creationId xmlns="" xmlns:a16="http://schemas.microsoft.com/office/drawing/2014/main" id="{6DEF90BB-4BE0-40D3-8BE8-325F7468F458}"/>
              </a:ext>
            </a:extLst>
          </p:cNvPr>
          <p:cNvSpPr/>
          <p:nvPr/>
        </p:nvSpPr>
        <p:spPr>
          <a:xfrm>
            <a:off x="5043312" y="2774510"/>
            <a:ext cx="1988352" cy="2395889"/>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5" name="椭圆 14">
            <a:extLst>
              <a:ext uri="{FF2B5EF4-FFF2-40B4-BE49-F238E27FC236}">
                <a16:creationId xmlns="" xmlns:a16="http://schemas.microsoft.com/office/drawing/2014/main" id="{7F124126-0FED-4E82-BDC7-1BF3E5B69C77}"/>
              </a:ext>
            </a:extLst>
          </p:cNvPr>
          <p:cNvSpPr/>
          <p:nvPr/>
        </p:nvSpPr>
        <p:spPr>
          <a:xfrm>
            <a:off x="3475679" y="1362513"/>
            <a:ext cx="5181602" cy="5181600"/>
          </a:xfrm>
          <a:prstGeom prst="ellipse">
            <a:avLst/>
          </a:prstGeom>
          <a:noFill/>
          <a:ln w="6350">
            <a:solidFill>
              <a:schemeClr val="bg1">
                <a:lumMod val="65000"/>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B3B6A2CC-931A-41C4-9199-7EE107904524}"/>
              </a:ext>
            </a:extLst>
          </p:cNvPr>
          <p:cNvSpPr/>
          <p:nvPr/>
        </p:nvSpPr>
        <p:spPr>
          <a:xfrm>
            <a:off x="3875092" y="1794045"/>
            <a:ext cx="4318537" cy="4318535"/>
          </a:xfrm>
          <a:prstGeom prst="ellipse">
            <a:avLst/>
          </a:prstGeom>
          <a:noFill/>
          <a:ln w="6350">
            <a:solidFill>
              <a:schemeClr val="bg1">
                <a:lumMod val="6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 xmlns:a16="http://schemas.microsoft.com/office/drawing/2014/main" id="{6F14A555-7C8E-445C-B4EB-E8C479B90C32}"/>
              </a:ext>
            </a:extLst>
          </p:cNvPr>
          <p:cNvSpPr/>
          <p:nvPr/>
        </p:nvSpPr>
        <p:spPr>
          <a:xfrm>
            <a:off x="4355258" y="2274211"/>
            <a:ext cx="3358204" cy="3358203"/>
          </a:xfrm>
          <a:prstGeom prst="ellipse">
            <a:avLst/>
          </a:prstGeom>
          <a:no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a:extLst>
              <a:ext uri="{FF2B5EF4-FFF2-40B4-BE49-F238E27FC236}">
                <a16:creationId xmlns="" xmlns:a16="http://schemas.microsoft.com/office/drawing/2014/main" id="{7B39FB7D-0C8A-4885-A56F-48FD542B74B8}"/>
              </a:ext>
            </a:extLst>
          </p:cNvPr>
          <p:cNvSpPr/>
          <p:nvPr/>
        </p:nvSpPr>
        <p:spPr>
          <a:xfrm>
            <a:off x="1220233" y="2789293"/>
            <a:ext cx="1777624" cy="749151"/>
          </a:xfrm>
          <a:prstGeom prst="roundRect">
            <a:avLst>
              <a:gd name="adj" fmla="val 50000"/>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01</a:t>
            </a:r>
            <a:endParaRPr lang="zh-CN" altLang="en-US" dirty="0">
              <a:cs typeface="+mn-ea"/>
              <a:sym typeface="+mn-lt"/>
            </a:endParaRPr>
          </a:p>
        </p:txBody>
      </p:sp>
      <p:sp>
        <p:nvSpPr>
          <p:cNvPr id="19" name="圆角矩形 18">
            <a:extLst>
              <a:ext uri="{FF2B5EF4-FFF2-40B4-BE49-F238E27FC236}">
                <a16:creationId xmlns="" xmlns:a16="http://schemas.microsoft.com/office/drawing/2014/main" id="{76C66DCB-77DC-445A-9ADD-F4FB74ADB95F}"/>
              </a:ext>
            </a:extLst>
          </p:cNvPr>
          <p:cNvSpPr/>
          <p:nvPr/>
        </p:nvSpPr>
        <p:spPr>
          <a:xfrm>
            <a:off x="9162935" y="2807849"/>
            <a:ext cx="1777624" cy="749151"/>
          </a:xfrm>
          <a:prstGeom prst="roundRect">
            <a:avLst>
              <a:gd name="adj" fmla="val 50000"/>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0" name="圆角矩形 19">
            <a:extLst>
              <a:ext uri="{FF2B5EF4-FFF2-40B4-BE49-F238E27FC236}">
                <a16:creationId xmlns="" xmlns:a16="http://schemas.microsoft.com/office/drawing/2014/main" id="{FF5A50BF-3DA8-4EA7-9A1E-4ED3528253A1}"/>
              </a:ext>
            </a:extLst>
          </p:cNvPr>
          <p:cNvSpPr/>
          <p:nvPr/>
        </p:nvSpPr>
        <p:spPr>
          <a:xfrm>
            <a:off x="1236530" y="4567411"/>
            <a:ext cx="1777624" cy="749151"/>
          </a:xfrm>
          <a:prstGeom prst="roundRect">
            <a:avLst>
              <a:gd name="adj" fmla="val 50000"/>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04</a:t>
            </a:r>
            <a:endParaRPr lang="zh-CN" altLang="en-US" dirty="0">
              <a:cs typeface="+mn-ea"/>
              <a:sym typeface="+mn-lt"/>
            </a:endParaRPr>
          </a:p>
        </p:txBody>
      </p:sp>
      <p:sp>
        <p:nvSpPr>
          <p:cNvPr id="21" name="圆角矩形 20">
            <a:extLst>
              <a:ext uri="{FF2B5EF4-FFF2-40B4-BE49-F238E27FC236}">
                <a16:creationId xmlns="" xmlns:a16="http://schemas.microsoft.com/office/drawing/2014/main" id="{3196A2DC-292B-4CD4-B5C6-C676BD60B349}"/>
              </a:ext>
            </a:extLst>
          </p:cNvPr>
          <p:cNvSpPr/>
          <p:nvPr/>
        </p:nvSpPr>
        <p:spPr>
          <a:xfrm>
            <a:off x="9154106" y="4721875"/>
            <a:ext cx="1777624" cy="749151"/>
          </a:xfrm>
          <a:prstGeom prst="roundRect">
            <a:avLst>
              <a:gd name="adj" fmla="val 50000"/>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03</a:t>
            </a:r>
            <a:endParaRPr lang="zh-CN" altLang="en-US" dirty="0">
              <a:cs typeface="+mn-ea"/>
              <a:sym typeface="+mn-lt"/>
            </a:endParaRPr>
          </a:p>
        </p:txBody>
      </p:sp>
      <p:grpSp>
        <p:nvGrpSpPr>
          <p:cNvPr id="22" name="组合 21">
            <a:extLst>
              <a:ext uri="{FF2B5EF4-FFF2-40B4-BE49-F238E27FC236}">
                <a16:creationId xmlns="" xmlns:a16="http://schemas.microsoft.com/office/drawing/2014/main" id="{E4775678-F6C0-437D-AD58-B76A1DF850C4}"/>
              </a:ext>
            </a:extLst>
          </p:cNvPr>
          <p:cNvGrpSpPr/>
          <p:nvPr/>
        </p:nvGrpSpPr>
        <p:grpSpPr>
          <a:xfrm>
            <a:off x="5800313" y="3417553"/>
            <a:ext cx="532334" cy="468145"/>
            <a:chOff x="3835401" y="3090863"/>
            <a:chExt cx="763588" cy="671513"/>
          </a:xfrm>
          <a:solidFill>
            <a:schemeClr val="bg1"/>
          </a:solidFill>
        </p:grpSpPr>
        <p:sp>
          <p:nvSpPr>
            <p:cNvPr id="23" name="Freeform 126">
              <a:extLst>
                <a:ext uri="{FF2B5EF4-FFF2-40B4-BE49-F238E27FC236}">
                  <a16:creationId xmlns="" xmlns:a16="http://schemas.microsoft.com/office/drawing/2014/main" id="{150F3FD5-0524-4570-85D6-D8685A1B0AB9}"/>
                </a:ext>
              </a:extLst>
            </p:cNvPr>
            <p:cNvSpPr>
              <a:spLocks/>
            </p:cNvSpPr>
            <p:nvPr/>
          </p:nvSpPr>
          <p:spPr bwMode="auto">
            <a:xfrm>
              <a:off x="4167189" y="3090863"/>
              <a:ext cx="122238" cy="166688"/>
            </a:xfrm>
            <a:custGeom>
              <a:avLst/>
              <a:gdLst>
                <a:gd name="T0" fmla="*/ 2 w 51"/>
                <a:gd name="T1" fmla="*/ 33 h 70"/>
                <a:gd name="T2" fmla="*/ 0 w 51"/>
                <a:gd name="T3" fmla="*/ 41 h 70"/>
                <a:gd name="T4" fmla="*/ 2 w 51"/>
                <a:gd name="T5" fmla="*/ 49 h 70"/>
                <a:gd name="T6" fmla="*/ 3 w 51"/>
                <a:gd name="T7" fmla="*/ 47 h 70"/>
                <a:gd name="T8" fmla="*/ 26 w 51"/>
                <a:gd name="T9" fmla="*/ 70 h 70"/>
                <a:gd name="T10" fmla="*/ 47 w 51"/>
                <a:gd name="T11" fmla="*/ 46 h 70"/>
                <a:gd name="T12" fmla="*/ 49 w 51"/>
                <a:gd name="T13" fmla="*/ 48 h 70"/>
                <a:gd name="T14" fmla="*/ 51 w 51"/>
                <a:gd name="T15" fmla="*/ 40 h 70"/>
                <a:gd name="T16" fmla="*/ 49 w 51"/>
                <a:gd name="T17" fmla="*/ 32 h 70"/>
                <a:gd name="T18" fmla="*/ 48 w 51"/>
                <a:gd name="T19" fmla="*/ 33 h 70"/>
                <a:gd name="T20" fmla="*/ 48 w 51"/>
                <a:gd name="T21" fmla="*/ 26 h 70"/>
                <a:gd name="T22" fmla="*/ 29 w 51"/>
                <a:gd name="T23" fmla="*/ 22 h 70"/>
                <a:gd name="T24" fmla="*/ 32 w 51"/>
                <a:gd name="T25" fmla="*/ 23 h 70"/>
                <a:gd name="T26" fmla="*/ 50 w 51"/>
                <a:gd name="T27" fmla="*/ 17 h 70"/>
                <a:gd name="T28" fmla="*/ 9 w 51"/>
                <a:gd name="T29" fmla="*/ 13 h 70"/>
                <a:gd name="T30" fmla="*/ 1 w 51"/>
                <a:gd name="T31" fmla="*/ 18 h 70"/>
                <a:gd name="T32" fmla="*/ 6 w 51"/>
                <a:gd name="T33" fmla="*/ 18 h 70"/>
                <a:gd name="T34" fmla="*/ 3 w 51"/>
                <a:gd name="T35" fmla="*/ 29 h 70"/>
                <a:gd name="T36" fmla="*/ 2 w 51"/>
                <a:gd name="T37" fmla="*/ 33 h 70"/>
                <a:gd name="T38" fmla="*/ 2 w 51"/>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70">
                  <a:moveTo>
                    <a:pt x="2" y="33"/>
                  </a:moveTo>
                  <a:cubicBezTo>
                    <a:pt x="1" y="33"/>
                    <a:pt x="0" y="36"/>
                    <a:pt x="0" y="41"/>
                  </a:cubicBezTo>
                  <a:cubicBezTo>
                    <a:pt x="0" y="45"/>
                    <a:pt x="1" y="49"/>
                    <a:pt x="2" y="49"/>
                  </a:cubicBezTo>
                  <a:cubicBezTo>
                    <a:pt x="3" y="49"/>
                    <a:pt x="3" y="48"/>
                    <a:pt x="3" y="47"/>
                  </a:cubicBezTo>
                  <a:cubicBezTo>
                    <a:pt x="7" y="60"/>
                    <a:pt x="19" y="70"/>
                    <a:pt x="26" y="70"/>
                  </a:cubicBezTo>
                  <a:cubicBezTo>
                    <a:pt x="34" y="70"/>
                    <a:pt x="46" y="61"/>
                    <a:pt x="47" y="46"/>
                  </a:cubicBezTo>
                  <a:cubicBezTo>
                    <a:pt x="48" y="47"/>
                    <a:pt x="48" y="48"/>
                    <a:pt x="49" y="48"/>
                  </a:cubicBezTo>
                  <a:cubicBezTo>
                    <a:pt x="50" y="48"/>
                    <a:pt x="51" y="45"/>
                    <a:pt x="51" y="40"/>
                  </a:cubicBezTo>
                  <a:cubicBezTo>
                    <a:pt x="51" y="36"/>
                    <a:pt x="50" y="32"/>
                    <a:pt x="49" y="32"/>
                  </a:cubicBezTo>
                  <a:cubicBezTo>
                    <a:pt x="49" y="32"/>
                    <a:pt x="48" y="33"/>
                    <a:pt x="48" y="33"/>
                  </a:cubicBezTo>
                  <a:cubicBezTo>
                    <a:pt x="48" y="31"/>
                    <a:pt x="48" y="29"/>
                    <a:pt x="48" y="26"/>
                  </a:cubicBezTo>
                  <a:cubicBezTo>
                    <a:pt x="44" y="29"/>
                    <a:pt x="37" y="25"/>
                    <a:pt x="29" y="22"/>
                  </a:cubicBezTo>
                  <a:cubicBezTo>
                    <a:pt x="30" y="22"/>
                    <a:pt x="31" y="22"/>
                    <a:pt x="32" y="23"/>
                  </a:cubicBezTo>
                  <a:cubicBezTo>
                    <a:pt x="45" y="29"/>
                    <a:pt x="50" y="17"/>
                    <a:pt x="50" y="17"/>
                  </a:cubicBezTo>
                  <a:cubicBezTo>
                    <a:pt x="50" y="17"/>
                    <a:pt x="34" y="0"/>
                    <a:pt x="9" y="13"/>
                  </a:cubicBezTo>
                  <a:cubicBezTo>
                    <a:pt x="7" y="14"/>
                    <a:pt x="4" y="17"/>
                    <a:pt x="1" y="18"/>
                  </a:cubicBezTo>
                  <a:cubicBezTo>
                    <a:pt x="1" y="18"/>
                    <a:pt x="3" y="18"/>
                    <a:pt x="6" y="18"/>
                  </a:cubicBezTo>
                  <a:cubicBezTo>
                    <a:pt x="4" y="20"/>
                    <a:pt x="2" y="23"/>
                    <a:pt x="3" y="29"/>
                  </a:cubicBezTo>
                  <a:cubicBezTo>
                    <a:pt x="2" y="30"/>
                    <a:pt x="2" y="32"/>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4" name="Freeform 127">
              <a:extLst>
                <a:ext uri="{FF2B5EF4-FFF2-40B4-BE49-F238E27FC236}">
                  <a16:creationId xmlns="" xmlns:a16="http://schemas.microsoft.com/office/drawing/2014/main" id="{A3855F3F-13C9-4BB1-9819-71ACE7329F3F}"/>
                </a:ext>
              </a:extLst>
            </p:cNvPr>
            <p:cNvSpPr>
              <a:spLocks noEditPoints="1"/>
            </p:cNvSpPr>
            <p:nvPr/>
          </p:nvSpPr>
          <p:spPr bwMode="auto">
            <a:xfrm>
              <a:off x="4090989" y="3251201"/>
              <a:ext cx="276225" cy="228600"/>
            </a:xfrm>
            <a:custGeom>
              <a:avLst/>
              <a:gdLst>
                <a:gd name="T0" fmla="*/ 103 w 116"/>
                <a:gd name="T1" fmla="*/ 62 h 96"/>
                <a:gd name="T2" fmla="*/ 114 w 116"/>
                <a:gd name="T3" fmla="*/ 20 h 96"/>
                <a:gd name="T4" fmla="*/ 75 w 116"/>
                <a:gd name="T5" fmla="*/ 2 h 96"/>
                <a:gd name="T6" fmla="*/ 73 w 116"/>
                <a:gd name="T7" fmla="*/ 3 h 96"/>
                <a:gd name="T8" fmla="*/ 65 w 116"/>
                <a:gd name="T9" fmla="*/ 40 h 96"/>
                <a:gd name="T10" fmla="*/ 61 w 116"/>
                <a:gd name="T11" fmla="*/ 13 h 96"/>
                <a:gd name="T12" fmla="*/ 62 w 116"/>
                <a:gd name="T13" fmla="*/ 10 h 96"/>
                <a:gd name="T14" fmla="*/ 60 w 116"/>
                <a:gd name="T15" fmla="*/ 7 h 96"/>
                <a:gd name="T16" fmla="*/ 56 w 116"/>
                <a:gd name="T17" fmla="*/ 7 h 96"/>
                <a:gd name="T18" fmla="*/ 54 w 116"/>
                <a:gd name="T19" fmla="*/ 10 h 96"/>
                <a:gd name="T20" fmla="*/ 55 w 116"/>
                <a:gd name="T21" fmla="*/ 12 h 96"/>
                <a:gd name="T22" fmla="*/ 51 w 116"/>
                <a:gd name="T23" fmla="*/ 38 h 96"/>
                <a:gd name="T24" fmla="*/ 51 w 116"/>
                <a:gd name="T25" fmla="*/ 39 h 96"/>
                <a:gd name="T26" fmla="*/ 41 w 116"/>
                <a:gd name="T27" fmla="*/ 2 h 96"/>
                <a:gd name="T28" fmla="*/ 39 w 116"/>
                <a:gd name="T29" fmla="*/ 2 h 96"/>
                <a:gd name="T30" fmla="*/ 1 w 116"/>
                <a:gd name="T31" fmla="*/ 21 h 96"/>
                <a:gd name="T32" fmla="*/ 8 w 116"/>
                <a:gd name="T33" fmla="*/ 71 h 96"/>
                <a:gd name="T34" fmla="*/ 21 w 116"/>
                <a:gd name="T35" fmla="*/ 70 h 96"/>
                <a:gd name="T36" fmla="*/ 24 w 116"/>
                <a:gd name="T37" fmla="*/ 96 h 96"/>
                <a:gd name="T38" fmla="*/ 89 w 116"/>
                <a:gd name="T39" fmla="*/ 96 h 96"/>
                <a:gd name="T40" fmla="*/ 91 w 116"/>
                <a:gd name="T41" fmla="*/ 75 h 96"/>
                <a:gd name="T42" fmla="*/ 91 w 116"/>
                <a:gd name="T43" fmla="*/ 69 h 96"/>
                <a:gd name="T44" fmla="*/ 100 w 116"/>
                <a:gd name="T45" fmla="*/ 71 h 96"/>
                <a:gd name="T46" fmla="*/ 103 w 116"/>
                <a:gd name="T47" fmla="*/ 62 h 96"/>
                <a:gd name="T48" fmla="*/ 92 w 116"/>
                <a:gd name="T49" fmla="*/ 31 h 96"/>
                <a:gd name="T50" fmla="*/ 93 w 116"/>
                <a:gd name="T51" fmla="*/ 32 h 96"/>
                <a:gd name="T52" fmla="*/ 92 w 116"/>
                <a:gd name="T53" fmla="*/ 31 h 96"/>
                <a:gd name="T54" fmla="*/ 23 w 116"/>
                <a:gd name="T55" fmla="*/ 50 h 96"/>
                <a:gd name="T56" fmla="*/ 50 w 116"/>
                <a:gd name="T57" fmla="*/ 48 h 96"/>
                <a:gd name="T58" fmla="*/ 53 w 116"/>
                <a:gd name="T59" fmla="*/ 48 h 96"/>
                <a:gd name="T60" fmla="*/ 57 w 116"/>
                <a:gd name="T61" fmla="*/ 47 h 96"/>
                <a:gd name="T62" fmla="*/ 73 w 116"/>
                <a:gd name="T63" fmla="*/ 47 h 96"/>
                <a:gd name="T64" fmla="*/ 63 w 116"/>
                <a:gd name="T65" fmla="*/ 48 h 96"/>
                <a:gd name="T66" fmla="*/ 62 w 116"/>
                <a:gd name="T67" fmla="*/ 48 h 96"/>
                <a:gd name="T68" fmla="*/ 57 w 116"/>
                <a:gd name="T69" fmla="*/ 49 h 96"/>
                <a:gd name="T70" fmla="*/ 13 w 116"/>
                <a:gd name="T71" fmla="*/ 56 h 96"/>
                <a:gd name="T72" fmla="*/ 21 w 116"/>
                <a:gd name="T73" fmla="*/ 51 h 96"/>
                <a:gd name="T74" fmla="*/ 23 w 116"/>
                <a:gd name="T75" fmla="*/ 50 h 96"/>
                <a:gd name="T76" fmla="*/ 57 w 116"/>
                <a:gd name="T77" fmla="*/ 60 h 96"/>
                <a:gd name="T78" fmla="*/ 54 w 116"/>
                <a:gd name="T79" fmla="*/ 60 h 96"/>
                <a:gd name="T80" fmla="*/ 49 w 116"/>
                <a:gd name="T81" fmla="*/ 61 h 96"/>
                <a:gd name="T82" fmla="*/ 55 w 116"/>
                <a:gd name="T83" fmla="*/ 59 h 96"/>
                <a:gd name="T84" fmla="*/ 58 w 116"/>
                <a:gd name="T85" fmla="*/ 57 h 96"/>
                <a:gd name="T86" fmla="*/ 59 w 116"/>
                <a:gd name="T87" fmla="*/ 57 h 96"/>
                <a:gd name="T88" fmla="*/ 92 w 116"/>
                <a:gd name="T89" fmla="*/ 53 h 96"/>
                <a:gd name="T90" fmla="*/ 98 w 116"/>
                <a:gd name="T91" fmla="*/ 52 h 96"/>
                <a:gd name="T92" fmla="*/ 99 w 116"/>
                <a:gd name="T93" fmla="*/ 54 h 96"/>
                <a:gd name="T94" fmla="*/ 100 w 116"/>
                <a:gd name="T95" fmla="*/ 55 h 96"/>
                <a:gd name="T96" fmla="*/ 57 w 116"/>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103" y="62"/>
                  </a:moveTo>
                  <a:cubicBezTo>
                    <a:pt x="109" y="47"/>
                    <a:pt x="116" y="30"/>
                    <a:pt x="114" y="20"/>
                  </a:cubicBezTo>
                  <a:cubicBezTo>
                    <a:pt x="114" y="14"/>
                    <a:pt x="92" y="0"/>
                    <a:pt x="75" y="2"/>
                  </a:cubicBezTo>
                  <a:cubicBezTo>
                    <a:pt x="76" y="2"/>
                    <a:pt x="75" y="3"/>
                    <a:pt x="73" y="3"/>
                  </a:cubicBezTo>
                  <a:cubicBezTo>
                    <a:pt x="65" y="40"/>
                    <a:pt x="65" y="40"/>
                    <a:pt x="65" y="40"/>
                  </a:cubicBezTo>
                  <a:cubicBezTo>
                    <a:pt x="61" y="13"/>
                    <a:pt x="61" y="13"/>
                    <a:pt x="61" y="13"/>
                  </a:cubicBezTo>
                  <a:cubicBezTo>
                    <a:pt x="62" y="10"/>
                    <a:pt x="62" y="10"/>
                    <a:pt x="62" y="10"/>
                  </a:cubicBezTo>
                  <a:cubicBezTo>
                    <a:pt x="60" y="7"/>
                    <a:pt x="60" y="7"/>
                    <a:pt x="60" y="7"/>
                  </a:cubicBezTo>
                  <a:cubicBezTo>
                    <a:pt x="56" y="7"/>
                    <a:pt x="56" y="7"/>
                    <a:pt x="56" y="7"/>
                  </a:cubicBezTo>
                  <a:cubicBezTo>
                    <a:pt x="54" y="10"/>
                    <a:pt x="54" y="10"/>
                    <a:pt x="54" y="10"/>
                  </a:cubicBezTo>
                  <a:cubicBezTo>
                    <a:pt x="55" y="12"/>
                    <a:pt x="55" y="12"/>
                    <a:pt x="55" y="12"/>
                  </a:cubicBezTo>
                  <a:cubicBezTo>
                    <a:pt x="51" y="38"/>
                    <a:pt x="51" y="38"/>
                    <a:pt x="51" y="38"/>
                  </a:cubicBezTo>
                  <a:cubicBezTo>
                    <a:pt x="51" y="39"/>
                    <a:pt x="51" y="39"/>
                    <a:pt x="51" y="39"/>
                  </a:cubicBezTo>
                  <a:cubicBezTo>
                    <a:pt x="41" y="2"/>
                    <a:pt x="41" y="2"/>
                    <a:pt x="41" y="2"/>
                  </a:cubicBezTo>
                  <a:cubicBezTo>
                    <a:pt x="40" y="2"/>
                    <a:pt x="40" y="2"/>
                    <a:pt x="39" y="2"/>
                  </a:cubicBezTo>
                  <a:cubicBezTo>
                    <a:pt x="22" y="4"/>
                    <a:pt x="1" y="10"/>
                    <a:pt x="1" y="21"/>
                  </a:cubicBezTo>
                  <a:cubicBezTo>
                    <a:pt x="0" y="27"/>
                    <a:pt x="5" y="58"/>
                    <a:pt x="8" y="71"/>
                  </a:cubicBezTo>
                  <a:cubicBezTo>
                    <a:pt x="11" y="72"/>
                    <a:pt x="17" y="71"/>
                    <a:pt x="21" y="70"/>
                  </a:cubicBezTo>
                  <a:cubicBezTo>
                    <a:pt x="23" y="83"/>
                    <a:pt x="24" y="93"/>
                    <a:pt x="24" y="96"/>
                  </a:cubicBezTo>
                  <a:cubicBezTo>
                    <a:pt x="89" y="96"/>
                    <a:pt x="89" y="96"/>
                    <a:pt x="89" y="96"/>
                  </a:cubicBezTo>
                  <a:cubicBezTo>
                    <a:pt x="89" y="94"/>
                    <a:pt x="90" y="86"/>
                    <a:pt x="91" y="75"/>
                  </a:cubicBezTo>
                  <a:cubicBezTo>
                    <a:pt x="91" y="69"/>
                    <a:pt x="91" y="69"/>
                    <a:pt x="91" y="69"/>
                  </a:cubicBezTo>
                  <a:cubicBezTo>
                    <a:pt x="100" y="71"/>
                    <a:pt x="100" y="71"/>
                    <a:pt x="100" y="71"/>
                  </a:cubicBezTo>
                  <a:lnTo>
                    <a:pt x="103" y="62"/>
                  </a:lnTo>
                  <a:close/>
                  <a:moveTo>
                    <a:pt x="92" y="31"/>
                  </a:moveTo>
                  <a:cubicBezTo>
                    <a:pt x="92" y="31"/>
                    <a:pt x="93" y="31"/>
                    <a:pt x="93" y="32"/>
                  </a:cubicBezTo>
                  <a:cubicBezTo>
                    <a:pt x="92" y="32"/>
                    <a:pt x="92" y="32"/>
                    <a:pt x="92" y="31"/>
                  </a:cubicBezTo>
                  <a:close/>
                  <a:moveTo>
                    <a:pt x="23" y="50"/>
                  </a:moveTo>
                  <a:cubicBezTo>
                    <a:pt x="50" y="48"/>
                    <a:pt x="50" y="48"/>
                    <a:pt x="50" y="48"/>
                  </a:cubicBezTo>
                  <a:cubicBezTo>
                    <a:pt x="53" y="48"/>
                    <a:pt x="53" y="48"/>
                    <a:pt x="53" y="48"/>
                  </a:cubicBezTo>
                  <a:cubicBezTo>
                    <a:pt x="57" y="47"/>
                    <a:pt x="57" y="47"/>
                    <a:pt x="57" y="47"/>
                  </a:cubicBezTo>
                  <a:cubicBezTo>
                    <a:pt x="73" y="47"/>
                    <a:pt x="73" y="47"/>
                    <a:pt x="73" y="47"/>
                  </a:cubicBezTo>
                  <a:cubicBezTo>
                    <a:pt x="63" y="48"/>
                    <a:pt x="63" y="48"/>
                    <a:pt x="63" y="48"/>
                  </a:cubicBezTo>
                  <a:cubicBezTo>
                    <a:pt x="62" y="48"/>
                    <a:pt x="62" y="48"/>
                    <a:pt x="62" y="48"/>
                  </a:cubicBezTo>
                  <a:cubicBezTo>
                    <a:pt x="57" y="49"/>
                    <a:pt x="57" y="49"/>
                    <a:pt x="57" y="49"/>
                  </a:cubicBezTo>
                  <a:cubicBezTo>
                    <a:pt x="13" y="56"/>
                    <a:pt x="13" y="56"/>
                    <a:pt x="13" y="56"/>
                  </a:cubicBezTo>
                  <a:cubicBezTo>
                    <a:pt x="21" y="51"/>
                    <a:pt x="21" y="51"/>
                    <a:pt x="21" y="51"/>
                  </a:cubicBezTo>
                  <a:lnTo>
                    <a:pt x="23" y="50"/>
                  </a:lnTo>
                  <a:close/>
                  <a:moveTo>
                    <a:pt x="57" y="60"/>
                  </a:moveTo>
                  <a:cubicBezTo>
                    <a:pt x="54" y="60"/>
                    <a:pt x="54" y="60"/>
                    <a:pt x="54" y="60"/>
                  </a:cubicBezTo>
                  <a:cubicBezTo>
                    <a:pt x="49" y="61"/>
                    <a:pt x="49" y="61"/>
                    <a:pt x="49" y="61"/>
                  </a:cubicBezTo>
                  <a:cubicBezTo>
                    <a:pt x="55" y="59"/>
                    <a:pt x="55" y="59"/>
                    <a:pt x="55" y="59"/>
                  </a:cubicBezTo>
                  <a:cubicBezTo>
                    <a:pt x="58" y="57"/>
                    <a:pt x="58" y="57"/>
                    <a:pt x="58" y="57"/>
                  </a:cubicBezTo>
                  <a:cubicBezTo>
                    <a:pt x="59" y="57"/>
                    <a:pt x="59" y="57"/>
                    <a:pt x="59" y="57"/>
                  </a:cubicBezTo>
                  <a:cubicBezTo>
                    <a:pt x="92" y="53"/>
                    <a:pt x="92" y="53"/>
                    <a:pt x="92" y="53"/>
                  </a:cubicBezTo>
                  <a:cubicBezTo>
                    <a:pt x="98" y="52"/>
                    <a:pt x="98" y="52"/>
                    <a:pt x="98" y="52"/>
                  </a:cubicBezTo>
                  <a:cubicBezTo>
                    <a:pt x="99" y="54"/>
                    <a:pt x="99" y="54"/>
                    <a:pt x="99" y="54"/>
                  </a:cubicBezTo>
                  <a:cubicBezTo>
                    <a:pt x="100" y="55"/>
                    <a:pt x="100" y="55"/>
                    <a:pt x="100" y="55"/>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5" name="Freeform 128">
              <a:extLst>
                <a:ext uri="{FF2B5EF4-FFF2-40B4-BE49-F238E27FC236}">
                  <a16:creationId xmlns="" xmlns:a16="http://schemas.microsoft.com/office/drawing/2014/main" id="{79502998-8252-4E70-AF08-4670E38D7D40}"/>
                </a:ext>
              </a:extLst>
            </p:cNvPr>
            <p:cNvSpPr>
              <a:spLocks noEditPoints="1"/>
            </p:cNvSpPr>
            <p:nvPr/>
          </p:nvSpPr>
          <p:spPr bwMode="auto">
            <a:xfrm>
              <a:off x="3835401" y="3533776"/>
              <a:ext cx="276225" cy="228600"/>
            </a:xfrm>
            <a:custGeom>
              <a:avLst/>
              <a:gdLst>
                <a:gd name="T0" fmla="*/ 90 w 116"/>
                <a:gd name="T1" fmla="*/ 96 h 96"/>
                <a:gd name="T2" fmla="*/ 92 w 116"/>
                <a:gd name="T3" fmla="*/ 76 h 96"/>
                <a:gd name="T4" fmla="*/ 92 w 116"/>
                <a:gd name="T5" fmla="*/ 69 h 96"/>
                <a:gd name="T6" fmla="*/ 101 w 116"/>
                <a:gd name="T7" fmla="*/ 71 h 96"/>
                <a:gd name="T8" fmla="*/ 104 w 116"/>
                <a:gd name="T9" fmla="*/ 63 h 96"/>
                <a:gd name="T10" fmla="*/ 115 w 116"/>
                <a:gd name="T11" fmla="*/ 21 h 96"/>
                <a:gd name="T12" fmla="*/ 76 w 116"/>
                <a:gd name="T13" fmla="*/ 3 h 96"/>
                <a:gd name="T14" fmla="*/ 74 w 116"/>
                <a:gd name="T15" fmla="*/ 4 h 96"/>
                <a:gd name="T16" fmla="*/ 66 w 116"/>
                <a:gd name="T17" fmla="*/ 40 h 96"/>
                <a:gd name="T18" fmla="*/ 62 w 116"/>
                <a:gd name="T19" fmla="*/ 13 h 96"/>
                <a:gd name="T20" fmla="*/ 63 w 116"/>
                <a:gd name="T21" fmla="*/ 10 h 96"/>
                <a:gd name="T22" fmla="*/ 61 w 116"/>
                <a:gd name="T23" fmla="*/ 7 h 96"/>
                <a:gd name="T24" fmla="*/ 57 w 116"/>
                <a:gd name="T25" fmla="*/ 7 h 96"/>
                <a:gd name="T26" fmla="*/ 55 w 116"/>
                <a:gd name="T27" fmla="*/ 10 h 96"/>
                <a:gd name="T28" fmla="*/ 56 w 116"/>
                <a:gd name="T29" fmla="*/ 13 h 96"/>
                <a:gd name="T30" fmla="*/ 52 w 116"/>
                <a:gd name="T31" fmla="*/ 38 h 96"/>
                <a:gd name="T32" fmla="*/ 52 w 116"/>
                <a:gd name="T33" fmla="*/ 40 h 96"/>
                <a:gd name="T34" fmla="*/ 41 w 116"/>
                <a:gd name="T35" fmla="*/ 3 h 96"/>
                <a:gd name="T36" fmla="*/ 40 w 116"/>
                <a:gd name="T37" fmla="*/ 3 h 96"/>
                <a:gd name="T38" fmla="*/ 2 w 116"/>
                <a:gd name="T39" fmla="*/ 22 h 96"/>
                <a:gd name="T40" fmla="*/ 9 w 116"/>
                <a:gd name="T41" fmla="*/ 71 h 96"/>
                <a:gd name="T42" fmla="*/ 22 w 116"/>
                <a:gd name="T43" fmla="*/ 70 h 96"/>
                <a:gd name="T44" fmla="*/ 25 w 116"/>
                <a:gd name="T45" fmla="*/ 96 h 96"/>
                <a:gd name="T46" fmla="*/ 90 w 116"/>
                <a:gd name="T47" fmla="*/ 96 h 96"/>
                <a:gd name="T48" fmla="*/ 93 w 116"/>
                <a:gd name="T49" fmla="*/ 32 h 96"/>
                <a:gd name="T50" fmla="*/ 94 w 116"/>
                <a:gd name="T51" fmla="*/ 33 h 96"/>
                <a:gd name="T52" fmla="*/ 93 w 116"/>
                <a:gd name="T53" fmla="*/ 32 h 96"/>
                <a:gd name="T54" fmla="*/ 99 w 116"/>
                <a:gd name="T55" fmla="*/ 53 h 96"/>
                <a:gd name="T56" fmla="*/ 100 w 116"/>
                <a:gd name="T57" fmla="*/ 55 h 96"/>
                <a:gd name="T58" fmla="*/ 101 w 116"/>
                <a:gd name="T59" fmla="*/ 55 h 96"/>
                <a:gd name="T60" fmla="*/ 58 w 116"/>
                <a:gd name="T61" fmla="*/ 60 h 96"/>
                <a:gd name="T62" fmla="*/ 55 w 116"/>
                <a:gd name="T63" fmla="*/ 61 h 96"/>
                <a:gd name="T64" fmla="*/ 50 w 116"/>
                <a:gd name="T65" fmla="*/ 61 h 96"/>
                <a:gd name="T66" fmla="*/ 56 w 116"/>
                <a:gd name="T67" fmla="*/ 59 h 96"/>
                <a:gd name="T68" fmla="*/ 59 w 116"/>
                <a:gd name="T69" fmla="*/ 58 h 96"/>
                <a:gd name="T70" fmla="*/ 60 w 116"/>
                <a:gd name="T71" fmla="*/ 57 h 96"/>
                <a:gd name="T72" fmla="*/ 93 w 116"/>
                <a:gd name="T73" fmla="*/ 53 h 96"/>
                <a:gd name="T74" fmla="*/ 99 w 116"/>
                <a:gd name="T75" fmla="*/ 53 h 96"/>
                <a:gd name="T76" fmla="*/ 24 w 116"/>
                <a:gd name="T77" fmla="*/ 51 h 96"/>
                <a:gd name="T78" fmla="*/ 51 w 116"/>
                <a:gd name="T79" fmla="*/ 48 h 96"/>
                <a:gd name="T80" fmla="*/ 54 w 116"/>
                <a:gd name="T81" fmla="*/ 48 h 96"/>
                <a:gd name="T82" fmla="*/ 58 w 116"/>
                <a:gd name="T83" fmla="*/ 48 h 96"/>
                <a:gd name="T84" fmla="*/ 74 w 116"/>
                <a:gd name="T85" fmla="*/ 47 h 96"/>
                <a:gd name="T86" fmla="*/ 64 w 116"/>
                <a:gd name="T87" fmla="*/ 49 h 96"/>
                <a:gd name="T88" fmla="*/ 63 w 116"/>
                <a:gd name="T89" fmla="*/ 49 h 96"/>
                <a:gd name="T90" fmla="*/ 58 w 116"/>
                <a:gd name="T91" fmla="*/ 50 h 96"/>
                <a:gd name="T92" fmla="*/ 14 w 116"/>
                <a:gd name="T93" fmla="*/ 56 h 96"/>
                <a:gd name="T94" fmla="*/ 22 w 116"/>
                <a:gd name="T95" fmla="*/ 51 h 96"/>
                <a:gd name="T96" fmla="*/ 24 w 116"/>
                <a:gd name="T97"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90" y="96"/>
                  </a:moveTo>
                  <a:cubicBezTo>
                    <a:pt x="90" y="94"/>
                    <a:pt x="91" y="86"/>
                    <a:pt x="92" y="76"/>
                  </a:cubicBezTo>
                  <a:cubicBezTo>
                    <a:pt x="92" y="69"/>
                    <a:pt x="92" y="69"/>
                    <a:pt x="92" y="69"/>
                  </a:cubicBezTo>
                  <a:cubicBezTo>
                    <a:pt x="101" y="71"/>
                    <a:pt x="101" y="71"/>
                    <a:pt x="101" y="71"/>
                  </a:cubicBezTo>
                  <a:cubicBezTo>
                    <a:pt x="104" y="63"/>
                    <a:pt x="104" y="63"/>
                    <a:pt x="104" y="63"/>
                  </a:cubicBezTo>
                  <a:cubicBezTo>
                    <a:pt x="110" y="48"/>
                    <a:pt x="116" y="30"/>
                    <a:pt x="115" y="21"/>
                  </a:cubicBezTo>
                  <a:cubicBezTo>
                    <a:pt x="114" y="14"/>
                    <a:pt x="93" y="0"/>
                    <a:pt x="76" y="3"/>
                  </a:cubicBezTo>
                  <a:cubicBezTo>
                    <a:pt x="76" y="3"/>
                    <a:pt x="76" y="3"/>
                    <a:pt x="74" y="4"/>
                  </a:cubicBezTo>
                  <a:cubicBezTo>
                    <a:pt x="66" y="40"/>
                    <a:pt x="66" y="40"/>
                    <a:pt x="66" y="40"/>
                  </a:cubicBezTo>
                  <a:cubicBezTo>
                    <a:pt x="62" y="13"/>
                    <a:pt x="62" y="13"/>
                    <a:pt x="62" y="13"/>
                  </a:cubicBezTo>
                  <a:cubicBezTo>
                    <a:pt x="63" y="10"/>
                    <a:pt x="63" y="10"/>
                    <a:pt x="63" y="10"/>
                  </a:cubicBezTo>
                  <a:cubicBezTo>
                    <a:pt x="61" y="7"/>
                    <a:pt x="61" y="7"/>
                    <a:pt x="61" y="7"/>
                  </a:cubicBezTo>
                  <a:cubicBezTo>
                    <a:pt x="57" y="7"/>
                    <a:pt x="57" y="7"/>
                    <a:pt x="57" y="7"/>
                  </a:cubicBezTo>
                  <a:cubicBezTo>
                    <a:pt x="55" y="10"/>
                    <a:pt x="55" y="10"/>
                    <a:pt x="55" y="10"/>
                  </a:cubicBezTo>
                  <a:cubicBezTo>
                    <a:pt x="56" y="13"/>
                    <a:pt x="56" y="13"/>
                    <a:pt x="56" y="13"/>
                  </a:cubicBezTo>
                  <a:cubicBezTo>
                    <a:pt x="52" y="38"/>
                    <a:pt x="52" y="38"/>
                    <a:pt x="52" y="38"/>
                  </a:cubicBezTo>
                  <a:cubicBezTo>
                    <a:pt x="52" y="40"/>
                    <a:pt x="52" y="40"/>
                    <a:pt x="52" y="40"/>
                  </a:cubicBezTo>
                  <a:cubicBezTo>
                    <a:pt x="41" y="3"/>
                    <a:pt x="41" y="3"/>
                    <a:pt x="41" y="3"/>
                  </a:cubicBezTo>
                  <a:cubicBezTo>
                    <a:pt x="41" y="3"/>
                    <a:pt x="40" y="3"/>
                    <a:pt x="40" y="3"/>
                  </a:cubicBezTo>
                  <a:cubicBezTo>
                    <a:pt x="23" y="5"/>
                    <a:pt x="2" y="11"/>
                    <a:pt x="2" y="22"/>
                  </a:cubicBezTo>
                  <a:cubicBezTo>
                    <a:pt x="0" y="27"/>
                    <a:pt x="6" y="59"/>
                    <a:pt x="9" y="71"/>
                  </a:cubicBezTo>
                  <a:cubicBezTo>
                    <a:pt x="12" y="73"/>
                    <a:pt x="18" y="72"/>
                    <a:pt x="22" y="70"/>
                  </a:cubicBezTo>
                  <a:cubicBezTo>
                    <a:pt x="23" y="84"/>
                    <a:pt x="25" y="94"/>
                    <a:pt x="25" y="96"/>
                  </a:cubicBezTo>
                  <a:lnTo>
                    <a:pt x="90" y="96"/>
                  </a:lnTo>
                  <a:close/>
                  <a:moveTo>
                    <a:pt x="93" y="32"/>
                  </a:moveTo>
                  <a:cubicBezTo>
                    <a:pt x="93" y="31"/>
                    <a:pt x="93" y="32"/>
                    <a:pt x="94" y="33"/>
                  </a:cubicBezTo>
                  <a:cubicBezTo>
                    <a:pt x="93" y="32"/>
                    <a:pt x="93" y="32"/>
                    <a:pt x="93" y="32"/>
                  </a:cubicBezTo>
                  <a:close/>
                  <a:moveTo>
                    <a:pt x="99" y="53"/>
                  </a:moveTo>
                  <a:cubicBezTo>
                    <a:pt x="100" y="55"/>
                    <a:pt x="100" y="55"/>
                    <a:pt x="100" y="55"/>
                  </a:cubicBezTo>
                  <a:cubicBezTo>
                    <a:pt x="101" y="55"/>
                    <a:pt x="101" y="55"/>
                    <a:pt x="101" y="55"/>
                  </a:cubicBezTo>
                  <a:cubicBezTo>
                    <a:pt x="58" y="60"/>
                    <a:pt x="58" y="60"/>
                    <a:pt x="58" y="60"/>
                  </a:cubicBezTo>
                  <a:cubicBezTo>
                    <a:pt x="55" y="61"/>
                    <a:pt x="55" y="61"/>
                    <a:pt x="55" y="61"/>
                  </a:cubicBezTo>
                  <a:cubicBezTo>
                    <a:pt x="50" y="61"/>
                    <a:pt x="50" y="61"/>
                    <a:pt x="50" y="61"/>
                  </a:cubicBezTo>
                  <a:cubicBezTo>
                    <a:pt x="56" y="59"/>
                    <a:pt x="56" y="59"/>
                    <a:pt x="56" y="59"/>
                  </a:cubicBezTo>
                  <a:cubicBezTo>
                    <a:pt x="59" y="58"/>
                    <a:pt x="59" y="58"/>
                    <a:pt x="59" y="58"/>
                  </a:cubicBezTo>
                  <a:cubicBezTo>
                    <a:pt x="60" y="57"/>
                    <a:pt x="60" y="57"/>
                    <a:pt x="60" y="57"/>
                  </a:cubicBezTo>
                  <a:cubicBezTo>
                    <a:pt x="93" y="53"/>
                    <a:pt x="93" y="53"/>
                    <a:pt x="93" y="53"/>
                  </a:cubicBezTo>
                  <a:lnTo>
                    <a:pt x="99" y="53"/>
                  </a:lnTo>
                  <a:close/>
                  <a:moveTo>
                    <a:pt x="24" y="51"/>
                  </a:moveTo>
                  <a:cubicBezTo>
                    <a:pt x="51" y="48"/>
                    <a:pt x="51" y="48"/>
                    <a:pt x="51" y="48"/>
                  </a:cubicBezTo>
                  <a:cubicBezTo>
                    <a:pt x="54" y="48"/>
                    <a:pt x="54" y="48"/>
                    <a:pt x="54" y="48"/>
                  </a:cubicBezTo>
                  <a:cubicBezTo>
                    <a:pt x="58" y="48"/>
                    <a:pt x="58" y="48"/>
                    <a:pt x="58" y="48"/>
                  </a:cubicBezTo>
                  <a:cubicBezTo>
                    <a:pt x="74" y="47"/>
                    <a:pt x="74" y="47"/>
                    <a:pt x="74" y="47"/>
                  </a:cubicBezTo>
                  <a:cubicBezTo>
                    <a:pt x="64" y="49"/>
                    <a:pt x="64" y="49"/>
                    <a:pt x="64" y="49"/>
                  </a:cubicBezTo>
                  <a:cubicBezTo>
                    <a:pt x="63" y="49"/>
                    <a:pt x="63" y="49"/>
                    <a:pt x="63" y="49"/>
                  </a:cubicBezTo>
                  <a:cubicBezTo>
                    <a:pt x="58" y="50"/>
                    <a:pt x="58" y="50"/>
                    <a:pt x="58" y="50"/>
                  </a:cubicBezTo>
                  <a:cubicBezTo>
                    <a:pt x="14" y="56"/>
                    <a:pt x="14" y="56"/>
                    <a:pt x="14" y="56"/>
                  </a:cubicBezTo>
                  <a:cubicBezTo>
                    <a:pt x="22" y="51"/>
                    <a:pt x="22" y="51"/>
                    <a:pt x="22" y="51"/>
                  </a:cubicBezTo>
                  <a:lnTo>
                    <a:pt x="24"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6" name="Freeform 129">
              <a:extLst>
                <a:ext uri="{FF2B5EF4-FFF2-40B4-BE49-F238E27FC236}">
                  <a16:creationId xmlns="" xmlns:a16="http://schemas.microsoft.com/office/drawing/2014/main" id="{7D927BF6-C24E-4A10-9D11-D584F4BFC3CE}"/>
                </a:ext>
              </a:extLst>
            </p:cNvPr>
            <p:cNvSpPr>
              <a:spLocks/>
            </p:cNvSpPr>
            <p:nvPr/>
          </p:nvSpPr>
          <p:spPr bwMode="auto">
            <a:xfrm>
              <a:off x="3913189" y="3375026"/>
              <a:ext cx="122238" cy="165100"/>
            </a:xfrm>
            <a:custGeom>
              <a:avLst/>
              <a:gdLst>
                <a:gd name="T0" fmla="*/ 2 w 51"/>
                <a:gd name="T1" fmla="*/ 32 h 69"/>
                <a:gd name="T2" fmla="*/ 0 w 51"/>
                <a:gd name="T3" fmla="*/ 40 h 69"/>
                <a:gd name="T4" fmla="*/ 2 w 51"/>
                <a:gd name="T5" fmla="*/ 48 h 69"/>
                <a:gd name="T6" fmla="*/ 3 w 51"/>
                <a:gd name="T7" fmla="*/ 46 h 69"/>
                <a:gd name="T8" fmla="*/ 26 w 51"/>
                <a:gd name="T9" fmla="*/ 69 h 69"/>
                <a:gd name="T10" fmla="*/ 47 w 51"/>
                <a:gd name="T11" fmla="*/ 45 h 69"/>
                <a:gd name="T12" fmla="*/ 49 w 51"/>
                <a:gd name="T13" fmla="*/ 48 h 69"/>
                <a:gd name="T14" fmla="*/ 51 w 51"/>
                <a:gd name="T15" fmla="*/ 40 h 69"/>
                <a:gd name="T16" fmla="*/ 49 w 51"/>
                <a:gd name="T17" fmla="*/ 32 h 69"/>
                <a:gd name="T18" fmla="*/ 48 w 51"/>
                <a:gd name="T19" fmla="*/ 32 h 69"/>
                <a:gd name="T20" fmla="*/ 48 w 51"/>
                <a:gd name="T21" fmla="*/ 26 h 69"/>
                <a:gd name="T22" fmla="*/ 29 w 51"/>
                <a:gd name="T23" fmla="*/ 21 h 69"/>
                <a:gd name="T24" fmla="*/ 32 w 51"/>
                <a:gd name="T25" fmla="*/ 22 h 69"/>
                <a:gd name="T26" fmla="*/ 50 w 51"/>
                <a:gd name="T27" fmla="*/ 16 h 69"/>
                <a:gd name="T28" fmla="*/ 9 w 51"/>
                <a:gd name="T29" fmla="*/ 12 h 69"/>
                <a:gd name="T30" fmla="*/ 1 w 51"/>
                <a:gd name="T31" fmla="*/ 17 h 69"/>
                <a:gd name="T32" fmla="*/ 6 w 51"/>
                <a:gd name="T33" fmla="*/ 17 h 69"/>
                <a:gd name="T34" fmla="*/ 3 w 51"/>
                <a:gd name="T35" fmla="*/ 28 h 69"/>
                <a:gd name="T36" fmla="*/ 2 w 51"/>
                <a:gd name="T37" fmla="*/ 32 h 69"/>
                <a:gd name="T38" fmla="*/ 2 w 51"/>
                <a:gd name="T39"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69">
                  <a:moveTo>
                    <a:pt x="2" y="32"/>
                  </a:moveTo>
                  <a:cubicBezTo>
                    <a:pt x="1" y="32"/>
                    <a:pt x="0" y="36"/>
                    <a:pt x="0" y="40"/>
                  </a:cubicBezTo>
                  <a:cubicBezTo>
                    <a:pt x="0" y="44"/>
                    <a:pt x="1" y="48"/>
                    <a:pt x="2" y="48"/>
                  </a:cubicBezTo>
                  <a:cubicBezTo>
                    <a:pt x="2" y="48"/>
                    <a:pt x="3" y="47"/>
                    <a:pt x="3" y="46"/>
                  </a:cubicBezTo>
                  <a:cubicBezTo>
                    <a:pt x="7" y="59"/>
                    <a:pt x="19" y="69"/>
                    <a:pt x="26" y="69"/>
                  </a:cubicBezTo>
                  <a:cubicBezTo>
                    <a:pt x="34" y="69"/>
                    <a:pt x="46" y="60"/>
                    <a:pt x="47" y="45"/>
                  </a:cubicBezTo>
                  <a:cubicBezTo>
                    <a:pt x="48" y="47"/>
                    <a:pt x="48" y="48"/>
                    <a:pt x="49" y="48"/>
                  </a:cubicBezTo>
                  <a:cubicBezTo>
                    <a:pt x="50" y="48"/>
                    <a:pt x="51" y="44"/>
                    <a:pt x="51" y="40"/>
                  </a:cubicBezTo>
                  <a:cubicBezTo>
                    <a:pt x="51" y="35"/>
                    <a:pt x="50" y="32"/>
                    <a:pt x="49" y="32"/>
                  </a:cubicBezTo>
                  <a:cubicBezTo>
                    <a:pt x="48" y="32"/>
                    <a:pt x="48" y="32"/>
                    <a:pt x="48" y="32"/>
                  </a:cubicBezTo>
                  <a:cubicBezTo>
                    <a:pt x="48" y="30"/>
                    <a:pt x="48" y="28"/>
                    <a:pt x="48" y="26"/>
                  </a:cubicBezTo>
                  <a:cubicBezTo>
                    <a:pt x="44" y="29"/>
                    <a:pt x="37" y="25"/>
                    <a:pt x="29" y="21"/>
                  </a:cubicBezTo>
                  <a:cubicBezTo>
                    <a:pt x="30" y="21"/>
                    <a:pt x="31" y="22"/>
                    <a:pt x="32" y="22"/>
                  </a:cubicBezTo>
                  <a:cubicBezTo>
                    <a:pt x="45" y="29"/>
                    <a:pt x="50" y="16"/>
                    <a:pt x="50" y="16"/>
                  </a:cubicBezTo>
                  <a:cubicBezTo>
                    <a:pt x="50" y="16"/>
                    <a:pt x="34" y="0"/>
                    <a:pt x="9" y="12"/>
                  </a:cubicBezTo>
                  <a:cubicBezTo>
                    <a:pt x="7" y="13"/>
                    <a:pt x="3" y="16"/>
                    <a:pt x="1" y="17"/>
                  </a:cubicBezTo>
                  <a:cubicBezTo>
                    <a:pt x="1" y="17"/>
                    <a:pt x="3" y="17"/>
                    <a:pt x="6" y="17"/>
                  </a:cubicBezTo>
                  <a:cubicBezTo>
                    <a:pt x="3" y="19"/>
                    <a:pt x="2" y="22"/>
                    <a:pt x="3" y="28"/>
                  </a:cubicBezTo>
                  <a:cubicBezTo>
                    <a:pt x="2" y="30"/>
                    <a:pt x="2" y="31"/>
                    <a:pt x="2" y="32"/>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7" name="Freeform 130">
              <a:extLst>
                <a:ext uri="{FF2B5EF4-FFF2-40B4-BE49-F238E27FC236}">
                  <a16:creationId xmlns="" xmlns:a16="http://schemas.microsoft.com/office/drawing/2014/main" id="{9AC2434F-15C9-41A2-9651-2A393ACE2ACA}"/>
                </a:ext>
              </a:extLst>
            </p:cNvPr>
            <p:cNvSpPr>
              <a:spLocks noEditPoints="1"/>
            </p:cNvSpPr>
            <p:nvPr/>
          </p:nvSpPr>
          <p:spPr bwMode="auto">
            <a:xfrm>
              <a:off x="4322764" y="3530601"/>
              <a:ext cx="276225" cy="230188"/>
            </a:xfrm>
            <a:custGeom>
              <a:avLst/>
              <a:gdLst>
                <a:gd name="T0" fmla="*/ 76 w 116"/>
                <a:gd name="T1" fmla="*/ 2 h 96"/>
                <a:gd name="T2" fmla="*/ 74 w 116"/>
                <a:gd name="T3" fmla="*/ 3 h 96"/>
                <a:gd name="T4" fmla="*/ 65 w 116"/>
                <a:gd name="T5" fmla="*/ 39 h 96"/>
                <a:gd name="T6" fmla="*/ 62 w 116"/>
                <a:gd name="T7" fmla="*/ 13 h 96"/>
                <a:gd name="T8" fmla="*/ 63 w 116"/>
                <a:gd name="T9" fmla="*/ 10 h 96"/>
                <a:gd name="T10" fmla="*/ 61 w 116"/>
                <a:gd name="T11" fmla="*/ 6 h 96"/>
                <a:gd name="T12" fmla="*/ 56 w 116"/>
                <a:gd name="T13" fmla="*/ 6 h 96"/>
                <a:gd name="T14" fmla="*/ 54 w 116"/>
                <a:gd name="T15" fmla="*/ 10 h 96"/>
                <a:gd name="T16" fmla="*/ 55 w 116"/>
                <a:gd name="T17" fmla="*/ 12 h 96"/>
                <a:gd name="T18" fmla="*/ 52 w 116"/>
                <a:gd name="T19" fmla="*/ 38 h 96"/>
                <a:gd name="T20" fmla="*/ 52 w 116"/>
                <a:gd name="T21" fmla="*/ 39 h 96"/>
                <a:gd name="T22" fmla="*/ 41 w 116"/>
                <a:gd name="T23" fmla="*/ 2 h 96"/>
                <a:gd name="T24" fmla="*/ 40 w 116"/>
                <a:gd name="T25" fmla="*/ 2 h 96"/>
                <a:gd name="T26" fmla="*/ 1 w 116"/>
                <a:gd name="T27" fmla="*/ 21 h 96"/>
                <a:gd name="T28" fmla="*/ 8 w 116"/>
                <a:gd name="T29" fmla="*/ 71 h 96"/>
                <a:gd name="T30" fmla="*/ 22 w 116"/>
                <a:gd name="T31" fmla="*/ 70 h 96"/>
                <a:gd name="T32" fmla="*/ 24 w 116"/>
                <a:gd name="T33" fmla="*/ 96 h 96"/>
                <a:gd name="T34" fmla="*/ 89 w 116"/>
                <a:gd name="T35" fmla="*/ 96 h 96"/>
                <a:gd name="T36" fmla="*/ 91 w 116"/>
                <a:gd name="T37" fmla="*/ 75 h 96"/>
                <a:gd name="T38" fmla="*/ 92 w 116"/>
                <a:gd name="T39" fmla="*/ 69 h 96"/>
                <a:gd name="T40" fmla="*/ 100 w 116"/>
                <a:gd name="T41" fmla="*/ 71 h 96"/>
                <a:gd name="T42" fmla="*/ 103 w 116"/>
                <a:gd name="T43" fmla="*/ 62 h 96"/>
                <a:gd name="T44" fmla="*/ 115 w 116"/>
                <a:gd name="T45" fmla="*/ 20 h 96"/>
                <a:gd name="T46" fmla="*/ 76 w 116"/>
                <a:gd name="T47" fmla="*/ 2 h 96"/>
                <a:gd name="T48" fmla="*/ 93 w 116"/>
                <a:gd name="T49" fmla="*/ 31 h 96"/>
                <a:gd name="T50" fmla="*/ 93 w 116"/>
                <a:gd name="T51" fmla="*/ 32 h 96"/>
                <a:gd name="T52" fmla="*/ 93 w 116"/>
                <a:gd name="T53" fmla="*/ 31 h 96"/>
                <a:gd name="T54" fmla="*/ 23 w 116"/>
                <a:gd name="T55" fmla="*/ 50 h 96"/>
                <a:gd name="T56" fmla="*/ 51 w 116"/>
                <a:gd name="T57" fmla="*/ 48 h 96"/>
                <a:gd name="T58" fmla="*/ 53 w 116"/>
                <a:gd name="T59" fmla="*/ 48 h 96"/>
                <a:gd name="T60" fmla="*/ 58 w 116"/>
                <a:gd name="T61" fmla="*/ 47 h 96"/>
                <a:gd name="T62" fmla="*/ 73 w 116"/>
                <a:gd name="T63" fmla="*/ 47 h 96"/>
                <a:gd name="T64" fmla="*/ 64 w 116"/>
                <a:gd name="T65" fmla="*/ 48 h 96"/>
                <a:gd name="T66" fmla="*/ 63 w 116"/>
                <a:gd name="T67" fmla="*/ 48 h 96"/>
                <a:gd name="T68" fmla="*/ 58 w 116"/>
                <a:gd name="T69" fmla="*/ 49 h 96"/>
                <a:gd name="T70" fmla="*/ 14 w 116"/>
                <a:gd name="T71" fmla="*/ 56 h 96"/>
                <a:gd name="T72" fmla="*/ 22 w 116"/>
                <a:gd name="T73" fmla="*/ 51 h 96"/>
                <a:gd name="T74" fmla="*/ 23 w 116"/>
                <a:gd name="T75" fmla="*/ 50 h 96"/>
                <a:gd name="T76" fmla="*/ 57 w 116"/>
                <a:gd name="T77" fmla="*/ 60 h 96"/>
                <a:gd name="T78" fmla="*/ 55 w 116"/>
                <a:gd name="T79" fmla="*/ 60 h 96"/>
                <a:gd name="T80" fmla="*/ 50 w 116"/>
                <a:gd name="T81" fmla="*/ 61 h 96"/>
                <a:gd name="T82" fmla="*/ 55 w 116"/>
                <a:gd name="T83" fmla="*/ 58 h 96"/>
                <a:gd name="T84" fmla="*/ 58 w 116"/>
                <a:gd name="T85" fmla="*/ 57 h 96"/>
                <a:gd name="T86" fmla="*/ 60 w 116"/>
                <a:gd name="T87" fmla="*/ 57 h 96"/>
                <a:gd name="T88" fmla="*/ 92 w 116"/>
                <a:gd name="T89" fmla="*/ 53 h 96"/>
                <a:gd name="T90" fmla="*/ 98 w 116"/>
                <a:gd name="T91" fmla="*/ 52 h 96"/>
                <a:gd name="T92" fmla="*/ 100 w 116"/>
                <a:gd name="T93" fmla="*/ 54 h 96"/>
                <a:gd name="T94" fmla="*/ 100 w 116"/>
                <a:gd name="T95" fmla="*/ 54 h 96"/>
                <a:gd name="T96" fmla="*/ 57 w 116"/>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76" y="2"/>
                  </a:moveTo>
                  <a:cubicBezTo>
                    <a:pt x="76" y="2"/>
                    <a:pt x="75" y="3"/>
                    <a:pt x="74" y="3"/>
                  </a:cubicBezTo>
                  <a:cubicBezTo>
                    <a:pt x="65" y="39"/>
                    <a:pt x="65" y="39"/>
                    <a:pt x="65" y="39"/>
                  </a:cubicBezTo>
                  <a:cubicBezTo>
                    <a:pt x="62" y="13"/>
                    <a:pt x="62" y="13"/>
                    <a:pt x="62" y="13"/>
                  </a:cubicBezTo>
                  <a:cubicBezTo>
                    <a:pt x="63" y="10"/>
                    <a:pt x="63" y="10"/>
                    <a:pt x="63" y="10"/>
                  </a:cubicBezTo>
                  <a:cubicBezTo>
                    <a:pt x="61" y="6"/>
                    <a:pt x="61" y="6"/>
                    <a:pt x="61" y="6"/>
                  </a:cubicBezTo>
                  <a:cubicBezTo>
                    <a:pt x="56" y="6"/>
                    <a:pt x="56" y="6"/>
                    <a:pt x="56" y="6"/>
                  </a:cubicBezTo>
                  <a:cubicBezTo>
                    <a:pt x="54" y="10"/>
                    <a:pt x="54" y="10"/>
                    <a:pt x="54" y="10"/>
                  </a:cubicBezTo>
                  <a:cubicBezTo>
                    <a:pt x="55" y="12"/>
                    <a:pt x="55" y="12"/>
                    <a:pt x="55" y="12"/>
                  </a:cubicBezTo>
                  <a:cubicBezTo>
                    <a:pt x="52" y="38"/>
                    <a:pt x="52" y="38"/>
                    <a:pt x="52" y="38"/>
                  </a:cubicBezTo>
                  <a:cubicBezTo>
                    <a:pt x="52" y="39"/>
                    <a:pt x="52" y="39"/>
                    <a:pt x="52" y="39"/>
                  </a:cubicBezTo>
                  <a:cubicBezTo>
                    <a:pt x="41" y="2"/>
                    <a:pt x="41" y="2"/>
                    <a:pt x="41" y="2"/>
                  </a:cubicBezTo>
                  <a:cubicBezTo>
                    <a:pt x="41" y="2"/>
                    <a:pt x="40" y="2"/>
                    <a:pt x="40" y="2"/>
                  </a:cubicBezTo>
                  <a:cubicBezTo>
                    <a:pt x="23" y="4"/>
                    <a:pt x="2" y="10"/>
                    <a:pt x="1" y="21"/>
                  </a:cubicBezTo>
                  <a:cubicBezTo>
                    <a:pt x="0" y="26"/>
                    <a:pt x="6" y="58"/>
                    <a:pt x="8" y="71"/>
                  </a:cubicBezTo>
                  <a:cubicBezTo>
                    <a:pt x="11" y="72"/>
                    <a:pt x="17" y="71"/>
                    <a:pt x="22" y="70"/>
                  </a:cubicBezTo>
                  <a:cubicBezTo>
                    <a:pt x="23" y="83"/>
                    <a:pt x="24" y="93"/>
                    <a:pt x="24" y="96"/>
                  </a:cubicBezTo>
                  <a:cubicBezTo>
                    <a:pt x="89" y="96"/>
                    <a:pt x="89" y="96"/>
                    <a:pt x="89" y="96"/>
                  </a:cubicBezTo>
                  <a:cubicBezTo>
                    <a:pt x="90" y="94"/>
                    <a:pt x="90" y="86"/>
                    <a:pt x="91" y="75"/>
                  </a:cubicBezTo>
                  <a:cubicBezTo>
                    <a:pt x="92" y="69"/>
                    <a:pt x="92" y="69"/>
                    <a:pt x="92" y="69"/>
                  </a:cubicBezTo>
                  <a:cubicBezTo>
                    <a:pt x="100" y="71"/>
                    <a:pt x="100" y="71"/>
                    <a:pt x="100" y="71"/>
                  </a:cubicBezTo>
                  <a:cubicBezTo>
                    <a:pt x="103" y="62"/>
                    <a:pt x="103" y="62"/>
                    <a:pt x="103" y="62"/>
                  </a:cubicBezTo>
                  <a:cubicBezTo>
                    <a:pt x="109" y="47"/>
                    <a:pt x="116" y="30"/>
                    <a:pt x="115" y="20"/>
                  </a:cubicBezTo>
                  <a:cubicBezTo>
                    <a:pt x="114" y="13"/>
                    <a:pt x="93" y="0"/>
                    <a:pt x="76" y="2"/>
                  </a:cubicBezTo>
                  <a:close/>
                  <a:moveTo>
                    <a:pt x="93" y="31"/>
                  </a:moveTo>
                  <a:cubicBezTo>
                    <a:pt x="93" y="31"/>
                    <a:pt x="93" y="31"/>
                    <a:pt x="93" y="32"/>
                  </a:cubicBezTo>
                  <a:cubicBezTo>
                    <a:pt x="93" y="32"/>
                    <a:pt x="92" y="31"/>
                    <a:pt x="93" y="31"/>
                  </a:cubicBezTo>
                  <a:close/>
                  <a:moveTo>
                    <a:pt x="23" y="50"/>
                  </a:moveTo>
                  <a:cubicBezTo>
                    <a:pt x="51" y="48"/>
                    <a:pt x="51" y="48"/>
                    <a:pt x="51" y="48"/>
                  </a:cubicBezTo>
                  <a:cubicBezTo>
                    <a:pt x="53" y="48"/>
                    <a:pt x="53" y="48"/>
                    <a:pt x="53" y="48"/>
                  </a:cubicBezTo>
                  <a:cubicBezTo>
                    <a:pt x="58" y="47"/>
                    <a:pt x="58" y="47"/>
                    <a:pt x="58" y="47"/>
                  </a:cubicBezTo>
                  <a:cubicBezTo>
                    <a:pt x="73" y="47"/>
                    <a:pt x="73" y="47"/>
                    <a:pt x="73" y="47"/>
                  </a:cubicBezTo>
                  <a:cubicBezTo>
                    <a:pt x="64" y="48"/>
                    <a:pt x="64" y="48"/>
                    <a:pt x="64" y="48"/>
                  </a:cubicBezTo>
                  <a:cubicBezTo>
                    <a:pt x="63" y="48"/>
                    <a:pt x="63" y="48"/>
                    <a:pt x="63" y="48"/>
                  </a:cubicBezTo>
                  <a:cubicBezTo>
                    <a:pt x="58" y="49"/>
                    <a:pt x="58" y="49"/>
                    <a:pt x="58" y="49"/>
                  </a:cubicBezTo>
                  <a:cubicBezTo>
                    <a:pt x="14" y="56"/>
                    <a:pt x="14" y="56"/>
                    <a:pt x="14" y="56"/>
                  </a:cubicBezTo>
                  <a:cubicBezTo>
                    <a:pt x="22" y="51"/>
                    <a:pt x="22" y="51"/>
                    <a:pt x="22" y="51"/>
                  </a:cubicBezTo>
                  <a:lnTo>
                    <a:pt x="23" y="50"/>
                  </a:lnTo>
                  <a:close/>
                  <a:moveTo>
                    <a:pt x="57" y="60"/>
                  </a:moveTo>
                  <a:cubicBezTo>
                    <a:pt x="55" y="60"/>
                    <a:pt x="55" y="60"/>
                    <a:pt x="55" y="60"/>
                  </a:cubicBezTo>
                  <a:cubicBezTo>
                    <a:pt x="50" y="61"/>
                    <a:pt x="50" y="61"/>
                    <a:pt x="50" y="61"/>
                  </a:cubicBezTo>
                  <a:cubicBezTo>
                    <a:pt x="55" y="58"/>
                    <a:pt x="55" y="58"/>
                    <a:pt x="55" y="58"/>
                  </a:cubicBezTo>
                  <a:cubicBezTo>
                    <a:pt x="58" y="57"/>
                    <a:pt x="58" y="57"/>
                    <a:pt x="58" y="57"/>
                  </a:cubicBezTo>
                  <a:cubicBezTo>
                    <a:pt x="60" y="57"/>
                    <a:pt x="60" y="57"/>
                    <a:pt x="60" y="57"/>
                  </a:cubicBezTo>
                  <a:cubicBezTo>
                    <a:pt x="92" y="53"/>
                    <a:pt x="92" y="53"/>
                    <a:pt x="92" y="53"/>
                  </a:cubicBezTo>
                  <a:cubicBezTo>
                    <a:pt x="98" y="52"/>
                    <a:pt x="98" y="52"/>
                    <a:pt x="98" y="52"/>
                  </a:cubicBezTo>
                  <a:cubicBezTo>
                    <a:pt x="100" y="54"/>
                    <a:pt x="100" y="54"/>
                    <a:pt x="100" y="54"/>
                  </a:cubicBezTo>
                  <a:cubicBezTo>
                    <a:pt x="100" y="54"/>
                    <a:pt x="100" y="54"/>
                    <a:pt x="100" y="54"/>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8" name="Freeform 131">
              <a:extLst>
                <a:ext uri="{FF2B5EF4-FFF2-40B4-BE49-F238E27FC236}">
                  <a16:creationId xmlns="" xmlns:a16="http://schemas.microsoft.com/office/drawing/2014/main" id="{778993F3-65F8-4C74-A586-43FAA2EACBC1}"/>
                </a:ext>
              </a:extLst>
            </p:cNvPr>
            <p:cNvSpPr>
              <a:spLocks/>
            </p:cNvSpPr>
            <p:nvPr/>
          </p:nvSpPr>
          <p:spPr bwMode="auto">
            <a:xfrm>
              <a:off x="4400551" y="3370263"/>
              <a:ext cx="120650" cy="168275"/>
            </a:xfrm>
            <a:custGeom>
              <a:avLst/>
              <a:gdLst>
                <a:gd name="T0" fmla="*/ 2 w 50"/>
                <a:gd name="T1" fmla="*/ 33 h 70"/>
                <a:gd name="T2" fmla="*/ 0 w 50"/>
                <a:gd name="T3" fmla="*/ 41 h 70"/>
                <a:gd name="T4" fmla="*/ 2 w 50"/>
                <a:gd name="T5" fmla="*/ 48 h 70"/>
                <a:gd name="T6" fmla="*/ 3 w 50"/>
                <a:gd name="T7" fmla="*/ 46 h 70"/>
                <a:gd name="T8" fmla="*/ 25 w 50"/>
                <a:gd name="T9" fmla="*/ 70 h 70"/>
                <a:gd name="T10" fmla="*/ 47 w 50"/>
                <a:gd name="T11" fmla="*/ 46 h 70"/>
                <a:gd name="T12" fmla="*/ 48 w 50"/>
                <a:gd name="T13" fmla="*/ 48 h 70"/>
                <a:gd name="T14" fmla="*/ 50 w 50"/>
                <a:gd name="T15" fmla="*/ 40 h 70"/>
                <a:gd name="T16" fmla="*/ 48 w 50"/>
                <a:gd name="T17" fmla="*/ 32 h 70"/>
                <a:gd name="T18" fmla="*/ 48 w 50"/>
                <a:gd name="T19" fmla="*/ 33 h 70"/>
                <a:gd name="T20" fmla="*/ 48 w 50"/>
                <a:gd name="T21" fmla="*/ 26 h 70"/>
                <a:gd name="T22" fmla="*/ 29 w 50"/>
                <a:gd name="T23" fmla="*/ 21 h 70"/>
                <a:gd name="T24" fmla="*/ 32 w 50"/>
                <a:gd name="T25" fmla="*/ 23 h 70"/>
                <a:gd name="T26" fmla="*/ 50 w 50"/>
                <a:gd name="T27" fmla="*/ 17 h 70"/>
                <a:gd name="T28" fmla="*/ 9 w 50"/>
                <a:gd name="T29" fmla="*/ 13 h 70"/>
                <a:gd name="T30" fmla="*/ 0 w 50"/>
                <a:gd name="T31" fmla="*/ 18 h 70"/>
                <a:gd name="T32" fmla="*/ 6 w 50"/>
                <a:gd name="T33" fmla="*/ 18 h 70"/>
                <a:gd name="T34" fmla="*/ 2 w 50"/>
                <a:gd name="T35" fmla="*/ 29 h 70"/>
                <a:gd name="T36" fmla="*/ 2 w 50"/>
                <a:gd name="T37" fmla="*/ 33 h 70"/>
                <a:gd name="T38" fmla="*/ 2 w 50"/>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70">
                  <a:moveTo>
                    <a:pt x="2" y="33"/>
                  </a:moveTo>
                  <a:cubicBezTo>
                    <a:pt x="1" y="33"/>
                    <a:pt x="0" y="36"/>
                    <a:pt x="0" y="41"/>
                  </a:cubicBezTo>
                  <a:cubicBezTo>
                    <a:pt x="0" y="45"/>
                    <a:pt x="1" y="48"/>
                    <a:pt x="2" y="48"/>
                  </a:cubicBezTo>
                  <a:cubicBezTo>
                    <a:pt x="2" y="48"/>
                    <a:pt x="3" y="48"/>
                    <a:pt x="3" y="46"/>
                  </a:cubicBezTo>
                  <a:cubicBezTo>
                    <a:pt x="7" y="60"/>
                    <a:pt x="19" y="70"/>
                    <a:pt x="25" y="70"/>
                  </a:cubicBezTo>
                  <a:cubicBezTo>
                    <a:pt x="34" y="70"/>
                    <a:pt x="45" y="60"/>
                    <a:pt x="47" y="46"/>
                  </a:cubicBezTo>
                  <a:cubicBezTo>
                    <a:pt x="47" y="47"/>
                    <a:pt x="48" y="48"/>
                    <a:pt x="48" y="48"/>
                  </a:cubicBezTo>
                  <a:cubicBezTo>
                    <a:pt x="49" y="48"/>
                    <a:pt x="50" y="45"/>
                    <a:pt x="50" y="40"/>
                  </a:cubicBezTo>
                  <a:cubicBezTo>
                    <a:pt x="50" y="36"/>
                    <a:pt x="49" y="32"/>
                    <a:pt x="48" y="32"/>
                  </a:cubicBezTo>
                  <a:cubicBezTo>
                    <a:pt x="48" y="32"/>
                    <a:pt x="48" y="32"/>
                    <a:pt x="48" y="33"/>
                  </a:cubicBezTo>
                  <a:cubicBezTo>
                    <a:pt x="48" y="31"/>
                    <a:pt x="48" y="29"/>
                    <a:pt x="48" y="26"/>
                  </a:cubicBezTo>
                  <a:cubicBezTo>
                    <a:pt x="44" y="29"/>
                    <a:pt x="37" y="25"/>
                    <a:pt x="29" y="21"/>
                  </a:cubicBezTo>
                  <a:cubicBezTo>
                    <a:pt x="30" y="22"/>
                    <a:pt x="31" y="22"/>
                    <a:pt x="32" y="23"/>
                  </a:cubicBezTo>
                  <a:cubicBezTo>
                    <a:pt x="45" y="29"/>
                    <a:pt x="50" y="17"/>
                    <a:pt x="50" y="17"/>
                  </a:cubicBezTo>
                  <a:cubicBezTo>
                    <a:pt x="50" y="17"/>
                    <a:pt x="34" y="0"/>
                    <a:pt x="9" y="13"/>
                  </a:cubicBezTo>
                  <a:cubicBezTo>
                    <a:pt x="6" y="14"/>
                    <a:pt x="3" y="17"/>
                    <a:pt x="0" y="18"/>
                  </a:cubicBezTo>
                  <a:cubicBezTo>
                    <a:pt x="0" y="18"/>
                    <a:pt x="3" y="18"/>
                    <a:pt x="6" y="18"/>
                  </a:cubicBezTo>
                  <a:cubicBezTo>
                    <a:pt x="3" y="19"/>
                    <a:pt x="2" y="23"/>
                    <a:pt x="2" y="29"/>
                  </a:cubicBezTo>
                  <a:cubicBezTo>
                    <a:pt x="2" y="30"/>
                    <a:pt x="2" y="31"/>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9" name="Freeform 132">
              <a:extLst>
                <a:ext uri="{FF2B5EF4-FFF2-40B4-BE49-F238E27FC236}">
                  <a16:creationId xmlns="" xmlns:a16="http://schemas.microsoft.com/office/drawing/2014/main" id="{5679EE70-159A-49C5-8839-5A13C8C11F1A}"/>
                </a:ext>
              </a:extLst>
            </p:cNvPr>
            <p:cNvSpPr>
              <a:spLocks/>
            </p:cNvSpPr>
            <p:nvPr/>
          </p:nvSpPr>
          <p:spPr bwMode="auto">
            <a:xfrm>
              <a:off x="4138614" y="3578226"/>
              <a:ext cx="150813" cy="112713"/>
            </a:xfrm>
            <a:custGeom>
              <a:avLst/>
              <a:gdLst>
                <a:gd name="T0" fmla="*/ 33 w 95"/>
                <a:gd name="T1" fmla="*/ 0 h 71"/>
                <a:gd name="T2" fmla="*/ 33 w 95"/>
                <a:gd name="T3" fmla="*/ 42 h 71"/>
                <a:gd name="T4" fmla="*/ 0 w 95"/>
                <a:gd name="T5" fmla="*/ 42 h 71"/>
                <a:gd name="T6" fmla="*/ 0 w 95"/>
                <a:gd name="T7" fmla="*/ 71 h 71"/>
                <a:gd name="T8" fmla="*/ 95 w 95"/>
                <a:gd name="T9" fmla="*/ 71 h 71"/>
                <a:gd name="T10" fmla="*/ 95 w 95"/>
                <a:gd name="T11" fmla="*/ 42 h 71"/>
                <a:gd name="T12" fmla="*/ 62 w 95"/>
                <a:gd name="T13" fmla="*/ 42 h 71"/>
                <a:gd name="T14" fmla="*/ 62 w 95"/>
                <a:gd name="T15" fmla="*/ 0 h 71"/>
                <a:gd name="T16" fmla="*/ 33 w 95"/>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71">
                  <a:moveTo>
                    <a:pt x="33" y="0"/>
                  </a:moveTo>
                  <a:lnTo>
                    <a:pt x="33" y="42"/>
                  </a:lnTo>
                  <a:lnTo>
                    <a:pt x="0" y="42"/>
                  </a:lnTo>
                  <a:lnTo>
                    <a:pt x="0" y="71"/>
                  </a:lnTo>
                  <a:lnTo>
                    <a:pt x="95" y="71"/>
                  </a:lnTo>
                  <a:lnTo>
                    <a:pt x="95" y="42"/>
                  </a:lnTo>
                  <a:lnTo>
                    <a:pt x="62" y="42"/>
                  </a:lnTo>
                  <a:lnTo>
                    <a:pt x="62"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30" name="矩形 29">
            <a:extLst>
              <a:ext uri="{FF2B5EF4-FFF2-40B4-BE49-F238E27FC236}">
                <a16:creationId xmlns="" xmlns:a16="http://schemas.microsoft.com/office/drawing/2014/main" id="{97E1AE08-814C-4790-909D-3286C025963B}"/>
              </a:ext>
            </a:extLst>
          </p:cNvPr>
          <p:cNvSpPr/>
          <p:nvPr/>
        </p:nvSpPr>
        <p:spPr>
          <a:xfrm>
            <a:off x="5504730" y="4013536"/>
            <a:ext cx="1210588" cy="400110"/>
          </a:xfrm>
          <a:prstGeom prst="rect">
            <a:avLst/>
          </a:prstGeom>
        </p:spPr>
        <p:txBody>
          <a:bodyPr wrap="none">
            <a:spAutoFit/>
          </a:bodyPr>
          <a:lstStyle/>
          <a:p>
            <a:pPr algn="ctr"/>
            <a:r>
              <a:rPr lang="zh-CN" altLang="en-US" sz="2000" b="1" kern="100" dirty="0">
                <a:solidFill>
                  <a:schemeClr val="bg1"/>
                </a:solidFill>
                <a:cs typeface="+mn-ea"/>
                <a:sym typeface="+mn-lt"/>
              </a:rPr>
              <a:t>必要条件</a:t>
            </a:r>
            <a:endParaRPr lang="zh-CN" altLang="en-US" sz="1600" dirty="0">
              <a:solidFill>
                <a:schemeClr val="bg1"/>
              </a:solidFill>
              <a:cs typeface="+mn-ea"/>
              <a:sym typeface="+mn-lt"/>
            </a:endParaRPr>
          </a:p>
        </p:txBody>
      </p:sp>
      <p:grpSp>
        <p:nvGrpSpPr>
          <p:cNvPr id="31" name="组合 30">
            <a:extLst>
              <a:ext uri="{FF2B5EF4-FFF2-40B4-BE49-F238E27FC236}">
                <a16:creationId xmlns="" xmlns:a16="http://schemas.microsoft.com/office/drawing/2014/main" id="{27D4B970-15F4-4C27-90DD-BFA0E24A49EB}"/>
              </a:ext>
            </a:extLst>
          </p:cNvPr>
          <p:cNvGrpSpPr/>
          <p:nvPr/>
        </p:nvGrpSpPr>
        <p:grpSpPr>
          <a:xfrm>
            <a:off x="9226577" y="2158918"/>
            <a:ext cx="2506209" cy="610232"/>
            <a:chOff x="8051941" y="2110814"/>
            <a:chExt cx="2495721" cy="607679"/>
          </a:xfrm>
        </p:grpSpPr>
        <p:sp>
          <p:nvSpPr>
            <p:cNvPr id="32" name="文本框 31">
              <a:extLst>
                <a:ext uri="{FF2B5EF4-FFF2-40B4-BE49-F238E27FC236}">
                  <a16:creationId xmlns="" xmlns:a16="http://schemas.microsoft.com/office/drawing/2014/main" id="{B1413677-D2AA-47B9-8F6B-0160C621965C}"/>
                </a:ext>
              </a:extLst>
            </p:cNvPr>
            <p:cNvSpPr txBox="1"/>
            <p:nvPr/>
          </p:nvSpPr>
          <p:spPr>
            <a:xfrm flipH="1">
              <a:off x="8276340" y="2110814"/>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溶入团队</a:t>
              </a:r>
            </a:p>
          </p:txBody>
        </p:sp>
        <p:sp>
          <p:nvSpPr>
            <p:cNvPr id="33" name="矩形 32">
              <a:extLst>
                <a:ext uri="{FF2B5EF4-FFF2-40B4-BE49-F238E27FC236}">
                  <a16:creationId xmlns="" xmlns:a16="http://schemas.microsoft.com/office/drawing/2014/main" id="{A5479201-992B-4250-9BA4-30A7D5ED32F8}"/>
                </a:ext>
              </a:extLst>
            </p:cNvPr>
            <p:cNvSpPr/>
            <p:nvPr/>
          </p:nvSpPr>
          <p:spPr>
            <a:xfrm flipH="1">
              <a:off x="8051941" y="2374843"/>
              <a:ext cx="2271322" cy="343650"/>
            </a:xfrm>
            <a:prstGeom prst="rect">
              <a:avLst/>
            </a:prstGeom>
          </p:spPr>
          <p:txBody>
            <a:bodyPr wrap="square">
              <a:spAutoFit/>
            </a:bodyPr>
            <a:lstStyle/>
            <a:p>
              <a:pPr>
                <a:lnSpc>
                  <a:spcPct val="130000"/>
                </a:lnSpc>
              </a:pPr>
              <a:endParaRPr lang="zh-CN" altLang="en-US" sz="1400" spc="80" dirty="0">
                <a:solidFill>
                  <a:schemeClr val="tx1">
                    <a:lumMod val="75000"/>
                    <a:lumOff val="25000"/>
                  </a:schemeClr>
                </a:solidFill>
                <a:cs typeface="+mn-ea"/>
                <a:sym typeface="+mn-lt"/>
              </a:endParaRPr>
            </a:p>
          </p:txBody>
        </p:sp>
      </p:grpSp>
      <p:grpSp>
        <p:nvGrpSpPr>
          <p:cNvPr id="34" name="组合 33">
            <a:extLst>
              <a:ext uri="{FF2B5EF4-FFF2-40B4-BE49-F238E27FC236}">
                <a16:creationId xmlns="" xmlns:a16="http://schemas.microsoft.com/office/drawing/2014/main" id="{9F7EAD90-308C-460C-9D65-C27B9E750C0E}"/>
              </a:ext>
            </a:extLst>
          </p:cNvPr>
          <p:cNvGrpSpPr/>
          <p:nvPr/>
        </p:nvGrpSpPr>
        <p:grpSpPr>
          <a:xfrm>
            <a:off x="9217819" y="5658913"/>
            <a:ext cx="2280867" cy="610232"/>
            <a:chOff x="8051941" y="2110814"/>
            <a:chExt cx="2271322" cy="607680"/>
          </a:xfrm>
        </p:grpSpPr>
        <p:sp>
          <p:nvSpPr>
            <p:cNvPr id="35" name="文本框 34">
              <a:extLst>
                <a:ext uri="{FF2B5EF4-FFF2-40B4-BE49-F238E27FC236}">
                  <a16:creationId xmlns="" xmlns:a16="http://schemas.microsoft.com/office/drawing/2014/main" id="{2097CE95-4DAF-4150-9360-604405D43938}"/>
                </a:ext>
              </a:extLst>
            </p:cNvPr>
            <p:cNvSpPr txBox="1"/>
            <p:nvPr/>
          </p:nvSpPr>
          <p:spPr>
            <a:xfrm flipH="1">
              <a:off x="8051941" y="2110814"/>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对团队充满信任</a:t>
              </a:r>
            </a:p>
          </p:txBody>
        </p:sp>
        <p:sp>
          <p:nvSpPr>
            <p:cNvPr id="36" name="矩形 35">
              <a:extLst>
                <a:ext uri="{FF2B5EF4-FFF2-40B4-BE49-F238E27FC236}">
                  <a16:creationId xmlns="" xmlns:a16="http://schemas.microsoft.com/office/drawing/2014/main" id="{608C69DA-BAD5-4CA5-A8E5-9655288BB27B}"/>
                </a:ext>
              </a:extLst>
            </p:cNvPr>
            <p:cNvSpPr/>
            <p:nvPr/>
          </p:nvSpPr>
          <p:spPr>
            <a:xfrm flipH="1">
              <a:off x="8051941" y="2374843"/>
              <a:ext cx="2271322" cy="343651"/>
            </a:xfrm>
            <a:prstGeom prst="rect">
              <a:avLst/>
            </a:prstGeom>
          </p:spPr>
          <p:txBody>
            <a:bodyPr wrap="square">
              <a:spAutoFit/>
            </a:bodyPr>
            <a:lstStyle/>
            <a:p>
              <a:pPr>
                <a:lnSpc>
                  <a:spcPct val="130000"/>
                </a:lnSpc>
              </a:pPr>
              <a:endParaRPr lang="zh-CN" altLang="en-US" sz="1400" spc="80" dirty="0">
                <a:solidFill>
                  <a:schemeClr val="tx1">
                    <a:lumMod val="75000"/>
                    <a:lumOff val="25000"/>
                  </a:schemeClr>
                </a:solidFill>
                <a:cs typeface="+mn-ea"/>
                <a:sym typeface="+mn-lt"/>
              </a:endParaRPr>
            </a:p>
          </p:txBody>
        </p:sp>
      </p:grpSp>
      <p:grpSp>
        <p:nvGrpSpPr>
          <p:cNvPr id="37" name="组合 36">
            <a:extLst>
              <a:ext uri="{FF2B5EF4-FFF2-40B4-BE49-F238E27FC236}">
                <a16:creationId xmlns="" xmlns:a16="http://schemas.microsoft.com/office/drawing/2014/main" id="{D200C97A-B509-4F1F-A746-0E60C7A3BA7B}"/>
              </a:ext>
            </a:extLst>
          </p:cNvPr>
          <p:cNvGrpSpPr/>
          <p:nvPr/>
        </p:nvGrpSpPr>
        <p:grpSpPr>
          <a:xfrm flipH="1">
            <a:off x="812800" y="1890853"/>
            <a:ext cx="2496991" cy="664645"/>
            <a:chOff x="7836721" y="2374843"/>
            <a:chExt cx="2486542" cy="661866"/>
          </a:xfrm>
        </p:grpSpPr>
        <p:sp>
          <p:nvSpPr>
            <p:cNvPr id="38" name="文本框 37">
              <a:extLst>
                <a:ext uri="{FF2B5EF4-FFF2-40B4-BE49-F238E27FC236}">
                  <a16:creationId xmlns="" xmlns:a16="http://schemas.microsoft.com/office/drawing/2014/main" id="{778EB7D2-50A0-45C4-BAF1-DB1508BABCEF}"/>
                </a:ext>
              </a:extLst>
            </p:cNvPr>
            <p:cNvSpPr txBox="1"/>
            <p:nvPr/>
          </p:nvSpPr>
          <p:spPr>
            <a:xfrm flipH="1">
              <a:off x="7836721" y="2641784"/>
              <a:ext cx="2271322" cy="394925"/>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良好的协作关系</a:t>
              </a:r>
            </a:p>
          </p:txBody>
        </p:sp>
        <p:sp>
          <p:nvSpPr>
            <p:cNvPr id="39" name="矩形 38">
              <a:extLst>
                <a:ext uri="{FF2B5EF4-FFF2-40B4-BE49-F238E27FC236}">
                  <a16:creationId xmlns="" xmlns:a16="http://schemas.microsoft.com/office/drawing/2014/main" id="{B46C799C-8449-489A-A880-29BFC8D180BE}"/>
                </a:ext>
              </a:extLst>
            </p:cNvPr>
            <p:cNvSpPr/>
            <p:nvPr/>
          </p:nvSpPr>
          <p:spPr>
            <a:xfrm flipH="1">
              <a:off x="8051941" y="2374843"/>
              <a:ext cx="2271322" cy="343651"/>
            </a:xfrm>
            <a:prstGeom prst="rect">
              <a:avLst/>
            </a:prstGeom>
          </p:spPr>
          <p:txBody>
            <a:bodyPr wrap="square">
              <a:spAutoFit/>
            </a:bodyPr>
            <a:lstStyle/>
            <a:p>
              <a:pPr algn="r">
                <a:lnSpc>
                  <a:spcPct val="130000"/>
                </a:lnSpc>
              </a:pPr>
              <a:endParaRPr lang="zh-CN" altLang="en-US" sz="1400" spc="80" dirty="0">
                <a:solidFill>
                  <a:schemeClr val="tx1">
                    <a:lumMod val="75000"/>
                    <a:lumOff val="25000"/>
                  </a:schemeClr>
                </a:solidFill>
                <a:cs typeface="+mn-ea"/>
                <a:sym typeface="+mn-lt"/>
              </a:endParaRPr>
            </a:p>
          </p:txBody>
        </p:sp>
      </p:grpSp>
      <p:grpSp>
        <p:nvGrpSpPr>
          <p:cNvPr id="40" name="组合 39">
            <a:extLst>
              <a:ext uri="{FF2B5EF4-FFF2-40B4-BE49-F238E27FC236}">
                <a16:creationId xmlns="" xmlns:a16="http://schemas.microsoft.com/office/drawing/2014/main" id="{F9A2AAE9-549E-445E-A971-54E7702DFECB}"/>
              </a:ext>
            </a:extLst>
          </p:cNvPr>
          <p:cNvGrpSpPr/>
          <p:nvPr/>
        </p:nvGrpSpPr>
        <p:grpSpPr>
          <a:xfrm flipH="1">
            <a:off x="693314" y="5562124"/>
            <a:ext cx="2311332" cy="730188"/>
            <a:chOff x="8021603" y="1991360"/>
            <a:chExt cx="2301660" cy="727133"/>
          </a:xfrm>
        </p:grpSpPr>
        <p:sp>
          <p:nvSpPr>
            <p:cNvPr id="41" name="文本框 40">
              <a:extLst>
                <a:ext uri="{FF2B5EF4-FFF2-40B4-BE49-F238E27FC236}">
                  <a16:creationId xmlns="" xmlns:a16="http://schemas.microsoft.com/office/drawing/2014/main" id="{E6BFEA12-681E-4613-8759-993BE3ABC231}"/>
                </a:ext>
              </a:extLst>
            </p:cNvPr>
            <p:cNvSpPr txBox="1"/>
            <p:nvPr/>
          </p:nvSpPr>
          <p:spPr>
            <a:xfrm flipH="1">
              <a:off x="8021603" y="1991360"/>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勇于承担责任</a:t>
              </a:r>
              <a:endParaRPr lang="en-US" altLang="zh-CN" sz="1800" dirty="0">
                <a:solidFill>
                  <a:schemeClr val="tx1">
                    <a:lumMod val="85000"/>
                    <a:lumOff val="15000"/>
                  </a:schemeClr>
                </a:solidFill>
                <a:latin typeface="+mn-lt"/>
                <a:ea typeface="+mn-ea"/>
                <a:cs typeface="+mn-ea"/>
                <a:sym typeface="+mn-lt"/>
              </a:endParaRPr>
            </a:p>
          </p:txBody>
        </p:sp>
        <p:sp>
          <p:nvSpPr>
            <p:cNvPr id="42" name="矩形 41">
              <a:extLst>
                <a:ext uri="{FF2B5EF4-FFF2-40B4-BE49-F238E27FC236}">
                  <a16:creationId xmlns="" xmlns:a16="http://schemas.microsoft.com/office/drawing/2014/main" id="{898810B0-06B9-4346-8200-085B6ABA6CC3}"/>
                </a:ext>
              </a:extLst>
            </p:cNvPr>
            <p:cNvSpPr/>
            <p:nvPr/>
          </p:nvSpPr>
          <p:spPr>
            <a:xfrm flipH="1">
              <a:off x="8051941" y="2374843"/>
              <a:ext cx="2271322" cy="343650"/>
            </a:xfrm>
            <a:prstGeom prst="rect">
              <a:avLst/>
            </a:prstGeom>
          </p:spPr>
          <p:txBody>
            <a:bodyPr wrap="square">
              <a:spAutoFit/>
            </a:bodyPr>
            <a:lstStyle/>
            <a:p>
              <a:pPr algn="r">
                <a:lnSpc>
                  <a:spcPct val="130000"/>
                </a:lnSpc>
              </a:pPr>
              <a:endParaRPr lang="zh-CN" altLang="en-US" sz="1400" spc="80" dirty="0">
                <a:solidFill>
                  <a:schemeClr val="tx1">
                    <a:lumMod val="75000"/>
                    <a:lumOff val="25000"/>
                  </a:schemeClr>
                </a:solidFill>
                <a:cs typeface="+mn-ea"/>
                <a:sym typeface="+mn-lt"/>
              </a:endParaRPr>
            </a:p>
          </p:txBody>
        </p:sp>
      </p:grpSp>
      <p:grpSp>
        <p:nvGrpSpPr>
          <p:cNvPr id="43" name="组合 42">
            <a:extLst>
              <a:ext uri="{FF2B5EF4-FFF2-40B4-BE49-F238E27FC236}">
                <a16:creationId xmlns="" xmlns:a16="http://schemas.microsoft.com/office/drawing/2014/main" id="{F2206715-9AD3-4C3D-8D36-B4AC9E0B8096}"/>
              </a:ext>
            </a:extLst>
          </p:cNvPr>
          <p:cNvGrpSpPr/>
          <p:nvPr/>
        </p:nvGrpSpPr>
        <p:grpSpPr>
          <a:xfrm>
            <a:off x="167640" y="377160"/>
            <a:ext cx="6715760" cy="646331"/>
            <a:chOff x="167640" y="129510"/>
            <a:chExt cx="6715760" cy="646331"/>
          </a:xfrm>
        </p:grpSpPr>
        <p:sp>
          <p:nvSpPr>
            <p:cNvPr id="44" name="矩形 43">
              <a:extLst>
                <a:ext uri="{FF2B5EF4-FFF2-40B4-BE49-F238E27FC236}">
                  <a16:creationId xmlns="" xmlns:a16="http://schemas.microsoft.com/office/drawing/2014/main" id="{9E453E32-2A6D-4CA4-A016-880E872852A7}"/>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矩形 44">
              <a:extLst>
                <a:ext uri="{FF2B5EF4-FFF2-40B4-BE49-F238E27FC236}">
                  <a16:creationId xmlns="" xmlns:a16="http://schemas.microsoft.com/office/drawing/2014/main" id="{43B6C61E-47FE-4D5F-9753-8C5599B500BA}"/>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6" name="Rectangle 6">
              <a:extLst>
                <a:ext uri="{FF2B5EF4-FFF2-40B4-BE49-F238E27FC236}">
                  <a16:creationId xmlns="" xmlns:a16="http://schemas.microsoft.com/office/drawing/2014/main" id="{4B1C5B9A-31D9-4D06-9224-F63533D1801F}"/>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spTree>
    <p:extLst>
      <p:ext uri="{BB962C8B-B14F-4D97-AF65-F5344CB8AC3E}">
        <p14:creationId xmlns:p14="http://schemas.microsoft.com/office/powerpoint/2010/main" val="94308740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par>
                              <p:cTn id="26" fill="hold">
                                <p:stCondLst>
                                  <p:cond delay="1900"/>
                                </p:stCondLst>
                                <p:childTnLst>
                                  <p:par>
                                    <p:cTn id="27" presetID="49" presetClass="entr" presetSubtype="0" decel="10000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par>
                              <p:cTn id="33" fill="hold">
                                <p:stCondLst>
                                  <p:cond delay="2400"/>
                                </p:stCondLst>
                                <p:childTnLst>
                                  <p:par>
                                    <p:cTn id="34" presetID="2" presetClass="entr" presetSubtype="4" accel="60000" fill="hold" nodeType="afterEffect" p14:presetBounceEnd="40000">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14:bounceEnd="40000">
                                          <p:cBhvr additive="base">
                                            <p:cTn id="36"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iterate type="lt">
                                        <p:tmPct val="5057"/>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976"/>
                                </p:stCondLst>
                                <p:childTnLst>
                                  <p:par>
                                    <p:cTn id="44" presetID="2" presetClass="entr" presetSubtype="9"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par>
                              <p:cTn id="48" fill="hold">
                                <p:stCondLst>
                                  <p:cond delay="3476"/>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976"/>
                                </p:stCondLst>
                                <p:childTnLst>
                                  <p:par>
                                    <p:cTn id="53" presetID="2" presetClass="entr" presetSubtype="3"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par>
                              <p:cTn id="57" fill="hold">
                                <p:stCondLst>
                                  <p:cond delay="4476"/>
                                </p:stCondLst>
                                <p:childTnLst>
                                  <p:par>
                                    <p:cTn id="58" presetID="22" presetClass="entr" presetSubtype="2"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childTnLst>
                              </p:cTn>
                            </p:par>
                            <p:par>
                              <p:cTn id="61" fill="hold">
                                <p:stCondLst>
                                  <p:cond delay="4976"/>
                                </p:stCondLst>
                                <p:childTnLst>
                                  <p:par>
                                    <p:cTn id="62" presetID="2" presetClass="entr" presetSubtype="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5476"/>
                                </p:stCondLst>
                                <p:childTnLst>
                                  <p:par>
                                    <p:cTn id="67" presetID="22" presetClass="entr" presetSubtype="2"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par>
                              <p:cTn id="70" fill="hold">
                                <p:stCondLst>
                                  <p:cond delay="5976"/>
                                </p:stCondLst>
                                <p:childTnLst>
                                  <p:par>
                                    <p:cTn id="71" presetID="2" presetClass="entr" presetSubtype="1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6476"/>
                                </p:stCondLst>
                                <p:childTnLst>
                                  <p:par>
                                    <p:cTn id="76" presetID="2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par>
                              <p:cTn id="26" fill="hold">
                                <p:stCondLst>
                                  <p:cond delay="1900"/>
                                </p:stCondLst>
                                <p:childTnLst>
                                  <p:par>
                                    <p:cTn id="27" presetID="49" presetClass="entr" presetSubtype="0" decel="10000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par>
                              <p:cTn id="33" fill="hold">
                                <p:stCondLst>
                                  <p:cond delay="2400"/>
                                </p:stCondLst>
                                <p:childTnLst>
                                  <p:par>
                                    <p:cTn id="34" presetID="2" presetClass="entr" presetSubtype="4" accel="6000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iterate type="lt">
                                        <p:tmPct val="5057"/>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976"/>
                                </p:stCondLst>
                                <p:childTnLst>
                                  <p:par>
                                    <p:cTn id="44" presetID="2" presetClass="entr" presetSubtype="9"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par>
                              <p:cTn id="48" fill="hold">
                                <p:stCondLst>
                                  <p:cond delay="3476"/>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976"/>
                                </p:stCondLst>
                                <p:childTnLst>
                                  <p:par>
                                    <p:cTn id="53" presetID="2" presetClass="entr" presetSubtype="3"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par>
                              <p:cTn id="57" fill="hold">
                                <p:stCondLst>
                                  <p:cond delay="4476"/>
                                </p:stCondLst>
                                <p:childTnLst>
                                  <p:par>
                                    <p:cTn id="58" presetID="22" presetClass="entr" presetSubtype="2"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childTnLst>
                              </p:cTn>
                            </p:par>
                            <p:par>
                              <p:cTn id="61" fill="hold">
                                <p:stCondLst>
                                  <p:cond delay="4976"/>
                                </p:stCondLst>
                                <p:childTnLst>
                                  <p:par>
                                    <p:cTn id="62" presetID="2" presetClass="entr" presetSubtype="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5476"/>
                                </p:stCondLst>
                                <p:childTnLst>
                                  <p:par>
                                    <p:cTn id="67" presetID="22" presetClass="entr" presetSubtype="2"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par>
                              <p:cTn id="70" fill="hold">
                                <p:stCondLst>
                                  <p:cond delay="5976"/>
                                </p:stCondLst>
                                <p:childTnLst>
                                  <p:par>
                                    <p:cTn id="71" presetID="2" presetClass="entr" presetSubtype="1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6476"/>
                                </p:stCondLst>
                                <p:childTnLst>
                                  <p:par>
                                    <p:cTn id="76" presetID="2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3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580606" y="1136056"/>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团队内的主要角色</a:t>
              </a:r>
            </a:p>
          </p:txBody>
        </p:sp>
      </p:grpSp>
      <p:graphicFrame>
        <p:nvGraphicFramePr>
          <p:cNvPr id="14" name="Group 2"/>
          <p:cNvGraphicFramePr>
            <a:graphicFrameLocks noGrp="1"/>
          </p:cNvGraphicFramePr>
          <p:nvPr>
            <p:extLst>
              <p:ext uri="{D42A27DB-BD31-4B8C-83A1-F6EECF244321}">
                <p14:modId xmlns:p14="http://schemas.microsoft.com/office/powerpoint/2010/main" val="4154651112"/>
              </p:ext>
            </p:extLst>
          </p:nvPr>
        </p:nvGraphicFramePr>
        <p:xfrm>
          <a:off x="1096848" y="1999321"/>
          <a:ext cx="10368189" cy="4679067"/>
        </p:xfrm>
        <a:graphic>
          <a:graphicData uri="http://schemas.openxmlformats.org/drawingml/2006/table">
            <a:tbl>
              <a:tblPr/>
              <a:tblGrid>
                <a:gridCol w="1338196">
                  <a:extLst>
                    <a:ext uri="{9D8B030D-6E8A-4147-A177-3AD203B41FA5}">
                      <a16:colId xmlns="" xmlns:a16="http://schemas.microsoft.com/office/drawing/2014/main" val="20000"/>
                    </a:ext>
                  </a:extLst>
                </a:gridCol>
                <a:gridCol w="3975893">
                  <a:extLst>
                    <a:ext uri="{9D8B030D-6E8A-4147-A177-3AD203B41FA5}">
                      <a16:colId xmlns="" xmlns:a16="http://schemas.microsoft.com/office/drawing/2014/main" val="20001"/>
                    </a:ext>
                  </a:extLst>
                </a:gridCol>
                <a:gridCol w="5054100">
                  <a:extLst>
                    <a:ext uri="{9D8B030D-6E8A-4147-A177-3AD203B41FA5}">
                      <a16:colId xmlns="" xmlns:a16="http://schemas.microsoft.com/office/drawing/2014/main" val="20002"/>
                    </a:ext>
                  </a:extLst>
                </a:gridCol>
              </a:tblGrid>
              <a:tr h="4078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角色</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行动</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特征</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extLst>
                  <a:ext uri="{0D108BD9-81ED-4DB2-BD59-A6C34878D82A}">
                    <a16:rowId xmlns="" xmlns:a16="http://schemas.microsoft.com/office/drawing/2014/main" val="10000"/>
                  </a:ext>
                </a:extLst>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协调者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阐明目标和目的，帮助分配角色、责任和义务，为群体做总结</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稳重、智力水平中等，信任别人，公正，自律，积极思考，自信</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决策者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寻求群体进行讨论的模式，促使群体达成一致，并作出决策</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有较高的成就，极易激动，敏感，不耐心，好交际，喜欢辩论，具有煽动性，精力旺盛</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策划者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提出建议和新观点，为行动过程提出新的视角</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个人主义，慎重，知识渊博，非正统，聪明</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245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监督评估者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分析问题和复杂事件，评估其他人的贡献</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冷静，聪明，言行谨慎，公平客观，理智，不易激动</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32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支助者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为别人提供个人支持和帮助</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喜欢社交，敏感，以团队为导向，不具决定作用</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外联者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介绍外部信息，与外部人谈判</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有求知欲，多才多艺，喜爱交际，直言不讳，具有创新精神</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实施者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强调完成既定程序和目标的必要性，并且完成任务</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力求完美，坚持不懈，勤劳，注意细节，充满希望</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078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执行者</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把谈话和观念变成实际行动</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吃苦耐劳，实际，宽容，勤劳</a:t>
                      </a: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grpSp>
        <p:nvGrpSpPr>
          <p:cNvPr id="15" name="组合 14">
            <a:extLst>
              <a:ext uri="{FF2B5EF4-FFF2-40B4-BE49-F238E27FC236}">
                <a16:creationId xmlns="" xmlns:a16="http://schemas.microsoft.com/office/drawing/2014/main" id="{BB7014A1-39B6-44C9-9890-9CD7570B794D}"/>
              </a:ext>
            </a:extLst>
          </p:cNvPr>
          <p:cNvGrpSpPr/>
          <p:nvPr/>
        </p:nvGrpSpPr>
        <p:grpSpPr>
          <a:xfrm>
            <a:off x="167640" y="377160"/>
            <a:ext cx="6715760" cy="646331"/>
            <a:chOff x="167640" y="129510"/>
            <a:chExt cx="6715760" cy="646331"/>
          </a:xfrm>
        </p:grpSpPr>
        <p:sp>
          <p:nvSpPr>
            <p:cNvPr id="16" name="矩形 15">
              <a:extLst>
                <a:ext uri="{FF2B5EF4-FFF2-40B4-BE49-F238E27FC236}">
                  <a16:creationId xmlns="" xmlns:a16="http://schemas.microsoft.com/office/drawing/2014/main" id="{3D6E8CD0-166E-4781-8E10-A488BF27D49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a:extLst>
                <a:ext uri="{FF2B5EF4-FFF2-40B4-BE49-F238E27FC236}">
                  <a16:creationId xmlns="" xmlns:a16="http://schemas.microsoft.com/office/drawing/2014/main" id="{16F9C37B-E29C-4D53-94CD-24BF93B55BD2}"/>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a:extLst>
                <a:ext uri="{FF2B5EF4-FFF2-40B4-BE49-F238E27FC236}">
                  <a16:creationId xmlns="" xmlns:a16="http://schemas.microsoft.com/office/drawing/2014/main" id="{538B9C14-D5EE-4061-9A8C-C1DFCA3978C5}"/>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spTree>
    <p:extLst>
      <p:ext uri="{BB962C8B-B14F-4D97-AF65-F5344CB8AC3E}">
        <p14:creationId xmlns:p14="http://schemas.microsoft.com/office/powerpoint/2010/main" val="103789971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263220" y="1168490"/>
            <a:ext cx="5400675" cy="63341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建立工作团队的流程</a:t>
              </a:r>
            </a:p>
          </p:txBody>
        </p:sp>
      </p:grpSp>
      <p:sp>
        <p:nvSpPr>
          <p:cNvPr id="14" name="矩形 13"/>
          <p:cNvSpPr>
            <a:spLocks noChangeArrowheads="1"/>
          </p:cNvSpPr>
          <p:nvPr/>
        </p:nvSpPr>
        <p:spPr bwMode="auto">
          <a:xfrm>
            <a:off x="1225731" y="2241180"/>
            <a:ext cx="8569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sz="2400" b="1" dirty="0">
                <a:solidFill>
                  <a:schemeClr val="tx1">
                    <a:lumMod val="85000"/>
                    <a:lumOff val="15000"/>
                  </a:schemeClr>
                </a:solidFill>
                <a:cs typeface="+mn-ea"/>
                <a:sym typeface="+mn-lt"/>
              </a:rPr>
              <a:t>Step1</a:t>
            </a:r>
            <a:r>
              <a:rPr lang="en-US" altLang="zh-CN" sz="2400" b="0" dirty="0">
                <a:solidFill>
                  <a:srgbClr val="8B4C13"/>
                </a:solidFill>
                <a:cs typeface="+mn-ea"/>
                <a:sym typeface="+mn-lt"/>
              </a:rPr>
              <a:t>  </a:t>
            </a:r>
            <a:r>
              <a:rPr lang="en-US" altLang="zh-CN" sz="2400" b="0" dirty="0">
                <a:cs typeface="+mn-ea"/>
                <a:sym typeface="+mn-lt"/>
              </a:rPr>
              <a:t> </a:t>
            </a:r>
            <a:r>
              <a:rPr lang="zh-CN" altLang="en-US" b="0" dirty="0">
                <a:cs typeface="+mn-ea"/>
                <a:sym typeface="+mn-lt"/>
              </a:rPr>
              <a:t>明确订出</a:t>
            </a:r>
            <a:r>
              <a:rPr lang="en-US" altLang="zh-CN" b="0" dirty="0">
                <a:cs typeface="+mn-ea"/>
                <a:sym typeface="+mn-lt"/>
              </a:rPr>
              <a:t>Team</a:t>
            </a:r>
            <a:r>
              <a:rPr lang="zh-CN" altLang="en-US" b="0" dirty="0">
                <a:cs typeface="+mn-ea"/>
                <a:sym typeface="+mn-lt"/>
              </a:rPr>
              <a:t>的目的及目标</a:t>
            </a:r>
          </a:p>
          <a:p>
            <a:pPr>
              <a:spcBef>
                <a:spcPct val="50000"/>
              </a:spcBef>
              <a:defRPr/>
            </a:pPr>
            <a:r>
              <a:rPr lang="en-US" altLang="zh-CN" sz="2400" b="1" dirty="0">
                <a:solidFill>
                  <a:schemeClr val="tx1">
                    <a:lumMod val="85000"/>
                    <a:lumOff val="15000"/>
                  </a:schemeClr>
                </a:solidFill>
                <a:cs typeface="+mn-ea"/>
                <a:sym typeface="+mn-lt"/>
              </a:rPr>
              <a:t>Step2</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给予团队一个特殊的命名</a:t>
            </a:r>
          </a:p>
          <a:p>
            <a:pPr eaLnBrk="1" hangingPunct="1">
              <a:spcBef>
                <a:spcPct val="50000"/>
              </a:spcBef>
              <a:defRPr/>
            </a:pPr>
            <a:r>
              <a:rPr lang="en-US" altLang="zh-CN" sz="2400" b="1" dirty="0">
                <a:solidFill>
                  <a:schemeClr val="tx1">
                    <a:lumMod val="85000"/>
                    <a:lumOff val="15000"/>
                  </a:schemeClr>
                </a:solidFill>
                <a:cs typeface="+mn-ea"/>
                <a:sym typeface="+mn-lt"/>
              </a:rPr>
              <a:t>Step3</a:t>
            </a:r>
            <a:r>
              <a:rPr lang="en-US" altLang="zh-CN" sz="2400" b="0" dirty="0">
                <a:cs typeface="+mn-ea"/>
                <a:sym typeface="+mn-lt"/>
              </a:rPr>
              <a:t>   </a:t>
            </a:r>
            <a:r>
              <a:rPr lang="zh-CN" altLang="en-US" dirty="0">
                <a:cs typeface="+mn-ea"/>
                <a:sym typeface="+mn-lt"/>
              </a:rPr>
              <a:t>选择适当的组员：挑战心、企图心、专业能力</a:t>
            </a:r>
            <a:r>
              <a:rPr lang="zh-CN" altLang="en-US" sz="2400" b="0" dirty="0">
                <a:cs typeface="+mn-ea"/>
                <a:sym typeface="+mn-lt"/>
              </a:rPr>
              <a:t>。</a:t>
            </a:r>
          </a:p>
          <a:p>
            <a:pPr>
              <a:spcBef>
                <a:spcPct val="50000"/>
              </a:spcBef>
              <a:defRPr/>
            </a:pPr>
            <a:r>
              <a:rPr lang="en-US" altLang="zh-CN" sz="2400" b="1" dirty="0">
                <a:solidFill>
                  <a:schemeClr val="tx1">
                    <a:lumMod val="85000"/>
                    <a:lumOff val="15000"/>
                  </a:schemeClr>
                </a:solidFill>
                <a:cs typeface="+mn-ea"/>
                <a:sym typeface="+mn-lt"/>
              </a:rPr>
              <a:t>Step4</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清楚界定每位成员扮演的角色</a:t>
            </a:r>
          </a:p>
          <a:p>
            <a:pPr>
              <a:spcBef>
                <a:spcPct val="50000"/>
              </a:spcBef>
              <a:defRPr/>
            </a:pPr>
            <a:r>
              <a:rPr lang="en-US" altLang="zh-CN" sz="2400" b="1" dirty="0">
                <a:solidFill>
                  <a:schemeClr val="tx1">
                    <a:lumMod val="85000"/>
                    <a:lumOff val="15000"/>
                  </a:schemeClr>
                </a:solidFill>
                <a:cs typeface="+mn-ea"/>
                <a:sym typeface="+mn-lt"/>
              </a:rPr>
              <a:t>Step5</a:t>
            </a:r>
            <a:r>
              <a:rPr lang="en-US" altLang="zh-CN" sz="2400" b="0" dirty="0">
                <a:cs typeface="+mn-ea"/>
                <a:sym typeface="+mn-lt"/>
              </a:rPr>
              <a:t>   </a:t>
            </a:r>
            <a:r>
              <a:rPr lang="zh-CN" altLang="en-US" dirty="0">
                <a:cs typeface="+mn-ea"/>
                <a:sym typeface="+mn-lt"/>
              </a:rPr>
              <a:t>清楚界定每位成员的责任</a:t>
            </a:r>
          </a:p>
          <a:p>
            <a:pPr eaLnBrk="1" hangingPunct="1">
              <a:spcBef>
                <a:spcPct val="50000"/>
              </a:spcBef>
              <a:defRPr/>
            </a:pPr>
            <a:r>
              <a:rPr lang="en-US" altLang="zh-CN" sz="2400" b="1" dirty="0">
                <a:solidFill>
                  <a:schemeClr val="tx1">
                    <a:lumMod val="85000"/>
                    <a:lumOff val="15000"/>
                  </a:schemeClr>
                </a:solidFill>
                <a:cs typeface="+mn-ea"/>
                <a:sym typeface="+mn-lt"/>
              </a:rPr>
              <a:t>Step6</a:t>
            </a:r>
            <a:r>
              <a:rPr lang="en-US" altLang="zh-CN" sz="2400" b="0" dirty="0">
                <a:cs typeface="+mn-ea"/>
                <a:sym typeface="+mn-lt"/>
              </a:rPr>
              <a:t>   </a:t>
            </a:r>
            <a:r>
              <a:rPr lang="zh-CN" altLang="en-US" dirty="0">
                <a:cs typeface="+mn-ea"/>
                <a:sym typeface="+mn-lt"/>
              </a:rPr>
              <a:t>选择团队的领导人</a:t>
            </a:r>
          </a:p>
          <a:p>
            <a:pPr>
              <a:spcBef>
                <a:spcPct val="50000"/>
              </a:spcBef>
              <a:defRPr/>
            </a:pPr>
            <a:r>
              <a:rPr lang="en-US" altLang="zh-CN" sz="2400" b="1" dirty="0">
                <a:solidFill>
                  <a:schemeClr val="tx1">
                    <a:lumMod val="85000"/>
                    <a:lumOff val="15000"/>
                  </a:schemeClr>
                </a:solidFill>
                <a:cs typeface="+mn-ea"/>
                <a:sym typeface="+mn-lt"/>
              </a:rPr>
              <a:t>Step7</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定期检查进度</a:t>
            </a:r>
          </a:p>
        </p:txBody>
      </p:sp>
      <p:grpSp>
        <p:nvGrpSpPr>
          <p:cNvPr id="16" name="组合 15">
            <a:extLst>
              <a:ext uri="{FF2B5EF4-FFF2-40B4-BE49-F238E27FC236}">
                <a16:creationId xmlns="" xmlns:a16="http://schemas.microsoft.com/office/drawing/2014/main" id="{737FC156-6A11-4AF2-99D5-A06D0146AA18}"/>
              </a:ext>
            </a:extLst>
          </p:cNvPr>
          <p:cNvGrpSpPr/>
          <p:nvPr/>
        </p:nvGrpSpPr>
        <p:grpSpPr>
          <a:xfrm>
            <a:off x="167640" y="377160"/>
            <a:ext cx="6715760" cy="646331"/>
            <a:chOff x="167640" y="129510"/>
            <a:chExt cx="6715760" cy="646331"/>
          </a:xfrm>
        </p:grpSpPr>
        <p:sp>
          <p:nvSpPr>
            <p:cNvPr id="17" name="矩形 16">
              <a:extLst>
                <a:ext uri="{FF2B5EF4-FFF2-40B4-BE49-F238E27FC236}">
                  <a16:creationId xmlns="" xmlns:a16="http://schemas.microsoft.com/office/drawing/2014/main" id="{2AFD20AF-AB07-4FB3-9747-EC7D57FC3B71}"/>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D17732A3-F793-4DB2-B8F9-E9AA414148D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2E209488-7D2D-4DA7-BFD6-3B62F16C70A1}"/>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pic>
        <p:nvPicPr>
          <p:cNvPr id="21" name="图片 20">
            <a:extLst>
              <a:ext uri="{FF2B5EF4-FFF2-40B4-BE49-F238E27FC236}">
                <a16:creationId xmlns="" xmlns:a16="http://schemas.microsoft.com/office/drawing/2014/main" id="{76A76E1F-D27C-4C7F-A6DE-BDAE4D3918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3400" y="2666197"/>
            <a:ext cx="4960536" cy="3619099"/>
          </a:xfrm>
          <a:prstGeom prst="rect">
            <a:avLst/>
          </a:prstGeom>
        </p:spPr>
      </p:pic>
    </p:spTree>
    <p:extLst>
      <p:ext uri="{BB962C8B-B14F-4D97-AF65-F5344CB8AC3E}">
        <p14:creationId xmlns:p14="http://schemas.microsoft.com/office/powerpoint/2010/main" val="425314807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379334" y="1152634"/>
            <a:ext cx="5400675" cy="633412"/>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建设一个团队的四个过程 </a:t>
              </a:r>
            </a:p>
          </p:txBody>
        </p:sp>
      </p:grpSp>
      <p:sp>
        <p:nvSpPr>
          <p:cNvPr id="18" name="Oval 28">
            <a:extLst>
              <a:ext uri="{FF2B5EF4-FFF2-40B4-BE49-F238E27FC236}">
                <a16:creationId xmlns="" xmlns:a16="http://schemas.microsoft.com/office/drawing/2014/main" id="{30158CF8-558E-433F-B807-916ED928D4EC}"/>
              </a:ext>
            </a:extLst>
          </p:cNvPr>
          <p:cNvSpPr>
            <a:spLocks noChangeAspect="1" noChangeArrowheads="1"/>
          </p:cNvSpPr>
          <p:nvPr/>
        </p:nvSpPr>
        <p:spPr bwMode="auto">
          <a:xfrm>
            <a:off x="3035925" y="4012166"/>
            <a:ext cx="725869" cy="724533"/>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 name="TextBox 10">
            <a:extLst>
              <a:ext uri="{FF2B5EF4-FFF2-40B4-BE49-F238E27FC236}">
                <a16:creationId xmlns="" xmlns:a16="http://schemas.microsoft.com/office/drawing/2014/main" id="{64D46E4A-13E7-40CD-8A0E-B7FC28F9FCF1}"/>
              </a:ext>
            </a:extLst>
          </p:cNvPr>
          <p:cNvSpPr txBox="1">
            <a:spLocks noChangeArrowheads="1"/>
          </p:cNvSpPr>
          <p:nvPr/>
        </p:nvSpPr>
        <p:spPr bwMode="auto">
          <a:xfrm>
            <a:off x="3107836" y="412822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02</a:t>
            </a:r>
            <a:endParaRPr lang="zh-CN" altLang="en-US" sz="2800" b="1" dirty="0">
              <a:solidFill>
                <a:srgbClr val="FFFFFF"/>
              </a:solidFill>
              <a:latin typeface="+mn-lt"/>
              <a:ea typeface="+mn-ea"/>
              <a:cs typeface="+mn-ea"/>
              <a:sym typeface="+mn-lt"/>
            </a:endParaRPr>
          </a:p>
        </p:txBody>
      </p:sp>
      <p:sp>
        <p:nvSpPr>
          <p:cNvPr id="20" name="Oval 30">
            <a:extLst>
              <a:ext uri="{FF2B5EF4-FFF2-40B4-BE49-F238E27FC236}">
                <a16:creationId xmlns="" xmlns:a16="http://schemas.microsoft.com/office/drawing/2014/main" id="{348EDAD6-0F9E-4384-A217-3E5391D0B407}"/>
              </a:ext>
            </a:extLst>
          </p:cNvPr>
          <p:cNvSpPr>
            <a:spLocks noChangeAspect="1" noChangeArrowheads="1"/>
          </p:cNvSpPr>
          <p:nvPr/>
        </p:nvSpPr>
        <p:spPr bwMode="auto">
          <a:xfrm>
            <a:off x="1013416" y="2371686"/>
            <a:ext cx="724533" cy="724533"/>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1" name="TextBox 13">
            <a:extLst>
              <a:ext uri="{FF2B5EF4-FFF2-40B4-BE49-F238E27FC236}">
                <a16:creationId xmlns="" xmlns:a16="http://schemas.microsoft.com/office/drawing/2014/main" id="{9D9F004A-868C-4308-B0A6-8432620E3DC9}"/>
              </a:ext>
            </a:extLst>
          </p:cNvPr>
          <p:cNvSpPr txBox="1">
            <a:spLocks noChangeArrowheads="1"/>
          </p:cNvSpPr>
          <p:nvPr/>
        </p:nvSpPr>
        <p:spPr bwMode="auto">
          <a:xfrm>
            <a:off x="1084659" y="248774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mn-lt"/>
                <a:ea typeface="+mn-ea"/>
                <a:cs typeface="+mn-ea"/>
                <a:sym typeface="+mn-lt"/>
              </a:rPr>
              <a:t>01</a:t>
            </a:r>
            <a:endParaRPr kumimoji="0" lang="zh-CN" altLang="en-US" sz="28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22" name="Oval 29">
            <a:extLst>
              <a:ext uri="{FF2B5EF4-FFF2-40B4-BE49-F238E27FC236}">
                <a16:creationId xmlns="" xmlns:a16="http://schemas.microsoft.com/office/drawing/2014/main" id="{FD3A4F19-3ED6-4FCD-86EE-6AA6010A2ED9}"/>
              </a:ext>
            </a:extLst>
          </p:cNvPr>
          <p:cNvSpPr>
            <a:spLocks noChangeAspect="1" noChangeArrowheads="1"/>
          </p:cNvSpPr>
          <p:nvPr/>
        </p:nvSpPr>
        <p:spPr bwMode="auto">
          <a:xfrm>
            <a:off x="8019240" y="4012166"/>
            <a:ext cx="725869" cy="724533"/>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3" name="TextBox 16">
            <a:extLst>
              <a:ext uri="{FF2B5EF4-FFF2-40B4-BE49-F238E27FC236}">
                <a16:creationId xmlns="" xmlns:a16="http://schemas.microsoft.com/office/drawing/2014/main" id="{CD29441B-AFA7-4DAF-B0D5-AF2D0D9249AF}"/>
              </a:ext>
            </a:extLst>
          </p:cNvPr>
          <p:cNvSpPr txBox="1">
            <a:spLocks noChangeArrowheads="1"/>
          </p:cNvSpPr>
          <p:nvPr/>
        </p:nvSpPr>
        <p:spPr bwMode="auto">
          <a:xfrm>
            <a:off x="8091151" y="412822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04</a:t>
            </a:r>
            <a:endParaRPr lang="zh-CN" altLang="en-US" sz="2800" b="1" dirty="0">
              <a:solidFill>
                <a:srgbClr val="FFFFFF"/>
              </a:solidFill>
              <a:latin typeface="+mn-lt"/>
              <a:ea typeface="+mn-ea"/>
              <a:cs typeface="+mn-ea"/>
              <a:sym typeface="+mn-lt"/>
            </a:endParaRPr>
          </a:p>
        </p:txBody>
      </p:sp>
      <p:sp>
        <p:nvSpPr>
          <p:cNvPr id="24" name="Oval 31">
            <a:extLst>
              <a:ext uri="{FF2B5EF4-FFF2-40B4-BE49-F238E27FC236}">
                <a16:creationId xmlns="" xmlns:a16="http://schemas.microsoft.com/office/drawing/2014/main" id="{5C591301-42B2-494F-A369-1668FCDAF2EC}"/>
              </a:ext>
            </a:extLst>
          </p:cNvPr>
          <p:cNvSpPr>
            <a:spLocks noChangeAspect="1" noChangeArrowheads="1"/>
          </p:cNvSpPr>
          <p:nvPr/>
        </p:nvSpPr>
        <p:spPr bwMode="auto">
          <a:xfrm>
            <a:off x="5989824" y="2372592"/>
            <a:ext cx="724533" cy="724533"/>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5" name="TextBox 19">
            <a:extLst>
              <a:ext uri="{FF2B5EF4-FFF2-40B4-BE49-F238E27FC236}">
                <a16:creationId xmlns="" xmlns:a16="http://schemas.microsoft.com/office/drawing/2014/main" id="{5D546188-4B3C-4A0B-B920-C593205DE64C}"/>
              </a:ext>
            </a:extLst>
          </p:cNvPr>
          <p:cNvSpPr txBox="1">
            <a:spLocks noChangeArrowheads="1"/>
          </p:cNvSpPr>
          <p:nvPr/>
        </p:nvSpPr>
        <p:spPr bwMode="auto">
          <a:xfrm>
            <a:off x="6061067" y="248864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03</a:t>
            </a:r>
            <a:endParaRPr lang="zh-CN" altLang="en-US" sz="2800" b="1" dirty="0">
              <a:solidFill>
                <a:srgbClr val="FFFFFF"/>
              </a:solidFill>
              <a:latin typeface="+mn-lt"/>
              <a:ea typeface="+mn-ea"/>
              <a:cs typeface="+mn-ea"/>
              <a:sym typeface="+mn-lt"/>
            </a:endParaRPr>
          </a:p>
        </p:txBody>
      </p:sp>
      <p:sp>
        <p:nvSpPr>
          <p:cNvPr id="27" name="矩形 26">
            <a:extLst>
              <a:ext uri="{FF2B5EF4-FFF2-40B4-BE49-F238E27FC236}">
                <a16:creationId xmlns="" xmlns:a16="http://schemas.microsoft.com/office/drawing/2014/main" id="{CB4836B7-F329-4311-894D-34722881D95E}"/>
              </a:ext>
            </a:extLst>
          </p:cNvPr>
          <p:cNvSpPr/>
          <p:nvPr/>
        </p:nvSpPr>
        <p:spPr>
          <a:xfrm>
            <a:off x="905459" y="3154630"/>
            <a:ext cx="3044055" cy="523220"/>
          </a:xfrm>
          <a:prstGeom prst="rect">
            <a:avLst/>
          </a:prstGeom>
        </p:spPr>
        <p:txBody>
          <a:bodyPr wrap="square">
            <a:spAutoFit/>
          </a:bodyPr>
          <a:lstStyle/>
          <a:p>
            <a:pPr algn="ctr">
              <a:defRPr/>
            </a:pPr>
            <a:r>
              <a:rPr lang="zh-CN" altLang="en-US" sz="1400" dirty="0">
                <a:cs typeface="+mn-ea"/>
                <a:sym typeface="+mn-lt"/>
              </a:rPr>
              <a:t>团队变得成熟，能发挥功能，理解怎样面对挑战，开始有成果</a:t>
            </a:r>
          </a:p>
        </p:txBody>
      </p:sp>
      <p:sp>
        <p:nvSpPr>
          <p:cNvPr id="28" name="矩形 27">
            <a:extLst>
              <a:ext uri="{FF2B5EF4-FFF2-40B4-BE49-F238E27FC236}">
                <a16:creationId xmlns="" xmlns:a16="http://schemas.microsoft.com/office/drawing/2014/main" id="{11782ADF-1B7A-4AB5-B5F3-2060C08A3FFE}"/>
              </a:ext>
            </a:extLst>
          </p:cNvPr>
          <p:cNvSpPr/>
          <p:nvPr/>
        </p:nvSpPr>
        <p:spPr>
          <a:xfrm>
            <a:off x="1093178" y="2718571"/>
            <a:ext cx="2668616" cy="400110"/>
          </a:xfrm>
          <a:prstGeom prst="rect">
            <a:avLst/>
          </a:prstGeom>
        </p:spPr>
        <p:txBody>
          <a:bodyPr wrap="square">
            <a:spAutoFit/>
          </a:bodyPr>
          <a:lstStyle/>
          <a:p>
            <a:pPr algn="ctr"/>
            <a:r>
              <a:rPr lang="zh-CN" altLang="en-US" sz="2000" b="1" dirty="0">
                <a:cs typeface="+mn-ea"/>
                <a:sym typeface="+mn-lt"/>
              </a:rPr>
              <a:t>表现</a:t>
            </a:r>
          </a:p>
        </p:txBody>
      </p:sp>
      <p:sp>
        <p:nvSpPr>
          <p:cNvPr id="29" name="矩形 28">
            <a:extLst>
              <a:ext uri="{FF2B5EF4-FFF2-40B4-BE49-F238E27FC236}">
                <a16:creationId xmlns="" xmlns:a16="http://schemas.microsoft.com/office/drawing/2014/main" id="{53015C5C-0D2F-4589-9F3E-C5CB6A8255A9}"/>
              </a:ext>
            </a:extLst>
          </p:cNvPr>
          <p:cNvSpPr/>
          <p:nvPr/>
        </p:nvSpPr>
        <p:spPr>
          <a:xfrm>
            <a:off x="6127192" y="3162684"/>
            <a:ext cx="3044055" cy="523220"/>
          </a:xfrm>
          <a:prstGeom prst="rect">
            <a:avLst/>
          </a:prstGeom>
        </p:spPr>
        <p:txBody>
          <a:bodyPr wrap="square">
            <a:spAutoFit/>
          </a:bodyPr>
          <a:lstStyle/>
          <a:p>
            <a:pPr>
              <a:defRPr/>
            </a:pPr>
            <a:r>
              <a:rPr lang="zh-CN" altLang="en-US" sz="1400" dirty="0">
                <a:cs typeface="+mn-ea"/>
                <a:sym typeface="+mn-lt"/>
              </a:rPr>
              <a:t>成员为个人利益、团队目标、各自的角色争论，也许会导致关系紧张</a:t>
            </a:r>
          </a:p>
        </p:txBody>
      </p:sp>
      <p:sp>
        <p:nvSpPr>
          <p:cNvPr id="30" name="矩形 29">
            <a:extLst>
              <a:ext uri="{FF2B5EF4-FFF2-40B4-BE49-F238E27FC236}">
                <a16:creationId xmlns="" xmlns:a16="http://schemas.microsoft.com/office/drawing/2014/main" id="{03C3535C-51CF-406C-AE22-29475FE1454D}"/>
              </a:ext>
            </a:extLst>
          </p:cNvPr>
          <p:cNvSpPr/>
          <p:nvPr/>
        </p:nvSpPr>
        <p:spPr>
          <a:xfrm>
            <a:off x="6314911" y="2689555"/>
            <a:ext cx="2668616" cy="400110"/>
          </a:xfrm>
          <a:prstGeom prst="rect">
            <a:avLst/>
          </a:prstGeom>
        </p:spPr>
        <p:txBody>
          <a:bodyPr wrap="square">
            <a:spAutoFit/>
          </a:bodyPr>
          <a:lstStyle/>
          <a:p>
            <a:pPr algn="ctr"/>
            <a:r>
              <a:rPr lang="zh-CN" altLang="en-US" sz="2000" b="1" dirty="0">
                <a:cs typeface="+mn-ea"/>
                <a:sym typeface="+mn-lt"/>
              </a:rPr>
              <a:t>动荡</a:t>
            </a:r>
          </a:p>
        </p:txBody>
      </p:sp>
      <p:sp>
        <p:nvSpPr>
          <p:cNvPr id="31" name="矩形 30">
            <a:extLst>
              <a:ext uri="{FF2B5EF4-FFF2-40B4-BE49-F238E27FC236}">
                <a16:creationId xmlns="" xmlns:a16="http://schemas.microsoft.com/office/drawing/2014/main" id="{BF2845DF-CE8D-40E0-9F4D-469DAA8FBAA8}"/>
              </a:ext>
            </a:extLst>
          </p:cNvPr>
          <p:cNvSpPr/>
          <p:nvPr/>
        </p:nvSpPr>
        <p:spPr>
          <a:xfrm>
            <a:off x="3013410" y="4869378"/>
            <a:ext cx="3044055" cy="738664"/>
          </a:xfrm>
          <a:prstGeom prst="rect">
            <a:avLst/>
          </a:prstGeom>
        </p:spPr>
        <p:txBody>
          <a:bodyPr wrap="square">
            <a:spAutoFit/>
          </a:bodyPr>
          <a:lstStyle/>
          <a:p>
            <a:pPr algn="ctr">
              <a:defRPr/>
            </a:pPr>
            <a:r>
              <a:rPr lang="zh-CN" altLang="en-US" sz="1400" dirty="0">
                <a:cs typeface="+mn-ea"/>
                <a:sym typeface="+mn-lt"/>
              </a:rPr>
              <a:t>成员开始合作，团队内部开始达成平衡，各自的行为受到团队共同规范的约束，协作变得正常</a:t>
            </a:r>
          </a:p>
        </p:txBody>
      </p:sp>
      <p:sp>
        <p:nvSpPr>
          <p:cNvPr id="32" name="矩形 31">
            <a:extLst>
              <a:ext uri="{FF2B5EF4-FFF2-40B4-BE49-F238E27FC236}">
                <a16:creationId xmlns="" xmlns:a16="http://schemas.microsoft.com/office/drawing/2014/main" id="{C9B54F51-3E47-494F-B7CB-AA15F8F3BF2B}"/>
              </a:ext>
            </a:extLst>
          </p:cNvPr>
          <p:cNvSpPr/>
          <p:nvPr/>
        </p:nvSpPr>
        <p:spPr>
          <a:xfrm>
            <a:off x="3201129" y="4417320"/>
            <a:ext cx="2668616" cy="400110"/>
          </a:xfrm>
          <a:prstGeom prst="rect">
            <a:avLst/>
          </a:prstGeom>
        </p:spPr>
        <p:txBody>
          <a:bodyPr wrap="square">
            <a:spAutoFit/>
          </a:bodyPr>
          <a:lstStyle/>
          <a:p>
            <a:pPr algn="ctr"/>
            <a:r>
              <a:rPr lang="zh-CN" altLang="en-US" sz="2000" b="1" dirty="0">
                <a:cs typeface="+mn-ea"/>
                <a:sym typeface="+mn-lt"/>
              </a:rPr>
              <a:t>规范</a:t>
            </a:r>
          </a:p>
        </p:txBody>
      </p:sp>
      <p:sp>
        <p:nvSpPr>
          <p:cNvPr id="33" name="矩形 32">
            <a:extLst>
              <a:ext uri="{FF2B5EF4-FFF2-40B4-BE49-F238E27FC236}">
                <a16:creationId xmlns="" xmlns:a16="http://schemas.microsoft.com/office/drawing/2014/main" id="{63D6AD9C-0F8F-47FA-94F5-C89813305E17}"/>
              </a:ext>
            </a:extLst>
          </p:cNvPr>
          <p:cNvSpPr/>
          <p:nvPr/>
        </p:nvSpPr>
        <p:spPr>
          <a:xfrm>
            <a:off x="8298662" y="4810345"/>
            <a:ext cx="3044055" cy="523220"/>
          </a:xfrm>
          <a:prstGeom prst="rect">
            <a:avLst/>
          </a:prstGeom>
        </p:spPr>
        <p:txBody>
          <a:bodyPr wrap="square">
            <a:spAutoFit/>
          </a:bodyPr>
          <a:lstStyle/>
          <a:p>
            <a:pPr algn="ctr">
              <a:defRPr/>
            </a:pPr>
            <a:r>
              <a:rPr lang="zh-CN" altLang="en-US" sz="1400" dirty="0">
                <a:cs typeface="+mn-ea"/>
                <a:sym typeface="+mn-lt"/>
              </a:rPr>
              <a:t>团队成员理解和接受他人，关注团队，沟通时小心翼翼</a:t>
            </a:r>
          </a:p>
        </p:txBody>
      </p:sp>
      <p:sp>
        <p:nvSpPr>
          <p:cNvPr id="34" name="矩形 33">
            <a:extLst>
              <a:ext uri="{FF2B5EF4-FFF2-40B4-BE49-F238E27FC236}">
                <a16:creationId xmlns="" xmlns:a16="http://schemas.microsoft.com/office/drawing/2014/main" id="{BA3EC29B-38D6-4C43-89E3-B4F7B5189CE6}"/>
              </a:ext>
            </a:extLst>
          </p:cNvPr>
          <p:cNvSpPr/>
          <p:nvPr/>
        </p:nvSpPr>
        <p:spPr>
          <a:xfrm>
            <a:off x="8091151" y="4224444"/>
            <a:ext cx="2668616" cy="400110"/>
          </a:xfrm>
          <a:prstGeom prst="rect">
            <a:avLst/>
          </a:prstGeom>
        </p:spPr>
        <p:txBody>
          <a:bodyPr wrap="square">
            <a:spAutoFit/>
          </a:bodyPr>
          <a:lstStyle/>
          <a:p>
            <a:pPr algn="ctr"/>
            <a:r>
              <a:rPr lang="zh-CN" altLang="en-US" sz="2000" b="1" dirty="0">
                <a:cs typeface="+mn-ea"/>
                <a:sym typeface="+mn-lt"/>
              </a:rPr>
              <a:t>形成</a:t>
            </a:r>
          </a:p>
        </p:txBody>
      </p:sp>
      <p:grpSp>
        <p:nvGrpSpPr>
          <p:cNvPr id="35" name="组合 34">
            <a:extLst>
              <a:ext uri="{FF2B5EF4-FFF2-40B4-BE49-F238E27FC236}">
                <a16:creationId xmlns="" xmlns:a16="http://schemas.microsoft.com/office/drawing/2014/main" id="{20E903FB-0853-4F3F-BA5C-0AC33B691621}"/>
              </a:ext>
            </a:extLst>
          </p:cNvPr>
          <p:cNvGrpSpPr/>
          <p:nvPr/>
        </p:nvGrpSpPr>
        <p:grpSpPr>
          <a:xfrm>
            <a:off x="167640" y="377160"/>
            <a:ext cx="6715760" cy="646331"/>
            <a:chOff x="167640" y="129510"/>
            <a:chExt cx="6715760" cy="646331"/>
          </a:xfrm>
        </p:grpSpPr>
        <p:sp>
          <p:nvSpPr>
            <p:cNvPr id="36" name="矩形 35">
              <a:extLst>
                <a:ext uri="{FF2B5EF4-FFF2-40B4-BE49-F238E27FC236}">
                  <a16:creationId xmlns="" xmlns:a16="http://schemas.microsoft.com/office/drawing/2014/main" id="{BF8776C3-D5C0-4514-BFAA-4D6C199E5F0E}"/>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a:extLst>
                <a:ext uri="{FF2B5EF4-FFF2-40B4-BE49-F238E27FC236}">
                  <a16:creationId xmlns="" xmlns:a16="http://schemas.microsoft.com/office/drawing/2014/main" id="{E7FB3CFC-988B-47DD-B1ED-01D6ED49F8BB}"/>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a:extLst>
                <a:ext uri="{FF2B5EF4-FFF2-40B4-BE49-F238E27FC236}">
                  <a16:creationId xmlns="" xmlns:a16="http://schemas.microsoft.com/office/drawing/2014/main" id="{E6D1F708-7AC6-4F35-836D-04FBA56F2E10}"/>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spTree>
    <p:extLst>
      <p:ext uri="{BB962C8B-B14F-4D97-AF65-F5344CB8AC3E}">
        <p14:creationId xmlns:p14="http://schemas.microsoft.com/office/powerpoint/2010/main" val="145894444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par>
                                <p:cTn id="16" presetID="6" presetClass="emph" presetSubtype="0" decel="100000" fill="hold" grpId="1" nodeType="withEffect">
                                  <p:stCondLst>
                                    <p:cond delay="200"/>
                                  </p:stCondLst>
                                  <p:childTnLst>
                                    <p:animScale>
                                      <p:cBhvr>
                                        <p:cTn id="17" dur="250" fill="hold"/>
                                        <p:tgtEl>
                                          <p:spTgt spid="20"/>
                                        </p:tgtEl>
                                      </p:cBhvr>
                                      <p:by x="120000" y="120000"/>
                                    </p:animScale>
                                  </p:childTnLst>
                                </p:cTn>
                              </p:par>
                              <p:par>
                                <p:cTn id="18" presetID="6" presetClass="emph" presetSubtype="0" decel="100000" fill="hold" grpId="2" nodeType="withEffect">
                                  <p:stCondLst>
                                    <p:cond delay="400"/>
                                  </p:stCondLst>
                                  <p:childTnLst>
                                    <p:animScale>
                                      <p:cBhvr>
                                        <p:cTn id="19" dur="250" fill="hold"/>
                                        <p:tgtEl>
                                          <p:spTgt spid="20"/>
                                        </p:tgtEl>
                                      </p:cBhvr>
                                      <p:by x="83000" y="83000"/>
                                    </p:animScale>
                                  </p:childTnLst>
                                </p:cTn>
                              </p:par>
                              <p:par>
                                <p:cTn id="20" presetID="53" presetClass="entr" presetSubtype="16"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250" fill="hold"/>
                                        <p:tgtEl>
                                          <p:spTgt spid="21"/>
                                        </p:tgtEl>
                                        <p:attrNameLst>
                                          <p:attrName>ppt_w</p:attrName>
                                        </p:attrNameLst>
                                      </p:cBhvr>
                                      <p:tavLst>
                                        <p:tav tm="0">
                                          <p:val>
                                            <p:fltVal val="0"/>
                                          </p:val>
                                        </p:tav>
                                        <p:tav tm="100000">
                                          <p:val>
                                            <p:strVal val="#ppt_w"/>
                                          </p:val>
                                        </p:tav>
                                      </p:tavLst>
                                    </p:anim>
                                    <p:anim calcmode="lin" valueType="num">
                                      <p:cBhvr>
                                        <p:cTn id="23" dur="250" fill="hold"/>
                                        <p:tgtEl>
                                          <p:spTgt spid="21"/>
                                        </p:tgtEl>
                                        <p:attrNameLst>
                                          <p:attrName>ppt_h</p:attrName>
                                        </p:attrNameLst>
                                      </p:cBhvr>
                                      <p:tavLst>
                                        <p:tav tm="0">
                                          <p:val>
                                            <p:fltVal val="0"/>
                                          </p:val>
                                        </p:tav>
                                        <p:tav tm="100000">
                                          <p:val>
                                            <p:strVal val="#ppt_h"/>
                                          </p:val>
                                        </p:tav>
                                      </p:tavLst>
                                    </p:anim>
                                    <p:animEffect transition="in" filter="fade">
                                      <p:cBhvr>
                                        <p:cTn id="24" dur="250"/>
                                        <p:tgtEl>
                                          <p:spTgt spid="21"/>
                                        </p:tgtEl>
                                      </p:cBhvr>
                                    </p:animEffect>
                                  </p:childTnLst>
                                </p:cTn>
                              </p:par>
                              <p:par>
                                <p:cTn id="25" presetID="6" presetClass="emph" presetSubtype="0" decel="100000" fill="hold" grpId="1" nodeType="withEffect">
                                  <p:stCondLst>
                                    <p:cond delay="600"/>
                                  </p:stCondLst>
                                  <p:childTnLst>
                                    <p:animScale>
                                      <p:cBhvr>
                                        <p:cTn id="26" dur="250" fill="hold"/>
                                        <p:tgtEl>
                                          <p:spTgt spid="21"/>
                                        </p:tgtEl>
                                      </p:cBhvr>
                                      <p:by x="120000" y="120000"/>
                                    </p:animScale>
                                  </p:childTnLst>
                                </p:cTn>
                              </p:par>
                              <p:par>
                                <p:cTn id="27" presetID="6" presetClass="emph" presetSubtype="0" decel="100000" fill="hold" grpId="2" nodeType="withEffect">
                                  <p:stCondLst>
                                    <p:cond delay="800"/>
                                  </p:stCondLst>
                                  <p:childTnLst>
                                    <p:animScale>
                                      <p:cBhvr>
                                        <p:cTn id="28" dur="250" fill="hold"/>
                                        <p:tgtEl>
                                          <p:spTgt spid="21"/>
                                        </p:tgtEl>
                                      </p:cBhvr>
                                      <p:by x="83000" y="83000"/>
                                    </p:animScale>
                                  </p:childTnLst>
                                </p:cTn>
                              </p:par>
                              <p:par>
                                <p:cTn id="29" presetID="53" presetClass="entr" presetSubtype="16"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35" presetClass="path" presetSubtype="0" accel="50000" decel="50000" fill="hold" grpId="1" nodeType="withEffect">
                                  <p:stCondLst>
                                    <p:cond delay="500"/>
                                  </p:stCondLst>
                                  <p:childTnLst>
                                    <p:animMotion origin="layout" path="M -2.70833E-6 -1.11111E-6 L -0.20169 -1.11111E-6 " pathEditMode="relative" rAng="0" ptsTypes="AA">
                                      <p:cBhvr>
                                        <p:cTn id="35" dur="1000" spd="-100000" fill="hold"/>
                                        <p:tgtEl>
                                          <p:spTgt spid="28"/>
                                        </p:tgtEl>
                                        <p:attrNameLst>
                                          <p:attrName>ppt_x</p:attrName>
                                          <p:attrName>ppt_y</p:attrName>
                                        </p:attrNameLst>
                                      </p:cBhvr>
                                      <p:rCtr x="-10091" y="0"/>
                                    </p:animMotion>
                                  </p:childTnLst>
                                </p:cTn>
                              </p:par>
                              <p:par>
                                <p:cTn id="36" presetID="53" presetClass="entr" presetSubtype="16" fill="hold" grpId="0" nodeType="withEffect">
                                  <p:stCondLst>
                                    <p:cond delay="100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childTnLst>
                          </p:cTn>
                        </p:par>
                        <p:par>
                          <p:cTn id="41" fill="hold">
                            <p:stCondLst>
                              <p:cond delay="2400"/>
                            </p:stCondLst>
                            <p:childTnLst>
                              <p:par>
                                <p:cTn id="42" presetID="53"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fltVal val="0"/>
                                          </p:val>
                                        </p:tav>
                                        <p:tav tm="100000">
                                          <p:val>
                                            <p:strVal val="#ppt_w"/>
                                          </p:val>
                                        </p:tav>
                                      </p:tavLst>
                                    </p:anim>
                                    <p:anim calcmode="lin" valueType="num">
                                      <p:cBhvr>
                                        <p:cTn id="45" dur="250" fill="hold"/>
                                        <p:tgtEl>
                                          <p:spTgt spid="18"/>
                                        </p:tgtEl>
                                        <p:attrNameLst>
                                          <p:attrName>ppt_h</p:attrName>
                                        </p:attrNameLst>
                                      </p:cBhvr>
                                      <p:tavLst>
                                        <p:tav tm="0">
                                          <p:val>
                                            <p:fltVal val="0"/>
                                          </p:val>
                                        </p:tav>
                                        <p:tav tm="100000">
                                          <p:val>
                                            <p:strVal val="#ppt_h"/>
                                          </p:val>
                                        </p:tav>
                                      </p:tavLst>
                                    </p:anim>
                                    <p:animEffect transition="in" filter="fade">
                                      <p:cBhvr>
                                        <p:cTn id="46" dur="250"/>
                                        <p:tgtEl>
                                          <p:spTgt spid="18"/>
                                        </p:tgtEl>
                                      </p:cBhvr>
                                    </p:animEffect>
                                  </p:childTnLst>
                                </p:cTn>
                              </p:par>
                              <p:par>
                                <p:cTn id="47" presetID="6" presetClass="emph" presetSubtype="0" decel="100000" fill="hold" grpId="1" nodeType="withEffect">
                                  <p:stCondLst>
                                    <p:cond delay="200"/>
                                  </p:stCondLst>
                                  <p:childTnLst>
                                    <p:animScale>
                                      <p:cBhvr>
                                        <p:cTn id="48" dur="250" fill="hold"/>
                                        <p:tgtEl>
                                          <p:spTgt spid="18"/>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18"/>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19"/>
                                        </p:tgtEl>
                                        <p:attrNameLst>
                                          <p:attrName>style.visibility</p:attrName>
                                        </p:attrNameLst>
                                      </p:cBhvr>
                                      <p:to>
                                        <p:strVal val="visible"/>
                                      </p:to>
                                    </p:set>
                                    <p:anim calcmode="lin" valueType="num">
                                      <p:cBhvr>
                                        <p:cTn id="53" dur="250" fill="hold"/>
                                        <p:tgtEl>
                                          <p:spTgt spid="19"/>
                                        </p:tgtEl>
                                        <p:attrNameLst>
                                          <p:attrName>ppt_w</p:attrName>
                                        </p:attrNameLst>
                                      </p:cBhvr>
                                      <p:tavLst>
                                        <p:tav tm="0">
                                          <p:val>
                                            <p:fltVal val="0"/>
                                          </p:val>
                                        </p:tav>
                                        <p:tav tm="100000">
                                          <p:val>
                                            <p:strVal val="#ppt_w"/>
                                          </p:val>
                                        </p:tav>
                                      </p:tavLst>
                                    </p:anim>
                                    <p:anim calcmode="lin" valueType="num">
                                      <p:cBhvr>
                                        <p:cTn id="54" dur="250" fill="hold"/>
                                        <p:tgtEl>
                                          <p:spTgt spid="19"/>
                                        </p:tgtEl>
                                        <p:attrNameLst>
                                          <p:attrName>ppt_h</p:attrName>
                                        </p:attrNameLst>
                                      </p:cBhvr>
                                      <p:tavLst>
                                        <p:tav tm="0">
                                          <p:val>
                                            <p:fltVal val="0"/>
                                          </p:val>
                                        </p:tav>
                                        <p:tav tm="100000">
                                          <p:val>
                                            <p:strVal val="#ppt_h"/>
                                          </p:val>
                                        </p:tav>
                                      </p:tavLst>
                                    </p:anim>
                                    <p:animEffect transition="in" filter="fade">
                                      <p:cBhvr>
                                        <p:cTn id="55" dur="250"/>
                                        <p:tgtEl>
                                          <p:spTgt spid="19"/>
                                        </p:tgtEl>
                                      </p:cBhvr>
                                    </p:animEffect>
                                  </p:childTnLst>
                                </p:cTn>
                              </p:par>
                              <p:par>
                                <p:cTn id="56" presetID="6" presetClass="emph" presetSubtype="0" decel="100000" fill="hold" grpId="1" nodeType="withEffect">
                                  <p:stCondLst>
                                    <p:cond delay="600"/>
                                  </p:stCondLst>
                                  <p:childTnLst>
                                    <p:animScale>
                                      <p:cBhvr>
                                        <p:cTn id="57" dur="250" fill="hold"/>
                                        <p:tgtEl>
                                          <p:spTgt spid="19"/>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19"/>
                                        </p:tgtEl>
                                      </p:cBhvr>
                                      <p:by x="83000" y="83000"/>
                                    </p:animScale>
                                  </p:childTnLst>
                                </p:cTn>
                              </p:par>
                              <p:par>
                                <p:cTn id="60" presetID="53" presetClass="entr" presetSubtype="16"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63" presetClass="path" presetSubtype="0" accel="50000" decel="50000" fill="hold" grpId="1" nodeType="withEffect">
                                  <p:stCondLst>
                                    <p:cond delay="500"/>
                                  </p:stCondLst>
                                  <p:childTnLst>
                                    <p:animMotion origin="layout" path="M -6.25E-7 -1.11111E-6 L 0.19961 -1.11111E-6 " pathEditMode="relative" rAng="0" ptsTypes="AA">
                                      <p:cBhvr>
                                        <p:cTn id="66" dur="1000" spd="-100000" fill="hold"/>
                                        <p:tgtEl>
                                          <p:spTgt spid="32"/>
                                        </p:tgtEl>
                                        <p:attrNameLst>
                                          <p:attrName>ppt_x</p:attrName>
                                          <p:attrName>ppt_y</p:attrName>
                                        </p:attrNameLst>
                                      </p:cBhvr>
                                      <p:rCtr x="9974" y="0"/>
                                    </p:animMotion>
                                  </p:childTnLst>
                                </p:cTn>
                              </p:par>
                              <p:par>
                                <p:cTn id="67" presetID="53" presetClass="entr" presetSubtype="16" fill="hold" grpId="0" nodeType="withEffect">
                                  <p:stCondLst>
                                    <p:cond delay="1000"/>
                                  </p:stCondLst>
                                  <p:iterate type="lt">
                                    <p:tmPct val="10000"/>
                                  </p:iterate>
                                  <p:childTnLst>
                                    <p:set>
                                      <p:cBhvr>
                                        <p:cTn id="68" dur="1" fill="hold">
                                          <p:stCondLst>
                                            <p:cond delay="0"/>
                                          </p:stCondLst>
                                        </p:cTn>
                                        <p:tgtEl>
                                          <p:spTgt spid="31"/>
                                        </p:tgtEl>
                                        <p:attrNameLst>
                                          <p:attrName>style.visibility</p:attrName>
                                        </p:attrNameLst>
                                      </p:cBhvr>
                                      <p:to>
                                        <p:strVal val="visible"/>
                                      </p:to>
                                    </p:set>
                                    <p:anim calcmode="lin" valueType="num">
                                      <p:cBhvr>
                                        <p:cTn id="69" dur="250" fill="hold"/>
                                        <p:tgtEl>
                                          <p:spTgt spid="31"/>
                                        </p:tgtEl>
                                        <p:attrNameLst>
                                          <p:attrName>ppt_w</p:attrName>
                                        </p:attrNameLst>
                                      </p:cBhvr>
                                      <p:tavLst>
                                        <p:tav tm="0">
                                          <p:val>
                                            <p:fltVal val="0"/>
                                          </p:val>
                                        </p:tav>
                                        <p:tav tm="100000">
                                          <p:val>
                                            <p:strVal val="#ppt_w"/>
                                          </p:val>
                                        </p:tav>
                                      </p:tavLst>
                                    </p:anim>
                                    <p:anim calcmode="lin" valueType="num">
                                      <p:cBhvr>
                                        <p:cTn id="70" dur="250" fill="hold"/>
                                        <p:tgtEl>
                                          <p:spTgt spid="31"/>
                                        </p:tgtEl>
                                        <p:attrNameLst>
                                          <p:attrName>ppt_h</p:attrName>
                                        </p:attrNameLst>
                                      </p:cBhvr>
                                      <p:tavLst>
                                        <p:tav tm="0">
                                          <p:val>
                                            <p:fltVal val="0"/>
                                          </p:val>
                                        </p:tav>
                                        <p:tav tm="100000">
                                          <p:val>
                                            <p:strVal val="#ppt_h"/>
                                          </p:val>
                                        </p:tav>
                                      </p:tavLst>
                                    </p:anim>
                                    <p:animEffect transition="in" filter="fade">
                                      <p:cBhvr>
                                        <p:cTn id="71" dur="250"/>
                                        <p:tgtEl>
                                          <p:spTgt spid="31"/>
                                        </p:tgtEl>
                                      </p:cBhvr>
                                    </p:animEffect>
                                  </p:childTnLst>
                                </p:cTn>
                              </p:par>
                            </p:childTnLst>
                          </p:cTn>
                        </p:par>
                        <p:par>
                          <p:cTn id="72" fill="hold">
                            <p:stCondLst>
                              <p:cond delay="46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par>
                                <p:cTn id="78" presetID="6" presetClass="emph" presetSubtype="0" decel="100000" fill="hold" grpId="1" nodeType="withEffect">
                                  <p:stCondLst>
                                    <p:cond delay="200"/>
                                  </p:stCondLst>
                                  <p:childTnLst>
                                    <p:animScale>
                                      <p:cBhvr>
                                        <p:cTn id="79" dur="250" fill="hold"/>
                                        <p:tgtEl>
                                          <p:spTgt spid="24"/>
                                        </p:tgtEl>
                                      </p:cBhvr>
                                      <p:by x="120000" y="120000"/>
                                    </p:animScale>
                                  </p:childTnLst>
                                </p:cTn>
                              </p:par>
                              <p:par>
                                <p:cTn id="80" presetID="6" presetClass="emph" presetSubtype="0" decel="100000" fill="hold" grpId="2" nodeType="withEffect">
                                  <p:stCondLst>
                                    <p:cond delay="400"/>
                                  </p:stCondLst>
                                  <p:childTnLst>
                                    <p:animScale>
                                      <p:cBhvr>
                                        <p:cTn id="81" dur="250" fill="hold"/>
                                        <p:tgtEl>
                                          <p:spTgt spid="24"/>
                                        </p:tgtEl>
                                      </p:cBhvr>
                                      <p:by x="83000" y="83000"/>
                                    </p:animScale>
                                  </p:childTnLst>
                                </p:cTn>
                              </p:par>
                              <p:par>
                                <p:cTn id="82" presetID="53" presetClass="entr" presetSubtype="16" fill="hold" grpId="0" nodeType="withEffect">
                                  <p:stCondLst>
                                    <p:cond delay="4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fltVal val="0"/>
                                          </p:val>
                                        </p:tav>
                                        <p:tav tm="100000">
                                          <p:val>
                                            <p:strVal val="#ppt_w"/>
                                          </p:val>
                                        </p:tav>
                                      </p:tavLst>
                                    </p:anim>
                                    <p:anim calcmode="lin" valueType="num">
                                      <p:cBhvr>
                                        <p:cTn id="85" dur="250" fill="hold"/>
                                        <p:tgtEl>
                                          <p:spTgt spid="25"/>
                                        </p:tgtEl>
                                        <p:attrNameLst>
                                          <p:attrName>ppt_h</p:attrName>
                                        </p:attrNameLst>
                                      </p:cBhvr>
                                      <p:tavLst>
                                        <p:tav tm="0">
                                          <p:val>
                                            <p:fltVal val="0"/>
                                          </p:val>
                                        </p:tav>
                                        <p:tav tm="100000">
                                          <p:val>
                                            <p:strVal val="#ppt_h"/>
                                          </p:val>
                                        </p:tav>
                                      </p:tavLst>
                                    </p:anim>
                                    <p:animEffect transition="in" filter="fade">
                                      <p:cBhvr>
                                        <p:cTn id="86" dur="250"/>
                                        <p:tgtEl>
                                          <p:spTgt spid="25"/>
                                        </p:tgtEl>
                                      </p:cBhvr>
                                    </p:animEffect>
                                  </p:childTnLst>
                                </p:cTn>
                              </p:par>
                              <p:par>
                                <p:cTn id="87" presetID="6" presetClass="emph" presetSubtype="0" decel="100000" fill="hold" grpId="1" nodeType="withEffect">
                                  <p:stCondLst>
                                    <p:cond delay="600"/>
                                  </p:stCondLst>
                                  <p:childTnLst>
                                    <p:animScale>
                                      <p:cBhvr>
                                        <p:cTn id="88" dur="250" fill="hold"/>
                                        <p:tgtEl>
                                          <p:spTgt spid="25"/>
                                        </p:tgtEl>
                                      </p:cBhvr>
                                      <p:by x="120000" y="120000"/>
                                    </p:animScale>
                                  </p:childTnLst>
                                </p:cTn>
                              </p:par>
                              <p:par>
                                <p:cTn id="89" presetID="6" presetClass="emph" presetSubtype="0" decel="100000" fill="hold" grpId="2" nodeType="withEffect">
                                  <p:stCondLst>
                                    <p:cond delay="800"/>
                                  </p:stCondLst>
                                  <p:childTnLst>
                                    <p:animScale>
                                      <p:cBhvr>
                                        <p:cTn id="90" dur="250" fill="hold"/>
                                        <p:tgtEl>
                                          <p:spTgt spid="25"/>
                                        </p:tgtEl>
                                      </p:cBhvr>
                                      <p:by x="83000" y="83000"/>
                                    </p:animScale>
                                  </p:childTnLst>
                                </p:cTn>
                              </p:par>
                              <p:par>
                                <p:cTn id="91" presetID="53" presetClass="entr" presetSubtype="16" fill="hold" grpId="0" nodeType="withEffect">
                                  <p:stCondLst>
                                    <p:cond delay="50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childTnLst>
                                </p:cTn>
                              </p:par>
                              <p:par>
                                <p:cTn id="96" presetID="35" presetClass="path" presetSubtype="0" accel="50000" decel="50000" fill="hold" grpId="1" nodeType="withEffect">
                                  <p:stCondLst>
                                    <p:cond delay="500"/>
                                  </p:stCondLst>
                                  <p:childTnLst>
                                    <p:animMotion origin="layout" path="M -2.70833E-6 3.7037E-7 L -0.20169 3.7037E-7 " pathEditMode="relative" rAng="0" ptsTypes="AA">
                                      <p:cBhvr>
                                        <p:cTn id="97" dur="1000" spd="-100000" fill="hold"/>
                                        <p:tgtEl>
                                          <p:spTgt spid="30"/>
                                        </p:tgtEl>
                                        <p:attrNameLst>
                                          <p:attrName>ppt_x</p:attrName>
                                          <p:attrName>ppt_y</p:attrName>
                                        </p:attrNameLst>
                                      </p:cBhvr>
                                      <p:rCtr x="-10091" y="0"/>
                                    </p:animMotion>
                                  </p:childTnLst>
                                </p:cTn>
                              </p:par>
                              <p:par>
                                <p:cTn id="98" presetID="53" presetClass="entr" presetSubtype="16" fill="hold" grpId="0" nodeType="withEffect">
                                  <p:stCondLst>
                                    <p:cond delay="1000"/>
                                  </p:stCondLst>
                                  <p:iterate type="lt">
                                    <p:tmPct val="10000"/>
                                  </p:iterate>
                                  <p:childTnLst>
                                    <p:set>
                                      <p:cBhvr>
                                        <p:cTn id="99" dur="1" fill="hold">
                                          <p:stCondLst>
                                            <p:cond delay="0"/>
                                          </p:stCondLst>
                                        </p:cTn>
                                        <p:tgtEl>
                                          <p:spTgt spid="29"/>
                                        </p:tgtEl>
                                        <p:attrNameLst>
                                          <p:attrName>style.visibility</p:attrName>
                                        </p:attrNameLst>
                                      </p:cBhvr>
                                      <p:to>
                                        <p:strVal val="visible"/>
                                      </p:to>
                                    </p:set>
                                    <p:anim calcmode="lin" valueType="num">
                                      <p:cBhvr>
                                        <p:cTn id="100" dur="250" fill="hold"/>
                                        <p:tgtEl>
                                          <p:spTgt spid="29"/>
                                        </p:tgtEl>
                                        <p:attrNameLst>
                                          <p:attrName>ppt_w</p:attrName>
                                        </p:attrNameLst>
                                      </p:cBhvr>
                                      <p:tavLst>
                                        <p:tav tm="0">
                                          <p:val>
                                            <p:fltVal val="0"/>
                                          </p:val>
                                        </p:tav>
                                        <p:tav tm="100000">
                                          <p:val>
                                            <p:strVal val="#ppt_w"/>
                                          </p:val>
                                        </p:tav>
                                      </p:tavLst>
                                    </p:anim>
                                    <p:anim calcmode="lin" valueType="num">
                                      <p:cBhvr>
                                        <p:cTn id="101" dur="250" fill="hold"/>
                                        <p:tgtEl>
                                          <p:spTgt spid="29"/>
                                        </p:tgtEl>
                                        <p:attrNameLst>
                                          <p:attrName>ppt_h</p:attrName>
                                        </p:attrNameLst>
                                      </p:cBhvr>
                                      <p:tavLst>
                                        <p:tav tm="0">
                                          <p:val>
                                            <p:fltVal val="0"/>
                                          </p:val>
                                        </p:tav>
                                        <p:tav tm="100000">
                                          <p:val>
                                            <p:strVal val="#ppt_h"/>
                                          </p:val>
                                        </p:tav>
                                      </p:tavLst>
                                    </p:anim>
                                    <p:animEffect transition="in" filter="fade">
                                      <p:cBhvr>
                                        <p:cTn id="102" dur="250"/>
                                        <p:tgtEl>
                                          <p:spTgt spid="29"/>
                                        </p:tgtEl>
                                      </p:cBhvr>
                                    </p:animEffect>
                                  </p:childTnLst>
                                </p:cTn>
                              </p:par>
                            </p:childTnLst>
                          </p:cTn>
                        </p:par>
                        <p:par>
                          <p:cTn id="103" fill="hold">
                            <p:stCondLst>
                              <p:cond delay="6625"/>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250" fill="hold"/>
                                        <p:tgtEl>
                                          <p:spTgt spid="22"/>
                                        </p:tgtEl>
                                        <p:attrNameLst>
                                          <p:attrName>ppt_w</p:attrName>
                                        </p:attrNameLst>
                                      </p:cBhvr>
                                      <p:tavLst>
                                        <p:tav tm="0">
                                          <p:val>
                                            <p:fltVal val="0"/>
                                          </p:val>
                                        </p:tav>
                                        <p:tav tm="100000">
                                          <p:val>
                                            <p:strVal val="#ppt_w"/>
                                          </p:val>
                                        </p:tav>
                                      </p:tavLst>
                                    </p:anim>
                                    <p:anim calcmode="lin" valueType="num">
                                      <p:cBhvr>
                                        <p:cTn id="107" dur="250" fill="hold"/>
                                        <p:tgtEl>
                                          <p:spTgt spid="22"/>
                                        </p:tgtEl>
                                        <p:attrNameLst>
                                          <p:attrName>ppt_h</p:attrName>
                                        </p:attrNameLst>
                                      </p:cBhvr>
                                      <p:tavLst>
                                        <p:tav tm="0">
                                          <p:val>
                                            <p:fltVal val="0"/>
                                          </p:val>
                                        </p:tav>
                                        <p:tav tm="100000">
                                          <p:val>
                                            <p:strVal val="#ppt_h"/>
                                          </p:val>
                                        </p:tav>
                                      </p:tavLst>
                                    </p:anim>
                                    <p:animEffect transition="in" filter="fade">
                                      <p:cBhvr>
                                        <p:cTn id="108" dur="250"/>
                                        <p:tgtEl>
                                          <p:spTgt spid="22"/>
                                        </p:tgtEl>
                                      </p:cBhvr>
                                    </p:animEffect>
                                  </p:childTnLst>
                                </p:cTn>
                              </p:par>
                              <p:par>
                                <p:cTn id="109" presetID="6" presetClass="emph" presetSubtype="0" decel="100000" fill="hold" grpId="1" nodeType="withEffect">
                                  <p:stCondLst>
                                    <p:cond delay="200"/>
                                  </p:stCondLst>
                                  <p:childTnLst>
                                    <p:animScale>
                                      <p:cBhvr>
                                        <p:cTn id="110" dur="250" fill="hold"/>
                                        <p:tgtEl>
                                          <p:spTgt spid="22"/>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22"/>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par>
                                <p:cTn id="118" presetID="6" presetClass="emph" presetSubtype="0" decel="100000" fill="hold" grpId="1" nodeType="withEffect">
                                  <p:stCondLst>
                                    <p:cond delay="600"/>
                                  </p:stCondLst>
                                  <p:childTnLst>
                                    <p:animScale>
                                      <p:cBhvr>
                                        <p:cTn id="119" dur="250" fill="hold"/>
                                        <p:tgtEl>
                                          <p:spTgt spid="23"/>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23"/>
                                        </p:tgtEl>
                                      </p:cBhvr>
                                      <p:by x="83000" y="83000"/>
                                    </p:animScale>
                                  </p:childTnLst>
                                </p:cTn>
                              </p:par>
                              <p:par>
                                <p:cTn id="122" presetID="53" presetClass="entr" presetSubtype="16" fill="hold" grpId="0" nodeType="withEffect">
                                  <p:stCondLst>
                                    <p:cond delay="500"/>
                                  </p:stCondLst>
                                  <p:childTnLst>
                                    <p:set>
                                      <p:cBhvr>
                                        <p:cTn id="123" dur="1" fill="hold">
                                          <p:stCondLst>
                                            <p:cond delay="0"/>
                                          </p:stCondLst>
                                        </p:cTn>
                                        <p:tgtEl>
                                          <p:spTgt spid="34"/>
                                        </p:tgtEl>
                                        <p:attrNameLst>
                                          <p:attrName>style.visibility</p:attrName>
                                        </p:attrNameLst>
                                      </p:cBhvr>
                                      <p:to>
                                        <p:strVal val="visible"/>
                                      </p:to>
                                    </p:set>
                                    <p:anim calcmode="lin" valueType="num">
                                      <p:cBhvr>
                                        <p:cTn id="124" dur="500" fill="hold"/>
                                        <p:tgtEl>
                                          <p:spTgt spid="34"/>
                                        </p:tgtEl>
                                        <p:attrNameLst>
                                          <p:attrName>ppt_w</p:attrName>
                                        </p:attrNameLst>
                                      </p:cBhvr>
                                      <p:tavLst>
                                        <p:tav tm="0">
                                          <p:val>
                                            <p:fltVal val="0"/>
                                          </p:val>
                                        </p:tav>
                                        <p:tav tm="100000">
                                          <p:val>
                                            <p:strVal val="#ppt_w"/>
                                          </p:val>
                                        </p:tav>
                                      </p:tavLst>
                                    </p:anim>
                                    <p:anim calcmode="lin" valueType="num">
                                      <p:cBhvr>
                                        <p:cTn id="125" dur="500" fill="hold"/>
                                        <p:tgtEl>
                                          <p:spTgt spid="34"/>
                                        </p:tgtEl>
                                        <p:attrNameLst>
                                          <p:attrName>ppt_h</p:attrName>
                                        </p:attrNameLst>
                                      </p:cBhvr>
                                      <p:tavLst>
                                        <p:tav tm="0">
                                          <p:val>
                                            <p:fltVal val="0"/>
                                          </p:val>
                                        </p:tav>
                                        <p:tav tm="100000">
                                          <p:val>
                                            <p:strVal val="#ppt_h"/>
                                          </p:val>
                                        </p:tav>
                                      </p:tavLst>
                                    </p:anim>
                                    <p:animEffect transition="in" filter="fade">
                                      <p:cBhvr>
                                        <p:cTn id="126" dur="500"/>
                                        <p:tgtEl>
                                          <p:spTgt spid="34"/>
                                        </p:tgtEl>
                                      </p:cBhvr>
                                    </p:animEffect>
                                  </p:childTnLst>
                                </p:cTn>
                              </p:par>
                              <p:par>
                                <p:cTn id="127" presetID="63" presetClass="path" presetSubtype="0" accel="50000" decel="50000" fill="hold" grpId="1" nodeType="withEffect">
                                  <p:stCondLst>
                                    <p:cond delay="500"/>
                                  </p:stCondLst>
                                  <p:childTnLst>
                                    <p:animMotion origin="layout" path="M -6.25E-7 3.7037E-7 L 0.19961 3.7037E-7 " pathEditMode="relative" rAng="0" ptsTypes="AA">
                                      <p:cBhvr>
                                        <p:cTn id="128" dur="1000" spd="-100000" fill="hold"/>
                                        <p:tgtEl>
                                          <p:spTgt spid="34"/>
                                        </p:tgtEl>
                                        <p:attrNameLst>
                                          <p:attrName>ppt_x</p:attrName>
                                          <p:attrName>ppt_y</p:attrName>
                                        </p:attrNameLst>
                                      </p:cBhvr>
                                      <p:rCtr x="9974" y="0"/>
                                    </p:animMotion>
                                  </p:childTnLst>
                                </p:cTn>
                              </p:par>
                              <p:par>
                                <p:cTn id="129" presetID="53" presetClass="entr" presetSubtype="16" fill="hold" grpId="0" nodeType="withEffect">
                                  <p:stCondLst>
                                    <p:cond delay="1000"/>
                                  </p:stCondLst>
                                  <p:iterate type="lt">
                                    <p:tmPct val="10000"/>
                                  </p:iterate>
                                  <p:childTnLst>
                                    <p:set>
                                      <p:cBhvr>
                                        <p:cTn id="130" dur="1" fill="hold">
                                          <p:stCondLst>
                                            <p:cond delay="0"/>
                                          </p:stCondLst>
                                        </p:cTn>
                                        <p:tgtEl>
                                          <p:spTgt spid="33"/>
                                        </p:tgtEl>
                                        <p:attrNameLst>
                                          <p:attrName>style.visibility</p:attrName>
                                        </p:attrNameLst>
                                      </p:cBhvr>
                                      <p:to>
                                        <p:strVal val="visible"/>
                                      </p:to>
                                    </p:set>
                                    <p:anim calcmode="lin" valueType="num">
                                      <p:cBhvr>
                                        <p:cTn id="131" dur="250" fill="hold"/>
                                        <p:tgtEl>
                                          <p:spTgt spid="33"/>
                                        </p:tgtEl>
                                        <p:attrNameLst>
                                          <p:attrName>ppt_w</p:attrName>
                                        </p:attrNameLst>
                                      </p:cBhvr>
                                      <p:tavLst>
                                        <p:tav tm="0">
                                          <p:val>
                                            <p:fltVal val="0"/>
                                          </p:val>
                                        </p:tav>
                                        <p:tav tm="100000">
                                          <p:val>
                                            <p:strVal val="#ppt_w"/>
                                          </p:val>
                                        </p:tav>
                                      </p:tavLst>
                                    </p:anim>
                                    <p:anim calcmode="lin" valueType="num">
                                      <p:cBhvr>
                                        <p:cTn id="132" dur="250" fill="hold"/>
                                        <p:tgtEl>
                                          <p:spTgt spid="33"/>
                                        </p:tgtEl>
                                        <p:attrNameLst>
                                          <p:attrName>ppt_h</p:attrName>
                                        </p:attrNameLst>
                                      </p:cBhvr>
                                      <p:tavLst>
                                        <p:tav tm="0">
                                          <p:val>
                                            <p:fltVal val="0"/>
                                          </p:val>
                                        </p:tav>
                                        <p:tav tm="100000">
                                          <p:val>
                                            <p:strVal val="#ppt_h"/>
                                          </p:val>
                                        </p:tav>
                                      </p:tavLst>
                                    </p:anim>
                                    <p:animEffect transition="in" filter="fade">
                                      <p:cBhvr>
                                        <p:cTn id="133"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p:bldP spid="19" grpId="1"/>
      <p:bldP spid="19" grpId="2"/>
      <p:bldP spid="20" grpId="0" animBg="1"/>
      <p:bldP spid="20" grpId="1" animBg="1"/>
      <p:bldP spid="20" grpId="2" animBg="1"/>
      <p:bldP spid="21" grpId="0"/>
      <p:bldP spid="21" grpId="1"/>
      <p:bldP spid="21" grpId="2"/>
      <p:bldP spid="22" grpId="0" animBg="1"/>
      <p:bldP spid="22" grpId="1" animBg="1"/>
      <p:bldP spid="22" grpId="2" animBg="1"/>
      <p:bldP spid="23" grpId="0"/>
      <p:bldP spid="23" grpId="1"/>
      <p:bldP spid="23" grpId="2"/>
      <p:bldP spid="24" grpId="0" animBg="1"/>
      <p:bldP spid="24" grpId="1" animBg="1"/>
      <p:bldP spid="24" grpId="2" animBg="1"/>
      <p:bldP spid="25" grpId="0"/>
      <p:bldP spid="25" grpId="1"/>
      <p:bldP spid="25" grpId="2"/>
      <p:bldP spid="27" grpId="0"/>
      <p:bldP spid="28" grpId="0"/>
      <p:bldP spid="28" grpId="1"/>
      <p:bldP spid="29" grpId="0"/>
      <p:bldP spid="30" grpId="0"/>
      <p:bldP spid="30" grpId="1"/>
      <p:bldP spid="31" grpId="0"/>
      <p:bldP spid="32" grpId="0"/>
      <p:bldP spid="32" grpId="1"/>
      <p:bldP spid="33" grpId="0"/>
      <p:bldP spid="34" grpId="0"/>
      <p:bldP spid="3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572265" y="2044885"/>
            <a:ext cx="452814" cy="2961056"/>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团队建立发展</a:t>
              </a:r>
              <a:r>
                <a:rPr lang="en-US" altLang="zh-CN" noProof="1">
                  <a:cs typeface="+mn-ea"/>
                  <a:sym typeface="+mn-lt"/>
                </a:rPr>
                <a:t>4</a:t>
              </a:r>
              <a:r>
                <a:rPr lang="zh-CN" altLang="en-US" noProof="1">
                  <a:cs typeface="+mn-ea"/>
                  <a:sym typeface="+mn-lt"/>
                </a:rPr>
                <a:t>个阶段</a:t>
              </a:r>
            </a:p>
          </p:txBody>
        </p:sp>
      </p:grpSp>
      <p:sp>
        <p:nvSpPr>
          <p:cNvPr id="14" name="Freeform 5">
            <a:extLst>
              <a:ext uri="{FF2B5EF4-FFF2-40B4-BE49-F238E27FC236}">
                <a16:creationId xmlns="" xmlns:a16="http://schemas.microsoft.com/office/drawing/2014/main" id="{F0F5B9E8-846F-46F2-9155-48DE05D4817A}"/>
              </a:ext>
            </a:extLst>
          </p:cNvPr>
          <p:cNvSpPr>
            <a:spLocks/>
          </p:cNvSpPr>
          <p:nvPr/>
        </p:nvSpPr>
        <p:spPr bwMode="auto">
          <a:xfrm>
            <a:off x="2958071" y="2716212"/>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5" name="Freeform 6">
            <a:extLst>
              <a:ext uri="{FF2B5EF4-FFF2-40B4-BE49-F238E27FC236}">
                <a16:creationId xmlns="" xmlns:a16="http://schemas.microsoft.com/office/drawing/2014/main" id="{0C23EB5A-2E17-4DAF-819C-F83A57CE68B7}"/>
              </a:ext>
            </a:extLst>
          </p:cNvPr>
          <p:cNvSpPr>
            <a:spLocks/>
          </p:cNvSpPr>
          <p:nvPr/>
        </p:nvSpPr>
        <p:spPr bwMode="auto">
          <a:xfrm>
            <a:off x="7785659" y="2716212"/>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6" name="Freeform 7">
            <a:extLst>
              <a:ext uri="{FF2B5EF4-FFF2-40B4-BE49-F238E27FC236}">
                <a16:creationId xmlns="" xmlns:a16="http://schemas.microsoft.com/office/drawing/2014/main" id="{1F3EAC7B-F2C0-46BB-B2E1-D9C6A19777F8}"/>
              </a:ext>
            </a:extLst>
          </p:cNvPr>
          <p:cNvSpPr>
            <a:spLocks/>
          </p:cNvSpPr>
          <p:nvPr/>
        </p:nvSpPr>
        <p:spPr bwMode="auto">
          <a:xfrm>
            <a:off x="10236759" y="2716212"/>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7" name="Freeform 8">
            <a:extLst>
              <a:ext uri="{FF2B5EF4-FFF2-40B4-BE49-F238E27FC236}">
                <a16:creationId xmlns="" xmlns:a16="http://schemas.microsoft.com/office/drawing/2014/main" id="{123F0690-2D71-45F7-AB4F-A826549B99BE}"/>
              </a:ext>
            </a:extLst>
          </p:cNvPr>
          <p:cNvSpPr>
            <a:spLocks/>
          </p:cNvSpPr>
          <p:nvPr/>
        </p:nvSpPr>
        <p:spPr bwMode="auto">
          <a:xfrm>
            <a:off x="5409171" y="2716212"/>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8" name="Freeform 9">
            <a:extLst>
              <a:ext uri="{FF2B5EF4-FFF2-40B4-BE49-F238E27FC236}">
                <a16:creationId xmlns="" xmlns:a16="http://schemas.microsoft.com/office/drawing/2014/main" id="{792DE065-6EAF-496B-84C5-CA6E7D96467C}"/>
              </a:ext>
            </a:extLst>
          </p:cNvPr>
          <p:cNvSpPr>
            <a:spLocks/>
          </p:cNvSpPr>
          <p:nvPr/>
        </p:nvSpPr>
        <p:spPr bwMode="auto">
          <a:xfrm>
            <a:off x="1478521" y="2716212"/>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nvGrpSpPr>
          <p:cNvPr id="19" name="Group 15">
            <a:extLst>
              <a:ext uri="{FF2B5EF4-FFF2-40B4-BE49-F238E27FC236}">
                <a16:creationId xmlns="" xmlns:a16="http://schemas.microsoft.com/office/drawing/2014/main" id="{6F2C512E-560E-4CC0-959C-776E888D69E2}"/>
              </a:ext>
            </a:extLst>
          </p:cNvPr>
          <p:cNvGrpSpPr/>
          <p:nvPr/>
        </p:nvGrpSpPr>
        <p:grpSpPr>
          <a:xfrm>
            <a:off x="2169084" y="3179762"/>
            <a:ext cx="1182688" cy="2146300"/>
            <a:chOff x="1854201" y="2590800"/>
            <a:chExt cx="1182688" cy="2146300"/>
          </a:xfrm>
        </p:grpSpPr>
        <p:sp>
          <p:nvSpPr>
            <p:cNvPr id="20" name="Freeform 10">
              <a:extLst>
                <a:ext uri="{FF2B5EF4-FFF2-40B4-BE49-F238E27FC236}">
                  <a16:creationId xmlns="" xmlns:a16="http://schemas.microsoft.com/office/drawing/2014/main" id="{A43EC4C8-C125-4677-AC00-E9589F948E41}"/>
                </a:ext>
              </a:extLst>
            </p:cNvPr>
            <p:cNvSpPr>
              <a:spLocks/>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1" name="Rectangle 11">
              <a:extLst>
                <a:ext uri="{FF2B5EF4-FFF2-40B4-BE49-F238E27FC236}">
                  <a16:creationId xmlns="" xmlns:a16="http://schemas.microsoft.com/office/drawing/2014/main" id="{592D6593-CA26-4498-BE25-9CE28FF06AF3}"/>
                </a:ext>
              </a:extLst>
            </p:cNvPr>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2" name="Freeform 12">
              <a:extLst>
                <a:ext uri="{FF2B5EF4-FFF2-40B4-BE49-F238E27FC236}">
                  <a16:creationId xmlns="" xmlns:a16="http://schemas.microsoft.com/office/drawing/2014/main" id="{BC7EE6D7-64C0-449A-813A-152EBE4A1C76}"/>
                </a:ext>
              </a:extLst>
            </p:cNvPr>
            <p:cNvSpPr>
              <a:spLocks/>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3" name="Freeform 13">
              <a:extLst>
                <a:ext uri="{FF2B5EF4-FFF2-40B4-BE49-F238E27FC236}">
                  <a16:creationId xmlns="" xmlns:a16="http://schemas.microsoft.com/office/drawing/2014/main" id="{D8EA3CFD-4596-4FC2-A95F-B0E0320ED6EB}"/>
                </a:ext>
              </a:extLst>
            </p:cNvPr>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4" name="Freeform 15">
              <a:extLst>
                <a:ext uri="{FF2B5EF4-FFF2-40B4-BE49-F238E27FC236}">
                  <a16:creationId xmlns="" xmlns:a16="http://schemas.microsoft.com/office/drawing/2014/main" id="{93623079-6002-4FEC-A588-E9A86AC05D03}"/>
                </a:ext>
              </a:extLst>
            </p:cNvPr>
            <p:cNvSpPr>
              <a:spLocks/>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25" name="Group 16">
            <a:extLst>
              <a:ext uri="{FF2B5EF4-FFF2-40B4-BE49-F238E27FC236}">
                <a16:creationId xmlns="" xmlns:a16="http://schemas.microsoft.com/office/drawing/2014/main" id="{43BBD953-413E-43FA-9D30-1213CB24EC7A}"/>
              </a:ext>
            </a:extLst>
          </p:cNvPr>
          <p:cNvGrpSpPr/>
          <p:nvPr/>
        </p:nvGrpSpPr>
        <p:grpSpPr>
          <a:xfrm rot="10800000">
            <a:off x="4613834" y="1379113"/>
            <a:ext cx="1182688" cy="2146300"/>
            <a:chOff x="1854201" y="2590800"/>
            <a:chExt cx="1182688" cy="2146300"/>
          </a:xfrm>
        </p:grpSpPr>
        <p:sp>
          <p:nvSpPr>
            <p:cNvPr id="26" name="Freeform 10">
              <a:extLst>
                <a:ext uri="{FF2B5EF4-FFF2-40B4-BE49-F238E27FC236}">
                  <a16:creationId xmlns="" xmlns:a16="http://schemas.microsoft.com/office/drawing/2014/main" id="{E6D7E52A-A580-4A06-8146-FB798D82B498}"/>
                </a:ext>
              </a:extLst>
            </p:cNvPr>
            <p:cNvSpPr>
              <a:spLocks/>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7" name="Rectangle 11">
              <a:extLst>
                <a:ext uri="{FF2B5EF4-FFF2-40B4-BE49-F238E27FC236}">
                  <a16:creationId xmlns="" xmlns:a16="http://schemas.microsoft.com/office/drawing/2014/main" id="{FCA8F5D8-B2BE-4E62-82E5-27F2D2440D30}"/>
                </a:ext>
              </a:extLst>
            </p:cNvPr>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8" name="Freeform 12">
              <a:extLst>
                <a:ext uri="{FF2B5EF4-FFF2-40B4-BE49-F238E27FC236}">
                  <a16:creationId xmlns="" xmlns:a16="http://schemas.microsoft.com/office/drawing/2014/main" id="{B361FF65-13E5-4278-9127-5C5F78BAC960}"/>
                </a:ext>
              </a:extLst>
            </p:cNvPr>
            <p:cNvSpPr>
              <a:spLocks/>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9" name="Freeform 13">
              <a:extLst>
                <a:ext uri="{FF2B5EF4-FFF2-40B4-BE49-F238E27FC236}">
                  <a16:creationId xmlns="" xmlns:a16="http://schemas.microsoft.com/office/drawing/2014/main" id="{D8EDB859-5C50-4EDB-99E5-4242A6CF171D}"/>
                </a:ext>
              </a:extLst>
            </p:cNvPr>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0" name="Freeform 15">
              <a:extLst>
                <a:ext uri="{FF2B5EF4-FFF2-40B4-BE49-F238E27FC236}">
                  <a16:creationId xmlns="" xmlns:a16="http://schemas.microsoft.com/office/drawing/2014/main" id="{177090A6-BB9E-458A-968A-E2CE45930648}"/>
                </a:ext>
              </a:extLst>
            </p:cNvPr>
            <p:cNvSpPr>
              <a:spLocks/>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31" name="Group 23">
            <a:extLst>
              <a:ext uri="{FF2B5EF4-FFF2-40B4-BE49-F238E27FC236}">
                <a16:creationId xmlns="" xmlns:a16="http://schemas.microsoft.com/office/drawing/2014/main" id="{377D4E8E-9FC4-496A-8209-14077534B99B}"/>
              </a:ext>
            </a:extLst>
          </p:cNvPr>
          <p:cNvGrpSpPr/>
          <p:nvPr/>
        </p:nvGrpSpPr>
        <p:grpSpPr>
          <a:xfrm>
            <a:off x="6993496" y="3179762"/>
            <a:ext cx="1182688" cy="2146300"/>
            <a:chOff x="1854201" y="2590800"/>
            <a:chExt cx="1182688" cy="2146300"/>
          </a:xfrm>
        </p:grpSpPr>
        <p:sp>
          <p:nvSpPr>
            <p:cNvPr id="32" name="Freeform 10">
              <a:extLst>
                <a:ext uri="{FF2B5EF4-FFF2-40B4-BE49-F238E27FC236}">
                  <a16:creationId xmlns="" xmlns:a16="http://schemas.microsoft.com/office/drawing/2014/main" id="{4A31369C-8E9C-4F6C-86AD-76884A61C2E5}"/>
                </a:ext>
              </a:extLst>
            </p:cNvPr>
            <p:cNvSpPr>
              <a:spLocks/>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3" name="Freeform 12">
              <a:extLst>
                <a:ext uri="{FF2B5EF4-FFF2-40B4-BE49-F238E27FC236}">
                  <a16:creationId xmlns="" xmlns:a16="http://schemas.microsoft.com/office/drawing/2014/main" id="{E47BCABA-3318-4D5F-BB57-15BBE6378A0A}"/>
                </a:ext>
              </a:extLst>
            </p:cNvPr>
            <p:cNvSpPr>
              <a:spLocks/>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4" name="Freeform 13">
              <a:extLst>
                <a:ext uri="{FF2B5EF4-FFF2-40B4-BE49-F238E27FC236}">
                  <a16:creationId xmlns="" xmlns:a16="http://schemas.microsoft.com/office/drawing/2014/main" id="{6A67AD4F-D0F8-4EBB-BC6B-E3F7135C2605}"/>
                </a:ext>
              </a:extLst>
            </p:cNvPr>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5" name="Freeform 15">
              <a:extLst>
                <a:ext uri="{FF2B5EF4-FFF2-40B4-BE49-F238E27FC236}">
                  <a16:creationId xmlns="" xmlns:a16="http://schemas.microsoft.com/office/drawing/2014/main" id="{B38E7384-81A9-4034-82D6-9B66C4B0B9A0}"/>
                </a:ext>
              </a:extLst>
            </p:cNvPr>
            <p:cNvSpPr>
              <a:spLocks/>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36" name="Group 30">
            <a:extLst>
              <a:ext uri="{FF2B5EF4-FFF2-40B4-BE49-F238E27FC236}">
                <a16:creationId xmlns="" xmlns:a16="http://schemas.microsoft.com/office/drawing/2014/main" id="{58012D8B-3B76-4A1B-9046-A9DEE72D5B2C}"/>
              </a:ext>
            </a:extLst>
          </p:cNvPr>
          <p:cNvGrpSpPr/>
          <p:nvPr/>
        </p:nvGrpSpPr>
        <p:grpSpPr>
          <a:xfrm rot="10800000">
            <a:off x="9447772" y="1393956"/>
            <a:ext cx="1182688" cy="2146300"/>
            <a:chOff x="1854201" y="2590800"/>
            <a:chExt cx="1182688" cy="2146300"/>
          </a:xfrm>
        </p:grpSpPr>
        <p:sp>
          <p:nvSpPr>
            <p:cNvPr id="37" name="Freeform 10">
              <a:extLst>
                <a:ext uri="{FF2B5EF4-FFF2-40B4-BE49-F238E27FC236}">
                  <a16:creationId xmlns="" xmlns:a16="http://schemas.microsoft.com/office/drawing/2014/main" id="{6C2015EA-731F-4FCD-B56C-AA0356502653}"/>
                </a:ext>
              </a:extLst>
            </p:cNvPr>
            <p:cNvSpPr>
              <a:spLocks/>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8" name="Rectangle 11">
              <a:extLst>
                <a:ext uri="{FF2B5EF4-FFF2-40B4-BE49-F238E27FC236}">
                  <a16:creationId xmlns="" xmlns:a16="http://schemas.microsoft.com/office/drawing/2014/main" id="{94AB9827-C0FB-4DCF-BAD6-EED1E564A0F3}"/>
                </a:ext>
              </a:extLst>
            </p:cNvPr>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9" name="Freeform 12">
              <a:extLst>
                <a:ext uri="{FF2B5EF4-FFF2-40B4-BE49-F238E27FC236}">
                  <a16:creationId xmlns="" xmlns:a16="http://schemas.microsoft.com/office/drawing/2014/main" id="{262E6CE1-067E-4DC9-A923-D0BEF6087921}"/>
                </a:ext>
              </a:extLst>
            </p:cNvPr>
            <p:cNvSpPr>
              <a:spLocks/>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40" name="Freeform 13">
              <a:extLst>
                <a:ext uri="{FF2B5EF4-FFF2-40B4-BE49-F238E27FC236}">
                  <a16:creationId xmlns="" xmlns:a16="http://schemas.microsoft.com/office/drawing/2014/main" id="{C5848B8C-0F6C-4ADE-8157-58FCF78B1E71}"/>
                </a:ext>
              </a:extLst>
            </p:cNvPr>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41" name="Freeform 15">
              <a:extLst>
                <a:ext uri="{FF2B5EF4-FFF2-40B4-BE49-F238E27FC236}">
                  <a16:creationId xmlns="" xmlns:a16="http://schemas.microsoft.com/office/drawing/2014/main" id="{520967BD-B259-4ECB-BC04-994CDF1E177E}"/>
                </a:ext>
              </a:extLst>
            </p:cNvPr>
            <p:cNvSpPr>
              <a:spLocks/>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sp>
        <p:nvSpPr>
          <p:cNvPr id="42" name="Inhaltsplatzhalter 4">
            <a:extLst>
              <a:ext uri="{FF2B5EF4-FFF2-40B4-BE49-F238E27FC236}">
                <a16:creationId xmlns="" xmlns:a16="http://schemas.microsoft.com/office/drawing/2014/main" id="{6698BDD7-B348-4958-861A-D3AFA1746648}"/>
              </a:ext>
            </a:extLst>
          </p:cNvPr>
          <p:cNvSpPr txBox="1">
            <a:spLocks/>
          </p:cNvSpPr>
          <p:nvPr/>
        </p:nvSpPr>
        <p:spPr>
          <a:xfrm>
            <a:off x="1704744" y="5522436"/>
            <a:ext cx="2108192" cy="110799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形成期</a:t>
            </a:r>
            <a:r>
              <a:rPr lang="en-US" sz="2000" b="1" dirty="0">
                <a:solidFill>
                  <a:schemeClr val="tx1">
                    <a:lumMod val="85000"/>
                    <a:lumOff val="15000"/>
                  </a:schemeClr>
                </a:solidFill>
                <a:latin typeface="+mn-lt"/>
                <a:cs typeface="+mn-ea"/>
                <a:sym typeface="+mn-lt"/>
              </a:rPr>
              <a:t/>
            </a:r>
            <a:br>
              <a:rPr lang="en-US" sz="2000" b="1" dirty="0">
                <a:solidFill>
                  <a:schemeClr val="tx1">
                    <a:lumMod val="85000"/>
                    <a:lumOff val="15000"/>
                  </a:schemeClr>
                </a:solidFill>
                <a:latin typeface="+mn-lt"/>
                <a:cs typeface="+mn-ea"/>
                <a:sym typeface="+mn-lt"/>
              </a:rPr>
            </a:br>
            <a:r>
              <a:rPr lang="en-US" sz="1800" b="1" dirty="0">
                <a:solidFill>
                  <a:schemeClr val="tx1">
                    <a:lumMod val="85000"/>
                    <a:lumOff val="15000"/>
                  </a:schemeClr>
                </a:solidFill>
                <a:latin typeface="+mn-lt"/>
                <a:cs typeface="+mn-ea"/>
                <a:sym typeface="+mn-lt"/>
              </a:rPr>
              <a:t/>
            </a: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摸索阶段，主要任务形成团队内部框架，建立团队与外部的联系</a:t>
            </a:r>
          </a:p>
        </p:txBody>
      </p:sp>
      <p:sp>
        <p:nvSpPr>
          <p:cNvPr id="43" name="Inhaltsplatzhalter 4">
            <a:extLst>
              <a:ext uri="{FF2B5EF4-FFF2-40B4-BE49-F238E27FC236}">
                <a16:creationId xmlns="" xmlns:a16="http://schemas.microsoft.com/office/drawing/2014/main" id="{B26CDB0A-1B5B-4BCC-B138-57542F1CAA73}"/>
              </a:ext>
            </a:extLst>
          </p:cNvPr>
          <p:cNvSpPr txBox="1">
            <a:spLocks/>
          </p:cNvSpPr>
          <p:nvPr/>
        </p:nvSpPr>
        <p:spPr>
          <a:xfrm>
            <a:off x="6557202" y="5522436"/>
            <a:ext cx="2108192" cy="116955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000" b="1" dirty="0">
                <a:solidFill>
                  <a:schemeClr val="tx1">
                    <a:lumMod val="85000"/>
                    <a:lumOff val="15000"/>
                  </a:schemeClr>
                </a:solidFill>
                <a:latin typeface="+mn-lt"/>
                <a:cs typeface="+mn-ea"/>
                <a:sym typeface="+mn-lt"/>
              </a:rPr>
              <a:t>规范期</a:t>
            </a:r>
            <a:r>
              <a:rPr lang="en-US" sz="2000" b="1" dirty="0">
                <a:solidFill>
                  <a:schemeClr val="tx1">
                    <a:lumMod val="85000"/>
                    <a:lumOff val="15000"/>
                  </a:schemeClr>
                </a:solidFill>
                <a:latin typeface="+mn-lt"/>
                <a:cs typeface="+mn-ea"/>
                <a:sym typeface="+mn-lt"/>
              </a:rPr>
              <a:t/>
            </a:r>
            <a:br>
              <a:rPr lang="en-US" sz="2000" b="1" dirty="0">
                <a:solidFill>
                  <a:schemeClr val="tx1">
                    <a:lumMod val="85000"/>
                    <a:lumOff val="15000"/>
                  </a:schemeClr>
                </a:solidFill>
                <a:latin typeface="+mn-lt"/>
                <a:cs typeface="+mn-ea"/>
                <a:sym typeface="+mn-lt"/>
              </a:rPr>
            </a:br>
            <a:r>
              <a:rPr lang="en-US" sz="1800" b="1" dirty="0">
                <a:solidFill>
                  <a:schemeClr val="tx1">
                    <a:lumMod val="85000"/>
                    <a:lumOff val="15000"/>
                  </a:schemeClr>
                </a:solidFill>
                <a:latin typeface="+mn-lt"/>
                <a:cs typeface="+mn-ea"/>
                <a:sym typeface="+mn-lt"/>
              </a:rPr>
              <a:t/>
            </a: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团队之间形成亲密关系</a:t>
            </a:r>
          </a:p>
          <a:p>
            <a:pPr marL="0" indent="0" algn="ctr">
              <a:lnSpc>
                <a:spcPct val="100000"/>
              </a:lnSpc>
              <a:spcAft>
                <a:spcPts val="1200"/>
              </a:spcAft>
              <a:buNone/>
            </a:pPr>
            <a:r>
              <a:rPr lang="en-US" sz="1400" dirty="0">
                <a:solidFill>
                  <a:schemeClr val="tx1">
                    <a:lumMod val="85000"/>
                    <a:lumOff val="15000"/>
                  </a:schemeClr>
                </a:solidFill>
                <a:latin typeface="+mn-lt"/>
                <a:cs typeface="+mn-ea"/>
                <a:sym typeface="+mn-lt"/>
              </a:rPr>
              <a:t>. </a:t>
            </a:r>
          </a:p>
        </p:txBody>
      </p:sp>
      <p:sp>
        <p:nvSpPr>
          <p:cNvPr id="44" name="Inhaltsplatzhalter 4">
            <a:extLst>
              <a:ext uri="{FF2B5EF4-FFF2-40B4-BE49-F238E27FC236}">
                <a16:creationId xmlns="" xmlns:a16="http://schemas.microsoft.com/office/drawing/2014/main" id="{81CB8746-BD29-460F-95E1-5B3717640D1C}"/>
              </a:ext>
            </a:extLst>
          </p:cNvPr>
          <p:cNvSpPr txBox="1">
            <a:spLocks/>
          </p:cNvSpPr>
          <p:nvPr/>
        </p:nvSpPr>
        <p:spPr>
          <a:xfrm>
            <a:off x="4111481" y="4333875"/>
            <a:ext cx="2108192" cy="91409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动荡期</a:t>
            </a:r>
            <a:r>
              <a:rPr lang="en-US" sz="2000" b="1" dirty="0">
                <a:solidFill>
                  <a:schemeClr val="tx1">
                    <a:lumMod val="85000"/>
                    <a:lumOff val="15000"/>
                  </a:schemeClr>
                </a:solidFill>
                <a:latin typeface="+mn-lt"/>
                <a:cs typeface="+mn-ea"/>
                <a:sym typeface="+mn-lt"/>
              </a:rPr>
              <a:t/>
            </a:r>
            <a:br>
              <a:rPr lang="en-US" sz="2000" b="1" dirty="0">
                <a:solidFill>
                  <a:schemeClr val="tx1">
                    <a:lumMod val="85000"/>
                    <a:lumOff val="15000"/>
                  </a:schemeClr>
                </a:solidFill>
                <a:latin typeface="+mn-lt"/>
                <a:cs typeface="+mn-ea"/>
                <a:sym typeface="+mn-lt"/>
              </a:rPr>
            </a:br>
            <a:r>
              <a:rPr lang="en-US" sz="1800" b="1" dirty="0">
                <a:solidFill>
                  <a:schemeClr val="tx1">
                    <a:lumMod val="85000"/>
                    <a:lumOff val="15000"/>
                  </a:schemeClr>
                </a:solidFill>
                <a:latin typeface="+mn-lt"/>
                <a:cs typeface="+mn-ea"/>
                <a:sym typeface="+mn-lt"/>
              </a:rPr>
              <a:t/>
            </a: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重要时期，如果度过，则形成团队</a:t>
            </a:r>
          </a:p>
        </p:txBody>
      </p:sp>
      <p:sp>
        <p:nvSpPr>
          <p:cNvPr id="45" name="Inhaltsplatzhalter 4">
            <a:extLst>
              <a:ext uri="{FF2B5EF4-FFF2-40B4-BE49-F238E27FC236}">
                <a16:creationId xmlns="" xmlns:a16="http://schemas.microsoft.com/office/drawing/2014/main" id="{C173D3BB-6EBF-447A-A05B-6DEF1B767DC0}"/>
              </a:ext>
            </a:extLst>
          </p:cNvPr>
          <p:cNvSpPr txBox="1">
            <a:spLocks/>
          </p:cNvSpPr>
          <p:nvPr/>
        </p:nvSpPr>
        <p:spPr>
          <a:xfrm>
            <a:off x="8992677" y="4261211"/>
            <a:ext cx="2108192" cy="91409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表现期</a:t>
            </a:r>
            <a:r>
              <a:rPr lang="en-US" sz="2000" b="1" dirty="0">
                <a:solidFill>
                  <a:schemeClr val="tx1">
                    <a:lumMod val="85000"/>
                    <a:lumOff val="15000"/>
                  </a:schemeClr>
                </a:solidFill>
                <a:latin typeface="+mn-lt"/>
                <a:cs typeface="+mn-ea"/>
                <a:sym typeface="+mn-lt"/>
              </a:rPr>
              <a:t/>
            </a:r>
            <a:br>
              <a:rPr lang="en-US" sz="2000" b="1" dirty="0">
                <a:solidFill>
                  <a:schemeClr val="tx1">
                    <a:lumMod val="85000"/>
                    <a:lumOff val="15000"/>
                  </a:schemeClr>
                </a:solidFill>
                <a:latin typeface="+mn-lt"/>
                <a:cs typeface="+mn-ea"/>
                <a:sym typeface="+mn-lt"/>
              </a:rPr>
            </a:br>
            <a:r>
              <a:rPr lang="en-US" sz="1800" b="1" dirty="0">
                <a:solidFill>
                  <a:schemeClr val="tx1">
                    <a:lumMod val="85000"/>
                    <a:lumOff val="15000"/>
                  </a:schemeClr>
                </a:solidFill>
                <a:latin typeface="+mn-lt"/>
                <a:cs typeface="+mn-ea"/>
                <a:sym typeface="+mn-lt"/>
              </a:rPr>
              <a:t/>
            </a: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通过共同努力，追求团队成功</a:t>
            </a:r>
          </a:p>
        </p:txBody>
      </p:sp>
      <p:grpSp>
        <p:nvGrpSpPr>
          <p:cNvPr id="46" name="Group 46">
            <a:extLst>
              <a:ext uri="{FF2B5EF4-FFF2-40B4-BE49-F238E27FC236}">
                <a16:creationId xmlns="" xmlns:a16="http://schemas.microsoft.com/office/drawing/2014/main" id="{06F6E97D-7637-4FF4-BD6D-34FB8C7C3432}"/>
              </a:ext>
            </a:extLst>
          </p:cNvPr>
          <p:cNvGrpSpPr/>
          <p:nvPr/>
        </p:nvGrpSpPr>
        <p:grpSpPr>
          <a:xfrm>
            <a:off x="2435290" y="4522393"/>
            <a:ext cx="647100" cy="650656"/>
            <a:chOff x="5402263" y="3448050"/>
            <a:chExt cx="577849" cy="581025"/>
          </a:xfrm>
          <a:solidFill>
            <a:schemeClr val="bg1"/>
          </a:solidFill>
        </p:grpSpPr>
        <p:sp>
          <p:nvSpPr>
            <p:cNvPr id="47" name="Freeform 217">
              <a:extLst>
                <a:ext uri="{FF2B5EF4-FFF2-40B4-BE49-F238E27FC236}">
                  <a16:creationId xmlns="" xmlns:a16="http://schemas.microsoft.com/office/drawing/2014/main" id="{917821E4-150E-4D03-8B7B-BD628F482763}"/>
                </a:ext>
              </a:extLst>
            </p:cNvPr>
            <p:cNvSpPr>
              <a:spLocks/>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Freeform 218">
              <a:extLst>
                <a:ext uri="{FF2B5EF4-FFF2-40B4-BE49-F238E27FC236}">
                  <a16:creationId xmlns="" xmlns:a16="http://schemas.microsoft.com/office/drawing/2014/main" id="{716750AC-25C2-4108-AD92-33B82FE00FE5}"/>
                </a:ext>
              </a:extLst>
            </p:cNvPr>
            <p:cNvSpPr>
              <a:spLocks/>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219">
              <a:extLst>
                <a:ext uri="{FF2B5EF4-FFF2-40B4-BE49-F238E27FC236}">
                  <a16:creationId xmlns="" xmlns:a16="http://schemas.microsoft.com/office/drawing/2014/main" id="{044D73F0-282C-4155-8693-15AA2E34D520}"/>
                </a:ext>
              </a:extLst>
            </p:cNvPr>
            <p:cNvSpPr>
              <a:spLocks/>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220">
              <a:extLst>
                <a:ext uri="{FF2B5EF4-FFF2-40B4-BE49-F238E27FC236}">
                  <a16:creationId xmlns="" xmlns:a16="http://schemas.microsoft.com/office/drawing/2014/main" id="{5E9E3B51-C619-4C5C-A9CB-448C78959E8B}"/>
                </a:ext>
              </a:extLst>
            </p:cNvPr>
            <p:cNvSpPr>
              <a:spLocks/>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221">
              <a:extLst>
                <a:ext uri="{FF2B5EF4-FFF2-40B4-BE49-F238E27FC236}">
                  <a16:creationId xmlns="" xmlns:a16="http://schemas.microsoft.com/office/drawing/2014/main" id="{5CD47314-FA7C-4AA7-8BAA-A1726AF1E4E7}"/>
                </a:ext>
              </a:extLst>
            </p:cNvPr>
            <p:cNvSpPr>
              <a:spLocks/>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222">
              <a:extLst>
                <a:ext uri="{FF2B5EF4-FFF2-40B4-BE49-F238E27FC236}">
                  <a16:creationId xmlns="" xmlns:a16="http://schemas.microsoft.com/office/drawing/2014/main" id="{301F56D3-2EE3-493E-8859-0BC16D292620}"/>
                </a:ext>
              </a:extLst>
            </p:cNvPr>
            <p:cNvSpPr>
              <a:spLocks/>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223">
              <a:extLst>
                <a:ext uri="{FF2B5EF4-FFF2-40B4-BE49-F238E27FC236}">
                  <a16:creationId xmlns="" xmlns:a16="http://schemas.microsoft.com/office/drawing/2014/main" id="{789F08C7-CEEF-4B8F-8859-16ED542C1EA7}"/>
                </a:ext>
              </a:extLst>
            </p:cNvPr>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54" name="Freeform 124">
            <a:extLst>
              <a:ext uri="{FF2B5EF4-FFF2-40B4-BE49-F238E27FC236}">
                <a16:creationId xmlns="" xmlns:a16="http://schemas.microsoft.com/office/drawing/2014/main" id="{0007E1C6-0F91-4459-8B02-3825258BA4EC}"/>
              </a:ext>
            </a:extLst>
          </p:cNvPr>
          <p:cNvSpPr>
            <a:spLocks noEditPoints="1"/>
          </p:cNvSpPr>
          <p:nvPr/>
        </p:nvSpPr>
        <p:spPr bwMode="auto">
          <a:xfrm>
            <a:off x="4896995" y="1627506"/>
            <a:ext cx="671930"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55" name="Group 55">
            <a:extLst>
              <a:ext uri="{FF2B5EF4-FFF2-40B4-BE49-F238E27FC236}">
                <a16:creationId xmlns="" xmlns:a16="http://schemas.microsoft.com/office/drawing/2014/main" id="{56FCC699-E809-496E-8BE7-E2CED104AE32}"/>
              </a:ext>
            </a:extLst>
          </p:cNvPr>
          <p:cNvGrpSpPr/>
          <p:nvPr/>
        </p:nvGrpSpPr>
        <p:grpSpPr>
          <a:xfrm>
            <a:off x="7244404" y="4644044"/>
            <a:ext cx="677696" cy="453648"/>
            <a:chOff x="666750" y="3544888"/>
            <a:chExt cx="581025" cy="388938"/>
          </a:xfrm>
          <a:solidFill>
            <a:schemeClr val="bg1"/>
          </a:solidFill>
        </p:grpSpPr>
        <p:sp>
          <p:nvSpPr>
            <p:cNvPr id="56" name="Freeform 256">
              <a:extLst>
                <a:ext uri="{FF2B5EF4-FFF2-40B4-BE49-F238E27FC236}">
                  <a16:creationId xmlns="" xmlns:a16="http://schemas.microsoft.com/office/drawing/2014/main" id="{51A770B8-A5B3-4426-84E6-00E1191940E9}"/>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257">
              <a:extLst>
                <a:ext uri="{FF2B5EF4-FFF2-40B4-BE49-F238E27FC236}">
                  <a16:creationId xmlns="" xmlns:a16="http://schemas.microsoft.com/office/drawing/2014/main" id="{E9AA07E0-FF17-4F27-AEC4-749D56D821AC}"/>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258">
              <a:extLst>
                <a:ext uri="{FF2B5EF4-FFF2-40B4-BE49-F238E27FC236}">
                  <a16:creationId xmlns="" xmlns:a16="http://schemas.microsoft.com/office/drawing/2014/main" id="{DC42B290-C4A2-4D3A-838C-190BEBD7D963}"/>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259">
              <a:extLst>
                <a:ext uri="{FF2B5EF4-FFF2-40B4-BE49-F238E27FC236}">
                  <a16:creationId xmlns="" xmlns:a16="http://schemas.microsoft.com/office/drawing/2014/main" id="{A9ABF598-1BE7-4025-AD4D-FFDEA8C4FCE0}"/>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60" name="Freeform 29">
            <a:extLst>
              <a:ext uri="{FF2B5EF4-FFF2-40B4-BE49-F238E27FC236}">
                <a16:creationId xmlns="" xmlns:a16="http://schemas.microsoft.com/office/drawing/2014/main" id="{514EAF29-5543-478E-B6EA-E46EADB8BE35}"/>
              </a:ext>
            </a:extLst>
          </p:cNvPr>
          <p:cNvSpPr>
            <a:spLocks noEditPoints="1"/>
          </p:cNvSpPr>
          <p:nvPr/>
        </p:nvSpPr>
        <p:spPr bwMode="auto">
          <a:xfrm>
            <a:off x="9791617" y="1658566"/>
            <a:ext cx="510312" cy="5471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Inhaltsplatzhalter 4">
            <a:extLst>
              <a:ext uri="{FF2B5EF4-FFF2-40B4-BE49-F238E27FC236}">
                <a16:creationId xmlns="" xmlns:a16="http://schemas.microsoft.com/office/drawing/2014/main" id="{6383C9F0-9070-4AFE-B2DF-72FAF3281085}"/>
              </a:ext>
            </a:extLst>
          </p:cNvPr>
          <p:cNvSpPr txBox="1">
            <a:spLocks/>
          </p:cNvSpPr>
          <p:nvPr/>
        </p:nvSpPr>
        <p:spPr>
          <a:xfrm>
            <a:off x="2316219" y="2483941"/>
            <a:ext cx="8852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01</a:t>
            </a:r>
            <a:endParaRPr lang="en-US" sz="2800" dirty="0">
              <a:solidFill>
                <a:schemeClr val="tx1">
                  <a:lumMod val="85000"/>
                  <a:lumOff val="15000"/>
                </a:schemeClr>
              </a:solidFill>
              <a:latin typeface="+mn-lt"/>
              <a:cs typeface="+mn-ea"/>
              <a:sym typeface="+mn-lt"/>
            </a:endParaRPr>
          </a:p>
        </p:txBody>
      </p:sp>
      <p:sp>
        <p:nvSpPr>
          <p:cNvPr id="62" name="Inhaltsplatzhalter 4">
            <a:extLst>
              <a:ext uri="{FF2B5EF4-FFF2-40B4-BE49-F238E27FC236}">
                <a16:creationId xmlns="" xmlns:a16="http://schemas.microsoft.com/office/drawing/2014/main" id="{55C5DBE2-74B4-43FF-BF2C-AB3708243E49}"/>
              </a:ext>
            </a:extLst>
          </p:cNvPr>
          <p:cNvSpPr txBox="1">
            <a:spLocks/>
          </p:cNvSpPr>
          <p:nvPr/>
        </p:nvSpPr>
        <p:spPr>
          <a:xfrm>
            <a:off x="4742448" y="3566533"/>
            <a:ext cx="8852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02</a:t>
            </a:r>
          </a:p>
        </p:txBody>
      </p:sp>
      <p:sp>
        <p:nvSpPr>
          <p:cNvPr id="63" name="Inhaltsplatzhalter 4">
            <a:extLst>
              <a:ext uri="{FF2B5EF4-FFF2-40B4-BE49-F238E27FC236}">
                <a16:creationId xmlns="" xmlns:a16="http://schemas.microsoft.com/office/drawing/2014/main" id="{F090E712-6D97-4143-BAC9-ECAC01391BAB}"/>
              </a:ext>
            </a:extLst>
          </p:cNvPr>
          <p:cNvSpPr txBox="1">
            <a:spLocks/>
          </p:cNvSpPr>
          <p:nvPr/>
        </p:nvSpPr>
        <p:spPr>
          <a:xfrm>
            <a:off x="7106376" y="2483941"/>
            <a:ext cx="8852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03</a:t>
            </a:r>
          </a:p>
        </p:txBody>
      </p:sp>
      <p:sp>
        <p:nvSpPr>
          <p:cNvPr id="64" name="Inhaltsplatzhalter 4">
            <a:extLst>
              <a:ext uri="{FF2B5EF4-FFF2-40B4-BE49-F238E27FC236}">
                <a16:creationId xmlns="" xmlns:a16="http://schemas.microsoft.com/office/drawing/2014/main" id="{92FDEA6E-6473-45AB-A4DC-2B2B1393F039}"/>
              </a:ext>
            </a:extLst>
          </p:cNvPr>
          <p:cNvSpPr txBox="1">
            <a:spLocks/>
          </p:cNvSpPr>
          <p:nvPr/>
        </p:nvSpPr>
        <p:spPr>
          <a:xfrm>
            <a:off x="9604152" y="3572514"/>
            <a:ext cx="8852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04</a:t>
            </a:r>
          </a:p>
        </p:txBody>
      </p:sp>
      <p:grpSp>
        <p:nvGrpSpPr>
          <p:cNvPr id="65" name="组合 64">
            <a:extLst>
              <a:ext uri="{FF2B5EF4-FFF2-40B4-BE49-F238E27FC236}">
                <a16:creationId xmlns="" xmlns:a16="http://schemas.microsoft.com/office/drawing/2014/main" id="{F4F78EF1-96BB-4217-9F64-73429FB58116}"/>
              </a:ext>
            </a:extLst>
          </p:cNvPr>
          <p:cNvGrpSpPr/>
          <p:nvPr/>
        </p:nvGrpSpPr>
        <p:grpSpPr>
          <a:xfrm>
            <a:off x="167640" y="377160"/>
            <a:ext cx="6715760" cy="646331"/>
            <a:chOff x="167640" y="129510"/>
            <a:chExt cx="6715760" cy="646331"/>
          </a:xfrm>
        </p:grpSpPr>
        <p:sp>
          <p:nvSpPr>
            <p:cNvPr id="66" name="矩形 65">
              <a:extLst>
                <a:ext uri="{FF2B5EF4-FFF2-40B4-BE49-F238E27FC236}">
                  <a16:creationId xmlns="" xmlns:a16="http://schemas.microsoft.com/office/drawing/2014/main" id="{3ABCEB3C-E6DB-459B-A58B-AC9C62F96EF5}"/>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7" name="矩形 66">
              <a:extLst>
                <a:ext uri="{FF2B5EF4-FFF2-40B4-BE49-F238E27FC236}">
                  <a16:creationId xmlns="" xmlns:a16="http://schemas.microsoft.com/office/drawing/2014/main" id="{2ADC8530-7856-496A-AD1F-D0EC0B8A9F4D}"/>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8" name="Rectangle 6">
              <a:extLst>
                <a:ext uri="{FF2B5EF4-FFF2-40B4-BE49-F238E27FC236}">
                  <a16:creationId xmlns="" xmlns:a16="http://schemas.microsoft.com/office/drawing/2014/main" id="{8E77B002-017B-4420-9A2B-BB60589D20F6}"/>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spTree>
    <p:extLst>
      <p:ext uri="{BB962C8B-B14F-4D97-AF65-F5344CB8AC3E}">
        <p14:creationId xmlns:p14="http://schemas.microsoft.com/office/powerpoint/2010/main" val="163993328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2" presetClass="entr" presetSubtype="4" accel="20000" decel="8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2" presetClass="entr" presetSubtype="4" accel="20000" decel="8000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2" presetClass="entr" presetSubtype="4" accel="20000" decel="8000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par>
                                <p:cTn id="54" presetID="2" presetClass="entr" presetSubtype="4" accel="20000" decel="8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 presetClass="entr" presetSubtype="4" accel="20000" decel="8000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p:cTn id="75" dur="500" fill="hold"/>
                                        <p:tgtEl>
                                          <p:spTgt spid="55"/>
                                        </p:tgtEl>
                                        <p:attrNameLst>
                                          <p:attrName>ppt_w</p:attrName>
                                        </p:attrNameLst>
                                      </p:cBhvr>
                                      <p:tavLst>
                                        <p:tav tm="0">
                                          <p:val>
                                            <p:fltVal val="0"/>
                                          </p:val>
                                        </p:tav>
                                        <p:tav tm="100000">
                                          <p:val>
                                            <p:strVal val="#ppt_w"/>
                                          </p:val>
                                        </p:tav>
                                      </p:tavLst>
                                    </p:anim>
                                    <p:anim calcmode="lin" valueType="num">
                                      <p:cBhvr>
                                        <p:cTn id="76" dur="500" fill="hold"/>
                                        <p:tgtEl>
                                          <p:spTgt spid="55"/>
                                        </p:tgtEl>
                                        <p:attrNameLst>
                                          <p:attrName>ppt_h</p:attrName>
                                        </p:attrNameLst>
                                      </p:cBhvr>
                                      <p:tavLst>
                                        <p:tav tm="0">
                                          <p:val>
                                            <p:fltVal val="0"/>
                                          </p:val>
                                        </p:tav>
                                        <p:tav tm="100000">
                                          <p:val>
                                            <p:strVal val="#ppt_h"/>
                                          </p:val>
                                        </p:tav>
                                      </p:tavLst>
                                    </p:anim>
                                    <p:animEffect transition="in" filter="fade">
                                      <p:cBhvr>
                                        <p:cTn id="77" dur="500"/>
                                        <p:tgtEl>
                                          <p:spTgt spid="55"/>
                                        </p:tgtEl>
                                      </p:cBhvr>
                                    </p:animEffect>
                                  </p:childTnLst>
                                </p:cTn>
                              </p:par>
                              <p:par>
                                <p:cTn id="78" presetID="2" presetClass="entr" presetSubtype="4" accel="20000" decel="8000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ppt_x"/>
                                          </p:val>
                                        </p:tav>
                                        <p:tav tm="100000">
                                          <p:val>
                                            <p:strVal val="#ppt_x"/>
                                          </p:val>
                                        </p:tav>
                                      </p:tavLst>
                                    </p:anim>
                                    <p:anim calcmode="lin" valueType="num">
                                      <p:cBhvr additive="base">
                                        <p:cTn id="81" dur="500" fill="hold"/>
                                        <p:tgtEl>
                                          <p:spTgt spid="43"/>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5500"/>
                            </p:stCondLst>
                            <p:childTnLst>
                              <p:par>
                                <p:cTn id="87" presetID="53" presetClass="entr" presetSubtype="16"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4" accel="20000" decel="8000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ppt_x"/>
                                          </p:val>
                                        </p:tav>
                                        <p:tav tm="100000">
                                          <p:val>
                                            <p:strVal val="#ppt_x"/>
                                          </p:val>
                                        </p:tav>
                                      </p:tavLst>
                                    </p:anim>
                                    <p:anim calcmode="lin" valueType="num">
                                      <p:cBhvr additive="base">
                                        <p:cTn id="95" dur="500" fill="hold"/>
                                        <p:tgtEl>
                                          <p:spTgt spid="36"/>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53" presetClass="entr" presetSubtype="16"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par>
                                <p:cTn id="102" presetID="2" presetClass="entr" presetSubtype="4" accel="20000" decel="8000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ppt_x"/>
                                          </p:val>
                                        </p:tav>
                                        <p:tav tm="100000">
                                          <p:val>
                                            <p:strVal val="#ppt_x"/>
                                          </p:val>
                                        </p:tav>
                                      </p:tavLst>
                                    </p:anim>
                                    <p:anim calcmode="lin" valueType="num">
                                      <p:cBhvr additive="base">
                                        <p:cTn id="105" dur="500" fill="hold"/>
                                        <p:tgtEl>
                                          <p:spTgt spid="45"/>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42" grpId="0"/>
      <p:bldP spid="43" grpId="0"/>
      <p:bldP spid="44" grpId="0"/>
      <p:bldP spid="45" grpId="0"/>
      <p:bldP spid="54" grpId="0" animBg="1"/>
      <p:bldP spid="60" grpId="0" animBg="1"/>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580606" y="1280470"/>
            <a:ext cx="5400675" cy="633412"/>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每个阶段团队成员的感受？ </a:t>
              </a:r>
            </a:p>
          </p:txBody>
        </p:sp>
      </p:grpSp>
      <p:grpSp>
        <p:nvGrpSpPr>
          <p:cNvPr id="14" name="组合 13"/>
          <p:cNvGrpSpPr>
            <a:grpSpLocks/>
          </p:cNvGrpSpPr>
          <p:nvPr/>
        </p:nvGrpSpPr>
        <p:grpSpPr bwMode="auto">
          <a:xfrm>
            <a:off x="2819400" y="2205038"/>
            <a:ext cx="6408738" cy="4183062"/>
            <a:chOff x="1775520" y="2348880"/>
            <a:chExt cx="5184576" cy="3384376"/>
          </a:xfrm>
        </p:grpSpPr>
        <p:cxnSp>
          <p:nvCxnSpPr>
            <p:cNvPr id="15" name="直接箭头连接符 14"/>
            <p:cNvCxnSpPr/>
            <p:nvPr/>
          </p:nvCxnSpPr>
          <p:spPr>
            <a:xfrm>
              <a:off x="1775520" y="5733256"/>
              <a:ext cx="5184576"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1775520" y="2348880"/>
              <a:ext cx="0" cy="3384376"/>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3114685"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表现 </a:t>
            </a:r>
          </a:p>
        </p:txBody>
      </p:sp>
      <p:sp>
        <p:nvSpPr>
          <p:cNvPr id="18" name="圆角矩形 17"/>
          <p:cNvSpPr/>
          <p:nvPr/>
        </p:nvSpPr>
        <p:spPr>
          <a:xfrm>
            <a:off x="4768530"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规范</a:t>
            </a:r>
          </a:p>
        </p:txBody>
      </p:sp>
      <p:sp>
        <p:nvSpPr>
          <p:cNvPr id="19" name="圆角矩形 18"/>
          <p:cNvSpPr/>
          <p:nvPr/>
        </p:nvSpPr>
        <p:spPr>
          <a:xfrm>
            <a:off x="6422375"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动荡 </a:t>
            </a:r>
          </a:p>
        </p:txBody>
      </p:sp>
      <p:sp>
        <p:nvSpPr>
          <p:cNvPr id="20" name="圆角矩形 19"/>
          <p:cNvSpPr/>
          <p:nvPr/>
        </p:nvSpPr>
        <p:spPr>
          <a:xfrm>
            <a:off x="8076219"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形成</a:t>
            </a:r>
          </a:p>
        </p:txBody>
      </p:sp>
      <p:sp>
        <p:nvSpPr>
          <p:cNvPr id="21" name="圆角矩形 20"/>
          <p:cNvSpPr/>
          <p:nvPr/>
        </p:nvSpPr>
        <p:spPr>
          <a:xfrm>
            <a:off x="1559497" y="5445224"/>
            <a:ext cx="1114846"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noProof="1">
                <a:cs typeface="+mn-ea"/>
                <a:sym typeface="+mn-lt"/>
              </a:rPr>
              <a:t> </a:t>
            </a:r>
            <a:r>
              <a:rPr lang="zh-CN" altLang="en-US" noProof="1">
                <a:cs typeface="+mn-ea"/>
                <a:sym typeface="+mn-lt"/>
              </a:rPr>
              <a:t>沮丧 </a:t>
            </a:r>
          </a:p>
        </p:txBody>
      </p:sp>
      <p:sp>
        <p:nvSpPr>
          <p:cNvPr id="22" name="圆角矩形 21"/>
          <p:cNvSpPr/>
          <p:nvPr/>
        </p:nvSpPr>
        <p:spPr>
          <a:xfrm>
            <a:off x="1559497" y="4473663"/>
            <a:ext cx="1114846"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noProof="1">
                <a:cs typeface="+mn-ea"/>
                <a:sym typeface="+mn-lt"/>
              </a:rPr>
              <a:t> </a:t>
            </a:r>
            <a:r>
              <a:rPr lang="zh-CN" altLang="en-US" noProof="1">
                <a:cs typeface="+mn-ea"/>
                <a:sym typeface="+mn-lt"/>
              </a:rPr>
              <a:t>焦虑</a:t>
            </a:r>
          </a:p>
        </p:txBody>
      </p:sp>
      <p:sp>
        <p:nvSpPr>
          <p:cNvPr id="23" name="圆角矩形 22"/>
          <p:cNvSpPr/>
          <p:nvPr/>
        </p:nvSpPr>
        <p:spPr>
          <a:xfrm>
            <a:off x="1559497" y="3502101"/>
            <a:ext cx="1114846"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有希望 </a:t>
            </a:r>
          </a:p>
        </p:txBody>
      </p:sp>
      <p:sp>
        <p:nvSpPr>
          <p:cNvPr id="24" name="圆角矩形 23"/>
          <p:cNvSpPr/>
          <p:nvPr/>
        </p:nvSpPr>
        <p:spPr>
          <a:xfrm>
            <a:off x="1559497" y="2530539"/>
            <a:ext cx="1114846"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热情</a:t>
            </a:r>
          </a:p>
        </p:txBody>
      </p:sp>
      <p:sp>
        <p:nvSpPr>
          <p:cNvPr id="25" name="弧形 24"/>
          <p:cNvSpPr/>
          <p:nvPr/>
        </p:nvSpPr>
        <p:spPr>
          <a:xfrm rot="7150489" flipV="1">
            <a:off x="2260600" y="-720725"/>
            <a:ext cx="7908926" cy="5251450"/>
          </a:xfrm>
          <a:prstGeom prst="arc">
            <a:avLst>
              <a:gd name="adj1" fmla="val 20632710"/>
              <a:gd name="adj2" fmla="val 6218710"/>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noProof="1">
              <a:cs typeface="+mn-ea"/>
              <a:sym typeface="+mn-lt"/>
            </a:endParaRPr>
          </a:p>
        </p:txBody>
      </p:sp>
      <p:grpSp>
        <p:nvGrpSpPr>
          <p:cNvPr id="27" name="组合 26">
            <a:extLst>
              <a:ext uri="{FF2B5EF4-FFF2-40B4-BE49-F238E27FC236}">
                <a16:creationId xmlns="" xmlns:a16="http://schemas.microsoft.com/office/drawing/2014/main" id="{2AC44852-F95F-4AF0-9F27-B89D459BF0AB}"/>
              </a:ext>
            </a:extLst>
          </p:cNvPr>
          <p:cNvGrpSpPr/>
          <p:nvPr/>
        </p:nvGrpSpPr>
        <p:grpSpPr>
          <a:xfrm>
            <a:off x="167640" y="377160"/>
            <a:ext cx="6715760" cy="646331"/>
            <a:chOff x="167640" y="129510"/>
            <a:chExt cx="6715760" cy="646331"/>
          </a:xfrm>
        </p:grpSpPr>
        <p:sp>
          <p:nvSpPr>
            <p:cNvPr id="28" name="矩形 27">
              <a:extLst>
                <a:ext uri="{FF2B5EF4-FFF2-40B4-BE49-F238E27FC236}">
                  <a16:creationId xmlns="" xmlns:a16="http://schemas.microsoft.com/office/drawing/2014/main" id="{1FF31179-C601-4BFC-85C7-5811F18A5AD4}"/>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矩形 28">
              <a:extLst>
                <a:ext uri="{FF2B5EF4-FFF2-40B4-BE49-F238E27FC236}">
                  <a16:creationId xmlns="" xmlns:a16="http://schemas.microsoft.com/office/drawing/2014/main" id="{40564886-EAB7-4555-8971-90EB02FFD620}"/>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Rectangle 6">
              <a:extLst>
                <a:ext uri="{FF2B5EF4-FFF2-40B4-BE49-F238E27FC236}">
                  <a16:creationId xmlns="" xmlns:a16="http://schemas.microsoft.com/office/drawing/2014/main" id="{3062F71E-2CC4-439A-BBE8-E81753E2CE97}"/>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p>
          </p:txBody>
        </p:sp>
      </p:grpSp>
      <p:pic>
        <p:nvPicPr>
          <p:cNvPr id="32" name="图片 31">
            <a:extLst>
              <a:ext uri="{FF2B5EF4-FFF2-40B4-BE49-F238E27FC236}">
                <a16:creationId xmlns="" xmlns:a16="http://schemas.microsoft.com/office/drawing/2014/main" id="{173A0681-560B-4691-B6DB-DBA5471098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57436" y="2636965"/>
            <a:ext cx="3355898" cy="3355898"/>
          </a:xfrm>
          <a:prstGeom prst="rect">
            <a:avLst/>
          </a:prstGeom>
        </p:spPr>
      </p:pic>
    </p:spTree>
    <p:extLst>
      <p:ext uri="{BB962C8B-B14F-4D97-AF65-F5344CB8AC3E}">
        <p14:creationId xmlns:p14="http://schemas.microsoft.com/office/powerpoint/2010/main" val="314192718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85C2548C-68F4-4EE6-99E2-B8E04C21B340}"/>
              </a:ext>
            </a:extLst>
          </p:cNvPr>
          <p:cNvSpPr/>
          <p:nvPr/>
        </p:nvSpPr>
        <p:spPr>
          <a:xfrm>
            <a:off x="6117214" y="4205784"/>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cs typeface="+mn-ea"/>
              <a:sym typeface="+mn-lt"/>
            </a:endParaRPr>
          </a:p>
        </p:txBody>
      </p:sp>
      <p:sp>
        <p:nvSpPr>
          <p:cNvPr id="10" name="矩形 9">
            <a:extLst>
              <a:ext uri="{FF2B5EF4-FFF2-40B4-BE49-F238E27FC236}">
                <a16:creationId xmlns="" xmlns:a16="http://schemas.microsoft.com/office/drawing/2014/main" id="{F8DEA8E3-8AFB-4E39-9B79-D88FA48EF9EA}"/>
              </a:ext>
            </a:extLst>
          </p:cNvPr>
          <p:cNvSpPr/>
          <p:nvPr/>
        </p:nvSpPr>
        <p:spPr>
          <a:xfrm>
            <a:off x="6128014" y="5051750"/>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1" name="矩形 10">
            <a:extLst>
              <a:ext uri="{FF2B5EF4-FFF2-40B4-BE49-F238E27FC236}">
                <a16:creationId xmlns="" xmlns:a16="http://schemas.microsoft.com/office/drawing/2014/main" id="{A120C15A-D231-4394-B0BA-6057373ADF02}"/>
              </a:ext>
            </a:extLst>
          </p:cNvPr>
          <p:cNvSpPr/>
          <p:nvPr/>
        </p:nvSpPr>
        <p:spPr>
          <a:xfrm>
            <a:off x="6128014" y="5811584"/>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任意多边形: 形状 13">
            <a:extLst>
              <a:ext uri="{FF2B5EF4-FFF2-40B4-BE49-F238E27FC236}">
                <a16:creationId xmlns="" xmlns:a16="http://schemas.microsoft.com/office/drawing/2014/main" id="{77B61D9E-89BD-4A36-9F84-5AEB5A36208B}"/>
              </a:ext>
            </a:extLst>
          </p:cNvPr>
          <p:cNvSpPr/>
          <p:nvPr/>
        </p:nvSpPr>
        <p:spPr>
          <a:xfrm>
            <a:off x="1852131" y="-677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 fmla="*/ 292311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23116 w 423333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27150 w 4265083"/>
              <a:gd name="connsiteY3" fmla="*/ 4385733 h 6485466"/>
              <a:gd name="connsiteX4" fmla="*/ 2309283 w 4265083"/>
              <a:gd name="connsiteY4" fmla="*/ 4377266 h 6485466"/>
              <a:gd name="connsiteX5" fmla="*/ 4265083 w 4265083"/>
              <a:gd name="connsiteY5" fmla="*/ 0 h 6485466"/>
              <a:gd name="connsiteX6" fmla="*/ 2954866 w 426508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52550 w 4265083"/>
              <a:gd name="connsiteY3" fmla="*/ 4411133 h 6485466"/>
              <a:gd name="connsiteX4" fmla="*/ 2309283 w 4265083"/>
              <a:gd name="connsiteY4" fmla="*/ 4377266 h 6485466"/>
              <a:gd name="connsiteX5" fmla="*/ 4265083 w 4265083"/>
              <a:gd name="connsiteY5" fmla="*/ 0 h 6485466"/>
              <a:gd name="connsiteX6" fmla="*/ 2954866 w 4265083"/>
              <a:gd name="connsiteY6" fmla="*/ 8466 h 64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 xmlns:a16="http://schemas.microsoft.com/office/drawing/2014/main" id="{32478859-48B6-46A6-86A2-86D8C89B2F93}"/>
              </a:ext>
            </a:extLst>
          </p:cNvPr>
          <p:cNvSpPr/>
          <p:nvPr/>
        </p:nvSpPr>
        <p:spPr>
          <a:xfrm>
            <a:off x="-27468" y="-10584"/>
            <a:ext cx="4849283" cy="6487583"/>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40883 w 6703483"/>
              <a:gd name="connsiteY5" fmla="*/ 39285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40666 w 6703483"/>
              <a:gd name="connsiteY7" fmla="*/ 2108200 h 6477000"/>
              <a:gd name="connsiteX8" fmla="*/ 1962150 w 6703483"/>
              <a:gd name="connsiteY8" fmla="*/ 2091267 h 6477000"/>
              <a:gd name="connsiteX0" fmla="*/ 802217 w 5543550"/>
              <a:gd name="connsiteY0" fmla="*/ 2091267 h 6477000"/>
              <a:gd name="connsiteX1" fmla="*/ 1809750 w 5543550"/>
              <a:gd name="connsiteY1" fmla="*/ 8467 h 6477000"/>
              <a:gd name="connsiteX2" fmla="*/ 5543550 w 5543550"/>
              <a:gd name="connsiteY2" fmla="*/ 0 h 6477000"/>
              <a:gd name="connsiteX3" fmla="*/ 2588683 w 5543550"/>
              <a:gd name="connsiteY3" fmla="*/ 6477000 h 6477000"/>
              <a:gd name="connsiteX4" fmla="*/ 694267 w 5543550"/>
              <a:gd name="connsiteY4" fmla="*/ 6470650 h 6477000"/>
              <a:gd name="connsiteX5" fmla="*/ 0 w 5543550"/>
              <a:gd name="connsiteY5" fmla="*/ 3890433 h 6477000"/>
              <a:gd name="connsiteX6" fmla="*/ 1670050 w 5543550"/>
              <a:gd name="connsiteY6" fmla="*/ 3920067 h 6477000"/>
              <a:gd name="connsiteX7" fmla="*/ 2480733 w 5543550"/>
              <a:gd name="connsiteY7" fmla="*/ 2108200 h 6477000"/>
              <a:gd name="connsiteX8" fmla="*/ 802217 w 5543550"/>
              <a:gd name="connsiteY8" fmla="*/ 2091267 h 6477000"/>
              <a:gd name="connsiteX0" fmla="*/ 107950 w 4849283"/>
              <a:gd name="connsiteY0" fmla="*/ 2091267 h 6477000"/>
              <a:gd name="connsiteX1" fmla="*/ 1115483 w 4849283"/>
              <a:gd name="connsiteY1" fmla="*/ 8467 h 6477000"/>
              <a:gd name="connsiteX2" fmla="*/ 4849283 w 4849283"/>
              <a:gd name="connsiteY2" fmla="*/ 0 h 6477000"/>
              <a:gd name="connsiteX3" fmla="*/ 1894416 w 4849283"/>
              <a:gd name="connsiteY3" fmla="*/ 6477000 h 6477000"/>
              <a:gd name="connsiteX4" fmla="*/ 0 w 4849283"/>
              <a:gd name="connsiteY4" fmla="*/ 6470650 h 6477000"/>
              <a:gd name="connsiteX5" fmla="*/ 29633 w 4849283"/>
              <a:gd name="connsiteY5" fmla="*/ 3865033 h 6477000"/>
              <a:gd name="connsiteX6" fmla="*/ 975783 w 4849283"/>
              <a:gd name="connsiteY6" fmla="*/ 3920067 h 6477000"/>
              <a:gd name="connsiteX7" fmla="*/ 1786466 w 4849283"/>
              <a:gd name="connsiteY7" fmla="*/ 2108200 h 6477000"/>
              <a:gd name="connsiteX8" fmla="*/ 107950 w 4849283"/>
              <a:gd name="connsiteY8" fmla="*/ 2091267 h 6477000"/>
              <a:gd name="connsiteX0" fmla="*/ 107950 w 4849283"/>
              <a:gd name="connsiteY0" fmla="*/ 2101850 h 6487583"/>
              <a:gd name="connsiteX1" fmla="*/ 1115483 w 4849283"/>
              <a:gd name="connsiteY1" fmla="*/ 0 h 6487583"/>
              <a:gd name="connsiteX2" fmla="*/ 4849283 w 4849283"/>
              <a:gd name="connsiteY2" fmla="*/ 10583 h 6487583"/>
              <a:gd name="connsiteX3" fmla="*/ 1894416 w 4849283"/>
              <a:gd name="connsiteY3" fmla="*/ 6487583 h 6487583"/>
              <a:gd name="connsiteX4" fmla="*/ 0 w 4849283"/>
              <a:gd name="connsiteY4" fmla="*/ 6481233 h 6487583"/>
              <a:gd name="connsiteX5" fmla="*/ 29633 w 4849283"/>
              <a:gd name="connsiteY5" fmla="*/ 3875616 h 6487583"/>
              <a:gd name="connsiteX6" fmla="*/ 975783 w 4849283"/>
              <a:gd name="connsiteY6" fmla="*/ 3930650 h 6487583"/>
              <a:gd name="connsiteX7" fmla="*/ 1786466 w 4849283"/>
              <a:gd name="connsiteY7" fmla="*/ 2118783 h 6487583"/>
              <a:gd name="connsiteX8" fmla="*/ 107950 w 4849283"/>
              <a:gd name="connsiteY8" fmla="*/ 2101850 h 648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9283" h="6487583">
                <a:moveTo>
                  <a:pt x="107950" y="2101850"/>
                </a:moveTo>
                <a:lnTo>
                  <a:pt x="1115483" y="0"/>
                </a:lnTo>
                <a:lnTo>
                  <a:pt x="4849283" y="10583"/>
                </a:lnTo>
                <a:lnTo>
                  <a:pt x="1894416" y="6487583"/>
                </a:lnTo>
                <a:lnTo>
                  <a:pt x="0" y="6481233"/>
                </a:lnTo>
                <a:lnTo>
                  <a:pt x="29633" y="3875616"/>
                </a:lnTo>
                <a:lnTo>
                  <a:pt x="975783" y="3930650"/>
                </a:lnTo>
                <a:lnTo>
                  <a:pt x="1786466" y="2118783"/>
                </a:lnTo>
                <a:lnTo>
                  <a:pt x="107950" y="210185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15">
            <a:extLst>
              <a:ext uri="{FF2B5EF4-FFF2-40B4-BE49-F238E27FC236}">
                <a16:creationId xmlns="" xmlns:a16="http://schemas.microsoft.com/office/drawing/2014/main" id="{B29341FF-4122-41E9-AC03-A84446220226}"/>
              </a:ext>
            </a:extLst>
          </p:cNvPr>
          <p:cNvSpPr/>
          <p:nvPr/>
        </p:nvSpPr>
        <p:spPr>
          <a:xfrm>
            <a:off x="0" y="4294717"/>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 fmla="*/ 1134533 w 2190750"/>
              <a:gd name="connsiteY0" fmla="*/ 0 h 2548467"/>
              <a:gd name="connsiteX1" fmla="*/ 0 w 2190750"/>
              <a:gd name="connsiteY1" fmla="*/ 2531533 h 2548467"/>
              <a:gd name="connsiteX2" fmla="*/ 999066 w 2190750"/>
              <a:gd name="connsiteY2" fmla="*/ 2548467 h 2548467"/>
              <a:gd name="connsiteX3" fmla="*/ 2190750 w 2190750"/>
              <a:gd name="connsiteY3" fmla="*/ 12700 h 2548467"/>
              <a:gd name="connsiteX4" fmla="*/ 1134533 w 2190750"/>
              <a:gd name="connsiteY4" fmla="*/ 0 h 2548467"/>
              <a:gd name="connsiteX0" fmla="*/ 1134533 w 2190750"/>
              <a:gd name="connsiteY0" fmla="*/ 0 h 2554817"/>
              <a:gd name="connsiteX1" fmla="*/ 0 w 2190750"/>
              <a:gd name="connsiteY1" fmla="*/ 2531533 h 2554817"/>
              <a:gd name="connsiteX2" fmla="*/ 1024466 w 2190750"/>
              <a:gd name="connsiteY2" fmla="*/ 2554817 h 2554817"/>
              <a:gd name="connsiteX3" fmla="*/ 2190750 w 2190750"/>
              <a:gd name="connsiteY3" fmla="*/ 12700 h 2554817"/>
              <a:gd name="connsiteX4" fmla="*/ 1134533 w 2190750"/>
              <a:gd name="connsiteY4" fmla="*/ 0 h 2554817"/>
              <a:gd name="connsiteX0" fmla="*/ 1159933 w 2216150"/>
              <a:gd name="connsiteY0" fmla="*/ 0 h 2563283"/>
              <a:gd name="connsiteX1" fmla="*/ 0 w 2216150"/>
              <a:gd name="connsiteY1" fmla="*/ 2563283 h 2563283"/>
              <a:gd name="connsiteX2" fmla="*/ 1049866 w 2216150"/>
              <a:gd name="connsiteY2" fmla="*/ 2554817 h 2563283"/>
              <a:gd name="connsiteX3" fmla="*/ 2216150 w 2216150"/>
              <a:gd name="connsiteY3" fmla="*/ 12700 h 2563283"/>
              <a:gd name="connsiteX4" fmla="*/ 1159933 w 2216150"/>
              <a:gd name="connsiteY4" fmla="*/ 0 h 2563283"/>
              <a:gd name="connsiteX0" fmla="*/ 1159933 w 2241550"/>
              <a:gd name="connsiteY0" fmla="*/ 0 h 2563283"/>
              <a:gd name="connsiteX1" fmla="*/ 0 w 2241550"/>
              <a:gd name="connsiteY1" fmla="*/ 2563283 h 2563283"/>
              <a:gd name="connsiteX2" fmla="*/ 1049866 w 2241550"/>
              <a:gd name="connsiteY2" fmla="*/ 2554817 h 2563283"/>
              <a:gd name="connsiteX3" fmla="*/ 2241550 w 2241550"/>
              <a:gd name="connsiteY3" fmla="*/ 0 h 2563283"/>
              <a:gd name="connsiteX4" fmla="*/ 1159933 w 2241550"/>
              <a:gd name="connsiteY4" fmla="*/ 0 h 256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20CFC9B2-684B-4D92-9FC7-7AEE196543CA}"/>
              </a:ext>
            </a:extLst>
          </p:cNvPr>
          <p:cNvSpPr txBox="1"/>
          <p:nvPr/>
        </p:nvSpPr>
        <p:spPr>
          <a:xfrm>
            <a:off x="5957269" y="394696"/>
            <a:ext cx="4582795" cy="830997"/>
          </a:xfrm>
          <a:prstGeom prst="rect">
            <a:avLst/>
          </a:prstGeom>
          <a:noFill/>
        </p:spPr>
        <p:txBody>
          <a:bodyPr wrap="square" rtlCol="0">
            <a:spAutoFit/>
          </a:bodyPr>
          <a:lstStyle/>
          <a:p>
            <a:pPr algn="r"/>
            <a:r>
              <a:rPr lang="zh-CN" altLang="en-US" sz="4800" b="1" dirty="0">
                <a:solidFill>
                  <a:schemeClr val="tx1">
                    <a:lumMod val="85000"/>
                    <a:lumOff val="15000"/>
                  </a:schemeClr>
                </a:solidFill>
                <a:cs typeface="+mn-ea"/>
                <a:sym typeface="+mn-lt"/>
              </a:rPr>
              <a:t>目 录 </a:t>
            </a:r>
            <a:r>
              <a:rPr lang="en-US" altLang="zh-CN" sz="4800" b="1" dirty="0">
                <a:solidFill>
                  <a:schemeClr val="tx1">
                    <a:lumMod val="85000"/>
                    <a:lumOff val="15000"/>
                  </a:schemeClr>
                </a:solidFill>
                <a:cs typeface="+mn-ea"/>
                <a:sym typeface="+mn-lt"/>
              </a:rPr>
              <a:t>/ </a:t>
            </a:r>
            <a:r>
              <a:rPr lang="en-US" altLang="zh-CN" sz="3200" b="1" dirty="0">
                <a:solidFill>
                  <a:schemeClr val="tx1">
                    <a:lumMod val="85000"/>
                    <a:lumOff val="15000"/>
                  </a:schemeClr>
                </a:solidFill>
                <a:cs typeface="+mn-ea"/>
                <a:sym typeface="+mn-lt"/>
              </a:rPr>
              <a:t>CONTENTS</a:t>
            </a:r>
          </a:p>
        </p:txBody>
      </p:sp>
      <p:grpSp>
        <p:nvGrpSpPr>
          <p:cNvPr id="12" name="组合 11">
            <a:extLst>
              <a:ext uri="{FF2B5EF4-FFF2-40B4-BE49-F238E27FC236}">
                <a16:creationId xmlns="" xmlns:a16="http://schemas.microsoft.com/office/drawing/2014/main" id="{F40EC498-EFF1-4F3F-A665-9DB4C0E87153}"/>
              </a:ext>
            </a:extLst>
          </p:cNvPr>
          <p:cNvGrpSpPr/>
          <p:nvPr/>
        </p:nvGrpSpPr>
        <p:grpSpPr>
          <a:xfrm>
            <a:off x="6771647" y="1616025"/>
            <a:ext cx="4260761" cy="746074"/>
            <a:chOff x="7318011" y="1470994"/>
            <a:chExt cx="4260761" cy="746074"/>
          </a:xfrm>
        </p:grpSpPr>
        <p:sp>
          <p:nvSpPr>
            <p:cNvPr id="13" name="文本框 12">
              <a:extLst>
                <a:ext uri="{FF2B5EF4-FFF2-40B4-BE49-F238E27FC236}">
                  <a16:creationId xmlns="" xmlns:a16="http://schemas.microsoft.com/office/drawing/2014/main" id="{9939BAEC-2AD4-40E6-B427-24A57878487F}"/>
                </a:ext>
              </a:extLst>
            </p:cNvPr>
            <p:cNvSpPr txBox="1"/>
            <p:nvPr/>
          </p:nvSpPr>
          <p:spPr>
            <a:xfrm>
              <a:off x="7318011" y="1470994"/>
              <a:ext cx="2884123"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01.</a:t>
              </a:r>
              <a:r>
                <a:rPr lang="zh-CN" altLang="en-US" sz="2800" dirty="0">
                  <a:solidFill>
                    <a:schemeClr val="tx1">
                      <a:lumMod val="85000"/>
                      <a:lumOff val="15000"/>
                    </a:schemeClr>
                  </a:solidFill>
                  <a:cs typeface="+mn-ea"/>
                  <a:sym typeface="+mn-lt"/>
                </a:rPr>
                <a:t>如何塑造团队</a:t>
              </a:r>
            </a:p>
          </p:txBody>
        </p:sp>
        <p:sp>
          <p:nvSpPr>
            <p:cNvPr id="18" name="文本框 17">
              <a:extLst>
                <a:ext uri="{FF2B5EF4-FFF2-40B4-BE49-F238E27FC236}">
                  <a16:creationId xmlns="" xmlns:a16="http://schemas.microsoft.com/office/drawing/2014/main" id="{73DC0BC3-CF52-4B3F-A53F-7A2763BF2537}"/>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19" name="组合 18">
            <a:extLst>
              <a:ext uri="{FF2B5EF4-FFF2-40B4-BE49-F238E27FC236}">
                <a16:creationId xmlns="" xmlns:a16="http://schemas.microsoft.com/office/drawing/2014/main" id="{2E2F12DC-33C2-487C-930A-24A9DF98A391}"/>
              </a:ext>
            </a:extLst>
          </p:cNvPr>
          <p:cNvGrpSpPr/>
          <p:nvPr/>
        </p:nvGrpSpPr>
        <p:grpSpPr>
          <a:xfrm>
            <a:off x="6786979" y="2469515"/>
            <a:ext cx="4634602" cy="746074"/>
            <a:chOff x="7318011" y="1470994"/>
            <a:chExt cx="4634602" cy="746074"/>
          </a:xfrm>
        </p:grpSpPr>
        <p:sp>
          <p:nvSpPr>
            <p:cNvPr id="20" name="文本框 19">
              <a:extLst>
                <a:ext uri="{FF2B5EF4-FFF2-40B4-BE49-F238E27FC236}">
                  <a16:creationId xmlns="" xmlns:a16="http://schemas.microsoft.com/office/drawing/2014/main" id="{08B426C0-6B43-4F0A-9ABD-8C45087C6027}"/>
                </a:ext>
              </a:extLst>
            </p:cNvPr>
            <p:cNvSpPr txBox="1"/>
            <p:nvPr/>
          </p:nvSpPr>
          <p:spPr>
            <a:xfrm>
              <a:off x="7318011" y="1470994"/>
              <a:ext cx="4634602"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02.</a:t>
              </a:r>
              <a:r>
                <a:rPr lang="zh-CN" altLang="en-US" sz="2800" dirty="0">
                  <a:solidFill>
                    <a:schemeClr val="tx1">
                      <a:lumMod val="85000"/>
                      <a:lumOff val="15000"/>
                    </a:schemeClr>
                  </a:solidFill>
                  <a:cs typeface="+mn-ea"/>
                  <a:sym typeface="+mn-lt"/>
                </a:rPr>
                <a:t>如何使团队达到共同目标</a:t>
              </a:r>
            </a:p>
          </p:txBody>
        </p:sp>
        <p:sp>
          <p:nvSpPr>
            <p:cNvPr id="21" name="文本框 20">
              <a:extLst>
                <a:ext uri="{FF2B5EF4-FFF2-40B4-BE49-F238E27FC236}">
                  <a16:creationId xmlns="" xmlns:a16="http://schemas.microsoft.com/office/drawing/2014/main" id="{37B76D61-43A1-48CF-9ADC-3E053AA77217}"/>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2" name="组合 21">
            <a:extLst>
              <a:ext uri="{FF2B5EF4-FFF2-40B4-BE49-F238E27FC236}">
                <a16:creationId xmlns="" xmlns:a16="http://schemas.microsoft.com/office/drawing/2014/main" id="{5ACCB1AA-20E4-44D4-8C2B-4CB58268D201}"/>
              </a:ext>
            </a:extLst>
          </p:cNvPr>
          <p:cNvGrpSpPr/>
          <p:nvPr/>
        </p:nvGrpSpPr>
        <p:grpSpPr>
          <a:xfrm>
            <a:off x="6786979" y="3292795"/>
            <a:ext cx="4260761" cy="746074"/>
            <a:chOff x="7318011" y="1470994"/>
            <a:chExt cx="4260761" cy="746074"/>
          </a:xfrm>
        </p:grpSpPr>
        <p:sp>
          <p:nvSpPr>
            <p:cNvPr id="23" name="文本框 22">
              <a:extLst>
                <a:ext uri="{FF2B5EF4-FFF2-40B4-BE49-F238E27FC236}">
                  <a16:creationId xmlns="" xmlns:a16="http://schemas.microsoft.com/office/drawing/2014/main" id="{CD30352C-7093-4D7E-BC98-68BCB6BCDF56}"/>
                </a:ext>
              </a:extLst>
            </p:cNvPr>
            <p:cNvSpPr txBox="1"/>
            <p:nvPr/>
          </p:nvSpPr>
          <p:spPr>
            <a:xfrm>
              <a:off x="7318011" y="1470994"/>
              <a:ext cx="3961341"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03.</a:t>
              </a:r>
              <a:r>
                <a:rPr lang="zh-CN" altLang="en-US" sz="2800" dirty="0">
                  <a:solidFill>
                    <a:schemeClr val="tx1">
                      <a:lumMod val="85000"/>
                      <a:lumOff val="15000"/>
                    </a:schemeClr>
                  </a:solidFill>
                  <a:cs typeface="+mn-ea"/>
                  <a:sym typeface="+mn-lt"/>
                </a:rPr>
                <a:t>有效管理和领导团队</a:t>
              </a:r>
            </a:p>
          </p:txBody>
        </p:sp>
        <p:sp>
          <p:nvSpPr>
            <p:cNvPr id="24" name="文本框 23">
              <a:extLst>
                <a:ext uri="{FF2B5EF4-FFF2-40B4-BE49-F238E27FC236}">
                  <a16:creationId xmlns="" xmlns:a16="http://schemas.microsoft.com/office/drawing/2014/main" id="{45918818-5F61-4395-964B-105EF31DEE6E}"/>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5" name="组合 24">
            <a:extLst>
              <a:ext uri="{FF2B5EF4-FFF2-40B4-BE49-F238E27FC236}">
                <a16:creationId xmlns="" xmlns:a16="http://schemas.microsoft.com/office/drawing/2014/main" id="{AEB1AD5F-1794-4E4D-A09D-9D47C47ACAF7}"/>
              </a:ext>
            </a:extLst>
          </p:cNvPr>
          <p:cNvGrpSpPr/>
          <p:nvPr/>
        </p:nvGrpSpPr>
        <p:grpSpPr>
          <a:xfrm>
            <a:off x="6801493" y="4144229"/>
            <a:ext cx="4260761" cy="746074"/>
            <a:chOff x="7318011" y="1470994"/>
            <a:chExt cx="4260761" cy="746074"/>
          </a:xfrm>
        </p:grpSpPr>
        <p:sp>
          <p:nvSpPr>
            <p:cNvPr id="26" name="文本框 25">
              <a:extLst>
                <a:ext uri="{FF2B5EF4-FFF2-40B4-BE49-F238E27FC236}">
                  <a16:creationId xmlns="" xmlns:a16="http://schemas.microsoft.com/office/drawing/2014/main" id="{F7C2A901-CCED-47E3-87E2-F3F084B67412}"/>
                </a:ext>
              </a:extLst>
            </p:cNvPr>
            <p:cNvSpPr txBox="1"/>
            <p:nvPr/>
          </p:nvSpPr>
          <p:spPr>
            <a:xfrm>
              <a:off x="7318011" y="1470994"/>
              <a:ext cx="3760922"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04.</a:t>
              </a:r>
              <a:r>
                <a:rPr lang="zh-CN" altLang="en-US" sz="2800" dirty="0">
                  <a:solidFill>
                    <a:schemeClr val="tx1">
                      <a:lumMod val="85000"/>
                      <a:lumOff val="15000"/>
                    </a:schemeClr>
                  </a:solidFill>
                  <a:cs typeface="+mn-ea"/>
                  <a:sym typeface="+mn-lt"/>
                </a:rPr>
                <a:t>与上司的相处之道</a:t>
              </a:r>
            </a:p>
          </p:txBody>
        </p:sp>
        <p:sp>
          <p:nvSpPr>
            <p:cNvPr id="27" name="文本框 26">
              <a:extLst>
                <a:ext uri="{FF2B5EF4-FFF2-40B4-BE49-F238E27FC236}">
                  <a16:creationId xmlns="" xmlns:a16="http://schemas.microsoft.com/office/drawing/2014/main" id="{B88D1799-2FA0-4F0B-9FAF-5CCC35915367}"/>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8" name="组合 27">
            <a:extLst>
              <a:ext uri="{FF2B5EF4-FFF2-40B4-BE49-F238E27FC236}">
                <a16:creationId xmlns="" xmlns:a16="http://schemas.microsoft.com/office/drawing/2014/main" id="{267F13A2-3DD5-4153-9BFD-8910BA117B74}"/>
              </a:ext>
            </a:extLst>
          </p:cNvPr>
          <p:cNvGrpSpPr/>
          <p:nvPr/>
        </p:nvGrpSpPr>
        <p:grpSpPr>
          <a:xfrm>
            <a:off x="6801493" y="4990195"/>
            <a:ext cx="4260762" cy="746074"/>
            <a:chOff x="7318010" y="1470994"/>
            <a:chExt cx="4260762" cy="746074"/>
          </a:xfrm>
        </p:grpSpPr>
        <p:sp>
          <p:nvSpPr>
            <p:cNvPr id="29" name="文本框 28">
              <a:extLst>
                <a:ext uri="{FF2B5EF4-FFF2-40B4-BE49-F238E27FC236}">
                  <a16:creationId xmlns="" xmlns:a16="http://schemas.microsoft.com/office/drawing/2014/main" id="{FFB1B289-5697-49D5-884D-891D14B04C39}"/>
                </a:ext>
              </a:extLst>
            </p:cNvPr>
            <p:cNvSpPr txBox="1"/>
            <p:nvPr/>
          </p:nvSpPr>
          <p:spPr>
            <a:xfrm>
              <a:off x="7318010" y="1470994"/>
              <a:ext cx="4260761"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05.</a:t>
              </a:r>
              <a:r>
                <a:rPr lang="zh-CN" altLang="en-US" sz="2800" dirty="0">
                  <a:solidFill>
                    <a:schemeClr val="tx1">
                      <a:lumMod val="85000"/>
                      <a:lumOff val="15000"/>
                    </a:schemeClr>
                  </a:solidFill>
                  <a:cs typeface="+mn-ea"/>
                  <a:sym typeface="+mn-lt"/>
                </a:rPr>
                <a:t>如何建立高效团队</a:t>
              </a:r>
            </a:p>
          </p:txBody>
        </p:sp>
        <p:sp>
          <p:nvSpPr>
            <p:cNvPr id="30" name="文本框 29">
              <a:extLst>
                <a:ext uri="{FF2B5EF4-FFF2-40B4-BE49-F238E27FC236}">
                  <a16:creationId xmlns="" xmlns:a16="http://schemas.microsoft.com/office/drawing/2014/main" id="{37DF147E-50D7-439F-B862-6A97A8BD5C65}"/>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31" name="组合 30">
            <a:extLst>
              <a:ext uri="{FF2B5EF4-FFF2-40B4-BE49-F238E27FC236}">
                <a16:creationId xmlns="" xmlns:a16="http://schemas.microsoft.com/office/drawing/2014/main" id="{E620C762-BE77-49C2-B19E-7CDACD3C3DB8}"/>
              </a:ext>
            </a:extLst>
          </p:cNvPr>
          <p:cNvGrpSpPr/>
          <p:nvPr/>
        </p:nvGrpSpPr>
        <p:grpSpPr>
          <a:xfrm>
            <a:off x="6801493" y="5765246"/>
            <a:ext cx="4260762" cy="746074"/>
            <a:chOff x="7318010" y="1470994"/>
            <a:chExt cx="4260762" cy="746074"/>
          </a:xfrm>
        </p:grpSpPr>
        <p:sp>
          <p:nvSpPr>
            <p:cNvPr id="32" name="文本框 31">
              <a:extLst>
                <a:ext uri="{FF2B5EF4-FFF2-40B4-BE49-F238E27FC236}">
                  <a16:creationId xmlns="" xmlns:a16="http://schemas.microsoft.com/office/drawing/2014/main" id="{FED086C6-BD00-4D16-A3D6-4AA664D22EAB}"/>
                </a:ext>
              </a:extLst>
            </p:cNvPr>
            <p:cNvSpPr txBox="1"/>
            <p:nvPr/>
          </p:nvSpPr>
          <p:spPr>
            <a:xfrm>
              <a:off x="7318010" y="1470994"/>
              <a:ext cx="4260761"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06.</a:t>
              </a:r>
              <a:r>
                <a:rPr lang="zh-CN" altLang="en-US" sz="2800" dirty="0">
                  <a:solidFill>
                    <a:schemeClr val="tx1">
                      <a:lumMod val="85000"/>
                      <a:lumOff val="15000"/>
                    </a:schemeClr>
                  </a:solidFill>
                  <a:cs typeface="+mn-ea"/>
                  <a:sym typeface="+mn-lt"/>
                </a:rPr>
                <a:t>团队士气与团队评估</a:t>
              </a:r>
            </a:p>
          </p:txBody>
        </p:sp>
        <p:sp>
          <p:nvSpPr>
            <p:cNvPr id="33" name="文本框 32">
              <a:extLst>
                <a:ext uri="{FF2B5EF4-FFF2-40B4-BE49-F238E27FC236}">
                  <a16:creationId xmlns="" xmlns:a16="http://schemas.microsoft.com/office/drawing/2014/main" id="{5BB39950-8C51-4442-8798-C1C6BE71F602}"/>
                </a:ext>
              </a:extLst>
            </p:cNvPr>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sp>
        <p:nvSpPr>
          <p:cNvPr id="34" name="矩形 33">
            <a:extLst>
              <a:ext uri="{FF2B5EF4-FFF2-40B4-BE49-F238E27FC236}">
                <a16:creationId xmlns="" xmlns:a16="http://schemas.microsoft.com/office/drawing/2014/main" id="{3308946F-9A90-45D4-8C4E-59EEF4CA3F82}"/>
              </a:ext>
            </a:extLst>
          </p:cNvPr>
          <p:cNvSpPr/>
          <p:nvPr/>
        </p:nvSpPr>
        <p:spPr>
          <a:xfrm>
            <a:off x="6117214" y="1673460"/>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矩形 34">
            <a:extLst>
              <a:ext uri="{FF2B5EF4-FFF2-40B4-BE49-F238E27FC236}">
                <a16:creationId xmlns="" xmlns:a16="http://schemas.microsoft.com/office/drawing/2014/main" id="{C89E8254-16E8-4194-B379-68103E49E596}"/>
              </a:ext>
            </a:extLst>
          </p:cNvPr>
          <p:cNvSpPr/>
          <p:nvPr/>
        </p:nvSpPr>
        <p:spPr>
          <a:xfrm>
            <a:off x="6128014" y="2528417"/>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6" name="矩形 35">
            <a:extLst>
              <a:ext uri="{FF2B5EF4-FFF2-40B4-BE49-F238E27FC236}">
                <a16:creationId xmlns="" xmlns:a16="http://schemas.microsoft.com/office/drawing/2014/main" id="{349B9F27-DD2E-4406-9281-C56619891299}"/>
              </a:ext>
            </a:extLst>
          </p:cNvPr>
          <p:cNvSpPr/>
          <p:nvPr/>
        </p:nvSpPr>
        <p:spPr>
          <a:xfrm>
            <a:off x="6118830" y="3350827"/>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Tree>
    <p:extLst>
      <p:ext uri="{BB962C8B-B14F-4D97-AF65-F5344CB8AC3E}">
        <p14:creationId xmlns:p14="http://schemas.microsoft.com/office/powerpoint/2010/main" val="1287460342"/>
      </p:ext>
    </p:extLst>
  </p:cSld>
  <p:clrMapOvr>
    <a:masterClrMapping/>
  </p:clrMapOvr>
  <mc:AlternateContent xmlns:mc="http://schemas.openxmlformats.org/markup-compatibility/2006" xmlns:p14="http://schemas.microsoft.com/office/powerpoint/2010/main">
    <mc:Choice Requires="p14">
      <p:transition spd="slow" p14:dur="1250" advTm="7000">
        <p14:switch dir="r"/>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ppt_x"/>
                                              </p:val>
                                            </p:tav>
                                            <p:tav tm="100000">
                                              <p:val>
                                                <p:strVal val="#ppt_x"/>
                                              </p:val>
                                            </p:tav>
                                          </p:tavLst>
                                        </p:anim>
                                        <p:anim calcmode="lin" valueType="num">
                                          <p:cBhvr additive="base">
                                            <p:cTn id="8" dur="3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300" fill="hold"/>
                                            <p:tgtEl>
                                              <p:spTgt spid="14"/>
                                            </p:tgtEl>
                                            <p:attrNameLst>
                                              <p:attrName>ppt_x</p:attrName>
                                            </p:attrNameLst>
                                          </p:cBhvr>
                                          <p:tavLst>
                                            <p:tav tm="0">
                                              <p:val>
                                                <p:strVal val="#ppt_x"/>
                                              </p:val>
                                            </p:tav>
                                            <p:tav tm="100000">
                                              <p:val>
                                                <p:strVal val="#ppt_x"/>
                                              </p:val>
                                            </p:tav>
                                          </p:tavLst>
                                        </p:anim>
                                        <p:anim calcmode="lin" valueType="num">
                                          <p:cBhvr additive="base">
                                            <p:cTn id="13" dur="3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14:presetBounceEnd="5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5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2000">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14:bounceEnd="62000">
                                          <p:cBhvr additive="base">
                                            <p:cTn id="26" dur="500" fill="hold"/>
                                            <p:tgtEl>
                                              <p:spTgt spid="10"/>
                                            </p:tgtEl>
                                            <p:attrNameLst>
                                              <p:attrName>ppt_x</p:attrName>
                                            </p:attrNameLst>
                                          </p:cBhvr>
                                          <p:tavLst>
                                            <p:tav tm="0">
                                              <p:val>
                                                <p:strVal val="0-#ppt_w/2"/>
                                              </p:val>
                                            </p:tav>
                                            <p:tav tm="100000">
                                              <p:val>
                                                <p:strVal val="#ppt_x"/>
                                              </p:val>
                                            </p:tav>
                                          </p:tavLst>
                                        </p:anim>
                                        <p:anim calcmode="lin" valueType="num" p14:bounceEnd="62000">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6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9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par>
                                    <p:cTn id="40" presetID="35" presetClass="path" presetSubtype="0" fill="hold" nodeType="withEffect">
                                      <p:stCondLst>
                                        <p:cond delay="0"/>
                                      </p:stCondLst>
                                      <p:childTnLst>
                                        <p:animMotion origin="layout" path="M -0.05091 -4.81481E-6 L -4.16667E-6 -4.81481E-6 " pathEditMode="relative" rAng="0" ptsTypes="AA">
                                          <p:cBhvr>
                                            <p:cTn id="41" dur="750" fill="hold"/>
                                            <p:tgtEl>
                                              <p:spTgt spid="12"/>
                                            </p:tgtEl>
                                            <p:attrNameLst>
                                              <p:attrName>ppt_x</p:attrName>
                                              <p:attrName>ppt_y</p:attrName>
                                            </p:attrNameLst>
                                          </p:cBhvr>
                                          <p:rCtr x="2539" y="0"/>
                                        </p:animMotion>
                                      </p:childTnLst>
                                    </p:cTn>
                                  </p:par>
                                  <p:par>
                                    <p:cTn id="42" presetID="10" presetClass="entr" presetSubtype="0" fill="hold" nodeType="with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750"/>
                                            <p:tgtEl>
                                              <p:spTgt spid="19"/>
                                            </p:tgtEl>
                                          </p:cBhvr>
                                        </p:animEffect>
                                      </p:childTnLst>
                                    </p:cTn>
                                  </p:par>
                                  <p:par>
                                    <p:cTn id="45" presetID="35" presetClass="path" presetSubtype="0" fill="hold" nodeType="withEffect">
                                      <p:stCondLst>
                                        <p:cond delay="250"/>
                                      </p:stCondLst>
                                      <p:childTnLst>
                                        <p:animMotion origin="layout" path="M -0.05091 -1.85185E-6 L -6.25E-7 -1.85185E-6 " pathEditMode="relative" rAng="0" ptsTypes="AA">
                                          <p:cBhvr>
                                            <p:cTn id="46" dur="750" fill="hold"/>
                                            <p:tgtEl>
                                              <p:spTgt spid="19"/>
                                            </p:tgtEl>
                                            <p:attrNameLst>
                                              <p:attrName>ppt_x</p:attrName>
                                              <p:attrName>ppt_y</p:attrName>
                                            </p:attrNameLst>
                                          </p:cBhvr>
                                          <p:rCtr x="2539" y="0"/>
                                        </p:animMotion>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par>
                                    <p:cTn id="50" presetID="35" presetClass="path" presetSubtype="0" fill="hold" nodeType="withEffect">
                                      <p:stCondLst>
                                        <p:cond delay="500"/>
                                      </p:stCondLst>
                                      <p:childTnLst>
                                        <p:animMotion origin="layout" path="M -0.05092 7.40741E-7 L 3.75E-6 7.40741E-7 " pathEditMode="relative" rAng="0" ptsTypes="AA">
                                          <p:cBhvr>
                                            <p:cTn id="51" dur="750" fill="hold"/>
                                            <p:tgtEl>
                                              <p:spTgt spid="22"/>
                                            </p:tgtEl>
                                            <p:attrNameLst>
                                              <p:attrName>ppt_x</p:attrName>
                                              <p:attrName>ppt_y</p:attrName>
                                            </p:attrNameLst>
                                          </p:cBhvr>
                                          <p:rCtr x="2539" y="0"/>
                                        </p:animMotion>
                                      </p:childTnLst>
                                    </p:cTn>
                                  </p:par>
                                  <p:par>
                                    <p:cTn id="52" presetID="10" presetClass="entr" presetSubtype="0" fill="hold" nodeType="withEffect">
                                      <p:stCondLst>
                                        <p:cond delay="7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par>
                                    <p:cTn id="55" presetID="35" presetClass="path" presetSubtype="0" fill="hold" nodeType="withEffect">
                                      <p:stCondLst>
                                        <p:cond delay="750"/>
                                      </p:stCondLst>
                                      <p:childTnLst>
                                        <p:animMotion origin="layout" path="M -0.05091 -4.81481E-6 L 1.875E-6 -4.81481E-6 " pathEditMode="relative" rAng="0" ptsTypes="AA">
                                          <p:cBhvr>
                                            <p:cTn id="56" dur="750" fill="hold"/>
                                            <p:tgtEl>
                                              <p:spTgt spid="25"/>
                                            </p:tgtEl>
                                            <p:attrNameLst>
                                              <p:attrName>ppt_x</p:attrName>
                                              <p:attrName>ppt_y</p:attrName>
                                            </p:attrNameLst>
                                          </p:cBhvr>
                                          <p:rCtr x="2539" y="0"/>
                                        </p:animMotion>
                                      </p:childTnLst>
                                    </p:cTn>
                                  </p:par>
                                  <p:par>
                                    <p:cTn id="57" presetID="10" presetClass="entr" presetSubtype="0"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750"/>
                                            <p:tgtEl>
                                              <p:spTgt spid="28"/>
                                            </p:tgtEl>
                                          </p:cBhvr>
                                        </p:animEffect>
                                      </p:childTnLst>
                                    </p:cTn>
                                  </p:par>
                                  <p:par>
                                    <p:cTn id="60" presetID="35" presetClass="path" presetSubtype="0" fill="hold" nodeType="withEffect">
                                      <p:stCondLst>
                                        <p:cond delay="1000"/>
                                      </p:stCondLst>
                                      <p:childTnLst>
                                        <p:animMotion origin="layout" path="M -0.05091 -4.44444E-6 L 1.875E-6 -4.44444E-6 " pathEditMode="relative" rAng="0" ptsTypes="AA">
                                          <p:cBhvr>
                                            <p:cTn id="61" dur="750" fill="hold"/>
                                            <p:tgtEl>
                                              <p:spTgt spid="28"/>
                                            </p:tgtEl>
                                            <p:attrNameLst>
                                              <p:attrName>ppt_x</p:attrName>
                                              <p:attrName>ppt_y</p:attrName>
                                            </p:attrNameLst>
                                          </p:cBhvr>
                                          <p:rCtr x="2539" y="0"/>
                                        </p:animMotion>
                                      </p:childTnLst>
                                    </p:cTn>
                                  </p:par>
                                  <p:par>
                                    <p:cTn id="62" presetID="10" presetClass="entr" presetSubtype="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750"/>
                                            <p:tgtEl>
                                              <p:spTgt spid="31"/>
                                            </p:tgtEl>
                                          </p:cBhvr>
                                        </p:animEffect>
                                      </p:childTnLst>
                                    </p:cTn>
                                  </p:par>
                                  <p:par>
                                    <p:cTn id="65" presetID="35" presetClass="path" presetSubtype="0" fill="hold" nodeType="withEffect">
                                      <p:stCondLst>
                                        <p:cond delay="1250"/>
                                      </p:stCondLst>
                                      <p:childTnLst>
                                        <p:animMotion origin="layout" path="M -0.05091 2.59259E-6 L 1.875E-6 2.59259E-6 " pathEditMode="relative" rAng="0" ptsTypes="AA">
                                          <p:cBhvr>
                                            <p:cTn id="66" dur="750" fill="hold"/>
                                            <p:tgtEl>
                                              <p:spTgt spid="31"/>
                                            </p:tgtEl>
                                            <p:attrNameLst>
                                              <p:attrName>ppt_x</p:attrName>
                                              <p:attrName>ppt_y</p:attrName>
                                            </p:attrNameLst>
                                          </p:cBhvr>
                                          <p:rCtr x="2539" y="0"/>
                                        </p:animMotion>
                                      </p:childTnLst>
                                    </p:cTn>
                                  </p:par>
                                </p:childTnLst>
                              </p:cTn>
                            </p:par>
                            <p:par>
                              <p:cTn id="67" fill="hold">
                                <p:stCondLst>
                                  <p:cond delay="3900"/>
                                </p:stCondLst>
                                <p:childTnLst>
                                  <p:par>
                                    <p:cTn id="68" presetID="2" presetClass="entr" presetSubtype="8" fill="hold" grpId="0" nodeType="afterEffect" p14:presetBounceEnd="50000">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14:bounceEnd="50000">
                                          <p:cBhvr additive="base">
                                            <p:cTn id="70" dur="5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71" dur="5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14:presetBounceEnd="62000">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14:bounceEnd="62000">
                                          <p:cBhvr additive="base">
                                            <p:cTn id="74" dur="500" fill="hold"/>
                                            <p:tgtEl>
                                              <p:spTgt spid="35"/>
                                            </p:tgtEl>
                                            <p:attrNameLst>
                                              <p:attrName>ppt_x</p:attrName>
                                            </p:attrNameLst>
                                          </p:cBhvr>
                                          <p:tavLst>
                                            <p:tav tm="0">
                                              <p:val>
                                                <p:strVal val="0-#ppt_w/2"/>
                                              </p:val>
                                            </p:tav>
                                            <p:tav tm="100000">
                                              <p:val>
                                                <p:strVal val="#ppt_x"/>
                                              </p:val>
                                            </p:tav>
                                          </p:tavLst>
                                        </p:anim>
                                        <p:anim calcmode="lin" valueType="num" p14:bounceEnd="62000">
                                          <p:cBhvr additive="base">
                                            <p:cTn id="75" dur="5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14:presetBounceEnd="60000">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14:bounceEnd="60000">
                                          <p:cBhvr additive="base">
                                            <p:cTn id="78"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ppt_x"/>
                                              </p:val>
                                            </p:tav>
                                            <p:tav tm="100000">
                                              <p:val>
                                                <p:strVal val="#ppt_x"/>
                                              </p:val>
                                            </p:tav>
                                          </p:tavLst>
                                        </p:anim>
                                        <p:anim calcmode="lin" valueType="num">
                                          <p:cBhvr additive="base">
                                            <p:cTn id="8" dur="3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300" fill="hold"/>
                                            <p:tgtEl>
                                              <p:spTgt spid="14"/>
                                            </p:tgtEl>
                                            <p:attrNameLst>
                                              <p:attrName>ppt_x</p:attrName>
                                            </p:attrNameLst>
                                          </p:cBhvr>
                                          <p:tavLst>
                                            <p:tav tm="0">
                                              <p:val>
                                                <p:strVal val="#ppt_x"/>
                                              </p:val>
                                            </p:tav>
                                            <p:tav tm="100000">
                                              <p:val>
                                                <p:strVal val="#ppt_x"/>
                                              </p:val>
                                            </p:tav>
                                          </p:tavLst>
                                        </p:anim>
                                        <p:anim calcmode="lin" valueType="num">
                                          <p:cBhvr additive="base">
                                            <p:cTn id="13" dur="3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9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par>
                                    <p:cTn id="40" presetID="35" presetClass="path" presetSubtype="0" fill="hold" nodeType="withEffect">
                                      <p:stCondLst>
                                        <p:cond delay="0"/>
                                      </p:stCondLst>
                                      <p:childTnLst>
                                        <p:animMotion origin="layout" path="M -0.05091 -4.81481E-6 L -4.16667E-6 -4.81481E-6 " pathEditMode="relative" rAng="0" ptsTypes="AA">
                                          <p:cBhvr>
                                            <p:cTn id="41" dur="750" fill="hold"/>
                                            <p:tgtEl>
                                              <p:spTgt spid="12"/>
                                            </p:tgtEl>
                                            <p:attrNameLst>
                                              <p:attrName>ppt_x</p:attrName>
                                              <p:attrName>ppt_y</p:attrName>
                                            </p:attrNameLst>
                                          </p:cBhvr>
                                          <p:rCtr x="2539" y="0"/>
                                        </p:animMotion>
                                      </p:childTnLst>
                                    </p:cTn>
                                  </p:par>
                                  <p:par>
                                    <p:cTn id="42" presetID="10" presetClass="entr" presetSubtype="0" fill="hold" nodeType="with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750"/>
                                            <p:tgtEl>
                                              <p:spTgt spid="19"/>
                                            </p:tgtEl>
                                          </p:cBhvr>
                                        </p:animEffect>
                                      </p:childTnLst>
                                    </p:cTn>
                                  </p:par>
                                  <p:par>
                                    <p:cTn id="45" presetID="35" presetClass="path" presetSubtype="0" fill="hold" nodeType="withEffect">
                                      <p:stCondLst>
                                        <p:cond delay="250"/>
                                      </p:stCondLst>
                                      <p:childTnLst>
                                        <p:animMotion origin="layout" path="M -0.05091 -1.85185E-6 L -6.25E-7 -1.85185E-6 " pathEditMode="relative" rAng="0" ptsTypes="AA">
                                          <p:cBhvr>
                                            <p:cTn id="46" dur="750" fill="hold"/>
                                            <p:tgtEl>
                                              <p:spTgt spid="19"/>
                                            </p:tgtEl>
                                            <p:attrNameLst>
                                              <p:attrName>ppt_x</p:attrName>
                                              <p:attrName>ppt_y</p:attrName>
                                            </p:attrNameLst>
                                          </p:cBhvr>
                                          <p:rCtr x="2539" y="0"/>
                                        </p:animMotion>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par>
                                    <p:cTn id="50" presetID="35" presetClass="path" presetSubtype="0" fill="hold" nodeType="withEffect">
                                      <p:stCondLst>
                                        <p:cond delay="500"/>
                                      </p:stCondLst>
                                      <p:childTnLst>
                                        <p:animMotion origin="layout" path="M -0.05092 7.40741E-7 L 3.75E-6 7.40741E-7 " pathEditMode="relative" rAng="0" ptsTypes="AA">
                                          <p:cBhvr>
                                            <p:cTn id="51" dur="750" fill="hold"/>
                                            <p:tgtEl>
                                              <p:spTgt spid="22"/>
                                            </p:tgtEl>
                                            <p:attrNameLst>
                                              <p:attrName>ppt_x</p:attrName>
                                              <p:attrName>ppt_y</p:attrName>
                                            </p:attrNameLst>
                                          </p:cBhvr>
                                          <p:rCtr x="2539" y="0"/>
                                        </p:animMotion>
                                      </p:childTnLst>
                                    </p:cTn>
                                  </p:par>
                                  <p:par>
                                    <p:cTn id="52" presetID="10" presetClass="entr" presetSubtype="0" fill="hold" nodeType="withEffect">
                                      <p:stCondLst>
                                        <p:cond delay="7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par>
                                    <p:cTn id="55" presetID="35" presetClass="path" presetSubtype="0" fill="hold" nodeType="withEffect">
                                      <p:stCondLst>
                                        <p:cond delay="750"/>
                                      </p:stCondLst>
                                      <p:childTnLst>
                                        <p:animMotion origin="layout" path="M -0.05091 -4.81481E-6 L 1.875E-6 -4.81481E-6 " pathEditMode="relative" rAng="0" ptsTypes="AA">
                                          <p:cBhvr>
                                            <p:cTn id="56" dur="750" fill="hold"/>
                                            <p:tgtEl>
                                              <p:spTgt spid="25"/>
                                            </p:tgtEl>
                                            <p:attrNameLst>
                                              <p:attrName>ppt_x</p:attrName>
                                              <p:attrName>ppt_y</p:attrName>
                                            </p:attrNameLst>
                                          </p:cBhvr>
                                          <p:rCtr x="2539" y="0"/>
                                        </p:animMotion>
                                      </p:childTnLst>
                                    </p:cTn>
                                  </p:par>
                                  <p:par>
                                    <p:cTn id="57" presetID="10" presetClass="entr" presetSubtype="0"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750"/>
                                            <p:tgtEl>
                                              <p:spTgt spid="28"/>
                                            </p:tgtEl>
                                          </p:cBhvr>
                                        </p:animEffect>
                                      </p:childTnLst>
                                    </p:cTn>
                                  </p:par>
                                  <p:par>
                                    <p:cTn id="60" presetID="35" presetClass="path" presetSubtype="0" fill="hold" nodeType="withEffect">
                                      <p:stCondLst>
                                        <p:cond delay="1000"/>
                                      </p:stCondLst>
                                      <p:childTnLst>
                                        <p:animMotion origin="layout" path="M -0.05091 -4.44444E-6 L 1.875E-6 -4.44444E-6 " pathEditMode="relative" rAng="0" ptsTypes="AA">
                                          <p:cBhvr>
                                            <p:cTn id="61" dur="750" fill="hold"/>
                                            <p:tgtEl>
                                              <p:spTgt spid="28"/>
                                            </p:tgtEl>
                                            <p:attrNameLst>
                                              <p:attrName>ppt_x</p:attrName>
                                              <p:attrName>ppt_y</p:attrName>
                                            </p:attrNameLst>
                                          </p:cBhvr>
                                          <p:rCtr x="2539" y="0"/>
                                        </p:animMotion>
                                      </p:childTnLst>
                                    </p:cTn>
                                  </p:par>
                                  <p:par>
                                    <p:cTn id="62" presetID="10" presetClass="entr" presetSubtype="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750"/>
                                            <p:tgtEl>
                                              <p:spTgt spid="31"/>
                                            </p:tgtEl>
                                          </p:cBhvr>
                                        </p:animEffect>
                                      </p:childTnLst>
                                    </p:cTn>
                                  </p:par>
                                  <p:par>
                                    <p:cTn id="65" presetID="35" presetClass="path" presetSubtype="0" fill="hold" nodeType="withEffect">
                                      <p:stCondLst>
                                        <p:cond delay="1250"/>
                                      </p:stCondLst>
                                      <p:childTnLst>
                                        <p:animMotion origin="layout" path="M -0.05091 2.59259E-6 L 1.875E-6 2.59259E-6 " pathEditMode="relative" rAng="0" ptsTypes="AA">
                                          <p:cBhvr>
                                            <p:cTn id="66" dur="750" fill="hold"/>
                                            <p:tgtEl>
                                              <p:spTgt spid="31"/>
                                            </p:tgtEl>
                                            <p:attrNameLst>
                                              <p:attrName>ppt_x</p:attrName>
                                              <p:attrName>ppt_y</p:attrName>
                                            </p:attrNameLst>
                                          </p:cBhvr>
                                          <p:rCtr x="2539" y="0"/>
                                        </p:animMotion>
                                      </p:childTnLst>
                                    </p:cTn>
                                  </p:par>
                                </p:childTnLst>
                              </p:cTn>
                            </p:par>
                            <p:par>
                              <p:cTn id="67" fill="hold">
                                <p:stCondLst>
                                  <p:cond delay="3900"/>
                                </p:stCondLst>
                                <p:childTnLst>
                                  <p:par>
                                    <p:cTn id="68" presetID="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0-#ppt_w/2"/>
                                              </p:val>
                                            </p:tav>
                                            <p:tav tm="100000">
                                              <p:val>
                                                <p:strVal val="#ppt_x"/>
                                              </p:val>
                                            </p:tav>
                                          </p:tavLst>
                                        </p:anim>
                                        <p:anim calcmode="lin" valueType="num">
                                          <p:cBhvr additive="base">
                                            <p:cTn id="71" dur="5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0-#ppt_w/2"/>
                                              </p:val>
                                            </p:tav>
                                            <p:tav tm="100000">
                                              <p:val>
                                                <p:strVal val="#ppt_x"/>
                                              </p:val>
                                            </p:tav>
                                          </p:tavLst>
                                        </p:anim>
                                        <p:anim calcmode="lin" valueType="num">
                                          <p:cBhvr additive="base">
                                            <p:cTn id="75" dur="5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500" fill="hold"/>
                                            <p:tgtEl>
                                              <p:spTgt spid="36"/>
                                            </p:tgtEl>
                                            <p:attrNameLst>
                                              <p:attrName>ppt_x</p:attrName>
                                            </p:attrNameLst>
                                          </p:cBhvr>
                                          <p:tavLst>
                                            <p:tav tm="0">
                                              <p:val>
                                                <p:strVal val="0-#ppt_w/2"/>
                                              </p:val>
                                            </p:tav>
                                            <p:tav tm="100000">
                                              <p:val>
                                                <p:strVal val="#ppt_x"/>
                                              </p:val>
                                            </p:tav>
                                          </p:tavLst>
                                        </p:anim>
                                        <p:anim calcmode="lin" valueType="num">
                                          <p:cBhvr additive="base">
                                            <p:cTn id="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p:bldP spid="34" grpId="0" animBg="1"/>
          <p:bldP spid="35" grpId="0" animBg="1"/>
          <p:bldP spid="3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2483755" y="2727090"/>
            <a:ext cx="7799713"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chemeClr val="tx1">
                    <a:lumMod val="85000"/>
                    <a:lumOff val="15000"/>
                  </a:schemeClr>
                </a:solidFill>
                <a:cs typeface="+mn-ea"/>
                <a:sym typeface="+mn-lt"/>
              </a:rPr>
              <a:t>如何有效管理和领导团队</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394763" y="5045203"/>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management and leadership team</a:t>
            </a:r>
            <a:endParaRPr lang="en-US" altLang="zh-CN" sz="12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1803760"/>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03</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extLst>
      <p:ext uri="{BB962C8B-B14F-4D97-AF65-F5344CB8AC3E}">
        <p14:creationId xmlns:p14="http://schemas.microsoft.com/office/powerpoint/2010/main" val="3784472250"/>
      </p:ext>
    </p:extLst>
  </p:cSld>
  <p:clrMapOvr>
    <a:masterClrMapping/>
  </p:clrMapOvr>
  <mc:AlternateContent xmlns:mc="http://schemas.openxmlformats.org/markup-compatibility/2006" xmlns:p14="http://schemas.microsoft.com/office/powerpoint/2010/main">
    <mc:Choice Requires="p14">
      <p:transition spd="slow" p14:dur="1500" advTm="0">
        <p14:ripple dir="l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2.29167E-6 3.703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2.91667E-6 -1.48148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4.0740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305e7c1a-4ea9-40f3-a916-1b3b8f196b63" descr="wQIAAB+LCAAAAAAABACVkcFOwzAMht/FgluZsl0GuYEQqIdNSJ3ggHaIlGgLSrIqc1BR1XfHabO2YwUJ5ZLY/u3vd2q4wq9SAYfCCo+PWuy8sDkqCxnkErgLxmTwoJ3UbvfsD6E8An+ve9k486Zx/ypMUFHrNGphuie/qD+VrbTTNthUxmaMQqIaheasC2opjRqX5Q6V/+wnzGOsvRfoacDTwVuBNLBmzTWkFPDl7Yw1USxVRY0y2HRYJ56EFxcw6TMmos17+RGOaJXDQfQiaHWKqCb8XuqG6h5n8XMfN3cTG1ksWeshdS72olRrahV50wZiCLa9uTNYmkuXM9tN9ivvRlX/dBgVY29T3/EnfTtygE8EU9hbOt/YjfJNwQIAAA==">
            <a:extLst>
              <a:ext uri="{FF2B5EF4-FFF2-40B4-BE49-F238E27FC236}">
                <a16:creationId xmlns="" xmlns:a16="http://schemas.microsoft.com/office/drawing/2014/main" id="{67E2E094-A745-4505-9040-8B9F65173E03}"/>
              </a:ext>
            </a:extLst>
          </p:cNvPr>
          <p:cNvGrpSpPr>
            <a:grpSpLocks noChangeAspect="1"/>
          </p:cNvGrpSpPr>
          <p:nvPr/>
        </p:nvGrpSpPr>
        <p:grpSpPr>
          <a:xfrm>
            <a:off x="1068046" y="2362200"/>
            <a:ext cx="2170926" cy="2169340"/>
            <a:chOff x="4348425" y="1645280"/>
            <a:chExt cx="3538275" cy="3535690"/>
          </a:xfrm>
        </p:grpSpPr>
        <p:sp>
          <p:nvSpPr>
            <p:cNvPr id="11" name="Freeform 193">
              <a:extLst>
                <a:ext uri="{FF2B5EF4-FFF2-40B4-BE49-F238E27FC236}">
                  <a16:creationId xmlns="" xmlns:a16="http://schemas.microsoft.com/office/drawing/2014/main" id="{CEC29481-96E7-4014-BC62-F9C4D78F7ADC}"/>
                </a:ext>
              </a:extLst>
            </p:cNvPr>
            <p:cNvSpPr>
              <a:spLocks/>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2" name="BackShape">
              <a:extLst>
                <a:ext uri="{FF2B5EF4-FFF2-40B4-BE49-F238E27FC236}">
                  <a16:creationId xmlns="" xmlns:a16="http://schemas.microsoft.com/office/drawing/2014/main" id="{FAB3B549-1689-43D4-B3CA-F73D73FA42EE}"/>
                </a:ext>
              </a:extLst>
            </p:cNvPr>
            <p:cNvSpPr>
              <a:spLocks/>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3" name="Freeform 113">
              <a:extLst>
                <a:ext uri="{FF2B5EF4-FFF2-40B4-BE49-F238E27FC236}">
                  <a16:creationId xmlns="" xmlns:a16="http://schemas.microsoft.com/office/drawing/2014/main" id="{7EBBAF55-073B-466D-882C-11C59B5554A8}"/>
                </a:ext>
              </a:extLst>
            </p:cNvPr>
            <p:cNvSpPr>
              <a:spLocks/>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4" name="ValueShape">
              <a:extLst>
                <a:ext uri="{FF2B5EF4-FFF2-40B4-BE49-F238E27FC236}">
                  <a16:creationId xmlns="" xmlns:a16="http://schemas.microsoft.com/office/drawing/2014/main" id="{2EDEE8D9-8533-48DE-8C8F-9A536F5DD82C}"/>
                </a:ext>
              </a:extLst>
            </p:cNvPr>
            <p:cNvSpPr/>
            <p:nvPr/>
          </p:nvSpPr>
          <p:spPr>
            <a:xfrm>
              <a:off x="5533353" y="2842277"/>
              <a:ext cx="1168421" cy="1126188"/>
            </a:xfrm>
            <a:prstGeom prst="arc">
              <a:avLst>
                <a:gd name="adj1" fmla="val 16200000"/>
                <a:gd name="adj2" fmla="val 11448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5" name="ValueText">
              <a:extLst>
                <a:ext uri="{FF2B5EF4-FFF2-40B4-BE49-F238E27FC236}">
                  <a16:creationId xmlns="" xmlns:a16="http://schemas.microsoft.com/office/drawing/2014/main" id="{5ACCEF51-4D59-4296-B050-7E286B09A2F8}"/>
                </a:ext>
              </a:extLst>
            </p:cNvPr>
            <p:cNvSpPr txBox="1"/>
            <p:nvPr/>
          </p:nvSpPr>
          <p:spPr>
            <a:xfrm>
              <a:off x="5627975" y="3132814"/>
              <a:ext cx="859291" cy="514213"/>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sz="1400" b="1" dirty="0">
                  <a:solidFill>
                    <a:schemeClr val="tx1">
                      <a:lumMod val="85000"/>
                      <a:lumOff val="15000"/>
                    </a:schemeClr>
                  </a:solidFill>
                  <a:cs typeface="+mn-ea"/>
                  <a:sym typeface="+mn-lt"/>
                </a:rPr>
                <a:t>计划</a:t>
              </a:r>
              <a:endParaRPr lang="en-US" sz="1400" b="1" dirty="0">
                <a:solidFill>
                  <a:schemeClr val="tx1">
                    <a:lumMod val="85000"/>
                    <a:lumOff val="15000"/>
                  </a:schemeClr>
                </a:solidFill>
                <a:cs typeface="+mn-ea"/>
                <a:sym typeface="+mn-lt"/>
              </a:endParaRPr>
            </a:p>
          </p:txBody>
        </p:sp>
        <p:sp>
          <p:nvSpPr>
            <p:cNvPr id="16" name="ExtraShape">
              <a:extLst>
                <a:ext uri="{FF2B5EF4-FFF2-40B4-BE49-F238E27FC236}">
                  <a16:creationId xmlns="" xmlns:a16="http://schemas.microsoft.com/office/drawing/2014/main" id="{FDA90D80-BE25-4F0D-8926-78B59AC5C80C}"/>
                </a:ext>
              </a:extLst>
            </p:cNvPr>
            <p:cNvSpPr>
              <a:spLocks/>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17" name="305e7c1a-4ea9-40f3-a916-1b3b8f196b63" descr="wQIAAB+LCAAAAAAABACVkVFLwzAQx7/LoW9VuiGIeVNkow+K0KEPsodAji2SZCW7SKX0u3tZs7ZzVZC8JHf3v/v9Lw1c0FeFIKC00tOjlhsvbUFoIYNCgXDBmAwetFPabZZ+F6o9iPeml40zb5q2r9IEjFqnSUvTPcVZ/bHsSTttg01l+XXOIVmPQrO8C2qlDI7LCkfoP/sJsxg73EvyPGCx81YSD2zy9hJSCsQNa9soVlhzowxWHdaRJ+HFBUz6jIlo8159hD1ZdDSIXiSvDplqwu+5bqjuceY/93F1N7GR+W3nIXUut7LCZ24VedMGYgjWvbkTWJ7LlxPbbfYr7wrrfzqMirG3qe/4k/4wcoBPBFPYaz7fyZmoSsECAAA=">
            <a:extLst>
              <a:ext uri="{FF2B5EF4-FFF2-40B4-BE49-F238E27FC236}">
                <a16:creationId xmlns="" xmlns:a16="http://schemas.microsoft.com/office/drawing/2014/main" id="{67E2E094-A745-4505-9040-8B9F65173E03}"/>
              </a:ext>
            </a:extLst>
          </p:cNvPr>
          <p:cNvGrpSpPr>
            <a:grpSpLocks noChangeAspect="1"/>
          </p:cNvGrpSpPr>
          <p:nvPr/>
        </p:nvGrpSpPr>
        <p:grpSpPr>
          <a:xfrm>
            <a:off x="3708727" y="3634238"/>
            <a:ext cx="2170926" cy="2169340"/>
            <a:chOff x="4348425" y="1645280"/>
            <a:chExt cx="3538275" cy="3535690"/>
          </a:xfrm>
        </p:grpSpPr>
        <p:sp>
          <p:nvSpPr>
            <p:cNvPr id="18" name="Freeform 193">
              <a:extLst>
                <a:ext uri="{FF2B5EF4-FFF2-40B4-BE49-F238E27FC236}">
                  <a16:creationId xmlns="" xmlns:a16="http://schemas.microsoft.com/office/drawing/2014/main" id="{CEC29481-96E7-4014-BC62-F9C4D78F7ADC}"/>
                </a:ext>
              </a:extLst>
            </p:cNvPr>
            <p:cNvSpPr>
              <a:spLocks/>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9" name="BackShape">
              <a:extLst>
                <a:ext uri="{FF2B5EF4-FFF2-40B4-BE49-F238E27FC236}">
                  <a16:creationId xmlns="" xmlns:a16="http://schemas.microsoft.com/office/drawing/2014/main" id="{FAB3B549-1689-43D4-B3CA-F73D73FA42EE}"/>
                </a:ext>
              </a:extLst>
            </p:cNvPr>
            <p:cNvSpPr>
              <a:spLocks/>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0" name="Freeform 113">
              <a:extLst>
                <a:ext uri="{FF2B5EF4-FFF2-40B4-BE49-F238E27FC236}">
                  <a16:creationId xmlns="" xmlns:a16="http://schemas.microsoft.com/office/drawing/2014/main" id="{7EBBAF55-073B-466D-882C-11C59B5554A8}"/>
                </a:ext>
              </a:extLst>
            </p:cNvPr>
            <p:cNvSpPr>
              <a:spLocks/>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1" name="ValueShape">
              <a:extLst>
                <a:ext uri="{FF2B5EF4-FFF2-40B4-BE49-F238E27FC236}">
                  <a16:creationId xmlns="" xmlns:a16="http://schemas.microsoft.com/office/drawing/2014/main" id="{2EDEE8D9-8533-48DE-8C8F-9A536F5DD82C}"/>
                </a:ext>
              </a:extLst>
            </p:cNvPr>
            <p:cNvSpPr/>
            <p:nvPr/>
          </p:nvSpPr>
          <p:spPr>
            <a:xfrm>
              <a:off x="5533353" y="2842277"/>
              <a:ext cx="1168421" cy="1126188"/>
            </a:xfrm>
            <a:prstGeom prst="arc">
              <a:avLst>
                <a:gd name="adj1" fmla="val 16200000"/>
                <a:gd name="adj2" fmla="val 3240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2" name="ValueText">
              <a:extLst>
                <a:ext uri="{FF2B5EF4-FFF2-40B4-BE49-F238E27FC236}">
                  <a16:creationId xmlns="" xmlns:a16="http://schemas.microsoft.com/office/drawing/2014/main" id="{5ACCEF51-4D59-4296-B050-7E286B09A2F8}"/>
                </a:ext>
              </a:extLst>
            </p:cNvPr>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组织</a:t>
              </a:r>
              <a:endParaRPr lang="en-US" b="1" dirty="0">
                <a:solidFill>
                  <a:schemeClr val="tx1">
                    <a:lumMod val="85000"/>
                    <a:lumOff val="15000"/>
                  </a:schemeClr>
                </a:solidFill>
                <a:cs typeface="+mn-ea"/>
                <a:sym typeface="+mn-lt"/>
              </a:endParaRPr>
            </a:p>
          </p:txBody>
        </p:sp>
        <p:sp>
          <p:nvSpPr>
            <p:cNvPr id="23" name="ExtraShape">
              <a:extLst>
                <a:ext uri="{FF2B5EF4-FFF2-40B4-BE49-F238E27FC236}">
                  <a16:creationId xmlns="" xmlns:a16="http://schemas.microsoft.com/office/drawing/2014/main" id="{FDA90D80-BE25-4F0D-8926-78B59AC5C80C}"/>
                </a:ext>
              </a:extLst>
            </p:cNvPr>
            <p:cNvSpPr>
              <a:spLocks/>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24" name="305e7c1a-4ea9-40f3-a916-1b3b8f196b63" descr="wQIAAB+LCAAAAAAABACVkVFLwzAQx7/LoW91ZANR86aIow8ToUMfZA+BHFskyUp2kUrpdzdps7ZzVZC8JHf3v/v9LzVc0FeJwKEwwtGjElsnTE5oIINcArde6wwelJXKbpdu78sD8Pe6l40zb4p2r0J7jFqrSAndPflZ/bFspawy3qQyNmMhJKpRaM66oJJS47gst4Tus58wj7H2XpALA572zggKA2vWXEJKAb++nbEmiiVWoVEG6w7ryJPw4gImfcZEtHkvP/yBDFoaRC8irA4D1YTfc91Q3eMsfu7j6m5iI4sb1npInYudKPE5tIq8aQMxBJve3AlsmBsuJ7ab7FfeNVb/dBgVY29T3/EnfTtygE8EU9ibcL4B0ud4c8ECAAA=">
            <a:extLst>
              <a:ext uri="{FF2B5EF4-FFF2-40B4-BE49-F238E27FC236}">
                <a16:creationId xmlns="" xmlns:a16="http://schemas.microsoft.com/office/drawing/2014/main" id="{67E2E094-A745-4505-9040-8B9F65173E03}"/>
              </a:ext>
            </a:extLst>
          </p:cNvPr>
          <p:cNvGrpSpPr>
            <a:grpSpLocks noChangeAspect="1"/>
          </p:cNvGrpSpPr>
          <p:nvPr/>
        </p:nvGrpSpPr>
        <p:grpSpPr>
          <a:xfrm>
            <a:off x="6407628" y="2362200"/>
            <a:ext cx="2170926" cy="2169340"/>
            <a:chOff x="4348425" y="1645280"/>
            <a:chExt cx="3538275" cy="3535690"/>
          </a:xfrm>
        </p:grpSpPr>
        <p:sp>
          <p:nvSpPr>
            <p:cNvPr id="25" name="Freeform 193">
              <a:extLst>
                <a:ext uri="{FF2B5EF4-FFF2-40B4-BE49-F238E27FC236}">
                  <a16:creationId xmlns="" xmlns:a16="http://schemas.microsoft.com/office/drawing/2014/main" id="{CEC29481-96E7-4014-BC62-F9C4D78F7ADC}"/>
                </a:ext>
              </a:extLst>
            </p:cNvPr>
            <p:cNvSpPr>
              <a:spLocks/>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6" name="BackShape">
              <a:extLst>
                <a:ext uri="{FF2B5EF4-FFF2-40B4-BE49-F238E27FC236}">
                  <a16:creationId xmlns="" xmlns:a16="http://schemas.microsoft.com/office/drawing/2014/main" id="{FAB3B549-1689-43D4-B3CA-F73D73FA42EE}"/>
                </a:ext>
              </a:extLst>
            </p:cNvPr>
            <p:cNvSpPr>
              <a:spLocks/>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7" name="Freeform 113">
              <a:extLst>
                <a:ext uri="{FF2B5EF4-FFF2-40B4-BE49-F238E27FC236}">
                  <a16:creationId xmlns="" xmlns:a16="http://schemas.microsoft.com/office/drawing/2014/main" id="{7EBBAF55-073B-466D-882C-11C59B5554A8}"/>
                </a:ext>
              </a:extLst>
            </p:cNvPr>
            <p:cNvSpPr>
              <a:spLocks/>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8" name="ValueShape">
              <a:extLst>
                <a:ext uri="{FF2B5EF4-FFF2-40B4-BE49-F238E27FC236}">
                  <a16:creationId xmlns="" xmlns:a16="http://schemas.microsoft.com/office/drawing/2014/main" id="{2EDEE8D9-8533-48DE-8C8F-9A536F5DD82C}"/>
                </a:ext>
              </a:extLst>
            </p:cNvPr>
            <p:cNvSpPr/>
            <p:nvPr/>
          </p:nvSpPr>
          <p:spPr>
            <a:xfrm>
              <a:off x="5533353" y="2842277"/>
              <a:ext cx="1168421" cy="1126188"/>
            </a:xfrm>
            <a:prstGeom prst="arc">
              <a:avLst>
                <a:gd name="adj1" fmla="val 16200000"/>
                <a:gd name="adj2" fmla="val 7128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9" name="ValueText">
              <a:extLst>
                <a:ext uri="{FF2B5EF4-FFF2-40B4-BE49-F238E27FC236}">
                  <a16:creationId xmlns="" xmlns:a16="http://schemas.microsoft.com/office/drawing/2014/main" id="{5ACCEF51-4D59-4296-B050-7E286B09A2F8}"/>
                </a:ext>
              </a:extLst>
            </p:cNvPr>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控制</a:t>
              </a:r>
              <a:endParaRPr lang="en-US" b="1" dirty="0">
                <a:solidFill>
                  <a:schemeClr val="tx1">
                    <a:lumMod val="85000"/>
                    <a:lumOff val="15000"/>
                  </a:schemeClr>
                </a:solidFill>
                <a:cs typeface="+mn-ea"/>
                <a:sym typeface="+mn-lt"/>
              </a:endParaRPr>
            </a:p>
          </p:txBody>
        </p:sp>
        <p:sp>
          <p:nvSpPr>
            <p:cNvPr id="30" name="ExtraShape">
              <a:extLst>
                <a:ext uri="{FF2B5EF4-FFF2-40B4-BE49-F238E27FC236}">
                  <a16:creationId xmlns="" xmlns:a16="http://schemas.microsoft.com/office/drawing/2014/main" id="{FDA90D80-BE25-4F0D-8926-78B59AC5C80C}"/>
                </a:ext>
              </a:extLst>
            </p:cNvPr>
            <p:cNvSpPr>
              <a:spLocks/>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31" name="305e7c1a-4ea9-40f3-a916-1b3b8f196b63" descr="wQIAAB+LCAAAAAAABACVkVFLwzAQx7/LoW91ZH2R9U0RpQ+K0KEPsodAwhZJspJdpFL63b20Wdu5KIy8JHf3v/v9Ly1c4XctoYDKcIcPim8dNyVKAxmUAgrrtc7gXlmh7PbJ7X19gOKjHWXzzLvC3RvXXgatVai4Hp7FWf2x7FlZZbyJZWzBKMSbWWjJhqASQst5WWlRuq9xwjLE+nuFjgY87p3hSANb1l1DTEGxyhesC2IhG2qUwXrAOvJEvLCApM+QCDbvxKc/oJEWJ9Erp9VJokr4PddN1SNO/nsfN6vERvJb1nuInasdr+ULtQq8cQMhBJvR3AkszaXLie0u+5N3LZsLHQbF3FvqO/6l70dO8JEghb2h8wMXAc02wQIAAA==">
            <a:extLst>
              <a:ext uri="{FF2B5EF4-FFF2-40B4-BE49-F238E27FC236}">
                <a16:creationId xmlns="" xmlns:a16="http://schemas.microsoft.com/office/drawing/2014/main" id="{67E2E094-A745-4505-9040-8B9F65173E03}"/>
              </a:ext>
            </a:extLst>
          </p:cNvPr>
          <p:cNvGrpSpPr>
            <a:grpSpLocks noChangeAspect="1"/>
          </p:cNvGrpSpPr>
          <p:nvPr/>
        </p:nvGrpSpPr>
        <p:grpSpPr>
          <a:xfrm>
            <a:off x="9077418" y="3681415"/>
            <a:ext cx="2170926" cy="2169340"/>
            <a:chOff x="4348425" y="1645280"/>
            <a:chExt cx="3538275" cy="3535690"/>
          </a:xfrm>
        </p:grpSpPr>
        <p:sp>
          <p:nvSpPr>
            <p:cNvPr id="32" name="Freeform 193">
              <a:extLst>
                <a:ext uri="{FF2B5EF4-FFF2-40B4-BE49-F238E27FC236}">
                  <a16:creationId xmlns="" xmlns:a16="http://schemas.microsoft.com/office/drawing/2014/main" id="{CEC29481-96E7-4014-BC62-F9C4D78F7ADC}"/>
                </a:ext>
              </a:extLst>
            </p:cNvPr>
            <p:cNvSpPr>
              <a:spLocks/>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3" name="BackShape">
              <a:extLst>
                <a:ext uri="{FF2B5EF4-FFF2-40B4-BE49-F238E27FC236}">
                  <a16:creationId xmlns="" xmlns:a16="http://schemas.microsoft.com/office/drawing/2014/main" id="{FAB3B549-1689-43D4-B3CA-F73D73FA42EE}"/>
                </a:ext>
              </a:extLst>
            </p:cNvPr>
            <p:cNvSpPr>
              <a:spLocks/>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4" name="Freeform 113">
              <a:extLst>
                <a:ext uri="{FF2B5EF4-FFF2-40B4-BE49-F238E27FC236}">
                  <a16:creationId xmlns="" xmlns:a16="http://schemas.microsoft.com/office/drawing/2014/main" id="{7EBBAF55-073B-466D-882C-11C59B5554A8}"/>
                </a:ext>
              </a:extLst>
            </p:cNvPr>
            <p:cNvSpPr>
              <a:spLocks/>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5" name="ValueShape">
              <a:extLst>
                <a:ext uri="{FF2B5EF4-FFF2-40B4-BE49-F238E27FC236}">
                  <a16:creationId xmlns="" xmlns:a16="http://schemas.microsoft.com/office/drawing/2014/main" id="{2EDEE8D9-8533-48DE-8C8F-9A536F5DD82C}"/>
                </a:ext>
              </a:extLst>
            </p:cNvPr>
            <p:cNvSpPr/>
            <p:nvPr/>
          </p:nvSpPr>
          <p:spPr>
            <a:xfrm>
              <a:off x="5533353" y="2842277"/>
              <a:ext cx="1168421" cy="1126188"/>
            </a:xfrm>
            <a:prstGeom prst="arc">
              <a:avLst>
                <a:gd name="adj1" fmla="val 16200000"/>
                <a:gd name="adj2" fmla="val 14472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6" name="ValueText">
              <a:extLst>
                <a:ext uri="{FF2B5EF4-FFF2-40B4-BE49-F238E27FC236}">
                  <a16:creationId xmlns="" xmlns:a16="http://schemas.microsoft.com/office/drawing/2014/main" id="{5ACCEF51-4D59-4296-B050-7E286B09A2F8}"/>
                </a:ext>
              </a:extLst>
            </p:cNvPr>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激励</a:t>
              </a:r>
              <a:endParaRPr lang="en-US" b="1" dirty="0">
                <a:solidFill>
                  <a:schemeClr val="tx1">
                    <a:lumMod val="85000"/>
                    <a:lumOff val="15000"/>
                  </a:schemeClr>
                </a:solidFill>
                <a:cs typeface="+mn-ea"/>
                <a:sym typeface="+mn-lt"/>
              </a:endParaRPr>
            </a:p>
          </p:txBody>
        </p:sp>
        <p:sp>
          <p:nvSpPr>
            <p:cNvPr id="37" name="ExtraShape">
              <a:extLst>
                <a:ext uri="{FF2B5EF4-FFF2-40B4-BE49-F238E27FC236}">
                  <a16:creationId xmlns="" xmlns:a16="http://schemas.microsoft.com/office/drawing/2014/main" id="{FDA90D80-BE25-4F0D-8926-78B59AC5C80C}"/>
                </a:ext>
              </a:extLst>
            </p:cNvPr>
            <p:cNvSpPr>
              <a:spLocks/>
            </p:cNvSpPr>
            <p:nvPr/>
          </p:nvSpPr>
          <p:spPr bwMode="auto">
            <a:xfrm>
              <a:off x="4459033" y="1801246"/>
              <a:ext cx="2829360"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38" name="组合 37"/>
          <p:cNvGrpSpPr/>
          <p:nvPr/>
        </p:nvGrpSpPr>
        <p:grpSpPr>
          <a:xfrm>
            <a:off x="1028401" y="4718908"/>
            <a:ext cx="2210572" cy="625427"/>
            <a:chOff x="1619919" y="2349127"/>
            <a:chExt cx="2210572" cy="625427"/>
          </a:xfrm>
        </p:grpSpPr>
        <p:sp>
          <p:nvSpPr>
            <p:cNvPr id="39" name="文本框 38"/>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有远见</a:t>
              </a:r>
            </a:p>
          </p:txBody>
        </p:sp>
        <p:sp>
          <p:nvSpPr>
            <p:cNvPr id="40" name="文本框 39"/>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1" name="组合 40"/>
          <p:cNvGrpSpPr/>
          <p:nvPr/>
        </p:nvGrpSpPr>
        <p:grpSpPr>
          <a:xfrm>
            <a:off x="3641951" y="3046433"/>
            <a:ext cx="2210572" cy="625427"/>
            <a:chOff x="1619919" y="2349127"/>
            <a:chExt cx="2210572" cy="625427"/>
          </a:xfrm>
        </p:grpSpPr>
        <p:sp>
          <p:nvSpPr>
            <p:cNvPr id="42" name="文本框 41"/>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服务者</a:t>
              </a:r>
            </a:p>
          </p:txBody>
        </p:sp>
        <p:sp>
          <p:nvSpPr>
            <p:cNvPr id="43" name="文本框 42"/>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4" name="组合 43"/>
          <p:cNvGrpSpPr/>
          <p:nvPr/>
        </p:nvGrpSpPr>
        <p:grpSpPr>
          <a:xfrm>
            <a:off x="6387804" y="4718908"/>
            <a:ext cx="2210572" cy="625427"/>
            <a:chOff x="1619919" y="2349127"/>
            <a:chExt cx="2210572" cy="625427"/>
          </a:xfrm>
        </p:grpSpPr>
        <p:sp>
          <p:nvSpPr>
            <p:cNvPr id="45" name="文本框 44"/>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调节者</a:t>
              </a:r>
            </a:p>
          </p:txBody>
        </p:sp>
        <p:sp>
          <p:nvSpPr>
            <p:cNvPr id="46" name="文本框 45"/>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7" name="组合 46"/>
          <p:cNvGrpSpPr/>
          <p:nvPr/>
        </p:nvGrpSpPr>
        <p:grpSpPr>
          <a:xfrm>
            <a:off x="9021179" y="3046433"/>
            <a:ext cx="2246988" cy="2297902"/>
            <a:chOff x="1583503" y="676652"/>
            <a:chExt cx="2246988" cy="2297902"/>
          </a:xfrm>
        </p:grpSpPr>
        <p:sp>
          <p:nvSpPr>
            <p:cNvPr id="48" name="文本框 47"/>
            <p:cNvSpPr txBox="1"/>
            <p:nvPr/>
          </p:nvSpPr>
          <p:spPr>
            <a:xfrm>
              <a:off x="1583503" y="676652"/>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教练</a:t>
              </a:r>
            </a:p>
          </p:txBody>
        </p:sp>
        <p:sp>
          <p:nvSpPr>
            <p:cNvPr id="49" name="文本框 48"/>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50" name="组合 49"/>
          <p:cNvGrpSpPr>
            <a:grpSpLocks/>
          </p:cNvGrpSpPr>
          <p:nvPr/>
        </p:nvGrpSpPr>
        <p:grpSpPr bwMode="auto">
          <a:xfrm>
            <a:off x="4903004" y="1373803"/>
            <a:ext cx="2228252" cy="633412"/>
            <a:chOff x="6402759" y="1340767"/>
            <a:chExt cx="1453465" cy="756855"/>
          </a:xfrm>
        </p:grpSpPr>
        <p:sp>
          <p:nvSpPr>
            <p:cNvPr id="51" name="圆角矩形 50"/>
            <p:cNvSpPr/>
            <p:nvPr/>
          </p:nvSpPr>
          <p:spPr>
            <a:xfrm>
              <a:off x="6402759" y="1340767"/>
              <a:ext cx="1453465"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52" name="圆角矩形 51"/>
            <p:cNvSpPr/>
            <p:nvPr/>
          </p:nvSpPr>
          <p:spPr>
            <a:xfrm>
              <a:off x="6496989" y="1445095"/>
              <a:ext cx="118495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53" name="文本框 52"/>
            <p:cNvSpPr txBox="1"/>
            <p:nvPr/>
          </p:nvSpPr>
          <p:spPr>
            <a:xfrm flipH="1">
              <a:off x="6465923" y="1386292"/>
              <a:ext cx="13415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角色模型</a:t>
              </a:r>
            </a:p>
          </p:txBody>
        </p:sp>
      </p:grpSp>
      <p:grpSp>
        <p:nvGrpSpPr>
          <p:cNvPr id="54" name="组合 53">
            <a:extLst>
              <a:ext uri="{FF2B5EF4-FFF2-40B4-BE49-F238E27FC236}">
                <a16:creationId xmlns="" xmlns:a16="http://schemas.microsoft.com/office/drawing/2014/main" id="{25DD3699-97E3-4C59-AFC0-503D63CCEF2B}"/>
              </a:ext>
            </a:extLst>
          </p:cNvPr>
          <p:cNvGrpSpPr/>
          <p:nvPr/>
        </p:nvGrpSpPr>
        <p:grpSpPr>
          <a:xfrm>
            <a:off x="167640" y="377160"/>
            <a:ext cx="6715760" cy="646331"/>
            <a:chOff x="167640" y="129510"/>
            <a:chExt cx="6715760" cy="646331"/>
          </a:xfrm>
        </p:grpSpPr>
        <p:sp>
          <p:nvSpPr>
            <p:cNvPr id="55" name="矩形 54">
              <a:extLst>
                <a:ext uri="{FF2B5EF4-FFF2-40B4-BE49-F238E27FC236}">
                  <a16:creationId xmlns="" xmlns:a16="http://schemas.microsoft.com/office/drawing/2014/main" id="{20D3ED7B-9AED-4725-84DA-C9E33906DB2F}"/>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矩形 55">
              <a:extLst>
                <a:ext uri="{FF2B5EF4-FFF2-40B4-BE49-F238E27FC236}">
                  <a16:creationId xmlns="" xmlns:a16="http://schemas.microsoft.com/office/drawing/2014/main" id="{699CB952-0FAB-49E6-A94B-C5F849BF7C34}"/>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7" name="Rectangle 6">
              <a:extLst>
                <a:ext uri="{FF2B5EF4-FFF2-40B4-BE49-F238E27FC236}">
                  <a16:creationId xmlns="" xmlns:a16="http://schemas.microsoft.com/office/drawing/2014/main" id="{65FED7AE-9245-4BA4-B94A-B03FC1E4A40B}"/>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团队需要的领导者</a:t>
              </a:r>
            </a:p>
          </p:txBody>
        </p:sp>
      </p:grpSp>
    </p:spTree>
    <p:extLst>
      <p:ext uri="{BB962C8B-B14F-4D97-AF65-F5344CB8AC3E}">
        <p14:creationId xmlns:p14="http://schemas.microsoft.com/office/powerpoint/2010/main" val="362192538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 xmlns:a16="http://schemas.microsoft.com/office/drawing/2014/main" id="{CD76325C-32C6-4E3B-80CC-A84FF43A6F06}"/>
              </a:ext>
            </a:extLst>
          </p:cNvPr>
          <p:cNvSpPr txBox="1"/>
          <p:nvPr/>
        </p:nvSpPr>
        <p:spPr>
          <a:xfrm>
            <a:off x="8107096" y="909003"/>
            <a:ext cx="4306887" cy="262572"/>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nvGrpSpPr>
          <p:cNvPr id="11" name="组合 10"/>
          <p:cNvGrpSpPr/>
          <p:nvPr/>
        </p:nvGrpSpPr>
        <p:grpSpPr>
          <a:xfrm>
            <a:off x="812800" y="1754495"/>
            <a:ext cx="3566824" cy="2016787"/>
            <a:chOff x="1934892" y="1640115"/>
            <a:chExt cx="3566824" cy="2016787"/>
          </a:xfrm>
        </p:grpSpPr>
        <p:grpSp>
          <p:nvGrpSpPr>
            <p:cNvPr id="12" name="Group 44"/>
            <p:cNvGrpSpPr/>
            <p:nvPr/>
          </p:nvGrpSpPr>
          <p:grpSpPr>
            <a:xfrm>
              <a:off x="1934892" y="1640115"/>
              <a:ext cx="3566824" cy="2016787"/>
              <a:chOff x="1639910" y="1329148"/>
              <a:chExt cx="3819677" cy="2159758"/>
            </a:xfrm>
          </p:grpSpPr>
          <p:sp>
            <p:nvSpPr>
              <p:cNvPr id="16" name="Rectangle 6"/>
              <p:cNvSpPr/>
              <p:nvPr/>
            </p:nvSpPr>
            <p:spPr>
              <a:xfrm>
                <a:off x="1639910" y="1706999"/>
                <a:ext cx="3819677" cy="1781907"/>
              </a:xfrm>
              <a:prstGeom prst="rect">
                <a:avLst/>
              </a:pr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Rectangle: Rounded Corners 4"/>
              <p:cNvSpPr/>
              <p:nvPr/>
            </p:nvSpPr>
            <p:spPr>
              <a:xfrm rot="2700000">
                <a:off x="3171896" y="1329148"/>
                <a:ext cx="755703" cy="7557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18" name="Group 7"/>
              <p:cNvGrpSpPr/>
              <p:nvPr/>
            </p:nvGrpSpPr>
            <p:grpSpPr>
              <a:xfrm>
                <a:off x="3317574" y="1442284"/>
                <a:ext cx="464344" cy="464344"/>
                <a:chOff x="4439444" y="2582069"/>
                <a:chExt cx="464344" cy="464344"/>
              </a:xfrm>
              <a:solidFill>
                <a:schemeClr val="bg1"/>
              </a:solidFill>
            </p:grpSpPr>
            <p:sp>
              <p:nvSpPr>
                <p:cNvPr id="19" name="Freeform: Shape 10"/>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20" name="Freeform: Shape 11"/>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21" name="Freeform: Shape 12"/>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grpSp>
        </p:grpSp>
        <p:grpSp>
          <p:nvGrpSpPr>
            <p:cNvPr id="13" name="组合 12"/>
            <p:cNvGrpSpPr/>
            <p:nvPr/>
          </p:nvGrpSpPr>
          <p:grpSpPr>
            <a:xfrm>
              <a:off x="2068153" y="2561497"/>
              <a:ext cx="3409258" cy="787523"/>
              <a:chOff x="7721973" y="2132161"/>
              <a:chExt cx="4437191" cy="787523"/>
            </a:xfrm>
          </p:grpSpPr>
          <p:sp>
            <p:nvSpPr>
              <p:cNvPr id="14" name="矩形 13"/>
              <p:cNvSpPr/>
              <p:nvPr/>
            </p:nvSpPr>
            <p:spPr>
              <a:xfrm>
                <a:off x="7721973" y="2132161"/>
                <a:ext cx="4437191" cy="787523"/>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buSzPct val="130000"/>
                  <a:defRPr/>
                </a:pPr>
                <a:r>
                  <a:rPr lang="zh-CN" altLang="en-US" sz="1600" dirty="0">
                    <a:cs typeface="+mn-ea"/>
                    <a:sym typeface="+mn-lt"/>
                  </a:rPr>
                  <a:t>将团队的业绩放在首位，并且承认他自己  需要帮助，不搞个人秀    </a:t>
                </a:r>
              </a:p>
            </p:txBody>
          </p:sp>
          <p:sp>
            <p:nvSpPr>
              <p:cNvPr id="15" name="文本框 14"/>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grpSp>
        <p:nvGrpSpPr>
          <p:cNvPr id="22" name="组合 21"/>
          <p:cNvGrpSpPr/>
          <p:nvPr/>
        </p:nvGrpSpPr>
        <p:grpSpPr>
          <a:xfrm>
            <a:off x="812800" y="4036203"/>
            <a:ext cx="3566824" cy="2016788"/>
            <a:chOff x="1934892" y="3921823"/>
            <a:chExt cx="3566824" cy="2016788"/>
          </a:xfrm>
        </p:grpSpPr>
        <p:grpSp>
          <p:nvGrpSpPr>
            <p:cNvPr id="23" name="Group 47"/>
            <p:cNvGrpSpPr/>
            <p:nvPr/>
          </p:nvGrpSpPr>
          <p:grpSpPr>
            <a:xfrm>
              <a:off x="1934892" y="3921823"/>
              <a:ext cx="3566824" cy="2016788"/>
              <a:chOff x="1639910" y="3772608"/>
              <a:chExt cx="3819677" cy="2159759"/>
            </a:xfrm>
          </p:grpSpPr>
          <p:sp>
            <p:nvSpPr>
              <p:cNvPr id="27" name="Rectangle 14"/>
              <p:cNvSpPr/>
              <p:nvPr/>
            </p:nvSpPr>
            <p:spPr>
              <a:xfrm>
                <a:off x="1639910" y="4150460"/>
                <a:ext cx="3819677" cy="1781907"/>
              </a:xfrm>
              <a:prstGeom prst="rect">
                <a:avLst/>
              </a:pr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8" name="Rectangle: Rounded Corners 15"/>
              <p:cNvSpPr/>
              <p:nvPr/>
            </p:nvSpPr>
            <p:spPr>
              <a:xfrm rot="2700000">
                <a:off x="3171895" y="3772608"/>
                <a:ext cx="755703" cy="7557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29" name="Group 16"/>
              <p:cNvGrpSpPr/>
              <p:nvPr/>
            </p:nvGrpSpPr>
            <p:grpSpPr>
              <a:xfrm>
                <a:off x="3390202" y="3917889"/>
                <a:ext cx="319088" cy="465138"/>
                <a:chOff x="3582988" y="3510757"/>
                <a:chExt cx="319088" cy="465138"/>
              </a:xfrm>
              <a:solidFill>
                <a:schemeClr val="bg1"/>
              </a:solidFill>
            </p:grpSpPr>
            <p:sp>
              <p:nvSpPr>
                <p:cNvPr id="30" name="Freeform: Shape 19"/>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31" name="Freeform: Shape 20"/>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grpSp>
        </p:grpSp>
        <p:grpSp>
          <p:nvGrpSpPr>
            <p:cNvPr id="24" name="组合 23"/>
            <p:cNvGrpSpPr/>
            <p:nvPr/>
          </p:nvGrpSpPr>
          <p:grpSpPr>
            <a:xfrm>
              <a:off x="2162267" y="4871073"/>
              <a:ext cx="3238262" cy="787523"/>
              <a:chOff x="7844462" y="2139220"/>
              <a:chExt cx="4214637" cy="787523"/>
            </a:xfrm>
          </p:grpSpPr>
          <p:sp>
            <p:nvSpPr>
              <p:cNvPr id="25" name="矩形 24"/>
              <p:cNvSpPr/>
              <p:nvPr/>
            </p:nvSpPr>
            <p:spPr>
              <a:xfrm>
                <a:off x="7844462" y="2139220"/>
                <a:ext cx="4214637" cy="787523"/>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buSzPct val="130000"/>
                  <a:defRPr/>
                </a:pPr>
                <a:r>
                  <a:rPr lang="zh-CN" altLang="en-US" sz="1600" dirty="0">
                    <a:solidFill>
                      <a:schemeClr val="tx1">
                        <a:lumMod val="85000"/>
                        <a:lumOff val="15000"/>
                      </a:schemeClr>
                    </a:solidFill>
                    <a:cs typeface="+mn-ea"/>
                    <a:sym typeface="+mn-lt"/>
                  </a:rPr>
                  <a:t>对团队的力量充满信心，对团队的成员有  无比的信心。</a:t>
                </a:r>
              </a:p>
            </p:txBody>
          </p:sp>
          <p:sp>
            <p:nvSpPr>
              <p:cNvPr id="26" name="文本框 25"/>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grpSp>
        <p:nvGrpSpPr>
          <p:cNvPr id="32" name="组合 31">
            <a:extLst>
              <a:ext uri="{FF2B5EF4-FFF2-40B4-BE49-F238E27FC236}">
                <a16:creationId xmlns="" xmlns:a16="http://schemas.microsoft.com/office/drawing/2014/main" id="{BEC46A12-48A5-4585-9DA5-A5FAB3D3F511}"/>
              </a:ext>
            </a:extLst>
          </p:cNvPr>
          <p:cNvGrpSpPr/>
          <p:nvPr/>
        </p:nvGrpSpPr>
        <p:grpSpPr>
          <a:xfrm>
            <a:off x="167640" y="377160"/>
            <a:ext cx="6715760" cy="646331"/>
            <a:chOff x="167640" y="129510"/>
            <a:chExt cx="6715760" cy="646331"/>
          </a:xfrm>
        </p:grpSpPr>
        <p:sp>
          <p:nvSpPr>
            <p:cNvPr id="33" name="矩形 32">
              <a:extLst>
                <a:ext uri="{FF2B5EF4-FFF2-40B4-BE49-F238E27FC236}">
                  <a16:creationId xmlns="" xmlns:a16="http://schemas.microsoft.com/office/drawing/2014/main" id="{E9956B76-3A08-4EA3-AF3B-A34859B0E189}"/>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4" name="矩形 33">
              <a:extLst>
                <a:ext uri="{FF2B5EF4-FFF2-40B4-BE49-F238E27FC236}">
                  <a16:creationId xmlns="" xmlns:a16="http://schemas.microsoft.com/office/drawing/2014/main" id="{4434CAE7-06C2-42B5-AD69-CE0C9209B067}"/>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Rectangle 6">
              <a:extLst>
                <a:ext uri="{FF2B5EF4-FFF2-40B4-BE49-F238E27FC236}">
                  <a16:creationId xmlns="" xmlns:a16="http://schemas.microsoft.com/office/drawing/2014/main" id="{785C2870-FB7E-4E10-9495-BD4A6FC11128}"/>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团队领导者的信念</a:t>
              </a:r>
            </a:p>
          </p:txBody>
        </p:sp>
      </p:grpSp>
      <p:pic>
        <p:nvPicPr>
          <p:cNvPr id="37" name="图片 36">
            <a:extLst>
              <a:ext uri="{FF2B5EF4-FFF2-40B4-BE49-F238E27FC236}">
                <a16:creationId xmlns="" xmlns:a16="http://schemas.microsoft.com/office/drawing/2014/main" id="{A4B45E6F-0E9C-4E1B-84E7-43646BD04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9703" y="1374471"/>
            <a:ext cx="7620016" cy="5715012"/>
          </a:xfrm>
          <a:prstGeom prst="rect">
            <a:avLst/>
          </a:prstGeom>
        </p:spPr>
      </p:pic>
    </p:spTree>
    <p:extLst>
      <p:ext uri="{BB962C8B-B14F-4D97-AF65-F5344CB8AC3E}">
        <p14:creationId xmlns:p14="http://schemas.microsoft.com/office/powerpoint/2010/main" val="262974940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nhaltsplatzhalter 4">
            <a:extLst>
              <a:ext uri="{FF2B5EF4-FFF2-40B4-BE49-F238E27FC236}">
                <a16:creationId xmlns="" xmlns:a16="http://schemas.microsoft.com/office/drawing/2014/main" id="{B2AD2974-6B0E-48A7-B846-7B7C69DC1687}"/>
              </a:ext>
            </a:extLst>
          </p:cNvPr>
          <p:cNvSpPr txBox="1">
            <a:spLocks/>
          </p:cNvSpPr>
          <p:nvPr/>
        </p:nvSpPr>
        <p:spPr>
          <a:xfrm>
            <a:off x="2259363" y="1792364"/>
            <a:ext cx="4501565" cy="4303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60000"/>
              </a:lnSpc>
              <a:buNone/>
              <a:defRPr/>
            </a:pPr>
            <a:r>
              <a:rPr lang="zh-CN" altLang="en-US" sz="2000" noProof="1">
                <a:solidFill>
                  <a:schemeClr val="tx1">
                    <a:lumMod val="85000"/>
                    <a:lumOff val="15000"/>
                  </a:schemeClr>
                </a:solidFill>
                <a:latin typeface="+mn-lt"/>
                <a:cs typeface="+mn-ea"/>
                <a:sym typeface="+mn-lt"/>
              </a:rPr>
              <a:t>个人精力充沛</a:t>
            </a:r>
            <a:r>
              <a:rPr lang="en-US" altLang="zh-CN" sz="2000" noProof="1">
                <a:solidFill>
                  <a:schemeClr val="tx1">
                    <a:lumMod val="85000"/>
                    <a:lumOff val="15000"/>
                  </a:schemeClr>
                </a:solidFill>
                <a:latin typeface="+mn-lt"/>
                <a:cs typeface="+mn-ea"/>
                <a:sym typeface="+mn-lt"/>
              </a:rPr>
              <a:t>——</a:t>
            </a:r>
            <a:r>
              <a:rPr lang="zh-CN" altLang="en-US" sz="2000" noProof="1">
                <a:solidFill>
                  <a:schemeClr val="tx1">
                    <a:lumMod val="85000"/>
                    <a:lumOff val="15000"/>
                  </a:schemeClr>
                </a:solidFill>
                <a:latin typeface="+mn-lt"/>
                <a:cs typeface="+mn-ea"/>
                <a:sym typeface="+mn-lt"/>
              </a:rPr>
              <a:t>有行动的冲劲</a:t>
            </a:r>
          </a:p>
        </p:txBody>
      </p:sp>
      <p:sp>
        <p:nvSpPr>
          <p:cNvPr id="54" name="Inhaltsplatzhalter 4">
            <a:extLst>
              <a:ext uri="{FF2B5EF4-FFF2-40B4-BE49-F238E27FC236}">
                <a16:creationId xmlns="" xmlns:a16="http://schemas.microsoft.com/office/drawing/2014/main" id="{6D786B27-B769-4BE5-B3CF-B9D5127B7013}"/>
              </a:ext>
            </a:extLst>
          </p:cNvPr>
          <p:cNvSpPr txBox="1">
            <a:spLocks/>
          </p:cNvSpPr>
          <p:nvPr/>
        </p:nvSpPr>
        <p:spPr>
          <a:xfrm>
            <a:off x="6912888" y="1664261"/>
            <a:ext cx="154713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effectLst>
                  <a:outerShdw blurRad="38100" dist="38100" dir="2700000" algn="tl">
                    <a:srgbClr val="C0C0C0"/>
                  </a:outerShdw>
                </a:effectLst>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nergy</a:t>
            </a:r>
            <a:r>
              <a:rPr lang="zh-CN" altLang="en-US" sz="2000" noProof="1">
                <a:solidFill>
                  <a:schemeClr val="tx1">
                    <a:lumMod val="85000"/>
                    <a:lumOff val="15000"/>
                  </a:schemeClr>
                </a:solidFill>
                <a:latin typeface="+mn-lt"/>
                <a:cs typeface="+mn-ea"/>
                <a:sym typeface="+mn-lt"/>
              </a:rPr>
              <a:t>（活力）</a:t>
            </a:r>
            <a:endParaRPr lang="en-US" sz="1600" dirty="0">
              <a:solidFill>
                <a:schemeClr val="tx1">
                  <a:lumMod val="85000"/>
                  <a:lumOff val="15000"/>
                </a:schemeClr>
              </a:solidFill>
              <a:latin typeface="+mn-lt"/>
              <a:cs typeface="+mn-ea"/>
              <a:sym typeface="+mn-lt"/>
            </a:endParaRPr>
          </a:p>
        </p:txBody>
      </p:sp>
      <p:sp>
        <p:nvSpPr>
          <p:cNvPr id="55" name="Inhaltsplatzhalter 4">
            <a:extLst>
              <a:ext uri="{FF2B5EF4-FFF2-40B4-BE49-F238E27FC236}">
                <a16:creationId xmlns="" xmlns:a16="http://schemas.microsoft.com/office/drawing/2014/main" id="{57B7A0FF-22FF-41BA-953F-A2C3600CDAB4}"/>
              </a:ext>
            </a:extLst>
          </p:cNvPr>
          <p:cNvSpPr txBox="1">
            <a:spLocks/>
          </p:cNvSpPr>
          <p:nvPr/>
        </p:nvSpPr>
        <p:spPr>
          <a:xfrm>
            <a:off x="657094" y="3009079"/>
            <a:ext cx="4501565" cy="5847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0"/>
              </a:spcAft>
              <a:buNone/>
              <a:defRPr/>
            </a:pPr>
            <a:r>
              <a:rPr lang="zh-CN" altLang="en-US" sz="2000" noProof="1">
                <a:solidFill>
                  <a:schemeClr val="tx1">
                    <a:lumMod val="85000"/>
                    <a:lumOff val="15000"/>
                  </a:schemeClr>
                </a:solidFill>
                <a:latin typeface="+mn-lt"/>
                <a:cs typeface="+mn-ea"/>
                <a:sym typeface="+mn-lt"/>
              </a:rPr>
              <a:t>调动和鼓励他人的能力</a:t>
            </a:r>
            <a:r>
              <a:rPr lang="en-US" altLang="zh-CN" sz="2000" noProof="1">
                <a:solidFill>
                  <a:schemeClr val="tx1">
                    <a:lumMod val="85000"/>
                    <a:lumOff val="15000"/>
                  </a:schemeClr>
                </a:solidFill>
                <a:latin typeface="+mn-lt"/>
                <a:cs typeface="+mn-ea"/>
                <a:sym typeface="+mn-lt"/>
              </a:rPr>
              <a:t>,</a:t>
            </a:r>
            <a:r>
              <a:rPr lang="en-US" altLang="zh-CN" sz="1800" noProof="1">
                <a:solidFill>
                  <a:schemeClr val="tx1">
                    <a:lumMod val="85000"/>
                    <a:lumOff val="15000"/>
                  </a:schemeClr>
                </a:solidFill>
                <a:latin typeface="+mn-lt"/>
                <a:cs typeface="+mn-ea"/>
                <a:sym typeface="+mn-lt"/>
              </a:rPr>
              <a:t> </a:t>
            </a:r>
            <a:r>
              <a:rPr lang="zh-CN" altLang="en-US" sz="1800" noProof="1">
                <a:solidFill>
                  <a:schemeClr val="tx1">
                    <a:lumMod val="85000"/>
                    <a:lumOff val="15000"/>
                  </a:schemeClr>
                </a:solidFill>
                <a:latin typeface="+mn-lt"/>
                <a:cs typeface="+mn-ea"/>
                <a:sym typeface="+mn-lt"/>
              </a:rPr>
              <a:t>富有感染力的热情使组织的潜能发挥到极至</a:t>
            </a:r>
          </a:p>
        </p:txBody>
      </p:sp>
      <p:sp>
        <p:nvSpPr>
          <p:cNvPr id="56" name="Inhaltsplatzhalter 4">
            <a:extLst>
              <a:ext uri="{FF2B5EF4-FFF2-40B4-BE49-F238E27FC236}">
                <a16:creationId xmlns="" xmlns:a16="http://schemas.microsoft.com/office/drawing/2014/main" id="{754D4713-A15B-4A26-8236-3B3CFE02E414}"/>
              </a:ext>
            </a:extLst>
          </p:cNvPr>
          <p:cNvSpPr txBox="1">
            <a:spLocks/>
          </p:cNvSpPr>
          <p:nvPr/>
        </p:nvSpPr>
        <p:spPr>
          <a:xfrm>
            <a:off x="5829146" y="3009079"/>
            <a:ext cx="2259378"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nergizer</a:t>
            </a:r>
            <a:r>
              <a:rPr lang="zh-CN" altLang="en-US" sz="2000" noProof="1">
                <a:solidFill>
                  <a:schemeClr val="tx1">
                    <a:lumMod val="85000"/>
                    <a:lumOff val="15000"/>
                  </a:schemeClr>
                </a:solidFill>
                <a:latin typeface="+mn-lt"/>
                <a:cs typeface="+mn-ea"/>
                <a:sym typeface="+mn-lt"/>
              </a:rPr>
              <a:t>（激励）</a:t>
            </a:r>
            <a:endParaRPr lang="en-US" sz="1600" dirty="0">
              <a:solidFill>
                <a:schemeClr val="tx1">
                  <a:lumMod val="85000"/>
                  <a:lumOff val="15000"/>
                </a:schemeClr>
              </a:solidFill>
              <a:latin typeface="+mn-lt"/>
              <a:cs typeface="+mn-ea"/>
              <a:sym typeface="+mn-lt"/>
            </a:endParaRPr>
          </a:p>
        </p:txBody>
      </p:sp>
      <p:sp>
        <p:nvSpPr>
          <p:cNvPr id="57" name="Inhaltsplatzhalter 4">
            <a:extLst>
              <a:ext uri="{FF2B5EF4-FFF2-40B4-BE49-F238E27FC236}">
                <a16:creationId xmlns="" xmlns:a16="http://schemas.microsoft.com/office/drawing/2014/main" id="{9901F26D-091C-484C-8917-23478BF77587}"/>
              </a:ext>
            </a:extLst>
          </p:cNvPr>
          <p:cNvSpPr txBox="1">
            <a:spLocks/>
          </p:cNvSpPr>
          <p:nvPr/>
        </p:nvSpPr>
        <p:spPr>
          <a:xfrm>
            <a:off x="657094" y="4117271"/>
            <a:ext cx="4422957" cy="5847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0"/>
              </a:spcAft>
              <a:buNone/>
              <a:defRPr/>
            </a:pPr>
            <a:r>
              <a:rPr lang="zh-CN" altLang="en-US" sz="2000" noProof="1">
                <a:solidFill>
                  <a:schemeClr val="tx1">
                    <a:lumMod val="85000"/>
                    <a:lumOff val="15000"/>
                  </a:schemeClr>
                </a:solidFill>
                <a:latin typeface="+mn-lt"/>
                <a:cs typeface="+mn-ea"/>
                <a:sym typeface="+mn-lt"/>
              </a:rPr>
              <a:t>竞争精神对速度有与生俱来的追求，</a:t>
            </a:r>
            <a:r>
              <a:rPr lang="zh-CN" altLang="en-US" sz="1800" noProof="1">
                <a:solidFill>
                  <a:schemeClr val="tx1">
                    <a:lumMod val="85000"/>
                    <a:lumOff val="15000"/>
                  </a:schemeClr>
                </a:solidFill>
                <a:latin typeface="+mn-lt"/>
                <a:cs typeface="+mn-ea"/>
                <a:sym typeface="+mn-lt"/>
              </a:rPr>
              <a:t>坚定的信念和大胆的支持</a:t>
            </a:r>
          </a:p>
        </p:txBody>
      </p:sp>
      <p:sp>
        <p:nvSpPr>
          <p:cNvPr id="58" name="Inhaltsplatzhalter 4">
            <a:extLst>
              <a:ext uri="{FF2B5EF4-FFF2-40B4-BE49-F238E27FC236}">
                <a16:creationId xmlns="" xmlns:a16="http://schemas.microsoft.com/office/drawing/2014/main" id="{0EE1E676-B445-4754-BD3D-C9D2756902C7}"/>
              </a:ext>
            </a:extLst>
          </p:cNvPr>
          <p:cNvSpPr txBox="1">
            <a:spLocks/>
          </p:cNvSpPr>
          <p:nvPr/>
        </p:nvSpPr>
        <p:spPr>
          <a:xfrm>
            <a:off x="6115364" y="4174096"/>
            <a:ext cx="2147074"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dge</a:t>
            </a:r>
            <a:r>
              <a:rPr lang="zh-CN" altLang="en-US" sz="2000" noProof="1">
                <a:solidFill>
                  <a:schemeClr val="tx1">
                    <a:lumMod val="85000"/>
                    <a:lumOff val="15000"/>
                  </a:schemeClr>
                </a:solidFill>
                <a:latin typeface="+mn-lt"/>
                <a:cs typeface="+mn-ea"/>
                <a:sym typeface="+mn-lt"/>
              </a:rPr>
              <a:t>（敏锐）</a:t>
            </a:r>
            <a:endParaRPr lang="en-US" sz="1600" dirty="0">
              <a:solidFill>
                <a:schemeClr val="tx1">
                  <a:lumMod val="85000"/>
                  <a:lumOff val="15000"/>
                </a:schemeClr>
              </a:solidFill>
              <a:latin typeface="+mn-lt"/>
              <a:cs typeface="+mn-ea"/>
              <a:sym typeface="+mn-lt"/>
            </a:endParaRPr>
          </a:p>
        </p:txBody>
      </p:sp>
      <p:sp>
        <p:nvSpPr>
          <p:cNvPr id="59" name="Inhaltsplatzhalter 4">
            <a:extLst>
              <a:ext uri="{FF2B5EF4-FFF2-40B4-BE49-F238E27FC236}">
                <a16:creationId xmlns="" xmlns:a16="http://schemas.microsoft.com/office/drawing/2014/main" id="{28F68066-A20E-4183-9828-D468E6910E23}"/>
              </a:ext>
            </a:extLst>
          </p:cNvPr>
          <p:cNvSpPr txBox="1">
            <a:spLocks/>
          </p:cNvSpPr>
          <p:nvPr/>
        </p:nvSpPr>
        <p:spPr>
          <a:xfrm>
            <a:off x="4659791" y="5361577"/>
            <a:ext cx="2064775"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2000" noProof="1">
                <a:solidFill>
                  <a:schemeClr val="tx1">
                    <a:lumMod val="85000"/>
                    <a:lumOff val="15000"/>
                  </a:schemeClr>
                </a:solidFill>
                <a:latin typeface="+mn-lt"/>
                <a:cs typeface="+mn-ea"/>
                <a:sym typeface="+mn-lt"/>
              </a:rPr>
              <a:t>达到目标</a:t>
            </a:r>
            <a:endParaRPr lang="en-US" sz="1400" dirty="0">
              <a:solidFill>
                <a:schemeClr val="tx1">
                  <a:lumMod val="85000"/>
                  <a:lumOff val="15000"/>
                </a:schemeClr>
              </a:solidFill>
              <a:latin typeface="+mn-lt"/>
              <a:cs typeface="+mn-ea"/>
              <a:sym typeface="+mn-lt"/>
            </a:endParaRPr>
          </a:p>
        </p:txBody>
      </p:sp>
      <p:sp>
        <p:nvSpPr>
          <p:cNvPr id="60" name="Inhaltsplatzhalter 4">
            <a:extLst>
              <a:ext uri="{FF2B5EF4-FFF2-40B4-BE49-F238E27FC236}">
                <a16:creationId xmlns="" xmlns:a16="http://schemas.microsoft.com/office/drawing/2014/main" id="{2BB52FB4-3731-4234-BDCA-1139B42947B7}"/>
              </a:ext>
            </a:extLst>
          </p:cNvPr>
          <p:cNvSpPr txBox="1">
            <a:spLocks/>
          </p:cNvSpPr>
          <p:nvPr/>
        </p:nvSpPr>
        <p:spPr>
          <a:xfrm>
            <a:off x="6499822" y="5300023"/>
            <a:ext cx="2010378"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xecution</a:t>
            </a:r>
            <a:r>
              <a:rPr lang="zh-CN" altLang="en-US" sz="2000" noProof="1">
                <a:solidFill>
                  <a:schemeClr val="tx1">
                    <a:lumMod val="85000"/>
                    <a:lumOff val="15000"/>
                  </a:schemeClr>
                </a:solidFill>
                <a:latin typeface="+mn-lt"/>
                <a:cs typeface="+mn-ea"/>
                <a:sym typeface="+mn-lt"/>
              </a:rPr>
              <a:t>（执行）</a:t>
            </a:r>
            <a:endParaRPr lang="en-US" sz="1600" dirty="0">
              <a:solidFill>
                <a:schemeClr val="tx1">
                  <a:lumMod val="85000"/>
                  <a:lumOff val="15000"/>
                </a:schemeClr>
              </a:solidFill>
              <a:latin typeface="+mn-lt"/>
              <a:cs typeface="+mn-ea"/>
              <a:sym typeface="+mn-lt"/>
            </a:endParaRPr>
          </a:p>
        </p:txBody>
      </p:sp>
      <p:grpSp>
        <p:nvGrpSpPr>
          <p:cNvPr id="10" name="组合 9">
            <a:extLst>
              <a:ext uri="{FF2B5EF4-FFF2-40B4-BE49-F238E27FC236}">
                <a16:creationId xmlns="" xmlns:a16="http://schemas.microsoft.com/office/drawing/2014/main" id="{ECC6C25E-196B-40AC-84E0-5B8F22322ECC}"/>
              </a:ext>
            </a:extLst>
          </p:cNvPr>
          <p:cNvGrpSpPr/>
          <p:nvPr/>
        </p:nvGrpSpPr>
        <p:grpSpPr>
          <a:xfrm flipH="1">
            <a:off x="8215262" y="1671606"/>
            <a:ext cx="4730369" cy="4333650"/>
            <a:chOff x="207214" y="1565728"/>
            <a:chExt cx="4730369" cy="4333650"/>
          </a:xfrm>
        </p:grpSpPr>
        <p:cxnSp>
          <p:nvCxnSpPr>
            <p:cNvPr id="38" name="Straight Connector 71">
              <a:extLst>
                <a:ext uri="{FF2B5EF4-FFF2-40B4-BE49-F238E27FC236}">
                  <a16:creationId xmlns="" xmlns:a16="http://schemas.microsoft.com/office/drawing/2014/main" id="{B02B5269-D0D2-4F6F-9410-A0C0884110E8}"/>
                </a:ext>
              </a:extLst>
            </p:cNvPr>
            <p:cNvCxnSpPr>
              <a:endCxn id="49" idx="3"/>
            </p:cNvCxnSpPr>
            <p:nvPr/>
          </p:nvCxnSpPr>
          <p:spPr>
            <a:xfrm flipV="1">
              <a:off x="3128483" y="2498597"/>
              <a:ext cx="539518" cy="4991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73">
              <a:extLst>
                <a:ext uri="{FF2B5EF4-FFF2-40B4-BE49-F238E27FC236}">
                  <a16:creationId xmlns="" xmlns:a16="http://schemas.microsoft.com/office/drawing/2014/main" id="{32AC33C7-1199-4D04-842A-D019C9A7C982}"/>
                </a:ext>
              </a:extLst>
            </p:cNvPr>
            <p:cNvCxnSpPr/>
            <p:nvPr/>
          </p:nvCxnSpPr>
          <p:spPr>
            <a:xfrm flipV="1">
              <a:off x="3399663" y="3295451"/>
              <a:ext cx="763991" cy="1921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76">
              <a:extLst>
                <a:ext uri="{FF2B5EF4-FFF2-40B4-BE49-F238E27FC236}">
                  <a16:creationId xmlns="" xmlns:a16="http://schemas.microsoft.com/office/drawing/2014/main" id="{251B66D9-13E1-4772-A24A-CC4049CEF962}"/>
                </a:ext>
              </a:extLst>
            </p:cNvPr>
            <p:cNvCxnSpPr>
              <a:endCxn id="52" idx="1"/>
            </p:cNvCxnSpPr>
            <p:nvPr/>
          </p:nvCxnSpPr>
          <p:spPr>
            <a:xfrm>
              <a:off x="3136659" y="4548082"/>
              <a:ext cx="485138" cy="47699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77">
              <a:extLst>
                <a:ext uri="{FF2B5EF4-FFF2-40B4-BE49-F238E27FC236}">
                  <a16:creationId xmlns="" xmlns:a16="http://schemas.microsoft.com/office/drawing/2014/main" id="{CF498F0D-B49A-440C-A6B4-B53F82CD8728}"/>
                </a:ext>
              </a:extLst>
            </p:cNvPr>
            <p:cNvCxnSpPr>
              <a:endCxn id="51" idx="2"/>
            </p:cNvCxnSpPr>
            <p:nvPr/>
          </p:nvCxnSpPr>
          <p:spPr>
            <a:xfrm>
              <a:off x="3399663" y="4056711"/>
              <a:ext cx="658344" cy="24707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Arc 53">
              <a:extLst>
                <a:ext uri="{FF2B5EF4-FFF2-40B4-BE49-F238E27FC236}">
                  <a16:creationId xmlns="" xmlns:a16="http://schemas.microsoft.com/office/drawing/2014/main" id="{72605A7B-3F96-41C1-B784-1EE85D4BE2A7}"/>
                </a:ext>
              </a:extLst>
            </p:cNvPr>
            <p:cNvSpPr/>
            <p:nvPr/>
          </p:nvSpPr>
          <p:spPr>
            <a:xfrm>
              <a:off x="207214" y="1565728"/>
              <a:ext cx="4333650" cy="4333650"/>
            </a:xfrm>
            <a:prstGeom prst="arc">
              <a:avLst>
                <a:gd name="adj1" fmla="val 16200000"/>
                <a:gd name="adj2" fmla="val 5507395"/>
              </a:avLst>
            </a:prstGeom>
            <a:ln w="5715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43" name="Arc 52">
              <a:extLst>
                <a:ext uri="{FF2B5EF4-FFF2-40B4-BE49-F238E27FC236}">
                  <a16:creationId xmlns="" xmlns:a16="http://schemas.microsoft.com/office/drawing/2014/main" id="{504E9C09-F46C-48C4-83DD-7608262D5DDA}"/>
                </a:ext>
              </a:extLst>
            </p:cNvPr>
            <p:cNvSpPr/>
            <p:nvPr/>
          </p:nvSpPr>
          <p:spPr>
            <a:xfrm>
              <a:off x="1303234" y="2668472"/>
              <a:ext cx="2128162" cy="2128161"/>
            </a:xfrm>
            <a:prstGeom prst="arc">
              <a:avLst>
                <a:gd name="adj1" fmla="val 16200000"/>
                <a:gd name="adj2" fmla="val 5507395"/>
              </a:avLst>
            </a:prstGeom>
            <a:ln w="5715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44" name="Oval 54">
              <a:extLst>
                <a:ext uri="{FF2B5EF4-FFF2-40B4-BE49-F238E27FC236}">
                  <a16:creationId xmlns="" xmlns:a16="http://schemas.microsoft.com/office/drawing/2014/main" id="{3620258C-2F03-4AA4-A7B4-031EC7A11992}"/>
                </a:ext>
              </a:extLst>
            </p:cNvPr>
            <p:cNvSpPr/>
            <p:nvPr/>
          </p:nvSpPr>
          <p:spPr>
            <a:xfrm>
              <a:off x="2990411" y="2863470"/>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45" name="Oval 55">
              <a:extLst>
                <a:ext uri="{FF2B5EF4-FFF2-40B4-BE49-F238E27FC236}">
                  <a16:creationId xmlns="" xmlns:a16="http://schemas.microsoft.com/office/drawing/2014/main" id="{F0862290-A517-435A-A85E-A3E115B3D6B7}"/>
                </a:ext>
              </a:extLst>
            </p:cNvPr>
            <p:cNvSpPr/>
            <p:nvPr/>
          </p:nvSpPr>
          <p:spPr>
            <a:xfrm>
              <a:off x="3261218" y="3334088"/>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46" name="Oval 56">
              <a:extLst>
                <a:ext uri="{FF2B5EF4-FFF2-40B4-BE49-F238E27FC236}">
                  <a16:creationId xmlns="" xmlns:a16="http://schemas.microsoft.com/office/drawing/2014/main" id="{2F18ED6A-8552-4BC2-A1C1-E709F8810637}"/>
                </a:ext>
              </a:extLst>
            </p:cNvPr>
            <p:cNvSpPr/>
            <p:nvPr/>
          </p:nvSpPr>
          <p:spPr>
            <a:xfrm>
              <a:off x="3246550" y="3904446"/>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47" name="Oval 57">
              <a:extLst>
                <a:ext uri="{FF2B5EF4-FFF2-40B4-BE49-F238E27FC236}">
                  <a16:creationId xmlns="" xmlns:a16="http://schemas.microsoft.com/office/drawing/2014/main" id="{2B1D325B-04B9-4B5C-8EDD-AC879D6EEE2F}"/>
                </a:ext>
              </a:extLst>
            </p:cNvPr>
            <p:cNvSpPr/>
            <p:nvPr/>
          </p:nvSpPr>
          <p:spPr>
            <a:xfrm>
              <a:off x="2966943" y="4377997"/>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48" name="Oval 69">
              <a:extLst>
                <a:ext uri="{FF2B5EF4-FFF2-40B4-BE49-F238E27FC236}">
                  <a16:creationId xmlns="" xmlns:a16="http://schemas.microsoft.com/office/drawing/2014/main" id="{D975E535-5744-4AD5-A25F-BADD1AD4A53A}"/>
                </a:ext>
              </a:extLst>
            </p:cNvPr>
            <p:cNvSpPr/>
            <p:nvPr/>
          </p:nvSpPr>
          <p:spPr>
            <a:xfrm>
              <a:off x="1732378" y="3135112"/>
              <a:ext cx="1283322" cy="128331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49" name="Oval 78">
              <a:extLst>
                <a:ext uri="{FF2B5EF4-FFF2-40B4-BE49-F238E27FC236}">
                  <a16:creationId xmlns="" xmlns:a16="http://schemas.microsoft.com/office/drawing/2014/main" id="{DA8FA63D-2D9E-4CD2-B526-AEC3F29C4E11}"/>
                </a:ext>
              </a:extLst>
            </p:cNvPr>
            <p:cNvSpPr/>
            <p:nvPr/>
          </p:nvSpPr>
          <p:spPr>
            <a:xfrm>
              <a:off x="3545240" y="1783096"/>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50" name="Oval 79">
              <a:extLst>
                <a:ext uri="{FF2B5EF4-FFF2-40B4-BE49-F238E27FC236}">
                  <a16:creationId xmlns="" xmlns:a16="http://schemas.microsoft.com/office/drawing/2014/main" id="{F10CDE79-D0CA-4D67-95D6-BCCF63397046}"/>
                </a:ext>
              </a:extLst>
            </p:cNvPr>
            <p:cNvSpPr/>
            <p:nvPr/>
          </p:nvSpPr>
          <p:spPr>
            <a:xfrm>
              <a:off x="4099317" y="2739661"/>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51" name="Oval 80">
              <a:extLst>
                <a:ext uri="{FF2B5EF4-FFF2-40B4-BE49-F238E27FC236}">
                  <a16:creationId xmlns="" xmlns:a16="http://schemas.microsoft.com/office/drawing/2014/main" id="{643F07C8-7C9B-4EB5-BCBC-1684ECB65F64}"/>
                </a:ext>
              </a:extLst>
            </p:cNvPr>
            <p:cNvSpPr/>
            <p:nvPr/>
          </p:nvSpPr>
          <p:spPr>
            <a:xfrm>
              <a:off x="4058007" y="3884650"/>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52" name="Oval 81">
              <a:extLst>
                <a:ext uri="{FF2B5EF4-FFF2-40B4-BE49-F238E27FC236}">
                  <a16:creationId xmlns="" xmlns:a16="http://schemas.microsoft.com/office/drawing/2014/main" id="{3D9580CF-D2B4-46B5-8A1D-B75637E5D1DE}"/>
                </a:ext>
              </a:extLst>
            </p:cNvPr>
            <p:cNvSpPr/>
            <p:nvPr/>
          </p:nvSpPr>
          <p:spPr>
            <a:xfrm>
              <a:off x="3499036" y="4902314"/>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mn-ea"/>
                <a:sym typeface="+mn-lt"/>
              </a:endParaRPr>
            </a:p>
          </p:txBody>
        </p:sp>
        <p:sp>
          <p:nvSpPr>
            <p:cNvPr id="61" name="Freeform 158">
              <a:extLst>
                <a:ext uri="{FF2B5EF4-FFF2-40B4-BE49-F238E27FC236}">
                  <a16:creationId xmlns="" xmlns:a16="http://schemas.microsoft.com/office/drawing/2014/main" id="{78EC8E2A-4895-4315-A227-2F4CE42A2BC9}"/>
                </a:ext>
              </a:extLst>
            </p:cNvPr>
            <p:cNvSpPr>
              <a:spLocks noEditPoints="1"/>
            </p:cNvSpPr>
            <p:nvPr/>
          </p:nvSpPr>
          <p:spPr bwMode="auto">
            <a:xfrm>
              <a:off x="3729250" y="5096197"/>
              <a:ext cx="377838" cy="450496"/>
            </a:xfrm>
            <a:custGeom>
              <a:avLst/>
              <a:gdLst/>
              <a:ahLst/>
              <a:cxnLst>
                <a:cxn ang="0">
                  <a:pos x="172" y="184"/>
                </a:cxn>
                <a:cxn ang="0">
                  <a:pos x="12" y="184"/>
                </a:cxn>
                <a:cxn ang="0">
                  <a:pos x="0" y="172"/>
                </a:cxn>
                <a:cxn ang="0">
                  <a:pos x="12" y="160"/>
                </a:cxn>
                <a:cxn ang="0">
                  <a:pos x="24" y="148"/>
                </a:cxn>
                <a:cxn ang="0">
                  <a:pos x="24" y="68"/>
                </a:cxn>
                <a:cxn ang="0">
                  <a:pos x="80" y="12"/>
                </a:cxn>
                <a:cxn ang="0">
                  <a:pos x="92" y="0"/>
                </a:cxn>
                <a:cxn ang="0">
                  <a:pos x="104" y="12"/>
                </a:cxn>
                <a:cxn ang="0">
                  <a:pos x="160" y="68"/>
                </a:cxn>
                <a:cxn ang="0">
                  <a:pos x="160" y="148"/>
                </a:cxn>
                <a:cxn ang="0">
                  <a:pos x="172" y="160"/>
                </a:cxn>
                <a:cxn ang="0">
                  <a:pos x="184" y="172"/>
                </a:cxn>
                <a:cxn ang="0">
                  <a:pos x="172" y="184"/>
                </a:cxn>
                <a:cxn ang="0">
                  <a:pos x="92" y="220"/>
                </a:cxn>
                <a:cxn ang="0">
                  <a:pos x="68" y="196"/>
                </a:cxn>
                <a:cxn ang="0">
                  <a:pos x="116" y="196"/>
                </a:cxn>
                <a:cxn ang="0">
                  <a:pos x="92" y="220"/>
                </a:cxn>
              </a:cxnLst>
              <a:rect l="0" t="0" r="r" b="b"/>
              <a:pathLst>
                <a:path w="184" h="220">
                  <a:moveTo>
                    <a:pt x="172" y="184"/>
                  </a:moveTo>
                  <a:cubicBezTo>
                    <a:pt x="12" y="184"/>
                    <a:pt x="12" y="184"/>
                    <a:pt x="12" y="184"/>
                  </a:cubicBezTo>
                  <a:cubicBezTo>
                    <a:pt x="5" y="184"/>
                    <a:pt x="0" y="179"/>
                    <a:pt x="0" y="172"/>
                  </a:cubicBezTo>
                  <a:cubicBezTo>
                    <a:pt x="0" y="165"/>
                    <a:pt x="5" y="160"/>
                    <a:pt x="12" y="160"/>
                  </a:cubicBezTo>
                  <a:cubicBezTo>
                    <a:pt x="19" y="160"/>
                    <a:pt x="24" y="155"/>
                    <a:pt x="24" y="148"/>
                  </a:cubicBezTo>
                  <a:cubicBezTo>
                    <a:pt x="24" y="68"/>
                    <a:pt x="24" y="68"/>
                    <a:pt x="24" y="68"/>
                  </a:cubicBezTo>
                  <a:cubicBezTo>
                    <a:pt x="24" y="37"/>
                    <a:pt x="49" y="12"/>
                    <a:pt x="80" y="12"/>
                  </a:cubicBezTo>
                  <a:cubicBezTo>
                    <a:pt x="80" y="5"/>
                    <a:pt x="85" y="0"/>
                    <a:pt x="92" y="0"/>
                  </a:cubicBezTo>
                  <a:cubicBezTo>
                    <a:pt x="99" y="0"/>
                    <a:pt x="104" y="5"/>
                    <a:pt x="104" y="12"/>
                  </a:cubicBezTo>
                  <a:cubicBezTo>
                    <a:pt x="135" y="12"/>
                    <a:pt x="160" y="37"/>
                    <a:pt x="160" y="68"/>
                  </a:cubicBezTo>
                  <a:cubicBezTo>
                    <a:pt x="160" y="148"/>
                    <a:pt x="160" y="148"/>
                    <a:pt x="160" y="148"/>
                  </a:cubicBezTo>
                  <a:cubicBezTo>
                    <a:pt x="160" y="155"/>
                    <a:pt x="165" y="160"/>
                    <a:pt x="172" y="160"/>
                  </a:cubicBezTo>
                  <a:cubicBezTo>
                    <a:pt x="179" y="160"/>
                    <a:pt x="184" y="165"/>
                    <a:pt x="184" y="172"/>
                  </a:cubicBezTo>
                  <a:cubicBezTo>
                    <a:pt x="184" y="179"/>
                    <a:pt x="179" y="184"/>
                    <a:pt x="172" y="184"/>
                  </a:cubicBezTo>
                  <a:moveTo>
                    <a:pt x="92" y="220"/>
                  </a:moveTo>
                  <a:cubicBezTo>
                    <a:pt x="79" y="220"/>
                    <a:pt x="68" y="209"/>
                    <a:pt x="68" y="196"/>
                  </a:cubicBezTo>
                  <a:cubicBezTo>
                    <a:pt x="116" y="196"/>
                    <a:pt x="116" y="196"/>
                    <a:pt x="116" y="196"/>
                  </a:cubicBezTo>
                  <a:cubicBezTo>
                    <a:pt x="116" y="209"/>
                    <a:pt x="105" y="220"/>
                    <a:pt x="92" y="22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Freeform 179">
              <a:extLst>
                <a:ext uri="{FF2B5EF4-FFF2-40B4-BE49-F238E27FC236}">
                  <a16:creationId xmlns="" xmlns:a16="http://schemas.microsoft.com/office/drawing/2014/main" id="{AF84700A-8266-4D62-B645-F8F0E2D54E0A}"/>
                </a:ext>
              </a:extLst>
            </p:cNvPr>
            <p:cNvSpPr>
              <a:spLocks noEditPoints="1"/>
            </p:cNvSpPr>
            <p:nvPr/>
          </p:nvSpPr>
          <p:spPr bwMode="auto">
            <a:xfrm>
              <a:off x="3735190" y="1972135"/>
              <a:ext cx="458366" cy="460184"/>
            </a:xfrm>
            <a:custGeom>
              <a:avLst/>
              <a:gdLst/>
              <a:ahLst/>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l="0" t="0" r="r" b="b"/>
              <a:pathLst>
                <a:path w="256" h="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Freeform 197">
              <a:extLst>
                <a:ext uri="{FF2B5EF4-FFF2-40B4-BE49-F238E27FC236}">
                  <a16:creationId xmlns="" xmlns:a16="http://schemas.microsoft.com/office/drawing/2014/main" id="{2C94BA5E-7C08-4920-B85A-CAD4ADC70924}"/>
                </a:ext>
              </a:extLst>
            </p:cNvPr>
            <p:cNvSpPr>
              <a:spLocks noEditPoints="1"/>
            </p:cNvSpPr>
            <p:nvPr/>
          </p:nvSpPr>
          <p:spPr bwMode="auto">
            <a:xfrm>
              <a:off x="4330331" y="2977024"/>
              <a:ext cx="376238" cy="363537"/>
            </a:xfrm>
            <a:custGeom>
              <a:avLst/>
              <a:gdLst/>
              <a:ahLst/>
              <a:cxnLst>
                <a:cxn ang="0">
                  <a:pos x="240" y="220"/>
                </a:cxn>
                <a:cxn ang="0">
                  <a:pos x="228" y="232"/>
                </a:cxn>
                <a:cxn ang="0">
                  <a:pos x="221" y="230"/>
                </a:cxn>
                <a:cxn ang="0">
                  <a:pos x="221" y="230"/>
                </a:cxn>
                <a:cxn ang="0">
                  <a:pos x="163" y="186"/>
                </a:cxn>
                <a:cxn ang="0">
                  <a:pos x="82" y="230"/>
                </a:cxn>
                <a:cxn ang="0">
                  <a:pos x="82" y="230"/>
                </a:cxn>
                <a:cxn ang="0">
                  <a:pos x="76" y="232"/>
                </a:cxn>
                <a:cxn ang="0">
                  <a:pos x="69" y="230"/>
                </a:cxn>
                <a:cxn ang="0">
                  <a:pos x="5" y="182"/>
                </a:cxn>
                <a:cxn ang="0">
                  <a:pos x="0" y="172"/>
                </a:cxn>
                <a:cxn ang="0">
                  <a:pos x="0" y="12"/>
                </a:cxn>
                <a:cxn ang="0">
                  <a:pos x="12" y="0"/>
                </a:cxn>
                <a:cxn ang="0">
                  <a:pos x="19" y="3"/>
                </a:cxn>
                <a:cxn ang="0">
                  <a:pos x="19" y="3"/>
                </a:cxn>
                <a:cxn ang="0">
                  <a:pos x="77" y="46"/>
                </a:cxn>
                <a:cxn ang="0">
                  <a:pos x="159" y="1"/>
                </a:cxn>
                <a:cxn ang="0">
                  <a:pos x="159" y="1"/>
                </a:cxn>
                <a:cxn ang="0">
                  <a:pos x="164" y="0"/>
                </a:cxn>
                <a:cxn ang="0">
                  <a:pos x="171" y="3"/>
                </a:cxn>
                <a:cxn ang="0">
                  <a:pos x="171" y="3"/>
                </a:cxn>
                <a:cxn ang="0">
                  <a:pos x="234" y="50"/>
                </a:cxn>
                <a:cxn ang="0">
                  <a:pos x="235" y="51"/>
                </a:cxn>
                <a:cxn ang="0">
                  <a:pos x="235" y="51"/>
                </a:cxn>
                <a:cxn ang="0">
                  <a:pos x="235" y="51"/>
                </a:cxn>
                <a:cxn ang="0">
                  <a:pos x="240" y="60"/>
                </a:cxn>
                <a:cxn ang="0">
                  <a:pos x="240" y="220"/>
                </a:cxn>
                <a:cxn ang="0">
                  <a:pos x="64" y="196"/>
                </a:cxn>
                <a:cxn ang="0">
                  <a:pos x="64" y="66"/>
                </a:cxn>
                <a:cxn ang="0">
                  <a:pos x="24" y="36"/>
                </a:cxn>
                <a:cxn ang="0">
                  <a:pos x="24" y="166"/>
                </a:cxn>
                <a:cxn ang="0">
                  <a:pos x="64" y="196"/>
                </a:cxn>
                <a:cxn ang="0">
                  <a:pos x="152" y="32"/>
                </a:cxn>
                <a:cxn ang="0">
                  <a:pos x="88" y="67"/>
                </a:cxn>
                <a:cxn ang="0">
                  <a:pos x="88" y="200"/>
                </a:cxn>
                <a:cxn ang="0">
                  <a:pos x="152" y="165"/>
                </a:cxn>
                <a:cxn ang="0">
                  <a:pos x="152" y="32"/>
                </a:cxn>
                <a:cxn ang="0">
                  <a:pos x="216" y="66"/>
                </a:cxn>
                <a:cxn ang="0">
                  <a:pos x="176" y="36"/>
                </a:cxn>
                <a:cxn ang="0">
                  <a:pos x="176" y="166"/>
                </a:cxn>
                <a:cxn ang="0">
                  <a:pos x="216" y="196"/>
                </a:cxn>
                <a:cxn ang="0">
                  <a:pos x="216" y="66"/>
                </a:cxn>
              </a:cxnLst>
              <a:rect l="0" t="0" r="r" b="b"/>
              <a:pathLst>
                <a:path w="240" h="232">
                  <a:moveTo>
                    <a:pt x="240" y="220"/>
                  </a:moveTo>
                  <a:cubicBezTo>
                    <a:pt x="240" y="227"/>
                    <a:pt x="235" y="232"/>
                    <a:pt x="228" y="232"/>
                  </a:cubicBezTo>
                  <a:cubicBezTo>
                    <a:pt x="225" y="232"/>
                    <a:pt x="223" y="231"/>
                    <a:pt x="221" y="230"/>
                  </a:cubicBezTo>
                  <a:cubicBezTo>
                    <a:pt x="221" y="230"/>
                    <a:pt x="221" y="230"/>
                    <a:pt x="221" y="230"/>
                  </a:cubicBezTo>
                  <a:cubicBezTo>
                    <a:pt x="163" y="186"/>
                    <a:pt x="163" y="186"/>
                    <a:pt x="163" y="186"/>
                  </a:cubicBezTo>
                  <a:cubicBezTo>
                    <a:pt x="82" y="230"/>
                    <a:pt x="82" y="230"/>
                    <a:pt x="82" y="230"/>
                  </a:cubicBezTo>
                  <a:cubicBezTo>
                    <a:pt x="82" y="230"/>
                    <a:pt x="82" y="230"/>
                    <a:pt x="82" y="230"/>
                  </a:cubicBezTo>
                  <a:cubicBezTo>
                    <a:pt x="80" y="231"/>
                    <a:pt x="78" y="232"/>
                    <a:pt x="76" y="232"/>
                  </a:cubicBezTo>
                  <a:cubicBezTo>
                    <a:pt x="73" y="232"/>
                    <a:pt x="71" y="231"/>
                    <a:pt x="69" y="230"/>
                  </a:cubicBezTo>
                  <a:cubicBezTo>
                    <a:pt x="5" y="182"/>
                    <a:pt x="5" y="182"/>
                    <a:pt x="5" y="182"/>
                  </a:cubicBezTo>
                  <a:cubicBezTo>
                    <a:pt x="2" y="180"/>
                    <a:pt x="0" y="176"/>
                    <a:pt x="0" y="172"/>
                  </a:cubicBezTo>
                  <a:cubicBezTo>
                    <a:pt x="0" y="12"/>
                    <a:pt x="0" y="12"/>
                    <a:pt x="0" y="12"/>
                  </a:cubicBezTo>
                  <a:cubicBezTo>
                    <a:pt x="0" y="5"/>
                    <a:pt x="5" y="0"/>
                    <a:pt x="12" y="0"/>
                  </a:cubicBezTo>
                  <a:cubicBezTo>
                    <a:pt x="15" y="0"/>
                    <a:pt x="17" y="1"/>
                    <a:pt x="19" y="3"/>
                  </a:cubicBezTo>
                  <a:cubicBezTo>
                    <a:pt x="19" y="3"/>
                    <a:pt x="19" y="3"/>
                    <a:pt x="19" y="3"/>
                  </a:cubicBezTo>
                  <a:cubicBezTo>
                    <a:pt x="77" y="46"/>
                    <a:pt x="77" y="46"/>
                    <a:pt x="77" y="46"/>
                  </a:cubicBezTo>
                  <a:cubicBezTo>
                    <a:pt x="159" y="1"/>
                    <a:pt x="159" y="1"/>
                    <a:pt x="159" y="1"/>
                  </a:cubicBezTo>
                  <a:cubicBezTo>
                    <a:pt x="159" y="1"/>
                    <a:pt x="159" y="1"/>
                    <a:pt x="159" y="1"/>
                  </a:cubicBezTo>
                  <a:cubicBezTo>
                    <a:pt x="160" y="1"/>
                    <a:pt x="162" y="0"/>
                    <a:pt x="164" y="0"/>
                  </a:cubicBezTo>
                  <a:cubicBezTo>
                    <a:pt x="167" y="0"/>
                    <a:pt x="169" y="1"/>
                    <a:pt x="171" y="3"/>
                  </a:cubicBezTo>
                  <a:cubicBezTo>
                    <a:pt x="171" y="3"/>
                    <a:pt x="171" y="3"/>
                    <a:pt x="171" y="3"/>
                  </a:cubicBezTo>
                  <a:cubicBezTo>
                    <a:pt x="234" y="50"/>
                    <a:pt x="234" y="50"/>
                    <a:pt x="234" y="50"/>
                  </a:cubicBezTo>
                  <a:cubicBezTo>
                    <a:pt x="235" y="50"/>
                    <a:pt x="235" y="50"/>
                    <a:pt x="235" y="51"/>
                  </a:cubicBezTo>
                  <a:cubicBezTo>
                    <a:pt x="235" y="51"/>
                    <a:pt x="235" y="51"/>
                    <a:pt x="235" y="51"/>
                  </a:cubicBezTo>
                  <a:cubicBezTo>
                    <a:pt x="235" y="51"/>
                    <a:pt x="235" y="51"/>
                    <a:pt x="235" y="51"/>
                  </a:cubicBezTo>
                  <a:cubicBezTo>
                    <a:pt x="238" y="53"/>
                    <a:pt x="240" y="56"/>
                    <a:pt x="240" y="60"/>
                  </a:cubicBezTo>
                  <a:lnTo>
                    <a:pt x="240" y="220"/>
                  </a:lnTo>
                  <a:close/>
                  <a:moveTo>
                    <a:pt x="64" y="196"/>
                  </a:moveTo>
                  <a:cubicBezTo>
                    <a:pt x="64" y="66"/>
                    <a:pt x="64" y="66"/>
                    <a:pt x="64" y="66"/>
                  </a:cubicBezTo>
                  <a:cubicBezTo>
                    <a:pt x="24" y="36"/>
                    <a:pt x="24" y="36"/>
                    <a:pt x="24" y="36"/>
                  </a:cubicBezTo>
                  <a:cubicBezTo>
                    <a:pt x="24" y="166"/>
                    <a:pt x="24" y="166"/>
                    <a:pt x="24" y="166"/>
                  </a:cubicBezTo>
                  <a:lnTo>
                    <a:pt x="64" y="196"/>
                  </a:lnTo>
                  <a:close/>
                  <a:moveTo>
                    <a:pt x="152" y="32"/>
                  </a:moveTo>
                  <a:cubicBezTo>
                    <a:pt x="88" y="67"/>
                    <a:pt x="88" y="67"/>
                    <a:pt x="88" y="67"/>
                  </a:cubicBezTo>
                  <a:cubicBezTo>
                    <a:pt x="88" y="200"/>
                    <a:pt x="88" y="200"/>
                    <a:pt x="88" y="200"/>
                  </a:cubicBezTo>
                  <a:cubicBezTo>
                    <a:pt x="152" y="165"/>
                    <a:pt x="152" y="165"/>
                    <a:pt x="152" y="165"/>
                  </a:cubicBezTo>
                  <a:lnTo>
                    <a:pt x="152" y="32"/>
                  </a:lnTo>
                  <a:close/>
                  <a:moveTo>
                    <a:pt x="216" y="66"/>
                  </a:moveTo>
                  <a:cubicBezTo>
                    <a:pt x="176" y="36"/>
                    <a:pt x="176" y="36"/>
                    <a:pt x="176" y="36"/>
                  </a:cubicBezTo>
                  <a:cubicBezTo>
                    <a:pt x="176" y="166"/>
                    <a:pt x="176" y="166"/>
                    <a:pt x="176" y="166"/>
                  </a:cubicBezTo>
                  <a:cubicBezTo>
                    <a:pt x="216" y="196"/>
                    <a:pt x="216" y="196"/>
                    <a:pt x="216" y="196"/>
                  </a:cubicBezTo>
                  <a:lnTo>
                    <a:pt x="216"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Freeform 216">
              <a:extLst>
                <a:ext uri="{FF2B5EF4-FFF2-40B4-BE49-F238E27FC236}">
                  <a16:creationId xmlns="" xmlns:a16="http://schemas.microsoft.com/office/drawing/2014/main" id="{DB088603-7043-42E6-879B-A1EF5FFBAE34}"/>
                </a:ext>
              </a:extLst>
            </p:cNvPr>
            <p:cNvSpPr>
              <a:spLocks noEditPoints="1"/>
            </p:cNvSpPr>
            <p:nvPr/>
          </p:nvSpPr>
          <p:spPr bwMode="auto">
            <a:xfrm>
              <a:off x="4241577" y="4068218"/>
              <a:ext cx="471126" cy="471126"/>
            </a:xfrm>
            <a:custGeom>
              <a:avLst/>
              <a:gdLst/>
              <a:ahLst/>
              <a:cxnLst>
                <a:cxn ang="0">
                  <a:pos x="229" y="140"/>
                </a:cxn>
                <a:cxn ang="0">
                  <a:pos x="59" y="53"/>
                </a:cxn>
                <a:cxn ang="0">
                  <a:pos x="84" y="39"/>
                </a:cxn>
                <a:cxn ang="0">
                  <a:pos x="86" y="43"/>
                </a:cxn>
                <a:cxn ang="0">
                  <a:pos x="85" y="47"/>
                </a:cxn>
                <a:cxn ang="0">
                  <a:pos x="88" y="51"/>
                </a:cxn>
                <a:cxn ang="0">
                  <a:pos x="77" y="59"/>
                </a:cxn>
                <a:cxn ang="0">
                  <a:pos x="73" y="67"/>
                </a:cxn>
                <a:cxn ang="0">
                  <a:pos x="69" y="74"/>
                </a:cxn>
                <a:cxn ang="0">
                  <a:pos x="61" y="71"/>
                </a:cxn>
                <a:cxn ang="0">
                  <a:pos x="58" y="67"/>
                </a:cxn>
                <a:cxn ang="0">
                  <a:pos x="58" y="60"/>
                </a:cxn>
                <a:cxn ang="0">
                  <a:pos x="58" y="56"/>
                </a:cxn>
                <a:cxn ang="0">
                  <a:pos x="47" y="66"/>
                </a:cxn>
                <a:cxn ang="0">
                  <a:pos x="40" y="74"/>
                </a:cxn>
                <a:cxn ang="0">
                  <a:pos x="53" y="94"/>
                </a:cxn>
                <a:cxn ang="0">
                  <a:pos x="48" y="103"/>
                </a:cxn>
                <a:cxn ang="0">
                  <a:pos x="42" y="103"/>
                </a:cxn>
                <a:cxn ang="0">
                  <a:pos x="34" y="113"/>
                </a:cxn>
                <a:cxn ang="0">
                  <a:pos x="32" y="113"/>
                </a:cxn>
                <a:cxn ang="0">
                  <a:pos x="32" y="116"/>
                </a:cxn>
                <a:cxn ang="0">
                  <a:pos x="29" y="134"/>
                </a:cxn>
                <a:cxn ang="0">
                  <a:pos x="44" y="154"/>
                </a:cxn>
                <a:cxn ang="0">
                  <a:pos x="69" y="187"/>
                </a:cxn>
                <a:cxn ang="0">
                  <a:pos x="222" y="132"/>
                </a:cxn>
                <a:cxn ang="0">
                  <a:pos x="204" y="140"/>
                </a:cxn>
                <a:cxn ang="0">
                  <a:pos x="168" y="115"/>
                </a:cxn>
                <a:cxn ang="0">
                  <a:pos x="166" y="135"/>
                </a:cxn>
                <a:cxn ang="0">
                  <a:pos x="143" y="104"/>
                </a:cxn>
                <a:cxn ang="0">
                  <a:pos x="156" y="93"/>
                </a:cxn>
                <a:cxn ang="0">
                  <a:pos x="143" y="101"/>
                </a:cxn>
                <a:cxn ang="0">
                  <a:pos x="139" y="105"/>
                </a:cxn>
                <a:cxn ang="0">
                  <a:pos x="129" y="98"/>
                </a:cxn>
                <a:cxn ang="0">
                  <a:pos x="111" y="105"/>
                </a:cxn>
                <a:cxn ang="0">
                  <a:pos x="110" y="91"/>
                </a:cxn>
                <a:cxn ang="0">
                  <a:pos x="120" y="81"/>
                </a:cxn>
                <a:cxn ang="0">
                  <a:pos x="132" y="79"/>
                </a:cxn>
                <a:cxn ang="0">
                  <a:pos x="141" y="70"/>
                </a:cxn>
                <a:cxn ang="0">
                  <a:pos x="134" y="71"/>
                </a:cxn>
                <a:cxn ang="0">
                  <a:pos x="124" y="72"/>
                </a:cxn>
                <a:cxn ang="0">
                  <a:pos x="119" y="67"/>
                </a:cxn>
                <a:cxn ang="0">
                  <a:pos x="136" y="53"/>
                </a:cxn>
                <a:cxn ang="0">
                  <a:pos x="161" y="59"/>
                </a:cxn>
                <a:cxn ang="0">
                  <a:pos x="181" y="41"/>
                </a:cxn>
                <a:cxn ang="0">
                  <a:pos x="173" y="91"/>
                </a:cxn>
                <a:cxn ang="0">
                  <a:pos x="175" y="100"/>
                </a:cxn>
                <a:cxn ang="0">
                  <a:pos x="138" y="28"/>
                </a:cxn>
                <a:cxn ang="0">
                  <a:pos x="133" y="30"/>
                </a:cxn>
                <a:cxn ang="0">
                  <a:pos x="106" y="76"/>
                </a:cxn>
                <a:cxn ang="0">
                  <a:pos x="100" y="84"/>
                </a:cxn>
                <a:cxn ang="0">
                  <a:pos x="121" y="106"/>
                </a:cxn>
                <a:cxn ang="0">
                  <a:pos x="159" y="133"/>
                </a:cxn>
                <a:cxn ang="0">
                  <a:pos x="156" y="171"/>
                </a:cxn>
                <a:cxn ang="0">
                  <a:pos x="127" y="166"/>
                </a:cxn>
                <a:cxn ang="0">
                  <a:pos x="100" y="143"/>
                </a:cxn>
                <a:cxn ang="0">
                  <a:pos x="84" y="62"/>
                </a:cxn>
                <a:cxn ang="0">
                  <a:pos x="165" y="169"/>
                </a:cxn>
                <a:cxn ang="0">
                  <a:pos x="140" y="107"/>
                </a:cxn>
                <a:cxn ang="0">
                  <a:pos x="123" y="99"/>
                </a:cxn>
                <a:cxn ang="0">
                  <a:pos x="85" y="48"/>
                </a:cxn>
                <a:cxn ang="0">
                  <a:pos x="57" y="96"/>
                </a:cxn>
                <a:cxn ang="0">
                  <a:pos x="41" y="137"/>
                </a:cxn>
                <a:cxn ang="0">
                  <a:pos x="206"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文本框 64">
              <a:extLst>
                <a:ext uri="{FF2B5EF4-FFF2-40B4-BE49-F238E27FC236}">
                  <a16:creationId xmlns="" xmlns:a16="http://schemas.microsoft.com/office/drawing/2014/main" id="{2F1A916B-79A3-4A37-8A77-A44E56283403}"/>
                </a:ext>
              </a:extLst>
            </p:cNvPr>
            <p:cNvSpPr txBox="1"/>
            <p:nvPr/>
          </p:nvSpPr>
          <p:spPr>
            <a:xfrm>
              <a:off x="1870830" y="3387133"/>
              <a:ext cx="979001" cy="830997"/>
            </a:xfrm>
            <a:prstGeom prst="rect">
              <a:avLst/>
            </a:prstGeom>
            <a:noFill/>
            <a:scene3d>
              <a:camera prst="orthographicFront"/>
              <a:lightRig rig="threePt" dir="t"/>
            </a:scene3d>
            <a:sp3d>
              <a:bevelT w="0" h="0"/>
            </a:sp3d>
          </p:spPr>
          <p:txBody>
            <a:bodyPr wrap="square" rtlCol="0">
              <a:spAutoFit/>
            </a:bodyPr>
            <a:lstStyle/>
            <a:p>
              <a:pPr algn="ctr"/>
              <a:r>
                <a:rPr lang="en-US" altLang="zh-CN" sz="2400" b="1" dirty="0">
                  <a:solidFill>
                    <a:schemeClr val="bg1"/>
                  </a:solidFill>
                  <a:cs typeface="+mn-ea"/>
                  <a:sym typeface="+mn-lt"/>
                </a:rPr>
                <a:t>4E</a:t>
              </a:r>
              <a:r>
                <a:rPr lang="zh-CN" altLang="en-US" sz="2400" b="1" dirty="0">
                  <a:solidFill>
                    <a:schemeClr val="bg1"/>
                  </a:solidFill>
                  <a:cs typeface="+mn-ea"/>
                  <a:sym typeface="+mn-lt"/>
                </a:rPr>
                <a:t>素质</a:t>
              </a:r>
            </a:p>
          </p:txBody>
        </p:sp>
      </p:grpSp>
      <p:grpSp>
        <p:nvGrpSpPr>
          <p:cNvPr id="66" name="组合 65">
            <a:extLst>
              <a:ext uri="{FF2B5EF4-FFF2-40B4-BE49-F238E27FC236}">
                <a16:creationId xmlns="" xmlns:a16="http://schemas.microsoft.com/office/drawing/2014/main" id="{EBB7314A-08DD-428F-8D66-646BAF365B41}"/>
              </a:ext>
            </a:extLst>
          </p:cNvPr>
          <p:cNvGrpSpPr/>
          <p:nvPr/>
        </p:nvGrpSpPr>
        <p:grpSpPr>
          <a:xfrm>
            <a:off x="167640" y="193686"/>
            <a:ext cx="8167167" cy="825419"/>
            <a:chOff x="167640" y="-53964"/>
            <a:chExt cx="8167167" cy="825419"/>
          </a:xfrm>
        </p:grpSpPr>
        <p:sp>
          <p:nvSpPr>
            <p:cNvPr id="67" name="矩形 66">
              <a:extLst>
                <a:ext uri="{FF2B5EF4-FFF2-40B4-BE49-F238E27FC236}">
                  <a16:creationId xmlns="" xmlns:a16="http://schemas.microsoft.com/office/drawing/2014/main" id="{8751AE56-33C1-4379-BC18-E030C80E262A}"/>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8" name="矩形 67">
              <a:extLst>
                <a:ext uri="{FF2B5EF4-FFF2-40B4-BE49-F238E27FC236}">
                  <a16:creationId xmlns="" xmlns:a16="http://schemas.microsoft.com/office/drawing/2014/main" id="{BB3C9896-4BE2-4499-AC04-B597A58116D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9" name="Rectangle 6">
              <a:extLst>
                <a:ext uri="{FF2B5EF4-FFF2-40B4-BE49-F238E27FC236}">
                  <a16:creationId xmlns="" xmlns:a16="http://schemas.microsoft.com/office/drawing/2014/main" id="{9F094536-B588-494D-BA8B-D6439308BC70}"/>
                </a:ext>
              </a:extLst>
            </p:cNvPr>
            <p:cNvSpPr>
              <a:spLocks noChangeArrowheads="1"/>
            </p:cNvSpPr>
            <p:nvPr/>
          </p:nvSpPr>
          <p:spPr bwMode="auto">
            <a:xfrm>
              <a:off x="1121474" y="-53964"/>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卓越领导者应具备的核心素质</a:t>
              </a:r>
              <a:r>
                <a:rPr lang="en-US" altLang="zh-CN" sz="3600" b="1" noProof="1">
                  <a:solidFill>
                    <a:schemeClr val="tx1">
                      <a:lumMod val="85000"/>
                      <a:lumOff val="15000"/>
                    </a:schemeClr>
                  </a:solidFill>
                  <a:cs typeface="+mn-ea"/>
                  <a:sym typeface="+mn-lt"/>
                </a:rPr>
                <a:t>4E</a:t>
              </a:r>
            </a:p>
          </p:txBody>
        </p:sp>
      </p:grpSp>
    </p:spTree>
    <p:extLst>
      <p:ext uri="{BB962C8B-B14F-4D97-AF65-F5344CB8AC3E}">
        <p14:creationId xmlns:p14="http://schemas.microsoft.com/office/powerpoint/2010/main" val="272633474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071880" y="1668485"/>
            <a:ext cx="5375275" cy="4227513"/>
          </a:xfrm>
          <a:prstGeom prst="rect">
            <a:avLst/>
          </a:prstGeom>
          <a:noFill/>
          <a:ln w="9525">
            <a:noFill/>
            <a:miter lim="800000"/>
          </a:ln>
          <a:effectLst/>
        </p:spPr>
        <p:txBody>
          <a:bodyPr>
            <a:spAutoFit/>
          </a:bodyPr>
          <a:lstStyle/>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让其他人感觉受尊重</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树立你的远见</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待人如己</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对你自己和下属的行为负责</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在公开场合表扬和私下批评</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花时间去看和被看到</a:t>
            </a: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运用竞争</a:t>
            </a:r>
          </a:p>
        </p:txBody>
      </p:sp>
      <p:grpSp>
        <p:nvGrpSpPr>
          <p:cNvPr id="12" name="组合 11">
            <a:extLst>
              <a:ext uri="{FF2B5EF4-FFF2-40B4-BE49-F238E27FC236}">
                <a16:creationId xmlns="" xmlns:a16="http://schemas.microsoft.com/office/drawing/2014/main" id="{F88CCA55-4C99-4BC9-A532-543EB597CF84}"/>
              </a:ext>
            </a:extLst>
          </p:cNvPr>
          <p:cNvGrpSpPr/>
          <p:nvPr/>
        </p:nvGrpSpPr>
        <p:grpSpPr>
          <a:xfrm>
            <a:off x="167640" y="413908"/>
            <a:ext cx="8193773" cy="646331"/>
            <a:chOff x="167640" y="166258"/>
            <a:chExt cx="8193773" cy="646331"/>
          </a:xfrm>
        </p:grpSpPr>
        <p:sp>
          <p:nvSpPr>
            <p:cNvPr id="13" name="矩形 12">
              <a:extLst>
                <a:ext uri="{FF2B5EF4-FFF2-40B4-BE49-F238E27FC236}">
                  <a16:creationId xmlns="" xmlns:a16="http://schemas.microsoft.com/office/drawing/2014/main" id="{48141FD3-6A17-4FB7-B8A0-04E5380F9B64}"/>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a:extLst>
                <a:ext uri="{FF2B5EF4-FFF2-40B4-BE49-F238E27FC236}">
                  <a16:creationId xmlns="" xmlns:a16="http://schemas.microsoft.com/office/drawing/2014/main" id="{55EC4FB7-3E70-4ED0-9628-98BA9860E2AB}"/>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a:extLst>
                <a:ext uri="{FF2B5EF4-FFF2-40B4-BE49-F238E27FC236}">
                  <a16:creationId xmlns="" xmlns:a16="http://schemas.microsoft.com/office/drawing/2014/main" id="{26EECBDB-26E1-4764-81C1-BDFC7D9A68DC}"/>
                </a:ext>
              </a:extLst>
            </p:cNvPr>
            <p:cNvSpPr>
              <a:spLocks noChangeArrowheads="1"/>
            </p:cNvSpPr>
            <p:nvPr/>
          </p:nvSpPr>
          <p:spPr bwMode="auto">
            <a:xfrm>
              <a:off x="1148080" y="166258"/>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吸引追随者的七大法宝</a:t>
              </a:r>
            </a:p>
          </p:txBody>
        </p:sp>
      </p:grpSp>
      <p:pic>
        <p:nvPicPr>
          <p:cNvPr id="17" name="图片 16">
            <a:extLst>
              <a:ext uri="{FF2B5EF4-FFF2-40B4-BE49-F238E27FC236}">
                <a16:creationId xmlns="" xmlns:a16="http://schemas.microsoft.com/office/drawing/2014/main" id="{8DBA571A-DED5-4582-876E-188B054203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5993" y="86628"/>
            <a:ext cx="5388428" cy="6858000"/>
          </a:xfrm>
          <a:prstGeom prst="rect">
            <a:avLst/>
          </a:prstGeom>
        </p:spPr>
      </p:pic>
    </p:spTree>
    <p:extLst>
      <p:ext uri="{BB962C8B-B14F-4D97-AF65-F5344CB8AC3E}">
        <p14:creationId xmlns:p14="http://schemas.microsoft.com/office/powerpoint/2010/main" val="212675393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52120" y="1808786"/>
            <a:ext cx="6311900" cy="4227513"/>
          </a:xfrm>
          <a:prstGeom prst="rect">
            <a:avLst/>
          </a:prstGeom>
          <a:noFill/>
          <a:ln w="9525">
            <a:noFill/>
            <a:miter lim="800000"/>
          </a:ln>
          <a:effectLst/>
        </p:spPr>
        <p:txBody>
          <a:bodyPr>
            <a:spAutoFit/>
          </a:bodyPr>
          <a:lstStyle/>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你要成为一名优秀的教练和老师</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让管理成为一种生活方式，要天天去做</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平易近人，与你的队员之间保持公开坦诚</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定期或不定期召开恳谈会</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不要放弃任何肯定别人成绩的机会</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需要批评时，立即去做，并注意方法</a:t>
            </a: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保持铁的纪律</a:t>
            </a:r>
          </a:p>
        </p:txBody>
      </p:sp>
      <p:grpSp>
        <p:nvGrpSpPr>
          <p:cNvPr id="12" name="组合 11">
            <a:extLst>
              <a:ext uri="{FF2B5EF4-FFF2-40B4-BE49-F238E27FC236}">
                <a16:creationId xmlns="" xmlns:a16="http://schemas.microsoft.com/office/drawing/2014/main" id="{8704D052-88B4-4E39-9E77-B19253471A7E}"/>
              </a:ext>
            </a:extLst>
          </p:cNvPr>
          <p:cNvGrpSpPr/>
          <p:nvPr/>
        </p:nvGrpSpPr>
        <p:grpSpPr>
          <a:xfrm>
            <a:off x="167640" y="181209"/>
            <a:ext cx="8193773" cy="825419"/>
            <a:chOff x="167640" y="-66441"/>
            <a:chExt cx="8193773" cy="825419"/>
          </a:xfrm>
        </p:grpSpPr>
        <p:sp>
          <p:nvSpPr>
            <p:cNvPr id="13" name="矩形 12">
              <a:extLst>
                <a:ext uri="{FF2B5EF4-FFF2-40B4-BE49-F238E27FC236}">
                  <a16:creationId xmlns="" xmlns:a16="http://schemas.microsoft.com/office/drawing/2014/main" id="{C32FDABB-AA7C-4D6A-8FD4-786111F96FD7}"/>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a:extLst>
                <a:ext uri="{FF2B5EF4-FFF2-40B4-BE49-F238E27FC236}">
                  <a16:creationId xmlns="" xmlns:a16="http://schemas.microsoft.com/office/drawing/2014/main" id="{770C5DE0-BB58-48E3-830B-CF2ECE0E84A1}"/>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a:extLst>
                <a:ext uri="{FF2B5EF4-FFF2-40B4-BE49-F238E27FC236}">
                  <a16:creationId xmlns="" xmlns:a16="http://schemas.microsoft.com/office/drawing/2014/main" id="{8321D713-F6DE-474C-BB00-A6568B0150E6}"/>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成功领导一个团队的七大方法</a:t>
              </a:r>
            </a:p>
          </p:txBody>
        </p:sp>
      </p:grpSp>
      <p:pic>
        <p:nvPicPr>
          <p:cNvPr id="17" name="图片 16">
            <a:extLst>
              <a:ext uri="{FF2B5EF4-FFF2-40B4-BE49-F238E27FC236}">
                <a16:creationId xmlns="" xmlns:a16="http://schemas.microsoft.com/office/drawing/2014/main" id="{545A41FF-936D-4F0C-A18D-438C7E80DF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5500" y="1016118"/>
            <a:ext cx="4146408" cy="5162773"/>
          </a:xfrm>
          <a:prstGeom prst="rect">
            <a:avLst/>
          </a:prstGeom>
        </p:spPr>
      </p:pic>
    </p:spTree>
    <p:extLst>
      <p:ext uri="{BB962C8B-B14F-4D97-AF65-F5344CB8AC3E}">
        <p14:creationId xmlns:p14="http://schemas.microsoft.com/office/powerpoint/2010/main" val="112390657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4939900" y="3401431"/>
            <a:ext cx="2101850" cy="635000"/>
            <a:chOff x="6402758" y="1340766"/>
            <a:chExt cx="3522804" cy="756855"/>
          </a:xfrm>
        </p:grpSpPr>
        <p:sp>
          <p:nvSpPr>
            <p:cNvPr id="11" name="圆角矩形 10"/>
            <p:cNvSpPr/>
            <p:nvPr/>
          </p:nvSpPr>
          <p:spPr>
            <a:xfrm>
              <a:off x="6402758" y="1340766"/>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2" name="圆角矩形 11"/>
            <p:cNvSpPr/>
            <p:nvPr/>
          </p:nvSpPr>
          <p:spPr>
            <a:xfrm>
              <a:off x="6581026" y="1444834"/>
              <a:ext cx="3152964" cy="556288"/>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3" name="文本框 12"/>
            <p:cNvSpPr txBox="1"/>
            <p:nvPr/>
          </p:nvSpPr>
          <p:spPr>
            <a:xfrm flipH="1">
              <a:off x="6466615" y="1388070"/>
              <a:ext cx="3238105"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 团队方式</a:t>
              </a:r>
            </a:p>
          </p:txBody>
        </p:sp>
      </p:grpSp>
      <p:grpSp>
        <p:nvGrpSpPr>
          <p:cNvPr id="14" name="Group 7"/>
          <p:cNvGrpSpPr>
            <a:grpSpLocks/>
          </p:cNvGrpSpPr>
          <p:nvPr/>
        </p:nvGrpSpPr>
        <p:grpSpPr bwMode="auto">
          <a:xfrm>
            <a:off x="4021818" y="1869396"/>
            <a:ext cx="3962400" cy="3581400"/>
            <a:chOff x="1488" y="1296"/>
            <a:chExt cx="2496" cy="2256"/>
          </a:xfrm>
        </p:grpSpPr>
        <p:sp>
          <p:nvSpPr>
            <p:cNvPr id="15" name="AutoShape 8"/>
            <p:cNvSpPr>
              <a:spLocks noChangeArrowheads="1"/>
            </p:cNvSpPr>
            <p:nvPr/>
          </p:nvSpPr>
          <p:spPr bwMode="auto">
            <a:xfrm rot="-5764010">
              <a:off x="2544" y="168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6" name="AutoShape 9"/>
            <p:cNvSpPr>
              <a:spLocks noChangeArrowheads="1"/>
            </p:cNvSpPr>
            <p:nvPr/>
          </p:nvSpPr>
          <p:spPr bwMode="auto">
            <a:xfrm rot="-985415">
              <a:off x="2352" y="240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7" name="AutoShape 10"/>
            <p:cNvSpPr>
              <a:spLocks noChangeArrowheads="1"/>
            </p:cNvSpPr>
            <p:nvPr/>
          </p:nvSpPr>
          <p:spPr bwMode="auto">
            <a:xfrm rot="8959913">
              <a:off x="1488" y="1296"/>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8" name="AutoShape 11"/>
            <p:cNvSpPr>
              <a:spLocks noChangeArrowheads="1"/>
            </p:cNvSpPr>
            <p:nvPr/>
          </p:nvSpPr>
          <p:spPr bwMode="auto">
            <a:xfrm rot="4656427">
              <a:off x="1200" y="2208"/>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grpSp>
      <p:sp>
        <p:nvSpPr>
          <p:cNvPr id="19" name="Text Box 3"/>
          <p:cNvSpPr txBox="1">
            <a:spLocks noChangeArrowheads="1"/>
          </p:cNvSpPr>
          <p:nvPr/>
        </p:nvSpPr>
        <p:spPr bwMode="auto">
          <a:xfrm>
            <a:off x="5328331" y="1815421"/>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b="0">
                <a:cs typeface="+mn-ea"/>
                <a:sym typeface="+mn-lt"/>
              </a:rPr>
              <a:t>     </a:t>
            </a:r>
            <a:r>
              <a:rPr lang="zh-CN" altLang="en-US">
                <a:cs typeface="+mn-ea"/>
                <a:sym typeface="+mn-lt"/>
              </a:rPr>
              <a:t>引导</a:t>
            </a:r>
          </a:p>
        </p:txBody>
      </p:sp>
      <p:sp>
        <p:nvSpPr>
          <p:cNvPr id="20" name="Text Box 4"/>
          <p:cNvSpPr txBox="1">
            <a:spLocks noChangeArrowheads="1"/>
          </p:cNvSpPr>
          <p:nvPr/>
        </p:nvSpPr>
        <p:spPr bwMode="auto">
          <a:xfrm>
            <a:off x="7301593" y="3569608"/>
            <a:ext cx="1281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辅导</a:t>
            </a:r>
            <a:endParaRPr lang="zh-CN" altLang="en-US" sz="1600">
              <a:cs typeface="+mn-ea"/>
              <a:sym typeface="+mn-lt"/>
            </a:endParaRPr>
          </a:p>
        </p:txBody>
      </p:sp>
      <p:sp>
        <p:nvSpPr>
          <p:cNvPr id="21" name="Text Box 5"/>
          <p:cNvSpPr txBox="1">
            <a:spLocks noChangeArrowheads="1"/>
          </p:cNvSpPr>
          <p:nvPr/>
        </p:nvSpPr>
        <p:spPr bwMode="auto">
          <a:xfrm rot="21592619">
            <a:off x="5317218" y="5046132"/>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支持</a:t>
            </a:r>
            <a:r>
              <a:rPr lang="zh-CN" altLang="en-US" sz="2400">
                <a:cs typeface="+mn-ea"/>
                <a:sym typeface="+mn-lt"/>
              </a:rPr>
              <a:t> </a:t>
            </a:r>
          </a:p>
        </p:txBody>
      </p:sp>
      <p:sp>
        <p:nvSpPr>
          <p:cNvPr id="22" name="Text Box 6"/>
          <p:cNvSpPr txBox="1">
            <a:spLocks noChangeArrowheads="1"/>
          </p:cNvSpPr>
          <p:nvPr/>
        </p:nvSpPr>
        <p:spPr bwMode="auto">
          <a:xfrm>
            <a:off x="3451906" y="3425146"/>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授权</a:t>
            </a:r>
            <a:endParaRPr lang="zh-CN" altLang="en-US" sz="2400" b="0">
              <a:cs typeface="+mn-ea"/>
              <a:sym typeface="+mn-lt"/>
            </a:endParaRPr>
          </a:p>
        </p:txBody>
      </p:sp>
      <p:sp>
        <p:nvSpPr>
          <p:cNvPr id="23" name="AutoShape 13"/>
          <p:cNvSpPr>
            <a:spLocks noChangeArrowheads="1"/>
          </p:cNvSpPr>
          <p:nvPr/>
        </p:nvSpPr>
        <p:spPr bwMode="auto">
          <a:xfrm flipH="1">
            <a:off x="7909606" y="4899933"/>
            <a:ext cx="1296987" cy="503238"/>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a:solidFill>
                  <a:schemeClr val="lt1"/>
                </a:solidFill>
                <a:cs typeface="+mn-ea"/>
                <a:sym typeface="+mn-lt"/>
              </a:rPr>
              <a:t>    </a:t>
            </a:r>
            <a:r>
              <a:rPr lang="zh-CN" altLang="en-US">
                <a:solidFill>
                  <a:schemeClr val="lt1"/>
                </a:solidFill>
                <a:cs typeface="+mn-ea"/>
                <a:sym typeface="+mn-lt"/>
              </a:rPr>
              <a:t>动荡</a:t>
            </a:r>
          </a:p>
        </p:txBody>
      </p:sp>
      <p:sp>
        <p:nvSpPr>
          <p:cNvPr id="24" name="AutoShape 14"/>
          <p:cNvSpPr>
            <a:spLocks noChangeArrowheads="1"/>
          </p:cNvSpPr>
          <p:nvPr/>
        </p:nvSpPr>
        <p:spPr bwMode="auto">
          <a:xfrm>
            <a:off x="2935968" y="5152346"/>
            <a:ext cx="1296988"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a:solidFill>
                  <a:schemeClr val="lt1"/>
                </a:solidFill>
                <a:cs typeface="+mn-ea"/>
                <a:sym typeface="+mn-lt"/>
              </a:rPr>
              <a:t>   </a:t>
            </a:r>
            <a:r>
              <a:rPr lang="zh-CN" altLang="en-US">
                <a:solidFill>
                  <a:schemeClr val="lt1"/>
                </a:solidFill>
                <a:cs typeface="+mn-ea"/>
                <a:sym typeface="+mn-lt"/>
              </a:rPr>
              <a:t>规范 </a:t>
            </a:r>
          </a:p>
        </p:txBody>
      </p:sp>
      <p:sp>
        <p:nvSpPr>
          <p:cNvPr id="25" name="AutoShape 15"/>
          <p:cNvSpPr>
            <a:spLocks noChangeArrowheads="1"/>
          </p:cNvSpPr>
          <p:nvPr/>
        </p:nvSpPr>
        <p:spPr bwMode="auto">
          <a:xfrm>
            <a:off x="7838168" y="1931308"/>
            <a:ext cx="1295400" cy="50482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形成</a:t>
            </a:r>
          </a:p>
        </p:txBody>
      </p:sp>
      <p:sp>
        <p:nvSpPr>
          <p:cNvPr id="26" name="AutoShape 16"/>
          <p:cNvSpPr>
            <a:spLocks noChangeArrowheads="1"/>
          </p:cNvSpPr>
          <p:nvPr/>
        </p:nvSpPr>
        <p:spPr bwMode="auto">
          <a:xfrm>
            <a:off x="2796268" y="2028146"/>
            <a:ext cx="1296988" cy="50482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表现</a:t>
            </a:r>
          </a:p>
        </p:txBody>
      </p:sp>
      <p:grpSp>
        <p:nvGrpSpPr>
          <p:cNvPr id="27" name="组合 26">
            <a:extLst>
              <a:ext uri="{FF2B5EF4-FFF2-40B4-BE49-F238E27FC236}">
                <a16:creationId xmlns="" xmlns:a16="http://schemas.microsoft.com/office/drawing/2014/main" id="{1F92A3B4-77AB-4D7E-82C0-AD161867D9EE}"/>
              </a:ext>
            </a:extLst>
          </p:cNvPr>
          <p:cNvGrpSpPr/>
          <p:nvPr/>
        </p:nvGrpSpPr>
        <p:grpSpPr>
          <a:xfrm>
            <a:off x="167640" y="181209"/>
            <a:ext cx="8193773" cy="825419"/>
            <a:chOff x="167640" y="-66441"/>
            <a:chExt cx="8193773" cy="825419"/>
          </a:xfrm>
        </p:grpSpPr>
        <p:sp>
          <p:nvSpPr>
            <p:cNvPr id="28" name="矩形 27">
              <a:extLst>
                <a:ext uri="{FF2B5EF4-FFF2-40B4-BE49-F238E27FC236}">
                  <a16:creationId xmlns="" xmlns:a16="http://schemas.microsoft.com/office/drawing/2014/main" id="{5BBDBAE6-C332-497D-9FD1-7804D8C9C178}"/>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矩形 28">
              <a:extLst>
                <a:ext uri="{FF2B5EF4-FFF2-40B4-BE49-F238E27FC236}">
                  <a16:creationId xmlns="" xmlns:a16="http://schemas.microsoft.com/office/drawing/2014/main" id="{8FA6D000-F8BA-4901-A7DE-8F1D38824B26}"/>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Rectangle 6">
              <a:extLst>
                <a:ext uri="{FF2B5EF4-FFF2-40B4-BE49-F238E27FC236}">
                  <a16:creationId xmlns="" xmlns:a16="http://schemas.microsoft.com/office/drawing/2014/main" id="{D7CB9DA3-238E-498A-BB9A-BA6A0B02D9DA}"/>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团队领导者在不同阶段的角色 </a:t>
              </a:r>
            </a:p>
          </p:txBody>
        </p:sp>
      </p:grpSp>
    </p:spTree>
    <p:extLst>
      <p:ext uri="{BB962C8B-B14F-4D97-AF65-F5344CB8AC3E}">
        <p14:creationId xmlns:p14="http://schemas.microsoft.com/office/powerpoint/2010/main" val="192303281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fltVal val="0.5"/>
                                          </p:val>
                                        </p:tav>
                                        <p:tav tm="100000">
                                          <p:val>
                                            <p:strVal val="#ppt_x"/>
                                          </p:val>
                                        </p:tav>
                                      </p:tavLst>
                                    </p:anim>
                                    <p:anim calcmode="lin" valueType="num">
                                      <p:cBhvr>
                                        <p:cTn id="23" dur="500" fill="hold"/>
                                        <p:tgtEl>
                                          <p:spTgt spid="2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fltVal val="0.5"/>
                                          </p:val>
                                        </p:tav>
                                        <p:tav tm="100000">
                                          <p:val>
                                            <p:strVal val="#ppt_x"/>
                                          </p:val>
                                        </p:tav>
                                      </p:tavLst>
                                    </p:anim>
                                    <p:anim calcmode="lin" valueType="num">
                                      <p:cBhvr>
                                        <p:cTn id="30" dur="500" fill="hold"/>
                                        <p:tgtEl>
                                          <p:spTgt spid="26"/>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0-#ppt_w/2"/>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ppt_x</p:attrName>
                                        </p:attrNameLst>
                                      </p:cBhvr>
                                      <p:tavLst>
                                        <p:tav tm="0">
                                          <p:val>
                                            <p:strVal val="0-#ppt_w/2"/>
                                          </p:val>
                                        </p:tav>
                                        <p:tav tm="100000">
                                          <p:val>
                                            <p:strVal val="#ppt_x"/>
                                          </p:val>
                                        </p:tav>
                                      </p:tavLst>
                                    </p:anim>
                                    <p:anim calcmode="lin" valueType="num">
                                      <p:cBhvr>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0-#ppt_w/2"/>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ppt_x</p:attrName>
                                        </p:attrNameLst>
                                      </p:cBhvr>
                                      <p:tavLst>
                                        <p:tav tm="0">
                                          <p:val>
                                            <p:strVal val="0-#ppt_w/2"/>
                                          </p:val>
                                        </p:tav>
                                        <p:tav tm="100000">
                                          <p:val>
                                            <p:strVal val="#ppt_x"/>
                                          </p:val>
                                        </p:tav>
                                      </p:tavLst>
                                    </p:anim>
                                    <p:anim calcmode="lin" valueType="num">
                                      <p:cBhvr>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 xmlns:a16="http://schemas.microsoft.com/office/drawing/2014/main" id="{1842148D-7F11-42CF-8C8E-C4F781B95667}"/>
              </a:ext>
            </a:extLst>
          </p:cNvPr>
          <p:cNvGrpSpPr/>
          <p:nvPr/>
        </p:nvGrpSpPr>
        <p:grpSpPr>
          <a:xfrm>
            <a:off x="167640" y="181209"/>
            <a:ext cx="8193773" cy="825419"/>
            <a:chOff x="167640" y="-66441"/>
            <a:chExt cx="8193773" cy="825419"/>
          </a:xfrm>
        </p:grpSpPr>
        <p:sp>
          <p:nvSpPr>
            <p:cNvPr id="16" name="矩形 15">
              <a:extLst>
                <a:ext uri="{FF2B5EF4-FFF2-40B4-BE49-F238E27FC236}">
                  <a16:creationId xmlns="" xmlns:a16="http://schemas.microsoft.com/office/drawing/2014/main" id="{5152A288-AB59-4E11-91F9-AE56DF03429E}"/>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a:extLst>
                <a:ext uri="{FF2B5EF4-FFF2-40B4-BE49-F238E27FC236}">
                  <a16:creationId xmlns="" xmlns:a16="http://schemas.microsoft.com/office/drawing/2014/main" id="{617F2981-5F66-4695-8CC3-511EDF7660E5}"/>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a:extLst>
                <a:ext uri="{FF2B5EF4-FFF2-40B4-BE49-F238E27FC236}">
                  <a16:creationId xmlns="" xmlns:a16="http://schemas.microsoft.com/office/drawing/2014/main" id="{4B4DF868-F36D-47BA-9028-F19476710F03}"/>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团队领导者在不同阶段的角色 </a:t>
              </a:r>
            </a:p>
          </p:txBody>
        </p:sp>
      </p:grpSp>
      <p:graphicFrame>
        <p:nvGraphicFramePr>
          <p:cNvPr id="19" name="表格 19">
            <a:extLst>
              <a:ext uri="{FF2B5EF4-FFF2-40B4-BE49-F238E27FC236}">
                <a16:creationId xmlns="" xmlns:a16="http://schemas.microsoft.com/office/drawing/2014/main" id="{C033635F-5E0F-48E7-ADC6-5F0849EDDACC}"/>
              </a:ext>
            </a:extLst>
          </p:cNvPr>
          <p:cNvGraphicFramePr>
            <a:graphicFrameLocks noGrp="1"/>
          </p:cNvGraphicFramePr>
          <p:nvPr>
            <p:extLst>
              <p:ext uri="{D42A27DB-BD31-4B8C-83A1-F6EECF244321}">
                <p14:modId xmlns:p14="http://schemas.microsoft.com/office/powerpoint/2010/main" val="4202229988"/>
              </p:ext>
            </p:extLst>
          </p:nvPr>
        </p:nvGraphicFramePr>
        <p:xfrm>
          <a:off x="881715" y="1945539"/>
          <a:ext cx="10428570" cy="3884240"/>
        </p:xfrm>
        <a:graphic>
          <a:graphicData uri="http://schemas.openxmlformats.org/drawingml/2006/table">
            <a:tbl>
              <a:tblPr>
                <a:tableStyleId>{5C22544A-7EE6-4342-B048-85BDC9FD1C3A}</a:tableStyleId>
              </a:tblPr>
              <a:tblGrid>
                <a:gridCol w="903953">
                  <a:extLst>
                    <a:ext uri="{9D8B030D-6E8A-4147-A177-3AD203B41FA5}">
                      <a16:colId xmlns="" xmlns:a16="http://schemas.microsoft.com/office/drawing/2014/main" val="1614464677"/>
                    </a:ext>
                  </a:extLst>
                </a:gridCol>
                <a:gridCol w="2898475">
                  <a:extLst>
                    <a:ext uri="{9D8B030D-6E8A-4147-A177-3AD203B41FA5}">
                      <a16:colId xmlns="" xmlns:a16="http://schemas.microsoft.com/office/drawing/2014/main" val="1796304122"/>
                    </a:ext>
                  </a:extLst>
                </a:gridCol>
                <a:gridCol w="2941608">
                  <a:extLst>
                    <a:ext uri="{9D8B030D-6E8A-4147-A177-3AD203B41FA5}">
                      <a16:colId xmlns="" xmlns:a16="http://schemas.microsoft.com/office/drawing/2014/main" val="589883268"/>
                    </a:ext>
                  </a:extLst>
                </a:gridCol>
                <a:gridCol w="1598820">
                  <a:extLst>
                    <a:ext uri="{9D8B030D-6E8A-4147-A177-3AD203B41FA5}">
                      <a16:colId xmlns="" xmlns:a16="http://schemas.microsoft.com/office/drawing/2014/main" val="1266749724"/>
                    </a:ext>
                  </a:extLst>
                </a:gridCol>
                <a:gridCol w="2085714">
                  <a:extLst>
                    <a:ext uri="{9D8B030D-6E8A-4147-A177-3AD203B41FA5}">
                      <a16:colId xmlns="" xmlns:a16="http://schemas.microsoft.com/office/drawing/2014/main" val="3176841892"/>
                    </a:ext>
                  </a:extLst>
                </a:gridCol>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形成阶段</a:t>
                      </a:r>
                      <a:endParaRPr lang="zh-CN" altLang="en-US" sz="3200" dirty="0">
                        <a:latin typeface="+mn-lt"/>
                        <a:ea typeface="+mn-ea"/>
                        <a:cs typeface="+mn-ea"/>
                        <a:sym typeface="+mn-lt"/>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rPr>
                        <a:t>感受和想法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可观察到的行为表现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团队需求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引导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7490876"/>
                  </a:ext>
                </a:extLst>
              </a:tr>
              <a:tr h="2819160">
                <a:tc vMerge="1">
                  <a:txBody>
                    <a:bodyPr/>
                    <a:lstStyle/>
                    <a:p>
                      <a:endParaRPr lang="zh-CN" altLang="en-US" dirty="0"/>
                    </a:p>
                  </a:txBody>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激动</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骄傲</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害怕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我是谁 </a:t>
                      </a:r>
                      <a:r>
                        <a:rPr kumimoji="1" lang="en-US" altLang="zh-CN" sz="1800" b="0" i="0" u="none" strike="noStrike" cap="none" normalizeH="0" baseline="0" dirty="0">
                          <a:ln>
                            <a:noFill/>
                          </a:ln>
                          <a:solidFill>
                            <a:schemeClr val="tx1"/>
                          </a:solidFill>
                          <a:effectLst/>
                          <a:latin typeface="+mn-lt"/>
                          <a:ea typeface="+mn-ea"/>
                          <a:cs typeface="+mn-ea"/>
                          <a:sym typeface="+mn-lt"/>
                        </a:rPr>
                        <a:t>?     </a:t>
                      </a:r>
                    </a:p>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我们应该干什么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你是谁 </a:t>
                      </a:r>
                      <a:r>
                        <a:rPr kumimoji="1" lang="en-US" altLang="zh-CN" sz="1800" b="0" i="0" u="none" strike="noStrike" cap="none" normalizeH="0" baseline="0" dirty="0">
                          <a:ln>
                            <a:noFill/>
                          </a:ln>
                          <a:solidFill>
                            <a:schemeClr val="tx1"/>
                          </a:solidFill>
                          <a:effectLst/>
                          <a:latin typeface="+mn-lt"/>
                          <a:ea typeface="+mn-ea"/>
                          <a:cs typeface="+mn-ea"/>
                          <a:sym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警惕</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提防</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不确定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焦虑 </a:t>
                      </a:r>
                    </a:p>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最低限度的沟通</a:t>
                      </a:r>
                      <a:r>
                        <a:rPr kumimoji="1" lang="en-US" altLang="zh-CN" sz="1800" b="0" i="0" u="none" strike="noStrike" cap="none" normalizeH="0" baseline="0" dirty="0">
                          <a:ln>
                            <a:noFill/>
                          </a:ln>
                          <a:solidFill>
                            <a:schemeClr val="tx1"/>
                          </a:solidFill>
                          <a:effectLst/>
                          <a:latin typeface="+mn-lt"/>
                          <a:ea typeface="+mn-ea"/>
                          <a:cs typeface="+mn-ea"/>
                          <a:sym typeface="+mn-lt"/>
                        </a:rPr>
                        <a:t>, </a:t>
                      </a:r>
                    </a:p>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缺乏自信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cap="none" normalizeH="0" baseline="0" dirty="0">
                          <a:ln>
                            <a:noFill/>
                          </a:ln>
                          <a:solidFill>
                            <a:schemeClr val="tx1"/>
                          </a:solidFill>
                          <a:effectLst/>
                          <a:latin typeface="+mn-lt"/>
                          <a:ea typeface="+mn-ea"/>
                          <a:cs typeface="+mn-ea"/>
                          <a:sym typeface="+mn-lt"/>
                        </a:rPr>
                        <a:t>了解目标、成员资格、角色、责任、工作任务、准则、程序</a:t>
                      </a:r>
                      <a:r>
                        <a:rPr kumimoji="1" lang="en-US" altLang="zh-CN" sz="1800" b="0" i="0" u="none" strike="noStrike" cap="none" normalizeH="0" baseline="0" dirty="0">
                          <a:ln>
                            <a:noFill/>
                          </a:ln>
                          <a:solidFill>
                            <a:schemeClr val="tx1"/>
                          </a:solidFill>
                          <a:effectLst/>
                          <a:latin typeface="+mn-lt"/>
                          <a:ea typeface="+mn-ea"/>
                          <a:cs typeface="+mn-ea"/>
                          <a:sym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cap="none" normalizeH="0" baseline="0" dirty="0">
                          <a:ln>
                            <a:noFill/>
                          </a:ln>
                          <a:solidFill>
                            <a:schemeClr val="tx1"/>
                          </a:solidFill>
                          <a:effectLst/>
                          <a:latin typeface="+mn-lt"/>
                          <a:ea typeface="+mn-ea"/>
                          <a:cs typeface="+mn-ea"/>
                          <a:sym typeface="+mn-lt"/>
                        </a:rPr>
                        <a:t>引导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确定目标</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明确任务</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告知团队做什么</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何时</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何地</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单向交流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85297486"/>
                  </a:ext>
                </a:extLst>
              </a:tr>
            </a:tbl>
          </a:graphicData>
        </a:graphic>
      </p:graphicFrame>
    </p:spTree>
    <p:extLst>
      <p:ext uri="{BB962C8B-B14F-4D97-AF65-F5344CB8AC3E}">
        <p14:creationId xmlns:p14="http://schemas.microsoft.com/office/powerpoint/2010/main" val="386341306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C782B7B3-B715-467D-B2C6-C98349A04384}"/>
              </a:ext>
            </a:extLst>
          </p:cNvPr>
          <p:cNvGrpSpPr/>
          <p:nvPr/>
        </p:nvGrpSpPr>
        <p:grpSpPr>
          <a:xfrm>
            <a:off x="167640" y="389304"/>
            <a:ext cx="8193773" cy="646331"/>
            <a:chOff x="167640" y="141654"/>
            <a:chExt cx="8193773" cy="646331"/>
          </a:xfrm>
        </p:grpSpPr>
        <p:sp>
          <p:nvSpPr>
            <p:cNvPr id="12" name="矩形 11">
              <a:extLst>
                <a:ext uri="{FF2B5EF4-FFF2-40B4-BE49-F238E27FC236}">
                  <a16:creationId xmlns="" xmlns:a16="http://schemas.microsoft.com/office/drawing/2014/main" id="{C12DF374-AC2F-4D90-AB84-99D0030215F7}"/>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a:extLst>
                <a:ext uri="{FF2B5EF4-FFF2-40B4-BE49-F238E27FC236}">
                  <a16:creationId xmlns="" xmlns:a16="http://schemas.microsoft.com/office/drawing/2014/main" id="{5C9F16DA-DBD7-405A-BA92-52FD28FC84AB}"/>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a:extLst>
                <a:ext uri="{FF2B5EF4-FFF2-40B4-BE49-F238E27FC236}">
                  <a16:creationId xmlns="" xmlns:a16="http://schemas.microsoft.com/office/drawing/2014/main" id="{62DB1269-5258-4CBA-9869-9F05711EDCBE}"/>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p>
          </p:txBody>
        </p:sp>
      </p:grpSp>
      <p:graphicFrame>
        <p:nvGraphicFramePr>
          <p:cNvPr id="7" name="表格 19">
            <a:extLst>
              <a:ext uri="{FF2B5EF4-FFF2-40B4-BE49-F238E27FC236}">
                <a16:creationId xmlns="" xmlns:a16="http://schemas.microsoft.com/office/drawing/2014/main" id="{3009490F-A905-4212-A5D6-5E865FE138A3}"/>
              </a:ext>
            </a:extLst>
          </p:cNvPr>
          <p:cNvGraphicFramePr>
            <a:graphicFrameLocks noGrp="1"/>
          </p:cNvGraphicFramePr>
          <p:nvPr>
            <p:extLst>
              <p:ext uri="{D42A27DB-BD31-4B8C-83A1-F6EECF244321}">
                <p14:modId xmlns:p14="http://schemas.microsoft.com/office/powerpoint/2010/main" val="3836418676"/>
              </p:ext>
            </p:extLst>
          </p:nvPr>
        </p:nvGraphicFramePr>
        <p:xfrm>
          <a:off x="881715" y="1945539"/>
          <a:ext cx="10428570" cy="3884240"/>
        </p:xfrm>
        <a:graphic>
          <a:graphicData uri="http://schemas.openxmlformats.org/drawingml/2006/table">
            <a:tbl>
              <a:tblPr>
                <a:tableStyleId>{5C22544A-7EE6-4342-B048-85BDC9FD1C3A}</a:tableStyleId>
              </a:tblPr>
              <a:tblGrid>
                <a:gridCol w="903953">
                  <a:extLst>
                    <a:ext uri="{9D8B030D-6E8A-4147-A177-3AD203B41FA5}">
                      <a16:colId xmlns="" xmlns:a16="http://schemas.microsoft.com/office/drawing/2014/main" val="1614464677"/>
                    </a:ext>
                  </a:extLst>
                </a:gridCol>
                <a:gridCol w="2898475">
                  <a:extLst>
                    <a:ext uri="{9D8B030D-6E8A-4147-A177-3AD203B41FA5}">
                      <a16:colId xmlns="" xmlns:a16="http://schemas.microsoft.com/office/drawing/2014/main" val="1796304122"/>
                    </a:ext>
                  </a:extLst>
                </a:gridCol>
                <a:gridCol w="2941608">
                  <a:extLst>
                    <a:ext uri="{9D8B030D-6E8A-4147-A177-3AD203B41FA5}">
                      <a16:colId xmlns="" xmlns:a16="http://schemas.microsoft.com/office/drawing/2014/main" val="589883268"/>
                    </a:ext>
                  </a:extLst>
                </a:gridCol>
                <a:gridCol w="1598820">
                  <a:extLst>
                    <a:ext uri="{9D8B030D-6E8A-4147-A177-3AD203B41FA5}">
                      <a16:colId xmlns="" xmlns:a16="http://schemas.microsoft.com/office/drawing/2014/main" val="1266749724"/>
                    </a:ext>
                  </a:extLst>
                </a:gridCol>
                <a:gridCol w="2085714">
                  <a:extLst>
                    <a:ext uri="{9D8B030D-6E8A-4147-A177-3AD203B41FA5}">
                      <a16:colId xmlns="" xmlns:a16="http://schemas.microsoft.com/office/drawing/2014/main" val="3176841892"/>
                    </a:ext>
                  </a:extLst>
                </a:gridCol>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动荡阶段</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辅导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7490876"/>
                  </a:ext>
                </a:extLst>
              </a:tr>
              <a:tr h="2819160">
                <a:tc vMerge="1">
                  <a:txBody>
                    <a:bodyPr/>
                    <a:lstStyle/>
                    <a:p>
                      <a:endParaRPr lang="zh-CN" altLang="en-US" dirty="0"/>
                    </a:p>
                  </a:txBody>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谁最适合去做</a:t>
                      </a:r>
                      <a:r>
                        <a:rPr kumimoji="1" lang="en-US" altLang="zh-CN" sz="1800" b="0" i="0" u="none" strike="noStrike" cap="none" normalizeH="0" baseline="0" dirty="0">
                          <a:ln>
                            <a:noFill/>
                          </a:ln>
                          <a:solidFill>
                            <a:schemeClr val="tx1"/>
                          </a:solidFill>
                          <a:effectLst/>
                          <a:latin typeface="+mn-lt"/>
                          <a:ea typeface="+mn-ea"/>
                          <a:cs typeface="+mn-ea"/>
                          <a:sym typeface="+mn-lt"/>
                        </a:rPr>
                        <a:t>... ? </a:t>
                      </a:r>
                      <a:r>
                        <a:rPr kumimoji="1" lang="zh-CN" altLang="en-US" sz="1800" b="0" i="0" u="none" strike="noStrike" cap="none" normalizeH="0" baseline="0" dirty="0">
                          <a:ln>
                            <a:noFill/>
                          </a:ln>
                          <a:solidFill>
                            <a:schemeClr val="tx1"/>
                          </a:solidFill>
                          <a:effectLst/>
                          <a:latin typeface="+mn-lt"/>
                          <a:ea typeface="+mn-ea"/>
                          <a:cs typeface="+mn-ea"/>
                          <a:sym typeface="+mn-lt"/>
                        </a:rPr>
                        <a:t>我该信任谁 </a:t>
                      </a:r>
                      <a:r>
                        <a:rPr kumimoji="1" lang="en-US" altLang="zh-CN" sz="1800" b="0" i="0" u="none" strike="noStrike" cap="none" normalizeH="0" baseline="0" dirty="0">
                          <a:ln>
                            <a:noFill/>
                          </a:ln>
                          <a:solidFill>
                            <a:schemeClr val="tx1"/>
                          </a:solidFill>
                          <a:effectLst/>
                          <a:latin typeface="+mn-lt"/>
                          <a:ea typeface="+mn-ea"/>
                          <a:cs typeface="+mn-ea"/>
                          <a:sym typeface="+mn-lt"/>
                        </a:rPr>
                        <a:t>?</a:t>
                      </a:r>
                    </a:p>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我们将如何去合作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解决分歧</a:t>
                      </a:r>
                      <a:r>
                        <a:rPr kumimoji="1" lang="en-US" altLang="zh-CN" sz="1800" b="0" i="0" u="none" strike="noStrike" cap="none" normalizeH="0" baseline="0" dirty="0">
                          <a:ln>
                            <a:noFill/>
                          </a:ln>
                          <a:solidFill>
                            <a:schemeClr val="tx1"/>
                          </a:solidFill>
                          <a:effectLst/>
                          <a:latin typeface="+mn-lt"/>
                          <a:ea typeface="+mn-ea"/>
                          <a:cs typeface="+mn-ea"/>
                          <a:sym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争论</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防卫</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竞争</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思想分歧</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抱怨和挑战他人 </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领导者</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考虑如何一起工作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达成共识的程序，行为规范，解决分歧， 解决问题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辅导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探讨差异</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提供咨询</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说服</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讲解</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作出最终决定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85297486"/>
                  </a:ext>
                </a:extLst>
              </a:tr>
            </a:tbl>
          </a:graphicData>
        </a:graphic>
      </p:graphicFrame>
    </p:spTree>
    <p:extLst>
      <p:ext uri="{BB962C8B-B14F-4D97-AF65-F5344CB8AC3E}">
        <p14:creationId xmlns:p14="http://schemas.microsoft.com/office/powerpoint/2010/main" val="33680417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8F7E0E1C-D3FD-4C47-BE15-F1AF7F2FBC6C}"/>
              </a:ext>
            </a:extLst>
          </p:cNvPr>
          <p:cNvGrpSpPr/>
          <p:nvPr/>
        </p:nvGrpSpPr>
        <p:grpSpPr>
          <a:xfrm>
            <a:off x="167640" y="389304"/>
            <a:ext cx="8193773" cy="646331"/>
            <a:chOff x="167640" y="141654"/>
            <a:chExt cx="8193773" cy="646331"/>
          </a:xfrm>
        </p:grpSpPr>
        <p:sp>
          <p:nvSpPr>
            <p:cNvPr id="12" name="矩形 11">
              <a:extLst>
                <a:ext uri="{FF2B5EF4-FFF2-40B4-BE49-F238E27FC236}">
                  <a16:creationId xmlns="" xmlns:a16="http://schemas.microsoft.com/office/drawing/2014/main" id="{D7810D9D-0F18-42AF-9E37-BCB33A58E05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a:extLst>
                <a:ext uri="{FF2B5EF4-FFF2-40B4-BE49-F238E27FC236}">
                  <a16:creationId xmlns="" xmlns:a16="http://schemas.microsoft.com/office/drawing/2014/main" id="{4C161236-1231-4A10-A4FA-28F78056C0AE}"/>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a:extLst>
                <a:ext uri="{FF2B5EF4-FFF2-40B4-BE49-F238E27FC236}">
                  <a16:creationId xmlns="" xmlns:a16="http://schemas.microsoft.com/office/drawing/2014/main" id="{090EF38D-AD77-48AD-89AE-7FE0D34062C8}"/>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p>
          </p:txBody>
        </p:sp>
      </p:grpSp>
      <p:graphicFrame>
        <p:nvGraphicFramePr>
          <p:cNvPr id="15" name="表格 19">
            <a:extLst>
              <a:ext uri="{FF2B5EF4-FFF2-40B4-BE49-F238E27FC236}">
                <a16:creationId xmlns="" xmlns:a16="http://schemas.microsoft.com/office/drawing/2014/main" id="{D33D0539-D428-42C2-B663-ACCA63882E2C}"/>
              </a:ext>
            </a:extLst>
          </p:cNvPr>
          <p:cNvGraphicFramePr>
            <a:graphicFrameLocks noGrp="1"/>
          </p:cNvGraphicFramePr>
          <p:nvPr>
            <p:extLst>
              <p:ext uri="{D42A27DB-BD31-4B8C-83A1-F6EECF244321}">
                <p14:modId xmlns:p14="http://schemas.microsoft.com/office/powerpoint/2010/main" val="234201446"/>
              </p:ext>
            </p:extLst>
          </p:nvPr>
        </p:nvGraphicFramePr>
        <p:xfrm>
          <a:off x="881715" y="1945539"/>
          <a:ext cx="10428570" cy="3884240"/>
        </p:xfrm>
        <a:graphic>
          <a:graphicData uri="http://schemas.openxmlformats.org/drawingml/2006/table">
            <a:tbl>
              <a:tblPr>
                <a:tableStyleId>{5C22544A-7EE6-4342-B048-85BDC9FD1C3A}</a:tableStyleId>
              </a:tblPr>
              <a:tblGrid>
                <a:gridCol w="903953">
                  <a:extLst>
                    <a:ext uri="{9D8B030D-6E8A-4147-A177-3AD203B41FA5}">
                      <a16:colId xmlns="" xmlns:a16="http://schemas.microsoft.com/office/drawing/2014/main" val="1614464677"/>
                    </a:ext>
                  </a:extLst>
                </a:gridCol>
                <a:gridCol w="2898475">
                  <a:extLst>
                    <a:ext uri="{9D8B030D-6E8A-4147-A177-3AD203B41FA5}">
                      <a16:colId xmlns="" xmlns:a16="http://schemas.microsoft.com/office/drawing/2014/main" val="1796304122"/>
                    </a:ext>
                  </a:extLst>
                </a:gridCol>
                <a:gridCol w="2941608">
                  <a:extLst>
                    <a:ext uri="{9D8B030D-6E8A-4147-A177-3AD203B41FA5}">
                      <a16:colId xmlns="" xmlns:a16="http://schemas.microsoft.com/office/drawing/2014/main" val="589883268"/>
                    </a:ext>
                  </a:extLst>
                </a:gridCol>
                <a:gridCol w="1598820">
                  <a:extLst>
                    <a:ext uri="{9D8B030D-6E8A-4147-A177-3AD203B41FA5}">
                      <a16:colId xmlns="" xmlns:a16="http://schemas.microsoft.com/office/drawing/2014/main" val="1266749724"/>
                    </a:ext>
                  </a:extLst>
                </a:gridCol>
                <a:gridCol w="2085714">
                  <a:extLst>
                    <a:ext uri="{9D8B030D-6E8A-4147-A177-3AD203B41FA5}">
                      <a16:colId xmlns="" xmlns:a16="http://schemas.microsoft.com/office/drawing/2014/main" val="3176841892"/>
                    </a:ext>
                  </a:extLst>
                </a:gridCol>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规范阶段</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支持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7490876"/>
                  </a:ext>
                </a:extLst>
              </a:tr>
              <a:tr h="2819160">
                <a:tc vMerge="1">
                  <a:txBody>
                    <a:bodyPr/>
                    <a:lstStyle/>
                    <a:p>
                      <a:endParaRPr lang="zh-CN" altLang="en-US" dirty="0"/>
                    </a:p>
                  </a:txBody>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团队的归属感</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我能信任团队成员并且他们也信任我</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我们能够完成任务 </a:t>
                      </a:r>
                      <a:r>
                        <a:rPr kumimoji="1" lang="en-US" altLang="zh-CN" sz="1800" b="0" i="0" u="none" strike="noStrike" cap="none" normalizeH="0" baseline="0" dirty="0">
                          <a:ln>
                            <a:noFill/>
                          </a:ln>
                          <a:solidFill>
                            <a:schemeClr val="tx1"/>
                          </a:solidFill>
                          <a:effectLst/>
                          <a:latin typeface="+mn-lt"/>
                          <a:ea typeface="+mn-ea"/>
                          <a:cs typeface="+mn-ea"/>
                          <a:sym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强烈的团队本位意识</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团队内的人际关系进一步发展并经受住了考验</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合作态度明显，程序和行为规范得以建立并得到认可和实施，沟通频繁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解决问题</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作出决定</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指导的技能</a:t>
                      </a:r>
                      <a:r>
                        <a:rPr kumimoji="1" lang="en-US" altLang="zh-CN" sz="1800" b="0" i="0" u="none" strike="noStrike" cap="none" normalizeH="0" baseline="0" dirty="0">
                          <a:ln>
                            <a:noFill/>
                          </a:ln>
                          <a:solidFill>
                            <a:schemeClr val="tx1"/>
                          </a:solidFill>
                          <a:effectLst/>
                          <a:latin typeface="+mn-lt"/>
                          <a:ea typeface="+mn-ea"/>
                          <a:cs typeface="+mn-ea"/>
                          <a:sym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支持</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参与</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倾听</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鼓励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85297486"/>
                  </a:ext>
                </a:extLst>
              </a:tr>
            </a:tbl>
          </a:graphicData>
        </a:graphic>
      </p:graphicFrame>
    </p:spTree>
    <p:extLst>
      <p:ext uri="{BB962C8B-B14F-4D97-AF65-F5344CB8AC3E}">
        <p14:creationId xmlns:p14="http://schemas.microsoft.com/office/powerpoint/2010/main" val="208706817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3515849" y="3044520"/>
            <a:ext cx="54120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如何塑造团队</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264134" y="4261431"/>
            <a:ext cx="5663730" cy="31925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cs typeface="+mn-ea"/>
                <a:sym typeface="+mn-lt"/>
              </a:rPr>
              <a:t>How to shape the efficient team</a:t>
            </a:r>
            <a:endParaRPr lang="en-US" altLang="zh-CN" sz="14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01</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
        <p:nvSpPr>
          <p:cNvPr id="11" name="文本框 10"/>
          <p:cNvSpPr txBox="1"/>
          <p:nvPr/>
        </p:nvSpPr>
        <p:spPr>
          <a:xfrm>
            <a:off x="1642369" y="284085"/>
            <a:ext cx="1740023" cy="246221"/>
          </a:xfrm>
          <a:prstGeom prst="rect">
            <a:avLst/>
          </a:prstGeom>
          <a:noFill/>
        </p:spPr>
        <p:txBody>
          <a:bodyPr wrap="square" rtlCol="0">
            <a:spAutoFit/>
          </a:bodyPr>
          <a:lstStyle/>
          <a:p>
            <a:r>
              <a:rPr lang="en-US" altLang="zh-CN" sz="1000" dirty="0">
                <a:solidFill>
                  <a:srgbClr val="F6F6F6"/>
                </a:solidFill>
              </a:rPr>
              <a:t>https://www.ypppt.com/</a:t>
            </a:r>
            <a:endParaRPr lang="zh-CN" altLang="en-US" sz="1000" dirty="0">
              <a:solidFill>
                <a:srgbClr val="F6F6F6"/>
              </a:solidFill>
            </a:endParaRPr>
          </a:p>
        </p:txBody>
      </p:sp>
    </p:spTree>
    <p:extLst>
      <p:ext uri="{BB962C8B-B14F-4D97-AF65-F5344CB8AC3E}">
        <p14:creationId xmlns:p14="http://schemas.microsoft.com/office/powerpoint/2010/main" val="28992274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54167E-6 1.48148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5 L 0 -4.44444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21364F08-E88E-413B-B304-5B28BB18C457}"/>
              </a:ext>
            </a:extLst>
          </p:cNvPr>
          <p:cNvGrpSpPr/>
          <p:nvPr/>
        </p:nvGrpSpPr>
        <p:grpSpPr>
          <a:xfrm>
            <a:off x="167640" y="389304"/>
            <a:ext cx="8193773" cy="646331"/>
            <a:chOff x="167640" y="141654"/>
            <a:chExt cx="8193773" cy="646331"/>
          </a:xfrm>
        </p:grpSpPr>
        <p:sp>
          <p:nvSpPr>
            <p:cNvPr id="12" name="矩形 11">
              <a:extLst>
                <a:ext uri="{FF2B5EF4-FFF2-40B4-BE49-F238E27FC236}">
                  <a16:creationId xmlns="" xmlns:a16="http://schemas.microsoft.com/office/drawing/2014/main" id="{B460BAAF-FF84-4655-BFD3-987818F0F9F1}"/>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a:extLst>
                <a:ext uri="{FF2B5EF4-FFF2-40B4-BE49-F238E27FC236}">
                  <a16:creationId xmlns="" xmlns:a16="http://schemas.microsoft.com/office/drawing/2014/main" id="{1D11DF99-16B5-4D81-A96F-F1A86CF40CCF}"/>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a:extLst>
                <a:ext uri="{FF2B5EF4-FFF2-40B4-BE49-F238E27FC236}">
                  <a16:creationId xmlns="" xmlns:a16="http://schemas.microsoft.com/office/drawing/2014/main" id="{D28BA8D9-1624-4E91-B264-3BFC8E006AE0}"/>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p>
          </p:txBody>
        </p:sp>
      </p:grpSp>
      <p:graphicFrame>
        <p:nvGraphicFramePr>
          <p:cNvPr id="15" name="表格 19">
            <a:extLst>
              <a:ext uri="{FF2B5EF4-FFF2-40B4-BE49-F238E27FC236}">
                <a16:creationId xmlns="" xmlns:a16="http://schemas.microsoft.com/office/drawing/2014/main" id="{5495AD35-23B2-4A7F-958A-0AFB2D965699}"/>
              </a:ext>
            </a:extLst>
          </p:cNvPr>
          <p:cNvGraphicFramePr>
            <a:graphicFrameLocks noGrp="1"/>
          </p:cNvGraphicFramePr>
          <p:nvPr>
            <p:extLst>
              <p:ext uri="{D42A27DB-BD31-4B8C-83A1-F6EECF244321}">
                <p14:modId xmlns:p14="http://schemas.microsoft.com/office/powerpoint/2010/main" val="4201349745"/>
              </p:ext>
            </p:extLst>
          </p:nvPr>
        </p:nvGraphicFramePr>
        <p:xfrm>
          <a:off x="881715" y="1945539"/>
          <a:ext cx="10428570" cy="3884240"/>
        </p:xfrm>
        <a:graphic>
          <a:graphicData uri="http://schemas.openxmlformats.org/drawingml/2006/table">
            <a:tbl>
              <a:tblPr>
                <a:tableStyleId>{5C22544A-7EE6-4342-B048-85BDC9FD1C3A}</a:tableStyleId>
              </a:tblPr>
              <a:tblGrid>
                <a:gridCol w="903953">
                  <a:extLst>
                    <a:ext uri="{9D8B030D-6E8A-4147-A177-3AD203B41FA5}">
                      <a16:colId xmlns="" xmlns:a16="http://schemas.microsoft.com/office/drawing/2014/main" val="1614464677"/>
                    </a:ext>
                  </a:extLst>
                </a:gridCol>
                <a:gridCol w="2898475">
                  <a:extLst>
                    <a:ext uri="{9D8B030D-6E8A-4147-A177-3AD203B41FA5}">
                      <a16:colId xmlns="" xmlns:a16="http://schemas.microsoft.com/office/drawing/2014/main" val="1796304122"/>
                    </a:ext>
                  </a:extLst>
                </a:gridCol>
                <a:gridCol w="2941608">
                  <a:extLst>
                    <a:ext uri="{9D8B030D-6E8A-4147-A177-3AD203B41FA5}">
                      <a16:colId xmlns="" xmlns:a16="http://schemas.microsoft.com/office/drawing/2014/main" val="589883268"/>
                    </a:ext>
                  </a:extLst>
                </a:gridCol>
                <a:gridCol w="1598820">
                  <a:extLst>
                    <a:ext uri="{9D8B030D-6E8A-4147-A177-3AD203B41FA5}">
                      <a16:colId xmlns="" xmlns:a16="http://schemas.microsoft.com/office/drawing/2014/main" val="1266749724"/>
                    </a:ext>
                  </a:extLst>
                </a:gridCol>
                <a:gridCol w="2085714">
                  <a:extLst>
                    <a:ext uri="{9D8B030D-6E8A-4147-A177-3AD203B41FA5}">
                      <a16:colId xmlns="" xmlns:a16="http://schemas.microsoft.com/office/drawing/2014/main" val="3176841892"/>
                    </a:ext>
                  </a:extLst>
                </a:gridCol>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表现阶段</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辅导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7490876"/>
                  </a:ext>
                </a:extLst>
              </a:tr>
              <a:tr h="2819160">
                <a:tc vMerge="1">
                  <a:txBody>
                    <a:bodyPr/>
                    <a:lstStyle/>
                    <a:p>
                      <a:endParaRPr lang="zh-CN" altLang="en-US" dirty="0"/>
                    </a:p>
                  </a:txBody>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愉快</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激动</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通过团队参与自我受到鼓舞</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强烈的成就感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挑战自我</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管理能力</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工作热情</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高水平的相互支持</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把团队的进步看成是个人的进步，有能力解决团队内的问题</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工作程序流畅， 自愿尝试新办法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保持团队动力</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接受新成员和新的资源</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衡量绩效表现</a:t>
                      </a:r>
                      <a:r>
                        <a:rPr kumimoji="1" lang="en-US" altLang="zh-CN" sz="1800" b="0" i="0" u="none" strike="noStrike" cap="none" normalizeH="0" baseline="0" dirty="0">
                          <a:ln>
                            <a:noFill/>
                          </a:ln>
                          <a:solidFill>
                            <a:schemeClr val="tx1"/>
                          </a:solidFill>
                          <a:effectLst/>
                          <a:latin typeface="+mn-lt"/>
                          <a:ea typeface="+mn-ea"/>
                          <a:cs typeface="+mn-ea"/>
                          <a:sym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授权，观察，监控，提供很少的指导，只要定下目标，团队就会完成，走上了自我发展</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管理的良性轨道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85297486"/>
                  </a:ext>
                </a:extLst>
              </a:tr>
            </a:tbl>
          </a:graphicData>
        </a:graphic>
      </p:graphicFrame>
    </p:spTree>
    <p:extLst>
      <p:ext uri="{BB962C8B-B14F-4D97-AF65-F5344CB8AC3E}">
        <p14:creationId xmlns:p14="http://schemas.microsoft.com/office/powerpoint/2010/main" val="18906968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2933698" y="2974288"/>
            <a:ext cx="71392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与上司的相处之道</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The way of getting along with the boss</a:t>
            </a:r>
            <a:endParaRPr lang="en-US" altLang="zh-CN" sz="12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04</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extLst>
      <p:ext uri="{BB962C8B-B14F-4D97-AF65-F5344CB8AC3E}">
        <p14:creationId xmlns:p14="http://schemas.microsoft.com/office/powerpoint/2010/main" val="388974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33333E-6 4.0740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96116" y="2241082"/>
            <a:ext cx="3207623" cy="793033"/>
            <a:chOff x="901960" y="2259729"/>
            <a:chExt cx="3207623" cy="793033"/>
          </a:xfrm>
        </p:grpSpPr>
        <p:grpSp>
          <p:nvGrpSpPr>
            <p:cNvPr id="11" name="组合 10"/>
            <p:cNvGrpSpPr/>
            <p:nvPr/>
          </p:nvGrpSpPr>
          <p:grpSpPr>
            <a:xfrm>
              <a:off x="1735456" y="2370927"/>
              <a:ext cx="2374127" cy="501354"/>
              <a:chOff x="6544728" y="2219265"/>
              <a:chExt cx="2054298" cy="484120"/>
            </a:xfrm>
          </p:grpSpPr>
          <p:sp>
            <p:nvSpPr>
              <p:cNvPr id="14" name="矩形 13"/>
              <p:cNvSpPr/>
              <p:nvPr/>
            </p:nvSpPr>
            <p:spPr>
              <a:xfrm>
                <a:off x="6544728" y="2219265"/>
                <a:ext cx="1789630" cy="482449"/>
              </a:xfrm>
              <a:prstGeom prst="rect">
                <a:avLst/>
              </a:prstGeom>
            </p:spPr>
            <p:txBody>
              <a:bodyPr wrap="square">
                <a:spAutoFit/>
                <a:scene3d>
                  <a:camera prst="orthographicFront"/>
                  <a:lightRig rig="threePt" dir="t"/>
                </a:scene3d>
                <a:sp3d contourW="12700"/>
              </a:bodyPr>
              <a:lstStyle/>
              <a:p>
                <a:pPr algn="ctr">
                  <a:lnSpc>
                    <a:spcPct val="150000"/>
                  </a:lnSpc>
                  <a:defRPr/>
                </a:pPr>
                <a:r>
                  <a:rPr lang="zh-CN" altLang="en-US" sz="2000" noProof="1">
                    <a:solidFill>
                      <a:schemeClr val="accent6">
                        <a:lumMod val="50000"/>
                      </a:schemeClr>
                    </a:solidFill>
                    <a:cs typeface="+mn-ea"/>
                    <a:sym typeface="+mn-lt"/>
                  </a:rPr>
                  <a:t>理解上司的立场</a:t>
                </a:r>
              </a:p>
            </p:txBody>
          </p:sp>
          <p:sp>
            <p:nvSpPr>
              <p:cNvPr id="15" name="文本框 14"/>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12" name="矩形 11"/>
            <p:cNvSpPr/>
            <p:nvPr/>
          </p:nvSpPr>
          <p:spPr>
            <a:xfrm>
              <a:off x="901960" y="2259729"/>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7"/>
            <p:cNvSpPr/>
            <p:nvPr/>
          </p:nvSpPr>
          <p:spPr>
            <a:xfrm>
              <a:off x="1095277" y="2531165"/>
              <a:ext cx="406400" cy="254047"/>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6" name="组合 15"/>
          <p:cNvGrpSpPr/>
          <p:nvPr/>
        </p:nvGrpSpPr>
        <p:grpSpPr>
          <a:xfrm>
            <a:off x="880558" y="3730151"/>
            <a:ext cx="3207624" cy="793826"/>
            <a:chOff x="901960" y="3628551"/>
            <a:chExt cx="3207624" cy="793826"/>
          </a:xfrm>
        </p:grpSpPr>
        <p:grpSp>
          <p:nvGrpSpPr>
            <p:cNvPr id="17" name="组合 16"/>
            <p:cNvGrpSpPr/>
            <p:nvPr/>
          </p:nvGrpSpPr>
          <p:grpSpPr>
            <a:xfrm>
              <a:off x="1761929" y="3628551"/>
              <a:ext cx="2347655" cy="707886"/>
              <a:chOff x="6567634" y="2111125"/>
              <a:chExt cx="2031392" cy="683553"/>
            </a:xfrm>
          </p:grpSpPr>
          <p:sp>
            <p:nvSpPr>
              <p:cNvPr id="20" name="矩形 19"/>
              <p:cNvSpPr/>
              <p:nvPr/>
            </p:nvSpPr>
            <p:spPr>
              <a:xfrm>
                <a:off x="6567634" y="2111125"/>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向上司提出自己的意见</a:t>
                </a:r>
              </a:p>
            </p:txBody>
          </p:sp>
          <p:sp>
            <p:nvSpPr>
              <p:cNvPr id="21" name="文本框 20"/>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18" name="矩形 17"/>
            <p:cNvSpPr/>
            <p:nvPr/>
          </p:nvSpPr>
          <p:spPr>
            <a:xfrm>
              <a:off x="901960" y="3629344"/>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95"/>
            <p:cNvSpPr/>
            <p:nvPr/>
          </p:nvSpPr>
          <p:spPr>
            <a:xfrm>
              <a:off x="1101857" y="3816565"/>
              <a:ext cx="393241" cy="40640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2" name="组合 21"/>
          <p:cNvGrpSpPr/>
          <p:nvPr/>
        </p:nvGrpSpPr>
        <p:grpSpPr>
          <a:xfrm>
            <a:off x="4483155" y="1816748"/>
            <a:ext cx="3207624" cy="793033"/>
            <a:chOff x="4505812" y="2259729"/>
            <a:chExt cx="3207624" cy="793033"/>
          </a:xfrm>
        </p:grpSpPr>
        <p:grpSp>
          <p:nvGrpSpPr>
            <p:cNvPr id="23" name="组合 22"/>
            <p:cNvGrpSpPr/>
            <p:nvPr/>
          </p:nvGrpSpPr>
          <p:grpSpPr>
            <a:xfrm>
              <a:off x="5365781" y="2339584"/>
              <a:ext cx="2347655" cy="707886"/>
              <a:chOff x="6567634" y="2189002"/>
              <a:chExt cx="2031392" cy="683553"/>
            </a:xfrm>
          </p:grpSpPr>
          <p:sp>
            <p:nvSpPr>
              <p:cNvPr id="26" name="矩形 25"/>
              <p:cNvSpPr/>
              <p:nvPr/>
            </p:nvSpPr>
            <p:spPr>
              <a:xfrm>
                <a:off x="6567634" y="2189002"/>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有事情要先向上司报告</a:t>
                </a:r>
              </a:p>
            </p:txBody>
          </p:sp>
          <p:sp>
            <p:nvSpPr>
              <p:cNvPr id="27" name="文本框 26"/>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24" name="矩形 23"/>
            <p:cNvSpPr/>
            <p:nvPr/>
          </p:nvSpPr>
          <p:spPr>
            <a:xfrm>
              <a:off x="4505812" y="2259729"/>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96"/>
            <p:cNvSpPr/>
            <p:nvPr/>
          </p:nvSpPr>
          <p:spPr>
            <a:xfrm>
              <a:off x="4695311" y="2455295"/>
              <a:ext cx="406400" cy="405787"/>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8" name="组合 27"/>
          <p:cNvGrpSpPr/>
          <p:nvPr/>
        </p:nvGrpSpPr>
        <p:grpSpPr>
          <a:xfrm>
            <a:off x="4497673" y="3291061"/>
            <a:ext cx="3207624" cy="793033"/>
            <a:chOff x="4505812" y="3629344"/>
            <a:chExt cx="3207624" cy="793033"/>
          </a:xfrm>
        </p:grpSpPr>
        <p:grpSp>
          <p:nvGrpSpPr>
            <p:cNvPr id="29" name="组合 28"/>
            <p:cNvGrpSpPr/>
            <p:nvPr/>
          </p:nvGrpSpPr>
          <p:grpSpPr>
            <a:xfrm>
              <a:off x="5365781" y="3716431"/>
              <a:ext cx="2347655" cy="525465"/>
              <a:chOff x="6567634" y="2195983"/>
              <a:chExt cx="2031392" cy="507402"/>
            </a:xfrm>
          </p:grpSpPr>
          <p:sp>
            <p:nvSpPr>
              <p:cNvPr id="33" name="矩形 32"/>
              <p:cNvSpPr/>
              <p:nvPr/>
            </p:nvSpPr>
            <p:spPr>
              <a:xfrm>
                <a:off x="6567634" y="2195983"/>
                <a:ext cx="1789630" cy="482449"/>
              </a:xfrm>
              <a:prstGeom prst="rect">
                <a:avLst/>
              </a:prstGeom>
            </p:spPr>
            <p:txBody>
              <a:bodyPr wrap="square">
                <a:spAutoFit/>
                <a:scene3d>
                  <a:camera prst="orthographicFront"/>
                  <a:lightRig rig="threePt" dir="t"/>
                </a:scene3d>
                <a:sp3d contourW="12700"/>
              </a:bodyPr>
              <a:lstStyle/>
              <a:p>
                <a:pPr algn="ctr">
                  <a:lnSpc>
                    <a:spcPct val="150000"/>
                  </a:lnSpc>
                  <a:defRPr/>
                </a:pPr>
                <a:r>
                  <a:rPr lang="zh-CN" altLang="en-US" sz="2000" noProof="1">
                    <a:solidFill>
                      <a:schemeClr val="accent6">
                        <a:lumMod val="50000"/>
                      </a:schemeClr>
                    </a:solidFill>
                    <a:cs typeface="+mn-ea"/>
                    <a:sym typeface="+mn-lt"/>
                  </a:rPr>
                  <a:t>向上司提供情报</a:t>
                </a:r>
              </a:p>
            </p:txBody>
          </p:sp>
          <p:sp>
            <p:nvSpPr>
              <p:cNvPr id="34" name="文本框 33"/>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grpSp>
          <p:nvGrpSpPr>
            <p:cNvPr id="30" name="组合 29"/>
            <p:cNvGrpSpPr/>
            <p:nvPr/>
          </p:nvGrpSpPr>
          <p:grpSpPr>
            <a:xfrm>
              <a:off x="4505812" y="3629344"/>
              <a:ext cx="793034" cy="793033"/>
              <a:chOff x="4505812" y="3629344"/>
              <a:chExt cx="793034" cy="793033"/>
            </a:xfrm>
          </p:grpSpPr>
          <p:sp>
            <p:nvSpPr>
              <p:cNvPr id="31" name="矩形 30"/>
              <p:cNvSpPr/>
              <p:nvPr/>
            </p:nvSpPr>
            <p:spPr>
              <a:xfrm>
                <a:off x="4505812" y="3629344"/>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97"/>
              <p:cNvSpPr/>
              <p:nvPr/>
            </p:nvSpPr>
            <p:spPr>
              <a:xfrm>
                <a:off x="4729383" y="3816565"/>
                <a:ext cx="338257" cy="406400"/>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5" name="组合 34"/>
          <p:cNvGrpSpPr/>
          <p:nvPr/>
        </p:nvGrpSpPr>
        <p:grpSpPr>
          <a:xfrm>
            <a:off x="8088262" y="2361329"/>
            <a:ext cx="3207624" cy="793033"/>
            <a:chOff x="8109664" y="2259729"/>
            <a:chExt cx="3207624" cy="793033"/>
          </a:xfrm>
        </p:grpSpPr>
        <p:grpSp>
          <p:nvGrpSpPr>
            <p:cNvPr id="36" name="组合 35"/>
            <p:cNvGrpSpPr/>
            <p:nvPr/>
          </p:nvGrpSpPr>
          <p:grpSpPr>
            <a:xfrm>
              <a:off x="8969633" y="2259729"/>
              <a:ext cx="2347655" cy="707886"/>
              <a:chOff x="6567634" y="2111888"/>
              <a:chExt cx="2031392" cy="683552"/>
            </a:xfrm>
          </p:grpSpPr>
          <p:sp>
            <p:nvSpPr>
              <p:cNvPr id="39" name="矩形 38"/>
              <p:cNvSpPr/>
              <p:nvPr/>
            </p:nvSpPr>
            <p:spPr>
              <a:xfrm>
                <a:off x="6688514" y="2111888"/>
                <a:ext cx="1789630" cy="683552"/>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工作到一个段落，需向上司报告</a:t>
                </a:r>
              </a:p>
            </p:txBody>
          </p:sp>
          <p:sp>
            <p:nvSpPr>
              <p:cNvPr id="40" name="文本框 39"/>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37" name="矩形 36"/>
            <p:cNvSpPr/>
            <p:nvPr/>
          </p:nvSpPr>
          <p:spPr>
            <a:xfrm>
              <a:off x="8109664" y="2259729"/>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98"/>
            <p:cNvSpPr/>
            <p:nvPr/>
          </p:nvSpPr>
          <p:spPr>
            <a:xfrm>
              <a:off x="8337032" y="2470844"/>
              <a:ext cx="406400" cy="37469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1" name="组合 40"/>
          <p:cNvGrpSpPr/>
          <p:nvPr/>
        </p:nvGrpSpPr>
        <p:grpSpPr>
          <a:xfrm>
            <a:off x="8088262" y="3730944"/>
            <a:ext cx="3207624" cy="827417"/>
            <a:chOff x="8109664" y="3629344"/>
            <a:chExt cx="3207624" cy="827417"/>
          </a:xfrm>
        </p:grpSpPr>
        <p:grpSp>
          <p:nvGrpSpPr>
            <p:cNvPr id="42" name="组合 41"/>
            <p:cNvGrpSpPr/>
            <p:nvPr/>
          </p:nvGrpSpPr>
          <p:grpSpPr>
            <a:xfrm>
              <a:off x="8969633" y="3748875"/>
              <a:ext cx="2347655" cy="707886"/>
              <a:chOff x="6567634" y="2227313"/>
              <a:chExt cx="2031392" cy="683553"/>
            </a:xfrm>
          </p:grpSpPr>
          <p:sp>
            <p:nvSpPr>
              <p:cNvPr id="45" name="矩形 44"/>
              <p:cNvSpPr/>
              <p:nvPr/>
            </p:nvSpPr>
            <p:spPr>
              <a:xfrm>
                <a:off x="6567634" y="2227313"/>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依上司的指示行事</a:t>
                </a:r>
              </a:p>
            </p:txBody>
          </p:sp>
          <p:sp>
            <p:nvSpPr>
              <p:cNvPr id="46" name="文本框 45"/>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43" name="矩形 42"/>
            <p:cNvSpPr/>
            <p:nvPr/>
          </p:nvSpPr>
          <p:spPr>
            <a:xfrm>
              <a:off x="8109664" y="3629344"/>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99"/>
            <p:cNvSpPr/>
            <p:nvPr/>
          </p:nvSpPr>
          <p:spPr>
            <a:xfrm>
              <a:off x="8337032" y="3831456"/>
              <a:ext cx="406400" cy="37661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7" name="组合 46"/>
          <p:cNvGrpSpPr/>
          <p:nvPr/>
        </p:nvGrpSpPr>
        <p:grpSpPr>
          <a:xfrm>
            <a:off x="4497675" y="4803448"/>
            <a:ext cx="3207622" cy="793033"/>
            <a:chOff x="901960" y="2259729"/>
            <a:chExt cx="3207622" cy="793033"/>
          </a:xfrm>
        </p:grpSpPr>
        <p:grpSp>
          <p:nvGrpSpPr>
            <p:cNvPr id="48" name="组合 47"/>
            <p:cNvGrpSpPr/>
            <p:nvPr/>
          </p:nvGrpSpPr>
          <p:grpSpPr>
            <a:xfrm>
              <a:off x="1759786" y="2302302"/>
              <a:ext cx="2349796" cy="707886"/>
              <a:chOff x="6565781" y="2152998"/>
              <a:chExt cx="2033245" cy="683552"/>
            </a:xfrm>
          </p:grpSpPr>
          <p:sp>
            <p:nvSpPr>
              <p:cNvPr id="51" name="矩形 50"/>
              <p:cNvSpPr/>
              <p:nvPr/>
            </p:nvSpPr>
            <p:spPr>
              <a:xfrm>
                <a:off x="6565781" y="2152998"/>
                <a:ext cx="1789630" cy="683552"/>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不要在背地说上层主管的闲语</a:t>
                </a:r>
              </a:p>
            </p:txBody>
          </p:sp>
          <p:sp>
            <p:nvSpPr>
              <p:cNvPr id="52" name="文本框 51"/>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49" name="矩形 48"/>
            <p:cNvSpPr/>
            <p:nvPr/>
          </p:nvSpPr>
          <p:spPr>
            <a:xfrm>
              <a:off x="901960" y="2259729"/>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7"/>
            <p:cNvSpPr/>
            <p:nvPr/>
          </p:nvSpPr>
          <p:spPr>
            <a:xfrm>
              <a:off x="1095277" y="2531165"/>
              <a:ext cx="406400" cy="254047"/>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53" name="组合 52">
            <a:extLst>
              <a:ext uri="{FF2B5EF4-FFF2-40B4-BE49-F238E27FC236}">
                <a16:creationId xmlns="" xmlns:a16="http://schemas.microsoft.com/office/drawing/2014/main" id="{AF03FA18-5352-49AF-9863-81DC857BC31C}"/>
              </a:ext>
            </a:extLst>
          </p:cNvPr>
          <p:cNvGrpSpPr/>
          <p:nvPr/>
        </p:nvGrpSpPr>
        <p:grpSpPr>
          <a:xfrm>
            <a:off x="167640" y="385900"/>
            <a:ext cx="8193773" cy="646331"/>
            <a:chOff x="167640" y="138250"/>
            <a:chExt cx="8193773" cy="646331"/>
          </a:xfrm>
        </p:grpSpPr>
        <p:sp>
          <p:nvSpPr>
            <p:cNvPr id="54" name="矩形 53">
              <a:extLst>
                <a:ext uri="{FF2B5EF4-FFF2-40B4-BE49-F238E27FC236}">
                  <a16:creationId xmlns="" xmlns:a16="http://schemas.microsoft.com/office/drawing/2014/main" id="{24FCD597-ECC2-4A20-9CF0-1083665651B9}"/>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5" name="矩形 54">
              <a:extLst>
                <a:ext uri="{FF2B5EF4-FFF2-40B4-BE49-F238E27FC236}">
                  <a16:creationId xmlns="" xmlns:a16="http://schemas.microsoft.com/office/drawing/2014/main" id="{9853ADCA-57ED-4DE6-B25E-D8C90CF2A025}"/>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Rectangle 6">
              <a:extLst>
                <a:ext uri="{FF2B5EF4-FFF2-40B4-BE49-F238E27FC236}">
                  <a16:creationId xmlns="" xmlns:a16="http://schemas.microsoft.com/office/drawing/2014/main" id="{89B0C38E-87F9-4FAC-BF7D-9B53E061E903}"/>
                </a:ext>
              </a:extLst>
            </p:cNvPr>
            <p:cNvSpPr>
              <a:spLocks noChangeArrowheads="1"/>
            </p:cNvSpPr>
            <p:nvPr/>
          </p:nvSpPr>
          <p:spPr bwMode="auto">
            <a:xfrm>
              <a:off x="1148080" y="138250"/>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与上司的相处之道</a:t>
              </a:r>
            </a:p>
          </p:txBody>
        </p:sp>
      </p:grpSp>
    </p:spTree>
    <p:extLst>
      <p:ext uri="{BB962C8B-B14F-4D97-AF65-F5344CB8AC3E}">
        <p14:creationId xmlns:p14="http://schemas.microsoft.com/office/powerpoint/2010/main" val="324018768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a:grpSpLocks/>
          </p:cNvGrpSpPr>
          <p:nvPr/>
        </p:nvGrpSpPr>
        <p:grpSpPr bwMode="auto">
          <a:xfrm>
            <a:off x="3353028" y="1329400"/>
            <a:ext cx="5400675" cy="633412"/>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难与上司相处的五种类型下属</a:t>
              </a:r>
            </a:p>
          </p:txBody>
        </p:sp>
      </p:grpSp>
      <p:sp>
        <p:nvSpPr>
          <p:cNvPr id="15" name="Text Box 2"/>
          <p:cNvSpPr txBox="1">
            <a:spLocks noChangeArrowheads="1"/>
          </p:cNvSpPr>
          <p:nvPr/>
        </p:nvSpPr>
        <p:spPr bwMode="auto">
          <a:xfrm>
            <a:off x="7243982" y="2868149"/>
            <a:ext cx="37433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60400">
              <a:defRPr sz="2800" b="1">
                <a:solidFill>
                  <a:schemeClr val="tx1"/>
                </a:solidFill>
                <a:latin typeface="Tahoma" panose="020B0604030504040204" pitchFamily="34" charset="0"/>
                <a:ea typeface="宋体" panose="02010600030101010101" pitchFamily="2" charset="-122"/>
              </a:defRPr>
            </a:lvl1pPr>
            <a:lvl2pPr>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敬而远之型</a:t>
            </a: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我行我素型</a:t>
            </a: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自我推销型</a:t>
            </a: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持批评态度型</a:t>
            </a: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锋芒毕露型</a:t>
            </a:r>
          </a:p>
        </p:txBody>
      </p:sp>
      <p:grpSp>
        <p:nvGrpSpPr>
          <p:cNvPr id="16" name="组合 15">
            <a:extLst>
              <a:ext uri="{FF2B5EF4-FFF2-40B4-BE49-F238E27FC236}">
                <a16:creationId xmlns="" xmlns:a16="http://schemas.microsoft.com/office/drawing/2014/main" id="{A00B0554-910C-4586-B8E2-E6936944D4AF}"/>
              </a:ext>
            </a:extLst>
          </p:cNvPr>
          <p:cNvGrpSpPr/>
          <p:nvPr/>
        </p:nvGrpSpPr>
        <p:grpSpPr>
          <a:xfrm>
            <a:off x="167640" y="389304"/>
            <a:ext cx="8193773" cy="646331"/>
            <a:chOff x="167640" y="141654"/>
            <a:chExt cx="8193773" cy="646331"/>
          </a:xfrm>
        </p:grpSpPr>
        <p:sp>
          <p:nvSpPr>
            <p:cNvPr id="17" name="矩形 16">
              <a:extLst>
                <a:ext uri="{FF2B5EF4-FFF2-40B4-BE49-F238E27FC236}">
                  <a16:creationId xmlns="" xmlns:a16="http://schemas.microsoft.com/office/drawing/2014/main" id="{65065DAF-C008-44FB-B6B7-5F256109C8A9}"/>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C0F6804E-CBD4-4F27-A652-7DCBD48FD7C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9734F2B1-4A54-451A-A13B-41E1915D2F03}"/>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与上司的相处之道</a:t>
              </a:r>
            </a:p>
          </p:txBody>
        </p:sp>
      </p:grpSp>
      <p:pic>
        <p:nvPicPr>
          <p:cNvPr id="21" name="图片 20">
            <a:extLst>
              <a:ext uri="{FF2B5EF4-FFF2-40B4-BE49-F238E27FC236}">
                <a16:creationId xmlns="" xmlns:a16="http://schemas.microsoft.com/office/drawing/2014/main" id="{77316F8C-28E0-458E-ACBC-9D2D266511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721" y="1595337"/>
            <a:ext cx="5262663" cy="5262663"/>
          </a:xfrm>
          <a:prstGeom prst="rect">
            <a:avLst/>
          </a:prstGeom>
        </p:spPr>
      </p:pic>
    </p:spTree>
    <p:extLst>
      <p:ext uri="{BB962C8B-B14F-4D97-AF65-F5344CB8AC3E}">
        <p14:creationId xmlns:p14="http://schemas.microsoft.com/office/powerpoint/2010/main" val="261140498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2933698" y="2974288"/>
            <a:ext cx="71392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如何建立高效团队</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set up efficient team</a:t>
            </a:r>
            <a:endParaRPr lang="en-US" altLang="zh-CN" sz="12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05</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extLst>
      <p:ext uri="{BB962C8B-B14F-4D97-AF65-F5344CB8AC3E}">
        <p14:creationId xmlns:p14="http://schemas.microsoft.com/office/powerpoint/2010/main" val="257101773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33333E-6 4.0740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513215" y="2138217"/>
            <a:ext cx="563377" cy="3162131"/>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成员的能力</a:t>
              </a:r>
            </a:p>
          </p:txBody>
        </p:sp>
      </p:grpSp>
      <p:sp>
        <p:nvSpPr>
          <p:cNvPr id="14" name="矩形 13"/>
          <p:cNvSpPr>
            <a:spLocks noChangeArrowheads="1"/>
          </p:cNvSpPr>
          <p:nvPr/>
        </p:nvSpPr>
        <p:spPr bwMode="auto">
          <a:xfrm>
            <a:off x="2637462" y="2112904"/>
            <a:ext cx="796384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pPr eaLnBrk="1" hangingPunct="1">
              <a:lnSpc>
                <a:spcPct val="80000"/>
              </a:lnSpc>
              <a:defRPr/>
            </a:pPr>
            <a:r>
              <a:rPr lang="zh-CN" altLang="en-US" sz="2400" b="0" dirty="0">
                <a:solidFill>
                  <a:schemeClr val="bg2">
                    <a:lumMod val="10000"/>
                  </a:schemeClr>
                </a:solidFill>
                <a:cs typeface="+mn-ea"/>
                <a:sym typeface="+mn-lt"/>
              </a:rPr>
              <a:t>一个团队要想有效地运作，需要</a:t>
            </a:r>
            <a:r>
              <a:rPr lang="en-US" altLang="zh-CN" sz="2400" b="0" dirty="0">
                <a:solidFill>
                  <a:schemeClr val="bg2">
                    <a:lumMod val="10000"/>
                  </a:schemeClr>
                </a:solidFill>
                <a:cs typeface="+mn-ea"/>
                <a:sym typeface="+mn-lt"/>
              </a:rPr>
              <a:t>3</a:t>
            </a:r>
            <a:r>
              <a:rPr lang="zh-CN" altLang="en-US" sz="2400" b="0" dirty="0">
                <a:solidFill>
                  <a:schemeClr val="bg2">
                    <a:lumMod val="10000"/>
                  </a:schemeClr>
                </a:solidFill>
                <a:cs typeface="+mn-ea"/>
                <a:sym typeface="+mn-lt"/>
              </a:rPr>
              <a:t>种不同技能类型的人：</a:t>
            </a:r>
          </a:p>
        </p:txBody>
      </p:sp>
      <p:grpSp>
        <p:nvGrpSpPr>
          <p:cNvPr id="15" name="bb253c24-9785-4995-9754-ededf694a18f"/>
          <p:cNvGrpSpPr>
            <a:grpSpLocks noChangeAspect="1"/>
          </p:cNvGrpSpPr>
          <p:nvPr/>
        </p:nvGrpSpPr>
        <p:grpSpPr>
          <a:xfrm>
            <a:off x="1873370" y="3092821"/>
            <a:ext cx="8663261" cy="2585871"/>
            <a:chOff x="1764371" y="1556805"/>
            <a:chExt cx="8663261" cy="2585871"/>
          </a:xfrm>
        </p:grpSpPr>
        <p:sp>
          <p:nvSpPr>
            <p:cNvPr id="16" name="椭圆 15"/>
            <p:cNvSpPr/>
            <p:nvPr/>
          </p:nvSpPr>
          <p:spPr>
            <a:xfrm>
              <a:off x="1764371" y="2039873"/>
              <a:ext cx="1625955" cy="1625955"/>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sp>
          <p:nvSpPr>
            <p:cNvPr id="17" name="椭圆 16"/>
            <p:cNvSpPr/>
            <p:nvPr/>
          </p:nvSpPr>
          <p:spPr>
            <a:xfrm>
              <a:off x="8801677" y="2039873"/>
              <a:ext cx="1625955" cy="1625955"/>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grpSp>
          <p:nvGrpSpPr>
            <p:cNvPr id="18" name="组合 17"/>
            <p:cNvGrpSpPr>
              <a:grpSpLocks noChangeAspect="1"/>
            </p:cNvGrpSpPr>
            <p:nvPr/>
          </p:nvGrpSpPr>
          <p:grpSpPr bwMode="auto">
            <a:xfrm>
              <a:off x="4796889" y="1556805"/>
              <a:ext cx="2592132" cy="2585871"/>
              <a:chOff x="3471" y="1280"/>
              <a:chExt cx="829" cy="827"/>
            </a:xfrm>
            <a:solidFill>
              <a:schemeClr val="accent1"/>
            </a:solidFill>
          </p:grpSpPr>
          <p:sp>
            <p:nvSpPr>
              <p:cNvPr id="23" name="任意多边形: 形状 24"/>
              <p:cNvSpPr>
                <a:spLocks/>
              </p:cNvSpPr>
              <p:nvPr/>
            </p:nvSpPr>
            <p:spPr bwMode="auto">
              <a:xfrm>
                <a:off x="3813" y="2055"/>
                <a:ext cx="21" cy="47"/>
              </a:xfrm>
              <a:custGeom>
                <a:avLst/>
                <a:gdLst>
                  <a:gd name="T0" fmla="*/ 3 w 9"/>
                  <a:gd name="T1" fmla="*/ 0 h 20"/>
                  <a:gd name="T2" fmla="*/ 0 w 9"/>
                  <a:gd name="T3" fmla="*/ 20 h 20"/>
                  <a:gd name="T4" fmla="*/ 6 w 9"/>
                  <a:gd name="T5" fmla="*/ 20 h 20"/>
                  <a:gd name="T6" fmla="*/ 9 w 9"/>
                  <a:gd name="T7" fmla="*/ 1 h 20"/>
                  <a:gd name="T8" fmla="*/ 3 w 9"/>
                  <a:gd name="T9" fmla="*/ 0 h 20"/>
                </a:gdLst>
                <a:ahLst/>
                <a:cxnLst>
                  <a:cxn ang="0">
                    <a:pos x="T0" y="T1"/>
                  </a:cxn>
                  <a:cxn ang="0">
                    <a:pos x="T2" y="T3"/>
                  </a:cxn>
                  <a:cxn ang="0">
                    <a:pos x="T4" y="T5"/>
                  </a:cxn>
                  <a:cxn ang="0">
                    <a:pos x="T6" y="T7"/>
                  </a:cxn>
                  <a:cxn ang="0">
                    <a:pos x="T8" y="T9"/>
                  </a:cxn>
                </a:cxnLst>
                <a:rect l="0" t="0" r="r" b="b"/>
                <a:pathLst>
                  <a:path w="9" h="20">
                    <a:moveTo>
                      <a:pt x="3" y="0"/>
                    </a:moveTo>
                    <a:cubicBezTo>
                      <a:pt x="0" y="20"/>
                      <a:pt x="0" y="20"/>
                      <a:pt x="0" y="20"/>
                    </a:cubicBezTo>
                    <a:cubicBezTo>
                      <a:pt x="2" y="20"/>
                      <a:pt x="4" y="20"/>
                      <a:pt x="6" y="20"/>
                    </a:cubicBezTo>
                    <a:cubicBezTo>
                      <a:pt x="9" y="1"/>
                      <a:pt x="9" y="1"/>
                      <a:pt x="9" y="1"/>
                    </a:cubicBezTo>
                    <a:cubicBezTo>
                      <a:pt x="7" y="0"/>
                      <a:pt x="5" y="0"/>
                      <a:pt x="3"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4" name="任意多边形: 形状 25"/>
              <p:cNvSpPr>
                <a:spLocks/>
              </p:cNvSpPr>
              <p:nvPr/>
            </p:nvSpPr>
            <p:spPr bwMode="auto">
              <a:xfrm>
                <a:off x="3936" y="1285"/>
                <a:ext cx="21" cy="47"/>
              </a:xfrm>
              <a:custGeom>
                <a:avLst/>
                <a:gdLst>
                  <a:gd name="T0" fmla="*/ 5 w 9"/>
                  <a:gd name="T1" fmla="*/ 20 h 20"/>
                  <a:gd name="T2" fmla="*/ 9 w 9"/>
                  <a:gd name="T3" fmla="*/ 1 h 20"/>
                  <a:gd name="T4" fmla="*/ 3 w 9"/>
                  <a:gd name="T5" fmla="*/ 0 h 20"/>
                  <a:gd name="T6" fmla="*/ 0 w 9"/>
                  <a:gd name="T7" fmla="*/ 19 h 20"/>
                  <a:gd name="T8" fmla="*/ 5 w 9"/>
                  <a:gd name="T9" fmla="*/ 20 h 20"/>
                </a:gdLst>
                <a:ahLst/>
                <a:cxnLst>
                  <a:cxn ang="0">
                    <a:pos x="T0" y="T1"/>
                  </a:cxn>
                  <a:cxn ang="0">
                    <a:pos x="T2" y="T3"/>
                  </a:cxn>
                  <a:cxn ang="0">
                    <a:pos x="T4" y="T5"/>
                  </a:cxn>
                  <a:cxn ang="0">
                    <a:pos x="T6" y="T7"/>
                  </a:cxn>
                  <a:cxn ang="0">
                    <a:pos x="T8" y="T9"/>
                  </a:cxn>
                </a:cxnLst>
                <a:rect l="0" t="0" r="r" b="b"/>
                <a:pathLst>
                  <a:path w="9" h="20">
                    <a:moveTo>
                      <a:pt x="5" y="20"/>
                    </a:moveTo>
                    <a:cubicBezTo>
                      <a:pt x="9" y="1"/>
                      <a:pt x="9" y="1"/>
                      <a:pt x="9" y="1"/>
                    </a:cubicBezTo>
                    <a:cubicBezTo>
                      <a:pt x="7" y="0"/>
                      <a:pt x="5" y="0"/>
                      <a:pt x="3" y="0"/>
                    </a:cubicBezTo>
                    <a:cubicBezTo>
                      <a:pt x="0" y="19"/>
                      <a:pt x="0" y="19"/>
                      <a:pt x="0" y="19"/>
                    </a:cubicBezTo>
                    <a:cubicBezTo>
                      <a:pt x="2" y="20"/>
                      <a:pt x="4" y="20"/>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5" name="任意多边形: 形状 26"/>
              <p:cNvSpPr>
                <a:spLocks/>
              </p:cNvSpPr>
              <p:nvPr/>
            </p:nvSpPr>
            <p:spPr bwMode="auto">
              <a:xfrm>
                <a:off x="3752" y="2040"/>
                <a:ext cx="26" cy="50"/>
              </a:xfrm>
              <a:custGeom>
                <a:avLst/>
                <a:gdLst>
                  <a:gd name="T0" fmla="*/ 6 w 11"/>
                  <a:gd name="T1" fmla="*/ 0 h 21"/>
                  <a:gd name="T2" fmla="*/ 0 w 11"/>
                  <a:gd name="T3" fmla="*/ 19 h 21"/>
                  <a:gd name="T4" fmla="*/ 5 w 11"/>
                  <a:gd name="T5" fmla="*/ 21 h 21"/>
                  <a:gd name="T6" fmla="*/ 11 w 11"/>
                  <a:gd name="T7" fmla="*/ 1 h 21"/>
                  <a:gd name="T8" fmla="*/ 6 w 11"/>
                  <a:gd name="T9" fmla="*/ 0 h 21"/>
                </a:gdLst>
                <a:ahLst/>
                <a:cxnLst>
                  <a:cxn ang="0">
                    <a:pos x="T0" y="T1"/>
                  </a:cxn>
                  <a:cxn ang="0">
                    <a:pos x="T2" y="T3"/>
                  </a:cxn>
                  <a:cxn ang="0">
                    <a:pos x="T4" y="T5"/>
                  </a:cxn>
                  <a:cxn ang="0">
                    <a:pos x="T6" y="T7"/>
                  </a:cxn>
                  <a:cxn ang="0">
                    <a:pos x="T8" y="T9"/>
                  </a:cxn>
                </a:cxnLst>
                <a:rect l="0" t="0" r="r" b="b"/>
                <a:pathLst>
                  <a:path w="11" h="21">
                    <a:moveTo>
                      <a:pt x="6" y="0"/>
                    </a:moveTo>
                    <a:cubicBezTo>
                      <a:pt x="0" y="19"/>
                      <a:pt x="0" y="19"/>
                      <a:pt x="0" y="19"/>
                    </a:cubicBezTo>
                    <a:cubicBezTo>
                      <a:pt x="1" y="19"/>
                      <a:pt x="3" y="20"/>
                      <a:pt x="5" y="21"/>
                    </a:cubicBezTo>
                    <a:cubicBezTo>
                      <a:pt x="11" y="1"/>
                      <a:pt x="11" y="1"/>
                      <a:pt x="11" y="1"/>
                    </a:cubicBezTo>
                    <a:cubicBezTo>
                      <a:pt x="9" y="1"/>
                      <a:pt x="8" y="0"/>
                      <a:pt x="6"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6" name="任意多边形: 形状 27"/>
              <p:cNvSpPr>
                <a:spLocks/>
              </p:cNvSpPr>
              <p:nvPr/>
            </p:nvSpPr>
            <p:spPr bwMode="auto">
              <a:xfrm>
                <a:off x="3993" y="1299"/>
                <a:ext cx="26" cy="47"/>
              </a:xfrm>
              <a:custGeom>
                <a:avLst/>
                <a:gdLst>
                  <a:gd name="T0" fmla="*/ 5 w 11"/>
                  <a:gd name="T1" fmla="*/ 20 h 20"/>
                  <a:gd name="T2" fmla="*/ 11 w 11"/>
                  <a:gd name="T3" fmla="*/ 1 h 20"/>
                  <a:gd name="T4" fmla="*/ 6 w 11"/>
                  <a:gd name="T5" fmla="*/ 0 h 20"/>
                  <a:gd name="T6" fmla="*/ 0 w 11"/>
                  <a:gd name="T7" fmla="*/ 19 h 20"/>
                  <a:gd name="T8" fmla="*/ 5 w 11"/>
                  <a:gd name="T9" fmla="*/ 20 h 20"/>
                </a:gdLst>
                <a:ahLst/>
                <a:cxnLst>
                  <a:cxn ang="0">
                    <a:pos x="T0" y="T1"/>
                  </a:cxn>
                  <a:cxn ang="0">
                    <a:pos x="T2" y="T3"/>
                  </a:cxn>
                  <a:cxn ang="0">
                    <a:pos x="T4" y="T5"/>
                  </a:cxn>
                  <a:cxn ang="0">
                    <a:pos x="T6" y="T7"/>
                  </a:cxn>
                  <a:cxn ang="0">
                    <a:pos x="T8" y="T9"/>
                  </a:cxn>
                </a:cxnLst>
                <a:rect l="0" t="0" r="r" b="b"/>
                <a:pathLst>
                  <a:path w="11" h="20">
                    <a:moveTo>
                      <a:pt x="5" y="20"/>
                    </a:moveTo>
                    <a:cubicBezTo>
                      <a:pt x="11" y="1"/>
                      <a:pt x="11" y="1"/>
                      <a:pt x="11" y="1"/>
                    </a:cubicBezTo>
                    <a:cubicBezTo>
                      <a:pt x="9" y="1"/>
                      <a:pt x="8" y="0"/>
                      <a:pt x="6" y="0"/>
                    </a:cubicBezTo>
                    <a:cubicBezTo>
                      <a:pt x="0" y="19"/>
                      <a:pt x="0" y="19"/>
                      <a:pt x="0" y="19"/>
                    </a:cubicBezTo>
                    <a:cubicBezTo>
                      <a:pt x="2" y="19"/>
                      <a:pt x="3" y="20"/>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7" name="任意多边形: 形状 28"/>
              <p:cNvSpPr>
                <a:spLocks/>
              </p:cNvSpPr>
              <p:nvPr/>
            </p:nvSpPr>
            <p:spPr bwMode="auto">
              <a:xfrm>
                <a:off x="4045" y="1323"/>
                <a:ext cx="33" cy="47"/>
              </a:xfrm>
              <a:custGeom>
                <a:avLst/>
                <a:gdLst>
                  <a:gd name="T0" fmla="*/ 5 w 14"/>
                  <a:gd name="T1" fmla="*/ 20 h 20"/>
                  <a:gd name="T2" fmla="*/ 14 w 14"/>
                  <a:gd name="T3" fmla="*/ 2 h 20"/>
                  <a:gd name="T4" fmla="*/ 10 w 14"/>
                  <a:gd name="T5" fmla="*/ 0 h 20"/>
                  <a:gd name="T6" fmla="*/ 0 w 14"/>
                  <a:gd name="T7" fmla="*/ 18 h 20"/>
                  <a:gd name="T8" fmla="*/ 5 w 14"/>
                  <a:gd name="T9" fmla="*/ 20 h 20"/>
                </a:gdLst>
                <a:ahLst/>
                <a:cxnLst>
                  <a:cxn ang="0">
                    <a:pos x="T0" y="T1"/>
                  </a:cxn>
                  <a:cxn ang="0">
                    <a:pos x="T2" y="T3"/>
                  </a:cxn>
                  <a:cxn ang="0">
                    <a:pos x="T4" y="T5"/>
                  </a:cxn>
                  <a:cxn ang="0">
                    <a:pos x="T6" y="T7"/>
                  </a:cxn>
                  <a:cxn ang="0">
                    <a:pos x="T8" y="T9"/>
                  </a:cxn>
                </a:cxnLst>
                <a:rect l="0" t="0" r="r" b="b"/>
                <a:pathLst>
                  <a:path w="14" h="20">
                    <a:moveTo>
                      <a:pt x="5" y="20"/>
                    </a:moveTo>
                    <a:cubicBezTo>
                      <a:pt x="14" y="2"/>
                      <a:pt x="14" y="2"/>
                      <a:pt x="14" y="2"/>
                    </a:cubicBezTo>
                    <a:cubicBezTo>
                      <a:pt x="13" y="1"/>
                      <a:pt x="11" y="1"/>
                      <a:pt x="10" y="0"/>
                    </a:cubicBezTo>
                    <a:cubicBezTo>
                      <a:pt x="0" y="18"/>
                      <a:pt x="0" y="18"/>
                      <a:pt x="0" y="18"/>
                    </a:cubicBezTo>
                    <a:cubicBezTo>
                      <a:pt x="2" y="18"/>
                      <a:pt x="4" y="19"/>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8" name="任意多边形: 形状 29"/>
              <p:cNvSpPr>
                <a:spLocks/>
              </p:cNvSpPr>
              <p:nvPr/>
            </p:nvSpPr>
            <p:spPr bwMode="auto">
              <a:xfrm>
                <a:off x="3690" y="2017"/>
                <a:ext cx="36" cy="47"/>
              </a:xfrm>
              <a:custGeom>
                <a:avLst/>
                <a:gdLst>
                  <a:gd name="T0" fmla="*/ 10 w 15"/>
                  <a:gd name="T1" fmla="*/ 0 h 20"/>
                  <a:gd name="T2" fmla="*/ 0 w 15"/>
                  <a:gd name="T3" fmla="*/ 18 h 20"/>
                  <a:gd name="T4" fmla="*/ 5 w 15"/>
                  <a:gd name="T5" fmla="*/ 20 h 20"/>
                  <a:gd name="T6" fmla="*/ 15 w 15"/>
                  <a:gd name="T7" fmla="*/ 2 h 20"/>
                  <a:gd name="T8" fmla="*/ 10 w 15"/>
                  <a:gd name="T9" fmla="*/ 0 h 20"/>
                </a:gdLst>
                <a:ahLst/>
                <a:cxnLst>
                  <a:cxn ang="0">
                    <a:pos x="T0" y="T1"/>
                  </a:cxn>
                  <a:cxn ang="0">
                    <a:pos x="T2" y="T3"/>
                  </a:cxn>
                  <a:cxn ang="0">
                    <a:pos x="T4" y="T5"/>
                  </a:cxn>
                  <a:cxn ang="0">
                    <a:pos x="T6" y="T7"/>
                  </a:cxn>
                  <a:cxn ang="0">
                    <a:pos x="T8" y="T9"/>
                  </a:cxn>
                </a:cxnLst>
                <a:rect l="0" t="0" r="r" b="b"/>
                <a:pathLst>
                  <a:path w="15" h="20">
                    <a:moveTo>
                      <a:pt x="10" y="0"/>
                    </a:moveTo>
                    <a:cubicBezTo>
                      <a:pt x="0" y="18"/>
                      <a:pt x="0" y="18"/>
                      <a:pt x="0" y="18"/>
                    </a:cubicBezTo>
                    <a:cubicBezTo>
                      <a:pt x="2" y="19"/>
                      <a:pt x="4" y="20"/>
                      <a:pt x="5" y="20"/>
                    </a:cubicBezTo>
                    <a:cubicBezTo>
                      <a:pt x="15" y="2"/>
                      <a:pt x="15" y="2"/>
                      <a:pt x="15" y="2"/>
                    </a:cubicBezTo>
                    <a:cubicBezTo>
                      <a:pt x="13" y="2"/>
                      <a:pt x="11" y="1"/>
                      <a:pt x="10"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9" name="任意多边形: 形状 30"/>
              <p:cNvSpPr>
                <a:spLocks/>
              </p:cNvSpPr>
              <p:nvPr/>
            </p:nvSpPr>
            <p:spPr bwMode="auto">
              <a:xfrm>
                <a:off x="3636" y="1986"/>
                <a:ext cx="40" cy="45"/>
              </a:xfrm>
              <a:custGeom>
                <a:avLst/>
                <a:gdLst>
                  <a:gd name="T0" fmla="*/ 12 w 17"/>
                  <a:gd name="T1" fmla="*/ 0 h 19"/>
                  <a:gd name="T2" fmla="*/ 0 w 17"/>
                  <a:gd name="T3" fmla="*/ 16 h 19"/>
                  <a:gd name="T4" fmla="*/ 5 w 17"/>
                  <a:gd name="T5" fmla="*/ 19 h 19"/>
                  <a:gd name="T6" fmla="*/ 17 w 17"/>
                  <a:gd name="T7" fmla="*/ 3 h 19"/>
                  <a:gd name="T8" fmla="*/ 12 w 17"/>
                  <a:gd name="T9" fmla="*/ 0 h 19"/>
                </a:gdLst>
                <a:ahLst/>
                <a:cxnLst>
                  <a:cxn ang="0">
                    <a:pos x="T0" y="T1"/>
                  </a:cxn>
                  <a:cxn ang="0">
                    <a:pos x="T2" y="T3"/>
                  </a:cxn>
                  <a:cxn ang="0">
                    <a:pos x="T4" y="T5"/>
                  </a:cxn>
                  <a:cxn ang="0">
                    <a:pos x="T6" y="T7"/>
                  </a:cxn>
                  <a:cxn ang="0">
                    <a:pos x="T8" y="T9"/>
                  </a:cxn>
                </a:cxnLst>
                <a:rect l="0" t="0" r="r" b="b"/>
                <a:pathLst>
                  <a:path w="17" h="19">
                    <a:moveTo>
                      <a:pt x="12" y="0"/>
                    </a:moveTo>
                    <a:cubicBezTo>
                      <a:pt x="0" y="16"/>
                      <a:pt x="0" y="16"/>
                      <a:pt x="0" y="16"/>
                    </a:cubicBezTo>
                    <a:cubicBezTo>
                      <a:pt x="2" y="17"/>
                      <a:pt x="3" y="18"/>
                      <a:pt x="5" y="19"/>
                    </a:cubicBezTo>
                    <a:cubicBezTo>
                      <a:pt x="17" y="3"/>
                      <a:pt x="17" y="3"/>
                      <a:pt x="17" y="3"/>
                    </a:cubicBezTo>
                    <a:cubicBezTo>
                      <a:pt x="15" y="2"/>
                      <a:pt x="14" y="1"/>
                      <a:pt x="12"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0" name="任意多边形: 形状 31"/>
              <p:cNvSpPr>
                <a:spLocks/>
              </p:cNvSpPr>
              <p:nvPr/>
            </p:nvSpPr>
            <p:spPr bwMode="auto">
              <a:xfrm>
                <a:off x="4094" y="1356"/>
                <a:ext cx="40" cy="45"/>
              </a:xfrm>
              <a:custGeom>
                <a:avLst/>
                <a:gdLst>
                  <a:gd name="T0" fmla="*/ 5 w 17"/>
                  <a:gd name="T1" fmla="*/ 19 h 19"/>
                  <a:gd name="T2" fmla="*/ 17 w 17"/>
                  <a:gd name="T3" fmla="*/ 3 h 19"/>
                  <a:gd name="T4" fmla="*/ 12 w 17"/>
                  <a:gd name="T5" fmla="*/ 0 h 19"/>
                  <a:gd name="T6" fmla="*/ 0 w 17"/>
                  <a:gd name="T7" fmla="*/ 16 h 19"/>
                  <a:gd name="T8" fmla="*/ 5 w 17"/>
                  <a:gd name="T9" fmla="*/ 19 h 19"/>
                </a:gdLst>
                <a:ahLst/>
                <a:cxnLst>
                  <a:cxn ang="0">
                    <a:pos x="T0" y="T1"/>
                  </a:cxn>
                  <a:cxn ang="0">
                    <a:pos x="T2" y="T3"/>
                  </a:cxn>
                  <a:cxn ang="0">
                    <a:pos x="T4" y="T5"/>
                  </a:cxn>
                  <a:cxn ang="0">
                    <a:pos x="T6" y="T7"/>
                  </a:cxn>
                  <a:cxn ang="0">
                    <a:pos x="T8" y="T9"/>
                  </a:cxn>
                </a:cxnLst>
                <a:rect l="0" t="0" r="r" b="b"/>
                <a:pathLst>
                  <a:path w="17" h="19">
                    <a:moveTo>
                      <a:pt x="5" y="19"/>
                    </a:moveTo>
                    <a:cubicBezTo>
                      <a:pt x="17" y="3"/>
                      <a:pt x="17" y="3"/>
                      <a:pt x="17" y="3"/>
                    </a:cubicBezTo>
                    <a:cubicBezTo>
                      <a:pt x="15" y="2"/>
                      <a:pt x="14" y="1"/>
                      <a:pt x="12" y="0"/>
                    </a:cubicBezTo>
                    <a:cubicBezTo>
                      <a:pt x="0" y="16"/>
                      <a:pt x="0" y="16"/>
                      <a:pt x="0" y="16"/>
                    </a:cubicBezTo>
                    <a:cubicBezTo>
                      <a:pt x="2" y="17"/>
                      <a:pt x="3" y="18"/>
                      <a:pt x="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1" name="任意多边形: 形状 32"/>
              <p:cNvSpPr>
                <a:spLocks/>
              </p:cNvSpPr>
              <p:nvPr/>
            </p:nvSpPr>
            <p:spPr bwMode="auto">
              <a:xfrm>
                <a:off x="3546" y="1904"/>
                <a:ext cx="47" cy="37"/>
              </a:xfrm>
              <a:custGeom>
                <a:avLst/>
                <a:gdLst>
                  <a:gd name="T0" fmla="*/ 16 w 20"/>
                  <a:gd name="T1" fmla="*/ 0 h 16"/>
                  <a:gd name="T2" fmla="*/ 0 w 20"/>
                  <a:gd name="T3" fmla="*/ 12 h 16"/>
                  <a:gd name="T4" fmla="*/ 3 w 20"/>
                  <a:gd name="T5" fmla="*/ 16 h 16"/>
                  <a:gd name="T6" fmla="*/ 20 w 20"/>
                  <a:gd name="T7" fmla="*/ 4 h 16"/>
                  <a:gd name="T8" fmla="*/ 16 w 20"/>
                  <a:gd name="T9" fmla="*/ 0 h 16"/>
                </a:gdLst>
                <a:ahLst/>
                <a:cxnLst>
                  <a:cxn ang="0">
                    <a:pos x="T0" y="T1"/>
                  </a:cxn>
                  <a:cxn ang="0">
                    <a:pos x="T2" y="T3"/>
                  </a:cxn>
                  <a:cxn ang="0">
                    <a:pos x="T4" y="T5"/>
                  </a:cxn>
                  <a:cxn ang="0">
                    <a:pos x="T6" y="T7"/>
                  </a:cxn>
                  <a:cxn ang="0">
                    <a:pos x="T8" y="T9"/>
                  </a:cxn>
                </a:cxnLst>
                <a:rect l="0" t="0" r="r" b="b"/>
                <a:pathLst>
                  <a:path w="20" h="16">
                    <a:moveTo>
                      <a:pt x="16" y="0"/>
                    </a:moveTo>
                    <a:cubicBezTo>
                      <a:pt x="0" y="12"/>
                      <a:pt x="0" y="12"/>
                      <a:pt x="0" y="12"/>
                    </a:cubicBezTo>
                    <a:cubicBezTo>
                      <a:pt x="1" y="13"/>
                      <a:pt x="2" y="15"/>
                      <a:pt x="3" y="16"/>
                    </a:cubicBezTo>
                    <a:cubicBezTo>
                      <a:pt x="20" y="4"/>
                      <a:pt x="20" y="4"/>
                      <a:pt x="20" y="4"/>
                    </a:cubicBezTo>
                    <a:cubicBezTo>
                      <a:pt x="19" y="3"/>
                      <a:pt x="17" y="1"/>
                      <a:pt x="16"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2" name="任意多边形: 形状 33"/>
              <p:cNvSpPr>
                <a:spLocks/>
              </p:cNvSpPr>
              <p:nvPr/>
            </p:nvSpPr>
            <p:spPr bwMode="auto">
              <a:xfrm>
                <a:off x="4177" y="1445"/>
                <a:ext cx="47" cy="38"/>
              </a:xfrm>
              <a:custGeom>
                <a:avLst/>
                <a:gdLst>
                  <a:gd name="T0" fmla="*/ 4 w 20"/>
                  <a:gd name="T1" fmla="*/ 16 h 16"/>
                  <a:gd name="T2" fmla="*/ 20 w 20"/>
                  <a:gd name="T3" fmla="*/ 4 h 16"/>
                  <a:gd name="T4" fmla="*/ 17 w 20"/>
                  <a:gd name="T5" fmla="*/ 0 h 16"/>
                  <a:gd name="T6" fmla="*/ 0 w 20"/>
                  <a:gd name="T7" fmla="*/ 12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20" y="4"/>
                      <a:pt x="20" y="4"/>
                      <a:pt x="20" y="4"/>
                    </a:cubicBezTo>
                    <a:cubicBezTo>
                      <a:pt x="19" y="3"/>
                      <a:pt x="18" y="1"/>
                      <a:pt x="17" y="0"/>
                    </a:cubicBezTo>
                    <a:cubicBezTo>
                      <a:pt x="0" y="12"/>
                      <a:pt x="0" y="12"/>
                      <a:pt x="0" y="12"/>
                    </a:cubicBezTo>
                    <a:cubicBezTo>
                      <a:pt x="1" y="13"/>
                      <a:pt x="2" y="15"/>
                      <a:pt x="4" y="1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3" name="任意多边形: 形状 34"/>
              <p:cNvSpPr>
                <a:spLocks/>
              </p:cNvSpPr>
              <p:nvPr/>
            </p:nvSpPr>
            <p:spPr bwMode="auto">
              <a:xfrm>
                <a:off x="4207" y="1500"/>
                <a:ext cx="50" cy="33"/>
              </a:xfrm>
              <a:custGeom>
                <a:avLst/>
                <a:gdLst>
                  <a:gd name="T0" fmla="*/ 3 w 21"/>
                  <a:gd name="T1" fmla="*/ 14 h 14"/>
                  <a:gd name="T2" fmla="*/ 21 w 21"/>
                  <a:gd name="T3" fmla="*/ 5 h 14"/>
                  <a:gd name="T4" fmla="*/ 18 w 21"/>
                  <a:gd name="T5" fmla="*/ 0 h 14"/>
                  <a:gd name="T6" fmla="*/ 0 w 21"/>
                  <a:gd name="T7" fmla="*/ 9 h 14"/>
                  <a:gd name="T8" fmla="*/ 3 w 21"/>
                  <a:gd name="T9" fmla="*/ 14 h 14"/>
                </a:gdLst>
                <a:ahLst/>
                <a:cxnLst>
                  <a:cxn ang="0">
                    <a:pos x="T0" y="T1"/>
                  </a:cxn>
                  <a:cxn ang="0">
                    <a:pos x="T2" y="T3"/>
                  </a:cxn>
                  <a:cxn ang="0">
                    <a:pos x="T4" y="T5"/>
                  </a:cxn>
                  <a:cxn ang="0">
                    <a:pos x="T6" y="T7"/>
                  </a:cxn>
                  <a:cxn ang="0">
                    <a:pos x="T8" y="T9"/>
                  </a:cxn>
                </a:cxnLst>
                <a:rect l="0" t="0" r="r" b="b"/>
                <a:pathLst>
                  <a:path w="21" h="14">
                    <a:moveTo>
                      <a:pt x="3" y="14"/>
                    </a:moveTo>
                    <a:cubicBezTo>
                      <a:pt x="21" y="5"/>
                      <a:pt x="21" y="5"/>
                      <a:pt x="21" y="5"/>
                    </a:cubicBezTo>
                    <a:cubicBezTo>
                      <a:pt x="20" y="3"/>
                      <a:pt x="19" y="2"/>
                      <a:pt x="18" y="0"/>
                    </a:cubicBezTo>
                    <a:cubicBezTo>
                      <a:pt x="0" y="9"/>
                      <a:pt x="0" y="9"/>
                      <a:pt x="0" y="9"/>
                    </a:cubicBezTo>
                    <a:cubicBezTo>
                      <a:pt x="1" y="11"/>
                      <a:pt x="2" y="12"/>
                      <a:pt x="3" y="1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4" name="任意多边形: 形状 35"/>
              <p:cNvSpPr>
                <a:spLocks/>
              </p:cNvSpPr>
              <p:nvPr/>
            </p:nvSpPr>
            <p:spPr bwMode="auto">
              <a:xfrm>
                <a:off x="3513" y="1854"/>
                <a:ext cx="50" cy="33"/>
              </a:xfrm>
              <a:custGeom>
                <a:avLst/>
                <a:gdLst>
                  <a:gd name="T0" fmla="*/ 18 w 21"/>
                  <a:gd name="T1" fmla="*/ 0 h 14"/>
                  <a:gd name="T2" fmla="*/ 0 w 21"/>
                  <a:gd name="T3" fmla="*/ 9 h 14"/>
                  <a:gd name="T4" fmla="*/ 3 w 21"/>
                  <a:gd name="T5" fmla="*/ 14 h 14"/>
                  <a:gd name="T6" fmla="*/ 21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cubicBezTo>
                      <a:pt x="0" y="9"/>
                      <a:pt x="0" y="9"/>
                      <a:pt x="0" y="9"/>
                    </a:cubicBezTo>
                    <a:cubicBezTo>
                      <a:pt x="1" y="11"/>
                      <a:pt x="2" y="12"/>
                      <a:pt x="3" y="14"/>
                    </a:cubicBezTo>
                    <a:cubicBezTo>
                      <a:pt x="21" y="5"/>
                      <a:pt x="21" y="5"/>
                      <a:pt x="21" y="5"/>
                    </a:cubicBezTo>
                    <a:cubicBezTo>
                      <a:pt x="20" y="3"/>
                      <a:pt x="19" y="2"/>
                      <a:pt x="18"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5" name="任意多边形: 形状 36"/>
              <p:cNvSpPr>
                <a:spLocks/>
              </p:cNvSpPr>
              <p:nvPr/>
            </p:nvSpPr>
            <p:spPr bwMode="auto">
              <a:xfrm>
                <a:off x="3490" y="1800"/>
                <a:ext cx="49" cy="28"/>
              </a:xfrm>
              <a:custGeom>
                <a:avLst/>
                <a:gdLst>
                  <a:gd name="T0" fmla="*/ 19 w 21"/>
                  <a:gd name="T1" fmla="*/ 0 h 12"/>
                  <a:gd name="T2" fmla="*/ 0 w 21"/>
                  <a:gd name="T3" fmla="*/ 7 h 12"/>
                  <a:gd name="T4" fmla="*/ 2 w 21"/>
                  <a:gd name="T5" fmla="*/ 12 h 12"/>
                  <a:gd name="T6" fmla="*/ 21 w 21"/>
                  <a:gd name="T7" fmla="*/ 6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cubicBezTo>
                      <a:pt x="0" y="7"/>
                      <a:pt x="0" y="7"/>
                      <a:pt x="0" y="7"/>
                    </a:cubicBezTo>
                    <a:cubicBezTo>
                      <a:pt x="1" y="8"/>
                      <a:pt x="1" y="10"/>
                      <a:pt x="2" y="12"/>
                    </a:cubicBezTo>
                    <a:cubicBezTo>
                      <a:pt x="21" y="6"/>
                      <a:pt x="21" y="6"/>
                      <a:pt x="21" y="6"/>
                    </a:cubicBezTo>
                    <a:cubicBezTo>
                      <a:pt x="20" y="4"/>
                      <a:pt x="20" y="2"/>
                      <a:pt x="19"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6" name="任意多边形: 形状 37"/>
              <p:cNvSpPr>
                <a:spLocks/>
              </p:cNvSpPr>
              <p:nvPr/>
            </p:nvSpPr>
            <p:spPr bwMode="auto">
              <a:xfrm>
                <a:off x="4231" y="1559"/>
                <a:ext cx="50" cy="28"/>
              </a:xfrm>
              <a:custGeom>
                <a:avLst/>
                <a:gdLst>
                  <a:gd name="T0" fmla="*/ 2 w 21"/>
                  <a:gd name="T1" fmla="*/ 12 h 12"/>
                  <a:gd name="T2" fmla="*/ 21 w 21"/>
                  <a:gd name="T3" fmla="*/ 6 h 12"/>
                  <a:gd name="T4" fmla="*/ 19 w 21"/>
                  <a:gd name="T5" fmla="*/ 0 h 12"/>
                  <a:gd name="T6" fmla="*/ 0 w 21"/>
                  <a:gd name="T7" fmla="*/ 7 h 12"/>
                  <a:gd name="T8" fmla="*/ 2 w 21"/>
                  <a:gd name="T9" fmla="*/ 12 h 12"/>
                </a:gdLst>
                <a:ahLst/>
                <a:cxnLst>
                  <a:cxn ang="0">
                    <a:pos x="T0" y="T1"/>
                  </a:cxn>
                  <a:cxn ang="0">
                    <a:pos x="T2" y="T3"/>
                  </a:cxn>
                  <a:cxn ang="0">
                    <a:pos x="T4" y="T5"/>
                  </a:cxn>
                  <a:cxn ang="0">
                    <a:pos x="T6" y="T7"/>
                  </a:cxn>
                  <a:cxn ang="0">
                    <a:pos x="T8" y="T9"/>
                  </a:cxn>
                </a:cxnLst>
                <a:rect l="0" t="0" r="r" b="b"/>
                <a:pathLst>
                  <a:path w="21" h="12">
                    <a:moveTo>
                      <a:pt x="2" y="12"/>
                    </a:moveTo>
                    <a:cubicBezTo>
                      <a:pt x="21" y="6"/>
                      <a:pt x="21" y="6"/>
                      <a:pt x="21" y="6"/>
                    </a:cubicBezTo>
                    <a:cubicBezTo>
                      <a:pt x="20" y="4"/>
                      <a:pt x="20" y="2"/>
                      <a:pt x="19" y="0"/>
                    </a:cubicBezTo>
                    <a:cubicBezTo>
                      <a:pt x="0" y="7"/>
                      <a:pt x="0" y="7"/>
                      <a:pt x="0" y="7"/>
                    </a:cubicBezTo>
                    <a:cubicBezTo>
                      <a:pt x="1" y="8"/>
                      <a:pt x="1" y="10"/>
                      <a:pt x="2" y="1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7" name="任意多边形: 形状 38"/>
              <p:cNvSpPr>
                <a:spLocks/>
              </p:cNvSpPr>
              <p:nvPr/>
            </p:nvSpPr>
            <p:spPr bwMode="auto">
              <a:xfrm>
                <a:off x="4245" y="1623"/>
                <a:ext cx="50" cy="21"/>
              </a:xfrm>
              <a:custGeom>
                <a:avLst/>
                <a:gdLst>
                  <a:gd name="T0" fmla="*/ 1 w 21"/>
                  <a:gd name="T1" fmla="*/ 9 h 9"/>
                  <a:gd name="T2" fmla="*/ 21 w 21"/>
                  <a:gd name="T3" fmla="*/ 5 h 9"/>
                  <a:gd name="T4" fmla="*/ 20 w 21"/>
                  <a:gd name="T5" fmla="*/ 0 h 9"/>
                  <a:gd name="T6" fmla="*/ 0 w 21"/>
                  <a:gd name="T7" fmla="*/ 3 h 9"/>
                  <a:gd name="T8" fmla="*/ 1 w 21"/>
                  <a:gd name="T9" fmla="*/ 9 h 9"/>
                </a:gdLst>
                <a:ahLst/>
                <a:cxnLst>
                  <a:cxn ang="0">
                    <a:pos x="T0" y="T1"/>
                  </a:cxn>
                  <a:cxn ang="0">
                    <a:pos x="T2" y="T3"/>
                  </a:cxn>
                  <a:cxn ang="0">
                    <a:pos x="T4" y="T5"/>
                  </a:cxn>
                  <a:cxn ang="0">
                    <a:pos x="T6" y="T7"/>
                  </a:cxn>
                  <a:cxn ang="0">
                    <a:pos x="T8" y="T9"/>
                  </a:cxn>
                </a:cxnLst>
                <a:rect l="0" t="0" r="r" b="b"/>
                <a:pathLst>
                  <a:path w="21" h="9">
                    <a:moveTo>
                      <a:pt x="1" y="9"/>
                    </a:moveTo>
                    <a:cubicBezTo>
                      <a:pt x="21" y="5"/>
                      <a:pt x="21" y="5"/>
                      <a:pt x="21" y="5"/>
                    </a:cubicBezTo>
                    <a:cubicBezTo>
                      <a:pt x="21" y="4"/>
                      <a:pt x="20" y="2"/>
                      <a:pt x="20" y="0"/>
                    </a:cubicBezTo>
                    <a:cubicBezTo>
                      <a:pt x="0" y="3"/>
                      <a:pt x="0" y="3"/>
                      <a:pt x="0" y="3"/>
                    </a:cubicBezTo>
                    <a:cubicBezTo>
                      <a:pt x="0" y="5"/>
                      <a:pt x="1" y="7"/>
                      <a:pt x="1" y="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8" name="任意多边形: 形状 39"/>
              <p:cNvSpPr>
                <a:spLocks/>
              </p:cNvSpPr>
              <p:nvPr/>
            </p:nvSpPr>
            <p:spPr bwMode="auto">
              <a:xfrm>
                <a:off x="3475" y="1745"/>
                <a:ext cx="50" cy="19"/>
              </a:xfrm>
              <a:custGeom>
                <a:avLst/>
                <a:gdLst>
                  <a:gd name="T0" fmla="*/ 20 w 21"/>
                  <a:gd name="T1" fmla="*/ 0 h 8"/>
                  <a:gd name="T2" fmla="*/ 0 w 21"/>
                  <a:gd name="T3" fmla="*/ 3 h 8"/>
                  <a:gd name="T4" fmla="*/ 1 w 21"/>
                  <a:gd name="T5" fmla="*/ 8 h 8"/>
                  <a:gd name="T6" fmla="*/ 21 w 21"/>
                  <a:gd name="T7" fmla="*/ 5 h 8"/>
                  <a:gd name="T8" fmla="*/ 20 w 21"/>
                  <a:gd name="T9" fmla="*/ 0 h 8"/>
                </a:gdLst>
                <a:ahLst/>
                <a:cxnLst>
                  <a:cxn ang="0">
                    <a:pos x="T0" y="T1"/>
                  </a:cxn>
                  <a:cxn ang="0">
                    <a:pos x="T2" y="T3"/>
                  </a:cxn>
                  <a:cxn ang="0">
                    <a:pos x="T4" y="T5"/>
                  </a:cxn>
                  <a:cxn ang="0">
                    <a:pos x="T6" y="T7"/>
                  </a:cxn>
                  <a:cxn ang="0">
                    <a:pos x="T8" y="T9"/>
                  </a:cxn>
                </a:cxnLst>
                <a:rect l="0" t="0" r="r" b="b"/>
                <a:pathLst>
                  <a:path w="21" h="8">
                    <a:moveTo>
                      <a:pt x="20" y="0"/>
                    </a:moveTo>
                    <a:cubicBezTo>
                      <a:pt x="0" y="3"/>
                      <a:pt x="0" y="3"/>
                      <a:pt x="0" y="3"/>
                    </a:cubicBezTo>
                    <a:cubicBezTo>
                      <a:pt x="0" y="5"/>
                      <a:pt x="1" y="6"/>
                      <a:pt x="1" y="8"/>
                    </a:cubicBezTo>
                    <a:cubicBezTo>
                      <a:pt x="21" y="5"/>
                      <a:pt x="21" y="5"/>
                      <a:pt x="21" y="5"/>
                    </a:cubicBezTo>
                    <a:cubicBezTo>
                      <a:pt x="20" y="3"/>
                      <a:pt x="20" y="1"/>
                      <a:pt x="20"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9" name="任意多边形: 形状 40"/>
              <p:cNvSpPr>
                <a:spLocks/>
              </p:cNvSpPr>
              <p:nvPr/>
            </p:nvSpPr>
            <p:spPr bwMode="auto">
              <a:xfrm>
                <a:off x="3475" y="1623"/>
                <a:ext cx="50" cy="21"/>
              </a:xfrm>
              <a:custGeom>
                <a:avLst/>
                <a:gdLst>
                  <a:gd name="T0" fmla="*/ 21 w 21"/>
                  <a:gd name="T1" fmla="*/ 3 h 9"/>
                  <a:gd name="T2" fmla="*/ 1 w 21"/>
                  <a:gd name="T3" fmla="*/ 0 h 9"/>
                  <a:gd name="T4" fmla="*/ 0 w 21"/>
                  <a:gd name="T5" fmla="*/ 5 h 9"/>
                  <a:gd name="T6" fmla="*/ 20 w 21"/>
                  <a:gd name="T7" fmla="*/ 9 h 9"/>
                  <a:gd name="T8" fmla="*/ 21 w 21"/>
                  <a:gd name="T9" fmla="*/ 3 h 9"/>
                </a:gdLst>
                <a:ahLst/>
                <a:cxnLst>
                  <a:cxn ang="0">
                    <a:pos x="T0" y="T1"/>
                  </a:cxn>
                  <a:cxn ang="0">
                    <a:pos x="T2" y="T3"/>
                  </a:cxn>
                  <a:cxn ang="0">
                    <a:pos x="T4" y="T5"/>
                  </a:cxn>
                  <a:cxn ang="0">
                    <a:pos x="T6" y="T7"/>
                  </a:cxn>
                  <a:cxn ang="0">
                    <a:pos x="T8" y="T9"/>
                  </a:cxn>
                </a:cxnLst>
                <a:rect l="0" t="0" r="r" b="b"/>
                <a:pathLst>
                  <a:path w="21" h="9">
                    <a:moveTo>
                      <a:pt x="21" y="3"/>
                    </a:moveTo>
                    <a:cubicBezTo>
                      <a:pt x="1" y="0"/>
                      <a:pt x="1" y="0"/>
                      <a:pt x="1" y="0"/>
                    </a:cubicBezTo>
                    <a:cubicBezTo>
                      <a:pt x="1" y="2"/>
                      <a:pt x="0" y="4"/>
                      <a:pt x="0" y="5"/>
                    </a:cubicBezTo>
                    <a:cubicBezTo>
                      <a:pt x="20" y="9"/>
                      <a:pt x="20" y="9"/>
                      <a:pt x="20" y="9"/>
                    </a:cubicBezTo>
                    <a:cubicBezTo>
                      <a:pt x="20" y="7"/>
                      <a:pt x="20" y="5"/>
                      <a:pt x="21" y="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0" name="任意多边形: 形状 41"/>
              <p:cNvSpPr>
                <a:spLocks/>
              </p:cNvSpPr>
              <p:nvPr/>
            </p:nvSpPr>
            <p:spPr bwMode="auto">
              <a:xfrm>
                <a:off x="4245" y="1745"/>
                <a:ext cx="50" cy="19"/>
              </a:xfrm>
              <a:custGeom>
                <a:avLst/>
                <a:gdLst>
                  <a:gd name="T0" fmla="*/ 0 w 21"/>
                  <a:gd name="T1" fmla="*/ 5 h 8"/>
                  <a:gd name="T2" fmla="*/ 20 w 21"/>
                  <a:gd name="T3" fmla="*/ 8 h 8"/>
                  <a:gd name="T4" fmla="*/ 21 w 21"/>
                  <a:gd name="T5" fmla="*/ 3 h 8"/>
                  <a:gd name="T6" fmla="*/ 1 w 21"/>
                  <a:gd name="T7" fmla="*/ 0 h 8"/>
                  <a:gd name="T8" fmla="*/ 0 w 21"/>
                  <a:gd name="T9" fmla="*/ 5 h 8"/>
                </a:gdLst>
                <a:ahLst/>
                <a:cxnLst>
                  <a:cxn ang="0">
                    <a:pos x="T0" y="T1"/>
                  </a:cxn>
                  <a:cxn ang="0">
                    <a:pos x="T2" y="T3"/>
                  </a:cxn>
                  <a:cxn ang="0">
                    <a:pos x="T4" y="T5"/>
                  </a:cxn>
                  <a:cxn ang="0">
                    <a:pos x="T6" y="T7"/>
                  </a:cxn>
                  <a:cxn ang="0">
                    <a:pos x="T8" y="T9"/>
                  </a:cxn>
                </a:cxnLst>
                <a:rect l="0" t="0" r="r" b="b"/>
                <a:pathLst>
                  <a:path w="21" h="8">
                    <a:moveTo>
                      <a:pt x="0" y="5"/>
                    </a:moveTo>
                    <a:cubicBezTo>
                      <a:pt x="20" y="8"/>
                      <a:pt x="20" y="8"/>
                      <a:pt x="20" y="8"/>
                    </a:cubicBezTo>
                    <a:cubicBezTo>
                      <a:pt x="20" y="6"/>
                      <a:pt x="21" y="5"/>
                      <a:pt x="21" y="3"/>
                    </a:cubicBezTo>
                    <a:cubicBezTo>
                      <a:pt x="1" y="0"/>
                      <a:pt x="1" y="0"/>
                      <a:pt x="1" y="0"/>
                    </a:cubicBezTo>
                    <a:cubicBezTo>
                      <a:pt x="1" y="1"/>
                      <a:pt x="0" y="3"/>
                      <a:pt x="0" y="5"/>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1" name="任意多边形: 形状 42"/>
              <p:cNvSpPr>
                <a:spLocks/>
              </p:cNvSpPr>
              <p:nvPr/>
            </p:nvSpPr>
            <p:spPr bwMode="auto">
              <a:xfrm>
                <a:off x="4231" y="1800"/>
                <a:ext cx="50" cy="28"/>
              </a:xfrm>
              <a:custGeom>
                <a:avLst/>
                <a:gdLst>
                  <a:gd name="T0" fmla="*/ 0 w 21"/>
                  <a:gd name="T1" fmla="*/ 6 h 12"/>
                  <a:gd name="T2" fmla="*/ 19 w 21"/>
                  <a:gd name="T3" fmla="*/ 12 h 12"/>
                  <a:gd name="T4" fmla="*/ 21 w 21"/>
                  <a:gd name="T5" fmla="*/ 7 h 12"/>
                  <a:gd name="T6" fmla="*/ 2 w 21"/>
                  <a:gd name="T7" fmla="*/ 0 h 12"/>
                  <a:gd name="T8" fmla="*/ 0 w 21"/>
                  <a:gd name="T9" fmla="*/ 6 h 12"/>
                </a:gdLst>
                <a:ahLst/>
                <a:cxnLst>
                  <a:cxn ang="0">
                    <a:pos x="T0" y="T1"/>
                  </a:cxn>
                  <a:cxn ang="0">
                    <a:pos x="T2" y="T3"/>
                  </a:cxn>
                  <a:cxn ang="0">
                    <a:pos x="T4" y="T5"/>
                  </a:cxn>
                  <a:cxn ang="0">
                    <a:pos x="T6" y="T7"/>
                  </a:cxn>
                  <a:cxn ang="0">
                    <a:pos x="T8" y="T9"/>
                  </a:cxn>
                </a:cxnLst>
                <a:rect l="0" t="0" r="r" b="b"/>
                <a:pathLst>
                  <a:path w="21" h="12">
                    <a:moveTo>
                      <a:pt x="0" y="6"/>
                    </a:moveTo>
                    <a:cubicBezTo>
                      <a:pt x="19" y="12"/>
                      <a:pt x="19" y="12"/>
                      <a:pt x="19" y="12"/>
                    </a:cubicBezTo>
                    <a:cubicBezTo>
                      <a:pt x="20" y="10"/>
                      <a:pt x="20" y="8"/>
                      <a:pt x="21" y="7"/>
                    </a:cubicBezTo>
                    <a:cubicBezTo>
                      <a:pt x="2" y="0"/>
                      <a:pt x="2" y="0"/>
                      <a:pt x="2" y="0"/>
                    </a:cubicBezTo>
                    <a:cubicBezTo>
                      <a:pt x="1" y="2"/>
                      <a:pt x="1" y="4"/>
                      <a:pt x="0" y="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2" name="任意多边形: 形状 43"/>
              <p:cNvSpPr>
                <a:spLocks/>
              </p:cNvSpPr>
              <p:nvPr/>
            </p:nvSpPr>
            <p:spPr bwMode="auto">
              <a:xfrm>
                <a:off x="3490" y="1559"/>
                <a:ext cx="49" cy="28"/>
              </a:xfrm>
              <a:custGeom>
                <a:avLst/>
                <a:gdLst>
                  <a:gd name="T0" fmla="*/ 21 w 21"/>
                  <a:gd name="T1" fmla="*/ 7 h 12"/>
                  <a:gd name="T2" fmla="*/ 2 w 21"/>
                  <a:gd name="T3" fmla="*/ 0 h 12"/>
                  <a:gd name="T4" fmla="*/ 0 w 21"/>
                  <a:gd name="T5" fmla="*/ 6 h 12"/>
                  <a:gd name="T6" fmla="*/ 19 w 21"/>
                  <a:gd name="T7" fmla="*/ 12 h 12"/>
                  <a:gd name="T8" fmla="*/ 21 w 21"/>
                  <a:gd name="T9" fmla="*/ 7 h 12"/>
                </a:gdLst>
                <a:ahLst/>
                <a:cxnLst>
                  <a:cxn ang="0">
                    <a:pos x="T0" y="T1"/>
                  </a:cxn>
                  <a:cxn ang="0">
                    <a:pos x="T2" y="T3"/>
                  </a:cxn>
                  <a:cxn ang="0">
                    <a:pos x="T4" y="T5"/>
                  </a:cxn>
                  <a:cxn ang="0">
                    <a:pos x="T6" y="T7"/>
                  </a:cxn>
                  <a:cxn ang="0">
                    <a:pos x="T8" y="T9"/>
                  </a:cxn>
                </a:cxnLst>
                <a:rect l="0" t="0" r="r" b="b"/>
                <a:pathLst>
                  <a:path w="21" h="12">
                    <a:moveTo>
                      <a:pt x="21" y="7"/>
                    </a:moveTo>
                    <a:cubicBezTo>
                      <a:pt x="2" y="0"/>
                      <a:pt x="2" y="0"/>
                      <a:pt x="2" y="0"/>
                    </a:cubicBezTo>
                    <a:cubicBezTo>
                      <a:pt x="1" y="2"/>
                      <a:pt x="1" y="4"/>
                      <a:pt x="0" y="6"/>
                    </a:cubicBezTo>
                    <a:cubicBezTo>
                      <a:pt x="19" y="12"/>
                      <a:pt x="19" y="12"/>
                      <a:pt x="19" y="12"/>
                    </a:cubicBezTo>
                    <a:cubicBezTo>
                      <a:pt x="20" y="10"/>
                      <a:pt x="20" y="8"/>
                      <a:pt x="21" y="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3" name="任意多边形: 形状 44"/>
              <p:cNvSpPr>
                <a:spLocks/>
              </p:cNvSpPr>
              <p:nvPr/>
            </p:nvSpPr>
            <p:spPr bwMode="auto">
              <a:xfrm>
                <a:off x="3513" y="1500"/>
                <a:ext cx="50" cy="33"/>
              </a:xfrm>
              <a:custGeom>
                <a:avLst/>
                <a:gdLst>
                  <a:gd name="T0" fmla="*/ 21 w 21"/>
                  <a:gd name="T1" fmla="*/ 9 h 14"/>
                  <a:gd name="T2" fmla="*/ 3 w 21"/>
                  <a:gd name="T3" fmla="*/ 0 h 14"/>
                  <a:gd name="T4" fmla="*/ 0 w 21"/>
                  <a:gd name="T5" fmla="*/ 5 h 14"/>
                  <a:gd name="T6" fmla="*/ 18 w 21"/>
                  <a:gd name="T7" fmla="*/ 14 h 14"/>
                  <a:gd name="T8" fmla="*/ 21 w 21"/>
                  <a:gd name="T9" fmla="*/ 9 h 14"/>
                </a:gdLst>
                <a:ahLst/>
                <a:cxnLst>
                  <a:cxn ang="0">
                    <a:pos x="T0" y="T1"/>
                  </a:cxn>
                  <a:cxn ang="0">
                    <a:pos x="T2" y="T3"/>
                  </a:cxn>
                  <a:cxn ang="0">
                    <a:pos x="T4" y="T5"/>
                  </a:cxn>
                  <a:cxn ang="0">
                    <a:pos x="T6" y="T7"/>
                  </a:cxn>
                  <a:cxn ang="0">
                    <a:pos x="T8" y="T9"/>
                  </a:cxn>
                </a:cxnLst>
                <a:rect l="0" t="0" r="r" b="b"/>
                <a:pathLst>
                  <a:path w="21" h="14">
                    <a:moveTo>
                      <a:pt x="21" y="9"/>
                    </a:moveTo>
                    <a:cubicBezTo>
                      <a:pt x="3" y="0"/>
                      <a:pt x="3" y="0"/>
                      <a:pt x="3" y="0"/>
                    </a:cubicBezTo>
                    <a:cubicBezTo>
                      <a:pt x="2" y="2"/>
                      <a:pt x="1" y="3"/>
                      <a:pt x="0" y="5"/>
                    </a:cubicBezTo>
                    <a:cubicBezTo>
                      <a:pt x="18" y="14"/>
                      <a:pt x="18" y="14"/>
                      <a:pt x="18" y="14"/>
                    </a:cubicBezTo>
                    <a:cubicBezTo>
                      <a:pt x="19" y="12"/>
                      <a:pt x="20" y="11"/>
                      <a:pt x="21" y="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4" name="任意多边形: 形状 45"/>
              <p:cNvSpPr>
                <a:spLocks/>
              </p:cNvSpPr>
              <p:nvPr/>
            </p:nvSpPr>
            <p:spPr bwMode="auto">
              <a:xfrm>
                <a:off x="4207" y="1854"/>
                <a:ext cx="50" cy="33"/>
              </a:xfrm>
              <a:custGeom>
                <a:avLst/>
                <a:gdLst>
                  <a:gd name="T0" fmla="*/ 0 w 21"/>
                  <a:gd name="T1" fmla="*/ 5 h 14"/>
                  <a:gd name="T2" fmla="*/ 18 w 21"/>
                  <a:gd name="T3" fmla="*/ 14 h 14"/>
                  <a:gd name="T4" fmla="*/ 21 w 21"/>
                  <a:gd name="T5" fmla="*/ 9 h 14"/>
                  <a:gd name="T6" fmla="*/ 3 w 21"/>
                  <a:gd name="T7" fmla="*/ 0 h 14"/>
                  <a:gd name="T8" fmla="*/ 0 w 21"/>
                  <a:gd name="T9" fmla="*/ 5 h 14"/>
                </a:gdLst>
                <a:ahLst/>
                <a:cxnLst>
                  <a:cxn ang="0">
                    <a:pos x="T0" y="T1"/>
                  </a:cxn>
                  <a:cxn ang="0">
                    <a:pos x="T2" y="T3"/>
                  </a:cxn>
                  <a:cxn ang="0">
                    <a:pos x="T4" y="T5"/>
                  </a:cxn>
                  <a:cxn ang="0">
                    <a:pos x="T6" y="T7"/>
                  </a:cxn>
                  <a:cxn ang="0">
                    <a:pos x="T8" y="T9"/>
                  </a:cxn>
                </a:cxnLst>
                <a:rect l="0" t="0" r="r" b="b"/>
                <a:pathLst>
                  <a:path w="21" h="14">
                    <a:moveTo>
                      <a:pt x="0" y="5"/>
                    </a:moveTo>
                    <a:cubicBezTo>
                      <a:pt x="18" y="14"/>
                      <a:pt x="18" y="14"/>
                      <a:pt x="18" y="14"/>
                    </a:cubicBezTo>
                    <a:cubicBezTo>
                      <a:pt x="19" y="12"/>
                      <a:pt x="20" y="11"/>
                      <a:pt x="21" y="9"/>
                    </a:cubicBezTo>
                    <a:cubicBezTo>
                      <a:pt x="3" y="0"/>
                      <a:pt x="3" y="0"/>
                      <a:pt x="3" y="0"/>
                    </a:cubicBezTo>
                    <a:cubicBezTo>
                      <a:pt x="2" y="2"/>
                      <a:pt x="1" y="3"/>
                      <a:pt x="0" y="5"/>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5" name="任意多边形: 形状 46"/>
              <p:cNvSpPr>
                <a:spLocks/>
              </p:cNvSpPr>
              <p:nvPr/>
            </p:nvSpPr>
            <p:spPr bwMode="auto">
              <a:xfrm>
                <a:off x="4177" y="1904"/>
                <a:ext cx="47" cy="37"/>
              </a:xfrm>
              <a:custGeom>
                <a:avLst/>
                <a:gdLst>
                  <a:gd name="T0" fmla="*/ 0 w 20"/>
                  <a:gd name="T1" fmla="*/ 4 h 16"/>
                  <a:gd name="T2" fmla="*/ 17 w 20"/>
                  <a:gd name="T3" fmla="*/ 16 h 16"/>
                  <a:gd name="T4" fmla="*/ 20 w 20"/>
                  <a:gd name="T5" fmla="*/ 12 h 16"/>
                  <a:gd name="T6" fmla="*/ 4 w 20"/>
                  <a:gd name="T7" fmla="*/ 0 h 16"/>
                  <a:gd name="T8" fmla="*/ 0 w 20"/>
                  <a:gd name="T9" fmla="*/ 4 h 16"/>
                </a:gdLst>
                <a:ahLst/>
                <a:cxnLst>
                  <a:cxn ang="0">
                    <a:pos x="T0" y="T1"/>
                  </a:cxn>
                  <a:cxn ang="0">
                    <a:pos x="T2" y="T3"/>
                  </a:cxn>
                  <a:cxn ang="0">
                    <a:pos x="T4" y="T5"/>
                  </a:cxn>
                  <a:cxn ang="0">
                    <a:pos x="T6" y="T7"/>
                  </a:cxn>
                  <a:cxn ang="0">
                    <a:pos x="T8" y="T9"/>
                  </a:cxn>
                </a:cxnLst>
                <a:rect l="0" t="0" r="r" b="b"/>
                <a:pathLst>
                  <a:path w="20" h="16">
                    <a:moveTo>
                      <a:pt x="0" y="4"/>
                    </a:moveTo>
                    <a:cubicBezTo>
                      <a:pt x="17" y="16"/>
                      <a:pt x="17" y="16"/>
                      <a:pt x="17" y="16"/>
                    </a:cubicBezTo>
                    <a:cubicBezTo>
                      <a:pt x="18" y="15"/>
                      <a:pt x="19" y="13"/>
                      <a:pt x="20" y="12"/>
                    </a:cubicBezTo>
                    <a:cubicBezTo>
                      <a:pt x="4" y="0"/>
                      <a:pt x="4" y="0"/>
                      <a:pt x="4" y="0"/>
                    </a:cubicBezTo>
                    <a:cubicBezTo>
                      <a:pt x="2" y="1"/>
                      <a:pt x="1" y="3"/>
                      <a:pt x="0"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6" name="任意多边形: 形状 47"/>
              <p:cNvSpPr>
                <a:spLocks/>
              </p:cNvSpPr>
              <p:nvPr/>
            </p:nvSpPr>
            <p:spPr bwMode="auto">
              <a:xfrm>
                <a:off x="3546" y="1445"/>
                <a:ext cx="47" cy="38"/>
              </a:xfrm>
              <a:custGeom>
                <a:avLst/>
                <a:gdLst>
                  <a:gd name="T0" fmla="*/ 20 w 20"/>
                  <a:gd name="T1" fmla="*/ 12 h 16"/>
                  <a:gd name="T2" fmla="*/ 3 w 20"/>
                  <a:gd name="T3" fmla="*/ 0 h 16"/>
                  <a:gd name="T4" fmla="*/ 0 w 20"/>
                  <a:gd name="T5" fmla="*/ 4 h 16"/>
                  <a:gd name="T6" fmla="*/ 16 w 20"/>
                  <a:gd name="T7" fmla="*/ 16 h 16"/>
                  <a:gd name="T8" fmla="*/ 20 w 20"/>
                  <a:gd name="T9" fmla="*/ 12 h 16"/>
                </a:gdLst>
                <a:ahLst/>
                <a:cxnLst>
                  <a:cxn ang="0">
                    <a:pos x="T0" y="T1"/>
                  </a:cxn>
                  <a:cxn ang="0">
                    <a:pos x="T2" y="T3"/>
                  </a:cxn>
                  <a:cxn ang="0">
                    <a:pos x="T4" y="T5"/>
                  </a:cxn>
                  <a:cxn ang="0">
                    <a:pos x="T6" y="T7"/>
                  </a:cxn>
                  <a:cxn ang="0">
                    <a:pos x="T8" y="T9"/>
                  </a:cxn>
                </a:cxnLst>
                <a:rect l="0" t="0" r="r" b="b"/>
                <a:pathLst>
                  <a:path w="20" h="16">
                    <a:moveTo>
                      <a:pt x="20" y="12"/>
                    </a:moveTo>
                    <a:cubicBezTo>
                      <a:pt x="3" y="0"/>
                      <a:pt x="3" y="0"/>
                      <a:pt x="3" y="0"/>
                    </a:cubicBezTo>
                    <a:cubicBezTo>
                      <a:pt x="2" y="1"/>
                      <a:pt x="1" y="3"/>
                      <a:pt x="0" y="4"/>
                    </a:cubicBezTo>
                    <a:cubicBezTo>
                      <a:pt x="16" y="16"/>
                      <a:pt x="16" y="16"/>
                      <a:pt x="16" y="16"/>
                    </a:cubicBezTo>
                    <a:cubicBezTo>
                      <a:pt x="17" y="15"/>
                      <a:pt x="19" y="13"/>
                      <a:pt x="20" y="1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7" name="任意多边形: 形状 48"/>
              <p:cNvSpPr>
                <a:spLocks/>
              </p:cNvSpPr>
              <p:nvPr/>
            </p:nvSpPr>
            <p:spPr bwMode="auto">
              <a:xfrm>
                <a:off x="3636" y="1356"/>
                <a:ext cx="40" cy="45"/>
              </a:xfrm>
              <a:custGeom>
                <a:avLst/>
                <a:gdLst>
                  <a:gd name="T0" fmla="*/ 17 w 17"/>
                  <a:gd name="T1" fmla="*/ 16 h 19"/>
                  <a:gd name="T2" fmla="*/ 5 w 17"/>
                  <a:gd name="T3" fmla="*/ 0 h 19"/>
                  <a:gd name="T4" fmla="*/ 0 w 17"/>
                  <a:gd name="T5" fmla="*/ 3 h 19"/>
                  <a:gd name="T6" fmla="*/ 12 w 17"/>
                  <a:gd name="T7" fmla="*/ 19 h 19"/>
                  <a:gd name="T8" fmla="*/ 17 w 17"/>
                  <a:gd name="T9" fmla="*/ 16 h 19"/>
                </a:gdLst>
                <a:ahLst/>
                <a:cxnLst>
                  <a:cxn ang="0">
                    <a:pos x="T0" y="T1"/>
                  </a:cxn>
                  <a:cxn ang="0">
                    <a:pos x="T2" y="T3"/>
                  </a:cxn>
                  <a:cxn ang="0">
                    <a:pos x="T4" y="T5"/>
                  </a:cxn>
                  <a:cxn ang="0">
                    <a:pos x="T6" y="T7"/>
                  </a:cxn>
                  <a:cxn ang="0">
                    <a:pos x="T8" y="T9"/>
                  </a:cxn>
                </a:cxnLst>
                <a:rect l="0" t="0" r="r" b="b"/>
                <a:pathLst>
                  <a:path w="17" h="19">
                    <a:moveTo>
                      <a:pt x="17" y="16"/>
                    </a:moveTo>
                    <a:cubicBezTo>
                      <a:pt x="5" y="0"/>
                      <a:pt x="5" y="0"/>
                      <a:pt x="5" y="0"/>
                    </a:cubicBezTo>
                    <a:cubicBezTo>
                      <a:pt x="3" y="1"/>
                      <a:pt x="2" y="2"/>
                      <a:pt x="0" y="3"/>
                    </a:cubicBezTo>
                    <a:cubicBezTo>
                      <a:pt x="12" y="19"/>
                      <a:pt x="12" y="19"/>
                      <a:pt x="12" y="19"/>
                    </a:cubicBezTo>
                    <a:cubicBezTo>
                      <a:pt x="14" y="18"/>
                      <a:pt x="15" y="17"/>
                      <a:pt x="17" y="1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8" name="任意多边形: 形状 49"/>
              <p:cNvSpPr>
                <a:spLocks/>
              </p:cNvSpPr>
              <p:nvPr/>
            </p:nvSpPr>
            <p:spPr bwMode="auto">
              <a:xfrm>
                <a:off x="4094" y="1986"/>
                <a:ext cx="40" cy="45"/>
              </a:xfrm>
              <a:custGeom>
                <a:avLst/>
                <a:gdLst>
                  <a:gd name="T0" fmla="*/ 0 w 17"/>
                  <a:gd name="T1" fmla="*/ 3 h 19"/>
                  <a:gd name="T2" fmla="*/ 12 w 17"/>
                  <a:gd name="T3" fmla="*/ 19 h 19"/>
                  <a:gd name="T4" fmla="*/ 17 w 17"/>
                  <a:gd name="T5" fmla="*/ 16 h 19"/>
                  <a:gd name="T6" fmla="*/ 5 w 17"/>
                  <a:gd name="T7" fmla="*/ 0 h 19"/>
                  <a:gd name="T8" fmla="*/ 0 w 17"/>
                  <a:gd name="T9" fmla="*/ 3 h 19"/>
                </a:gdLst>
                <a:ahLst/>
                <a:cxnLst>
                  <a:cxn ang="0">
                    <a:pos x="T0" y="T1"/>
                  </a:cxn>
                  <a:cxn ang="0">
                    <a:pos x="T2" y="T3"/>
                  </a:cxn>
                  <a:cxn ang="0">
                    <a:pos x="T4" y="T5"/>
                  </a:cxn>
                  <a:cxn ang="0">
                    <a:pos x="T6" y="T7"/>
                  </a:cxn>
                  <a:cxn ang="0">
                    <a:pos x="T8" y="T9"/>
                  </a:cxn>
                </a:cxnLst>
                <a:rect l="0" t="0" r="r" b="b"/>
                <a:pathLst>
                  <a:path w="17" h="19">
                    <a:moveTo>
                      <a:pt x="0" y="3"/>
                    </a:moveTo>
                    <a:cubicBezTo>
                      <a:pt x="12" y="19"/>
                      <a:pt x="12" y="19"/>
                      <a:pt x="12" y="19"/>
                    </a:cubicBezTo>
                    <a:cubicBezTo>
                      <a:pt x="14" y="18"/>
                      <a:pt x="15" y="17"/>
                      <a:pt x="17" y="16"/>
                    </a:cubicBezTo>
                    <a:cubicBezTo>
                      <a:pt x="5" y="0"/>
                      <a:pt x="5" y="0"/>
                      <a:pt x="5" y="0"/>
                    </a:cubicBezTo>
                    <a:cubicBezTo>
                      <a:pt x="3" y="1"/>
                      <a:pt x="2" y="2"/>
                      <a:pt x="0" y="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9" name="任意多边形: 形状 50"/>
              <p:cNvSpPr>
                <a:spLocks/>
              </p:cNvSpPr>
              <p:nvPr/>
            </p:nvSpPr>
            <p:spPr bwMode="auto">
              <a:xfrm>
                <a:off x="4045" y="2017"/>
                <a:ext cx="33" cy="47"/>
              </a:xfrm>
              <a:custGeom>
                <a:avLst/>
                <a:gdLst>
                  <a:gd name="T0" fmla="*/ 0 w 14"/>
                  <a:gd name="T1" fmla="*/ 2 h 20"/>
                  <a:gd name="T2" fmla="*/ 10 w 14"/>
                  <a:gd name="T3" fmla="*/ 20 h 20"/>
                  <a:gd name="T4" fmla="*/ 14 w 14"/>
                  <a:gd name="T5" fmla="*/ 18 h 20"/>
                  <a:gd name="T6" fmla="*/ 5 w 14"/>
                  <a:gd name="T7" fmla="*/ 0 h 20"/>
                  <a:gd name="T8" fmla="*/ 0 w 14"/>
                  <a:gd name="T9" fmla="*/ 2 h 20"/>
                </a:gdLst>
                <a:ahLst/>
                <a:cxnLst>
                  <a:cxn ang="0">
                    <a:pos x="T0" y="T1"/>
                  </a:cxn>
                  <a:cxn ang="0">
                    <a:pos x="T2" y="T3"/>
                  </a:cxn>
                  <a:cxn ang="0">
                    <a:pos x="T4" y="T5"/>
                  </a:cxn>
                  <a:cxn ang="0">
                    <a:pos x="T6" y="T7"/>
                  </a:cxn>
                  <a:cxn ang="0">
                    <a:pos x="T8" y="T9"/>
                  </a:cxn>
                </a:cxnLst>
                <a:rect l="0" t="0" r="r" b="b"/>
                <a:pathLst>
                  <a:path w="14" h="20">
                    <a:moveTo>
                      <a:pt x="0" y="2"/>
                    </a:moveTo>
                    <a:cubicBezTo>
                      <a:pt x="10" y="20"/>
                      <a:pt x="10" y="20"/>
                      <a:pt x="10" y="20"/>
                    </a:cubicBezTo>
                    <a:cubicBezTo>
                      <a:pt x="11" y="20"/>
                      <a:pt x="13" y="19"/>
                      <a:pt x="14" y="18"/>
                    </a:cubicBezTo>
                    <a:cubicBezTo>
                      <a:pt x="5" y="0"/>
                      <a:pt x="5" y="0"/>
                      <a:pt x="5" y="0"/>
                    </a:cubicBezTo>
                    <a:cubicBezTo>
                      <a:pt x="4" y="1"/>
                      <a:pt x="2" y="2"/>
                      <a:pt x="0" y="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0" name="任意多边形: 形状 51"/>
              <p:cNvSpPr>
                <a:spLocks/>
              </p:cNvSpPr>
              <p:nvPr/>
            </p:nvSpPr>
            <p:spPr bwMode="auto">
              <a:xfrm>
                <a:off x="3690" y="1323"/>
                <a:ext cx="36" cy="47"/>
              </a:xfrm>
              <a:custGeom>
                <a:avLst/>
                <a:gdLst>
                  <a:gd name="T0" fmla="*/ 15 w 15"/>
                  <a:gd name="T1" fmla="*/ 18 h 20"/>
                  <a:gd name="T2" fmla="*/ 5 w 15"/>
                  <a:gd name="T3" fmla="*/ 0 h 20"/>
                  <a:gd name="T4" fmla="*/ 0 w 15"/>
                  <a:gd name="T5" fmla="*/ 2 h 20"/>
                  <a:gd name="T6" fmla="*/ 10 w 15"/>
                  <a:gd name="T7" fmla="*/ 20 h 20"/>
                  <a:gd name="T8" fmla="*/ 15 w 15"/>
                  <a:gd name="T9" fmla="*/ 18 h 20"/>
                </a:gdLst>
                <a:ahLst/>
                <a:cxnLst>
                  <a:cxn ang="0">
                    <a:pos x="T0" y="T1"/>
                  </a:cxn>
                  <a:cxn ang="0">
                    <a:pos x="T2" y="T3"/>
                  </a:cxn>
                  <a:cxn ang="0">
                    <a:pos x="T4" y="T5"/>
                  </a:cxn>
                  <a:cxn ang="0">
                    <a:pos x="T6" y="T7"/>
                  </a:cxn>
                  <a:cxn ang="0">
                    <a:pos x="T8" y="T9"/>
                  </a:cxn>
                </a:cxnLst>
                <a:rect l="0" t="0" r="r" b="b"/>
                <a:pathLst>
                  <a:path w="15" h="20">
                    <a:moveTo>
                      <a:pt x="15" y="18"/>
                    </a:moveTo>
                    <a:cubicBezTo>
                      <a:pt x="5" y="0"/>
                      <a:pt x="5" y="0"/>
                      <a:pt x="5" y="0"/>
                    </a:cubicBezTo>
                    <a:cubicBezTo>
                      <a:pt x="4" y="1"/>
                      <a:pt x="2" y="1"/>
                      <a:pt x="0" y="2"/>
                    </a:cubicBezTo>
                    <a:cubicBezTo>
                      <a:pt x="10" y="20"/>
                      <a:pt x="10" y="20"/>
                      <a:pt x="10" y="20"/>
                    </a:cubicBezTo>
                    <a:cubicBezTo>
                      <a:pt x="11" y="19"/>
                      <a:pt x="13" y="18"/>
                      <a:pt x="15" y="18"/>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1" name="任意多边形: 形状 52"/>
              <p:cNvSpPr>
                <a:spLocks/>
              </p:cNvSpPr>
              <p:nvPr/>
            </p:nvSpPr>
            <p:spPr bwMode="auto">
              <a:xfrm>
                <a:off x="3752" y="1299"/>
                <a:ext cx="26" cy="47"/>
              </a:xfrm>
              <a:custGeom>
                <a:avLst/>
                <a:gdLst>
                  <a:gd name="T0" fmla="*/ 11 w 11"/>
                  <a:gd name="T1" fmla="*/ 19 h 20"/>
                  <a:gd name="T2" fmla="*/ 5 w 11"/>
                  <a:gd name="T3" fmla="*/ 0 h 20"/>
                  <a:gd name="T4" fmla="*/ 0 w 11"/>
                  <a:gd name="T5" fmla="*/ 1 h 20"/>
                  <a:gd name="T6" fmla="*/ 6 w 11"/>
                  <a:gd name="T7" fmla="*/ 2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cubicBezTo>
                      <a:pt x="5" y="0"/>
                      <a:pt x="5" y="0"/>
                      <a:pt x="5" y="0"/>
                    </a:cubicBezTo>
                    <a:cubicBezTo>
                      <a:pt x="3" y="0"/>
                      <a:pt x="1" y="1"/>
                      <a:pt x="0" y="1"/>
                    </a:cubicBezTo>
                    <a:cubicBezTo>
                      <a:pt x="6" y="20"/>
                      <a:pt x="6" y="20"/>
                      <a:pt x="6" y="20"/>
                    </a:cubicBezTo>
                    <a:cubicBezTo>
                      <a:pt x="8" y="20"/>
                      <a:pt x="9" y="19"/>
                      <a:pt x="11"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2" name="任意多边形: 形状 53"/>
              <p:cNvSpPr>
                <a:spLocks/>
              </p:cNvSpPr>
              <p:nvPr/>
            </p:nvSpPr>
            <p:spPr bwMode="auto">
              <a:xfrm>
                <a:off x="3993" y="2040"/>
                <a:ext cx="26" cy="50"/>
              </a:xfrm>
              <a:custGeom>
                <a:avLst/>
                <a:gdLst>
                  <a:gd name="T0" fmla="*/ 0 w 11"/>
                  <a:gd name="T1" fmla="*/ 1 h 21"/>
                  <a:gd name="T2" fmla="*/ 6 w 11"/>
                  <a:gd name="T3" fmla="*/ 21 h 21"/>
                  <a:gd name="T4" fmla="*/ 11 w 11"/>
                  <a:gd name="T5" fmla="*/ 19 h 21"/>
                  <a:gd name="T6" fmla="*/ 5 w 11"/>
                  <a:gd name="T7" fmla="*/ 0 h 21"/>
                  <a:gd name="T8" fmla="*/ 0 w 11"/>
                  <a:gd name="T9" fmla="*/ 1 h 21"/>
                </a:gdLst>
                <a:ahLst/>
                <a:cxnLst>
                  <a:cxn ang="0">
                    <a:pos x="T0" y="T1"/>
                  </a:cxn>
                  <a:cxn ang="0">
                    <a:pos x="T2" y="T3"/>
                  </a:cxn>
                  <a:cxn ang="0">
                    <a:pos x="T4" y="T5"/>
                  </a:cxn>
                  <a:cxn ang="0">
                    <a:pos x="T6" y="T7"/>
                  </a:cxn>
                  <a:cxn ang="0">
                    <a:pos x="T8" y="T9"/>
                  </a:cxn>
                </a:cxnLst>
                <a:rect l="0" t="0" r="r" b="b"/>
                <a:pathLst>
                  <a:path w="11" h="21">
                    <a:moveTo>
                      <a:pt x="0" y="1"/>
                    </a:moveTo>
                    <a:cubicBezTo>
                      <a:pt x="6" y="21"/>
                      <a:pt x="6" y="21"/>
                      <a:pt x="6" y="21"/>
                    </a:cubicBezTo>
                    <a:cubicBezTo>
                      <a:pt x="8" y="20"/>
                      <a:pt x="9" y="19"/>
                      <a:pt x="11" y="19"/>
                    </a:cubicBezTo>
                    <a:cubicBezTo>
                      <a:pt x="5" y="0"/>
                      <a:pt x="5" y="0"/>
                      <a:pt x="5" y="0"/>
                    </a:cubicBezTo>
                    <a:cubicBezTo>
                      <a:pt x="3" y="0"/>
                      <a:pt x="2" y="1"/>
                      <a:pt x="0" y="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3" name="任意多边形: 形状 54"/>
              <p:cNvSpPr>
                <a:spLocks/>
              </p:cNvSpPr>
              <p:nvPr/>
            </p:nvSpPr>
            <p:spPr bwMode="auto">
              <a:xfrm>
                <a:off x="3936" y="2055"/>
                <a:ext cx="21" cy="47"/>
              </a:xfrm>
              <a:custGeom>
                <a:avLst/>
                <a:gdLst>
                  <a:gd name="T0" fmla="*/ 0 w 9"/>
                  <a:gd name="T1" fmla="*/ 1 h 20"/>
                  <a:gd name="T2" fmla="*/ 3 w 9"/>
                  <a:gd name="T3" fmla="*/ 20 h 20"/>
                  <a:gd name="T4" fmla="*/ 9 w 9"/>
                  <a:gd name="T5" fmla="*/ 20 h 20"/>
                  <a:gd name="T6" fmla="*/ 5 w 9"/>
                  <a:gd name="T7" fmla="*/ 0 h 20"/>
                  <a:gd name="T8" fmla="*/ 0 w 9"/>
                  <a:gd name="T9" fmla="*/ 1 h 20"/>
                </a:gdLst>
                <a:ahLst/>
                <a:cxnLst>
                  <a:cxn ang="0">
                    <a:pos x="T0" y="T1"/>
                  </a:cxn>
                  <a:cxn ang="0">
                    <a:pos x="T2" y="T3"/>
                  </a:cxn>
                  <a:cxn ang="0">
                    <a:pos x="T4" y="T5"/>
                  </a:cxn>
                  <a:cxn ang="0">
                    <a:pos x="T6" y="T7"/>
                  </a:cxn>
                  <a:cxn ang="0">
                    <a:pos x="T8" y="T9"/>
                  </a:cxn>
                </a:cxnLst>
                <a:rect l="0" t="0" r="r" b="b"/>
                <a:pathLst>
                  <a:path w="9" h="20">
                    <a:moveTo>
                      <a:pt x="0" y="1"/>
                    </a:moveTo>
                    <a:cubicBezTo>
                      <a:pt x="3" y="20"/>
                      <a:pt x="3" y="20"/>
                      <a:pt x="3" y="20"/>
                    </a:cubicBezTo>
                    <a:cubicBezTo>
                      <a:pt x="5" y="20"/>
                      <a:pt x="7" y="20"/>
                      <a:pt x="9" y="20"/>
                    </a:cubicBezTo>
                    <a:cubicBezTo>
                      <a:pt x="5" y="0"/>
                      <a:pt x="5" y="0"/>
                      <a:pt x="5" y="0"/>
                    </a:cubicBezTo>
                    <a:cubicBezTo>
                      <a:pt x="4" y="0"/>
                      <a:pt x="2" y="0"/>
                      <a:pt x="0" y="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4" name="任意多边形: 形状 55"/>
              <p:cNvSpPr>
                <a:spLocks/>
              </p:cNvSpPr>
              <p:nvPr/>
            </p:nvSpPr>
            <p:spPr bwMode="auto">
              <a:xfrm>
                <a:off x="3813" y="1285"/>
                <a:ext cx="21" cy="47"/>
              </a:xfrm>
              <a:custGeom>
                <a:avLst/>
                <a:gdLst>
                  <a:gd name="T0" fmla="*/ 9 w 9"/>
                  <a:gd name="T1" fmla="*/ 19 h 20"/>
                  <a:gd name="T2" fmla="*/ 6 w 9"/>
                  <a:gd name="T3" fmla="*/ 0 h 20"/>
                  <a:gd name="T4" fmla="*/ 0 w 9"/>
                  <a:gd name="T5" fmla="*/ 1 h 20"/>
                  <a:gd name="T6" fmla="*/ 3 w 9"/>
                  <a:gd name="T7" fmla="*/ 20 h 20"/>
                  <a:gd name="T8" fmla="*/ 9 w 9"/>
                  <a:gd name="T9" fmla="*/ 19 h 20"/>
                </a:gdLst>
                <a:ahLst/>
                <a:cxnLst>
                  <a:cxn ang="0">
                    <a:pos x="T0" y="T1"/>
                  </a:cxn>
                  <a:cxn ang="0">
                    <a:pos x="T2" y="T3"/>
                  </a:cxn>
                  <a:cxn ang="0">
                    <a:pos x="T4" y="T5"/>
                  </a:cxn>
                  <a:cxn ang="0">
                    <a:pos x="T6" y="T7"/>
                  </a:cxn>
                  <a:cxn ang="0">
                    <a:pos x="T8" y="T9"/>
                  </a:cxn>
                </a:cxnLst>
                <a:rect l="0" t="0" r="r" b="b"/>
                <a:pathLst>
                  <a:path w="9" h="20">
                    <a:moveTo>
                      <a:pt x="9" y="19"/>
                    </a:moveTo>
                    <a:cubicBezTo>
                      <a:pt x="6" y="0"/>
                      <a:pt x="6" y="0"/>
                      <a:pt x="6" y="0"/>
                    </a:cubicBezTo>
                    <a:cubicBezTo>
                      <a:pt x="4" y="0"/>
                      <a:pt x="2" y="0"/>
                      <a:pt x="0" y="1"/>
                    </a:cubicBezTo>
                    <a:cubicBezTo>
                      <a:pt x="3" y="20"/>
                      <a:pt x="3" y="20"/>
                      <a:pt x="3" y="20"/>
                    </a:cubicBezTo>
                    <a:cubicBezTo>
                      <a:pt x="5" y="20"/>
                      <a:pt x="7" y="20"/>
                      <a:pt x="9"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5" name="任意多边形: 形状 56"/>
              <p:cNvSpPr>
                <a:spLocks/>
              </p:cNvSpPr>
              <p:nvPr/>
            </p:nvSpPr>
            <p:spPr bwMode="auto">
              <a:xfrm>
                <a:off x="3874" y="1280"/>
                <a:ext cx="22" cy="76"/>
              </a:xfrm>
              <a:custGeom>
                <a:avLst/>
                <a:gdLst>
                  <a:gd name="T0" fmla="*/ 4 w 9"/>
                  <a:gd name="T1" fmla="*/ 32 h 32"/>
                  <a:gd name="T2" fmla="*/ 9 w 9"/>
                  <a:gd name="T3" fmla="*/ 32 h 32"/>
                  <a:gd name="T4" fmla="*/ 9 w 9"/>
                  <a:gd name="T5" fmla="*/ 0 h 32"/>
                  <a:gd name="T6" fmla="*/ 4 w 9"/>
                  <a:gd name="T7" fmla="*/ 0 h 32"/>
                  <a:gd name="T8" fmla="*/ 0 w 9"/>
                  <a:gd name="T9" fmla="*/ 0 h 32"/>
                  <a:gd name="T10" fmla="*/ 0 w 9"/>
                  <a:gd name="T11" fmla="*/ 32 h 32"/>
                  <a:gd name="T12" fmla="*/ 4 w 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32"/>
                    </a:moveTo>
                    <a:cubicBezTo>
                      <a:pt x="6" y="32"/>
                      <a:pt x="7" y="32"/>
                      <a:pt x="9" y="32"/>
                    </a:cubicBezTo>
                    <a:cubicBezTo>
                      <a:pt x="9" y="0"/>
                      <a:pt x="9" y="0"/>
                      <a:pt x="9" y="0"/>
                    </a:cubicBezTo>
                    <a:cubicBezTo>
                      <a:pt x="7" y="0"/>
                      <a:pt x="6" y="0"/>
                      <a:pt x="4" y="0"/>
                    </a:cubicBezTo>
                    <a:cubicBezTo>
                      <a:pt x="3" y="0"/>
                      <a:pt x="2" y="0"/>
                      <a:pt x="0" y="0"/>
                    </a:cubicBezTo>
                    <a:cubicBezTo>
                      <a:pt x="0" y="32"/>
                      <a:pt x="0" y="32"/>
                      <a:pt x="0" y="32"/>
                    </a:cubicBezTo>
                    <a:cubicBezTo>
                      <a:pt x="2" y="32"/>
                      <a:pt x="3" y="32"/>
                      <a:pt x="4" y="3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6" name="任意多边形: 形状 57"/>
              <p:cNvSpPr>
                <a:spLocks/>
              </p:cNvSpPr>
              <p:nvPr/>
            </p:nvSpPr>
            <p:spPr bwMode="auto">
              <a:xfrm>
                <a:off x="3874" y="2031"/>
                <a:ext cx="22" cy="76"/>
              </a:xfrm>
              <a:custGeom>
                <a:avLst/>
                <a:gdLst>
                  <a:gd name="T0" fmla="*/ 4 w 9"/>
                  <a:gd name="T1" fmla="*/ 0 h 32"/>
                  <a:gd name="T2" fmla="*/ 0 w 9"/>
                  <a:gd name="T3" fmla="*/ 0 h 32"/>
                  <a:gd name="T4" fmla="*/ 0 w 9"/>
                  <a:gd name="T5" fmla="*/ 32 h 32"/>
                  <a:gd name="T6" fmla="*/ 4 w 9"/>
                  <a:gd name="T7" fmla="*/ 32 h 32"/>
                  <a:gd name="T8" fmla="*/ 9 w 9"/>
                  <a:gd name="T9" fmla="*/ 32 h 32"/>
                  <a:gd name="T10" fmla="*/ 9 w 9"/>
                  <a:gd name="T11" fmla="*/ 0 h 32"/>
                  <a:gd name="T12" fmla="*/ 4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0"/>
                    </a:moveTo>
                    <a:cubicBezTo>
                      <a:pt x="3" y="0"/>
                      <a:pt x="2" y="0"/>
                      <a:pt x="0" y="0"/>
                    </a:cubicBezTo>
                    <a:cubicBezTo>
                      <a:pt x="0" y="32"/>
                      <a:pt x="0" y="32"/>
                      <a:pt x="0" y="32"/>
                    </a:cubicBezTo>
                    <a:cubicBezTo>
                      <a:pt x="2" y="32"/>
                      <a:pt x="3" y="32"/>
                      <a:pt x="4" y="32"/>
                    </a:cubicBezTo>
                    <a:cubicBezTo>
                      <a:pt x="6" y="32"/>
                      <a:pt x="7" y="32"/>
                      <a:pt x="9" y="32"/>
                    </a:cubicBezTo>
                    <a:cubicBezTo>
                      <a:pt x="9" y="0"/>
                      <a:pt x="9" y="0"/>
                      <a:pt x="9" y="0"/>
                    </a:cubicBezTo>
                    <a:cubicBezTo>
                      <a:pt x="7" y="0"/>
                      <a:pt x="6" y="0"/>
                      <a:pt x="4"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7" name="任意多边形: 形状 58"/>
              <p:cNvSpPr>
                <a:spLocks/>
              </p:cNvSpPr>
              <p:nvPr/>
            </p:nvSpPr>
            <p:spPr bwMode="auto">
              <a:xfrm>
                <a:off x="4118" y="1393"/>
                <a:ext cx="66" cy="69"/>
              </a:xfrm>
              <a:custGeom>
                <a:avLst/>
                <a:gdLst>
                  <a:gd name="T0" fmla="*/ 6 w 28"/>
                  <a:gd name="T1" fmla="*/ 29 h 29"/>
                  <a:gd name="T2" fmla="*/ 28 w 28"/>
                  <a:gd name="T3" fmla="*/ 6 h 29"/>
                  <a:gd name="T4" fmla="*/ 22 w 28"/>
                  <a:gd name="T5" fmla="*/ 0 h 29"/>
                  <a:gd name="T6" fmla="*/ 0 w 28"/>
                  <a:gd name="T7" fmla="*/ 23 h 29"/>
                  <a:gd name="T8" fmla="*/ 6 w 28"/>
                  <a:gd name="T9" fmla="*/ 29 h 29"/>
                </a:gdLst>
                <a:ahLst/>
                <a:cxnLst>
                  <a:cxn ang="0">
                    <a:pos x="T0" y="T1"/>
                  </a:cxn>
                  <a:cxn ang="0">
                    <a:pos x="T2" y="T3"/>
                  </a:cxn>
                  <a:cxn ang="0">
                    <a:pos x="T4" y="T5"/>
                  </a:cxn>
                  <a:cxn ang="0">
                    <a:pos x="T6" y="T7"/>
                  </a:cxn>
                  <a:cxn ang="0">
                    <a:pos x="T8" y="T9"/>
                  </a:cxn>
                </a:cxnLst>
                <a:rect l="0" t="0" r="r" b="b"/>
                <a:pathLst>
                  <a:path w="28" h="29">
                    <a:moveTo>
                      <a:pt x="6" y="29"/>
                    </a:moveTo>
                    <a:cubicBezTo>
                      <a:pt x="28" y="6"/>
                      <a:pt x="28" y="6"/>
                      <a:pt x="28" y="6"/>
                    </a:cubicBezTo>
                    <a:cubicBezTo>
                      <a:pt x="26" y="4"/>
                      <a:pt x="24" y="2"/>
                      <a:pt x="22" y="0"/>
                    </a:cubicBezTo>
                    <a:cubicBezTo>
                      <a:pt x="0" y="23"/>
                      <a:pt x="0" y="23"/>
                      <a:pt x="0" y="23"/>
                    </a:cubicBezTo>
                    <a:cubicBezTo>
                      <a:pt x="2" y="25"/>
                      <a:pt x="4" y="27"/>
                      <a:pt x="6" y="2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8" name="任意多边形: 形状 59"/>
              <p:cNvSpPr>
                <a:spLocks/>
              </p:cNvSpPr>
              <p:nvPr/>
            </p:nvSpPr>
            <p:spPr bwMode="auto">
              <a:xfrm>
                <a:off x="3586" y="1925"/>
                <a:ext cx="67" cy="68"/>
              </a:xfrm>
              <a:custGeom>
                <a:avLst/>
                <a:gdLst>
                  <a:gd name="T0" fmla="*/ 22 w 28"/>
                  <a:gd name="T1" fmla="*/ 0 h 29"/>
                  <a:gd name="T2" fmla="*/ 0 w 28"/>
                  <a:gd name="T3" fmla="*/ 23 h 29"/>
                  <a:gd name="T4" fmla="*/ 6 w 28"/>
                  <a:gd name="T5" fmla="*/ 29 h 29"/>
                  <a:gd name="T6" fmla="*/ 28 w 28"/>
                  <a:gd name="T7" fmla="*/ 6 h 29"/>
                  <a:gd name="T8" fmla="*/ 22 w 28"/>
                  <a:gd name="T9" fmla="*/ 0 h 29"/>
                </a:gdLst>
                <a:ahLst/>
                <a:cxnLst>
                  <a:cxn ang="0">
                    <a:pos x="T0" y="T1"/>
                  </a:cxn>
                  <a:cxn ang="0">
                    <a:pos x="T2" y="T3"/>
                  </a:cxn>
                  <a:cxn ang="0">
                    <a:pos x="T4" y="T5"/>
                  </a:cxn>
                  <a:cxn ang="0">
                    <a:pos x="T6" y="T7"/>
                  </a:cxn>
                  <a:cxn ang="0">
                    <a:pos x="T8" y="T9"/>
                  </a:cxn>
                </a:cxnLst>
                <a:rect l="0" t="0" r="r" b="b"/>
                <a:pathLst>
                  <a:path w="28" h="29">
                    <a:moveTo>
                      <a:pt x="22" y="0"/>
                    </a:moveTo>
                    <a:cubicBezTo>
                      <a:pt x="0" y="23"/>
                      <a:pt x="0" y="23"/>
                      <a:pt x="0" y="23"/>
                    </a:cubicBezTo>
                    <a:cubicBezTo>
                      <a:pt x="2" y="25"/>
                      <a:pt x="4" y="27"/>
                      <a:pt x="6" y="29"/>
                    </a:cubicBezTo>
                    <a:cubicBezTo>
                      <a:pt x="28" y="6"/>
                      <a:pt x="28" y="6"/>
                      <a:pt x="28" y="6"/>
                    </a:cubicBezTo>
                    <a:cubicBezTo>
                      <a:pt x="26" y="4"/>
                      <a:pt x="24" y="2"/>
                      <a:pt x="22"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9" name="任意多边形: 形状 60"/>
              <p:cNvSpPr>
                <a:spLocks/>
              </p:cNvSpPr>
              <p:nvPr/>
            </p:nvSpPr>
            <p:spPr bwMode="auto">
              <a:xfrm>
                <a:off x="3471" y="1684"/>
                <a:ext cx="75" cy="19"/>
              </a:xfrm>
              <a:custGeom>
                <a:avLst/>
                <a:gdLst>
                  <a:gd name="T0" fmla="*/ 32 w 32"/>
                  <a:gd name="T1" fmla="*/ 4 h 8"/>
                  <a:gd name="T2" fmla="*/ 32 w 32"/>
                  <a:gd name="T3" fmla="*/ 0 h 8"/>
                  <a:gd name="T4" fmla="*/ 0 w 32"/>
                  <a:gd name="T5" fmla="*/ 0 h 8"/>
                  <a:gd name="T6" fmla="*/ 0 w 32"/>
                  <a:gd name="T7" fmla="*/ 4 h 8"/>
                  <a:gd name="T8" fmla="*/ 0 w 32"/>
                  <a:gd name="T9" fmla="*/ 8 h 8"/>
                  <a:gd name="T10" fmla="*/ 32 w 32"/>
                  <a:gd name="T11" fmla="*/ 8 h 8"/>
                  <a:gd name="T12" fmla="*/ 32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32" y="4"/>
                    </a:moveTo>
                    <a:cubicBezTo>
                      <a:pt x="32" y="3"/>
                      <a:pt x="32" y="1"/>
                      <a:pt x="32" y="0"/>
                    </a:cubicBezTo>
                    <a:cubicBezTo>
                      <a:pt x="0" y="0"/>
                      <a:pt x="0" y="0"/>
                      <a:pt x="0" y="0"/>
                    </a:cubicBezTo>
                    <a:cubicBezTo>
                      <a:pt x="0" y="1"/>
                      <a:pt x="0" y="3"/>
                      <a:pt x="0" y="4"/>
                    </a:cubicBezTo>
                    <a:cubicBezTo>
                      <a:pt x="0" y="5"/>
                      <a:pt x="0" y="7"/>
                      <a:pt x="0" y="8"/>
                    </a:cubicBezTo>
                    <a:cubicBezTo>
                      <a:pt x="32" y="8"/>
                      <a:pt x="32" y="8"/>
                      <a:pt x="32" y="8"/>
                    </a:cubicBezTo>
                    <a:cubicBezTo>
                      <a:pt x="32" y="7"/>
                      <a:pt x="32" y="5"/>
                      <a:pt x="32"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0" name="任意多边形: 形状 61"/>
              <p:cNvSpPr>
                <a:spLocks/>
              </p:cNvSpPr>
              <p:nvPr/>
            </p:nvSpPr>
            <p:spPr bwMode="auto">
              <a:xfrm>
                <a:off x="4224" y="1684"/>
                <a:ext cx="76" cy="19"/>
              </a:xfrm>
              <a:custGeom>
                <a:avLst/>
                <a:gdLst>
                  <a:gd name="T0" fmla="*/ 0 w 32"/>
                  <a:gd name="T1" fmla="*/ 4 h 8"/>
                  <a:gd name="T2" fmla="*/ 0 w 32"/>
                  <a:gd name="T3" fmla="*/ 8 h 8"/>
                  <a:gd name="T4" fmla="*/ 32 w 32"/>
                  <a:gd name="T5" fmla="*/ 8 h 8"/>
                  <a:gd name="T6" fmla="*/ 32 w 32"/>
                  <a:gd name="T7" fmla="*/ 4 h 8"/>
                  <a:gd name="T8" fmla="*/ 32 w 32"/>
                  <a:gd name="T9" fmla="*/ 0 h 8"/>
                  <a:gd name="T10" fmla="*/ 0 w 32"/>
                  <a:gd name="T11" fmla="*/ 0 h 8"/>
                  <a:gd name="T12" fmla="*/ 0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0" y="4"/>
                    </a:moveTo>
                    <a:cubicBezTo>
                      <a:pt x="0" y="5"/>
                      <a:pt x="0" y="7"/>
                      <a:pt x="0" y="8"/>
                    </a:cubicBezTo>
                    <a:cubicBezTo>
                      <a:pt x="32" y="8"/>
                      <a:pt x="32" y="8"/>
                      <a:pt x="32" y="8"/>
                    </a:cubicBezTo>
                    <a:cubicBezTo>
                      <a:pt x="32" y="7"/>
                      <a:pt x="32" y="5"/>
                      <a:pt x="32" y="4"/>
                    </a:cubicBezTo>
                    <a:cubicBezTo>
                      <a:pt x="32" y="3"/>
                      <a:pt x="32" y="1"/>
                      <a:pt x="32" y="0"/>
                    </a:cubicBezTo>
                    <a:cubicBezTo>
                      <a:pt x="0" y="0"/>
                      <a:pt x="0" y="0"/>
                      <a:pt x="0" y="0"/>
                    </a:cubicBezTo>
                    <a:cubicBezTo>
                      <a:pt x="0" y="1"/>
                      <a:pt x="0" y="3"/>
                      <a:pt x="0"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1" name="任意多边形: 形状 62"/>
              <p:cNvSpPr>
                <a:spLocks/>
              </p:cNvSpPr>
              <p:nvPr/>
            </p:nvSpPr>
            <p:spPr bwMode="auto">
              <a:xfrm>
                <a:off x="3586" y="1393"/>
                <a:ext cx="67" cy="69"/>
              </a:xfrm>
              <a:custGeom>
                <a:avLst/>
                <a:gdLst>
                  <a:gd name="T0" fmla="*/ 28 w 28"/>
                  <a:gd name="T1" fmla="*/ 23 h 29"/>
                  <a:gd name="T2" fmla="*/ 6 w 28"/>
                  <a:gd name="T3" fmla="*/ 0 h 29"/>
                  <a:gd name="T4" fmla="*/ 0 w 28"/>
                  <a:gd name="T5" fmla="*/ 6 h 29"/>
                  <a:gd name="T6" fmla="*/ 22 w 28"/>
                  <a:gd name="T7" fmla="*/ 29 h 29"/>
                  <a:gd name="T8" fmla="*/ 28 w 28"/>
                  <a:gd name="T9" fmla="*/ 23 h 29"/>
                </a:gdLst>
                <a:ahLst/>
                <a:cxnLst>
                  <a:cxn ang="0">
                    <a:pos x="T0" y="T1"/>
                  </a:cxn>
                  <a:cxn ang="0">
                    <a:pos x="T2" y="T3"/>
                  </a:cxn>
                  <a:cxn ang="0">
                    <a:pos x="T4" y="T5"/>
                  </a:cxn>
                  <a:cxn ang="0">
                    <a:pos x="T6" y="T7"/>
                  </a:cxn>
                  <a:cxn ang="0">
                    <a:pos x="T8" y="T9"/>
                  </a:cxn>
                </a:cxnLst>
                <a:rect l="0" t="0" r="r" b="b"/>
                <a:pathLst>
                  <a:path w="28" h="29">
                    <a:moveTo>
                      <a:pt x="28" y="23"/>
                    </a:moveTo>
                    <a:cubicBezTo>
                      <a:pt x="6" y="0"/>
                      <a:pt x="6" y="0"/>
                      <a:pt x="6" y="0"/>
                    </a:cubicBezTo>
                    <a:cubicBezTo>
                      <a:pt x="4" y="2"/>
                      <a:pt x="2" y="4"/>
                      <a:pt x="0" y="6"/>
                    </a:cubicBezTo>
                    <a:cubicBezTo>
                      <a:pt x="22" y="29"/>
                      <a:pt x="22" y="29"/>
                      <a:pt x="22" y="29"/>
                    </a:cubicBezTo>
                    <a:cubicBezTo>
                      <a:pt x="24" y="27"/>
                      <a:pt x="26" y="25"/>
                      <a:pt x="28" y="2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2" name="任意多边形: 形状 63"/>
              <p:cNvSpPr>
                <a:spLocks/>
              </p:cNvSpPr>
              <p:nvPr/>
            </p:nvSpPr>
            <p:spPr bwMode="auto">
              <a:xfrm>
                <a:off x="4118" y="1925"/>
                <a:ext cx="66" cy="68"/>
              </a:xfrm>
              <a:custGeom>
                <a:avLst/>
                <a:gdLst>
                  <a:gd name="T0" fmla="*/ 0 w 28"/>
                  <a:gd name="T1" fmla="*/ 6 h 29"/>
                  <a:gd name="T2" fmla="*/ 22 w 28"/>
                  <a:gd name="T3" fmla="*/ 29 h 29"/>
                  <a:gd name="T4" fmla="*/ 28 w 28"/>
                  <a:gd name="T5" fmla="*/ 23 h 29"/>
                  <a:gd name="T6" fmla="*/ 6 w 28"/>
                  <a:gd name="T7" fmla="*/ 0 h 29"/>
                  <a:gd name="T8" fmla="*/ 0 w 28"/>
                  <a:gd name="T9" fmla="*/ 6 h 29"/>
                </a:gdLst>
                <a:ahLst/>
                <a:cxnLst>
                  <a:cxn ang="0">
                    <a:pos x="T0" y="T1"/>
                  </a:cxn>
                  <a:cxn ang="0">
                    <a:pos x="T2" y="T3"/>
                  </a:cxn>
                  <a:cxn ang="0">
                    <a:pos x="T4" y="T5"/>
                  </a:cxn>
                  <a:cxn ang="0">
                    <a:pos x="T6" y="T7"/>
                  </a:cxn>
                  <a:cxn ang="0">
                    <a:pos x="T8" y="T9"/>
                  </a:cxn>
                </a:cxnLst>
                <a:rect l="0" t="0" r="r" b="b"/>
                <a:pathLst>
                  <a:path w="28" h="29">
                    <a:moveTo>
                      <a:pt x="0" y="6"/>
                    </a:moveTo>
                    <a:cubicBezTo>
                      <a:pt x="22" y="29"/>
                      <a:pt x="22" y="29"/>
                      <a:pt x="22" y="29"/>
                    </a:cubicBezTo>
                    <a:cubicBezTo>
                      <a:pt x="24" y="27"/>
                      <a:pt x="26" y="25"/>
                      <a:pt x="28" y="23"/>
                    </a:cubicBezTo>
                    <a:cubicBezTo>
                      <a:pt x="6" y="0"/>
                      <a:pt x="6" y="0"/>
                      <a:pt x="6" y="0"/>
                    </a:cubicBezTo>
                    <a:cubicBezTo>
                      <a:pt x="4" y="2"/>
                      <a:pt x="2" y="4"/>
                      <a:pt x="0" y="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grpSp>
        <p:cxnSp>
          <p:nvCxnSpPr>
            <p:cNvPr id="19" name="直接连接符 18"/>
            <p:cNvCxnSpPr/>
            <p:nvPr/>
          </p:nvCxnSpPr>
          <p:spPr>
            <a:xfrm>
              <a:off x="3571873" y="2852850"/>
              <a:ext cx="1043397" cy="0"/>
            </a:xfrm>
            <a:prstGeom prst="lin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7576733" y="2852850"/>
              <a:ext cx="1043397" cy="0"/>
            </a:xfrm>
            <a:prstGeom prst="lin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cxnSp>
        <p:sp>
          <p:nvSpPr>
            <p:cNvPr id="21" name="椭圆 64"/>
            <p:cNvSpPr/>
            <p:nvPr/>
          </p:nvSpPr>
          <p:spPr>
            <a:xfrm>
              <a:off x="2269377" y="2483800"/>
              <a:ext cx="615943" cy="738101"/>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sp>
          <p:nvSpPr>
            <p:cNvPr id="22" name="椭圆 85"/>
            <p:cNvSpPr/>
            <p:nvPr/>
          </p:nvSpPr>
          <p:spPr>
            <a:xfrm>
              <a:off x="9278081" y="2483800"/>
              <a:ext cx="673146" cy="738102"/>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grpSp>
      <p:sp>
        <p:nvSpPr>
          <p:cNvPr id="63" name="椭圆 62"/>
          <p:cNvSpPr/>
          <p:nvPr/>
        </p:nvSpPr>
        <p:spPr>
          <a:xfrm>
            <a:off x="5357386" y="3554024"/>
            <a:ext cx="1663466" cy="1663466"/>
          </a:xfrm>
          <a:prstGeom prst="ellipse">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p:cNvGrpSpPr/>
          <p:nvPr/>
        </p:nvGrpSpPr>
        <p:grpSpPr>
          <a:xfrm>
            <a:off x="1424101" y="5471724"/>
            <a:ext cx="2501951" cy="646331"/>
            <a:chOff x="8386922" y="2192795"/>
            <a:chExt cx="2501951" cy="646331"/>
          </a:xfrm>
        </p:grpSpPr>
        <p:sp>
          <p:nvSpPr>
            <p:cNvPr id="65" name="矩形 64"/>
            <p:cNvSpPr/>
            <p:nvPr/>
          </p:nvSpPr>
          <p:spPr>
            <a:xfrm>
              <a:off x="8386922" y="2192795"/>
              <a:ext cx="2501951" cy="646331"/>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具备决策和解决问题能力的人</a:t>
              </a:r>
            </a:p>
          </p:txBody>
        </p:sp>
        <p:sp>
          <p:nvSpPr>
            <p:cNvPr id="66" name="文本框 65"/>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67" name="组合 66"/>
          <p:cNvGrpSpPr/>
          <p:nvPr/>
        </p:nvGrpSpPr>
        <p:grpSpPr>
          <a:xfrm>
            <a:off x="8461407" y="5471724"/>
            <a:ext cx="2501951" cy="923330"/>
            <a:chOff x="8386922" y="2192795"/>
            <a:chExt cx="2501951" cy="923330"/>
          </a:xfrm>
        </p:grpSpPr>
        <p:sp>
          <p:nvSpPr>
            <p:cNvPr id="68" name="矩形 67"/>
            <p:cNvSpPr/>
            <p:nvPr/>
          </p:nvSpPr>
          <p:spPr>
            <a:xfrm>
              <a:off x="8386922" y="2192795"/>
              <a:ext cx="2501951" cy="923330"/>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善于聆听、反馈、解决冲突及其他人际关系    技能的人</a:t>
              </a:r>
            </a:p>
          </p:txBody>
        </p:sp>
        <p:sp>
          <p:nvSpPr>
            <p:cNvPr id="69" name="文本框 68"/>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70" name="组合 69"/>
          <p:cNvGrpSpPr/>
          <p:nvPr/>
        </p:nvGrpSpPr>
        <p:grpSpPr>
          <a:xfrm>
            <a:off x="4954026" y="5980433"/>
            <a:ext cx="2501951" cy="571604"/>
            <a:chOff x="8386922" y="2192795"/>
            <a:chExt cx="2501951" cy="571604"/>
          </a:xfrm>
        </p:grpSpPr>
        <p:sp>
          <p:nvSpPr>
            <p:cNvPr id="71" name="矩形 70"/>
            <p:cNvSpPr/>
            <p:nvPr/>
          </p:nvSpPr>
          <p:spPr>
            <a:xfrm>
              <a:off x="8386922" y="2192795"/>
              <a:ext cx="2501951" cy="369332"/>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有技术专长的人</a:t>
              </a:r>
            </a:p>
          </p:txBody>
        </p:sp>
        <p:sp>
          <p:nvSpPr>
            <p:cNvPr id="72" name="文本框 71"/>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73" name="组合 72">
            <a:extLst>
              <a:ext uri="{FF2B5EF4-FFF2-40B4-BE49-F238E27FC236}">
                <a16:creationId xmlns="" xmlns:a16="http://schemas.microsoft.com/office/drawing/2014/main" id="{FC7B4094-D591-43EE-9B07-9846D709E7C0}"/>
              </a:ext>
            </a:extLst>
          </p:cNvPr>
          <p:cNvGrpSpPr/>
          <p:nvPr/>
        </p:nvGrpSpPr>
        <p:grpSpPr>
          <a:xfrm>
            <a:off x="167640" y="386820"/>
            <a:ext cx="8193773" cy="646331"/>
            <a:chOff x="167640" y="139170"/>
            <a:chExt cx="8193773" cy="646331"/>
          </a:xfrm>
        </p:grpSpPr>
        <p:sp>
          <p:nvSpPr>
            <p:cNvPr id="74" name="矩形 73">
              <a:extLst>
                <a:ext uri="{FF2B5EF4-FFF2-40B4-BE49-F238E27FC236}">
                  <a16:creationId xmlns="" xmlns:a16="http://schemas.microsoft.com/office/drawing/2014/main" id="{580CF196-5666-480B-A106-FE075C481861}"/>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5" name="矩形 74">
              <a:extLst>
                <a:ext uri="{FF2B5EF4-FFF2-40B4-BE49-F238E27FC236}">
                  <a16:creationId xmlns="" xmlns:a16="http://schemas.microsoft.com/office/drawing/2014/main" id="{7248FA53-DB0C-43AF-B031-504158447D2C}"/>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6" name="Rectangle 6">
              <a:extLst>
                <a:ext uri="{FF2B5EF4-FFF2-40B4-BE49-F238E27FC236}">
                  <a16:creationId xmlns="" xmlns:a16="http://schemas.microsoft.com/office/drawing/2014/main" id="{3EEA88DA-8537-4221-B5DF-9F1CB5D736FC}"/>
                </a:ext>
              </a:extLst>
            </p:cNvPr>
            <p:cNvSpPr>
              <a:spLocks noChangeArrowheads="1"/>
            </p:cNvSpPr>
            <p:nvPr/>
          </p:nvSpPr>
          <p:spPr bwMode="auto">
            <a:xfrm>
              <a:off x="1148080" y="139170"/>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spTree>
    <p:extLst>
      <p:ext uri="{BB962C8B-B14F-4D97-AF65-F5344CB8AC3E}">
        <p14:creationId xmlns:p14="http://schemas.microsoft.com/office/powerpoint/2010/main" val="103879064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2057216" y="1707821"/>
            <a:ext cx="5400675" cy="635000"/>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4834"/>
              <a:ext cx="3334341"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8070"/>
              <a:ext cx="3237003"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分配角色以及增强多样性</a:t>
              </a:r>
            </a:p>
          </p:txBody>
        </p:sp>
      </p:grpSp>
      <p:sp>
        <p:nvSpPr>
          <p:cNvPr id="14" name="矩形 13"/>
          <p:cNvSpPr>
            <a:spLocks noChangeArrowheads="1"/>
          </p:cNvSpPr>
          <p:nvPr/>
        </p:nvSpPr>
        <p:spPr bwMode="auto">
          <a:xfrm>
            <a:off x="1616525" y="3447888"/>
            <a:ext cx="33943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80000"/>
              </a:lnSpc>
              <a:defRPr/>
            </a:pPr>
            <a:r>
              <a:rPr lang="zh-CN" altLang="en-US" sz="2000" b="0" dirty="0">
                <a:cs typeface="+mn-ea"/>
                <a:sym typeface="+mn-lt"/>
              </a:rPr>
              <a:t> 员工的人格特点与个人偏好应该与工作性质相符</a:t>
            </a:r>
          </a:p>
        </p:txBody>
      </p:sp>
      <p:grpSp>
        <p:nvGrpSpPr>
          <p:cNvPr id="16" name="组合 15">
            <a:extLst>
              <a:ext uri="{FF2B5EF4-FFF2-40B4-BE49-F238E27FC236}">
                <a16:creationId xmlns="" xmlns:a16="http://schemas.microsoft.com/office/drawing/2014/main" id="{F5A57346-F68C-429F-A2D9-BCEFA06EE484}"/>
              </a:ext>
            </a:extLst>
          </p:cNvPr>
          <p:cNvGrpSpPr/>
          <p:nvPr/>
        </p:nvGrpSpPr>
        <p:grpSpPr>
          <a:xfrm>
            <a:off x="167640" y="389304"/>
            <a:ext cx="8196581" cy="646331"/>
            <a:chOff x="167640" y="141654"/>
            <a:chExt cx="8196581" cy="646331"/>
          </a:xfrm>
        </p:grpSpPr>
        <p:sp>
          <p:nvSpPr>
            <p:cNvPr id="17" name="矩形 16">
              <a:extLst>
                <a:ext uri="{FF2B5EF4-FFF2-40B4-BE49-F238E27FC236}">
                  <a16:creationId xmlns="" xmlns:a16="http://schemas.microsoft.com/office/drawing/2014/main" id="{81702007-5E29-44B3-9CB8-1EB73C89432E}"/>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8718DF2C-4EDC-43D7-B428-C02A179B06D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0B482E69-2C03-40CA-83D7-94C933C666F4}"/>
                </a:ext>
              </a:extLst>
            </p:cNvPr>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pic>
        <p:nvPicPr>
          <p:cNvPr id="21" name="图片 20">
            <a:extLst>
              <a:ext uri="{FF2B5EF4-FFF2-40B4-BE49-F238E27FC236}">
                <a16:creationId xmlns="" xmlns:a16="http://schemas.microsoft.com/office/drawing/2014/main" id="{8ED31F55-9565-428C-8490-D35E8DDB77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296641" y="3015007"/>
            <a:ext cx="5895359" cy="3897389"/>
          </a:xfrm>
          <a:prstGeom prst="rect">
            <a:avLst/>
          </a:prstGeom>
        </p:spPr>
      </p:pic>
    </p:spTree>
    <p:extLst>
      <p:ext uri="{BB962C8B-B14F-4D97-AF65-F5344CB8AC3E}">
        <p14:creationId xmlns:p14="http://schemas.microsoft.com/office/powerpoint/2010/main" val="35060708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a:grpSpLocks/>
          </p:cNvGrpSpPr>
          <p:nvPr/>
        </p:nvGrpSpPr>
        <p:grpSpPr bwMode="auto">
          <a:xfrm>
            <a:off x="2530019" y="189699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对于共同目的的承诺</a:t>
              </a:r>
            </a:p>
          </p:txBody>
        </p:sp>
      </p:grpSp>
      <p:sp>
        <p:nvSpPr>
          <p:cNvPr id="15" name="矩形 14"/>
          <p:cNvSpPr>
            <a:spLocks noChangeArrowheads="1"/>
          </p:cNvSpPr>
          <p:nvPr/>
        </p:nvSpPr>
        <p:spPr bwMode="auto">
          <a:xfrm>
            <a:off x="1071880" y="3453319"/>
            <a:ext cx="39975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defRPr/>
            </a:pPr>
            <a:r>
              <a:rPr lang="zh-CN" altLang="en-US" sz="2000" b="0" dirty="0">
                <a:cs typeface="+mn-ea"/>
                <a:sym typeface="+mn-lt"/>
              </a:rPr>
              <a:t>有效的团队具有一个大家共同追求的、有意义的目标，它能够为团队成员指引方向、提供推动力，让团队成员愿意为它贡献力量。</a:t>
            </a:r>
          </a:p>
        </p:txBody>
      </p:sp>
      <p:grpSp>
        <p:nvGrpSpPr>
          <p:cNvPr id="20" name="组合 19">
            <a:extLst>
              <a:ext uri="{FF2B5EF4-FFF2-40B4-BE49-F238E27FC236}">
                <a16:creationId xmlns="" xmlns:a16="http://schemas.microsoft.com/office/drawing/2014/main" id="{747CB51D-BF11-4961-AA92-A94C78493E87}"/>
              </a:ext>
            </a:extLst>
          </p:cNvPr>
          <p:cNvGrpSpPr/>
          <p:nvPr/>
        </p:nvGrpSpPr>
        <p:grpSpPr>
          <a:xfrm>
            <a:off x="167640" y="389304"/>
            <a:ext cx="8196581" cy="646331"/>
            <a:chOff x="167640" y="141654"/>
            <a:chExt cx="8196581" cy="646331"/>
          </a:xfrm>
        </p:grpSpPr>
        <p:sp>
          <p:nvSpPr>
            <p:cNvPr id="21" name="矩形 20">
              <a:extLst>
                <a:ext uri="{FF2B5EF4-FFF2-40B4-BE49-F238E27FC236}">
                  <a16:creationId xmlns="" xmlns:a16="http://schemas.microsoft.com/office/drawing/2014/main" id="{B410D621-5F58-4141-9DFB-DBCBCCD023CE}"/>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a:extLst>
                <a:ext uri="{FF2B5EF4-FFF2-40B4-BE49-F238E27FC236}">
                  <a16:creationId xmlns="" xmlns:a16="http://schemas.microsoft.com/office/drawing/2014/main" id="{102EE948-091D-4721-98C0-C2E1D18E2EAD}"/>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a:extLst>
                <a:ext uri="{FF2B5EF4-FFF2-40B4-BE49-F238E27FC236}">
                  <a16:creationId xmlns="" xmlns:a16="http://schemas.microsoft.com/office/drawing/2014/main" id="{93DB1FB6-B934-4B66-A237-182989084C7A}"/>
                </a:ext>
              </a:extLst>
            </p:cNvPr>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pic>
        <p:nvPicPr>
          <p:cNvPr id="25" name="图片 24">
            <a:extLst>
              <a:ext uri="{FF2B5EF4-FFF2-40B4-BE49-F238E27FC236}">
                <a16:creationId xmlns="" xmlns:a16="http://schemas.microsoft.com/office/drawing/2014/main" id="{84FD95B2-60AC-4584-B4B2-9555796630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230060"/>
            <a:ext cx="5593412" cy="4195059"/>
          </a:xfrm>
          <a:prstGeom prst="rect">
            <a:avLst/>
          </a:prstGeom>
        </p:spPr>
      </p:pic>
    </p:spTree>
    <p:extLst>
      <p:ext uri="{BB962C8B-B14F-4D97-AF65-F5344CB8AC3E}">
        <p14:creationId xmlns:p14="http://schemas.microsoft.com/office/powerpoint/2010/main" val="114445646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580606" y="1319349"/>
            <a:ext cx="5400675" cy="63341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培养相互信任精神</a:t>
              </a:r>
            </a:p>
          </p:txBody>
        </p:sp>
      </p:grpSp>
      <p:grpSp>
        <p:nvGrpSpPr>
          <p:cNvPr id="50" name="组合 49"/>
          <p:cNvGrpSpPr/>
          <p:nvPr/>
        </p:nvGrpSpPr>
        <p:grpSpPr>
          <a:xfrm>
            <a:off x="1427163" y="3247763"/>
            <a:ext cx="9563100" cy="2031164"/>
            <a:chOff x="1427163" y="3247763"/>
            <a:chExt cx="9563100" cy="2031164"/>
          </a:xfrm>
        </p:grpSpPr>
        <p:sp>
          <p:nvSpPr>
            <p:cNvPr id="15" name="iṡľidê"/>
            <p:cNvSpPr/>
            <p:nvPr/>
          </p:nvSpPr>
          <p:spPr>
            <a:xfrm>
              <a:off x="1427163" y="3247763"/>
              <a:ext cx="9563100" cy="2031164"/>
            </a:xfrm>
            <a:prstGeom prst="roundRect">
              <a:avLst>
                <a:gd name="adj" fmla="val 50000"/>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iṡḷiḑé"/>
            <p:cNvSpPr/>
            <p:nvPr/>
          </p:nvSpPr>
          <p:spPr>
            <a:xfrm>
              <a:off x="1731300"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7" name="íśľîdè"/>
            <p:cNvSpPr/>
            <p:nvPr/>
          </p:nvSpPr>
          <p:spPr>
            <a:xfrm>
              <a:off x="3604310"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8" name="îṩḷïde"/>
            <p:cNvSpPr/>
            <p:nvPr/>
          </p:nvSpPr>
          <p:spPr>
            <a:xfrm>
              <a:off x="5511814"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9" name="íšlîḋe"/>
            <p:cNvSpPr/>
            <p:nvPr/>
          </p:nvSpPr>
          <p:spPr>
            <a:xfrm>
              <a:off x="7380285"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0" name="ïSļïḓê"/>
            <p:cNvSpPr/>
            <p:nvPr/>
          </p:nvSpPr>
          <p:spPr>
            <a:xfrm>
              <a:off x="9256384"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1" name="iśḻíḓe"/>
            <p:cNvSpPr/>
            <p:nvPr/>
          </p:nvSpPr>
          <p:spPr>
            <a:xfrm>
              <a:off x="1882892"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22" name="íṥ1íḋè"/>
            <p:cNvSpPr>
              <a:spLocks/>
            </p:cNvSpPr>
            <p:nvPr/>
          </p:nvSpPr>
          <p:spPr bwMode="auto">
            <a:xfrm>
              <a:off x="2181242" y="4060966"/>
              <a:ext cx="562902" cy="45395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dirty="0">
                <a:cs typeface="+mn-ea"/>
                <a:sym typeface="+mn-lt"/>
              </a:endParaRPr>
            </a:p>
          </p:txBody>
        </p:sp>
        <p:sp>
          <p:nvSpPr>
            <p:cNvPr id="23" name="iṥlïḋe"/>
            <p:cNvSpPr/>
            <p:nvPr/>
          </p:nvSpPr>
          <p:spPr>
            <a:xfrm>
              <a:off x="3755903"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24" name="îśliḓè"/>
            <p:cNvSpPr>
              <a:spLocks/>
            </p:cNvSpPr>
            <p:nvPr/>
          </p:nvSpPr>
          <p:spPr bwMode="auto">
            <a:xfrm>
              <a:off x="4057710" y="4013977"/>
              <a:ext cx="555986" cy="54792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anchor="ctr"/>
            <a:lstStyle/>
            <a:p>
              <a:pPr algn="ctr"/>
              <a:endParaRPr dirty="0">
                <a:cs typeface="+mn-ea"/>
                <a:sym typeface="+mn-lt"/>
              </a:endParaRPr>
            </a:p>
          </p:txBody>
        </p:sp>
        <p:sp>
          <p:nvSpPr>
            <p:cNvPr id="25" name="îŝ1íḋé"/>
            <p:cNvSpPr/>
            <p:nvPr/>
          </p:nvSpPr>
          <p:spPr>
            <a:xfrm>
              <a:off x="566340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26" name="ïṩļîḑé"/>
            <p:cNvSpPr>
              <a:spLocks/>
            </p:cNvSpPr>
            <p:nvPr/>
          </p:nvSpPr>
          <p:spPr bwMode="auto">
            <a:xfrm>
              <a:off x="5963282" y="4077999"/>
              <a:ext cx="559848" cy="419886"/>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headEnd/>
              <a:tailEnd/>
            </a:ln>
          </p:spPr>
          <p:txBody>
            <a:bodyPr anchor="ctr"/>
            <a:lstStyle/>
            <a:p>
              <a:pPr algn="ctr"/>
              <a:endParaRPr dirty="0">
                <a:cs typeface="+mn-ea"/>
                <a:sym typeface="+mn-lt"/>
              </a:endParaRPr>
            </a:p>
          </p:txBody>
        </p:sp>
        <p:sp>
          <p:nvSpPr>
            <p:cNvPr id="27" name="í$ḷîḑé"/>
            <p:cNvSpPr/>
            <p:nvPr/>
          </p:nvSpPr>
          <p:spPr>
            <a:xfrm>
              <a:off x="753187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28" name="işļïḍê"/>
            <p:cNvSpPr>
              <a:spLocks/>
            </p:cNvSpPr>
            <p:nvPr/>
          </p:nvSpPr>
          <p:spPr bwMode="auto">
            <a:xfrm>
              <a:off x="7884192" y="4060457"/>
              <a:ext cx="454973" cy="454972"/>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dirty="0">
                <a:cs typeface="+mn-ea"/>
                <a:sym typeface="+mn-lt"/>
              </a:endParaRPr>
            </a:p>
          </p:txBody>
        </p:sp>
        <p:sp>
          <p:nvSpPr>
            <p:cNvPr id="29" name="ïsḷîḋè"/>
            <p:cNvSpPr/>
            <p:nvPr/>
          </p:nvSpPr>
          <p:spPr>
            <a:xfrm>
              <a:off x="940797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30" name="îṧľîḓe"/>
            <p:cNvSpPr>
              <a:spLocks/>
            </p:cNvSpPr>
            <p:nvPr/>
          </p:nvSpPr>
          <p:spPr bwMode="auto">
            <a:xfrm>
              <a:off x="9743100" y="4061828"/>
              <a:ext cx="489353" cy="4522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dirty="0">
                <a:cs typeface="+mn-ea"/>
                <a:sym typeface="+mn-lt"/>
              </a:endParaRPr>
            </a:p>
          </p:txBody>
        </p:sp>
        <p:cxnSp>
          <p:nvCxnSpPr>
            <p:cNvPr id="31" name="Straight Connector 29"/>
            <p:cNvCxnSpPr/>
            <p:nvPr/>
          </p:nvCxnSpPr>
          <p:spPr>
            <a:xfrm>
              <a:off x="3203266"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0"/>
            <p:cNvCxnSpPr/>
            <p:nvPr/>
          </p:nvCxnSpPr>
          <p:spPr>
            <a:xfrm>
              <a:off x="5082463"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6974599"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2"/>
            <p:cNvCxnSpPr/>
            <p:nvPr/>
          </p:nvCxnSpPr>
          <p:spPr>
            <a:xfrm>
              <a:off x="8862586"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847784" y="5127148"/>
            <a:ext cx="2772160" cy="1077218"/>
            <a:chOff x="3624780" y="2557893"/>
            <a:chExt cx="2772160" cy="1077218"/>
          </a:xfrm>
        </p:grpSpPr>
        <p:sp>
          <p:nvSpPr>
            <p:cNvPr id="36" name="文本框 35"/>
            <p:cNvSpPr txBox="1"/>
            <p:nvPr/>
          </p:nvSpPr>
          <p:spPr>
            <a:xfrm>
              <a:off x="3917506" y="2557893"/>
              <a:ext cx="2452970" cy="1077218"/>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信任来自于公开，透明，把有关团队的情况、问题、挑战等告诉团队成员，解释你为什么要这样做。</a:t>
              </a:r>
            </a:p>
          </p:txBody>
        </p:sp>
        <p:sp>
          <p:nvSpPr>
            <p:cNvPr id="37" name="文本框 36"/>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38" name="组合 37"/>
          <p:cNvGrpSpPr/>
          <p:nvPr/>
        </p:nvGrpSpPr>
        <p:grpSpPr>
          <a:xfrm>
            <a:off x="2891247" y="5189784"/>
            <a:ext cx="2772160" cy="1077218"/>
            <a:chOff x="3624780" y="2412339"/>
            <a:chExt cx="2772160" cy="1077218"/>
          </a:xfrm>
        </p:grpSpPr>
        <p:sp>
          <p:nvSpPr>
            <p:cNvPr id="39" name="文本框 38"/>
            <p:cNvSpPr txBox="1"/>
            <p:nvPr/>
          </p:nvSpPr>
          <p:spPr>
            <a:xfrm>
              <a:off x="3943970" y="2412339"/>
              <a:ext cx="2133781" cy="1077218"/>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信任是重要的，但也是脆弱的。它需要花时间去建立，更需要花精力去维护。</a:t>
              </a:r>
            </a:p>
          </p:txBody>
        </p:sp>
        <p:sp>
          <p:nvSpPr>
            <p:cNvPr id="40" name="文本框 39"/>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1" name="组合 40"/>
          <p:cNvGrpSpPr/>
          <p:nvPr/>
        </p:nvGrpSpPr>
        <p:grpSpPr>
          <a:xfrm>
            <a:off x="4822633" y="2554129"/>
            <a:ext cx="2772160" cy="3412223"/>
            <a:chOff x="3624780" y="-406901"/>
            <a:chExt cx="2772160" cy="3412223"/>
          </a:xfrm>
        </p:grpSpPr>
        <p:sp>
          <p:nvSpPr>
            <p:cNvPr id="42" name="文本框 41"/>
            <p:cNvSpPr txBox="1"/>
            <p:nvPr/>
          </p:nvSpPr>
          <p:spPr>
            <a:xfrm>
              <a:off x="3831256" y="-406901"/>
              <a:ext cx="2133781" cy="418191"/>
            </a:xfrm>
            <a:prstGeom prst="rect">
              <a:avLst/>
            </a:prstGeom>
            <a:noFill/>
          </p:spPr>
          <p:txBody>
            <a:bodyPr wrap="square" rtlCol="0">
              <a:spAutoFit/>
              <a:scene3d>
                <a:camera prst="orthographicFront"/>
                <a:lightRig rig="threePt" dir="t"/>
              </a:scene3d>
              <a:sp3d contourW="12700"/>
            </a:bodyPr>
            <a:lstStyle/>
            <a:p>
              <a:pPr algn="ctr">
                <a:lnSpc>
                  <a:spcPct val="150000"/>
                </a:lnSpc>
                <a:buClr>
                  <a:srgbClr val="8B4C13"/>
                </a:buClr>
                <a:defRPr/>
              </a:pPr>
              <a:r>
                <a:rPr lang="zh-CN" altLang="en-US" sz="1600" dirty="0">
                  <a:solidFill>
                    <a:schemeClr val="bg2">
                      <a:lumMod val="10000"/>
                    </a:schemeClr>
                  </a:solidFill>
                  <a:cs typeface="+mn-ea"/>
                  <a:sym typeface="+mn-lt"/>
                </a:rPr>
                <a:t>信任来自于诚信</a:t>
              </a:r>
            </a:p>
          </p:txBody>
        </p:sp>
        <p:sp>
          <p:nvSpPr>
            <p:cNvPr id="43" name="文本框 42"/>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4" name="组合 43"/>
          <p:cNvGrpSpPr/>
          <p:nvPr/>
        </p:nvGrpSpPr>
        <p:grpSpPr>
          <a:xfrm>
            <a:off x="8601696" y="2465960"/>
            <a:ext cx="2772160" cy="830997"/>
            <a:chOff x="3624780" y="2412339"/>
            <a:chExt cx="2772160" cy="830997"/>
          </a:xfrm>
        </p:grpSpPr>
        <p:sp>
          <p:nvSpPr>
            <p:cNvPr id="45" name="文本框 44"/>
            <p:cNvSpPr txBox="1"/>
            <p:nvPr/>
          </p:nvSpPr>
          <p:spPr>
            <a:xfrm>
              <a:off x="3943970" y="2412339"/>
              <a:ext cx="2133781" cy="830997"/>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要表现出你为团队中其他人的利益工作也在所不辞</a:t>
              </a:r>
            </a:p>
          </p:txBody>
        </p:sp>
        <p:sp>
          <p:nvSpPr>
            <p:cNvPr id="46" name="文本框 45"/>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7" name="组合 46"/>
          <p:cNvGrpSpPr/>
          <p:nvPr/>
        </p:nvGrpSpPr>
        <p:grpSpPr>
          <a:xfrm>
            <a:off x="963580" y="2555103"/>
            <a:ext cx="2772160" cy="830997"/>
            <a:chOff x="3624780" y="2412339"/>
            <a:chExt cx="2772160" cy="830997"/>
          </a:xfrm>
        </p:grpSpPr>
        <p:sp>
          <p:nvSpPr>
            <p:cNvPr id="48" name="文本框 47"/>
            <p:cNvSpPr txBox="1"/>
            <p:nvPr/>
          </p:nvSpPr>
          <p:spPr>
            <a:xfrm>
              <a:off x="3943970" y="2412339"/>
              <a:ext cx="2133781" cy="830997"/>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solidFill>
                    <a:schemeClr val="bg2">
                      <a:lumMod val="10000"/>
                    </a:schemeClr>
                  </a:solidFill>
                  <a:cs typeface="+mn-ea"/>
                  <a:sym typeface="+mn-lt"/>
                </a:rPr>
                <a:t>成员间“互赖”、“双赢”观点深入人心。</a:t>
              </a:r>
            </a:p>
          </p:txBody>
        </p:sp>
        <p:sp>
          <p:nvSpPr>
            <p:cNvPr id="49" name="文本框 48"/>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55" name="组合 54">
            <a:extLst>
              <a:ext uri="{FF2B5EF4-FFF2-40B4-BE49-F238E27FC236}">
                <a16:creationId xmlns="" xmlns:a16="http://schemas.microsoft.com/office/drawing/2014/main" id="{643759AA-FFEF-4429-86D3-FC23F8C4EA87}"/>
              </a:ext>
            </a:extLst>
          </p:cNvPr>
          <p:cNvGrpSpPr/>
          <p:nvPr/>
        </p:nvGrpSpPr>
        <p:grpSpPr>
          <a:xfrm>
            <a:off x="167640" y="389304"/>
            <a:ext cx="8196581" cy="646331"/>
            <a:chOff x="167640" y="141654"/>
            <a:chExt cx="8196581" cy="646331"/>
          </a:xfrm>
        </p:grpSpPr>
        <p:sp>
          <p:nvSpPr>
            <p:cNvPr id="56" name="矩形 55">
              <a:extLst>
                <a:ext uri="{FF2B5EF4-FFF2-40B4-BE49-F238E27FC236}">
                  <a16:creationId xmlns="" xmlns:a16="http://schemas.microsoft.com/office/drawing/2014/main" id="{0DC5E5F1-4D3C-45AC-B7E9-F62315C23DDA}"/>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7" name="矩形 56">
              <a:extLst>
                <a:ext uri="{FF2B5EF4-FFF2-40B4-BE49-F238E27FC236}">
                  <a16:creationId xmlns="" xmlns:a16="http://schemas.microsoft.com/office/drawing/2014/main" id="{AE97346B-97F2-40B3-B51B-31B8C3AC5C6A}"/>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8" name="Rectangle 6">
              <a:extLst>
                <a:ext uri="{FF2B5EF4-FFF2-40B4-BE49-F238E27FC236}">
                  <a16:creationId xmlns="" xmlns:a16="http://schemas.microsoft.com/office/drawing/2014/main" id="{8105E26F-E45E-40C1-B9ED-559232B93A29}"/>
                </a:ext>
              </a:extLst>
            </p:cNvPr>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spTree>
    <p:extLst>
      <p:ext uri="{BB962C8B-B14F-4D97-AF65-F5344CB8AC3E}">
        <p14:creationId xmlns:p14="http://schemas.microsoft.com/office/powerpoint/2010/main" val="427246742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54">
            <a:extLst>
              <a:ext uri="{FF2B5EF4-FFF2-40B4-BE49-F238E27FC236}">
                <a16:creationId xmlns="" xmlns:a16="http://schemas.microsoft.com/office/drawing/2014/main" id="{5BFDE9CE-B12C-4FD1-8EF2-F176D1C86C4D}"/>
              </a:ext>
            </a:extLst>
          </p:cNvPr>
          <p:cNvSpPr/>
          <p:nvPr/>
        </p:nvSpPr>
        <p:spPr>
          <a:xfrm>
            <a:off x="3780904" y="2380928"/>
            <a:ext cx="4636266" cy="2403454"/>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rgbClr val="000000"/>
            </a:solidFill>
            <a:prstDash val="dash"/>
          </a:ln>
          <a:effectLst/>
        </p:spPr>
        <p:txBody>
          <a:bodyPr lIns="121917" tIns="60958" rIns="121917" bIns="60958"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20" name="TextBox 1">
            <a:extLst>
              <a:ext uri="{FF2B5EF4-FFF2-40B4-BE49-F238E27FC236}">
                <a16:creationId xmlns="" xmlns:a16="http://schemas.microsoft.com/office/drawing/2014/main" id="{2A8ED348-17EB-4BEB-9371-44B7B05D0F91}"/>
              </a:ext>
            </a:extLst>
          </p:cNvPr>
          <p:cNvSpPr txBox="1"/>
          <p:nvPr/>
        </p:nvSpPr>
        <p:spPr>
          <a:xfrm>
            <a:off x="815307" y="2140506"/>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170" eaLnBrk="1" fontAlgn="auto" latinLnBrk="0" hangingPunct="1">
              <a:lnSpc>
                <a:spcPct val="120000"/>
              </a:lnSpc>
              <a:spcBef>
                <a:spcPts val="0"/>
              </a:spcBef>
              <a:spcAft>
                <a:spcPts val="0"/>
              </a:spcAft>
              <a:buClr>
                <a:srgbClr val="0070C0"/>
              </a:buClr>
              <a:buSzTx/>
              <a:buNone/>
              <a:tabLst/>
              <a:defRPr/>
            </a:pPr>
            <a:r>
              <a:rPr kumimoji="0" lang="zh-CN" altLang="en-US" sz="1900" b="1" i="0" u="none" strike="noStrike" kern="0" cap="none" spc="0" normalizeH="0" baseline="0" noProof="0" dirty="0">
                <a:ln>
                  <a:noFill/>
                </a:ln>
                <a:solidFill>
                  <a:srgbClr val="000000">
                    <a:lumMod val="65000"/>
                    <a:lumOff val="35000"/>
                  </a:srgbClr>
                </a:solidFill>
                <a:effectLst/>
                <a:uLnTx/>
                <a:uFillTx/>
                <a:sym typeface="+mn-lt"/>
              </a:rPr>
              <a:t>展现你的才华</a:t>
            </a:r>
          </a:p>
        </p:txBody>
      </p:sp>
      <p:cxnSp>
        <p:nvCxnSpPr>
          <p:cNvPr id="21" name="直接连接符 20">
            <a:extLst>
              <a:ext uri="{FF2B5EF4-FFF2-40B4-BE49-F238E27FC236}">
                <a16:creationId xmlns="" xmlns:a16="http://schemas.microsoft.com/office/drawing/2014/main" id="{D9797BF7-FCA0-4848-9899-2F9DF5FF1C67}"/>
              </a:ext>
            </a:extLst>
          </p:cNvPr>
          <p:cNvCxnSpPr/>
          <p:nvPr/>
        </p:nvCxnSpPr>
        <p:spPr>
          <a:xfrm flipV="1">
            <a:off x="4071206" y="2375615"/>
            <a:ext cx="1998604" cy="1406115"/>
          </a:xfrm>
          <a:prstGeom prst="line">
            <a:avLst/>
          </a:prstGeom>
          <a:noFill/>
          <a:ln w="12700" cap="flat" cmpd="sng" algn="ctr">
            <a:solidFill>
              <a:srgbClr val="000000"/>
            </a:solidFill>
            <a:prstDash val="solid"/>
          </a:ln>
          <a:effectLst/>
        </p:spPr>
      </p:cxnSp>
      <p:cxnSp>
        <p:nvCxnSpPr>
          <p:cNvPr id="22" name="直接连接符 21">
            <a:extLst>
              <a:ext uri="{FF2B5EF4-FFF2-40B4-BE49-F238E27FC236}">
                <a16:creationId xmlns="" xmlns:a16="http://schemas.microsoft.com/office/drawing/2014/main" id="{4FBF0480-93A5-4A6E-9EC7-87A5E6B8C1EC}"/>
              </a:ext>
            </a:extLst>
          </p:cNvPr>
          <p:cNvCxnSpPr/>
          <p:nvPr/>
        </p:nvCxnSpPr>
        <p:spPr>
          <a:xfrm flipV="1">
            <a:off x="5234836" y="2375617"/>
            <a:ext cx="834974" cy="2373168"/>
          </a:xfrm>
          <a:prstGeom prst="line">
            <a:avLst/>
          </a:prstGeom>
          <a:noFill/>
          <a:ln w="12700" cap="flat" cmpd="sng" algn="ctr">
            <a:solidFill>
              <a:srgbClr val="000000"/>
            </a:solidFill>
            <a:prstDash val="solid"/>
          </a:ln>
          <a:effectLst/>
        </p:spPr>
      </p:cxnSp>
      <p:cxnSp>
        <p:nvCxnSpPr>
          <p:cNvPr id="23" name="直接连接符 22">
            <a:extLst>
              <a:ext uri="{FF2B5EF4-FFF2-40B4-BE49-F238E27FC236}">
                <a16:creationId xmlns="" xmlns:a16="http://schemas.microsoft.com/office/drawing/2014/main" id="{B388F8EA-324E-4414-86D5-87644E3EC909}"/>
              </a:ext>
            </a:extLst>
          </p:cNvPr>
          <p:cNvCxnSpPr/>
          <p:nvPr/>
        </p:nvCxnSpPr>
        <p:spPr>
          <a:xfrm flipH="1" flipV="1">
            <a:off x="6069815" y="2375651"/>
            <a:ext cx="893978" cy="2290065"/>
          </a:xfrm>
          <a:prstGeom prst="line">
            <a:avLst/>
          </a:prstGeom>
          <a:noFill/>
          <a:ln w="12700" cap="flat" cmpd="sng" algn="ctr">
            <a:solidFill>
              <a:srgbClr val="000000"/>
            </a:solidFill>
            <a:prstDash val="solid"/>
          </a:ln>
          <a:effectLst/>
        </p:spPr>
      </p:cxnSp>
      <p:cxnSp>
        <p:nvCxnSpPr>
          <p:cNvPr id="24" name="直接连接符 23">
            <a:extLst>
              <a:ext uri="{FF2B5EF4-FFF2-40B4-BE49-F238E27FC236}">
                <a16:creationId xmlns="" xmlns:a16="http://schemas.microsoft.com/office/drawing/2014/main" id="{D85122E9-4B61-41B9-9237-94801EEF42BC}"/>
              </a:ext>
            </a:extLst>
          </p:cNvPr>
          <p:cNvCxnSpPr/>
          <p:nvPr/>
        </p:nvCxnSpPr>
        <p:spPr>
          <a:xfrm flipH="1" flipV="1">
            <a:off x="6069810" y="2375615"/>
            <a:ext cx="1953399" cy="1406115"/>
          </a:xfrm>
          <a:prstGeom prst="line">
            <a:avLst/>
          </a:prstGeom>
          <a:noFill/>
          <a:ln w="12700" cap="flat" cmpd="sng" algn="ctr">
            <a:solidFill>
              <a:srgbClr val="000000"/>
            </a:solidFill>
            <a:prstDash val="solid"/>
          </a:ln>
          <a:effectLst/>
        </p:spPr>
      </p:cxnSp>
      <p:sp>
        <p:nvSpPr>
          <p:cNvPr id="25" name="椭圆 24">
            <a:extLst>
              <a:ext uri="{FF2B5EF4-FFF2-40B4-BE49-F238E27FC236}">
                <a16:creationId xmlns="" xmlns:a16="http://schemas.microsoft.com/office/drawing/2014/main" id="{2369ACE8-B110-4BF0-BD12-CD85E84F50EF}"/>
              </a:ext>
            </a:extLst>
          </p:cNvPr>
          <p:cNvSpPr/>
          <p:nvPr/>
        </p:nvSpPr>
        <p:spPr>
          <a:xfrm>
            <a:off x="3805381" y="3251181"/>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02</a:t>
            </a:r>
            <a:endParaRPr lang="zh-CN" altLang="en-US" sz="2800" dirty="0">
              <a:cs typeface="+mn-ea"/>
              <a:sym typeface="+mn-lt"/>
            </a:endParaRPr>
          </a:p>
        </p:txBody>
      </p:sp>
      <p:sp>
        <p:nvSpPr>
          <p:cNvPr id="26" name="椭圆 25">
            <a:extLst>
              <a:ext uri="{FF2B5EF4-FFF2-40B4-BE49-F238E27FC236}">
                <a16:creationId xmlns="" xmlns:a16="http://schemas.microsoft.com/office/drawing/2014/main" id="{7A59D0DF-FB9E-4FE9-BE5D-7272A077E10A}"/>
              </a:ext>
            </a:extLst>
          </p:cNvPr>
          <p:cNvSpPr/>
          <p:nvPr/>
        </p:nvSpPr>
        <p:spPr>
          <a:xfrm>
            <a:off x="4847231" y="4225486"/>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03</a:t>
            </a:r>
            <a:endParaRPr lang="zh-CN" altLang="en-US" sz="2800" dirty="0">
              <a:cs typeface="+mn-ea"/>
              <a:sym typeface="+mn-lt"/>
            </a:endParaRPr>
          </a:p>
        </p:txBody>
      </p:sp>
      <p:sp>
        <p:nvSpPr>
          <p:cNvPr id="27" name="椭圆 26">
            <a:extLst>
              <a:ext uri="{FF2B5EF4-FFF2-40B4-BE49-F238E27FC236}">
                <a16:creationId xmlns="" xmlns:a16="http://schemas.microsoft.com/office/drawing/2014/main" id="{BC8865E5-9655-4D52-A899-63CB51F812FA}"/>
              </a:ext>
            </a:extLst>
          </p:cNvPr>
          <p:cNvSpPr/>
          <p:nvPr/>
        </p:nvSpPr>
        <p:spPr>
          <a:xfrm>
            <a:off x="6516800" y="4180491"/>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04</a:t>
            </a:r>
            <a:endParaRPr lang="zh-CN" altLang="en-US" sz="2800" dirty="0">
              <a:cs typeface="+mn-ea"/>
              <a:sym typeface="+mn-lt"/>
            </a:endParaRPr>
          </a:p>
        </p:txBody>
      </p:sp>
      <p:sp>
        <p:nvSpPr>
          <p:cNvPr id="28" name="椭圆 27">
            <a:extLst>
              <a:ext uri="{FF2B5EF4-FFF2-40B4-BE49-F238E27FC236}">
                <a16:creationId xmlns="" xmlns:a16="http://schemas.microsoft.com/office/drawing/2014/main" id="{58A88157-191B-4F65-827F-916B3A3F3C1A}"/>
              </a:ext>
            </a:extLst>
          </p:cNvPr>
          <p:cNvSpPr/>
          <p:nvPr/>
        </p:nvSpPr>
        <p:spPr>
          <a:xfrm>
            <a:off x="7521258" y="3122005"/>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05</a:t>
            </a:r>
            <a:endParaRPr lang="zh-CN" altLang="en-US" sz="2800" dirty="0">
              <a:cs typeface="+mn-ea"/>
              <a:sym typeface="+mn-lt"/>
            </a:endParaRPr>
          </a:p>
        </p:txBody>
      </p:sp>
      <p:sp>
        <p:nvSpPr>
          <p:cNvPr id="29" name="椭圆 28">
            <a:extLst>
              <a:ext uri="{FF2B5EF4-FFF2-40B4-BE49-F238E27FC236}">
                <a16:creationId xmlns="" xmlns:a16="http://schemas.microsoft.com/office/drawing/2014/main" id="{B34B7621-9A7F-4654-9459-435D6BA581F0}"/>
              </a:ext>
            </a:extLst>
          </p:cNvPr>
          <p:cNvSpPr/>
          <p:nvPr/>
        </p:nvSpPr>
        <p:spPr>
          <a:xfrm>
            <a:off x="7919172" y="1964784"/>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06</a:t>
            </a:r>
            <a:endParaRPr lang="zh-CN" altLang="en-US" sz="2800" dirty="0">
              <a:cs typeface="+mn-ea"/>
              <a:sym typeface="+mn-lt"/>
            </a:endParaRPr>
          </a:p>
        </p:txBody>
      </p:sp>
      <p:sp>
        <p:nvSpPr>
          <p:cNvPr id="30" name="椭圆 29">
            <a:extLst>
              <a:ext uri="{FF2B5EF4-FFF2-40B4-BE49-F238E27FC236}">
                <a16:creationId xmlns="" xmlns:a16="http://schemas.microsoft.com/office/drawing/2014/main" id="{CE55C4DB-F730-4711-B29E-0E1A481F318B}"/>
              </a:ext>
            </a:extLst>
          </p:cNvPr>
          <p:cNvSpPr/>
          <p:nvPr/>
        </p:nvSpPr>
        <p:spPr>
          <a:xfrm>
            <a:off x="3431140" y="1949577"/>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solidFill>
                  <a:schemeClr val="lt1"/>
                </a:solidFill>
                <a:cs typeface="+mn-ea"/>
                <a:sym typeface="+mn-lt"/>
              </a:rPr>
              <a:t>01</a:t>
            </a:r>
            <a:endParaRPr lang="zh-CN" altLang="en-US" sz="2800" dirty="0">
              <a:solidFill>
                <a:schemeClr val="lt1"/>
              </a:solidFill>
              <a:cs typeface="+mn-ea"/>
              <a:sym typeface="+mn-lt"/>
            </a:endParaRPr>
          </a:p>
        </p:txBody>
      </p:sp>
      <p:sp>
        <p:nvSpPr>
          <p:cNvPr id="31" name="TextBox 34">
            <a:extLst>
              <a:ext uri="{FF2B5EF4-FFF2-40B4-BE49-F238E27FC236}">
                <a16:creationId xmlns="" xmlns:a16="http://schemas.microsoft.com/office/drawing/2014/main" id="{BC5A4D3C-845E-4182-A518-FCD8425E5941}"/>
              </a:ext>
            </a:extLst>
          </p:cNvPr>
          <p:cNvSpPr txBox="1"/>
          <p:nvPr/>
        </p:nvSpPr>
        <p:spPr>
          <a:xfrm>
            <a:off x="335317" y="2512979"/>
            <a:ext cx="3119940" cy="984881"/>
          </a:xfrm>
          <a:prstGeom prst="rect">
            <a:avLst/>
          </a:prstGeom>
          <a:noFill/>
        </p:spPr>
        <p:txBody>
          <a:bodyPr wrap="square" lIns="121917" tIns="60958" rIns="121917" bIns="60958" rtlCol="0">
            <a:spAutoFit/>
          </a:bodyPr>
          <a:lstStyle/>
          <a:p>
            <a:pPr algn="ctr">
              <a:defRPr/>
            </a:pPr>
            <a:r>
              <a:rPr lang="zh-CN" altLang="en-GB" sz="1400" dirty="0">
                <a:cs typeface="+mn-ea"/>
                <a:sym typeface="+mn-lt"/>
              </a:rPr>
              <a:t>通过展示你的技术能力和职业水平来赢的他人的尊重，尤其是要表现出你的沟通技能、解决冲突和其他的人际关系技能</a:t>
            </a:r>
            <a:endParaRPr lang="zh-CN" altLang="en-US" sz="1400" dirty="0">
              <a:cs typeface="+mn-ea"/>
              <a:sym typeface="+mn-lt"/>
            </a:endParaRPr>
          </a:p>
        </p:txBody>
      </p:sp>
      <p:sp>
        <p:nvSpPr>
          <p:cNvPr id="32" name="TextBox 35">
            <a:extLst>
              <a:ext uri="{FF2B5EF4-FFF2-40B4-BE49-F238E27FC236}">
                <a16:creationId xmlns="" xmlns:a16="http://schemas.microsoft.com/office/drawing/2014/main" id="{5DCC9A3B-0AD0-4A93-8A70-840F656A2C96}"/>
              </a:ext>
            </a:extLst>
          </p:cNvPr>
          <p:cNvSpPr txBox="1"/>
          <p:nvPr/>
        </p:nvSpPr>
        <p:spPr>
          <a:xfrm>
            <a:off x="1391296" y="3677033"/>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170" eaLnBrk="1" fontAlgn="auto" latinLnBrk="0" hangingPunct="1">
              <a:lnSpc>
                <a:spcPct val="120000"/>
              </a:lnSpc>
              <a:spcBef>
                <a:spcPts val="0"/>
              </a:spcBef>
              <a:spcAft>
                <a:spcPts val="0"/>
              </a:spcAft>
              <a:buClr>
                <a:srgbClr val="A5A5A5"/>
              </a:buClr>
              <a:buSzTx/>
              <a:buNone/>
              <a:tabLst/>
              <a:defRPr/>
            </a:pPr>
            <a:r>
              <a:rPr kumimoji="0" lang="zh-CN" altLang="en-US" sz="1800" b="1" i="0" u="none" strike="noStrike" kern="0" cap="none" spc="0" normalizeH="0" baseline="0" noProof="0" dirty="0">
                <a:ln>
                  <a:noFill/>
                </a:ln>
                <a:solidFill>
                  <a:srgbClr val="000000">
                    <a:lumMod val="65000"/>
                    <a:lumOff val="35000"/>
                  </a:srgbClr>
                </a:solidFill>
                <a:effectLst/>
                <a:uLnTx/>
                <a:uFillTx/>
                <a:sym typeface="+mn-lt"/>
              </a:rPr>
              <a:t>做一个团队成员</a:t>
            </a:r>
          </a:p>
        </p:txBody>
      </p:sp>
      <p:sp>
        <p:nvSpPr>
          <p:cNvPr id="33" name="TextBox 36">
            <a:extLst>
              <a:ext uri="{FF2B5EF4-FFF2-40B4-BE49-F238E27FC236}">
                <a16:creationId xmlns="" xmlns:a16="http://schemas.microsoft.com/office/drawing/2014/main" id="{5E73F706-310F-4A52-9CEE-E519D95A3592}"/>
              </a:ext>
            </a:extLst>
          </p:cNvPr>
          <p:cNvSpPr txBox="1"/>
          <p:nvPr/>
        </p:nvSpPr>
        <p:spPr>
          <a:xfrm>
            <a:off x="911305" y="4049506"/>
            <a:ext cx="3215939" cy="769437"/>
          </a:xfrm>
          <a:prstGeom prst="rect">
            <a:avLst/>
          </a:prstGeom>
          <a:noFill/>
        </p:spPr>
        <p:txBody>
          <a:bodyPr wrap="square" lIns="121917" tIns="60958" rIns="121917" bIns="60958" rtlCol="0">
            <a:spAutoFit/>
          </a:bodyPr>
          <a:lstStyle/>
          <a:p>
            <a:pPr algn="ctr">
              <a:defRPr/>
            </a:pPr>
            <a:r>
              <a:rPr lang="zh-CN" altLang="en-US" sz="1400" dirty="0">
                <a:cs typeface="+mn-ea"/>
                <a:sym typeface="+mn-lt"/>
              </a:rPr>
              <a:t>在言行上要支持团队，捍卫团队和团队成员的利益，这表面你忠实于你的团队 。</a:t>
            </a:r>
          </a:p>
        </p:txBody>
      </p:sp>
      <p:sp>
        <p:nvSpPr>
          <p:cNvPr id="34" name="TextBox 37">
            <a:extLst>
              <a:ext uri="{FF2B5EF4-FFF2-40B4-BE49-F238E27FC236}">
                <a16:creationId xmlns="" xmlns:a16="http://schemas.microsoft.com/office/drawing/2014/main" id="{FEBBCE8E-1002-4ABE-8DDA-8854A3ED3AF1}"/>
              </a:ext>
            </a:extLst>
          </p:cNvPr>
          <p:cNvSpPr txBox="1"/>
          <p:nvPr/>
        </p:nvSpPr>
        <p:spPr>
          <a:xfrm>
            <a:off x="1967285" y="4925460"/>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170" eaLnBrk="1" fontAlgn="auto" latinLnBrk="0" hangingPunct="1">
              <a:lnSpc>
                <a:spcPct val="120000"/>
              </a:lnSpc>
              <a:spcBef>
                <a:spcPts val="0"/>
              </a:spcBef>
              <a:spcAft>
                <a:spcPts val="0"/>
              </a:spcAft>
              <a:buClr>
                <a:srgbClr val="0070C0"/>
              </a:buClr>
              <a:buSzTx/>
              <a:buNone/>
              <a:tabLst/>
              <a:defRPr/>
            </a:pPr>
            <a:r>
              <a:rPr lang="zh-CN" altLang="en-US" sz="1800" kern="0" dirty="0">
                <a:solidFill>
                  <a:srgbClr val="000000">
                    <a:lumMod val="65000"/>
                    <a:lumOff val="35000"/>
                  </a:srgbClr>
                </a:solidFill>
                <a:sym typeface="+mn-lt"/>
              </a:rPr>
              <a:t>公正</a:t>
            </a:r>
            <a:endParaRPr kumimoji="0" lang="zh-CN" altLang="en-US" sz="14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5" name="TextBox 38">
            <a:extLst>
              <a:ext uri="{FF2B5EF4-FFF2-40B4-BE49-F238E27FC236}">
                <a16:creationId xmlns="" xmlns:a16="http://schemas.microsoft.com/office/drawing/2014/main" id="{03A046E9-A8A8-4EB7-91EE-4841A353A7E7}"/>
              </a:ext>
            </a:extLst>
          </p:cNvPr>
          <p:cNvSpPr txBox="1"/>
          <p:nvPr/>
        </p:nvSpPr>
        <p:spPr>
          <a:xfrm>
            <a:off x="2046411" y="5297932"/>
            <a:ext cx="3088814" cy="984881"/>
          </a:xfrm>
          <a:prstGeom prst="rect">
            <a:avLst/>
          </a:prstGeom>
          <a:noFill/>
        </p:spPr>
        <p:txBody>
          <a:bodyPr wrap="square" lIns="121917" tIns="60958" rIns="121917" bIns="60958" rtlCol="0">
            <a:spAutoFit/>
          </a:bodyPr>
          <a:lstStyle/>
          <a:p>
            <a:pPr algn="ctr">
              <a:defRPr/>
            </a:pPr>
            <a:r>
              <a:rPr lang="zh-CN" altLang="en-US" sz="1400" dirty="0">
                <a:cs typeface="+mn-ea"/>
                <a:sym typeface="+mn-lt"/>
              </a:rPr>
              <a:t>在作出决策或采取行动前考虑一下在客观性和公正性方面别人会怎么理解，在业绩评估和奖励等方面要做得公正公平</a:t>
            </a:r>
          </a:p>
        </p:txBody>
      </p:sp>
      <p:sp>
        <p:nvSpPr>
          <p:cNvPr id="36" name="TextBox 39">
            <a:extLst>
              <a:ext uri="{FF2B5EF4-FFF2-40B4-BE49-F238E27FC236}">
                <a16:creationId xmlns="" xmlns:a16="http://schemas.microsoft.com/office/drawing/2014/main" id="{1D02927C-D905-4712-AF55-4BD96BB9B719}"/>
              </a:ext>
            </a:extLst>
          </p:cNvPr>
          <p:cNvSpPr txBox="1"/>
          <p:nvPr/>
        </p:nvSpPr>
        <p:spPr>
          <a:xfrm>
            <a:off x="7046509" y="5241102"/>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170" eaLnBrk="1" fontAlgn="auto" latinLnBrk="0" hangingPunct="1">
              <a:lnSpc>
                <a:spcPct val="120000"/>
              </a:lnSpc>
              <a:spcBef>
                <a:spcPts val="0"/>
              </a:spcBef>
              <a:spcAft>
                <a:spcPts val="0"/>
              </a:spcAft>
              <a:buClr>
                <a:srgbClr val="0070C0"/>
              </a:buClr>
              <a:buSzTx/>
              <a:buNone/>
              <a:tabLst/>
              <a:defRPr/>
            </a:pPr>
            <a:r>
              <a:rPr kumimoji="0" lang="zh-CN" altLang="en-US" sz="1800" b="1" i="0" u="none" strike="noStrike" kern="0" cap="none" spc="0" normalizeH="0" baseline="0" noProof="0" dirty="0">
                <a:ln>
                  <a:noFill/>
                </a:ln>
                <a:solidFill>
                  <a:srgbClr val="000000">
                    <a:lumMod val="65000"/>
                    <a:lumOff val="35000"/>
                  </a:srgbClr>
                </a:solidFill>
                <a:effectLst/>
                <a:uLnTx/>
                <a:uFillTx/>
                <a:sym typeface="+mn-lt"/>
              </a:rPr>
              <a:t>支持</a:t>
            </a:r>
            <a:endParaRPr kumimoji="0" lang="zh-CN" altLang="en-US" sz="14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7" name="TextBox 40">
            <a:extLst>
              <a:ext uri="{FF2B5EF4-FFF2-40B4-BE49-F238E27FC236}">
                <a16:creationId xmlns="" xmlns:a16="http://schemas.microsoft.com/office/drawing/2014/main" id="{FAB94F43-DC7B-4F42-921E-B39079405126}"/>
              </a:ext>
            </a:extLst>
          </p:cNvPr>
          <p:cNvSpPr txBox="1"/>
          <p:nvPr/>
        </p:nvSpPr>
        <p:spPr>
          <a:xfrm>
            <a:off x="6516800" y="5571984"/>
            <a:ext cx="3407935" cy="769437"/>
          </a:xfrm>
          <a:prstGeom prst="rect">
            <a:avLst/>
          </a:prstGeom>
          <a:noFill/>
        </p:spPr>
        <p:txBody>
          <a:bodyPr wrap="square" lIns="121917" tIns="60958" rIns="121917" bIns="60958" rtlCol="0">
            <a:spAutoFit/>
          </a:bodyPr>
          <a:lstStyle/>
          <a:p>
            <a:pPr algn="ctr">
              <a:defRPr/>
            </a:pPr>
            <a:r>
              <a:rPr lang="zh-CN" altLang="en-US" sz="1400" dirty="0">
                <a:cs typeface="+mn-ea"/>
                <a:sym typeface="+mn-lt"/>
              </a:rPr>
              <a:t>要让团队成员在他们需要你时能找得到你，对团队成员的想法，主意等积极得提出帮助、建议、辅导和支持</a:t>
            </a:r>
          </a:p>
        </p:txBody>
      </p:sp>
      <p:sp>
        <p:nvSpPr>
          <p:cNvPr id="38" name="TextBox 41">
            <a:extLst>
              <a:ext uri="{FF2B5EF4-FFF2-40B4-BE49-F238E27FC236}">
                <a16:creationId xmlns="" xmlns:a16="http://schemas.microsoft.com/office/drawing/2014/main" id="{40D16976-C27E-43C5-99E1-FB6D94569F62}"/>
              </a:ext>
            </a:extLst>
          </p:cNvPr>
          <p:cNvSpPr txBox="1"/>
          <p:nvPr/>
        </p:nvSpPr>
        <p:spPr>
          <a:xfrm>
            <a:off x="8647059" y="3704099"/>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1219170" eaLnBrk="1" fontAlgn="auto" latinLnBrk="0" hangingPunct="1">
              <a:lnSpc>
                <a:spcPct val="120000"/>
              </a:lnSpc>
              <a:spcBef>
                <a:spcPts val="0"/>
              </a:spcBef>
              <a:spcAft>
                <a:spcPts val="0"/>
              </a:spcAft>
              <a:buClr>
                <a:srgbClr val="A5A5A5"/>
              </a:buClr>
              <a:buSzTx/>
              <a:buNone/>
              <a:tabLst/>
              <a:defRPr/>
            </a:pPr>
            <a:r>
              <a:rPr lang="zh-CN" altLang="en-US" sz="1800" kern="0" dirty="0">
                <a:solidFill>
                  <a:srgbClr val="000000">
                    <a:lumMod val="65000"/>
                    <a:lumOff val="35000"/>
                  </a:srgbClr>
                </a:solidFill>
                <a:sym typeface="+mn-lt"/>
              </a:rPr>
              <a:t>谈出您的感想</a:t>
            </a:r>
            <a:endParaRPr kumimoji="0" lang="zh-CN" altLang="en-US" sz="18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9" name="TextBox 42">
            <a:extLst>
              <a:ext uri="{FF2B5EF4-FFF2-40B4-BE49-F238E27FC236}">
                <a16:creationId xmlns="" xmlns:a16="http://schemas.microsoft.com/office/drawing/2014/main" id="{A624FC72-BC25-4CF2-9C56-4C5A24ABA347}"/>
              </a:ext>
            </a:extLst>
          </p:cNvPr>
          <p:cNvSpPr txBox="1"/>
          <p:nvPr/>
        </p:nvSpPr>
        <p:spPr>
          <a:xfrm>
            <a:off x="8008197" y="4011591"/>
            <a:ext cx="3407935" cy="1200325"/>
          </a:xfrm>
          <a:prstGeom prst="rect">
            <a:avLst/>
          </a:prstGeom>
          <a:noFill/>
        </p:spPr>
        <p:txBody>
          <a:bodyPr wrap="square" lIns="121917" tIns="60958" rIns="121917" bIns="60958" rtlCol="0">
            <a:spAutoFit/>
          </a:bodyPr>
          <a:lstStyle/>
          <a:p>
            <a:pPr algn="ctr">
              <a:defRPr/>
            </a:pPr>
            <a:r>
              <a:rPr lang="zh-CN" altLang="en-US" sz="1400" dirty="0">
                <a:cs typeface="+mn-ea"/>
                <a:sym typeface="+mn-lt"/>
              </a:rPr>
              <a:t>让你的团队成员分享你的感觉，沮丧的，苦恼的，严肃的，别人会认为你跟他们一样有七情六欲，是真实的人，这样他们理解你是怎样的人，会增加对你的尊重和信任</a:t>
            </a:r>
          </a:p>
        </p:txBody>
      </p:sp>
      <p:sp>
        <p:nvSpPr>
          <p:cNvPr id="40" name="TextBox 43">
            <a:extLst>
              <a:ext uri="{FF2B5EF4-FFF2-40B4-BE49-F238E27FC236}">
                <a16:creationId xmlns="" xmlns:a16="http://schemas.microsoft.com/office/drawing/2014/main" id="{A9F4DBF3-0A99-418D-9352-FDD12490ABD0}"/>
              </a:ext>
            </a:extLst>
          </p:cNvPr>
          <p:cNvSpPr txBox="1"/>
          <p:nvPr/>
        </p:nvSpPr>
        <p:spPr>
          <a:xfrm>
            <a:off x="9054479" y="1944533"/>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170" eaLnBrk="1" fontAlgn="auto" latinLnBrk="0" hangingPunct="1">
              <a:lnSpc>
                <a:spcPct val="120000"/>
              </a:lnSpc>
              <a:spcBef>
                <a:spcPts val="0"/>
              </a:spcBef>
              <a:spcAft>
                <a:spcPts val="0"/>
              </a:spcAft>
              <a:buClr>
                <a:srgbClr val="0070C0"/>
              </a:buClr>
              <a:buSzTx/>
              <a:buNone/>
              <a:tabLst/>
              <a:defRPr/>
            </a:pPr>
            <a:r>
              <a:rPr lang="zh-CN" altLang="en-US" sz="1800" kern="0" dirty="0">
                <a:solidFill>
                  <a:srgbClr val="000000">
                    <a:lumMod val="65000"/>
                    <a:lumOff val="35000"/>
                  </a:srgbClr>
                </a:solidFill>
                <a:sym typeface="+mn-lt"/>
              </a:rPr>
              <a:t>尊重别人</a:t>
            </a:r>
            <a:endParaRPr kumimoji="0" lang="zh-CN" altLang="en-US" sz="18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41" name="TextBox 44">
            <a:extLst>
              <a:ext uri="{FF2B5EF4-FFF2-40B4-BE49-F238E27FC236}">
                <a16:creationId xmlns="" xmlns:a16="http://schemas.microsoft.com/office/drawing/2014/main" id="{5E0EBCF6-6EDC-4FAB-AAB7-BA002EA8ACB4}"/>
              </a:ext>
            </a:extLst>
          </p:cNvPr>
          <p:cNvSpPr txBox="1"/>
          <p:nvPr/>
        </p:nvSpPr>
        <p:spPr>
          <a:xfrm>
            <a:off x="8682995" y="2260623"/>
            <a:ext cx="3407935" cy="1200325"/>
          </a:xfrm>
          <a:prstGeom prst="rect">
            <a:avLst/>
          </a:prstGeom>
          <a:noFill/>
        </p:spPr>
        <p:txBody>
          <a:bodyPr wrap="square" lIns="121917" tIns="60958" rIns="121917" bIns="60958" rtlCol="0">
            <a:spAutoFit/>
          </a:bodyPr>
          <a:lstStyle/>
          <a:p>
            <a:pPr>
              <a:defRPr/>
            </a:pPr>
            <a:r>
              <a:rPr lang="zh-CN" altLang="en-US" sz="1400" dirty="0">
                <a:cs typeface="+mn-ea"/>
                <a:sym typeface="+mn-lt"/>
              </a:rPr>
              <a:t>仔细聆听别人的意见，特别是不同的意见你对团队成员表达尊重的方法，仔细聆听别人的意见有助于建立一种融洽友好的关系</a:t>
            </a:r>
            <a:r>
              <a:rPr lang="en-US" altLang="zh-CN" sz="1400" dirty="0">
                <a:cs typeface="+mn-ea"/>
                <a:sym typeface="+mn-lt"/>
              </a:rPr>
              <a:t>;</a:t>
            </a:r>
            <a:r>
              <a:rPr lang="zh-CN" altLang="en-US" sz="1400" dirty="0">
                <a:cs typeface="+mn-ea"/>
                <a:sym typeface="+mn-lt"/>
              </a:rPr>
              <a:t>可以鼓励对方向我们提供更多的信息</a:t>
            </a:r>
            <a:r>
              <a:rPr lang="en-US" altLang="zh-CN" sz="1400" dirty="0">
                <a:cs typeface="+mn-ea"/>
                <a:sym typeface="+mn-lt"/>
              </a:rPr>
              <a:t>;</a:t>
            </a:r>
            <a:r>
              <a:rPr lang="zh-CN" altLang="en-US" sz="1400" dirty="0">
                <a:cs typeface="+mn-ea"/>
                <a:sym typeface="+mn-lt"/>
              </a:rPr>
              <a:t>提供机会来澄清或说明误解</a:t>
            </a:r>
          </a:p>
        </p:txBody>
      </p:sp>
      <p:grpSp>
        <p:nvGrpSpPr>
          <p:cNvPr id="42" name="组合 41">
            <a:extLst>
              <a:ext uri="{FF2B5EF4-FFF2-40B4-BE49-F238E27FC236}">
                <a16:creationId xmlns="" xmlns:a16="http://schemas.microsoft.com/office/drawing/2014/main" id="{9FB5363B-6B9B-479B-BE96-B202DCB80E74}"/>
              </a:ext>
            </a:extLst>
          </p:cNvPr>
          <p:cNvGrpSpPr/>
          <p:nvPr/>
        </p:nvGrpSpPr>
        <p:grpSpPr>
          <a:xfrm>
            <a:off x="5109936" y="1390430"/>
            <a:ext cx="1919750" cy="1920445"/>
            <a:chOff x="3832951" y="1054702"/>
            <a:chExt cx="1440000" cy="1440000"/>
          </a:xfrm>
        </p:grpSpPr>
        <p:sp>
          <p:nvSpPr>
            <p:cNvPr id="43" name="椭圆 42">
              <a:extLst>
                <a:ext uri="{FF2B5EF4-FFF2-40B4-BE49-F238E27FC236}">
                  <a16:creationId xmlns="" xmlns:a16="http://schemas.microsoft.com/office/drawing/2014/main" id="{097D166B-9013-401E-9805-6A5F451E8752}"/>
                </a:ext>
              </a:extLst>
            </p:cNvPr>
            <p:cNvSpPr/>
            <p:nvPr/>
          </p:nvSpPr>
          <p:spPr>
            <a:xfrm>
              <a:off x="3832951" y="1054702"/>
              <a:ext cx="1440000" cy="1440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4" name="TextBox 21">
              <a:extLst>
                <a:ext uri="{FF2B5EF4-FFF2-40B4-BE49-F238E27FC236}">
                  <a16:creationId xmlns="" xmlns:a16="http://schemas.microsoft.com/office/drawing/2014/main" id="{015C0BF9-2E8A-4B92-B53F-B54B00B85C77}"/>
                </a:ext>
              </a:extLst>
            </p:cNvPr>
            <p:cNvSpPr txBox="1"/>
            <p:nvPr/>
          </p:nvSpPr>
          <p:spPr>
            <a:xfrm>
              <a:off x="4204138" y="1420759"/>
              <a:ext cx="69762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zh-CN" altLang="en-US" noProof="1">
                  <a:cs typeface="+mn-ea"/>
                  <a:sym typeface="+mn-lt"/>
                </a:rPr>
                <a:t>怎样赢得别人的信任呢？</a:t>
              </a:r>
            </a:p>
          </p:txBody>
        </p:sp>
      </p:grpSp>
      <p:grpSp>
        <p:nvGrpSpPr>
          <p:cNvPr id="49" name="组合 48">
            <a:extLst>
              <a:ext uri="{FF2B5EF4-FFF2-40B4-BE49-F238E27FC236}">
                <a16:creationId xmlns="" xmlns:a16="http://schemas.microsoft.com/office/drawing/2014/main" id="{B154D57B-6B38-4149-A8DB-25058BA513AF}"/>
              </a:ext>
            </a:extLst>
          </p:cNvPr>
          <p:cNvGrpSpPr/>
          <p:nvPr/>
        </p:nvGrpSpPr>
        <p:grpSpPr>
          <a:xfrm>
            <a:off x="167640" y="389304"/>
            <a:ext cx="8196581" cy="646331"/>
            <a:chOff x="167640" y="141654"/>
            <a:chExt cx="8196581" cy="646331"/>
          </a:xfrm>
        </p:grpSpPr>
        <p:sp>
          <p:nvSpPr>
            <p:cNvPr id="50" name="矩形 49">
              <a:extLst>
                <a:ext uri="{FF2B5EF4-FFF2-40B4-BE49-F238E27FC236}">
                  <a16:creationId xmlns="" xmlns:a16="http://schemas.microsoft.com/office/drawing/2014/main" id="{46171DD6-B0EB-4846-8102-AE8EF4B1AAD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1" name="矩形 50">
              <a:extLst>
                <a:ext uri="{FF2B5EF4-FFF2-40B4-BE49-F238E27FC236}">
                  <a16:creationId xmlns="" xmlns:a16="http://schemas.microsoft.com/office/drawing/2014/main" id="{9356C67E-0431-40E4-830B-1414713022D6}"/>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2" name="Rectangle 6">
              <a:extLst>
                <a:ext uri="{FF2B5EF4-FFF2-40B4-BE49-F238E27FC236}">
                  <a16:creationId xmlns="" xmlns:a16="http://schemas.microsoft.com/office/drawing/2014/main" id="{112ADB73-E5D0-442D-9EE3-9AF5D1CE1BDC}"/>
                </a:ext>
              </a:extLst>
            </p:cNvPr>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spTree>
    <p:extLst>
      <p:ext uri="{BB962C8B-B14F-4D97-AF65-F5344CB8AC3E}">
        <p14:creationId xmlns:p14="http://schemas.microsoft.com/office/powerpoint/2010/main" val="189587355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childTnLst>
                          </p:cTn>
                        </p:par>
                        <p:par>
                          <p:cTn id="15" fill="hold">
                            <p:stCondLst>
                              <p:cond delay="2000"/>
                            </p:stCondLst>
                            <p:childTnLst>
                              <p:par>
                                <p:cTn id="16" presetID="18" presetClass="entr" presetSubtype="1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par>
                                <p:cTn id="19" presetID="18" presetClass="entr" presetSubtype="1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Left)">
                                      <p:cBhvr>
                                        <p:cTn id="21" dur="500"/>
                                        <p:tgtEl>
                                          <p:spTgt spid="22"/>
                                        </p:tgtEl>
                                      </p:cBhvr>
                                    </p:animEffect>
                                  </p:childTnLst>
                                </p:cTn>
                              </p:par>
                              <p:par>
                                <p:cTn id="22" presetID="18" presetClass="entr" presetSubtype="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Right)">
                                      <p:cBhvr>
                                        <p:cTn id="24" dur="500"/>
                                        <p:tgtEl>
                                          <p:spTgt spid="23"/>
                                        </p:tgtEl>
                                      </p:cBhvr>
                                    </p:animEffect>
                                  </p:childTnLst>
                                </p:cTn>
                              </p:par>
                              <p:par>
                                <p:cTn id="25" presetID="18" presetClass="entr" presetSubtype="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2800"/>
                            </p:stCondLst>
                            <p:childTnLst>
                              <p:par>
                                <p:cTn id="59" presetID="1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p:tgtEl>
                                          <p:spTgt spid="20"/>
                                        </p:tgtEl>
                                        <p:attrNameLst>
                                          <p:attrName>ppt_x</p:attrName>
                                        </p:attrNameLst>
                                      </p:cBhvr>
                                      <p:tavLst>
                                        <p:tav tm="0">
                                          <p:val>
                                            <p:strVal val="#ppt_x+#ppt_w*1.125000"/>
                                          </p:val>
                                        </p:tav>
                                        <p:tav tm="100000">
                                          <p:val>
                                            <p:strVal val="#ppt_x"/>
                                          </p:val>
                                        </p:tav>
                                      </p:tavLst>
                                    </p:anim>
                                    <p:animEffect transition="in" filter="wipe(left)">
                                      <p:cBhvr>
                                        <p:cTn id="62" dur="500"/>
                                        <p:tgtEl>
                                          <p:spTgt spid="20"/>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strips(upRight)">
                                      <p:cBhvr>
                                        <p:cTn id="65" dur="500"/>
                                        <p:tgtEl>
                                          <p:spTgt spid="31"/>
                                        </p:tgtEl>
                                      </p:cBhvr>
                                    </p:animEffect>
                                  </p:childTnLst>
                                </p:cTn>
                              </p:par>
                            </p:childTnLst>
                          </p:cTn>
                        </p:par>
                        <p:par>
                          <p:cTn id="66" fill="hold">
                            <p:stCondLst>
                              <p:cond delay="3300"/>
                            </p:stCondLst>
                            <p:childTnLst>
                              <p:par>
                                <p:cTn id="67" presetID="12" presetClass="entr" presetSubtype="2"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p:tgtEl>
                                          <p:spTgt spid="32"/>
                                        </p:tgtEl>
                                        <p:attrNameLst>
                                          <p:attrName>ppt_x</p:attrName>
                                        </p:attrNameLst>
                                      </p:cBhvr>
                                      <p:tavLst>
                                        <p:tav tm="0">
                                          <p:val>
                                            <p:strVal val="#ppt_x+#ppt_w*1.125000"/>
                                          </p:val>
                                        </p:tav>
                                        <p:tav tm="100000">
                                          <p:val>
                                            <p:strVal val="#ppt_x"/>
                                          </p:val>
                                        </p:tav>
                                      </p:tavLst>
                                    </p:anim>
                                    <p:animEffect transition="in" filter="wipe(left)">
                                      <p:cBhvr>
                                        <p:cTn id="70" dur="500"/>
                                        <p:tgtEl>
                                          <p:spTgt spid="32"/>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strips(upRight)">
                                      <p:cBhvr>
                                        <p:cTn id="73" dur="500"/>
                                        <p:tgtEl>
                                          <p:spTgt spid="33"/>
                                        </p:tgtEl>
                                      </p:cBhvr>
                                    </p:animEffect>
                                  </p:childTnLst>
                                </p:cTn>
                              </p:par>
                            </p:childTnLst>
                          </p:cTn>
                        </p:par>
                        <p:par>
                          <p:cTn id="74" fill="hold">
                            <p:stCondLst>
                              <p:cond delay="3800"/>
                            </p:stCondLst>
                            <p:childTnLst>
                              <p:par>
                                <p:cTn id="75" presetID="12" presetClass="entr" presetSubtype="2"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p:tgtEl>
                                          <p:spTgt spid="34"/>
                                        </p:tgtEl>
                                        <p:attrNameLst>
                                          <p:attrName>ppt_x</p:attrName>
                                        </p:attrNameLst>
                                      </p:cBhvr>
                                      <p:tavLst>
                                        <p:tav tm="0">
                                          <p:val>
                                            <p:strVal val="#ppt_x+#ppt_w*1.125000"/>
                                          </p:val>
                                        </p:tav>
                                        <p:tav tm="100000">
                                          <p:val>
                                            <p:strVal val="#ppt_x"/>
                                          </p:val>
                                        </p:tav>
                                      </p:tavLst>
                                    </p:anim>
                                    <p:animEffect transition="in" filter="wipe(left)">
                                      <p:cBhvr>
                                        <p:cTn id="78" dur="500"/>
                                        <p:tgtEl>
                                          <p:spTgt spid="34"/>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strips(upRight)">
                                      <p:cBhvr>
                                        <p:cTn id="81" dur="500"/>
                                        <p:tgtEl>
                                          <p:spTgt spid="35"/>
                                        </p:tgtEl>
                                      </p:cBhvr>
                                    </p:animEffect>
                                  </p:childTnLst>
                                </p:cTn>
                              </p:par>
                            </p:childTnLst>
                          </p:cTn>
                        </p:par>
                        <p:par>
                          <p:cTn id="82" fill="hold">
                            <p:stCondLst>
                              <p:cond delay="4300"/>
                            </p:stCondLst>
                            <p:childTnLst>
                              <p:par>
                                <p:cTn id="83" presetID="12" presetClass="entr" presetSubtype="2"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p:tgtEl>
                                          <p:spTgt spid="36"/>
                                        </p:tgtEl>
                                        <p:attrNameLst>
                                          <p:attrName>ppt_x</p:attrName>
                                        </p:attrNameLst>
                                      </p:cBhvr>
                                      <p:tavLst>
                                        <p:tav tm="0">
                                          <p:val>
                                            <p:strVal val="#ppt_x+#ppt_w*1.125000"/>
                                          </p:val>
                                        </p:tav>
                                        <p:tav tm="100000">
                                          <p:val>
                                            <p:strVal val="#ppt_x"/>
                                          </p:val>
                                        </p:tav>
                                      </p:tavLst>
                                    </p:anim>
                                    <p:animEffect transition="in" filter="wipe(left)">
                                      <p:cBhvr>
                                        <p:cTn id="86" dur="500"/>
                                        <p:tgtEl>
                                          <p:spTgt spid="36"/>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strips(upRight)">
                                      <p:cBhvr>
                                        <p:cTn id="89" dur="500"/>
                                        <p:tgtEl>
                                          <p:spTgt spid="37"/>
                                        </p:tgtEl>
                                      </p:cBhvr>
                                    </p:animEffect>
                                  </p:childTnLst>
                                </p:cTn>
                              </p:par>
                            </p:childTnLst>
                          </p:cTn>
                        </p:par>
                        <p:par>
                          <p:cTn id="90" fill="hold">
                            <p:stCondLst>
                              <p:cond delay="4800"/>
                            </p:stCondLst>
                            <p:childTnLst>
                              <p:par>
                                <p:cTn id="91" presetID="1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p:tgtEl>
                                          <p:spTgt spid="38"/>
                                        </p:tgtEl>
                                        <p:attrNameLst>
                                          <p:attrName>ppt_x</p:attrName>
                                        </p:attrNameLst>
                                      </p:cBhvr>
                                      <p:tavLst>
                                        <p:tav tm="0">
                                          <p:val>
                                            <p:strVal val="#ppt_x+#ppt_w*1.125000"/>
                                          </p:val>
                                        </p:tav>
                                        <p:tav tm="100000">
                                          <p:val>
                                            <p:strVal val="#ppt_x"/>
                                          </p:val>
                                        </p:tav>
                                      </p:tavLst>
                                    </p:anim>
                                    <p:animEffect transition="in" filter="wipe(left)">
                                      <p:cBhvr>
                                        <p:cTn id="94" dur="500"/>
                                        <p:tgtEl>
                                          <p:spTgt spid="38"/>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strips(upRight)">
                                      <p:cBhvr>
                                        <p:cTn id="97" dur="500"/>
                                        <p:tgtEl>
                                          <p:spTgt spid="39"/>
                                        </p:tgtEl>
                                      </p:cBhvr>
                                    </p:animEffect>
                                  </p:childTnLst>
                                </p:cTn>
                              </p:par>
                            </p:childTnLst>
                          </p:cTn>
                        </p:par>
                        <p:par>
                          <p:cTn id="98" fill="hold">
                            <p:stCondLst>
                              <p:cond delay="5300"/>
                            </p:stCondLst>
                            <p:childTnLst>
                              <p:par>
                                <p:cTn id="99" presetID="12" presetClass="entr" presetSubtype="2"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p:tgtEl>
                                          <p:spTgt spid="40"/>
                                        </p:tgtEl>
                                        <p:attrNameLst>
                                          <p:attrName>ppt_x</p:attrName>
                                        </p:attrNameLst>
                                      </p:cBhvr>
                                      <p:tavLst>
                                        <p:tav tm="0">
                                          <p:val>
                                            <p:strVal val="#ppt_x+#ppt_w*1.125000"/>
                                          </p:val>
                                        </p:tav>
                                        <p:tav tm="100000">
                                          <p:val>
                                            <p:strVal val="#ppt_x"/>
                                          </p:val>
                                        </p:tav>
                                      </p:tavLst>
                                    </p:anim>
                                    <p:animEffect transition="in" filter="wipe(left)">
                                      <p:cBhvr>
                                        <p:cTn id="102" dur="500"/>
                                        <p:tgtEl>
                                          <p:spTgt spid="40"/>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strips(upRight)">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230530" y="2795036"/>
            <a:ext cx="37967" cy="2257433"/>
            <a:chOff x="1331640" y="1821963"/>
            <a:chExt cx="36000" cy="2140498"/>
          </a:xfrm>
          <a:gradFill>
            <a:gsLst>
              <a:gs pos="0">
                <a:schemeClr val="accent1"/>
              </a:gs>
              <a:gs pos="100000">
                <a:schemeClr val="tx1">
                  <a:lumMod val="95000"/>
                  <a:lumOff val="5000"/>
                </a:schemeClr>
              </a:gs>
            </a:gsLst>
            <a:lin ang="5400000" scaled="1"/>
          </a:gradFill>
        </p:grpSpPr>
        <p:cxnSp>
          <p:nvCxnSpPr>
            <p:cNvPr id="26" name="直接连接符 25"/>
            <p:cNvCxnSpPr/>
            <p:nvPr/>
          </p:nvCxnSpPr>
          <p:spPr>
            <a:xfrm>
              <a:off x="1331651" y="1961167"/>
              <a:ext cx="0" cy="2001294"/>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31640" y="1821963"/>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2">
                <a:cs typeface="+mn-ea"/>
                <a:sym typeface="+mn-lt"/>
              </a:endParaRPr>
            </a:p>
          </p:txBody>
        </p:sp>
      </p:grpSp>
      <p:grpSp>
        <p:nvGrpSpPr>
          <p:cNvPr id="28" name="组合 27"/>
          <p:cNvGrpSpPr/>
          <p:nvPr/>
        </p:nvGrpSpPr>
        <p:grpSpPr>
          <a:xfrm flipV="1">
            <a:off x="3772890" y="3989648"/>
            <a:ext cx="37967" cy="2292310"/>
            <a:chOff x="1331651" y="1788890"/>
            <a:chExt cx="36000" cy="2173569"/>
          </a:xfrm>
          <a:solidFill>
            <a:schemeClr val="bg1">
              <a:lumMod val="50000"/>
            </a:schemeClr>
          </a:solidFill>
        </p:grpSpPr>
        <p:cxnSp>
          <p:nvCxnSpPr>
            <p:cNvPr id="29" name="直接连接符 28"/>
            <p:cNvCxnSpPr>
              <a:stCxn id="30" idx="0"/>
            </p:cNvCxnSpPr>
            <p:nvPr/>
          </p:nvCxnSpPr>
          <p:spPr>
            <a:xfrm flipH="1">
              <a:off x="1331651" y="1788890"/>
              <a:ext cx="18000" cy="2173569"/>
            </a:xfrm>
            <a:prstGeom prst="line">
              <a:avLst/>
            </a:prstGeom>
            <a:grpFill/>
            <a:ln>
              <a:solidFill>
                <a:srgbClr val="333333"/>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51" y="1788890"/>
              <a:ext cx="36000" cy="1080000"/>
            </a:xfrm>
            <a:prstGeom prst="rect">
              <a:avLst/>
            </a:prstGeom>
            <a:solidFill>
              <a:srgbClr val="3333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2">
                <a:cs typeface="+mn-ea"/>
                <a:sym typeface="+mn-lt"/>
              </a:endParaRPr>
            </a:p>
          </p:txBody>
        </p:sp>
      </p:grpSp>
      <p:grpSp>
        <p:nvGrpSpPr>
          <p:cNvPr id="31" name="组合 30"/>
          <p:cNvGrpSpPr/>
          <p:nvPr/>
        </p:nvGrpSpPr>
        <p:grpSpPr>
          <a:xfrm>
            <a:off x="6315226" y="2795036"/>
            <a:ext cx="43630" cy="2257433"/>
            <a:chOff x="1331651" y="1821963"/>
            <a:chExt cx="41370" cy="2140498"/>
          </a:xfrm>
          <a:gradFill>
            <a:gsLst>
              <a:gs pos="0">
                <a:schemeClr val="accent1"/>
              </a:gs>
              <a:gs pos="100000">
                <a:schemeClr val="tx1">
                  <a:lumMod val="95000"/>
                  <a:lumOff val="5000"/>
                </a:schemeClr>
              </a:gs>
            </a:gsLst>
            <a:lin ang="5400000" scaled="1"/>
          </a:gradFill>
        </p:grpSpPr>
        <p:cxnSp>
          <p:nvCxnSpPr>
            <p:cNvPr id="32" name="直接连接符 31"/>
            <p:cNvCxnSpPr>
              <a:stCxn id="33" idx="0"/>
            </p:cNvCxnSpPr>
            <p:nvPr/>
          </p:nvCxnSpPr>
          <p:spPr>
            <a:xfrm flipH="1">
              <a:off x="1331651" y="1821963"/>
              <a:ext cx="23370" cy="214049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337021" y="1821963"/>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2">
                <a:cs typeface="+mn-ea"/>
                <a:sym typeface="+mn-lt"/>
              </a:endParaRPr>
            </a:p>
          </p:txBody>
        </p:sp>
      </p:grpSp>
      <p:grpSp>
        <p:nvGrpSpPr>
          <p:cNvPr id="34" name="组合 33"/>
          <p:cNvGrpSpPr/>
          <p:nvPr/>
        </p:nvGrpSpPr>
        <p:grpSpPr>
          <a:xfrm flipV="1">
            <a:off x="8850339" y="3989647"/>
            <a:ext cx="37967" cy="2292311"/>
            <a:chOff x="1324779" y="1788889"/>
            <a:chExt cx="36000" cy="2173570"/>
          </a:xfrm>
          <a:solidFill>
            <a:schemeClr val="bg1">
              <a:lumMod val="50000"/>
            </a:schemeClr>
          </a:solidFill>
        </p:grpSpPr>
        <p:cxnSp>
          <p:nvCxnSpPr>
            <p:cNvPr id="35" name="直接连接符 34"/>
            <p:cNvCxnSpPr>
              <a:stCxn id="36" idx="0"/>
            </p:cNvCxnSpPr>
            <p:nvPr/>
          </p:nvCxnSpPr>
          <p:spPr>
            <a:xfrm flipH="1">
              <a:off x="1331651" y="1788889"/>
              <a:ext cx="11129" cy="2173570"/>
            </a:xfrm>
            <a:prstGeom prst="line">
              <a:avLst/>
            </a:prstGeom>
            <a:grpFill/>
            <a:ln>
              <a:solidFill>
                <a:srgbClr val="333333"/>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24779" y="1788889"/>
              <a:ext cx="36000" cy="1080000"/>
            </a:xfrm>
            <a:prstGeom prst="rect">
              <a:avLst/>
            </a:prstGeom>
            <a:solidFill>
              <a:srgbClr val="3333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2">
                <a:cs typeface="+mn-ea"/>
                <a:sym typeface="+mn-lt"/>
              </a:endParaRPr>
            </a:p>
          </p:txBody>
        </p:sp>
      </p:grpSp>
      <p:grpSp>
        <p:nvGrpSpPr>
          <p:cNvPr id="37" name="组合 36"/>
          <p:cNvGrpSpPr/>
          <p:nvPr/>
        </p:nvGrpSpPr>
        <p:grpSpPr>
          <a:xfrm>
            <a:off x="1230543" y="3989645"/>
            <a:ext cx="2214639" cy="1072869"/>
            <a:chOff x="1331651" y="2945166"/>
            <a:chExt cx="2099921" cy="1017295"/>
          </a:xfrm>
          <a:gradFill>
            <a:gsLst>
              <a:gs pos="0">
                <a:schemeClr val="accent1"/>
              </a:gs>
              <a:gs pos="100000">
                <a:schemeClr val="tx1">
                  <a:lumMod val="95000"/>
                  <a:lumOff val="5000"/>
                </a:schemeClr>
              </a:gs>
            </a:gsLst>
            <a:lin ang="5400000" scaled="1"/>
          </a:gradFill>
        </p:grpSpPr>
        <p:sp>
          <p:nvSpPr>
            <p:cNvPr id="38" name="矩形 37"/>
            <p:cNvSpPr/>
            <p:nvPr/>
          </p:nvSpPr>
          <p:spPr>
            <a:xfrm>
              <a:off x="1331651" y="2945166"/>
              <a:ext cx="2099921" cy="1017295"/>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algn="ctr">
                <a:lnSpc>
                  <a:spcPct val="130000"/>
                </a:lnSpc>
              </a:pPr>
              <a:endParaRPr lang="zh-CN" altLang="en-US" sz="2001" kern="0">
                <a:solidFill>
                  <a:sysClr val="window" lastClr="FFFFFF"/>
                </a:solidFill>
                <a:cs typeface="+mn-ea"/>
                <a:sym typeface="+mn-lt"/>
              </a:endParaRPr>
            </a:p>
          </p:txBody>
        </p:sp>
        <p:sp>
          <p:nvSpPr>
            <p:cNvPr id="39" name="文本框 38"/>
            <p:cNvSpPr txBox="1"/>
            <p:nvPr/>
          </p:nvSpPr>
          <p:spPr>
            <a:xfrm>
              <a:off x="1419945" y="3543679"/>
              <a:ext cx="1923330" cy="395313"/>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latin typeface="+mn-lt"/>
                  <a:ea typeface="+mn-ea"/>
                  <a:cs typeface="+mn-ea"/>
                  <a:sym typeface="+mn-lt"/>
                </a:rPr>
                <a:t>YOUR TITLE</a:t>
              </a:r>
              <a:endParaRPr lang="zh-CN" altLang="en-US" sz="2100" dirty="0">
                <a:latin typeface="+mn-lt"/>
                <a:ea typeface="+mn-ea"/>
                <a:cs typeface="+mn-ea"/>
                <a:sym typeface="+mn-lt"/>
              </a:endParaRPr>
            </a:p>
          </p:txBody>
        </p:sp>
        <p:sp>
          <p:nvSpPr>
            <p:cNvPr id="40" name="文本框 39"/>
            <p:cNvSpPr txBox="1"/>
            <p:nvPr/>
          </p:nvSpPr>
          <p:spPr>
            <a:xfrm>
              <a:off x="1843808" y="2945166"/>
              <a:ext cx="1075605" cy="703016"/>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latin typeface="+mn-lt"/>
                  <a:ea typeface="+mn-ea"/>
                  <a:cs typeface="+mn-ea"/>
                  <a:sym typeface="+mn-lt"/>
                </a:rPr>
                <a:t>1</a:t>
              </a:r>
              <a:endParaRPr lang="zh-CN" altLang="en-US" sz="4200" dirty="0">
                <a:latin typeface="+mn-lt"/>
                <a:ea typeface="+mn-ea"/>
                <a:cs typeface="+mn-ea"/>
                <a:sym typeface="+mn-lt"/>
              </a:endParaRPr>
            </a:p>
          </p:txBody>
        </p:sp>
      </p:grpSp>
      <p:grpSp>
        <p:nvGrpSpPr>
          <p:cNvPr id="41" name="组合 40"/>
          <p:cNvGrpSpPr/>
          <p:nvPr/>
        </p:nvGrpSpPr>
        <p:grpSpPr>
          <a:xfrm>
            <a:off x="3772891" y="3989645"/>
            <a:ext cx="2214639" cy="1072869"/>
            <a:chOff x="3742306" y="2945166"/>
            <a:chExt cx="2099921" cy="1017295"/>
          </a:xfrm>
        </p:grpSpPr>
        <p:sp>
          <p:nvSpPr>
            <p:cNvPr id="42" name="矩形 41"/>
            <p:cNvSpPr/>
            <p:nvPr/>
          </p:nvSpPr>
          <p:spPr>
            <a:xfrm flipV="1">
              <a:off x="3742306" y="2945166"/>
              <a:ext cx="2099921" cy="101729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solidFill>
                <a:cs typeface="+mn-ea"/>
                <a:sym typeface="+mn-lt"/>
              </a:endParaRPr>
            </a:p>
          </p:txBody>
        </p:sp>
        <p:sp>
          <p:nvSpPr>
            <p:cNvPr id="43" name="文本框 42"/>
            <p:cNvSpPr txBox="1"/>
            <p:nvPr/>
          </p:nvSpPr>
          <p:spPr>
            <a:xfrm>
              <a:off x="3830598" y="3543679"/>
              <a:ext cx="1923330" cy="395313"/>
            </a:xfrm>
            <a:prstGeom prst="rect">
              <a:avLst/>
            </a:prstGeom>
            <a:noFill/>
          </p:spPr>
          <p:txBody>
            <a:bodyPr wrap="square" rtlCol="0">
              <a:spAutoFit/>
            </a:bodyPr>
            <a:lstStyle/>
            <a:p>
              <a:pPr algn="ctr">
                <a:spcBef>
                  <a:spcPts val="1055"/>
                </a:spcBef>
              </a:pPr>
              <a:r>
                <a:rPr lang="en-US" altLang="zh-CN" sz="2109" dirty="0">
                  <a:solidFill>
                    <a:schemeClr val="bg1"/>
                  </a:solidFill>
                  <a:cs typeface="+mn-ea"/>
                  <a:sym typeface="+mn-lt"/>
                </a:rPr>
                <a:t>YOUR TITLE</a:t>
              </a:r>
              <a:endParaRPr lang="zh-CN" altLang="en-US" sz="2109" dirty="0">
                <a:solidFill>
                  <a:schemeClr val="bg1"/>
                </a:solidFill>
                <a:cs typeface="+mn-ea"/>
                <a:sym typeface="+mn-lt"/>
              </a:endParaRPr>
            </a:p>
          </p:txBody>
        </p:sp>
        <p:sp>
          <p:nvSpPr>
            <p:cNvPr id="44" name="文本框 43"/>
            <p:cNvSpPr txBox="1"/>
            <p:nvPr/>
          </p:nvSpPr>
          <p:spPr>
            <a:xfrm>
              <a:off x="4270418" y="2969841"/>
              <a:ext cx="1075605" cy="703016"/>
            </a:xfrm>
            <a:prstGeom prst="rect">
              <a:avLst/>
            </a:prstGeom>
            <a:noFill/>
          </p:spPr>
          <p:txBody>
            <a:bodyPr wrap="square" rtlCol="0">
              <a:spAutoFit/>
            </a:bodyPr>
            <a:lstStyle/>
            <a:p>
              <a:pPr algn="ctr">
                <a:spcBef>
                  <a:spcPts val="1055"/>
                </a:spcBef>
              </a:pPr>
              <a:r>
                <a:rPr lang="en-US" altLang="zh-CN" sz="4218" dirty="0">
                  <a:solidFill>
                    <a:schemeClr val="bg1"/>
                  </a:solidFill>
                  <a:cs typeface="+mn-ea"/>
                  <a:sym typeface="+mn-lt"/>
                </a:rPr>
                <a:t>2</a:t>
              </a:r>
              <a:endParaRPr lang="zh-CN" altLang="en-US" sz="4218" dirty="0">
                <a:solidFill>
                  <a:schemeClr val="bg1"/>
                </a:solidFill>
                <a:cs typeface="+mn-ea"/>
                <a:sym typeface="+mn-lt"/>
              </a:endParaRPr>
            </a:p>
          </p:txBody>
        </p:sp>
      </p:grpSp>
      <p:grpSp>
        <p:nvGrpSpPr>
          <p:cNvPr id="45" name="组合 44"/>
          <p:cNvGrpSpPr/>
          <p:nvPr/>
        </p:nvGrpSpPr>
        <p:grpSpPr>
          <a:xfrm>
            <a:off x="6315239" y="3989645"/>
            <a:ext cx="2214639" cy="1072869"/>
            <a:chOff x="6152961" y="2945166"/>
            <a:chExt cx="2099921" cy="1017295"/>
          </a:xfrm>
          <a:gradFill>
            <a:gsLst>
              <a:gs pos="0">
                <a:schemeClr val="accent1"/>
              </a:gs>
              <a:gs pos="100000">
                <a:schemeClr val="tx1">
                  <a:lumMod val="95000"/>
                  <a:lumOff val="5000"/>
                </a:schemeClr>
              </a:gs>
            </a:gsLst>
            <a:lin ang="5400000" scaled="1"/>
          </a:gradFill>
        </p:grpSpPr>
        <p:sp>
          <p:nvSpPr>
            <p:cNvPr id="46" name="矩形 45"/>
            <p:cNvSpPr/>
            <p:nvPr/>
          </p:nvSpPr>
          <p:spPr>
            <a:xfrm>
              <a:off x="6152961" y="2945166"/>
              <a:ext cx="2099921" cy="1017295"/>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algn="ctr">
                <a:lnSpc>
                  <a:spcPct val="130000"/>
                </a:lnSpc>
              </a:pPr>
              <a:endParaRPr lang="zh-CN" altLang="en-US" sz="2001" kern="0">
                <a:solidFill>
                  <a:sysClr val="window" lastClr="FFFFFF"/>
                </a:solidFill>
                <a:cs typeface="+mn-ea"/>
                <a:sym typeface="+mn-lt"/>
              </a:endParaRPr>
            </a:p>
          </p:txBody>
        </p:sp>
        <p:sp>
          <p:nvSpPr>
            <p:cNvPr id="48" name="文本框 47"/>
            <p:cNvSpPr txBox="1"/>
            <p:nvPr/>
          </p:nvSpPr>
          <p:spPr>
            <a:xfrm>
              <a:off x="6665116" y="2957799"/>
              <a:ext cx="1075605" cy="703016"/>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latin typeface="+mn-lt"/>
                  <a:ea typeface="+mn-ea"/>
                  <a:cs typeface="+mn-ea"/>
                  <a:sym typeface="+mn-lt"/>
                </a:rPr>
                <a:t>3</a:t>
              </a:r>
              <a:endParaRPr lang="zh-CN" altLang="en-US" sz="4200" dirty="0">
                <a:latin typeface="+mn-lt"/>
                <a:ea typeface="+mn-ea"/>
                <a:cs typeface="+mn-ea"/>
                <a:sym typeface="+mn-lt"/>
              </a:endParaRPr>
            </a:p>
          </p:txBody>
        </p:sp>
        <p:sp>
          <p:nvSpPr>
            <p:cNvPr id="47" name="文本框 46"/>
            <p:cNvSpPr txBox="1"/>
            <p:nvPr/>
          </p:nvSpPr>
          <p:spPr>
            <a:xfrm>
              <a:off x="6246353" y="3543679"/>
              <a:ext cx="1923330" cy="395313"/>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latin typeface="+mn-lt"/>
                  <a:ea typeface="+mn-ea"/>
                  <a:cs typeface="+mn-ea"/>
                  <a:sym typeface="+mn-lt"/>
                </a:rPr>
                <a:t>YOUR TITLE</a:t>
              </a:r>
              <a:endParaRPr lang="zh-CN" altLang="en-US" sz="2100" dirty="0">
                <a:latin typeface="+mn-lt"/>
                <a:ea typeface="+mn-ea"/>
                <a:cs typeface="+mn-ea"/>
                <a:sym typeface="+mn-lt"/>
              </a:endParaRPr>
            </a:p>
          </p:txBody>
        </p:sp>
      </p:grpSp>
      <p:grpSp>
        <p:nvGrpSpPr>
          <p:cNvPr id="49" name="组合 48"/>
          <p:cNvGrpSpPr/>
          <p:nvPr/>
        </p:nvGrpSpPr>
        <p:grpSpPr>
          <a:xfrm>
            <a:off x="8857586" y="3989645"/>
            <a:ext cx="2214639" cy="1072869"/>
            <a:chOff x="8563615" y="2945166"/>
            <a:chExt cx="2099921" cy="1017295"/>
          </a:xfrm>
        </p:grpSpPr>
        <p:sp>
          <p:nvSpPr>
            <p:cNvPr id="50" name="矩形 49"/>
            <p:cNvSpPr/>
            <p:nvPr/>
          </p:nvSpPr>
          <p:spPr>
            <a:xfrm flipV="1">
              <a:off x="8563615" y="2945166"/>
              <a:ext cx="2099921" cy="101729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solidFill>
                <a:cs typeface="+mn-ea"/>
                <a:sym typeface="+mn-lt"/>
              </a:endParaRPr>
            </a:p>
          </p:txBody>
        </p:sp>
        <p:sp>
          <p:nvSpPr>
            <p:cNvPr id="51" name="文本框 50"/>
            <p:cNvSpPr txBox="1"/>
            <p:nvPr/>
          </p:nvSpPr>
          <p:spPr>
            <a:xfrm>
              <a:off x="8651906" y="3543679"/>
              <a:ext cx="1923330" cy="395313"/>
            </a:xfrm>
            <a:prstGeom prst="rect">
              <a:avLst/>
            </a:prstGeom>
            <a:noFill/>
          </p:spPr>
          <p:txBody>
            <a:bodyPr wrap="square" rtlCol="0">
              <a:spAutoFit/>
            </a:bodyPr>
            <a:lstStyle/>
            <a:p>
              <a:pPr algn="ctr">
                <a:spcBef>
                  <a:spcPts val="1055"/>
                </a:spcBef>
              </a:pPr>
              <a:r>
                <a:rPr lang="en-US" altLang="zh-CN" sz="2109" dirty="0">
                  <a:solidFill>
                    <a:schemeClr val="bg1"/>
                  </a:solidFill>
                  <a:cs typeface="+mn-ea"/>
                  <a:sym typeface="+mn-lt"/>
                </a:rPr>
                <a:t>YOUR TITLE</a:t>
              </a:r>
              <a:endParaRPr lang="zh-CN" altLang="en-US" sz="2109" dirty="0">
                <a:solidFill>
                  <a:schemeClr val="bg1"/>
                </a:solidFill>
                <a:cs typeface="+mn-ea"/>
                <a:sym typeface="+mn-lt"/>
              </a:endParaRPr>
            </a:p>
          </p:txBody>
        </p:sp>
        <p:sp>
          <p:nvSpPr>
            <p:cNvPr id="52" name="文本框 51"/>
            <p:cNvSpPr txBox="1"/>
            <p:nvPr/>
          </p:nvSpPr>
          <p:spPr>
            <a:xfrm>
              <a:off x="9087650" y="2969841"/>
              <a:ext cx="1075605" cy="703016"/>
            </a:xfrm>
            <a:prstGeom prst="rect">
              <a:avLst/>
            </a:prstGeom>
            <a:noFill/>
          </p:spPr>
          <p:txBody>
            <a:bodyPr wrap="square" rtlCol="0">
              <a:spAutoFit/>
            </a:bodyPr>
            <a:lstStyle/>
            <a:p>
              <a:pPr algn="ctr">
                <a:spcBef>
                  <a:spcPts val="1055"/>
                </a:spcBef>
              </a:pPr>
              <a:r>
                <a:rPr lang="en-US" altLang="zh-CN" sz="4218" dirty="0">
                  <a:solidFill>
                    <a:schemeClr val="bg1"/>
                  </a:solidFill>
                  <a:cs typeface="+mn-ea"/>
                  <a:sym typeface="+mn-lt"/>
                </a:rPr>
                <a:t>4</a:t>
              </a:r>
              <a:endParaRPr lang="zh-CN" altLang="en-US" sz="4218" dirty="0">
                <a:solidFill>
                  <a:schemeClr val="bg1"/>
                </a:solidFill>
                <a:cs typeface="+mn-ea"/>
                <a:sym typeface="+mn-lt"/>
              </a:endParaRPr>
            </a:p>
          </p:txBody>
        </p:sp>
      </p:grpSp>
      <p:sp>
        <p:nvSpPr>
          <p:cNvPr id="53" name="Text Placeholder 7"/>
          <p:cNvSpPr txBox="1">
            <a:spLocks/>
          </p:cNvSpPr>
          <p:nvPr/>
        </p:nvSpPr>
        <p:spPr>
          <a:xfrm>
            <a:off x="1365799" y="2941845"/>
            <a:ext cx="1539245"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相同的目的</a:t>
            </a:r>
          </a:p>
        </p:txBody>
      </p:sp>
      <p:sp>
        <p:nvSpPr>
          <p:cNvPr id="54" name="Text Placeholder 7"/>
          <p:cNvSpPr txBox="1">
            <a:spLocks/>
          </p:cNvSpPr>
          <p:nvPr/>
        </p:nvSpPr>
        <p:spPr>
          <a:xfrm>
            <a:off x="3945241" y="5560087"/>
            <a:ext cx="1518978" cy="727228"/>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成员之间互相依赖，相互作用，相互影响</a:t>
            </a:r>
          </a:p>
        </p:txBody>
      </p:sp>
      <p:sp>
        <p:nvSpPr>
          <p:cNvPr id="55" name="Text Placeholder 7"/>
          <p:cNvSpPr txBox="1">
            <a:spLocks/>
          </p:cNvSpPr>
          <p:nvPr/>
        </p:nvSpPr>
        <p:spPr>
          <a:xfrm>
            <a:off x="6504490" y="2795036"/>
            <a:ext cx="1485237" cy="71968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共同承担责任的方式；有责任心</a:t>
            </a:r>
          </a:p>
        </p:txBody>
      </p:sp>
      <p:sp>
        <p:nvSpPr>
          <p:cNvPr id="56" name="Text Placeholder 7"/>
          <p:cNvSpPr txBox="1">
            <a:spLocks/>
          </p:cNvSpPr>
          <p:nvPr/>
        </p:nvSpPr>
        <p:spPr>
          <a:xfrm>
            <a:off x="9126300" y="5552723"/>
            <a:ext cx="1472211" cy="729235"/>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团队成员具有团队意识，有归属感</a:t>
            </a:r>
          </a:p>
        </p:txBody>
      </p:sp>
      <p:grpSp>
        <p:nvGrpSpPr>
          <p:cNvPr id="62" name="组合 61">
            <a:extLst>
              <a:ext uri="{FF2B5EF4-FFF2-40B4-BE49-F238E27FC236}">
                <a16:creationId xmlns="" xmlns:a16="http://schemas.microsoft.com/office/drawing/2014/main" id="{3F4991A3-2BF2-4DBD-A125-44BCD747D66F}"/>
              </a:ext>
            </a:extLst>
          </p:cNvPr>
          <p:cNvGrpSpPr/>
          <p:nvPr/>
        </p:nvGrpSpPr>
        <p:grpSpPr>
          <a:xfrm>
            <a:off x="167640" y="377160"/>
            <a:ext cx="6715760" cy="646331"/>
            <a:chOff x="167640" y="129510"/>
            <a:chExt cx="6715760" cy="646331"/>
          </a:xfrm>
        </p:grpSpPr>
        <p:sp>
          <p:nvSpPr>
            <p:cNvPr id="63" name="矩形 62">
              <a:extLst>
                <a:ext uri="{FF2B5EF4-FFF2-40B4-BE49-F238E27FC236}">
                  <a16:creationId xmlns="" xmlns:a16="http://schemas.microsoft.com/office/drawing/2014/main" id="{88D4FF96-C7DE-4224-BF1E-840C5CFE08BE}"/>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4" name="矩形 63">
              <a:extLst>
                <a:ext uri="{FF2B5EF4-FFF2-40B4-BE49-F238E27FC236}">
                  <a16:creationId xmlns="" xmlns:a16="http://schemas.microsoft.com/office/drawing/2014/main" id="{079BF13C-AFEB-4DCB-8C96-EB7A3EEE2B8C}"/>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5" name="Rectangle 6">
              <a:extLst>
                <a:ext uri="{FF2B5EF4-FFF2-40B4-BE49-F238E27FC236}">
                  <a16:creationId xmlns="" xmlns:a16="http://schemas.microsoft.com/office/drawing/2014/main" id="{DD1F6A85-472E-4DCF-B31B-47E5CDA24235}"/>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团队的定义 </a:t>
              </a:r>
            </a:p>
          </p:txBody>
        </p:sp>
      </p:grpSp>
      <p:grpSp>
        <p:nvGrpSpPr>
          <p:cNvPr id="57" name="组合 56">
            <a:extLst>
              <a:ext uri="{FF2B5EF4-FFF2-40B4-BE49-F238E27FC236}">
                <a16:creationId xmlns="" xmlns:a16="http://schemas.microsoft.com/office/drawing/2014/main" id="{DC05BE0F-ED20-457A-8578-9DEBB37B3F9C}"/>
              </a:ext>
            </a:extLst>
          </p:cNvPr>
          <p:cNvGrpSpPr>
            <a:grpSpLocks/>
          </p:cNvGrpSpPr>
          <p:nvPr/>
        </p:nvGrpSpPr>
        <p:grpSpPr bwMode="auto">
          <a:xfrm>
            <a:off x="3390573" y="1548817"/>
            <a:ext cx="5400675" cy="633412"/>
            <a:chOff x="6402758" y="1340767"/>
            <a:chExt cx="3522804" cy="756855"/>
          </a:xfrm>
        </p:grpSpPr>
        <p:sp>
          <p:nvSpPr>
            <p:cNvPr id="58" name="圆角矩形 38">
              <a:extLst>
                <a:ext uri="{FF2B5EF4-FFF2-40B4-BE49-F238E27FC236}">
                  <a16:creationId xmlns="" xmlns:a16="http://schemas.microsoft.com/office/drawing/2014/main" id="{30B1B3EF-5C6D-463F-B783-CEBFFC23F59B}"/>
                </a:ext>
              </a:extLst>
            </p:cNvPr>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59" name="圆角矩形 39">
              <a:extLst>
                <a:ext uri="{FF2B5EF4-FFF2-40B4-BE49-F238E27FC236}">
                  <a16:creationId xmlns="" xmlns:a16="http://schemas.microsoft.com/office/drawing/2014/main" id="{CE371228-3F46-4BC6-A75C-C7B0DBB220C6}"/>
                </a:ext>
              </a:extLst>
            </p:cNvPr>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60" name="文本框 59">
              <a:extLst>
                <a:ext uri="{FF2B5EF4-FFF2-40B4-BE49-F238E27FC236}">
                  <a16:creationId xmlns="" xmlns:a16="http://schemas.microsoft.com/office/drawing/2014/main" id="{1C6BAC21-42F7-4094-8060-56CA9EDB01F4}"/>
                </a:ext>
              </a:extLst>
            </p:cNvPr>
            <p:cNvSpPr txBox="1"/>
            <p:nvPr/>
          </p:nvSpPr>
          <p:spPr>
            <a:xfrm flipH="1">
              <a:off x="6465924" y="1386888"/>
              <a:ext cx="3237003" cy="664612"/>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团队是由以下四要素的人组成的</a:t>
              </a:r>
            </a:p>
          </p:txBody>
        </p:sp>
      </p:grpSp>
    </p:spTree>
    <p:extLst>
      <p:ext uri="{BB962C8B-B14F-4D97-AF65-F5344CB8AC3E}">
        <p14:creationId xmlns:p14="http://schemas.microsoft.com/office/powerpoint/2010/main" val="264370978"/>
      </p:ext>
    </p:extLst>
  </p:cSld>
  <p:clrMapOvr>
    <a:masterClrMapping/>
  </p:clrMapOvr>
  <mc:AlternateContent xmlns:mc="http://schemas.openxmlformats.org/markup-compatibility/2006" xmlns:p14="http://schemas.microsoft.com/office/powerpoint/2010/main">
    <mc:Choice Requires="p14">
      <p:transition spd="slow" p14:dur="1250" advTm="7000">
        <p14:switch dir="r"/>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250"/>
                                        <p:tgtEl>
                                          <p:spTgt spid="25"/>
                                        </p:tgtEl>
                                      </p:cBhvr>
                                    </p:animEffect>
                                  </p:childTnLst>
                                </p:cTn>
                              </p:par>
                              <p:par>
                                <p:cTn id="24" presetID="22" presetClass="entr" presetSubtype="1" fill="hold" nodeType="withEffect">
                                  <p:stCondLst>
                                    <p:cond delay="75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250"/>
                                        <p:tgtEl>
                                          <p:spTgt spid="28"/>
                                        </p:tgtEl>
                                      </p:cBhvr>
                                    </p:animEffect>
                                  </p:childTnLst>
                                </p:cTn>
                              </p:par>
                              <p:par>
                                <p:cTn id="27" presetID="22" presetClass="entr" presetSubtype="4" fill="hold"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par>
                                <p:cTn id="30" presetID="22" presetClass="entr" presetSubtype="1" fill="hold" nodeType="withEffect">
                                  <p:stCondLst>
                                    <p:cond delay="125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250"/>
                                        <p:tgtEl>
                                          <p:spTgt spid="34"/>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53">
                                            <p:txEl>
                                              <p:pRg st="0" end="0"/>
                                            </p:txEl>
                                          </p:spTgt>
                                        </p:tgtEl>
                                        <p:attrNameLst>
                                          <p:attrName>style.visibility</p:attrName>
                                        </p:attrNameLst>
                                      </p:cBhvr>
                                      <p:to>
                                        <p:strVal val="visible"/>
                                      </p:to>
                                    </p:set>
                                    <p:anim calcmode="lin" valueType="num">
                                      <p:cBhvr>
                                        <p:cTn id="36"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3">
                                            <p:txEl>
                                              <p:pRg st="0" end="0"/>
                                            </p:txEl>
                                          </p:spTgt>
                                        </p:tgtEl>
                                      </p:cBhvr>
                                    </p:animEffect>
                                  </p:childTnLst>
                                </p:cTn>
                              </p:par>
                            </p:childTnLst>
                          </p:cTn>
                        </p:par>
                        <p:par>
                          <p:cTn id="39" fill="hold">
                            <p:stCondLst>
                              <p:cond delay="1900"/>
                            </p:stCondLst>
                            <p:childTnLst>
                              <p:par>
                                <p:cTn id="40" presetID="53" presetClass="entr" presetSubtype="16" fill="hold" grpId="0" nodeType="afterEffect">
                                  <p:stCondLst>
                                    <p:cond delay="0"/>
                                  </p:stCondLst>
                                  <p:childTnLst>
                                    <p:set>
                                      <p:cBhvr>
                                        <p:cTn id="41" dur="1" fill="hold">
                                          <p:stCondLst>
                                            <p:cond delay="0"/>
                                          </p:stCondLst>
                                        </p:cTn>
                                        <p:tgtEl>
                                          <p:spTgt spid="54">
                                            <p:txEl>
                                              <p:pRg st="0" end="0"/>
                                            </p:txEl>
                                          </p:spTgt>
                                        </p:tgtEl>
                                        <p:attrNameLst>
                                          <p:attrName>style.visibility</p:attrName>
                                        </p:attrNameLst>
                                      </p:cBhvr>
                                      <p:to>
                                        <p:strVal val="visible"/>
                                      </p:to>
                                    </p:set>
                                    <p:anim calcmode="lin" valueType="num">
                                      <p:cBhvr>
                                        <p:cTn id="42"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4">
                                            <p:txEl>
                                              <p:pRg st="0" end="0"/>
                                            </p:txEl>
                                          </p:spTgt>
                                        </p:tgtEl>
                                      </p:cBhvr>
                                    </p:animEffect>
                                  </p:childTnLst>
                                </p:cTn>
                              </p:par>
                            </p:childTnLst>
                          </p:cTn>
                        </p:par>
                        <p:par>
                          <p:cTn id="45" fill="hold">
                            <p:stCondLst>
                              <p:cond delay="2300"/>
                            </p:stCondLst>
                            <p:childTnLst>
                              <p:par>
                                <p:cTn id="46" presetID="53" presetClass="entr" presetSubtype="16" fill="hold" grpId="0" nodeType="afterEffect">
                                  <p:stCondLst>
                                    <p:cond delay="0"/>
                                  </p:stCondLst>
                                  <p:childTnLst>
                                    <p:set>
                                      <p:cBhvr>
                                        <p:cTn id="47" dur="1" fill="hold">
                                          <p:stCondLst>
                                            <p:cond delay="0"/>
                                          </p:stCondLst>
                                        </p:cTn>
                                        <p:tgtEl>
                                          <p:spTgt spid="55">
                                            <p:txEl>
                                              <p:pRg st="0" end="0"/>
                                            </p:txEl>
                                          </p:spTgt>
                                        </p:tgtEl>
                                        <p:attrNameLst>
                                          <p:attrName>style.visibility</p:attrName>
                                        </p:attrNameLst>
                                      </p:cBhvr>
                                      <p:to>
                                        <p:strVal val="visible"/>
                                      </p:to>
                                    </p:set>
                                    <p:anim calcmode="lin" valueType="num">
                                      <p:cBhvr>
                                        <p:cTn id="48"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5">
                                            <p:txEl>
                                              <p:pRg st="0" end="0"/>
                                            </p:txEl>
                                          </p:spTgt>
                                        </p:tgtEl>
                                      </p:cBhvr>
                                    </p:animEffect>
                                  </p:childTnLst>
                                </p:cTn>
                              </p:par>
                            </p:childTnLst>
                          </p:cTn>
                        </p:par>
                        <p:par>
                          <p:cTn id="51" fill="hold">
                            <p:stCondLst>
                              <p:cond delay="2700"/>
                            </p:stCondLst>
                            <p:childTnLst>
                              <p:par>
                                <p:cTn id="52" presetID="53" presetClass="entr" presetSubtype="16" fill="hold" grpId="0" nodeType="afterEffect">
                                  <p:stCondLst>
                                    <p:cond delay="0"/>
                                  </p:stCondLst>
                                  <p:childTnLst>
                                    <p:set>
                                      <p:cBhvr>
                                        <p:cTn id="53" dur="1" fill="hold">
                                          <p:stCondLst>
                                            <p:cond delay="0"/>
                                          </p:stCondLst>
                                        </p:cTn>
                                        <p:tgtEl>
                                          <p:spTgt spid="56">
                                            <p:txEl>
                                              <p:pRg st="0" end="0"/>
                                            </p:txEl>
                                          </p:spTgt>
                                        </p:tgtEl>
                                        <p:attrNameLst>
                                          <p:attrName>style.visibility</p:attrName>
                                        </p:attrNameLst>
                                      </p:cBhvr>
                                      <p:to>
                                        <p:strVal val="visible"/>
                                      </p:to>
                                    </p:set>
                                    <p:anim calcmode="lin" valueType="num">
                                      <p:cBhvr>
                                        <p:cTn id="54"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6">
                                            <p:txEl>
                                              <p:pRg st="0" end="0"/>
                                            </p:txEl>
                                          </p:spTgt>
                                        </p:tgtEl>
                                      </p:cBhvr>
                                    </p:animEffect>
                                  </p:childTnLst>
                                </p:cTn>
                              </p:par>
                            </p:childTnLst>
                          </p:cTn>
                        </p:par>
                        <p:par>
                          <p:cTn id="57" fill="hold">
                            <p:stCondLst>
                              <p:cond delay="3100"/>
                            </p:stCondLst>
                            <p:childTnLst>
                              <p:par>
                                <p:cTn id="58" presetID="53" presetClass="entr" presetSubtype="16"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6">
            <a:extLst>
              <a:ext uri="{FF2B5EF4-FFF2-40B4-BE49-F238E27FC236}">
                <a16:creationId xmlns="" xmlns:a16="http://schemas.microsoft.com/office/drawing/2014/main" id="{F8FCF2E4-65AA-4E36-8C5B-68CD91099374}"/>
              </a:ext>
            </a:extLst>
          </p:cNvPr>
          <p:cNvSpPr>
            <a:spLocks noChangeAspect="1" noChangeArrowheads="1"/>
          </p:cNvSpPr>
          <p:nvPr/>
        </p:nvSpPr>
        <p:spPr bwMode="auto">
          <a:xfrm>
            <a:off x="3301867" y="1857916"/>
            <a:ext cx="3694289" cy="3692912"/>
          </a:xfrm>
          <a:prstGeom prst="ellipse">
            <a:avLst/>
          </a:prstGeom>
          <a:noFill/>
          <a:ln w="12700">
            <a:solidFill>
              <a:srgbClr val="3C4554"/>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latin typeface="+mn-lt"/>
              <a:ea typeface="+mn-ea"/>
              <a:cs typeface="+mn-ea"/>
              <a:sym typeface="+mn-lt"/>
            </a:endParaRPr>
          </a:p>
        </p:txBody>
      </p:sp>
      <p:sp>
        <p:nvSpPr>
          <p:cNvPr id="11" name="Oval 7">
            <a:extLst>
              <a:ext uri="{FF2B5EF4-FFF2-40B4-BE49-F238E27FC236}">
                <a16:creationId xmlns="" xmlns:a16="http://schemas.microsoft.com/office/drawing/2014/main" id="{59C813EC-8028-475C-B14C-AE635F5B6608}"/>
              </a:ext>
            </a:extLst>
          </p:cNvPr>
          <p:cNvSpPr>
            <a:spLocks noChangeAspect="1" noChangeArrowheads="1"/>
          </p:cNvSpPr>
          <p:nvPr/>
        </p:nvSpPr>
        <p:spPr bwMode="auto">
          <a:xfrm>
            <a:off x="5176560" y="1857916"/>
            <a:ext cx="3694289" cy="3692912"/>
          </a:xfrm>
          <a:prstGeom prst="ellipse">
            <a:avLst/>
          </a:prstGeom>
          <a:noFill/>
          <a:ln w="12700">
            <a:solidFill>
              <a:srgbClr val="3C4554"/>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latin typeface="+mn-lt"/>
              <a:ea typeface="+mn-ea"/>
              <a:cs typeface="+mn-ea"/>
              <a:sym typeface="+mn-lt"/>
            </a:endParaRPr>
          </a:p>
        </p:txBody>
      </p:sp>
      <p:sp>
        <p:nvSpPr>
          <p:cNvPr id="12" name="Line 16">
            <a:extLst>
              <a:ext uri="{FF2B5EF4-FFF2-40B4-BE49-F238E27FC236}">
                <a16:creationId xmlns="" xmlns:a16="http://schemas.microsoft.com/office/drawing/2014/main" id="{94CDB11C-BFFE-4BFF-BD14-5096F664D2D2}"/>
              </a:ext>
            </a:extLst>
          </p:cNvPr>
          <p:cNvSpPr>
            <a:spLocks noChangeAspect="1" noChangeShapeType="1"/>
          </p:cNvSpPr>
          <p:nvPr/>
        </p:nvSpPr>
        <p:spPr bwMode="auto">
          <a:xfrm>
            <a:off x="4213838" y="2807079"/>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 name="Line 17">
            <a:extLst>
              <a:ext uri="{FF2B5EF4-FFF2-40B4-BE49-F238E27FC236}">
                <a16:creationId xmlns="" xmlns:a16="http://schemas.microsoft.com/office/drawing/2014/main" id="{D407A500-D5F5-44E3-963E-37E57CC66799}"/>
              </a:ext>
            </a:extLst>
          </p:cNvPr>
          <p:cNvSpPr>
            <a:spLocks noChangeAspect="1" noChangeShapeType="1"/>
          </p:cNvSpPr>
          <p:nvPr/>
        </p:nvSpPr>
        <p:spPr bwMode="auto">
          <a:xfrm flipV="1">
            <a:off x="4252407" y="4249041"/>
            <a:ext cx="650151"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Line 18">
            <a:extLst>
              <a:ext uri="{FF2B5EF4-FFF2-40B4-BE49-F238E27FC236}">
                <a16:creationId xmlns="" xmlns:a16="http://schemas.microsoft.com/office/drawing/2014/main" id="{EB58AC93-A117-4FE5-B71A-CC4946734990}"/>
              </a:ext>
            </a:extLst>
          </p:cNvPr>
          <p:cNvSpPr>
            <a:spLocks noChangeAspect="1" noChangeShapeType="1"/>
          </p:cNvSpPr>
          <p:nvPr/>
        </p:nvSpPr>
        <p:spPr bwMode="auto">
          <a:xfrm>
            <a:off x="3829747" y="3732610"/>
            <a:ext cx="865031"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Line 19">
            <a:extLst>
              <a:ext uri="{FF2B5EF4-FFF2-40B4-BE49-F238E27FC236}">
                <a16:creationId xmlns="" xmlns:a16="http://schemas.microsoft.com/office/drawing/2014/main" id="{4B987BD2-30B3-44DB-A327-D0C52B3CD2C0}"/>
              </a:ext>
            </a:extLst>
          </p:cNvPr>
          <p:cNvSpPr>
            <a:spLocks noChangeAspect="1" noChangeShapeType="1"/>
          </p:cNvSpPr>
          <p:nvPr/>
        </p:nvSpPr>
        <p:spPr bwMode="auto">
          <a:xfrm flipH="1">
            <a:off x="7312859" y="2807079"/>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Line 20">
            <a:extLst>
              <a:ext uri="{FF2B5EF4-FFF2-40B4-BE49-F238E27FC236}">
                <a16:creationId xmlns="" xmlns:a16="http://schemas.microsoft.com/office/drawing/2014/main" id="{445CB8F5-63DA-4FD0-B97E-0A6963725246}"/>
              </a:ext>
            </a:extLst>
          </p:cNvPr>
          <p:cNvSpPr>
            <a:spLocks noChangeAspect="1" noChangeShapeType="1"/>
          </p:cNvSpPr>
          <p:nvPr/>
        </p:nvSpPr>
        <p:spPr bwMode="auto">
          <a:xfrm flipH="1" flipV="1">
            <a:off x="7275668" y="4249041"/>
            <a:ext cx="651529"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Line 21">
            <a:extLst>
              <a:ext uri="{FF2B5EF4-FFF2-40B4-BE49-F238E27FC236}">
                <a16:creationId xmlns="" xmlns:a16="http://schemas.microsoft.com/office/drawing/2014/main" id="{48C8CD25-D971-49E6-B10E-F37C965C9400}"/>
              </a:ext>
            </a:extLst>
          </p:cNvPr>
          <p:cNvSpPr>
            <a:spLocks noChangeAspect="1" noChangeShapeType="1"/>
          </p:cNvSpPr>
          <p:nvPr/>
        </p:nvSpPr>
        <p:spPr bwMode="auto">
          <a:xfrm flipH="1">
            <a:off x="7483447" y="3732610"/>
            <a:ext cx="866408"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8" name="Oval 10">
            <a:extLst>
              <a:ext uri="{FF2B5EF4-FFF2-40B4-BE49-F238E27FC236}">
                <a16:creationId xmlns="" xmlns:a16="http://schemas.microsoft.com/office/drawing/2014/main" id="{D75EA86A-3337-405E-BF80-AEAA880F43E8}"/>
              </a:ext>
            </a:extLst>
          </p:cNvPr>
          <p:cNvSpPr>
            <a:spLocks noChangeAspect="1" noChangeArrowheads="1"/>
          </p:cNvSpPr>
          <p:nvPr/>
        </p:nvSpPr>
        <p:spPr bwMode="auto">
          <a:xfrm>
            <a:off x="3283194" y="1938876"/>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 name="Oval 12">
            <a:extLst>
              <a:ext uri="{FF2B5EF4-FFF2-40B4-BE49-F238E27FC236}">
                <a16:creationId xmlns="" xmlns:a16="http://schemas.microsoft.com/office/drawing/2014/main" id="{7C57E386-6C71-400C-BA1D-2082F8634912}"/>
              </a:ext>
            </a:extLst>
          </p:cNvPr>
          <p:cNvSpPr>
            <a:spLocks noChangeAspect="1" noChangeArrowheads="1"/>
          </p:cNvSpPr>
          <p:nvPr/>
        </p:nvSpPr>
        <p:spPr bwMode="auto">
          <a:xfrm>
            <a:off x="2730230" y="3248389"/>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0" name="Oval 11">
            <a:extLst>
              <a:ext uri="{FF2B5EF4-FFF2-40B4-BE49-F238E27FC236}">
                <a16:creationId xmlns="" xmlns:a16="http://schemas.microsoft.com/office/drawing/2014/main" id="{85F7B74E-F296-4CBB-89D7-D5133409478C}"/>
              </a:ext>
            </a:extLst>
          </p:cNvPr>
          <p:cNvSpPr>
            <a:spLocks noChangeAspect="1" noChangeArrowheads="1"/>
          </p:cNvSpPr>
          <p:nvPr/>
        </p:nvSpPr>
        <p:spPr bwMode="auto">
          <a:xfrm>
            <a:off x="3282583" y="4470917"/>
            <a:ext cx="900844" cy="90222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1" name="Oval 14">
            <a:extLst>
              <a:ext uri="{FF2B5EF4-FFF2-40B4-BE49-F238E27FC236}">
                <a16:creationId xmlns="" xmlns:a16="http://schemas.microsoft.com/office/drawing/2014/main" id="{36B97E62-C2C5-4D0D-BA62-616E6B98001D}"/>
              </a:ext>
            </a:extLst>
          </p:cNvPr>
          <p:cNvSpPr>
            <a:spLocks noChangeAspect="1" noChangeArrowheads="1"/>
          </p:cNvSpPr>
          <p:nvPr/>
        </p:nvSpPr>
        <p:spPr bwMode="auto">
          <a:xfrm>
            <a:off x="8008572" y="4470917"/>
            <a:ext cx="900844" cy="90222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2" name="Oval 15">
            <a:extLst>
              <a:ext uri="{FF2B5EF4-FFF2-40B4-BE49-F238E27FC236}">
                <a16:creationId xmlns="" xmlns:a16="http://schemas.microsoft.com/office/drawing/2014/main" id="{A966D8C1-B1D0-41A0-AAEE-A15AE12EA357}"/>
              </a:ext>
            </a:extLst>
          </p:cNvPr>
          <p:cNvSpPr>
            <a:spLocks noChangeAspect="1" noChangeArrowheads="1"/>
          </p:cNvSpPr>
          <p:nvPr/>
        </p:nvSpPr>
        <p:spPr bwMode="auto">
          <a:xfrm>
            <a:off x="8560926" y="3262903"/>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3" name="Oval 13">
            <a:extLst>
              <a:ext uri="{FF2B5EF4-FFF2-40B4-BE49-F238E27FC236}">
                <a16:creationId xmlns="" xmlns:a16="http://schemas.microsoft.com/office/drawing/2014/main" id="{670545D6-F7C5-4D5F-B5E5-B00C29181F35}"/>
              </a:ext>
            </a:extLst>
          </p:cNvPr>
          <p:cNvSpPr>
            <a:spLocks noChangeAspect="1" noChangeArrowheads="1"/>
          </p:cNvSpPr>
          <p:nvPr/>
        </p:nvSpPr>
        <p:spPr bwMode="auto">
          <a:xfrm>
            <a:off x="8008572" y="2025963"/>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4" name="Oval 9">
            <a:extLst>
              <a:ext uri="{FF2B5EF4-FFF2-40B4-BE49-F238E27FC236}">
                <a16:creationId xmlns="" xmlns:a16="http://schemas.microsoft.com/office/drawing/2014/main" id="{AC94B8DC-44C7-4DC6-8BCD-E3BE2DE997B6}"/>
              </a:ext>
            </a:extLst>
          </p:cNvPr>
          <p:cNvSpPr>
            <a:spLocks noChangeAspect="1" noChangeArrowheads="1"/>
          </p:cNvSpPr>
          <p:nvPr/>
        </p:nvSpPr>
        <p:spPr bwMode="auto">
          <a:xfrm>
            <a:off x="5205487" y="2757384"/>
            <a:ext cx="1761743" cy="176312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5" name="矩形 24">
            <a:extLst>
              <a:ext uri="{FF2B5EF4-FFF2-40B4-BE49-F238E27FC236}">
                <a16:creationId xmlns="" xmlns:a16="http://schemas.microsoft.com/office/drawing/2014/main" id="{33092E9B-DE8F-4406-B72D-0746C35A39E0}"/>
              </a:ext>
            </a:extLst>
          </p:cNvPr>
          <p:cNvSpPr>
            <a:spLocks/>
          </p:cNvSpPr>
          <p:nvPr/>
        </p:nvSpPr>
        <p:spPr>
          <a:xfrm>
            <a:off x="3302958" y="2204632"/>
            <a:ext cx="805475" cy="369332"/>
          </a:xfrm>
          <a:prstGeom prst="rect">
            <a:avLst/>
          </a:prstGeom>
        </p:spPr>
        <p:txBody>
          <a:bodyPr wrap="square">
            <a:spAutoFit/>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26" name="矩形 25">
            <a:extLst>
              <a:ext uri="{FF2B5EF4-FFF2-40B4-BE49-F238E27FC236}">
                <a16:creationId xmlns="" xmlns:a16="http://schemas.microsoft.com/office/drawing/2014/main" id="{DA31DF6A-8242-4A7C-A607-6CE75E6565CF}"/>
              </a:ext>
            </a:extLst>
          </p:cNvPr>
          <p:cNvSpPr/>
          <p:nvPr/>
        </p:nvSpPr>
        <p:spPr>
          <a:xfrm>
            <a:off x="1097684" y="1999330"/>
            <a:ext cx="2073403" cy="338554"/>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用心，而不是用脑。</a:t>
            </a:r>
          </a:p>
        </p:txBody>
      </p:sp>
      <p:sp>
        <p:nvSpPr>
          <p:cNvPr id="27" name="矩形 26">
            <a:extLst>
              <a:ext uri="{FF2B5EF4-FFF2-40B4-BE49-F238E27FC236}">
                <a16:creationId xmlns="" xmlns:a16="http://schemas.microsoft.com/office/drawing/2014/main" id="{8B841B5A-C8FD-43AA-A269-6F4B0273150A}"/>
              </a:ext>
            </a:extLst>
          </p:cNvPr>
          <p:cNvSpPr>
            <a:spLocks/>
          </p:cNvSpPr>
          <p:nvPr/>
        </p:nvSpPr>
        <p:spPr>
          <a:xfrm>
            <a:off x="5294899" y="3161202"/>
            <a:ext cx="1582919" cy="707886"/>
          </a:xfrm>
          <a:prstGeom prst="rect">
            <a:avLst/>
          </a:prstGeom>
        </p:spPr>
        <p:txBody>
          <a:bodyPr wrap="square">
            <a:spAutoFit/>
          </a:bodyPr>
          <a:lstStyle/>
          <a:p>
            <a:pPr algn="ctr"/>
            <a:r>
              <a:rPr lang="zh-CN" altLang="en-US" sz="2000" noProof="1">
                <a:solidFill>
                  <a:schemeClr val="bg1"/>
                </a:solidFill>
                <a:cs typeface="+mn-ea"/>
                <a:sym typeface="+mn-lt"/>
              </a:rPr>
              <a:t>怎样赢得别人的信任呢？</a:t>
            </a:r>
          </a:p>
        </p:txBody>
      </p:sp>
      <p:sp>
        <p:nvSpPr>
          <p:cNvPr id="28" name="矩形 27">
            <a:extLst>
              <a:ext uri="{FF2B5EF4-FFF2-40B4-BE49-F238E27FC236}">
                <a16:creationId xmlns="" xmlns:a16="http://schemas.microsoft.com/office/drawing/2014/main" id="{2D359ADC-CFB5-4EB0-928D-C66B55808A4B}"/>
              </a:ext>
            </a:extLst>
          </p:cNvPr>
          <p:cNvSpPr>
            <a:spLocks/>
          </p:cNvSpPr>
          <p:nvPr/>
        </p:nvSpPr>
        <p:spPr>
          <a:xfrm>
            <a:off x="8052654" y="2269331"/>
            <a:ext cx="805475" cy="369332"/>
          </a:xfrm>
          <a:prstGeom prst="rect">
            <a:avLst/>
          </a:prstGeom>
        </p:spPr>
        <p:txBody>
          <a:bodyPr wrap="square">
            <a:spAutoFit/>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29" name="矩形 28">
            <a:extLst>
              <a:ext uri="{FF2B5EF4-FFF2-40B4-BE49-F238E27FC236}">
                <a16:creationId xmlns="" xmlns:a16="http://schemas.microsoft.com/office/drawing/2014/main" id="{E9AC278A-EB86-4C36-80D6-B34E3FDAA3D3}"/>
              </a:ext>
            </a:extLst>
          </p:cNvPr>
          <p:cNvSpPr>
            <a:spLocks/>
          </p:cNvSpPr>
          <p:nvPr/>
        </p:nvSpPr>
        <p:spPr>
          <a:xfrm>
            <a:off x="2795872" y="3467500"/>
            <a:ext cx="805475" cy="369332"/>
          </a:xfrm>
          <a:prstGeom prst="rect">
            <a:avLst/>
          </a:prstGeom>
        </p:spPr>
        <p:txBody>
          <a:bodyPr wrap="square">
            <a:spAutoFit/>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30" name="矩形 29">
            <a:extLst>
              <a:ext uri="{FF2B5EF4-FFF2-40B4-BE49-F238E27FC236}">
                <a16:creationId xmlns="" xmlns:a16="http://schemas.microsoft.com/office/drawing/2014/main" id="{17ED3E62-76F1-4C45-88FC-9FCCEC18F21E}"/>
              </a:ext>
            </a:extLst>
          </p:cNvPr>
          <p:cNvSpPr>
            <a:spLocks/>
          </p:cNvSpPr>
          <p:nvPr/>
        </p:nvSpPr>
        <p:spPr>
          <a:xfrm>
            <a:off x="3328891" y="4719468"/>
            <a:ext cx="805475" cy="369332"/>
          </a:xfrm>
          <a:prstGeom prst="rect">
            <a:avLst/>
          </a:prstGeom>
        </p:spPr>
        <p:txBody>
          <a:bodyPr wrap="square">
            <a:spAutoFit/>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31" name="矩形 30">
            <a:extLst>
              <a:ext uri="{FF2B5EF4-FFF2-40B4-BE49-F238E27FC236}">
                <a16:creationId xmlns="" xmlns:a16="http://schemas.microsoft.com/office/drawing/2014/main" id="{58732C7D-CEF2-4FFA-82F6-439B35EDD44A}"/>
              </a:ext>
            </a:extLst>
          </p:cNvPr>
          <p:cNvSpPr>
            <a:spLocks/>
          </p:cNvSpPr>
          <p:nvPr/>
        </p:nvSpPr>
        <p:spPr>
          <a:xfrm>
            <a:off x="8608610" y="3525555"/>
            <a:ext cx="805475" cy="369332"/>
          </a:xfrm>
          <a:prstGeom prst="rect">
            <a:avLst/>
          </a:prstGeom>
        </p:spPr>
        <p:txBody>
          <a:bodyPr wrap="square">
            <a:spAutoFit/>
          </a:bodyPr>
          <a:lstStyle/>
          <a:p>
            <a:pPr algn="ctr"/>
            <a:r>
              <a:rPr lang="en-US" altLang="zh-CN" b="1" dirty="0">
                <a:solidFill>
                  <a:schemeClr val="bg1"/>
                </a:solidFill>
                <a:cs typeface="+mn-ea"/>
                <a:sym typeface="+mn-lt"/>
              </a:rPr>
              <a:t>05</a:t>
            </a:r>
            <a:endParaRPr lang="zh-CN" altLang="en-US" b="1" dirty="0">
              <a:solidFill>
                <a:schemeClr val="bg1"/>
              </a:solidFill>
              <a:cs typeface="+mn-ea"/>
              <a:sym typeface="+mn-lt"/>
            </a:endParaRPr>
          </a:p>
        </p:txBody>
      </p:sp>
      <p:sp>
        <p:nvSpPr>
          <p:cNvPr id="32" name="矩形 31">
            <a:extLst>
              <a:ext uri="{FF2B5EF4-FFF2-40B4-BE49-F238E27FC236}">
                <a16:creationId xmlns="" xmlns:a16="http://schemas.microsoft.com/office/drawing/2014/main" id="{5945A11D-8C65-45B1-93FF-F9E59D248653}"/>
              </a:ext>
            </a:extLst>
          </p:cNvPr>
          <p:cNvSpPr>
            <a:spLocks/>
          </p:cNvSpPr>
          <p:nvPr/>
        </p:nvSpPr>
        <p:spPr>
          <a:xfrm>
            <a:off x="8053017" y="4714974"/>
            <a:ext cx="805475" cy="369332"/>
          </a:xfrm>
          <a:prstGeom prst="rect">
            <a:avLst/>
          </a:prstGeom>
        </p:spPr>
        <p:txBody>
          <a:bodyPr wrap="square">
            <a:spAutoFit/>
          </a:bodyPr>
          <a:lstStyle/>
          <a:p>
            <a:pPr algn="ctr"/>
            <a:r>
              <a:rPr lang="en-US" altLang="zh-CN" b="1" dirty="0">
                <a:solidFill>
                  <a:schemeClr val="bg1"/>
                </a:solidFill>
                <a:cs typeface="+mn-ea"/>
                <a:sym typeface="+mn-lt"/>
              </a:rPr>
              <a:t>06</a:t>
            </a:r>
            <a:endParaRPr lang="zh-CN" altLang="en-US" b="1" dirty="0">
              <a:solidFill>
                <a:schemeClr val="bg1"/>
              </a:solidFill>
              <a:cs typeface="+mn-ea"/>
              <a:sym typeface="+mn-lt"/>
            </a:endParaRPr>
          </a:p>
        </p:txBody>
      </p:sp>
      <p:sp>
        <p:nvSpPr>
          <p:cNvPr id="33" name="矩形 32">
            <a:extLst>
              <a:ext uri="{FF2B5EF4-FFF2-40B4-BE49-F238E27FC236}">
                <a16:creationId xmlns="" xmlns:a16="http://schemas.microsoft.com/office/drawing/2014/main" id="{0B3D57B6-3FFA-4F4B-87A6-C51C855C270B}"/>
              </a:ext>
            </a:extLst>
          </p:cNvPr>
          <p:cNvSpPr/>
          <p:nvPr/>
        </p:nvSpPr>
        <p:spPr>
          <a:xfrm>
            <a:off x="574797" y="3475533"/>
            <a:ext cx="2073403"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希望别人怎样待我，我就怎样去待别人。</a:t>
            </a:r>
          </a:p>
        </p:txBody>
      </p:sp>
      <p:sp>
        <p:nvSpPr>
          <p:cNvPr id="34" name="矩形 33">
            <a:extLst>
              <a:ext uri="{FF2B5EF4-FFF2-40B4-BE49-F238E27FC236}">
                <a16:creationId xmlns="" xmlns:a16="http://schemas.microsoft.com/office/drawing/2014/main" id="{A4330B5D-C9AA-46ED-A533-04AE6FC015BA}"/>
              </a:ext>
            </a:extLst>
          </p:cNvPr>
          <p:cNvSpPr/>
          <p:nvPr/>
        </p:nvSpPr>
        <p:spPr>
          <a:xfrm>
            <a:off x="665100" y="4781174"/>
            <a:ext cx="2505988"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做对方认为重要的，而不是自己认为重要的。</a:t>
            </a:r>
          </a:p>
        </p:txBody>
      </p:sp>
      <p:sp>
        <p:nvSpPr>
          <p:cNvPr id="35" name="矩形 34">
            <a:extLst>
              <a:ext uri="{FF2B5EF4-FFF2-40B4-BE49-F238E27FC236}">
                <a16:creationId xmlns="" xmlns:a16="http://schemas.microsoft.com/office/drawing/2014/main" id="{CB739F00-A33F-4C68-9FCD-40CD8828E906}"/>
              </a:ext>
            </a:extLst>
          </p:cNvPr>
          <p:cNvSpPr/>
          <p:nvPr/>
        </p:nvSpPr>
        <p:spPr>
          <a:xfrm>
            <a:off x="9026498" y="1999330"/>
            <a:ext cx="2073403"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看人的优点，与别人的优点相处。</a:t>
            </a:r>
          </a:p>
        </p:txBody>
      </p:sp>
      <p:sp>
        <p:nvSpPr>
          <p:cNvPr id="36" name="矩形 35">
            <a:extLst>
              <a:ext uri="{FF2B5EF4-FFF2-40B4-BE49-F238E27FC236}">
                <a16:creationId xmlns="" xmlns:a16="http://schemas.microsoft.com/office/drawing/2014/main" id="{BA0E616E-F148-429D-9AA8-DDA673E2A141}"/>
              </a:ext>
            </a:extLst>
          </p:cNvPr>
          <p:cNvSpPr/>
          <p:nvPr/>
        </p:nvSpPr>
        <p:spPr>
          <a:xfrm>
            <a:off x="9509454" y="3550341"/>
            <a:ext cx="2073403" cy="338554"/>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真诚地赞赏他人。</a:t>
            </a:r>
          </a:p>
        </p:txBody>
      </p:sp>
      <p:sp>
        <p:nvSpPr>
          <p:cNvPr id="37" name="矩形 36">
            <a:extLst>
              <a:ext uri="{FF2B5EF4-FFF2-40B4-BE49-F238E27FC236}">
                <a16:creationId xmlns="" xmlns:a16="http://schemas.microsoft.com/office/drawing/2014/main" id="{4E46790F-D73D-43DE-94F5-67F4E55C752D}"/>
              </a:ext>
            </a:extLst>
          </p:cNvPr>
          <p:cNvSpPr/>
          <p:nvPr/>
        </p:nvSpPr>
        <p:spPr>
          <a:xfrm>
            <a:off x="9011347" y="4888896"/>
            <a:ext cx="2073403" cy="307777"/>
          </a:xfrm>
          <a:prstGeom prst="rect">
            <a:avLst/>
          </a:prstGeom>
        </p:spPr>
        <p:txBody>
          <a:bodyPr wrap="square">
            <a:spAutoFit/>
          </a:bodyPr>
          <a:lstStyle/>
          <a:p>
            <a:pPr algn="ctr">
              <a:spcBef>
                <a:spcPct val="50000"/>
              </a:spcBef>
              <a:defRPr/>
            </a:pPr>
            <a:r>
              <a:rPr lang="zh-CN" altLang="en-US" sz="1400" dirty="0">
                <a:solidFill>
                  <a:schemeClr val="bg2">
                    <a:lumMod val="10000"/>
                  </a:schemeClr>
                </a:solidFill>
                <a:cs typeface="+mn-ea"/>
                <a:sym typeface="+mn-lt"/>
              </a:rPr>
              <a:t>世上绝无愚蠢的人。</a:t>
            </a:r>
          </a:p>
        </p:txBody>
      </p:sp>
      <p:grpSp>
        <p:nvGrpSpPr>
          <p:cNvPr id="42" name="组合 41">
            <a:extLst>
              <a:ext uri="{FF2B5EF4-FFF2-40B4-BE49-F238E27FC236}">
                <a16:creationId xmlns="" xmlns:a16="http://schemas.microsoft.com/office/drawing/2014/main" id="{3044C318-221F-47A0-990C-CA04658AB6B7}"/>
              </a:ext>
            </a:extLst>
          </p:cNvPr>
          <p:cNvGrpSpPr/>
          <p:nvPr/>
        </p:nvGrpSpPr>
        <p:grpSpPr>
          <a:xfrm>
            <a:off x="167640" y="389304"/>
            <a:ext cx="8196581" cy="646331"/>
            <a:chOff x="167640" y="141654"/>
            <a:chExt cx="8196581" cy="646331"/>
          </a:xfrm>
        </p:grpSpPr>
        <p:sp>
          <p:nvSpPr>
            <p:cNvPr id="43" name="矩形 42">
              <a:extLst>
                <a:ext uri="{FF2B5EF4-FFF2-40B4-BE49-F238E27FC236}">
                  <a16:creationId xmlns="" xmlns:a16="http://schemas.microsoft.com/office/drawing/2014/main" id="{D448CC13-375E-49A7-9E5A-6884CE4EC158}"/>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4" name="矩形 43">
              <a:extLst>
                <a:ext uri="{FF2B5EF4-FFF2-40B4-BE49-F238E27FC236}">
                  <a16:creationId xmlns="" xmlns:a16="http://schemas.microsoft.com/office/drawing/2014/main" id="{E3E44F1E-12D1-428E-8969-770B4BA23278}"/>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Rectangle 6">
              <a:extLst>
                <a:ext uri="{FF2B5EF4-FFF2-40B4-BE49-F238E27FC236}">
                  <a16:creationId xmlns="" xmlns:a16="http://schemas.microsoft.com/office/drawing/2014/main" id="{7DF82923-EF50-4ABB-A456-0A5A2793B4A1}"/>
                </a:ext>
              </a:extLst>
            </p:cNvPr>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p>
          </p:txBody>
        </p:sp>
      </p:grpSp>
    </p:spTree>
    <p:extLst>
      <p:ext uri="{BB962C8B-B14F-4D97-AF65-F5344CB8AC3E}">
        <p14:creationId xmlns:p14="http://schemas.microsoft.com/office/powerpoint/2010/main" val="123861900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ppt_w</p:attrName>
                                        </p:attrNameLst>
                                      </p:cBhvr>
                                      <p:tavLst>
                                        <p:tav tm="0">
                                          <p:val>
                                            <p:fltVal val="0"/>
                                          </p:val>
                                        </p:tav>
                                        <p:tav tm="100000">
                                          <p:val>
                                            <p:strVal val="#ppt_w"/>
                                          </p:val>
                                        </p:tav>
                                      </p:tavLst>
                                    </p:anim>
                                    <p:anim calcmode="lin" valueType="num">
                                      <p:cBhvr>
                                        <p:cTn id="8" dur="250" fill="hold"/>
                                        <p:tgtEl>
                                          <p:spTgt spid="24"/>
                                        </p:tgtEl>
                                        <p:attrNameLst>
                                          <p:attrName>ppt_h</p:attrName>
                                        </p:attrNameLst>
                                      </p:cBhvr>
                                      <p:tavLst>
                                        <p:tav tm="0">
                                          <p:val>
                                            <p:fltVal val="0"/>
                                          </p:val>
                                        </p:tav>
                                        <p:tav tm="100000">
                                          <p:val>
                                            <p:strVal val="#ppt_h"/>
                                          </p:val>
                                        </p:tav>
                                      </p:tavLst>
                                    </p:anim>
                                    <p:animEffect transition="in" filter="fade">
                                      <p:cBhvr>
                                        <p:cTn id="9" dur="250"/>
                                        <p:tgtEl>
                                          <p:spTgt spid="24"/>
                                        </p:tgtEl>
                                      </p:cBhvr>
                                    </p:animEffect>
                                  </p:childTnLst>
                                </p:cTn>
                              </p:par>
                              <p:par>
                                <p:cTn id="10" presetID="6" presetClass="emph" presetSubtype="0" decel="100000" fill="hold" grpId="1" nodeType="withEffect">
                                  <p:stCondLst>
                                    <p:cond delay="600"/>
                                  </p:stCondLst>
                                  <p:childTnLst>
                                    <p:animScale>
                                      <p:cBhvr>
                                        <p:cTn id="11" dur="250" fill="hold"/>
                                        <p:tgtEl>
                                          <p:spTgt spid="24"/>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2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250" fill="hold"/>
                                        <p:tgtEl>
                                          <p:spTgt spid="27"/>
                                        </p:tgtEl>
                                        <p:attrNameLst>
                                          <p:attrName>ppt_w</p:attrName>
                                        </p:attrNameLst>
                                      </p:cBhvr>
                                      <p:tavLst>
                                        <p:tav tm="0">
                                          <p:val>
                                            <p:fltVal val="0"/>
                                          </p:val>
                                        </p:tav>
                                        <p:tav tm="100000">
                                          <p:val>
                                            <p:strVal val="#ppt_w"/>
                                          </p:val>
                                        </p:tav>
                                      </p:tavLst>
                                    </p:anim>
                                    <p:anim calcmode="lin" valueType="num">
                                      <p:cBhvr>
                                        <p:cTn id="17" dur="250" fill="hold"/>
                                        <p:tgtEl>
                                          <p:spTgt spid="27"/>
                                        </p:tgtEl>
                                        <p:attrNameLst>
                                          <p:attrName>ppt_h</p:attrName>
                                        </p:attrNameLst>
                                      </p:cBhvr>
                                      <p:tavLst>
                                        <p:tav tm="0">
                                          <p:val>
                                            <p:fltVal val="0"/>
                                          </p:val>
                                        </p:tav>
                                        <p:tav tm="100000">
                                          <p:val>
                                            <p:strVal val="#ppt_h"/>
                                          </p:val>
                                        </p:tav>
                                      </p:tavLst>
                                    </p:anim>
                                    <p:animEffect transition="in" filter="fade">
                                      <p:cBhvr>
                                        <p:cTn id="18" dur="250"/>
                                        <p:tgtEl>
                                          <p:spTgt spid="27"/>
                                        </p:tgtEl>
                                      </p:cBhvr>
                                    </p:animEffect>
                                  </p:childTnLst>
                                </p:cTn>
                              </p:par>
                              <p:par>
                                <p:cTn id="19" presetID="6" presetClass="emph" presetSubtype="0" decel="100000" fill="hold" grpId="1" nodeType="withEffect">
                                  <p:stCondLst>
                                    <p:cond delay="800"/>
                                  </p:stCondLst>
                                  <p:childTnLst>
                                    <p:animScale>
                                      <p:cBhvr>
                                        <p:cTn id="20" dur="250" fill="hold"/>
                                        <p:tgtEl>
                                          <p:spTgt spid="27"/>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7"/>
                                        </p:tgtEl>
                                      </p:cBhvr>
                                      <p:by x="83000" y="83000"/>
                                    </p:animScale>
                                  </p:childTnLst>
                                </p:cTn>
                              </p:par>
                            </p:childTnLst>
                          </p:cTn>
                        </p:par>
                        <p:par>
                          <p:cTn id="23" fill="hold">
                            <p:stCondLst>
                              <p:cond delay="1250"/>
                            </p:stCondLst>
                            <p:childTnLst>
                              <p:par>
                                <p:cTn id="24" presetID="23" presetClass="entr" presetSubtype="52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par>
                          <p:cTn id="36" fill="hold">
                            <p:stCondLst>
                              <p:cond delay="175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2250"/>
                            </p:stCondLst>
                            <p:childTnLst>
                              <p:par>
                                <p:cTn id="68" presetID="2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par>
                          <p:cTn id="71" fill="hold">
                            <p:stCondLst>
                              <p:cond delay="275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32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calcmode="lin" valueType="num">
                                      <p:cBhvr>
                                        <p:cTn id="80" dur="250" fill="hold"/>
                                        <p:tgtEl>
                                          <p:spTgt spid="26"/>
                                        </p:tgtEl>
                                        <p:attrNameLst>
                                          <p:attrName>ppt_w</p:attrName>
                                        </p:attrNameLst>
                                      </p:cBhvr>
                                      <p:tavLst>
                                        <p:tav tm="0">
                                          <p:val>
                                            <p:fltVal val="0"/>
                                          </p:val>
                                        </p:tav>
                                        <p:tav tm="100000">
                                          <p:val>
                                            <p:strVal val="#ppt_w"/>
                                          </p:val>
                                        </p:tav>
                                      </p:tavLst>
                                    </p:anim>
                                    <p:anim calcmode="lin" valueType="num">
                                      <p:cBhvr>
                                        <p:cTn id="81" dur="250" fill="hold"/>
                                        <p:tgtEl>
                                          <p:spTgt spid="26"/>
                                        </p:tgtEl>
                                        <p:attrNameLst>
                                          <p:attrName>ppt_h</p:attrName>
                                        </p:attrNameLst>
                                      </p:cBhvr>
                                      <p:tavLst>
                                        <p:tav tm="0">
                                          <p:val>
                                            <p:fltVal val="0"/>
                                          </p:val>
                                        </p:tav>
                                        <p:tav tm="100000">
                                          <p:val>
                                            <p:strVal val="#ppt_h"/>
                                          </p:val>
                                        </p:tav>
                                      </p:tavLst>
                                    </p:anim>
                                    <p:animEffect transition="in" filter="fade">
                                      <p:cBhvr>
                                        <p:cTn id="82" dur="250"/>
                                        <p:tgtEl>
                                          <p:spTgt spid="26"/>
                                        </p:tgtEl>
                                      </p:cBhvr>
                                    </p:animEffect>
                                  </p:childTnLst>
                                </p:cTn>
                              </p:par>
                            </p:childTnLst>
                          </p:cTn>
                        </p:par>
                        <p:par>
                          <p:cTn id="83" fill="hold">
                            <p:stCondLst>
                              <p:cond delay="3700"/>
                            </p:stCondLst>
                            <p:childTnLst>
                              <p:par>
                                <p:cTn id="84" presetID="22" presetClass="entr" presetSubtype="2"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right)">
                                      <p:cBhvr>
                                        <p:cTn id="86" dur="500"/>
                                        <p:tgtEl>
                                          <p:spTgt spid="14"/>
                                        </p:tgtEl>
                                      </p:cBhvr>
                                    </p:animEffect>
                                  </p:childTnLst>
                                </p:cTn>
                              </p:par>
                            </p:childTnLst>
                          </p:cTn>
                        </p:par>
                        <p:par>
                          <p:cTn id="87" fill="hold">
                            <p:stCondLst>
                              <p:cond delay="4200"/>
                            </p:stCondLst>
                            <p:childTnLst>
                              <p:par>
                                <p:cTn id="88" presetID="53" presetClass="entr" presetSubtype="16"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par>
                          <p:cTn id="93" fill="hold">
                            <p:stCondLst>
                              <p:cond delay="47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 calcmode="lin" valueType="num">
                                      <p:cBhvr>
                                        <p:cTn id="96" dur="250" fill="hold"/>
                                        <p:tgtEl>
                                          <p:spTgt spid="33"/>
                                        </p:tgtEl>
                                        <p:attrNameLst>
                                          <p:attrName>ppt_w</p:attrName>
                                        </p:attrNameLst>
                                      </p:cBhvr>
                                      <p:tavLst>
                                        <p:tav tm="0">
                                          <p:val>
                                            <p:fltVal val="0"/>
                                          </p:val>
                                        </p:tav>
                                        <p:tav tm="100000">
                                          <p:val>
                                            <p:strVal val="#ppt_w"/>
                                          </p:val>
                                        </p:tav>
                                      </p:tavLst>
                                    </p:anim>
                                    <p:anim calcmode="lin" valueType="num">
                                      <p:cBhvr>
                                        <p:cTn id="97" dur="250" fill="hold"/>
                                        <p:tgtEl>
                                          <p:spTgt spid="33"/>
                                        </p:tgtEl>
                                        <p:attrNameLst>
                                          <p:attrName>ppt_h</p:attrName>
                                        </p:attrNameLst>
                                      </p:cBhvr>
                                      <p:tavLst>
                                        <p:tav tm="0">
                                          <p:val>
                                            <p:fltVal val="0"/>
                                          </p:val>
                                        </p:tav>
                                        <p:tav tm="100000">
                                          <p:val>
                                            <p:strVal val="#ppt_h"/>
                                          </p:val>
                                        </p:tav>
                                      </p:tavLst>
                                    </p:anim>
                                    <p:animEffect transition="in" filter="fade">
                                      <p:cBhvr>
                                        <p:cTn id="98" dur="250"/>
                                        <p:tgtEl>
                                          <p:spTgt spid="33"/>
                                        </p:tgtEl>
                                      </p:cBhvr>
                                    </p:animEffect>
                                  </p:childTnLst>
                                </p:cTn>
                              </p:par>
                            </p:childTnLst>
                          </p:cTn>
                        </p:par>
                        <p:par>
                          <p:cTn id="99" fill="hold">
                            <p:stCondLst>
                              <p:cond delay="5375"/>
                            </p:stCondLst>
                            <p:childTnLst>
                              <p:par>
                                <p:cTn id="100" presetID="22" presetClass="entr" presetSubtype="2"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right)">
                                      <p:cBhvr>
                                        <p:cTn id="102" dur="500"/>
                                        <p:tgtEl>
                                          <p:spTgt spid="13"/>
                                        </p:tgtEl>
                                      </p:cBhvr>
                                    </p:animEffect>
                                  </p:childTnLst>
                                </p:cTn>
                              </p:par>
                            </p:childTnLst>
                          </p:cTn>
                        </p:par>
                        <p:par>
                          <p:cTn id="103" fill="hold">
                            <p:stCondLst>
                              <p:cond delay="5875"/>
                            </p:stCondLst>
                            <p:childTnLst>
                              <p:par>
                                <p:cTn id="104" presetID="53" presetClass="entr" presetSubtype="16"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par>
                          <p:cTn id="109" fill="hold">
                            <p:stCondLst>
                              <p:cond delay="6375"/>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34"/>
                                        </p:tgtEl>
                                        <p:attrNameLst>
                                          <p:attrName>style.visibility</p:attrName>
                                        </p:attrNameLst>
                                      </p:cBhvr>
                                      <p:to>
                                        <p:strVal val="visible"/>
                                      </p:to>
                                    </p:set>
                                    <p:anim calcmode="lin" valueType="num">
                                      <p:cBhvr>
                                        <p:cTn id="112" dur="250" fill="hold"/>
                                        <p:tgtEl>
                                          <p:spTgt spid="34"/>
                                        </p:tgtEl>
                                        <p:attrNameLst>
                                          <p:attrName>ppt_w</p:attrName>
                                        </p:attrNameLst>
                                      </p:cBhvr>
                                      <p:tavLst>
                                        <p:tav tm="0">
                                          <p:val>
                                            <p:fltVal val="0"/>
                                          </p:val>
                                        </p:tav>
                                        <p:tav tm="100000">
                                          <p:val>
                                            <p:strVal val="#ppt_w"/>
                                          </p:val>
                                        </p:tav>
                                      </p:tavLst>
                                    </p:anim>
                                    <p:anim calcmode="lin" valueType="num">
                                      <p:cBhvr>
                                        <p:cTn id="113" dur="250" fill="hold"/>
                                        <p:tgtEl>
                                          <p:spTgt spid="34"/>
                                        </p:tgtEl>
                                        <p:attrNameLst>
                                          <p:attrName>ppt_h</p:attrName>
                                        </p:attrNameLst>
                                      </p:cBhvr>
                                      <p:tavLst>
                                        <p:tav tm="0">
                                          <p:val>
                                            <p:fltVal val="0"/>
                                          </p:val>
                                        </p:tav>
                                        <p:tav tm="100000">
                                          <p:val>
                                            <p:strVal val="#ppt_h"/>
                                          </p:val>
                                        </p:tav>
                                      </p:tavLst>
                                    </p:anim>
                                    <p:animEffect transition="in" filter="fade">
                                      <p:cBhvr>
                                        <p:cTn id="114" dur="250"/>
                                        <p:tgtEl>
                                          <p:spTgt spid="34"/>
                                        </p:tgtEl>
                                      </p:cBhvr>
                                    </p:animEffect>
                                  </p:childTnLst>
                                </p:cTn>
                              </p:par>
                            </p:childTnLst>
                          </p:cTn>
                        </p:par>
                        <p:par>
                          <p:cTn id="115" fill="hold">
                            <p:stCondLst>
                              <p:cond delay="7100"/>
                            </p:stCondLst>
                            <p:childTnLst>
                              <p:par>
                                <p:cTn id="116" presetID="22" presetClass="entr" presetSubtype="8"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cTn>
                              </p:par>
                            </p:childTnLst>
                          </p:cTn>
                        </p:par>
                        <p:par>
                          <p:cTn id="119" fill="hold">
                            <p:stCondLst>
                              <p:cond delay="76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childTnLst>
                          </p:cTn>
                        </p:par>
                        <p:par>
                          <p:cTn id="125" fill="hold">
                            <p:stCondLst>
                              <p:cond delay="8100"/>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35"/>
                                        </p:tgtEl>
                                        <p:attrNameLst>
                                          <p:attrName>style.visibility</p:attrName>
                                        </p:attrNameLst>
                                      </p:cBhvr>
                                      <p:to>
                                        <p:strVal val="visible"/>
                                      </p:to>
                                    </p:set>
                                    <p:anim calcmode="lin" valueType="num">
                                      <p:cBhvr>
                                        <p:cTn id="128" dur="250" fill="hold"/>
                                        <p:tgtEl>
                                          <p:spTgt spid="35"/>
                                        </p:tgtEl>
                                        <p:attrNameLst>
                                          <p:attrName>ppt_w</p:attrName>
                                        </p:attrNameLst>
                                      </p:cBhvr>
                                      <p:tavLst>
                                        <p:tav tm="0">
                                          <p:val>
                                            <p:fltVal val="0"/>
                                          </p:val>
                                        </p:tav>
                                        <p:tav tm="100000">
                                          <p:val>
                                            <p:strVal val="#ppt_w"/>
                                          </p:val>
                                        </p:tav>
                                      </p:tavLst>
                                    </p:anim>
                                    <p:anim calcmode="lin" valueType="num">
                                      <p:cBhvr>
                                        <p:cTn id="129" dur="250" fill="hold"/>
                                        <p:tgtEl>
                                          <p:spTgt spid="35"/>
                                        </p:tgtEl>
                                        <p:attrNameLst>
                                          <p:attrName>ppt_h</p:attrName>
                                        </p:attrNameLst>
                                      </p:cBhvr>
                                      <p:tavLst>
                                        <p:tav tm="0">
                                          <p:val>
                                            <p:fltVal val="0"/>
                                          </p:val>
                                        </p:tav>
                                        <p:tav tm="100000">
                                          <p:val>
                                            <p:strVal val="#ppt_h"/>
                                          </p:val>
                                        </p:tav>
                                      </p:tavLst>
                                    </p:anim>
                                    <p:animEffect transition="in" filter="fade">
                                      <p:cBhvr>
                                        <p:cTn id="130" dur="250"/>
                                        <p:tgtEl>
                                          <p:spTgt spid="35"/>
                                        </p:tgtEl>
                                      </p:cBhvr>
                                    </p:animEffect>
                                  </p:childTnLst>
                                </p:cTn>
                              </p:par>
                            </p:childTnLst>
                          </p:cTn>
                        </p:par>
                        <p:par>
                          <p:cTn id="131" fill="hold">
                            <p:stCondLst>
                              <p:cond delay="8700"/>
                            </p:stCondLst>
                            <p:childTnLst>
                              <p:par>
                                <p:cTn id="132" presetID="22" presetClass="entr" presetSubtype="8" fill="hold" grpId="0" nodeType="after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wipe(left)">
                                      <p:cBhvr>
                                        <p:cTn id="134" dur="500"/>
                                        <p:tgtEl>
                                          <p:spTgt spid="17"/>
                                        </p:tgtEl>
                                      </p:cBhvr>
                                    </p:animEffect>
                                  </p:childTnLst>
                                </p:cTn>
                              </p:par>
                            </p:childTnLst>
                          </p:cTn>
                        </p:par>
                        <p:par>
                          <p:cTn id="135" fill="hold">
                            <p:stCondLst>
                              <p:cond delay="9200"/>
                            </p:stCondLst>
                            <p:childTnLst>
                              <p:par>
                                <p:cTn id="136" presetID="53" presetClass="entr" presetSubtype="16"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500" fill="hold"/>
                                        <p:tgtEl>
                                          <p:spTgt spid="31"/>
                                        </p:tgtEl>
                                        <p:attrNameLst>
                                          <p:attrName>ppt_w</p:attrName>
                                        </p:attrNameLst>
                                      </p:cBhvr>
                                      <p:tavLst>
                                        <p:tav tm="0">
                                          <p:val>
                                            <p:fltVal val="0"/>
                                          </p:val>
                                        </p:tav>
                                        <p:tav tm="100000">
                                          <p:val>
                                            <p:strVal val="#ppt_w"/>
                                          </p:val>
                                        </p:tav>
                                      </p:tavLst>
                                    </p:anim>
                                    <p:anim calcmode="lin" valueType="num">
                                      <p:cBhvr>
                                        <p:cTn id="139" dur="500" fill="hold"/>
                                        <p:tgtEl>
                                          <p:spTgt spid="31"/>
                                        </p:tgtEl>
                                        <p:attrNameLst>
                                          <p:attrName>ppt_h</p:attrName>
                                        </p:attrNameLst>
                                      </p:cBhvr>
                                      <p:tavLst>
                                        <p:tav tm="0">
                                          <p:val>
                                            <p:fltVal val="0"/>
                                          </p:val>
                                        </p:tav>
                                        <p:tav tm="100000">
                                          <p:val>
                                            <p:strVal val="#ppt_h"/>
                                          </p:val>
                                        </p:tav>
                                      </p:tavLst>
                                    </p:anim>
                                    <p:animEffect transition="in" filter="fade">
                                      <p:cBhvr>
                                        <p:cTn id="140" dur="500"/>
                                        <p:tgtEl>
                                          <p:spTgt spid="31"/>
                                        </p:tgtEl>
                                      </p:cBhvr>
                                    </p:animEffect>
                                  </p:childTnLst>
                                </p:cTn>
                              </p:par>
                            </p:childTnLst>
                          </p:cTn>
                        </p:par>
                        <p:par>
                          <p:cTn id="141" fill="hold">
                            <p:stCondLst>
                              <p:cond delay="9700"/>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6"/>
                                        </p:tgtEl>
                                        <p:attrNameLst>
                                          <p:attrName>style.visibility</p:attrName>
                                        </p:attrNameLst>
                                      </p:cBhvr>
                                      <p:to>
                                        <p:strVal val="visible"/>
                                      </p:to>
                                    </p:set>
                                    <p:anim calcmode="lin" valueType="num">
                                      <p:cBhvr>
                                        <p:cTn id="144" dur="250" fill="hold"/>
                                        <p:tgtEl>
                                          <p:spTgt spid="36"/>
                                        </p:tgtEl>
                                        <p:attrNameLst>
                                          <p:attrName>ppt_w</p:attrName>
                                        </p:attrNameLst>
                                      </p:cBhvr>
                                      <p:tavLst>
                                        <p:tav tm="0">
                                          <p:val>
                                            <p:fltVal val="0"/>
                                          </p:val>
                                        </p:tav>
                                        <p:tav tm="100000">
                                          <p:val>
                                            <p:strVal val="#ppt_w"/>
                                          </p:val>
                                        </p:tav>
                                      </p:tavLst>
                                    </p:anim>
                                    <p:anim calcmode="lin" valueType="num">
                                      <p:cBhvr>
                                        <p:cTn id="145" dur="250" fill="hold"/>
                                        <p:tgtEl>
                                          <p:spTgt spid="36"/>
                                        </p:tgtEl>
                                        <p:attrNameLst>
                                          <p:attrName>ppt_h</p:attrName>
                                        </p:attrNameLst>
                                      </p:cBhvr>
                                      <p:tavLst>
                                        <p:tav tm="0">
                                          <p:val>
                                            <p:fltVal val="0"/>
                                          </p:val>
                                        </p:tav>
                                        <p:tav tm="100000">
                                          <p:val>
                                            <p:strVal val="#ppt_h"/>
                                          </p:val>
                                        </p:tav>
                                      </p:tavLst>
                                    </p:anim>
                                    <p:animEffect transition="in" filter="fade">
                                      <p:cBhvr>
                                        <p:cTn id="146" dur="250"/>
                                        <p:tgtEl>
                                          <p:spTgt spid="36"/>
                                        </p:tgtEl>
                                      </p:cBhvr>
                                    </p:animEffect>
                                  </p:childTnLst>
                                </p:cTn>
                              </p:par>
                            </p:childTnLst>
                          </p:cTn>
                        </p:par>
                        <p:par>
                          <p:cTn id="147" fill="hold">
                            <p:stCondLst>
                              <p:cond delay="10125"/>
                            </p:stCondLst>
                            <p:childTnLst>
                              <p:par>
                                <p:cTn id="148" presetID="22" presetClass="entr" presetSubtype="8" fill="hold" grpId="0" nodeType="afterEffect">
                                  <p:stCondLst>
                                    <p:cond delay="0"/>
                                  </p:stCondLst>
                                  <p:childTnLst>
                                    <p:set>
                                      <p:cBhvr>
                                        <p:cTn id="149" dur="1" fill="hold">
                                          <p:stCondLst>
                                            <p:cond delay="0"/>
                                          </p:stCondLst>
                                        </p:cTn>
                                        <p:tgtEl>
                                          <p:spTgt spid="16"/>
                                        </p:tgtEl>
                                        <p:attrNameLst>
                                          <p:attrName>style.visibility</p:attrName>
                                        </p:attrNameLst>
                                      </p:cBhvr>
                                      <p:to>
                                        <p:strVal val="visible"/>
                                      </p:to>
                                    </p:set>
                                    <p:animEffect transition="in" filter="wipe(left)">
                                      <p:cBhvr>
                                        <p:cTn id="150" dur="500"/>
                                        <p:tgtEl>
                                          <p:spTgt spid="16"/>
                                        </p:tgtEl>
                                      </p:cBhvr>
                                    </p:animEffect>
                                  </p:childTnLst>
                                </p:cTn>
                              </p:par>
                            </p:childTnLst>
                          </p:cTn>
                        </p:par>
                        <p:par>
                          <p:cTn id="151" fill="hold">
                            <p:stCondLst>
                              <p:cond delay="10625"/>
                            </p:stCondLst>
                            <p:childTnLst>
                              <p:par>
                                <p:cTn id="152" presetID="53" presetClass="entr" presetSubtype="16" fill="hold" grpId="0" nodeType="after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500" fill="hold"/>
                                        <p:tgtEl>
                                          <p:spTgt spid="32"/>
                                        </p:tgtEl>
                                        <p:attrNameLst>
                                          <p:attrName>ppt_w</p:attrName>
                                        </p:attrNameLst>
                                      </p:cBhvr>
                                      <p:tavLst>
                                        <p:tav tm="0">
                                          <p:val>
                                            <p:fltVal val="0"/>
                                          </p:val>
                                        </p:tav>
                                        <p:tav tm="100000">
                                          <p:val>
                                            <p:strVal val="#ppt_w"/>
                                          </p:val>
                                        </p:tav>
                                      </p:tavLst>
                                    </p:anim>
                                    <p:anim calcmode="lin" valueType="num">
                                      <p:cBhvr>
                                        <p:cTn id="155" dur="500" fill="hold"/>
                                        <p:tgtEl>
                                          <p:spTgt spid="32"/>
                                        </p:tgtEl>
                                        <p:attrNameLst>
                                          <p:attrName>ppt_h</p:attrName>
                                        </p:attrNameLst>
                                      </p:cBhvr>
                                      <p:tavLst>
                                        <p:tav tm="0">
                                          <p:val>
                                            <p:fltVal val="0"/>
                                          </p:val>
                                        </p:tav>
                                        <p:tav tm="100000">
                                          <p:val>
                                            <p:strVal val="#ppt_h"/>
                                          </p:val>
                                        </p:tav>
                                      </p:tavLst>
                                    </p:anim>
                                    <p:animEffect transition="in" filter="fade">
                                      <p:cBhvr>
                                        <p:cTn id="156" dur="500"/>
                                        <p:tgtEl>
                                          <p:spTgt spid="32"/>
                                        </p:tgtEl>
                                      </p:cBhvr>
                                    </p:animEffect>
                                  </p:childTnLst>
                                </p:cTn>
                              </p:par>
                            </p:childTnLst>
                          </p:cTn>
                        </p:par>
                        <p:par>
                          <p:cTn id="157" fill="hold">
                            <p:stCondLst>
                              <p:cond delay="11125"/>
                            </p:stCondLst>
                            <p:childTnLst>
                              <p:par>
                                <p:cTn id="158" presetID="53" presetClass="entr" presetSubtype="16" fill="hold" grpId="0" nodeType="afterEffect">
                                  <p:stCondLst>
                                    <p:cond delay="0"/>
                                  </p:stCondLst>
                                  <p:iterate type="lt">
                                    <p:tmPct val="10000"/>
                                  </p:iterate>
                                  <p:childTnLst>
                                    <p:set>
                                      <p:cBhvr>
                                        <p:cTn id="159" dur="1" fill="hold">
                                          <p:stCondLst>
                                            <p:cond delay="0"/>
                                          </p:stCondLst>
                                        </p:cTn>
                                        <p:tgtEl>
                                          <p:spTgt spid="37"/>
                                        </p:tgtEl>
                                        <p:attrNameLst>
                                          <p:attrName>style.visibility</p:attrName>
                                        </p:attrNameLst>
                                      </p:cBhvr>
                                      <p:to>
                                        <p:strVal val="visible"/>
                                      </p:to>
                                    </p:set>
                                    <p:anim calcmode="lin" valueType="num">
                                      <p:cBhvr>
                                        <p:cTn id="160" dur="250" fill="hold"/>
                                        <p:tgtEl>
                                          <p:spTgt spid="37"/>
                                        </p:tgtEl>
                                        <p:attrNameLst>
                                          <p:attrName>ppt_w</p:attrName>
                                        </p:attrNameLst>
                                      </p:cBhvr>
                                      <p:tavLst>
                                        <p:tav tm="0">
                                          <p:val>
                                            <p:fltVal val="0"/>
                                          </p:val>
                                        </p:tav>
                                        <p:tav tm="100000">
                                          <p:val>
                                            <p:strVal val="#ppt_w"/>
                                          </p:val>
                                        </p:tav>
                                      </p:tavLst>
                                    </p:anim>
                                    <p:anim calcmode="lin" valueType="num">
                                      <p:cBhvr>
                                        <p:cTn id="161" dur="250" fill="hold"/>
                                        <p:tgtEl>
                                          <p:spTgt spid="37"/>
                                        </p:tgtEl>
                                        <p:attrNameLst>
                                          <p:attrName>ppt_h</p:attrName>
                                        </p:attrNameLst>
                                      </p:cBhvr>
                                      <p:tavLst>
                                        <p:tav tm="0">
                                          <p:val>
                                            <p:fltVal val="0"/>
                                          </p:val>
                                        </p:tav>
                                        <p:tav tm="100000">
                                          <p:val>
                                            <p:strVal val="#ppt_h"/>
                                          </p:val>
                                        </p:tav>
                                      </p:tavLst>
                                    </p:anim>
                                    <p:animEffect transition="in" filter="fade">
                                      <p:cBhvr>
                                        <p:cTn id="162"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4" grpId="2" animBg="1"/>
      <p:bldP spid="25" grpId="0"/>
      <p:bldP spid="26" grpId="0"/>
      <p:bldP spid="27" grpId="0"/>
      <p:bldP spid="27" grpId="1"/>
      <p:bldP spid="27" grpId="2"/>
      <p:bldP spid="28" grpId="0"/>
      <p:bldP spid="29" grpId="0"/>
      <p:bldP spid="30" grpId="0"/>
      <p:bldP spid="31" grpId="0"/>
      <p:bldP spid="32" grpId="0"/>
      <p:bldP spid="33" grpId="0"/>
      <p:bldP spid="34" grpId="0"/>
      <p:bldP spid="35" grpId="0"/>
      <p:bldP spid="3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812800" y="1486531"/>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932727" y="1563797"/>
            <a:ext cx="3282950" cy="555625"/>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anchor="ctr"/>
          <a:lstStyle/>
          <a:p>
            <a:pPr algn="ctr"/>
            <a:endParaRPr lang="zh-CN" altLang="en-US" sz="1015" noProof="1">
              <a:cs typeface="+mn-ea"/>
              <a:sym typeface="+mn-lt"/>
            </a:endParaRPr>
          </a:p>
        </p:txBody>
      </p:sp>
      <p:sp>
        <p:nvSpPr>
          <p:cNvPr id="13" name="文本框 12"/>
          <p:cNvSpPr txBox="1"/>
          <p:nvPr/>
        </p:nvSpPr>
        <p:spPr>
          <a:xfrm flipH="1">
            <a:off x="1290708" y="1496085"/>
            <a:ext cx="2566988" cy="558010"/>
          </a:xfrm>
          <a:prstGeom prst="rect">
            <a:avLst/>
          </a:prstGeom>
          <a:noFill/>
        </p:spPr>
        <p:txBody>
          <a:bodyPr lIns="68615" tIns="34308" rIns="68615" bIns="34308" anchor="ctr">
            <a:spAutoFit/>
          </a:bodyPr>
          <a:lstStyle/>
          <a:p>
            <a:pPr>
              <a:lnSpc>
                <a:spcPct val="150000"/>
              </a:lnSpc>
            </a:pPr>
            <a:r>
              <a:rPr lang="zh-CN" altLang="en-US" sz="2400" noProof="1">
                <a:solidFill>
                  <a:schemeClr val="bg1"/>
                </a:solidFill>
                <a:cs typeface="+mn-ea"/>
                <a:sym typeface="+mn-lt"/>
              </a:rPr>
              <a:t>塑造高绩效团队</a:t>
            </a:r>
          </a:p>
        </p:txBody>
      </p:sp>
      <p:sp>
        <p:nvSpPr>
          <p:cNvPr id="15" name="椭圆 14">
            <a:extLst>
              <a:ext uri="{FF2B5EF4-FFF2-40B4-BE49-F238E27FC236}">
                <a16:creationId xmlns="" xmlns:a16="http://schemas.microsoft.com/office/drawing/2014/main" id="{BF1C26B2-0A46-4182-AFDD-4F5691377443}"/>
              </a:ext>
            </a:extLst>
          </p:cNvPr>
          <p:cNvSpPr>
            <a:spLocks noChangeAspect="1"/>
          </p:cNvSpPr>
          <p:nvPr/>
        </p:nvSpPr>
        <p:spPr>
          <a:xfrm>
            <a:off x="736600" y="2552631"/>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 name="文本框 15">
            <a:extLst>
              <a:ext uri="{FF2B5EF4-FFF2-40B4-BE49-F238E27FC236}">
                <a16:creationId xmlns="" xmlns:a16="http://schemas.microsoft.com/office/drawing/2014/main" id="{D6125A0A-D6D5-45C4-AE41-C4DCFA3C36DF}"/>
              </a:ext>
            </a:extLst>
          </p:cNvPr>
          <p:cNvSpPr txBox="1"/>
          <p:nvPr/>
        </p:nvSpPr>
        <p:spPr>
          <a:xfrm>
            <a:off x="767525" y="2597021"/>
            <a:ext cx="627095" cy="523220"/>
          </a:xfrm>
          <a:prstGeom prst="rect">
            <a:avLst/>
          </a:prstGeom>
          <a:noFill/>
        </p:spPr>
        <p:txBody>
          <a:bodyPr wrap="non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17" name="文本框 16">
            <a:extLst>
              <a:ext uri="{FF2B5EF4-FFF2-40B4-BE49-F238E27FC236}">
                <a16:creationId xmlns="" xmlns:a16="http://schemas.microsoft.com/office/drawing/2014/main" id="{5F5CEFEA-BA01-4A70-BE9D-A15B4E9FB016}"/>
              </a:ext>
            </a:extLst>
          </p:cNvPr>
          <p:cNvSpPr txBox="1">
            <a:spLocks/>
          </p:cNvSpPr>
          <p:nvPr/>
        </p:nvSpPr>
        <p:spPr>
          <a:xfrm>
            <a:off x="1522913" y="2567276"/>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加强团队成员之间的合作力度 </a:t>
            </a:r>
          </a:p>
        </p:txBody>
      </p:sp>
      <p:sp>
        <p:nvSpPr>
          <p:cNvPr id="18" name="椭圆 17">
            <a:extLst>
              <a:ext uri="{FF2B5EF4-FFF2-40B4-BE49-F238E27FC236}">
                <a16:creationId xmlns="" xmlns:a16="http://schemas.microsoft.com/office/drawing/2014/main" id="{BF1C26B2-0A46-4182-AFDD-4F5691377443}"/>
              </a:ext>
            </a:extLst>
          </p:cNvPr>
          <p:cNvSpPr>
            <a:spLocks noChangeAspect="1"/>
          </p:cNvSpPr>
          <p:nvPr/>
        </p:nvSpPr>
        <p:spPr>
          <a:xfrm>
            <a:off x="751096" y="3356397"/>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 name="文本框 18">
            <a:extLst>
              <a:ext uri="{FF2B5EF4-FFF2-40B4-BE49-F238E27FC236}">
                <a16:creationId xmlns="" xmlns:a16="http://schemas.microsoft.com/office/drawing/2014/main" id="{D6125A0A-D6D5-45C4-AE41-C4DCFA3C36DF}"/>
              </a:ext>
            </a:extLst>
          </p:cNvPr>
          <p:cNvSpPr txBox="1"/>
          <p:nvPr/>
        </p:nvSpPr>
        <p:spPr>
          <a:xfrm>
            <a:off x="782021" y="3400787"/>
            <a:ext cx="627095" cy="523220"/>
          </a:xfrm>
          <a:prstGeom prst="rect">
            <a:avLst/>
          </a:prstGeom>
          <a:noFill/>
        </p:spPr>
        <p:txBody>
          <a:bodyPr wrap="non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0" name="文本框 19">
            <a:extLst>
              <a:ext uri="{FF2B5EF4-FFF2-40B4-BE49-F238E27FC236}">
                <a16:creationId xmlns="" xmlns:a16="http://schemas.microsoft.com/office/drawing/2014/main" id="{5F5CEFEA-BA01-4A70-BE9D-A15B4E9FB016}"/>
              </a:ext>
            </a:extLst>
          </p:cNvPr>
          <p:cNvSpPr txBox="1">
            <a:spLocks/>
          </p:cNvSpPr>
          <p:nvPr/>
        </p:nvSpPr>
        <p:spPr>
          <a:xfrm>
            <a:off x="1522913" y="3386273"/>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更有效的管理</a:t>
            </a:r>
          </a:p>
        </p:txBody>
      </p:sp>
      <p:sp>
        <p:nvSpPr>
          <p:cNvPr id="23" name="椭圆 22">
            <a:extLst>
              <a:ext uri="{FF2B5EF4-FFF2-40B4-BE49-F238E27FC236}">
                <a16:creationId xmlns="" xmlns:a16="http://schemas.microsoft.com/office/drawing/2014/main" id="{BF1C26B2-0A46-4182-AFDD-4F5691377443}"/>
              </a:ext>
            </a:extLst>
          </p:cNvPr>
          <p:cNvSpPr>
            <a:spLocks noChangeAspect="1"/>
          </p:cNvSpPr>
          <p:nvPr/>
        </p:nvSpPr>
        <p:spPr>
          <a:xfrm>
            <a:off x="767525" y="4211717"/>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4" name="文本框 23">
            <a:extLst>
              <a:ext uri="{FF2B5EF4-FFF2-40B4-BE49-F238E27FC236}">
                <a16:creationId xmlns="" xmlns:a16="http://schemas.microsoft.com/office/drawing/2014/main" id="{D6125A0A-D6D5-45C4-AE41-C4DCFA3C36DF}"/>
              </a:ext>
            </a:extLst>
          </p:cNvPr>
          <p:cNvSpPr txBox="1"/>
          <p:nvPr/>
        </p:nvSpPr>
        <p:spPr>
          <a:xfrm>
            <a:off x="798450" y="4256107"/>
            <a:ext cx="627095" cy="523220"/>
          </a:xfrm>
          <a:prstGeom prst="rect">
            <a:avLst/>
          </a:prstGeom>
          <a:noFill/>
        </p:spPr>
        <p:txBody>
          <a:bodyPr wrap="non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25" name="文本框 24">
            <a:extLst>
              <a:ext uri="{FF2B5EF4-FFF2-40B4-BE49-F238E27FC236}">
                <a16:creationId xmlns="" xmlns:a16="http://schemas.microsoft.com/office/drawing/2014/main" id="{5F5CEFEA-BA01-4A70-BE9D-A15B4E9FB016}"/>
              </a:ext>
            </a:extLst>
          </p:cNvPr>
          <p:cNvSpPr txBox="1">
            <a:spLocks/>
          </p:cNvSpPr>
          <p:nvPr/>
        </p:nvSpPr>
        <p:spPr>
          <a:xfrm>
            <a:off x="1539342" y="4241593"/>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更好地作出决定</a:t>
            </a:r>
          </a:p>
        </p:txBody>
      </p:sp>
      <p:sp>
        <p:nvSpPr>
          <p:cNvPr id="26" name="椭圆 25">
            <a:extLst>
              <a:ext uri="{FF2B5EF4-FFF2-40B4-BE49-F238E27FC236}">
                <a16:creationId xmlns="" xmlns:a16="http://schemas.microsoft.com/office/drawing/2014/main" id="{BF1C26B2-0A46-4182-AFDD-4F5691377443}"/>
              </a:ext>
            </a:extLst>
          </p:cNvPr>
          <p:cNvSpPr>
            <a:spLocks noChangeAspect="1"/>
          </p:cNvSpPr>
          <p:nvPr/>
        </p:nvSpPr>
        <p:spPr>
          <a:xfrm>
            <a:off x="767525" y="5000613"/>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7" name="文本框 26">
            <a:extLst>
              <a:ext uri="{FF2B5EF4-FFF2-40B4-BE49-F238E27FC236}">
                <a16:creationId xmlns="" xmlns:a16="http://schemas.microsoft.com/office/drawing/2014/main" id="{D6125A0A-D6D5-45C4-AE41-C4DCFA3C36DF}"/>
              </a:ext>
            </a:extLst>
          </p:cNvPr>
          <p:cNvSpPr txBox="1"/>
          <p:nvPr/>
        </p:nvSpPr>
        <p:spPr>
          <a:xfrm>
            <a:off x="798450" y="5045003"/>
            <a:ext cx="627095" cy="523220"/>
          </a:xfrm>
          <a:prstGeom prst="rect">
            <a:avLst/>
          </a:prstGeom>
          <a:noFill/>
        </p:spPr>
        <p:txBody>
          <a:bodyPr wrap="non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28" name="文本框 27">
            <a:extLst>
              <a:ext uri="{FF2B5EF4-FFF2-40B4-BE49-F238E27FC236}">
                <a16:creationId xmlns="" xmlns:a16="http://schemas.microsoft.com/office/drawing/2014/main" id="{5F5CEFEA-BA01-4A70-BE9D-A15B4E9FB016}"/>
              </a:ext>
            </a:extLst>
          </p:cNvPr>
          <p:cNvSpPr txBox="1">
            <a:spLocks/>
          </p:cNvSpPr>
          <p:nvPr/>
        </p:nvSpPr>
        <p:spPr>
          <a:xfrm>
            <a:off x="1539342" y="5030489"/>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更好地提高生产率</a:t>
            </a:r>
          </a:p>
        </p:txBody>
      </p:sp>
      <p:sp>
        <p:nvSpPr>
          <p:cNvPr id="29" name="椭圆 28">
            <a:extLst>
              <a:ext uri="{FF2B5EF4-FFF2-40B4-BE49-F238E27FC236}">
                <a16:creationId xmlns="" xmlns:a16="http://schemas.microsoft.com/office/drawing/2014/main" id="{BF1C26B2-0A46-4182-AFDD-4F5691377443}"/>
              </a:ext>
            </a:extLst>
          </p:cNvPr>
          <p:cNvSpPr>
            <a:spLocks noChangeAspect="1"/>
          </p:cNvSpPr>
          <p:nvPr/>
        </p:nvSpPr>
        <p:spPr>
          <a:xfrm>
            <a:off x="783936" y="5795150"/>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0" name="文本框 29">
            <a:extLst>
              <a:ext uri="{FF2B5EF4-FFF2-40B4-BE49-F238E27FC236}">
                <a16:creationId xmlns="" xmlns:a16="http://schemas.microsoft.com/office/drawing/2014/main" id="{D6125A0A-D6D5-45C4-AE41-C4DCFA3C36DF}"/>
              </a:ext>
            </a:extLst>
          </p:cNvPr>
          <p:cNvSpPr txBox="1"/>
          <p:nvPr/>
        </p:nvSpPr>
        <p:spPr>
          <a:xfrm>
            <a:off x="785833" y="5839540"/>
            <a:ext cx="627095" cy="523220"/>
          </a:xfrm>
          <a:prstGeom prst="rect">
            <a:avLst/>
          </a:prstGeom>
          <a:noFill/>
        </p:spPr>
        <p:txBody>
          <a:bodyPr wrap="none" rtlCol="0">
            <a:spAutoFit/>
          </a:bodyPr>
          <a:lstStyle/>
          <a:p>
            <a:r>
              <a:rPr lang="en-US" altLang="zh-CN" sz="2800" dirty="0">
                <a:solidFill>
                  <a:schemeClr val="bg1"/>
                </a:solidFill>
                <a:cs typeface="+mn-ea"/>
                <a:sym typeface="+mn-lt"/>
              </a:rPr>
              <a:t>05</a:t>
            </a:r>
            <a:endParaRPr lang="zh-CN" altLang="en-US" sz="2800" dirty="0">
              <a:solidFill>
                <a:schemeClr val="bg1"/>
              </a:solidFill>
              <a:cs typeface="+mn-ea"/>
              <a:sym typeface="+mn-lt"/>
            </a:endParaRPr>
          </a:p>
        </p:txBody>
      </p:sp>
      <p:sp>
        <p:nvSpPr>
          <p:cNvPr id="31" name="文本框 30">
            <a:extLst>
              <a:ext uri="{FF2B5EF4-FFF2-40B4-BE49-F238E27FC236}">
                <a16:creationId xmlns="" xmlns:a16="http://schemas.microsoft.com/office/drawing/2014/main" id="{5F5CEFEA-BA01-4A70-BE9D-A15B4E9FB016}"/>
              </a:ext>
            </a:extLst>
          </p:cNvPr>
          <p:cNvSpPr txBox="1">
            <a:spLocks/>
          </p:cNvSpPr>
          <p:nvPr/>
        </p:nvSpPr>
        <p:spPr>
          <a:xfrm>
            <a:off x="1570267" y="5825026"/>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能有更高的效率和更好地绩效</a:t>
            </a:r>
          </a:p>
        </p:txBody>
      </p:sp>
      <p:grpSp>
        <p:nvGrpSpPr>
          <p:cNvPr id="32" name="组合 31">
            <a:extLst>
              <a:ext uri="{FF2B5EF4-FFF2-40B4-BE49-F238E27FC236}">
                <a16:creationId xmlns="" xmlns:a16="http://schemas.microsoft.com/office/drawing/2014/main" id="{3D4ACC0D-E0C9-4B08-8BA6-883D087B3820}"/>
              </a:ext>
            </a:extLst>
          </p:cNvPr>
          <p:cNvGrpSpPr/>
          <p:nvPr/>
        </p:nvGrpSpPr>
        <p:grpSpPr>
          <a:xfrm>
            <a:off x="167640" y="379246"/>
            <a:ext cx="8193773" cy="646331"/>
            <a:chOff x="167640" y="131596"/>
            <a:chExt cx="8193773" cy="646331"/>
          </a:xfrm>
        </p:grpSpPr>
        <p:sp>
          <p:nvSpPr>
            <p:cNvPr id="33" name="矩形 32">
              <a:extLst>
                <a:ext uri="{FF2B5EF4-FFF2-40B4-BE49-F238E27FC236}">
                  <a16:creationId xmlns="" xmlns:a16="http://schemas.microsoft.com/office/drawing/2014/main" id="{A3C35956-A465-4968-898A-740B44AED2B7}"/>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4" name="矩形 33">
              <a:extLst>
                <a:ext uri="{FF2B5EF4-FFF2-40B4-BE49-F238E27FC236}">
                  <a16:creationId xmlns="" xmlns:a16="http://schemas.microsoft.com/office/drawing/2014/main" id="{CA5D869F-44E3-443C-8BA7-BB9F27F870AE}"/>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Rectangle 6">
              <a:extLst>
                <a:ext uri="{FF2B5EF4-FFF2-40B4-BE49-F238E27FC236}">
                  <a16:creationId xmlns="" xmlns:a16="http://schemas.microsoft.com/office/drawing/2014/main" id="{CD33D398-A9DE-4281-BD20-00EE8771442B}"/>
                </a:ext>
              </a:extLst>
            </p:cNvPr>
            <p:cNvSpPr>
              <a:spLocks noChangeArrowheads="1"/>
            </p:cNvSpPr>
            <p:nvPr/>
          </p:nvSpPr>
          <p:spPr bwMode="auto">
            <a:xfrm>
              <a:off x="1148080" y="13159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有效塑造高效团队</a:t>
              </a:r>
            </a:p>
          </p:txBody>
        </p:sp>
      </p:grpSp>
      <p:pic>
        <p:nvPicPr>
          <p:cNvPr id="21" name="图片 20">
            <a:extLst>
              <a:ext uri="{FF2B5EF4-FFF2-40B4-BE49-F238E27FC236}">
                <a16:creationId xmlns="" xmlns:a16="http://schemas.microsoft.com/office/drawing/2014/main" id="{26AD9A5B-7297-440B-BBBC-FD95C65EA3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7004" y="2146355"/>
            <a:ext cx="5993651" cy="4190476"/>
          </a:xfrm>
          <a:prstGeom prst="rect">
            <a:avLst/>
          </a:prstGeom>
        </p:spPr>
      </p:pic>
    </p:spTree>
    <p:extLst>
      <p:ext uri="{BB962C8B-B14F-4D97-AF65-F5344CB8AC3E}">
        <p14:creationId xmlns:p14="http://schemas.microsoft.com/office/powerpoint/2010/main" val="70838167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500"/>
                                        <p:tgtEl>
                                          <p:spTgt spid="12"/>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50" fill="hold"/>
                                        <p:tgtEl>
                                          <p:spTgt spid="15"/>
                                        </p:tgtEl>
                                        <p:attrNameLst>
                                          <p:attrName>ppt_w</p:attrName>
                                        </p:attrNameLst>
                                      </p:cBhvr>
                                      <p:tavLst>
                                        <p:tav tm="0">
                                          <p:val>
                                            <p:fltVal val="0"/>
                                          </p:val>
                                        </p:tav>
                                        <p:tav tm="100000">
                                          <p:val>
                                            <p:strVal val="#ppt_w"/>
                                          </p:val>
                                        </p:tav>
                                      </p:tavLst>
                                    </p:anim>
                                    <p:anim calcmode="lin" valueType="num">
                                      <p:cBhvr>
                                        <p:cTn id="22" dur="250" fill="hold"/>
                                        <p:tgtEl>
                                          <p:spTgt spid="15"/>
                                        </p:tgtEl>
                                        <p:attrNameLst>
                                          <p:attrName>ppt_h</p:attrName>
                                        </p:attrNameLst>
                                      </p:cBhvr>
                                      <p:tavLst>
                                        <p:tav tm="0">
                                          <p:val>
                                            <p:fltVal val="0"/>
                                          </p:val>
                                        </p:tav>
                                        <p:tav tm="100000">
                                          <p:val>
                                            <p:strVal val="#ppt_h"/>
                                          </p:val>
                                        </p:tav>
                                      </p:tavLst>
                                    </p:anim>
                                    <p:animEffect transition="in" filter="fade">
                                      <p:cBhvr>
                                        <p:cTn id="23" dur="250"/>
                                        <p:tgtEl>
                                          <p:spTgt spid="15"/>
                                        </p:tgtEl>
                                      </p:cBhvr>
                                    </p:animEffect>
                                  </p:childTnLst>
                                </p:cTn>
                              </p:par>
                              <p:par>
                                <p:cTn id="24" presetID="6" presetClass="emph" presetSubtype="0" decel="100000" fill="hold" grpId="1" nodeType="withEffect">
                                  <p:stCondLst>
                                    <p:cond delay="200"/>
                                  </p:stCondLst>
                                  <p:childTnLst>
                                    <p:animScale>
                                      <p:cBhvr>
                                        <p:cTn id="25" dur="250" fill="hold"/>
                                        <p:tgtEl>
                                          <p:spTgt spid="15"/>
                                        </p:tgtEl>
                                      </p:cBhvr>
                                      <p:by x="120000" y="120000"/>
                                    </p:animScale>
                                  </p:childTnLst>
                                </p:cTn>
                              </p:par>
                              <p:par>
                                <p:cTn id="26" presetID="6" presetClass="emph" presetSubtype="0" decel="100000" fill="hold" grpId="2" nodeType="withEffect">
                                  <p:stCondLst>
                                    <p:cond delay="400"/>
                                  </p:stCondLst>
                                  <p:childTnLst>
                                    <p:animScale>
                                      <p:cBhvr>
                                        <p:cTn id="27" dur="250" fill="hold"/>
                                        <p:tgtEl>
                                          <p:spTgt spid="15"/>
                                        </p:tgtEl>
                                      </p:cBhvr>
                                      <p:by x="83000" y="83000"/>
                                    </p:animScale>
                                  </p:childTnLst>
                                </p:cTn>
                              </p:par>
                              <p:par>
                                <p:cTn id="28" presetID="53" presetClass="entr" presetSubtype="16" fill="hold" grpId="0" nodeType="withEffect">
                                  <p:stCondLst>
                                    <p:cond delay="4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250" fill="hold"/>
                                        <p:tgtEl>
                                          <p:spTgt spid="16"/>
                                        </p:tgtEl>
                                        <p:attrNameLst>
                                          <p:attrName>ppt_w</p:attrName>
                                        </p:attrNameLst>
                                      </p:cBhvr>
                                      <p:tavLst>
                                        <p:tav tm="0">
                                          <p:val>
                                            <p:fltVal val="0"/>
                                          </p:val>
                                        </p:tav>
                                        <p:tav tm="100000">
                                          <p:val>
                                            <p:strVal val="#ppt_w"/>
                                          </p:val>
                                        </p:tav>
                                      </p:tavLst>
                                    </p:anim>
                                    <p:anim calcmode="lin" valueType="num">
                                      <p:cBhvr>
                                        <p:cTn id="31" dur="250" fill="hold"/>
                                        <p:tgtEl>
                                          <p:spTgt spid="16"/>
                                        </p:tgtEl>
                                        <p:attrNameLst>
                                          <p:attrName>ppt_h</p:attrName>
                                        </p:attrNameLst>
                                      </p:cBhvr>
                                      <p:tavLst>
                                        <p:tav tm="0">
                                          <p:val>
                                            <p:fltVal val="0"/>
                                          </p:val>
                                        </p:tav>
                                        <p:tav tm="100000">
                                          <p:val>
                                            <p:strVal val="#ppt_h"/>
                                          </p:val>
                                        </p:tav>
                                      </p:tavLst>
                                    </p:anim>
                                    <p:animEffect transition="in" filter="fade">
                                      <p:cBhvr>
                                        <p:cTn id="32" dur="250"/>
                                        <p:tgtEl>
                                          <p:spTgt spid="16"/>
                                        </p:tgtEl>
                                      </p:cBhvr>
                                    </p:animEffect>
                                  </p:childTnLst>
                                </p:cTn>
                              </p:par>
                              <p:par>
                                <p:cTn id="33" presetID="6" presetClass="emph" presetSubtype="0" decel="100000" fill="hold" grpId="1" nodeType="withEffect">
                                  <p:stCondLst>
                                    <p:cond delay="600"/>
                                  </p:stCondLst>
                                  <p:childTnLst>
                                    <p:animScale>
                                      <p:cBhvr>
                                        <p:cTn id="34" dur="250" fill="hold"/>
                                        <p:tgtEl>
                                          <p:spTgt spid="16"/>
                                        </p:tgtEl>
                                      </p:cBhvr>
                                      <p:by x="120000" y="120000"/>
                                    </p:animScale>
                                  </p:childTnLst>
                                </p:cTn>
                              </p:par>
                              <p:par>
                                <p:cTn id="35" presetID="6" presetClass="emph" presetSubtype="0" decel="100000" fill="hold" grpId="2" nodeType="withEffect">
                                  <p:stCondLst>
                                    <p:cond delay="800"/>
                                  </p:stCondLst>
                                  <p:childTnLst>
                                    <p:animScale>
                                      <p:cBhvr>
                                        <p:cTn id="36" dur="250" fill="hold"/>
                                        <p:tgtEl>
                                          <p:spTgt spid="16"/>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35" presetClass="path" presetSubtype="0" accel="50000" decel="50000" fill="hold" grpId="1" nodeType="withEffect">
                                  <p:stCondLst>
                                    <p:cond delay="400"/>
                                  </p:stCondLst>
                                  <p:childTnLst>
                                    <p:animMotion origin="layout" path="M 3.125E-6 4.44444E-6 L -0.09453 4.44444E-6 " pathEditMode="relative" rAng="0" ptsTypes="AA">
                                      <p:cBhvr>
                                        <p:cTn id="43" dur="1000" spd="-100000" fill="hold"/>
                                        <p:tgtEl>
                                          <p:spTgt spid="17"/>
                                        </p:tgtEl>
                                        <p:attrNameLst>
                                          <p:attrName>ppt_x</p:attrName>
                                          <p:attrName>ppt_y</p:attrName>
                                        </p:attrNameLst>
                                      </p:cBhvr>
                                      <p:rCtr x="-4727" y="0"/>
                                    </p:animMotion>
                                  </p:childTnLst>
                                </p:cTn>
                              </p:par>
                            </p:childTnLst>
                          </p:cTn>
                        </p:par>
                        <p:par>
                          <p:cTn id="44" fill="hold">
                            <p:stCondLst>
                              <p:cond delay="265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50" fill="hold"/>
                                        <p:tgtEl>
                                          <p:spTgt spid="18"/>
                                        </p:tgtEl>
                                        <p:attrNameLst>
                                          <p:attrName>ppt_w</p:attrName>
                                        </p:attrNameLst>
                                      </p:cBhvr>
                                      <p:tavLst>
                                        <p:tav tm="0">
                                          <p:val>
                                            <p:fltVal val="0"/>
                                          </p:val>
                                        </p:tav>
                                        <p:tav tm="100000">
                                          <p:val>
                                            <p:strVal val="#ppt_w"/>
                                          </p:val>
                                        </p:tav>
                                      </p:tavLst>
                                    </p:anim>
                                    <p:anim calcmode="lin" valueType="num">
                                      <p:cBhvr>
                                        <p:cTn id="48" dur="250" fill="hold"/>
                                        <p:tgtEl>
                                          <p:spTgt spid="18"/>
                                        </p:tgtEl>
                                        <p:attrNameLst>
                                          <p:attrName>ppt_h</p:attrName>
                                        </p:attrNameLst>
                                      </p:cBhvr>
                                      <p:tavLst>
                                        <p:tav tm="0">
                                          <p:val>
                                            <p:fltVal val="0"/>
                                          </p:val>
                                        </p:tav>
                                        <p:tav tm="100000">
                                          <p:val>
                                            <p:strVal val="#ppt_h"/>
                                          </p:val>
                                        </p:tav>
                                      </p:tavLst>
                                    </p:anim>
                                    <p:animEffect transition="in" filter="fade">
                                      <p:cBhvr>
                                        <p:cTn id="49" dur="250"/>
                                        <p:tgtEl>
                                          <p:spTgt spid="18"/>
                                        </p:tgtEl>
                                      </p:cBhvr>
                                    </p:animEffect>
                                  </p:childTnLst>
                                </p:cTn>
                              </p:par>
                              <p:par>
                                <p:cTn id="50" presetID="6" presetClass="emph" presetSubtype="0" decel="100000" fill="hold" grpId="1" nodeType="withEffect">
                                  <p:stCondLst>
                                    <p:cond delay="200"/>
                                  </p:stCondLst>
                                  <p:childTnLst>
                                    <p:animScale>
                                      <p:cBhvr>
                                        <p:cTn id="51" dur="250" fill="hold"/>
                                        <p:tgtEl>
                                          <p:spTgt spid="18"/>
                                        </p:tgtEl>
                                      </p:cBhvr>
                                      <p:by x="120000" y="120000"/>
                                    </p:animScale>
                                  </p:childTnLst>
                                </p:cTn>
                              </p:par>
                              <p:par>
                                <p:cTn id="52" presetID="6" presetClass="emph" presetSubtype="0" decel="100000" fill="hold" grpId="2" nodeType="withEffect">
                                  <p:stCondLst>
                                    <p:cond delay="400"/>
                                  </p:stCondLst>
                                  <p:childTnLst>
                                    <p:animScale>
                                      <p:cBhvr>
                                        <p:cTn id="53" dur="250" fill="hold"/>
                                        <p:tgtEl>
                                          <p:spTgt spid="18"/>
                                        </p:tgtEl>
                                      </p:cBhvr>
                                      <p:by x="83000" y="83000"/>
                                    </p:animScale>
                                  </p:childTnLst>
                                </p:cTn>
                              </p:par>
                              <p:par>
                                <p:cTn id="54" presetID="53" presetClass="entr" presetSubtype="16" fill="hold" grpId="0" nodeType="withEffect">
                                  <p:stCondLst>
                                    <p:cond delay="4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fltVal val="0"/>
                                          </p:val>
                                        </p:tav>
                                        <p:tav tm="100000">
                                          <p:val>
                                            <p:strVal val="#ppt_w"/>
                                          </p:val>
                                        </p:tav>
                                      </p:tavLst>
                                    </p:anim>
                                    <p:anim calcmode="lin" valueType="num">
                                      <p:cBhvr>
                                        <p:cTn id="57" dur="250" fill="hold"/>
                                        <p:tgtEl>
                                          <p:spTgt spid="19"/>
                                        </p:tgtEl>
                                        <p:attrNameLst>
                                          <p:attrName>ppt_h</p:attrName>
                                        </p:attrNameLst>
                                      </p:cBhvr>
                                      <p:tavLst>
                                        <p:tav tm="0">
                                          <p:val>
                                            <p:fltVal val="0"/>
                                          </p:val>
                                        </p:tav>
                                        <p:tav tm="100000">
                                          <p:val>
                                            <p:strVal val="#ppt_h"/>
                                          </p:val>
                                        </p:tav>
                                      </p:tavLst>
                                    </p:anim>
                                    <p:animEffect transition="in" filter="fade">
                                      <p:cBhvr>
                                        <p:cTn id="58" dur="250"/>
                                        <p:tgtEl>
                                          <p:spTgt spid="19"/>
                                        </p:tgtEl>
                                      </p:cBhvr>
                                    </p:animEffect>
                                  </p:childTnLst>
                                </p:cTn>
                              </p:par>
                              <p:par>
                                <p:cTn id="59" presetID="6" presetClass="emph" presetSubtype="0" decel="100000" fill="hold" grpId="1" nodeType="withEffect">
                                  <p:stCondLst>
                                    <p:cond delay="600"/>
                                  </p:stCondLst>
                                  <p:childTnLst>
                                    <p:animScale>
                                      <p:cBhvr>
                                        <p:cTn id="60" dur="250" fill="hold"/>
                                        <p:tgtEl>
                                          <p:spTgt spid="19"/>
                                        </p:tgtEl>
                                      </p:cBhvr>
                                      <p:by x="120000" y="120000"/>
                                    </p:animScale>
                                  </p:childTnLst>
                                </p:cTn>
                              </p:par>
                              <p:par>
                                <p:cTn id="61" presetID="6" presetClass="emph" presetSubtype="0" decel="100000" fill="hold" grpId="2" nodeType="withEffect">
                                  <p:stCondLst>
                                    <p:cond delay="800"/>
                                  </p:stCondLst>
                                  <p:childTnLst>
                                    <p:animScale>
                                      <p:cBhvr>
                                        <p:cTn id="62" dur="250" fill="hold"/>
                                        <p:tgtEl>
                                          <p:spTgt spid="19"/>
                                        </p:tgtEl>
                                      </p:cBhvr>
                                      <p:by x="83000" y="83000"/>
                                    </p:animScale>
                                  </p:childTnLst>
                                </p:cTn>
                              </p:par>
                              <p:par>
                                <p:cTn id="63" presetID="53" presetClass="entr" presetSubtype="16" fill="hold" grpId="0" nodeType="withEffect">
                                  <p:stCondLst>
                                    <p:cond delay="40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35" presetClass="path" presetSubtype="0" accel="50000" decel="50000" fill="hold" grpId="1" nodeType="withEffect">
                                  <p:stCondLst>
                                    <p:cond delay="400"/>
                                  </p:stCondLst>
                                  <p:childTnLst>
                                    <p:animMotion origin="layout" path="M 3.125E-6 0 L -0.09453 0 " pathEditMode="relative" rAng="0" ptsTypes="AA">
                                      <p:cBhvr>
                                        <p:cTn id="69" dur="1000" spd="-100000" fill="hold"/>
                                        <p:tgtEl>
                                          <p:spTgt spid="20"/>
                                        </p:tgtEl>
                                        <p:attrNameLst>
                                          <p:attrName>ppt_x</p:attrName>
                                          <p:attrName>ppt_y</p:attrName>
                                        </p:attrNameLst>
                                      </p:cBhvr>
                                      <p:rCtr x="-4727" y="0"/>
                                    </p:animMotion>
                                  </p:childTnLst>
                                </p:cTn>
                              </p:par>
                            </p:childTnLst>
                          </p:cTn>
                        </p:par>
                        <p:par>
                          <p:cTn id="70" fill="hold">
                            <p:stCondLst>
                              <p:cond delay="40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50" fill="hold"/>
                                        <p:tgtEl>
                                          <p:spTgt spid="23"/>
                                        </p:tgtEl>
                                        <p:attrNameLst>
                                          <p:attrName>ppt_w</p:attrName>
                                        </p:attrNameLst>
                                      </p:cBhvr>
                                      <p:tavLst>
                                        <p:tav tm="0">
                                          <p:val>
                                            <p:fltVal val="0"/>
                                          </p:val>
                                        </p:tav>
                                        <p:tav tm="100000">
                                          <p:val>
                                            <p:strVal val="#ppt_w"/>
                                          </p:val>
                                        </p:tav>
                                      </p:tavLst>
                                    </p:anim>
                                    <p:anim calcmode="lin" valueType="num">
                                      <p:cBhvr>
                                        <p:cTn id="74" dur="250" fill="hold"/>
                                        <p:tgtEl>
                                          <p:spTgt spid="23"/>
                                        </p:tgtEl>
                                        <p:attrNameLst>
                                          <p:attrName>ppt_h</p:attrName>
                                        </p:attrNameLst>
                                      </p:cBhvr>
                                      <p:tavLst>
                                        <p:tav tm="0">
                                          <p:val>
                                            <p:fltVal val="0"/>
                                          </p:val>
                                        </p:tav>
                                        <p:tav tm="100000">
                                          <p:val>
                                            <p:strVal val="#ppt_h"/>
                                          </p:val>
                                        </p:tav>
                                      </p:tavLst>
                                    </p:anim>
                                    <p:animEffect transition="in" filter="fade">
                                      <p:cBhvr>
                                        <p:cTn id="75" dur="250"/>
                                        <p:tgtEl>
                                          <p:spTgt spid="23"/>
                                        </p:tgtEl>
                                      </p:cBhvr>
                                    </p:animEffect>
                                  </p:childTnLst>
                                </p:cTn>
                              </p:par>
                              <p:par>
                                <p:cTn id="76" presetID="6" presetClass="emph" presetSubtype="0" decel="100000" fill="hold" grpId="1" nodeType="withEffect">
                                  <p:stCondLst>
                                    <p:cond delay="200"/>
                                  </p:stCondLst>
                                  <p:childTnLst>
                                    <p:animScale>
                                      <p:cBhvr>
                                        <p:cTn id="77" dur="250" fill="hold"/>
                                        <p:tgtEl>
                                          <p:spTgt spid="23"/>
                                        </p:tgtEl>
                                      </p:cBhvr>
                                      <p:by x="120000" y="120000"/>
                                    </p:animScale>
                                  </p:childTnLst>
                                </p:cTn>
                              </p:par>
                              <p:par>
                                <p:cTn id="78" presetID="6" presetClass="emph" presetSubtype="0" decel="100000" fill="hold" grpId="2" nodeType="withEffect">
                                  <p:stCondLst>
                                    <p:cond delay="400"/>
                                  </p:stCondLst>
                                  <p:childTnLst>
                                    <p:animScale>
                                      <p:cBhvr>
                                        <p:cTn id="79" dur="250" fill="hold"/>
                                        <p:tgtEl>
                                          <p:spTgt spid="23"/>
                                        </p:tgtEl>
                                      </p:cBhvr>
                                      <p:by x="83000" y="83000"/>
                                    </p:animScale>
                                  </p:childTnLst>
                                </p:cTn>
                              </p:par>
                              <p:par>
                                <p:cTn id="80" presetID="53" presetClass="entr" presetSubtype="16" fill="hold" grpId="0" nodeType="withEffect">
                                  <p:stCondLst>
                                    <p:cond delay="400"/>
                                  </p:stCondLst>
                                  <p:childTnLst>
                                    <p:set>
                                      <p:cBhvr>
                                        <p:cTn id="81" dur="1" fill="hold">
                                          <p:stCondLst>
                                            <p:cond delay="0"/>
                                          </p:stCondLst>
                                        </p:cTn>
                                        <p:tgtEl>
                                          <p:spTgt spid="24"/>
                                        </p:tgtEl>
                                        <p:attrNameLst>
                                          <p:attrName>style.visibility</p:attrName>
                                        </p:attrNameLst>
                                      </p:cBhvr>
                                      <p:to>
                                        <p:strVal val="visible"/>
                                      </p:to>
                                    </p:set>
                                    <p:anim calcmode="lin" valueType="num">
                                      <p:cBhvr>
                                        <p:cTn id="82" dur="250" fill="hold"/>
                                        <p:tgtEl>
                                          <p:spTgt spid="24"/>
                                        </p:tgtEl>
                                        <p:attrNameLst>
                                          <p:attrName>ppt_w</p:attrName>
                                        </p:attrNameLst>
                                      </p:cBhvr>
                                      <p:tavLst>
                                        <p:tav tm="0">
                                          <p:val>
                                            <p:fltVal val="0"/>
                                          </p:val>
                                        </p:tav>
                                        <p:tav tm="100000">
                                          <p:val>
                                            <p:strVal val="#ppt_w"/>
                                          </p:val>
                                        </p:tav>
                                      </p:tavLst>
                                    </p:anim>
                                    <p:anim calcmode="lin" valueType="num">
                                      <p:cBhvr>
                                        <p:cTn id="83" dur="250" fill="hold"/>
                                        <p:tgtEl>
                                          <p:spTgt spid="24"/>
                                        </p:tgtEl>
                                        <p:attrNameLst>
                                          <p:attrName>ppt_h</p:attrName>
                                        </p:attrNameLst>
                                      </p:cBhvr>
                                      <p:tavLst>
                                        <p:tav tm="0">
                                          <p:val>
                                            <p:fltVal val="0"/>
                                          </p:val>
                                        </p:tav>
                                        <p:tav tm="100000">
                                          <p:val>
                                            <p:strVal val="#ppt_h"/>
                                          </p:val>
                                        </p:tav>
                                      </p:tavLst>
                                    </p:anim>
                                    <p:animEffect transition="in" filter="fade">
                                      <p:cBhvr>
                                        <p:cTn id="84" dur="250"/>
                                        <p:tgtEl>
                                          <p:spTgt spid="24"/>
                                        </p:tgtEl>
                                      </p:cBhvr>
                                    </p:animEffect>
                                  </p:childTnLst>
                                </p:cTn>
                              </p:par>
                              <p:par>
                                <p:cTn id="85" presetID="6" presetClass="emph" presetSubtype="0" decel="100000" fill="hold" grpId="1" nodeType="withEffect">
                                  <p:stCondLst>
                                    <p:cond delay="600"/>
                                  </p:stCondLst>
                                  <p:childTnLst>
                                    <p:animScale>
                                      <p:cBhvr>
                                        <p:cTn id="86" dur="250" fill="hold"/>
                                        <p:tgtEl>
                                          <p:spTgt spid="24"/>
                                        </p:tgtEl>
                                      </p:cBhvr>
                                      <p:by x="120000" y="120000"/>
                                    </p:animScale>
                                  </p:childTnLst>
                                </p:cTn>
                              </p:par>
                              <p:par>
                                <p:cTn id="87" presetID="6" presetClass="emph" presetSubtype="0" decel="100000" fill="hold" grpId="2" nodeType="withEffect">
                                  <p:stCondLst>
                                    <p:cond delay="800"/>
                                  </p:stCondLst>
                                  <p:childTnLst>
                                    <p:animScale>
                                      <p:cBhvr>
                                        <p:cTn id="88" dur="250" fill="hold"/>
                                        <p:tgtEl>
                                          <p:spTgt spid="24"/>
                                        </p:tgtEl>
                                      </p:cBhvr>
                                      <p:by x="83000" y="83000"/>
                                    </p:animScale>
                                  </p:childTnLst>
                                </p:cTn>
                              </p:par>
                              <p:par>
                                <p:cTn id="89" presetID="53" presetClass="entr" presetSubtype="16" fill="hold" grpId="0" nodeType="withEffect">
                                  <p:stCondLst>
                                    <p:cond delay="40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35" presetClass="path" presetSubtype="0" accel="50000" decel="50000" fill="hold" grpId="1" nodeType="withEffect">
                                  <p:stCondLst>
                                    <p:cond delay="400"/>
                                  </p:stCondLst>
                                  <p:childTnLst>
                                    <p:animMotion origin="layout" path="M 1.04167E-6 1.48148E-6 L -0.09453 1.48148E-6 " pathEditMode="relative" rAng="0" ptsTypes="AA">
                                      <p:cBhvr>
                                        <p:cTn id="95" dur="1000" spd="-100000" fill="hold"/>
                                        <p:tgtEl>
                                          <p:spTgt spid="25"/>
                                        </p:tgtEl>
                                        <p:attrNameLst>
                                          <p:attrName>ppt_x</p:attrName>
                                          <p:attrName>ppt_y</p:attrName>
                                        </p:attrNameLst>
                                      </p:cBhvr>
                                      <p:rCtr x="-4727" y="0"/>
                                    </p:animMotion>
                                  </p:childTnLst>
                                </p:cTn>
                              </p:par>
                            </p:childTnLst>
                          </p:cTn>
                        </p:par>
                        <p:par>
                          <p:cTn id="96" fill="hold">
                            <p:stCondLst>
                              <p:cond delay="545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250" fill="hold"/>
                                        <p:tgtEl>
                                          <p:spTgt spid="26"/>
                                        </p:tgtEl>
                                        <p:attrNameLst>
                                          <p:attrName>ppt_w</p:attrName>
                                        </p:attrNameLst>
                                      </p:cBhvr>
                                      <p:tavLst>
                                        <p:tav tm="0">
                                          <p:val>
                                            <p:fltVal val="0"/>
                                          </p:val>
                                        </p:tav>
                                        <p:tav tm="100000">
                                          <p:val>
                                            <p:strVal val="#ppt_w"/>
                                          </p:val>
                                        </p:tav>
                                      </p:tavLst>
                                    </p:anim>
                                    <p:anim calcmode="lin" valueType="num">
                                      <p:cBhvr>
                                        <p:cTn id="100" dur="250" fill="hold"/>
                                        <p:tgtEl>
                                          <p:spTgt spid="26"/>
                                        </p:tgtEl>
                                        <p:attrNameLst>
                                          <p:attrName>ppt_h</p:attrName>
                                        </p:attrNameLst>
                                      </p:cBhvr>
                                      <p:tavLst>
                                        <p:tav tm="0">
                                          <p:val>
                                            <p:fltVal val="0"/>
                                          </p:val>
                                        </p:tav>
                                        <p:tav tm="100000">
                                          <p:val>
                                            <p:strVal val="#ppt_h"/>
                                          </p:val>
                                        </p:tav>
                                      </p:tavLst>
                                    </p:anim>
                                    <p:animEffect transition="in" filter="fade">
                                      <p:cBhvr>
                                        <p:cTn id="101" dur="250"/>
                                        <p:tgtEl>
                                          <p:spTgt spid="26"/>
                                        </p:tgtEl>
                                      </p:cBhvr>
                                    </p:animEffect>
                                  </p:childTnLst>
                                </p:cTn>
                              </p:par>
                              <p:par>
                                <p:cTn id="102" presetID="6" presetClass="emph" presetSubtype="0" decel="100000" fill="hold" grpId="1" nodeType="withEffect">
                                  <p:stCondLst>
                                    <p:cond delay="200"/>
                                  </p:stCondLst>
                                  <p:childTnLst>
                                    <p:animScale>
                                      <p:cBhvr>
                                        <p:cTn id="103" dur="250" fill="hold"/>
                                        <p:tgtEl>
                                          <p:spTgt spid="26"/>
                                        </p:tgtEl>
                                      </p:cBhvr>
                                      <p:by x="120000" y="120000"/>
                                    </p:animScale>
                                  </p:childTnLst>
                                </p:cTn>
                              </p:par>
                              <p:par>
                                <p:cTn id="104" presetID="6" presetClass="emph" presetSubtype="0" decel="100000" fill="hold" grpId="2" nodeType="withEffect">
                                  <p:stCondLst>
                                    <p:cond delay="400"/>
                                  </p:stCondLst>
                                  <p:childTnLst>
                                    <p:animScale>
                                      <p:cBhvr>
                                        <p:cTn id="105" dur="250" fill="hold"/>
                                        <p:tgtEl>
                                          <p:spTgt spid="26"/>
                                        </p:tgtEl>
                                      </p:cBhvr>
                                      <p:by x="83000" y="83000"/>
                                    </p:animScale>
                                  </p:childTnLst>
                                </p:cTn>
                              </p:par>
                              <p:par>
                                <p:cTn id="106" presetID="53" presetClass="entr" presetSubtype="16" fill="hold" grpId="0" nodeType="withEffect">
                                  <p:stCondLst>
                                    <p:cond delay="40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250" fill="hold"/>
                                        <p:tgtEl>
                                          <p:spTgt spid="27"/>
                                        </p:tgtEl>
                                        <p:attrNameLst>
                                          <p:attrName>ppt_w</p:attrName>
                                        </p:attrNameLst>
                                      </p:cBhvr>
                                      <p:tavLst>
                                        <p:tav tm="0">
                                          <p:val>
                                            <p:fltVal val="0"/>
                                          </p:val>
                                        </p:tav>
                                        <p:tav tm="100000">
                                          <p:val>
                                            <p:strVal val="#ppt_w"/>
                                          </p:val>
                                        </p:tav>
                                      </p:tavLst>
                                    </p:anim>
                                    <p:anim calcmode="lin" valueType="num">
                                      <p:cBhvr>
                                        <p:cTn id="109" dur="250" fill="hold"/>
                                        <p:tgtEl>
                                          <p:spTgt spid="27"/>
                                        </p:tgtEl>
                                        <p:attrNameLst>
                                          <p:attrName>ppt_h</p:attrName>
                                        </p:attrNameLst>
                                      </p:cBhvr>
                                      <p:tavLst>
                                        <p:tav tm="0">
                                          <p:val>
                                            <p:fltVal val="0"/>
                                          </p:val>
                                        </p:tav>
                                        <p:tav tm="100000">
                                          <p:val>
                                            <p:strVal val="#ppt_h"/>
                                          </p:val>
                                        </p:tav>
                                      </p:tavLst>
                                    </p:anim>
                                    <p:animEffect transition="in" filter="fade">
                                      <p:cBhvr>
                                        <p:cTn id="110" dur="250"/>
                                        <p:tgtEl>
                                          <p:spTgt spid="27"/>
                                        </p:tgtEl>
                                      </p:cBhvr>
                                    </p:animEffect>
                                  </p:childTnLst>
                                </p:cTn>
                              </p:par>
                              <p:par>
                                <p:cTn id="111" presetID="6" presetClass="emph" presetSubtype="0" decel="100000" fill="hold" grpId="1" nodeType="withEffect">
                                  <p:stCondLst>
                                    <p:cond delay="600"/>
                                  </p:stCondLst>
                                  <p:childTnLst>
                                    <p:animScale>
                                      <p:cBhvr>
                                        <p:cTn id="112" dur="250" fill="hold"/>
                                        <p:tgtEl>
                                          <p:spTgt spid="27"/>
                                        </p:tgtEl>
                                      </p:cBhvr>
                                      <p:by x="120000" y="120000"/>
                                    </p:animScale>
                                  </p:childTnLst>
                                </p:cTn>
                              </p:par>
                              <p:par>
                                <p:cTn id="113" presetID="6" presetClass="emph" presetSubtype="0" decel="100000" fill="hold" grpId="2" nodeType="withEffect">
                                  <p:stCondLst>
                                    <p:cond delay="800"/>
                                  </p:stCondLst>
                                  <p:childTnLst>
                                    <p:animScale>
                                      <p:cBhvr>
                                        <p:cTn id="114" dur="250" fill="hold"/>
                                        <p:tgtEl>
                                          <p:spTgt spid="27"/>
                                        </p:tgtEl>
                                      </p:cBhvr>
                                      <p:by x="83000" y="83000"/>
                                    </p:animScale>
                                  </p:childTnLst>
                                </p:cTn>
                              </p:par>
                              <p:par>
                                <p:cTn id="115" presetID="53" presetClass="entr" presetSubtype="16" fill="hold" grpId="0" nodeType="withEffect">
                                  <p:stCondLst>
                                    <p:cond delay="4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fltVal val="0"/>
                                          </p:val>
                                        </p:tav>
                                        <p:tav tm="100000">
                                          <p:val>
                                            <p:strVal val="#ppt_w"/>
                                          </p:val>
                                        </p:tav>
                                      </p:tavLst>
                                    </p:anim>
                                    <p:anim calcmode="lin" valueType="num">
                                      <p:cBhvr>
                                        <p:cTn id="118" dur="500" fill="hold"/>
                                        <p:tgtEl>
                                          <p:spTgt spid="28"/>
                                        </p:tgtEl>
                                        <p:attrNameLst>
                                          <p:attrName>ppt_h</p:attrName>
                                        </p:attrNameLst>
                                      </p:cBhvr>
                                      <p:tavLst>
                                        <p:tav tm="0">
                                          <p:val>
                                            <p:fltVal val="0"/>
                                          </p:val>
                                        </p:tav>
                                        <p:tav tm="100000">
                                          <p:val>
                                            <p:strVal val="#ppt_h"/>
                                          </p:val>
                                        </p:tav>
                                      </p:tavLst>
                                    </p:anim>
                                    <p:animEffect transition="in" filter="fade">
                                      <p:cBhvr>
                                        <p:cTn id="119" dur="500"/>
                                        <p:tgtEl>
                                          <p:spTgt spid="28"/>
                                        </p:tgtEl>
                                      </p:cBhvr>
                                    </p:animEffect>
                                  </p:childTnLst>
                                </p:cTn>
                              </p:par>
                              <p:par>
                                <p:cTn id="120" presetID="35" presetClass="path" presetSubtype="0" accel="50000" decel="50000" fill="hold" grpId="1" nodeType="withEffect">
                                  <p:stCondLst>
                                    <p:cond delay="400"/>
                                  </p:stCondLst>
                                  <p:childTnLst>
                                    <p:animMotion origin="layout" path="M 1.04167E-6 -4.81481E-6 L -0.09453 -4.81481E-6 " pathEditMode="relative" rAng="0" ptsTypes="AA">
                                      <p:cBhvr>
                                        <p:cTn id="121" dur="1000" spd="-100000" fill="hold"/>
                                        <p:tgtEl>
                                          <p:spTgt spid="28"/>
                                        </p:tgtEl>
                                        <p:attrNameLst>
                                          <p:attrName>ppt_x</p:attrName>
                                          <p:attrName>ppt_y</p:attrName>
                                        </p:attrNameLst>
                                      </p:cBhvr>
                                      <p:rCtr x="-4727" y="0"/>
                                    </p:animMotion>
                                  </p:childTnLst>
                                </p:cTn>
                              </p:par>
                            </p:childTnLst>
                          </p:cTn>
                        </p:par>
                        <p:par>
                          <p:cTn id="122" fill="hold">
                            <p:stCondLst>
                              <p:cond delay="6850"/>
                            </p:stCondLst>
                            <p:childTnLst>
                              <p:par>
                                <p:cTn id="123" presetID="53" presetClass="entr" presetSubtype="16"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250" fill="hold"/>
                                        <p:tgtEl>
                                          <p:spTgt spid="29"/>
                                        </p:tgtEl>
                                        <p:attrNameLst>
                                          <p:attrName>ppt_w</p:attrName>
                                        </p:attrNameLst>
                                      </p:cBhvr>
                                      <p:tavLst>
                                        <p:tav tm="0">
                                          <p:val>
                                            <p:fltVal val="0"/>
                                          </p:val>
                                        </p:tav>
                                        <p:tav tm="100000">
                                          <p:val>
                                            <p:strVal val="#ppt_w"/>
                                          </p:val>
                                        </p:tav>
                                      </p:tavLst>
                                    </p:anim>
                                    <p:anim calcmode="lin" valueType="num">
                                      <p:cBhvr>
                                        <p:cTn id="126" dur="250" fill="hold"/>
                                        <p:tgtEl>
                                          <p:spTgt spid="29"/>
                                        </p:tgtEl>
                                        <p:attrNameLst>
                                          <p:attrName>ppt_h</p:attrName>
                                        </p:attrNameLst>
                                      </p:cBhvr>
                                      <p:tavLst>
                                        <p:tav tm="0">
                                          <p:val>
                                            <p:fltVal val="0"/>
                                          </p:val>
                                        </p:tav>
                                        <p:tav tm="100000">
                                          <p:val>
                                            <p:strVal val="#ppt_h"/>
                                          </p:val>
                                        </p:tav>
                                      </p:tavLst>
                                    </p:anim>
                                    <p:animEffect transition="in" filter="fade">
                                      <p:cBhvr>
                                        <p:cTn id="127" dur="250"/>
                                        <p:tgtEl>
                                          <p:spTgt spid="29"/>
                                        </p:tgtEl>
                                      </p:cBhvr>
                                    </p:animEffect>
                                  </p:childTnLst>
                                </p:cTn>
                              </p:par>
                              <p:par>
                                <p:cTn id="128" presetID="6" presetClass="emph" presetSubtype="0" decel="100000" fill="hold" grpId="1" nodeType="withEffect">
                                  <p:stCondLst>
                                    <p:cond delay="200"/>
                                  </p:stCondLst>
                                  <p:childTnLst>
                                    <p:animScale>
                                      <p:cBhvr>
                                        <p:cTn id="129" dur="250" fill="hold"/>
                                        <p:tgtEl>
                                          <p:spTgt spid="29"/>
                                        </p:tgtEl>
                                      </p:cBhvr>
                                      <p:by x="120000" y="120000"/>
                                    </p:animScale>
                                  </p:childTnLst>
                                </p:cTn>
                              </p:par>
                              <p:par>
                                <p:cTn id="130" presetID="6" presetClass="emph" presetSubtype="0" decel="100000" fill="hold" grpId="2" nodeType="withEffect">
                                  <p:stCondLst>
                                    <p:cond delay="400"/>
                                  </p:stCondLst>
                                  <p:childTnLst>
                                    <p:animScale>
                                      <p:cBhvr>
                                        <p:cTn id="131" dur="250" fill="hold"/>
                                        <p:tgtEl>
                                          <p:spTgt spid="29"/>
                                        </p:tgtEl>
                                      </p:cBhvr>
                                      <p:by x="83000" y="83000"/>
                                    </p:animScale>
                                  </p:childTnLst>
                                </p:cTn>
                              </p:par>
                              <p:par>
                                <p:cTn id="132" presetID="53" presetClass="entr" presetSubtype="16" fill="hold" grpId="0" nodeType="withEffect">
                                  <p:stCondLst>
                                    <p:cond delay="400"/>
                                  </p:stCondLst>
                                  <p:childTnLst>
                                    <p:set>
                                      <p:cBhvr>
                                        <p:cTn id="133" dur="1" fill="hold">
                                          <p:stCondLst>
                                            <p:cond delay="0"/>
                                          </p:stCondLst>
                                        </p:cTn>
                                        <p:tgtEl>
                                          <p:spTgt spid="30"/>
                                        </p:tgtEl>
                                        <p:attrNameLst>
                                          <p:attrName>style.visibility</p:attrName>
                                        </p:attrNameLst>
                                      </p:cBhvr>
                                      <p:to>
                                        <p:strVal val="visible"/>
                                      </p:to>
                                    </p:set>
                                    <p:anim calcmode="lin" valueType="num">
                                      <p:cBhvr>
                                        <p:cTn id="134" dur="250" fill="hold"/>
                                        <p:tgtEl>
                                          <p:spTgt spid="30"/>
                                        </p:tgtEl>
                                        <p:attrNameLst>
                                          <p:attrName>ppt_w</p:attrName>
                                        </p:attrNameLst>
                                      </p:cBhvr>
                                      <p:tavLst>
                                        <p:tav tm="0">
                                          <p:val>
                                            <p:fltVal val="0"/>
                                          </p:val>
                                        </p:tav>
                                        <p:tav tm="100000">
                                          <p:val>
                                            <p:strVal val="#ppt_w"/>
                                          </p:val>
                                        </p:tav>
                                      </p:tavLst>
                                    </p:anim>
                                    <p:anim calcmode="lin" valueType="num">
                                      <p:cBhvr>
                                        <p:cTn id="135" dur="250" fill="hold"/>
                                        <p:tgtEl>
                                          <p:spTgt spid="30"/>
                                        </p:tgtEl>
                                        <p:attrNameLst>
                                          <p:attrName>ppt_h</p:attrName>
                                        </p:attrNameLst>
                                      </p:cBhvr>
                                      <p:tavLst>
                                        <p:tav tm="0">
                                          <p:val>
                                            <p:fltVal val="0"/>
                                          </p:val>
                                        </p:tav>
                                        <p:tav tm="100000">
                                          <p:val>
                                            <p:strVal val="#ppt_h"/>
                                          </p:val>
                                        </p:tav>
                                      </p:tavLst>
                                    </p:anim>
                                    <p:animEffect transition="in" filter="fade">
                                      <p:cBhvr>
                                        <p:cTn id="136" dur="250"/>
                                        <p:tgtEl>
                                          <p:spTgt spid="30"/>
                                        </p:tgtEl>
                                      </p:cBhvr>
                                    </p:animEffect>
                                  </p:childTnLst>
                                </p:cTn>
                              </p:par>
                              <p:par>
                                <p:cTn id="137" presetID="6" presetClass="emph" presetSubtype="0" decel="100000" fill="hold" grpId="1" nodeType="withEffect">
                                  <p:stCondLst>
                                    <p:cond delay="600"/>
                                  </p:stCondLst>
                                  <p:childTnLst>
                                    <p:animScale>
                                      <p:cBhvr>
                                        <p:cTn id="138" dur="250" fill="hold"/>
                                        <p:tgtEl>
                                          <p:spTgt spid="30"/>
                                        </p:tgtEl>
                                      </p:cBhvr>
                                      <p:by x="120000" y="120000"/>
                                    </p:animScale>
                                  </p:childTnLst>
                                </p:cTn>
                              </p:par>
                              <p:par>
                                <p:cTn id="139" presetID="6" presetClass="emph" presetSubtype="0" decel="100000" fill="hold" grpId="2" nodeType="withEffect">
                                  <p:stCondLst>
                                    <p:cond delay="800"/>
                                  </p:stCondLst>
                                  <p:childTnLst>
                                    <p:animScale>
                                      <p:cBhvr>
                                        <p:cTn id="140" dur="250" fill="hold"/>
                                        <p:tgtEl>
                                          <p:spTgt spid="30"/>
                                        </p:tgtEl>
                                      </p:cBhvr>
                                      <p:by x="83000" y="83000"/>
                                    </p:animScale>
                                  </p:childTnLst>
                                </p:cTn>
                              </p:par>
                              <p:par>
                                <p:cTn id="141" presetID="53" presetClass="entr" presetSubtype="16" fill="hold" grpId="0" nodeType="withEffect">
                                  <p:stCondLst>
                                    <p:cond delay="40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35" presetClass="path" presetSubtype="0" accel="50000" decel="50000" fill="hold" grpId="1" nodeType="withEffect">
                                  <p:stCondLst>
                                    <p:cond delay="400"/>
                                  </p:stCondLst>
                                  <p:childTnLst>
                                    <p:animMotion origin="layout" path="M -2.91667E-6 4.44444E-6 L -0.09453 4.44444E-6 " pathEditMode="relative" rAng="0" ptsTypes="AA">
                                      <p:cBhvr>
                                        <p:cTn id="147" dur="1000" spd="-100000" fill="hold"/>
                                        <p:tgtEl>
                                          <p:spTgt spid="31"/>
                                        </p:tgtEl>
                                        <p:attrNameLst>
                                          <p:attrName>ppt_x</p:attrName>
                                          <p:attrName>ppt_y</p:attrName>
                                        </p:attrNameLst>
                                      </p:cBhvr>
                                      <p:rCtr x="-47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animBg="1"/>
      <p:bldP spid="15" grpId="1" animBg="1"/>
      <p:bldP spid="15" grpId="2" animBg="1"/>
      <p:bldP spid="16" grpId="0"/>
      <p:bldP spid="16" grpId="1"/>
      <p:bldP spid="16" grpId="2"/>
      <p:bldP spid="17" grpId="0"/>
      <p:bldP spid="17" grpId="1"/>
      <p:bldP spid="18" grpId="0" animBg="1"/>
      <p:bldP spid="18" grpId="1" animBg="1"/>
      <p:bldP spid="18" grpId="2" animBg="1"/>
      <p:bldP spid="19" grpId="0"/>
      <p:bldP spid="19" grpId="1"/>
      <p:bldP spid="19" grpId="2"/>
      <p:bldP spid="20" grpId="0"/>
      <p:bldP spid="20" grpId="1"/>
      <p:bldP spid="23" grpId="0" animBg="1"/>
      <p:bldP spid="23" grpId="1" animBg="1"/>
      <p:bldP spid="23" grpId="2" animBg="1"/>
      <p:bldP spid="24" grpId="0"/>
      <p:bldP spid="24" grpId="1"/>
      <p:bldP spid="24" grpId="2"/>
      <p:bldP spid="25" grpId="0"/>
      <p:bldP spid="25" grpId="1"/>
      <p:bldP spid="26" grpId="0" animBg="1"/>
      <p:bldP spid="26" grpId="1" animBg="1"/>
      <p:bldP spid="26" grpId="2" animBg="1"/>
      <p:bldP spid="27" grpId="0"/>
      <p:bldP spid="27" grpId="1"/>
      <p:bldP spid="27" grpId="2"/>
      <p:bldP spid="28" grpId="0"/>
      <p:bldP spid="28" grpId="1"/>
      <p:bldP spid="29" grpId="0" animBg="1"/>
      <p:bldP spid="29" grpId="1" animBg="1"/>
      <p:bldP spid="29" grpId="2" animBg="1"/>
      <p:bldP spid="30" grpId="0"/>
      <p:bldP spid="30" grpId="1"/>
      <p:bldP spid="30" grpId="2"/>
      <p:bldP spid="31" grpId="0"/>
      <p:bldP spid="3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1395021" y="1359330"/>
            <a:ext cx="2951162" cy="635000"/>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522142" y="1444835"/>
              <a:ext cx="3284035"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522142" y="1484435"/>
              <a:ext cx="3284035" cy="46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有愿意为之奋斗的共同目标</a:t>
              </a:r>
            </a:p>
          </p:txBody>
        </p:sp>
      </p:grpSp>
      <p:grpSp>
        <p:nvGrpSpPr>
          <p:cNvPr id="14" name="组合 13"/>
          <p:cNvGrpSpPr>
            <a:grpSpLocks/>
          </p:cNvGrpSpPr>
          <p:nvPr/>
        </p:nvGrpSpPr>
        <p:grpSpPr bwMode="auto">
          <a:xfrm>
            <a:off x="712788" y="2679855"/>
            <a:ext cx="2952750" cy="635000"/>
            <a:chOff x="6402758" y="1340767"/>
            <a:chExt cx="3522804" cy="756855"/>
          </a:xfrm>
        </p:grpSpPr>
        <p:sp>
          <p:nvSpPr>
            <p:cNvPr id="15" name="圆角矩形 14"/>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6" name="圆角矩形 15"/>
            <p:cNvSpPr/>
            <p:nvPr/>
          </p:nvSpPr>
          <p:spPr>
            <a:xfrm>
              <a:off x="6522078" y="1444834"/>
              <a:ext cx="3284162" cy="556288"/>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7" name="文本框 16"/>
            <p:cNvSpPr txBox="1"/>
            <p:nvPr/>
          </p:nvSpPr>
          <p:spPr>
            <a:xfrm flipH="1">
              <a:off x="6522078" y="1436095"/>
              <a:ext cx="3284162" cy="56619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有效的工作流程</a:t>
              </a:r>
            </a:p>
          </p:txBody>
        </p:sp>
      </p:grpSp>
      <p:grpSp>
        <p:nvGrpSpPr>
          <p:cNvPr id="18" name="组合 17"/>
          <p:cNvGrpSpPr>
            <a:grpSpLocks/>
          </p:cNvGrpSpPr>
          <p:nvPr/>
        </p:nvGrpSpPr>
        <p:grpSpPr bwMode="auto">
          <a:xfrm>
            <a:off x="692213" y="4350772"/>
            <a:ext cx="2951163" cy="635000"/>
            <a:chOff x="6402758" y="1340767"/>
            <a:chExt cx="3522804" cy="756855"/>
          </a:xfrm>
        </p:grpSpPr>
        <p:sp>
          <p:nvSpPr>
            <p:cNvPr id="19" name="圆角矩形 18"/>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0" name="圆角矩形 19"/>
            <p:cNvSpPr/>
            <p:nvPr/>
          </p:nvSpPr>
          <p:spPr>
            <a:xfrm>
              <a:off x="6522144" y="1444835"/>
              <a:ext cx="3284033" cy="556288"/>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1" name="文本框 20"/>
            <p:cNvSpPr txBox="1"/>
            <p:nvPr/>
          </p:nvSpPr>
          <p:spPr>
            <a:xfrm flipH="1">
              <a:off x="6522144" y="1436096"/>
              <a:ext cx="3284033"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zh-CN" altLang="en-US" noProof="1">
                  <a:cs typeface="+mn-ea"/>
                  <a:sym typeface="+mn-lt"/>
                </a:rPr>
                <a:t>灵活和适应</a:t>
              </a:r>
            </a:p>
          </p:txBody>
        </p:sp>
      </p:grpSp>
      <p:grpSp>
        <p:nvGrpSpPr>
          <p:cNvPr id="22" name="组合 21"/>
          <p:cNvGrpSpPr>
            <a:grpSpLocks/>
          </p:cNvGrpSpPr>
          <p:nvPr/>
        </p:nvGrpSpPr>
        <p:grpSpPr bwMode="auto">
          <a:xfrm>
            <a:off x="812800" y="5444035"/>
            <a:ext cx="2952750" cy="635000"/>
            <a:chOff x="6402758" y="1340767"/>
            <a:chExt cx="3522804" cy="756855"/>
          </a:xfrm>
        </p:grpSpPr>
        <p:sp>
          <p:nvSpPr>
            <p:cNvPr id="23" name="圆角矩形 22"/>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24" name="圆角矩形 23"/>
            <p:cNvSpPr/>
            <p:nvPr/>
          </p:nvSpPr>
          <p:spPr>
            <a:xfrm>
              <a:off x="6522079" y="1444835"/>
              <a:ext cx="3284162" cy="556288"/>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25" name="文本框 24"/>
            <p:cNvSpPr txBox="1"/>
            <p:nvPr/>
          </p:nvSpPr>
          <p:spPr>
            <a:xfrm flipH="1">
              <a:off x="6522079" y="1436096"/>
              <a:ext cx="3284162" cy="56619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持续的学习</a:t>
              </a:r>
            </a:p>
          </p:txBody>
        </p:sp>
      </p:grpSp>
      <p:grpSp>
        <p:nvGrpSpPr>
          <p:cNvPr id="26" name="组合 25"/>
          <p:cNvGrpSpPr>
            <a:grpSpLocks/>
          </p:cNvGrpSpPr>
          <p:nvPr/>
        </p:nvGrpSpPr>
        <p:grpSpPr bwMode="auto">
          <a:xfrm>
            <a:off x="8714407" y="5434418"/>
            <a:ext cx="2952750" cy="633412"/>
            <a:chOff x="6402758" y="1340767"/>
            <a:chExt cx="3522804" cy="756855"/>
          </a:xfrm>
        </p:grpSpPr>
        <p:sp>
          <p:nvSpPr>
            <p:cNvPr id="27" name="圆角矩形 26"/>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8" name="圆角矩形 27"/>
            <p:cNvSpPr/>
            <p:nvPr/>
          </p:nvSpPr>
          <p:spPr>
            <a:xfrm>
              <a:off x="6522079" y="1445095"/>
              <a:ext cx="3284162" cy="555787"/>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9" name="文本框 28"/>
            <p:cNvSpPr txBox="1"/>
            <p:nvPr/>
          </p:nvSpPr>
          <p:spPr>
            <a:xfrm flipH="1">
              <a:off x="6522079" y="1435386"/>
              <a:ext cx="3284162" cy="567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共享的领导</a:t>
              </a:r>
            </a:p>
          </p:txBody>
        </p:sp>
      </p:grpSp>
      <p:grpSp>
        <p:nvGrpSpPr>
          <p:cNvPr id="30" name="组合 29"/>
          <p:cNvGrpSpPr>
            <a:grpSpLocks/>
          </p:cNvGrpSpPr>
          <p:nvPr/>
        </p:nvGrpSpPr>
        <p:grpSpPr bwMode="auto">
          <a:xfrm>
            <a:off x="8547037" y="4108605"/>
            <a:ext cx="2952750" cy="635000"/>
            <a:chOff x="6402758" y="1340767"/>
            <a:chExt cx="3522804" cy="756855"/>
          </a:xfrm>
        </p:grpSpPr>
        <p:sp>
          <p:nvSpPr>
            <p:cNvPr id="31" name="圆角矩形 3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32" name="圆角矩形 31"/>
            <p:cNvSpPr/>
            <p:nvPr/>
          </p:nvSpPr>
          <p:spPr>
            <a:xfrm>
              <a:off x="6522078" y="1444834"/>
              <a:ext cx="3284162"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33" name="文本框 32"/>
            <p:cNvSpPr txBox="1"/>
            <p:nvPr/>
          </p:nvSpPr>
          <p:spPr>
            <a:xfrm flipH="1">
              <a:off x="6522078" y="1436095"/>
              <a:ext cx="3284162"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尊重差异化</a:t>
              </a:r>
            </a:p>
          </p:txBody>
        </p:sp>
      </p:grpSp>
      <p:grpSp>
        <p:nvGrpSpPr>
          <p:cNvPr id="34" name="组合 33"/>
          <p:cNvGrpSpPr>
            <a:grpSpLocks/>
          </p:cNvGrpSpPr>
          <p:nvPr/>
        </p:nvGrpSpPr>
        <p:grpSpPr bwMode="auto">
          <a:xfrm>
            <a:off x="8547037" y="2679855"/>
            <a:ext cx="2952750" cy="633412"/>
            <a:chOff x="6402758" y="1340767"/>
            <a:chExt cx="3522804" cy="756855"/>
          </a:xfrm>
        </p:grpSpPr>
        <p:sp>
          <p:nvSpPr>
            <p:cNvPr id="35" name="圆角矩形 34"/>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36" name="圆角矩形 35"/>
            <p:cNvSpPr/>
            <p:nvPr/>
          </p:nvSpPr>
          <p:spPr>
            <a:xfrm>
              <a:off x="6522078" y="1445095"/>
              <a:ext cx="3284162" cy="555787"/>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37" name="文本框 36"/>
            <p:cNvSpPr txBox="1"/>
            <p:nvPr/>
          </p:nvSpPr>
          <p:spPr>
            <a:xfrm flipH="1">
              <a:off x="6522078" y="1435386"/>
              <a:ext cx="3284162" cy="567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相互信任和尊重</a:t>
              </a:r>
            </a:p>
          </p:txBody>
        </p:sp>
      </p:grpSp>
      <p:grpSp>
        <p:nvGrpSpPr>
          <p:cNvPr id="38" name="组合 37"/>
          <p:cNvGrpSpPr>
            <a:grpSpLocks/>
          </p:cNvGrpSpPr>
          <p:nvPr/>
        </p:nvGrpSpPr>
        <p:grpSpPr bwMode="auto">
          <a:xfrm>
            <a:off x="6970649" y="1370167"/>
            <a:ext cx="2952750" cy="635000"/>
            <a:chOff x="6402758" y="1340767"/>
            <a:chExt cx="3522804" cy="756855"/>
          </a:xfrm>
        </p:grpSpPr>
        <p:sp>
          <p:nvSpPr>
            <p:cNvPr id="39" name="圆角矩形 38"/>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0" name="圆角矩形 39"/>
            <p:cNvSpPr/>
            <p:nvPr/>
          </p:nvSpPr>
          <p:spPr>
            <a:xfrm>
              <a:off x="6522079" y="1444835"/>
              <a:ext cx="3284162"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1" name="文本框 40"/>
            <p:cNvSpPr txBox="1"/>
            <p:nvPr/>
          </p:nvSpPr>
          <p:spPr>
            <a:xfrm flipH="1">
              <a:off x="6522079" y="1436096"/>
              <a:ext cx="3284162"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开放的沟通</a:t>
              </a:r>
            </a:p>
          </p:txBody>
        </p:sp>
      </p:grpSp>
      <p:pic>
        <p:nvPicPr>
          <p:cNvPr id="42" name="图片 41"/>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3222438" y="2092480"/>
            <a:ext cx="5659339" cy="426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a:spLocks noChangeArrowheads="1"/>
          </p:cNvSpPr>
          <p:nvPr/>
        </p:nvSpPr>
        <p:spPr bwMode="auto">
          <a:xfrm>
            <a:off x="4882556" y="490481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chemeClr val="bg1"/>
                </a:solidFill>
                <a:cs typeface="+mn-ea"/>
                <a:sym typeface="+mn-lt"/>
              </a:rPr>
              <a:t>高效团队的特征</a:t>
            </a:r>
          </a:p>
        </p:txBody>
      </p:sp>
      <p:grpSp>
        <p:nvGrpSpPr>
          <p:cNvPr id="44" name="组合 43">
            <a:extLst>
              <a:ext uri="{FF2B5EF4-FFF2-40B4-BE49-F238E27FC236}">
                <a16:creationId xmlns="" xmlns:a16="http://schemas.microsoft.com/office/drawing/2014/main" id="{82F8BC90-D86F-4C0C-867E-F854BA4AC367}"/>
              </a:ext>
            </a:extLst>
          </p:cNvPr>
          <p:cNvGrpSpPr/>
          <p:nvPr/>
        </p:nvGrpSpPr>
        <p:grpSpPr>
          <a:xfrm>
            <a:off x="167640" y="364388"/>
            <a:ext cx="8193773" cy="646331"/>
            <a:chOff x="167640" y="116738"/>
            <a:chExt cx="8193773" cy="646331"/>
          </a:xfrm>
        </p:grpSpPr>
        <p:sp>
          <p:nvSpPr>
            <p:cNvPr id="45" name="矩形 44">
              <a:extLst>
                <a:ext uri="{FF2B5EF4-FFF2-40B4-BE49-F238E27FC236}">
                  <a16:creationId xmlns="" xmlns:a16="http://schemas.microsoft.com/office/drawing/2014/main" id="{568B6EF0-393E-449F-B869-1D2A143C2C50}"/>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6" name="矩形 45">
              <a:extLst>
                <a:ext uri="{FF2B5EF4-FFF2-40B4-BE49-F238E27FC236}">
                  <a16:creationId xmlns="" xmlns:a16="http://schemas.microsoft.com/office/drawing/2014/main" id="{EA371E81-30B3-48B9-AE6F-2752C1B180DD}"/>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7" name="Rectangle 6">
              <a:extLst>
                <a:ext uri="{FF2B5EF4-FFF2-40B4-BE49-F238E27FC236}">
                  <a16:creationId xmlns="" xmlns:a16="http://schemas.microsoft.com/office/drawing/2014/main" id="{849E8D16-AD02-481B-8885-5E662AACAE16}"/>
                </a:ext>
              </a:extLst>
            </p:cNvPr>
            <p:cNvSpPr>
              <a:spLocks noChangeArrowheads="1"/>
            </p:cNvSpPr>
            <p:nvPr/>
          </p:nvSpPr>
          <p:spPr bwMode="auto">
            <a:xfrm>
              <a:off x="1148080" y="116738"/>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高效团队的特征</a:t>
              </a:r>
            </a:p>
          </p:txBody>
        </p:sp>
      </p:grpSp>
    </p:spTree>
    <p:extLst>
      <p:ext uri="{BB962C8B-B14F-4D97-AF65-F5344CB8AC3E}">
        <p14:creationId xmlns:p14="http://schemas.microsoft.com/office/powerpoint/2010/main" val="412527282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strVal val="4*#ppt_w"/>
                                          </p:val>
                                        </p:tav>
                                        <p:tav tm="100000">
                                          <p:val>
                                            <p:strVal val="#ppt_w"/>
                                          </p:val>
                                        </p:tav>
                                      </p:tavLst>
                                    </p:anim>
                                    <p:anim calcmode="lin" valueType="num">
                                      <p:cBhvr>
                                        <p:cTn id="14" dur="500" fill="hold"/>
                                        <p:tgtEl>
                                          <p:spTgt spid="43"/>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53" presetClass="entr" presetSubtype="52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53" presetClass="entr" presetSubtype="52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52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childTnLst>
                          </p:cTn>
                        </p:par>
                        <p:par>
                          <p:cTn id="47" fill="hold">
                            <p:stCondLst>
                              <p:cond delay="3000"/>
                            </p:stCondLst>
                            <p:childTnLst>
                              <p:par>
                                <p:cTn id="48" presetID="53" presetClass="entr" presetSubtype="52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fltVal val="0.5"/>
                                          </p:val>
                                        </p:tav>
                                        <p:tav tm="100000">
                                          <p:val>
                                            <p:strVal val="#ppt_x"/>
                                          </p:val>
                                        </p:tav>
                                      </p:tavLst>
                                    </p:anim>
                                    <p:anim calcmode="lin" valueType="num">
                                      <p:cBhvr>
                                        <p:cTn id="62" dur="500" fill="hold"/>
                                        <p:tgtEl>
                                          <p:spTgt spid="34"/>
                                        </p:tgtEl>
                                        <p:attrNameLst>
                                          <p:attrName>ppt_y</p:attrName>
                                        </p:attrNameLst>
                                      </p:cBhvr>
                                      <p:tavLst>
                                        <p:tav tm="0">
                                          <p:val>
                                            <p:fltVal val="0.5"/>
                                          </p:val>
                                        </p:tav>
                                        <p:tav tm="100000">
                                          <p:val>
                                            <p:strVal val="#ppt_y"/>
                                          </p:val>
                                        </p:tav>
                                      </p:tavLst>
                                    </p:anim>
                                  </p:childTnLst>
                                </p:cTn>
                              </p:par>
                            </p:childTnLst>
                          </p:cTn>
                        </p:par>
                        <p:par>
                          <p:cTn id="63" fill="hold">
                            <p:stCondLst>
                              <p:cond delay="4000"/>
                            </p:stCondLst>
                            <p:childTnLst>
                              <p:par>
                                <p:cTn id="64" presetID="53" presetClass="entr" presetSubtype="52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anim calcmode="lin" valueType="num">
                                      <p:cBhvr>
                                        <p:cTn id="69" dur="500" fill="hold"/>
                                        <p:tgtEl>
                                          <p:spTgt spid="30"/>
                                        </p:tgtEl>
                                        <p:attrNameLst>
                                          <p:attrName>ppt_x</p:attrName>
                                        </p:attrNameLst>
                                      </p:cBhvr>
                                      <p:tavLst>
                                        <p:tav tm="0">
                                          <p:val>
                                            <p:fltVal val="0.5"/>
                                          </p:val>
                                        </p:tav>
                                        <p:tav tm="100000">
                                          <p:val>
                                            <p:strVal val="#ppt_x"/>
                                          </p:val>
                                        </p:tav>
                                      </p:tavLst>
                                    </p:anim>
                                    <p:anim calcmode="lin" valueType="num">
                                      <p:cBhvr>
                                        <p:cTn id="70" dur="500" fill="hold"/>
                                        <p:tgtEl>
                                          <p:spTgt spid="30"/>
                                        </p:tgtEl>
                                        <p:attrNameLst>
                                          <p:attrName>ppt_y</p:attrName>
                                        </p:attrNameLst>
                                      </p:cBhvr>
                                      <p:tavLst>
                                        <p:tav tm="0">
                                          <p:val>
                                            <p:fltVal val="0.5"/>
                                          </p:val>
                                        </p:tav>
                                        <p:tav tm="100000">
                                          <p:val>
                                            <p:strVal val="#ppt_y"/>
                                          </p:val>
                                        </p:tav>
                                      </p:tavLst>
                                    </p:anim>
                                  </p:childTnLst>
                                </p:cTn>
                              </p:par>
                            </p:childTnLst>
                          </p:cTn>
                        </p:par>
                        <p:par>
                          <p:cTn id="71" fill="hold">
                            <p:stCondLst>
                              <p:cond delay="4500"/>
                            </p:stCondLst>
                            <p:childTnLst>
                              <p:par>
                                <p:cTn id="72" presetID="53" presetClass="entr" presetSubtype="52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fltVal val="0.5"/>
                                          </p:val>
                                        </p:tav>
                                        <p:tav tm="100000">
                                          <p:val>
                                            <p:strVal val="#ppt_x"/>
                                          </p:val>
                                        </p:tav>
                                      </p:tavLst>
                                    </p:anim>
                                    <p:anim calcmode="lin" valueType="num">
                                      <p:cBhvr>
                                        <p:cTn id="78"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6387729" y="1927831"/>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头脑风暴法规则</a:t>
              </a:r>
            </a:p>
          </p:txBody>
        </p:sp>
      </p:grpSp>
      <p:sp>
        <p:nvSpPr>
          <p:cNvPr id="14" name="Text Box 8"/>
          <p:cNvSpPr txBox="1">
            <a:spLocks noChangeArrowheads="1"/>
          </p:cNvSpPr>
          <p:nvPr/>
        </p:nvSpPr>
        <p:spPr bwMode="auto">
          <a:xfrm>
            <a:off x="7135239" y="3524757"/>
            <a:ext cx="4800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zh-CN" altLang="en-US" sz="2400" b="0" dirty="0">
                <a:cs typeface="+mn-ea"/>
                <a:sym typeface="+mn-lt"/>
              </a:rPr>
              <a:t>－不批评別人的意见；</a:t>
            </a:r>
          </a:p>
          <a:p>
            <a:pPr eaLnBrk="1" hangingPunct="1">
              <a:spcBef>
                <a:spcPct val="50000"/>
              </a:spcBef>
              <a:defRPr/>
            </a:pPr>
            <a:r>
              <a:rPr lang="zh-CN" altLang="en-US" sz="2400" b="0" dirty="0">
                <a:cs typeface="+mn-ea"/>
                <a:sym typeface="+mn-lt"/>
              </a:rPr>
              <a:t>－欢迎奇特的构思；</a:t>
            </a:r>
          </a:p>
          <a:p>
            <a:pPr eaLnBrk="1" hangingPunct="1">
              <a:spcBef>
                <a:spcPct val="50000"/>
              </a:spcBef>
              <a:defRPr/>
            </a:pPr>
            <a:r>
              <a:rPr lang="zh-CN" altLang="en-US" sz="2400" b="0" dirty="0">
                <a:cs typeface="+mn-ea"/>
                <a:sym typeface="+mn-lt"/>
              </a:rPr>
              <a:t>－不突出个人表现，人人参与；</a:t>
            </a:r>
          </a:p>
          <a:p>
            <a:pPr eaLnBrk="1" hangingPunct="1">
              <a:spcBef>
                <a:spcPct val="50000"/>
              </a:spcBef>
              <a:defRPr/>
            </a:pPr>
            <a:r>
              <a:rPr lang="zh-CN" altLang="en-US" sz="2400" b="0" dirty="0">
                <a:cs typeface="+mn-ea"/>
                <a:sym typeface="+mn-lt"/>
              </a:rPr>
              <a:t>－注重质量而不是数量。</a:t>
            </a:r>
          </a:p>
        </p:txBody>
      </p:sp>
      <p:sp>
        <p:nvSpPr>
          <p:cNvPr id="15" name="Text Box 6"/>
          <p:cNvSpPr txBox="1">
            <a:spLocks noChangeArrowheads="1"/>
          </p:cNvSpPr>
          <p:nvPr/>
        </p:nvSpPr>
        <p:spPr bwMode="auto">
          <a:xfrm>
            <a:off x="1556121" y="1342043"/>
            <a:ext cx="35290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spcBef>
                <a:spcPct val="50000"/>
              </a:spcBef>
              <a:defRPr/>
            </a:pPr>
            <a:r>
              <a:rPr lang="zh-CN" altLang="en-US" sz="3200" dirty="0">
                <a:solidFill>
                  <a:schemeClr val="bg2">
                    <a:lumMod val="10000"/>
                  </a:schemeClr>
                </a:solidFill>
                <a:cs typeface="+mn-ea"/>
                <a:sym typeface="+mn-lt"/>
              </a:rPr>
              <a:t>利用群体的智慧</a:t>
            </a:r>
          </a:p>
        </p:txBody>
      </p:sp>
      <p:pic>
        <p:nvPicPr>
          <p:cNvPr id="16" name="图片 15"/>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52089" y="1981097"/>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 xmlns:a16="http://schemas.microsoft.com/office/drawing/2014/main" id="{9AD509BF-5B22-4C28-823D-68A997D124FA}"/>
              </a:ext>
            </a:extLst>
          </p:cNvPr>
          <p:cNvGrpSpPr/>
          <p:nvPr/>
        </p:nvGrpSpPr>
        <p:grpSpPr>
          <a:xfrm>
            <a:off x="167640" y="390197"/>
            <a:ext cx="8188693" cy="646331"/>
            <a:chOff x="167640" y="142547"/>
            <a:chExt cx="8188693" cy="646331"/>
          </a:xfrm>
        </p:grpSpPr>
        <p:sp>
          <p:nvSpPr>
            <p:cNvPr id="18" name="矩形 17">
              <a:extLst>
                <a:ext uri="{FF2B5EF4-FFF2-40B4-BE49-F238E27FC236}">
                  <a16:creationId xmlns="" xmlns:a16="http://schemas.microsoft.com/office/drawing/2014/main" id="{98669E57-A710-46AE-809B-F6460397F020}"/>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a:extLst>
                <a:ext uri="{FF2B5EF4-FFF2-40B4-BE49-F238E27FC236}">
                  <a16:creationId xmlns="" xmlns:a16="http://schemas.microsoft.com/office/drawing/2014/main" id="{43B4CEE5-6E0A-4AE6-8B44-34AFE9B61AAE}"/>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a:extLst>
                <a:ext uri="{FF2B5EF4-FFF2-40B4-BE49-F238E27FC236}">
                  <a16:creationId xmlns="" xmlns:a16="http://schemas.microsoft.com/office/drawing/2014/main" id="{2AC65F9D-1A4C-42A7-8570-66EF90DA4804}"/>
                </a:ext>
              </a:extLst>
            </p:cNvPr>
            <p:cNvSpPr>
              <a:spLocks noChangeArrowheads="1"/>
            </p:cNvSpPr>
            <p:nvPr/>
          </p:nvSpPr>
          <p:spPr bwMode="auto">
            <a:xfrm>
              <a:off x="1143000" y="142547"/>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集思广益的团队原则</a:t>
              </a:r>
            </a:p>
          </p:txBody>
        </p:sp>
      </p:grpSp>
    </p:spTree>
    <p:extLst>
      <p:ext uri="{BB962C8B-B14F-4D97-AF65-F5344CB8AC3E}">
        <p14:creationId xmlns:p14="http://schemas.microsoft.com/office/powerpoint/2010/main" val="218203776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B4AE3D0-D22E-43BA-821A-D67B478073F0}"/>
              </a:ext>
            </a:extLst>
          </p:cNvPr>
          <p:cNvGrpSpPr/>
          <p:nvPr/>
        </p:nvGrpSpPr>
        <p:grpSpPr>
          <a:xfrm flipV="1">
            <a:off x="10733412" y="1739901"/>
            <a:ext cx="1458588" cy="3378200"/>
            <a:chOff x="10388520" y="407701"/>
            <a:chExt cx="1803479" cy="4176999"/>
          </a:xfrm>
        </p:grpSpPr>
        <p:sp>
          <p:nvSpPr>
            <p:cNvPr id="2" name="任意多边形: 形状 1">
              <a:extLst>
                <a:ext uri="{FF2B5EF4-FFF2-40B4-BE49-F238E27FC236}">
                  <a16:creationId xmlns="" xmlns:a16="http://schemas.microsoft.com/office/drawing/2014/main" id="{CBACECC3-A3A7-45E7-8D6F-D6BE171199D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形状 2">
              <a:extLst>
                <a:ext uri="{FF2B5EF4-FFF2-40B4-BE49-F238E27FC236}">
                  <a16:creationId xmlns="" xmlns:a16="http://schemas.microsoft.com/office/drawing/2014/main" id="{75ED2D4B-98A7-4C89-86E3-74B9CCD8042D}"/>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FF9EE33F-6F80-44F2-AEB1-D0306D9D3D87}"/>
              </a:ext>
            </a:extLst>
          </p:cNvPr>
          <p:cNvGrpSpPr/>
          <p:nvPr/>
        </p:nvGrpSpPr>
        <p:grpSpPr>
          <a:xfrm flipH="1">
            <a:off x="0" y="1739901"/>
            <a:ext cx="1458586" cy="3378200"/>
            <a:chOff x="10388520" y="407701"/>
            <a:chExt cx="1803479" cy="4176999"/>
          </a:xfrm>
        </p:grpSpPr>
        <p:sp>
          <p:nvSpPr>
            <p:cNvPr id="6" name="任意多边形: 形状 5">
              <a:extLst>
                <a:ext uri="{FF2B5EF4-FFF2-40B4-BE49-F238E27FC236}">
                  <a16:creationId xmlns="" xmlns:a16="http://schemas.microsoft.com/office/drawing/2014/main" id="{18993F69-B9E6-4F49-9615-06C169827AA8}"/>
                </a:ext>
              </a:extLst>
            </p:cNvPr>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 xmlns:a16="http://schemas.microsoft.com/office/drawing/2014/main" id="{297AA4C7-B620-4C0D-BB5A-B0B71755A8BF}"/>
                </a:ext>
              </a:extLst>
            </p:cNvPr>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8" name="文本框 7">
            <a:extLst>
              <a:ext uri="{FF2B5EF4-FFF2-40B4-BE49-F238E27FC236}">
                <a16:creationId xmlns="" xmlns:a16="http://schemas.microsoft.com/office/drawing/2014/main" id="{EDF24AD8-92EE-4AA8-90B4-7C9922DDC8A2}"/>
              </a:ext>
            </a:extLst>
          </p:cNvPr>
          <p:cNvSpPr txBox="1"/>
          <p:nvPr/>
        </p:nvSpPr>
        <p:spPr>
          <a:xfrm>
            <a:off x="2409371" y="2899763"/>
            <a:ext cx="7823199" cy="1015663"/>
          </a:xfrm>
          <a:prstGeom prst="rect">
            <a:avLst/>
          </a:prstGeom>
          <a:noFill/>
        </p:spPr>
        <p:txBody>
          <a:bodyPr wrap="square" rtlCol="0">
            <a:spAutoFit/>
            <a:scene3d>
              <a:camera prst="orthographicFront"/>
              <a:lightRig rig="threePt" dir="t"/>
            </a:scene3d>
            <a:sp3d contourW="12700"/>
          </a:bodyPr>
          <a:lstStyle/>
          <a:p>
            <a:pPr algn="dist"/>
            <a:r>
              <a:rPr lang="zh-CN" altLang="en-US" sz="6000" b="1" dirty="0">
                <a:solidFill>
                  <a:schemeClr val="tx1">
                    <a:lumMod val="85000"/>
                    <a:lumOff val="15000"/>
                  </a:schemeClr>
                </a:solidFill>
                <a:cs typeface="+mn-ea"/>
                <a:sym typeface="+mn-lt"/>
              </a:rPr>
              <a:t>团队士气、冲突与评估</a:t>
            </a:r>
          </a:p>
        </p:txBody>
      </p:sp>
      <p:sp>
        <p:nvSpPr>
          <p:cNvPr id="9" name="文本框 8">
            <a:extLst>
              <a:ext uri="{FF2B5EF4-FFF2-40B4-BE49-F238E27FC236}">
                <a16:creationId xmlns="" xmlns:a16="http://schemas.microsoft.com/office/drawing/2014/main" id="{B7D0A41B-BDBF-4C29-8728-02F42A2A7D21}"/>
              </a:ext>
            </a:extLst>
          </p:cNvPr>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Team morale conflict and evaluation</a:t>
            </a:r>
            <a:endParaRPr lang="en-US" altLang="zh-CN" sz="1200" dirty="0">
              <a:solidFill>
                <a:schemeClr val="bg1">
                  <a:lumMod val="50000"/>
                </a:schemeClr>
              </a:solidFill>
              <a:cs typeface="+mn-ea"/>
              <a:sym typeface="+mn-lt"/>
            </a:endParaRPr>
          </a:p>
        </p:txBody>
      </p:sp>
      <p:sp>
        <p:nvSpPr>
          <p:cNvPr id="10" name="文本框 9">
            <a:extLst>
              <a:ext uri="{FF2B5EF4-FFF2-40B4-BE49-F238E27FC236}">
                <a16:creationId xmlns="" xmlns:a16="http://schemas.microsoft.com/office/drawing/2014/main" id="{75F33CC1-2E5A-4D34-BC7B-FB8FBBC8A566}"/>
              </a:ext>
            </a:extLst>
          </p:cNvPr>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06</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extLst>
      <p:ext uri="{BB962C8B-B14F-4D97-AF65-F5344CB8AC3E}">
        <p14:creationId xmlns:p14="http://schemas.microsoft.com/office/powerpoint/2010/main" val="59497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4.16667E-7 7.40741E-7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1324593" y="3533966"/>
            <a:ext cx="3864882"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defRPr/>
            </a:pPr>
            <a:r>
              <a:rPr lang="zh-CN" altLang="en-US" b="0" dirty="0">
                <a:cs typeface="+mn-ea"/>
                <a:sym typeface="+mn-lt"/>
              </a:rPr>
              <a:t>团队成员愿意为实现团队目标而奋斗的精神状态和工作风气</a:t>
            </a:r>
          </a:p>
        </p:txBody>
      </p:sp>
      <p:grpSp>
        <p:nvGrpSpPr>
          <p:cNvPr id="11" name="组合 10"/>
          <p:cNvGrpSpPr>
            <a:grpSpLocks/>
          </p:cNvGrpSpPr>
          <p:nvPr/>
        </p:nvGrpSpPr>
        <p:grpSpPr bwMode="auto">
          <a:xfrm>
            <a:off x="1049110" y="1767293"/>
            <a:ext cx="5400675" cy="633412"/>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团队士气即团队精神</a:t>
              </a:r>
            </a:p>
          </p:txBody>
        </p:sp>
      </p:grpSp>
      <p:pic>
        <p:nvPicPr>
          <p:cNvPr id="15" name="图片 14"/>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558477" y="2180381"/>
            <a:ext cx="447222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 xmlns:a16="http://schemas.microsoft.com/office/drawing/2014/main" id="{1F3D4D69-8E4A-48AD-B1FF-325E5520F249}"/>
              </a:ext>
            </a:extLst>
          </p:cNvPr>
          <p:cNvGrpSpPr/>
          <p:nvPr/>
        </p:nvGrpSpPr>
        <p:grpSpPr>
          <a:xfrm>
            <a:off x="167640" y="389304"/>
            <a:ext cx="8193773" cy="646331"/>
            <a:chOff x="167640" y="141654"/>
            <a:chExt cx="8193773" cy="646331"/>
          </a:xfrm>
        </p:grpSpPr>
        <p:sp>
          <p:nvSpPr>
            <p:cNvPr id="17" name="矩形 16">
              <a:extLst>
                <a:ext uri="{FF2B5EF4-FFF2-40B4-BE49-F238E27FC236}">
                  <a16:creationId xmlns="" xmlns:a16="http://schemas.microsoft.com/office/drawing/2014/main" id="{F206C811-87E2-4EB7-ACDE-3E2EB3453102}"/>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0AA0F3A1-447C-4BBA-86D5-F7568FF1B10C}"/>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0760DBF0-E50B-46B2-906D-1AD5D5BC4BE0}"/>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团队士气的定义</a:t>
              </a:r>
            </a:p>
          </p:txBody>
        </p:sp>
      </p:grpSp>
    </p:spTree>
    <p:extLst>
      <p:ext uri="{BB962C8B-B14F-4D97-AF65-F5344CB8AC3E}">
        <p14:creationId xmlns:p14="http://schemas.microsoft.com/office/powerpoint/2010/main" val="8054760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0-#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990295" y="1869959"/>
            <a:ext cx="3258275" cy="571605"/>
            <a:chOff x="8386921" y="2192795"/>
            <a:chExt cx="3258275" cy="571605"/>
          </a:xfrm>
        </p:grpSpPr>
        <p:sp>
          <p:nvSpPr>
            <p:cNvPr id="11" name="矩形 10"/>
            <p:cNvSpPr/>
            <p:nvPr/>
          </p:nvSpPr>
          <p:spPr>
            <a:xfrm>
              <a:off x="8386921" y="2192795"/>
              <a:ext cx="3258275"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优秀的领导者及领导集体</a:t>
              </a:r>
            </a:p>
          </p:txBody>
        </p:sp>
        <p:sp>
          <p:nvSpPr>
            <p:cNvPr id="12" name="文本框 11"/>
            <p:cNvSpPr txBox="1"/>
            <p:nvPr/>
          </p:nvSpPr>
          <p:spPr>
            <a:xfrm>
              <a:off x="8491759" y="2542352"/>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13" name="组合 12"/>
          <p:cNvGrpSpPr/>
          <p:nvPr/>
        </p:nvGrpSpPr>
        <p:grpSpPr>
          <a:xfrm>
            <a:off x="7990296" y="5042844"/>
            <a:ext cx="2965476" cy="571604"/>
            <a:chOff x="8386922" y="2192795"/>
            <a:chExt cx="2965476" cy="571604"/>
          </a:xfrm>
        </p:grpSpPr>
        <p:sp>
          <p:nvSpPr>
            <p:cNvPr id="14" name="矩形 13"/>
            <p:cNvSpPr/>
            <p:nvPr/>
          </p:nvSpPr>
          <p:spPr>
            <a:xfrm>
              <a:off x="8386922"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良好的信息沟通</a:t>
              </a:r>
            </a:p>
          </p:txBody>
        </p:sp>
        <p:sp>
          <p:nvSpPr>
            <p:cNvPr id="15" name="文本框 14"/>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16" name="组合 15"/>
          <p:cNvGrpSpPr/>
          <p:nvPr/>
        </p:nvGrpSpPr>
        <p:grpSpPr>
          <a:xfrm>
            <a:off x="1437805" y="1930590"/>
            <a:ext cx="2965476" cy="571604"/>
            <a:chOff x="8386922" y="2192795"/>
            <a:chExt cx="2965476" cy="571604"/>
          </a:xfrm>
        </p:grpSpPr>
        <p:sp>
          <p:nvSpPr>
            <p:cNvPr id="17" name="矩形 16"/>
            <p:cNvSpPr/>
            <p:nvPr/>
          </p:nvSpPr>
          <p:spPr>
            <a:xfrm>
              <a:off x="8850447"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对团队目标的认同</a:t>
              </a:r>
            </a:p>
          </p:txBody>
        </p:sp>
        <p:sp>
          <p:nvSpPr>
            <p:cNvPr id="18" name="文本框 17"/>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19" name="组合 18"/>
          <p:cNvGrpSpPr/>
          <p:nvPr/>
        </p:nvGrpSpPr>
        <p:grpSpPr>
          <a:xfrm>
            <a:off x="1263975" y="4785317"/>
            <a:ext cx="2965476" cy="874407"/>
            <a:chOff x="8386922" y="2192795"/>
            <a:chExt cx="2965476" cy="874407"/>
          </a:xfrm>
        </p:grpSpPr>
        <p:sp>
          <p:nvSpPr>
            <p:cNvPr id="20" name="矩形 19"/>
            <p:cNvSpPr/>
            <p:nvPr/>
          </p:nvSpPr>
          <p:spPr>
            <a:xfrm>
              <a:off x="8850447" y="2192795"/>
              <a:ext cx="2501951" cy="874407"/>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defRPr/>
              </a:pPr>
              <a:r>
                <a:rPr lang="zh-CN" altLang="en-US" dirty="0">
                  <a:cs typeface="+mn-ea"/>
                  <a:sym typeface="+mn-lt"/>
                </a:rPr>
                <a:t>团队成员对工作产生的满意度</a:t>
              </a:r>
            </a:p>
          </p:txBody>
        </p:sp>
        <p:sp>
          <p:nvSpPr>
            <p:cNvPr id="21" name="文本框 20"/>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22" name="组合 21"/>
          <p:cNvGrpSpPr/>
          <p:nvPr/>
        </p:nvGrpSpPr>
        <p:grpSpPr>
          <a:xfrm>
            <a:off x="7990296" y="3456402"/>
            <a:ext cx="2965476" cy="571604"/>
            <a:chOff x="8386922" y="2192795"/>
            <a:chExt cx="2965476" cy="571604"/>
          </a:xfrm>
        </p:grpSpPr>
        <p:sp>
          <p:nvSpPr>
            <p:cNvPr id="23" name="矩形 22"/>
            <p:cNvSpPr/>
            <p:nvPr/>
          </p:nvSpPr>
          <p:spPr>
            <a:xfrm>
              <a:off x="8386922"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团队内部团结和谐</a:t>
              </a:r>
            </a:p>
          </p:txBody>
        </p:sp>
        <p:sp>
          <p:nvSpPr>
            <p:cNvPr id="24" name="文本框 23"/>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25" name="组合 24"/>
          <p:cNvGrpSpPr/>
          <p:nvPr/>
        </p:nvGrpSpPr>
        <p:grpSpPr>
          <a:xfrm>
            <a:off x="1455853" y="3413587"/>
            <a:ext cx="2965476" cy="571604"/>
            <a:chOff x="8386922" y="2192795"/>
            <a:chExt cx="2965476" cy="571604"/>
          </a:xfrm>
        </p:grpSpPr>
        <p:sp>
          <p:nvSpPr>
            <p:cNvPr id="26" name="矩形 25"/>
            <p:cNvSpPr/>
            <p:nvPr/>
          </p:nvSpPr>
          <p:spPr>
            <a:xfrm>
              <a:off x="8850447"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利益分配的合理性</a:t>
              </a:r>
            </a:p>
          </p:txBody>
        </p:sp>
        <p:sp>
          <p:nvSpPr>
            <p:cNvPr id="27" name="文本框 26"/>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28" name="组合 27"/>
          <p:cNvGrpSpPr/>
          <p:nvPr/>
        </p:nvGrpSpPr>
        <p:grpSpPr>
          <a:xfrm>
            <a:off x="4537806" y="1883606"/>
            <a:ext cx="3115403" cy="3775668"/>
            <a:chOff x="4537806" y="1883606"/>
            <a:chExt cx="3115403" cy="3775668"/>
          </a:xfrm>
        </p:grpSpPr>
        <p:sp>
          <p:nvSpPr>
            <p:cNvPr id="29" name="isļîḋè"/>
            <p:cNvSpPr>
              <a:spLocks/>
            </p:cNvSpPr>
            <p:nvPr/>
          </p:nvSpPr>
          <p:spPr bwMode="auto">
            <a:xfrm>
              <a:off x="6064499" y="3181496"/>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0" name="ïṥ1ïďê"/>
            <p:cNvSpPr>
              <a:spLocks/>
            </p:cNvSpPr>
            <p:nvPr/>
          </p:nvSpPr>
          <p:spPr bwMode="auto">
            <a:xfrm>
              <a:off x="5578874" y="3461997"/>
              <a:ext cx="62016" cy="62969"/>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1" name="ïŝľíḑe"/>
            <p:cNvSpPr>
              <a:spLocks/>
            </p:cNvSpPr>
            <p:nvPr/>
          </p:nvSpPr>
          <p:spPr bwMode="auto">
            <a:xfrm>
              <a:off x="5578874" y="4022997"/>
              <a:ext cx="62016" cy="62016"/>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2" name="ïṩḷîḓè"/>
            <p:cNvSpPr>
              <a:spLocks/>
            </p:cNvSpPr>
            <p:nvPr/>
          </p:nvSpPr>
          <p:spPr bwMode="auto">
            <a:xfrm>
              <a:off x="6064499" y="4302544"/>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9 h 39"/>
                <a:gd name="T12" fmla="*/ 30 w 39"/>
                <a:gd name="T13" fmla="*/ 20 h 39"/>
                <a:gd name="T14" fmla="*/ 19 w 39"/>
                <a:gd name="T15" fmla="*/ 31 h 39"/>
                <a:gd name="T16" fmla="*/ 8 w 39"/>
                <a:gd name="T17" fmla="*/ 20 h 39"/>
                <a:gd name="T18" fmla="*/ 19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1"/>
                    <a:pt x="9" y="39"/>
                    <a:pt x="19" y="39"/>
                  </a:cubicBezTo>
                  <a:cubicBezTo>
                    <a:pt x="30" y="39"/>
                    <a:pt x="39" y="30"/>
                    <a:pt x="39" y="20"/>
                  </a:cubicBezTo>
                  <a:cubicBezTo>
                    <a:pt x="39" y="9"/>
                    <a:pt x="30" y="0"/>
                    <a:pt x="19" y="0"/>
                  </a:cubicBezTo>
                  <a:cubicBezTo>
                    <a:pt x="9" y="0"/>
                    <a:pt x="0" y="9"/>
                    <a:pt x="0" y="20"/>
                  </a:cubicBezTo>
                  <a:close/>
                  <a:moveTo>
                    <a:pt x="19" y="9"/>
                  </a:moveTo>
                  <a:cubicBezTo>
                    <a:pt x="25" y="9"/>
                    <a:pt x="30" y="14"/>
                    <a:pt x="30" y="20"/>
                  </a:cubicBezTo>
                  <a:cubicBezTo>
                    <a:pt x="30" y="26"/>
                    <a:pt x="25" y="31"/>
                    <a:pt x="19" y="31"/>
                  </a:cubicBezTo>
                  <a:cubicBezTo>
                    <a:pt x="13" y="31"/>
                    <a:pt x="8" y="26"/>
                    <a:pt x="8" y="20"/>
                  </a:cubicBezTo>
                  <a:cubicBezTo>
                    <a:pt x="8" y="14"/>
                    <a:pt x="13" y="9"/>
                    <a:pt x="19" y="9"/>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3" name="ïṡḷïḓê"/>
            <p:cNvSpPr>
              <a:spLocks/>
            </p:cNvSpPr>
            <p:nvPr/>
          </p:nvSpPr>
          <p:spPr bwMode="auto">
            <a:xfrm>
              <a:off x="6551080" y="4022997"/>
              <a:ext cx="62969" cy="62016"/>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1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4" name="ïṧļiḓe"/>
            <p:cNvSpPr>
              <a:spLocks/>
            </p:cNvSpPr>
            <p:nvPr/>
          </p:nvSpPr>
          <p:spPr bwMode="auto">
            <a:xfrm>
              <a:off x="6551080" y="3461997"/>
              <a:ext cx="62969" cy="61061"/>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5" name="íŝliḓê"/>
            <p:cNvSpPr>
              <a:spLocks/>
            </p:cNvSpPr>
            <p:nvPr/>
          </p:nvSpPr>
          <p:spPr bwMode="auto">
            <a:xfrm>
              <a:off x="5578874" y="3461997"/>
              <a:ext cx="62016" cy="62969"/>
            </a:xfrm>
            <a:custGeom>
              <a:avLst/>
              <a:gdLst>
                <a:gd name="T0" fmla="*/ 19 w 39"/>
                <a:gd name="T1" fmla="*/ 0 h 39"/>
                <a:gd name="T2" fmla="*/ 0 w 39"/>
                <a:gd name="T3" fmla="*/ 19 h 39"/>
                <a:gd name="T4" fmla="*/ 19 w 39"/>
                <a:gd name="T5" fmla="*/ 39 h 39"/>
                <a:gd name="T6" fmla="*/ 39 w 39"/>
                <a:gd name="T7" fmla="*/ 19 h 39"/>
                <a:gd name="T8" fmla="*/ 19 w 39"/>
                <a:gd name="T9" fmla="*/ 0 h 39"/>
                <a:gd name="T10" fmla="*/ 30 w 39"/>
                <a:gd name="T11" fmla="*/ 19 h 39"/>
                <a:gd name="T12" fmla="*/ 19 w 39"/>
                <a:gd name="T13" fmla="*/ 30 h 39"/>
                <a:gd name="T14" fmla="*/ 8 w 39"/>
                <a:gd name="T15" fmla="*/ 19 h 39"/>
                <a:gd name="T16" fmla="*/ 19 w 39"/>
                <a:gd name="T17" fmla="*/ 8 h 39"/>
                <a:gd name="T18" fmla="*/ 30 w 39"/>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0"/>
                  </a:moveTo>
                  <a:cubicBezTo>
                    <a:pt x="9" y="0"/>
                    <a:pt x="0" y="8"/>
                    <a:pt x="0" y="19"/>
                  </a:cubicBezTo>
                  <a:cubicBezTo>
                    <a:pt x="0" y="30"/>
                    <a:pt x="9" y="39"/>
                    <a:pt x="19" y="39"/>
                  </a:cubicBezTo>
                  <a:cubicBezTo>
                    <a:pt x="30" y="39"/>
                    <a:pt x="39" y="30"/>
                    <a:pt x="39" y="19"/>
                  </a:cubicBezTo>
                  <a:cubicBezTo>
                    <a:pt x="39" y="8"/>
                    <a:pt x="30" y="0"/>
                    <a:pt x="19" y="0"/>
                  </a:cubicBezTo>
                  <a:close/>
                  <a:moveTo>
                    <a:pt x="30" y="19"/>
                  </a:moveTo>
                  <a:cubicBezTo>
                    <a:pt x="30" y="25"/>
                    <a:pt x="25" y="30"/>
                    <a:pt x="19" y="30"/>
                  </a:cubicBezTo>
                  <a:cubicBezTo>
                    <a:pt x="13" y="30"/>
                    <a:pt x="8" y="25"/>
                    <a:pt x="8" y="19"/>
                  </a:cubicBezTo>
                  <a:cubicBezTo>
                    <a:pt x="8" y="13"/>
                    <a:pt x="13" y="8"/>
                    <a:pt x="19" y="8"/>
                  </a:cubicBezTo>
                  <a:cubicBezTo>
                    <a:pt x="25" y="8"/>
                    <a:pt x="30" y="13"/>
                    <a:pt x="30" y="1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6" name="任意多边形 35"/>
            <p:cNvSpPr>
              <a:spLocks/>
            </p:cNvSpPr>
            <p:nvPr/>
          </p:nvSpPr>
          <p:spPr bwMode="auto">
            <a:xfrm>
              <a:off x="4537806" y="2422832"/>
              <a:ext cx="1141246" cy="1140297"/>
            </a:xfrm>
            <a:custGeom>
              <a:avLst/>
              <a:gdLst>
                <a:gd name="connsiteX0" fmla="*/ 1071121 w 1141246"/>
                <a:gd name="connsiteY0" fmla="*/ 1023162 h 1140297"/>
                <a:gd name="connsiteX1" fmla="*/ 1024902 w 1141246"/>
                <a:gd name="connsiteY1" fmla="*/ 1069695 h 1140297"/>
                <a:gd name="connsiteX2" fmla="*/ 1071121 w 1141246"/>
                <a:gd name="connsiteY2" fmla="*/ 1116228 h 1140297"/>
                <a:gd name="connsiteX3" fmla="*/ 1118934 w 1141246"/>
                <a:gd name="connsiteY3" fmla="*/ 1069695 h 1140297"/>
                <a:gd name="connsiteX4" fmla="*/ 1071121 w 1141246"/>
                <a:gd name="connsiteY4" fmla="*/ 1023162 h 1140297"/>
                <a:gd name="connsiteX5" fmla="*/ 436968 w 1141246"/>
                <a:gd name="connsiteY5" fmla="*/ 0 h 1140297"/>
                <a:gd name="connsiteX6" fmla="*/ 873936 w 1141246"/>
                <a:gd name="connsiteY6" fmla="*/ 436016 h 1140297"/>
                <a:gd name="connsiteX7" fmla="*/ 839597 w 1141246"/>
                <a:gd name="connsiteY7" fmla="*/ 605733 h 1140297"/>
                <a:gd name="connsiteX8" fmla="*/ 833605 w 1141246"/>
                <a:gd name="connsiteY8" fmla="*/ 616749 h 1140297"/>
                <a:gd name="connsiteX9" fmla="*/ 819260 w 1141246"/>
                <a:gd name="connsiteY9" fmla="*/ 665206 h 1140297"/>
                <a:gd name="connsiteX10" fmla="*/ 899150 w 1141246"/>
                <a:gd name="connsiteY10" fmla="*/ 882013 h 1140297"/>
                <a:gd name="connsiteX11" fmla="*/ 905551 w 1141246"/>
                <a:gd name="connsiteY11" fmla="*/ 888410 h 1140297"/>
                <a:gd name="connsiteX12" fmla="*/ 1060830 w 1141246"/>
                <a:gd name="connsiteY12" fmla="*/ 997713 h 1140297"/>
                <a:gd name="connsiteX13" fmla="*/ 1068614 w 1141246"/>
                <a:gd name="connsiteY13" fmla="*/ 999613 h 1140297"/>
                <a:gd name="connsiteX14" fmla="*/ 1071121 w 1141246"/>
                <a:gd name="connsiteY14" fmla="*/ 999093 h 1140297"/>
                <a:gd name="connsiteX15" fmla="*/ 1141246 w 1141246"/>
                <a:gd name="connsiteY15" fmla="*/ 1069695 h 1140297"/>
                <a:gd name="connsiteX16" fmla="*/ 1071121 w 1141246"/>
                <a:gd name="connsiteY16" fmla="*/ 1140297 h 1140297"/>
                <a:gd name="connsiteX17" fmla="*/ 1000996 w 1141246"/>
                <a:gd name="connsiteY17" fmla="*/ 1069695 h 1140297"/>
                <a:gd name="connsiteX18" fmla="*/ 1001175 w 1141246"/>
                <a:gd name="connsiteY18" fmla="*/ 1068820 h 1140297"/>
                <a:gd name="connsiteX19" fmla="*/ 998918 w 1141246"/>
                <a:gd name="connsiteY19" fmla="*/ 1059587 h 1140297"/>
                <a:gd name="connsiteX20" fmla="*/ 889548 w 1141246"/>
                <a:gd name="connsiteY20" fmla="*/ 904403 h 1140297"/>
                <a:gd name="connsiteX21" fmla="*/ 883147 w 1141246"/>
                <a:gd name="connsiteY21" fmla="*/ 898006 h 1140297"/>
                <a:gd name="connsiteX22" fmla="*/ 666207 w 1141246"/>
                <a:gd name="connsiteY22" fmla="*/ 818165 h 1140297"/>
                <a:gd name="connsiteX23" fmla="*/ 615651 w 1141246"/>
                <a:gd name="connsiteY23" fmla="*/ 833113 h 1140297"/>
                <a:gd name="connsiteX24" fmla="*/ 607056 w 1141246"/>
                <a:gd name="connsiteY24" fmla="*/ 837768 h 1140297"/>
                <a:gd name="connsiteX25" fmla="*/ 436968 w 1141246"/>
                <a:gd name="connsiteY25" fmla="*/ 872032 h 1140297"/>
                <a:gd name="connsiteX26" fmla="*/ 0 w 1141246"/>
                <a:gd name="connsiteY26" fmla="*/ 436016 h 1140297"/>
                <a:gd name="connsiteX27" fmla="*/ 436968 w 1141246"/>
                <a:gd name="connsiteY27" fmla="*/ 0 h 114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1246" h="1140297">
                  <a:moveTo>
                    <a:pt x="1071121" y="1023162"/>
                  </a:moveTo>
                  <a:cubicBezTo>
                    <a:pt x="1045621" y="1023162"/>
                    <a:pt x="1024902" y="1044022"/>
                    <a:pt x="1024902" y="1069695"/>
                  </a:cubicBezTo>
                  <a:cubicBezTo>
                    <a:pt x="1024902" y="1095369"/>
                    <a:pt x="1045621" y="1116228"/>
                    <a:pt x="1071121" y="1116228"/>
                  </a:cubicBezTo>
                  <a:cubicBezTo>
                    <a:pt x="1096621" y="1116228"/>
                    <a:pt x="1118934" y="1095369"/>
                    <a:pt x="1118934" y="1069695"/>
                  </a:cubicBezTo>
                  <a:cubicBezTo>
                    <a:pt x="1118934" y="1044022"/>
                    <a:pt x="1096621" y="1023162"/>
                    <a:pt x="1071121" y="1023162"/>
                  </a:cubicBezTo>
                  <a:close/>
                  <a:moveTo>
                    <a:pt x="436968" y="0"/>
                  </a:moveTo>
                  <a:cubicBezTo>
                    <a:pt x="678299" y="0"/>
                    <a:pt x="873936" y="195211"/>
                    <a:pt x="873936" y="436016"/>
                  </a:cubicBezTo>
                  <a:cubicBezTo>
                    <a:pt x="873936" y="496217"/>
                    <a:pt x="861709" y="553569"/>
                    <a:pt x="839597" y="605733"/>
                  </a:cubicBezTo>
                  <a:lnTo>
                    <a:pt x="833605" y="616749"/>
                  </a:lnTo>
                  <a:lnTo>
                    <a:pt x="819260" y="665206"/>
                  </a:lnTo>
                  <a:cubicBezTo>
                    <a:pt x="800432" y="736575"/>
                    <a:pt x="804333" y="787253"/>
                    <a:pt x="899150" y="882013"/>
                  </a:cubicBezTo>
                  <a:cubicBezTo>
                    <a:pt x="905551" y="888410"/>
                    <a:pt x="905551" y="888410"/>
                    <a:pt x="905551" y="888410"/>
                  </a:cubicBezTo>
                  <a:cubicBezTo>
                    <a:pt x="977564" y="960379"/>
                    <a:pt x="1029774" y="987367"/>
                    <a:pt x="1060830" y="997713"/>
                  </a:cubicBezTo>
                  <a:lnTo>
                    <a:pt x="1068614" y="999613"/>
                  </a:lnTo>
                  <a:lnTo>
                    <a:pt x="1071121" y="999093"/>
                  </a:lnTo>
                  <a:cubicBezTo>
                    <a:pt x="1109371" y="999093"/>
                    <a:pt x="1141246" y="1031185"/>
                    <a:pt x="1141246" y="1069695"/>
                  </a:cubicBezTo>
                  <a:cubicBezTo>
                    <a:pt x="1141246" y="1108205"/>
                    <a:pt x="1109371" y="1140297"/>
                    <a:pt x="1071121" y="1140297"/>
                  </a:cubicBezTo>
                  <a:cubicBezTo>
                    <a:pt x="1032871" y="1140297"/>
                    <a:pt x="1000996" y="1108205"/>
                    <a:pt x="1000996" y="1069695"/>
                  </a:cubicBezTo>
                  <a:lnTo>
                    <a:pt x="1001175" y="1068820"/>
                  </a:lnTo>
                  <a:lnTo>
                    <a:pt x="998918" y="1059587"/>
                  </a:lnTo>
                  <a:cubicBezTo>
                    <a:pt x="988566" y="1028550"/>
                    <a:pt x="961561" y="976372"/>
                    <a:pt x="889548" y="904403"/>
                  </a:cubicBezTo>
                  <a:cubicBezTo>
                    <a:pt x="883147" y="898006"/>
                    <a:pt x="883147" y="898006"/>
                    <a:pt x="883147" y="898006"/>
                  </a:cubicBezTo>
                  <a:cubicBezTo>
                    <a:pt x="788329" y="803246"/>
                    <a:pt x="737620" y="799348"/>
                    <a:pt x="666207" y="818165"/>
                  </a:cubicBezTo>
                  <a:lnTo>
                    <a:pt x="615651" y="833113"/>
                  </a:lnTo>
                  <a:lnTo>
                    <a:pt x="607056" y="837768"/>
                  </a:lnTo>
                  <a:cubicBezTo>
                    <a:pt x="554778" y="859831"/>
                    <a:pt x="497301" y="872032"/>
                    <a:pt x="436968" y="872032"/>
                  </a:cubicBezTo>
                  <a:cubicBezTo>
                    <a:pt x="195637" y="872032"/>
                    <a:pt x="0" y="676821"/>
                    <a:pt x="0" y="436016"/>
                  </a:cubicBezTo>
                  <a:cubicBezTo>
                    <a:pt x="0" y="195211"/>
                    <a:pt x="195637" y="0"/>
                    <a:pt x="43696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sp>
          <p:nvSpPr>
            <p:cNvPr id="37" name="任意多边形 36"/>
            <p:cNvSpPr>
              <a:spLocks/>
            </p:cNvSpPr>
            <p:nvPr/>
          </p:nvSpPr>
          <p:spPr bwMode="auto">
            <a:xfrm>
              <a:off x="4537806" y="3982926"/>
              <a:ext cx="1141246" cy="1140298"/>
            </a:xfrm>
            <a:custGeom>
              <a:avLst/>
              <a:gdLst>
                <a:gd name="connsiteX0" fmla="*/ 1071121 w 1141246"/>
                <a:gd name="connsiteY0" fmla="*/ 23906 h 1140298"/>
                <a:gd name="connsiteX1" fmla="*/ 1024902 w 1141246"/>
                <a:gd name="connsiteY1" fmla="*/ 70125 h 1140298"/>
                <a:gd name="connsiteX2" fmla="*/ 1071121 w 1141246"/>
                <a:gd name="connsiteY2" fmla="*/ 117938 h 1140298"/>
                <a:gd name="connsiteX3" fmla="*/ 1118934 w 1141246"/>
                <a:gd name="connsiteY3" fmla="*/ 70125 h 1140298"/>
                <a:gd name="connsiteX4" fmla="*/ 1071121 w 1141246"/>
                <a:gd name="connsiteY4" fmla="*/ 23906 h 1140298"/>
                <a:gd name="connsiteX5" fmla="*/ 1071121 w 1141246"/>
                <a:gd name="connsiteY5" fmla="*/ 0 h 1140298"/>
                <a:gd name="connsiteX6" fmla="*/ 1141246 w 1141246"/>
                <a:gd name="connsiteY6" fmla="*/ 70125 h 1140298"/>
                <a:gd name="connsiteX7" fmla="*/ 1098215 w 1141246"/>
                <a:gd name="connsiteY7" fmla="*/ 134672 h 1140298"/>
                <a:gd name="connsiteX8" fmla="*/ 1071847 w 1141246"/>
                <a:gd name="connsiteY8" fmla="*/ 140101 h 1140298"/>
                <a:gd name="connsiteX9" fmla="*/ 1060830 w 1141246"/>
                <a:gd name="connsiteY9" fmla="*/ 143095 h 1140298"/>
                <a:gd name="connsiteX10" fmla="*/ 905551 w 1141246"/>
                <a:gd name="connsiteY10" fmla="*/ 251515 h 1140298"/>
                <a:gd name="connsiteX11" fmla="*/ 899150 w 1141246"/>
                <a:gd name="connsiteY11" fmla="*/ 259496 h 1140298"/>
                <a:gd name="connsiteX12" fmla="*/ 819260 w 1141246"/>
                <a:gd name="connsiteY12" fmla="*/ 474542 h 1140298"/>
                <a:gd name="connsiteX13" fmla="*/ 833683 w 1141246"/>
                <a:gd name="connsiteY13" fmla="*/ 523018 h 1140298"/>
                <a:gd name="connsiteX14" fmla="*/ 839597 w 1141246"/>
                <a:gd name="connsiteY14" fmla="*/ 533903 h 1140298"/>
                <a:gd name="connsiteX15" fmla="*/ 873936 w 1141246"/>
                <a:gd name="connsiteY15" fmla="*/ 703805 h 1140298"/>
                <a:gd name="connsiteX16" fmla="*/ 436968 w 1141246"/>
                <a:gd name="connsiteY16" fmla="*/ 1140298 h 1140298"/>
                <a:gd name="connsiteX17" fmla="*/ 0 w 1141246"/>
                <a:gd name="connsiteY17" fmla="*/ 703805 h 1140298"/>
                <a:gd name="connsiteX18" fmla="*/ 436968 w 1141246"/>
                <a:gd name="connsiteY18" fmla="*/ 267312 h 1140298"/>
                <a:gd name="connsiteX19" fmla="*/ 607056 w 1141246"/>
                <a:gd name="connsiteY19" fmla="*/ 301614 h 1140298"/>
                <a:gd name="connsiteX20" fmla="*/ 618949 w 1141246"/>
                <a:gd name="connsiteY20" fmla="*/ 308063 h 1140298"/>
                <a:gd name="connsiteX21" fmla="*/ 666207 w 1141246"/>
                <a:gd name="connsiteY21" fmla="*/ 322549 h 1140298"/>
                <a:gd name="connsiteX22" fmla="*/ 883147 w 1141246"/>
                <a:gd name="connsiteY22" fmla="*/ 243534 h 1140298"/>
                <a:gd name="connsiteX23" fmla="*/ 889548 w 1141246"/>
                <a:gd name="connsiteY23" fmla="*/ 235552 h 1140298"/>
                <a:gd name="connsiteX24" fmla="*/ 998918 w 1141246"/>
                <a:gd name="connsiteY24" fmla="*/ 81340 h 1140298"/>
                <a:gd name="connsiteX25" fmla="*/ 1001271 w 1141246"/>
                <a:gd name="connsiteY25" fmla="*/ 71461 h 1140298"/>
                <a:gd name="connsiteX26" fmla="*/ 1000996 w 1141246"/>
                <a:gd name="connsiteY26" fmla="*/ 70125 h 1140298"/>
                <a:gd name="connsiteX27" fmla="*/ 1071121 w 1141246"/>
                <a:gd name="connsiteY27" fmla="*/ 0 h 1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1246" h="1140298">
                  <a:moveTo>
                    <a:pt x="1071121" y="23906"/>
                  </a:moveTo>
                  <a:cubicBezTo>
                    <a:pt x="1045621" y="23906"/>
                    <a:pt x="1024902" y="44625"/>
                    <a:pt x="1024902" y="70125"/>
                  </a:cubicBezTo>
                  <a:cubicBezTo>
                    <a:pt x="1024902" y="95625"/>
                    <a:pt x="1045621" y="117938"/>
                    <a:pt x="1071121" y="117938"/>
                  </a:cubicBezTo>
                  <a:cubicBezTo>
                    <a:pt x="1096621" y="117938"/>
                    <a:pt x="1118934" y="95625"/>
                    <a:pt x="1118934" y="70125"/>
                  </a:cubicBezTo>
                  <a:cubicBezTo>
                    <a:pt x="1118934" y="44625"/>
                    <a:pt x="1096621" y="23906"/>
                    <a:pt x="1071121" y="23906"/>
                  </a:cubicBezTo>
                  <a:close/>
                  <a:moveTo>
                    <a:pt x="1071121" y="0"/>
                  </a:moveTo>
                  <a:cubicBezTo>
                    <a:pt x="1109371" y="0"/>
                    <a:pt x="1141246" y="31875"/>
                    <a:pt x="1141246" y="70125"/>
                  </a:cubicBezTo>
                  <a:cubicBezTo>
                    <a:pt x="1141246" y="98813"/>
                    <a:pt x="1123317" y="123914"/>
                    <a:pt x="1098215" y="134672"/>
                  </a:cubicBezTo>
                  <a:lnTo>
                    <a:pt x="1071847" y="140101"/>
                  </a:lnTo>
                  <a:lnTo>
                    <a:pt x="1060830" y="143095"/>
                  </a:lnTo>
                  <a:cubicBezTo>
                    <a:pt x="1029774" y="153645"/>
                    <a:pt x="977565" y="179684"/>
                    <a:pt x="905551" y="251515"/>
                  </a:cubicBezTo>
                  <a:cubicBezTo>
                    <a:pt x="905551" y="251515"/>
                    <a:pt x="905551" y="251515"/>
                    <a:pt x="899150" y="259496"/>
                  </a:cubicBezTo>
                  <a:cubicBezTo>
                    <a:pt x="804333" y="354075"/>
                    <a:pt x="800432" y="403758"/>
                    <a:pt x="819260" y="474542"/>
                  </a:cubicBezTo>
                  <a:lnTo>
                    <a:pt x="833683" y="523018"/>
                  </a:lnTo>
                  <a:lnTo>
                    <a:pt x="839597" y="533903"/>
                  </a:lnTo>
                  <a:cubicBezTo>
                    <a:pt x="861709" y="586124"/>
                    <a:pt x="873936" y="643538"/>
                    <a:pt x="873936" y="703805"/>
                  </a:cubicBezTo>
                  <a:cubicBezTo>
                    <a:pt x="873936" y="944873"/>
                    <a:pt x="678299" y="1140298"/>
                    <a:pt x="436968" y="1140298"/>
                  </a:cubicBezTo>
                  <a:cubicBezTo>
                    <a:pt x="195637" y="1140298"/>
                    <a:pt x="0" y="944873"/>
                    <a:pt x="0" y="703805"/>
                  </a:cubicBezTo>
                  <a:cubicBezTo>
                    <a:pt x="0" y="462737"/>
                    <a:pt x="195637" y="267312"/>
                    <a:pt x="436968" y="267312"/>
                  </a:cubicBezTo>
                  <a:cubicBezTo>
                    <a:pt x="497301" y="267312"/>
                    <a:pt x="554778" y="279526"/>
                    <a:pt x="607056" y="301614"/>
                  </a:cubicBezTo>
                  <a:lnTo>
                    <a:pt x="618949" y="308063"/>
                  </a:lnTo>
                  <a:lnTo>
                    <a:pt x="666207" y="322549"/>
                  </a:lnTo>
                  <a:cubicBezTo>
                    <a:pt x="737620" y="342003"/>
                    <a:pt x="788329" y="338112"/>
                    <a:pt x="883147" y="243534"/>
                  </a:cubicBezTo>
                  <a:cubicBezTo>
                    <a:pt x="883147" y="243534"/>
                    <a:pt x="883147" y="243534"/>
                    <a:pt x="889548" y="235552"/>
                  </a:cubicBezTo>
                  <a:cubicBezTo>
                    <a:pt x="961562" y="163721"/>
                    <a:pt x="988567" y="112541"/>
                    <a:pt x="998918" y="81340"/>
                  </a:cubicBezTo>
                  <a:lnTo>
                    <a:pt x="1001271" y="71461"/>
                  </a:lnTo>
                  <a:lnTo>
                    <a:pt x="1000996" y="70125"/>
                  </a:lnTo>
                  <a:cubicBezTo>
                    <a:pt x="1000996" y="31875"/>
                    <a:pt x="1032871" y="0"/>
                    <a:pt x="1071121"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sp>
          <p:nvSpPr>
            <p:cNvPr id="38" name="íśľîḑe"/>
            <p:cNvSpPr>
              <a:spLocks/>
            </p:cNvSpPr>
            <p:nvPr/>
          </p:nvSpPr>
          <p:spPr bwMode="auto">
            <a:xfrm>
              <a:off x="5578874" y="4022997"/>
              <a:ext cx="62016" cy="62016"/>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8" y="0"/>
                    <a:pt x="0" y="9"/>
                    <a:pt x="0" y="19"/>
                  </a:cubicBezTo>
                  <a:cubicBezTo>
                    <a:pt x="0" y="30"/>
                    <a:pt x="8"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9" name="任意多边形 38"/>
            <p:cNvSpPr>
              <a:spLocks/>
            </p:cNvSpPr>
            <p:nvPr/>
          </p:nvSpPr>
          <p:spPr bwMode="auto">
            <a:xfrm>
              <a:off x="5658062" y="4264381"/>
              <a:ext cx="873936" cy="1394893"/>
            </a:xfrm>
            <a:custGeom>
              <a:avLst/>
              <a:gdLst>
                <a:gd name="connsiteX0" fmla="*/ 470154 w 873936"/>
                <a:gd name="connsiteY0" fmla="*/ 126534 h 1394893"/>
                <a:gd name="connsiteX1" fmla="*/ 469299 w 873936"/>
                <a:gd name="connsiteY1" fmla="*/ 126893 h 1394893"/>
                <a:gd name="connsiteX2" fmla="*/ 469937 w 873936"/>
                <a:gd name="connsiteY2" fmla="*/ 126726 h 1394893"/>
                <a:gd name="connsiteX3" fmla="*/ 437446 w 873936"/>
                <a:gd name="connsiteY3" fmla="*/ 22312 h 1394893"/>
                <a:gd name="connsiteX4" fmla="*/ 391227 w 873936"/>
                <a:gd name="connsiteY4" fmla="*/ 70125 h 1394893"/>
                <a:gd name="connsiteX5" fmla="*/ 437446 w 873936"/>
                <a:gd name="connsiteY5" fmla="*/ 116344 h 1394893"/>
                <a:gd name="connsiteX6" fmla="*/ 485259 w 873936"/>
                <a:gd name="connsiteY6" fmla="*/ 70125 h 1394893"/>
                <a:gd name="connsiteX7" fmla="*/ 437446 w 873936"/>
                <a:gd name="connsiteY7" fmla="*/ 22312 h 1394893"/>
                <a:gd name="connsiteX8" fmla="*/ 437446 w 873936"/>
                <a:gd name="connsiteY8" fmla="*/ 0 h 1394893"/>
                <a:gd name="connsiteX9" fmla="*/ 507571 w 873936"/>
                <a:gd name="connsiteY9" fmla="*/ 70125 h 1394893"/>
                <a:gd name="connsiteX10" fmla="*/ 486852 w 873936"/>
                <a:gd name="connsiteY10" fmla="*/ 119532 h 1394893"/>
                <a:gd name="connsiteX11" fmla="*/ 485112 w 873936"/>
                <a:gd name="connsiteY11" fmla="*/ 120261 h 1394893"/>
                <a:gd name="connsiteX12" fmla="*/ 481201 w 873936"/>
                <a:gd name="connsiteY12" fmla="*/ 126627 h 1394893"/>
                <a:gd name="connsiteX13" fmla="*/ 448157 w 873936"/>
                <a:gd name="connsiteY13" fmla="*/ 312666 h 1394893"/>
                <a:gd name="connsiteX14" fmla="*/ 448157 w 873936"/>
                <a:gd name="connsiteY14" fmla="*/ 323850 h 1394893"/>
                <a:gd name="connsiteX15" fmla="*/ 545266 w 873936"/>
                <a:gd name="connsiteY15" fmla="*/ 532359 h 1394893"/>
                <a:gd name="connsiteX16" fmla="*/ 566642 w 873936"/>
                <a:gd name="connsiteY16" fmla="*/ 543678 h 1394893"/>
                <a:gd name="connsiteX17" fmla="*/ 607056 w 873936"/>
                <a:gd name="connsiteY17" fmla="*/ 556209 h 1394893"/>
                <a:gd name="connsiteX18" fmla="*/ 873936 w 873936"/>
                <a:gd name="connsiteY18" fmla="*/ 958400 h 1394893"/>
                <a:gd name="connsiteX19" fmla="*/ 436968 w 873936"/>
                <a:gd name="connsiteY19" fmla="*/ 1394893 h 1394893"/>
                <a:gd name="connsiteX20" fmla="*/ 0 w 873936"/>
                <a:gd name="connsiteY20" fmla="*/ 958400 h 1394893"/>
                <a:gd name="connsiteX21" fmla="*/ 266880 w 873936"/>
                <a:gd name="connsiteY21" fmla="*/ 556209 h 1394893"/>
                <a:gd name="connsiteX22" fmla="*/ 308464 w 873936"/>
                <a:gd name="connsiteY22" fmla="*/ 543315 h 1394893"/>
                <a:gd name="connsiteX23" fmla="*/ 329344 w 873936"/>
                <a:gd name="connsiteY23" fmla="*/ 532359 h 1394893"/>
                <a:gd name="connsiteX24" fmla="*/ 425778 w 873936"/>
                <a:gd name="connsiteY24" fmla="*/ 323850 h 1394893"/>
                <a:gd name="connsiteX25" fmla="*/ 425778 w 873936"/>
                <a:gd name="connsiteY25" fmla="*/ 312666 h 1394893"/>
                <a:gd name="connsiteX26" fmla="*/ 393409 w 873936"/>
                <a:gd name="connsiteY26" fmla="*/ 126627 h 1394893"/>
                <a:gd name="connsiteX27" fmla="*/ 389766 w 873936"/>
                <a:gd name="connsiteY27" fmla="*/ 120255 h 1394893"/>
                <a:gd name="connsiteX28" fmla="*/ 388040 w 873936"/>
                <a:gd name="connsiteY28" fmla="*/ 119532 h 1394893"/>
                <a:gd name="connsiteX29" fmla="*/ 367321 w 873936"/>
                <a:gd name="connsiteY29" fmla="*/ 70125 h 1394893"/>
                <a:gd name="connsiteX30" fmla="*/ 437446 w 873936"/>
                <a:gd name="connsiteY30" fmla="*/ 0 h 13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3936" h="1394893">
                  <a:moveTo>
                    <a:pt x="470154" y="126534"/>
                  </a:moveTo>
                  <a:lnTo>
                    <a:pt x="469299" y="126893"/>
                  </a:lnTo>
                  <a:lnTo>
                    <a:pt x="469937" y="126726"/>
                  </a:lnTo>
                  <a:close/>
                  <a:moveTo>
                    <a:pt x="437446" y="22312"/>
                  </a:moveTo>
                  <a:cubicBezTo>
                    <a:pt x="411946" y="22312"/>
                    <a:pt x="391227" y="44625"/>
                    <a:pt x="391227" y="70125"/>
                  </a:cubicBezTo>
                  <a:cubicBezTo>
                    <a:pt x="391227" y="95625"/>
                    <a:pt x="411946" y="116344"/>
                    <a:pt x="437446" y="116344"/>
                  </a:cubicBezTo>
                  <a:cubicBezTo>
                    <a:pt x="462946" y="116344"/>
                    <a:pt x="485259" y="95625"/>
                    <a:pt x="485259" y="70125"/>
                  </a:cubicBezTo>
                  <a:cubicBezTo>
                    <a:pt x="485259" y="44625"/>
                    <a:pt x="462946" y="22312"/>
                    <a:pt x="437446" y="22312"/>
                  </a:cubicBezTo>
                  <a:close/>
                  <a:moveTo>
                    <a:pt x="437446" y="0"/>
                  </a:moveTo>
                  <a:cubicBezTo>
                    <a:pt x="475696" y="0"/>
                    <a:pt x="507571" y="31875"/>
                    <a:pt x="507571" y="70125"/>
                  </a:cubicBezTo>
                  <a:cubicBezTo>
                    <a:pt x="507571" y="89250"/>
                    <a:pt x="499602" y="106782"/>
                    <a:pt x="486852" y="119532"/>
                  </a:cubicBezTo>
                  <a:lnTo>
                    <a:pt x="485112" y="120261"/>
                  </a:lnTo>
                  <a:lnTo>
                    <a:pt x="481201" y="126627"/>
                  </a:lnTo>
                  <a:cubicBezTo>
                    <a:pt x="466140" y="156285"/>
                    <a:pt x="448157" y="212007"/>
                    <a:pt x="448157" y="312666"/>
                  </a:cubicBezTo>
                  <a:cubicBezTo>
                    <a:pt x="448157" y="323850"/>
                    <a:pt x="448157" y="323850"/>
                    <a:pt x="448157" y="323850"/>
                  </a:cubicBezTo>
                  <a:cubicBezTo>
                    <a:pt x="448157" y="458062"/>
                    <a:pt x="481426" y="496109"/>
                    <a:pt x="545266" y="532359"/>
                  </a:cubicBezTo>
                  <a:lnTo>
                    <a:pt x="566642" y="543678"/>
                  </a:lnTo>
                  <a:lnTo>
                    <a:pt x="607056" y="556209"/>
                  </a:lnTo>
                  <a:cubicBezTo>
                    <a:pt x="763890" y="622472"/>
                    <a:pt x="873936" y="777599"/>
                    <a:pt x="873936" y="958400"/>
                  </a:cubicBezTo>
                  <a:cubicBezTo>
                    <a:pt x="873936" y="1199468"/>
                    <a:pt x="678299" y="1394893"/>
                    <a:pt x="436968" y="1394893"/>
                  </a:cubicBezTo>
                  <a:cubicBezTo>
                    <a:pt x="195637" y="1394893"/>
                    <a:pt x="0" y="1199468"/>
                    <a:pt x="0" y="958400"/>
                  </a:cubicBezTo>
                  <a:cubicBezTo>
                    <a:pt x="0" y="777599"/>
                    <a:pt x="110046" y="622472"/>
                    <a:pt x="266880" y="556209"/>
                  </a:cubicBezTo>
                  <a:lnTo>
                    <a:pt x="308464" y="543315"/>
                  </a:lnTo>
                  <a:lnTo>
                    <a:pt x="329344" y="532359"/>
                  </a:lnTo>
                  <a:cubicBezTo>
                    <a:pt x="393409" y="496109"/>
                    <a:pt x="425778" y="458062"/>
                    <a:pt x="425778" y="323850"/>
                  </a:cubicBezTo>
                  <a:cubicBezTo>
                    <a:pt x="425778" y="312666"/>
                    <a:pt x="425778" y="312666"/>
                    <a:pt x="425778" y="312666"/>
                  </a:cubicBezTo>
                  <a:cubicBezTo>
                    <a:pt x="425778" y="212007"/>
                    <a:pt x="407795" y="156285"/>
                    <a:pt x="393409" y="126627"/>
                  </a:cubicBezTo>
                  <a:lnTo>
                    <a:pt x="389766" y="120255"/>
                  </a:lnTo>
                  <a:lnTo>
                    <a:pt x="388040" y="119532"/>
                  </a:lnTo>
                  <a:cubicBezTo>
                    <a:pt x="375290" y="106782"/>
                    <a:pt x="367321" y="89250"/>
                    <a:pt x="367321" y="70125"/>
                  </a:cubicBezTo>
                  <a:cubicBezTo>
                    <a:pt x="367321" y="31875"/>
                    <a:pt x="399196" y="0"/>
                    <a:pt x="437446"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sp>
          <p:nvSpPr>
            <p:cNvPr id="40" name="îŝ1ïḋè"/>
            <p:cNvSpPr>
              <a:spLocks/>
            </p:cNvSpPr>
            <p:nvPr/>
          </p:nvSpPr>
          <p:spPr bwMode="auto">
            <a:xfrm>
              <a:off x="6039693" y="4374100"/>
              <a:ext cx="113535" cy="3816"/>
            </a:xfrm>
            <a:custGeom>
              <a:avLst/>
              <a:gdLst>
                <a:gd name="T0" fmla="*/ 0 w 71"/>
                <a:gd name="T1" fmla="*/ 0 h 2"/>
                <a:gd name="T2" fmla="*/ 0 w 71"/>
                <a:gd name="T3" fmla="*/ 0 h 2"/>
                <a:gd name="T4" fmla="*/ 1 w 71"/>
                <a:gd name="T5" fmla="*/ 2 h 2"/>
                <a:gd name="T6" fmla="*/ 1 w 71"/>
                <a:gd name="T7" fmla="*/ 2 h 2"/>
                <a:gd name="T8" fmla="*/ 0 w 71"/>
                <a:gd name="T9" fmla="*/ 0 h 2"/>
                <a:gd name="T10" fmla="*/ 0 w 71"/>
                <a:gd name="T11" fmla="*/ 0 h 2"/>
                <a:gd name="T12" fmla="*/ 71 w 71"/>
                <a:gd name="T13" fmla="*/ 0 h 2"/>
                <a:gd name="T14" fmla="*/ 71 w 71"/>
                <a:gd name="T15" fmla="*/ 0 h 2"/>
                <a:gd name="T16" fmla="*/ 70 w 71"/>
                <a:gd name="T17" fmla="*/ 1 h 2"/>
                <a:gd name="T18" fmla="*/ 71 w 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
                  <a:moveTo>
                    <a:pt x="0" y="0"/>
                  </a:moveTo>
                  <a:cubicBezTo>
                    <a:pt x="0" y="0"/>
                    <a:pt x="0" y="0"/>
                    <a:pt x="0" y="0"/>
                  </a:cubicBezTo>
                  <a:cubicBezTo>
                    <a:pt x="0" y="1"/>
                    <a:pt x="1" y="1"/>
                    <a:pt x="1" y="2"/>
                  </a:cubicBezTo>
                  <a:cubicBezTo>
                    <a:pt x="1" y="2"/>
                    <a:pt x="1" y="2"/>
                    <a:pt x="1" y="2"/>
                  </a:cubicBezTo>
                  <a:cubicBezTo>
                    <a:pt x="1" y="1"/>
                    <a:pt x="0" y="1"/>
                    <a:pt x="0" y="0"/>
                  </a:cubicBezTo>
                  <a:cubicBezTo>
                    <a:pt x="0" y="0"/>
                    <a:pt x="0" y="0"/>
                    <a:pt x="0" y="0"/>
                  </a:cubicBezTo>
                  <a:moveTo>
                    <a:pt x="71" y="0"/>
                  </a:moveTo>
                  <a:cubicBezTo>
                    <a:pt x="71" y="0"/>
                    <a:pt x="71" y="0"/>
                    <a:pt x="71" y="0"/>
                  </a:cubicBezTo>
                  <a:cubicBezTo>
                    <a:pt x="71" y="0"/>
                    <a:pt x="71" y="1"/>
                    <a:pt x="70" y="1"/>
                  </a:cubicBezTo>
                  <a:cubicBezTo>
                    <a:pt x="71" y="1"/>
                    <a:pt x="71" y="0"/>
                    <a:pt x="71"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1" name="iślïḍe"/>
            <p:cNvSpPr>
              <a:spLocks/>
            </p:cNvSpPr>
            <p:nvPr/>
          </p:nvSpPr>
          <p:spPr bwMode="auto">
            <a:xfrm>
              <a:off x="6039693" y="4374100"/>
              <a:ext cx="55337" cy="30531"/>
            </a:xfrm>
            <a:custGeom>
              <a:avLst/>
              <a:gdLst>
                <a:gd name="T0" fmla="*/ 0 w 35"/>
                <a:gd name="T1" fmla="*/ 0 h 19"/>
                <a:gd name="T2" fmla="*/ 0 w 35"/>
                <a:gd name="T3" fmla="*/ 0 h 19"/>
                <a:gd name="T4" fmla="*/ 0 w 35"/>
                <a:gd name="T5" fmla="*/ 0 h 19"/>
                <a:gd name="T6" fmla="*/ 1 w 35"/>
                <a:gd name="T7" fmla="*/ 2 h 19"/>
                <a:gd name="T8" fmla="*/ 35 w 35"/>
                <a:gd name="T9" fmla="*/ 19 h 19"/>
                <a:gd name="T10" fmla="*/ 0 w 35"/>
                <a:gd name="T11" fmla="*/ 0 h 19"/>
              </a:gdLst>
              <a:ahLst/>
              <a:cxnLst>
                <a:cxn ang="0">
                  <a:pos x="T0" y="T1"/>
                </a:cxn>
                <a:cxn ang="0">
                  <a:pos x="T2" y="T3"/>
                </a:cxn>
                <a:cxn ang="0">
                  <a:pos x="T4" y="T5"/>
                </a:cxn>
                <a:cxn ang="0">
                  <a:pos x="T6" y="T7"/>
                </a:cxn>
                <a:cxn ang="0">
                  <a:pos x="T8" y="T9"/>
                </a:cxn>
                <a:cxn ang="0">
                  <a:pos x="T10" y="T11"/>
                </a:cxn>
              </a:cxnLst>
              <a:rect l="0" t="0" r="r" b="b"/>
              <a:pathLst>
                <a:path w="35" h="19">
                  <a:moveTo>
                    <a:pt x="0" y="0"/>
                  </a:moveTo>
                  <a:cubicBezTo>
                    <a:pt x="0" y="0"/>
                    <a:pt x="0" y="0"/>
                    <a:pt x="0" y="0"/>
                  </a:cubicBezTo>
                  <a:cubicBezTo>
                    <a:pt x="0" y="0"/>
                    <a:pt x="0" y="0"/>
                    <a:pt x="0" y="0"/>
                  </a:cubicBezTo>
                  <a:cubicBezTo>
                    <a:pt x="0" y="1"/>
                    <a:pt x="1" y="1"/>
                    <a:pt x="1" y="2"/>
                  </a:cubicBezTo>
                  <a:cubicBezTo>
                    <a:pt x="9" y="12"/>
                    <a:pt x="21" y="18"/>
                    <a:pt x="35" y="19"/>
                  </a:cubicBezTo>
                  <a:cubicBezTo>
                    <a:pt x="20" y="18"/>
                    <a:pt x="7" y="11"/>
                    <a:pt x="0"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2" name="íşḻíḋé"/>
            <p:cNvSpPr>
              <a:spLocks/>
            </p:cNvSpPr>
            <p:nvPr/>
          </p:nvSpPr>
          <p:spPr bwMode="auto">
            <a:xfrm>
              <a:off x="6149412" y="4376008"/>
              <a:ext cx="1908" cy="1908"/>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1"/>
                    <a:pt x="0" y="1"/>
                  </a:cubicBezTo>
                  <a:cubicBezTo>
                    <a:pt x="0" y="1"/>
                    <a:pt x="0" y="1"/>
                    <a:pt x="0" y="1"/>
                  </a:cubicBezTo>
                  <a:cubicBezTo>
                    <a:pt x="1" y="1"/>
                    <a:pt x="1" y="0"/>
                    <a:pt x="1"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3" name="íś1ide"/>
            <p:cNvSpPr>
              <a:spLocks/>
            </p:cNvSpPr>
            <p:nvPr/>
          </p:nvSpPr>
          <p:spPr bwMode="auto">
            <a:xfrm>
              <a:off x="6096938" y="4376008"/>
              <a:ext cx="54383" cy="28623"/>
            </a:xfrm>
            <a:custGeom>
              <a:avLst/>
              <a:gdLst>
                <a:gd name="T0" fmla="*/ 0 w 34"/>
                <a:gd name="T1" fmla="*/ 18 h 18"/>
                <a:gd name="T2" fmla="*/ 0 w 34"/>
                <a:gd name="T3" fmla="*/ 18 h 18"/>
                <a:gd name="T4" fmla="*/ 0 w 34"/>
                <a:gd name="T5" fmla="*/ 18 h 18"/>
                <a:gd name="T6" fmla="*/ 34 w 34"/>
                <a:gd name="T7" fmla="*/ 0 h 18"/>
                <a:gd name="T8" fmla="*/ 0 w 34"/>
                <a:gd name="T9" fmla="*/ 18 h 18"/>
                <a:gd name="T10" fmla="*/ 33 w 34"/>
                <a:gd name="T11" fmla="*/ 1 h 18"/>
                <a:gd name="T12" fmla="*/ 34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0" y="18"/>
                  </a:moveTo>
                  <a:cubicBezTo>
                    <a:pt x="0" y="18"/>
                    <a:pt x="0" y="18"/>
                    <a:pt x="0" y="18"/>
                  </a:cubicBezTo>
                  <a:cubicBezTo>
                    <a:pt x="0" y="18"/>
                    <a:pt x="0" y="18"/>
                    <a:pt x="0" y="18"/>
                  </a:cubicBezTo>
                  <a:moveTo>
                    <a:pt x="34" y="0"/>
                  </a:moveTo>
                  <a:cubicBezTo>
                    <a:pt x="26" y="10"/>
                    <a:pt x="14" y="17"/>
                    <a:pt x="0" y="18"/>
                  </a:cubicBezTo>
                  <a:cubicBezTo>
                    <a:pt x="13" y="17"/>
                    <a:pt x="26" y="11"/>
                    <a:pt x="33" y="1"/>
                  </a:cubicBezTo>
                  <a:cubicBezTo>
                    <a:pt x="34" y="1"/>
                    <a:pt x="34" y="0"/>
                    <a:pt x="34"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4" name="iŝḻíďè"/>
            <p:cNvSpPr>
              <a:spLocks/>
            </p:cNvSpPr>
            <p:nvPr/>
          </p:nvSpPr>
          <p:spPr bwMode="auto">
            <a:xfrm>
              <a:off x="6064499" y="4302544"/>
              <a:ext cx="62969" cy="62016"/>
            </a:xfrm>
            <a:custGeom>
              <a:avLst/>
              <a:gdLst>
                <a:gd name="T0" fmla="*/ 19 w 39"/>
                <a:gd name="T1" fmla="*/ 39 h 39"/>
                <a:gd name="T2" fmla="*/ 39 w 39"/>
                <a:gd name="T3" fmla="*/ 20 h 39"/>
                <a:gd name="T4" fmla="*/ 19 w 39"/>
                <a:gd name="T5" fmla="*/ 0 h 39"/>
                <a:gd name="T6" fmla="*/ 0 w 39"/>
                <a:gd name="T7" fmla="*/ 20 h 39"/>
                <a:gd name="T8" fmla="*/ 19 w 39"/>
                <a:gd name="T9" fmla="*/ 39 h 39"/>
                <a:gd name="T10" fmla="*/ 8 w 39"/>
                <a:gd name="T11" fmla="*/ 20 h 39"/>
                <a:gd name="T12" fmla="*/ 19 w 39"/>
                <a:gd name="T13" fmla="*/ 9 h 39"/>
                <a:gd name="T14" fmla="*/ 30 w 39"/>
                <a:gd name="T15" fmla="*/ 20 h 39"/>
                <a:gd name="T16" fmla="*/ 19 w 39"/>
                <a:gd name="T17" fmla="*/ 31 h 39"/>
                <a:gd name="T18" fmla="*/ 8 w 39"/>
                <a:gd name="T1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30" y="39"/>
                    <a:pt x="39" y="30"/>
                    <a:pt x="39" y="20"/>
                  </a:cubicBezTo>
                  <a:cubicBezTo>
                    <a:pt x="39" y="9"/>
                    <a:pt x="30" y="0"/>
                    <a:pt x="19" y="0"/>
                  </a:cubicBezTo>
                  <a:cubicBezTo>
                    <a:pt x="9" y="0"/>
                    <a:pt x="0" y="9"/>
                    <a:pt x="0" y="20"/>
                  </a:cubicBezTo>
                  <a:cubicBezTo>
                    <a:pt x="0" y="30"/>
                    <a:pt x="9" y="39"/>
                    <a:pt x="19" y="39"/>
                  </a:cubicBezTo>
                  <a:close/>
                  <a:moveTo>
                    <a:pt x="8" y="20"/>
                  </a:moveTo>
                  <a:cubicBezTo>
                    <a:pt x="8" y="14"/>
                    <a:pt x="13" y="9"/>
                    <a:pt x="19" y="9"/>
                  </a:cubicBezTo>
                  <a:cubicBezTo>
                    <a:pt x="25" y="9"/>
                    <a:pt x="30" y="14"/>
                    <a:pt x="30" y="20"/>
                  </a:cubicBezTo>
                  <a:cubicBezTo>
                    <a:pt x="30" y="26"/>
                    <a:pt x="25" y="31"/>
                    <a:pt x="19" y="31"/>
                  </a:cubicBezTo>
                  <a:cubicBezTo>
                    <a:pt x="13" y="31"/>
                    <a:pt x="8" y="26"/>
                    <a:pt x="8" y="2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5" name="îSľïḍe"/>
            <p:cNvSpPr>
              <a:spLocks/>
            </p:cNvSpPr>
            <p:nvPr/>
          </p:nvSpPr>
          <p:spPr bwMode="auto">
            <a:xfrm>
              <a:off x="6634084" y="4042079"/>
              <a:ext cx="18128" cy="57245"/>
            </a:xfrm>
            <a:custGeom>
              <a:avLst/>
              <a:gdLst>
                <a:gd name="T0" fmla="*/ 10 w 11"/>
                <a:gd name="T1" fmla="*/ 17 h 36"/>
                <a:gd name="T2" fmla="*/ 0 w 11"/>
                <a:gd name="T3" fmla="*/ 36 h 36"/>
                <a:gd name="T4" fmla="*/ 0 w 11"/>
                <a:gd name="T5" fmla="*/ 36 h 36"/>
                <a:gd name="T6" fmla="*/ 0 w 11"/>
                <a:gd name="T7" fmla="*/ 36 h 36"/>
                <a:gd name="T8" fmla="*/ 0 w 11"/>
                <a:gd name="T9" fmla="*/ 36 h 36"/>
                <a:gd name="T10" fmla="*/ 10 w 11"/>
                <a:gd name="T11" fmla="*/ 17 h 36"/>
                <a:gd name="T12" fmla="*/ 10 w 11"/>
                <a:gd name="T13" fmla="*/ 1 h 36"/>
                <a:gd name="T14" fmla="*/ 11 w 11"/>
                <a:gd name="T15" fmla="*/ 1 h 36"/>
                <a:gd name="T16" fmla="*/ 11 w 11"/>
                <a:gd name="T17" fmla="*/ 3 h 36"/>
                <a:gd name="T18" fmla="*/ 11 w 11"/>
                <a:gd name="T19" fmla="*/ 2 h 36"/>
                <a:gd name="T20" fmla="*/ 10 w 11"/>
                <a:gd name="T21" fmla="*/ 1 h 36"/>
                <a:gd name="T22" fmla="*/ 10 w 11"/>
                <a:gd name="T23" fmla="*/ 0 h 36"/>
                <a:gd name="T24" fmla="*/ 10 w 11"/>
                <a:gd name="T25" fmla="*/ 0 h 36"/>
                <a:gd name="T26" fmla="*/ 10 w 11"/>
                <a:gd name="T27" fmla="*/ 1 h 36"/>
                <a:gd name="T28" fmla="*/ 10 w 11"/>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6">
                  <a:moveTo>
                    <a:pt x="10" y="17"/>
                  </a:moveTo>
                  <a:cubicBezTo>
                    <a:pt x="8" y="24"/>
                    <a:pt x="5" y="31"/>
                    <a:pt x="0" y="36"/>
                  </a:cubicBezTo>
                  <a:cubicBezTo>
                    <a:pt x="0" y="36"/>
                    <a:pt x="0" y="36"/>
                    <a:pt x="0" y="36"/>
                  </a:cubicBezTo>
                  <a:cubicBezTo>
                    <a:pt x="0" y="36"/>
                    <a:pt x="0" y="36"/>
                    <a:pt x="0" y="36"/>
                  </a:cubicBezTo>
                  <a:cubicBezTo>
                    <a:pt x="0" y="36"/>
                    <a:pt x="0" y="36"/>
                    <a:pt x="0" y="36"/>
                  </a:cubicBezTo>
                  <a:cubicBezTo>
                    <a:pt x="5" y="31"/>
                    <a:pt x="8" y="24"/>
                    <a:pt x="10" y="17"/>
                  </a:cubicBezTo>
                  <a:moveTo>
                    <a:pt x="10" y="1"/>
                  </a:moveTo>
                  <a:cubicBezTo>
                    <a:pt x="11" y="1"/>
                    <a:pt x="11" y="1"/>
                    <a:pt x="11" y="1"/>
                  </a:cubicBezTo>
                  <a:cubicBezTo>
                    <a:pt x="11" y="1"/>
                    <a:pt x="11" y="2"/>
                    <a:pt x="11" y="3"/>
                  </a:cubicBezTo>
                  <a:cubicBezTo>
                    <a:pt x="11" y="2"/>
                    <a:pt x="11" y="2"/>
                    <a:pt x="11" y="2"/>
                  </a:cubicBezTo>
                  <a:cubicBezTo>
                    <a:pt x="11" y="2"/>
                    <a:pt x="11" y="1"/>
                    <a:pt x="10" y="1"/>
                  </a:cubicBezTo>
                  <a:moveTo>
                    <a:pt x="10" y="0"/>
                  </a:moveTo>
                  <a:cubicBezTo>
                    <a:pt x="10" y="0"/>
                    <a:pt x="10" y="0"/>
                    <a:pt x="10" y="0"/>
                  </a:cubicBezTo>
                  <a:cubicBezTo>
                    <a:pt x="10" y="0"/>
                    <a:pt x="10" y="0"/>
                    <a:pt x="10" y="1"/>
                  </a:cubicBezTo>
                  <a:cubicBezTo>
                    <a:pt x="10" y="0"/>
                    <a:pt x="10" y="0"/>
                    <a:pt x="10" y="0"/>
                  </a:cubicBezTo>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6" name="iślidè"/>
            <p:cNvSpPr>
              <a:spLocks/>
            </p:cNvSpPr>
            <p:nvPr/>
          </p:nvSpPr>
          <p:spPr bwMode="auto">
            <a:xfrm>
              <a:off x="6551080" y="4022997"/>
              <a:ext cx="62969" cy="62016"/>
            </a:xfrm>
            <a:custGeom>
              <a:avLst/>
              <a:gdLst>
                <a:gd name="T0" fmla="*/ 19 w 39"/>
                <a:gd name="T1" fmla="*/ 39 h 39"/>
                <a:gd name="T2" fmla="*/ 39 w 39"/>
                <a:gd name="T3" fmla="*/ 19 h 39"/>
                <a:gd name="T4" fmla="*/ 19 w 39"/>
                <a:gd name="T5" fmla="*/ 0 h 39"/>
                <a:gd name="T6" fmla="*/ 0 w 39"/>
                <a:gd name="T7" fmla="*/ 19 h 39"/>
                <a:gd name="T8" fmla="*/ 19 w 39"/>
                <a:gd name="T9" fmla="*/ 39 h 39"/>
                <a:gd name="T10" fmla="*/ 8 w 39"/>
                <a:gd name="T11" fmla="*/ 19 h 39"/>
                <a:gd name="T12" fmla="*/ 19 w 39"/>
                <a:gd name="T13" fmla="*/ 8 h 39"/>
                <a:gd name="T14" fmla="*/ 31 w 39"/>
                <a:gd name="T15" fmla="*/ 19 h 39"/>
                <a:gd name="T16" fmla="*/ 19 w 39"/>
                <a:gd name="T17" fmla="*/ 30 h 39"/>
                <a:gd name="T18" fmla="*/ 8 w 39"/>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30" y="39"/>
                    <a:pt x="39" y="30"/>
                    <a:pt x="39" y="19"/>
                  </a:cubicBezTo>
                  <a:cubicBezTo>
                    <a:pt x="39" y="9"/>
                    <a:pt x="30" y="0"/>
                    <a:pt x="19" y="0"/>
                  </a:cubicBezTo>
                  <a:cubicBezTo>
                    <a:pt x="9" y="0"/>
                    <a:pt x="0" y="9"/>
                    <a:pt x="0" y="19"/>
                  </a:cubicBezTo>
                  <a:cubicBezTo>
                    <a:pt x="0" y="30"/>
                    <a:pt x="9" y="39"/>
                    <a:pt x="19" y="39"/>
                  </a:cubicBezTo>
                  <a:close/>
                  <a:moveTo>
                    <a:pt x="8" y="19"/>
                  </a:moveTo>
                  <a:cubicBezTo>
                    <a:pt x="8" y="13"/>
                    <a:pt x="13" y="8"/>
                    <a:pt x="19" y="8"/>
                  </a:cubicBezTo>
                  <a:cubicBezTo>
                    <a:pt x="26" y="8"/>
                    <a:pt x="31" y="13"/>
                    <a:pt x="31" y="19"/>
                  </a:cubicBezTo>
                  <a:cubicBezTo>
                    <a:pt x="31" y="25"/>
                    <a:pt x="26" y="30"/>
                    <a:pt x="19" y="30"/>
                  </a:cubicBezTo>
                  <a:cubicBezTo>
                    <a:pt x="13" y="30"/>
                    <a:pt x="8" y="25"/>
                    <a:pt x="8" y="19"/>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47" name="任意多边形 46"/>
            <p:cNvSpPr>
              <a:spLocks/>
            </p:cNvSpPr>
            <p:nvPr/>
          </p:nvSpPr>
          <p:spPr bwMode="auto">
            <a:xfrm>
              <a:off x="6512916" y="3982926"/>
              <a:ext cx="1140293" cy="1140298"/>
            </a:xfrm>
            <a:custGeom>
              <a:avLst/>
              <a:gdLst>
                <a:gd name="connsiteX0" fmla="*/ 68848 w 1140293"/>
                <a:gd name="connsiteY0" fmla="*/ 23906 h 1140298"/>
                <a:gd name="connsiteX1" fmla="*/ 22416 w 1140293"/>
                <a:gd name="connsiteY1" fmla="*/ 70125 h 1140298"/>
                <a:gd name="connsiteX2" fmla="*/ 68848 w 1140293"/>
                <a:gd name="connsiteY2" fmla="*/ 117938 h 1140298"/>
                <a:gd name="connsiteX3" fmla="*/ 116881 w 1140293"/>
                <a:gd name="connsiteY3" fmla="*/ 70125 h 1140298"/>
                <a:gd name="connsiteX4" fmla="*/ 68848 w 1140293"/>
                <a:gd name="connsiteY4" fmla="*/ 23906 h 1140298"/>
                <a:gd name="connsiteX5" fmla="*/ 68848 w 1140293"/>
                <a:gd name="connsiteY5" fmla="*/ 0 h 1140298"/>
                <a:gd name="connsiteX6" fmla="*/ 139296 w 1140293"/>
                <a:gd name="connsiteY6" fmla="*/ 70125 h 1140298"/>
                <a:gd name="connsiteX7" fmla="*/ 139022 w 1140293"/>
                <a:gd name="connsiteY7" fmla="*/ 71453 h 1140298"/>
                <a:gd name="connsiteX8" fmla="*/ 141742 w 1140293"/>
                <a:gd name="connsiteY8" fmla="*/ 81340 h 1140298"/>
                <a:gd name="connsiteX9" fmla="*/ 250352 w 1140293"/>
                <a:gd name="connsiteY9" fmla="*/ 235552 h 1140298"/>
                <a:gd name="connsiteX10" fmla="*/ 258364 w 1140293"/>
                <a:gd name="connsiteY10" fmla="*/ 243534 h 1140298"/>
                <a:gd name="connsiteX11" fmla="*/ 474232 w 1140293"/>
                <a:gd name="connsiteY11" fmla="*/ 322549 h 1140298"/>
                <a:gd name="connsiteX12" fmla="*/ 521265 w 1140293"/>
                <a:gd name="connsiteY12" fmla="*/ 308105 h 1140298"/>
                <a:gd name="connsiteX13" fmla="*/ 533237 w 1140293"/>
                <a:gd name="connsiteY13" fmla="*/ 301614 h 1140298"/>
                <a:gd name="connsiteX14" fmla="*/ 703325 w 1140293"/>
                <a:gd name="connsiteY14" fmla="*/ 267312 h 1140298"/>
                <a:gd name="connsiteX15" fmla="*/ 1140293 w 1140293"/>
                <a:gd name="connsiteY15" fmla="*/ 703805 h 1140298"/>
                <a:gd name="connsiteX16" fmla="*/ 703325 w 1140293"/>
                <a:gd name="connsiteY16" fmla="*/ 1140298 h 1140298"/>
                <a:gd name="connsiteX17" fmla="*/ 266357 w 1140293"/>
                <a:gd name="connsiteY17" fmla="*/ 703805 h 1140298"/>
                <a:gd name="connsiteX18" fmla="*/ 300696 w 1140293"/>
                <a:gd name="connsiteY18" fmla="*/ 533903 h 1140298"/>
                <a:gd name="connsiteX19" fmla="*/ 306718 w 1140293"/>
                <a:gd name="connsiteY19" fmla="*/ 522821 h 1140298"/>
                <a:gd name="connsiteX20" fmla="*/ 321657 w 1140293"/>
                <a:gd name="connsiteY20" fmla="*/ 474542 h 1140298"/>
                <a:gd name="connsiteX21" fmla="*/ 242340 w 1140293"/>
                <a:gd name="connsiteY21" fmla="*/ 259496 h 1140298"/>
                <a:gd name="connsiteX22" fmla="*/ 234328 w 1140293"/>
                <a:gd name="connsiteY22" fmla="*/ 251515 h 1140298"/>
                <a:gd name="connsiteX23" fmla="*/ 79751 w 1140293"/>
                <a:gd name="connsiteY23" fmla="*/ 143095 h 1140298"/>
                <a:gd name="connsiteX24" fmla="*/ 68864 w 1140293"/>
                <a:gd name="connsiteY24" fmla="*/ 140247 h 1140298"/>
                <a:gd name="connsiteX25" fmla="*/ 68848 w 1140293"/>
                <a:gd name="connsiteY25" fmla="*/ 140250 h 1140298"/>
                <a:gd name="connsiteX26" fmla="*/ 0 w 1140293"/>
                <a:gd name="connsiteY26" fmla="*/ 70125 h 1140298"/>
                <a:gd name="connsiteX27" fmla="*/ 68848 w 1140293"/>
                <a:gd name="connsiteY27" fmla="*/ 0 h 1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0293" h="1140298">
                  <a:moveTo>
                    <a:pt x="68848" y="23906"/>
                  </a:moveTo>
                  <a:cubicBezTo>
                    <a:pt x="43230" y="23906"/>
                    <a:pt x="22416" y="44625"/>
                    <a:pt x="22416" y="70125"/>
                  </a:cubicBezTo>
                  <a:cubicBezTo>
                    <a:pt x="22416" y="95625"/>
                    <a:pt x="43230" y="117938"/>
                    <a:pt x="68848" y="117938"/>
                  </a:cubicBezTo>
                  <a:cubicBezTo>
                    <a:pt x="96066" y="117938"/>
                    <a:pt x="116881" y="95625"/>
                    <a:pt x="116881" y="70125"/>
                  </a:cubicBezTo>
                  <a:cubicBezTo>
                    <a:pt x="116881" y="44625"/>
                    <a:pt x="96066" y="23906"/>
                    <a:pt x="68848" y="23906"/>
                  </a:cubicBezTo>
                  <a:close/>
                  <a:moveTo>
                    <a:pt x="68848" y="0"/>
                  </a:moveTo>
                  <a:cubicBezTo>
                    <a:pt x="107274" y="0"/>
                    <a:pt x="139296" y="31875"/>
                    <a:pt x="139296" y="70125"/>
                  </a:cubicBezTo>
                  <a:lnTo>
                    <a:pt x="139022" y="71453"/>
                  </a:lnTo>
                  <a:lnTo>
                    <a:pt x="141742" y="81340"/>
                  </a:lnTo>
                  <a:cubicBezTo>
                    <a:pt x="152708" y="112541"/>
                    <a:pt x="179448" y="163721"/>
                    <a:pt x="250352" y="235552"/>
                  </a:cubicBezTo>
                  <a:cubicBezTo>
                    <a:pt x="258364" y="243534"/>
                    <a:pt x="258364" y="243534"/>
                    <a:pt x="258364" y="243534"/>
                  </a:cubicBezTo>
                  <a:cubicBezTo>
                    <a:pt x="353304" y="338112"/>
                    <a:pt x="403178" y="342003"/>
                    <a:pt x="474232" y="322549"/>
                  </a:cubicBezTo>
                  <a:lnTo>
                    <a:pt x="521265" y="308105"/>
                  </a:lnTo>
                  <a:lnTo>
                    <a:pt x="533237" y="301614"/>
                  </a:lnTo>
                  <a:cubicBezTo>
                    <a:pt x="585516" y="279526"/>
                    <a:pt x="642993" y="267312"/>
                    <a:pt x="703325" y="267312"/>
                  </a:cubicBezTo>
                  <a:cubicBezTo>
                    <a:pt x="944656" y="267312"/>
                    <a:pt x="1140293" y="462737"/>
                    <a:pt x="1140293" y="703805"/>
                  </a:cubicBezTo>
                  <a:cubicBezTo>
                    <a:pt x="1140293" y="944873"/>
                    <a:pt x="944656" y="1140298"/>
                    <a:pt x="703325" y="1140298"/>
                  </a:cubicBezTo>
                  <a:cubicBezTo>
                    <a:pt x="461994" y="1140298"/>
                    <a:pt x="266357" y="944873"/>
                    <a:pt x="266357" y="703805"/>
                  </a:cubicBezTo>
                  <a:cubicBezTo>
                    <a:pt x="266357" y="643538"/>
                    <a:pt x="278585" y="586124"/>
                    <a:pt x="300696" y="533903"/>
                  </a:cubicBezTo>
                  <a:lnTo>
                    <a:pt x="306718" y="522821"/>
                  </a:lnTo>
                  <a:lnTo>
                    <a:pt x="321657" y="474542"/>
                  </a:lnTo>
                  <a:cubicBezTo>
                    <a:pt x="341186" y="403758"/>
                    <a:pt x="337281" y="354075"/>
                    <a:pt x="242340" y="259496"/>
                  </a:cubicBezTo>
                  <a:cubicBezTo>
                    <a:pt x="234328" y="251515"/>
                    <a:pt x="234328" y="251515"/>
                    <a:pt x="234328" y="251515"/>
                  </a:cubicBezTo>
                  <a:cubicBezTo>
                    <a:pt x="163424" y="179684"/>
                    <a:pt x="111447" y="153645"/>
                    <a:pt x="79751" y="143095"/>
                  </a:cubicBezTo>
                  <a:lnTo>
                    <a:pt x="68864" y="140247"/>
                  </a:lnTo>
                  <a:lnTo>
                    <a:pt x="68848" y="140250"/>
                  </a:lnTo>
                  <a:cubicBezTo>
                    <a:pt x="30421" y="140250"/>
                    <a:pt x="0" y="108375"/>
                    <a:pt x="0" y="70125"/>
                  </a:cubicBezTo>
                  <a:cubicBezTo>
                    <a:pt x="0" y="31875"/>
                    <a:pt x="30421" y="0"/>
                    <a:pt x="6884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sp>
          <p:nvSpPr>
            <p:cNvPr id="48" name="任意多边形 47"/>
            <p:cNvSpPr>
              <a:spLocks/>
            </p:cNvSpPr>
            <p:nvPr/>
          </p:nvSpPr>
          <p:spPr bwMode="auto">
            <a:xfrm>
              <a:off x="6512916" y="2422832"/>
              <a:ext cx="1140293" cy="1140297"/>
            </a:xfrm>
            <a:custGeom>
              <a:avLst/>
              <a:gdLst>
                <a:gd name="connsiteX0" fmla="*/ 68848 w 1140293"/>
                <a:gd name="connsiteY0" fmla="*/ 1023162 h 1140297"/>
                <a:gd name="connsiteX1" fmla="*/ 22415 w 1140293"/>
                <a:gd name="connsiteY1" fmla="*/ 1069695 h 1140297"/>
                <a:gd name="connsiteX2" fmla="*/ 68848 w 1140293"/>
                <a:gd name="connsiteY2" fmla="*/ 1116228 h 1140297"/>
                <a:gd name="connsiteX3" fmla="*/ 116881 w 1140293"/>
                <a:gd name="connsiteY3" fmla="*/ 1069695 h 1140297"/>
                <a:gd name="connsiteX4" fmla="*/ 68848 w 1140293"/>
                <a:gd name="connsiteY4" fmla="*/ 1023162 h 1140297"/>
                <a:gd name="connsiteX5" fmla="*/ 703325 w 1140293"/>
                <a:gd name="connsiteY5" fmla="*/ 0 h 1140297"/>
                <a:gd name="connsiteX6" fmla="*/ 1140293 w 1140293"/>
                <a:gd name="connsiteY6" fmla="*/ 436016 h 1140297"/>
                <a:gd name="connsiteX7" fmla="*/ 703325 w 1140293"/>
                <a:gd name="connsiteY7" fmla="*/ 872032 h 1140297"/>
                <a:gd name="connsiteX8" fmla="*/ 533237 w 1140293"/>
                <a:gd name="connsiteY8" fmla="*/ 837768 h 1140297"/>
                <a:gd name="connsiteX9" fmla="*/ 524576 w 1140293"/>
                <a:gd name="connsiteY9" fmla="*/ 833077 h 1140297"/>
                <a:gd name="connsiteX10" fmla="*/ 474232 w 1140293"/>
                <a:gd name="connsiteY10" fmla="*/ 818165 h 1140297"/>
                <a:gd name="connsiteX11" fmla="*/ 258364 w 1140293"/>
                <a:gd name="connsiteY11" fmla="*/ 898006 h 1140297"/>
                <a:gd name="connsiteX12" fmla="*/ 250352 w 1140293"/>
                <a:gd name="connsiteY12" fmla="*/ 904403 h 1140297"/>
                <a:gd name="connsiteX13" fmla="*/ 141742 w 1140293"/>
                <a:gd name="connsiteY13" fmla="*/ 1059587 h 1140297"/>
                <a:gd name="connsiteX14" fmla="*/ 139124 w 1140293"/>
                <a:gd name="connsiteY14" fmla="*/ 1068858 h 1140297"/>
                <a:gd name="connsiteX15" fmla="*/ 139296 w 1140293"/>
                <a:gd name="connsiteY15" fmla="*/ 1069695 h 1140297"/>
                <a:gd name="connsiteX16" fmla="*/ 68848 w 1140293"/>
                <a:gd name="connsiteY16" fmla="*/ 1140297 h 1140297"/>
                <a:gd name="connsiteX17" fmla="*/ 0 w 1140293"/>
                <a:gd name="connsiteY17" fmla="*/ 1069695 h 1140297"/>
                <a:gd name="connsiteX18" fmla="*/ 68848 w 1140293"/>
                <a:gd name="connsiteY18" fmla="*/ 999093 h 1140297"/>
                <a:gd name="connsiteX19" fmla="*/ 71525 w 1140293"/>
                <a:gd name="connsiteY19" fmla="*/ 999646 h 1140297"/>
                <a:gd name="connsiteX20" fmla="*/ 79751 w 1140293"/>
                <a:gd name="connsiteY20" fmla="*/ 997713 h 1140297"/>
                <a:gd name="connsiteX21" fmla="*/ 234328 w 1140293"/>
                <a:gd name="connsiteY21" fmla="*/ 888410 h 1140297"/>
                <a:gd name="connsiteX22" fmla="*/ 242340 w 1140293"/>
                <a:gd name="connsiteY22" fmla="*/ 882013 h 1140297"/>
                <a:gd name="connsiteX23" fmla="*/ 321657 w 1140293"/>
                <a:gd name="connsiteY23" fmla="*/ 665206 h 1140297"/>
                <a:gd name="connsiteX24" fmla="*/ 306802 w 1140293"/>
                <a:gd name="connsiteY24" fmla="*/ 616958 h 1140297"/>
                <a:gd name="connsiteX25" fmla="*/ 300696 w 1140293"/>
                <a:gd name="connsiteY25" fmla="*/ 605733 h 1140297"/>
                <a:gd name="connsiteX26" fmla="*/ 266357 w 1140293"/>
                <a:gd name="connsiteY26" fmla="*/ 436016 h 1140297"/>
                <a:gd name="connsiteX27" fmla="*/ 703325 w 1140293"/>
                <a:gd name="connsiteY27" fmla="*/ 0 h 114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0293" h="1140297">
                  <a:moveTo>
                    <a:pt x="68848" y="1023162"/>
                  </a:moveTo>
                  <a:cubicBezTo>
                    <a:pt x="43230" y="1023162"/>
                    <a:pt x="22415" y="1044022"/>
                    <a:pt x="22415" y="1069695"/>
                  </a:cubicBezTo>
                  <a:cubicBezTo>
                    <a:pt x="22415" y="1095369"/>
                    <a:pt x="43230" y="1116228"/>
                    <a:pt x="68848" y="1116228"/>
                  </a:cubicBezTo>
                  <a:cubicBezTo>
                    <a:pt x="96066" y="1116228"/>
                    <a:pt x="116881" y="1095369"/>
                    <a:pt x="116881" y="1069695"/>
                  </a:cubicBezTo>
                  <a:cubicBezTo>
                    <a:pt x="116881" y="1044022"/>
                    <a:pt x="96066" y="1023162"/>
                    <a:pt x="68848" y="1023162"/>
                  </a:cubicBezTo>
                  <a:close/>
                  <a:moveTo>
                    <a:pt x="703325" y="0"/>
                  </a:moveTo>
                  <a:cubicBezTo>
                    <a:pt x="944656" y="0"/>
                    <a:pt x="1140293" y="195211"/>
                    <a:pt x="1140293" y="436016"/>
                  </a:cubicBezTo>
                  <a:cubicBezTo>
                    <a:pt x="1140293" y="676821"/>
                    <a:pt x="944656" y="872032"/>
                    <a:pt x="703325" y="872032"/>
                  </a:cubicBezTo>
                  <a:cubicBezTo>
                    <a:pt x="642993" y="872032"/>
                    <a:pt x="585516" y="859831"/>
                    <a:pt x="533237" y="837768"/>
                  </a:cubicBezTo>
                  <a:lnTo>
                    <a:pt x="524576" y="833077"/>
                  </a:lnTo>
                  <a:lnTo>
                    <a:pt x="474232" y="818165"/>
                  </a:lnTo>
                  <a:cubicBezTo>
                    <a:pt x="403178" y="799348"/>
                    <a:pt x="353304" y="803246"/>
                    <a:pt x="258364" y="898006"/>
                  </a:cubicBezTo>
                  <a:cubicBezTo>
                    <a:pt x="258364" y="898006"/>
                    <a:pt x="258364" y="898006"/>
                    <a:pt x="250352" y="904403"/>
                  </a:cubicBezTo>
                  <a:cubicBezTo>
                    <a:pt x="179448" y="976372"/>
                    <a:pt x="152708" y="1028550"/>
                    <a:pt x="141742" y="1059587"/>
                  </a:cubicBezTo>
                  <a:lnTo>
                    <a:pt x="139124" y="1068858"/>
                  </a:lnTo>
                  <a:lnTo>
                    <a:pt x="139296" y="1069695"/>
                  </a:lnTo>
                  <a:cubicBezTo>
                    <a:pt x="139296" y="1108205"/>
                    <a:pt x="107274" y="1140297"/>
                    <a:pt x="68848" y="1140297"/>
                  </a:cubicBezTo>
                  <a:cubicBezTo>
                    <a:pt x="30421" y="1140297"/>
                    <a:pt x="0" y="1108205"/>
                    <a:pt x="0" y="1069695"/>
                  </a:cubicBezTo>
                  <a:cubicBezTo>
                    <a:pt x="0" y="1031185"/>
                    <a:pt x="30421" y="999093"/>
                    <a:pt x="68848" y="999093"/>
                  </a:cubicBezTo>
                  <a:lnTo>
                    <a:pt x="71525" y="999646"/>
                  </a:lnTo>
                  <a:lnTo>
                    <a:pt x="79751" y="997713"/>
                  </a:lnTo>
                  <a:cubicBezTo>
                    <a:pt x="111447" y="987368"/>
                    <a:pt x="163424" y="960379"/>
                    <a:pt x="234328" y="888410"/>
                  </a:cubicBezTo>
                  <a:cubicBezTo>
                    <a:pt x="234328" y="888410"/>
                    <a:pt x="234328" y="888410"/>
                    <a:pt x="242340" y="882013"/>
                  </a:cubicBezTo>
                  <a:cubicBezTo>
                    <a:pt x="337281" y="787253"/>
                    <a:pt x="341186" y="736575"/>
                    <a:pt x="321657" y="665206"/>
                  </a:cubicBezTo>
                  <a:lnTo>
                    <a:pt x="306802" y="616958"/>
                  </a:lnTo>
                  <a:lnTo>
                    <a:pt x="300696" y="605733"/>
                  </a:lnTo>
                  <a:cubicBezTo>
                    <a:pt x="278585" y="553569"/>
                    <a:pt x="266357" y="496217"/>
                    <a:pt x="266357" y="436016"/>
                  </a:cubicBezTo>
                  <a:cubicBezTo>
                    <a:pt x="266357" y="195211"/>
                    <a:pt x="461994" y="0"/>
                    <a:pt x="70332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sp>
          <p:nvSpPr>
            <p:cNvPr id="49" name="îśliḋè"/>
            <p:cNvSpPr>
              <a:spLocks/>
            </p:cNvSpPr>
            <p:nvPr/>
          </p:nvSpPr>
          <p:spPr bwMode="auto">
            <a:xfrm>
              <a:off x="6551080" y="3461997"/>
              <a:ext cx="62969" cy="61061"/>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50" name="íṥľíḍé"/>
            <p:cNvSpPr>
              <a:spLocks/>
            </p:cNvSpPr>
            <p:nvPr/>
          </p:nvSpPr>
          <p:spPr bwMode="auto">
            <a:xfrm>
              <a:off x="6574932" y="3420972"/>
              <a:ext cx="11449" cy="2863"/>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1"/>
                    <a:pt x="0" y="2"/>
                  </a:cubicBezTo>
                  <a:cubicBezTo>
                    <a:pt x="0" y="2"/>
                    <a:pt x="0" y="2"/>
                    <a:pt x="0" y="2"/>
                  </a:cubicBezTo>
                  <a:cubicBezTo>
                    <a:pt x="2" y="1"/>
                    <a:pt x="4" y="1"/>
                    <a:pt x="7" y="0"/>
                  </a:cubicBezTo>
                  <a:cubicBezTo>
                    <a:pt x="7" y="0"/>
                    <a:pt x="7" y="0"/>
                    <a:pt x="7"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51" name="ïṡḷïḍê"/>
            <p:cNvSpPr>
              <a:spLocks/>
            </p:cNvSpPr>
            <p:nvPr/>
          </p:nvSpPr>
          <p:spPr bwMode="auto">
            <a:xfrm>
              <a:off x="6573977" y="3420972"/>
              <a:ext cx="81097" cy="79189"/>
            </a:xfrm>
            <a:custGeom>
              <a:avLst/>
              <a:gdLst>
                <a:gd name="T0" fmla="*/ 8 w 51"/>
                <a:gd name="T1" fmla="*/ 0 h 50"/>
                <a:gd name="T2" fmla="*/ 1 w 51"/>
                <a:gd name="T3" fmla="*/ 2 h 50"/>
                <a:gd name="T4" fmla="*/ 0 w 51"/>
                <a:gd name="T5" fmla="*/ 2 h 50"/>
                <a:gd name="T6" fmla="*/ 5 w 51"/>
                <a:gd name="T7" fmla="*/ 1 h 50"/>
                <a:gd name="T8" fmla="*/ 36 w 51"/>
                <a:gd name="T9" fmla="*/ 14 h 50"/>
                <a:gd name="T10" fmla="*/ 36 w 51"/>
                <a:gd name="T11" fmla="*/ 14 h 50"/>
                <a:gd name="T12" fmla="*/ 36 w 51"/>
                <a:gd name="T13" fmla="*/ 14 h 50"/>
                <a:gd name="T14" fmla="*/ 36 w 51"/>
                <a:gd name="T15" fmla="*/ 14 h 50"/>
                <a:gd name="T16" fmla="*/ 37 w 51"/>
                <a:gd name="T17" fmla="*/ 14 h 50"/>
                <a:gd name="T18" fmla="*/ 38 w 51"/>
                <a:gd name="T19" fmla="*/ 16 h 50"/>
                <a:gd name="T20" fmla="*/ 38 w 51"/>
                <a:gd name="T21" fmla="*/ 16 h 50"/>
                <a:gd name="T22" fmla="*/ 38 w 51"/>
                <a:gd name="T23" fmla="*/ 16 h 50"/>
                <a:gd name="T24" fmla="*/ 38 w 51"/>
                <a:gd name="T25" fmla="*/ 16 h 50"/>
                <a:gd name="T26" fmla="*/ 38 w 51"/>
                <a:gd name="T27" fmla="*/ 16 h 50"/>
                <a:gd name="T28" fmla="*/ 49 w 51"/>
                <a:gd name="T29" fmla="*/ 50 h 50"/>
                <a:gd name="T30" fmla="*/ 51 w 51"/>
                <a:gd name="T31" fmla="*/ 42 h 50"/>
                <a:gd name="T32" fmla="*/ 38 w 51"/>
                <a:gd name="T33" fmla="*/ 13 h 50"/>
                <a:gd name="T34" fmla="*/ 8 w 51"/>
                <a:gd name="T3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0">
                  <a:moveTo>
                    <a:pt x="8" y="0"/>
                  </a:moveTo>
                  <a:cubicBezTo>
                    <a:pt x="5" y="1"/>
                    <a:pt x="3" y="1"/>
                    <a:pt x="1" y="2"/>
                  </a:cubicBezTo>
                  <a:cubicBezTo>
                    <a:pt x="1" y="2"/>
                    <a:pt x="1" y="2"/>
                    <a:pt x="0" y="2"/>
                  </a:cubicBezTo>
                  <a:cubicBezTo>
                    <a:pt x="2" y="1"/>
                    <a:pt x="4" y="1"/>
                    <a:pt x="5" y="1"/>
                  </a:cubicBezTo>
                  <a:cubicBezTo>
                    <a:pt x="17" y="1"/>
                    <a:pt x="28" y="6"/>
                    <a:pt x="36" y="14"/>
                  </a:cubicBezTo>
                  <a:cubicBezTo>
                    <a:pt x="36" y="14"/>
                    <a:pt x="36" y="14"/>
                    <a:pt x="36" y="14"/>
                  </a:cubicBezTo>
                  <a:cubicBezTo>
                    <a:pt x="36" y="14"/>
                    <a:pt x="36" y="14"/>
                    <a:pt x="36" y="14"/>
                  </a:cubicBezTo>
                  <a:cubicBezTo>
                    <a:pt x="36" y="14"/>
                    <a:pt x="36" y="14"/>
                    <a:pt x="36" y="14"/>
                  </a:cubicBezTo>
                  <a:cubicBezTo>
                    <a:pt x="36" y="14"/>
                    <a:pt x="37" y="14"/>
                    <a:pt x="37" y="14"/>
                  </a:cubicBezTo>
                  <a:cubicBezTo>
                    <a:pt x="37" y="15"/>
                    <a:pt x="38" y="15"/>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47" y="26"/>
                    <a:pt x="50" y="38"/>
                    <a:pt x="49" y="50"/>
                  </a:cubicBezTo>
                  <a:cubicBezTo>
                    <a:pt x="49" y="48"/>
                    <a:pt x="50" y="45"/>
                    <a:pt x="51" y="42"/>
                  </a:cubicBezTo>
                  <a:cubicBezTo>
                    <a:pt x="50" y="31"/>
                    <a:pt x="46" y="21"/>
                    <a:pt x="38" y="13"/>
                  </a:cubicBezTo>
                  <a:cubicBezTo>
                    <a:pt x="30" y="4"/>
                    <a:pt x="19" y="0"/>
                    <a:pt x="8"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52" name="íšľïḍê"/>
            <p:cNvSpPr>
              <a:spLocks/>
            </p:cNvSpPr>
            <p:nvPr/>
          </p:nvSpPr>
          <p:spPr bwMode="auto">
            <a:xfrm>
              <a:off x="6570161" y="3421925"/>
              <a:ext cx="61061" cy="20990"/>
            </a:xfrm>
            <a:custGeom>
              <a:avLst/>
              <a:gdLst>
                <a:gd name="T0" fmla="*/ 38 w 38"/>
                <a:gd name="T1" fmla="*/ 13 h 13"/>
                <a:gd name="T2" fmla="*/ 38 w 38"/>
                <a:gd name="T3" fmla="*/ 13 h 13"/>
                <a:gd name="T4" fmla="*/ 38 w 38"/>
                <a:gd name="T5" fmla="*/ 13 h 13"/>
                <a:gd name="T6" fmla="*/ 7 w 38"/>
                <a:gd name="T7" fmla="*/ 0 h 13"/>
                <a:gd name="T8" fmla="*/ 2 w 38"/>
                <a:gd name="T9" fmla="*/ 1 h 13"/>
                <a:gd name="T10" fmla="*/ 0 w 38"/>
                <a:gd name="T11" fmla="*/ 1 h 13"/>
                <a:gd name="T12" fmla="*/ 0 w 38"/>
                <a:gd name="T13" fmla="*/ 1 h 13"/>
                <a:gd name="T14" fmla="*/ 7 w 38"/>
                <a:gd name="T15" fmla="*/ 0 h 13"/>
                <a:gd name="T16" fmla="*/ 38 w 38"/>
                <a:gd name="T17" fmla="*/ 13 h 13"/>
                <a:gd name="T18" fmla="*/ 38 w 38"/>
                <a:gd name="T19" fmla="*/ 13 h 13"/>
                <a:gd name="T20" fmla="*/ 38 w 38"/>
                <a:gd name="T21" fmla="*/ 13 h 13"/>
                <a:gd name="T22" fmla="*/ 7 w 38"/>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cubicBezTo>
                    <a:pt x="38" y="13"/>
                    <a:pt x="38" y="13"/>
                    <a:pt x="38" y="13"/>
                  </a:cubicBezTo>
                  <a:cubicBezTo>
                    <a:pt x="38" y="13"/>
                    <a:pt x="38" y="13"/>
                    <a:pt x="38" y="13"/>
                  </a:cubicBezTo>
                  <a:moveTo>
                    <a:pt x="7" y="0"/>
                  </a:moveTo>
                  <a:cubicBezTo>
                    <a:pt x="6" y="0"/>
                    <a:pt x="4" y="0"/>
                    <a:pt x="2" y="1"/>
                  </a:cubicBezTo>
                  <a:cubicBezTo>
                    <a:pt x="2" y="1"/>
                    <a:pt x="1" y="1"/>
                    <a:pt x="0" y="1"/>
                  </a:cubicBezTo>
                  <a:cubicBezTo>
                    <a:pt x="0" y="1"/>
                    <a:pt x="0" y="1"/>
                    <a:pt x="0" y="1"/>
                  </a:cubicBezTo>
                  <a:cubicBezTo>
                    <a:pt x="2" y="1"/>
                    <a:pt x="5" y="0"/>
                    <a:pt x="7" y="0"/>
                  </a:cubicBezTo>
                  <a:cubicBezTo>
                    <a:pt x="19" y="0"/>
                    <a:pt x="30" y="5"/>
                    <a:pt x="38" y="13"/>
                  </a:cubicBezTo>
                  <a:cubicBezTo>
                    <a:pt x="38" y="13"/>
                    <a:pt x="38" y="13"/>
                    <a:pt x="38" y="13"/>
                  </a:cubicBezTo>
                  <a:cubicBezTo>
                    <a:pt x="38" y="13"/>
                    <a:pt x="38" y="13"/>
                    <a:pt x="38" y="13"/>
                  </a:cubicBezTo>
                  <a:cubicBezTo>
                    <a:pt x="30" y="5"/>
                    <a:pt x="19" y="0"/>
                    <a:pt x="7"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53" name="ïśļíḓê"/>
            <p:cNvSpPr>
              <a:spLocks/>
            </p:cNvSpPr>
            <p:nvPr/>
          </p:nvSpPr>
          <p:spPr bwMode="auto">
            <a:xfrm>
              <a:off x="6064499" y="3181496"/>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54" name="任意多边形 53"/>
            <p:cNvSpPr>
              <a:spLocks/>
            </p:cNvSpPr>
            <p:nvPr/>
          </p:nvSpPr>
          <p:spPr bwMode="auto">
            <a:xfrm>
              <a:off x="5658062" y="1883606"/>
              <a:ext cx="873936" cy="1398069"/>
            </a:xfrm>
            <a:custGeom>
              <a:avLst/>
              <a:gdLst>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09418 w 873936"/>
                <a:gd name="connsiteY5" fmla="*/ 1270241 h 1398069"/>
                <a:gd name="connsiteX6" fmla="*/ 405398 w 873936"/>
                <a:gd name="connsiteY6" fmla="*/ 1271230 h 1398069"/>
                <a:gd name="connsiteX7" fmla="*/ 403940 w 873936"/>
                <a:gd name="connsiteY7" fmla="*/ 1272482 h 1398069"/>
                <a:gd name="connsiteX8" fmla="*/ 465116 w 873936"/>
                <a:gd name="connsiteY8" fmla="*/ 1270094 h 1398069"/>
                <a:gd name="connsiteX9" fmla="*/ 471827 w 873936"/>
                <a:gd name="connsiteY9" fmla="*/ 1272839 h 1398069"/>
                <a:gd name="connsiteX10" fmla="*/ 469937 w 873936"/>
                <a:gd name="connsiteY10" fmla="*/ 1271230 h 1398069"/>
                <a:gd name="connsiteX11" fmla="*/ 436968 w 873936"/>
                <a:gd name="connsiteY11" fmla="*/ 0 h 1398069"/>
                <a:gd name="connsiteX12" fmla="*/ 873936 w 873936"/>
                <a:gd name="connsiteY12" fmla="*/ 436016 h 1398069"/>
                <a:gd name="connsiteX13" fmla="*/ 607056 w 873936"/>
                <a:gd name="connsiteY13" fmla="*/ 837768 h 1398069"/>
                <a:gd name="connsiteX14" fmla="*/ 586997 w 873936"/>
                <a:gd name="connsiteY14" fmla="*/ 843981 h 1398069"/>
                <a:gd name="connsiteX15" fmla="*/ 545266 w 873936"/>
                <a:gd name="connsiteY15" fmla="*/ 866552 h 1398069"/>
                <a:gd name="connsiteX16" fmla="*/ 448157 w 873936"/>
                <a:gd name="connsiteY16" fmla="*/ 1075307 h 1398069"/>
                <a:gd name="connsiteX17" fmla="*/ 448157 w 873936"/>
                <a:gd name="connsiteY17" fmla="*/ 1084874 h 1398069"/>
                <a:gd name="connsiteX18" fmla="*/ 481201 w 873936"/>
                <a:gd name="connsiteY18" fmla="*/ 1270757 h 1398069"/>
                <a:gd name="connsiteX19" fmla="*/ 486140 w 873936"/>
                <a:gd name="connsiteY19" fmla="*/ 1278695 h 1398069"/>
                <a:gd name="connsiteX20" fmla="*/ 486852 w 873936"/>
                <a:gd name="connsiteY20" fmla="*/ 1278987 h 1398069"/>
                <a:gd name="connsiteX21" fmla="*/ 507571 w 873936"/>
                <a:gd name="connsiteY21" fmla="*/ 1329222 h 1398069"/>
                <a:gd name="connsiteX22" fmla="*/ 437446 w 873936"/>
                <a:gd name="connsiteY22" fmla="*/ 1398069 h 1398069"/>
                <a:gd name="connsiteX23" fmla="*/ 367321 w 873936"/>
                <a:gd name="connsiteY23" fmla="*/ 1329222 h 1398069"/>
                <a:gd name="connsiteX24" fmla="*/ 388040 w 873936"/>
                <a:gd name="connsiteY24" fmla="*/ 1278987 h 1398069"/>
                <a:gd name="connsiteX25" fmla="*/ 388832 w 873936"/>
                <a:gd name="connsiteY25" fmla="*/ 1278663 h 1398069"/>
                <a:gd name="connsiteX26" fmla="*/ 393409 w 873936"/>
                <a:gd name="connsiteY26" fmla="*/ 1270757 h 1398069"/>
                <a:gd name="connsiteX27" fmla="*/ 425778 w 873936"/>
                <a:gd name="connsiteY27" fmla="*/ 1084874 h 1398069"/>
                <a:gd name="connsiteX28" fmla="*/ 425778 w 873936"/>
                <a:gd name="connsiteY28" fmla="*/ 1075307 h 1398069"/>
                <a:gd name="connsiteX29" fmla="*/ 329344 w 873936"/>
                <a:gd name="connsiteY29" fmla="*/ 866552 h 1398069"/>
                <a:gd name="connsiteX30" fmla="*/ 287633 w 873936"/>
                <a:gd name="connsiteY30" fmla="*/ 844196 h 1398069"/>
                <a:gd name="connsiteX31" fmla="*/ 266880 w 873936"/>
                <a:gd name="connsiteY31" fmla="*/ 837768 h 1398069"/>
                <a:gd name="connsiteX32" fmla="*/ 0 w 873936"/>
                <a:gd name="connsiteY32" fmla="*/ 436016 h 1398069"/>
                <a:gd name="connsiteX33" fmla="*/ 436968 w 873936"/>
                <a:gd name="connsiteY33" fmla="*/ 0 h 1398069"/>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03940 w 873936"/>
                <a:gd name="connsiteY5" fmla="*/ 1272482 h 1398069"/>
                <a:gd name="connsiteX6" fmla="*/ 405398 w 873936"/>
                <a:gd name="connsiteY6" fmla="*/ 1271230 h 1398069"/>
                <a:gd name="connsiteX7" fmla="*/ 403940 w 873936"/>
                <a:gd name="connsiteY7" fmla="*/ 1272482 h 1398069"/>
                <a:gd name="connsiteX8" fmla="*/ 465116 w 873936"/>
                <a:gd name="connsiteY8" fmla="*/ 1270094 h 1398069"/>
                <a:gd name="connsiteX9" fmla="*/ 471827 w 873936"/>
                <a:gd name="connsiteY9" fmla="*/ 1272839 h 1398069"/>
                <a:gd name="connsiteX10" fmla="*/ 469937 w 873936"/>
                <a:gd name="connsiteY10" fmla="*/ 1271230 h 1398069"/>
                <a:gd name="connsiteX11" fmla="*/ 465116 w 873936"/>
                <a:gd name="connsiteY11" fmla="*/ 1270094 h 1398069"/>
                <a:gd name="connsiteX12" fmla="*/ 436968 w 873936"/>
                <a:gd name="connsiteY12" fmla="*/ 0 h 1398069"/>
                <a:gd name="connsiteX13" fmla="*/ 873936 w 873936"/>
                <a:gd name="connsiteY13" fmla="*/ 436016 h 1398069"/>
                <a:gd name="connsiteX14" fmla="*/ 607056 w 873936"/>
                <a:gd name="connsiteY14" fmla="*/ 837768 h 1398069"/>
                <a:gd name="connsiteX15" fmla="*/ 586997 w 873936"/>
                <a:gd name="connsiteY15" fmla="*/ 843981 h 1398069"/>
                <a:gd name="connsiteX16" fmla="*/ 545266 w 873936"/>
                <a:gd name="connsiteY16" fmla="*/ 866552 h 1398069"/>
                <a:gd name="connsiteX17" fmla="*/ 448157 w 873936"/>
                <a:gd name="connsiteY17" fmla="*/ 1075307 h 1398069"/>
                <a:gd name="connsiteX18" fmla="*/ 448157 w 873936"/>
                <a:gd name="connsiteY18" fmla="*/ 1084874 h 1398069"/>
                <a:gd name="connsiteX19" fmla="*/ 481201 w 873936"/>
                <a:gd name="connsiteY19" fmla="*/ 1270757 h 1398069"/>
                <a:gd name="connsiteX20" fmla="*/ 486140 w 873936"/>
                <a:gd name="connsiteY20" fmla="*/ 1278695 h 1398069"/>
                <a:gd name="connsiteX21" fmla="*/ 486852 w 873936"/>
                <a:gd name="connsiteY21" fmla="*/ 1278987 h 1398069"/>
                <a:gd name="connsiteX22" fmla="*/ 507571 w 873936"/>
                <a:gd name="connsiteY22" fmla="*/ 1329222 h 1398069"/>
                <a:gd name="connsiteX23" fmla="*/ 437446 w 873936"/>
                <a:gd name="connsiteY23" fmla="*/ 1398069 h 1398069"/>
                <a:gd name="connsiteX24" fmla="*/ 367321 w 873936"/>
                <a:gd name="connsiteY24" fmla="*/ 1329222 h 1398069"/>
                <a:gd name="connsiteX25" fmla="*/ 388040 w 873936"/>
                <a:gd name="connsiteY25" fmla="*/ 1278987 h 1398069"/>
                <a:gd name="connsiteX26" fmla="*/ 388832 w 873936"/>
                <a:gd name="connsiteY26" fmla="*/ 1278663 h 1398069"/>
                <a:gd name="connsiteX27" fmla="*/ 393409 w 873936"/>
                <a:gd name="connsiteY27" fmla="*/ 1270757 h 1398069"/>
                <a:gd name="connsiteX28" fmla="*/ 425778 w 873936"/>
                <a:gd name="connsiteY28" fmla="*/ 1084874 h 1398069"/>
                <a:gd name="connsiteX29" fmla="*/ 425778 w 873936"/>
                <a:gd name="connsiteY29" fmla="*/ 1075307 h 1398069"/>
                <a:gd name="connsiteX30" fmla="*/ 329344 w 873936"/>
                <a:gd name="connsiteY30" fmla="*/ 866552 h 1398069"/>
                <a:gd name="connsiteX31" fmla="*/ 287633 w 873936"/>
                <a:gd name="connsiteY31" fmla="*/ 844196 h 1398069"/>
                <a:gd name="connsiteX32" fmla="*/ 266880 w 873936"/>
                <a:gd name="connsiteY32" fmla="*/ 837768 h 1398069"/>
                <a:gd name="connsiteX33" fmla="*/ 0 w 873936"/>
                <a:gd name="connsiteY33" fmla="*/ 436016 h 1398069"/>
                <a:gd name="connsiteX34" fmla="*/ 436968 w 873936"/>
                <a:gd name="connsiteY34" fmla="*/ 0 h 1398069"/>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65116 w 873936"/>
                <a:gd name="connsiteY5" fmla="*/ 1270094 h 1398069"/>
                <a:gd name="connsiteX6" fmla="*/ 471827 w 873936"/>
                <a:gd name="connsiteY6" fmla="*/ 1272839 h 1398069"/>
                <a:gd name="connsiteX7" fmla="*/ 469937 w 873936"/>
                <a:gd name="connsiteY7" fmla="*/ 1271230 h 1398069"/>
                <a:gd name="connsiteX8" fmla="*/ 465116 w 873936"/>
                <a:gd name="connsiteY8" fmla="*/ 1270094 h 1398069"/>
                <a:gd name="connsiteX9" fmla="*/ 436968 w 873936"/>
                <a:gd name="connsiteY9" fmla="*/ 0 h 1398069"/>
                <a:gd name="connsiteX10" fmla="*/ 873936 w 873936"/>
                <a:gd name="connsiteY10" fmla="*/ 436016 h 1398069"/>
                <a:gd name="connsiteX11" fmla="*/ 607056 w 873936"/>
                <a:gd name="connsiteY11" fmla="*/ 837768 h 1398069"/>
                <a:gd name="connsiteX12" fmla="*/ 586997 w 873936"/>
                <a:gd name="connsiteY12" fmla="*/ 843981 h 1398069"/>
                <a:gd name="connsiteX13" fmla="*/ 545266 w 873936"/>
                <a:gd name="connsiteY13" fmla="*/ 866552 h 1398069"/>
                <a:gd name="connsiteX14" fmla="*/ 448157 w 873936"/>
                <a:gd name="connsiteY14" fmla="*/ 1075307 h 1398069"/>
                <a:gd name="connsiteX15" fmla="*/ 448157 w 873936"/>
                <a:gd name="connsiteY15" fmla="*/ 1084874 h 1398069"/>
                <a:gd name="connsiteX16" fmla="*/ 481201 w 873936"/>
                <a:gd name="connsiteY16" fmla="*/ 1270757 h 1398069"/>
                <a:gd name="connsiteX17" fmla="*/ 486140 w 873936"/>
                <a:gd name="connsiteY17" fmla="*/ 1278695 h 1398069"/>
                <a:gd name="connsiteX18" fmla="*/ 486852 w 873936"/>
                <a:gd name="connsiteY18" fmla="*/ 1278987 h 1398069"/>
                <a:gd name="connsiteX19" fmla="*/ 507571 w 873936"/>
                <a:gd name="connsiteY19" fmla="*/ 1329222 h 1398069"/>
                <a:gd name="connsiteX20" fmla="*/ 437446 w 873936"/>
                <a:gd name="connsiteY20" fmla="*/ 1398069 h 1398069"/>
                <a:gd name="connsiteX21" fmla="*/ 367321 w 873936"/>
                <a:gd name="connsiteY21" fmla="*/ 1329222 h 1398069"/>
                <a:gd name="connsiteX22" fmla="*/ 388040 w 873936"/>
                <a:gd name="connsiteY22" fmla="*/ 1278987 h 1398069"/>
                <a:gd name="connsiteX23" fmla="*/ 388832 w 873936"/>
                <a:gd name="connsiteY23" fmla="*/ 1278663 h 1398069"/>
                <a:gd name="connsiteX24" fmla="*/ 393409 w 873936"/>
                <a:gd name="connsiteY24" fmla="*/ 1270757 h 1398069"/>
                <a:gd name="connsiteX25" fmla="*/ 425778 w 873936"/>
                <a:gd name="connsiteY25" fmla="*/ 1084874 h 1398069"/>
                <a:gd name="connsiteX26" fmla="*/ 425778 w 873936"/>
                <a:gd name="connsiteY26" fmla="*/ 1075307 h 1398069"/>
                <a:gd name="connsiteX27" fmla="*/ 329344 w 873936"/>
                <a:gd name="connsiteY27" fmla="*/ 866552 h 1398069"/>
                <a:gd name="connsiteX28" fmla="*/ 287633 w 873936"/>
                <a:gd name="connsiteY28" fmla="*/ 844196 h 1398069"/>
                <a:gd name="connsiteX29" fmla="*/ 266880 w 873936"/>
                <a:gd name="connsiteY29" fmla="*/ 837768 h 1398069"/>
                <a:gd name="connsiteX30" fmla="*/ 0 w 873936"/>
                <a:gd name="connsiteY30" fmla="*/ 436016 h 1398069"/>
                <a:gd name="connsiteX31" fmla="*/ 436968 w 873936"/>
                <a:gd name="connsiteY31" fmla="*/ 0 h 1398069"/>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69937 w 873936"/>
                <a:gd name="connsiteY5" fmla="*/ 1271230 h 1398069"/>
                <a:gd name="connsiteX6" fmla="*/ 471827 w 873936"/>
                <a:gd name="connsiteY6" fmla="*/ 1272839 h 1398069"/>
                <a:gd name="connsiteX7" fmla="*/ 469937 w 873936"/>
                <a:gd name="connsiteY7" fmla="*/ 1271230 h 1398069"/>
                <a:gd name="connsiteX8" fmla="*/ 436968 w 873936"/>
                <a:gd name="connsiteY8" fmla="*/ 0 h 1398069"/>
                <a:gd name="connsiteX9" fmla="*/ 873936 w 873936"/>
                <a:gd name="connsiteY9" fmla="*/ 436016 h 1398069"/>
                <a:gd name="connsiteX10" fmla="*/ 607056 w 873936"/>
                <a:gd name="connsiteY10" fmla="*/ 837768 h 1398069"/>
                <a:gd name="connsiteX11" fmla="*/ 586997 w 873936"/>
                <a:gd name="connsiteY11" fmla="*/ 843981 h 1398069"/>
                <a:gd name="connsiteX12" fmla="*/ 545266 w 873936"/>
                <a:gd name="connsiteY12" fmla="*/ 866552 h 1398069"/>
                <a:gd name="connsiteX13" fmla="*/ 448157 w 873936"/>
                <a:gd name="connsiteY13" fmla="*/ 1075307 h 1398069"/>
                <a:gd name="connsiteX14" fmla="*/ 448157 w 873936"/>
                <a:gd name="connsiteY14" fmla="*/ 1084874 h 1398069"/>
                <a:gd name="connsiteX15" fmla="*/ 481201 w 873936"/>
                <a:gd name="connsiteY15" fmla="*/ 1270757 h 1398069"/>
                <a:gd name="connsiteX16" fmla="*/ 486140 w 873936"/>
                <a:gd name="connsiteY16" fmla="*/ 1278695 h 1398069"/>
                <a:gd name="connsiteX17" fmla="*/ 486852 w 873936"/>
                <a:gd name="connsiteY17" fmla="*/ 1278987 h 1398069"/>
                <a:gd name="connsiteX18" fmla="*/ 507571 w 873936"/>
                <a:gd name="connsiteY18" fmla="*/ 1329222 h 1398069"/>
                <a:gd name="connsiteX19" fmla="*/ 437446 w 873936"/>
                <a:gd name="connsiteY19" fmla="*/ 1398069 h 1398069"/>
                <a:gd name="connsiteX20" fmla="*/ 367321 w 873936"/>
                <a:gd name="connsiteY20" fmla="*/ 1329222 h 1398069"/>
                <a:gd name="connsiteX21" fmla="*/ 388040 w 873936"/>
                <a:gd name="connsiteY21" fmla="*/ 1278987 h 1398069"/>
                <a:gd name="connsiteX22" fmla="*/ 388832 w 873936"/>
                <a:gd name="connsiteY22" fmla="*/ 1278663 h 1398069"/>
                <a:gd name="connsiteX23" fmla="*/ 393409 w 873936"/>
                <a:gd name="connsiteY23" fmla="*/ 1270757 h 1398069"/>
                <a:gd name="connsiteX24" fmla="*/ 425778 w 873936"/>
                <a:gd name="connsiteY24" fmla="*/ 1084874 h 1398069"/>
                <a:gd name="connsiteX25" fmla="*/ 425778 w 873936"/>
                <a:gd name="connsiteY25" fmla="*/ 1075307 h 1398069"/>
                <a:gd name="connsiteX26" fmla="*/ 329344 w 873936"/>
                <a:gd name="connsiteY26" fmla="*/ 866552 h 1398069"/>
                <a:gd name="connsiteX27" fmla="*/ 287633 w 873936"/>
                <a:gd name="connsiteY27" fmla="*/ 844196 h 1398069"/>
                <a:gd name="connsiteX28" fmla="*/ 266880 w 873936"/>
                <a:gd name="connsiteY28" fmla="*/ 837768 h 1398069"/>
                <a:gd name="connsiteX29" fmla="*/ 0 w 873936"/>
                <a:gd name="connsiteY29" fmla="*/ 436016 h 1398069"/>
                <a:gd name="connsiteX30" fmla="*/ 436968 w 873936"/>
                <a:gd name="connsiteY30" fmla="*/ 0 h 1398069"/>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36968 w 873936"/>
                <a:gd name="connsiteY5" fmla="*/ 0 h 1398069"/>
                <a:gd name="connsiteX6" fmla="*/ 873936 w 873936"/>
                <a:gd name="connsiteY6" fmla="*/ 436016 h 1398069"/>
                <a:gd name="connsiteX7" fmla="*/ 607056 w 873936"/>
                <a:gd name="connsiteY7" fmla="*/ 837768 h 1398069"/>
                <a:gd name="connsiteX8" fmla="*/ 586997 w 873936"/>
                <a:gd name="connsiteY8" fmla="*/ 843981 h 1398069"/>
                <a:gd name="connsiteX9" fmla="*/ 545266 w 873936"/>
                <a:gd name="connsiteY9" fmla="*/ 866552 h 1398069"/>
                <a:gd name="connsiteX10" fmla="*/ 448157 w 873936"/>
                <a:gd name="connsiteY10" fmla="*/ 1075307 h 1398069"/>
                <a:gd name="connsiteX11" fmla="*/ 448157 w 873936"/>
                <a:gd name="connsiteY11" fmla="*/ 1084874 h 1398069"/>
                <a:gd name="connsiteX12" fmla="*/ 481201 w 873936"/>
                <a:gd name="connsiteY12" fmla="*/ 1270757 h 1398069"/>
                <a:gd name="connsiteX13" fmla="*/ 486140 w 873936"/>
                <a:gd name="connsiteY13" fmla="*/ 1278695 h 1398069"/>
                <a:gd name="connsiteX14" fmla="*/ 486852 w 873936"/>
                <a:gd name="connsiteY14" fmla="*/ 1278987 h 1398069"/>
                <a:gd name="connsiteX15" fmla="*/ 507571 w 873936"/>
                <a:gd name="connsiteY15" fmla="*/ 1329222 h 1398069"/>
                <a:gd name="connsiteX16" fmla="*/ 437446 w 873936"/>
                <a:gd name="connsiteY16" fmla="*/ 1398069 h 1398069"/>
                <a:gd name="connsiteX17" fmla="*/ 367321 w 873936"/>
                <a:gd name="connsiteY17" fmla="*/ 1329222 h 1398069"/>
                <a:gd name="connsiteX18" fmla="*/ 388040 w 873936"/>
                <a:gd name="connsiteY18" fmla="*/ 1278987 h 1398069"/>
                <a:gd name="connsiteX19" fmla="*/ 388832 w 873936"/>
                <a:gd name="connsiteY19" fmla="*/ 1278663 h 1398069"/>
                <a:gd name="connsiteX20" fmla="*/ 393409 w 873936"/>
                <a:gd name="connsiteY20" fmla="*/ 1270757 h 1398069"/>
                <a:gd name="connsiteX21" fmla="*/ 425778 w 873936"/>
                <a:gd name="connsiteY21" fmla="*/ 1084874 h 1398069"/>
                <a:gd name="connsiteX22" fmla="*/ 425778 w 873936"/>
                <a:gd name="connsiteY22" fmla="*/ 1075307 h 1398069"/>
                <a:gd name="connsiteX23" fmla="*/ 329344 w 873936"/>
                <a:gd name="connsiteY23" fmla="*/ 866552 h 1398069"/>
                <a:gd name="connsiteX24" fmla="*/ 287633 w 873936"/>
                <a:gd name="connsiteY24" fmla="*/ 844196 h 1398069"/>
                <a:gd name="connsiteX25" fmla="*/ 266880 w 873936"/>
                <a:gd name="connsiteY25" fmla="*/ 837768 h 1398069"/>
                <a:gd name="connsiteX26" fmla="*/ 0 w 873936"/>
                <a:gd name="connsiteY26" fmla="*/ 436016 h 1398069"/>
                <a:gd name="connsiteX27" fmla="*/ 436968 w 873936"/>
                <a:gd name="connsiteY27" fmla="*/ 0 h 139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3936" h="1398069">
                  <a:moveTo>
                    <a:pt x="437446" y="1281189"/>
                  </a:moveTo>
                  <a:cubicBezTo>
                    <a:pt x="411946" y="1281189"/>
                    <a:pt x="391227" y="1302003"/>
                    <a:pt x="391227" y="1329222"/>
                  </a:cubicBezTo>
                  <a:cubicBezTo>
                    <a:pt x="391227" y="1354839"/>
                    <a:pt x="411946" y="1375654"/>
                    <a:pt x="437446" y="1375654"/>
                  </a:cubicBezTo>
                  <a:cubicBezTo>
                    <a:pt x="462946" y="1375654"/>
                    <a:pt x="485259" y="1354839"/>
                    <a:pt x="485259" y="1329222"/>
                  </a:cubicBezTo>
                  <a:cubicBezTo>
                    <a:pt x="485259" y="1302003"/>
                    <a:pt x="462946" y="1281189"/>
                    <a:pt x="437446" y="1281189"/>
                  </a:cubicBezTo>
                  <a:close/>
                  <a:moveTo>
                    <a:pt x="436968" y="0"/>
                  </a:moveTo>
                  <a:cubicBezTo>
                    <a:pt x="678299" y="0"/>
                    <a:pt x="873936" y="195211"/>
                    <a:pt x="873936" y="436016"/>
                  </a:cubicBezTo>
                  <a:cubicBezTo>
                    <a:pt x="873936" y="616620"/>
                    <a:pt x="763890" y="771577"/>
                    <a:pt x="607056" y="837768"/>
                  </a:cubicBezTo>
                  <a:lnTo>
                    <a:pt x="586997" y="843981"/>
                  </a:lnTo>
                  <a:lnTo>
                    <a:pt x="545266" y="866552"/>
                  </a:lnTo>
                  <a:cubicBezTo>
                    <a:pt x="481426" y="903400"/>
                    <a:pt x="448157" y="941369"/>
                    <a:pt x="448157" y="1075307"/>
                  </a:cubicBezTo>
                  <a:lnTo>
                    <a:pt x="448157" y="1084874"/>
                  </a:lnTo>
                  <a:cubicBezTo>
                    <a:pt x="448157" y="1186523"/>
                    <a:pt x="466140" y="1241533"/>
                    <a:pt x="481201" y="1270757"/>
                  </a:cubicBezTo>
                  <a:lnTo>
                    <a:pt x="486140" y="1278695"/>
                  </a:lnTo>
                  <a:lnTo>
                    <a:pt x="486852" y="1278987"/>
                  </a:lnTo>
                  <a:cubicBezTo>
                    <a:pt x="499602" y="1291596"/>
                    <a:pt x="507571" y="1309208"/>
                    <a:pt x="507571" y="1329222"/>
                  </a:cubicBezTo>
                  <a:cubicBezTo>
                    <a:pt x="507571" y="1367648"/>
                    <a:pt x="475696" y="1398069"/>
                    <a:pt x="437446" y="1398069"/>
                  </a:cubicBezTo>
                  <a:cubicBezTo>
                    <a:pt x="399196" y="1398069"/>
                    <a:pt x="367321" y="1367648"/>
                    <a:pt x="367321" y="1329222"/>
                  </a:cubicBezTo>
                  <a:cubicBezTo>
                    <a:pt x="367321" y="1309208"/>
                    <a:pt x="375290" y="1291596"/>
                    <a:pt x="388040" y="1278987"/>
                  </a:cubicBezTo>
                  <a:lnTo>
                    <a:pt x="388832" y="1278663"/>
                  </a:lnTo>
                  <a:lnTo>
                    <a:pt x="393409" y="1270757"/>
                  </a:lnTo>
                  <a:cubicBezTo>
                    <a:pt x="407795" y="1241533"/>
                    <a:pt x="425778" y="1186523"/>
                    <a:pt x="425778" y="1084874"/>
                  </a:cubicBezTo>
                  <a:lnTo>
                    <a:pt x="425778" y="1075307"/>
                  </a:lnTo>
                  <a:cubicBezTo>
                    <a:pt x="425778" y="941369"/>
                    <a:pt x="393409" y="903400"/>
                    <a:pt x="329344" y="866552"/>
                  </a:cubicBezTo>
                  <a:lnTo>
                    <a:pt x="287633" y="844196"/>
                  </a:lnTo>
                  <a:lnTo>
                    <a:pt x="266880" y="837768"/>
                  </a:lnTo>
                  <a:cubicBezTo>
                    <a:pt x="110046" y="771577"/>
                    <a:pt x="0" y="616620"/>
                    <a:pt x="0" y="436016"/>
                  </a:cubicBezTo>
                  <a:cubicBezTo>
                    <a:pt x="0" y="195211"/>
                    <a:pt x="195637" y="0"/>
                    <a:pt x="43696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grpSp>
          <p:nvGrpSpPr>
            <p:cNvPr id="55" name="îṧlíḍe"/>
            <p:cNvGrpSpPr/>
            <p:nvPr/>
          </p:nvGrpSpPr>
          <p:grpSpPr>
            <a:xfrm>
              <a:off x="5506364" y="3193899"/>
              <a:ext cx="1179241" cy="1160165"/>
              <a:chOff x="5283310" y="2630775"/>
              <a:chExt cx="1625381" cy="1599079"/>
            </a:xfrm>
            <a:solidFill>
              <a:schemeClr val="bg1">
                <a:lumMod val="95000"/>
              </a:schemeClr>
            </a:solidFill>
          </p:grpSpPr>
          <p:sp>
            <p:nvSpPr>
              <p:cNvPr id="64" name="íš1íḍè"/>
              <p:cNvSpPr>
                <a:spLocks/>
              </p:cNvSpPr>
              <p:nvPr/>
            </p:nvSpPr>
            <p:spPr bwMode="auto">
              <a:xfrm>
                <a:off x="5892170" y="2630775"/>
                <a:ext cx="85478"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65" name="isļïḋé"/>
              <p:cNvSpPr>
                <a:spLocks/>
              </p:cNvSpPr>
              <p:nvPr/>
            </p:nvSpPr>
            <p:spPr bwMode="auto">
              <a:xfrm>
                <a:off x="5738312" y="2680746"/>
                <a:ext cx="85478" cy="84162"/>
              </a:xfrm>
              <a:custGeom>
                <a:avLst/>
                <a:gdLst>
                  <a:gd name="T0" fmla="*/ 39 w 39"/>
                  <a:gd name="T1" fmla="*/ 19 h 38"/>
                  <a:gd name="T2" fmla="*/ 19 w 39"/>
                  <a:gd name="T3" fmla="*/ 0 h 38"/>
                  <a:gd name="T4" fmla="*/ 0 w 39"/>
                  <a:gd name="T5" fmla="*/ 19 h 38"/>
                  <a:gd name="T6" fmla="*/ 19 w 39"/>
                  <a:gd name="T7" fmla="*/ 38 h 38"/>
                  <a:gd name="T8" fmla="*/ 39 w 39"/>
                  <a:gd name="T9" fmla="*/ 19 h 38"/>
                  <a:gd name="T10" fmla="*/ 19 w 39"/>
                  <a:gd name="T11" fmla="*/ 30 h 38"/>
                  <a:gd name="T12" fmla="*/ 8 w 39"/>
                  <a:gd name="T13" fmla="*/ 19 h 38"/>
                  <a:gd name="T14" fmla="*/ 19 w 39"/>
                  <a:gd name="T15" fmla="*/ 8 h 38"/>
                  <a:gd name="T16" fmla="*/ 31 w 39"/>
                  <a:gd name="T17" fmla="*/ 19 h 38"/>
                  <a:gd name="T18" fmla="*/ 19 w 39"/>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9" y="19"/>
                    </a:moveTo>
                    <a:cubicBezTo>
                      <a:pt x="39" y="8"/>
                      <a:pt x="30" y="0"/>
                      <a:pt x="19" y="0"/>
                    </a:cubicBezTo>
                    <a:cubicBezTo>
                      <a:pt x="9" y="0"/>
                      <a:pt x="0" y="8"/>
                      <a:pt x="0" y="19"/>
                    </a:cubicBezTo>
                    <a:cubicBezTo>
                      <a:pt x="0" y="30"/>
                      <a:pt x="9" y="38"/>
                      <a:pt x="19" y="38"/>
                    </a:cubicBezTo>
                    <a:cubicBezTo>
                      <a:pt x="30" y="38"/>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66" name="iš1iďe"/>
              <p:cNvSpPr>
                <a:spLocks/>
              </p:cNvSpPr>
              <p:nvPr/>
            </p:nvSpPr>
            <p:spPr bwMode="auto">
              <a:xfrm>
                <a:off x="5598918" y="2760964"/>
                <a:ext cx="84162" cy="85478"/>
              </a:xfrm>
              <a:custGeom>
                <a:avLst/>
                <a:gdLst>
                  <a:gd name="T0" fmla="*/ 38 w 38"/>
                  <a:gd name="T1" fmla="*/ 20 h 39"/>
                  <a:gd name="T2" fmla="*/ 19 w 38"/>
                  <a:gd name="T3" fmla="*/ 0 h 39"/>
                  <a:gd name="T4" fmla="*/ 0 w 38"/>
                  <a:gd name="T5" fmla="*/ 20 h 39"/>
                  <a:gd name="T6" fmla="*/ 19 w 38"/>
                  <a:gd name="T7" fmla="*/ 39 h 39"/>
                  <a:gd name="T8" fmla="*/ 38 w 38"/>
                  <a:gd name="T9" fmla="*/ 20 h 39"/>
                  <a:gd name="T10" fmla="*/ 19 w 38"/>
                  <a:gd name="T11" fmla="*/ 31 h 39"/>
                  <a:gd name="T12" fmla="*/ 8 w 38"/>
                  <a:gd name="T13" fmla="*/ 20 h 39"/>
                  <a:gd name="T14" fmla="*/ 19 w 38"/>
                  <a:gd name="T15" fmla="*/ 8 h 39"/>
                  <a:gd name="T16" fmla="*/ 30 w 38"/>
                  <a:gd name="T17" fmla="*/ 20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20"/>
                    </a:moveTo>
                    <a:cubicBezTo>
                      <a:pt x="38" y="9"/>
                      <a:pt x="30" y="0"/>
                      <a:pt x="19" y="0"/>
                    </a:cubicBezTo>
                    <a:cubicBezTo>
                      <a:pt x="8" y="0"/>
                      <a:pt x="0" y="9"/>
                      <a:pt x="0" y="20"/>
                    </a:cubicBezTo>
                    <a:cubicBezTo>
                      <a:pt x="0" y="30"/>
                      <a:pt x="8" y="39"/>
                      <a:pt x="19" y="39"/>
                    </a:cubicBezTo>
                    <a:cubicBezTo>
                      <a:pt x="30" y="39"/>
                      <a:pt x="38" y="30"/>
                      <a:pt x="38" y="20"/>
                    </a:cubicBezTo>
                    <a:close/>
                    <a:moveTo>
                      <a:pt x="19" y="31"/>
                    </a:moveTo>
                    <a:cubicBezTo>
                      <a:pt x="13" y="31"/>
                      <a:pt x="8" y="26"/>
                      <a:pt x="8" y="20"/>
                    </a:cubicBezTo>
                    <a:cubicBezTo>
                      <a:pt x="8" y="13"/>
                      <a:pt x="13" y="8"/>
                      <a:pt x="19" y="8"/>
                    </a:cubicBezTo>
                    <a:cubicBezTo>
                      <a:pt x="25" y="8"/>
                      <a:pt x="30" y="13"/>
                      <a:pt x="30" y="20"/>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67" name="ï$ḻîḍe"/>
              <p:cNvSpPr>
                <a:spLocks/>
              </p:cNvSpPr>
              <p:nvPr/>
            </p:nvSpPr>
            <p:spPr bwMode="auto">
              <a:xfrm>
                <a:off x="5477935" y="2868796"/>
                <a:ext cx="85478" cy="85478"/>
              </a:xfrm>
              <a:custGeom>
                <a:avLst/>
                <a:gdLst>
                  <a:gd name="T0" fmla="*/ 39 w 39"/>
                  <a:gd name="T1" fmla="*/ 20 h 39"/>
                  <a:gd name="T2" fmla="*/ 19 w 39"/>
                  <a:gd name="T3" fmla="*/ 0 h 39"/>
                  <a:gd name="T4" fmla="*/ 0 w 39"/>
                  <a:gd name="T5" fmla="*/ 20 h 39"/>
                  <a:gd name="T6" fmla="*/ 19 w 39"/>
                  <a:gd name="T7" fmla="*/ 39 h 39"/>
                  <a:gd name="T8" fmla="*/ 39 w 39"/>
                  <a:gd name="T9" fmla="*/ 20 h 39"/>
                  <a:gd name="T10" fmla="*/ 19 w 39"/>
                  <a:gd name="T11" fmla="*/ 31 h 39"/>
                  <a:gd name="T12" fmla="*/ 8 w 39"/>
                  <a:gd name="T13" fmla="*/ 20 h 39"/>
                  <a:gd name="T14" fmla="*/ 19 w 39"/>
                  <a:gd name="T15" fmla="*/ 9 h 39"/>
                  <a:gd name="T16" fmla="*/ 31 w 39"/>
                  <a:gd name="T17" fmla="*/ 20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20"/>
                    </a:moveTo>
                    <a:cubicBezTo>
                      <a:pt x="39" y="9"/>
                      <a:pt x="30" y="0"/>
                      <a:pt x="19" y="0"/>
                    </a:cubicBezTo>
                    <a:cubicBezTo>
                      <a:pt x="9" y="0"/>
                      <a:pt x="0" y="9"/>
                      <a:pt x="0" y="20"/>
                    </a:cubicBezTo>
                    <a:cubicBezTo>
                      <a:pt x="0" y="30"/>
                      <a:pt x="9" y="39"/>
                      <a:pt x="19" y="39"/>
                    </a:cubicBezTo>
                    <a:cubicBezTo>
                      <a:pt x="30" y="39"/>
                      <a:pt x="39" y="30"/>
                      <a:pt x="39" y="20"/>
                    </a:cubicBezTo>
                    <a:close/>
                    <a:moveTo>
                      <a:pt x="19" y="31"/>
                    </a:moveTo>
                    <a:cubicBezTo>
                      <a:pt x="13" y="31"/>
                      <a:pt x="8" y="26"/>
                      <a:pt x="8" y="20"/>
                    </a:cubicBezTo>
                    <a:cubicBezTo>
                      <a:pt x="8" y="14"/>
                      <a:pt x="13" y="9"/>
                      <a:pt x="19" y="9"/>
                    </a:cubicBezTo>
                    <a:cubicBezTo>
                      <a:pt x="26" y="9"/>
                      <a:pt x="31" y="14"/>
                      <a:pt x="31" y="20"/>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68" name="íś1îḍé"/>
              <p:cNvSpPr>
                <a:spLocks/>
              </p:cNvSpPr>
              <p:nvPr/>
            </p:nvSpPr>
            <p:spPr bwMode="auto">
              <a:xfrm>
                <a:off x="5316186" y="3147583"/>
                <a:ext cx="86792" cy="86792"/>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1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69" name="íşlïḍe"/>
              <p:cNvSpPr>
                <a:spLocks/>
              </p:cNvSpPr>
              <p:nvPr/>
            </p:nvSpPr>
            <p:spPr bwMode="auto">
              <a:xfrm>
                <a:off x="5283310" y="3306702"/>
                <a:ext cx="84162" cy="84162"/>
              </a:xfrm>
              <a:custGeom>
                <a:avLst/>
                <a:gdLst>
                  <a:gd name="T0" fmla="*/ 38 w 38"/>
                  <a:gd name="T1" fmla="*/ 19 h 38"/>
                  <a:gd name="T2" fmla="*/ 19 w 38"/>
                  <a:gd name="T3" fmla="*/ 0 h 38"/>
                  <a:gd name="T4" fmla="*/ 0 w 38"/>
                  <a:gd name="T5" fmla="*/ 19 h 38"/>
                  <a:gd name="T6" fmla="*/ 19 w 38"/>
                  <a:gd name="T7" fmla="*/ 38 h 38"/>
                  <a:gd name="T8" fmla="*/ 38 w 38"/>
                  <a:gd name="T9" fmla="*/ 19 h 38"/>
                  <a:gd name="T10" fmla="*/ 19 w 38"/>
                  <a:gd name="T11" fmla="*/ 30 h 38"/>
                  <a:gd name="T12" fmla="*/ 8 w 38"/>
                  <a:gd name="T13" fmla="*/ 19 h 38"/>
                  <a:gd name="T14" fmla="*/ 19 w 38"/>
                  <a:gd name="T15" fmla="*/ 8 h 38"/>
                  <a:gd name="T16" fmla="*/ 30 w 38"/>
                  <a:gd name="T17" fmla="*/ 19 h 38"/>
                  <a:gd name="T18" fmla="*/ 19 w 38"/>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38" y="19"/>
                    </a:moveTo>
                    <a:cubicBezTo>
                      <a:pt x="38" y="8"/>
                      <a:pt x="30" y="0"/>
                      <a:pt x="19" y="0"/>
                    </a:cubicBezTo>
                    <a:cubicBezTo>
                      <a:pt x="8" y="0"/>
                      <a:pt x="0" y="8"/>
                      <a:pt x="0" y="19"/>
                    </a:cubicBezTo>
                    <a:cubicBezTo>
                      <a:pt x="0" y="30"/>
                      <a:pt x="8" y="38"/>
                      <a:pt x="19" y="38"/>
                    </a:cubicBezTo>
                    <a:cubicBezTo>
                      <a:pt x="30" y="38"/>
                      <a:pt x="38" y="30"/>
                      <a:pt x="38"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0" name="ïSļïḑè"/>
              <p:cNvSpPr>
                <a:spLocks/>
              </p:cNvSpPr>
              <p:nvPr/>
            </p:nvSpPr>
            <p:spPr bwMode="auto">
              <a:xfrm>
                <a:off x="5283310" y="3467136"/>
                <a:ext cx="84162" cy="86792"/>
              </a:xfrm>
              <a:custGeom>
                <a:avLst/>
                <a:gdLst>
                  <a:gd name="T0" fmla="*/ 38 w 38"/>
                  <a:gd name="T1" fmla="*/ 19 h 39"/>
                  <a:gd name="T2" fmla="*/ 19 w 38"/>
                  <a:gd name="T3" fmla="*/ 0 h 39"/>
                  <a:gd name="T4" fmla="*/ 0 w 38"/>
                  <a:gd name="T5" fmla="*/ 19 h 39"/>
                  <a:gd name="T6" fmla="*/ 19 w 38"/>
                  <a:gd name="T7" fmla="*/ 39 h 39"/>
                  <a:gd name="T8" fmla="*/ 38 w 38"/>
                  <a:gd name="T9" fmla="*/ 19 h 39"/>
                  <a:gd name="T10" fmla="*/ 19 w 38"/>
                  <a:gd name="T11" fmla="*/ 31 h 39"/>
                  <a:gd name="T12" fmla="*/ 8 w 38"/>
                  <a:gd name="T13" fmla="*/ 19 h 39"/>
                  <a:gd name="T14" fmla="*/ 19 w 38"/>
                  <a:gd name="T15" fmla="*/ 8 h 39"/>
                  <a:gd name="T16" fmla="*/ 30 w 38"/>
                  <a:gd name="T17" fmla="*/ 19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19"/>
                    </a:moveTo>
                    <a:cubicBezTo>
                      <a:pt x="38" y="9"/>
                      <a:pt x="30" y="0"/>
                      <a:pt x="19" y="0"/>
                    </a:cubicBezTo>
                    <a:cubicBezTo>
                      <a:pt x="8" y="0"/>
                      <a:pt x="0" y="9"/>
                      <a:pt x="0" y="19"/>
                    </a:cubicBezTo>
                    <a:cubicBezTo>
                      <a:pt x="0" y="30"/>
                      <a:pt x="8" y="39"/>
                      <a:pt x="19" y="39"/>
                    </a:cubicBezTo>
                    <a:cubicBezTo>
                      <a:pt x="30" y="39"/>
                      <a:pt x="38" y="30"/>
                      <a:pt x="38" y="19"/>
                    </a:cubicBezTo>
                    <a:close/>
                    <a:moveTo>
                      <a:pt x="19" y="31"/>
                    </a:moveTo>
                    <a:cubicBezTo>
                      <a:pt x="13" y="31"/>
                      <a:pt x="8" y="26"/>
                      <a:pt x="8" y="19"/>
                    </a:cubicBezTo>
                    <a:cubicBezTo>
                      <a:pt x="8" y="13"/>
                      <a:pt x="13" y="8"/>
                      <a:pt x="19" y="8"/>
                    </a:cubicBezTo>
                    <a:cubicBezTo>
                      <a:pt x="25" y="8"/>
                      <a:pt x="30" y="13"/>
                      <a:pt x="30" y="19"/>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1" name="íSlïḋe"/>
              <p:cNvSpPr>
                <a:spLocks/>
              </p:cNvSpPr>
              <p:nvPr/>
            </p:nvSpPr>
            <p:spPr bwMode="auto">
              <a:xfrm>
                <a:off x="5316186" y="3626255"/>
                <a:ext cx="86792"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1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2" name="i$ḷíḑê"/>
              <p:cNvSpPr>
                <a:spLocks/>
              </p:cNvSpPr>
              <p:nvPr/>
            </p:nvSpPr>
            <p:spPr bwMode="auto">
              <a:xfrm>
                <a:off x="5477935" y="3903726"/>
                <a:ext cx="85478" cy="85478"/>
              </a:xfrm>
              <a:custGeom>
                <a:avLst/>
                <a:gdLst>
                  <a:gd name="T0" fmla="*/ 39 w 39"/>
                  <a:gd name="T1" fmla="*/ 20 h 39"/>
                  <a:gd name="T2" fmla="*/ 19 w 39"/>
                  <a:gd name="T3" fmla="*/ 0 h 39"/>
                  <a:gd name="T4" fmla="*/ 0 w 39"/>
                  <a:gd name="T5" fmla="*/ 20 h 39"/>
                  <a:gd name="T6" fmla="*/ 19 w 39"/>
                  <a:gd name="T7" fmla="*/ 39 h 39"/>
                  <a:gd name="T8" fmla="*/ 39 w 39"/>
                  <a:gd name="T9" fmla="*/ 20 h 39"/>
                  <a:gd name="T10" fmla="*/ 19 w 39"/>
                  <a:gd name="T11" fmla="*/ 31 h 39"/>
                  <a:gd name="T12" fmla="*/ 8 w 39"/>
                  <a:gd name="T13" fmla="*/ 20 h 39"/>
                  <a:gd name="T14" fmla="*/ 19 w 39"/>
                  <a:gd name="T15" fmla="*/ 8 h 39"/>
                  <a:gd name="T16" fmla="*/ 31 w 39"/>
                  <a:gd name="T17" fmla="*/ 20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20"/>
                    </a:moveTo>
                    <a:cubicBezTo>
                      <a:pt x="39" y="9"/>
                      <a:pt x="30" y="0"/>
                      <a:pt x="19" y="0"/>
                    </a:cubicBezTo>
                    <a:cubicBezTo>
                      <a:pt x="9" y="0"/>
                      <a:pt x="0" y="9"/>
                      <a:pt x="0" y="20"/>
                    </a:cubicBezTo>
                    <a:cubicBezTo>
                      <a:pt x="0" y="30"/>
                      <a:pt x="9" y="39"/>
                      <a:pt x="19" y="39"/>
                    </a:cubicBezTo>
                    <a:cubicBezTo>
                      <a:pt x="30" y="39"/>
                      <a:pt x="39" y="30"/>
                      <a:pt x="39" y="20"/>
                    </a:cubicBezTo>
                    <a:close/>
                    <a:moveTo>
                      <a:pt x="19" y="31"/>
                    </a:moveTo>
                    <a:cubicBezTo>
                      <a:pt x="13" y="31"/>
                      <a:pt x="8" y="26"/>
                      <a:pt x="8" y="20"/>
                    </a:cubicBezTo>
                    <a:cubicBezTo>
                      <a:pt x="8" y="13"/>
                      <a:pt x="13" y="8"/>
                      <a:pt x="19" y="8"/>
                    </a:cubicBezTo>
                    <a:cubicBezTo>
                      <a:pt x="26" y="8"/>
                      <a:pt x="31" y="13"/>
                      <a:pt x="31" y="20"/>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3" name="iŝľïde"/>
              <p:cNvSpPr>
                <a:spLocks/>
              </p:cNvSpPr>
              <p:nvPr/>
            </p:nvSpPr>
            <p:spPr bwMode="auto">
              <a:xfrm>
                <a:off x="5598918" y="4011559"/>
                <a:ext cx="84162" cy="85478"/>
              </a:xfrm>
              <a:custGeom>
                <a:avLst/>
                <a:gdLst>
                  <a:gd name="T0" fmla="*/ 38 w 38"/>
                  <a:gd name="T1" fmla="*/ 20 h 39"/>
                  <a:gd name="T2" fmla="*/ 19 w 38"/>
                  <a:gd name="T3" fmla="*/ 0 h 39"/>
                  <a:gd name="T4" fmla="*/ 0 w 38"/>
                  <a:gd name="T5" fmla="*/ 20 h 39"/>
                  <a:gd name="T6" fmla="*/ 19 w 38"/>
                  <a:gd name="T7" fmla="*/ 39 h 39"/>
                  <a:gd name="T8" fmla="*/ 38 w 38"/>
                  <a:gd name="T9" fmla="*/ 20 h 39"/>
                  <a:gd name="T10" fmla="*/ 19 w 38"/>
                  <a:gd name="T11" fmla="*/ 31 h 39"/>
                  <a:gd name="T12" fmla="*/ 8 w 38"/>
                  <a:gd name="T13" fmla="*/ 20 h 39"/>
                  <a:gd name="T14" fmla="*/ 19 w 38"/>
                  <a:gd name="T15" fmla="*/ 9 h 39"/>
                  <a:gd name="T16" fmla="*/ 30 w 38"/>
                  <a:gd name="T17" fmla="*/ 20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20"/>
                    </a:moveTo>
                    <a:cubicBezTo>
                      <a:pt x="38" y="9"/>
                      <a:pt x="30" y="0"/>
                      <a:pt x="19" y="0"/>
                    </a:cubicBezTo>
                    <a:cubicBezTo>
                      <a:pt x="8" y="0"/>
                      <a:pt x="0" y="9"/>
                      <a:pt x="0" y="20"/>
                    </a:cubicBezTo>
                    <a:cubicBezTo>
                      <a:pt x="0" y="30"/>
                      <a:pt x="8" y="39"/>
                      <a:pt x="19" y="39"/>
                    </a:cubicBezTo>
                    <a:cubicBezTo>
                      <a:pt x="30" y="39"/>
                      <a:pt x="38" y="30"/>
                      <a:pt x="38" y="20"/>
                    </a:cubicBezTo>
                    <a:close/>
                    <a:moveTo>
                      <a:pt x="19" y="31"/>
                    </a:moveTo>
                    <a:cubicBezTo>
                      <a:pt x="13" y="31"/>
                      <a:pt x="8" y="26"/>
                      <a:pt x="8" y="20"/>
                    </a:cubicBezTo>
                    <a:cubicBezTo>
                      <a:pt x="8" y="14"/>
                      <a:pt x="13" y="9"/>
                      <a:pt x="19" y="9"/>
                    </a:cubicBezTo>
                    <a:cubicBezTo>
                      <a:pt x="25" y="9"/>
                      <a:pt x="30" y="14"/>
                      <a:pt x="30" y="20"/>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4" name="iṡḷiḍè"/>
              <p:cNvSpPr>
                <a:spLocks/>
              </p:cNvSpPr>
              <p:nvPr/>
            </p:nvSpPr>
            <p:spPr bwMode="auto">
              <a:xfrm>
                <a:off x="5738312" y="4093091"/>
                <a:ext cx="85478"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1 h 39"/>
                  <a:gd name="T12" fmla="*/ 8 w 39"/>
                  <a:gd name="T13" fmla="*/ 19 h 39"/>
                  <a:gd name="T14" fmla="*/ 19 w 39"/>
                  <a:gd name="T15" fmla="*/ 8 h 39"/>
                  <a:gd name="T16" fmla="*/ 31 w 39"/>
                  <a:gd name="T17" fmla="*/ 19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1"/>
                    </a:moveTo>
                    <a:cubicBezTo>
                      <a:pt x="13" y="31"/>
                      <a:pt x="8" y="26"/>
                      <a:pt x="8" y="19"/>
                    </a:cubicBezTo>
                    <a:cubicBezTo>
                      <a:pt x="8" y="13"/>
                      <a:pt x="13" y="8"/>
                      <a:pt x="19" y="8"/>
                    </a:cubicBezTo>
                    <a:cubicBezTo>
                      <a:pt x="26" y="8"/>
                      <a:pt x="31" y="13"/>
                      <a:pt x="31" y="19"/>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5" name="îSľiḍê"/>
              <p:cNvSpPr>
                <a:spLocks/>
              </p:cNvSpPr>
              <p:nvPr/>
            </p:nvSpPr>
            <p:spPr bwMode="auto">
              <a:xfrm>
                <a:off x="5892170" y="4143062"/>
                <a:ext cx="85478" cy="86792"/>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6" name="ísḷîḋè"/>
              <p:cNvSpPr>
                <a:spLocks/>
              </p:cNvSpPr>
              <p:nvPr/>
            </p:nvSpPr>
            <p:spPr bwMode="auto">
              <a:xfrm>
                <a:off x="6214353" y="4143062"/>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8"/>
                      <a:pt x="30" y="0"/>
                      <a:pt x="19" y="0"/>
                    </a:cubicBezTo>
                    <a:cubicBezTo>
                      <a:pt x="9"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7" name="ïṥ1iḑe"/>
              <p:cNvSpPr>
                <a:spLocks/>
              </p:cNvSpPr>
              <p:nvPr/>
            </p:nvSpPr>
            <p:spPr bwMode="auto">
              <a:xfrm>
                <a:off x="6368212" y="4093091"/>
                <a:ext cx="84162" cy="85478"/>
              </a:xfrm>
              <a:custGeom>
                <a:avLst/>
                <a:gdLst>
                  <a:gd name="T0" fmla="*/ 0 w 38"/>
                  <a:gd name="T1" fmla="*/ 19 h 39"/>
                  <a:gd name="T2" fmla="*/ 19 w 38"/>
                  <a:gd name="T3" fmla="*/ 39 h 39"/>
                  <a:gd name="T4" fmla="*/ 38 w 38"/>
                  <a:gd name="T5" fmla="*/ 19 h 39"/>
                  <a:gd name="T6" fmla="*/ 19 w 38"/>
                  <a:gd name="T7" fmla="*/ 0 h 39"/>
                  <a:gd name="T8" fmla="*/ 0 w 38"/>
                  <a:gd name="T9" fmla="*/ 19 h 39"/>
                  <a:gd name="T10" fmla="*/ 19 w 38"/>
                  <a:gd name="T11" fmla="*/ 8 h 39"/>
                  <a:gd name="T12" fmla="*/ 30 w 38"/>
                  <a:gd name="T13" fmla="*/ 19 h 39"/>
                  <a:gd name="T14" fmla="*/ 19 w 38"/>
                  <a:gd name="T15" fmla="*/ 31 h 39"/>
                  <a:gd name="T16" fmla="*/ 8 w 38"/>
                  <a:gd name="T17" fmla="*/ 19 h 39"/>
                  <a:gd name="T18" fmla="*/ 19 w 38"/>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0" y="19"/>
                    </a:moveTo>
                    <a:cubicBezTo>
                      <a:pt x="0" y="30"/>
                      <a:pt x="8" y="39"/>
                      <a:pt x="19" y="39"/>
                    </a:cubicBezTo>
                    <a:cubicBezTo>
                      <a:pt x="30" y="39"/>
                      <a:pt x="38" y="30"/>
                      <a:pt x="38" y="19"/>
                    </a:cubicBezTo>
                    <a:cubicBezTo>
                      <a:pt x="38" y="9"/>
                      <a:pt x="30" y="0"/>
                      <a:pt x="19" y="0"/>
                    </a:cubicBezTo>
                    <a:cubicBezTo>
                      <a:pt x="8" y="0"/>
                      <a:pt x="0" y="9"/>
                      <a:pt x="0" y="19"/>
                    </a:cubicBezTo>
                    <a:close/>
                    <a:moveTo>
                      <a:pt x="19" y="8"/>
                    </a:moveTo>
                    <a:cubicBezTo>
                      <a:pt x="25" y="8"/>
                      <a:pt x="30" y="13"/>
                      <a:pt x="30" y="19"/>
                    </a:cubicBezTo>
                    <a:cubicBezTo>
                      <a:pt x="30" y="26"/>
                      <a:pt x="25" y="31"/>
                      <a:pt x="19" y="31"/>
                    </a:cubicBezTo>
                    <a:cubicBezTo>
                      <a:pt x="13" y="31"/>
                      <a:pt x="8" y="26"/>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8" name="ïsľíďé"/>
              <p:cNvSpPr>
                <a:spLocks/>
              </p:cNvSpPr>
              <p:nvPr/>
            </p:nvSpPr>
            <p:spPr bwMode="auto">
              <a:xfrm>
                <a:off x="6507605" y="4011559"/>
                <a:ext cx="85478" cy="85478"/>
              </a:xfrm>
              <a:custGeom>
                <a:avLst/>
                <a:gdLst>
                  <a:gd name="T0" fmla="*/ 0 w 39"/>
                  <a:gd name="T1" fmla="*/ 20 h 39"/>
                  <a:gd name="T2" fmla="*/ 20 w 39"/>
                  <a:gd name="T3" fmla="*/ 39 h 39"/>
                  <a:gd name="T4" fmla="*/ 39 w 39"/>
                  <a:gd name="T5" fmla="*/ 20 h 39"/>
                  <a:gd name="T6" fmla="*/ 20 w 39"/>
                  <a:gd name="T7" fmla="*/ 0 h 39"/>
                  <a:gd name="T8" fmla="*/ 0 w 39"/>
                  <a:gd name="T9" fmla="*/ 20 h 39"/>
                  <a:gd name="T10" fmla="*/ 20 w 39"/>
                  <a:gd name="T11" fmla="*/ 9 h 39"/>
                  <a:gd name="T12" fmla="*/ 31 w 39"/>
                  <a:gd name="T13" fmla="*/ 20 h 39"/>
                  <a:gd name="T14" fmla="*/ 20 w 39"/>
                  <a:gd name="T15" fmla="*/ 31 h 39"/>
                  <a:gd name="T16" fmla="*/ 8 w 39"/>
                  <a:gd name="T17" fmla="*/ 20 h 39"/>
                  <a:gd name="T18" fmla="*/ 20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20" y="39"/>
                    </a:cubicBezTo>
                    <a:cubicBezTo>
                      <a:pt x="30" y="39"/>
                      <a:pt x="39" y="30"/>
                      <a:pt x="39" y="20"/>
                    </a:cubicBezTo>
                    <a:cubicBezTo>
                      <a:pt x="39" y="9"/>
                      <a:pt x="30" y="0"/>
                      <a:pt x="20" y="0"/>
                    </a:cubicBezTo>
                    <a:cubicBezTo>
                      <a:pt x="9" y="0"/>
                      <a:pt x="0" y="9"/>
                      <a:pt x="0" y="20"/>
                    </a:cubicBezTo>
                    <a:close/>
                    <a:moveTo>
                      <a:pt x="20" y="9"/>
                    </a:moveTo>
                    <a:cubicBezTo>
                      <a:pt x="26" y="9"/>
                      <a:pt x="31" y="14"/>
                      <a:pt x="31" y="20"/>
                    </a:cubicBezTo>
                    <a:cubicBezTo>
                      <a:pt x="31" y="26"/>
                      <a:pt x="26" y="31"/>
                      <a:pt x="20" y="31"/>
                    </a:cubicBezTo>
                    <a:cubicBezTo>
                      <a:pt x="13" y="31"/>
                      <a:pt x="8" y="26"/>
                      <a:pt x="8" y="20"/>
                    </a:cubicBezTo>
                    <a:cubicBezTo>
                      <a:pt x="8" y="14"/>
                      <a:pt x="13" y="9"/>
                      <a:pt x="2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79" name="îS1íḓe"/>
              <p:cNvSpPr>
                <a:spLocks/>
              </p:cNvSpPr>
              <p:nvPr/>
            </p:nvSpPr>
            <p:spPr bwMode="auto">
              <a:xfrm>
                <a:off x="6628588" y="3903726"/>
                <a:ext cx="86792" cy="85478"/>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0" name="íśļïḍe"/>
              <p:cNvSpPr>
                <a:spLocks/>
              </p:cNvSpPr>
              <p:nvPr/>
            </p:nvSpPr>
            <p:spPr bwMode="auto">
              <a:xfrm>
                <a:off x="6790338" y="3626255"/>
                <a:ext cx="85478" cy="85478"/>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1" name="îşḻïďè"/>
              <p:cNvSpPr>
                <a:spLocks/>
              </p:cNvSpPr>
              <p:nvPr/>
            </p:nvSpPr>
            <p:spPr bwMode="auto">
              <a:xfrm>
                <a:off x="6823213" y="3467136"/>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1 w 39"/>
                  <a:gd name="T13" fmla="*/ 19 h 39"/>
                  <a:gd name="T14" fmla="*/ 19 w 39"/>
                  <a:gd name="T15" fmla="*/ 31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1" y="13"/>
                      <a:pt x="31" y="19"/>
                    </a:cubicBezTo>
                    <a:cubicBezTo>
                      <a:pt x="31" y="26"/>
                      <a:pt x="26" y="31"/>
                      <a:pt x="19" y="31"/>
                    </a:cubicBezTo>
                    <a:cubicBezTo>
                      <a:pt x="13" y="31"/>
                      <a:pt x="8" y="26"/>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2" name="iṩľiďè"/>
              <p:cNvSpPr>
                <a:spLocks/>
              </p:cNvSpPr>
              <p:nvPr/>
            </p:nvSpPr>
            <p:spPr bwMode="auto">
              <a:xfrm>
                <a:off x="6823213" y="3306702"/>
                <a:ext cx="85478" cy="84162"/>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3" name="iSḷîḋè"/>
              <p:cNvSpPr>
                <a:spLocks/>
              </p:cNvSpPr>
              <p:nvPr/>
            </p:nvSpPr>
            <p:spPr bwMode="auto">
              <a:xfrm>
                <a:off x="6790338" y="3147583"/>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4" name="ï$lïḍè"/>
              <p:cNvSpPr>
                <a:spLocks/>
              </p:cNvSpPr>
              <p:nvPr/>
            </p:nvSpPr>
            <p:spPr bwMode="auto">
              <a:xfrm>
                <a:off x="6628588" y="2868796"/>
                <a:ext cx="86792" cy="85478"/>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9 h 39"/>
                  <a:gd name="T12" fmla="*/ 30 w 39"/>
                  <a:gd name="T13" fmla="*/ 20 h 39"/>
                  <a:gd name="T14" fmla="*/ 19 w 39"/>
                  <a:gd name="T15" fmla="*/ 31 h 39"/>
                  <a:gd name="T16" fmla="*/ 8 w 39"/>
                  <a:gd name="T17" fmla="*/ 20 h 39"/>
                  <a:gd name="T18" fmla="*/ 19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9"/>
                    </a:moveTo>
                    <a:cubicBezTo>
                      <a:pt x="25" y="9"/>
                      <a:pt x="30" y="14"/>
                      <a:pt x="30" y="20"/>
                    </a:cubicBezTo>
                    <a:cubicBezTo>
                      <a:pt x="30" y="26"/>
                      <a:pt x="25" y="31"/>
                      <a:pt x="19" y="31"/>
                    </a:cubicBezTo>
                    <a:cubicBezTo>
                      <a:pt x="13" y="31"/>
                      <a:pt x="8" y="26"/>
                      <a:pt x="8" y="20"/>
                    </a:cubicBezTo>
                    <a:cubicBezTo>
                      <a:pt x="8" y="14"/>
                      <a:pt x="13" y="9"/>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5" name="ïşľîḋê"/>
              <p:cNvSpPr>
                <a:spLocks/>
              </p:cNvSpPr>
              <p:nvPr/>
            </p:nvSpPr>
            <p:spPr bwMode="auto">
              <a:xfrm>
                <a:off x="6507605" y="2760964"/>
                <a:ext cx="85478" cy="85478"/>
              </a:xfrm>
              <a:custGeom>
                <a:avLst/>
                <a:gdLst>
                  <a:gd name="T0" fmla="*/ 0 w 39"/>
                  <a:gd name="T1" fmla="*/ 20 h 39"/>
                  <a:gd name="T2" fmla="*/ 20 w 39"/>
                  <a:gd name="T3" fmla="*/ 39 h 39"/>
                  <a:gd name="T4" fmla="*/ 39 w 39"/>
                  <a:gd name="T5" fmla="*/ 20 h 39"/>
                  <a:gd name="T6" fmla="*/ 20 w 39"/>
                  <a:gd name="T7" fmla="*/ 0 h 39"/>
                  <a:gd name="T8" fmla="*/ 0 w 39"/>
                  <a:gd name="T9" fmla="*/ 20 h 39"/>
                  <a:gd name="T10" fmla="*/ 20 w 39"/>
                  <a:gd name="T11" fmla="*/ 8 h 39"/>
                  <a:gd name="T12" fmla="*/ 31 w 39"/>
                  <a:gd name="T13" fmla="*/ 20 h 39"/>
                  <a:gd name="T14" fmla="*/ 20 w 39"/>
                  <a:gd name="T15" fmla="*/ 31 h 39"/>
                  <a:gd name="T16" fmla="*/ 8 w 39"/>
                  <a:gd name="T17" fmla="*/ 20 h 39"/>
                  <a:gd name="T18" fmla="*/ 20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20" y="39"/>
                    </a:cubicBezTo>
                    <a:cubicBezTo>
                      <a:pt x="30" y="39"/>
                      <a:pt x="39" y="30"/>
                      <a:pt x="39" y="20"/>
                    </a:cubicBezTo>
                    <a:cubicBezTo>
                      <a:pt x="39" y="9"/>
                      <a:pt x="30" y="0"/>
                      <a:pt x="20" y="0"/>
                    </a:cubicBezTo>
                    <a:cubicBezTo>
                      <a:pt x="9" y="0"/>
                      <a:pt x="0" y="9"/>
                      <a:pt x="0" y="20"/>
                    </a:cubicBezTo>
                    <a:close/>
                    <a:moveTo>
                      <a:pt x="20" y="8"/>
                    </a:moveTo>
                    <a:cubicBezTo>
                      <a:pt x="26" y="8"/>
                      <a:pt x="31" y="13"/>
                      <a:pt x="31" y="20"/>
                    </a:cubicBezTo>
                    <a:cubicBezTo>
                      <a:pt x="31" y="26"/>
                      <a:pt x="26" y="31"/>
                      <a:pt x="20" y="31"/>
                    </a:cubicBezTo>
                    <a:cubicBezTo>
                      <a:pt x="13" y="31"/>
                      <a:pt x="8" y="26"/>
                      <a:pt x="8" y="20"/>
                    </a:cubicBezTo>
                    <a:cubicBezTo>
                      <a:pt x="8" y="13"/>
                      <a:pt x="13"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6" name="ïS1ïḍé"/>
              <p:cNvSpPr>
                <a:spLocks/>
              </p:cNvSpPr>
              <p:nvPr/>
            </p:nvSpPr>
            <p:spPr bwMode="auto">
              <a:xfrm>
                <a:off x="6368212" y="2680746"/>
                <a:ext cx="84162" cy="84162"/>
              </a:xfrm>
              <a:custGeom>
                <a:avLst/>
                <a:gdLst>
                  <a:gd name="T0" fmla="*/ 0 w 38"/>
                  <a:gd name="T1" fmla="*/ 19 h 38"/>
                  <a:gd name="T2" fmla="*/ 19 w 38"/>
                  <a:gd name="T3" fmla="*/ 38 h 38"/>
                  <a:gd name="T4" fmla="*/ 38 w 38"/>
                  <a:gd name="T5" fmla="*/ 19 h 38"/>
                  <a:gd name="T6" fmla="*/ 19 w 38"/>
                  <a:gd name="T7" fmla="*/ 0 h 38"/>
                  <a:gd name="T8" fmla="*/ 0 w 38"/>
                  <a:gd name="T9" fmla="*/ 19 h 38"/>
                  <a:gd name="T10" fmla="*/ 19 w 38"/>
                  <a:gd name="T11" fmla="*/ 8 h 38"/>
                  <a:gd name="T12" fmla="*/ 30 w 38"/>
                  <a:gd name="T13" fmla="*/ 19 h 38"/>
                  <a:gd name="T14" fmla="*/ 19 w 38"/>
                  <a:gd name="T15" fmla="*/ 30 h 38"/>
                  <a:gd name="T16" fmla="*/ 8 w 38"/>
                  <a:gd name="T17" fmla="*/ 19 h 38"/>
                  <a:gd name="T18" fmla="*/ 19 w 38"/>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0" y="19"/>
                    </a:moveTo>
                    <a:cubicBezTo>
                      <a:pt x="0" y="30"/>
                      <a:pt x="8" y="38"/>
                      <a:pt x="19" y="38"/>
                    </a:cubicBezTo>
                    <a:cubicBezTo>
                      <a:pt x="30" y="38"/>
                      <a:pt x="38" y="30"/>
                      <a:pt x="38" y="19"/>
                    </a:cubicBezTo>
                    <a:cubicBezTo>
                      <a:pt x="38" y="8"/>
                      <a:pt x="30" y="0"/>
                      <a:pt x="19" y="0"/>
                    </a:cubicBezTo>
                    <a:cubicBezTo>
                      <a:pt x="8"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7" name="íSlïḋè"/>
              <p:cNvSpPr>
                <a:spLocks/>
              </p:cNvSpPr>
              <p:nvPr/>
            </p:nvSpPr>
            <p:spPr bwMode="auto">
              <a:xfrm>
                <a:off x="6214353" y="2630775"/>
                <a:ext cx="85478" cy="85478"/>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8" name="íṣ1îḍé"/>
              <p:cNvSpPr>
                <a:spLocks/>
              </p:cNvSpPr>
              <p:nvPr/>
            </p:nvSpPr>
            <p:spPr bwMode="auto">
              <a:xfrm>
                <a:off x="6754831" y="2947698"/>
                <a:ext cx="131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9" name="îš1iďe"/>
              <p:cNvSpPr>
                <a:spLocks/>
              </p:cNvSpPr>
              <p:nvPr/>
            </p:nvSpPr>
            <p:spPr bwMode="auto">
              <a:xfrm>
                <a:off x="6749571" y="2947698"/>
                <a:ext cx="5260" cy="0"/>
              </a:xfrm>
              <a:custGeom>
                <a:avLst/>
                <a:gdLst>
                  <a:gd name="T0" fmla="*/ 2 w 2"/>
                  <a:gd name="T1" fmla="*/ 2 w 2"/>
                  <a:gd name="T2" fmla="*/ 0 w 2"/>
                  <a:gd name="T3" fmla="*/ 0 w 2"/>
                  <a:gd name="T4" fmla="*/ 0 w 2"/>
                  <a:gd name="T5" fmla="*/ 0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cubicBezTo>
                      <a:pt x="2" y="0"/>
                      <a:pt x="2" y="0"/>
                      <a:pt x="2" y="0"/>
                    </a:cubicBezTo>
                    <a:cubicBezTo>
                      <a:pt x="2" y="0"/>
                      <a:pt x="1" y="0"/>
                      <a:pt x="0" y="0"/>
                    </a:cubicBezTo>
                    <a:cubicBezTo>
                      <a:pt x="0" y="0"/>
                      <a:pt x="0" y="0"/>
                      <a:pt x="0" y="0"/>
                    </a:cubicBezTo>
                    <a:cubicBezTo>
                      <a:pt x="0" y="0"/>
                      <a:pt x="0" y="0"/>
                      <a:pt x="0" y="0"/>
                    </a:cubicBezTo>
                    <a:cubicBezTo>
                      <a:pt x="0" y="0"/>
                      <a:pt x="0" y="0"/>
                      <a:pt x="0"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90" name="iṧļîdê"/>
              <p:cNvSpPr>
                <a:spLocks/>
              </p:cNvSpPr>
              <p:nvPr/>
            </p:nvSpPr>
            <p:spPr bwMode="auto">
              <a:xfrm>
                <a:off x="6748257" y="3425054"/>
                <a:ext cx="0" cy="526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grpSp>
        <p:sp>
          <p:nvSpPr>
            <p:cNvPr id="56" name="iṣlídê"/>
            <p:cNvSpPr>
              <a:spLocks/>
            </p:cNvSpPr>
            <p:nvPr/>
          </p:nvSpPr>
          <p:spPr bwMode="auto">
            <a:xfrm>
              <a:off x="5642797" y="3326517"/>
              <a:ext cx="893971" cy="8930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sp>
          <p:nvSpPr>
            <p:cNvPr id="57" name="椭圆 121"/>
            <p:cNvSpPr/>
            <p:nvPr/>
          </p:nvSpPr>
          <p:spPr>
            <a:xfrm>
              <a:off x="5962474" y="3609605"/>
              <a:ext cx="267973" cy="321120"/>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8" name="椭圆 144"/>
            <p:cNvSpPr/>
            <p:nvPr/>
          </p:nvSpPr>
          <p:spPr>
            <a:xfrm>
              <a:off x="4789266" y="2698540"/>
              <a:ext cx="355600" cy="327973"/>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9" name="椭圆 145"/>
            <p:cNvSpPr/>
            <p:nvPr/>
          </p:nvSpPr>
          <p:spPr>
            <a:xfrm>
              <a:off x="7063911" y="2699800"/>
              <a:ext cx="355600" cy="325453"/>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0" name="椭圆 146"/>
            <p:cNvSpPr/>
            <p:nvPr/>
          </p:nvSpPr>
          <p:spPr>
            <a:xfrm>
              <a:off x="4823630" y="4523892"/>
              <a:ext cx="324305" cy="3556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椭圆 147"/>
            <p:cNvSpPr/>
            <p:nvPr/>
          </p:nvSpPr>
          <p:spPr>
            <a:xfrm>
              <a:off x="7063911" y="4537496"/>
              <a:ext cx="355600" cy="328392"/>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2" name="椭圆 148"/>
            <p:cNvSpPr/>
            <p:nvPr/>
          </p:nvSpPr>
          <p:spPr>
            <a:xfrm>
              <a:off x="5930699" y="5144064"/>
              <a:ext cx="355600" cy="22229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椭圆 149"/>
            <p:cNvSpPr/>
            <p:nvPr/>
          </p:nvSpPr>
          <p:spPr>
            <a:xfrm>
              <a:off x="5930699" y="2155633"/>
              <a:ext cx="355600" cy="344894"/>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91" name="组合 90">
            <a:extLst>
              <a:ext uri="{FF2B5EF4-FFF2-40B4-BE49-F238E27FC236}">
                <a16:creationId xmlns="" xmlns:a16="http://schemas.microsoft.com/office/drawing/2014/main" id="{85B4BDFC-11CD-4A83-8455-D93A6F1217CB}"/>
              </a:ext>
            </a:extLst>
          </p:cNvPr>
          <p:cNvGrpSpPr/>
          <p:nvPr/>
        </p:nvGrpSpPr>
        <p:grpSpPr>
          <a:xfrm>
            <a:off x="167640" y="181209"/>
            <a:ext cx="8193773" cy="825419"/>
            <a:chOff x="167640" y="-66441"/>
            <a:chExt cx="8193773" cy="825419"/>
          </a:xfrm>
        </p:grpSpPr>
        <p:sp>
          <p:nvSpPr>
            <p:cNvPr id="92" name="矩形 91">
              <a:extLst>
                <a:ext uri="{FF2B5EF4-FFF2-40B4-BE49-F238E27FC236}">
                  <a16:creationId xmlns="" xmlns:a16="http://schemas.microsoft.com/office/drawing/2014/main" id="{AAC592B2-E3D0-471F-8CE8-C9BFFF8DEC1A}"/>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93" name="矩形 92">
              <a:extLst>
                <a:ext uri="{FF2B5EF4-FFF2-40B4-BE49-F238E27FC236}">
                  <a16:creationId xmlns="" xmlns:a16="http://schemas.microsoft.com/office/drawing/2014/main" id="{6BA89E05-9F55-4E53-A5A7-5E584ABA0C6A}"/>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94" name="Rectangle 6">
              <a:extLst>
                <a:ext uri="{FF2B5EF4-FFF2-40B4-BE49-F238E27FC236}">
                  <a16:creationId xmlns="" xmlns:a16="http://schemas.microsoft.com/office/drawing/2014/main" id="{76BFB074-230F-4F96-B19F-4458122A329F}"/>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影响团队士气高低的因素</a:t>
              </a:r>
            </a:p>
          </p:txBody>
        </p:sp>
      </p:grpSp>
    </p:spTree>
    <p:extLst>
      <p:ext uri="{BB962C8B-B14F-4D97-AF65-F5344CB8AC3E}">
        <p14:creationId xmlns:p14="http://schemas.microsoft.com/office/powerpoint/2010/main" val="351797211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29">
            <a:extLst>
              <a:ext uri="{FF2B5EF4-FFF2-40B4-BE49-F238E27FC236}">
                <a16:creationId xmlns="" xmlns:a16="http://schemas.microsoft.com/office/drawing/2014/main" id="{549A467C-0F0C-40BA-9B59-2D263A30F2D7}"/>
              </a:ext>
            </a:extLst>
          </p:cNvPr>
          <p:cNvSpPr>
            <a:spLocks noChangeAspect="1" noChangeArrowheads="1"/>
          </p:cNvSpPr>
          <p:nvPr/>
        </p:nvSpPr>
        <p:spPr bwMode="auto">
          <a:xfrm>
            <a:off x="8270883" y="2189040"/>
            <a:ext cx="2884488" cy="28829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 name="Freeform 37">
            <a:extLst>
              <a:ext uri="{FF2B5EF4-FFF2-40B4-BE49-F238E27FC236}">
                <a16:creationId xmlns="" xmlns:a16="http://schemas.microsoft.com/office/drawing/2014/main" id="{91A892C5-5376-4AC5-8233-FA934E320F5B}"/>
              </a:ext>
            </a:extLst>
          </p:cNvPr>
          <p:cNvSpPr>
            <a:spLocks noChangeAspect="1"/>
          </p:cNvSpPr>
          <p:nvPr/>
        </p:nvSpPr>
        <p:spPr bwMode="auto">
          <a:xfrm rot="10800000">
            <a:off x="7401175" y="1506178"/>
            <a:ext cx="2076450" cy="4148137"/>
          </a:xfrm>
          <a:custGeom>
            <a:avLst/>
            <a:gdLst>
              <a:gd name="T0" fmla="*/ 0 w 5702"/>
              <a:gd name="T1" fmla="*/ 0 h 11403"/>
              <a:gd name="T2" fmla="*/ 5702 w 5702"/>
              <a:gd name="T3" fmla="*/ 5701 h 11403"/>
              <a:gd name="T4" fmla="*/ 0 w 5702"/>
              <a:gd name="T5" fmla="*/ 11403 h 11403"/>
            </a:gdLst>
            <a:ahLst/>
            <a:cxnLst>
              <a:cxn ang="0">
                <a:pos x="T0" y="T1"/>
              </a:cxn>
              <a:cxn ang="0">
                <a:pos x="T2" y="T3"/>
              </a:cxn>
              <a:cxn ang="0">
                <a:pos x="T4" y="T5"/>
              </a:cxn>
            </a:cxnLst>
            <a:rect l="0" t="0" r="r" b="b"/>
            <a:pathLst>
              <a:path w="5702" h="11403">
                <a:moveTo>
                  <a:pt x="0" y="0"/>
                </a:moveTo>
                <a:cubicBezTo>
                  <a:pt x="3149" y="0"/>
                  <a:pt x="5702" y="2553"/>
                  <a:pt x="5702" y="5701"/>
                </a:cubicBezTo>
                <a:cubicBezTo>
                  <a:pt x="5702" y="8850"/>
                  <a:pt x="3149" y="11403"/>
                  <a:pt x="0" y="11403"/>
                </a:cubicBezTo>
              </a:path>
            </a:pathLst>
          </a:custGeom>
          <a:noFill/>
          <a:ln w="19050" cap="rnd">
            <a:solidFill>
              <a:schemeClr val="bg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Oval 31">
            <a:extLst>
              <a:ext uri="{FF2B5EF4-FFF2-40B4-BE49-F238E27FC236}">
                <a16:creationId xmlns="" xmlns:a16="http://schemas.microsoft.com/office/drawing/2014/main" id="{34384C4A-3990-4D91-B861-4EDB6C76800C}"/>
              </a:ext>
            </a:extLst>
          </p:cNvPr>
          <p:cNvSpPr>
            <a:spLocks noChangeAspect="1" noChangeArrowheads="1"/>
          </p:cNvSpPr>
          <p:nvPr/>
        </p:nvSpPr>
        <p:spPr bwMode="auto">
          <a:xfrm>
            <a:off x="9400372" y="1434187"/>
            <a:ext cx="182563" cy="18256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3" name="Freeform 32">
            <a:extLst>
              <a:ext uri="{FF2B5EF4-FFF2-40B4-BE49-F238E27FC236}">
                <a16:creationId xmlns="" xmlns:a16="http://schemas.microsoft.com/office/drawing/2014/main" id="{8E7F9FC6-5D89-421C-976D-9BB164EF7DD8}"/>
              </a:ext>
            </a:extLst>
          </p:cNvPr>
          <p:cNvSpPr>
            <a:spLocks noChangeAspect="1"/>
          </p:cNvSpPr>
          <p:nvPr/>
        </p:nvSpPr>
        <p:spPr bwMode="auto">
          <a:xfrm>
            <a:off x="9408930" y="5572240"/>
            <a:ext cx="182563" cy="182562"/>
          </a:xfrm>
          <a:custGeom>
            <a:avLst/>
            <a:gdLst>
              <a:gd name="T0" fmla="*/ 250 w 500"/>
              <a:gd name="T1" fmla="*/ 501 h 501"/>
              <a:gd name="T2" fmla="*/ 0 w 500"/>
              <a:gd name="T3" fmla="*/ 250 h 501"/>
              <a:gd name="T4" fmla="*/ 250 w 500"/>
              <a:gd name="T5" fmla="*/ 0 h 501"/>
              <a:gd name="T6" fmla="*/ 500 w 500"/>
              <a:gd name="T7" fmla="*/ 250 h 501"/>
              <a:gd name="T8" fmla="*/ 250 w 500"/>
              <a:gd name="T9" fmla="*/ 501 h 501"/>
            </a:gdLst>
            <a:ahLst/>
            <a:cxnLst>
              <a:cxn ang="0">
                <a:pos x="T0" y="T1"/>
              </a:cxn>
              <a:cxn ang="0">
                <a:pos x="T2" y="T3"/>
              </a:cxn>
              <a:cxn ang="0">
                <a:pos x="T4" y="T5"/>
              </a:cxn>
              <a:cxn ang="0">
                <a:pos x="T6" y="T7"/>
              </a:cxn>
              <a:cxn ang="0">
                <a:pos x="T8" y="T9"/>
              </a:cxn>
            </a:cxnLst>
            <a:rect l="0" t="0" r="r" b="b"/>
            <a:pathLst>
              <a:path w="500" h="501">
                <a:moveTo>
                  <a:pt x="250" y="501"/>
                </a:moveTo>
                <a:cubicBezTo>
                  <a:pt x="112" y="501"/>
                  <a:pt x="0" y="389"/>
                  <a:pt x="0" y="250"/>
                </a:cubicBezTo>
                <a:cubicBezTo>
                  <a:pt x="0" y="112"/>
                  <a:pt x="112" y="0"/>
                  <a:pt x="250" y="0"/>
                </a:cubicBezTo>
                <a:cubicBezTo>
                  <a:pt x="388" y="0"/>
                  <a:pt x="500" y="112"/>
                  <a:pt x="500" y="250"/>
                </a:cubicBezTo>
                <a:cubicBezTo>
                  <a:pt x="500" y="389"/>
                  <a:pt x="388" y="500"/>
                  <a:pt x="250" y="501"/>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4" name="Freeform 33">
            <a:extLst>
              <a:ext uri="{FF2B5EF4-FFF2-40B4-BE49-F238E27FC236}">
                <a16:creationId xmlns="" xmlns:a16="http://schemas.microsoft.com/office/drawing/2014/main" id="{EDA2F5D1-9F00-453E-93EB-6AD900701DFB}"/>
              </a:ext>
            </a:extLst>
          </p:cNvPr>
          <p:cNvSpPr>
            <a:spLocks/>
          </p:cNvSpPr>
          <p:nvPr/>
        </p:nvSpPr>
        <p:spPr bwMode="auto">
          <a:xfrm rot="10800000">
            <a:off x="5856418" y="2084666"/>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solidFill>
            <a:srgbClr val="F7A209"/>
          </a:solidFill>
          <a:ln w="12700" cap="rnd">
            <a:solidFill>
              <a:srgbClr val="C00000"/>
            </a:solidFill>
            <a:prstDash val="sysDash"/>
            <a:miter lim="800000"/>
            <a:headEnd type="oval" w="lg" len="lg"/>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34">
            <a:extLst>
              <a:ext uri="{FF2B5EF4-FFF2-40B4-BE49-F238E27FC236}">
                <a16:creationId xmlns="" xmlns:a16="http://schemas.microsoft.com/office/drawing/2014/main" id="{270E15CE-0BD5-4829-9CB4-C39C46F79690}"/>
              </a:ext>
            </a:extLst>
          </p:cNvPr>
          <p:cNvSpPr>
            <a:spLocks/>
          </p:cNvSpPr>
          <p:nvPr/>
        </p:nvSpPr>
        <p:spPr bwMode="auto">
          <a:xfrm rot="10800000">
            <a:off x="5250044" y="3103534"/>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rgbClr val="C00000"/>
            </a:solidFill>
            <a:prstDash val="sysDash"/>
            <a:miter lim="800000"/>
            <a:headEnd type="oval"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35">
            <a:extLst>
              <a:ext uri="{FF2B5EF4-FFF2-40B4-BE49-F238E27FC236}">
                <a16:creationId xmlns="" xmlns:a16="http://schemas.microsoft.com/office/drawing/2014/main" id="{C81ACB60-FD4A-4CC2-BF2B-76C8FF283183}"/>
              </a:ext>
            </a:extLst>
          </p:cNvPr>
          <p:cNvSpPr>
            <a:spLocks/>
          </p:cNvSpPr>
          <p:nvPr/>
        </p:nvSpPr>
        <p:spPr bwMode="auto">
          <a:xfrm rot="10800000">
            <a:off x="5324387" y="4302782"/>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chemeClr val="accent3"/>
            </a:solidFill>
            <a:prstDash val="sysDash"/>
            <a:miter lim="800000"/>
            <a:headEnd type="oval"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36">
            <a:extLst>
              <a:ext uri="{FF2B5EF4-FFF2-40B4-BE49-F238E27FC236}">
                <a16:creationId xmlns="" xmlns:a16="http://schemas.microsoft.com/office/drawing/2014/main" id="{0685C9AF-1B76-4A5A-B5F5-94F7E82CA680}"/>
              </a:ext>
            </a:extLst>
          </p:cNvPr>
          <p:cNvSpPr>
            <a:spLocks/>
          </p:cNvSpPr>
          <p:nvPr/>
        </p:nvSpPr>
        <p:spPr bwMode="auto">
          <a:xfrm rot="10800000">
            <a:off x="6063646" y="5270756"/>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rgbClr val="C00000"/>
            </a:solidFill>
            <a:prstDash val="sysDash"/>
            <a:miter lim="800000"/>
            <a:headEnd type="oval"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文本框 17">
            <a:extLst>
              <a:ext uri="{FF2B5EF4-FFF2-40B4-BE49-F238E27FC236}">
                <a16:creationId xmlns="" xmlns:a16="http://schemas.microsoft.com/office/drawing/2014/main" id="{853C68C4-B3BD-4AD9-B4B6-5D14007EB4A1}"/>
              </a:ext>
            </a:extLst>
          </p:cNvPr>
          <p:cNvSpPr txBox="1">
            <a:spLocks/>
          </p:cNvSpPr>
          <p:nvPr/>
        </p:nvSpPr>
        <p:spPr>
          <a:xfrm>
            <a:off x="2192416" y="1732866"/>
            <a:ext cx="3828769" cy="499624"/>
          </a:xfrm>
          <a:prstGeom prst="rect">
            <a:avLst/>
          </a:prstGeom>
          <a:noFill/>
        </p:spPr>
        <p:txBody>
          <a:bodyPr wrap="square" rtlCol="0">
            <a:spAutoFit/>
          </a:bodyPr>
          <a:lstStyle/>
          <a:p>
            <a:pPr>
              <a:lnSpc>
                <a:spcPct val="150000"/>
              </a:lnSpc>
              <a:buClr>
                <a:srgbClr val="8B4C13"/>
              </a:buClr>
              <a:defRPr/>
            </a:pPr>
            <a:r>
              <a:rPr lang="zh-CN" altLang="en-US" sz="2000" dirty="0">
                <a:cs typeface="+mn-ea"/>
                <a:sym typeface="+mn-lt"/>
              </a:rPr>
              <a:t>保持一种理智乐观的态度</a:t>
            </a:r>
          </a:p>
        </p:txBody>
      </p:sp>
      <p:sp>
        <p:nvSpPr>
          <p:cNvPr id="20" name="文本框 19">
            <a:extLst>
              <a:ext uri="{FF2B5EF4-FFF2-40B4-BE49-F238E27FC236}">
                <a16:creationId xmlns="" xmlns:a16="http://schemas.microsoft.com/office/drawing/2014/main" id="{6F939FE4-1D86-4EF3-A074-579749E9D876}"/>
              </a:ext>
            </a:extLst>
          </p:cNvPr>
          <p:cNvSpPr txBox="1">
            <a:spLocks/>
          </p:cNvSpPr>
          <p:nvPr/>
        </p:nvSpPr>
        <p:spPr>
          <a:xfrm>
            <a:off x="875080" y="2759372"/>
            <a:ext cx="3828769" cy="707886"/>
          </a:xfrm>
          <a:prstGeom prst="rect">
            <a:avLst/>
          </a:prstGeom>
          <a:noFill/>
        </p:spPr>
        <p:txBody>
          <a:bodyPr wrap="square" rtlCol="0">
            <a:spAutoFit/>
          </a:bodyPr>
          <a:lstStyle/>
          <a:p>
            <a:pPr>
              <a:buClr>
                <a:srgbClr val="8B4C13"/>
              </a:buClr>
              <a:defRPr/>
            </a:pPr>
            <a:r>
              <a:rPr lang="zh-CN" altLang="en-US" sz="2000" dirty="0">
                <a:cs typeface="+mn-ea"/>
                <a:sym typeface="+mn-lt"/>
              </a:rPr>
              <a:t>提醒每位成员，只有团队成功，个人才能受益</a:t>
            </a:r>
          </a:p>
        </p:txBody>
      </p:sp>
      <p:sp>
        <p:nvSpPr>
          <p:cNvPr id="22" name="文本框 21">
            <a:extLst>
              <a:ext uri="{FF2B5EF4-FFF2-40B4-BE49-F238E27FC236}">
                <a16:creationId xmlns="" xmlns:a16="http://schemas.microsoft.com/office/drawing/2014/main" id="{9A0BE4B8-E4F5-4581-832F-C6121D322F9F}"/>
              </a:ext>
            </a:extLst>
          </p:cNvPr>
          <p:cNvSpPr txBox="1">
            <a:spLocks/>
          </p:cNvSpPr>
          <p:nvPr/>
        </p:nvSpPr>
        <p:spPr>
          <a:xfrm>
            <a:off x="373099" y="3966716"/>
            <a:ext cx="4254678" cy="707886"/>
          </a:xfrm>
          <a:prstGeom prst="rect">
            <a:avLst/>
          </a:prstGeom>
          <a:noFill/>
        </p:spPr>
        <p:txBody>
          <a:bodyPr wrap="square" rtlCol="0">
            <a:spAutoFit/>
          </a:bodyPr>
          <a:lstStyle/>
          <a:p>
            <a:pPr>
              <a:buClr>
                <a:srgbClr val="8B4C13"/>
              </a:buClr>
              <a:defRPr/>
            </a:pPr>
            <a:r>
              <a:rPr lang="zh-CN" altLang="en-US" sz="2000" dirty="0">
                <a:cs typeface="+mn-ea"/>
                <a:sym typeface="+mn-lt"/>
              </a:rPr>
              <a:t>关于团队在哪些方面做得更好，应当持积极态度，并提出友善的意见</a:t>
            </a:r>
          </a:p>
        </p:txBody>
      </p:sp>
      <p:sp>
        <p:nvSpPr>
          <p:cNvPr id="24" name="文本框 23">
            <a:extLst>
              <a:ext uri="{FF2B5EF4-FFF2-40B4-BE49-F238E27FC236}">
                <a16:creationId xmlns="" xmlns:a16="http://schemas.microsoft.com/office/drawing/2014/main" id="{A0476A63-962E-4064-9DA6-9B54E76C4A62}"/>
              </a:ext>
            </a:extLst>
          </p:cNvPr>
          <p:cNvSpPr txBox="1">
            <a:spLocks/>
          </p:cNvSpPr>
          <p:nvPr/>
        </p:nvSpPr>
        <p:spPr>
          <a:xfrm>
            <a:off x="1602951" y="4955635"/>
            <a:ext cx="3828769" cy="707886"/>
          </a:xfrm>
          <a:prstGeom prst="rect">
            <a:avLst/>
          </a:prstGeom>
          <a:noFill/>
        </p:spPr>
        <p:txBody>
          <a:bodyPr wrap="square" rtlCol="0">
            <a:spAutoFit/>
          </a:bodyPr>
          <a:lstStyle/>
          <a:p>
            <a:pPr>
              <a:buClr>
                <a:srgbClr val="8B4C13"/>
              </a:buClr>
              <a:defRPr/>
            </a:pPr>
            <a:r>
              <a:rPr lang="zh-CN" altLang="en-US" sz="2000" dirty="0">
                <a:cs typeface="+mn-ea"/>
                <a:sym typeface="+mn-lt"/>
              </a:rPr>
              <a:t>在团队受挫、萎靡不振时，要善于寻找工作中的“小小的成功”</a:t>
            </a:r>
          </a:p>
        </p:txBody>
      </p:sp>
      <p:sp>
        <p:nvSpPr>
          <p:cNvPr id="26" name="椭圆 25">
            <a:extLst>
              <a:ext uri="{FF2B5EF4-FFF2-40B4-BE49-F238E27FC236}">
                <a16:creationId xmlns="" xmlns:a16="http://schemas.microsoft.com/office/drawing/2014/main" id="{BF1C26B2-0A46-4182-AFDD-4F5691377443}"/>
              </a:ext>
            </a:extLst>
          </p:cNvPr>
          <p:cNvSpPr>
            <a:spLocks noChangeAspect="1"/>
          </p:cNvSpPr>
          <p:nvPr/>
        </p:nvSpPr>
        <p:spPr>
          <a:xfrm>
            <a:off x="5451646" y="1777256"/>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7" name="椭圆 26">
            <a:extLst>
              <a:ext uri="{FF2B5EF4-FFF2-40B4-BE49-F238E27FC236}">
                <a16:creationId xmlns="" xmlns:a16="http://schemas.microsoft.com/office/drawing/2014/main" id="{11F0C8F5-1514-4794-9B06-EBFD03E881A0}"/>
              </a:ext>
            </a:extLst>
          </p:cNvPr>
          <p:cNvSpPr>
            <a:spLocks noChangeAspect="1"/>
          </p:cNvSpPr>
          <p:nvPr/>
        </p:nvSpPr>
        <p:spPr>
          <a:xfrm>
            <a:off x="4729881" y="2767198"/>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8" name="椭圆 27">
            <a:extLst>
              <a:ext uri="{FF2B5EF4-FFF2-40B4-BE49-F238E27FC236}">
                <a16:creationId xmlns="" xmlns:a16="http://schemas.microsoft.com/office/drawing/2014/main" id="{F5666F34-571B-40DB-8191-2F86D39BAB33}"/>
              </a:ext>
            </a:extLst>
          </p:cNvPr>
          <p:cNvSpPr>
            <a:spLocks noChangeAspect="1"/>
          </p:cNvSpPr>
          <p:nvPr/>
        </p:nvSpPr>
        <p:spPr>
          <a:xfrm>
            <a:off x="4754746" y="3996782"/>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9" name="椭圆 28">
            <a:extLst>
              <a:ext uri="{FF2B5EF4-FFF2-40B4-BE49-F238E27FC236}">
                <a16:creationId xmlns="" xmlns:a16="http://schemas.microsoft.com/office/drawing/2014/main" id="{2CC16861-C121-47A2-8583-3FBA599152B8}"/>
              </a:ext>
            </a:extLst>
          </p:cNvPr>
          <p:cNvSpPr>
            <a:spLocks noChangeAspect="1"/>
          </p:cNvSpPr>
          <p:nvPr/>
        </p:nvSpPr>
        <p:spPr>
          <a:xfrm>
            <a:off x="5785298" y="5007555"/>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0" name="文本框 29">
            <a:extLst>
              <a:ext uri="{FF2B5EF4-FFF2-40B4-BE49-F238E27FC236}">
                <a16:creationId xmlns="" xmlns:a16="http://schemas.microsoft.com/office/drawing/2014/main" id="{D6125A0A-D6D5-45C4-AE41-C4DCFA3C36DF}"/>
              </a:ext>
            </a:extLst>
          </p:cNvPr>
          <p:cNvSpPr txBox="1"/>
          <p:nvPr/>
        </p:nvSpPr>
        <p:spPr>
          <a:xfrm>
            <a:off x="5477081" y="1828935"/>
            <a:ext cx="627095" cy="523220"/>
          </a:xfrm>
          <a:prstGeom prst="rect">
            <a:avLst/>
          </a:prstGeom>
          <a:noFill/>
        </p:spPr>
        <p:txBody>
          <a:bodyPr wrap="none" rtlCol="0">
            <a:spAutoFit/>
          </a:bodyPr>
          <a:lstStyle/>
          <a:p>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sp>
        <p:nvSpPr>
          <p:cNvPr id="31" name="文本框 30">
            <a:extLst>
              <a:ext uri="{FF2B5EF4-FFF2-40B4-BE49-F238E27FC236}">
                <a16:creationId xmlns="" xmlns:a16="http://schemas.microsoft.com/office/drawing/2014/main" id="{7E0B1482-3AE7-4ACA-B8EA-095D2A2AB780}"/>
              </a:ext>
            </a:extLst>
          </p:cNvPr>
          <p:cNvSpPr txBox="1"/>
          <p:nvPr/>
        </p:nvSpPr>
        <p:spPr>
          <a:xfrm>
            <a:off x="4729881" y="2811588"/>
            <a:ext cx="627095" cy="523220"/>
          </a:xfrm>
          <a:prstGeom prst="rect">
            <a:avLst/>
          </a:prstGeom>
          <a:noFill/>
        </p:spPr>
        <p:txBody>
          <a:bodyPr wrap="none" rtlCol="0">
            <a:spAutoFit/>
          </a:bodyPr>
          <a:lstStyle/>
          <a:p>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sp>
        <p:nvSpPr>
          <p:cNvPr id="32" name="文本框 31">
            <a:extLst>
              <a:ext uri="{FF2B5EF4-FFF2-40B4-BE49-F238E27FC236}">
                <a16:creationId xmlns="" xmlns:a16="http://schemas.microsoft.com/office/drawing/2014/main" id="{2F610918-9F3B-4AA8-93AD-0169ACFD6BBA}"/>
              </a:ext>
            </a:extLst>
          </p:cNvPr>
          <p:cNvSpPr txBox="1"/>
          <p:nvPr/>
        </p:nvSpPr>
        <p:spPr>
          <a:xfrm>
            <a:off x="4733087" y="4041172"/>
            <a:ext cx="627095" cy="523220"/>
          </a:xfrm>
          <a:prstGeom prst="rect">
            <a:avLst/>
          </a:prstGeom>
          <a:noFill/>
        </p:spPr>
        <p:txBody>
          <a:bodyPr wrap="none" rtlCol="0">
            <a:spAutoFit/>
          </a:bodyPr>
          <a:lstStyle/>
          <a:p>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sp>
        <p:nvSpPr>
          <p:cNvPr id="33" name="文本框 32">
            <a:extLst>
              <a:ext uri="{FF2B5EF4-FFF2-40B4-BE49-F238E27FC236}">
                <a16:creationId xmlns="" xmlns:a16="http://schemas.microsoft.com/office/drawing/2014/main" id="{F813B68E-582E-4625-A92B-D7F6A5DB880B}"/>
              </a:ext>
            </a:extLst>
          </p:cNvPr>
          <p:cNvSpPr txBox="1"/>
          <p:nvPr/>
        </p:nvSpPr>
        <p:spPr>
          <a:xfrm>
            <a:off x="5812768" y="5046586"/>
            <a:ext cx="627095" cy="523220"/>
          </a:xfrm>
          <a:prstGeom prst="rect">
            <a:avLst/>
          </a:prstGeom>
          <a:noFill/>
        </p:spPr>
        <p:txBody>
          <a:bodyPr wrap="none" rtlCol="0">
            <a:spAutoFit/>
          </a:bodyPr>
          <a:lstStyle/>
          <a:p>
            <a:r>
              <a:rPr lang="en-US" altLang="zh-CN" sz="2800" b="1" dirty="0">
                <a:solidFill>
                  <a:schemeClr val="bg1"/>
                </a:solidFill>
                <a:cs typeface="+mn-ea"/>
                <a:sym typeface="+mn-lt"/>
              </a:rPr>
              <a:t>04</a:t>
            </a:r>
            <a:endParaRPr lang="zh-CN" altLang="en-US" sz="2800" b="1" dirty="0">
              <a:solidFill>
                <a:schemeClr val="bg1"/>
              </a:solidFill>
              <a:cs typeface="+mn-ea"/>
              <a:sym typeface="+mn-lt"/>
            </a:endParaRPr>
          </a:p>
        </p:txBody>
      </p:sp>
      <p:sp>
        <p:nvSpPr>
          <p:cNvPr id="34" name="文本框 33">
            <a:extLst>
              <a:ext uri="{FF2B5EF4-FFF2-40B4-BE49-F238E27FC236}">
                <a16:creationId xmlns="" xmlns:a16="http://schemas.microsoft.com/office/drawing/2014/main" id="{02DBAFF3-D2C7-4B83-8227-95B636196ECC}"/>
              </a:ext>
            </a:extLst>
          </p:cNvPr>
          <p:cNvSpPr txBox="1">
            <a:spLocks/>
          </p:cNvSpPr>
          <p:nvPr/>
        </p:nvSpPr>
        <p:spPr>
          <a:xfrm>
            <a:off x="8683737" y="3120330"/>
            <a:ext cx="2058779" cy="1200329"/>
          </a:xfrm>
          <a:prstGeom prst="rect">
            <a:avLst/>
          </a:prstGeom>
          <a:noFill/>
        </p:spPr>
        <p:txBody>
          <a:bodyPr wrap="square" rtlCol="0">
            <a:spAutoFit/>
          </a:bodyPr>
          <a:lstStyle/>
          <a:p>
            <a:pPr algn="ctr"/>
            <a:r>
              <a:rPr lang="zh-CN" altLang="en-US" sz="3600" b="1" dirty="0">
                <a:solidFill>
                  <a:schemeClr val="bg1"/>
                </a:solidFill>
                <a:cs typeface="+mn-ea"/>
                <a:sym typeface="+mn-lt"/>
              </a:rPr>
              <a:t>恢复士气技巧</a:t>
            </a:r>
            <a:endParaRPr lang="en-US" altLang="zh-CN" sz="3600" b="1" dirty="0">
              <a:solidFill>
                <a:schemeClr val="bg1"/>
              </a:solidFill>
              <a:cs typeface="+mn-ea"/>
              <a:sym typeface="+mn-lt"/>
            </a:endParaRPr>
          </a:p>
        </p:txBody>
      </p:sp>
      <p:grpSp>
        <p:nvGrpSpPr>
          <p:cNvPr id="35" name="组合 34">
            <a:extLst>
              <a:ext uri="{FF2B5EF4-FFF2-40B4-BE49-F238E27FC236}">
                <a16:creationId xmlns="" xmlns:a16="http://schemas.microsoft.com/office/drawing/2014/main" id="{B35BA918-6BF2-4E2D-935E-6D215E38FF40}"/>
              </a:ext>
            </a:extLst>
          </p:cNvPr>
          <p:cNvGrpSpPr/>
          <p:nvPr/>
        </p:nvGrpSpPr>
        <p:grpSpPr>
          <a:xfrm>
            <a:off x="167640" y="218647"/>
            <a:ext cx="8193773" cy="825419"/>
            <a:chOff x="167640" y="-29003"/>
            <a:chExt cx="8193773" cy="825419"/>
          </a:xfrm>
        </p:grpSpPr>
        <p:sp>
          <p:nvSpPr>
            <p:cNvPr id="36" name="矩形 35">
              <a:extLst>
                <a:ext uri="{FF2B5EF4-FFF2-40B4-BE49-F238E27FC236}">
                  <a16:creationId xmlns="" xmlns:a16="http://schemas.microsoft.com/office/drawing/2014/main" id="{B2C602EE-6D69-44BF-907C-556B09F6E8BB}"/>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a:extLst>
                <a:ext uri="{FF2B5EF4-FFF2-40B4-BE49-F238E27FC236}">
                  <a16:creationId xmlns="" xmlns:a16="http://schemas.microsoft.com/office/drawing/2014/main" id="{05E5E20E-67A2-449B-A63D-954B37A38238}"/>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a:extLst>
                <a:ext uri="{FF2B5EF4-FFF2-40B4-BE49-F238E27FC236}">
                  <a16:creationId xmlns="" xmlns:a16="http://schemas.microsoft.com/office/drawing/2014/main" id="{F9BF8BDB-057E-480B-ADDA-12B27A9B6DB6}"/>
                </a:ext>
              </a:extLst>
            </p:cNvPr>
            <p:cNvSpPr>
              <a:spLocks noChangeArrowheads="1"/>
            </p:cNvSpPr>
            <p:nvPr/>
          </p:nvSpPr>
          <p:spPr bwMode="auto">
            <a:xfrm>
              <a:off x="1148080" y="-29003"/>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恢复士气的技巧</a:t>
              </a:r>
            </a:p>
          </p:txBody>
        </p:sp>
      </p:grpSp>
    </p:spTree>
    <p:extLst>
      <p:ext uri="{BB962C8B-B14F-4D97-AF65-F5344CB8AC3E}">
        <p14:creationId xmlns:p14="http://schemas.microsoft.com/office/powerpoint/2010/main" val="65355752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0"/>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34"/>
                                        </p:tgtEl>
                                        <p:attrNameLst>
                                          <p:attrName>style.visibility</p:attrName>
                                        </p:attrNameLst>
                                      </p:cBhvr>
                                      <p:to>
                                        <p:strVal val="visible"/>
                                      </p:to>
                                    </p:set>
                                    <p:anim calcmode="lin" valueType="num">
                                      <p:cBhvr>
                                        <p:cTn id="16" dur="250" fill="hold"/>
                                        <p:tgtEl>
                                          <p:spTgt spid="34"/>
                                        </p:tgtEl>
                                        <p:attrNameLst>
                                          <p:attrName>ppt_w</p:attrName>
                                        </p:attrNameLst>
                                      </p:cBhvr>
                                      <p:tavLst>
                                        <p:tav tm="0">
                                          <p:val>
                                            <p:fltVal val="0"/>
                                          </p:val>
                                        </p:tav>
                                        <p:tav tm="100000">
                                          <p:val>
                                            <p:strVal val="#ppt_w"/>
                                          </p:val>
                                        </p:tav>
                                      </p:tavLst>
                                    </p:anim>
                                    <p:anim calcmode="lin" valueType="num">
                                      <p:cBhvr>
                                        <p:cTn id="17" dur="250" fill="hold"/>
                                        <p:tgtEl>
                                          <p:spTgt spid="34"/>
                                        </p:tgtEl>
                                        <p:attrNameLst>
                                          <p:attrName>ppt_h</p:attrName>
                                        </p:attrNameLst>
                                      </p:cBhvr>
                                      <p:tavLst>
                                        <p:tav tm="0">
                                          <p:val>
                                            <p:fltVal val="0"/>
                                          </p:val>
                                        </p:tav>
                                        <p:tav tm="100000">
                                          <p:val>
                                            <p:strVal val="#ppt_h"/>
                                          </p:val>
                                        </p:tav>
                                      </p:tavLst>
                                    </p:anim>
                                    <p:animEffect transition="in" filter="fade">
                                      <p:cBhvr>
                                        <p:cTn id="18" dur="250"/>
                                        <p:tgtEl>
                                          <p:spTgt spid="34"/>
                                        </p:tgtEl>
                                      </p:cBhvr>
                                    </p:animEffect>
                                  </p:childTnLst>
                                </p:cTn>
                              </p:par>
                              <p:par>
                                <p:cTn id="19" presetID="6" presetClass="emph" presetSubtype="0" decel="100000" fill="hold" grpId="1" nodeType="withEffect">
                                  <p:stCondLst>
                                    <p:cond delay="600"/>
                                  </p:stCondLst>
                                  <p:childTnLst>
                                    <p:animScale>
                                      <p:cBhvr>
                                        <p:cTn id="20" dur="250" fill="hold"/>
                                        <p:tgtEl>
                                          <p:spTgt spid="34"/>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34"/>
                                        </p:tgtEl>
                                      </p:cBhvr>
                                      <p:by x="83000" y="83000"/>
                                    </p:animScale>
                                  </p:childTnLst>
                                </p:cTn>
                              </p:par>
                            </p:childTnLst>
                          </p:cTn>
                        </p:par>
                        <p:par>
                          <p:cTn id="23" fill="hold">
                            <p:stCondLst>
                              <p:cond delay="105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5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05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255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3050"/>
                            </p:stCondLst>
                            <p:childTnLst>
                              <p:par>
                                <p:cTn id="44" presetID="5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250" fill="hold"/>
                                        <p:tgtEl>
                                          <p:spTgt spid="26"/>
                                        </p:tgtEl>
                                        <p:attrNameLst>
                                          <p:attrName>ppt_w</p:attrName>
                                        </p:attrNameLst>
                                      </p:cBhvr>
                                      <p:tavLst>
                                        <p:tav tm="0">
                                          <p:val>
                                            <p:fltVal val="0"/>
                                          </p:val>
                                        </p:tav>
                                        <p:tav tm="100000">
                                          <p:val>
                                            <p:strVal val="#ppt_w"/>
                                          </p:val>
                                        </p:tav>
                                      </p:tavLst>
                                    </p:anim>
                                    <p:anim calcmode="lin" valueType="num">
                                      <p:cBhvr>
                                        <p:cTn id="47" dur="250" fill="hold"/>
                                        <p:tgtEl>
                                          <p:spTgt spid="26"/>
                                        </p:tgtEl>
                                        <p:attrNameLst>
                                          <p:attrName>ppt_h</p:attrName>
                                        </p:attrNameLst>
                                      </p:cBhvr>
                                      <p:tavLst>
                                        <p:tav tm="0">
                                          <p:val>
                                            <p:fltVal val="0"/>
                                          </p:val>
                                        </p:tav>
                                        <p:tav tm="100000">
                                          <p:val>
                                            <p:strVal val="#ppt_h"/>
                                          </p:val>
                                        </p:tav>
                                      </p:tavLst>
                                    </p:anim>
                                    <p:animEffect transition="in" filter="fade">
                                      <p:cBhvr>
                                        <p:cTn id="48" dur="250"/>
                                        <p:tgtEl>
                                          <p:spTgt spid="26"/>
                                        </p:tgtEl>
                                      </p:cBhvr>
                                    </p:animEffect>
                                  </p:childTnLst>
                                </p:cTn>
                              </p:par>
                              <p:par>
                                <p:cTn id="49" presetID="6" presetClass="emph" presetSubtype="0" decel="100000" fill="hold" grpId="1" nodeType="withEffect">
                                  <p:stCondLst>
                                    <p:cond delay="200"/>
                                  </p:stCondLst>
                                  <p:childTnLst>
                                    <p:animScale>
                                      <p:cBhvr>
                                        <p:cTn id="50" dur="250" fill="hold"/>
                                        <p:tgtEl>
                                          <p:spTgt spid="26"/>
                                        </p:tgtEl>
                                      </p:cBhvr>
                                      <p:by x="120000" y="120000"/>
                                    </p:animScale>
                                  </p:childTnLst>
                                </p:cTn>
                              </p:par>
                              <p:par>
                                <p:cTn id="51" presetID="6" presetClass="emph" presetSubtype="0" decel="100000" fill="hold" grpId="2" nodeType="withEffect">
                                  <p:stCondLst>
                                    <p:cond delay="400"/>
                                  </p:stCondLst>
                                  <p:childTnLst>
                                    <p:animScale>
                                      <p:cBhvr>
                                        <p:cTn id="52" dur="250" fill="hold"/>
                                        <p:tgtEl>
                                          <p:spTgt spid="26"/>
                                        </p:tgtEl>
                                      </p:cBhvr>
                                      <p:by x="83000" y="83000"/>
                                    </p:animScale>
                                  </p:childTnLst>
                                </p:cTn>
                              </p:par>
                              <p:par>
                                <p:cTn id="53" presetID="53" presetClass="entr" presetSubtype="16"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50" fill="hold"/>
                                        <p:tgtEl>
                                          <p:spTgt spid="30"/>
                                        </p:tgtEl>
                                        <p:attrNameLst>
                                          <p:attrName>ppt_w</p:attrName>
                                        </p:attrNameLst>
                                      </p:cBhvr>
                                      <p:tavLst>
                                        <p:tav tm="0">
                                          <p:val>
                                            <p:fltVal val="0"/>
                                          </p:val>
                                        </p:tav>
                                        <p:tav tm="100000">
                                          <p:val>
                                            <p:strVal val="#ppt_w"/>
                                          </p:val>
                                        </p:tav>
                                      </p:tavLst>
                                    </p:anim>
                                    <p:anim calcmode="lin" valueType="num">
                                      <p:cBhvr>
                                        <p:cTn id="56" dur="250" fill="hold"/>
                                        <p:tgtEl>
                                          <p:spTgt spid="30"/>
                                        </p:tgtEl>
                                        <p:attrNameLst>
                                          <p:attrName>ppt_h</p:attrName>
                                        </p:attrNameLst>
                                      </p:cBhvr>
                                      <p:tavLst>
                                        <p:tav tm="0">
                                          <p:val>
                                            <p:fltVal val="0"/>
                                          </p:val>
                                        </p:tav>
                                        <p:tav tm="100000">
                                          <p:val>
                                            <p:strVal val="#ppt_h"/>
                                          </p:val>
                                        </p:tav>
                                      </p:tavLst>
                                    </p:anim>
                                    <p:animEffect transition="in" filter="fade">
                                      <p:cBhvr>
                                        <p:cTn id="57" dur="250"/>
                                        <p:tgtEl>
                                          <p:spTgt spid="30"/>
                                        </p:tgtEl>
                                      </p:cBhvr>
                                    </p:animEffect>
                                  </p:childTnLst>
                                </p:cTn>
                              </p:par>
                              <p:par>
                                <p:cTn id="58" presetID="6" presetClass="emph" presetSubtype="0" decel="100000" fill="hold" grpId="1" nodeType="withEffect">
                                  <p:stCondLst>
                                    <p:cond delay="600"/>
                                  </p:stCondLst>
                                  <p:childTnLst>
                                    <p:animScale>
                                      <p:cBhvr>
                                        <p:cTn id="59" dur="250" fill="hold"/>
                                        <p:tgtEl>
                                          <p:spTgt spid="30"/>
                                        </p:tgtEl>
                                      </p:cBhvr>
                                      <p:by x="120000" y="120000"/>
                                    </p:animScale>
                                  </p:childTnLst>
                                </p:cTn>
                              </p:par>
                              <p:par>
                                <p:cTn id="60" presetID="6" presetClass="emph" presetSubtype="0" decel="100000" fill="hold" grpId="2" nodeType="withEffect">
                                  <p:stCondLst>
                                    <p:cond delay="800"/>
                                  </p:stCondLst>
                                  <p:childTnLst>
                                    <p:animScale>
                                      <p:cBhvr>
                                        <p:cTn id="61" dur="250" fill="hold"/>
                                        <p:tgtEl>
                                          <p:spTgt spid="30"/>
                                        </p:tgtEl>
                                      </p:cBhvr>
                                      <p:by x="83000" y="83000"/>
                                    </p:animScale>
                                  </p:childTnLst>
                                </p:cTn>
                              </p:par>
                              <p:par>
                                <p:cTn id="62" presetID="53" presetClass="entr" presetSubtype="16" fill="hold" grpId="0" nodeType="withEffect">
                                  <p:stCondLst>
                                    <p:cond delay="8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63" presetClass="path" presetSubtype="0" accel="50000" decel="50000" fill="hold" grpId="1" nodeType="withEffect">
                                  <p:stCondLst>
                                    <p:cond delay="800"/>
                                  </p:stCondLst>
                                  <p:childTnLst>
                                    <p:animMotion origin="layout" path="M 1.04167E-6 2.22222E-6 L 0.14154 2.22222E-6 " pathEditMode="relative" rAng="0" ptsTypes="AA">
                                      <p:cBhvr>
                                        <p:cTn id="68" dur="1000" spd="-100000" fill="hold"/>
                                        <p:tgtEl>
                                          <p:spTgt spid="18"/>
                                        </p:tgtEl>
                                        <p:attrNameLst>
                                          <p:attrName>ppt_x</p:attrName>
                                          <p:attrName>ppt_y</p:attrName>
                                        </p:attrNameLst>
                                      </p:cBhvr>
                                      <p:rCtr x="7070" y="0"/>
                                    </p:animMotion>
                                  </p:childTnLst>
                                </p:cTn>
                              </p:par>
                            </p:childTnLst>
                          </p:cTn>
                        </p:par>
                        <p:par>
                          <p:cTn id="69" fill="hold">
                            <p:stCondLst>
                              <p:cond delay="4850"/>
                            </p:stCondLst>
                            <p:childTnLst>
                              <p:par>
                                <p:cTn id="70" presetID="2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par>
                          <p:cTn id="73" fill="hold">
                            <p:stCondLst>
                              <p:cond delay="535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250" fill="hold"/>
                                        <p:tgtEl>
                                          <p:spTgt spid="27"/>
                                        </p:tgtEl>
                                        <p:attrNameLst>
                                          <p:attrName>ppt_w</p:attrName>
                                        </p:attrNameLst>
                                      </p:cBhvr>
                                      <p:tavLst>
                                        <p:tav tm="0">
                                          <p:val>
                                            <p:fltVal val="0"/>
                                          </p:val>
                                        </p:tav>
                                        <p:tav tm="100000">
                                          <p:val>
                                            <p:strVal val="#ppt_w"/>
                                          </p:val>
                                        </p:tav>
                                      </p:tavLst>
                                    </p:anim>
                                    <p:anim calcmode="lin" valueType="num">
                                      <p:cBhvr>
                                        <p:cTn id="77" dur="250" fill="hold"/>
                                        <p:tgtEl>
                                          <p:spTgt spid="27"/>
                                        </p:tgtEl>
                                        <p:attrNameLst>
                                          <p:attrName>ppt_h</p:attrName>
                                        </p:attrNameLst>
                                      </p:cBhvr>
                                      <p:tavLst>
                                        <p:tav tm="0">
                                          <p:val>
                                            <p:fltVal val="0"/>
                                          </p:val>
                                        </p:tav>
                                        <p:tav tm="100000">
                                          <p:val>
                                            <p:strVal val="#ppt_h"/>
                                          </p:val>
                                        </p:tav>
                                      </p:tavLst>
                                    </p:anim>
                                    <p:animEffect transition="in" filter="fade">
                                      <p:cBhvr>
                                        <p:cTn id="78" dur="250"/>
                                        <p:tgtEl>
                                          <p:spTgt spid="27"/>
                                        </p:tgtEl>
                                      </p:cBhvr>
                                    </p:animEffect>
                                  </p:childTnLst>
                                </p:cTn>
                              </p:par>
                              <p:par>
                                <p:cTn id="79" presetID="6" presetClass="emph" presetSubtype="0" decel="100000" fill="hold" grpId="1" nodeType="withEffect">
                                  <p:stCondLst>
                                    <p:cond delay="200"/>
                                  </p:stCondLst>
                                  <p:childTnLst>
                                    <p:animScale>
                                      <p:cBhvr>
                                        <p:cTn id="80" dur="250" fill="hold"/>
                                        <p:tgtEl>
                                          <p:spTgt spid="27"/>
                                        </p:tgtEl>
                                      </p:cBhvr>
                                      <p:by x="120000" y="120000"/>
                                    </p:animScale>
                                  </p:childTnLst>
                                </p:cTn>
                              </p:par>
                              <p:par>
                                <p:cTn id="81" presetID="6" presetClass="emph" presetSubtype="0" decel="100000" fill="hold" grpId="2" nodeType="withEffect">
                                  <p:stCondLst>
                                    <p:cond delay="400"/>
                                  </p:stCondLst>
                                  <p:childTnLst>
                                    <p:animScale>
                                      <p:cBhvr>
                                        <p:cTn id="82" dur="250" fill="hold"/>
                                        <p:tgtEl>
                                          <p:spTgt spid="27"/>
                                        </p:tgtEl>
                                      </p:cBhvr>
                                      <p:by x="83000" y="83000"/>
                                    </p:animScale>
                                  </p:childTnLst>
                                </p:cTn>
                              </p:par>
                              <p:par>
                                <p:cTn id="83" presetID="53" presetClass="entr" presetSubtype="16" fill="hold" grpId="0" nodeType="withEffect">
                                  <p:stCondLst>
                                    <p:cond delay="4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ppt_w</p:attrName>
                                        </p:attrNameLst>
                                      </p:cBhvr>
                                      <p:tavLst>
                                        <p:tav tm="0">
                                          <p:val>
                                            <p:fltVal val="0"/>
                                          </p:val>
                                        </p:tav>
                                        <p:tav tm="100000">
                                          <p:val>
                                            <p:strVal val="#ppt_w"/>
                                          </p:val>
                                        </p:tav>
                                      </p:tavLst>
                                    </p:anim>
                                    <p:anim calcmode="lin" valueType="num">
                                      <p:cBhvr>
                                        <p:cTn id="86" dur="250" fill="hold"/>
                                        <p:tgtEl>
                                          <p:spTgt spid="31"/>
                                        </p:tgtEl>
                                        <p:attrNameLst>
                                          <p:attrName>ppt_h</p:attrName>
                                        </p:attrNameLst>
                                      </p:cBhvr>
                                      <p:tavLst>
                                        <p:tav tm="0">
                                          <p:val>
                                            <p:fltVal val="0"/>
                                          </p:val>
                                        </p:tav>
                                        <p:tav tm="100000">
                                          <p:val>
                                            <p:strVal val="#ppt_h"/>
                                          </p:val>
                                        </p:tav>
                                      </p:tavLst>
                                    </p:anim>
                                    <p:animEffect transition="in" filter="fade">
                                      <p:cBhvr>
                                        <p:cTn id="87" dur="250"/>
                                        <p:tgtEl>
                                          <p:spTgt spid="31"/>
                                        </p:tgtEl>
                                      </p:cBhvr>
                                    </p:animEffect>
                                  </p:childTnLst>
                                </p:cTn>
                              </p:par>
                              <p:par>
                                <p:cTn id="88" presetID="6" presetClass="emph" presetSubtype="0" decel="100000" fill="hold" grpId="1" nodeType="withEffect">
                                  <p:stCondLst>
                                    <p:cond delay="600"/>
                                  </p:stCondLst>
                                  <p:childTnLst>
                                    <p:animScale>
                                      <p:cBhvr>
                                        <p:cTn id="89" dur="250" fill="hold"/>
                                        <p:tgtEl>
                                          <p:spTgt spid="31"/>
                                        </p:tgtEl>
                                      </p:cBhvr>
                                      <p:by x="120000" y="120000"/>
                                    </p:animScale>
                                  </p:childTnLst>
                                </p:cTn>
                              </p:par>
                              <p:par>
                                <p:cTn id="90" presetID="6" presetClass="emph" presetSubtype="0" decel="100000" fill="hold" grpId="2" nodeType="withEffect">
                                  <p:stCondLst>
                                    <p:cond delay="800"/>
                                  </p:stCondLst>
                                  <p:childTnLst>
                                    <p:animScale>
                                      <p:cBhvr>
                                        <p:cTn id="91" dur="250" fill="hold"/>
                                        <p:tgtEl>
                                          <p:spTgt spid="31"/>
                                        </p:tgtEl>
                                      </p:cBhvr>
                                      <p:by x="83000" y="83000"/>
                                    </p:animScale>
                                  </p:childTnLst>
                                </p:cTn>
                              </p:par>
                              <p:par>
                                <p:cTn id="92" presetID="53" presetClass="entr" presetSubtype="16" fill="hold" grpId="0" nodeType="withEffect">
                                  <p:stCondLst>
                                    <p:cond delay="8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par>
                                <p:cTn id="97" presetID="63" presetClass="path" presetSubtype="0" accel="50000" decel="50000" fill="hold" grpId="1" nodeType="withEffect">
                                  <p:stCondLst>
                                    <p:cond delay="800"/>
                                  </p:stCondLst>
                                  <p:childTnLst>
                                    <p:animMotion origin="layout" path="M 3.95833E-6 4.81481E-6 L 0.14153 4.81481E-6 " pathEditMode="relative" rAng="0" ptsTypes="AA">
                                      <p:cBhvr>
                                        <p:cTn id="98" dur="1000" spd="-100000" fill="hold"/>
                                        <p:tgtEl>
                                          <p:spTgt spid="20"/>
                                        </p:tgtEl>
                                        <p:attrNameLst>
                                          <p:attrName>ppt_x</p:attrName>
                                          <p:attrName>ppt_y</p:attrName>
                                        </p:attrNameLst>
                                      </p:cBhvr>
                                      <p:rCtr x="7070" y="0"/>
                                    </p:animMotion>
                                  </p:childTnLst>
                                </p:cTn>
                              </p:par>
                            </p:childTnLst>
                          </p:cTn>
                        </p:par>
                        <p:par>
                          <p:cTn id="99" fill="hold">
                            <p:stCondLst>
                              <p:cond delay="7150"/>
                            </p:stCondLst>
                            <p:childTnLst>
                              <p:par>
                                <p:cTn id="100" presetID="22" presetClass="entr" presetSubtype="8"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left)">
                                      <p:cBhvr>
                                        <p:cTn id="102" dur="500"/>
                                        <p:tgtEl>
                                          <p:spTgt spid="16"/>
                                        </p:tgtEl>
                                      </p:cBhvr>
                                    </p:animEffect>
                                  </p:childTnLst>
                                </p:cTn>
                              </p:par>
                            </p:childTnLst>
                          </p:cTn>
                        </p:par>
                        <p:par>
                          <p:cTn id="103" fill="hold">
                            <p:stCondLst>
                              <p:cond delay="7650"/>
                            </p:stCondLst>
                            <p:childTnLst>
                              <p:par>
                                <p:cTn id="104" presetID="53" presetClass="entr" presetSubtype="16"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250" fill="hold"/>
                                        <p:tgtEl>
                                          <p:spTgt spid="28"/>
                                        </p:tgtEl>
                                        <p:attrNameLst>
                                          <p:attrName>ppt_w</p:attrName>
                                        </p:attrNameLst>
                                      </p:cBhvr>
                                      <p:tavLst>
                                        <p:tav tm="0">
                                          <p:val>
                                            <p:fltVal val="0"/>
                                          </p:val>
                                        </p:tav>
                                        <p:tav tm="100000">
                                          <p:val>
                                            <p:strVal val="#ppt_w"/>
                                          </p:val>
                                        </p:tav>
                                      </p:tavLst>
                                    </p:anim>
                                    <p:anim calcmode="lin" valueType="num">
                                      <p:cBhvr>
                                        <p:cTn id="107" dur="250" fill="hold"/>
                                        <p:tgtEl>
                                          <p:spTgt spid="28"/>
                                        </p:tgtEl>
                                        <p:attrNameLst>
                                          <p:attrName>ppt_h</p:attrName>
                                        </p:attrNameLst>
                                      </p:cBhvr>
                                      <p:tavLst>
                                        <p:tav tm="0">
                                          <p:val>
                                            <p:fltVal val="0"/>
                                          </p:val>
                                        </p:tav>
                                        <p:tav tm="100000">
                                          <p:val>
                                            <p:strVal val="#ppt_h"/>
                                          </p:val>
                                        </p:tav>
                                      </p:tavLst>
                                    </p:anim>
                                    <p:animEffect transition="in" filter="fade">
                                      <p:cBhvr>
                                        <p:cTn id="108" dur="250"/>
                                        <p:tgtEl>
                                          <p:spTgt spid="28"/>
                                        </p:tgtEl>
                                      </p:cBhvr>
                                    </p:animEffect>
                                  </p:childTnLst>
                                </p:cTn>
                              </p:par>
                              <p:par>
                                <p:cTn id="109" presetID="6" presetClass="emph" presetSubtype="0" decel="100000" fill="hold" grpId="1" nodeType="withEffect">
                                  <p:stCondLst>
                                    <p:cond delay="200"/>
                                  </p:stCondLst>
                                  <p:childTnLst>
                                    <p:animScale>
                                      <p:cBhvr>
                                        <p:cTn id="110" dur="250" fill="hold"/>
                                        <p:tgtEl>
                                          <p:spTgt spid="28"/>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28"/>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250" fill="hold"/>
                                        <p:tgtEl>
                                          <p:spTgt spid="32"/>
                                        </p:tgtEl>
                                        <p:attrNameLst>
                                          <p:attrName>ppt_w</p:attrName>
                                        </p:attrNameLst>
                                      </p:cBhvr>
                                      <p:tavLst>
                                        <p:tav tm="0">
                                          <p:val>
                                            <p:fltVal val="0"/>
                                          </p:val>
                                        </p:tav>
                                        <p:tav tm="100000">
                                          <p:val>
                                            <p:strVal val="#ppt_w"/>
                                          </p:val>
                                        </p:tav>
                                      </p:tavLst>
                                    </p:anim>
                                    <p:anim calcmode="lin" valueType="num">
                                      <p:cBhvr>
                                        <p:cTn id="116" dur="250" fill="hold"/>
                                        <p:tgtEl>
                                          <p:spTgt spid="32"/>
                                        </p:tgtEl>
                                        <p:attrNameLst>
                                          <p:attrName>ppt_h</p:attrName>
                                        </p:attrNameLst>
                                      </p:cBhvr>
                                      <p:tavLst>
                                        <p:tav tm="0">
                                          <p:val>
                                            <p:fltVal val="0"/>
                                          </p:val>
                                        </p:tav>
                                        <p:tav tm="100000">
                                          <p:val>
                                            <p:strVal val="#ppt_h"/>
                                          </p:val>
                                        </p:tav>
                                      </p:tavLst>
                                    </p:anim>
                                    <p:animEffect transition="in" filter="fade">
                                      <p:cBhvr>
                                        <p:cTn id="117" dur="250"/>
                                        <p:tgtEl>
                                          <p:spTgt spid="32"/>
                                        </p:tgtEl>
                                      </p:cBhvr>
                                    </p:animEffect>
                                  </p:childTnLst>
                                </p:cTn>
                              </p:par>
                              <p:par>
                                <p:cTn id="118" presetID="6" presetClass="emph" presetSubtype="0" decel="100000" fill="hold" grpId="1" nodeType="withEffect">
                                  <p:stCondLst>
                                    <p:cond delay="600"/>
                                  </p:stCondLst>
                                  <p:childTnLst>
                                    <p:animScale>
                                      <p:cBhvr>
                                        <p:cTn id="119" dur="250" fill="hold"/>
                                        <p:tgtEl>
                                          <p:spTgt spid="32"/>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32"/>
                                        </p:tgtEl>
                                      </p:cBhvr>
                                      <p:by x="83000" y="83000"/>
                                    </p:animScale>
                                  </p:childTnLst>
                                </p:cTn>
                              </p:par>
                              <p:par>
                                <p:cTn id="122" presetID="53" presetClass="entr" presetSubtype="16" fill="hold" grpId="0" nodeType="withEffect">
                                  <p:stCondLst>
                                    <p:cond delay="80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ppt_w</p:attrName>
                                        </p:attrNameLst>
                                      </p:cBhvr>
                                      <p:tavLst>
                                        <p:tav tm="0">
                                          <p:val>
                                            <p:fltVal val="0"/>
                                          </p:val>
                                        </p:tav>
                                        <p:tav tm="100000">
                                          <p:val>
                                            <p:strVal val="#ppt_w"/>
                                          </p:val>
                                        </p:tav>
                                      </p:tavLst>
                                    </p:anim>
                                    <p:anim calcmode="lin" valueType="num">
                                      <p:cBhvr>
                                        <p:cTn id="125" dur="500" fill="hold"/>
                                        <p:tgtEl>
                                          <p:spTgt spid="22"/>
                                        </p:tgtEl>
                                        <p:attrNameLst>
                                          <p:attrName>ppt_h</p:attrName>
                                        </p:attrNameLst>
                                      </p:cBhvr>
                                      <p:tavLst>
                                        <p:tav tm="0">
                                          <p:val>
                                            <p:fltVal val="0"/>
                                          </p:val>
                                        </p:tav>
                                        <p:tav tm="100000">
                                          <p:val>
                                            <p:strVal val="#ppt_h"/>
                                          </p:val>
                                        </p:tav>
                                      </p:tavLst>
                                    </p:anim>
                                    <p:animEffect transition="in" filter="fade">
                                      <p:cBhvr>
                                        <p:cTn id="126" dur="500"/>
                                        <p:tgtEl>
                                          <p:spTgt spid="22"/>
                                        </p:tgtEl>
                                      </p:cBhvr>
                                    </p:animEffect>
                                  </p:childTnLst>
                                </p:cTn>
                              </p:par>
                              <p:par>
                                <p:cTn id="127" presetID="63" presetClass="path" presetSubtype="0" accel="50000" decel="50000" fill="hold" grpId="1" nodeType="withEffect">
                                  <p:stCondLst>
                                    <p:cond delay="800"/>
                                  </p:stCondLst>
                                  <p:childTnLst>
                                    <p:animMotion origin="layout" path="M 1.875E-6 -2.59259E-6 L 0.14153 -2.59259E-6 " pathEditMode="relative" rAng="0" ptsTypes="AA">
                                      <p:cBhvr>
                                        <p:cTn id="128" dur="1000" spd="-100000" fill="hold"/>
                                        <p:tgtEl>
                                          <p:spTgt spid="22"/>
                                        </p:tgtEl>
                                        <p:attrNameLst>
                                          <p:attrName>ppt_x</p:attrName>
                                          <p:attrName>ppt_y</p:attrName>
                                        </p:attrNameLst>
                                      </p:cBhvr>
                                      <p:rCtr x="7070" y="0"/>
                                    </p:animMotion>
                                  </p:childTnLst>
                                </p:cTn>
                              </p:par>
                            </p:childTnLst>
                          </p:cTn>
                        </p:par>
                        <p:par>
                          <p:cTn id="129" fill="hold">
                            <p:stCondLst>
                              <p:cond delay="9450"/>
                            </p:stCondLst>
                            <p:childTnLst>
                              <p:par>
                                <p:cTn id="130" presetID="22" presetClass="entr" presetSubtype="8"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wipe(left)">
                                      <p:cBhvr>
                                        <p:cTn id="132" dur="500"/>
                                        <p:tgtEl>
                                          <p:spTgt spid="17"/>
                                        </p:tgtEl>
                                      </p:cBhvr>
                                    </p:animEffect>
                                  </p:childTnLst>
                                </p:cTn>
                              </p:par>
                            </p:childTnLst>
                          </p:cTn>
                        </p:par>
                        <p:par>
                          <p:cTn id="133" fill="hold">
                            <p:stCondLst>
                              <p:cond delay="9950"/>
                            </p:stCondLst>
                            <p:childTnLst>
                              <p:par>
                                <p:cTn id="134" presetID="53" presetClass="entr" presetSubtype="16" fill="hold" grpId="0" nodeType="after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250" fill="hold"/>
                                        <p:tgtEl>
                                          <p:spTgt spid="29"/>
                                        </p:tgtEl>
                                        <p:attrNameLst>
                                          <p:attrName>ppt_w</p:attrName>
                                        </p:attrNameLst>
                                      </p:cBhvr>
                                      <p:tavLst>
                                        <p:tav tm="0">
                                          <p:val>
                                            <p:fltVal val="0"/>
                                          </p:val>
                                        </p:tav>
                                        <p:tav tm="100000">
                                          <p:val>
                                            <p:strVal val="#ppt_w"/>
                                          </p:val>
                                        </p:tav>
                                      </p:tavLst>
                                    </p:anim>
                                    <p:anim calcmode="lin" valueType="num">
                                      <p:cBhvr>
                                        <p:cTn id="137" dur="250" fill="hold"/>
                                        <p:tgtEl>
                                          <p:spTgt spid="29"/>
                                        </p:tgtEl>
                                        <p:attrNameLst>
                                          <p:attrName>ppt_h</p:attrName>
                                        </p:attrNameLst>
                                      </p:cBhvr>
                                      <p:tavLst>
                                        <p:tav tm="0">
                                          <p:val>
                                            <p:fltVal val="0"/>
                                          </p:val>
                                        </p:tav>
                                        <p:tav tm="100000">
                                          <p:val>
                                            <p:strVal val="#ppt_h"/>
                                          </p:val>
                                        </p:tav>
                                      </p:tavLst>
                                    </p:anim>
                                    <p:animEffect transition="in" filter="fade">
                                      <p:cBhvr>
                                        <p:cTn id="138" dur="250"/>
                                        <p:tgtEl>
                                          <p:spTgt spid="29"/>
                                        </p:tgtEl>
                                      </p:cBhvr>
                                    </p:animEffect>
                                  </p:childTnLst>
                                </p:cTn>
                              </p:par>
                              <p:par>
                                <p:cTn id="139" presetID="6" presetClass="emph" presetSubtype="0" decel="100000" fill="hold" grpId="1" nodeType="withEffect">
                                  <p:stCondLst>
                                    <p:cond delay="200"/>
                                  </p:stCondLst>
                                  <p:childTnLst>
                                    <p:animScale>
                                      <p:cBhvr>
                                        <p:cTn id="140" dur="250" fill="hold"/>
                                        <p:tgtEl>
                                          <p:spTgt spid="29"/>
                                        </p:tgtEl>
                                      </p:cBhvr>
                                      <p:by x="120000" y="120000"/>
                                    </p:animScale>
                                  </p:childTnLst>
                                </p:cTn>
                              </p:par>
                              <p:par>
                                <p:cTn id="141" presetID="6" presetClass="emph" presetSubtype="0" decel="100000" fill="hold" grpId="2" nodeType="withEffect">
                                  <p:stCondLst>
                                    <p:cond delay="400"/>
                                  </p:stCondLst>
                                  <p:childTnLst>
                                    <p:animScale>
                                      <p:cBhvr>
                                        <p:cTn id="142" dur="250" fill="hold"/>
                                        <p:tgtEl>
                                          <p:spTgt spid="29"/>
                                        </p:tgtEl>
                                      </p:cBhvr>
                                      <p:by x="83000" y="83000"/>
                                    </p:animScale>
                                  </p:childTnLst>
                                </p:cTn>
                              </p:par>
                              <p:par>
                                <p:cTn id="143" presetID="53" presetClass="entr" presetSubtype="16" fill="hold" grpId="0" nodeType="withEffect">
                                  <p:stCondLst>
                                    <p:cond delay="400"/>
                                  </p:stCondLst>
                                  <p:childTnLst>
                                    <p:set>
                                      <p:cBhvr>
                                        <p:cTn id="144" dur="1" fill="hold">
                                          <p:stCondLst>
                                            <p:cond delay="0"/>
                                          </p:stCondLst>
                                        </p:cTn>
                                        <p:tgtEl>
                                          <p:spTgt spid="33"/>
                                        </p:tgtEl>
                                        <p:attrNameLst>
                                          <p:attrName>style.visibility</p:attrName>
                                        </p:attrNameLst>
                                      </p:cBhvr>
                                      <p:to>
                                        <p:strVal val="visible"/>
                                      </p:to>
                                    </p:set>
                                    <p:anim calcmode="lin" valueType="num">
                                      <p:cBhvr>
                                        <p:cTn id="145" dur="250" fill="hold"/>
                                        <p:tgtEl>
                                          <p:spTgt spid="33"/>
                                        </p:tgtEl>
                                        <p:attrNameLst>
                                          <p:attrName>ppt_w</p:attrName>
                                        </p:attrNameLst>
                                      </p:cBhvr>
                                      <p:tavLst>
                                        <p:tav tm="0">
                                          <p:val>
                                            <p:fltVal val="0"/>
                                          </p:val>
                                        </p:tav>
                                        <p:tav tm="100000">
                                          <p:val>
                                            <p:strVal val="#ppt_w"/>
                                          </p:val>
                                        </p:tav>
                                      </p:tavLst>
                                    </p:anim>
                                    <p:anim calcmode="lin" valueType="num">
                                      <p:cBhvr>
                                        <p:cTn id="146" dur="250" fill="hold"/>
                                        <p:tgtEl>
                                          <p:spTgt spid="33"/>
                                        </p:tgtEl>
                                        <p:attrNameLst>
                                          <p:attrName>ppt_h</p:attrName>
                                        </p:attrNameLst>
                                      </p:cBhvr>
                                      <p:tavLst>
                                        <p:tav tm="0">
                                          <p:val>
                                            <p:fltVal val="0"/>
                                          </p:val>
                                        </p:tav>
                                        <p:tav tm="100000">
                                          <p:val>
                                            <p:strVal val="#ppt_h"/>
                                          </p:val>
                                        </p:tav>
                                      </p:tavLst>
                                    </p:anim>
                                    <p:animEffect transition="in" filter="fade">
                                      <p:cBhvr>
                                        <p:cTn id="147" dur="250"/>
                                        <p:tgtEl>
                                          <p:spTgt spid="33"/>
                                        </p:tgtEl>
                                      </p:cBhvr>
                                    </p:animEffect>
                                  </p:childTnLst>
                                </p:cTn>
                              </p:par>
                              <p:par>
                                <p:cTn id="148" presetID="6" presetClass="emph" presetSubtype="0" decel="100000" fill="hold" grpId="1" nodeType="withEffect">
                                  <p:stCondLst>
                                    <p:cond delay="600"/>
                                  </p:stCondLst>
                                  <p:childTnLst>
                                    <p:animScale>
                                      <p:cBhvr>
                                        <p:cTn id="149" dur="250" fill="hold"/>
                                        <p:tgtEl>
                                          <p:spTgt spid="33"/>
                                        </p:tgtEl>
                                      </p:cBhvr>
                                      <p:by x="120000" y="120000"/>
                                    </p:animScale>
                                  </p:childTnLst>
                                </p:cTn>
                              </p:par>
                              <p:par>
                                <p:cTn id="150" presetID="6" presetClass="emph" presetSubtype="0" decel="100000" fill="hold" grpId="2" nodeType="withEffect">
                                  <p:stCondLst>
                                    <p:cond delay="800"/>
                                  </p:stCondLst>
                                  <p:childTnLst>
                                    <p:animScale>
                                      <p:cBhvr>
                                        <p:cTn id="151" dur="250" fill="hold"/>
                                        <p:tgtEl>
                                          <p:spTgt spid="33"/>
                                        </p:tgtEl>
                                      </p:cBhvr>
                                      <p:by x="83000" y="83000"/>
                                    </p:animScale>
                                  </p:childTnLst>
                                </p:cTn>
                              </p:par>
                              <p:par>
                                <p:cTn id="152" presetID="53" presetClass="entr" presetSubtype="16" fill="hold" grpId="0" nodeType="withEffect">
                                  <p:stCondLst>
                                    <p:cond delay="800"/>
                                  </p:stCondLst>
                                  <p:childTnLst>
                                    <p:set>
                                      <p:cBhvr>
                                        <p:cTn id="153" dur="1" fill="hold">
                                          <p:stCondLst>
                                            <p:cond delay="0"/>
                                          </p:stCondLst>
                                        </p:cTn>
                                        <p:tgtEl>
                                          <p:spTgt spid="24"/>
                                        </p:tgtEl>
                                        <p:attrNameLst>
                                          <p:attrName>style.visibility</p:attrName>
                                        </p:attrNameLst>
                                      </p:cBhvr>
                                      <p:to>
                                        <p:strVal val="visible"/>
                                      </p:to>
                                    </p:set>
                                    <p:anim calcmode="lin" valueType="num">
                                      <p:cBhvr>
                                        <p:cTn id="154" dur="500" fill="hold"/>
                                        <p:tgtEl>
                                          <p:spTgt spid="24"/>
                                        </p:tgtEl>
                                        <p:attrNameLst>
                                          <p:attrName>ppt_w</p:attrName>
                                        </p:attrNameLst>
                                      </p:cBhvr>
                                      <p:tavLst>
                                        <p:tav tm="0">
                                          <p:val>
                                            <p:fltVal val="0"/>
                                          </p:val>
                                        </p:tav>
                                        <p:tav tm="100000">
                                          <p:val>
                                            <p:strVal val="#ppt_w"/>
                                          </p:val>
                                        </p:tav>
                                      </p:tavLst>
                                    </p:anim>
                                    <p:anim calcmode="lin" valueType="num">
                                      <p:cBhvr>
                                        <p:cTn id="155" dur="500" fill="hold"/>
                                        <p:tgtEl>
                                          <p:spTgt spid="24"/>
                                        </p:tgtEl>
                                        <p:attrNameLst>
                                          <p:attrName>ppt_h</p:attrName>
                                        </p:attrNameLst>
                                      </p:cBhvr>
                                      <p:tavLst>
                                        <p:tav tm="0">
                                          <p:val>
                                            <p:fltVal val="0"/>
                                          </p:val>
                                        </p:tav>
                                        <p:tav tm="100000">
                                          <p:val>
                                            <p:strVal val="#ppt_h"/>
                                          </p:val>
                                        </p:tav>
                                      </p:tavLst>
                                    </p:anim>
                                    <p:animEffect transition="in" filter="fade">
                                      <p:cBhvr>
                                        <p:cTn id="156" dur="500"/>
                                        <p:tgtEl>
                                          <p:spTgt spid="24"/>
                                        </p:tgtEl>
                                      </p:cBhvr>
                                    </p:animEffect>
                                  </p:childTnLst>
                                </p:cTn>
                              </p:par>
                              <p:par>
                                <p:cTn id="157" presetID="63" presetClass="path" presetSubtype="0" accel="50000" decel="50000" fill="hold" grpId="1" nodeType="withEffect">
                                  <p:stCondLst>
                                    <p:cond delay="800"/>
                                  </p:stCondLst>
                                  <p:childTnLst>
                                    <p:animMotion origin="layout" path="M -1.66667E-6 4.44444E-6 L 0.14154 4.44444E-6 " pathEditMode="relative" rAng="0" ptsTypes="AA">
                                      <p:cBhvr>
                                        <p:cTn id="158" dur="1000" spd="-100000" fill="hold"/>
                                        <p:tgtEl>
                                          <p:spTgt spid="24"/>
                                        </p:tgtEl>
                                        <p:attrNameLst>
                                          <p:attrName>ppt_x</p:attrName>
                                          <p:attrName>ppt_y</p:attrName>
                                        </p:attrNameLst>
                                      </p:cBhvr>
                                      <p:rCtr x="70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2" grpId="0" animBg="1"/>
      <p:bldP spid="13" grpId="0" animBg="1"/>
      <p:bldP spid="14" grpId="0" animBg="1"/>
      <p:bldP spid="15" grpId="0" animBg="1"/>
      <p:bldP spid="16" grpId="0" animBg="1"/>
      <p:bldP spid="17" grpId="0" animBg="1"/>
      <p:bldP spid="18" grpId="0"/>
      <p:bldP spid="18" grpId="1"/>
      <p:bldP spid="20" grpId="0"/>
      <p:bldP spid="20" grpId="1"/>
      <p:bldP spid="22" grpId="0"/>
      <p:bldP spid="22" grpId="1"/>
      <p:bldP spid="24" grpId="0"/>
      <p:bldP spid="24" grpId="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66763" y="2060575"/>
            <a:ext cx="10285412"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Clr>
                <a:srgbClr val="8B4C13"/>
              </a:buClr>
              <a:defRPr/>
            </a:pPr>
            <a:r>
              <a:rPr lang="zh-CN" altLang="en-US" sz="2000" b="0" dirty="0">
                <a:cs typeface="+mn-ea"/>
                <a:sym typeface="+mn-lt"/>
              </a:rPr>
              <a:t>个人或团队之间由于对同一事物持有不同的态度与处理方法而产生的矛盾，这种矛盾的激化统称为</a:t>
            </a:r>
            <a:r>
              <a:rPr lang="zh-CN" altLang="en-US" sz="2400" b="1" dirty="0">
                <a:solidFill>
                  <a:srgbClr val="C00000"/>
                </a:solidFill>
                <a:cs typeface="+mn-ea"/>
                <a:sym typeface="+mn-lt"/>
              </a:rPr>
              <a:t>冲突</a:t>
            </a:r>
            <a:r>
              <a:rPr lang="zh-CN" altLang="en-US" sz="2000" b="0" dirty="0">
                <a:cs typeface="+mn-ea"/>
                <a:sym typeface="+mn-lt"/>
              </a:rPr>
              <a:t>。</a:t>
            </a:r>
          </a:p>
        </p:txBody>
      </p:sp>
      <p:grpSp>
        <p:nvGrpSpPr>
          <p:cNvPr id="11" name="组合 10"/>
          <p:cNvGrpSpPr>
            <a:grpSpLocks/>
          </p:cNvGrpSpPr>
          <p:nvPr/>
        </p:nvGrpSpPr>
        <p:grpSpPr bwMode="auto">
          <a:xfrm>
            <a:off x="3136900" y="1273320"/>
            <a:ext cx="5400675" cy="633412"/>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90"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什么是团队冲突</a:t>
              </a:r>
            </a:p>
          </p:txBody>
        </p:sp>
      </p:grpSp>
      <p:sp>
        <p:nvSpPr>
          <p:cNvPr id="15" name="矩形 14"/>
          <p:cNvSpPr>
            <a:spLocks noChangeArrowheads="1"/>
          </p:cNvSpPr>
          <p:nvPr/>
        </p:nvSpPr>
        <p:spPr bwMode="auto">
          <a:xfrm>
            <a:off x="5909469" y="3903709"/>
            <a:ext cx="50793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Clr>
                <a:srgbClr val="8B4C13"/>
              </a:buClr>
              <a:defRPr/>
            </a:pPr>
            <a:r>
              <a:rPr lang="zh-CN" altLang="en-US" sz="2000" b="0" dirty="0">
                <a:cs typeface="+mn-ea"/>
                <a:sym typeface="+mn-lt"/>
              </a:rPr>
              <a:t>团队冲突是每个团队功能发挥时的正常部 分。适当处理能够协助团队找到更好的解决办法并为未来的合作建立起牢固的基础。</a:t>
            </a:r>
          </a:p>
        </p:txBody>
      </p:sp>
      <p:pic>
        <p:nvPicPr>
          <p:cNvPr id="16" name="图片 15"/>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285934" y="3295366"/>
            <a:ext cx="3458317" cy="317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 xmlns:a16="http://schemas.microsoft.com/office/drawing/2014/main" id="{31119C4D-EA10-46F9-BCB3-C45F4BEB0EF2}"/>
              </a:ext>
            </a:extLst>
          </p:cNvPr>
          <p:cNvGrpSpPr/>
          <p:nvPr/>
        </p:nvGrpSpPr>
        <p:grpSpPr>
          <a:xfrm>
            <a:off x="167640" y="389304"/>
            <a:ext cx="8193773" cy="646331"/>
            <a:chOff x="167640" y="141654"/>
            <a:chExt cx="8193773" cy="646331"/>
          </a:xfrm>
        </p:grpSpPr>
        <p:sp>
          <p:nvSpPr>
            <p:cNvPr id="18" name="矩形 17">
              <a:extLst>
                <a:ext uri="{FF2B5EF4-FFF2-40B4-BE49-F238E27FC236}">
                  <a16:creationId xmlns="" xmlns:a16="http://schemas.microsoft.com/office/drawing/2014/main" id="{1E27E034-212D-4AB9-8D46-982A2152699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a:extLst>
                <a:ext uri="{FF2B5EF4-FFF2-40B4-BE49-F238E27FC236}">
                  <a16:creationId xmlns="" xmlns:a16="http://schemas.microsoft.com/office/drawing/2014/main" id="{5EFDD8C9-B681-495F-9142-8D1F4073AFFA}"/>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a:extLst>
                <a:ext uri="{FF2B5EF4-FFF2-40B4-BE49-F238E27FC236}">
                  <a16:creationId xmlns="" xmlns:a16="http://schemas.microsoft.com/office/drawing/2014/main" id="{A60FEC20-3A4D-4AD5-91E7-C821137C9633}"/>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团队冲突的定义</a:t>
              </a:r>
            </a:p>
          </p:txBody>
        </p:sp>
      </p:grpSp>
    </p:spTree>
    <p:extLst>
      <p:ext uri="{BB962C8B-B14F-4D97-AF65-F5344CB8AC3E}">
        <p14:creationId xmlns:p14="http://schemas.microsoft.com/office/powerpoint/2010/main" val="357649603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500"/>
                                        <p:tgtEl>
                                          <p:spTgt spid="10"/>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7172833" y="1594255"/>
            <a:ext cx="482836" cy="381476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冲突的几种表现形式</a:t>
              </a:r>
            </a:p>
          </p:txBody>
        </p:sp>
      </p:grpSp>
      <p:pic>
        <p:nvPicPr>
          <p:cNvPr id="14" name="图片 13"/>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00508" y="1773237"/>
            <a:ext cx="5091625"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4"/>
          <p:cNvSpPr>
            <a:spLocks noChangeArrowheads="1"/>
          </p:cNvSpPr>
          <p:nvPr/>
        </p:nvSpPr>
        <p:spPr bwMode="auto">
          <a:xfrm>
            <a:off x="8662988" y="1924319"/>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争论</a:t>
            </a:r>
          </a:p>
        </p:txBody>
      </p:sp>
      <p:sp>
        <p:nvSpPr>
          <p:cNvPr id="16" name="AutoShape 14"/>
          <p:cNvSpPr>
            <a:spLocks noChangeArrowheads="1"/>
          </p:cNvSpPr>
          <p:nvPr/>
        </p:nvSpPr>
        <p:spPr bwMode="auto">
          <a:xfrm>
            <a:off x="8662988" y="3177381"/>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竞争</a:t>
            </a:r>
          </a:p>
        </p:txBody>
      </p:sp>
      <p:sp>
        <p:nvSpPr>
          <p:cNvPr id="17" name="AutoShape 14"/>
          <p:cNvSpPr>
            <a:spLocks noChangeArrowheads="1"/>
          </p:cNvSpPr>
          <p:nvPr/>
        </p:nvSpPr>
        <p:spPr bwMode="auto">
          <a:xfrm>
            <a:off x="8662988" y="4430443"/>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对抗</a:t>
            </a:r>
          </a:p>
        </p:txBody>
      </p:sp>
      <p:grpSp>
        <p:nvGrpSpPr>
          <p:cNvPr id="18" name="组合 17">
            <a:extLst>
              <a:ext uri="{FF2B5EF4-FFF2-40B4-BE49-F238E27FC236}">
                <a16:creationId xmlns="" xmlns:a16="http://schemas.microsoft.com/office/drawing/2014/main" id="{87A4838A-665D-4953-82D0-5955946E3972}"/>
              </a:ext>
            </a:extLst>
          </p:cNvPr>
          <p:cNvGrpSpPr/>
          <p:nvPr/>
        </p:nvGrpSpPr>
        <p:grpSpPr>
          <a:xfrm>
            <a:off x="167640" y="390306"/>
            <a:ext cx="8154035" cy="646331"/>
            <a:chOff x="167640" y="142656"/>
            <a:chExt cx="8154035" cy="646331"/>
          </a:xfrm>
        </p:grpSpPr>
        <p:sp>
          <p:nvSpPr>
            <p:cNvPr id="19" name="矩形 18">
              <a:extLst>
                <a:ext uri="{FF2B5EF4-FFF2-40B4-BE49-F238E27FC236}">
                  <a16:creationId xmlns="" xmlns:a16="http://schemas.microsoft.com/office/drawing/2014/main" id="{63E14522-8B52-4106-8D43-C28FDA60FB6A}"/>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矩形 19">
              <a:extLst>
                <a:ext uri="{FF2B5EF4-FFF2-40B4-BE49-F238E27FC236}">
                  <a16:creationId xmlns="" xmlns:a16="http://schemas.microsoft.com/office/drawing/2014/main" id="{91A8D1A5-BE32-4A0B-B218-7B7BEF56AF48}"/>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1" name="Rectangle 6">
              <a:extLst>
                <a:ext uri="{FF2B5EF4-FFF2-40B4-BE49-F238E27FC236}">
                  <a16:creationId xmlns="" xmlns:a16="http://schemas.microsoft.com/office/drawing/2014/main" id="{BF3E9204-B8AB-4589-A6B9-96550E48FCB9}"/>
                </a:ext>
              </a:extLst>
            </p:cNvPr>
            <p:cNvSpPr>
              <a:spLocks noChangeArrowheads="1"/>
            </p:cNvSpPr>
            <p:nvPr/>
          </p:nvSpPr>
          <p:spPr bwMode="auto">
            <a:xfrm>
              <a:off x="1108342" y="14265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什么是团队冲突</a:t>
              </a:r>
            </a:p>
          </p:txBody>
        </p:sp>
      </p:grpSp>
    </p:spTree>
    <p:extLst>
      <p:ext uri="{BB962C8B-B14F-4D97-AF65-F5344CB8AC3E}">
        <p14:creationId xmlns:p14="http://schemas.microsoft.com/office/powerpoint/2010/main" val="360289709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a:grpSpLocks/>
          </p:cNvGrpSpPr>
          <p:nvPr/>
        </p:nvGrpSpPr>
        <p:grpSpPr bwMode="auto">
          <a:xfrm>
            <a:off x="736600" y="1547347"/>
            <a:ext cx="5400675" cy="633412"/>
            <a:chOff x="6402758" y="1340767"/>
            <a:chExt cx="3522804" cy="756855"/>
          </a:xfrm>
        </p:grpSpPr>
        <p:sp>
          <p:nvSpPr>
            <p:cNvPr id="43" name="圆角矩形 42"/>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4" name="圆角矩形 43"/>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5" name="文本框 44"/>
            <p:cNvSpPr txBox="1"/>
            <p:nvPr/>
          </p:nvSpPr>
          <p:spPr>
            <a:xfrm flipH="1">
              <a:off x="6465924" y="1386888"/>
              <a:ext cx="3237003" cy="664612"/>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只有团队整体</a:t>
              </a:r>
              <a:r>
                <a:rPr lang="en-US" altLang="zh-CN" noProof="1">
                  <a:cs typeface="+mn-ea"/>
                  <a:sym typeface="+mn-lt"/>
                </a:rPr>
                <a:t>,</a:t>
              </a:r>
              <a:r>
                <a:rPr lang="zh-CN" altLang="en-US" noProof="1">
                  <a:cs typeface="+mn-ea"/>
                  <a:sym typeface="+mn-lt"/>
                </a:rPr>
                <a:t>没有个人英雄</a:t>
              </a:r>
              <a:endParaRPr lang="en-US" altLang="zh-CN" noProof="1">
                <a:cs typeface="+mn-ea"/>
                <a:sym typeface="+mn-lt"/>
              </a:endParaRPr>
            </a:p>
          </p:txBody>
        </p:sp>
      </p:grpSp>
      <p:sp>
        <p:nvSpPr>
          <p:cNvPr id="47" name="矩形 46"/>
          <p:cNvSpPr/>
          <p:nvPr/>
        </p:nvSpPr>
        <p:spPr>
          <a:xfrm>
            <a:off x="942340" y="4787059"/>
            <a:ext cx="5839115" cy="400110"/>
          </a:xfrm>
          <a:prstGeom prst="rect">
            <a:avLst/>
          </a:prstGeom>
        </p:spPr>
        <p:txBody>
          <a:bodyPr wrap="square">
            <a:spAutoFit/>
          </a:bodyPr>
          <a:lstStyle/>
          <a:p>
            <a:pPr fontAlgn="auto">
              <a:spcAft>
                <a:spcPts val="0"/>
              </a:spcAft>
              <a:defRPr/>
            </a:pPr>
            <a:r>
              <a:rPr lang="zh-CN" altLang="en-US" sz="2000" b="1" noProof="1">
                <a:solidFill>
                  <a:schemeClr val="tx1">
                    <a:lumMod val="75000"/>
                    <a:lumOff val="25000"/>
                  </a:schemeClr>
                </a:solidFill>
                <a:cs typeface="+mn-ea"/>
                <a:sym typeface="+mn-lt"/>
              </a:rPr>
              <a:t>团队是一组人为实现一个共同的目标而一起工作。</a:t>
            </a:r>
          </a:p>
        </p:txBody>
      </p:sp>
      <p:sp>
        <p:nvSpPr>
          <p:cNvPr id="48" name="矩形 47"/>
          <p:cNvSpPr>
            <a:spLocks noChangeArrowheads="1"/>
          </p:cNvSpPr>
          <p:nvPr/>
        </p:nvSpPr>
        <p:spPr bwMode="auto">
          <a:xfrm>
            <a:off x="942340" y="2389369"/>
            <a:ext cx="57610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a:lnSpc>
                <a:spcPct val="150000"/>
              </a:lnSpc>
            </a:pPr>
            <a:r>
              <a:rPr lang="zh-CN" altLang="en-US" sz="2400" b="0" dirty="0">
                <a:solidFill>
                  <a:schemeClr val="tx1">
                    <a:lumMod val="75000"/>
                    <a:lumOff val="25000"/>
                  </a:schemeClr>
                </a:solidFill>
                <a:latin typeface="+mn-lt"/>
                <a:ea typeface="+mn-ea"/>
                <a:cs typeface="+mn-ea"/>
                <a:sym typeface="+mn-lt"/>
              </a:rPr>
              <a:t>共同承诺，实现一个重要的目标</a:t>
            </a:r>
            <a:r>
              <a:rPr lang="en-US" altLang="zh-CN" sz="2400" b="0" dirty="0">
                <a:solidFill>
                  <a:schemeClr val="tx1">
                    <a:lumMod val="75000"/>
                    <a:lumOff val="25000"/>
                  </a:schemeClr>
                </a:solidFill>
                <a:latin typeface="+mn-lt"/>
                <a:ea typeface="+mn-ea"/>
                <a:cs typeface="+mn-ea"/>
                <a:sym typeface="+mn-lt"/>
              </a:rPr>
              <a:t>!</a:t>
            </a:r>
          </a:p>
          <a:p>
            <a:pPr>
              <a:lnSpc>
                <a:spcPct val="150000"/>
              </a:lnSpc>
            </a:pPr>
            <a:r>
              <a:rPr lang="zh-CN" altLang="en-US" sz="2400" b="0" dirty="0">
                <a:solidFill>
                  <a:schemeClr val="tx1">
                    <a:lumMod val="75000"/>
                    <a:lumOff val="25000"/>
                  </a:schemeClr>
                </a:solidFill>
                <a:latin typeface="+mn-lt"/>
                <a:ea typeface="+mn-ea"/>
                <a:cs typeface="+mn-ea"/>
                <a:sym typeface="+mn-lt"/>
              </a:rPr>
              <a:t>所有的人都清楚：除非全体队员共同努力，这个目标是不可能实现的</a:t>
            </a:r>
          </a:p>
        </p:txBody>
      </p:sp>
      <p:grpSp>
        <p:nvGrpSpPr>
          <p:cNvPr id="17" name="组合 16">
            <a:extLst>
              <a:ext uri="{FF2B5EF4-FFF2-40B4-BE49-F238E27FC236}">
                <a16:creationId xmlns="" xmlns:a16="http://schemas.microsoft.com/office/drawing/2014/main" id="{BBBD8738-E389-49BA-949C-092B92DFA836}"/>
              </a:ext>
            </a:extLst>
          </p:cNvPr>
          <p:cNvGrpSpPr/>
          <p:nvPr/>
        </p:nvGrpSpPr>
        <p:grpSpPr>
          <a:xfrm>
            <a:off x="167640" y="377160"/>
            <a:ext cx="6715760" cy="646331"/>
            <a:chOff x="167640" y="129510"/>
            <a:chExt cx="6715760" cy="646331"/>
          </a:xfrm>
        </p:grpSpPr>
        <p:sp>
          <p:nvSpPr>
            <p:cNvPr id="18" name="矩形 17">
              <a:extLst>
                <a:ext uri="{FF2B5EF4-FFF2-40B4-BE49-F238E27FC236}">
                  <a16:creationId xmlns="" xmlns:a16="http://schemas.microsoft.com/office/drawing/2014/main" id="{5483A7EA-E955-4D35-89F1-150E5CFEDC6F}"/>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a:extLst>
                <a:ext uri="{FF2B5EF4-FFF2-40B4-BE49-F238E27FC236}">
                  <a16:creationId xmlns="" xmlns:a16="http://schemas.microsoft.com/office/drawing/2014/main" id="{0A82734C-3E1A-4549-BFFA-E61ADC5D5CF9}"/>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a:extLst>
                <a:ext uri="{FF2B5EF4-FFF2-40B4-BE49-F238E27FC236}">
                  <a16:creationId xmlns="" xmlns:a16="http://schemas.microsoft.com/office/drawing/2014/main" id="{992FFB99-ACA3-48E5-BD0D-03B7A0710498}"/>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团队的定义 </a:t>
              </a:r>
            </a:p>
          </p:txBody>
        </p:sp>
      </p:grpSp>
      <p:pic>
        <p:nvPicPr>
          <p:cNvPr id="11" name="图片 10">
            <a:extLst>
              <a:ext uri="{FF2B5EF4-FFF2-40B4-BE49-F238E27FC236}">
                <a16:creationId xmlns="" xmlns:a16="http://schemas.microsoft.com/office/drawing/2014/main" id="{0D2B596C-07F2-44ED-9942-A2134E7A5F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096000" y="1913454"/>
            <a:ext cx="5506749" cy="4130062"/>
          </a:xfrm>
          <a:prstGeom prst="rect">
            <a:avLst/>
          </a:prstGeom>
        </p:spPr>
      </p:pic>
    </p:spTree>
    <p:extLst>
      <p:ext uri="{BB962C8B-B14F-4D97-AF65-F5344CB8AC3E}">
        <p14:creationId xmlns:p14="http://schemas.microsoft.com/office/powerpoint/2010/main" val="406688271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1500"/>
                                        <p:tgtEl>
                                          <p:spTgt spid="4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8"/>
          <p:cNvGrpSpPr/>
          <p:nvPr/>
        </p:nvGrpSpPr>
        <p:grpSpPr>
          <a:xfrm>
            <a:off x="4828332" y="2091381"/>
            <a:ext cx="2535334" cy="2986796"/>
            <a:chOff x="4738467" y="2612526"/>
            <a:chExt cx="2715065" cy="3198532"/>
          </a:xfrm>
        </p:grpSpPr>
        <p:cxnSp>
          <p:nvCxnSpPr>
            <p:cNvPr id="11" name="Straight Connector 39"/>
            <p:cNvCxnSpPr/>
            <p:nvPr/>
          </p:nvCxnSpPr>
          <p:spPr>
            <a:xfrm>
              <a:off x="6096000" y="2612526"/>
              <a:ext cx="0" cy="3198532"/>
            </a:xfrm>
            <a:prstGeom prst="line">
              <a:avLst/>
            </a:prstGeom>
            <a:ln w="22225">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40"/>
            <p:cNvCxnSpPr/>
            <p:nvPr/>
          </p:nvCxnSpPr>
          <p:spPr>
            <a:xfrm>
              <a:off x="4738467" y="4291627"/>
              <a:ext cx="2715065" cy="0"/>
            </a:xfrm>
            <a:prstGeom prst="line">
              <a:avLst/>
            </a:prstGeom>
            <a:ln w="22225">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34892" y="1640115"/>
            <a:ext cx="3566824" cy="2016787"/>
            <a:chOff x="1934892" y="1640115"/>
            <a:chExt cx="3566824" cy="2016787"/>
          </a:xfrm>
        </p:grpSpPr>
        <p:grpSp>
          <p:nvGrpSpPr>
            <p:cNvPr id="14" name="Group 44"/>
            <p:cNvGrpSpPr/>
            <p:nvPr/>
          </p:nvGrpSpPr>
          <p:grpSpPr>
            <a:xfrm>
              <a:off x="1934892" y="1640115"/>
              <a:ext cx="3566824" cy="2016787"/>
              <a:chOff x="1639910" y="1329148"/>
              <a:chExt cx="3819677" cy="2159758"/>
            </a:xfrm>
          </p:grpSpPr>
          <p:sp>
            <p:nvSpPr>
              <p:cNvPr id="18" name="Rectangle 6"/>
              <p:cNvSpPr/>
              <p:nvPr/>
            </p:nvSpPr>
            <p:spPr>
              <a:xfrm>
                <a:off x="1639910" y="1706999"/>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19" name="Rectangle: Rounded Corners 4"/>
              <p:cNvSpPr/>
              <p:nvPr/>
            </p:nvSpPr>
            <p:spPr>
              <a:xfrm rot="2700000">
                <a:off x="3171896" y="132914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20" name="Group 7"/>
              <p:cNvGrpSpPr/>
              <p:nvPr/>
            </p:nvGrpSpPr>
            <p:grpSpPr>
              <a:xfrm>
                <a:off x="3317574" y="1442284"/>
                <a:ext cx="464344" cy="464344"/>
                <a:chOff x="4439444" y="2582069"/>
                <a:chExt cx="464344" cy="464344"/>
              </a:xfrm>
              <a:solidFill>
                <a:schemeClr val="bg1"/>
              </a:solidFill>
            </p:grpSpPr>
            <p:sp>
              <p:nvSpPr>
                <p:cNvPr id="21" name="Freeform: Shape 10"/>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sp>
              <p:nvSpPr>
                <p:cNvPr id="22" name="Freeform: Shape 11"/>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sp>
              <p:nvSpPr>
                <p:cNvPr id="23" name="Freeform: Shape 12"/>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cs typeface="+mn-ea"/>
                    <a:sym typeface="+mn-lt"/>
                  </a:endParaRPr>
                </a:p>
              </p:txBody>
            </p:sp>
          </p:grpSp>
        </p:grpSp>
        <p:sp>
          <p:nvSpPr>
            <p:cNvPr id="16" name="矩形 15"/>
            <p:cNvSpPr/>
            <p:nvPr/>
          </p:nvSpPr>
          <p:spPr>
            <a:xfrm>
              <a:off x="2264475" y="2740135"/>
              <a:ext cx="2744586"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buClr>
                  <a:srgbClr val="8B4C13"/>
                </a:buClr>
                <a:defRPr/>
              </a:pPr>
              <a:r>
                <a:rPr lang="zh-CN" altLang="en-US" dirty="0">
                  <a:solidFill>
                    <a:schemeClr val="tx1">
                      <a:lumMod val="85000"/>
                      <a:lumOff val="15000"/>
                    </a:schemeClr>
                  </a:solidFill>
                  <a:cs typeface="+mn-ea"/>
                  <a:sym typeface="+mn-lt"/>
                </a:rPr>
                <a:t>在需要、目标和价值观等方面有分歧</a:t>
              </a:r>
            </a:p>
          </p:txBody>
        </p:sp>
      </p:grpSp>
      <p:grpSp>
        <p:nvGrpSpPr>
          <p:cNvPr id="24" name="组合 23"/>
          <p:cNvGrpSpPr/>
          <p:nvPr/>
        </p:nvGrpSpPr>
        <p:grpSpPr>
          <a:xfrm>
            <a:off x="1934892" y="3921823"/>
            <a:ext cx="3566824" cy="2016788"/>
            <a:chOff x="1934892" y="3921823"/>
            <a:chExt cx="3566824" cy="2016788"/>
          </a:xfrm>
        </p:grpSpPr>
        <p:grpSp>
          <p:nvGrpSpPr>
            <p:cNvPr id="25" name="Group 47"/>
            <p:cNvGrpSpPr/>
            <p:nvPr/>
          </p:nvGrpSpPr>
          <p:grpSpPr>
            <a:xfrm>
              <a:off x="1934892" y="3921823"/>
              <a:ext cx="3566824" cy="2016788"/>
              <a:chOff x="1639910" y="3772608"/>
              <a:chExt cx="3819677" cy="2159759"/>
            </a:xfrm>
          </p:grpSpPr>
          <p:sp>
            <p:nvSpPr>
              <p:cNvPr id="29" name="Rectangle 14"/>
              <p:cNvSpPr/>
              <p:nvPr/>
            </p:nvSpPr>
            <p:spPr>
              <a:xfrm>
                <a:off x="1639910" y="4150460"/>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30" name="Rectangle: Rounded Corners 15"/>
              <p:cNvSpPr/>
              <p:nvPr/>
            </p:nvSpPr>
            <p:spPr>
              <a:xfrm rot="2700000">
                <a:off x="3171895" y="377260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31" name="Group 16"/>
              <p:cNvGrpSpPr/>
              <p:nvPr/>
            </p:nvGrpSpPr>
            <p:grpSpPr>
              <a:xfrm>
                <a:off x="3390202" y="3917889"/>
                <a:ext cx="319088" cy="465138"/>
                <a:chOff x="3582988" y="3510757"/>
                <a:chExt cx="319088" cy="465138"/>
              </a:xfrm>
              <a:solidFill>
                <a:schemeClr val="bg1"/>
              </a:solidFill>
            </p:grpSpPr>
            <p:sp>
              <p:nvSpPr>
                <p:cNvPr id="32" name="Freeform: Shape 19"/>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33" name="Freeform: Shape 20"/>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grpSp>
        <p:sp>
          <p:nvSpPr>
            <p:cNvPr id="27" name="矩形 26"/>
            <p:cNvSpPr/>
            <p:nvPr/>
          </p:nvSpPr>
          <p:spPr>
            <a:xfrm>
              <a:off x="2626501" y="4924648"/>
              <a:ext cx="2251933"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buClr>
                  <a:srgbClr val="8B4C13"/>
                </a:buClr>
                <a:defRPr/>
              </a:pPr>
              <a:r>
                <a:rPr lang="zh-CN" altLang="en-US" dirty="0">
                  <a:solidFill>
                    <a:schemeClr val="tx1">
                      <a:lumMod val="85000"/>
                      <a:lumOff val="15000"/>
                    </a:schemeClr>
                  </a:solidFill>
                  <a:cs typeface="+mn-ea"/>
                  <a:sym typeface="+mn-lt"/>
                </a:rPr>
                <a:t>不愿意带着问题工作</a:t>
              </a:r>
            </a:p>
          </p:txBody>
        </p:sp>
      </p:grpSp>
      <p:grpSp>
        <p:nvGrpSpPr>
          <p:cNvPr id="34" name="组合 33"/>
          <p:cNvGrpSpPr/>
          <p:nvPr/>
        </p:nvGrpSpPr>
        <p:grpSpPr>
          <a:xfrm>
            <a:off x="7363666" y="1640115"/>
            <a:ext cx="2324430" cy="1382879"/>
            <a:chOff x="7363666" y="1640115"/>
            <a:chExt cx="2324430" cy="1382879"/>
          </a:xfrm>
        </p:grpSpPr>
        <p:grpSp>
          <p:nvGrpSpPr>
            <p:cNvPr id="35" name="Group 45"/>
            <p:cNvGrpSpPr/>
            <p:nvPr/>
          </p:nvGrpSpPr>
          <p:grpSpPr>
            <a:xfrm>
              <a:off x="8120852" y="1640115"/>
              <a:ext cx="705677" cy="705677"/>
              <a:chOff x="8264399" y="1329148"/>
              <a:chExt cx="755703" cy="755703"/>
            </a:xfrm>
          </p:grpSpPr>
          <p:sp>
            <p:nvSpPr>
              <p:cNvPr id="40" name="Rectangle: Rounded Corners 33"/>
              <p:cNvSpPr/>
              <p:nvPr/>
            </p:nvSpPr>
            <p:spPr>
              <a:xfrm rot="2700000">
                <a:off x="8264399" y="132914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41" name="Group 34"/>
              <p:cNvGrpSpPr/>
              <p:nvPr/>
            </p:nvGrpSpPr>
            <p:grpSpPr>
              <a:xfrm>
                <a:off x="8409680" y="1482368"/>
                <a:ext cx="465138" cy="391319"/>
                <a:chOff x="5368132" y="2625725"/>
                <a:chExt cx="465138" cy="391319"/>
              </a:xfrm>
              <a:solidFill>
                <a:schemeClr val="accent2"/>
              </a:solidFill>
            </p:grpSpPr>
            <p:sp>
              <p:nvSpPr>
                <p:cNvPr id="42" name="Freeform: Shape 35"/>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43" name="Freeform: Shape 36"/>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44" name="Freeform: Shape 37"/>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grpSp>
        <p:sp>
          <p:nvSpPr>
            <p:cNvPr id="37" name="矩形 36"/>
            <p:cNvSpPr/>
            <p:nvPr/>
          </p:nvSpPr>
          <p:spPr>
            <a:xfrm>
              <a:off x="7363666" y="2626860"/>
              <a:ext cx="2324430"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buClr>
                  <a:srgbClr val="8B4C13"/>
                </a:buClr>
                <a:defRPr/>
              </a:pPr>
              <a:r>
                <a:rPr lang="zh-CN" altLang="en-US" dirty="0">
                  <a:solidFill>
                    <a:schemeClr val="tx1">
                      <a:lumMod val="85000"/>
                      <a:lumOff val="15000"/>
                    </a:schemeClr>
                  </a:solidFill>
                  <a:cs typeface="+mn-ea"/>
                  <a:sym typeface="+mn-lt"/>
                </a:rPr>
                <a:t>期望值与最终结果出现偏差</a:t>
              </a:r>
            </a:p>
          </p:txBody>
        </p:sp>
      </p:grpSp>
      <p:grpSp>
        <p:nvGrpSpPr>
          <p:cNvPr id="45" name="组合 44"/>
          <p:cNvGrpSpPr/>
          <p:nvPr/>
        </p:nvGrpSpPr>
        <p:grpSpPr>
          <a:xfrm>
            <a:off x="6690284" y="3921822"/>
            <a:ext cx="3566824" cy="2016789"/>
            <a:chOff x="6690284" y="3921822"/>
            <a:chExt cx="3566824" cy="2016789"/>
          </a:xfrm>
        </p:grpSpPr>
        <p:grpSp>
          <p:nvGrpSpPr>
            <p:cNvPr id="46" name="Group 46"/>
            <p:cNvGrpSpPr/>
            <p:nvPr/>
          </p:nvGrpSpPr>
          <p:grpSpPr>
            <a:xfrm>
              <a:off x="6690284" y="3921822"/>
              <a:ext cx="3566824" cy="2016789"/>
              <a:chOff x="6732413" y="3772607"/>
              <a:chExt cx="3819677" cy="2159760"/>
            </a:xfrm>
          </p:grpSpPr>
          <p:sp>
            <p:nvSpPr>
              <p:cNvPr id="50" name="Rectangle 22"/>
              <p:cNvSpPr/>
              <p:nvPr/>
            </p:nvSpPr>
            <p:spPr>
              <a:xfrm>
                <a:off x="6732413" y="4150460"/>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51" name="Rectangle: Rounded Corners 23"/>
              <p:cNvSpPr/>
              <p:nvPr/>
            </p:nvSpPr>
            <p:spPr>
              <a:xfrm rot="2700000">
                <a:off x="8264399" y="3772607"/>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52" name="Group 24"/>
              <p:cNvGrpSpPr/>
              <p:nvPr/>
            </p:nvGrpSpPr>
            <p:grpSpPr>
              <a:xfrm>
                <a:off x="8409681" y="3947258"/>
                <a:ext cx="465138" cy="435769"/>
                <a:chOff x="5368132" y="3540125"/>
                <a:chExt cx="465138" cy="435769"/>
              </a:xfrm>
              <a:solidFill>
                <a:schemeClr val="bg1"/>
              </a:solidFill>
            </p:grpSpPr>
            <p:sp>
              <p:nvSpPr>
                <p:cNvPr id="53" name="Freeform: Shape 27"/>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sp>
              <p:nvSpPr>
                <p:cNvPr id="54" name="Freeform: Shape 28"/>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grpSp>
        <p:sp>
          <p:nvSpPr>
            <p:cNvPr id="48" name="矩形 47"/>
            <p:cNvSpPr/>
            <p:nvPr/>
          </p:nvSpPr>
          <p:spPr>
            <a:xfrm>
              <a:off x="7015323" y="5011248"/>
              <a:ext cx="3021116"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buClr>
                  <a:srgbClr val="8B4C13"/>
                </a:buClr>
                <a:defRPr/>
              </a:pPr>
              <a:r>
                <a:rPr lang="zh-CN" altLang="en-US" dirty="0">
                  <a:solidFill>
                    <a:schemeClr val="tx1">
                      <a:lumMod val="85000"/>
                      <a:lumOff val="15000"/>
                    </a:schemeClr>
                  </a:solidFill>
                  <a:cs typeface="+mn-ea"/>
                  <a:sym typeface="+mn-lt"/>
                </a:rPr>
                <a:t>言谈、动机、行为、境遇等方面存在理解上的偏差</a:t>
              </a:r>
            </a:p>
          </p:txBody>
        </p:sp>
      </p:grpSp>
      <p:grpSp>
        <p:nvGrpSpPr>
          <p:cNvPr id="47" name="组合 46">
            <a:extLst>
              <a:ext uri="{FF2B5EF4-FFF2-40B4-BE49-F238E27FC236}">
                <a16:creationId xmlns="" xmlns:a16="http://schemas.microsoft.com/office/drawing/2014/main" id="{32E44B7A-A438-42E9-AE56-0EEB728A978F}"/>
              </a:ext>
            </a:extLst>
          </p:cNvPr>
          <p:cNvGrpSpPr/>
          <p:nvPr/>
        </p:nvGrpSpPr>
        <p:grpSpPr>
          <a:xfrm>
            <a:off x="167640" y="386372"/>
            <a:ext cx="8193773" cy="646331"/>
            <a:chOff x="167640" y="138722"/>
            <a:chExt cx="8193773" cy="646331"/>
          </a:xfrm>
        </p:grpSpPr>
        <p:sp>
          <p:nvSpPr>
            <p:cNvPr id="49" name="矩形 48">
              <a:extLst>
                <a:ext uri="{FF2B5EF4-FFF2-40B4-BE49-F238E27FC236}">
                  <a16:creationId xmlns="" xmlns:a16="http://schemas.microsoft.com/office/drawing/2014/main" id="{E4879368-8F7E-4A18-BCFA-5D9029507A0B}"/>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5" name="矩形 54">
              <a:extLst>
                <a:ext uri="{FF2B5EF4-FFF2-40B4-BE49-F238E27FC236}">
                  <a16:creationId xmlns="" xmlns:a16="http://schemas.microsoft.com/office/drawing/2014/main" id="{40DCFB58-E6FB-4BFF-904D-CE4213ADD0A0}"/>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Rectangle 6">
              <a:extLst>
                <a:ext uri="{FF2B5EF4-FFF2-40B4-BE49-F238E27FC236}">
                  <a16:creationId xmlns="" xmlns:a16="http://schemas.microsoft.com/office/drawing/2014/main" id="{A1F631D3-037A-49ED-856F-6E43959C3DDE}"/>
                </a:ext>
              </a:extLst>
            </p:cNvPr>
            <p:cNvSpPr>
              <a:spLocks noChangeArrowheads="1"/>
            </p:cNvSpPr>
            <p:nvPr/>
          </p:nvSpPr>
          <p:spPr bwMode="auto">
            <a:xfrm>
              <a:off x="1148080" y="138722"/>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导致冲突的原因</a:t>
              </a:r>
            </a:p>
          </p:txBody>
        </p:sp>
      </p:grpSp>
    </p:spTree>
    <p:extLst>
      <p:ext uri="{BB962C8B-B14F-4D97-AF65-F5344CB8AC3E}">
        <p14:creationId xmlns:p14="http://schemas.microsoft.com/office/powerpoint/2010/main" val="414654615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689567" y="1197327"/>
            <a:ext cx="5059363" cy="633412"/>
            <a:chOff x="6402758" y="1340767"/>
            <a:chExt cx="3301140" cy="756855"/>
          </a:xfrm>
        </p:grpSpPr>
        <p:sp>
          <p:nvSpPr>
            <p:cNvPr id="11" name="圆角矩形 10"/>
            <p:cNvSpPr/>
            <p:nvPr/>
          </p:nvSpPr>
          <p:spPr>
            <a:xfrm>
              <a:off x="6402758" y="1340767"/>
              <a:ext cx="3301140"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7017" y="1445095"/>
              <a:ext cx="320688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43" y="1386292"/>
              <a:ext cx="3237955" cy="665805"/>
            </a:xfrm>
            <a:prstGeom prst="rect">
              <a:avLst/>
            </a:prstGeom>
            <a:solidFill>
              <a:srgbClr val="AF23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两种不同性质的冲突</a:t>
              </a:r>
            </a:p>
          </p:txBody>
        </p:sp>
      </p:grpSp>
      <p:graphicFrame>
        <p:nvGraphicFramePr>
          <p:cNvPr id="14" name="Group 3"/>
          <p:cNvGraphicFramePr>
            <a:graphicFrameLocks noGrp="1"/>
          </p:cNvGraphicFramePr>
          <p:nvPr/>
        </p:nvGraphicFramePr>
        <p:xfrm>
          <a:off x="1416050" y="2060575"/>
          <a:ext cx="9791700" cy="3937000"/>
        </p:xfrm>
        <a:graphic>
          <a:graphicData uri="http://schemas.openxmlformats.org/drawingml/2006/table">
            <a:tbl>
              <a:tblPr/>
              <a:tblGrid>
                <a:gridCol w="4218436">
                  <a:extLst>
                    <a:ext uri="{9D8B030D-6E8A-4147-A177-3AD203B41FA5}">
                      <a16:colId xmlns="" xmlns:a16="http://schemas.microsoft.com/office/drawing/2014/main" val="20000"/>
                    </a:ext>
                  </a:extLst>
                </a:gridCol>
                <a:gridCol w="5573264">
                  <a:extLst>
                    <a:ext uri="{9D8B030D-6E8A-4147-A177-3AD203B41FA5}">
                      <a16:colId xmlns="" xmlns:a16="http://schemas.microsoft.com/office/drawing/2014/main" val="20001"/>
                    </a:ext>
                  </a:extLst>
                </a:gridCol>
              </a:tblGrid>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dirty="0">
                          <a:ln>
                            <a:noFill/>
                          </a:ln>
                          <a:solidFill>
                            <a:schemeClr val="bg1"/>
                          </a:solidFill>
                          <a:effectLst/>
                          <a:latin typeface="+mn-lt"/>
                          <a:ea typeface="+mn-ea"/>
                          <a:cs typeface="+mn-ea"/>
                          <a:sym typeface="+mn-lt"/>
                        </a:rPr>
                        <a:t>建设性冲突</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AF231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dirty="0">
                          <a:ln>
                            <a:noFill/>
                          </a:ln>
                          <a:solidFill>
                            <a:schemeClr val="bg1"/>
                          </a:solidFill>
                          <a:effectLst/>
                          <a:latin typeface="+mn-lt"/>
                          <a:ea typeface="+mn-ea"/>
                          <a:cs typeface="+mn-ea"/>
                          <a:sym typeface="+mn-lt"/>
                        </a:rPr>
                        <a:t>破坏性冲突</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AF231C"/>
                    </a:solidFill>
                  </a:tcPr>
                </a:tc>
                <a:extLst>
                  <a:ext uri="{0D108BD9-81ED-4DB2-BD59-A6C34878D82A}">
                    <a16:rowId xmlns="" xmlns:a16="http://schemas.microsoft.com/office/drawing/2014/main" val="10000"/>
                  </a:ext>
                </a:extLst>
              </a:tr>
              <a:tr h="787400">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双方对实现共同的目标的关心</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双方对赢得自己观点胜利十分关心</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乐于了解对方的观点、意见</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不愿听取对方的观点、意见</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大家以争议问题为中心</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双方由问题的争议，转为人身攻击</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相互交换意见不断增加</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互相交换情况不断减少，以致完全停止</a:t>
                      </a: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pSp>
        <p:nvGrpSpPr>
          <p:cNvPr id="15" name="组合 14">
            <a:extLst>
              <a:ext uri="{FF2B5EF4-FFF2-40B4-BE49-F238E27FC236}">
                <a16:creationId xmlns="" xmlns:a16="http://schemas.microsoft.com/office/drawing/2014/main" id="{9E03864A-F8B6-4161-99D3-BF5D5D421122}"/>
              </a:ext>
            </a:extLst>
          </p:cNvPr>
          <p:cNvGrpSpPr/>
          <p:nvPr/>
        </p:nvGrpSpPr>
        <p:grpSpPr>
          <a:xfrm>
            <a:off x="167640" y="389304"/>
            <a:ext cx="8193773" cy="646331"/>
            <a:chOff x="167640" y="141654"/>
            <a:chExt cx="8193773" cy="646331"/>
          </a:xfrm>
        </p:grpSpPr>
        <p:sp>
          <p:nvSpPr>
            <p:cNvPr id="16" name="矩形 15">
              <a:extLst>
                <a:ext uri="{FF2B5EF4-FFF2-40B4-BE49-F238E27FC236}">
                  <a16:creationId xmlns="" xmlns:a16="http://schemas.microsoft.com/office/drawing/2014/main" id="{C0D4C7E0-3DD8-4455-842F-318AC168958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a:extLst>
                <a:ext uri="{FF2B5EF4-FFF2-40B4-BE49-F238E27FC236}">
                  <a16:creationId xmlns="" xmlns:a16="http://schemas.microsoft.com/office/drawing/2014/main" id="{A75360E7-C416-4FFC-9185-B6C72553456A}"/>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a:extLst>
                <a:ext uri="{FF2B5EF4-FFF2-40B4-BE49-F238E27FC236}">
                  <a16:creationId xmlns="" xmlns:a16="http://schemas.microsoft.com/office/drawing/2014/main" id="{E9A7735F-0EE0-427F-BF45-24F106C04A38}"/>
                </a:ext>
              </a:extLst>
            </p:cNvPr>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什么是团队冲突</a:t>
              </a:r>
            </a:p>
          </p:txBody>
        </p:sp>
      </p:grpSp>
    </p:spTree>
    <p:extLst>
      <p:ext uri="{BB962C8B-B14F-4D97-AF65-F5344CB8AC3E}">
        <p14:creationId xmlns:p14="http://schemas.microsoft.com/office/powerpoint/2010/main" val="60050579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5479003" y="2018112"/>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 name="Freeform 5"/>
          <p:cNvSpPr/>
          <p:nvPr/>
        </p:nvSpPr>
        <p:spPr bwMode="auto">
          <a:xfrm>
            <a:off x="6468909" y="2559827"/>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2" name="Freeform 5"/>
          <p:cNvSpPr/>
          <p:nvPr/>
        </p:nvSpPr>
        <p:spPr bwMode="auto">
          <a:xfrm>
            <a:off x="6468909" y="3684088"/>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3" name="Freeform 5"/>
          <p:cNvSpPr/>
          <p:nvPr/>
        </p:nvSpPr>
        <p:spPr bwMode="auto">
          <a:xfrm>
            <a:off x="5479003" y="4235754"/>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4" name="Freeform 5"/>
          <p:cNvSpPr/>
          <p:nvPr/>
        </p:nvSpPr>
        <p:spPr bwMode="auto">
          <a:xfrm>
            <a:off x="4490169" y="3684088"/>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5" name="Freeform 5"/>
          <p:cNvSpPr/>
          <p:nvPr/>
        </p:nvSpPr>
        <p:spPr bwMode="auto">
          <a:xfrm>
            <a:off x="4490169" y="2559827"/>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 name="Freeform 5"/>
          <p:cNvSpPr>
            <a:spLocks noEditPoints="1"/>
          </p:cNvSpPr>
          <p:nvPr/>
        </p:nvSpPr>
        <p:spPr bwMode="auto">
          <a:xfrm>
            <a:off x="6863738" y="2885837"/>
            <a:ext cx="442766" cy="443757"/>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17" name="Freeform 6"/>
          <p:cNvSpPr>
            <a:spLocks noEditPoints="1"/>
          </p:cNvSpPr>
          <p:nvPr/>
        </p:nvSpPr>
        <p:spPr bwMode="auto">
          <a:xfrm>
            <a:off x="6864575" y="4010507"/>
            <a:ext cx="441107" cy="442925"/>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18" name="Freeform 7"/>
          <p:cNvSpPr/>
          <p:nvPr/>
        </p:nvSpPr>
        <p:spPr bwMode="auto">
          <a:xfrm>
            <a:off x="4882910" y="2918602"/>
            <a:ext cx="446914" cy="378229"/>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19" name="Freeform 8"/>
          <p:cNvSpPr/>
          <p:nvPr/>
        </p:nvSpPr>
        <p:spPr bwMode="auto">
          <a:xfrm>
            <a:off x="5896220" y="4606140"/>
            <a:ext cx="397991" cy="355005"/>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20" name="Freeform 9"/>
          <p:cNvSpPr/>
          <p:nvPr/>
        </p:nvSpPr>
        <p:spPr bwMode="auto">
          <a:xfrm>
            <a:off x="4885821" y="4078938"/>
            <a:ext cx="441107" cy="306067"/>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21" name="Freeform 13"/>
          <p:cNvSpPr>
            <a:spLocks noEditPoints="1"/>
          </p:cNvSpPr>
          <p:nvPr/>
        </p:nvSpPr>
        <p:spPr bwMode="auto">
          <a:xfrm>
            <a:off x="5870928" y="2354486"/>
            <a:ext cx="448570" cy="423018"/>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363" fontAlgn="auto">
              <a:spcBef>
                <a:spcPts val="0"/>
              </a:spcBef>
              <a:spcAft>
                <a:spcPts val="0"/>
              </a:spcAft>
            </a:pPr>
            <a:endParaRPr lang="zh-CN" altLang="en-US" kern="0">
              <a:solidFill>
                <a:prstClr val="white"/>
              </a:solidFill>
              <a:cs typeface="+mn-ea"/>
              <a:sym typeface="+mn-lt"/>
            </a:endParaRPr>
          </a:p>
        </p:txBody>
      </p:sp>
      <p:sp>
        <p:nvSpPr>
          <p:cNvPr id="22" name="TextBox 11"/>
          <p:cNvSpPr txBox="1"/>
          <p:nvPr/>
        </p:nvSpPr>
        <p:spPr>
          <a:xfrm>
            <a:off x="4043747" y="1279619"/>
            <a:ext cx="3261935" cy="581054"/>
          </a:xfrm>
          <a:prstGeom prst="rect">
            <a:avLst/>
          </a:prstGeom>
          <a:noFill/>
        </p:spPr>
        <p:txBody>
          <a:bodyPr wrap="square" lIns="91436" tIns="45719" rIns="91436" bIns="45719" rtlCol="0">
            <a:spAutoFit/>
          </a:bodyPr>
          <a:lstStyle/>
          <a:p>
            <a:pPr lvl="1" algn="ctr">
              <a:lnSpc>
                <a:spcPct val="150000"/>
              </a:lnSpc>
              <a:buClr>
                <a:srgbClr val="8B4C13"/>
              </a:buClr>
              <a:defRPr/>
            </a:pPr>
            <a:r>
              <a:rPr lang="zh-CN" altLang="en-US" sz="2400" dirty="0">
                <a:solidFill>
                  <a:schemeClr val="tx1">
                    <a:lumMod val="85000"/>
                    <a:lumOff val="15000"/>
                  </a:schemeClr>
                </a:solidFill>
                <a:cs typeface="+mn-ea"/>
                <a:sym typeface="+mn-lt"/>
              </a:rPr>
              <a:t>能产生出新的想法</a:t>
            </a:r>
          </a:p>
        </p:txBody>
      </p:sp>
      <p:sp>
        <p:nvSpPr>
          <p:cNvPr id="23" name="TextBox 11"/>
          <p:cNvSpPr txBox="1"/>
          <p:nvPr/>
        </p:nvSpPr>
        <p:spPr>
          <a:xfrm>
            <a:off x="7840456" y="2731432"/>
            <a:ext cx="3313780" cy="461663"/>
          </a:xfrm>
          <a:prstGeom prst="rect">
            <a:avLst/>
          </a:prstGeom>
          <a:noFill/>
        </p:spPr>
        <p:txBody>
          <a:bodyPr wrap="square" lIns="91436" tIns="45719" rIns="91436" bIns="45719" rtlCol="0">
            <a:spAutoFit/>
          </a:bodyPr>
          <a:lstStyle/>
          <a:p>
            <a:pPr marL="0" lvl="1">
              <a:buClr>
                <a:srgbClr val="8B4C13"/>
              </a:buClr>
              <a:defRPr/>
            </a:pPr>
            <a:r>
              <a:rPr lang="zh-CN" altLang="en-US" sz="2400" dirty="0">
                <a:solidFill>
                  <a:schemeClr val="tx1">
                    <a:lumMod val="85000"/>
                    <a:lumOff val="15000"/>
                  </a:schemeClr>
                </a:solidFill>
                <a:cs typeface="+mn-ea"/>
                <a:sym typeface="+mn-lt"/>
              </a:rPr>
              <a:t>促使人们找寻新的途径</a:t>
            </a:r>
          </a:p>
        </p:txBody>
      </p:sp>
      <p:sp>
        <p:nvSpPr>
          <p:cNvPr id="24" name="TextBox 11"/>
          <p:cNvSpPr txBox="1"/>
          <p:nvPr/>
        </p:nvSpPr>
        <p:spPr>
          <a:xfrm>
            <a:off x="7840456" y="3811918"/>
            <a:ext cx="3313780" cy="1135052"/>
          </a:xfrm>
          <a:prstGeom prst="rect">
            <a:avLst/>
          </a:prstGeom>
          <a:noFill/>
        </p:spPr>
        <p:txBody>
          <a:bodyPr wrap="square" lIns="91436" tIns="45719" rIns="91436" bIns="45719" rtlCol="0">
            <a:spAutoFit/>
          </a:bodyPr>
          <a:lstStyle/>
          <a:p>
            <a:pPr marL="0" lvl="1" algn="ctr">
              <a:lnSpc>
                <a:spcPct val="150000"/>
              </a:lnSpc>
              <a:buClr>
                <a:srgbClr val="8B4C13"/>
              </a:buClr>
              <a:defRPr/>
            </a:pPr>
            <a:r>
              <a:rPr lang="zh-CN" altLang="en-US" sz="2400" dirty="0">
                <a:solidFill>
                  <a:schemeClr val="tx1">
                    <a:lumMod val="85000"/>
                    <a:lumOff val="15000"/>
                  </a:schemeClr>
                </a:solidFill>
                <a:cs typeface="+mn-ea"/>
                <a:sym typeface="+mn-lt"/>
              </a:rPr>
              <a:t>长期存在的问题得以显现并解决</a:t>
            </a:r>
          </a:p>
        </p:txBody>
      </p:sp>
      <p:sp>
        <p:nvSpPr>
          <p:cNvPr id="25" name="TextBox 11"/>
          <p:cNvSpPr txBox="1"/>
          <p:nvPr/>
        </p:nvSpPr>
        <p:spPr>
          <a:xfrm>
            <a:off x="4438324" y="5500583"/>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使人们纠正自己的观点</a:t>
            </a:r>
          </a:p>
        </p:txBody>
      </p:sp>
      <p:sp>
        <p:nvSpPr>
          <p:cNvPr id="26" name="TextBox 11"/>
          <p:cNvSpPr txBox="1"/>
          <p:nvPr/>
        </p:nvSpPr>
        <p:spPr>
          <a:xfrm>
            <a:off x="1124544" y="2576399"/>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有机会测试自己的能力</a:t>
            </a:r>
          </a:p>
        </p:txBody>
      </p:sp>
      <p:sp>
        <p:nvSpPr>
          <p:cNvPr id="27" name="TextBox 11"/>
          <p:cNvSpPr txBox="1"/>
          <p:nvPr/>
        </p:nvSpPr>
        <p:spPr>
          <a:xfrm>
            <a:off x="1569130" y="3977812"/>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激发兴趣和创造力</a:t>
            </a:r>
          </a:p>
        </p:txBody>
      </p:sp>
      <p:grpSp>
        <p:nvGrpSpPr>
          <p:cNvPr id="28" name="组合 27">
            <a:extLst>
              <a:ext uri="{FF2B5EF4-FFF2-40B4-BE49-F238E27FC236}">
                <a16:creationId xmlns="" xmlns:a16="http://schemas.microsoft.com/office/drawing/2014/main" id="{975CC2B7-8880-4522-9E15-6F6985375362}"/>
              </a:ext>
            </a:extLst>
          </p:cNvPr>
          <p:cNvGrpSpPr/>
          <p:nvPr/>
        </p:nvGrpSpPr>
        <p:grpSpPr>
          <a:xfrm>
            <a:off x="167640" y="386243"/>
            <a:ext cx="8193773" cy="646331"/>
            <a:chOff x="167640" y="138593"/>
            <a:chExt cx="8193773" cy="646331"/>
          </a:xfrm>
        </p:grpSpPr>
        <p:sp>
          <p:nvSpPr>
            <p:cNvPr id="29" name="矩形 28">
              <a:extLst>
                <a:ext uri="{FF2B5EF4-FFF2-40B4-BE49-F238E27FC236}">
                  <a16:creationId xmlns="" xmlns:a16="http://schemas.microsoft.com/office/drawing/2014/main" id="{1F78A1DB-F705-437B-9747-16348F715882}"/>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矩形 29">
              <a:extLst>
                <a:ext uri="{FF2B5EF4-FFF2-40B4-BE49-F238E27FC236}">
                  <a16:creationId xmlns="" xmlns:a16="http://schemas.microsoft.com/office/drawing/2014/main" id="{136D6111-E79C-404F-ABAB-7A1FC9E4BA08}"/>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1" name="Rectangle 6">
              <a:extLst>
                <a:ext uri="{FF2B5EF4-FFF2-40B4-BE49-F238E27FC236}">
                  <a16:creationId xmlns="" xmlns:a16="http://schemas.microsoft.com/office/drawing/2014/main" id="{2D2BF28D-00BE-44DA-9276-981325E4D308}"/>
                </a:ext>
              </a:extLst>
            </p:cNvPr>
            <p:cNvSpPr>
              <a:spLocks noChangeArrowheads="1"/>
            </p:cNvSpPr>
            <p:nvPr/>
          </p:nvSpPr>
          <p:spPr bwMode="auto">
            <a:xfrm>
              <a:off x="1148080" y="138593"/>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建议性冲突</a:t>
              </a:r>
            </a:p>
          </p:txBody>
        </p:sp>
      </p:grpSp>
    </p:spTree>
    <p:extLst>
      <p:ext uri="{BB962C8B-B14F-4D97-AF65-F5344CB8AC3E}">
        <p14:creationId xmlns:p14="http://schemas.microsoft.com/office/powerpoint/2010/main" val="45934736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500" fill="hold"/>
                                            <p:tgtEl>
                                              <p:spTgt spid="15"/>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1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6000">
                                          <p:cBhvr additive="base">
                                            <p:cTn id="19" dur="1500" fill="hold"/>
                                            <p:tgtEl>
                                              <p:spTgt spid="14"/>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6000">
                                          <p:cBhvr additive="base">
                                            <p:cTn id="23" dur="1500" fill="hold"/>
                                            <p:tgtEl>
                                              <p:spTgt spid="12"/>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1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vertical)">
                                          <p:cBhvr>
                                            <p:cTn id="31" dur="500"/>
                                            <p:tgtEl>
                                              <p:spTgt spid="18"/>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vertical)">
                                          <p:cBhvr>
                                            <p:cTn id="34" dur="500"/>
                                            <p:tgtEl>
                                              <p:spTgt spid="21"/>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vertical)">
                                          <p:cBhvr>
                                            <p:cTn id="37" dur="500"/>
                                            <p:tgtEl>
                                              <p:spTgt spid="16"/>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vertical)">
                                          <p:cBhvr>
                                            <p:cTn id="46" dur="500"/>
                                            <p:tgtEl>
                                              <p:spTgt spid="20"/>
                                            </p:tgtEl>
                                          </p:cBhvr>
                                        </p:animEffect>
                                      </p:childTnLst>
                                    </p:cTn>
                                  </p:par>
                                  <p:par>
                                    <p:cTn id="47" presetID="2" presetClass="entr" presetSubtype="1" ac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2" ac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accel="10000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4" accel="10000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8" accel="10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accel="10000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1+#ppt_w/2"/>
                                              </p:val>
                                            </p:tav>
                                            <p:tav tm="100000">
                                              <p:val>
                                                <p:strVal val="#ppt_x"/>
                                              </p:val>
                                            </p:tav>
                                          </p:tavLst>
                                        </p:anim>
                                        <p:anim calcmode="lin" valueType="num">
                                          <p:cBhvr additive="base">
                                            <p:cTn id="20" dur="1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0-#ppt_w/2"/>
                                              </p:val>
                                            </p:tav>
                                            <p:tav tm="100000">
                                              <p:val>
                                                <p:strVal val="#ppt_x"/>
                                              </p:val>
                                            </p:tav>
                                          </p:tavLst>
                                        </p:anim>
                                        <p:anim calcmode="lin" valueType="num">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ppt_x"/>
                                              </p:val>
                                            </p:tav>
                                            <p:tav tm="100000">
                                              <p:val>
                                                <p:strVal val="#ppt_x"/>
                                              </p:val>
                                            </p:tav>
                                          </p:tavLst>
                                        </p:anim>
                                        <p:anim calcmode="lin" valueType="num">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vertical)">
                                          <p:cBhvr>
                                            <p:cTn id="31" dur="500"/>
                                            <p:tgtEl>
                                              <p:spTgt spid="18"/>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vertical)">
                                          <p:cBhvr>
                                            <p:cTn id="34" dur="500"/>
                                            <p:tgtEl>
                                              <p:spTgt spid="21"/>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vertical)">
                                          <p:cBhvr>
                                            <p:cTn id="37" dur="500"/>
                                            <p:tgtEl>
                                              <p:spTgt spid="16"/>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vertical)">
                                          <p:cBhvr>
                                            <p:cTn id="46" dur="500"/>
                                            <p:tgtEl>
                                              <p:spTgt spid="20"/>
                                            </p:tgtEl>
                                          </p:cBhvr>
                                        </p:animEffect>
                                      </p:childTnLst>
                                    </p:cTn>
                                  </p:par>
                                  <p:par>
                                    <p:cTn id="47" presetID="2" presetClass="entr" presetSubtype="1" ac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2" ac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accel="10000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4" accel="10000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8" accel="10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accel="10000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4293444" y="1565768"/>
            <a:ext cx="81359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针对问题</a:t>
            </a:r>
            <a:r>
              <a:rPr lang="en-US" altLang="zh-CN" sz="2400" b="0" dirty="0">
                <a:latin typeface="+mn-lt"/>
                <a:ea typeface="+mn-ea"/>
                <a:cs typeface="+mn-ea"/>
                <a:sym typeface="+mn-lt"/>
              </a:rPr>
              <a:t>, </a:t>
            </a:r>
            <a:r>
              <a:rPr lang="zh-CN" altLang="en-US" sz="2400" b="0" dirty="0">
                <a:latin typeface="+mn-lt"/>
                <a:ea typeface="+mn-ea"/>
                <a:cs typeface="+mn-ea"/>
                <a:sym typeface="+mn-lt"/>
              </a:rPr>
              <a:t>而非个人。</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关注于什么能做</a:t>
            </a:r>
            <a:r>
              <a:rPr lang="en-US" altLang="zh-CN" sz="2400" b="0" dirty="0">
                <a:latin typeface="+mn-lt"/>
                <a:ea typeface="+mn-ea"/>
                <a:cs typeface="+mn-ea"/>
                <a:sym typeface="+mn-lt"/>
              </a:rPr>
              <a:t>, </a:t>
            </a:r>
            <a:r>
              <a:rPr lang="zh-CN" altLang="en-US" sz="2400" b="0" dirty="0">
                <a:latin typeface="+mn-lt"/>
                <a:ea typeface="+mn-ea"/>
                <a:cs typeface="+mn-ea"/>
                <a:sym typeface="+mn-lt"/>
              </a:rPr>
              <a:t>而非什么不能做。</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鼓励不同观点和诚实的对话。 </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用非责怪的方式表达你的感受。 </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接受应属于你的问题。 </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倾听他人的发言了解他的观点，之后表达你自己的观点。</a:t>
            </a: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对他人的观点表示尊重。</a:t>
            </a:r>
          </a:p>
          <a:p>
            <a:pPr lvl="1" eaLnBrk="1" hangingPunct="1">
              <a:lnSpc>
                <a:spcPct val="150000"/>
              </a:lnSpc>
              <a:buClr>
                <a:srgbClr val="AF231C"/>
              </a:buClr>
              <a:buFont typeface="Wingdings" panose="05000000000000000000" pitchFamily="2" charset="2"/>
              <a:buChar char="u"/>
              <a:defRPr/>
            </a:pPr>
            <a:r>
              <a:rPr lang="en-US" altLang="zh-CN" sz="2400" b="0" dirty="0">
                <a:latin typeface="+mn-lt"/>
                <a:ea typeface="+mn-ea"/>
                <a:cs typeface="+mn-ea"/>
                <a:sym typeface="+mn-lt"/>
              </a:rPr>
              <a:t>8. </a:t>
            </a:r>
            <a:r>
              <a:rPr lang="zh-CN" altLang="en-US" sz="2400" b="0" dirty="0">
                <a:latin typeface="+mn-lt"/>
                <a:ea typeface="+mn-ea"/>
                <a:cs typeface="+mn-ea"/>
                <a:sym typeface="+mn-lt"/>
              </a:rPr>
              <a:t>在建立关系的同时解决问题。</a:t>
            </a:r>
          </a:p>
        </p:txBody>
      </p:sp>
      <p:pic>
        <p:nvPicPr>
          <p:cNvPr id="11" name="图片 10"/>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255520" y="2838437"/>
            <a:ext cx="4758284" cy="35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 xmlns:a16="http://schemas.microsoft.com/office/drawing/2014/main" id="{FEF5E65F-A201-4C25-8737-428FFACD99C2}"/>
              </a:ext>
            </a:extLst>
          </p:cNvPr>
          <p:cNvGrpSpPr/>
          <p:nvPr/>
        </p:nvGrpSpPr>
        <p:grpSpPr>
          <a:xfrm>
            <a:off x="167640" y="181209"/>
            <a:ext cx="8193773" cy="825419"/>
            <a:chOff x="167640" y="-66441"/>
            <a:chExt cx="8193773" cy="825419"/>
          </a:xfrm>
        </p:grpSpPr>
        <p:sp>
          <p:nvSpPr>
            <p:cNvPr id="13" name="矩形 12">
              <a:extLst>
                <a:ext uri="{FF2B5EF4-FFF2-40B4-BE49-F238E27FC236}">
                  <a16:creationId xmlns="" xmlns:a16="http://schemas.microsoft.com/office/drawing/2014/main" id="{F456F92B-2A97-40EC-9EB4-9996DD99D23F}"/>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a:extLst>
                <a:ext uri="{FF2B5EF4-FFF2-40B4-BE49-F238E27FC236}">
                  <a16:creationId xmlns="" xmlns:a16="http://schemas.microsoft.com/office/drawing/2014/main" id="{C7E72612-92A5-46A8-9586-D0FBC12938D6}"/>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a:extLst>
                <a:ext uri="{FF2B5EF4-FFF2-40B4-BE49-F238E27FC236}">
                  <a16:creationId xmlns="" xmlns:a16="http://schemas.microsoft.com/office/drawing/2014/main" id="{9252198A-E2AE-4E78-AF54-E19BE37E6320}"/>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克服破坏性团队冲突的工具</a:t>
              </a:r>
            </a:p>
          </p:txBody>
        </p:sp>
      </p:grpSp>
    </p:spTree>
    <p:extLst>
      <p:ext uri="{BB962C8B-B14F-4D97-AF65-F5344CB8AC3E}">
        <p14:creationId xmlns:p14="http://schemas.microsoft.com/office/powerpoint/2010/main" val="123857737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812800" y="2048498"/>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6096000" y="204849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共同的愿景和目标</a:t>
              </a:r>
            </a:p>
          </p:txBody>
        </p:sp>
      </p:grpSp>
      <p:sp>
        <p:nvSpPr>
          <p:cNvPr id="15" name="矩形 14"/>
          <p:cNvSpPr>
            <a:spLocks noChangeArrowheads="1"/>
          </p:cNvSpPr>
          <p:nvPr/>
        </p:nvSpPr>
        <p:spPr bwMode="auto">
          <a:xfrm>
            <a:off x="5632361" y="3004158"/>
            <a:ext cx="701000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我们有一个共同的愿景和一组清晰定义的目标</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我们以关键目标来衡量进步</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我们都明白自己在团队中的角色和对自己的期望</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我们非常协调地朝着目标前进，同时关注工作的结果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我们承诺高标准、高质量完成任务</a:t>
            </a:r>
          </a:p>
        </p:txBody>
      </p:sp>
      <p:grpSp>
        <p:nvGrpSpPr>
          <p:cNvPr id="16" name="组合 15">
            <a:extLst>
              <a:ext uri="{FF2B5EF4-FFF2-40B4-BE49-F238E27FC236}">
                <a16:creationId xmlns="" xmlns:a16="http://schemas.microsoft.com/office/drawing/2014/main" id="{4F0D0157-24B0-40FC-B5B2-905E961587FF}"/>
              </a:ext>
            </a:extLst>
          </p:cNvPr>
          <p:cNvGrpSpPr/>
          <p:nvPr/>
        </p:nvGrpSpPr>
        <p:grpSpPr>
          <a:xfrm>
            <a:off x="167640" y="393046"/>
            <a:ext cx="8193773" cy="646331"/>
            <a:chOff x="167640" y="145396"/>
            <a:chExt cx="8193773" cy="646331"/>
          </a:xfrm>
        </p:grpSpPr>
        <p:sp>
          <p:nvSpPr>
            <p:cNvPr id="17" name="矩形 16">
              <a:extLst>
                <a:ext uri="{FF2B5EF4-FFF2-40B4-BE49-F238E27FC236}">
                  <a16:creationId xmlns="" xmlns:a16="http://schemas.microsoft.com/office/drawing/2014/main" id="{DF6C0172-9E68-4493-9A68-4518F0EFE905}"/>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13D76EB8-69B5-4B19-8082-C527EAF0890D}"/>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1B329E8E-CE80-463A-B545-942831A6F850}"/>
                </a:ext>
              </a:extLst>
            </p:cNvPr>
            <p:cNvSpPr>
              <a:spLocks noChangeArrowheads="1"/>
            </p:cNvSpPr>
            <p:nvPr/>
          </p:nvSpPr>
          <p:spPr bwMode="auto">
            <a:xfrm>
              <a:off x="1148080" y="14539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110667640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473765" y="994301"/>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开放式沟通</a:t>
              </a:r>
            </a:p>
          </p:txBody>
        </p:sp>
      </p:grpSp>
      <p:sp>
        <p:nvSpPr>
          <p:cNvPr id="14" name="任意多边形 13"/>
          <p:cNvSpPr/>
          <p:nvPr/>
        </p:nvSpPr>
        <p:spPr>
          <a:xfrm>
            <a:off x="3898259" y="2713985"/>
            <a:ext cx="4662542" cy="2419653"/>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nvGrpSpPr>
          <p:cNvPr id="15" name="组合 14"/>
          <p:cNvGrpSpPr/>
          <p:nvPr/>
        </p:nvGrpSpPr>
        <p:grpSpPr>
          <a:xfrm>
            <a:off x="4277317" y="3587272"/>
            <a:ext cx="3802330" cy="3591638"/>
            <a:chOff x="4344188" y="3169827"/>
            <a:chExt cx="3503625" cy="3557140"/>
          </a:xfrm>
        </p:grpSpPr>
        <p:grpSp>
          <p:nvGrpSpPr>
            <p:cNvPr id="16" name="组合 15"/>
            <p:cNvGrpSpPr/>
            <p:nvPr/>
          </p:nvGrpSpPr>
          <p:grpSpPr>
            <a:xfrm>
              <a:off x="4344188" y="3169827"/>
              <a:ext cx="3503625" cy="3557140"/>
              <a:chOff x="4344188" y="3169827"/>
              <a:chExt cx="3503625" cy="3557140"/>
            </a:xfrm>
          </p:grpSpPr>
          <p:grpSp>
            <p:nvGrpSpPr>
              <p:cNvPr id="29" name="组合 28"/>
              <p:cNvGrpSpPr/>
              <p:nvPr/>
            </p:nvGrpSpPr>
            <p:grpSpPr>
              <a:xfrm>
                <a:off x="5089121" y="3169827"/>
                <a:ext cx="2013758" cy="3215013"/>
                <a:chOff x="2628900" y="0"/>
                <a:chExt cx="3924300" cy="6265240"/>
              </a:xfrm>
            </p:grpSpPr>
            <p:sp>
              <p:nvSpPr>
                <p:cNvPr id="31" name="圆角矩形 30"/>
                <p:cNvSpPr/>
                <p:nvPr/>
              </p:nvSpPr>
              <p:spPr>
                <a:xfrm>
                  <a:off x="4210045" y="6028873"/>
                  <a:ext cx="762006" cy="217714"/>
                </a:xfrm>
                <a:prstGeom prst="roundRect">
                  <a:avLst/>
                </a:prstGeom>
                <a:gradFill>
                  <a:gsLst>
                    <a:gs pos="53000">
                      <a:sysClr val="window" lastClr="FFFFFF">
                        <a:lumMod val="75000"/>
                      </a:sysClr>
                    </a:gs>
                    <a:gs pos="100000">
                      <a:sysClr val="window" lastClr="FFFFFF">
                        <a:lumMod val="6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2" name="任意多边形 31"/>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ysClr val="window" lastClr="FFFFFF">
                        <a:lumMod val="65000"/>
                      </a:sysClr>
                    </a:gs>
                    <a:gs pos="100000">
                      <a:sysClr val="window" lastClr="FFFFFF">
                        <a:lumMod val="75000"/>
                        <a:alpha val="82000"/>
                      </a:sysClr>
                    </a:gs>
                    <a:gs pos="300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3" name="任意多边形 3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ysClr val="window" lastClr="FFFFFF">
                        <a:lumMod val="75000"/>
                      </a:sysClr>
                    </a:gs>
                    <a:gs pos="51000">
                      <a:sysClr val="window" lastClr="FFFFFF">
                        <a:lumMod val="65000"/>
                      </a:sysClr>
                    </a:gs>
                    <a:gs pos="64000">
                      <a:sysClr val="window" lastClr="FFFFFF">
                        <a:lumMod val="85000"/>
                      </a:sysClr>
                    </a:gs>
                    <a:gs pos="76000">
                      <a:sysClr val="window" lastClr="FFFFFF"/>
                    </a:gs>
                    <a:gs pos="37000">
                      <a:sysClr val="window" lastClr="FFFFFF">
                        <a:lumMod val="85000"/>
                      </a:sysClr>
                    </a:gs>
                    <a:gs pos="22000">
                      <a:sysClr val="window" lastClr="FFFFFF"/>
                    </a:gs>
                    <a:gs pos="100000">
                      <a:sysClr val="window" lastClr="FFFFFF">
                        <a:lumMod val="65000"/>
                      </a:sysClr>
                    </a:gs>
                    <a:gs pos="3000">
                      <a:sysClr val="window" lastClr="FFFFFF">
                        <a:lumMod val="65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4" name="圆角矩形 33"/>
                <p:cNvSpPr/>
                <p:nvPr/>
              </p:nvSpPr>
              <p:spPr>
                <a:xfrm rot="-300000">
                  <a:off x="3745777" y="5473848"/>
                  <a:ext cx="1674823" cy="82848"/>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5" name="圆角矩形 34"/>
                <p:cNvSpPr/>
                <p:nvPr/>
              </p:nvSpPr>
              <p:spPr>
                <a:xfrm rot="-300000">
                  <a:off x="3745777" y="5003011"/>
                  <a:ext cx="1674823" cy="78828"/>
                </a:xfrm>
                <a:prstGeom prst="roundRect">
                  <a:avLst>
                    <a:gd name="adj" fmla="val 18590"/>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6" name="圆角矩形 35"/>
                <p:cNvSpPr/>
                <p:nvPr/>
              </p:nvSpPr>
              <p:spPr>
                <a:xfrm rot="-300000">
                  <a:off x="3745777" y="5169689"/>
                  <a:ext cx="1674823" cy="78828"/>
                </a:xfrm>
                <a:prstGeom prst="roundRect">
                  <a:avLst>
                    <a:gd name="adj" fmla="val 1062"/>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7" name="圆角矩形 36"/>
                <p:cNvSpPr/>
                <p:nvPr/>
              </p:nvSpPr>
              <p:spPr>
                <a:xfrm rot="-300000">
                  <a:off x="3745777" y="5338507"/>
                  <a:ext cx="1674823" cy="78828"/>
                </a:xfrm>
                <a:prstGeom prst="roundRect">
                  <a:avLst>
                    <a:gd name="adj" fmla="val 14265"/>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8" name="任意多边形 37"/>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9" name="圆角矩形 38"/>
                <p:cNvSpPr/>
                <p:nvPr/>
              </p:nvSpPr>
              <p:spPr>
                <a:xfrm>
                  <a:off x="3710114" y="4705817"/>
                  <a:ext cx="1788889" cy="32662"/>
                </a:xfrm>
                <a:prstGeom prst="roundRect">
                  <a:avLst>
                    <a:gd name="adj" fmla="val 50000"/>
                  </a:avLst>
                </a:prstGeom>
                <a:gradFill>
                  <a:gsLst>
                    <a:gs pos="100000">
                      <a:sysClr val="window" lastClr="FFFFFF">
                        <a:lumMod val="50000"/>
                      </a:sysClr>
                    </a:gs>
                    <a:gs pos="51500">
                      <a:sysClr val="window" lastClr="FFFFFF">
                        <a:lumMod val="85000"/>
                      </a:sysClr>
                    </a:gs>
                    <a:gs pos="300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0" name="圆角矩形 39"/>
                <p:cNvSpPr/>
                <p:nvPr/>
              </p:nvSpPr>
              <p:spPr>
                <a:xfrm rot="-300000">
                  <a:off x="3667323" y="4909975"/>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1" name="圆角矩形 40"/>
                <p:cNvSpPr/>
                <p:nvPr/>
              </p:nvSpPr>
              <p:spPr>
                <a:xfrm rot="-300000">
                  <a:off x="3667323" y="5070121"/>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2" name="圆角矩形 41"/>
                <p:cNvSpPr/>
                <p:nvPr/>
              </p:nvSpPr>
              <p:spPr>
                <a:xfrm rot="-300000">
                  <a:off x="3667323" y="5236799"/>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3" name="圆角矩形 42"/>
                <p:cNvSpPr/>
                <p:nvPr/>
              </p:nvSpPr>
              <p:spPr>
                <a:xfrm rot="-300000">
                  <a:off x="3667323" y="5405617"/>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4" name="圆角矩形 43"/>
                <p:cNvSpPr/>
                <p:nvPr/>
              </p:nvSpPr>
              <p:spPr>
                <a:xfrm rot="-300000">
                  <a:off x="3667323" y="5540958"/>
                  <a:ext cx="1831730" cy="8284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5" name="圆角矩形 44"/>
                <p:cNvSpPr/>
                <p:nvPr/>
              </p:nvSpPr>
              <p:spPr>
                <a:xfrm>
                  <a:off x="4009769" y="5933116"/>
                  <a:ext cx="1178588" cy="35135"/>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6" name="圆角矩形 45"/>
                <p:cNvSpPr/>
                <p:nvPr/>
              </p:nvSpPr>
              <p:spPr>
                <a:xfrm>
                  <a:off x="4201536" y="6135966"/>
                  <a:ext cx="776005" cy="16227"/>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sp>
            <p:nvSpPr>
              <p:cNvPr id="30" name="椭圆 29"/>
              <p:cNvSpPr/>
              <p:nvPr/>
            </p:nvSpPr>
            <p:spPr>
              <a:xfrm>
                <a:off x="4344188" y="6353634"/>
                <a:ext cx="3503625" cy="373333"/>
              </a:xfrm>
              <a:prstGeom prst="ellipse">
                <a:avLst/>
              </a:prstGeom>
              <a:gradFill flip="none" rotWithShape="1">
                <a:gsLst>
                  <a:gs pos="0">
                    <a:sysClr val="windowText" lastClr="000000">
                      <a:alpha val="25000"/>
                    </a:sysClr>
                  </a:gs>
                  <a:gs pos="100000">
                    <a:srgbClr val="EFEFEF">
                      <a:alpha val="0"/>
                    </a:srgbClr>
                  </a:gs>
                </a:gsLst>
                <a:path path="shape">
                  <a:fillToRect l="50000" t="50000" r="50000" b="50000"/>
                </a:path>
                <a:tileRect/>
              </a:gradFill>
              <a:ln w="25400" cap="flat" cmpd="sng" algn="ctr">
                <a:noFill/>
                <a:prstDash val="solid"/>
              </a:ln>
              <a:effectLst>
                <a:softEdge rad="38100"/>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grpSp>
          <p:nvGrpSpPr>
            <p:cNvPr id="17" name="组合 16"/>
            <p:cNvGrpSpPr/>
            <p:nvPr/>
          </p:nvGrpSpPr>
          <p:grpSpPr>
            <a:xfrm>
              <a:off x="5249802" y="3330605"/>
              <a:ext cx="1692399" cy="1675643"/>
              <a:chOff x="5245267" y="2863322"/>
              <a:chExt cx="1538545" cy="1523312"/>
            </a:xfrm>
          </p:grpSpPr>
          <p:grpSp>
            <p:nvGrpSpPr>
              <p:cNvPr id="18" name="Group 35"/>
              <p:cNvGrpSpPr>
                <a:grpSpLocks noChangeAspect="1"/>
              </p:cNvGrpSpPr>
              <p:nvPr/>
            </p:nvGrpSpPr>
            <p:grpSpPr bwMode="auto">
              <a:xfrm>
                <a:off x="5329506" y="2866005"/>
                <a:ext cx="1431612" cy="1388230"/>
                <a:chOff x="3477" y="1809"/>
                <a:chExt cx="726" cy="704"/>
              </a:xfrm>
              <a:solidFill>
                <a:sysClr val="window" lastClr="FFFFFF">
                  <a:lumMod val="85000"/>
                  <a:alpha val="76000"/>
                </a:sysClr>
              </a:solidFill>
            </p:grpSpPr>
            <p:sp>
              <p:nvSpPr>
                <p:cNvPr id="20"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1"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2"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3"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4"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5"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6"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7"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8"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grpSp>
          <p:sp>
            <p:nvSpPr>
              <p:cNvPr id="19" name="椭圆 18"/>
              <p:cNvSpPr/>
              <p:nvPr/>
            </p:nvSpPr>
            <p:spPr>
              <a:xfrm>
                <a:off x="5245267" y="2863322"/>
                <a:ext cx="1538545" cy="1523312"/>
              </a:xfrm>
              <a:prstGeom prst="ellipse">
                <a:avLst/>
              </a:prstGeom>
              <a:gradFill flip="none" rotWithShape="1">
                <a:gsLst>
                  <a:gs pos="66000">
                    <a:sysClr val="windowText" lastClr="000000">
                      <a:alpha val="4000"/>
                    </a:sysClr>
                  </a:gs>
                  <a:gs pos="26000">
                    <a:sysClr val="window" lastClr="FFFFFF">
                      <a:alpha val="0"/>
                    </a:sysClr>
                  </a:gs>
                  <a:gs pos="100000">
                    <a:sysClr val="windowText" lastClr="000000">
                      <a:alpha val="700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grpSp>
      <p:grpSp>
        <p:nvGrpSpPr>
          <p:cNvPr id="47" name="组合 46"/>
          <p:cNvGrpSpPr/>
          <p:nvPr/>
        </p:nvGrpSpPr>
        <p:grpSpPr>
          <a:xfrm>
            <a:off x="3484810" y="4614570"/>
            <a:ext cx="882204" cy="882201"/>
            <a:chOff x="3484810" y="4295253"/>
            <a:chExt cx="882204" cy="882201"/>
          </a:xfrm>
        </p:grpSpPr>
        <p:sp>
          <p:nvSpPr>
            <p:cNvPr id="48" name="椭圆 47"/>
            <p:cNvSpPr/>
            <p:nvPr/>
          </p:nvSpPr>
          <p:spPr>
            <a:xfrm>
              <a:off x="3484810" y="4295253"/>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9" name="KSO_Shape"/>
            <p:cNvSpPr/>
            <p:nvPr/>
          </p:nvSpPr>
          <p:spPr bwMode="auto">
            <a:xfrm>
              <a:off x="3705240" y="4584930"/>
              <a:ext cx="422029" cy="29442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50" name="文本框 9"/>
          <p:cNvSpPr txBox="1"/>
          <p:nvPr/>
        </p:nvSpPr>
        <p:spPr>
          <a:xfrm>
            <a:off x="431330" y="4710796"/>
            <a:ext cx="2681719" cy="357006"/>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我们直抒几见</a:t>
            </a:r>
            <a:endParaRPr lang="en-US" altLang="zh-CN" sz="1400" dirty="0">
              <a:cs typeface="+mn-ea"/>
              <a:sym typeface="+mn-lt"/>
            </a:endParaRPr>
          </a:p>
        </p:txBody>
      </p:sp>
      <p:grpSp>
        <p:nvGrpSpPr>
          <p:cNvPr id="51" name="组合 50"/>
          <p:cNvGrpSpPr/>
          <p:nvPr/>
        </p:nvGrpSpPr>
        <p:grpSpPr>
          <a:xfrm>
            <a:off x="4180782" y="2864536"/>
            <a:ext cx="882204" cy="882201"/>
            <a:chOff x="4115740" y="2531802"/>
            <a:chExt cx="882204" cy="882201"/>
          </a:xfrm>
        </p:grpSpPr>
        <p:sp>
          <p:nvSpPr>
            <p:cNvPr id="52" name="椭圆 51"/>
            <p:cNvSpPr/>
            <p:nvPr/>
          </p:nvSpPr>
          <p:spPr>
            <a:xfrm>
              <a:off x="4115740" y="2531802"/>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3" name="KSO_Shape"/>
            <p:cNvSpPr/>
            <p:nvPr/>
          </p:nvSpPr>
          <p:spPr bwMode="auto">
            <a:xfrm>
              <a:off x="4377200" y="2851977"/>
              <a:ext cx="374030" cy="29855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54" name="文本框 9"/>
          <p:cNvSpPr txBox="1"/>
          <p:nvPr/>
        </p:nvSpPr>
        <p:spPr>
          <a:xfrm>
            <a:off x="1375609" y="2932592"/>
            <a:ext cx="2584341"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我们全都参加团队的会议和讨论</a:t>
            </a:r>
            <a:endParaRPr lang="en-US" altLang="zh-CN" sz="1400" dirty="0">
              <a:cs typeface="+mn-ea"/>
              <a:sym typeface="+mn-lt"/>
            </a:endParaRPr>
          </a:p>
        </p:txBody>
      </p:sp>
      <p:grpSp>
        <p:nvGrpSpPr>
          <p:cNvPr id="55" name="组合 54"/>
          <p:cNvGrpSpPr/>
          <p:nvPr/>
        </p:nvGrpSpPr>
        <p:grpSpPr>
          <a:xfrm>
            <a:off x="5654908" y="2290846"/>
            <a:ext cx="882204" cy="882201"/>
            <a:chOff x="5654902" y="1971529"/>
            <a:chExt cx="882204" cy="882201"/>
          </a:xfrm>
        </p:grpSpPr>
        <p:sp>
          <p:nvSpPr>
            <p:cNvPr id="56" name="椭圆 55"/>
            <p:cNvSpPr/>
            <p:nvPr/>
          </p:nvSpPr>
          <p:spPr>
            <a:xfrm>
              <a:off x="5654902" y="1971529"/>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7" name="KSO_Shape"/>
            <p:cNvSpPr/>
            <p:nvPr/>
          </p:nvSpPr>
          <p:spPr bwMode="auto">
            <a:xfrm>
              <a:off x="5915390" y="2205658"/>
              <a:ext cx="373183" cy="37536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58" name="文本框 9"/>
          <p:cNvSpPr txBox="1"/>
          <p:nvPr/>
        </p:nvSpPr>
        <p:spPr>
          <a:xfrm>
            <a:off x="4377198" y="1753849"/>
            <a:ext cx="3373374" cy="357006"/>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我们倾听其他成员的身音</a:t>
            </a:r>
            <a:endParaRPr lang="en-US" altLang="zh-CN" sz="1400" dirty="0">
              <a:cs typeface="+mn-ea"/>
              <a:sym typeface="+mn-lt"/>
            </a:endParaRPr>
          </a:p>
        </p:txBody>
      </p:sp>
      <p:grpSp>
        <p:nvGrpSpPr>
          <p:cNvPr id="59" name="组合 58"/>
          <p:cNvGrpSpPr/>
          <p:nvPr/>
        </p:nvGrpSpPr>
        <p:grpSpPr>
          <a:xfrm>
            <a:off x="7300851" y="2864536"/>
            <a:ext cx="882204" cy="882201"/>
            <a:chOff x="7300845" y="2545219"/>
            <a:chExt cx="882204" cy="882201"/>
          </a:xfrm>
        </p:grpSpPr>
        <p:sp>
          <p:nvSpPr>
            <p:cNvPr id="60" name="椭圆 59"/>
            <p:cNvSpPr/>
            <p:nvPr/>
          </p:nvSpPr>
          <p:spPr>
            <a:xfrm>
              <a:off x="7300845" y="2545219"/>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61" name="KSO_Shape"/>
            <p:cNvSpPr/>
            <p:nvPr/>
          </p:nvSpPr>
          <p:spPr bwMode="auto">
            <a:xfrm>
              <a:off x="7562156" y="2823603"/>
              <a:ext cx="376840" cy="3254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grpSp>
      <p:sp>
        <p:nvSpPr>
          <p:cNvPr id="62" name="文本框 9"/>
          <p:cNvSpPr txBox="1"/>
          <p:nvPr/>
        </p:nvSpPr>
        <p:spPr>
          <a:xfrm>
            <a:off x="8073834" y="2873848"/>
            <a:ext cx="2467886"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我们有足够的信息去独立或协同工作</a:t>
            </a:r>
            <a:endParaRPr lang="en-US" altLang="zh-CN" sz="1400" dirty="0">
              <a:cs typeface="+mn-ea"/>
              <a:sym typeface="+mn-lt"/>
            </a:endParaRPr>
          </a:p>
        </p:txBody>
      </p:sp>
      <p:grpSp>
        <p:nvGrpSpPr>
          <p:cNvPr id="63" name="组合 62"/>
          <p:cNvGrpSpPr/>
          <p:nvPr/>
        </p:nvGrpSpPr>
        <p:grpSpPr>
          <a:xfrm>
            <a:off x="8073834" y="4566748"/>
            <a:ext cx="882204" cy="882201"/>
            <a:chOff x="8073828" y="4247431"/>
            <a:chExt cx="882204" cy="882201"/>
          </a:xfrm>
        </p:grpSpPr>
        <p:sp>
          <p:nvSpPr>
            <p:cNvPr id="64" name="椭圆 63"/>
            <p:cNvSpPr/>
            <p:nvPr/>
          </p:nvSpPr>
          <p:spPr>
            <a:xfrm>
              <a:off x="8073828" y="4247431"/>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65" name="KSO_Shape"/>
            <p:cNvSpPr/>
            <p:nvPr/>
          </p:nvSpPr>
          <p:spPr bwMode="auto">
            <a:xfrm>
              <a:off x="8329596" y="4529141"/>
              <a:ext cx="329802" cy="32167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66" name="文本框 9"/>
          <p:cNvSpPr txBox="1"/>
          <p:nvPr/>
        </p:nvSpPr>
        <p:spPr>
          <a:xfrm>
            <a:off x="8816569" y="4757446"/>
            <a:ext cx="2414844"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我们勇敢地面对并且开诚不公地处理不同意见</a:t>
            </a:r>
          </a:p>
        </p:txBody>
      </p:sp>
      <p:sp>
        <p:nvSpPr>
          <p:cNvPr id="67" name="任意多边形 66"/>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lIns="121826" tIns="60914" rIns="121826" bIns="60914"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68" name="任意多边形 67"/>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blipFill dpi="0" rotWithShape="1">
            <a:blip r:embed="rId3">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lIns="121826" tIns="60914" rIns="121826" bIns="60914"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69" name="任意多边形 68"/>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rgbClr val="AF231C"/>
          </a:solidFill>
          <a:ln w="25400" cap="flat" cmpd="sng" algn="ctr">
            <a:noFill/>
            <a:prstDash val="solid"/>
          </a:ln>
          <a:effectLst/>
        </p:spPr>
        <p:txBody>
          <a:bodyPr lIns="121826" tIns="60914" rIns="121826" bIns="60914" rtlCol="0" anchor="ctr"/>
          <a:lstStyle/>
          <a:p>
            <a:pPr marL="0" marR="0" lvl="0" indent="0" algn="ctr" defTabSz="949983"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nvGrpSpPr>
          <p:cNvPr id="70" name="组合 69">
            <a:extLst>
              <a:ext uri="{FF2B5EF4-FFF2-40B4-BE49-F238E27FC236}">
                <a16:creationId xmlns="" xmlns:a16="http://schemas.microsoft.com/office/drawing/2014/main" id="{C5A3364A-872A-4C05-96FC-5409476AB404}"/>
              </a:ext>
            </a:extLst>
          </p:cNvPr>
          <p:cNvGrpSpPr/>
          <p:nvPr/>
        </p:nvGrpSpPr>
        <p:grpSpPr>
          <a:xfrm>
            <a:off x="167640" y="181209"/>
            <a:ext cx="8193773" cy="825419"/>
            <a:chOff x="167640" y="-66441"/>
            <a:chExt cx="8193773" cy="825419"/>
          </a:xfrm>
        </p:grpSpPr>
        <p:sp>
          <p:nvSpPr>
            <p:cNvPr id="71" name="矩形 70">
              <a:extLst>
                <a:ext uri="{FF2B5EF4-FFF2-40B4-BE49-F238E27FC236}">
                  <a16:creationId xmlns="" xmlns:a16="http://schemas.microsoft.com/office/drawing/2014/main" id="{DA493FDB-9EFD-409F-AAAA-7A17540AE84B}"/>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2" name="矩形 71">
              <a:extLst>
                <a:ext uri="{FF2B5EF4-FFF2-40B4-BE49-F238E27FC236}">
                  <a16:creationId xmlns="" xmlns:a16="http://schemas.microsoft.com/office/drawing/2014/main" id="{38CCFB3E-9864-4BD0-966E-81755C67A924}"/>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3" name="Rectangle 6">
              <a:extLst>
                <a:ext uri="{FF2B5EF4-FFF2-40B4-BE49-F238E27FC236}">
                  <a16:creationId xmlns="" xmlns:a16="http://schemas.microsoft.com/office/drawing/2014/main" id="{84ADB6C1-B821-43AA-8858-91481A2074E2}"/>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381322734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16"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500" fill="hold"/>
                                        <p:tgtEl>
                                          <p:spTgt spid="62"/>
                                        </p:tgtEl>
                                        <p:attrNameLst>
                                          <p:attrName>ppt_w</p:attrName>
                                        </p:attrNameLst>
                                      </p:cBhvr>
                                      <p:tavLst>
                                        <p:tav tm="0">
                                          <p:val>
                                            <p:fltVal val="0"/>
                                          </p:val>
                                        </p:tav>
                                        <p:tav tm="100000">
                                          <p:val>
                                            <p:strVal val="#ppt_w"/>
                                          </p:val>
                                        </p:tav>
                                      </p:tavLst>
                                    </p:anim>
                                    <p:anim calcmode="lin" valueType="num">
                                      <p:cBhvr>
                                        <p:cTn id="64" dur="500" fill="hold"/>
                                        <p:tgtEl>
                                          <p:spTgt spid="62"/>
                                        </p:tgtEl>
                                        <p:attrNameLst>
                                          <p:attrName>ppt_h</p:attrName>
                                        </p:attrNameLst>
                                      </p:cBhvr>
                                      <p:tavLst>
                                        <p:tav tm="0">
                                          <p:val>
                                            <p:fltVal val="0"/>
                                          </p:val>
                                        </p:tav>
                                        <p:tav tm="100000">
                                          <p:val>
                                            <p:strVal val="#ppt_h"/>
                                          </p:val>
                                        </p:tav>
                                      </p:tavLst>
                                    </p:anim>
                                    <p:animEffect transition="in" filter="fade">
                                      <p:cBhvr>
                                        <p:cTn id="65" dur="500"/>
                                        <p:tgtEl>
                                          <p:spTgt spid="6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childTnLst>
                                </p:cTn>
                              </p:par>
                            </p:childTnLst>
                          </p:cTn>
                        </p:par>
                        <p:par>
                          <p:cTn id="75" fill="hold">
                            <p:stCondLst>
                              <p:cond delay="3500"/>
                            </p:stCondLst>
                            <p:childTnLst>
                              <p:par>
                                <p:cTn id="76" presetID="10" presetClass="entr" presetSubtype="0" fill="hold" grpId="0" nodeType="afterEffect">
                                  <p:stCondLst>
                                    <p:cond delay="200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childTnLst>
                                </p:cTn>
                              </p:par>
                            </p:childTnLst>
                          </p:cTn>
                        </p:par>
                        <p:par>
                          <p:cTn id="79" fill="hold">
                            <p:stCondLst>
                              <p:cond delay="6500"/>
                            </p:stCondLst>
                            <p:childTnLst>
                              <p:par>
                                <p:cTn id="80" presetID="10" presetClass="entr" presetSubtype="0" fill="hold" grpId="0" nodeType="afterEffect">
                                  <p:stCondLst>
                                    <p:cond delay="200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0" grpId="0"/>
      <p:bldP spid="54" grpId="0"/>
      <p:bldP spid="58" grpId="0"/>
      <p:bldP spid="62" grpId="0"/>
      <p:bldP spid="66" grpId="0"/>
      <p:bldP spid="67" grpId="0" animBg="1"/>
      <p:bldP spid="68" grpId="0" animBg="1"/>
      <p:bldP spid="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214901" y="4213146"/>
            <a:ext cx="7790120" cy="2922167"/>
            <a:chOff x="1621221" y="2191040"/>
            <a:chExt cx="5845154" cy="1776735"/>
          </a:xfrm>
        </p:grpSpPr>
        <p:cxnSp>
          <p:nvCxnSpPr>
            <p:cNvPr id="11" name="Straight Connector 30"/>
            <p:cNvCxnSpPr>
              <a:stCxn id="18" idx="0"/>
            </p:cNvCxnSpPr>
            <p:nvPr/>
          </p:nvCxnSpPr>
          <p:spPr>
            <a:xfrm flipH="1">
              <a:off x="1621221" y="3377928"/>
              <a:ext cx="31848" cy="589847"/>
            </a:xfrm>
            <a:prstGeom prst="line">
              <a:avLst/>
            </a:prstGeom>
            <a:noFill/>
            <a:ln w="19050" cap="flat" cmpd="sng" algn="ctr">
              <a:solidFill>
                <a:srgbClr val="7F7F7F">
                  <a:lumMod val="50000"/>
                </a:srgbClr>
              </a:solidFill>
              <a:prstDash val="solid"/>
            </a:ln>
            <a:effectLst/>
          </p:spPr>
        </p:cxnSp>
        <p:cxnSp>
          <p:nvCxnSpPr>
            <p:cNvPr id="12" name="Straight Connector 35"/>
            <p:cNvCxnSpPr/>
            <p:nvPr/>
          </p:nvCxnSpPr>
          <p:spPr>
            <a:xfrm flipH="1">
              <a:off x="3067475" y="2191040"/>
              <a:ext cx="265" cy="1609088"/>
            </a:xfrm>
            <a:prstGeom prst="line">
              <a:avLst/>
            </a:prstGeom>
            <a:noFill/>
            <a:ln w="19050" cap="flat" cmpd="sng" algn="ctr">
              <a:solidFill>
                <a:srgbClr val="7F7F7F">
                  <a:lumMod val="50000"/>
                </a:srgbClr>
              </a:solidFill>
              <a:prstDash val="solid"/>
            </a:ln>
            <a:effectLst/>
          </p:spPr>
        </p:cxnSp>
        <p:cxnSp>
          <p:nvCxnSpPr>
            <p:cNvPr id="13" name="Straight Connector 52"/>
            <p:cNvCxnSpPr/>
            <p:nvPr/>
          </p:nvCxnSpPr>
          <p:spPr>
            <a:xfrm>
              <a:off x="4533952" y="2645519"/>
              <a:ext cx="0" cy="1075184"/>
            </a:xfrm>
            <a:prstGeom prst="line">
              <a:avLst/>
            </a:prstGeom>
            <a:noFill/>
            <a:ln w="19050" cap="flat" cmpd="sng" algn="ctr">
              <a:solidFill>
                <a:srgbClr val="7F7F7F">
                  <a:lumMod val="50000"/>
                </a:srgbClr>
              </a:solidFill>
              <a:prstDash val="solid"/>
            </a:ln>
            <a:effectLst/>
          </p:spPr>
        </p:cxnSp>
        <p:cxnSp>
          <p:nvCxnSpPr>
            <p:cNvPr id="14" name="Straight Connector 63"/>
            <p:cNvCxnSpPr>
              <a:stCxn id="27" idx="0"/>
            </p:cNvCxnSpPr>
            <p:nvPr/>
          </p:nvCxnSpPr>
          <p:spPr>
            <a:xfrm flipH="1">
              <a:off x="6020152" y="2625239"/>
              <a:ext cx="2481" cy="1173924"/>
            </a:xfrm>
            <a:prstGeom prst="line">
              <a:avLst/>
            </a:prstGeom>
            <a:noFill/>
            <a:ln w="19050" cap="flat" cmpd="sng" algn="ctr">
              <a:solidFill>
                <a:srgbClr val="7F7F7F">
                  <a:lumMod val="50000"/>
                </a:srgbClr>
              </a:solidFill>
              <a:prstDash val="solid"/>
            </a:ln>
            <a:effectLst/>
          </p:spPr>
        </p:cxnSp>
        <p:cxnSp>
          <p:nvCxnSpPr>
            <p:cNvPr id="15" name="Straight Connector 67"/>
            <p:cNvCxnSpPr>
              <a:stCxn id="30" idx="0"/>
            </p:cNvCxnSpPr>
            <p:nvPr/>
          </p:nvCxnSpPr>
          <p:spPr>
            <a:xfrm>
              <a:off x="7463187" y="3280287"/>
              <a:ext cx="3188" cy="519841"/>
            </a:xfrm>
            <a:prstGeom prst="line">
              <a:avLst/>
            </a:prstGeom>
            <a:noFill/>
            <a:ln w="19050" cap="flat" cmpd="sng" algn="ctr">
              <a:solidFill>
                <a:srgbClr val="7F7F7F">
                  <a:lumMod val="50000"/>
                </a:srgbClr>
              </a:solidFill>
              <a:prstDash val="solid"/>
            </a:ln>
            <a:effectLst/>
          </p:spPr>
        </p:cxnSp>
      </p:grpSp>
      <p:pic>
        <p:nvPicPr>
          <p:cNvPr id="16"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20616" y="5804902"/>
            <a:ext cx="9952432" cy="1063421"/>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1439585" y="4488872"/>
            <a:ext cx="1634780" cy="1676330"/>
            <a:chOff x="1135986" y="1137186"/>
            <a:chExt cx="1163482" cy="1343702"/>
          </a:xfrm>
        </p:grpSpPr>
        <p:sp>
          <p:nvSpPr>
            <p:cNvPr id="18" name="Freeform 27"/>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 name="Freeform 27"/>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20" name="组合 19"/>
          <p:cNvGrpSpPr/>
          <p:nvPr/>
        </p:nvGrpSpPr>
        <p:grpSpPr>
          <a:xfrm>
            <a:off x="3383238" y="3493966"/>
            <a:ext cx="1550629" cy="1791465"/>
            <a:chOff x="1135986" y="1137186"/>
            <a:chExt cx="1163482" cy="1343702"/>
          </a:xfrm>
        </p:grpSpPr>
        <p:sp>
          <p:nvSpPr>
            <p:cNvPr id="21" name="Freeform 27"/>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2" name="Freeform 27"/>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23" name="组合 22"/>
          <p:cNvGrpSpPr/>
          <p:nvPr/>
        </p:nvGrpSpPr>
        <p:grpSpPr>
          <a:xfrm>
            <a:off x="5321523" y="3218859"/>
            <a:ext cx="1550629" cy="1791465"/>
            <a:chOff x="1135986" y="1137186"/>
            <a:chExt cx="1163482" cy="1343702"/>
          </a:xfrm>
        </p:grpSpPr>
        <p:sp>
          <p:nvSpPr>
            <p:cNvPr id="24" name="Freeform 27"/>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5" name="Freeform 27"/>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26" name="组合 25"/>
          <p:cNvGrpSpPr/>
          <p:nvPr/>
        </p:nvGrpSpPr>
        <p:grpSpPr>
          <a:xfrm>
            <a:off x="7305208" y="3135801"/>
            <a:ext cx="1550629" cy="1791465"/>
            <a:chOff x="1135986" y="1137186"/>
            <a:chExt cx="1163482" cy="1343702"/>
          </a:xfrm>
        </p:grpSpPr>
        <p:sp>
          <p:nvSpPr>
            <p:cNvPr id="27" name="Freeform 27"/>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8" name="Freeform 27"/>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29" name="组合 28"/>
          <p:cNvGrpSpPr/>
          <p:nvPr/>
        </p:nvGrpSpPr>
        <p:grpSpPr>
          <a:xfrm>
            <a:off x="9225103" y="4213147"/>
            <a:ext cx="1550629" cy="1791465"/>
            <a:chOff x="1135986" y="1137186"/>
            <a:chExt cx="1163482" cy="1343702"/>
          </a:xfrm>
        </p:grpSpPr>
        <p:sp>
          <p:nvSpPr>
            <p:cNvPr id="30" name="Freeform 27"/>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1" name="Freeform 27"/>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32" name="文本框 37"/>
          <p:cNvSpPr>
            <a:spLocks noChangeArrowheads="1"/>
          </p:cNvSpPr>
          <p:nvPr/>
        </p:nvSpPr>
        <p:spPr bwMode="auto">
          <a:xfrm>
            <a:off x="1954635" y="5039575"/>
            <a:ext cx="56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01</a:t>
            </a:r>
            <a:endParaRPr lang="zh-CN" altLang="en-US" sz="2400" b="1" dirty="0">
              <a:solidFill>
                <a:srgbClr val="FFFFFF"/>
              </a:solidFill>
              <a:latin typeface="+mn-lt"/>
              <a:ea typeface="+mn-ea"/>
              <a:cs typeface="+mn-ea"/>
              <a:sym typeface="+mn-lt"/>
            </a:endParaRPr>
          </a:p>
        </p:txBody>
      </p:sp>
      <p:sp>
        <p:nvSpPr>
          <p:cNvPr id="33" name="文本框 37"/>
          <p:cNvSpPr>
            <a:spLocks noChangeArrowheads="1"/>
          </p:cNvSpPr>
          <p:nvPr/>
        </p:nvSpPr>
        <p:spPr bwMode="auto">
          <a:xfrm>
            <a:off x="3900448" y="4066577"/>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02</a:t>
            </a:r>
            <a:endParaRPr lang="zh-CN" altLang="en-US" sz="2400" b="1" dirty="0">
              <a:solidFill>
                <a:srgbClr val="FFFFFF"/>
              </a:solidFill>
              <a:latin typeface="+mn-lt"/>
              <a:ea typeface="+mn-ea"/>
              <a:cs typeface="+mn-ea"/>
              <a:sym typeface="+mn-lt"/>
            </a:endParaRPr>
          </a:p>
        </p:txBody>
      </p:sp>
      <p:sp>
        <p:nvSpPr>
          <p:cNvPr id="34" name="文本框 37"/>
          <p:cNvSpPr>
            <a:spLocks noChangeArrowheads="1"/>
          </p:cNvSpPr>
          <p:nvPr/>
        </p:nvSpPr>
        <p:spPr bwMode="auto">
          <a:xfrm>
            <a:off x="5800832" y="3829472"/>
            <a:ext cx="56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03</a:t>
            </a:r>
            <a:endParaRPr lang="zh-CN" altLang="en-US" sz="2400" b="1" dirty="0">
              <a:solidFill>
                <a:srgbClr val="FFFFFF"/>
              </a:solidFill>
              <a:latin typeface="+mn-lt"/>
              <a:ea typeface="+mn-ea"/>
              <a:cs typeface="+mn-ea"/>
              <a:sym typeface="+mn-lt"/>
            </a:endParaRPr>
          </a:p>
        </p:txBody>
      </p:sp>
      <p:sp>
        <p:nvSpPr>
          <p:cNvPr id="35" name="文本框 37"/>
          <p:cNvSpPr>
            <a:spLocks noChangeArrowheads="1"/>
          </p:cNvSpPr>
          <p:nvPr/>
        </p:nvSpPr>
        <p:spPr bwMode="auto">
          <a:xfrm>
            <a:off x="7799030" y="3749167"/>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04</a:t>
            </a:r>
            <a:endParaRPr lang="zh-CN" altLang="en-US" sz="2400" b="1" dirty="0">
              <a:solidFill>
                <a:srgbClr val="FFFFFF"/>
              </a:solidFill>
              <a:latin typeface="+mn-lt"/>
              <a:ea typeface="+mn-ea"/>
              <a:cs typeface="+mn-ea"/>
              <a:sym typeface="+mn-lt"/>
            </a:endParaRPr>
          </a:p>
        </p:txBody>
      </p:sp>
      <p:sp>
        <p:nvSpPr>
          <p:cNvPr id="36" name="文本框 37"/>
          <p:cNvSpPr>
            <a:spLocks noChangeArrowheads="1"/>
          </p:cNvSpPr>
          <p:nvPr/>
        </p:nvSpPr>
        <p:spPr bwMode="auto">
          <a:xfrm>
            <a:off x="9799461" y="4823766"/>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05</a:t>
            </a:r>
            <a:endParaRPr lang="zh-CN" altLang="en-US" sz="2400" b="1" dirty="0">
              <a:solidFill>
                <a:srgbClr val="FFFFFF"/>
              </a:solidFill>
              <a:latin typeface="+mn-lt"/>
              <a:ea typeface="+mn-ea"/>
              <a:cs typeface="+mn-ea"/>
              <a:sym typeface="+mn-lt"/>
            </a:endParaRPr>
          </a:p>
        </p:txBody>
      </p:sp>
      <p:sp>
        <p:nvSpPr>
          <p:cNvPr id="37" name="文本框 14"/>
          <p:cNvSpPr txBox="1">
            <a:spLocks noChangeArrowheads="1"/>
          </p:cNvSpPr>
          <p:nvPr/>
        </p:nvSpPr>
        <p:spPr bwMode="auto">
          <a:xfrm>
            <a:off x="1149129" y="3593414"/>
            <a:ext cx="1997853"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marL="0" lvl="1" indent="0" algn="ctr" eaLnBrk="1" hangingPunct="1">
              <a:buClr>
                <a:srgbClr val="8B4C13"/>
              </a:buClr>
              <a:defRPr/>
            </a:pPr>
            <a:r>
              <a:rPr lang="zh-CN" altLang="en-US" sz="1600" dirty="0">
                <a:solidFill>
                  <a:schemeClr val="tx1">
                    <a:lumMod val="85000"/>
                    <a:lumOff val="15000"/>
                  </a:schemeClr>
                </a:solidFill>
                <a:latin typeface="+mn-lt"/>
                <a:ea typeface="+mn-ea"/>
                <a:cs typeface="+mn-ea"/>
                <a:sym typeface="+mn-lt"/>
              </a:rPr>
              <a:t>我们都被认为是有价值的，得到信任并受到尊重</a:t>
            </a:r>
            <a:endParaRPr lang="en-US" altLang="zh-CN" sz="1600" dirty="0">
              <a:solidFill>
                <a:schemeClr val="tx1">
                  <a:lumMod val="85000"/>
                  <a:lumOff val="15000"/>
                </a:schemeClr>
              </a:solidFill>
              <a:latin typeface="+mn-lt"/>
              <a:ea typeface="+mn-ea"/>
              <a:cs typeface="+mn-ea"/>
              <a:sym typeface="+mn-lt"/>
            </a:endParaRPr>
          </a:p>
        </p:txBody>
      </p:sp>
      <p:sp>
        <p:nvSpPr>
          <p:cNvPr id="38" name="文本框 17"/>
          <p:cNvSpPr txBox="1">
            <a:spLocks noChangeArrowheads="1"/>
          </p:cNvSpPr>
          <p:nvPr/>
        </p:nvSpPr>
        <p:spPr bwMode="auto">
          <a:xfrm>
            <a:off x="3330920" y="2702950"/>
            <a:ext cx="1702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marL="0" lvl="1" indent="0" algn="ctr" eaLnBrk="1" hangingPunct="1">
              <a:buClr>
                <a:srgbClr val="8B4C13"/>
              </a:buClr>
              <a:defRPr/>
            </a:pPr>
            <a:r>
              <a:rPr lang="zh-CN" altLang="en-US" sz="1600" dirty="0">
                <a:solidFill>
                  <a:schemeClr val="tx1">
                    <a:lumMod val="85000"/>
                    <a:lumOff val="15000"/>
                  </a:schemeClr>
                </a:solidFill>
                <a:latin typeface="+mn-lt"/>
                <a:ea typeface="+mn-ea"/>
                <a:cs typeface="+mn-ea"/>
                <a:sym typeface="+mn-lt"/>
              </a:rPr>
              <a:t>考虑每一个人的意见</a:t>
            </a:r>
            <a:endParaRPr lang="en-US" altLang="zh-CN" sz="1600" dirty="0">
              <a:solidFill>
                <a:schemeClr val="tx1">
                  <a:lumMod val="85000"/>
                  <a:lumOff val="15000"/>
                </a:schemeClr>
              </a:solidFill>
              <a:latin typeface="+mn-lt"/>
              <a:ea typeface="+mn-ea"/>
              <a:cs typeface="+mn-ea"/>
              <a:sym typeface="+mn-lt"/>
            </a:endParaRPr>
          </a:p>
        </p:txBody>
      </p:sp>
      <p:sp>
        <p:nvSpPr>
          <p:cNvPr id="39" name="文本框 17"/>
          <p:cNvSpPr txBox="1">
            <a:spLocks noChangeArrowheads="1"/>
          </p:cNvSpPr>
          <p:nvPr/>
        </p:nvSpPr>
        <p:spPr bwMode="auto">
          <a:xfrm>
            <a:off x="5140755" y="2238466"/>
            <a:ext cx="2113867"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我们接受他人意见并坦言已见</a:t>
            </a:r>
          </a:p>
        </p:txBody>
      </p:sp>
      <p:sp>
        <p:nvSpPr>
          <p:cNvPr id="40" name="文本框 17"/>
          <p:cNvSpPr txBox="1">
            <a:spLocks noChangeArrowheads="1"/>
          </p:cNvSpPr>
          <p:nvPr/>
        </p:nvSpPr>
        <p:spPr bwMode="auto">
          <a:xfrm>
            <a:off x="6566684" y="2625507"/>
            <a:ext cx="3021771" cy="41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我们相互坦诚相待</a:t>
            </a:r>
            <a:endParaRPr lang="en-US" altLang="zh-CN" sz="1600" dirty="0">
              <a:solidFill>
                <a:schemeClr val="tx1">
                  <a:lumMod val="85000"/>
                  <a:lumOff val="15000"/>
                </a:schemeClr>
              </a:solidFill>
              <a:latin typeface="+mn-lt"/>
              <a:ea typeface="+mn-ea"/>
              <a:cs typeface="+mn-ea"/>
              <a:sym typeface="+mn-lt"/>
            </a:endParaRPr>
          </a:p>
        </p:txBody>
      </p:sp>
      <p:sp>
        <p:nvSpPr>
          <p:cNvPr id="41" name="文本框 17"/>
          <p:cNvSpPr txBox="1">
            <a:spLocks noChangeArrowheads="1"/>
          </p:cNvSpPr>
          <p:nvPr/>
        </p:nvSpPr>
        <p:spPr bwMode="auto">
          <a:xfrm>
            <a:off x="9119701" y="3384097"/>
            <a:ext cx="1922493" cy="78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我们为整个团队而感到自豪</a:t>
            </a:r>
          </a:p>
        </p:txBody>
      </p:sp>
      <p:grpSp>
        <p:nvGrpSpPr>
          <p:cNvPr id="42" name="组合 41"/>
          <p:cNvGrpSpPr>
            <a:grpSpLocks/>
          </p:cNvGrpSpPr>
          <p:nvPr/>
        </p:nvGrpSpPr>
        <p:grpSpPr bwMode="auto">
          <a:xfrm>
            <a:off x="5008236" y="849825"/>
            <a:ext cx="2378904" cy="633413"/>
            <a:chOff x="6402759" y="1340767"/>
            <a:chExt cx="1551734" cy="756855"/>
          </a:xfrm>
        </p:grpSpPr>
        <p:sp>
          <p:nvSpPr>
            <p:cNvPr id="43" name="圆角矩形 42"/>
            <p:cNvSpPr/>
            <p:nvPr/>
          </p:nvSpPr>
          <p:spPr>
            <a:xfrm>
              <a:off x="6402759" y="1340767"/>
              <a:ext cx="155173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4" name="圆角矩形 43"/>
            <p:cNvSpPr/>
            <p:nvPr/>
          </p:nvSpPr>
          <p:spPr>
            <a:xfrm>
              <a:off x="6496989" y="1445096"/>
              <a:ext cx="1436976"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45" name="文本框 44"/>
            <p:cNvSpPr txBox="1"/>
            <p:nvPr/>
          </p:nvSpPr>
          <p:spPr>
            <a:xfrm flipH="1">
              <a:off x="6465923" y="1386292"/>
              <a:ext cx="1488569"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相互信任和尊重</a:t>
              </a:r>
            </a:p>
          </p:txBody>
        </p:sp>
      </p:grpSp>
      <p:grpSp>
        <p:nvGrpSpPr>
          <p:cNvPr id="46" name="组合 45">
            <a:extLst>
              <a:ext uri="{FF2B5EF4-FFF2-40B4-BE49-F238E27FC236}">
                <a16:creationId xmlns="" xmlns:a16="http://schemas.microsoft.com/office/drawing/2014/main" id="{18D37500-8DF4-458C-875A-ECBB657B2E08}"/>
              </a:ext>
            </a:extLst>
          </p:cNvPr>
          <p:cNvGrpSpPr/>
          <p:nvPr/>
        </p:nvGrpSpPr>
        <p:grpSpPr>
          <a:xfrm>
            <a:off x="167640" y="181209"/>
            <a:ext cx="8193773" cy="825419"/>
            <a:chOff x="167640" y="-66441"/>
            <a:chExt cx="8193773" cy="825419"/>
          </a:xfrm>
        </p:grpSpPr>
        <p:sp>
          <p:nvSpPr>
            <p:cNvPr id="47" name="矩形 46">
              <a:extLst>
                <a:ext uri="{FF2B5EF4-FFF2-40B4-BE49-F238E27FC236}">
                  <a16:creationId xmlns="" xmlns:a16="http://schemas.microsoft.com/office/drawing/2014/main" id="{2438B809-9CBD-475A-8F63-2B8A3D830BD2}"/>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8" name="矩形 47">
              <a:extLst>
                <a:ext uri="{FF2B5EF4-FFF2-40B4-BE49-F238E27FC236}">
                  <a16:creationId xmlns="" xmlns:a16="http://schemas.microsoft.com/office/drawing/2014/main" id="{238E61D3-539F-4EA8-A833-E78FA28B572F}"/>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9" name="Rectangle 6">
              <a:extLst>
                <a:ext uri="{FF2B5EF4-FFF2-40B4-BE49-F238E27FC236}">
                  <a16:creationId xmlns="" xmlns:a16="http://schemas.microsoft.com/office/drawing/2014/main" id="{64A0CE76-69F4-4D81-B9A8-9883A5909133}"/>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348373329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Vertical)">
                                      <p:cBhvr>
                                        <p:cTn id="59" dur="500"/>
                                        <p:tgtEl>
                                          <p:spTgt spid="3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arn(inVertical)">
                                      <p:cBhvr>
                                        <p:cTn id="62" dur="500"/>
                                        <p:tgtEl>
                                          <p:spTgt spid="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500"/>
                                        <p:tgtEl>
                                          <p:spTgt spid="36"/>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500"/>
                            </p:stCondLst>
                            <p:childTnLst>
                              <p:par>
                                <p:cTn id="79" presetID="2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7613434" y="755850"/>
            <a:ext cx="4176713" cy="52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1485928" y="135014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共享领导权</a:t>
              </a:r>
            </a:p>
          </p:txBody>
        </p:sp>
      </p:grpSp>
      <p:sp>
        <p:nvSpPr>
          <p:cNvPr id="15" name="矩形 14"/>
          <p:cNvSpPr>
            <a:spLocks noChangeArrowheads="1"/>
          </p:cNvSpPr>
          <p:nvPr/>
        </p:nvSpPr>
        <p:spPr bwMode="auto">
          <a:xfrm>
            <a:off x="1148080" y="2778163"/>
            <a:ext cx="70008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我们进行重要的团队决策</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我们共享团队的领导权</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我们相互鼓励</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我们对整个团队提供不断的支持和鼓励，并且庆祝个人和团队取得的成就</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团队成员要从“我们”来考虑问题，而不要以“我”来考虑问题</a:t>
            </a:r>
          </a:p>
        </p:txBody>
      </p:sp>
      <p:grpSp>
        <p:nvGrpSpPr>
          <p:cNvPr id="16" name="组合 15">
            <a:extLst>
              <a:ext uri="{FF2B5EF4-FFF2-40B4-BE49-F238E27FC236}">
                <a16:creationId xmlns="" xmlns:a16="http://schemas.microsoft.com/office/drawing/2014/main" id="{E1172027-AAA8-415F-B9DA-C2D6967E9CD6}"/>
              </a:ext>
            </a:extLst>
          </p:cNvPr>
          <p:cNvGrpSpPr/>
          <p:nvPr/>
        </p:nvGrpSpPr>
        <p:grpSpPr>
          <a:xfrm>
            <a:off x="167640" y="181209"/>
            <a:ext cx="8193773" cy="825419"/>
            <a:chOff x="167640" y="-66441"/>
            <a:chExt cx="8193773" cy="825419"/>
          </a:xfrm>
        </p:grpSpPr>
        <p:sp>
          <p:nvSpPr>
            <p:cNvPr id="17" name="矩形 16">
              <a:extLst>
                <a:ext uri="{FF2B5EF4-FFF2-40B4-BE49-F238E27FC236}">
                  <a16:creationId xmlns="" xmlns:a16="http://schemas.microsoft.com/office/drawing/2014/main" id="{B1D2D69A-7FE6-4538-99B0-AA1FA869660C}"/>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3FD29212-A0F0-4AF8-9485-421F89F5C53D}"/>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41770F93-0703-459E-9309-3A2F6F14E258}"/>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6525277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894775" y="1407138"/>
            <a:ext cx="6734175" cy="489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5532235" y="1660038"/>
            <a:ext cx="5400675" cy="633413"/>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有效的工作程序</a:t>
              </a:r>
            </a:p>
          </p:txBody>
        </p:sp>
      </p:grpSp>
      <p:sp>
        <p:nvSpPr>
          <p:cNvPr id="15" name="矩形 14"/>
          <p:cNvSpPr>
            <a:spLocks noChangeArrowheads="1"/>
          </p:cNvSpPr>
          <p:nvPr/>
        </p:nvSpPr>
        <p:spPr bwMode="auto">
          <a:xfrm>
            <a:off x="5230151" y="2872032"/>
            <a:ext cx="67341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我们鼓励创造和创新</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我们使用有效的程序来安排和跟踪任务与项目</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我们的政策，规定和原则是帮助团队成员更有效和容易的工作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我们的团队有所需的资源去做我们的工作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确定团队成员的变革需求并且对这些需求作出反应</a:t>
            </a:r>
          </a:p>
        </p:txBody>
      </p:sp>
      <p:grpSp>
        <p:nvGrpSpPr>
          <p:cNvPr id="16" name="组合 15">
            <a:extLst>
              <a:ext uri="{FF2B5EF4-FFF2-40B4-BE49-F238E27FC236}">
                <a16:creationId xmlns="" xmlns:a16="http://schemas.microsoft.com/office/drawing/2014/main" id="{71A655DE-0184-4310-969D-18D775A27167}"/>
              </a:ext>
            </a:extLst>
          </p:cNvPr>
          <p:cNvGrpSpPr/>
          <p:nvPr/>
        </p:nvGrpSpPr>
        <p:grpSpPr>
          <a:xfrm>
            <a:off x="167640" y="181209"/>
            <a:ext cx="8193773" cy="825419"/>
            <a:chOff x="167640" y="-66441"/>
            <a:chExt cx="8193773" cy="825419"/>
          </a:xfrm>
        </p:grpSpPr>
        <p:sp>
          <p:nvSpPr>
            <p:cNvPr id="17" name="矩形 16">
              <a:extLst>
                <a:ext uri="{FF2B5EF4-FFF2-40B4-BE49-F238E27FC236}">
                  <a16:creationId xmlns="" xmlns:a16="http://schemas.microsoft.com/office/drawing/2014/main" id="{7A7DCF21-08D4-4011-9027-A218F1CF84E8}"/>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a:extLst>
                <a:ext uri="{FF2B5EF4-FFF2-40B4-BE49-F238E27FC236}">
                  <a16:creationId xmlns="" xmlns:a16="http://schemas.microsoft.com/office/drawing/2014/main" id="{7416B8E7-16B8-4048-B7CA-25A381BB2D74}"/>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a:extLst>
                <a:ext uri="{FF2B5EF4-FFF2-40B4-BE49-F238E27FC236}">
                  <a16:creationId xmlns="" xmlns:a16="http://schemas.microsoft.com/office/drawing/2014/main" id="{DB2E7370-F0AE-4F54-92DF-F2D6672FE25A}"/>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316999356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7165521" y="1136056"/>
            <a:ext cx="453771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1861684" y="1456612"/>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团队成长</a:t>
              </a:r>
            </a:p>
          </p:txBody>
        </p:sp>
      </p:grpSp>
      <p:sp>
        <p:nvSpPr>
          <p:cNvPr id="15" name="矩形 14"/>
          <p:cNvSpPr>
            <a:spLocks noChangeArrowheads="1"/>
          </p:cNvSpPr>
          <p:nvPr/>
        </p:nvSpPr>
        <p:spPr bwMode="auto">
          <a:xfrm>
            <a:off x="918482" y="2569107"/>
            <a:ext cx="64468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我们认可并充分利用每个成员的不同技能、知识和力量</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我们快速研究不同的价值和方法</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我们要努力避免“一言堂”团队</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我们选择新的团队成员</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我们从客户方寻求信息，观点和意见</a:t>
            </a:r>
          </a:p>
        </p:txBody>
      </p:sp>
      <p:grpSp>
        <p:nvGrpSpPr>
          <p:cNvPr id="20" name="组合 19">
            <a:extLst>
              <a:ext uri="{FF2B5EF4-FFF2-40B4-BE49-F238E27FC236}">
                <a16:creationId xmlns="" xmlns:a16="http://schemas.microsoft.com/office/drawing/2014/main" id="{C4A5EB30-A283-4AB6-802A-6C2026C37DBA}"/>
              </a:ext>
            </a:extLst>
          </p:cNvPr>
          <p:cNvGrpSpPr/>
          <p:nvPr/>
        </p:nvGrpSpPr>
        <p:grpSpPr>
          <a:xfrm>
            <a:off x="167640" y="181209"/>
            <a:ext cx="8193773" cy="825419"/>
            <a:chOff x="167640" y="-66441"/>
            <a:chExt cx="8193773" cy="825419"/>
          </a:xfrm>
        </p:grpSpPr>
        <p:sp>
          <p:nvSpPr>
            <p:cNvPr id="21" name="矩形 20">
              <a:extLst>
                <a:ext uri="{FF2B5EF4-FFF2-40B4-BE49-F238E27FC236}">
                  <a16:creationId xmlns="" xmlns:a16="http://schemas.microsoft.com/office/drawing/2014/main" id="{B6613AB6-A264-4574-A162-AB6250AE34AF}"/>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a:extLst>
                <a:ext uri="{FF2B5EF4-FFF2-40B4-BE49-F238E27FC236}">
                  <a16:creationId xmlns="" xmlns:a16="http://schemas.microsoft.com/office/drawing/2014/main" id="{483FA2E0-2A7A-4153-B42A-EA1F76C0CF90}"/>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a:extLst>
                <a:ext uri="{FF2B5EF4-FFF2-40B4-BE49-F238E27FC236}">
                  <a16:creationId xmlns="" xmlns:a16="http://schemas.microsoft.com/office/drawing/2014/main" id="{7FB0F0BE-8B84-4123-9495-F3A8B4E63793}"/>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283375165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5CC4E3D2-638D-405B-B5B4-A099A2FE3778}"/>
              </a:ext>
            </a:extLst>
          </p:cNvPr>
          <p:cNvGrpSpPr/>
          <p:nvPr/>
        </p:nvGrpSpPr>
        <p:grpSpPr>
          <a:xfrm>
            <a:off x="167640" y="377160"/>
            <a:ext cx="6715760" cy="646331"/>
            <a:chOff x="167640" y="129510"/>
            <a:chExt cx="6715760" cy="646331"/>
          </a:xfrm>
        </p:grpSpPr>
        <p:sp>
          <p:nvSpPr>
            <p:cNvPr id="13" name="矩形 12">
              <a:extLst>
                <a:ext uri="{FF2B5EF4-FFF2-40B4-BE49-F238E27FC236}">
                  <a16:creationId xmlns="" xmlns:a16="http://schemas.microsoft.com/office/drawing/2014/main" id="{B3C4660E-469F-4976-B840-C1DFBCE33CC4}"/>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a:extLst>
                <a:ext uri="{FF2B5EF4-FFF2-40B4-BE49-F238E27FC236}">
                  <a16:creationId xmlns="" xmlns:a16="http://schemas.microsoft.com/office/drawing/2014/main" id="{26ECA2CB-74C3-4E32-ABBF-F97D018E8FCF}"/>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a:extLst>
                <a:ext uri="{FF2B5EF4-FFF2-40B4-BE49-F238E27FC236}">
                  <a16:creationId xmlns="" xmlns:a16="http://schemas.microsoft.com/office/drawing/2014/main" id="{8C565936-9D49-4E96-A7D1-69A1B38B6BA0}"/>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团队与群体的区别 </a:t>
              </a:r>
            </a:p>
          </p:txBody>
        </p:sp>
      </p:grpSp>
      <p:graphicFrame>
        <p:nvGraphicFramePr>
          <p:cNvPr id="10" name="表格 15">
            <a:extLst>
              <a:ext uri="{FF2B5EF4-FFF2-40B4-BE49-F238E27FC236}">
                <a16:creationId xmlns="" xmlns:a16="http://schemas.microsoft.com/office/drawing/2014/main" id="{DF5F9919-2CCE-4355-ABE5-D54BA5216631}"/>
              </a:ext>
            </a:extLst>
          </p:cNvPr>
          <p:cNvGraphicFramePr>
            <a:graphicFrameLocks noGrp="1"/>
          </p:cNvGraphicFramePr>
          <p:nvPr>
            <p:extLst>
              <p:ext uri="{D42A27DB-BD31-4B8C-83A1-F6EECF244321}">
                <p14:modId xmlns:p14="http://schemas.microsoft.com/office/powerpoint/2010/main" val="3562081927"/>
              </p:ext>
            </p:extLst>
          </p:nvPr>
        </p:nvGraphicFramePr>
        <p:xfrm>
          <a:off x="2045903" y="1289785"/>
          <a:ext cx="8100194" cy="5191055"/>
        </p:xfrm>
        <a:graphic>
          <a:graphicData uri="http://schemas.openxmlformats.org/drawingml/2006/table">
            <a:tbl>
              <a:tblPr>
                <a:tableStyleId>{5C22544A-7EE6-4342-B048-85BDC9FD1C3A}</a:tableStyleId>
              </a:tblPr>
              <a:tblGrid>
                <a:gridCol w="1472666">
                  <a:extLst>
                    <a:ext uri="{9D8B030D-6E8A-4147-A177-3AD203B41FA5}">
                      <a16:colId xmlns="" xmlns:a16="http://schemas.microsoft.com/office/drawing/2014/main" val="1248378726"/>
                    </a:ext>
                  </a:extLst>
                </a:gridCol>
                <a:gridCol w="6627528">
                  <a:extLst>
                    <a:ext uri="{9D8B030D-6E8A-4147-A177-3AD203B41FA5}">
                      <a16:colId xmlns="" xmlns:a16="http://schemas.microsoft.com/office/drawing/2014/main" val="4275413172"/>
                    </a:ext>
                  </a:extLst>
                </a:gridCol>
              </a:tblGrid>
              <a:tr h="370135">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dirty="0">
                          <a:ln>
                            <a:noFill/>
                          </a:ln>
                          <a:solidFill>
                            <a:schemeClr val="bg1"/>
                          </a:solidFill>
                          <a:effectLst/>
                          <a:latin typeface="+mn-lt"/>
                          <a:ea typeface="+mn-ea"/>
                          <a:cs typeface="+mn-ea"/>
                          <a:sym typeface="+mn-lt"/>
                        </a:rPr>
                        <a:t>群体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强有力的目标，明确的领导人</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94656497"/>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个人负责制</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45297846"/>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群体的目的与更广的组织任务一致</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8113947"/>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个人的工作产品</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930938264"/>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通过有效的会议进行</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7356744"/>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通过群体对他人的间接影响来评定其效果</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43152141"/>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讨论，决策和代表作用</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08962896"/>
                  </a:ext>
                </a:extLst>
              </a:tr>
              <a:tr h="370840">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cap="none" normalizeH="0" baseline="0" dirty="0">
                          <a:ln>
                            <a:noFill/>
                          </a:ln>
                          <a:solidFill>
                            <a:schemeClr val="bg1"/>
                          </a:solidFill>
                          <a:effectLst/>
                          <a:latin typeface="+mn-lt"/>
                          <a:ea typeface="+mn-ea"/>
                          <a:cs typeface="+mn-ea"/>
                          <a:sym typeface="+mn-lt"/>
                        </a:rPr>
                        <a:t>团队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团队成员分担领导作用</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24508951"/>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个人负责和相互负责相结合</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94670563"/>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团体自己产生具体的目的</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64682764"/>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集体的工作产品</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15661183"/>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鼓励进行不限人员参加的讨论和积极地解决问题会议</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80098721"/>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通过评定集体的工作产品直接评定业绩</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399791756"/>
                  </a:ext>
                </a:extLst>
              </a:tr>
              <a:tr h="370840">
                <a:tc vMerge="1">
                  <a:txBody>
                    <a:bodyPr/>
                    <a:lstStyle/>
                    <a:p>
                      <a:endParaRPr lang="zh-CN" altLang="en-US"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共同讨论，共同决策，共同做实事</a:t>
                      </a: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207887283"/>
                  </a:ext>
                </a:extLst>
              </a:tr>
            </a:tbl>
          </a:graphicData>
        </a:graphic>
      </p:graphicFrame>
      <p:cxnSp>
        <p:nvCxnSpPr>
          <p:cNvPr id="18" name="直接连接符 17">
            <a:extLst>
              <a:ext uri="{FF2B5EF4-FFF2-40B4-BE49-F238E27FC236}">
                <a16:creationId xmlns="" xmlns:a16="http://schemas.microsoft.com/office/drawing/2014/main" id="{10D08816-2B60-4BFC-AECC-8610443F8151}"/>
              </a:ext>
            </a:extLst>
          </p:cNvPr>
          <p:cNvCxnSpPr>
            <a:endCxn id="10" idx="3"/>
          </p:cNvCxnSpPr>
          <p:nvPr/>
        </p:nvCxnSpPr>
        <p:spPr>
          <a:xfrm>
            <a:off x="2045903" y="3878981"/>
            <a:ext cx="8100194" cy="6331"/>
          </a:xfrm>
          <a:prstGeom prst="line">
            <a:avLst/>
          </a:prstGeom>
          <a:ln w="508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87125CB6-4E2C-464F-B843-71EBE8388C7C}"/>
              </a:ext>
            </a:extLst>
          </p:cNvPr>
          <p:cNvCxnSpPr/>
          <p:nvPr/>
        </p:nvCxnSpPr>
        <p:spPr>
          <a:xfrm>
            <a:off x="2045903" y="1283454"/>
            <a:ext cx="8100194" cy="6331"/>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B884B8AB-6BD1-400E-8E87-A7F2BBA63AA4}"/>
              </a:ext>
            </a:extLst>
          </p:cNvPr>
          <p:cNvCxnSpPr/>
          <p:nvPr/>
        </p:nvCxnSpPr>
        <p:spPr>
          <a:xfrm>
            <a:off x="2045903" y="6474508"/>
            <a:ext cx="8100194" cy="6331"/>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D8C1CDA-FAA1-4758-9154-B07F6AAF4F9B}"/>
              </a:ext>
            </a:extLst>
          </p:cNvPr>
          <p:cNvCxnSpPr>
            <a:cxnSpLocks/>
          </p:cNvCxnSpPr>
          <p:nvPr/>
        </p:nvCxnSpPr>
        <p:spPr>
          <a:xfrm>
            <a:off x="10146097" y="1296116"/>
            <a:ext cx="0" cy="5191054"/>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488715"/>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360704" y="1372954"/>
            <a:ext cx="5303837"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4596671" y="160427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变革适应性</a:t>
              </a:r>
            </a:p>
          </p:txBody>
        </p:sp>
      </p:grpSp>
      <p:sp>
        <p:nvSpPr>
          <p:cNvPr id="15" name="矩形 14"/>
          <p:cNvSpPr>
            <a:spLocks noChangeArrowheads="1"/>
          </p:cNvSpPr>
          <p:nvPr/>
        </p:nvSpPr>
        <p:spPr bwMode="auto">
          <a:xfrm>
            <a:off x="5451928" y="3102428"/>
            <a:ext cx="8137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我们向得到公认的流程挑战</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对变化我们能作出及时的灵活的反应</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确定团队成员的变革需求并且对这些需求作出反应</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我们把变革当作是成长和提高的机会</a:t>
            </a:r>
          </a:p>
        </p:txBody>
      </p:sp>
      <p:grpSp>
        <p:nvGrpSpPr>
          <p:cNvPr id="20" name="组合 19">
            <a:extLst>
              <a:ext uri="{FF2B5EF4-FFF2-40B4-BE49-F238E27FC236}">
                <a16:creationId xmlns="" xmlns:a16="http://schemas.microsoft.com/office/drawing/2014/main" id="{8B618849-0D77-4590-9691-1785A092F588}"/>
              </a:ext>
            </a:extLst>
          </p:cNvPr>
          <p:cNvGrpSpPr/>
          <p:nvPr/>
        </p:nvGrpSpPr>
        <p:grpSpPr>
          <a:xfrm>
            <a:off x="167640" y="181209"/>
            <a:ext cx="8193773" cy="825419"/>
            <a:chOff x="167640" y="-66441"/>
            <a:chExt cx="8193773" cy="825419"/>
          </a:xfrm>
        </p:grpSpPr>
        <p:sp>
          <p:nvSpPr>
            <p:cNvPr id="21" name="矩形 20">
              <a:extLst>
                <a:ext uri="{FF2B5EF4-FFF2-40B4-BE49-F238E27FC236}">
                  <a16:creationId xmlns="" xmlns:a16="http://schemas.microsoft.com/office/drawing/2014/main" id="{82C19E7D-DC6F-4DF9-A86B-C00EDF94898D}"/>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a:extLst>
                <a:ext uri="{FF2B5EF4-FFF2-40B4-BE49-F238E27FC236}">
                  <a16:creationId xmlns="" xmlns:a16="http://schemas.microsoft.com/office/drawing/2014/main" id="{0CF77AD6-1871-47E6-BB16-6CD7A0779B6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a:extLst>
                <a:ext uri="{FF2B5EF4-FFF2-40B4-BE49-F238E27FC236}">
                  <a16:creationId xmlns="" xmlns:a16="http://schemas.microsoft.com/office/drawing/2014/main" id="{4846C9DC-4A0E-46DA-AF4D-6E8D5D14529C}"/>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268569474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a:grpSpLocks/>
          </p:cNvGrpSpPr>
          <p:nvPr/>
        </p:nvGrpSpPr>
        <p:grpSpPr bwMode="auto">
          <a:xfrm>
            <a:off x="2328245" y="2119662"/>
            <a:ext cx="415108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持续改进</a:t>
              </a:r>
            </a:p>
          </p:txBody>
        </p:sp>
      </p:grpSp>
      <p:sp>
        <p:nvSpPr>
          <p:cNvPr id="15" name="矩形 14"/>
          <p:cNvSpPr>
            <a:spLocks noChangeArrowheads="1"/>
          </p:cNvSpPr>
          <p:nvPr/>
        </p:nvSpPr>
        <p:spPr bwMode="auto">
          <a:xfrm>
            <a:off x="1891285" y="3038472"/>
            <a:ext cx="813593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我们易于承认错误，并从错误中吸取教训</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我们三思而后行</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我们有能力做工作</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我们关注自己与团队的相互关系</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我们听取个人和团队的意见并相互学习</a:t>
            </a:r>
          </a:p>
        </p:txBody>
      </p:sp>
      <p:sp>
        <p:nvSpPr>
          <p:cNvPr id="16" name="椭圆 15"/>
          <p:cNvSpPr/>
          <p:nvPr/>
        </p:nvSpPr>
        <p:spPr>
          <a:xfrm>
            <a:off x="7936973" y="2324886"/>
            <a:ext cx="3256969" cy="3212814"/>
          </a:xfrm>
          <a:prstGeom prst="ellipse">
            <a:avLst/>
          </a:prstGeom>
          <a:blipFill>
            <a:blip r:embed="rId2"/>
            <a:stretch>
              <a:fillRect/>
            </a:stretch>
          </a:blip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1" name="组合 20">
            <a:extLst>
              <a:ext uri="{FF2B5EF4-FFF2-40B4-BE49-F238E27FC236}">
                <a16:creationId xmlns="" xmlns:a16="http://schemas.microsoft.com/office/drawing/2014/main" id="{3CCD3206-7EE2-4E55-8B28-78E7DC3A9064}"/>
              </a:ext>
            </a:extLst>
          </p:cNvPr>
          <p:cNvGrpSpPr/>
          <p:nvPr/>
        </p:nvGrpSpPr>
        <p:grpSpPr>
          <a:xfrm>
            <a:off x="167640" y="181209"/>
            <a:ext cx="8193773" cy="825419"/>
            <a:chOff x="167640" y="-66441"/>
            <a:chExt cx="8193773" cy="825419"/>
          </a:xfrm>
        </p:grpSpPr>
        <p:sp>
          <p:nvSpPr>
            <p:cNvPr id="22" name="矩形 21">
              <a:extLst>
                <a:ext uri="{FF2B5EF4-FFF2-40B4-BE49-F238E27FC236}">
                  <a16:creationId xmlns="" xmlns:a16="http://schemas.microsoft.com/office/drawing/2014/main" id="{4578087C-AA8B-4523-8FE6-22077F72D29A}"/>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矩形 22">
              <a:extLst>
                <a:ext uri="{FF2B5EF4-FFF2-40B4-BE49-F238E27FC236}">
                  <a16:creationId xmlns="" xmlns:a16="http://schemas.microsoft.com/office/drawing/2014/main" id="{A49D172D-ED37-462E-AD82-B6A811FE15F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4" name="Rectangle 6">
              <a:extLst>
                <a:ext uri="{FF2B5EF4-FFF2-40B4-BE49-F238E27FC236}">
                  <a16:creationId xmlns="" xmlns:a16="http://schemas.microsoft.com/office/drawing/2014/main" id="{AB160690-824F-4AEA-B4FB-0AA1EB0BD882}"/>
                </a:ext>
              </a:extLst>
            </p:cNvPr>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p>
          </p:txBody>
        </p:sp>
      </p:grpSp>
    </p:spTree>
    <p:extLst>
      <p:ext uri="{BB962C8B-B14F-4D97-AF65-F5344CB8AC3E}">
        <p14:creationId xmlns:p14="http://schemas.microsoft.com/office/powerpoint/2010/main" val="30390797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a:extLst>
              <a:ext uri="{FF2B5EF4-FFF2-40B4-BE49-F238E27FC236}">
                <a16:creationId xmlns="" xmlns:a16="http://schemas.microsoft.com/office/drawing/2014/main" id="{F28FA434-8EED-4108-A62D-55C80574FB52}"/>
              </a:ext>
            </a:extLst>
          </p:cNvPr>
          <p:cNvSpPr/>
          <p:nvPr/>
        </p:nvSpPr>
        <p:spPr>
          <a:xfrm>
            <a:off x="-25400" y="4360333"/>
            <a:ext cx="12217400" cy="2497667"/>
          </a:xfrm>
          <a:custGeom>
            <a:avLst/>
            <a:gdLst>
              <a:gd name="connsiteX0" fmla="*/ 8898467 w 12217400"/>
              <a:gd name="connsiteY0" fmla="*/ 0 h 2497667"/>
              <a:gd name="connsiteX1" fmla="*/ 12217400 w 12217400"/>
              <a:gd name="connsiteY1" fmla="*/ 0 h 2497667"/>
              <a:gd name="connsiteX2" fmla="*/ 12217400 w 12217400"/>
              <a:gd name="connsiteY2" fmla="*/ 2497667 h 2497667"/>
              <a:gd name="connsiteX3" fmla="*/ 0 w 12217400"/>
              <a:gd name="connsiteY3" fmla="*/ 2497667 h 2497667"/>
              <a:gd name="connsiteX4" fmla="*/ 0 w 12217400"/>
              <a:gd name="connsiteY4" fmla="*/ 2108200 h 2497667"/>
              <a:gd name="connsiteX5" fmla="*/ 7958667 w 12217400"/>
              <a:gd name="connsiteY5" fmla="*/ 2108200 h 2497667"/>
              <a:gd name="connsiteX6" fmla="*/ 8898467 w 12217400"/>
              <a:gd name="connsiteY6" fmla="*/ 0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7400" h="2497667">
                <a:moveTo>
                  <a:pt x="8898467" y="0"/>
                </a:moveTo>
                <a:lnTo>
                  <a:pt x="12217400" y="0"/>
                </a:lnTo>
                <a:lnTo>
                  <a:pt x="12217400" y="2497667"/>
                </a:lnTo>
                <a:lnTo>
                  <a:pt x="0" y="2497667"/>
                </a:lnTo>
                <a:lnTo>
                  <a:pt x="0" y="2108200"/>
                </a:lnTo>
                <a:lnTo>
                  <a:pt x="7958667" y="2108200"/>
                </a:lnTo>
                <a:lnTo>
                  <a:pt x="8898467"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 xmlns:a16="http://schemas.microsoft.com/office/drawing/2014/main" id="{9D0B7A6B-9E06-459D-834C-8317BA493217}"/>
              </a:ext>
            </a:extLst>
          </p:cNvPr>
          <p:cNvSpPr/>
          <p:nvPr/>
        </p:nvSpPr>
        <p:spPr>
          <a:xfrm>
            <a:off x="7520517" y="-1693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 fmla="*/ 292311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23116 w 423333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27150 w 4265083"/>
              <a:gd name="connsiteY3" fmla="*/ 4385733 h 6485466"/>
              <a:gd name="connsiteX4" fmla="*/ 2309283 w 4265083"/>
              <a:gd name="connsiteY4" fmla="*/ 4377266 h 6485466"/>
              <a:gd name="connsiteX5" fmla="*/ 4265083 w 4265083"/>
              <a:gd name="connsiteY5" fmla="*/ 0 h 6485466"/>
              <a:gd name="connsiteX6" fmla="*/ 2954866 w 4265083"/>
              <a:gd name="connsiteY6" fmla="*/ 8466 h 6485466"/>
              <a:gd name="connsiteX0" fmla="*/ 2954866 w 4265083"/>
              <a:gd name="connsiteY0" fmla="*/ 8466 h 6485466"/>
              <a:gd name="connsiteX1" fmla="*/ 0 w 4265083"/>
              <a:gd name="connsiteY1" fmla="*/ 6485466 h 6485466"/>
              <a:gd name="connsiteX2" fmla="*/ 412750 w 4265083"/>
              <a:gd name="connsiteY2" fmla="*/ 6485466 h 6485466"/>
              <a:gd name="connsiteX3" fmla="*/ 1352550 w 4265083"/>
              <a:gd name="connsiteY3" fmla="*/ 4411133 h 6485466"/>
              <a:gd name="connsiteX4" fmla="*/ 2309283 w 4265083"/>
              <a:gd name="connsiteY4" fmla="*/ 4377266 h 6485466"/>
              <a:gd name="connsiteX5" fmla="*/ 4265083 w 4265083"/>
              <a:gd name="connsiteY5" fmla="*/ 0 h 6485466"/>
              <a:gd name="connsiteX6" fmla="*/ 2954866 w 4265083"/>
              <a:gd name="connsiteY6" fmla="*/ 8466 h 64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 xmlns:a16="http://schemas.microsoft.com/office/drawing/2014/main" id="{76AAAD57-5EED-42E1-B0DF-029E1C329C9F}"/>
              </a:ext>
            </a:extLst>
          </p:cNvPr>
          <p:cNvSpPr/>
          <p:nvPr/>
        </p:nvSpPr>
        <p:spPr>
          <a:xfrm>
            <a:off x="3786717" y="-10160"/>
            <a:ext cx="6703483" cy="6477000"/>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40883 w 6703483"/>
              <a:gd name="connsiteY5" fmla="*/ 39285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426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72416 w 6703483"/>
              <a:gd name="connsiteY7" fmla="*/ 2108200 h 6477000"/>
              <a:gd name="connsiteX8" fmla="*/ 1962150 w 6703483"/>
              <a:gd name="connsiteY8" fmla="*/ 2091267 h 6477000"/>
              <a:gd name="connsiteX0" fmla="*/ 1962150 w 6703483"/>
              <a:gd name="connsiteY0" fmla="*/ 2091267 h 6477000"/>
              <a:gd name="connsiteX1" fmla="*/ 2969683 w 6703483"/>
              <a:gd name="connsiteY1" fmla="*/ 8467 h 6477000"/>
              <a:gd name="connsiteX2" fmla="*/ 6703483 w 6703483"/>
              <a:gd name="connsiteY2" fmla="*/ 0 h 6477000"/>
              <a:gd name="connsiteX3" fmla="*/ 3748616 w 6703483"/>
              <a:gd name="connsiteY3" fmla="*/ 6477000 h 6477000"/>
              <a:gd name="connsiteX4" fmla="*/ 0 w 6703483"/>
              <a:gd name="connsiteY4" fmla="*/ 6477000 h 6477000"/>
              <a:gd name="connsiteX5" fmla="*/ 1159933 w 6703483"/>
              <a:gd name="connsiteY5" fmla="*/ 3890433 h 6477000"/>
              <a:gd name="connsiteX6" fmla="*/ 2829983 w 6703483"/>
              <a:gd name="connsiteY6" fmla="*/ 3920067 h 6477000"/>
              <a:gd name="connsiteX7" fmla="*/ 3640666 w 6703483"/>
              <a:gd name="connsiteY7" fmla="*/ 2108200 h 6477000"/>
              <a:gd name="connsiteX8" fmla="*/ 1962150 w 6703483"/>
              <a:gd name="connsiteY8" fmla="*/ 2091267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3483" h="6477000">
                <a:moveTo>
                  <a:pt x="1962150" y="2091267"/>
                </a:moveTo>
                <a:lnTo>
                  <a:pt x="2969683" y="8467"/>
                </a:lnTo>
                <a:lnTo>
                  <a:pt x="6703483" y="0"/>
                </a:lnTo>
                <a:lnTo>
                  <a:pt x="3748616" y="6477000"/>
                </a:lnTo>
                <a:lnTo>
                  <a:pt x="0" y="6477000"/>
                </a:lnTo>
                <a:lnTo>
                  <a:pt x="1159933" y="3890433"/>
                </a:lnTo>
                <a:lnTo>
                  <a:pt x="2829983" y="3920067"/>
                </a:lnTo>
                <a:lnTo>
                  <a:pt x="3640666" y="2108200"/>
                </a:lnTo>
                <a:lnTo>
                  <a:pt x="1962150" y="2091267"/>
                </a:lnTo>
                <a:close/>
              </a:path>
            </a:pathLst>
          </a:custGeom>
          <a:blipFill dpi="0" rotWithShape="1">
            <a:blip r:embed="rId3"/>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 xmlns:a16="http://schemas.microsoft.com/office/drawing/2014/main" id="{BF3E8887-2D46-4945-80CC-BCB890047049}"/>
              </a:ext>
            </a:extLst>
          </p:cNvPr>
          <p:cNvSpPr/>
          <p:nvPr/>
        </p:nvSpPr>
        <p:spPr>
          <a:xfrm>
            <a:off x="2751667" y="3911600"/>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 fmla="*/ 1134533 w 2190750"/>
              <a:gd name="connsiteY0" fmla="*/ 0 h 2548467"/>
              <a:gd name="connsiteX1" fmla="*/ 0 w 2190750"/>
              <a:gd name="connsiteY1" fmla="*/ 2531533 h 2548467"/>
              <a:gd name="connsiteX2" fmla="*/ 999066 w 2190750"/>
              <a:gd name="connsiteY2" fmla="*/ 2548467 h 2548467"/>
              <a:gd name="connsiteX3" fmla="*/ 2190750 w 2190750"/>
              <a:gd name="connsiteY3" fmla="*/ 12700 h 2548467"/>
              <a:gd name="connsiteX4" fmla="*/ 1134533 w 2190750"/>
              <a:gd name="connsiteY4" fmla="*/ 0 h 2548467"/>
              <a:gd name="connsiteX0" fmla="*/ 1134533 w 2190750"/>
              <a:gd name="connsiteY0" fmla="*/ 0 h 2554817"/>
              <a:gd name="connsiteX1" fmla="*/ 0 w 2190750"/>
              <a:gd name="connsiteY1" fmla="*/ 2531533 h 2554817"/>
              <a:gd name="connsiteX2" fmla="*/ 1024466 w 2190750"/>
              <a:gd name="connsiteY2" fmla="*/ 2554817 h 2554817"/>
              <a:gd name="connsiteX3" fmla="*/ 2190750 w 2190750"/>
              <a:gd name="connsiteY3" fmla="*/ 12700 h 2554817"/>
              <a:gd name="connsiteX4" fmla="*/ 1134533 w 2190750"/>
              <a:gd name="connsiteY4" fmla="*/ 0 h 2554817"/>
              <a:gd name="connsiteX0" fmla="*/ 1159933 w 2216150"/>
              <a:gd name="connsiteY0" fmla="*/ 0 h 2563283"/>
              <a:gd name="connsiteX1" fmla="*/ 0 w 2216150"/>
              <a:gd name="connsiteY1" fmla="*/ 2563283 h 2563283"/>
              <a:gd name="connsiteX2" fmla="*/ 1049866 w 2216150"/>
              <a:gd name="connsiteY2" fmla="*/ 2554817 h 2563283"/>
              <a:gd name="connsiteX3" fmla="*/ 2216150 w 2216150"/>
              <a:gd name="connsiteY3" fmla="*/ 12700 h 2563283"/>
              <a:gd name="connsiteX4" fmla="*/ 1159933 w 2216150"/>
              <a:gd name="connsiteY4" fmla="*/ 0 h 2563283"/>
              <a:gd name="connsiteX0" fmla="*/ 1159933 w 2241550"/>
              <a:gd name="connsiteY0" fmla="*/ 0 h 2563283"/>
              <a:gd name="connsiteX1" fmla="*/ 0 w 2241550"/>
              <a:gd name="connsiteY1" fmla="*/ 2563283 h 2563283"/>
              <a:gd name="connsiteX2" fmla="*/ 1049866 w 2241550"/>
              <a:gd name="connsiteY2" fmla="*/ 2554817 h 2563283"/>
              <a:gd name="connsiteX3" fmla="*/ 2241550 w 2241550"/>
              <a:gd name="connsiteY3" fmla="*/ 0 h 2563283"/>
              <a:gd name="connsiteX4" fmla="*/ 1159933 w 2241550"/>
              <a:gd name="connsiteY4" fmla="*/ 0 h 256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 xmlns:a16="http://schemas.microsoft.com/office/drawing/2014/main" id="{C9FDF7BB-2E94-43F7-98BF-C1559BE556B9}"/>
              </a:ext>
            </a:extLst>
          </p:cNvPr>
          <p:cNvSpPr/>
          <p:nvPr/>
        </p:nvSpPr>
        <p:spPr>
          <a:xfrm>
            <a:off x="812800" y="2068407"/>
            <a:ext cx="6725819" cy="1841500"/>
          </a:xfrm>
          <a:custGeom>
            <a:avLst/>
            <a:gdLst>
              <a:gd name="connsiteX0" fmla="*/ 0 w 6256866"/>
              <a:gd name="connsiteY0" fmla="*/ 0 h 1828800"/>
              <a:gd name="connsiteX1" fmla="*/ 0 w 6256866"/>
              <a:gd name="connsiteY1" fmla="*/ 1828800 h 1828800"/>
              <a:gd name="connsiteX2" fmla="*/ 5452533 w 6256866"/>
              <a:gd name="connsiteY2" fmla="*/ 1828800 h 1828800"/>
              <a:gd name="connsiteX3" fmla="*/ 6256866 w 6256866"/>
              <a:gd name="connsiteY3" fmla="*/ 8466 h 1828800"/>
              <a:gd name="connsiteX4" fmla="*/ 0 w 6256866"/>
              <a:gd name="connsiteY4" fmla="*/ 0 h 1828800"/>
              <a:gd name="connsiteX0" fmla="*/ 0 w 6256866"/>
              <a:gd name="connsiteY0" fmla="*/ 0 h 1835150"/>
              <a:gd name="connsiteX1" fmla="*/ 0 w 6256866"/>
              <a:gd name="connsiteY1" fmla="*/ 1828800 h 1835150"/>
              <a:gd name="connsiteX2" fmla="*/ 5458883 w 6256866"/>
              <a:gd name="connsiteY2" fmla="*/ 1835150 h 1835150"/>
              <a:gd name="connsiteX3" fmla="*/ 6256866 w 6256866"/>
              <a:gd name="connsiteY3" fmla="*/ 8466 h 1835150"/>
              <a:gd name="connsiteX4" fmla="*/ 0 w 6256866"/>
              <a:gd name="connsiteY4" fmla="*/ 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866" h="1835150">
                <a:moveTo>
                  <a:pt x="0" y="0"/>
                </a:moveTo>
                <a:lnTo>
                  <a:pt x="0" y="1828800"/>
                </a:lnTo>
                <a:lnTo>
                  <a:pt x="5458883" y="1835150"/>
                </a:lnTo>
                <a:lnTo>
                  <a:pt x="6256866" y="8466"/>
                </a:lnTo>
                <a:lnTo>
                  <a:pt x="0"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6="http://schemas.microsoft.com/office/drawing/2014/main" id="{5D53E691-4796-41C5-822C-0B9ACA7DEDDC}"/>
              </a:ext>
            </a:extLst>
          </p:cNvPr>
          <p:cNvSpPr txBox="1"/>
          <p:nvPr/>
        </p:nvSpPr>
        <p:spPr>
          <a:xfrm>
            <a:off x="1151466" y="2417842"/>
            <a:ext cx="5528733" cy="1107996"/>
          </a:xfrm>
          <a:prstGeom prst="rect">
            <a:avLst/>
          </a:prstGeom>
          <a:noFill/>
        </p:spPr>
        <p:txBody>
          <a:bodyPr wrap="square" rtlCol="0">
            <a:spAutoFit/>
          </a:bodyPr>
          <a:lstStyle/>
          <a:p>
            <a:r>
              <a:rPr lang="zh-CN" altLang="en-US" sz="6600" b="1" spc="300" dirty="0">
                <a:solidFill>
                  <a:schemeClr val="bg1"/>
                </a:solidFill>
                <a:cs typeface="+mn-ea"/>
                <a:sym typeface="+mn-lt"/>
              </a:rPr>
              <a:t>谢谢您的聆听</a:t>
            </a:r>
          </a:p>
        </p:txBody>
      </p:sp>
      <p:sp>
        <p:nvSpPr>
          <p:cNvPr id="21" name="文本框 20">
            <a:extLst>
              <a:ext uri="{FF2B5EF4-FFF2-40B4-BE49-F238E27FC236}">
                <a16:creationId xmlns="" xmlns:a16="http://schemas.microsoft.com/office/drawing/2014/main" id="{ECD5A2ED-4A38-4B10-9FDD-389832E232F3}"/>
              </a:ext>
            </a:extLst>
          </p:cNvPr>
          <p:cNvSpPr txBox="1"/>
          <p:nvPr/>
        </p:nvSpPr>
        <p:spPr>
          <a:xfrm>
            <a:off x="9131829" y="5193241"/>
            <a:ext cx="2653771" cy="923330"/>
          </a:xfrm>
          <a:prstGeom prst="rect">
            <a:avLst/>
          </a:prstGeom>
          <a:noFill/>
        </p:spPr>
        <p:txBody>
          <a:bodyPr wrap="square" rtlCol="0">
            <a:spAutoFit/>
          </a:bodyPr>
          <a:lstStyle/>
          <a:p>
            <a:pPr algn="ctr"/>
            <a:r>
              <a:rPr lang="en-US" altLang="zh-CN" sz="5400" dirty="0">
                <a:solidFill>
                  <a:schemeClr val="bg1"/>
                </a:solidFill>
                <a:cs typeface="+mn-ea"/>
                <a:sym typeface="+mn-lt"/>
              </a:rPr>
              <a:t>LOGO</a:t>
            </a:r>
            <a:endParaRPr lang="zh-CN" altLang="en-US" sz="5400" dirty="0">
              <a:solidFill>
                <a:schemeClr val="bg1"/>
              </a:solidFill>
              <a:cs typeface="+mn-ea"/>
              <a:sym typeface="+mn-lt"/>
            </a:endParaRPr>
          </a:p>
        </p:txBody>
      </p:sp>
    </p:spTree>
    <p:extLst>
      <p:ext uri="{BB962C8B-B14F-4D97-AF65-F5344CB8AC3E}">
        <p14:creationId xmlns:p14="http://schemas.microsoft.com/office/powerpoint/2010/main" val="1452585653"/>
      </p:ext>
    </p:extLst>
  </p:cSld>
  <p:clrMapOvr>
    <a:masterClrMapping/>
  </p:clrMapOvr>
  <mc:AlternateContent xmlns:mc="http://schemas.openxmlformats.org/markup-compatibility/2006" xmlns:p14="http://schemas.microsoft.com/office/powerpoint/2010/main">
    <mc:Choice Requires="p14">
      <p:transition spd="slow" p14:dur="1250" advTm="7000">
        <p14:switch dir="r"/>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1700"/>
                            </p:stCondLst>
                            <p:childTnLst>
                              <p:par>
                                <p:cTn id="29" presetID="42" presetClass="entr" presetSubtype="0" fill="hold" grpId="0" nodeType="afterEffect">
                                  <p:stCondLst>
                                    <p:cond delay="0"/>
                                  </p:stCondLst>
                                  <p:iterate type="lt">
                                    <p:tmPct val="20000"/>
                                  </p:iterate>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6" presetClass="emph" presetSubtype="0" fill="hold" grpId="1" nodeType="with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0" grpId="0"/>
      <p:bldP spid="21" grpId="0"/>
      <p:bldP spid="2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902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3652838" y="1254125"/>
            <a:ext cx="5400675" cy="635000"/>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2" name="圆角矩形 11"/>
            <p:cNvSpPr/>
            <p:nvPr/>
          </p:nvSpPr>
          <p:spPr>
            <a:xfrm>
              <a:off x="6496989" y="1444835"/>
              <a:ext cx="3334341" cy="556288"/>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cs typeface="+mn-ea"/>
                <a:sym typeface="+mn-lt"/>
              </a:endParaRPr>
            </a:p>
          </p:txBody>
        </p:sp>
        <p:sp>
          <p:nvSpPr>
            <p:cNvPr id="13" name="文本框 12"/>
            <p:cNvSpPr txBox="1"/>
            <p:nvPr/>
          </p:nvSpPr>
          <p:spPr>
            <a:xfrm flipH="1">
              <a:off x="6465924" y="1387721"/>
              <a:ext cx="3237003" cy="66295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工作群体 </a:t>
              </a:r>
              <a:r>
                <a:rPr lang="en-US" altLang="zh-CN" noProof="1">
                  <a:cs typeface="+mn-ea"/>
                  <a:sym typeface="+mn-lt"/>
                </a:rPr>
                <a:t>vs </a:t>
              </a:r>
              <a:r>
                <a:rPr lang="zh-CN" altLang="en-US" noProof="1">
                  <a:cs typeface="+mn-ea"/>
                  <a:sym typeface="+mn-lt"/>
                </a:rPr>
                <a:t>工作团队</a:t>
              </a:r>
            </a:p>
          </p:txBody>
        </p:sp>
      </p:grpSp>
      <p:grpSp>
        <p:nvGrpSpPr>
          <p:cNvPr id="14" name="组合 1"/>
          <p:cNvGrpSpPr>
            <a:grpSpLocks noChangeAspect="1"/>
          </p:cNvGrpSpPr>
          <p:nvPr/>
        </p:nvGrpSpPr>
        <p:grpSpPr bwMode="auto">
          <a:xfrm>
            <a:off x="603126" y="3533062"/>
            <a:ext cx="2314575" cy="692150"/>
            <a:chOff x="955236" y="1261745"/>
            <a:chExt cx="2081765" cy="2030441"/>
          </a:xfrm>
        </p:grpSpPr>
        <p:sp>
          <p:nvSpPr>
            <p:cNvPr id="15"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6"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7" name="文本框 53"/>
            <p:cNvSpPr>
              <a:spLocks noChangeArrowheads="1"/>
            </p:cNvSpPr>
            <p:nvPr/>
          </p:nvSpPr>
          <p:spPr bwMode="auto">
            <a:xfrm>
              <a:off x="1084976" y="1526644"/>
              <a:ext cx="1798137"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目标的实现 </a:t>
              </a:r>
            </a:p>
          </p:txBody>
        </p:sp>
      </p:grpSp>
      <p:grpSp>
        <p:nvGrpSpPr>
          <p:cNvPr id="18" name="组合 1"/>
          <p:cNvGrpSpPr>
            <a:grpSpLocks noChangeAspect="1"/>
          </p:cNvGrpSpPr>
          <p:nvPr/>
        </p:nvGrpSpPr>
        <p:grpSpPr bwMode="auto">
          <a:xfrm>
            <a:off x="3292158" y="3524509"/>
            <a:ext cx="2314575" cy="692150"/>
            <a:chOff x="955236" y="1261745"/>
            <a:chExt cx="2081765" cy="2030441"/>
          </a:xfrm>
        </p:grpSpPr>
        <p:sp>
          <p:nvSpPr>
            <p:cNvPr id="19"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0"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1"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合作性</a:t>
              </a:r>
            </a:p>
          </p:txBody>
        </p:sp>
      </p:grpSp>
      <p:grpSp>
        <p:nvGrpSpPr>
          <p:cNvPr id="22" name="组合 1"/>
          <p:cNvGrpSpPr>
            <a:grpSpLocks noChangeAspect="1"/>
          </p:cNvGrpSpPr>
          <p:nvPr/>
        </p:nvGrpSpPr>
        <p:grpSpPr bwMode="auto">
          <a:xfrm>
            <a:off x="5981611" y="3515290"/>
            <a:ext cx="2314575" cy="690562"/>
            <a:chOff x="955236" y="1261745"/>
            <a:chExt cx="2081765" cy="2030441"/>
          </a:xfrm>
        </p:grpSpPr>
        <p:sp>
          <p:nvSpPr>
            <p:cNvPr id="23"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4"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5"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责任性</a:t>
              </a:r>
            </a:p>
          </p:txBody>
        </p:sp>
      </p:grpSp>
      <p:grpSp>
        <p:nvGrpSpPr>
          <p:cNvPr id="26" name="组合 1"/>
          <p:cNvGrpSpPr>
            <a:grpSpLocks noChangeAspect="1"/>
          </p:cNvGrpSpPr>
          <p:nvPr/>
        </p:nvGrpSpPr>
        <p:grpSpPr bwMode="auto">
          <a:xfrm>
            <a:off x="8671064" y="3524261"/>
            <a:ext cx="2314575" cy="692150"/>
            <a:chOff x="955236" y="1261745"/>
            <a:chExt cx="2081765" cy="2030441"/>
          </a:xfrm>
        </p:grpSpPr>
        <p:sp>
          <p:nvSpPr>
            <p:cNvPr id="27"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8"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9"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a:solidFill>
                    <a:schemeClr val="lt1"/>
                  </a:solidFill>
                  <a:cs typeface="+mn-ea"/>
                  <a:sym typeface="+mn-lt"/>
                </a:rPr>
                <a:t>技能</a:t>
              </a:r>
            </a:p>
          </p:txBody>
        </p:sp>
      </p:grpSp>
      <p:sp>
        <p:nvSpPr>
          <p:cNvPr id="30" name="左箭头 29"/>
          <p:cNvSpPr/>
          <p:nvPr/>
        </p:nvSpPr>
        <p:spPr>
          <a:xfrm rot="5560963">
            <a:off x="1558228" y="2990041"/>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1" name="左箭头 30"/>
          <p:cNvSpPr/>
          <p:nvPr/>
        </p:nvSpPr>
        <p:spPr>
          <a:xfrm rot="16200000">
            <a:off x="1457773" y="4445870"/>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2" name="矩形 31"/>
          <p:cNvSpPr>
            <a:spLocks noChangeArrowheads="1"/>
          </p:cNvSpPr>
          <p:nvPr/>
        </p:nvSpPr>
        <p:spPr bwMode="auto">
          <a:xfrm>
            <a:off x="1523746" y="2406680"/>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 </a:t>
            </a:r>
          </a:p>
        </p:txBody>
      </p:sp>
      <p:sp>
        <p:nvSpPr>
          <p:cNvPr id="33" name="矩形 32"/>
          <p:cNvSpPr>
            <a:spLocks noChangeArrowheads="1"/>
          </p:cNvSpPr>
          <p:nvPr/>
        </p:nvSpPr>
        <p:spPr bwMode="auto">
          <a:xfrm>
            <a:off x="1112520" y="513393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整体业绩</a:t>
            </a:r>
          </a:p>
        </p:txBody>
      </p:sp>
      <p:sp>
        <p:nvSpPr>
          <p:cNvPr id="34" name="左箭头 33"/>
          <p:cNvSpPr/>
          <p:nvPr/>
        </p:nvSpPr>
        <p:spPr>
          <a:xfrm rot="5400000">
            <a:off x="4242074" y="2977176"/>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5" name="左箭头 34"/>
          <p:cNvSpPr/>
          <p:nvPr/>
        </p:nvSpPr>
        <p:spPr>
          <a:xfrm rot="16200000">
            <a:off x="4242075" y="4448242"/>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6" name="矩形 35"/>
          <p:cNvSpPr>
            <a:spLocks noChangeArrowheads="1"/>
          </p:cNvSpPr>
          <p:nvPr/>
        </p:nvSpPr>
        <p:spPr bwMode="auto">
          <a:xfrm>
            <a:off x="4197842" y="234548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中性</a:t>
            </a:r>
          </a:p>
        </p:txBody>
      </p:sp>
      <p:sp>
        <p:nvSpPr>
          <p:cNvPr id="37" name="矩形 36"/>
          <p:cNvSpPr>
            <a:spLocks noChangeArrowheads="1"/>
          </p:cNvSpPr>
          <p:nvPr/>
        </p:nvSpPr>
        <p:spPr bwMode="auto">
          <a:xfrm>
            <a:off x="3906096" y="5133937"/>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积极主动 </a:t>
            </a:r>
          </a:p>
        </p:txBody>
      </p:sp>
      <p:sp>
        <p:nvSpPr>
          <p:cNvPr id="38" name="左箭头 37"/>
          <p:cNvSpPr/>
          <p:nvPr/>
        </p:nvSpPr>
        <p:spPr>
          <a:xfrm rot="5400000">
            <a:off x="6862433" y="297717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9" name="左箭头 38"/>
          <p:cNvSpPr/>
          <p:nvPr/>
        </p:nvSpPr>
        <p:spPr>
          <a:xfrm rot="16200000">
            <a:off x="6862433" y="4445869"/>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40" name="左箭头 39"/>
          <p:cNvSpPr/>
          <p:nvPr/>
        </p:nvSpPr>
        <p:spPr>
          <a:xfrm rot="5400000">
            <a:off x="9487081" y="297717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41" name="左箭头 40"/>
          <p:cNvSpPr/>
          <p:nvPr/>
        </p:nvSpPr>
        <p:spPr>
          <a:xfrm rot="16200000">
            <a:off x="9482791" y="4450053"/>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42" name="矩形 41"/>
          <p:cNvSpPr>
            <a:spLocks noChangeArrowheads="1"/>
          </p:cNvSpPr>
          <p:nvPr/>
        </p:nvSpPr>
        <p:spPr bwMode="auto">
          <a:xfrm>
            <a:off x="6790083" y="235006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p>
        </p:txBody>
      </p:sp>
      <p:sp>
        <p:nvSpPr>
          <p:cNvPr id="43" name="矩形 42"/>
          <p:cNvSpPr>
            <a:spLocks noChangeArrowheads="1"/>
          </p:cNvSpPr>
          <p:nvPr/>
        </p:nvSpPr>
        <p:spPr bwMode="auto">
          <a:xfrm>
            <a:off x="6423797" y="5133937"/>
            <a:ext cx="1476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集体</a:t>
            </a:r>
          </a:p>
        </p:txBody>
      </p:sp>
      <p:sp>
        <p:nvSpPr>
          <p:cNvPr id="44" name="矩形 43"/>
          <p:cNvSpPr>
            <a:spLocks noChangeArrowheads="1"/>
          </p:cNvSpPr>
          <p:nvPr/>
        </p:nvSpPr>
        <p:spPr bwMode="auto">
          <a:xfrm>
            <a:off x="9120465" y="2343422"/>
            <a:ext cx="141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随机</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不同 </a:t>
            </a:r>
          </a:p>
        </p:txBody>
      </p:sp>
      <p:sp>
        <p:nvSpPr>
          <p:cNvPr id="45" name="矩形 44"/>
          <p:cNvSpPr>
            <a:spLocks noChangeArrowheads="1"/>
          </p:cNvSpPr>
          <p:nvPr/>
        </p:nvSpPr>
        <p:spPr bwMode="auto">
          <a:xfrm>
            <a:off x="9316173" y="5133937"/>
            <a:ext cx="1024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互补型 </a:t>
            </a:r>
          </a:p>
        </p:txBody>
      </p:sp>
      <p:grpSp>
        <p:nvGrpSpPr>
          <p:cNvPr id="46" name="组合 45">
            <a:extLst>
              <a:ext uri="{FF2B5EF4-FFF2-40B4-BE49-F238E27FC236}">
                <a16:creationId xmlns="" xmlns:a16="http://schemas.microsoft.com/office/drawing/2014/main" id="{3A02C573-0FDA-47E5-B3BF-F478BEF6CB58}"/>
              </a:ext>
            </a:extLst>
          </p:cNvPr>
          <p:cNvGrpSpPr/>
          <p:nvPr/>
        </p:nvGrpSpPr>
        <p:grpSpPr>
          <a:xfrm>
            <a:off x="167640" y="377160"/>
            <a:ext cx="6715760" cy="646331"/>
            <a:chOff x="167640" y="129510"/>
            <a:chExt cx="6715760" cy="646331"/>
          </a:xfrm>
        </p:grpSpPr>
        <p:sp>
          <p:nvSpPr>
            <p:cNvPr id="47" name="矩形 46">
              <a:extLst>
                <a:ext uri="{FF2B5EF4-FFF2-40B4-BE49-F238E27FC236}">
                  <a16:creationId xmlns="" xmlns:a16="http://schemas.microsoft.com/office/drawing/2014/main" id="{FC8E352D-160C-4804-AD83-7C70C49F924C}"/>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8" name="矩形 47">
              <a:extLst>
                <a:ext uri="{FF2B5EF4-FFF2-40B4-BE49-F238E27FC236}">
                  <a16:creationId xmlns="" xmlns:a16="http://schemas.microsoft.com/office/drawing/2014/main" id="{B2314831-BA8C-4A0D-825A-EA73D1632B1B}"/>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9" name="Rectangle 6">
              <a:extLst>
                <a:ext uri="{FF2B5EF4-FFF2-40B4-BE49-F238E27FC236}">
                  <a16:creationId xmlns="" xmlns:a16="http://schemas.microsoft.com/office/drawing/2014/main" id="{EC383D48-8FCD-40BC-AC13-B13E0E0A5949}"/>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团队与群体的区别 </a:t>
              </a:r>
            </a:p>
          </p:txBody>
        </p:sp>
      </p:grpSp>
      <p:sp>
        <p:nvSpPr>
          <p:cNvPr id="51" name="TextBox 50"/>
          <p:cNvSpPr txBox="1"/>
          <p:nvPr/>
        </p:nvSpPr>
        <p:spPr>
          <a:xfrm>
            <a:off x="119452" y="66833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85000"/>
                  </a:schemeClr>
                </a:solidFill>
                <a:effectLst/>
                <a:uLnTx/>
                <a:uFillTx/>
              </a:rPr>
              <a:t>PPT</a:t>
            </a:r>
            <a:r>
              <a:rPr kumimoji="0" lang="zh-CN" altLang="en-US" sz="100" b="0" i="0" u="none" strike="noStrike" kern="0" cap="none" spc="0" normalizeH="0" baseline="0" noProof="0" dirty="0" smtClean="0">
                <a:ln>
                  <a:noFill/>
                </a:ln>
                <a:solidFill>
                  <a:schemeClr val="bg1">
                    <a:lumMod val="85000"/>
                  </a:schemeClr>
                </a:solidFill>
                <a:effectLst/>
                <a:uLnTx/>
                <a:uFillTx/>
              </a:rPr>
              <a:t>下载 </a:t>
            </a:r>
            <a:r>
              <a:rPr kumimoji="0" lang="en-US" altLang="zh-CN" sz="100" b="0" i="0" u="none" strike="noStrike" kern="0" cap="none" spc="0" normalizeH="0" baseline="0" noProof="0" dirty="0" smtClean="0">
                <a:ln>
                  <a:noFill/>
                </a:ln>
                <a:solidFill>
                  <a:schemeClr val="bg1">
                    <a:lumMod val="85000"/>
                  </a:schemeClr>
                </a:solidFill>
                <a:effectLst/>
                <a:uLnTx/>
                <a:uFillTx/>
              </a:rPr>
              <a:t>http://www.1ppt.com/xiazai/</a:t>
            </a:r>
          </a:p>
        </p:txBody>
      </p:sp>
    </p:spTree>
    <p:extLst>
      <p:ext uri="{BB962C8B-B14F-4D97-AF65-F5344CB8AC3E}">
        <p14:creationId xmlns:p14="http://schemas.microsoft.com/office/powerpoint/2010/main" val="79662774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p:tgtEl>
                                          <p:spTgt spid="31"/>
                                        </p:tgtEl>
                                        <p:attrNameLst>
                                          <p:attrName>ppt_x</p:attrName>
                                        </p:attrNameLst>
                                      </p:cBhvr>
                                      <p:tavLst>
                                        <p:tav tm="0">
                                          <p:val>
                                            <p:strVal val="#ppt_x-#ppt_w*1.125000"/>
                                          </p:val>
                                        </p:tav>
                                        <p:tav tm="100000">
                                          <p:val>
                                            <p:strVal val="#ppt_x"/>
                                          </p:val>
                                        </p:tav>
                                      </p:tavLst>
                                    </p:anim>
                                    <p:animEffect transition="in" filter="wipe(right)">
                                      <p:cBhvr>
                                        <p:cTn id="38" dur="500"/>
                                        <p:tgtEl>
                                          <p:spTgt spid="31"/>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p:tgtEl>
                                          <p:spTgt spid="35"/>
                                        </p:tgtEl>
                                        <p:attrNameLst>
                                          <p:attrName>ppt_x</p:attrName>
                                        </p:attrNameLst>
                                      </p:cBhvr>
                                      <p:tavLst>
                                        <p:tav tm="0">
                                          <p:val>
                                            <p:strVal val="#ppt_x-#ppt_w*1.125000"/>
                                          </p:val>
                                        </p:tav>
                                        <p:tav tm="100000">
                                          <p:val>
                                            <p:strVal val="#ppt_x"/>
                                          </p:val>
                                        </p:tav>
                                      </p:tavLst>
                                    </p:anim>
                                    <p:animEffect transition="in" filter="wipe(right)">
                                      <p:cBhvr>
                                        <p:cTn id="42" dur="500"/>
                                        <p:tgtEl>
                                          <p:spTgt spid="3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p:tgtEl>
                                          <p:spTgt spid="39"/>
                                        </p:tgtEl>
                                        <p:attrNameLst>
                                          <p:attrName>ppt_x</p:attrName>
                                        </p:attrNameLst>
                                      </p:cBhvr>
                                      <p:tavLst>
                                        <p:tav tm="0">
                                          <p:val>
                                            <p:strVal val="#ppt_x-#ppt_w*1.125000"/>
                                          </p:val>
                                        </p:tav>
                                        <p:tav tm="100000">
                                          <p:val>
                                            <p:strVal val="#ppt_x"/>
                                          </p:val>
                                        </p:tav>
                                      </p:tavLst>
                                    </p:anim>
                                    <p:animEffect transition="in" filter="wipe(right)">
                                      <p:cBhvr>
                                        <p:cTn id="46" dur="500"/>
                                        <p:tgtEl>
                                          <p:spTgt spid="39"/>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p:tgtEl>
                                          <p:spTgt spid="41"/>
                                        </p:tgtEl>
                                        <p:attrNameLst>
                                          <p:attrName>ppt_x</p:attrName>
                                        </p:attrNameLst>
                                      </p:cBhvr>
                                      <p:tavLst>
                                        <p:tav tm="0">
                                          <p:val>
                                            <p:strVal val="#ppt_x-#ppt_w*1.125000"/>
                                          </p:val>
                                        </p:tav>
                                        <p:tav tm="100000">
                                          <p:val>
                                            <p:strVal val="#ppt_x"/>
                                          </p:val>
                                        </p:tav>
                                      </p:tavLst>
                                    </p:anim>
                                    <p:animEffect transition="in" filter="wipe(right)">
                                      <p:cBhvr>
                                        <p:cTn id="50" dur="500"/>
                                        <p:tgtEl>
                                          <p:spTgt spid="41"/>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p:tgtEl>
                                          <p:spTgt spid="30"/>
                                        </p:tgtEl>
                                        <p:attrNameLst>
                                          <p:attrName>ppt_x</p:attrName>
                                        </p:attrNameLst>
                                      </p:cBhvr>
                                      <p:tavLst>
                                        <p:tav tm="0">
                                          <p:val>
                                            <p:strVal val="#ppt_x+#ppt_w*1.125000"/>
                                          </p:val>
                                        </p:tav>
                                        <p:tav tm="100000">
                                          <p:val>
                                            <p:strVal val="#ppt_x"/>
                                          </p:val>
                                        </p:tav>
                                      </p:tavLst>
                                    </p:anim>
                                    <p:animEffect transition="in" filter="wipe(left)">
                                      <p:cBhvr>
                                        <p:cTn id="54" dur="500"/>
                                        <p:tgtEl>
                                          <p:spTgt spid="30"/>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p:tgtEl>
                                          <p:spTgt spid="34"/>
                                        </p:tgtEl>
                                        <p:attrNameLst>
                                          <p:attrName>ppt_x</p:attrName>
                                        </p:attrNameLst>
                                      </p:cBhvr>
                                      <p:tavLst>
                                        <p:tav tm="0">
                                          <p:val>
                                            <p:strVal val="#ppt_x+#ppt_w*1.125000"/>
                                          </p:val>
                                        </p:tav>
                                        <p:tav tm="100000">
                                          <p:val>
                                            <p:strVal val="#ppt_x"/>
                                          </p:val>
                                        </p:tav>
                                      </p:tavLst>
                                    </p:anim>
                                    <p:animEffect transition="in" filter="wipe(left)">
                                      <p:cBhvr>
                                        <p:cTn id="58" dur="500"/>
                                        <p:tgtEl>
                                          <p:spTgt spid="3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p:tgtEl>
                                          <p:spTgt spid="38"/>
                                        </p:tgtEl>
                                        <p:attrNameLst>
                                          <p:attrName>ppt_x</p:attrName>
                                        </p:attrNameLst>
                                      </p:cBhvr>
                                      <p:tavLst>
                                        <p:tav tm="0">
                                          <p:val>
                                            <p:strVal val="#ppt_x+#ppt_w*1.125000"/>
                                          </p:val>
                                        </p:tav>
                                        <p:tav tm="100000">
                                          <p:val>
                                            <p:strVal val="#ppt_x"/>
                                          </p:val>
                                        </p:tav>
                                      </p:tavLst>
                                    </p:anim>
                                    <p:animEffect transition="in" filter="wipe(left)">
                                      <p:cBhvr>
                                        <p:cTn id="62" dur="500"/>
                                        <p:tgtEl>
                                          <p:spTgt spid="38"/>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p:tgtEl>
                                          <p:spTgt spid="40"/>
                                        </p:tgtEl>
                                        <p:attrNameLst>
                                          <p:attrName>ppt_x</p:attrName>
                                        </p:attrNameLst>
                                      </p:cBhvr>
                                      <p:tavLst>
                                        <p:tav tm="0">
                                          <p:val>
                                            <p:strVal val="#ppt_x+#ppt_w*1.125000"/>
                                          </p:val>
                                        </p:tav>
                                        <p:tav tm="100000">
                                          <p:val>
                                            <p:strVal val="#ppt_x"/>
                                          </p:val>
                                        </p:tav>
                                      </p:tavLst>
                                    </p:anim>
                                    <p:animEffect transition="in" filter="wipe(left)">
                                      <p:cBhvr>
                                        <p:cTn id="66" dur="500"/>
                                        <p:tgtEl>
                                          <p:spTgt spid="40"/>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right)">
                                      <p:cBhvr>
                                        <p:cTn id="82" dur="500"/>
                                        <p:tgtEl>
                                          <p:spTgt spid="3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right)">
                                      <p:cBhvr>
                                        <p:cTn id="85" dur="500"/>
                                        <p:tgtEl>
                                          <p:spTgt spid="3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right)">
                                      <p:cBhvr>
                                        <p:cTn id="88" dur="500"/>
                                        <p:tgtEl>
                                          <p:spTgt spid="42"/>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right)">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animBg="1"/>
      <p:bldP spid="35" grpId="0" animBg="1"/>
      <p:bldP spid="36" grpId="0"/>
      <p:bldP spid="37" grpId="0"/>
      <p:bldP spid="38" grpId="0" animBg="1"/>
      <p:bldP spid="39" grpId="0" animBg="1"/>
      <p:bldP spid="40" grpId="0" animBg="1"/>
      <p:bldP spid="41"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左箭头 9"/>
          <p:cNvSpPr/>
          <p:nvPr/>
        </p:nvSpPr>
        <p:spPr>
          <a:xfrm rot="5400000">
            <a:off x="10398035"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1" name="左箭头 10"/>
          <p:cNvSpPr/>
          <p:nvPr/>
        </p:nvSpPr>
        <p:spPr>
          <a:xfrm rot="16200000">
            <a:off x="10432383"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2" name="矩形 11"/>
          <p:cNvSpPr>
            <a:spLocks noChangeArrowheads="1"/>
          </p:cNvSpPr>
          <p:nvPr/>
        </p:nvSpPr>
        <p:spPr bwMode="auto">
          <a:xfrm>
            <a:off x="955519" y="1747754"/>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灵活 </a:t>
            </a:r>
          </a:p>
        </p:txBody>
      </p:sp>
      <p:sp>
        <p:nvSpPr>
          <p:cNvPr id="13" name="矩形 12"/>
          <p:cNvSpPr>
            <a:spLocks noChangeArrowheads="1"/>
          </p:cNvSpPr>
          <p:nvPr/>
        </p:nvSpPr>
        <p:spPr bwMode="auto">
          <a:xfrm>
            <a:off x="990784" y="505918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稳定</a:t>
            </a:r>
          </a:p>
        </p:txBody>
      </p:sp>
      <p:sp>
        <p:nvSpPr>
          <p:cNvPr id="14" name="左箭头 13"/>
          <p:cNvSpPr/>
          <p:nvPr/>
        </p:nvSpPr>
        <p:spPr>
          <a:xfrm rot="5400000">
            <a:off x="5746473"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5" name="左箭头 14"/>
          <p:cNvSpPr/>
          <p:nvPr/>
        </p:nvSpPr>
        <p:spPr>
          <a:xfrm rot="16200000">
            <a:off x="8089429"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6" name="矩形 15"/>
          <p:cNvSpPr>
            <a:spLocks noChangeArrowheads="1"/>
          </p:cNvSpPr>
          <p:nvPr/>
        </p:nvSpPr>
        <p:spPr bwMode="auto">
          <a:xfrm>
            <a:off x="2893993" y="1747754"/>
            <a:ext cx="1364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folHlink"/>
              </a:buClr>
              <a:buSzPct val="60000"/>
            </a:pPr>
            <a:r>
              <a:rPr lang="zh-CN" altLang="en-US" sz="2000" dirty="0">
                <a:solidFill>
                  <a:schemeClr val="tx1">
                    <a:lumMod val="85000"/>
                    <a:lumOff val="15000"/>
                  </a:schemeClr>
                </a:solidFill>
                <a:cs typeface="+mn-ea"/>
                <a:sym typeface="+mn-lt"/>
              </a:rPr>
              <a:t>任命</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选举</a:t>
            </a:r>
          </a:p>
        </p:txBody>
      </p:sp>
      <p:sp>
        <p:nvSpPr>
          <p:cNvPr id="17" name="矩形 16"/>
          <p:cNvSpPr>
            <a:spLocks noChangeArrowheads="1"/>
          </p:cNvSpPr>
          <p:nvPr/>
        </p:nvSpPr>
        <p:spPr bwMode="auto">
          <a:xfrm>
            <a:off x="2809489" y="5059181"/>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积极主动 </a:t>
            </a:r>
          </a:p>
        </p:txBody>
      </p:sp>
      <p:sp>
        <p:nvSpPr>
          <p:cNvPr id="18" name="左箭头 17"/>
          <p:cNvSpPr/>
          <p:nvPr/>
        </p:nvSpPr>
        <p:spPr>
          <a:xfrm rot="5400000">
            <a:off x="1063135"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19" name="左箭头 18"/>
          <p:cNvSpPr/>
          <p:nvPr/>
        </p:nvSpPr>
        <p:spPr>
          <a:xfrm rot="16200000">
            <a:off x="3173585"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0" name="左箭头 19"/>
          <p:cNvSpPr/>
          <p:nvPr/>
        </p:nvSpPr>
        <p:spPr>
          <a:xfrm rot="5400000">
            <a:off x="8089429"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1" name="左箭头 20"/>
          <p:cNvSpPr/>
          <p:nvPr/>
        </p:nvSpPr>
        <p:spPr>
          <a:xfrm rot="16200000">
            <a:off x="1063136"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22" name="矩形 21"/>
          <p:cNvSpPr>
            <a:spLocks noChangeArrowheads="1"/>
          </p:cNvSpPr>
          <p:nvPr/>
        </p:nvSpPr>
        <p:spPr bwMode="auto">
          <a:xfrm>
            <a:off x="4514232" y="1439978"/>
            <a:ext cx="3316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tx1">
                    <a:lumMod val="85000"/>
                    <a:lumOff val="15000"/>
                  </a:schemeClr>
                </a:solidFill>
                <a:cs typeface="+mn-ea"/>
                <a:sym typeface="+mn-lt"/>
              </a:rPr>
              <a:t>无权下命令</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协调者，组织者</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有自己的工作</a:t>
            </a:r>
          </a:p>
        </p:txBody>
      </p:sp>
      <p:sp>
        <p:nvSpPr>
          <p:cNvPr id="23" name="矩形 22"/>
          <p:cNvSpPr>
            <a:spLocks noChangeArrowheads="1"/>
          </p:cNvSpPr>
          <p:nvPr/>
        </p:nvSpPr>
        <p:spPr bwMode="auto">
          <a:xfrm>
            <a:off x="5307837" y="5059181"/>
            <a:ext cx="1476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集体</a:t>
            </a:r>
          </a:p>
        </p:txBody>
      </p:sp>
      <p:sp>
        <p:nvSpPr>
          <p:cNvPr id="24" name="矩形 23"/>
          <p:cNvSpPr>
            <a:spLocks noChangeArrowheads="1"/>
          </p:cNvSpPr>
          <p:nvPr/>
        </p:nvSpPr>
        <p:spPr bwMode="auto">
          <a:xfrm>
            <a:off x="8017079" y="1747754"/>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左右</a:t>
            </a:r>
          </a:p>
        </p:txBody>
      </p:sp>
      <p:sp>
        <p:nvSpPr>
          <p:cNvPr id="25" name="矩形 24"/>
          <p:cNvSpPr>
            <a:spLocks noChangeArrowheads="1"/>
          </p:cNvSpPr>
          <p:nvPr/>
        </p:nvSpPr>
        <p:spPr bwMode="auto">
          <a:xfrm>
            <a:off x="8017079" y="505918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上下</a:t>
            </a:r>
          </a:p>
        </p:txBody>
      </p:sp>
      <p:sp>
        <p:nvSpPr>
          <p:cNvPr id="26" name="圆角矩形 25"/>
          <p:cNvSpPr/>
          <p:nvPr/>
        </p:nvSpPr>
        <p:spPr>
          <a:xfrm>
            <a:off x="304397"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建立</a:t>
            </a:r>
            <a:r>
              <a:rPr lang="en-US" altLang="zh-CN" noProof="1">
                <a:cs typeface="+mn-ea"/>
                <a:sym typeface="+mn-lt"/>
              </a:rPr>
              <a:t>/</a:t>
            </a:r>
            <a:r>
              <a:rPr lang="zh-CN" altLang="en-US" noProof="1">
                <a:cs typeface="+mn-ea"/>
                <a:sym typeface="+mn-lt"/>
              </a:rPr>
              <a:t>撤消</a:t>
            </a:r>
          </a:p>
        </p:txBody>
      </p:sp>
      <p:sp>
        <p:nvSpPr>
          <p:cNvPr id="27" name="圆角矩形 26"/>
          <p:cNvSpPr/>
          <p:nvPr/>
        </p:nvSpPr>
        <p:spPr>
          <a:xfrm>
            <a:off x="2644780"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带头人</a:t>
            </a:r>
          </a:p>
        </p:txBody>
      </p:sp>
      <p:sp>
        <p:nvSpPr>
          <p:cNvPr id="28" name="圆角矩形 27"/>
          <p:cNvSpPr/>
          <p:nvPr/>
        </p:nvSpPr>
        <p:spPr>
          <a:xfrm>
            <a:off x="4987735"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权力</a:t>
            </a:r>
          </a:p>
        </p:txBody>
      </p:sp>
      <p:sp>
        <p:nvSpPr>
          <p:cNvPr id="29" name="圆角矩形 28"/>
          <p:cNvSpPr/>
          <p:nvPr/>
        </p:nvSpPr>
        <p:spPr>
          <a:xfrm>
            <a:off x="7330690"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信息的流动</a:t>
            </a:r>
          </a:p>
        </p:txBody>
      </p:sp>
      <p:sp>
        <p:nvSpPr>
          <p:cNvPr id="30" name="左箭头 29"/>
          <p:cNvSpPr/>
          <p:nvPr/>
        </p:nvSpPr>
        <p:spPr>
          <a:xfrm rot="5400000">
            <a:off x="3299767"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1" name="左箭头 30"/>
          <p:cNvSpPr/>
          <p:nvPr/>
        </p:nvSpPr>
        <p:spPr>
          <a:xfrm rot="16200000">
            <a:off x="5746474"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noProof="1">
              <a:solidFill>
                <a:schemeClr val="lt1"/>
              </a:solidFill>
              <a:cs typeface="+mn-ea"/>
              <a:sym typeface="+mn-lt"/>
            </a:endParaRPr>
          </a:p>
        </p:txBody>
      </p:sp>
      <p:sp>
        <p:nvSpPr>
          <p:cNvPr id="32" name="矩形 31"/>
          <p:cNvSpPr>
            <a:spLocks noChangeArrowheads="1"/>
          </p:cNvSpPr>
          <p:nvPr/>
        </p:nvSpPr>
        <p:spPr bwMode="auto">
          <a:xfrm>
            <a:off x="9590592" y="1747754"/>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角色和责任已明确</a:t>
            </a:r>
          </a:p>
        </p:txBody>
      </p:sp>
      <p:sp>
        <p:nvSpPr>
          <p:cNvPr id="33" name="矩形 32"/>
          <p:cNvSpPr>
            <a:spLocks noChangeArrowheads="1"/>
          </p:cNvSpPr>
          <p:nvPr/>
        </p:nvSpPr>
        <p:spPr bwMode="auto">
          <a:xfrm>
            <a:off x="9205871" y="5059181"/>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folHlink"/>
              </a:buClr>
              <a:buSzPct val="60000"/>
            </a:pPr>
            <a:r>
              <a:rPr lang="zh-CN" altLang="en-US" sz="2000" dirty="0">
                <a:solidFill>
                  <a:schemeClr val="tx1">
                    <a:lumMod val="85000"/>
                    <a:lumOff val="15000"/>
                  </a:schemeClr>
                </a:solidFill>
                <a:cs typeface="+mn-ea"/>
                <a:sym typeface="+mn-lt"/>
              </a:rPr>
              <a:t>经理可以安排临时性任务</a:t>
            </a:r>
          </a:p>
        </p:txBody>
      </p:sp>
      <p:sp>
        <p:nvSpPr>
          <p:cNvPr id="34" name="圆角矩形 33"/>
          <p:cNvSpPr/>
          <p:nvPr/>
        </p:nvSpPr>
        <p:spPr>
          <a:xfrm>
            <a:off x="9673645"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noProof="1">
                <a:cs typeface="+mn-ea"/>
                <a:sym typeface="+mn-lt"/>
              </a:rPr>
              <a:t>任务</a:t>
            </a:r>
          </a:p>
        </p:txBody>
      </p:sp>
      <p:grpSp>
        <p:nvGrpSpPr>
          <p:cNvPr id="35" name="组合 34">
            <a:extLst>
              <a:ext uri="{FF2B5EF4-FFF2-40B4-BE49-F238E27FC236}">
                <a16:creationId xmlns="" xmlns:a16="http://schemas.microsoft.com/office/drawing/2014/main" id="{1D9216C3-B0DF-48A1-9BCF-07531B409D0B}"/>
              </a:ext>
            </a:extLst>
          </p:cNvPr>
          <p:cNvGrpSpPr/>
          <p:nvPr/>
        </p:nvGrpSpPr>
        <p:grpSpPr>
          <a:xfrm>
            <a:off x="167640" y="377160"/>
            <a:ext cx="6715760" cy="646331"/>
            <a:chOff x="167640" y="129510"/>
            <a:chExt cx="6715760" cy="646331"/>
          </a:xfrm>
        </p:grpSpPr>
        <p:sp>
          <p:nvSpPr>
            <p:cNvPr id="36" name="矩形 35">
              <a:extLst>
                <a:ext uri="{FF2B5EF4-FFF2-40B4-BE49-F238E27FC236}">
                  <a16:creationId xmlns="" xmlns:a16="http://schemas.microsoft.com/office/drawing/2014/main" id="{954FEA33-D1C8-4C5E-9D4F-722DE2D0EC23}"/>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a:extLst>
                <a:ext uri="{FF2B5EF4-FFF2-40B4-BE49-F238E27FC236}">
                  <a16:creationId xmlns="" xmlns:a16="http://schemas.microsoft.com/office/drawing/2014/main" id="{A0A9DAA6-8982-4393-B434-089056B52B53}"/>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a:extLst>
                <a:ext uri="{FF2B5EF4-FFF2-40B4-BE49-F238E27FC236}">
                  <a16:creationId xmlns="" xmlns:a16="http://schemas.microsoft.com/office/drawing/2014/main" id="{5EA55F2A-AB6A-4462-BBEF-D7932E4C462B}"/>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团队管理 </a:t>
              </a:r>
              <a:r>
                <a:rPr lang="en-US" altLang="zh-CN" sz="3600" b="1" dirty="0">
                  <a:solidFill>
                    <a:schemeClr val="tx1">
                      <a:lumMod val="85000"/>
                      <a:lumOff val="15000"/>
                    </a:schemeClr>
                  </a:solidFill>
                  <a:cs typeface="+mn-ea"/>
                  <a:sym typeface="+mn-lt"/>
                </a:rPr>
                <a:t>vs </a:t>
              </a:r>
              <a:r>
                <a:rPr lang="zh-CN" altLang="en-US" sz="3600" b="1" dirty="0">
                  <a:solidFill>
                    <a:schemeClr val="tx1">
                      <a:lumMod val="85000"/>
                      <a:lumOff val="15000"/>
                    </a:schemeClr>
                  </a:solidFill>
                  <a:cs typeface="+mn-ea"/>
                  <a:sym typeface="+mn-lt"/>
                </a:rPr>
                <a:t>部门管理</a:t>
              </a:r>
            </a:p>
          </p:txBody>
        </p:sp>
      </p:grpSp>
    </p:spTree>
    <p:extLst>
      <p:ext uri="{BB962C8B-B14F-4D97-AF65-F5344CB8AC3E}">
        <p14:creationId xmlns:p14="http://schemas.microsoft.com/office/powerpoint/2010/main" val="180343208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p:tgtEl>
                                          <p:spTgt spid="11"/>
                                        </p:tgtEl>
                                        <p:attrNameLst>
                                          <p:attrName>ppt_x</p:attrName>
                                        </p:attrNameLst>
                                      </p:cBhvr>
                                      <p:tavLst>
                                        <p:tav tm="0">
                                          <p:val>
                                            <p:strVal val="#ppt_x-#ppt_w*1.125000"/>
                                          </p:val>
                                        </p:tav>
                                        <p:tav tm="100000">
                                          <p:val>
                                            <p:strVal val="#ppt_x"/>
                                          </p:val>
                                        </p:tav>
                                      </p:tavLst>
                                    </p:anim>
                                    <p:animEffect transition="in" filter="wipe(right)">
                                      <p:cBhvr>
                                        <p:cTn id="38" dur="500"/>
                                        <p:tgtEl>
                                          <p:spTgt spid="11"/>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p:tgtEl>
                                          <p:spTgt spid="15"/>
                                        </p:tgtEl>
                                        <p:attrNameLst>
                                          <p:attrName>ppt_x</p:attrName>
                                        </p:attrNameLst>
                                      </p:cBhvr>
                                      <p:tavLst>
                                        <p:tav tm="0">
                                          <p:val>
                                            <p:strVal val="#ppt_x-#ppt_w*1.125000"/>
                                          </p:val>
                                        </p:tav>
                                        <p:tav tm="100000">
                                          <p:val>
                                            <p:strVal val="#ppt_x"/>
                                          </p:val>
                                        </p:tav>
                                      </p:tavLst>
                                    </p:anim>
                                    <p:animEffect transition="in" filter="wipe(right)">
                                      <p:cBhvr>
                                        <p:cTn id="42" dur="500"/>
                                        <p:tgtEl>
                                          <p:spTgt spid="1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p:tgtEl>
                                          <p:spTgt spid="19"/>
                                        </p:tgtEl>
                                        <p:attrNameLst>
                                          <p:attrName>ppt_x</p:attrName>
                                        </p:attrNameLst>
                                      </p:cBhvr>
                                      <p:tavLst>
                                        <p:tav tm="0">
                                          <p:val>
                                            <p:strVal val="#ppt_x-#ppt_w*1.125000"/>
                                          </p:val>
                                        </p:tav>
                                        <p:tav tm="100000">
                                          <p:val>
                                            <p:strVal val="#ppt_x"/>
                                          </p:val>
                                        </p:tav>
                                      </p:tavLst>
                                    </p:anim>
                                    <p:animEffect transition="in" filter="wipe(right)">
                                      <p:cBhvr>
                                        <p:cTn id="46" dur="500"/>
                                        <p:tgtEl>
                                          <p:spTgt spid="19"/>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p:tgtEl>
                                          <p:spTgt spid="21"/>
                                        </p:tgtEl>
                                        <p:attrNameLst>
                                          <p:attrName>ppt_x</p:attrName>
                                        </p:attrNameLst>
                                      </p:cBhvr>
                                      <p:tavLst>
                                        <p:tav tm="0">
                                          <p:val>
                                            <p:strVal val="#ppt_x-#ppt_w*1.125000"/>
                                          </p:val>
                                        </p:tav>
                                        <p:tav tm="100000">
                                          <p:val>
                                            <p:strVal val="#ppt_x"/>
                                          </p:val>
                                        </p:tav>
                                      </p:tavLst>
                                    </p:anim>
                                    <p:animEffect transition="in" filter="wipe(right)">
                                      <p:cBhvr>
                                        <p:cTn id="50" dur="500"/>
                                        <p:tgtEl>
                                          <p:spTgt spid="2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p:tgtEl>
                                          <p:spTgt spid="31"/>
                                        </p:tgtEl>
                                        <p:attrNameLst>
                                          <p:attrName>ppt_x</p:attrName>
                                        </p:attrNameLst>
                                      </p:cBhvr>
                                      <p:tavLst>
                                        <p:tav tm="0">
                                          <p:val>
                                            <p:strVal val="#ppt_x-#ppt_w*1.125000"/>
                                          </p:val>
                                        </p:tav>
                                        <p:tav tm="100000">
                                          <p:val>
                                            <p:strVal val="#ppt_x"/>
                                          </p:val>
                                        </p:tav>
                                      </p:tavLst>
                                    </p:anim>
                                    <p:animEffect transition="in" filter="wipe(right)">
                                      <p:cBhvr>
                                        <p:cTn id="54" dur="500"/>
                                        <p:tgtEl>
                                          <p:spTgt spid="31"/>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p:tgtEl>
                                          <p:spTgt spid="10"/>
                                        </p:tgtEl>
                                        <p:attrNameLst>
                                          <p:attrName>ppt_x</p:attrName>
                                        </p:attrNameLst>
                                      </p:cBhvr>
                                      <p:tavLst>
                                        <p:tav tm="0">
                                          <p:val>
                                            <p:strVal val="#ppt_x+#ppt_w*1.125000"/>
                                          </p:val>
                                        </p:tav>
                                        <p:tav tm="100000">
                                          <p:val>
                                            <p:strVal val="#ppt_x"/>
                                          </p:val>
                                        </p:tav>
                                      </p:tavLst>
                                    </p:anim>
                                    <p:animEffect transition="in" filter="wipe(left)">
                                      <p:cBhvr>
                                        <p:cTn id="58" dur="500"/>
                                        <p:tgtEl>
                                          <p:spTgt spid="10"/>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p:tgtEl>
                                          <p:spTgt spid="14"/>
                                        </p:tgtEl>
                                        <p:attrNameLst>
                                          <p:attrName>ppt_x</p:attrName>
                                        </p:attrNameLst>
                                      </p:cBhvr>
                                      <p:tavLst>
                                        <p:tav tm="0">
                                          <p:val>
                                            <p:strVal val="#ppt_x+#ppt_w*1.125000"/>
                                          </p:val>
                                        </p:tav>
                                        <p:tav tm="100000">
                                          <p:val>
                                            <p:strVal val="#ppt_x"/>
                                          </p:val>
                                        </p:tav>
                                      </p:tavLst>
                                    </p:anim>
                                    <p:animEffect transition="in" filter="wipe(left)">
                                      <p:cBhvr>
                                        <p:cTn id="62" dur="500"/>
                                        <p:tgtEl>
                                          <p:spTgt spid="1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p:tgtEl>
                                          <p:spTgt spid="18"/>
                                        </p:tgtEl>
                                        <p:attrNameLst>
                                          <p:attrName>ppt_x</p:attrName>
                                        </p:attrNameLst>
                                      </p:cBhvr>
                                      <p:tavLst>
                                        <p:tav tm="0">
                                          <p:val>
                                            <p:strVal val="#ppt_x+#ppt_w*1.125000"/>
                                          </p:val>
                                        </p:tav>
                                        <p:tav tm="100000">
                                          <p:val>
                                            <p:strVal val="#ppt_x"/>
                                          </p:val>
                                        </p:tav>
                                      </p:tavLst>
                                    </p:anim>
                                    <p:animEffect transition="in" filter="wipe(left)">
                                      <p:cBhvr>
                                        <p:cTn id="66" dur="500"/>
                                        <p:tgtEl>
                                          <p:spTgt spid="18"/>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p:tgtEl>
                                          <p:spTgt spid="20"/>
                                        </p:tgtEl>
                                        <p:attrNameLst>
                                          <p:attrName>ppt_x</p:attrName>
                                        </p:attrNameLst>
                                      </p:cBhvr>
                                      <p:tavLst>
                                        <p:tav tm="0">
                                          <p:val>
                                            <p:strVal val="#ppt_x+#ppt_w*1.125000"/>
                                          </p:val>
                                        </p:tav>
                                        <p:tav tm="100000">
                                          <p:val>
                                            <p:strVal val="#ppt_x"/>
                                          </p:val>
                                        </p:tav>
                                      </p:tavLst>
                                    </p:anim>
                                    <p:animEffect transition="in" filter="wipe(left)">
                                      <p:cBhvr>
                                        <p:cTn id="70" dur="500"/>
                                        <p:tgtEl>
                                          <p:spTgt spid="20"/>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p:tgtEl>
                                          <p:spTgt spid="30"/>
                                        </p:tgtEl>
                                        <p:attrNameLst>
                                          <p:attrName>ppt_x</p:attrName>
                                        </p:attrNameLst>
                                      </p:cBhvr>
                                      <p:tavLst>
                                        <p:tav tm="0">
                                          <p:val>
                                            <p:strVal val="#ppt_x+#ppt_w*1.125000"/>
                                          </p:val>
                                        </p:tav>
                                        <p:tav tm="100000">
                                          <p:val>
                                            <p:strVal val="#ppt_x"/>
                                          </p:val>
                                        </p:tav>
                                      </p:tavLst>
                                    </p:anim>
                                    <p:animEffect transition="in" filter="wipe(left)">
                                      <p:cBhvr>
                                        <p:cTn id="74" dur="500"/>
                                        <p:tgtEl>
                                          <p:spTgt spid="30"/>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left)">
                                      <p:cBhvr>
                                        <p:cTn id="96" dur="500"/>
                                        <p:tgtEl>
                                          <p:spTgt spid="1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animBg="1"/>
      <p:bldP spid="16" grpId="0"/>
      <p:bldP spid="17" grpId="0"/>
      <p:bldP spid="18" grpId="0" animBg="1"/>
      <p:bldP spid="19" grpId="0" animBg="1"/>
      <p:bldP spid="20" grpId="0" animBg="1"/>
      <p:bldP spid="21" grpId="0" animBg="1"/>
      <p:bldP spid="22" grpId="0"/>
      <p:bldP spid="23" grpId="0"/>
      <p:bldP spid="24" grpId="0"/>
      <p:bldP spid="25" grpId="0"/>
      <p:bldP spid="26" grpId="0" animBg="1"/>
      <p:bldP spid="27" grpId="0" animBg="1"/>
      <p:bldP spid="28" grpId="0" animBg="1"/>
      <p:bldP spid="29" grpId="0" animBg="1"/>
      <p:bldP spid="30" grpId="0" animBg="1"/>
      <p:bldP spid="31" grpId="0" animBg="1"/>
      <p:bldP spid="32" grpId="0"/>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54083" y="2673641"/>
            <a:ext cx="5087754" cy="1135054"/>
          </a:xfrm>
          <a:prstGeom prst="rect">
            <a:avLst/>
          </a:prstGeom>
        </p:spPr>
        <p:txBody>
          <a:bodyPr wrap="square">
            <a:spAutoFit/>
          </a:bodyPr>
          <a:lstStyle/>
          <a:p>
            <a:pPr algn="ctr">
              <a:lnSpc>
                <a:spcPct val="150000"/>
              </a:lnSpc>
            </a:pPr>
            <a:r>
              <a:rPr lang="zh-CN" altLang="en-US" sz="2400" b="1" noProof="1">
                <a:cs typeface="+mn-ea"/>
                <a:sym typeface="+mn-lt"/>
              </a:rPr>
              <a:t>当团队的队员有一个共同的目标时，这个团队便具备巨大的力量。</a:t>
            </a:r>
          </a:p>
        </p:txBody>
      </p:sp>
      <p:grpSp>
        <p:nvGrpSpPr>
          <p:cNvPr id="12" name="组合 11">
            <a:extLst>
              <a:ext uri="{FF2B5EF4-FFF2-40B4-BE49-F238E27FC236}">
                <a16:creationId xmlns="" xmlns:a16="http://schemas.microsoft.com/office/drawing/2014/main" id="{CEF016AA-CBB4-40CB-A6ED-A56B74781782}"/>
              </a:ext>
            </a:extLst>
          </p:cNvPr>
          <p:cNvGrpSpPr/>
          <p:nvPr/>
        </p:nvGrpSpPr>
        <p:grpSpPr>
          <a:xfrm>
            <a:off x="167640" y="377160"/>
            <a:ext cx="6715760" cy="646331"/>
            <a:chOff x="167640" y="129510"/>
            <a:chExt cx="6715760" cy="646331"/>
          </a:xfrm>
        </p:grpSpPr>
        <p:sp>
          <p:nvSpPr>
            <p:cNvPr id="13" name="矩形 12">
              <a:extLst>
                <a:ext uri="{FF2B5EF4-FFF2-40B4-BE49-F238E27FC236}">
                  <a16:creationId xmlns="" xmlns:a16="http://schemas.microsoft.com/office/drawing/2014/main" id="{01CE21CC-C7BF-417E-9947-D2092C0F2930}"/>
                </a:ext>
              </a:extLst>
            </p:cNvPr>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a:extLst>
                <a:ext uri="{FF2B5EF4-FFF2-40B4-BE49-F238E27FC236}">
                  <a16:creationId xmlns="" xmlns:a16="http://schemas.microsoft.com/office/drawing/2014/main" id="{D06C6160-FCBB-437A-8026-82AE1173A342}"/>
                </a:ext>
              </a:extLst>
            </p:cNvPr>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a:extLst>
                <a:ext uri="{FF2B5EF4-FFF2-40B4-BE49-F238E27FC236}">
                  <a16:creationId xmlns="" xmlns:a16="http://schemas.microsoft.com/office/drawing/2014/main" id="{D2A903AF-A49F-42DA-8C7C-ED11306B077D}"/>
                </a:ext>
              </a:extLst>
            </p:cNvPr>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p>
          </p:txBody>
        </p:sp>
      </p:grpSp>
      <p:pic>
        <p:nvPicPr>
          <p:cNvPr id="17" name="图片 16">
            <a:extLst>
              <a:ext uri="{FF2B5EF4-FFF2-40B4-BE49-F238E27FC236}">
                <a16:creationId xmlns="" xmlns:a16="http://schemas.microsoft.com/office/drawing/2014/main" id="{EFCA8FD5-3574-4BBE-ABE5-7818EEE024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6461" y="1472264"/>
            <a:ext cx="3714750" cy="4953000"/>
          </a:xfrm>
          <a:prstGeom prst="rect">
            <a:avLst/>
          </a:prstGeom>
        </p:spPr>
      </p:pic>
    </p:spTree>
    <p:extLst>
      <p:ext uri="{BB962C8B-B14F-4D97-AF65-F5344CB8AC3E}">
        <p14:creationId xmlns:p14="http://schemas.microsoft.com/office/powerpoint/2010/main" val="302773012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t00mtwb">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3671</Words>
  <Application>Microsoft Office PowerPoint</Application>
  <PresentationFormat>宽屏</PresentationFormat>
  <Paragraphs>552</Paragraphs>
  <Slides>63</Slides>
  <Notes>11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63</vt:i4>
      </vt:variant>
    </vt:vector>
  </HeadingPairs>
  <TitlesOfParts>
    <vt:vector size="73"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442</cp:revision>
  <dcterms:created xsi:type="dcterms:W3CDTF">2019-07-25T00:42:19Z</dcterms:created>
  <dcterms:modified xsi:type="dcterms:W3CDTF">2023-01-17T04:27:28Z</dcterms:modified>
</cp:coreProperties>
</file>