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2" r:id="rId3"/>
  </p:sldMasterIdLst>
  <p:notesMasterIdLst>
    <p:notesMasterId r:id="rId26"/>
  </p:notesMasterIdLst>
  <p:handoutMasterIdLst>
    <p:handoutMasterId r:id="rId27"/>
  </p:handoutMasterIdLst>
  <p:sldIdLst>
    <p:sldId id="291" r:id="rId4"/>
    <p:sldId id="292" r:id="rId5"/>
    <p:sldId id="293" r:id="rId6"/>
    <p:sldId id="375" r:id="rId7"/>
    <p:sldId id="391" r:id="rId8"/>
    <p:sldId id="370" r:id="rId9"/>
    <p:sldId id="377" r:id="rId10"/>
    <p:sldId id="412" r:id="rId11"/>
    <p:sldId id="371" r:id="rId12"/>
    <p:sldId id="379" r:id="rId13"/>
    <p:sldId id="381" r:id="rId14"/>
    <p:sldId id="413" r:id="rId15"/>
    <p:sldId id="414" r:id="rId16"/>
    <p:sldId id="386" r:id="rId17"/>
    <p:sldId id="387" r:id="rId18"/>
    <p:sldId id="372" r:id="rId19"/>
    <p:sldId id="415" r:id="rId20"/>
    <p:sldId id="389" r:id="rId21"/>
    <p:sldId id="373" r:id="rId22"/>
    <p:sldId id="416" r:id="rId23"/>
    <p:sldId id="374" r:id="rId24"/>
    <p:sldId id="41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5FE7"/>
    <a:srgbClr val="2F83EF"/>
    <a:srgbClr val="4E72E9"/>
    <a:srgbClr val="4244EE"/>
    <a:srgbClr val="FFBE4A"/>
    <a:srgbClr val="0074F0"/>
    <a:srgbClr val="005DD8"/>
    <a:srgbClr val="299EFF"/>
    <a:srgbClr val="0054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Normal" panose="020B0400000000000000" charset="-122"/>
              </a:rPr>
              <a:t>2023/1/17</a:t>
            </a:fld>
            <a:endParaRPr lang="zh-CN" altLang="en-US">
              <a:latin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Normal" panose="020B0400000000000000" charset="-122"/>
              </a:rPr>
              <a:t>‹#›</a:t>
            </a:fld>
            <a:endParaRPr lang="zh-CN" altLang="en-US">
              <a:latin typeface="思源黑体 CN Normal" panose="020B0400000000000000" charset="-122"/>
            </a:endParaRPr>
          </a:p>
        </p:txBody>
      </p:sp>
    </p:spTree>
    <p:extLst>
      <p:ext uri="{BB962C8B-B14F-4D97-AF65-F5344CB8AC3E}">
        <p14:creationId xmlns:p14="http://schemas.microsoft.com/office/powerpoint/2010/main" val="181910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6293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1094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610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04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38281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1429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7019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descr="关注信息安全预防信息诈骗"/>
          <p:cNvPicPr>
            <a:picLocks noChangeAspect="1"/>
          </p:cNvPicPr>
          <p:nvPr userDrawn="1"/>
        </p:nvPicPr>
        <p:blipFill>
          <a:blip r:embed="rId2"/>
          <a:srcRect l="2565"/>
          <a:stretch>
            <a:fillRect/>
          </a:stretch>
        </p:blipFill>
        <p:spPr>
          <a:xfrm>
            <a:off x="635" y="0"/>
            <a:ext cx="12199620" cy="6858635"/>
          </a:xfrm>
          <a:prstGeom prst="rect">
            <a:avLst/>
          </a:prstGeom>
        </p:spPr>
      </p:pic>
      <p:sp>
        <p:nvSpPr>
          <p:cNvPr id="5" name="椭圆 4"/>
          <p:cNvSpPr/>
          <p:nvPr userDrawn="1"/>
        </p:nvSpPr>
        <p:spPr>
          <a:xfrm>
            <a:off x="7134225" y="2724785"/>
            <a:ext cx="5761355" cy="5454650"/>
          </a:xfrm>
          <a:prstGeom prst="ellips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
          <p:cNvPicPr>
            <a:picLocks noChangeAspect="1"/>
          </p:cNvPicPr>
          <p:nvPr userDrawn="1"/>
        </p:nvPicPr>
        <p:blipFill>
          <a:blip r:embed="rId3"/>
          <a:srcRect l="60839" t="36348"/>
          <a:stretch>
            <a:fillRect/>
          </a:stretch>
        </p:blipFill>
        <p:spPr>
          <a:xfrm>
            <a:off x="7425690" y="2979420"/>
            <a:ext cx="4774565"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4412640"/>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509755"/>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250724"/>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5485487"/>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75021434"/>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7732551"/>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42337498"/>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29704" y="65760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810550513"/>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7300635"/>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9535943"/>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p>
            <a:pPr algn="l"/>
            <a:r>
              <a:rPr lang="zh-CN" altLang="en-US" sz="4000" dirty="0">
                <a:solidFill>
                  <a:srgbClr val="015FE7"/>
                </a:solidFill>
                <a:effectLst/>
                <a:latin typeface="微软雅黑" panose="020B0503020204020204" pitchFamily="34" charset="-122"/>
                <a:ea typeface="微软雅黑" panose="020B0503020204020204" pitchFamily="34" charset="-122"/>
                <a:sym typeface="+mn-ea"/>
              </a:rPr>
              <a:t>电信诈骗学生案</a:t>
            </a: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5205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0989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85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9244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608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3994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891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069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2213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66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什么是电信诈骗</a:t>
            </a: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1950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548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5396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300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513905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电信诈骗的常见套路</a:t>
            </a: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如何应对骗局</a:t>
            </a: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607560"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如果被骗了怎么办</a:t>
            </a: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BAC2F77F-9AA1-41ED-A558-7C23FD4DBEC3}" type="datetimeFigureOut">
              <a:rPr lang="zh-CN" altLang="en-US" smtClean="0"/>
              <a:t>2023/1/17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C7E84B6-52F9-416E-9F3F-3544C4E8A0B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76023356"/>
      </p:ext>
    </p:extLst>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492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401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sv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4.svg"/><Relationship Id="rId10" Type="http://schemas.openxmlformats.org/officeDocument/2006/relationships/image" Target="../media/image8.png"/><Relationship Id="rId9"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3464" y="3297555"/>
            <a:ext cx="8014335" cy="646331"/>
          </a:xfrm>
          <a:prstGeom prst="rect">
            <a:avLst/>
          </a:prstGeom>
          <a:noFill/>
        </p:spPr>
        <p:txBody>
          <a:bodyPr wrap="square" rtlCol="0" anchor="t">
            <a:spAutoFit/>
          </a:bodyPr>
          <a:lstStyle/>
          <a:p>
            <a:pPr algn="dist"/>
            <a:r>
              <a:rPr lang="en-US" altLang="zh-CN" sz="3600" b="1" dirty="0" smtClean="0">
                <a:solidFill>
                  <a:schemeClr val="bg1"/>
                </a:solidFill>
                <a:effectLst>
                  <a:outerShdw blurRad="12700" dist="12700" algn="ctr" rotWithShape="0">
                    <a:srgbClr val="0C89E6">
                      <a:alpha val="40000"/>
                    </a:srgbClr>
                  </a:outerShdw>
                </a:effectLst>
                <a:cs typeface="+mn-ea"/>
                <a:sym typeface="+mn-lt"/>
              </a:rPr>
              <a:t>20XX</a:t>
            </a:r>
            <a:r>
              <a:rPr lang="zh-CN" altLang="en-US" sz="3600" b="1" dirty="0" smtClean="0">
                <a:solidFill>
                  <a:schemeClr val="bg1"/>
                </a:solidFill>
                <a:effectLst>
                  <a:outerShdw blurRad="12700" dist="12700" algn="ctr" rotWithShape="0">
                    <a:srgbClr val="0C89E6">
                      <a:alpha val="40000"/>
                    </a:srgbClr>
                  </a:outerShdw>
                </a:effectLst>
                <a:cs typeface="+mn-ea"/>
                <a:sym typeface="+mn-lt"/>
              </a:rPr>
              <a:t>年大学生防范电信诈骗知识培训</a:t>
            </a:r>
            <a:endParaRPr lang="zh-CN" sz="3600" b="1" dirty="0">
              <a:solidFill>
                <a:schemeClr val="bg1"/>
              </a:solidFill>
              <a:effectLst>
                <a:outerShdw blurRad="12700" dist="12700" algn="ctr" rotWithShape="0">
                  <a:srgbClr val="0C89E6">
                    <a:alpha val="40000"/>
                  </a:srgbClr>
                </a:outerShdw>
              </a:effectLst>
              <a:cs typeface="+mn-ea"/>
              <a:sym typeface="+mn-lt"/>
            </a:endParaRPr>
          </a:p>
        </p:txBody>
      </p:sp>
      <p:grpSp>
        <p:nvGrpSpPr>
          <p:cNvPr id="9" name="组合 8"/>
          <p:cNvGrpSpPr/>
          <p:nvPr/>
        </p:nvGrpSpPr>
        <p:grpSpPr>
          <a:xfrm>
            <a:off x="1173480" y="4188460"/>
            <a:ext cx="4529455" cy="504190"/>
            <a:chOff x="2773" y="7258"/>
            <a:chExt cx="7133" cy="794"/>
          </a:xfrm>
        </p:grpSpPr>
        <p:grpSp>
          <p:nvGrpSpPr>
            <p:cNvPr id="57" name="组合 56"/>
            <p:cNvGrpSpPr/>
            <p:nvPr/>
          </p:nvGrpSpPr>
          <p:grpSpPr>
            <a:xfrm>
              <a:off x="2773" y="7299"/>
              <a:ext cx="3077" cy="704"/>
              <a:chOff x="7963" y="7287"/>
              <a:chExt cx="3077" cy="704"/>
            </a:xfrm>
          </p:grpSpPr>
          <p:sp>
            <p:nvSpPr>
              <p:cNvPr id="51" name="平行四边形 50"/>
              <p:cNvSpPr/>
              <p:nvPr/>
            </p:nvSpPr>
            <p:spPr>
              <a:xfrm>
                <a:off x="7963" y="7287"/>
                <a:ext cx="3077"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2" name="文本框 51"/>
              <p:cNvSpPr txBox="1"/>
              <p:nvPr/>
            </p:nvSpPr>
            <p:spPr>
              <a:xfrm>
                <a:off x="8733" y="7357"/>
                <a:ext cx="2195" cy="582"/>
              </a:xfrm>
              <a:prstGeom prst="rect">
                <a:avLst/>
              </a:prstGeom>
              <a:noFill/>
            </p:spPr>
            <p:txBody>
              <a:bodyPr wrap="square" rtlCol="0">
                <a:spAutoFit/>
              </a:bodyPr>
              <a:lstStyle/>
              <a:p>
                <a:pPr algn="dist"/>
                <a:r>
                  <a:rPr lang="zh-CN" altLang="en-US" dirty="0" smtClean="0">
                    <a:gradFill>
                      <a:gsLst>
                        <a:gs pos="100000">
                          <a:srgbClr val="2F83EF"/>
                        </a:gs>
                        <a:gs pos="0">
                          <a:srgbClr val="4244EE"/>
                        </a:gs>
                      </a:gsLst>
                      <a:lin ang="5400000" scaled="0"/>
                    </a:gradFill>
                    <a:cs typeface="+mn-ea"/>
                    <a:sym typeface="+mn-lt"/>
                  </a:rPr>
                  <a:t>优品</a:t>
                </a:r>
                <a:r>
                  <a:rPr lang="en-US" altLang="zh-CN" dirty="0" smtClean="0">
                    <a:gradFill>
                      <a:gsLst>
                        <a:gs pos="100000">
                          <a:srgbClr val="2F83EF"/>
                        </a:gs>
                        <a:gs pos="0">
                          <a:srgbClr val="4244EE"/>
                        </a:gs>
                      </a:gsLst>
                      <a:lin ang="5400000" scaled="0"/>
                    </a:gradFill>
                    <a:cs typeface="+mn-ea"/>
                    <a:sym typeface="+mn-lt"/>
                  </a:rPr>
                  <a:t>PPT</a:t>
                </a:r>
                <a:endParaRPr lang="en-US" dirty="0">
                  <a:gradFill>
                    <a:gsLst>
                      <a:gs pos="100000">
                        <a:srgbClr val="2F83EF"/>
                      </a:gs>
                      <a:gs pos="0">
                        <a:srgbClr val="4244EE"/>
                      </a:gs>
                    </a:gsLst>
                    <a:lin ang="5400000" scaled="0"/>
                  </a:gradFill>
                  <a:cs typeface="+mn-ea"/>
                  <a:sym typeface="+mn-lt"/>
                </a:endParaRPr>
              </a:p>
            </p:txBody>
          </p:sp>
          <p:sp>
            <p:nvSpPr>
              <p:cNvPr id="53" name="QQ1132210344"/>
              <p:cNvSpPr>
                <a:spLocks noEditPoints="1"/>
              </p:cNvSpPr>
              <p:nvPr/>
            </p:nvSpPr>
            <p:spPr bwMode="auto">
              <a:xfrm>
                <a:off x="8146" y="7358"/>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4244EE"/>
                  </a:gs>
                  <a:gs pos="100000">
                    <a:srgbClr val="2F83EF"/>
                  </a:gs>
                </a:gsLst>
                <a:lin ang="5400000" scaled="0"/>
              </a:gradFill>
              <a:ln>
                <a:noFill/>
              </a:ln>
            </p:spPr>
            <p:txBody>
              <a:bodyPr vert="horz" wrap="square" lIns="91419" tIns="45709" rIns="91419" bIns="45709" numCol="1" anchor="t" anchorCtr="0" compatLnSpc="1"/>
              <a:lstStyle/>
              <a:p>
                <a:pPr defTabSz="913765">
                  <a:defRPr/>
                </a:pPr>
                <a:endParaRPr lang="zh-CN" altLang="en-US" kern="0" dirty="0">
                  <a:gradFill>
                    <a:gsLst>
                      <a:gs pos="100000">
                        <a:srgbClr val="2F83EF"/>
                      </a:gs>
                      <a:gs pos="0">
                        <a:srgbClr val="4244EE"/>
                      </a:gs>
                    </a:gsLst>
                    <a:lin ang="5400000" scaled="0"/>
                  </a:gradFill>
                  <a:cs typeface="+mn-ea"/>
                  <a:sym typeface="+mn-lt"/>
                </a:endParaRPr>
              </a:p>
            </p:txBody>
          </p:sp>
        </p:grpSp>
        <p:grpSp>
          <p:nvGrpSpPr>
            <p:cNvPr id="58" name="组合 57"/>
            <p:cNvGrpSpPr/>
            <p:nvPr/>
          </p:nvGrpSpPr>
          <p:grpSpPr>
            <a:xfrm>
              <a:off x="6668" y="7258"/>
              <a:ext cx="3238" cy="794"/>
              <a:chOff x="11396" y="7246"/>
              <a:chExt cx="3238" cy="794"/>
            </a:xfrm>
          </p:grpSpPr>
          <p:sp>
            <p:nvSpPr>
              <p:cNvPr id="54" name="平行四边形 53"/>
              <p:cNvSpPr/>
              <p:nvPr/>
            </p:nvSpPr>
            <p:spPr>
              <a:xfrm>
                <a:off x="11396" y="7287"/>
                <a:ext cx="3238"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5" name="文本框 54"/>
              <p:cNvSpPr txBox="1"/>
              <p:nvPr/>
            </p:nvSpPr>
            <p:spPr>
              <a:xfrm>
                <a:off x="12181" y="7349"/>
                <a:ext cx="2425" cy="580"/>
              </a:xfrm>
              <a:prstGeom prst="rect">
                <a:avLst/>
              </a:prstGeom>
              <a:noFill/>
            </p:spPr>
            <p:txBody>
              <a:bodyPr wrap="square" rtlCol="0">
                <a:spAutoFit/>
              </a:bodyPr>
              <a:lstStyle/>
              <a:p>
                <a:pPr algn="dist"/>
                <a:r>
                  <a:rPr dirty="0">
                    <a:gradFill>
                      <a:gsLst>
                        <a:gs pos="100000">
                          <a:srgbClr val="2F83EF"/>
                        </a:gs>
                        <a:gs pos="0">
                          <a:srgbClr val="4244EE"/>
                        </a:gs>
                      </a:gsLst>
                      <a:lin ang="5400000" scaled="0"/>
                    </a:gradFill>
                    <a:cs typeface="+mn-ea"/>
                    <a:sym typeface="+mn-lt"/>
                  </a:rPr>
                  <a:t>日期：</a:t>
                </a:r>
                <a:r>
                  <a:rPr dirty="0" smtClean="0">
                    <a:gradFill>
                      <a:gsLst>
                        <a:gs pos="100000">
                          <a:srgbClr val="2F83EF"/>
                        </a:gs>
                        <a:gs pos="0">
                          <a:srgbClr val="4244EE"/>
                        </a:gs>
                      </a:gsLst>
                      <a:lin ang="5400000" scaled="0"/>
                    </a:gradFill>
                    <a:cs typeface="+mn-ea"/>
                    <a:sym typeface="+mn-lt"/>
                  </a:rPr>
                  <a:t>20</a:t>
                </a:r>
                <a:r>
                  <a:rPr lang="en-US" altLang="zh-CN" dirty="0" smtClean="0">
                    <a:gradFill>
                      <a:gsLst>
                        <a:gs pos="100000">
                          <a:srgbClr val="2F83EF"/>
                        </a:gs>
                        <a:gs pos="0">
                          <a:srgbClr val="4244EE"/>
                        </a:gs>
                      </a:gsLst>
                      <a:lin ang="5400000" scaled="0"/>
                    </a:gradFill>
                    <a:cs typeface="+mn-ea"/>
                    <a:sym typeface="+mn-lt"/>
                  </a:rPr>
                  <a:t>XX</a:t>
                </a:r>
                <a:endParaRPr dirty="0">
                  <a:gradFill>
                    <a:gsLst>
                      <a:gs pos="100000">
                        <a:srgbClr val="2F83EF"/>
                      </a:gs>
                      <a:gs pos="0">
                        <a:srgbClr val="4244EE"/>
                      </a:gs>
                    </a:gsLst>
                    <a:lin ang="5400000" scaled="0"/>
                  </a:gradFill>
                  <a:cs typeface="+mn-ea"/>
                  <a:sym typeface="+mn-lt"/>
                </a:endParaRPr>
              </a:p>
            </p:txBody>
          </p:sp>
          <p:pic>
            <p:nvPicPr>
              <p:cNvPr id="56" name="图片 55" descr="303b333530343332333bcab1bce4"/>
              <p:cNvPicPr preferRelativeResize="0"/>
              <p:nvPr/>
            </p:nvPicPr>
            <p:blipFill>
              <a:blip r:embed="rId3">
                <a:extLst>
                  <a:ext uri="{96DAC541-7B7A-43D3-8B79-37D633B846F1}">
                    <asvg:svgBlip xmlns="" xmlns:asvg="http://schemas.microsoft.com/office/drawing/2016/SVG/main" r:embed="rId6"/>
                  </a:ext>
                </a:extLst>
              </a:blip>
              <a:stretch>
                <a:fillRect/>
              </a:stretch>
            </p:blipFill>
            <p:spPr>
              <a:xfrm>
                <a:off x="11501" y="7246"/>
                <a:ext cx="794" cy="794"/>
              </a:xfrm>
              <a:prstGeom prst="rect">
                <a:avLst/>
              </a:prstGeom>
            </p:spPr>
          </p:pic>
        </p:grpSp>
      </p:grpSp>
      <p:pic>
        <p:nvPicPr>
          <p:cNvPr id="3" name="图片 2" descr="303b32313536353833373bd3d2bbd2b5e3b1ea"/>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8771255" y="1958975"/>
            <a:ext cx="914400" cy="914400"/>
          </a:xfrm>
          <a:prstGeom prst="rect">
            <a:avLst/>
          </a:prstGeom>
        </p:spPr>
      </p:pic>
      <p:pic>
        <p:nvPicPr>
          <p:cNvPr id="7" name="图片 6" descr="32313535373130323b32313535373130313bc4debae7b5e3d7b4bcfdcdb7"/>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03505" y="1958975"/>
            <a:ext cx="914400" cy="914400"/>
          </a:xfrm>
          <a:prstGeom prst="rect">
            <a:avLst/>
          </a:prstGeom>
        </p:spPr>
      </p:pic>
      <p:grpSp>
        <p:nvGrpSpPr>
          <p:cNvPr id="61" name="组合 60"/>
          <p:cNvGrpSpPr/>
          <p:nvPr/>
        </p:nvGrpSpPr>
        <p:grpSpPr>
          <a:xfrm>
            <a:off x="1191260" y="1817370"/>
            <a:ext cx="7490460" cy="1146810"/>
            <a:chOff x="1876" y="2862"/>
            <a:chExt cx="11796" cy="1806"/>
          </a:xfrm>
          <a:effectLst/>
        </p:grpSpPr>
        <p:sp>
          <p:nvSpPr>
            <p:cNvPr id="14" name="文本框 13"/>
            <p:cNvSpPr txBox="1"/>
            <p:nvPr/>
          </p:nvSpPr>
          <p:spPr>
            <a:xfrm>
              <a:off x="11870" y="4048"/>
              <a:ext cx="73" cy="30"/>
            </a:xfrm>
            <a:custGeom>
              <a:avLst/>
              <a:gdLst/>
              <a:ahLst/>
              <a:cxnLst>
                <a:cxn ang="3">
                  <a:pos x="hc" y="t"/>
                </a:cxn>
                <a:cxn ang="cd2">
                  <a:pos x="l" y="vc"/>
                </a:cxn>
                <a:cxn ang="cd4">
                  <a:pos x="hc" y="b"/>
                </a:cxn>
                <a:cxn ang="0">
                  <a:pos x="r" y="vc"/>
                </a:cxn>
              </a:cxnLst>
              <a:rect l="l" t="t" r="r" b="b"/>
              <a:pathLst>
                <a:path w="73" h="30">
                  <a:moveTo>
                    <a:pt x="0" y="30"/>
                  </a:moveTo>
                  <a:lnTo>
                    <a:pt x="0" y="0"/>
                  </a:lnTo>
                  <a:lnTo>
                    <a:pt x="73" y="0"/>
                  </a:lnTo>
                  <a:lnTo>
                    <a:pt x="67" y="2"/>
                  </a:lnTo>
                  <a:lnTo>
                    <a:pt x="30" y="17"/>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5" name="文本框 14"/>
            <p:cNvSpPr txBox="1"/>
            <p:nvPr/>
          </p:nvSpPr>
          <p:spPr>
            <a:xfrm>
              <a:off x="11874" y="2862"/>
              <a:ext cx="1798" cy="1386"/>
            </a:xfrm>
            <a:custGeom>
              <a:avLst/>
              <a:gdLst/>
              <a:ahLst/>
              <a:cxnLst>
                <a:cxn ang="3">
                  <a:pos x="hc" y="t"/>
                </a:cxn>
                <a:cxn ang="cd2">
                  <a:pos x="l" y="vc"/>
                </a:cxn>
                <a:cxn ang="cd4">
                  <a:pos x="hc" y="b"/>
                </a:cxn>
                <a:cxn ang="0">
                  <a:pos x="r" y="vc"/>
                </a:cxn>
              </a:cxnLst>
              <a:rect l="l" t="t" r="r" b="b"/>
              <a:pathLst>
                <a:path w="1798" h="1386">
                  <a:moveTo>
                    <a:pt x="1580" y="830"/>
                  </a:moveTo>
                  <a:cubicBezTo>
                    <a:pt x="1713" y="826"/>
                    <a:pt x="1801" y="922"/>
                    <a:pt x="1798" y="1048"/>
                  </a:cubicBezTo>
                  <a:lnTo>
                    <a:pt x="1798" y="1386"/>
                  </a:lnTo>
                  <a:cubicBezTo>
                    <a:pt x="1736" y="1334"/>
                    <a:pt x="1518" y="1221"/>
                    <a:pt x="1537" y="1234"/>
                  </a:cubicBezTo>
                  <a:lnTo>
                    <a:pt x="1598" y="1234"/>
                  </a:lnTo>
                  <a:lnTo>
                    <a:pt x="1598" y="1094"/>
                  </a:lnTo>
                  <a:cubicBezTo>
                    <a:pt x="1599" y="1051"/>
                    <a:pt x="1576" y="1029"/>
                    <a:pt x="1542" y="1030"/>
                  </a:cubicBezTo>
                  <a:lnTo>
                    <a:pt x="1526" y="1030"/>
                  </a:lnTo>
                  <a:lnTo>
                    <a:pt x="1526" y="1229"/>
                  </a:lnTo>
                  <a:cubicBezTo>
                    <a:pt x="1488" y="1208"/>
                    <a:pt x="1325" y="1147"/>
                    <a:pt x="1326" y="1151"/>
                  </a:cubicBezTo>
                  <a:lnTo>
                    <a:pt x="1326" y="1030"/>
                  </a:lnTo>
                  <a:lnTo>
                    <a:pt x="1278" y="1030"/>
                  </a:lnTo>
                  <a:lnTo>
                    <a:pt x="1278" y="1136"/>
                  </a:lnTo>
                  <a:cubicBezTo>
                    <a:pt x="1217" y="1115"/>
                    <a:pt x="1034" y="1080"/>
                    <a:pt x="1078" y="1090"/>
                  </a:cubicBezTo>
                  <a:lnTo>
                    <a:pt x="1078" y="1030"/>
                  </a:lnTo>
                  <a:lnTo>
                    <a:pt x="1028" y="1030"/>
                  </a:lnTo>
                  <a:lnTo>
                    <a:pt x="1028" y="1082"/>
                  </a:lnTo>
                  <a:cubicBezTo>
                    <a:pt x="965" y="1069"/>
                    <a:pt x="772" y="1058"/>
                    <a:pt x="747" y="1061"/>
                  </a:cubicBezTo>
                  <a:cubicBezTo>
                    <a:pt x="661" y="1059"/>
                    <a:pt x="509" y="1074"/>
                    <a:pt x="502" y="1077"/>
                  </a:cubicBezTo>
                  <a:lnTo>
                    <a:pt x="502" y="1044"/>
                  </a:lnTo>
                  <a:cubicBezTo>
                    <a:pt x="503" y="1019"/>
                    <a:pt x="486" y="1007"/>
                    <a:pt x="464" y="1008"/>
                  </a:cubicBezTo>
                  <a:lnTo>
                    <a:pt x="10" y="1008"/>
                  </a:lnTo>
                  <a:lnTo>
                    <a:pt x="10" y="336"/>
                  </a:lnTo>
                  <a:lnTo>
                    <a:pt x="250" y="336"/>
                  </a:lnTo>
                  <a:lnTo>
                    <a:pt x="250" y="768"/>
                  </a:lnTo>
                  <a:lnTo>
                    <a:pt x="444" y="768"/>
                  </a:lnTo>
                  <a:lnTo>
                    <a:pt x="444" y="356"/>
                  </a:lnTo>
                  <a:cubicBezTo>
                    <a:pt x="446" y="277"/>
                    <a:pt x="406" y="239"/>
                    <a:pt x="346" y="240"/>
                  </a:cubicBezTo>
                  <a:lnTo>
                    <a:pt x="0" y="240"/>
                  </a:lnTo>
                  <a:lnTo>
                    <a:pt x="0" y="0"/>
                  </a:lnTo>
                  <a:lnTo>
                    <a:pt x="466" y="0"/>
                  </a:lnTo>
                  <a:lnTo>
                    <a:pt x="469" y="0"/>
                  </a:lnTo>
                  <a:lnTo>
                    <a:pt x="473" y="0"/>
                  </a:lnTo>
                  <a:cubicBezTo>
                    <a:pt x="613" y="-5"/>
                    <a:pt x="685" y="107"/>
                    <a:pt x="684" y="218"/>
                  </a:cubicBezTo>
                  <a:lnTo>
                    <a:pt x="684" y="830"/>
                  </a:lnTo>
                  <a:cubicBezTo>
                    <a:pt x="705" y="849"/>
                    <a:pt x="722" y="878"/>
                    <a:pt x="730" y="906"/>
                  </a:cubicBezTo>
                  <a:lnTo>
                    <a:pt x="730" y="834"/>
                  </a:lnTo>
                  <a:lnTo>
                    <a:pt x="736" y="834"/>
                  </a:lnTo>
                  <a:cubicBezTo>
                    <a:pt x="774" y="827"/>
                    <a:pt x="790" y="803"/>
                    <a:pt x="798" y="770"/>
                  </a:cubicBezTo>
                  <a:lnTo>
                    <a:pt x="798" y="58"/>
                  </a:lnTo>
                  <a:lnTo>
                    <a:pt x="1120" y="58"/>
                  </a:lnTo>
                  <a:lnTo>
                    <a:pt x="1120" y="4"/>
                  </a:lnTo>
                  <a:lnTo>
                    <a:pt x="1446" y="4"/>
                  </a:lnTo>
                  <a:lnTo>
                    <a:pt x="1446" y="58"/>
                  </a:lnTo>
                  <a:lnTo>
                    <a:pt x="1558" y="58"/>
                  </a:lnTo>
                  <a:lnTo>
                    <a:pt x="1561" y="58"/>
                  </a:lnTo>
                  <a:lnTo>
                    <a:pt x="1565" y="58"/>
                  </a:lnTo>
                  <a:cubicBezTo>
                    <a:pt x="1705" y="53"/>
                    <a:pt x="1777" y="165"/>
                    <a:pt x="1776" y="276"/>
                  </a:cubicBezTo>
                  <a:lnTo>
                    <a:pt x="1776" y="692"/>
                  </a:lnTo>
                  <a:lnTo>
                    <a:pt x="1038" y="692"/>
                  </a:lnTo>
                  <a:lnTo>
                    <a:pt x="1038" y="830"/>
                  </a:lnTo>
                  <a:lnTo>
                    <a:pt x="1580" y="830"/>
                  </a:lnTo>
                  <a:close/>
                  <a:moveTo>
                    <a:pt x="1038" y="298"/>
                  </a:moveTo>
                  <a:lnTo>
                    <a:pt x="1038" y="452"/>
                  </a:lnTo>
                  <a:lnTo>
                    <a:pt x="1536" y="452"/>
                  </a:lnTo>
                  <a:lnTo>
                    <a:pt x="1536" y="414"/>
                  </a:lnTo>
                  <a:cubicBezTo>
                    <a:pt x="1538" y="335"/>
                    <a:pt x="1498" y="297"/>
                    <a:pt x="1438" y="298"/>
                  </a:cubicBezTo>
                  <a:lnTo>
                    <a:pt x="1038" y="29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6" name="文本框 15"/>
            <p:cNvSpPr txBox="1"/>
            <p:nvPr/>
          </p:nvSpPr>
          <p:spPr>
            <a:xfrm>
              <a:off x="9876" y="3410"/>
              <a:ext cx="590" cy="1258"/>
            </a:xfrm>
            <a:custGeom>
              <a:avLst/>
              <a:gdLst/>
              <a:ahLst/>
              <a:cxnLst>
                <a:cxn ang="3">
                  <a:pos x="hc" y="t"/>
                </a:cxn>
                <a:cxn ang="cd2">
                  <a:pos x="l" y="vc"/>
                </a:cxn>
                <a:cxn ang="cd4">
                  <a:pos x="hc" y="b"/>
                </a:cxn>
                <a:cxn ang="0">
                  <a:pos x="r" y="vc"/>
                </a:cxn>
              </a:cxnLst>
              <a:rect l="l" t="t" r="r" b="b"/>
              <a:pathLst>
                <a:path w="590" h="1258">
                  <a:moveTo>
                    <a:pt x="590" y="1018"/>
                  </a:moveTo>
                  <a:lnTo>
                    <a:pt x="590" y="1258"/>
                  </a:lnTo>
                  <a:lnTo>
                    <a:pt x="172" y="1258"/>
                  </a:lnTo>
                  <a:lnTo>
                    <a:pt x="172" y="1254"/>
                  </a:lnTo>
                  <a:lnTo>
                    <a:pt x="166" y="1254"/>
                  </a:lnTo>
                  <a:lnTo>
                    <a:pt x="166" y="240"/>
                  </a:lnTo>
                  <a:lnTo>
                    <a:pt x="0" y="240"/>
                  </a:lnTo>
                  <a:lnTo>
                    <a:pt x="0" y="0"/>
                  </a:lnTo>
                  <a:lnTo>
                    <a:pt x="406" y="0"/>
                  </a:lnTo>
                  <a:lnTo>
                    <a:pt x="406" y="1018"/>
                  </a:lnTo>
                  <a:lnTo>
                    <a:pt x="590" y="101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7" name="文本框 16"/>
            <p:cNvSpPr txBox="1"/>
            <p:nvPr/>
          </p:nvSpPr>
          <p:spPr>
            <a:xfrm>
              <a:off x="10440" y="2872"/>
              <a:ext cx="1236" cy="1794"/>
            </a:xfrm>
            <a:custGeom>
              <a:avLst/>
              <a:gdLst/>
              <a:ahLst/>
              <a:cxnLst>
                <a:cxn ang="3">
                  <a:pos x="hc" y="t"/>
                </a:cxn>
                <a:cxn ang="cd2">
                  <a:pos x="l" y="vc"/>
                </a:cxn>
                <a:cxn ang="cd4">
                  <a:pos x="hc" y="b"/>
                </a:cxn>
                <a:cxn ang="0">
                  <a:pos x="r" y="vc"/>
                </a:cxn>
              </a:cxnLst>
              <a:rect l="l" t="t" r="r" b="b"/>
              <a:pathLst>
                <a:path w="1236" h="1794">
                  <a:moveTo>
                    <a:pt x="452" y="386"/>
                  </a:moveTo>
                  <a:lnTo>
                    <a:pt x="452" y="750"/>
                  </a:lnTo>
                  <a:lnTo>
                    <a:pt x="1236" y="750"/>
                  </a:lnTo>
                  <a:lnTo>
                    <a:pt x="1236" y="990"/>
                  </a:lnTo>
                  <a:lnTo>
                    <a:pt x="452" y="990"/>
                  </a:lnTo>
                  <a:lnTo>
                    <a:pt x="452" y="1340"/>
                  </a:lnTo>
                  <a:lnTo>
                    <a:pt x="1183" y="1340"/>
                  </a:lnTo>
                  <a:cubicBezTo>
                    <a:pt x="1086" y="1393"/>
                    <a:pt x="899" y="1571"/>
                    <a:pt x="897" y="1580"/>
                  </a:cubicBezTo>
                  <a:lnTo>
                    <a:pt x="452" y="1580"/>
                  </a:lnTo>
                  <a:lnTo>
                    <a:pt x="452" y="1794"/>
                  </a:lnTo>
                  <a:lnTo>
                    <a:pt x="212" y="1794"/>
                  </a:lnTo>
                  <a:lnTo>
                    <a:pt x="212" y="586"/>
                  </a:lnTo>
                  <a:cubicBezTo>
                    <a:pt x="182" y="594"/>
                    <a:pt x="143" y="598"/>
                    <a:pt x="108" y="598"/>
                  </a:cubicBezTo>
                  <a:lnTo>
                    <a:pt x="0" y="598"/>
                  </a:lnTo>
                  <a:lnTo>
                    <a:pt x="0" y="358"/>
                  </a:lnTo>
                  <a:lnTo>
                    <a:pt x="52" y="358"/>
                  </a:lnTo>
                  <a:cubicBezTo>
                    <a:pt x="129" y="359"/>
                    <a:pt x="154" y="314"/>
                    <a:pt x="168" y="240"/>
                  </a:cubicBezTo>
                  <a:lnTo>
                    <a:pt x="214" y="0"/>
                  </a:lnTo>
                  <a:lnTo>
                    <a:pt x="470" y="0"/>
                  </a:lnTo>
                  <a:lnTo>
                    <a:pt x="438" y="146"/>
                  </a:lnTo>
                  <a:lnTo>
                    <a:pt x="1236" y="146"/>
                  </a:lnTo>
                  <a:lnTo>
                    <a:pt x="1236" y="386"/>
                  </a:lnTo>
                  <a:lnTo>
                    <a:pt x="452" y="386"/>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8" name="文本框 17"/>
            <p:cNvSpPr txBox="1"/>
            <p:nvPr/>
          </p:nvSpPr>
          <p:spPr>
            <a:xfrm>
              <a:off x="9878" y="2866"/>
              <a:ext cx="498" cy="240"/>
            </a:xfrm>
            <a:custGeom>
              <a:avLst/>
              <a:gdLst/>
              <a:ahLst/>
              <a:cxnLst>
                <a:cxn ang="3">
                  <a:pos x="hc" y="t"/>
                </a:cxn>
                <a:cxn ang="cd2">
                  <a:pos x="l" y="vc"/>
                </a:cxn>
                <a:cxn ang="cd4">
                  <a:pos x="hc" y="b"/>
                </a:cxn>
                <a:cxn ang="0">
                  <a:pos x="r" y="vc"/>
                </a:cxn>
              </a:cxnLst>
              <a:rect l="l" t="t" r="r" b="b"/>
              <a:pathLst>
                <a:path w="498" h="240">
                  <a:moveTo>
                    <a:pt x="498" y="240"/>
                  </a:moveTo>
                  <a:lnTo>
                    <a:pt x="0" y="240"/>
                  </a:lnTo>
                  <a:lnTo>
                    <a:pt x="0" y="0"/>
                  </a:lnTo>
                  <a:lnTo>
                    <a:pt x="498" y="0"/>
                  </a:lnTo>
                  <a:lnTo>
                    <a:pt x="498"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9" name="文本框 18"/>
            <p:cNvSpPr txBox="1"/>
            <p:nvPr/>
          </p:nvSpPr>
          <p:spPr>
            <a:xfrm>
              <a:off x="8402" y="3970"/>
              <a:ext cx="1244" cy="694"/>
            </a:xfrm>
            <a:custGeom>
              <a:avLst/>
              <a:gdLst/>
              <a:ahLst/>
              <a:cxnLst>
                <a:cxn ang="3">
                  <a:pos x="hc" y="t"/>
                </a:cxn>
                <a:cxn ang="cd2">
                  <a:pos x="l" y="vc"/>
                </a:cxn>
                <a:cxn ang="cd4">
                  <a:pos x="hc" y="b"/>
                </a:cxn>
                <a:cxn ang="0">
                  <a:pos x="r" y="vc"/>
                </a:cxn>
              </a:cxnLst>
              <a:rect l="l" t="t" r="r" b="b"/>
              <a:pathLst>
                <a:path w="1244" h="694">
                  <a:moveTo>
                    <a:pt x="1026" y="0"/>
                  </a:moveTo>
                  <a:lnTo>
                    <a:pt x="1029" y="0"/>
                  </a:lnTo>
                  <a:lnTo>
                    <a:pt x="1033" y="0"/>
                  </a:lnTo>
                  <a:cubicBezTo>
                    <a:pt x="1173" y="-5"/>
                    <a:pt x="1245" y="107"/>
                    <a:pt x="1244" y="218"/>
                  </a:cubicBezTo>
                  <a:lnTo>
                    <a:pt x="1244" y="694"/>
                  </a:lnTo>
                  <a:lnTo>
                    <a:pt x="0" y="694"/>
                  </a:lnTo>
                  <a:lnTo>
                    <a:pt x="0" y="0"/>
                  </a:lnTo>
                  <a:lnTo>
                    <a:pt x="1026" y="0"/>
                  </a:lnTo>
                  <a:close/>
                  <a:moveTo>
                    <a:pt x="1004" y="454"/>
                  </a:moveTo>
                  <a:lnTo>
                    <a:pt x="1004" y="356"/>
                  </a:lnTo>
                  <a:cubicBezTo>
                    <a:pt x="1006" y="277"/>
                    <a:pt x="966" y="239"/>
                    <a:pt x="906" y="240"/>
                  </a:cubicBezTo>
                  <a:lnTo>
                    <a:pt x="240" y="240"/>
                  </a:lnTo>
                  <a:lnTo>
                    <a:pt x="240" y="454"/>
                  </a:lnTo>
                  <a:lnTo>
                    <a:pt x="1004" y="454"/>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1" name="文本框 20"/>
            <p:cNvSpPr txBox="1"/>
            <p:nvPr/>
          </p:nvSpPr>
          <p:spPr>
            <a:xfrm>
              <a:off x="8402" y="3622"/>
              <a:ext cx="1232" cy="240"/>
            </a:xfrm>
            <a:custGeom>
              <a:avLst/>
              <a:gdLst/>
              <a:ahLst/>
              <a:cxnLst>
                <a:cxn ang="3">
                  <a:pos x="hc" y="t"/>
                </a:cxn>
                <a:cxn ang="cd2">
                  <a:pos x="l" y="vc"/>
                </a:cxn>
                <a:cxn ang="cd4">
                  <a:pos x="hc" y="b"/>
                </a:cxn>
                <a:cxn ang="0">
                  <a:pos x="r" y="vc"/>
                </a:cxn>
              </a:cxnLst>
              <a:rect l="l" t="t" r="r" b="b"/>
              <a:pathLst>
                <a:path w="1232" h="240">
                  <a:moveTo>
                    <a:pt x="0" y="0"/>
                  </a:moveTo>
                  <a:lnTo>
                    <a:pt x="1232" y="0"/>
                  </a:lnTo>
                  <a:lnTo>
                    <a:pt x="1232" y="240"/>
                  </a:lnTo>
                  <a:lnTo>
                    <a:pt x="0" y="24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2" name="文本框 21"/>
            <p:cNvSpPr txBox="1"/>
            <p:nvPr/>
          </p:nvSpPr>
          <p:spPr>
            <a:xfrm>
              <a:off x="8408" y="3300"/>
              <a:ext cx="1226" cy="240"/>
            </a:xfrm>
            <a:custGeom>
              <a:avLst/>
              <a:gdLst/>
              <a:ahLst/>
              <a:cxnLst>
                <a:cxn ang="3">
                  <a:pos x="hc" y="t"/>
                </a:cxn>
                <a:cxn ang="cd2">
                  <a:pos x="l" y="vc"/>
                </a:cxn>
                <a:cxn ang="cd4">
                  <a:pos x="hc" y="b"/>
                </a:cxn>
                <a:cxn ang="0">
                  <a:pos x="r" y="vc"/>
                </a:cxn>
              </a:cxnLst>
              <a:rect l="l" t="t" r="r" b="b"/>
              <a:pathLst>
                <a:path w="1226" h="240">
                  <a:moveTo>
                    <a:pt x="1226" y="240"/>
                  </a:moveTo>
                  <a:lnTo>
                    <a:pt x="0" y="240"/>
                  </a:lnTo>
                  <a:lnTo>
                    <a:pt x="0" y="0"/>
                  </a:lnTo>
                  <a:lnTo>
                    <a:pt x="1226" y="0"/>
                  </a:lnTo>
                  <a:lnTo>
                    <a:pt x="1226"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3" name="文本框 22"/>
            <p:cNvSpPr txBox="1"/>
            <p:nvPr/>
          </p:nvSpPr>
          <p:spPr>
            <a:xfrm>
              <a:off x="8787" y="2954"/>
              <a:ext cx="883" cy="240"/>
            </a:xfrm>
            <a:custGeom>
              <a:avLst/>
              <a:gdLst/>
              <a:ahLst/>
              <a:cxnLst>
                <a:cxn ang="3">
                  <a:pos x="hc" y="t"/>
                </a:cxn>
                <a:cxn ang="cd2">
                  <a:pos x="l" y="vc"/>
                </a:cxn>
                <a:cxn ang="cd4">
                  <a:pos x="hc" y="b"/>
                </a:cxn>
                <a:cxn ang="0">
                  <a:pos x="r" y="vc"/>
                </a:cxn>
              </a:cxnLst>
              <a:rect l="l" t="t" r="r" b="b"/>
              <a:pathLst>
                <a:path w="883" h="240">
                  <a:moveTo>
                    <a:pt x="883" y="0"/>
                  </a:moveTo>
                  <a:lnTo>
                    <a:pt x="883" y="240"/>
                  </a:lnTo>
                  <a:lnTo>
                    <a:pt x="0" y="240"/>
                  </a:lnTo>
                  <a:cubicBezTo>
                    <a:pt x="153" y="196"/>
                    <a:pt x="415" y="26"/>
                    <a:pt x="441" y="0"/>
                  </a:cubicBezTo>
                  <a:lnTo>
                    <a:pt x="883"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4" name="文本框 23"/>
            <p:cNvSpPr txBox="1"/>
            <p:nvPr/>
          </p:nvSpPr>
          <p:spPr>
            <a:xfrm>
              <a:off x="7878" y="3290"/>
              <a:ext cx="379" cy="1374"/>
            </a:xfrm>
            <a:custGeom>
              <a:avLst/>
              <a:gdLst/>
              <a:ahLst/>
              <a:cxnLst>
                <a:cxn ang="3">
                  <a:pos x="hc" y="t"/>
                </a:cxn>
                <a:cxn ang="cd2">
                  <a:pos x="l" y="vc"/>
                </a:cxn>
                <a:cxn ang="cd4">
                  <a:pos x="hc" y="b"/>
                </a:cxn>
                <a:cxn ang="0">
                  <a:pos x="r" y="vc"/>
                </a:cxn>
              </a:cxnLst>
              <a:rect l="l" t="t" r="r" b="b"/>
              <a:pathLst>
                <a:path w="379" h="1374">
                  <a:moveTo>
                    <a:pt x="379" y="14"/>
                  </a:moveTo>
                  <a:cubicBezTo>
                    <a:pt x="375" y="25"/>
                    <a:pt x="370" y="39"/>
                    <a:pt x="366" y="46"/>
                  </a:cubicBezTo>
                  <a:lnTo>
                    <a:pt x="366" y="1374"/>
                  </a:lnTo>
                  <a:lnTo>
                    <a:pt x="126" y="1374"/>
                  </a:lnTo>
                  <a:lnTo>
                    <a:pt x="126" y="180"/>
                  </a:lnTo>
                  <a:lnTo>
                    <a:pt x="0" y="180"/>
                  </a:lnTo>
                  <a:lnTo>
                    <a:pt x="0" y="0"/>
                  </a:lnTo>
                  <a:cubicBezTo>
                    <a:pt x="14" y="6"/>
                    <a:pt x="250" y="23"/>
                    <a:pt x="260" y="18"/>
                  </a:cubicBezTo>
                  <a:lnTo>
                    <a:pt x="303" y="17"/>
                  </a:lnTo>
                  <a:lnTo>
                    <a:pt x="346" y="16"/>
                  </a:lnTo>
                  <a:lnTo>
                    <a:pt x="379" y="1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5" name="文本框 24"/>
            <p:cNvSpPr txBox="1"/>
            <p:nvPr/>
          </p:nvSpPr>
          <p:spPr>
            <a:xfrm>
              <a:off x="5918" y="2864"/>
              <a:ext cx="1752" cy="1800"/>
            </a:xfrm>
            <a:custGeom>
              <a:avLst/>
              <a:gdLst/>
              <a:ahLst/>
              <a:cxnLst>
                <a:cxn ang="3">
                  <a:pos x="hc" y="t"/>
                </a:cxn>
                <a:cxn ang="cd2">
                  <a:pos x="l" y="vc"/>
                </a:cxn>
                <a:cxn ang="cd4">
                  <a:pos x="hc" y="b"/>
                </a:cxn>
                <a:cxn ang="0">
                  <a:pos x="r" y="vc"/>
                </a:cxn>
              </a:cxnLst>
              <a:rect l="l" t="t" r="r" b="b"/>
              <a:pathLst>
                <a:path w="1752" h="1800">
                  <a:moveTo>
                    <a:pt x="1752" y="1560"/>
                  </a:moveTo>
                  <a:lnTo>
                    <a:pt x="1752" y="1800"/>
                  </a:lnTo>
                  <a:lnTo>
                    <a:pt x="837" y="1800"/>
                  </a:lnTo>
                  <a:cubicBezTo>
                    <a:pt x="807" y="1747"/>
                    <a:pt x="714" y="1628"/>
                    <a:pt x="724" y="1643"/>
                  </a:cubicBezTo>
                  <a:lnTo>
                    <a:pt x="724" y="1434"/>
                  </a:lnTo>
                  <a:lnTo>
                    <a:pt x="512" y="1434"/>
                  </a:lnTo>
                  <a:cubicBezTo>
                    <a:pt x="412" y="1338"/>
                    <a:pt x="110" y="1180"/>
                    <a:pt x="0" y="1152"/>
                  </a:cubicBezTo>
                  <a:lnTo>
                    <a:pt x="0" y="46"/>
                  </a:lnTo>
                  <a:lnTo>
                    <a:pt x="724" y="46"/>
                  </a:lnTo>
                  <a:lnTo>
                    <a:pt x="724" y="0"/>
                  </a:lnTo>
                  <a:lnTo>
                    <a:pt x="964" y="0"/>
                  </a:lnTo>
                  <a:lnTo>
                    <a:pt x="964" y="46"/>
                  </a:lnTo>
                  <a:lnTo>
                    <a:pt x="1074" y="46"/>
                  </a:lnTo>
                  <a:cubicBezTo>
                    <a:pt x="1173" y="153"/>
                    <a:pt x="1575" y="355"/>
                    <a:pt x="1708" y="374"/>
                  </a:cubicBezTo>
                  <a:lnTo>
                    <a:pt x="1708" y="1434"/>
                  </a:lnTo>
                  <a:lnTo>
                    <a:pt x="966" y="1434"/>
                  </a:lnTo>
                  <a:lnTo>
                    <a:pt x="966" y="1560"/>
                  </a:lnTo>
                  <a:lnTo>
                    <a:pt x="1752" y="1560"/>
                  </a:lnTo>
                  <a:close/>
                  <a:moveTo>
                    <a:pt x="240" y="286"/>
                  </a:moveTo>
                  <a:lnTo>
                    <a:pt x="240" y="624"/>
                  </a:lnTo>
                  <a:lnTo>
                    <a:pt x="724" y="624"/>
                  </a:lnTo>
                  <a:lnTo>
                    <a:pt x="724" y="286"/>
                  </a:lnTo>
                  <a:lnTo>
                    <a:pt x="240" y="286"/>
                  </a:lnTo>
                  <a:close/>
                  <a:moveTo>
                    <a:pt x="964" y="286"/>
                  </a:moveTo>
                  <a:lnTo>
                    <a:pt x="964" y="624"/>
                  </a:lnTo>
                  <a:lnTo>
                    <a:pt x="1468" y="624"/>
                  </a:lnTo>
                  <a:lnTo>
                    <a:pt x="1468" y="402"/>
                  </a:lnTo>
                  <a:cubicBezTo>
                    <a:pt x="1470" y="323"/>
                    <a:pt x="1430" y="285"/>
                    <a:pt x="1370" y="286"/>
                  </a:cubicBezTo>
                  <a:lnTo>
                    <a:pt x="964" y="286"/>
                  </a:lnTo>
                  <a:close/>
                  <a:moveTo>
                    <a:pt x="724" y="1194"/>
                  </a:moveTo>
                  <a:lnTo>
                    <a:pt x="724" y="864"/>
                  </a:lnTo>
                  <a:lnTo>
                    <a:pt x="240" y="864"/>
                  </a:lnTo>
                  <a:lnTo>
                    <a:pt x="240" y="1194"/>
                  </a:lnTo>
                  <a:lnTo>
                    <a:pt x="724" y="1194"/>
                  </a:lnTo>
                  <a:close/>
                  <a:moveTo>
                    <a:pt x="1468" y="1194"/>
                  </a:moveTo>
                  <a:lnTo>
                    <a:pt x="1468" y="864"/>
                  </a:lnTo>
                  <a:lnTo>
                    <a:pt x="966" y="864"/>
                  </a:lnTo>
                  <a:lnTo>
                    <a:pt x="966" y="1194"/>
                  </a:lnTo>
                  <a:lnTo>
                    <a:pt x="1468" y="119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7" name="文本框 26"/>
            <p:cNvSpPr txBox="1"/>
            <p:nvPr/>
          </p:nvSpPr>
          <p:spPr>
            <a:xfrm>
              <a:off x="3884" y="4407"/>
              <a:ext cx="169" cy="203"/>
            </a:xfrm>
            <a:custGeom>
              <a:avLst/>
              <a:gdLst/>
              <a:ahLst/>
              <a:cxnLst>
                <a:cxn ang="3">
                  <a:pos x="hc" y="t"/>
                </a:cxn>
                <a:cxn ang="cd2">
                  <a:pos x="l" y="vc"/>
                </a:cxn>
                <a:cxn ang="cd4">
                  <a:pos x="hc" y="b"/>
                </a:cxn>
                <a:cxn ang="0">
                  <a:pos x="r" y="vc"/>
                </a:cxn>
              </a:cxnLst>
              <a:rect l="l" t="t" r="r" b="b"/>
              <a:pathLst>
                <a:path w="171" h="205">
                  <a:moveTo>
                    <a:pt x="0" y="203"/>
                  </a:moveTo>
                  <a:lnTo>
                    <a:pt x="0" y="7"/>
                  </a:lnTo>
                  <a:lnTo>
                    <a:pt x="122" y="7"/>
                  </a:lnTo>
                  <a:cubicBezTo>
                    <a:pt x="139" y="7"/>
                    <a:pt x="160" y="3"/>
                    <a:pt x="169" y="0"/>
                  </a:cubicBezTo>
                  <a:cubicBezTo>
                    <a:pt x="146" y="11"/>
                    <a:pt x="-25" y="227"/>
                    <a:pt x="0" y="203"/>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8" name="文本框 27"/>
            <p:cNvSpPr txBox="1"/>
            <p:nvPr/>
          </p:nvSpPr>
          <p:spPr>
            <a:xfrm>
              <a:off x="4103" y="4136"/>
              <a:ext cx="303" cy="223"/>
            </a:xfrm>
            <a:custGeom>
              <a:avLst/>
              <a:gdLst/>
              <a:ahLst/>
              <a:cxnLst>
                <a:cxn ang="3">
                  <a:pos x="hc" y="t"/>
                </a:cxn>
                <a:cxn ang="cd2">
                  <a:pos x="l" y="vc"/>
                </a:cxn>
                <a:cxn ang="cd4">
                  <a:pos x="hc" y="b"/>
                </a:cxn>
                <a:cxn ang="0">
                  <a:pos x="r" y="vc"/>
                </a:cxn>
              </a:cxnLst>
              <a:rect l="l" t="t" r="r" b="b"/>
              <a:pathLst>
                <a:path w="303" h="223">
                  <a:moveTo>
                    <a:pt x="49" y="0"/>
                  </a:moveTo>
                  <a:lnTo>
                    <a:pt x="303" y="0"/>
                  </a:lnTo>
                  <a:lnTo>
                    <a:pt x="302" y="6"/>
                  </a:lnTo>
                  <a:lnTo>
                    <a:pt x="270" y="24"/>
                  </a:lnTo>
                  <a:cubicBezTo>
                    <a:pt x="172" y="78"/>
                    <a:pt x="32" y="190"/>
                    <a:pt x="0" y="223"/>
                  </a:cubicBezTo>
                  <a:cubicBezTo>
                    <a:pt x="7" y="209"/>
                    <a:pt x="16" y="181"/>
                    <a:pt x="19" y="160"/>
                  </a:cubicBezTo>
                  <a:lnTo>
                    <a:pt x="49"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0" name="文本框 29"/>
            <p:cNvSpPr txBox="1"/>
            <p:nvPr/>
          </p:nvSpPr>
          <p:spPr>
            <a:xfrm>
              <a:off x="3906" y="3700"/>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1" name="文本框 30"/>
            <p:cNvSpPr txBox="1"/>
            <p:nvPr/>
          </p:nvSpPr>
          <p:spPr>
            <a:xfrm>
              <a:off x="4526" y="3278"/>
              <a:ext cx="1108" cy="802"/>
            </a:xfrm>
            <a:custGeom>
              <a:avLst/>
              <a:gdLst/>
              <a:ahLst/>
              <a:cxnLst>
                <a:cxn ang="3">
                  <a:pos x="hc" y="t"/>
                </a:cxn>
                <a:cxn ang="cd2">
                  <a:pos x="l" y="vc"/>
                </a:cxn>
                <a:cxn ang="cd4">
                  <a:pos x="hc" y="b"/>
                </a:cxn>
                <a:cxn ang="0">
                  <a:pos x="r" y="vc"/>
                </a:cxn>
              </a:cxnLst>
              <a:rect l="l" t="t" r="r" b="b"/>
              <a:pathLst>
                <a:path w="1108" h="802">
                  <a:moveTo>
                    <a:pt x="0" y="802"/>
                  </a:moveTo>
                  <a:lnTo>
                    <a:pt x="0" y="0"/>
                  </a:lnTo>
                  <a:lnTo>
                    <a:pt x="890" y="0"/>
                  </a:lnTo>
                  <a:cubicBezTo>
                    <a:pt x="1013" y="0"/>
                    <a:pt x="1113" y="86"/>
                    <a:pt x="1108" y="218"/>
                  </a:cubicBezTo>
                  <a:lnTo>
                    <a:pt x="1108" y="665"/>
                  </a:lnTo>
                  <a:cubicBezTo>
                    <a:pt x="1010" y="644"/>
                    <a:pt x="821" y="634"/>
                    <a:pt x="776" y="636"/>
                  </a:cubicBezTo>
                  <a:cubicBezTo>
                    <a:pt x="672" y="632"/>
                    <a:pt x="460" y="660"/>
                    <a:pt x="466" y="661"/>
                  </a:cubicBezTo>
                  <a:lnTo>
                    <a:pt x="466" y="628"/>
                  </a:lnTo>
                  <a:lnTo>
                    <a:pt x="868" y="628"/>
                  </a:lnTo>
                  <a:lnTo>
                    <a:pt x="868" y="284"/>
                  </a:lnTo>
                  <a:cubicBezTo>
                    <a:pt x="869" y="254"/>
                    <a:pt x="849" y="239"/>
                    <a:pt x="820" y="240"/>
                  </a:cubicBezTo>
                  <a:lnTo>
                    <a:pt x="240" y="240"/>
                  </a:lnTo>
                  <a:lnTo>
                    <a:pt x="241" y="712"/>
                  </a:lnTo>
                  <a:cubicBezTo>
                    <a:pt x="159" y="733"/>
                    <a:pt x="-4" y="802"/>
                    <a:pt x="0" y="802"/>
                  </a:cubicBez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2" name="文本框 31"/>
            <p:cNvSpPr txBox="1"/>
            <p:nvPr/>
          </p:nvSpPr>
          <p:spPr>
            <a:xfrm>
              <a:off x="3908" y="3264"/>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3" name="文本框 32"/>
            <p:cNvSpPr txBox="1"/>
            <p:nvPr/>
          </p:nvSpPr>
          <p:spPr>
            <a:xfrm>
              <a:off x="3872" y="2866"/>
              <a:ext cx="1800" cy="376"/>
            </a:xfrm>
            <a:custGeom>
              <a:avLst/>
              <a:gdLst/>
              <a:ahLst/>
              <a:cxnLst>
                <a:cxn ang="3">
                  <a:pos x="hc" y="t"/>
                </a:cxn>
                <a:cxn ang="cd2">
                  <a:pos x="l" y="vc"/>
                </a:cxn>
                <a:cxn ang="cd4">
                  <a:pos x="hc" y="b"/>
                </a:cxn>
                <a:cxn ang="0">
                  <a:pos x="r" y="vc"/>
                </a:cxn>
              </a:cxnLst>
              <a:rect l="l" t="t" r="r" b="b"/>
              <a:pathLst>
                <a:path w="1800" h="376">
                  <a:moveTo>
                    <a:pt x="1800" y="62"/>
                  </a:moveTo>
                  <a:lnTo>
                    <a:pt x="1800" y="302"/>
                  </a:lnTo>
                  <a:lnTo>
                    <a:pt x="1598" y="302"/>
                  </a:lnTo>
                  <a:lnTo>
                    <a:pt x="1598" y="376"/>
                  </a:lnTo>
                  <a:lnTo>
                    <a:pt x="1358" y="376"/>
                  </a:lnTo>
                  <a:lnTo>
                    <a:pt x="1358" y="302"/>
                  </a:lnTo>
                  <a:lnTo>
                    <a:pt x="434" y="302"/>
                  </a:lnTo>
                  <a:lnTo>
                    <a:pt x="434" y="376"/>
                  </a:lnTo>
                  <a:lnTo>
                    <a:pt x="194" y="376"/>
                  </a:lnTo>
                  <a:lnTo>
                    <a:pt x="194" y="302"/>
                  </a:lnTo>
                  <a:lnTo>
                    <a:pt x="0" y="302"/>
                  </a:lnTo>
                  <a:lnTo>
                    <a:pt x="0" y="62"/>
                  </a:lnTo>
                  <a:lnTo>
                    <a:pt x="194" y="62"/>
                  </a:lnTo>
                  <a:lnTo>
                    <a:pt x="194" y="0"/>
                  </a:lnTo>
                  <a:lnTo>
                    <a:pt x="434" y="0"/>
                  </a:lnTo>
                  <a:lnTo>
                    <a:pt x="434" y="62"/>
                  </a:lnTo>
                  <a:lnTo>
                    <a:pt x="1358" y="62"/>
                  </a:lnTo>
                  <a:lnTo>
                    <a:pt x="1358" y="0"/>
                  </a:lnTo>
                  <a:lnTo>
                    <a:pt x="1598" y="0"/>
                  </a:lnTo>
                  <a:lnTo>
                    <a:pt x="1598" y="62"/>
                  </a:lnTo>
                  <a:lnTo>
                    <a:pt x="1800" y="6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4" name="文本框 33"/>
            <p:cNvSpPr txBox="1"/>
            <p:nvPr/>
          </p:nvSpPr>
          <p:spPr>
            <a:xfrm>
              <a:off x="1876" y="2864"/>
              <a:ext cx="724" cy="1802"/>
            </a:xfrm>
            <a:custGeom>
              <a:avLst/>
              <a:gdLst/>
              <a:ahLst/>
              <a:cxnLst>
                <a:cxn ang="3">
                  <a:pos x="hc" y="t"/>
                </a:cxn>
                <a:cxn ang="cd2">
                  <a:pos x="l" y="vc"/>
                </a:cxn>
                <a:cxn ang="cd4">
                  <a:pos x="hc" y="b"/>
                </a:cxn>
                <a:cxn ang="0">
                  <a:pos x="r" y="vc"/>
                </a:cxn>
              </a:cxnLst>
              <a:rect l="l" t="t" r="r" b="b"/>
              <a:pathLst>
                <a:path w="724" h="1802">
                  <a:moveTo>
                    <a:pt x="694" y="834"/>
                  </a:moveTo>
                  <a:cubicBezTo>
                    <a:pt x="714" y="869"/>
                    <a:pt x="724" y="914"/>
                    <a:pt x="724" y="954"/>
                  </a:cubicBezTo>
                  <a:lnTo>
                    <a:pt x="724" y="1694"/>
                  </a:lnTo>
                  <a:lnTo>
                    <a:pt x="240" y="1694"/>
                  </a:lnTo>
                  <a:lnTo>
                    <a:pt x="240" y="1802"/>
                  </a:lnTo>
                  <a:lnTo>
                    <a:pt x="0" y="1802"/>
                  </a:lnTo>
                  <a:lnTo>
                    <a:pt x="0" y="0"/>
                  </a:lnTo>
                  <a:lnTo>
                    <a:pt x="476" y="0"/>
                  </a:lnTo>
                  <a:lnTo>
                    <a:pt x="479" y="0"/>
                  </a:lnTo>
                  <a:lnTo>
                    <a:pt x="483" y="0"/>
                  </a:lnTo>
                  <a:cubicBezTo>
                    <a:pt x="623" y="-5"/>
                    <a:pt x="695" y="107"/>
                    <a:pt x="694" y="218"/>
                  </a:cubicBezTo>
                  <a:lnTo>
                    <a:pt x="694" y="834"/>
                  </a:lnTo>
                  <a:close/>
                  <a:moveTo>
                    <a:pt x="240" y="240"/>
                  </a:moveTo>
                  <a:lnTo>
                    <a:pt x="240" y="736"/>
                  </a:lnTo>
                  <a:lnTo>
                    <a:pt x="454" y="736"/>
                  </a:lnTo>
                  <a:lnTo>
                    <a:pt x="454" y="356"/>
                  </a:lnTo>
                  <a:cubicBezTo>
                    <a:pt x="456" y="277"/>
                    <a:pt x="416" y="239"/>
                    <a:pt x="356" y="240"/>
                  </a:cubicBezTo>
                  <a:lnTo>
                    <a:pt x="240" y="240"/>
                  </a:lnTo>
                  <a:close/>
                  <a:moveTo>
                    <a:pt x="484" y="1010"/>
                  </a:moveTo>
                  <a:cubicBezTo>
                    <a:pt x="485" y="987"/>
                    <a:pt x="469" y="975"/>
                    <a:pt x="448" y="976"/>
                  </a:cubicBezTo>
                  <a:lnTo>
                    <a:pt x="240" y="976"/>
                  </a:lnTo>
                  <a:lnTo>
                    <a:pt x="240" y="1454"/>
                  </a:lnTo>
                  <a:lnTo>
                    <a:pt x="484" y="1454"/>
                  </a:lnTo>
                  <a:lnTo>
                    <a:pt x="484" y="1010"/>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5" name="文本框 34"/>
            <p:cNvSpPr txBox="1"/>
            <p:nvPr/>
          </p:nvSpPr>
          <p:spPr>
            <a:xfrm>
              <a:off x="2608" y="2862"/>
              <a:ext cx="1060" cy="1802"/>
            </a:xfrm>
            <a:custGeom>
              <a:avLst/>
              <a:gdLst/>
              <a:ahLst/>
              <a:cxnLst>
                <a:cxn ang="3">
                  <a:pos x="hc" y="t"/>
                </a:cxn>
                <a:cxn ang="cd2">
                  <a:pos x="l" y="vc"/>
                </a:cxn>
                <a:cxn ang="cd4">
                  <a:pos x="hc" y="b"/>
                </a:cxn>
                <a:cxn ang="0">
                  <a:pos x="r" y="vc"/>
                </a:cxn>
              </a:cxnLst>
              <a:rect l="l" t="t" r="r" b="b"/>
              <a:pathLst>
                <a:path w="1060" h="1802">
                  <a:moveTo>
                    <a:pt x="340" y="352"/>
                  </a:moveTo>
                  <a:lnTo>
                    <a:pt x="340" y="522"/>
                  </a:lnTo>
                  <a:lnTo>
                    <a:pt x="832" y="522"/>
                  </a:lnTo>
                  <a:cubicBezTo>
                    <a:pt x="961" y="518"/>
                    <a:pt x="1054" y="614"/>
                    <a:pt x="1050" y="740"/>
                  </a:cubicBezTo>
                  <a:lnTo>
                    <a:pt x="1050" y="1802"/>
                  </a:lnTo>
                  <a:lnTo>
                    <a:pt x="522" y="1802"/>
                  </a:lnTo>
                  <a:lnTo>
                    <a:pt x="522" y="1562"/>
                  </a:lnTo>
                  <a:lnTo>
                    <a:pt x="810" y="1562"/>
                  </a:lnTo>
                  <a:lnTo>
                    <a:pt x="810" y="830"/>
                  </a:lnTo>
                  <a:cubicBezTo>
                    <a:pt x="811" y="784"/>
                    <a:pt x="787" y="761"/>
                    <a:pt x="750" y="762"/>
                  </a:cubicBezTo>
                  <a:lnTo>
                    <a:pt x="340" y="762"/>
                  </a:lnTo>
                  <a:lnTo>
                    <a:pt x="340" y="1802"/>
                  </a:lnTo>
                  <a:lnTo>
                    <a:pt x="0" y="1802"/>
                  </a:lnTo>
                  <a:lnTo>
                    <a:pt x="0" y="1562"/>
                  </a:lnTo>
                  <a:lnTo>
                    <a:pt x="98" y="1562"/>
                  </a:lnTo>
                  <a:lnTo>
                    <a:pt x="100" y="352"/>
                  </a:lnTo>
                  <a:lnTo>
                    <a:pt x="26" y="352"/>
                  </a:lnTo>
                  <a:lnTo>
                    <a:pt x="26" y="112"/>
                  </a:lnTo>
                  <a:lnTo>
                    <a:pt x="384" y="112"/>
                  </a:lnTo>
                  <a:lnTo>
                    <a:pt x="384" y="0"/>
                  </a:lnTo>
                  <a:lnTo>
                    <a:pt x="718" y="0"/>
                  </a:lnTo>
                  <a:lnTo>
                    <a:pt x="718" y="112"/>
                  </a:lnTo>
                  <a:lnTo>
                    <a:pt x="1060" y="112"/>
                  </a:lnTo>
                  <a:lnTo>
                    <a:pt x="1060" y="352"/>
                  </a:lnTo>
                  <a:lnTo>
                    <a:pt x="340" y="35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6" name="文本框 35"/>
            <p:cNvSpPr txBox="1"/>
            <p:nvPr/>
          </p:nvSpPr>
          <p:spPr>
            <a:xfrm>
              <a:off x="6642" y="4507"/>
              <a:ext cx="113" cy="157"/>
            </a:xfrm>
            <a:custGeom>
              <a:avLst/>
              <a:gdLst/>
              <a:ahLst/>
              <a:cxnLst>
                <a:cxn ang="3">
                  <a:pos x="hc" y="t"/>
                </a:cxn>
                <a:cxn ang="cd2">
                  <a:pos x="l" y="vc"/>
                </a:cxn>
                <a:cxn ang="cd4">
                  <a:pos x="hc" y="b"/>
                </a:cxn>
                <a:cxn ang="0">
                  <a:pos x="r" y="vc"/>
                </a:cxn>
              </a:cxnLst>
              <a:rect l="l" t="t" r="r" b="b"/>
              <a:pathLst>
                <a:path w="113" h="157">
                  <a:moveTo>
                    <a:pt x="0" y="0"/>
                  </a:moveTo>
                  <a:cubicBezTo>
                    <a:pt x="20" y="20"/>
                    <a:pt x="116" y="155"/>
                    <a:pt x="113" y="157"/>
                  </a:cubicBezTo>
                  <a:lnTo>
                    <a:pt x="0" y="157"/>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7" name="文本框 36"/>
            <p:cNvSpPr txBox="1"/>
            <p:nvPr/>
          </p:nvSpPr>
          <p:spPr>
            <a:xfrm>
              <a:off x="5918" y="4016"/>
              <a:ext cx="512" cy="282"/>
            </a:xfrm>
            <a:custGeom>
              <a:avLst/>
              <a:gdLst/>
              <a:ahLst/>
              <a:cxnLst>
                <a:cxn ang="3">
                  <a:pos x="hc" y="t"/>
                </a:cxn>
                <a:cxn ang="cd2">
                  <a:pos x="l" y="vc"/>
                </a:cxn>
                <a:cxn ang="cd4">
                  <a:pos x="hc" y="b"/>
                </a:cxn>
                <a:cxn ang="0">
                  <a:pos x="r" y="vc"/>
                </a:cxn>
              </a:cxnLst>
              <a:rect l="l" t="t" r="r" b="b"/>
              <a:pathLst>
                <a:path w="512" h="282">
                  <a:moveTo>
                    <a:pt x="0" y="0"/>
                  </a:moveTo>
                  <a:cubicBezTo>
                    <a:pt x="175" y="48"/>
                    <a:pt x="455" y="226"/>
                    <a:pt x="512" y="282"/>
                  </a:cubicBezTo>
                  <a:lnTo>
                    <a:pt x="142" y="282"/>
                  </a:lnTo>
                  <a:lnTo>
                    <a:pt x="142" y="280"/>
                  </a:lnTo>
                  <a:lnTo>
                    <a:pt x="0" y="28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8" name="文本框 37"/>
            <p:cNvSpPr txBox="1"/>
            <p:nvPr/>
          </p:nvSpPr>
          <p:spPr>
            <a:xfrm>
              <a:off x="4992" y="3914"/>
              <a:ext cx="642" cy="232"/>
            </a:xfrm>
            <a:custGeom>
              <a:avLst/>
              <a:gdLst/>
              <a:ahLst/>
              <a:cxnLst>
                <a:cxn ang="3">
                  <a:pos x="hc" y="t"/>
                </a:cxn>
                <a:cxn ang="cd2">
                  <a:pos x="l" y="vc"/>
                </a:cxn>
                <a:cxn ang="cd4">
                  <a:pos x="hc" y="b"/>
                </a:cxn>
                <a:cxn ang="0">
                  <a:pos x="r" y="vc"/>
                </a:cxn>
              </a:cxnLst>
              <a:rect l="l" t="t" r="r" b="b"/>
              <a:pathLst>
                <a:path w="642" h="233">
                  <a:moveTo>
                    <a:pt x="0" y="25"/>
                  </a:moveTo>
                  <a:cubicBezTo>
                    <a:pt x="46" y="13"/>
                    <a:pt x="281" y="-5"/>
                    <a:pt x="310" y="0"/>
                  </a:cubicBezTo>
                  <a:cubicBezTo>
                    <a:pt x="423" y="-3"/>
                    <a:pt x="605" y="20"/>
                    <a:pt x="642" y="29"/>
                  </a:cubicBezTo>
                  <a:lnTo>
                    <a:pt x="642" y="232"/>
                  </a:lnTo>
                  <a:lnTo>
                    <a:pt x="0" y="232"/>
                  </a:lnTo>
                  <a:lnTo>
                    <a:pt x="0" y="25"/>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9" name="文本框 38"/>
            <p:cNvSpPr txBox="1"/>
            <p:nvPr/>
          </p:nvSpPr>
          <p:spPr>
            <a:xfrm>
              <a:off x="4526" y="3990"/>
              <a:ext cx="1142" cy="674"/>
            </a:xfrm>
            <a:custGeom>
              <a:avLst/>
              <a:gdLst/>
              <a:ahLst/>
              <a:cxnLst>
                <a:cxn ang="3">
                  <a:pos x="hc" y="t"/>
                </a:cxn>
                <a:cxn ang="cd2">
                  <a:pos x="l" y="vc"/>
                </a:cxn>
                <a:cxn ang="cd4">
                  <a:pos x="hc" y="b"/>
                </a:cxn>
                <a:cxn ang="0">
                  <a:pos x="r" y="vc"/>
                </a:cxn>
              </a:cxnLst>
              <a:rect l="l" t="t" r="r" b="b"/>
              <a:pathLst>
                <a:path w="1142" h="674">
                  <a:moveTo>
                    <a:pt x="0" y="90"/>
                  </a:moveTo>
                  <a:cubicBezTo>
                    <a:pt x="42" y="67"/>
                    <a:pt x="224" y="1"/>
                    <a:pt x="241" y="0"/>
                  </a:cubicBezTo>
                  <a:lnTo>
                    <a:pt x="242" y="434"/>
                  </a:lnTo>
                  <a:lnTo>
                    <a:pt x="1142" y="434"/>
                  </a:lnTo>
                  <a:lnTo>
                    <a:pt x="1142" y="674"/>
                  </a:lnTo>
                  <a:lnTo>
                    <a:pt x="0" y="674"/>
                  </a:lnTo>
                  <a:lnTo>
                    <a:pt x="0" y="90"/>
                  </a:lnTo>
                  <a:close/>
                </a:path>
              </a:pathLst>
            </a:custGeom>
            <a:solidFill>
              <a:srgbClr val="FFBE4A"/>
            </a:solidFill>
            <a:ln>
              <a:noFill/>
            </a:ln>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0" name="文本框 39"/>
            <p:cNvSpPr txBox="1"/>
            <p:nvPr/>
          </p:nvSpPr>
          <p:spPr>
            <a:xfrm>
              <a:off x="3884" y="4142"/>
              <a:ext cx="521" cy="512"/>
            </a:xfrm>
            <a:custGeom>
              <a:avLst/>
              <a:gdLst/>
              <a:ahLst/>
              <a:cxnLst>
                <a:cxn ang="3">
                  <a:pos x="hc" y="t"/>
                </a:cxn>
                <a:cxn ang="cd2">
                  <a:pos x="l" y="vc"/>
                </a:cxn>
                <a:cxn ang="cd4">
                  <a:pos x="hc" y="b"/>
                </a:cxn>
                <a:cxn ang="0">
                  <a:pos x="r" y="vc"/>
                </a:cxn>
              </a:cxnLst>
              <a:rect l="l" t="t" r="r" b="b"/>
              <a:pathLst>
                <a:path w="521" h="512">
                  <a:moveTo>
                    <a:pt x="0" y="468"/>
                  </a:moveTo>
                  <a:cubicBezTo>
                    <a:pt x="5" y="447"/>
                    <a:pt x="186" y="238"/>
                    <a:pt x="169" y="265"/>
                  </a:cubicBezTo>
                  <a:cubicBezTo>
                    <a:pt x="193" y="258"/>
                    <a:pt x="209" y="238"/>
                    <a:pt x="219" y="217"/>
                  </a:cubicBezTo>
                  <a:cubicBezTo>
                    <a:pt x="299" y="137"/>
                    <a:pt x="468" y="26"/>
                    <a:pt x="521" y="0"/>
                  </a:cubicBezTo>
                  <a:lnTo>
                    <a:pt x="452" y="312"/>
                  </a:lnTo>
                  <a:cubicBezTo>
                    <a:pt x="421" y="450"/>
                    <a:pt x="330" y="513"/>
                    <a:pt x="178" y="512"/>
                  </a:cubicBezTo>
                  <a:lnTo>
                    <a:pt x="0" y="512"/>
                  </a:lnTo>
                  <a:lnTo>
                    <a:pt x="0" y="46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1" name="文本框 40"/>
            <p:cNvSpPr txBox="1"/>
            <p:nvPr/>
          </p:nvSpPr>
          <p:spPr>
            <a:xfrm>
              <a:off x="12010" y="3923"/>
              <a:ext cx="1662" cy="743"/>
            </a:xfrm>
            <a:custGeom>
              <a:avLst/>
              <a:gdLst/>
              <a:ahLst/>
              <a:cxnLst>
                <a:cxn ang="3">
                  <a:pos x="hc" y="t"/>
                </a:cxn>
                <a:cxn ang="cd2">
                  <a:pos x="l" y="vc"/>
                </a:cxn>
                <a:cxn ang="cd4">
                  <a:pos x="hc" y="b"/>
                </a:cxn>
                <a:cxn ang="0">
                  <a:pos x="r" y="vc"/>
                </a:cxn>
              </a:cxnLst>
              <a:rect l="l" t="t" r="r" b="b"/>
              <a:pathLst>
                <a:path w="1662" h="743">
                  <a:moveTo>
                    <a:pt x="366" y="16"/>
                  </a:moveTo>
                  <a:cubicBezTo>
                    <a:pt x="430" y="5"/>
                    <a:pt x="594" y="-2"/>
                    <a:pt x="611" y="0"/>
                  </a:cubicBezTo>
                  <a:cubicBezTo>
                    <a:pt x="707" y="-3"/>
                    <a:pt x="885" y="18"/>
                    <a:pt x="892" y="21"/>
                  </a:cubicBezTo>
                  <a:lnTo>
                    <a:pt x="892" y="173"/>
                  </a:lnTo>
                  <a:lnTo>
                    <a:pt x="942" y="173"/>
                  </a:lnTo>
                  <a:lnTo>
                    <a:pt x="942" y="29"/>
                  </a:lnTo>
                  <a:cubicBezTo>
                    <a:pt x="941" y="26"/>
                    <a:pt x="1154" y="74"/>
                    <a:pt x="1142" y="75"/>
                  </a:cubicBezTo>
                  <a:lnTo>
                    <a:pt x="1142" y="173"/>
                  </a:lnTo>
                  <a:lnTo>
                    <a:pt x="1190" y="173"/>
                  </a:lnTo>
                  <a:lnTo>
                    <a:pt x="1190" y="90"/>
                  </a:lnTo>
                  <a:cubicBezTo>
                    <a:pt x="1248" y="106"/>
                    <a:pt x="1401" y="170"/>
                    <a:pt x="1390" y="168"/>
                  </a:cubicBezTo>
                  <a:lnTo>
                    <a:pt x="1390" y="173"/>
                  </a:lnTo>
                  <a:lnTo>
                    <a:pt x="1401" y="173"/>
                  </a:lnTo>
                  <a:cubicBezTo>
                    <a:pt x="1428" y="180"/>
                    <a:pt x="1655" y="311"/>
                    <a:pt x="1662" y="325"/>
                  </a:cubicBezTo>
                  <a:lnTo>
                    <a:pt x="1662" y="743"/>
                  </a:lnTo>
                  <a:lnTo>
                    <a:pt x="1410" y="743"/>
                  </a:lnTo>
                  <a:lnTo>
                    <a:pt x="1410" y="543"/>
                  </a:lnTo>
                  <a:lnTo>
                    <a:pt x="1462" y="543"/>
                  </a:lnTo>
                  <a:lnTo>
                    <a:pt x="1462" y="379"/>
                  </a:lnTo>
                  <a:lnTo>
                    <a:pt x="1390" y="379"/>
                  </a:lnTo>
                  <a:lnTo>
                    <a:pt x="1390" y="739"/>
                  </a:lnTo>
                  <a:lnTo>
                    <a:pt x="1190" y="739"/>
                  </a:lnTo>
                  <a:lnTo>
                    <a:pt x="1190" y="379"/>
                  </a:lnTo>
                  <a:lnTo>
                    <a:pt x="1142" y="379"/>
                  </a:lnTo>
                  <a:lnTo>
                    <a:pt x="1142" y="739"/>
                  </a:lnTo>
                  <a:lnTo>
                    <a:pt x="942" y="739"/>
                  </a:lnTo>
                  <a:lnTo>
                    <a:pt x="942" y="379"/>
                  </a:lnTo>
                  <a:lnTo>
                    <a:pt x="892" y="379"/>
                  </a:lnTo>
                  <a:lnTo>
                    <a:pt x="892" y="739"/>
                  </a:lnTo>
                  <a:lnTo>
                    <a:pt x="692" y="739"/>
                  </a:lnTo>
                  <a:lnTo>
                    <a:pt x="692" y="13"/>
                  </a:lnTo>
                  <a:lnTo>
                    <a:pt x="606" y="13"/>
                  </a:lnTo>
                  <a:lnTo>
                    <a:pt x="606" y="741"/>
                  </a:lnTo>
                  <a:lnTo>
                    <a:pt x="0" y="741"/>
                  </a:lnTo>
                  <a:lnTo>
                    <a:pt x="0" y="501"/>
                  </a:lnTo>
                  <a:lnTo>
                    <a:pt x="366" y="501"/>
                  </a:lnTo>
                  <a:lnTo>
                    <a:pt x="366" y="16"/>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2" name="文本框 41"/>
            <p:cNvSpPr txBox="1"/>
            <p:nvPr/>
          </p:nvSpPr>
          <p:spPr>
            <a:xfrm>
              <a:off x="11870" y="4048"/>
              <a:ext cx="470" cy="240"/>
            </a:xfrm>
            <a:custGeom>
              <a:avLst/>
              <a:gdLst/>
              <a:ahLst/>
              <a:cxnLst>
                <a:cxn ang="3">
                  <a:pos x="hc" y="t"/>
                </a:cxn>
                <a:cxn ang="cd2">
                  <a:pos x="l" y="vc"/>
                </a:cxn>
                <a:cxn ang="cd4">
                  <a:pos x="hc" y="b"/>
                </a:cxn>
                <a:cxn ang="0">
                  <a:pos x="r" y="vc"/>
                </a:cxn>
              </a:cxnLst>
              <a:rect l="l" t="t" r="r" b="b"/>
              <a:pathLst>
                <a:path w="470" h="240">
                  <a:moveTo>
                    <a:pt x="0" y="30"/>
                  </a:moveTo>
                  <a:lnTo>
                    <a:pt x="30" y="17"/>
                  </a:lnTo>
                  <a:lnTo>
                    <a:pt x="67" y="2"/>
                  </a:lnTo>
                  <a:lnTo>
                    <a:pt x="73" y="0"/>
                  </a:lnTo>
                  <a:lnTo>
                    <a:pt x="470" y="0"/>
                  </a:lnTo>
                  <a:lnTo>
                    <a:pt x="470" y="240"/>
                  </a:lnTo>
                  <a:lnTo>
                    <a:pt x="0" y="240"/>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3" name="文本框 42"/>
            <p:cNvSpPr txBox="1"/>
            <p:nvPr/>
          </p:nvSpPr>
          <p:spPr>
            <a:xfrm>
              <a:off x="11337" y="4212"/>
              <a:ext cx="339" cy="240"/>
            </a:xfrm>
            <a:custGeom>
              <a:avLst/>
              <a:gdLst/>
              <a:ahLst/>
              <a:cxnLst>
                <a:cxn ang="3">
                  <a:pos x="hc" y="t"/>
                </a:cxn>
                <a:cxn ang="cd2">
                  <a:pos x="l" y="vc"/>
                </a:cxn>
                <a:cxn ang="cd4">
                  <a:pos x="hc" y="b"/>
                </a:cxn>
                <a:cxn ang="0">
                  <a:pos x="r" y="vc"/>
                </a:cxn>
              </a:cxnLst>
              <a:rect l="l" t="t" r="r" b="b"/>
              <a:pathLst>
                <a:path w="339" h="240">
                  <a:moveTo>
                    <a:pt x="0" y="240"/>
                  </a:moveTo>
                  <a:cubicBezTo>
                    <a:pt x="35" y="192"/>
                    <a:pt x="245" y="18"/>
                    <a:pt x="286" y="0"/>
                  </a:cubicBezTo>
                  <a:lnTo>
                    <a:pt x="339" y="0"/>
                  </a:lnTo>
                  <a:lnTo>
                    <a:pt x="339" y="240"/>
                  </a:lnTo>
                  <a:lnTo>
                    <a:pt x="0"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4" name="文本框 43"/>
            <p:cNvSpPr txBox="1"/>
            <p:nvPr/>
          </p:nvSpPr>
          <p:spPr>
            <a:xfrm>
              <a:off x="6992" y="2910"/>
              <a:ext cx="634" cy="328"/>
            </a:xfrm>
            <a:custGeom>
              <a:avLst/>
              <a:gdLst/>
              <a:ahLst/>
              <a:cxnLst>
                <a:cxn ang="3">
                  <a:pos x="hc" y="t"/>
                </a:cxn>
                <a:cxn ang="cd2">
                  <a:pos x="l" y="vc"/>
                </a:cxn>
                <a:cxn ang="cd4">
                  <a:pos x="hc" y="b"/>
                </a:cxn>
                <a:cxn ang="0">
                  <a:pos x="r" y="vc"/>
                </a:cxn>
              </a:cxnLst>
              <a:rect l="l" t="t" r="r" b="b"/>
              <a:pathLst>
                <a:path w="634" h="329">
                  <a:moveTo>
                    <a:pt x="634" y="328"/>
                  </a:moveTo>
                  <a:cubicBezTo>
                    <a:pt x="432" y="294"/>
                    <a:pt x="57" y="65"/>
                    <a:pt x="0" y="0"/>
                  </a:cubicBezTo>
                  <a:lnTo>
                    <a:pt x="416" y="0"/>
                  </a:lnTo>
                  <a:lnTo>
                    <a:pt x="419" y="0"/>
                  </a:lnTo>
                  <a:lnTo>
                    <a:pt x="422" y="0"/>
                  </a:lnTo>
                  <a:cubicBezTo>
                    <a:pt x="563" y="-5"/>
                    <a:pt x="635" y="107"/>
                    <a:pt x="634" y="218"/>
                  </a:cubicBezTo>
                  <a:lnTo>
                    <a:pt x="634" y="328"/>
                  </a:lnTo>
                  <a:close/>
                </a:path>
              </a:pathLst>
            </a:custGeom>
            <a:solidFill>
              <a:srgbClr val="FFBE4A"/>
            </a:solidFill>
            <a:ln>
              <a:noFill/>
            </a:ln>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5" name="文本框 44"/>
            <p:cNvSpPr txBox="1"/>
            <p:nvPr/>
          </p:nvSpPr>
          <p:spPr>
            <a:xfrm>
              <a:off x="7878" y="2866"/>
              <a:ext cx="476" cy="442"/>
            </a:xfrm>
            <a:custGeom>
              <a:avLst/>
              <a:gdLst/>
              <a:ahLst/>
              <a:cxnLst>
                <a:cxn ang="3">
                  <a:pos x="hc" y="t"/>
                </a:cxn>
                <a:cxn ang="cd2">
                  <a:pos x="l" y="vc"/>
                </a:cxn>
                <a:cxn ang="cd4">
                  <a:pos x="hc" y="b"/>
                </a:cxn>
                <a:cxn ang="0">
                  <a:pos x="r" y="vc"/>
                </a:cxn>
              </a:cxnLst>
              <a:rect l="l" t="t" r="r" b="b"/>
              <a:pathLst>
                <a:path w="479" h="442">
                  <a:moveTo>
                    <a:pt x="379" y="438"/>
                  </a:moveTo>
                  <a:lnTo>
                    <a:pt x="346" y="440"/>
                  </a:lnTo>
                  <a:lnTo>
                    <a:pt x="303" y="442"/>
                  </a:lnTo>
                  <a:lnTo>
                    <a:pt x="260" y="442"/>
                  </a:lnTo>
                  <a:cubicBezTo>
                    <a:pt x="171" y="446"/>
                    <a:pt x="-32" y="422"/>
                    <a:pt x="0" y="424"/>
                  </a:cubicBezTo>
                  <a:lnTo>
                    <a:pt x="0" y="364"/>
                  </a:lnTo>
                  <a:lnTo>
                    <a:pt x="58" y="364"/>
                  </a:lnTo>
                  <a:cubicBezTo>
                    <a:pt x="135" y="365"/>
                    <a:pt x="160" y="320"/>
                    <a:pt x="174" y="246"/>
                  </a:cubicBezTo>
                  <a:lnTo>
                    <a:pt x="222" y="0"/>
                  </a:lnTo>
                  <a:lnTo>
                    <a:pt x="476" y="0"/>
                  </a:lnTo>
                  <a:lnTo>
                    <a:pt x="388" y="404"/>
                  </a:lnTo>
                  <a:cubicBezTo>
                    <a:pt x="385" y="417"/>
                    <a:pt x="381" y="431"/>
                    <a:pt x="379" y="438"/>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6" name="文本框 45"/>
            <p:cNvSpPr txBox="1"/>
            <p:nvPr/>
          </p:nvSpPr>
          <p:spPr>
            <a:xfrm>
              <a:off x="8380" y="2878"/>
              <a:ext cx="848" cy="316"/>
            </a:xfrm>
            <a:custGeom>
              <a:avLst/>
              <a:gdLst/>
              <a:ahLst/>
              <a:cxnLst>
                <a:cxn ang="3">
                  <a:pos x="hc" y="t"/>
                </a:cxn>
                <a:cxn ang="cd2">
                  <a:pos x="l" y="vc"/>
                </a:cxn>
                <a:cxn ang="cd4">
                  <a:pos x="hc" y="b"/>
                </a:cxn>
                <a:cxn ang="0">
                  <a:pos x="r" y="vc"/>
                </a:cxn>
              </a:cxnLst>
              <a:rect l="l" t="t" r="r" b="b"/>
              <a:pathLst>
                <a:path w="848" h="316">
                  <a:moveTo>
                    <a:pt x="848" y="76"/>
                  </a:moveTo>
                  <a:cubicBezTo>
                    <a:pt x="782" y="139"/>
                    <a:pt x="495" y="295"/>
                    <a:pt x="407" y="316"/>
                  </a:cubicBezTo>
                  <a:lnTo>
                    <a:pt x="0" y="316"/>
                  </a:lnTo>
                  <a:lnTo>
                    <a:pt x="0" y="76"/>
                  </a:lnTo>
                  <a:lnTo>
                    <a:pt x="536" y="76"/>
                  </a:lnTo>
                  <a:lnTo>
                    <a:pt x="536" y="0"/>
                  </a:lnTo>
                  <a:lnTo>
                    <a:pt x="812" y="0"/>
                  </a:lnTo>
                  <a:lnTo>
                    <a:pt x="812" y="76"/>
                  </a:lnTo>
                  <a:lnTo>
                    <a:pt x="848" y="76"/>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7" name="文本框 46"/>
            <p:cNvSpPr txBox="1"/>
            <p:nvPr/>
          </p:nvSpPr>
          <p:spPr>
            <a:xfrm>
              <a:off x="4053" y="4359"/>
              <a:ext cx="51" cy="49"/>
            </a:xfrm>
            <a:custGeom>
              <a:avLst/>
              <a:gdLst/>
              <a:ahLst/>
              <a:cxnLst>
                <a:cxn ang="3">
                  <a:pos x="hc" y="t"/>
                </a:cxn>
                <a:cxn ang="cd2">
                  <a:pos x="l" y="vc"/>
                </a:cxn>
                <a:cxn ang="cd4">
                  <a:pos x="hc" y="b"/>
                </a:cxn>
                <a:cxn ang="0">
                  <a:pos x="r" y="vc"/>
                </a:cxn>
              </a:cxnLst>
              <a:rect l="l" t="t" r="r" b="b"/>
              <a:pathLst>
                <a:path w="51" h="49">
                  <a:moveTo>
                    <a:pt x="0" y="49"/>
                  </a:moveTo>
                  <a:lnTo>
                    <a:pt x="22" y="27"/>
                  </a:lnTo>
                  <a:lnTo>
                    <a:pt x="49" y="2"/>
                  </a:lnTo>
                  <a:lnTo>
                    <a:pt x="51" y="0"/>
                  </a:lnTo>
                  <a:cubicBezTo>
                    <a:pt x="40" y="23"/>
                    <a:pt x="22" y="42"/>
                    <a:pt x="0" y="49"/>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9" name="文本框 48"/>
            <p:cNvSpPr txBox="1"/>
            <p:nvPr/>
          </p:nvSpPr>
          <p:spPr>
            <a:xfrm>
              <a:off x="13400" y="4091"/>
              <a:ext cx="11" cy="5"/>
            </a:xfrm>
            <a:custGeom>
              <a:avLst/>
              <a:gdLst/>
              <a:ahLst/>
              <a:cxnLst>
                <a:cxn ang="3">
                  <a:pos x="hc" y="t"/>
                </a:cxn>
                <a:cxn ang="cd2">
                  <a:pos x="l" y="vc"/>
                </a:cxn>
                <a:cxn ang="cd4">
                  <a:pos x="hc" y="b"/>
                </a:cxn>
                <a:cxn ang="0">
                  <a:pos x="r" y="vc"/>
                </a:cxn>
              </a:cxnLst>
              <a:rect l="l" t="t" r="r" b="b"/>
              <a:pathLst>
                <a:path w="11" h="5">
                  <a:moveTo>
                    <a:pt x="0" y="0"/>
                  </a:moveTo>
                  <a:lnTo>
                    <a:pt x="11" y="5"/>
                  </a:lnTo>
                  <a:lnTo>
                    <a:pt x="0" y="5"/>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0" name="文本框 49"/>
            <p:cNvSpPr txBox="1"/>
            <p:nvPr/>
          </p:nvSpPr>
          <p:spPr>
            <a:xfrm>
              <a:off x="13152" y="3998"/>
              <a:ext cx="48" cy="98"/>
            </a:xfrm>
            <a:custGeom>
              <a:avLst/>
              <a:gdLst/>
              <a:ahLst/>
              <a:cxnLst>
                <a:cxn ang="3">
                  <a:pos x="hc" y="t"/>
                </a:cxn>
                <a:cxn ang="cd2">
                  <a:pos x="l" y="vc"/>
                </a:cxn>
                <a:cxn ang="cd4">
                  <a:pos x="hc" y="b"/>
                </a:cxn>
                <a:cxn ang="0">
                  <a:pos x="r" y="vc"/>
                </a:cxn>
              </a:cxnLst>
              <a:rect l="l" t="t" r="r" b="b"/>
              <a:pathLst>
                <a:path w="48" h="98">
                  <a:moveTo>
                    <a:pt x="0" y="0"/>
                  </a:moveTo>
                  <a:lnTo>
                    <a:pt x="3" y="1"/>
                  </a:lnTo>
                  <a:lnTo>
                    <a:pt x="41" y="12"/>
                  </a:lnTo>
                  <a:lnTo>
                    <a:pt x="48" y="15"/>
                  </a:lnTo>
                  <a:lnTo>
                    <a:pt x="48" y="98"/>
                  </a:lnTo>
                  <a:lnTo>
                    <a:pt x="0" y="98"/>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9" name="文本框 58"/>
            <p:cNvSpPr txBox="1"/>
            <p:nvPr/>
          </p:nvSpPr>
          <p:spPr>
            <a:xfrm>
              <a:off x="12902" y="3944"/>
              <a:ext cx="50" cy="152"/>
            </a:xfrm>
            <a:custGeom>
              <a:avLst/>
              <a:gdLst/>
              <a:ahLst/>
              <a:cxnLst>
                <a:cxn ang="3">
                  <a:pos x="hc" y="t"/>
                </a:cxn>
                <a:cxn ang="cd2">
                  <a:pos x="l" y="vc"/>
                </a:cxn>
                <a:cxn ang="cd4">
                  <a:pos x="hc" y="b"/>
                </a:cxn>
                <a:cxn ang="0">
                  <a:pos x="r" y="vc"/>
                </a:cxn>
              </a:cxnLst>
              <a:rect l="l" t="t" r="r" b="b"/>
              <a:pathLst>
                <a:path w="50" h="152">
                  <a:moveTo>
                    <a:pt x="0" y="0"/>
                  </a:moveTo>
                  <a:lnTo>
                    <a:pt x="14" y="2"/>
                  </a:lnTo>
                  <a:lnTo>
                    <a:pt x="50" y="8"/>
                  </a:lnTo>
                  <a:lnTo>
                    <a:pt x="50" y="152"/>
                  </a:lnTo>
                  <a:lnTo>
                    <a:pt x="0" y="152"/>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grpSp>
      <p:sp>
        <p:nvSpPr>
          <p:cNvPr id="62" name="文本框 61"/>
          <p:cNvSpPr txBox="1"/>
          <p:nvPr/>
        </p:nvSpPr>
        <p:spPr>
          <a:xfrm>
            <a:off x="137160" y="340995"/>
            <a:ext cx="1657985" cy="369332"/>
          </a:xfrm>
          <a:prstGeom prst="rect">
            <a:avLst/>
          </a:prstGeom>
          <a:noFill/>
        </p:spPr>
        <p:txBody>
          <a:bodyPr wrap="square" rtlCol="0" anchor="t">
            <a:spAutoFit/>
          </a:bodyPr>
          <a:lstStyle/>
          <a:p>
            <a:pPr fontAlgn="auto">
              <a:lnSpc>
                <a:spcPct val="150000"/>
              </a:lnSpc>
            </a:pPr>
            <a:r>
              <a:rPr lang="en-US" altLang="zh-CN" sz="1200" dirty="0" smtClean="0">
                <a:solidFill>
                  <a:schemeClr val="bg1"/>
                </a:solidFill>
                <a:cs typeface="+mn-ea"/>
                <a:sym typeface="+mn-lt"/>
              </a:rPr>
              <a:t>20XX</a:t>
            </a:r>
            <a:r>
              <a:rPr lang="zh-CN" altLang="en-US" sz="1200" dirty="0" smtClean="0">
                <a:solidFill>
                  <a:schemeClr val="bg1"/>
                </a:solidFill>
                <a:cs typeface="+mn-ea"/>
                <a:sym typeface="+mn-lt"/>
              </a:rPr>
              <a:t>年</a:t>
            </a:r>
            <a:r>
              <a:rPr lang="zh-CN" altLang="en-US" sz="1200" dirty="0">
                <a:solidFill>
                  <a:schemeClr val="bg1"/>
                </a:solidFill>
                <a:cs typeface="+mn-ea"/>
                <a:sym typeface="+mn-lt"/>
              </a:rPr>
              <a:t>5月17日</a:t>
            </a:r>
            <a:endParaRPr lang="zh-CN" altLang="en-US" dirty="0">
              <a:solidFill>
                <a:schemeClr val="bg1"/>
              </a:solidFill>
              <a:cs typeface="+mn-ea"/>
              <a:sym typeface="+mn-lt"/>
            </a:endParaRPr>
          </a:p>
        </p:txBody>
      </p:sp>
      <p:sp>
        <p:nvSpPr>
          <p:cNvPr id="63" name="文本框 62"/>
          <p:cNvSpPr txBox="1"/>
          <p:nvPr/>
        </p:nvSpPr>
        <p:spPr>
          <a:xfrm>
            <a:off x="94615" y="709295"/>
            <a:ext cx="1325880" cy="368300"/>
          </a:xfrm>
          <a:prstGeom prst="rect">
            <a:avLst/>
          </a:prstGeom>
          <a:noFill/>
        </p:spPr>
        <p:txBody>
          <a:bodyPr wrap="square" rtlCol="0">
            <a:spAutoFit/>
          </a:bodyPr>
          <a:lstStyle/>
          <a:p>
            <a:pPr algn="dist"/>
            <a:r>
              <a:rPr lang="zh-CN" altLang="en-US" dirty="0">
                <a:solidFill>
                  <a:schemeClr val="bg1"/>
                </a:solidFill>
                <a:cs typeface="+mn-ea"/>
                <a:sym typeface="+mn-lt"/>
              </a:rPr>
              <a:t>世界电信日</a:t>
            </a:r>
          </a:p>
        </p:txBody>
      </p:sp>
      <p:pic>
        <p:nvPicPr>
          <p:cNvPr id="64" name="图片 63" descr="32303236373535333b32303238393030303bcedecfdfcdf8c2e7d0c5bac5"/>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圆角矩形 4"/>
          <p:cNvSpPr txBox="1">
            <a:spLocks noChangeArrowheads="1"/>
          </p:cNvSpPr>
          <p:nvPr/>
        </p:nvSpPr>
        <p:spPr bwMode="auto">
          <a:xfrm>
            <a:off x="1884680" y="2682240"/>
            <a:ext cx="8131175" cy="17456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168000"/>
              </a:lnSpc>
              <a:spcBef>
                <a:spcPts val="0"/>
              </a:spcBef>
              <a:buClrTx/>
              <a:buSzTx/>
              <a:buNone/>
            </a:pPr>
            <a:r>
              <a:rPr lang="en-US" altLang="zh-CN" sz="1600" dirty="0">
                <a:latin typeface="+mn-lt"/>
                <a:ea typeface="+mn-ea"/>
                <a:cs typeface="+mn-ea"/>
                <a:sym typeface="+mn-lt"/>
              </a:rPr>
              <a:t>1.犯罪分子以公安、税务、社保、医保等政府单位名义恐吓消费者支付欠款、保释金等等。</a:t>
            </a:r>
          </a:p>
          <a:p>
            <a:pPr lvl="0" algn="just" fontAlgn="auto">
              <a:lnSpc>
                <a:spcPct val="168000"/>
              </a:lnSpc>
              <a:spcBef>
                <a:spcPts val="0"/>
              </a:spcBef>
              <a:buClrTx/>
              <a:buSzTx/>
              <a:buNone/>
            </a:pPr>
            <a:r>
              <a:rPr lang="en-US" altLang="zh-CN" sz="1600" dirty="0">
                <a:latin typeface="+mn-lt"/>
                <a:ea typeface="+mn-ea"/>
                <a:cs typeface="+mn-ea"/>
                <a:sym typeface="+mn-lt"/>
              </a:rPr>
              <a:t>2.犯罪分子以亲人、领导、同事、朋友名义救急等。</a:t>
            </a:r>
          </a:p>
          <a:p>
            <a:pPr lvl="0" algn="just" fontAlgn="auto">
              <a:lnSpc>
                <a:spcPct val="168000"/>
              </a:lnSpc>
              <a:spcBef>
                <a:spcPts val="0"/>
              </a:spcBef>
              <a:buClrTx/>
              <a:buSzTx/>
              <a:buNone/>
            </a:pPr>
            <a:r>
              <a:rPr lang="en-US" altLang="zh-CN" sz="1600" dirty="0">
                <a:latin typeface="+mn-lt"/>
                <a:ea typeface="+mn-ea"/>
                <a:cs typeface="+mn-ea"/>
                <a:sym typeface="+mn-lt"/>
              </a:rPr>
              <a:t>3.犯罪分子以中奖类消息诱骗支付税费、运费、手续费等</a:t>
            </a:r>
          </a:p>
          <a:p>
            <a:pPr lvl="0" algn="just" fontAlgn="auto">
              <a:lnSpc>
                <a:spcPct val="168000"/>
              </a:lnSpc>
              <a:spcBef>
                <a:spcPts val="0"/>
              </a:spcBef>
              <a:buClrTx/>
              <a:buSzTx/>
              <a:buNone/>
            </a:pPr>
            <a:r>
              <a:rPr lang="en-US" altLang="zh-CN" sz="1600" dirty="0">
                <a:latin typeface="+mn-lt"/>
                <a:ea typeface="+mn-ea"/>
                <a:cs typeface="+mn-ea"/>
                <a:sym typeface="+mn-lt"/>
              </a:rPr>
              <a:t>4.犯罪分子以补助、救助、助学金为由实施诈骗</a:t>
            </a:r>
          </a:p>
        </p:txBody>
      </p:sp>
      <p:sp>
        <p:nvSpPr>
          <p:cNvPr id="33796" name="标题 1"/>
          <p:cNvSpPr>
            <a:spLocks noChangeArrowheads="1"/>
          </p:cNvSpPr>
          <p:nvPr/>
        </p:nvSpPr>
        <p:spPr bwMode="auto">
          <a:xfrm>
            <a:off x="1994535" y="2143760"/>
            <a:ext cx="7884795" cy="502920"/>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（一）要求转账支付</a:t>
            </a:r>
          </a:p>
        </p:txBody>
      </p:sp>
      <p:sp>
        <p:nvSpPr>
          <p:cNvPr id="2" name="标题 1"/>
          <p:cNvSpPr>
            <a:spLocks noChangeArrowheads="1"/>
          </p:cNvSpPr>
          <p:nvPr/>
        </p:nvSpPr>
        <p:spPr bwMode="auto">
          <a:xfrm>
            <a:off x="1994717" y="4618130"/>
            <a:ext cx="7920038" cy="503237"/>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（二）骗取关键信息</a:t>
            </a:r>
          </a:p>
        </p:txBody>
      </p:sp>
      <p:sp>
        <p:nvSpPr>
          <p:cNvPr id="5" name="圆角矩形 4"/>
          <p:cNvSpPr txBox="1">
            <a:spLocks noChangeArrowheads="1"/>
          </p:cNvSpPr>
          <p:nvPr/>
        </p:nvSpPr>
        <p:spPr bwMode="auto">
          <a:xfrm>
            <a:off x="1873885" y="5147945"/>
            <a:ext cx="8126095" cy="86510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168000"/>
              </a:lnSpc>
              <a:spcBef>
                <a:spcPts val="0"/>
              </a:spcBef>
              <a:buClrTx/>
              <a:buSzTx/>
              <a:buNone/>
            </a:pPr>
            <a:r>
              <a:rPr lang="en-US" altLang="zh-CN" sz="1600" dirty="0">
                <a:latin typeface="+mn-lt"/>
                <a:ea typeface="+mn-ea"/>
                <a:cs typeface="+mn-ea"/>
                <a:sym typeface="+mn-lt"/>
              </a:rPr>
              <a:t>骗取客户的身份信息、密码、验证码等关键信息，达到开通、使用银行网银、银行快捷支付、补办手机卡为目的，将信用卡透支、银行卡剩余资金用于消费。     </a:t>
            </a:r>
          </a:p>
        </p:txBody>
      </p:sp>
      <p:pic>
        <p:nvPicPr>
          <p:cNvPr id="4" name="图片 3" descr="51miz-E1043370-22914467"/>
          <p:cNvPicPr>
            <a:picLocks noChangeAspect="1"/>
          </p:cNvPicPr>
          <p:nvPr/>
        </p:nvPicPr>
        <p:blipFill>
          <a:blip r:embed="rId3"/>
          <a:stretch>
            <a:fillRect/>
          </a:stretch>
        </p:blipFill>
        <p:spPr>
          <a:xfrm>
            <a:off x="8468995" y="3219450"/>
            <a:ext cx="1290955" cy="1290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ppt_x</p:attrName>
                                        </p:attrNameLst>
                                      </p:cBhvr>
                                      <p:tavLst>
                                        <p:tav tm="0">
                                          <p:val>
                                            <p:strVal val="#ppt_x-.2"/>
                                          </p:val>
                                        </p:tav>
                                        <p:tav tm="100000">
                                          <p:val>
                                            <p:strVal val="#ppt_x"/>
                                          </p:val>
                                        </p:tav>
                                      </p:tavLst>
                                    </p:anim>
                                    <p:anim calcmode="lin" valueType="num">
                                      <p:cBhvr>
                                        <p:cTn id="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802">
                                            <p:txEl>
                                              <p:pRg st="0" end="0"/>
                                            </p:txEl>
                                          </p:spTgt>
                                        </p:tgtEl>
                                        <p:attrNameLst>
                                          <p:attrName>style.visibility</p:attrName>
                                        </p:attrNameLst>
                                      </p:cBhvr>
                                      <p:to>
                                        <p:strVal val="visible"/>
                                      </p:to>
                                    </p:set>
                                    <p:animEffect transition="in" filter="fade">
                                      <p:cBhvr>
                                        <p:cTn id="13" dur="1000"/>
                                        <p:tgtEl>
                                          <p:spTgt spid="33802">
                                            <p:txEl>
                                              <p:pRg st="0" end="0"/>
                                            </p:txEl>
                                          </p:spTgt>
                                        </p:tgtEl>
                                      </p:cBhvr>
                                    </p:animEffect>
                                    <p:anim calcmode="lin" valueType="num">
                                      <p:cBhvr>
                                        <p:cTn id="14" dur="1000" fill="hold"/>
                                        <p:tgtEl>
                                          <p:spTgt spid="3380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380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3802">
                                            <p:txEl>
                                              <p:pRg st="1" end="1"/>
                                            </p:txEl>
                                          </p:spTgt>
                                        </p:tgtEl>
                                        <p:attrNameLst>
                                          <p:attrName>style.visibility</p:attrName>
                                        </p:attrNameLst>
                                      </p:cBhvr>
                                      <p:to>
                                        <p:strVal val="visible"/>
                                      </p:to>
                                    </p:set>
                                    <p:animEffect transition="in" filter="fade">
                                      <p:cBhvr>
                                        <p:cTn id="19" dur="1000"/>
                                        <p:tgtEl>
                                          <p:spTgt spid="33802">
                                            <p:txEl>
                                              <p:pRg st="1" end="1"/>
                                            </p:txEl>
                                          </p:spTgt>
                                        </p:tgtEl>
                                      </p:cBhvr>
                                    </p:animEffect>
                                    <p:anim calcmode="lin" valueType="num">
                                      <p:cBhvr>
                                        <p:cTn id="20" dur="1000" fill="hold"/>
                                        <p:tgtEl>
                                          <p:spTgt spid="338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80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3802">
                                            <p:txEl>
                                              <p:pRg st="2" end="2"/>
                                            </p:txEl>
                                          </p:spTgt>
                                        </p:tgtEl>
                                        <p:attrNameLst>
                                          <p:attrName>style.visibility</p:attrName>
                                        </p:attrNameLst>
                                      </p:cBhvr>
                                      <p:to>
                                        <p:strVal val="visible"/>
                                      </p:to>
                                    </p:set>
                                    <p:animEffect transition="in" filter="fade">
                                      <p:cBhvr>
                                        <p:cTn id="25" dur="1000"/>
                                        <p:tgtEl>
                                          <p:spTgt spid="33802">
                                            <p:txEl>
                                              <p:pRg st="2" end="2"/>
                                            </p:txEl>
                                          </p:spTgt>
                                        </p:tgtEl>
                                      </p:cBhvr>
                                    </p:animEffect>
                                    <p:anim calcmode="lin" valueType="num">
                                      <p:cBhvr>
                                        <p:cTn id="26" dur="1000" fill="hold"/>
                                        <p:tgtEl>
                                          <p:spTgt spid="3380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380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3802">
                                            <p:txEl>
                                              <p:pRg st="3" end="3"/>
                                            </p:txEl>
                                          </p:spTgt>
                                        </p:tgtEl>
                                        <p:attrNameLst>
                                          <p:attrName>style.visibility</p:attrName>
                                        </p:attrNameLst>
                                      </p:cBhvr>
                                      <p:to>
                                        <p:strVal val="visible"/>
                                      </p:to>
                                    </p:set>
                                    <p:animEffect transition="in" filter="fade">
                                      <p:cBhvr>
                                        <p:cTn id="31" dur="1000"/>
                                        <p:tgtEl>
                                          <p:spTgt spid="33802">
                                            <p:txEl>
                                              <p:pRg st="3" end="3"/>
                                            </p:txEl>
                                          </p:spTgt>
                                        </p:tgtEl>
                                      </p:cBhvr>
                                    </p:animEffect>
                                    <p:anim calcmode="lin" valueType="num">
                                      <p:cBhvr>
                                        <p:cTn id="32" dur="1000" fill="hold"/>
                                        <p:tgtEl>
                                          <p:spTgt spid="3380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380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nvSpPr>
        <p:spPr bwMode="auto">
          <a:xfrm>
            <a:off x="1819275" y="2288540"/>
            <a:ext cx="2860675" cy="501650"/>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常见套路-骗局案例</a:t>
            </a:r>
          </a:p>
        </p:txBody>
      </p:sp>
      <p:sp>
        <p:nvSpPr>
          <p:cNvPr id="34819" name="文本框 1"/>
          <p:cNvSpPr txBox="1">
            <a:spLocks noChangeArrowheads="1"/>
          </p:cNvSpPr>
          <p:nvPr/>
        </p:nvSpPr>
        <p:spPr bwMode="auto">
          <a:xfrm>
            <a:off x="2256790" y="3080386"/>
            <a:ext cx="516128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冒充机关、企事业单位人员诈骗</a:t>
            </a:r>
          </a:p>
        </p:txBody>
      </p:sp>
      <p:sp>
        <p:nvSpPr>
          <p:cNvPr id="34822" name="文本框 1"/>
          <p:cNvSpPr txBox="1">
            <a:spLocks noChangeArrowheads="1"/>
          </p:cNvSpPr>
          <p:nvPr/>
        </p:nvSpPr>
        <p:spPr bwMode="auto">
          <a:xfrm>
            <a:off x="1695450" y="3512185"/>
            <a:ext cx="3323590" cy="23069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800" dirty="0">
                <a:latin typeface="+mn-lt"/>
                <a:ea typeface="+mn-ea"/>
                <a:cs typeface="+mn-ea"/>
                <a:sym typeface="+mn-lt"/>
              </a:rPr>
              <a:t>冒充公检法、税务、医保社保、教育、财政、交通等国家机关，银行、投资管理公司、电信行业、航空公司等单位工作人员。</a:t>
            </a:r>
          </a:p>
        </p:txBody>
      </p:sp>
      <p:pic>
        <p:nvPicPr>
          <p:cNvPr id="35843"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00" y="304863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100320" y="3512185"/>
            <a:ext cx="2715260" cy="23069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800" dirty="0">
                <a:latin typeface="+mn-lt"/>
                <a:ea typeface="+mn-ea"/>
                <a:cs typeface="+mn-ea"/>
                <a:sym typeface="+mn-lt"/>
              </a:rPr>
              <a:t>涉罪、传票、退税、补助金、助学金、奖学金、贷款、信用卡透支消费、电话欠费、机票退改签等</a:t>
            </a:r>
          </a:p>
        </p:txBody>
      </p:sp>
      <p:pic>
        <p:nvPicPr>
          <p:cNvPr id="6" name="图片 5" descr="51miz-E1121305-78BF9E99"/>
          <p:cNvPicPr>
            <a:picLocks noChangeAspect="1"/>
          </p:cNvPicPr>
          <p:nvPr/>
        </p:nvPicPr>
        <p:blipFill>
          <a:blip r:embed="rId4"/>
          <a:stretch>
            <a:fillRect/>
          </a:stretch>
        </p:blipFill>
        <p:spPr>
          <a:xfrm>
            <a:off x="7514590" y="1905000"/>
            <a:ext cx="4514215" cy="4514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1"/>
          <p:cNvSpPr txBox="1">
            <a:spLocks noChangeArrowheads="1"/>
          </p:cNvSpPr>
          <p:nvPr/>
        </p:nvSpPr>
        <p:spPr bwMode="auto">
          <a:xfrm>
            <a:off x="2262505" y="2207260"/>
            <a:ext cx="75222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冒充网上购物客服以订单异常进行退款欺诈</a:t>
            </a:r>
          </a:p>
        </p:txBody>
      </p:sp>
      <p:sp>
        <p:nvSpPr>
          <p:cNvPr id="34822" name="文本框 1"/>
          <p:cNvSpPr txBox="1">
            <a:spLocks noChangeArrowheads="1"/>
          </p:cNvSpPr>
          <p:nvPr/>
        </p:nvSpPr>
        <p:spPr bwMode="auto">
          <a:xfrm>
            <a:off x="1701165" y="2639060"/>
            <a:ext cx="9154795" cy="51052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事实上，主流的电商网站都没有这种所谓的交易异常解决流程。</a:t>
            </a:r>
          </a:p>
        </p:txBody>
      </p:sp>
      <p:pic>
        <p:nvPicPr>
          <p:cNvPr id="35843"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415" y="2175510"/>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p:cNvSpPr txBox="1">
            <a:spLocks noChangeArrowheads="1"/>
          </p:cNvSpPr>
          <p:nvPr/>
        </p:nvSpPr>
        <p:spPr bwMode="auto">
          <a:xfrm>
            <a:off x="2262505" y="3481070"/>
            <a:ext cx="75222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冒充招聘人员诈骗</a:t>
            </a:r>
          </a:p>
        </p:txBody>
      </p:sp>
      <p:sp>
        <p:nvSpPr>
          <p:cNvPr id="4" name="文本框 1"/>
          <p:cNvSpPr txBox="1">
            <a:spLocks noChangeArrowheads="1"/>
          </p:cNvSpPr>
          <p:nvPr/>
        </p:nvSpPr>
        <p:spPr bwMode="auto">
          <a:xfrm>
            <a:off x="1701165" y="3912870"/>
            <a:ext cx="8789670" cy="21590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168000"/>
              </a:lnSpc>
              <a:spcBef>
                <a:spcPts val="0"/>
              </a:spcBef>
              <a:buClrTx/>
              <a:buSzTx/>
              <a:buNone/>
            </a:pPr>
            <a:r>
              <a:rPr lang="en-US" altLang="zh-CN" sz="1600" dirty="0">
                <a:latin typeface="+mn-lt"/>
                <a:ea typeface="+mn-ea"/>
                <a:cs typeface="+mn-ea"/>
                <a:sym typeface="+mn-lt"/>
              </a:rPr>
              <a:t>诈骗分子通过一些找工作的网站散布以替商城店铺刷信誉、兼职打字等类型的招聘广告，并利用QQ与受害人联系。该项兼职对工作经验及学历无任何要求，加之报酬丰厚，对学子诱惑极大。在骗取受害人信任后，以购买商品替商家刷信誉或兼职打字为幌子，告知受害人在购买商品后将返还其本金及佣金。再让受害人登录其提供的网站链接通过第三方平台网上支付购买网站内的商品，声称完成任务后才能帮其提高信誉值，等受害人支付完成后，网站的相关联系人就销声匿迹。</a:t>
            </a:r>
          </a:p>
        </p:txBody>
      </p:sp>
      <p:pic>
        <p:nvPicPr>
          <p:cNvPr id="5"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415" y="3449320"/>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51miz-E1043364-A6D2FCF3"/>
          <p:cNvPicPr>
            <a:picLocks noChangeAspect="1"/>
          </p:cNvPicPr>
          <p:nvPr/>
        </p:nvPicPr>
        <p:blipFill>
          <a:blip r:embed="rId3"/>
          <a:stretch>
            <a:fillRect/>
          </a:stretch>
        </p:blipFill>
        <p:spPr>
          <a:xfrm>
            <a:off x="8524875" y="2029460"/>
            <a:ext cx="1798955" cy="1798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1"/>
          <p:cNvSpPr txBox="1">
            <a:spLocks noChangeArrowheads="1"/>
          </p:cNvSpPr>
          <p:nvPr/>
        </p:nvSpPr>
        <p:spPr bwMode="auto">
          <a:xfrm>
            <a:off x="2300605" y="2460625"/>
            <a:ext cx="2644775"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引诱点击链接类</a:t>
            </a:r>
          </a:p>
        </p:txBody>
      </p:sp>
      <p:sp>
        <p:nvSpPr>
          <p:cNvPr id="34822" name="文本框 1"/>
          <p:cNvSpPr txBox="1">
            <a:spLocks noChangeArrowheads="1"/>
          </p:cNvSpPr>
          <p:nvPr/>
        </p:nvSpPr>
        <p:spPr bwMode="auto">
          <a:xfrm>
            <a:off x="1753235" y="2904490"/>
            <a:ext cx="8582025" cy="149540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交学费、返学杂费、开学通知书、课程表、成绩单、帮班主任投票、照片、交通罚单、淘宝会员红包群或奖品、手机银行服务到期等含有链接的信息，点击后木马病毒安装在手机上，盗走手机绑定的银行卡信息，通过网银或第三方支付盗取存款，或者点击后是钓鱼网站骗你转账。</a:t>
            </a:r>
          </a:p>
        </p:txBody>
      </p:sp>
      <p:pic>
        <p:nvPicPr>
          <p:cNvPr id="35843"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485" y="243141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2300605" y="4824095"/>
            <a:ext cx="32169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面对面把你的钱骗走</a:t>
            </a:r>
          </a:p>
        </p:txBody>
      </p:sp>
      <p:sp>
        <p:nvSpPr>
          <p:cNvPr id="6" name="文本框 1"/>
          <p:cNvSpPr txBox="1">
            <a:spLocks noChangeArrowheads="1"/>
          </p:cNvSpPr>
          <p:nvPr/>
        </p:nvSpPr>
        <p:spPr bwMode="auto">
          <a:xfrm>
            <a:off x="5177155" y="4662805"/>
            <a:ext cx="3013710" cy="51052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只因为一个截图，钱就没了!</a:t>
            </a:r>
          </a:p>
        </p:txBody>
      </p:sp>
      <p:pic>
        <p:nvPicPr>
          <p:cNvPr id="7"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485" y="479488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2"/>
                                          </p:val>
                                        </p:tav>
                                        <p:tav tm="100000">
                                          <p:val>
                                            <p:strVal val="#ppt_x"/>
                                          </p:val>
                                        </p:tav>
                                      </p:tavLst>
                                    </p:anim>
                                    <p:anim calcmode="lin" valueType="num">
                                      <p:cBhvr>
                                        <p:cTn id="3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332991" y="2341563"/>
            <a:ext cx="1800225" cy="16938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向受害人发送</a:t>
            </a:r>
          </a:p>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虚假的业务</a:t>
            </a:r>
          </a:p>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订阅情况</a:t>
            </a:r>
          </a:p>
        </p:txBody>
      </p:sp>
      <p:cxnSp>
        <p:nvCxnSpPr>
          <p:cNvPr id="6" name="直接箭头连接符 5"/>
          <p:cNvCxnSpPr/>
          <p:nvPr/>
        </p:nvCxnSpPr>
        <p:spPr>
          <a:xfrm>
            <a:off x="4133215" y="2955925"/>
            <a:ext cx="863600" cy="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bwMode="auto">
          <a:xfrm>
            <a:off x="5084129" y="2344738"/>
            <a:ext cx="1800225" cy="164941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800" dirty="0" smtClean="0">
                <a:solidFill>
                  <a:schemeClr val="bg1"/>
                </a:solidFill>
                <a:latin typeface="+mn-lt"/>
                <a:ea typeface="+mn-ea"/>
                <a:cs typeface="+mn-ea"/>
                <a:sym typeface="+mn-lt"/>
              </a:rPr>
              <a:t>再发送“需退订编辑**到10086</a:t>
            </a:r>
          </a:p>
        </p:txBody>
      </p:sp>
      <p:cxnSp>
        <p:nvCxnSpPr>
          <p:cNvPr id="9" name="直接箭头连接符 8"/>
          <p:cNvCxnSpPr/>
          <p:nvPr/>
        </p:nvCxnSpPr>
        <p:spPr>
          <a:xfrm flipH="1">
            <a:off x="4076066" y="3543301"/>
            <a:ext cx="1260475" cy="1019175"/>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2312354" y="4478338"/>
            <a:ext cx="180022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受害人收到后立即回复，却不知道这是“补卡验证码”</a:t>
            </a:r>
          </a:p>
        </p:txBody>
      </p:sp>
      <p:cxnSp>
        <p:nvCxnSpPr>
          <p:cNvPr id="12" name="直接箭头连接符 11"/>
          <p:cNvCxnSpPr/>
          <p:nvPr/>
        </p:nvCxnSpPr>
        <p:spPr>
          <a:xfrm flipV="1">
            <a:off x="4120515" y="5321301"/>
            <a:ext cx="827088" cy="11113"/>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bwMode="auto">
          <a:xfrm>
            <a:off x="5083176" y="4478338"/>
            <a:ext cx="181927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犯罪分子补卡后</a:t>
            </a: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受害人手机卡成</a:t>
            </a: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废卡，但却不知</a:t>
            </a: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道原因</a:t>
            </a:r>
          </a:p>
        </p:txBody>
      </p:sp>
      <p:cxnSp>
        <p:nvCxnSpPr>
          <p:cNvPr id="15" name="直接箭头连接符 14"/>
          <p:cNvCxnSpPr/>
          <p:nvPr/>
        </p:nvCxnSpPr>
        <p:spPr>
          <a:xfrm>
            <a:off x="6725603" y="5303838"/>
            <a:ext cx="1008062" cy="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bwMode="auto">
          <a:xfrm>
            <a:off x="7836854" y="4478338"/>
            <a:ext cx="178752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400" dirty="0" smtClean="0">
                <a:solidFill>
                  <a:schemeClr val="bg1"/>
                </a:solidFill>
                <a:latin typeface="+mn-lt"/>
                <a:ea typeface="+mn-ea"/>
                <a:cs typeface="+mn-ea"/>
                <a:sym typeface="+mn-lt"/>
              </a:rPr>
              <a:t>犯罪分子同时收集受害人身份证号，父母姓名，住址等关键信息后，挂失支付宝重置密码</a:t>
            </a:r>
          </a:p>
        </p:txBody>
      </p:sp>
      <p:sp>
        <p:nvSpPr>
          <p:cNvPr id="19" name="圆角矩形 18"/>
          <p:cNvSpPr/>
          <p:nvPr/>
        </p:nvSpPr>
        <p:spPr bwMode="auto">
          <a:xfrm>
            <a:off x="7836853" y="2341564"/>
            <a:ext cx="1841500" cy="1652587"/>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犯罪分子在受害人挂失卡之前通过支付宝绑定的银行卡转走卡内资金</a:t>
            </a:r>
          </a:p>
        </p:txBody>
      </p:sp>
      <p:cxnSp>
        <p:nvCxnSpPr>
          <p:cNvPr id="25" name="直接箭头连接符 24"/>
          <p:cNvCxnSpPr/>
          <p:nvPr/>
        </p:nvCxnSpPr>
        <p:spPr>
          <a:xfrm flipV="1">
            <a:off x="8730615" y="4052888"/>
            <a:ext cx="0" cy="42545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标题 1"/>
          <p:cNvSpPr txBox="1">
            <a:spLocks noChangeArrowheads="1"/>
          </p:cNvSpPr>
          <p:nvPr/>
        </p:nvSpPr>
        <p:spPr bwMode="auto">
          <a:xfrm>
            <a:off x="4669155" y="2338705"/>
            <a:ext cx="2853690" cy="521970"/>
          </a:xfrm>
          <a:prstGeom prst="rect">
            <a:avLst/>
          </a:prstGeom>
          <a:noFill/>
        </p:spPr>
        <p:txBody>
          <a:bodyPr wrap="square" rtlCol="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None/>
            </a:pPr>
            <a:r>
              <a:rPr lang="zh-CN" altLang="en-US" sz="2800">
                <a:solidFill>
                  <a:srgbClr val="015FE7"/>
                </a:solidFill>
                <a:latin typeface="+mn-lt"/>
                <a:ea typeface="+mn-ea"/>
                <a:cs typeface="+mn-ea"/>
                <a:sym typeface="+mn-lt"/>
              </a:rPr>
              <a:t>为什么会上当？</a:t>
            </a:r>
          </a:p>
        </p:txBody>
      </p:sp>
      <p:sp>
        <p:nvSpPr>
          <p:cNvPr id="2" name="圆角矩形 1"/>
          <p:cNvSpPr/>
          <p:nvPr/>
        </p:nvSpPr>
        <p:spPr bwMode="auto">
          <a:xfrm>
            <a:off x="1473835" y="3242310"/>
            <a:ext cx="276860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上当与智商无关！</a:t>
            </a:r>
          </a:p>
        </p:txBody>
      </p:sp>
      <p:sp>
        <p:nvSpPr>
          <p:cNvPr id="3" name="圆角矩形 2"/>
          <p:cNvSpPr/>
          <p:nvPr/>
        </p:nvSpPr>
        <p:spPr bwMode="auto">
          <a:xfrm>
            <a:off x="4435475" y="3242310"/>
            <a:ext cx="332105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上当与认知及情绪有关</a:t>
            </a:r>
          </a:p>
        </p:txBody>
      </p:sp>
      <p:sp>
        <p:nvSpPr>
          <p:cNvPr id="4" name="圆角矩形 3"/>
          <p:cNvSpPr/>
          <p:nvPr/>
        </p:nvSpPr>
        <p:spPr bwMode="auto">
          <a:xfrm>
            <a:off x="7949565" y="3242310"/>
            <a:ext cx="276860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不容易上当的情况</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728595"/>
            <a:ext cx="7777480"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如何应对骗局</a:t>
            </a:r>
          </a:p>
        </p:txBody>
      </p:sp>
      <p:sp>
        <p:nvSpPr>
          <p:cNvPr id="7" name="文本框 6"/>
          <p:cNvSpPr txBox="1"/>
          <p:nvPr/>
        </p:nvSpPr>
        <p:spPr>
          <a:xfrm>
            <a:off x="744854" y="427189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defPPr>
                <a:defRPr lang="zh-CN"/>
              </a:defPPr>
              <a:lvl1pPr algn="dist">
                <a:defRPr sz="2400" b="1">
                  <a:ln w="0">
                    <a:noFill/>
                  </a:ln>
                  <a:solidFill>
                    <a:schemeClr val="bg1"/>
                  </a:solidFill>
                  <a:effectLst>
                    <a:outerShdw blurRad="50800" dist="50800" dir="5400000" algn="ctr" rotWithShape="0">
                      <a:srgbClr val="FFBE4A">
                        <a:alpha val="100000"/>
                      </a:srgbClr>
                    </a:outerShdw>
                  </a:effectLst>
                  <a:cs typeface="+mn-ea"/>
                </a:defRPr>
              </a:lvl1pPr>
            </a:lstStyle>
            <a:p>
              <a:r>
                <a:rPr lang="en-US" altLang="zh-CN" dirty="0">
                  <a:sym typeface="+mn-lt"/>
                </a:rPr>
                <a:t>—</a:t>
              </a:r>
              <a:r>
                <a:rPr lang="zh-CN" altLang="en-US" dirty="0">
                  <a:sym typeface="+mn-lt"/>
                </a:rPr>
                <a:t>第四章</a:t>
              </a:r>
              <a:r>
                <a:rPr lang="en-US" altLang="zh-CN" dirty="0">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
          <p:cNvSpPr>
            <a:spLocks noChangeArrowheads="1"/>
          </p:cNvSpPr>
          <p:nvPr/>
        </p:nvSpPr>
        <p:spPr bwMode="auto">
          <a:xfrm>
            <a:off x="1752600" y="290385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熟悉各种办事流程</a:t>
            </a:r>
          </a:p>
        </p:txBody>
      </p:sp>
      <p:sp>
        <p:nvSpPr>
          <p:cNvPr id="8" name="文本框 7"/>
          <p:cNvSpPr txBox="1"/>
          <p:nvPr/>
        </p:nvSpPr>
        <p:spPr bwMode="auto">
          <a:xfrm>
            <a:off x="1656715" y="3377565"/>
            <a:ext cx="5114290" cy="56278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遇引诱要淡定，遇威胁要镇定，遇好心要冷静。</a:t>
            </a:r>
          </a:p>
        </p:txBody>
      </p:sp>
      <p:sp>
        <p:nvSpPr>
          <p:cNvPr id="2" name="文本框 3"/>
          <p:cNvSpPr>
            <a:spLocks noChangeArrowheads="1"/>
          </p:cNvSpPr>
          <p:nvPr/>
        </p:nvSpPr>
        <p:spPr bwMode="auto">
          <a:xfrm>
            <a:off x="4359275" y="290385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熟悉各种办事流程</a:t>
            </a:r>
          </a:p>
        </p:txBody>
      </p:sp>
      <p:sp>
        <p:nvSpPr>
          <p:cNvPr id="3" name="文本框 2"/>
          <p:cNvSpPr txBox="1"/>
          <p:nvPr/>
        </p:nvSpPr>
        <p:spPr bwMode="auto">
          <a:xfrm>
            <a:off x="1657350" y="4753610"/>
            <a:ext cx="519747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手机来电标记；12321网络不良与垃圾信息举报中心。</a:t>
            </a:r>
          </a:p>
        </p:txBody>
      </p:sp>
      <p:sp>
        <p:nvSpPr>
          <p:cNvPr id="4" name="文本框 3"/>
          <p:cNvSpPr>
            <a:spLocks noChangeArrowheads="1"/>
          </p:cNvSpPr>
          <p:nvPr/>
        </p:nvSpPr>
        <p:spPr bwMode="auto">
          <a:xfrm>
            <a:off x="1752600" y="429831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建立大众防骚扰共识</a:t>
            </a:r>
          </a:p>
        </p:txBody>
      </p:sp>
      <p:sp>
        <p:nvSpPr>
          <p:cNvPr id="5" name="文本框 3"/>
          <p:cNvSpPr>
            <a:spLocks noChangeArrowheads="1"/>
          </p:cNvSpPr>
          <p:nvPr/>
        </p:nvSpPr>
        <p:spPr bwMode="auto">
          <a:xfrm>
            <a:off x="4359275" y="429831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管好身份证和银行卡</a:t>
            </a:r>
          </a:p>
        </p:txBody>
      </p:sp>
      <p:pic>
        <p:nvPicPr>
          <p:cNvPr id="7" name="图片 6" descr="51miz-E1068703-0A48CA08"/>
          <p:cNvPicPr>
            <a:picLocks noChangeAspect="1"/>
          </p:cNvPicPr>
          <p:nvPr/>
        </p:nvPicPr>
        <p:blipFill>
          <a:blip r:embed="rId2"/>
          <a:stretch>
            <a:fillRect/>
          </a:stretch>
        </p:blipFill>
        <p:spPr>
          <a:xfrm>
            <a:off x="6854825" y="2120265"/>
            <a:ext cx="4867910" cy="3651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8" grpId="0"/>
      <p:bldP spid="2" grpId="0" bldLvl="0" animBg="1"/>
      <p:bldP spid="3" grpId="0"/>
      <p:bldP spid="4"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1535430" y="4091305"/>
            <a:ext cx="6576695" cy="167077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                           银行客服电话：工商银行95588；农业银行95599；中国银行95566；建设银行95533；邮储银行95580等等。</a:t>
            </a:r>
          </a:p>
        </p:txBody>
      </p:sp>
      <p:sp>
        <p:nvSpPr>
          <p:cNvPr id="47107" name="标题 1"/>
          <p:cNvSpPr txBox="1">
            <a:spLocks noGrp="1" noChangeArrowheads="1"/>
          </p:cNvSpPr>
          <p:nvPr/>
        </p:nvSpPr>
        <p:spPr bwMode="auto">
          <a:xfrm>
            <a:off x="1526540" y="2693035"/>
            <a:ext cx="3458210" cy="521970"/>
          </a:xfrm>
          <a:prstGeom prst="rect">
            <a:avLst/>
          </a:prstGeom>
          <a:noFill/>
        </p:spPr>
        <p:txBody>
          <a:bodyPr wrap="square" rtlCol="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buClrTx/>
              <a:buSzTx/>
              <a:buNone/>
            </a:pPr>
            <a:r>
              <a:rPr lang="zh-CN" altLang="en-US" sz="2800">
                <a:solidFill>
                  <a:srgbClr val="015FE7"/>
                </a:solidFill>
                <a:latin typeface="+mn-lt"/>
                <a:ea typeface="+mn-ea"/>
                <a:cs typeface="+mn-ea"/>
                <a:sym typeface="+mn-lt"/>
              </a:rPr>
              <a:t>管好身份证和银行卡</a:t>
            </a:r>
          </a:p>
        </p:txBody>
      </p:sp>
      <p:sp>
        <p:nvSpPr>
          <p:cNvPr id="2" name="文本框 1"/>
          <p:cNvSpPr txBox="1"/>
          <p:nvPr/>
        </p:nvSpPr>
        <p:spPr bwMode="auto">
          <a:xfrm>
            <a:off x="2950210" y="3290570"/>
            <a:ext cx="2272665" cy="56278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不借不卖，遗失补办</a:t>
            </a:r>
          </a:p>
        </p:txBody>
      </p:sp>
      <p:sp>
        <p:nvSpPr>
          <p:cNvPr id="3" name="矩形 2"/>
          <p:cNvSpPr/>
          <p:nvPr/>
        </p:nvSpPr>
        <p:spPr bwMode="auto">
          <a:xfrm>
            <a:off x="1624330" y="3492818"/>
            <a:ext cx="1325880"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身份证管理</a:t>
            </a:r>
          </a:p>
        </p:txBody>
      </p:sp>
      <p:sp>
        <p:nvSpPr>
          <p:cNvPr id="4" name="矩形 3"/>
          <p:cNvSpPr/>
          <p:nvPr/>
        </p:nvSpPr>
        <p:spPr bwMode="auto">
          <a:xfrm>
            <a:off x="1624330" y="4286568"/>
            <a:ext cx="1325880"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银行卡方面</a:t>
            </a:r>
          </a:p>
        </p:txBody>
      </p:sp>
      <p:pic>
        <p:nvPicPr>
          <p:cNvPr id="6" name="图片 5" descr="51miz-E834438-75F5CB00"/>
          <p:cNvPicPr>
            <a:picLocks noChangeAspect="1"/>
          </p:cNvPicPr>
          <p:nvPr/>
        </p:nvPicPr>
        <p:blipFill>
          <a:blip r:embed="rId2"/>
          <a:stretch>
            <a:fillRect/>
          </a:stretch>
        </p:blipFill>
        <p:spPr>
          <a:xfrm>
            <a:off x="8112125" y="2404745"/>
            <a:ext cx="2804160" cy="2804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ppt_x</p:attrName>
                                        </p:attrNameLst>
                                      </p:cBhvr>
                                      <p:tavLst>
                                        <p:tav tm="0">
                                          <p:val>
                                            <p:strVal val="#ppt_x-.2"/>
                                          </p:val>
                                        </p:tav>
                                        <p:tav tm="100000">
                                          <p:val>
                                            <p:strVal val="#ppt_x"/>
                                          </p:val>
                                        </p:tav>
                                      </p:tavLst>
                                    </p:anim>
                                    <p:anim calcmode="lin" valueType="num">
                                      <p:cBhvr>
                                        <p:cTn id="8" dur="1000" fill="hold"/>
                                        <p:tgtEl>
                                          <p:spTgt spid="471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7106"/>
                                        </p:tgtEl>
                                        <p:attrNameLst>
                                          <p:attrName>style.visibility</p:attrName>
                                        </p:attrNameLst>
                                      </p:cBhvr>
                                      <p:to>
                                        <p:strVal val="visible"/>
                                      </p:to>
                                    </p:set>
                                    <p:animEffect transition="in" filter="fade">
                                      <p:cBhvr>
                                        <p:cTn id="35" dur="1000"/>
                                        <p:tgtEl>
                                          <p:spTgt spid="47106"/>
                                        </p:tgtEl>
                                      </p:cBhvr>
                                    </p:animEffect>
                                    <p:anim calcmode="lin" valueType="num">
                                      <p:cBhvr>
                                        <p:cTn id="36" dur="1000" fill="hold"/>
                                        <p:tgtEl>
                                          <p:spTgt spid="47106"/>
                                        </p:tgtEl>
                                        <p:attrNameLst>
                                          <p:attrName>ppt_x</p:attrName>
                                        </p:attrNameLst>
                                      </p:cBhvr>
                                      <p:tavLst>
                                        <p:tav tm="0">
                                          <p:val>
                                            <p:strVal val="#ppt_x"/>
                                          </p:val>
                                        </p:tav>
                                        <p:tav tm="100000">
                                          <p:val>
                                            <p:strVal val="#ppt_x"/>
                                          </p:val>
                                        </p:tav>
                                      </p:tavLst>
                                    </p:anim>
                                    <p:anim calcmode="lin" valueType="num">
                                      <p:cBhvr>
                                        <p:cTn id="37"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2" grpId="0"/>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8435" y="2788285"/>
            <a:ext cx="8562975"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如果被骗了怎么办</a:t>
            </a:r>
          </a:p>
        </p:txBody>
      </p:sp>
      <p:sp>
        <p:nvSpPr>
          <p:cNvPr id="7" name="文本框 6"/>
          <p:cNvSpPr txBox="1"/>
          <p:nvPr/>
        </p:nvSpPr>
        <p:spPr>
          <a:xfrm>
            <a:off x="882649" y="431380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p>
              <a:pPr algn="dist"/>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a:ln w="0">
                    <a:noFill/>
                  </a:ln>
                  <a:solidFill>
                    <a:schemeClr val="bg1"/>
                  </a:solidFill>
                  <a:effectLst>
                    <a:outerShdw blurRad="50800" dist="50800" dir="5400000" algn="ctr" rotWithShape="0">
                      <a:srgbClr val="FFBE4A">
                        <a:alpha val="100000"/>
                      </a:srgbClr>
                    </a:outerShdw>
                  </a:effectLst>
                  <a:cs typeface="+mn-ea"/>
                  <a:sym typeface="+mn-lt"/>
                </a:rPr>
                <a:t>第五章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32915" y="1825625"/>
            <a:ext cx="5219700" cy="4227195"/>
          </a:xfrm>
          <a:prstGeom prst="rect">
            <a:avLst/>
          </a:prstGeom>
          <a:noFill/>
        </p:spPr>
        <p:txBody>
          <a:bodyPr wrap="square" rtlCol="0">
            <a:spAutoFit/>
          </a:bodyPr>
          <a:lstStyle/>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电信诈骗学生案</a:t>
            </a: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什么是电信诈骗</a:t>
            </a: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电信诈骗的常见套路</a:t>
            </a: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如何应对骗局</a:t>
            </a: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如果被骗了怎么办</a:t>
            </a:r>
          </a:p>
        </p:txBody>
      </p:sp>
      <p:grpSp>
        <p:nvGrpSpPr>
          <p:cNvPr id="19" name="组合 18"/>
          <p:cNvGrpSpPr/>
          <p:nvPr/>
        </p:nvGrpSpPr>
        <p:grpSpPr>
          <a:xfrm>
            <a:off x="1869440" y="1127760"/>
            <a:ext cx="1369695" cy="676275"/>
            <a:chOff x="2944" y="1776"/>
            <a:chExt cx="2157" cy="1065"/>
          </a:xfrm>
        </p:grpSpPr>
        <p:sp>
          <p:nvSpPr>
            <p:cNvPr id="13" name="文本框 12"/>
            <p:cNvSpPr txBox="1"/>
            <p:nvPr/>
          </p:nvSpPr>
          <p:spPr>
            <a:xfrm>
              <a:off x="2944" y="2093"/>
              <a:ext cx="792" cy="364"/>
            </a:xfrm>
            <a:custGeom>
              <a:avLst/>
              <a:gdLst/>
              <a:ahLst/>
              <a:cxnLst>
                <a:cxn ang="3">
                  <a:pos x="hc" y="t"/>
                </a:cxn>
                <a:cxn ang="cd2">
                  <a:pos x="l" y="vc"/>
                </a:cxn>
                <a:cxn ang="cd4">
                  <a:pos x="hc" y="b"/>
                </a:cxn>
                <a:cxn ang="0">
                  <a:pos x="r" y="vc"/>
                </a:cxn>
              </a:cxnLst>
              <a:rect l="l" t="t" r="r" b="b"/>
              <a:pathLst>
                <a:path w="792" h="364">
                  <a:moveTo>
                    <a:pt x="0" y="364"/>
                  </a:moveTo>
                  <a:lnTo>
                    <a:pt x="0" y="0"/>
                  </a:lnTo>
                  <a:lnTo>
                    <a:pt x="792" y="0"/>
                  </a:lnTo>
                  <a:lnTo>
                    <a:pt x="792" y="364"/>
                  </a:lnTo>
                  <a:lnTo>
                    <a:pt x="0" y="364"/>
                  </a:lnTo>
                  <a:close/>
                  <a:moveTo>
                    <a:pt x="609" y="332"/>
                  </a:moveTo>
                  <a:lnTo>
                    <a:pt x="609" y="79"/>
                  </a:lnTo>
                  <a:lnTo>
                    <a:pt x="183" y="79"/>
                  </a:lnTo>
                  <a:lnTo>
                    <a:pt x="183" y="332"/>
                  </a:lnTo>
                  <a:lnTo>
                    <a:pt x="609" y="332"/>
                  </a:lnTo>
                  <a:close/>
                  <a:moveTo>
                    <a:pt x="183" y="0"/>
                  </a:moveTo>
                  <a:lnTo>
                    <a:pt x="183" y="27"/>
                  </a:lnTo>
                  <a:lnTo>
                    <a:pt x="609" y="27"/>
                  </a:lnTo>
                  <a:lnTo>
                    <a:pt x="609" y="0"/>
                  </a:lnTo>
                  <a:lnTo>
                    <a:pt x="183" y="0"/>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4" name="文本框 3"/>
            <p:cNvSpPr txBox="1"/>
            <p:nvPr/>
          </p:nvSpPr>
          <p:spPr>
            <a:xfrm>
              <a:off x="2944" y="2457"/>
              <a:ext cx="792" cy="352"/>
            </a:xfrm>
            <a:custGeom>
              <a:avLst/>
              <a:gdLst/>
              <a:ahLst/>
              <a:cxnLst>
                <a:cxn ang="3">
                  <a:pos x="hc" y="t"/>
                </a:cxn>
                <a:cxn ang="cd2">
                  <a:pos x="l" y="vc"/>
                </a:cxn>
                <a:cxn ang="cd4">
                  <a:pos x="hc" y="b"/>
                </a:cxn>
                <a:cxn ang="0">
                  <a:pos x="r" y="vc"/>
                </a:cxn>
              </a:cxnLst>
              <a:rect l="l" t="t" r="r" b="b"/>
              <a:pathLst>
                <a:path w="792" h="352">
                  <a:moveTo>
                    <a:pt x="14" y="352"/>
                  </a:moveTo>
                  <a:cubicBezTo>
                    <a:pt x="8" y="353"/>
                    <a:pt x="-1" y="342"/>
                    <a:pt x="0" y="338"/>
                  </a:cubicBezTo>
                  <a:lnTo>
                    <a:pt x="0" y="0"/>
                  </a:lnTo>
                  <a:lnTo>
                    <a:pt x="792" y="0"/>
                  </a:lnTo>
                  <a:lnTo>
                    <a:pt x="792" y="305"/>
                  </a:lnTo>
                  <a:cubicBezTo>
                    <a:pt x="789" y="322"/>
                    <a:pt x="772" y="349"/>
                    <a:pt x="755" y="352"/>
                  </a:cubicBezTo>
                  <a:lnTo>
                    <a:pt x="623" y="352"/>
                  </a:lnTo>
                  <a:cubicBezTo>
                    <a:pt x="617" y="353"/>
                    <a:pt x="607" y="341"/>
                    <a:pt x="609" y="337"/>
                  </a:cubicBezTo>
                  <a:cubicBezTo>
                    <a:pt x="612" y="323"/>
                    <a:pt x="594" y="311"/>
                    <a:pt x="586" y="310"/>
                  </a:cubicBezTo>
                  <a:lnTo>
                    <a:pt x="188" y="310"/>
                  </a:lnTo>
                  <a:lnTo>
                    <a:pt x="185" y="312"/>
                  </a:lnTo>
                  <a:lnTo>
                    <a:pt x="183" y="315"/>
                  </a:lnTo>
                  <a:cubicBezTo>
                    <a:pt x="180" y="326"/>
                    <a:pt x="168" y="346"/>
                    <a:pt x="155" y="352"/>
                  </a:cubicBezTo>
                  <a:lnTo>
                    <a:pt x="155" y="352"/>
                  </a:lnTo>
                  <a:lnTo>
                    <a:pt x="14" y="352"/>
                  </a:lnTo>
                  <a:close/>
                  <a:moveTo>
                    <a:pt x="605" y="254"/>
                  </a:moveTo>
                  <a:lnTo>
                    <a:pt x="607" y="253"/>
                  </a:lnTo>
                  <a:lnTo>
                    <a:pt x="609" y="252"/>
                  </a:lnTo>
                  <a:lnTo>
                    <a:pt x="609" y="249"/>
                  </a:lnTo>
                  <a:lnTo>
                    <a:pt x="609" y="24"/>
                  </a:lnTo>
                  <a:lnTo>
                    <a:pt x="183" y="24"/>
                  </a:lnTo>
                  <a:lnTo>
                    <a:pt x="183" y="226"/>
                  </a:lnTo>
                  <a:cubicBezTo>
                    <a:pt x="182" y="245"/>
                    <a:pt x="194" y="254"/>
                    <a:pt x="211" y="254"/>
                  </a:cubicBezTo>
                  <a:lnTo>
                    <a:pt x="605" y="254"/>
                  </a:lnTo>
                  <a:close/>
                </a:path>
              </a:pathLst>
            </a:custGeom>
            <a:solidFill>
              <a:schemeClr val="bg1"/>
            </a:solidFill>
            <a:effectLst/>
          </p:spPr>
          <p:txBody>
            <a:bodyPr wrap="square" rtlCol="0">
              <a:noAutofit/>
            </a:bodyPr>
            <a:lstStyle/>
            <a:p>
              <a:pPr algn="just"/>
              <a:endParaRPr lang="zh-CN" altLang="en-US" sz="6000" dirty="0">
                <a:solidFill>
                  <a:schemeClr val="bg1"/>
                </a:solidFill>
                <a:effectLst/>
                <a:cs typeface="+mn-ea"/>
                <a:sym typeface="+mn-lt"/>
              </a:endParaRPr>
            </a:p>
          </p:txBody>
        </p:sp>
        <p:sp>
          <p:nvSpPr>
            <p:cNvPr id="6" name="文本框 5"/>
            <p:cNvSpPr txBox="1"/>
            <p:nvPr/>
          </p:nvSpPr>
          <p:spPr>
            <a:xfrm>
              <a:off x="4641" y="2448"/>
              <a:ext cx="4" cy="9"/>
            </a:xfrm>
            <a:custGeom>
              <a:avLst/>
              <a:gdLst/>
              <a:ahLst/>
              <a:cxnLst>
                <a:cxn ang="3">
                  <a:pos x="hc" y="t"/>
                </a:cxn>
                <a:cxn ang="cd2">
                  <a:pos x="l" y="vc"/>
                </a:cxn>
                <a:cxn ang="cd4">
                  <a:pos x="hc" y="b"/>
                </a:cxn>
                <a:cxn ang="0">
                  <a:pos x="r" y="vc"/>
                </a:cxn>
              </a:cxnLst>
              <a:rect l="l" t="t" r="r" b="b"/>
              <a:pathLst>
                <a:path w="4" h="9">
                  <a:moveTo>
                    <a:pt x="4" y="9"/>
                  </a:moveTo>
                  <a:lnTo>
                    <a:pt x="0" y="9"/>
                  </a:lnTo>
                  <a:lnTo>
                    <a:pt x="0" y="0"/>
                  </a:lnTo>
                  <a:lnTo>
                    <a:pt x="2" y="4"/>
                  </a:lnTo>
                  <a:lnTo>
                    <a:pt x="3" y="8"/>
                  </a:lnTo>
                  <a:lnTo>
                    <a:pt x="4" y="9"/>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9" name="文本框 8"/>
            <p:cNvSpPr txBox="1"/>
            <p:nvPr/>
          </p:nvSpPr>
          <p:spPr>
            <a:xfrm>
              <a:off x="3127" y="2093"/>
              <a:ext cx="427" cy="27"/>
            </a:xfrm>
            <a:custGeom>
              <a:avLst/>
              <a:gdLst/>
              <a:ahLst/>
              <a:cxnLst>
                <a:cxn ang="3">
                  <a:pos x="hc" y="t"/>
                </a:cxn>
                <a:cxn ang="cd2">
                  <a:pos x="l" y="vc"/>
                </a:cxn>
                <a:cxn ang="cd4">
                  <a:pos x="hc" y="b"/>
                </a:cxn>
                <a:cxn ang="0">
                  <a:pos x="r" y="vc"/>
                </a:cxn>
              </a:cxnLst>
              <a:rect l="l" t="t" r="r" b="b"/>
              <a:pathLst>
                <a:path w="427" h="27">
                  <a:moveTo>
                    <a:pt x="0" y="0"/>
                  </a:moveTo>
                  <a:lnTo>
                    <a:pt x="427" y="0"/>
                  </a:lnTo>
                  <a:lnTo>
                    <a:pt x="427" y="27"/>
                  </a:lnTo>
                  <a:lnTo>
                    <a:pt x="0" y="27"/>
                  </a:lnTo>
                  <a:lnTo>
                    <a:pt x="0" y="0"/>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1" name="文本框 10"/>
            <p:cNvSpPr txBox="1"/>
            <p:nvPr/>
          </p:nvSpPr>
          <p:spPr>
            <a:xfrm>
              <a:off x="4099" y="2229"/>
              <a:ext cx="275" cy="228"/>
            </a:xfrm>
            <a:custGeom>
              <a:avLst/>
              <a:gdLst/>
              <a:ahLst/>
              <a:cxnLst>
                <a:cxn ang="3">
                  <a:pos x="hc" y="t"/>
                </a:cxn>
                <a:cxn ang="cd2">
                  <a:pos x="l" y="vc"/>
                </a:cxn>
                <a:cxn ang="cd4">
                  <a:pos x="hc" y="b"/>
                </a:cxn>
                <a:cxn ang="0">
                  <a:pos x="r" y="vc"/>
                </a:cxn>
              </a:cxnLst>
              <a:rect l="l" t="t" r="r" b="b"/>
              <a:pathLst>
                <a:path w="275" h="228">
                  <a:moveTo>
                    <a:pt x="112" y="228"/>
                  </a:moveTo>
                  <a:cubicBezTo>
                    <a:pt x="104" y="221"/>
                    <a:pt x="99" y="213"/>
                    <a:pt x="97" y="205"/>
                  </a:cubicBezTo>
                  <a:cubicBezTo>
                    <a:pt x="94" y="192"/>
                    <a:pt x="92" y="177"/>
                    <a:pt x="92" y="158"/>
                  </a:cubicBezTo>
                  <a:cubicBezTo>
                    <a:pt x="92" y="145"/>
                    <a:pt x="91" y="134"/>
                    <a:pt x="87" y="125"/>
                  </a:cubicBezTo>
                  <a:cubicBezTo>
                    <a:pt x="84" y="103"/>
                    <a:pt x="77" y="85"/>
                    <a:pt x="64" y="71"/>
                  </a:cubicBezTo>
                  <a:cubicBezTo>
                    <a:pt x="52" y="57"/>
                    <a:pt x="34" y="45"/>
                    <a:pt x="12" y="36"/>
                  </a:cubicBezTo>
                  <a:cubicBezTo>
                    <a:pt x="6" y="33"/>
                    <a:pt x="2" y="30"/>
                    <a:pt x="1" y="27"/>
                  </a:cubicBezTo>
                  <a:cubicBezTo>
                    <a:pt x="-1" y="23"/>
                    <a:pt x="0" y="20"/>
                    <a:pt x="3" y="17"/>
                  </a:cubicBezTo>
                  <a:lnTo>
                    <a:pt x="8" y="8"/>
                  </a:lnTo>
                  <a:cubicBezTo>
                    <a:pt x="11" y="5"/>
                    <a:pt x="14" y="2"/>
                    <a:pt x="17" y="1"/>
                  </a:cubicBezTo>
                  <a:cubicBezTo>
                    <a:pt x="20" y="-1"/>
                    <a:pt x="23" y="0"/>
                    <a:pt x="27" y="3"/>
                  </a:cubicBezTo>
                  <a:cubicBezTo>
                    <a:pt x="86" y="16"/>
                    <a:pt x="134" y="29"/>
                    <a:pt x="172" y="43"/>
                  </a:cubicBezTo>
                  <a:cubicBezTo>
                    <a:pt x="209" y="57"/>
                    <a:pt x="237" y="75"/>
                    <a:pt x="256" y="97"/>
                  </a:cubicBezTo>
                  <a:cubicBezTo>
                    <a:pt x="269" y="112"/>
                    <a:pt x="275" y="131"/>
                    <a:pt x="275" y="153"/>
                  </a:cubicBezTo>
                  <a:cubicBezTo>
                    <a:pt x="275" y="178"/>
                    <a:pt x="266" y="201"/>
                    <a:pt x="249" y="221"/>
                  </a:cubicBezTo>
                  <a:cubicBezTo>
                    <a:pt x="247" y="223"/>
                    <a:pt x="245" y="226"/>
                    <a:pt x="243" y="228"/>
                  </a:cubicBezTo>
                  <a:lnTo>
                    <a:pt x="112" y="22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2" name="文本框 11"/>
            <p:cNvSpPr txBox="1"/>
            <p:nvPr/>
          </p:nvSpPr>
          <p:spPr>
            <a:xfrm>
              <a:off x="4022" y="2093"/>
              <a:ext cx="1064" cy="364"/>
            </a:xfrm>
            <a:custGeom>
              <a:avLst/>
              <a:gdLst/>
              <a:ahLst/>
              <a:cxnLst>
                <a:cxn ang="3">
                  <a:pos x="hc" y="t"/>
                </a:cxn>
                <a:cxn ang="cd2">
                  <a:pos x="l" y="vc"/>
                </a:cxn>
                <a:cxn ang="cd4">
                  <a:pos x="hc" y="b"/>
                </a:cxn>
                <a:cxn ang="0">
                  <a:pos x="r" y="vc"/>
                </a:cxn>
              </a:cxnLst>
              <a:rect l="l" t="t" r="r" b="b"/>
              <a:pathLst>
                <a:path w="1064" h="364">
                  <a:moveTo>
                    <a:pt x="341" y="364"/>
                  </a:moveTo>
                  <a:cubicBezTo>
                    <a:pt x="374" y="351"/>
                    <a:pt x="404" y="339"/>
                    <a:pt x="431" y="327"/>
                  </a:cubicBezTo>
                  <a:lnTo>
                    <a:pt x="436" y="121"/>
                  </a:lnTo>
                  <a:lnTo>
                    <a:pt x="61" y="121"/>
                  </a:lnTo>
                  <a:lnTo>
                    <a:pt x="14" y="126"/>
                  </a:lnTo>
                  <a:cubicBezTo>
                    <a:pt x="14" y="129"/>
                    <a:pt x="14" y="130"/>
                    <a:pt x="14" y="130"/>
                  </a:cubicBezTo>
                  <a:cubicBezTo>
                    <a:pt x="8" y="130"/>
                    <a:pt x="4" y="129"/>
                    <a:pt x="2" y="126"/>
                  </a:cubicBezTo>
                  <a:cubicBezTo>
                    <a:pt x="1" y="122"/>
                    <a:pt x="0" y="118"/>
                    <a:pt x="0" y="111"/>
                  </a:cubicBezTo>
                  <a:lnTo>
                    <a:pt x="0" y="79"/>
                  </a:lnTo>
                  <a:cubicBezTo>
                    <a:pt x="0" y="76"/>
                    <a:pt x="1" y="72"/>
                    <a:pt x="2" y="69"/>
                  </a:cubicBezTo>
                  <a:cubicBezTo>
                    <a:pt x="4" y="66"/>
                    <a:pt x="8" y="65"/>
                    <a:pt x="14" y="65"/>
                  </a:cubicBezTo>
                  <a:lnTo>
                    <a:pt x="661" y="65"/>
                  </a:lnTo>
                  <a:lnTo>
                    <a:pt x="661" y="0"/>
                  </a:lnTo>
                  <a:lnTo>
                    <a:pt x="859" y="0"/>
                  </a:lnTo>
                  <a:lnTo>
                    <a:pt x="858" y="65"/>
                  </a:lnTo>
                  <a:lnTo>
                    <a:pt x="863" y="65"/>
                  </a:lnTo>
                  <a:lnTo>
                    <a:pt x="947" y="8"/>
                  </a:lnTo>
                  <a:cubicBezTo>
                    <a:pt x="950" y="5"/>
                    <a:pt x="952" y="4"/>
                    <a:pt x="952" y="4"/>
                  </a:cubicBezTo>
                  <a:cubicBezTo>
                    <a:pt x="955" y="4"/>
                    <a:pt x="959" y="5"/>
                    <a:pt x="966" y="8"/>
                  </a:cubicBezTo>
                  <a:lnTo>
                    <a:pt x="1055" y="88"/>
                  </a:lnTo>
                  <a:cubicBezTo>
                    <a:pt x="1061" y="91"/>
                    <a:pt x="1064" y="96"/>
                    <a:pt x="1064" y="102"/>
                  </a:cubicBezTo>
                  <a:cubicBezTo>
                    <a:pt x="1064" y="108"/>
                    <a:pt x="1063" y="113"/>
                    <a:pt x="1059" y="116"/>
                  </a:cubicBezTo>
                  <a:cubicBezTo>
                    <a:pt x="1056" y="119"/>
                    <a:pt x="1052" y="121"/>
                    <a:pt x="1045" y="121"/>
                  </a:cubicBezTo>
                  <a:lnTo>
                    <a:pt x="623" y="121"/>
                  </a:lnTo>
                  <a:cubicBezTo>
                    <a:pt x="620" y="127"/>
                    <a:pt x="619" y="133"/>
                    <a:pt x="619" y="140"/>
                  </a:cubicBezTo>
                  <a:lnTo>
                    <a:pt x="619" y="186"/>
                  </a:lnTo>
                  <a:cubicBezTo>
                    <a:pt x="650" y="233"/>
                    <a:pt x="683" y="276"/>
                    <a:pt x="717" y="313"/>
                  </a:cubicBezTo>
                  <a:cubicBezTo>
                    <a:pt x="745" y="269"/>
                    <a:pt x="777" y="210"/>
                    <a:pt x="811" y="135"/>
                  </a:cubicBezTo>
                  <a:cubicBezTo>
                    <a:pt x="811" y="132"/>
                    <a:pt x="813" y="129"/>
                    <a:pt x="818" y="128"/>
                  </a:cubicBezTo>
                  <a:cubicBezTo>
                    <a:pt x="823" y="126"/>
                    <a:pt x="827" y="127"/>
                    <a:pt x="830" y="130"/>
                  </a:cubicBezTo>
                  <a:lnTo>
                    <a:pt x="975" y="210"/>
                  </a:lnTo>
                  <a:cubicBezTo>
                    <a:pt x="981" y="213"/>
                    <a:pt x="984" y="219"/>
                    <a:pt x="984" y="229"/>
                  </a:cubicBezTo>
                  <a:cubicBezTo>
                    <a:pt x="984" y="232"/>
                    <a:pt x="983" y="236"/>
                    <a:pt x="980" y="243"/>
                  </a:cubicBezTo>
                  <a:cubicBezTo>
                    <a:pt x="977" y="249"/>
                    <a:pt x="972" y="254"/>
                    <a:pt x="966" y="257"/>
                  </a:cubicBezTo>
                  <a:cubicBezTo>
                    <a:pt x="963" y="257"/>
                    <a:pt x="956" y="260"/>
                    <a:pt x="947" y="266"/>
                  </a:cubicBezTo>
                  <a:cubicBezTo>
                    <a:pt x="938" y="272"/>
                    <a:pt x="930" y="277"/>
                    <a:pt x="923" y="280"/>
                  </a:cubicBezTo>
                  <a:cubicBezTo>
                    <a:pt x="914" y="283"/>
                    <a:pt x="900" y="293"/>
                    <a:pt x="881" y="308"/>
                  </a:cubicBezTo>
                  <a:cubicBezTo>
                    <a:pt x="859" y="322"/>
                    <a:pt x="830" y="341"/>
                    <a:pt x="794" y="364"/>
                  </a:cubicBezTo>
                  <a:lnTo>
                    <a:pt x="622" y="364"/>
                  </a:lnTo>
                  <a:cubicBezTo>
                    <a:pt x="621" y="361"/>
                    <a:pt x="620" y="358"/>
                    <a:pt x="619" y="355"/>
                  </a:cubicBezTo>
                  <a:cubicBezTo>
                    <a:pt x="619" y="358"/>
                    <a:pt x="619" y="361"/>
                    <a:pt x="619" y="364"/>
                  </a:cubicBezTo>
                  <a:lnTo>
                    <a:pt x="341" y="364"/>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4" name="文本框 13"/>
            <p:cNvSpPr txBox="1"/>
            <p:nvPr/>
          </p:nvSpPr>
          <p:spPr>
            <a:xfrm>
              <a:off x="4210" y="2457"/>
              <a:ext cx="132" cy="20"/>
            </a:xfrm>
            <a:custGeom>
              <a:avLst/>
              <a:gdLst/>
              <a:ahLst/>
              <a:cxnLst>
                <a:cxn ang="3">
                  <a:pos x="hc" y="t"/>
                </a:cxn>
                <a:cxn ang="cd2">
                  <a:pos x="l" y="vc"/>
                </a:cxn>
                <a:cxn ang="cd4">
                  <a:pos x="hc" y="b"/>
                </a:cxn>
                <a:cxn ang="0">
                  <a:pos x="r" y="vc"/>
                </a:cxn>
              </a:cxnLst>
              <a:rect l="l" t="t" r="r" b="b"/>
              <a:pathLst>
                <a:path w="132" h="20">
                  <a:moveTo>
                    <a:pt x="70" y="19"/>
                  </a:moveTo>
                  <a:cubicBezTo>
                    <a:pt x="38" y="18"/>
                    <a:pt x="23" y="18"/>
                    <a:pt x="0" y="0"/>
                  </a:cubicBezTo>
                  <a:lnTo>
                    <a:pt x="132" y="0"/>
                  </a:lnTo>
                  <a:cubicBezTo>
                    <a:pt x="118" y="13"/>
                    <a:pt x="98" y="20"/>
                    <a:pt x="80" y="20"/>
                  </a:cubicBezTo>
                  <a:cubicBezTo>
                    <a:pt x="77" y="20"/>
                    <a:pt x="71" y="20"/>
                    <a:pt x="70" y="19"/>
                  </a:cubicBez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5" name="文本框 14"/>
            <p:cNvSpPr txBox="1"/>
            <p:nvPr/>
          </p:nvSpPr>
          <p:spPr>
            <a:xfrm>
              <a:off x="4645" y="2457"/>
              <a:ext cx="456" cy="339"/>
            </a:xfrm>
            <a:custGeom>
              <a:avLst/>
              <a:gdLst/>
              <a:ahLst/>
              <a:cxnLst>
                <a:cxn ang="3">
                  <a:pos x="hc" y="t"/>
                </a:cxn>
                <a:cxn ang="cd2">
                  <a:pos x="l" y="vc"/>
                </a:cxn>
                <a:cxn ang="cd4">
                  <a:pos x="hc" y="b"/>
                </a:cxn>
                <a:cxn ang="0">
                  <a:pos x="r" y="vc"/>
                </a:cxn>
              </a:cxnLst>
              <a:rect l="l" t="t" r="r" b="b"/>
              <a:pathLst>
                <a:path w="456" h="339">
                  <a:moveTo>
                    <a:pt x="171" y="0"/>
                  </a:moveTo>
                  <a:cubicBezTo>
                    <a:pt x="168" y="2"/>
                    <a:pt x="158" y="9"/>
                    <a:pt x="156" y="10"/>
                  </a:cubicBezTo>
                  <a:cubicBezTo>
                    <a:pt x="242" y="85"/>
                    <a:pt x="348" y="138"/>
                    <a:pt x="442" y="160"/>
                  </a:cubicBezTo>
                  <a:cubicBezTo>
                    <a:pt x="448" y="159"/>
                    <a:pt x="457" y="171"/>
                    <a:pt x="456" y="174"/>
                  </a:cubicBezTo>
                  <a:cubicBezTo>
                    <a:pt x="456" y="180"/>
                    <a:pt x="453" y="186"/>
                    <a:pt x="451" y="188"/>
                  </a:cubicBezTo>
                  <a:cubicBezTo>
                    <a:pt x="396" y="232"/>
                    <a:pt x="340" y="288"/>
                    <a:pt x="324" y="331"/>
                  </a:cubicBezTo>
                  <a:lnTo>
                    <a:pt x="323" y="333"/>
                  </a:lnTo>
                  <a:lnTo>
                    <a:pt x="322" y="334"/>
                  </a:lnTo>
                  <a:lnTo>
                    <a:pt x="321" y="336"/>
                  </a:lnTo>
                  <a:lnTo>
                    <a:pt x="320" y="337"/>
                  </a:lnTo>
                  <a:lnTo>
                    <a:pt x="319" y="338"/>
                  </a:lnTo>
                  <a:lnTo>
                    <a:pt x="318" y="338"/>
                  </a:lnTo>
                  <a:lnTo>
                    <a:pt x="317" y="339"/>
                  </a:lnTo>
                  <a:lnTo>
                    <a:pt x="316" y="339"/>
                  </a:lnTo>
                  <a:lnTo>
                    <a:pt x="315" y="339"/>
                  </a:lnTo>
                  <a:cubicBezTo>
                    <a:pt x="190" y="283"/>
                    <a:pt x="55" y="150"/>
                    <a:pt x="0" y="0"/>
                  </a:cubicBezTo>
                  <a:lnTo>
                    <a:pt x="171" y="0"/>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6" name="文本框 15"/>
            <p:cNvSpPr txBox="1"/>
            <p:nvPr/>
          </p:nvSpPr>
          <p:spPr>
            <a:xfrm>
              <a:off x="4130" y="1776"/>
              <a:ext cx="778" cy="317"/>
            </a:xfrm>
            <a:custGeom>
              <a:avLst/>
              <a:gdLst/>
              <a:ahLst/>
              <a:cxnLst>
                <a:cxn ang="3">
                  <a:pos x="hc" y="t"/>
                </a:cxn>
                <a:cxn ang="cd2">
                  <a:pos x="l" y="vc"/>
                </a:cxn>
                <a:cxn ang="cd4">
                  <a:pos x="hc" y="b"/>
                </a:cxn>
                <a:cxn ang="0">
                  <a:pos x="r" y="vc"/>
                </a:cxn>
              </a:cxnLst>
              <a:rect l="l" t="t" r="r" b="b"/>
              <a:pathLst>
                <a:path w="778" h="317">
                  <a:moveTo>
                    <a:pt x="553" y="317"/>
                  </a:moveTo>
                  <a:lnTo>
                    <a:pt x="553" y="279"/>
                  </a:lnTo>
                  <a:lnTo>
                    <a:pt x="80" y="284"/>
                  </a:lnTo>
                  <a:lnTo>
                    <a:pt x="47" y="288"/>
                  </a:lnTo>
                  <a:lnTo>
                    <a:pt x="47" y="293"/>
                  </a:lnTo>
                  <a:cubicBezTo>
                    <a:pt x="37" y="292"/>
                    <a:pt x="32" y="281"/>
                    <a:pt x="33" y="274"/>
                  </a:cubicBezTo>
                  <a:lnTo>
                    <a:pt x="33" y="241"/>
                  </a:lnTo>
                  <a:cubicBezTo>
                    <a:pt x="33" y="236"/>
                    <a:pt x="35" y="231"/>
                    <a:pt x="36" y="231"/>
                  </a:cubicBezTo>
                  <a:cubicBezTo>
                    <a:pt x="38" y="229"/>
                    <a:pt x="45" y="227"/>
                    <a:pt x="47" y="227"/>
                  </a:cubicBezTo>
                  <a:lnTo>
                    <a:pt x="553" y="227"/>
                  </a:lnTo>
                  <a:lnTo>
                    <a:pt x="553" y="138"/>
                  </a:lnTo>
                  <a:cubicBezTo>
                    <a:pt x="554" y="121"/>
                    <a:pt x="543" y="105"/>
                    <a:pt x="525" y="105"/>
                  </a:cubicBezTo>
                  <a:lnTo>
                    <a:pt x="52" y="105"/>
                  </a:lnTo>
                  <a:lnTo>
                    <a:pt x="14" y="120"/>
                  </a:lnTo>
                  <a:lnTo>
                    <a:pt x="14" y="122"/>
                  </a:lnTo>
                  <a:lnTo>
                    <a:pt x="12" y="124"/>
                  </a:lnTo>
                  <a:lnTo>
                    <a:pt x="9" y="124"/>
                  </a:lnTo>
                  <a:lnTo>
                    <a:pt x="8" y="124"/>
                  </a:lnTo>
                  <a:lnTo>
                    <a:pt x="7" y="124"/>
                  </a:lnTo>
                  <a:lnTo>
                    <a:pt x="5" y="123"/>
                  </a:lnTo>
                  <a:lnTo>
                    <a:pt x="4" y="122"/>
                  </a:lnTo>
                  <a:cubicBezTo>
                    <a:pt x="0" y="117"/>
                    <a:pt x="0" y="111"/>
                    <a:pt x="0" y="105"/>
                  </a:cubicBezTo>
                  <a:lnTo>
                    <a:pt x="0" y="68"/>
                  </a:lnTo>
                  <a:cubicBezTo>
                    <a:pt x="0" y="61"/>
                    <a:pt x="1" y="56"/>
                    <a:pt x="3" y="52"/>
                  </a:cubicBezTo>
                  <a:lnTo>
                    <a:pt x="4" y="51"/>
                  </a:lnTo>
                  <a:lnTo>
                    <a:pt x="5" y="50"/>
                  </a:lnTo>
                  <a:lnTo>
                    <a:pt x="7" y="50"/>
                  </a:lnTo>
                  <a:lnTo>
                    <a:pt x="8" y="49"/>
                  </a:lnTo>
                  <a:lnTo>
                    <a:pt x="9" y="49"/>
                  </a:lnTo>
                  <a:lnTo>
                    <a:pt x="553" y="49"/>
                  </a:lnTo>
                  <a:lnTo>
                    <a:pt x="633" y="2"/>
                  </a:lnTo>
                  <a:lnTo>
                    <a:pt x="634" y="1"/>
                  </a:lnTo>
                  <a:lnTo>
                    <a:pt x="635" y="1"/>
                  </a:lnTo>
                  <a:lnTo>
                    <a:pt x="636" y="0"/>
                  </a:lnTo>
                  <a:lnTo>
                    <a:pt x="638" y="0"/>
                  </a:lnTo>
                  <a:lnTo>
                    <a:pt x="639" y="0"/>
                  </a:lnTo>
                  <a:lnTo>
                    <a:pt x="640" y="1"/>
                  </a:lnTo>
                  <a:lnTo>
                    <a:pt x="641" y="1"/>
                  </a:lnTo>
                  <a:lnTo>
                    <a:pt x="642" y="2"/>
                  </a:lnTo>
                  <a:lnTo>
                    <a:pt x="769" y="73"/>
                  </a:lnTo>
                  <a:lnTo>
                    <a:pt x="770" y="73"/>
                  </a:lnTo>
                  <a:cubicBezTo>
                    <a:pt x="776" y="76"/>
                    <a:pt x="778" y="83"/>
                    <a:pt x="778" y="87"/>
                  </a:cubicBezTo>
                  <a:cubicBezTo>
                    <a:pt x="779" y="90"/>
                    <a:pt x="775" y="95"/>
                    <a:pt x="773" y="96"/>
                  </a:cubicBezTo>
                  <a:lnTo>
                    <a:pt x="755" y="120"/>
                  </a:lnTo>
                  <a:lnTo>
                    <a:pt x="755" y="124"/>
                  </a:lnTo>
                  <a:lnTo>
                    <a:pt x="751" y="317"/>
                  </a:lnTo>
                  <a:lnTo>
                    <a:pt x="553" y="317"/>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7" name="文本框 16"/>
            <p:cNvSpPr txBox="1"/>
            <p:nvPr/>
          </p:nvSpPr>
          <p:spPr>
            <a:xfrm>
              <a:off x="4008" y="2457"/>
              <a:ext cx="633" cy="385"/>
            </a:xfrm>
            <a:custGeom>
              <a:avLst/>
              <a:gdLst/>
              <a:ahLst/>
              <a:cxnLst>
                <a:cxn ang="3">
                  <a:pos x="hc" y="t"/>
                </a:cxn>
                <a:cxn ang="cd2">
                  <a:pos x="l" y="vc"/>
                </a:cxn>
                <a:cxn ang="cd4">
                  <a:pos x="hc" y="b"/>
                </a:cxn>
                <a:cxn ang="0">
                  <a:pos x="r" y="vc"/>
                </a:cxn>
              </a:cxnLst>
              <a:rect l="l" t="t" r="r" b="b"/>
              <a:pathLst>
                <a:path w="633" h="385">
                  <a:moveTo>
                    <a:pt x="417" y="380"/>
                  </a:moveTo>
                  <a:cubicBezTo>
                    <a:pt x="411" y="381"/>
                    <a:pt x="402" y="370"/>
                    <a:pt x="403" y="366"/>
                  </a:cubicBezTo>
                  <a:cubicBezTo>
                    <a:pt x="405" y="360"/>
                    <a:pt x="406" y="351"/>
                    <a:pt x="406" y="346"/>
                  </a:cubicBezTo>
                  <a:cubicBezTo>
                    <a:pt x="407" y="332"/>
                    <a:pt x="401" y="316"/>
                    <a:pt x="394" y="305"/>
                  </a:cubicBezTo>
                  <a:cubicBezTo>
                    <a:pt x="381" y="270"/>
                    <a:pt x="344" y="257"/>
                    <a:pt x="319" y="258"/>
                  </a:cubicBezTo>
                  <a:lnTo>
                    <a:pt x="318" y="258"/>
                  </a:lnTo>
                  <a:lnTo>
                    <a:pt x="316" y="258"/>
                  </a:lnTo>
                  <a:lnTo>
                    <a:pt x="315" y="257"/>
                  </a:lnTo>
                  <a:cubicBezTo>
                    <a:pt x="307" y="252"/>
                    <a:pt x="304" y="242"/>
                    <a:pt x="305" y="240"/>
                  </a:cubicBezTo>
                  <a:cubicBezTo>
                    <a:pt x="304" y="227"/>
                    <a:pt x="313" y="220"/>
                    <a:pt x="323" y="221"/>
                  </a:cubicBezTo>
                  <a:lnTo>
                    <a:pt x="413" y="221"/>
                  </a:lnTo>
                  <a:cubicBezTo>
                    <a:pt x="416" y="222"/>
                    <a:pt x="421" y="223"/>
                    <a:pt x="422" y="222"/>
                  </a:cubicBezTo>
                  <a:cubicBezTo>
                    <a:pt x="436" y="223"/>
                    <a:pt x="446" y="205"/>
                    <a:pt x="445" y="193"/>
                  </a:cubicBezTo>
                  <a:lnTo>
                    <a:pt x="445" y="29"/>
                  </a:lnTo>
                  <a:cubicBezTo>
                    <a:pt x="373" y="85"/>
                    <a:pt x="303" y="143"/>
                    <a:pt x="253" y="186"/>
                  </a:cubicBezTo>
                  <a:cubicBezTo>
                    <a:pt x="199" y="232"/>
                    <a:pt x="167" y="258"/>
                    <a:pt x="159" y="263"/>
                  </a:cubicBezTo>
                  <a:lnTo>
                    <a:pt x="157" y="265"/>
                  </a:lnTo>
                  <a:lnTo>
                    <a:pt x="155" y="268"/>
                  </a:lnTo>
                  <a:lnTo>
                    <a:pt x="153" y="269"/>
                  </a:lnTo>
                  <a:lnTo>
                    <a:pt x="151" y="271"/>
                  </a:lnTo>
                  <a:lnTo>
                    <a:pt x="150" y="272"/>
                  </a:lnTo>
                  <a:lnTo>
                    <a:pt x="149" y="273"/>
                  </a:lnTo>
                  <a:lnTo>
                    <a:pt x="147" y="275"/>
                  </a:lnTo>
                  <a:cubicBezTo>
                    <a:pt x="120" y="301"/>
                    <a:pt x="130" y="296"/>
                    <a:pt x="122" y="310"/>
                  </a:cubicBezTo>
                  <a:cubicBezTo>
                    <a:pt x="116" y="317"/>
                    <a:pt x="107" y="320"/>
                    <a:pt x="103" y="319"/>
                  </a:cubicBezTo>
                  <a:cubicBezTo>
                    <a:pt x="97" y="320"/>
                    <a:pt x="91" y="314"/>
                    <a:pt x="89" y="310"/>
                  </a:cubicBezTo>
                  <a:lnTo>
                    <a:pt x="0" y="155"/>
                  </a:lnTo>
                  <a:lnTo>
                    <a:pt x="0" y="146"/>
                  </a:lnTo>
                  <a:cubicBezTo>
                    <a:pt x="3" y="139"/>
                    <a:pt x="-4" y="145"/>
                    <a:pt x="14" y="127"/>
                  </a:cubicBezTo>
                  <a:lnTo>
                    <a:pt x="220" y="52"/>
                  </a:lnTo>
                  <a:cubicBezTo>
                    <a:pt x="240" y="46"/>
                    <a:pt x="300" y="22"/>
                    <a:pt x="355" y="0"/>
                  </a:cubicBezTo>
                  <a:lnTo>
                    <a:pt x="633" y="0"/>
                  </a:lnTo>
                  <a:cubicBezTo>
                    <a:pt x="625" y="431"/>
                    <a:pt x="646" y="356"/>
                    <a:pt x="473" y="385"/>
                  </a:cubicBezTo>
                  <a:cubicBezTo>
                    <a:pt x="445" y="385"/>
                    <a:pt x="425" y="383"/>
                    <a:pt x="417" y="380"/>
                  </a:cubicBez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8" name="文本框 17"/>
            <p:cNvSpPr txBox="1"/>
            <p:nvPr/>
          </p:nvSpPr>
          <p:spPr>
            <a:xfrm>
              <a:off x="2944" y="1794"/>
              <a:ext cx="820" cy="299"/>
            </a:xfrm>
            <a:custGeom>
              <a:avLst/>
              <a:gdLst/>
              <a:ahLst/>
              <a:cxnLst>
                <a:cxn ang="3">
                  <a:pos x="hc" y="t"/>
                </a:cxn>
                <a:cxn ang="cd2">
                  <a:pos x="l" y="vc"/>
                </a:cxn>
                <a:cxn ang="cd4">
                  <a:pos x="hc" y="b"/>
                </a:cxn>
                <a:cxn ang="0">
                  <a:pos x="r" y="vc"/>
                </a:cxn>
              </a:cxnLst>
              <a:rect l="l" t="t" r="r" b="b"/>
              <a:pathLst>
                <a:path w="820" h="304">
                  <a:moveTo>
                    <a:pt x="0" y="299"/>
                  </a:moveTo>
                  <a:lnTo>
                    <a:pt x="0" y="26"/>
                  </a:lnTo>
                  <a:lnTo>
                    <a:pt x="0" y="25"/>
                  </a:lnTo>
                  <a:lnTo>
                    <a:pt x="0" y="23"/>
                  </a:lnTo>
                  <a:cubicBezTo>
                    <a:pt x="5" y="15"/>
                    <a:pt x="17" y="11"/>
                    <a:pt x="19" y="12"/>
                  </a:cubicBezTo>
                  <a:cubicBezTo>
                    <a:pt x="80" y="25"/>
                    <a:pt x="122" y="34"/>
                    <a:pt x="142" y="40"/>
                  </a:cubicBezTo>
                  <a:cubicBezTo>
                    <a:pt x="164" y="46"/>
                    <a:pt x="176" y="49"/>
                    <a:pt x="178" y="49"/>
                  </a:cubicBezTo>
                  <a:lnTo>
                    <a:pt x="586" y="49"/>
                  </a:lnTo>
                  <a:cubicBezTo>
                    <a:pt x="783" y="-60"/>
                    <a:pt x="617" y="33"/>
                    <a:pt x="678" y="0"/>
                  </a:cubicBezTo>
                  <a:lnTo>
                    <a:pt x="679" y="0"/>
                  </a:lnTo>
                  <a:cubicBezTo>
                    <a:pt x="681" y="0"/>
                    <a:pt x="684" y="2"/>
                    <a:pt x="684" y="2"/>
                  </a:cubicBezTo>
                  <a:lnTo>
                    <a:pt x="811" y="73"/>
                  </a:lnTo>
                  <a:lnTo>
                    <a:pt x="813" y="73"/>
                  </a:lnTo>
                  <a:lnTo>
                    <a:pt x="815" y="73"/>
                  </a:lnTo>
                  <a:lnTo>
                    <a:pt x="817" y="74"/>
                  </a:lnTo>
                  <a:lnTo>
                    <a:pt x="818" y="75"/>
                  </a:lnTo>
                  <a:lnTo>
                    <a:pt x="819" y="76"/>
                  </a:lnTo>
                  <a:lnTo>
                    <a:pt x="820" y="78"/>
                  </a:lnTo>
                  <a:lnTo>
                    <a:pt x="820" y="80"/>
                  </a:lnTo>
                  <a:lnTo>
                    <a:pt x="820" y="82"/>
                  </a:lnTo>
                  <a:lnTo>
                    <a:pt x="820" y="84"/>
                  </a:lnTo>
                  <a:lnTo>
                    <a:pt x="820" y="86"/>
                  </a:lnTo>
                  <a:lnTo>
                    <a:pt x="820" y="88"/>
                  </a:lnTo>
                  <a:lnTo>
                    <a:pt x="819" y="89"/>
                  </a:lnTo>
                  <a:lnTo>
                    <a:pt x="818" y="90"/>
                  </a:lnTo>
                  <a:lnTo>
                    <a:pt x="818" y="91"/>
                  </a:lnTo>
                  <a:lnTo>
                    <a:pt x="817" y="91"/>
                  </a:lnTo>
                  <a:lnTo>
                    <a:pt x="816" y="91"/>
                  </a:lnTo>
                  <a:lnTo>
                    <a:pt x="792" y="120"/>
                  </a:lnTo>
                  <a:lnTo>
                    <a:pt x="792" y="299"/>
                  </a:lnTo>
                  <a:lnTo>
                    <a:pt x="609" y="299"/>
                  </a:lnTo>
                  <a:lnTo>
                    <a:pt x="609" y="129"/>
                  </a:lnTo>
                  <a:cubicBezTo>
                    <a:pt x="611" y="116"/>
                    <a:pt x="596" y="104"/>
                    <a:pt x="586" y="105"/>
                  </a:cubicBezTo>
                  <a:lnTo>
                    <a:pt x="188" y="105"/>
                  </a:lnTo>
                  <a:lnTo>
                    <a:pt x="185" y="106"/>
                  </a:lnTo>
                  <a:lnTo>
                    <a:pt x="183" y="108"/>
                  </a:lnTo>
                  <a:lnTo>
                    <a:pt x="183" y="110"/>
                  </a:lnTo>
                  <a:lnTo>
                    <a:pt x="183" y="299"/>
                  </a:lnTo>
                  <a:lnTo>
                    <a:pt x="0" y="299"/>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404745" y="2687320"/>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首先保留被骗证据</a:t>
            </a:r>
            <a:r>
              <a:rPr lang="en-US" altLang="zh-CN" sz="2000" dirty="0" smtClean="0">
                <a:solidFill>
                  <a:schemeClr val="bg1"/>
                </a:solidFill>
                <a:latin typeface="+mn-lt"/>
                <a:ea typeface="+mn-ea"/>
                <a:cs typeface="+mn-ea"/>
                <a:sym typeface="+mn-lt"/>
              </a:rPr>
              <a:t>:如：通信记录、聊天记录、转账或汇款记录等</a:t>
            </a:r>
          </a:p>
        </p:txBody>
      </p:sp>
      <p:sp>
        <p:nvSpPr>
          <p:cNvPr id="4" name="矩形 3"/>
          <p:cNvSpPr/>
          <p:nvPr/>
        </p:nvSpPr>
        <p:spPr bwMode="auto">
          <a:xfrm>
            <a:off x="2404745" y="3444875"/>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立即打110报警或到附近派出所报案。</a:t>
            </a:r>
          </a:p>
        </p:txBody>
      </p:sp>
      <p:sp>
        <p:nvSpPr>
          <p:cNvPr id="5" name="矩形 4"/>
          <p:cNvSpPr/>
          <p:nvPr/>
        </p:nvSpPr>
        <p:spPr bwMode="auto">
          <a:xfrm>
            <a:off x="2404745" y="4202430"/>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立即打银行官方客服电话进行投诉。     </a:t>
            </a:r>
          </a:p>
        </p:txBody>
      </p:sp>
      <p:sp>
        <p:nvSpPr>
          <p:cNvPr id="6" name="矩形 5"/>
          <p:cNvSpPr/>
          <p:nvPr/>
        </p:nvSpPr>
        <p:spPr bwMode="auto">
          <a:xfrm>
            <a:off x="2404745" y="4959985"/>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建议在“网络违法犯罪举报网站进行举报。    </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3465" y="3297555"/>
            <a:ext cx="8174990" cy="646331"/>
          </a:xfrm>
          <a:prstGeom prst="rect">
            <a:avLst/>
          </a:prstGeom>
          <a:noFill/>
        </p:spPr>
        <p:txBody>
          <a:bodyPr wrap="square" rtlCol="0" anchor="t">
            <a:spAutoFit/>
          </a:bodyPr>
          <a:lstStyle/>
          <a:p>
            <a:pPr algn="dist"/>
            <a:r>
              <a:rPr lang="en-US" altLang="zh-CN" sz="3600" b="1" dirty="0" smtClean="0">
                <a:solidFill>
                  <a:schemeClr val="bg1"/>
                </a:solidFill>
                <a:effectLst>
                  <a:outerShdw blurRad="12700" dist="12700" algn="ctr" rotWithShape="0">
                    <a:srgbClr val="0C89E6">
                      <a:alpha val="40000"/>
                    </a:srgbClr>
                  </a:outerShdw>
                </a:effectLst>
                <a:cs typeface="+mn-ea"/>
                <a:sym typeface="+mn-lt"/>
              </a:rPr>
              <a:t>20XX</a:t>
            </a:r>
            <a:r>
              <a:rPr lang="zh-CN" altLang="en-US" sz="3600" b="1" dirty="0" smtClean="0">
                <a:solidFill>
                  <a:schemeClr val="bg1"/>
                </a:solidFill>
                <a:effectLst>
                  <a:outerShdw blurRad="12700" dist="12700" algn="ctr" rotWithShape="0">
                    <a:srgbClr val="0C89E6">
                      <a:alpha val="40000"/>
                    </a:srgbClr>
                  </a:outerShdw>
                </a:effectLst>
                <a:cs typeface="+mn-ea"/>
                <a:sym typeface="+mn-lt"/>
              </a:rPr>
              <a:t>年大学生防范电信诈骗知识培训</a:t>
            </a:r>
            <a:endParaRPr lang="zh-CN" sz="3600" b="1" dirty="0">
              <a:solidFill>
                <a:schemeClr val="bg1"/>
              </a:solidFill>
              <a:effectLst>
                <a:outerShdw blurRad="12700" dist="12700" algn="ctr" rotWithShape="0">
                  <a:srgbClr val="0C89E6">
                    <a:alpha val="40000"/>
                  </a:srgbClr>
                </a:outerShdw>
              </a:effectLst>
              <a:cs typeface="+mn-ea"/>
              <a:sym typeface="+mn-lt"/>
            </a:endParaRPr>
          </a:p>
        </p:txBody>
      </p:sp>
      <p:grpSp>
        <p:nvGrpSpPr>
          <p:cNvPr id="9" name="组合 8"/>
          <p:cNvGrpSpPr/>
          <p:nvPr/>
        </p:nvGrpSpPr>
        <p:grpSpPr>
          <a:xfrm>
            <a:off x="1173480" y="4188460"/>
            <a:ext cx="4529455" cy="504190"/>
            <a:chOff x="2773" y="7258"/>
            <a:chExt cx="7133" cy="794"/>
          </a:xfrm>
        </p:grpSpPr>
        <p:grpSp>
          <p:nvGrpSpPr>
            <p:cNvPr id="57" name="组合 56"/>
            <p:cNvGrpSpPr/>
            <p:nvPr/>
          </p:nvGrpSpPr>
          <p:grpSpPr>
            <a:xfrm>
              <a:off x="2773" y="7299"/>
              <a:ext cx="3077" cy="704"/>
              <a:chOff x="7963" y="7287"/>
              <a:chExt cx="3077" cy="704"/>
            </a:xfrm>
          </p:grpSpPr>
          <p:sp>
            <p:nvSpPr>
              <p:cNvPr id="51" name="平行四边形 50"/>
              <p:cNvSpPr/>
              <p:nvPr/>
            </p:nvSpPr>
            <p:spPr>
              <a:xfrm>
                <a:off x="7963" y="7287"/>
                <a:ext cx="3077"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2" name="文本框 51"/>
              <p:cNvSpPr txBox="1"/>
              <p:nvPr/>
            </p:nvSpPr>
            <p:spPr>
              <a:xfrm>
                <a:off x="8733" y="7357"/>
                <a:ext cx="2195" cy="580"/>
              </a:xfrm>
              <a:prstGeom prst="rect">
                <a:avLst/>
              </a:prstGeom>
              <a:noFill/>
            </p:spPr>
            <p:txBody>
              <a:bodyPr wrap="square" rtlCol="0">
                <a:spAutoFit/>
              </a:bodyPr>
              <a:lstStyle/>
              <a:p>
                <a:pPr algn="dist"/>
                <a:r>
                  <a:rPr lang="zh-CN" altLang="en-US" dirty="0" smtClean="0">
                    <a:gradFill>
                      <a:gsLst>
                        <a:gs pos="100000">
                          <a:srgbClr val="2F83EF"/>
                        </a:gs>
                        <a:gs pos="0">
                          <a:srgbClr val="4244EE"/>
                        </a:gs>
                      </a:gsLst>
                      <a:lin ang="5400000" scaled="0"/>
                    </a:gradFill>
                    <a:cs typeface="+mn-ea"/>
                    <a:sym typeface="+mn-lt"/>
                  </a:rPr>
                  <a:t>优品</a:t>
                </a:r>
                <a:r>
                  <a:rPr lang="en-US" altLang="zh-CN" dirty="0" smtClean="0">
                    <a:gradFill>
                      <a:gsLst>
                        <a:gs pos="100000">
                          <a:srgbClr val="2F83EF"/>
                        </a:gs>
                        <a:gs pos="0">
                          <a:srgbClr val="4244EE"/>
                        </a:gs>
                      </a:gsLst>
                      <a:lin ang="5400000" scaled="0"/>
                    </a:gradFill>
                    <a:cs typeface="+mn-ea"/>
                    <a:sym typeface="+mn-lt"/>
                  </a:rPr>
                  <a:t>PPT</a:t>
                </a:r>
                <a:endParaRPr lang="en-US" dirty="0">
                  <a:gradFill>
                    <a:gsLst>
                      <a:gs pos="100000">
                        <a:srgbClr val="2F83EF"/>
                      </a:gs>
                      <a:gs pos="0">
                        <a:srgbClr val="4244EE"/>
                      </a:gs>
                    </a:gsLst>
                    <a:lin ang="5400000" scaled="0"/>
                  </a:gradFill>
                  <a:cs typeface="+mn-ea"/>
                  <a:sym typeface="+mn-lt"/>
                </a:endParaRPr>
              </a:p>
            </p:txBody>
          </p:sp>
          <p:sp>
            <p:nvSpPr>
              <p:cNvPr id="53" name="QQ1132210344"/>
              <p:cNvSpPr>
                <a:spLocks noEditPoints="1"/>
              </p:cNvSpPr>
              <p:nvPr/>
            </p:nvSpPr>
            <p:spPr bwMode="auto">
              <a:xfrm>
                <a:off x="8146" y="7358"/>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4244EE"/>
                  </a:gs>
                  <a:gs pos="100000">
                    <a:srgbClr val="2F83EF"/>
                  </a:gs>
                </a:gsLst>
                <a:lin ang="5400000" scaled="0"/>
              </a:gradFill>
              <a:ln>
                <a:noFill/>
              </a:ln>
            </p:spPr>
            <p:txBody>
              <a:bodyPr vert="horz" wrap="square" lIns="91419" tIns="45709" rIns="91419" bIns="45709" numCol="1" anchor="t" anchorCtr="0" compatLnSpc="1"/>
              <a:lstStyle/>
              <a:p>
                <a:pPr defTabSz="913765">
                  <a:defRPr/>
                </a:pPr>
                <a:endParaRPr lang="zh-CN" altLang="en-US" kern="0" dirty="0">
                  <a:gradFill>
                    <a:gsLst>
                      <a:gs pos="100000">
                        <a:srgbClr val="2F83EF"/>
                      </a:gs>
                      <a:gs pos="0">
                        <a:srgbClr val="4244EE"/>
                      </a:gs>
                    </a:gsLst>
                    <a:lin ang="5400000" scaled="0"/>
                  </a:gradFill>
                  <a:cs typeface="+mn-ea"/>
                  <a:sym typeface="+mn-lt"/>
                </a:endParaRPr>
              </a:p>
            </p:txBody>
          </p:sp>
        </p:grpSp>
        <p:grpSp>
          <p:nvGrpSpPr>
            <p:cNvPr id="58" name="组合 57"/>
            <p:cNvGrpSpPr/>
            <p:nvPr/>
          </p:nvGrpSpPr>
          <p:grpSpPr>
            <a:xfrm>
              <a:off x="6668" y="7258"/>
              <a:ext cx="3238" cy="794"/>
              <a:chOff x="11396" y="7246"/>
              <a:chExt cx="3238" cy="794"/>
            </a:xfrm>
          </p:grpSpPr>
          <p:sp>
            <p:nvSpPr>
              <p:cNvPr id="54" name="平行四边形 53"/>
              <p:cNvSpPr/>
              <p:nvPr/>
            </p:nvSpPr>
            <p:spPr>
              <a:xfrm>
                <a:off x="11396" y="7287"/>
                <a:ext cx="3238"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5" name="文本框 54"/>
              <p:cNvSpPr txBox="1"/>
              <p:nvPr/>
            </p:nvSpPr>
            <p:spPr>
              <a:xfrm>
                <a:off x="12181" y="7349"/>
                <a:ext cx="2425" cy="580"/>
              </a:xfrm>
              <a:prstGeom prst="rect">
                <a:avLst/>
              </a:prstGeom>
              <a:noFill/>
            </p:spPr>
            <p:txBody>
              <a:bodyPr wrap="square" rtlCol="0">
                <a:spAutoFit/>
              </a:bodyPr>
              <a:lstStyle/>
              <a:p>
                <a:pPr algn="dist"/>
                <a:r>
                  <a:rPr lang="zh-CN" altLang="en-US" dirty="0">
                    <a:gradFill>
                      <a:gsLst>
                        <a:gs pos="100000">
                          <a:srgbClr val="2F83EF"/>
                        </a:gs>
                        <a:gs pos="0">
                          <a:srgbClr val="4244EE"/>
                        </a:gs>
                      </a:gsLst>
                      <a:lin ang="5400000" scaled="0"/>
                    </a:gradFill>
                    <a:cs typeface="+mn-ea"/>
                    <a:sym typeface="+mn-lt"/>
                  </a:rPr>
                  <a:t>日期：</a:t>
                </a:r>
                <a:r>
                  <a:rPr lang="en-US" altLang="zh-CN" dirty="0">
                    <a:gradFill>
                      <a:gsLst>
                        <a:gs pos="100000">
                          <a:srgbClr val="2F83EF"/>
                        </a:gs>
                        <a:gs pos="0">
                          <a:srgbClr val="4244EE"/>
                        </a:gs>
                      </a:gsLst>
                      <a:lin ang="5400000" scaled="0"/>
                    </a:gradFill>
                    <a:cs typeface="+mn-ea"/>
                    <a:sym typeface="+mn-lt"/>
                  </a:rPr>
                  <a:t>20XX</a:t>
                </a:r>
              </a:p>
            </p:txBody>
          </p:sp>
          <p:pic>
            <p:nvPicPr>
              <p:cNvPr id="56" name="图片 55" descr="303b333530343332333bcab1bce4"/>
              <p:cNvPicPr preferRelativeResize="0"/>
              <p:nvPr/>
            </p:nvPicPr>
            <p:blipFill>
              <a:blip r:embed="rId3">
                <a:extLst>
                  <a:ext uri="{96DAC541-7B7A-43D3-8B79-37D633B846F1}">
                    <asvg:svgBlip xmlns="" xmlns:asvg="http://schemas.microsoft.com/office/drawing/2016/SVG/main" r:embed="rId4"/>
                  </a:ext>
                </a:extLst>
              </a:blip>
              <a:stretch>
                <a:fillRect/>
              </a:stretch>
            </p:blipFill>
            <p:spPr>
              <a:xfrm>
                <a:off x="11501" y="7246"/>
                <a:ext cx="794" cy="794"/>
              </a:xfrm>
              <a:prstGeom prst="rect">
                <a:avLst/>
              </a:prstGeom>
            </p:spPr>
          </p:pic>
        </p:grpSp>
      </p:grpSp>
      <p:pic>
        <p:nvPicPr>
          <p:cNvPr id="3" name="图片 2" descr="303b32313536353833373bd3d2bbd2b5e3b1ea"/>
          <p:cNvPicPr>
            <a:picLocks noChangeAspect="1"/>
          </p:cNvPicPr>
          <p:nvPr/>
        </p:nvPicPr>
        <p:blipFill>
          <a:blip r:embed="rId5"/>
          <a:stretch>
            <a:fillRect/>
          </a:stretch>
        </p:blipFill>
        <p:spPr>
          <a:xfrm>
            <a:off x="8771255" y="1958975"/>
            <a:ext cx="914400" cy="914400"/>
          </a:xfrm>
          <a:prstGeom prst="rect">
            <a:avLst/>
          </a:prstGeom>
        </p:spPr>
      </p:pic>
      <p:pic>
        <p:nvPicPr>
          <p:cNvPr id="7" name="图片 6" descr="32313535373130323b32313535373130313bc4debae7b5e3d7b4bcfdcdb7"/>
          <p:cNvPicPr>
            <a:picLocks noChangeAspect="1"/>
          </p:cNvPicPr>
          <p:nvPr/>
        </p:nvPicPr>
        <p:blipFill>
          <a:blip r:embed="rId6"/>
          <a:stretch>
            <a:fillRect/>
          </a:stretch>
        </p:blipFill>
        <p:spPr>
          <a:xfrm>
            <a:off x="103505" y="1958975"/>
            <a:ext cx="914400" cy="914400"/>
          </a:xfrm>
          <a:prstGeom prst="rect">
            <a:avLst/>
          </a:prstGeom>
        </p:spPr>
      </p:pic>
      <p:grpSp>
        <p:nvGrpSpPr>
          <p:cNvPr id="61" name="组合 60"/>
          <p:cNvGrpSpPr/>
          <p:nvPr/>
        </p:nvGrpSpPr>
        <p:grpSpPr>
          <a:xfrm>
            <a:off x="1191260" y="1817370"/>
            <a:ext cx="7490460" cy="1146810"/>
            <a:chOff x="1876" y="2862"/>
            <a:chExt cx="11796" cy="1806"/>
          </a:xfrm>
          <a:effectLst/>
        </p:grpSpPr>
        <p:sp>
          <p:nvSpPr>
            <p:cNvPr id="14" name="文本框 13"/>
            <p:cNvSpPr txBox="1"/>
            <p:nvPr/>
          </p:nvSpPr>
          <p:spPr>
            <a:xfrm>
              <a:off x="11870" y="4048"/>
              <a:ext cx="73" cy="30"/>
            </a:xfrm>
            <a:custGeom>
              <a:avLst/>
              <a:gdLst/>
              <a:ahLst/>
              <a:cxnLst>
                <a:cxn ang="3">
                  <a:pos x="hc" y="t"/>
                </a:cxn>
                <a:cxn ang="cd2">
                  <a:pos x="l" y="vc"/>
                </a:cxn>
                <a:cxn ang="cd4">
                  <a:pos x="hc" y="b"/>
                </a:cxn>
                <a:cxn ang="0">
                  <a:pos x="r" y="vc"/>
                </a:cxn>
              </a:cxnLst>
              <a:rect l="l" t="t" r="r" b="b"/>
              <a:pathLst>
                <a:path w="73" h="30">
                  <a:moveTo>
                    <a:pt x="0" y="30"/>
                  </a:moveTo>
                  <a:lnTo>
                    <a:pt x="0" y="0"/>
                  </a:lnTo>
                  <a:lnTo>
                    <a:pt x="73" y="0"/>
                  </a:lnTo>
                  <a:lnTo>
                    <a:pt x="67" y="2"/>
                  </a:lnTo>
                  <a:lnTo>
                    <a:pt x="30" y="17"/>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5" name="文本框 14"/>
            <p:cNvSpPr txBox="1"/>
            <p:nvPr/>
          </p:nvSpPr>
          <p:spPr>
            <a:xfrm>
              <a:off x="11874" y="2862"/>
              <a:ext cx="1798" cy="1386"/>
            </a:xfrm>
            <a:custGeom>
              <a:avLst/>
              <a:gdLst/>
              <a:ahLst/>
              <a:cxnLst>
                <a:cxn ang="3">
                  <a:pos x="hc" y="t"/>
                </a:cxn>
                <a:cxn ang="cd2">
                  <a:pos x="l" y="vc"/>
                </a:cxn>
                <a:cxn ang="cd4">
                  <a:pos x="hc" y="b"/>
                </a:cxn>
                <a:cxn ang="0">
                  <a:pos x="r" y="vc"/>
                </a:cxn>
              </a:cxnLst>
              <a:rect l="l" t="t" r="r" b="b"/>
              <a:pathLst>
                <a:path w="1798" h="1386">
                  <a:moveTo>
                    <a:pt x="1580" y="830"/>
                  </a:moveTo>
                  <a:cubicBezTo>
                    <a:pt x="1713" y="826"/>
                    <a:pt x="1801" y="922"/>
                    <a:pt x="1798" y="1048"/>
                  </a:cubicBezTo>
                  <a:lnTo>
                    <a:pt x="1798" y="1386"/>
                  </a:lnTo>
                  <a:cubicBezTo>
                    <a:pt x="1736" y="1334"/>
                    <a:pt x="1518" y="1221"/>
                    <a:pt x="1537" y="1234"/>
                  </a:cubicBezTo>
                  <a:lnTo>
                    <a:pt x="1598" y="1234"/>
                  </a:lnTo>
                  <a:lnTo>
                    <a:pt x="1598" y="1094"/>
                  </a:lnTo>
                  <a:cubicBezTo>
                    <a:pt x="1599" y="1051"/>
                    <a:pt x="1576" y="1029"/>
                    <a:pt x="1542" y="1030"/>
                  </a:cubicBezTo>
                  <a:lnTo>
                    <a:pt x="1526" y="1030"/>
                  </a:lnTo>
                  <a:lnTo>
                    <a:pt x="1526" y="1229"/>
                  </a:lnTo>
                  <a:cubicBezTo>
                    <a:pt x="1488" y="1208"/>
                    <a:pt x="1325" y="1147"/>
                    <a:pt x="1326" y="1151"/>
                  </a:cubicBezTo>
                  <a:lnTo>
                    <a:pt x="1326" y="1030"/>
                  </a:lnTo>
                  <a:lnTo>
                    <a:pt x="1278" y="1030"/>
                  </a:lnTo>
                  <a:lnTo>
                    <a:pt x="1278" y="1136"/>
                  </a:lnTo>
                  <a:cubicBezTo>
                    <a:pt x="1217" y="1115"/>
                    <a:pt x="1034" y="1080"/>
                    <a:pt x="1078" y="1090"/>
                  </a:cubicBezTo>
                  <a:lnTo>
                    <a:pt x="1078" y="1030"/>
                  </a:lnTo>
                  <a:lnTo>
                    <a:pt x="1028" y="1030"/>
                  </a:lnTo>
                  <a:lnTo>
                    <a:pt x="1028" y="1082"/>
                  </a:lnTo>
                  <a:cubicBezTo>
                    <a:pt x="965" y="1069"/>
                    <a:pt x="772" y="1058"/>
                    <a:pt x="747" y="1061"/>
                  </a:cubicBezTo>
                  <a:cubicBezTo>
                    <a:pt x="661" y="1059"/>
                    <a:pt x="509" y="1074"/>
                    <a:pt x="502" y="1077"/>
                  </a:cubicBezTo>
                  <a:lnTo>
                    <a:pt x="502" y="1044"/>
                  </a:lnTo>
                  <a:cubicBezTo>
                    <a:pt x="503" y="1019"/>
                    <a:pt x="486" y="1007"/>
                    <a:pt x="464" y="1008"/>
                  </a:cubicBezTo>
                  <a:lnTo>
                    <a:pt x="10" y="1008"/>
                  </a:lnTo>
                  <a:lnTo>
                    <a:pt x="10" y="336"/>
                  </a:lnTo>
                  <a:lnTo>
                    <a:pt x="250" y="336"/>
                  </a:lnTo>
                  <a:lnTo>
                    <a:pt x="250" y="768"/>
                  </a:lnTo>
                  <a:lnTo>
                    <a:pt x="444" y="768"/>
                  </a:lnTo>
                  <a:lnTo>
                    <a:pt x="444" y="356"/>
                  </a:lnTo>
                  <a:cubicBezTo>
                    <a:pt x="446" y="277"/>
                    <a:pt x="406" y="239"/>
                    <a:pt x="346" y="240"/>
                  </a:cubicBezTo>
                  <a:lnTo>
                    <a:pt x="0" y="240"/>
                  </a:lnTo>
                  <a:lnTo>
                    <a:pt x="0" y="0"/>
                  </a:lnTo>
                  <a:lnTo>
                    <a:pt x="466" y="0"/>
                  </a:lnTo>
                  <a:lnTo>
                    <a:pt x="469" y="0"/>
                  </a:lnTo>
                  <a:lnTo>
                    <a:pt x="473" y="0"/>
                  </a:lnTo>
                  <a:cubicBezTo>
                    <a:pt x="613" y="-5"/>
                    <a:pt x="685" y="107"/>
                    <a:pt x="684" y="218"/>
                  </a:cubicBezTo>
                  <a:lnTo>
                    <a:pt x="684" y="830"/>
                  </a:lnTo>
                  <a:cubicBezTo>
                    <a:pt x="705" y="849"/>
                    <a:pt x="722" y="878"/>
                    <a:pt x="730" y="906"/>
                  </a:cubicBezTo>
                  <a:lnTo>
                    <a:pt x="730" y="834"/>
                  </a:lnTo>
                  <a:lnTo>
                    <a:pt x="736" y="834"/>
                  </a:lnTo>
                  <a:cubicBezTo>
                    <a:pt x="774" y="827"/>
                    <a:pt x="790" y="803"/>
                    <a:pt x="798" y="770"/>
                  </a:cubicBezTo>
                  <a:lnTo>
                    <a:pt x="798" y="58"/>
                  </a:lnTo>
                  <a:lnTo>
                    <a:pt x="1120" y="58"/>
                  </a:lnTo>
                  <a:lnTo>
                    <a:pt x="1120" y="4"/>
                  </a:lnTo>
                  <a:lnTo>
                    <a:pt x="1446" y="4"/>
                  </a:lnTo>
                  <a:lnTo>
                    <a:pt x="1446" y="58"/>
                  </a:lnTo>
                  <a:lnTo>
                    <a:pt x="1558" y="58"/>
                  </a:lnTo>
                  <a:lnTo>
                    <a:pt x="1561" y="58"/>
                  </a:lnTo>
                  <a:lnTo>
                    <a:pt x="1565" y="58"/>
                  </a:lnTo>
                  <a:cubicBezTo>
                    <a:pt x="1705" y="53"/>
                    <a:pt x="1777" y="165"/>
                    <a:pt x="1776" y="276"/>
                  </a:cubicBezTo>
                  <a:lnTo>
                    <a:pt x="1776" y="692"/>
                  </a:lnTo>
                  <a:lnTo>
                    <a:pt x="1038" y="692"/>
                  </a:lnTo>
                  <a:lnTo>
                    <a:pt x="1038" y="830"/>
                  </a:lnTo>
                  <a:lnTo>
                    <a:pt x="1580" y="830"/>
                  </a:lnTo>
                  <a:close/>
                  <a:moveTo>
                    <a:pt x="1038" y="298"/>
                  </a:moveTo>
                  <a:lnTo>
                    <a:pt x="1038" y="452"/>
                  </a:lnTo>
                  <a:lnTo>
                    <a:pt x="1536" y="452"/>
                  </a:lnTo>
                  <a:lnTo>
                    <a:pt x="1536" y="414"/>
                  </a:lnTo>
                  <a:cubicBezTo>
                    <a:pt x="1538" y="335"/>
                    <a:pt x="1498" y="297"/>
                    <a:pt x="1438" y="298"/>
                  </a:cubicBezTo>
                  <a:lnTo>
                    <a:pt x="1038" y="29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6" name="文本框 15"/>
            <p:cNvSpPr txBox="1"/>
            <p:nvPr/>
          </p:nvSpPr>
          <p:spPr>
            <a:xfrm>
              <a:off x="9876" y="3410"/>
              <a:ext cx="590" cy="1258"/>
            </a:xfrm>
            <a:custGeom>
              <a:avLst/>
              <a:gdLst/>
              <a:ahLst/>
              <a:cxnLst>
                <a:cxn ang="3">
                  <a:pos x="hc" y="t"/>
                </a:cxn>
                <a:cxn ang="cd2">
                  <a:pos x="l" y="vc"/>
                </a:cxn>
                <a:cxn ang="cd4">
                  <a:pos x="hc" y="b"/>
                </a:cxn>
                <a:cxn ang="0">
                  <a:pos x="r" y="vc"/>
                </a:cxn>
              </a:cxnLst>
              <a:rect l="l" t="t" r="r" b="b"/>
              <a:pathLst>
                <a:path w="590" h="1258">
                  <a:moveTo>
                    <a:pt x="590" y="1018"/>
                  </a:moveTo>
                  <a:lnTo>
                    <a:pt x="590" y="1258"/>
                  </a:lnTo>
                  <a:lnTo>
                    <a:pt x="172" y="1258"/>
                  </a:lnTo>
                  <a:lnTo>
                    <a:pt x="172" y="1254"/>
                  </a:lnTo>
                  <a:lnTo>
                    <a:pt x="166" y="1254"/>
                  </a:lnTo>
                  <a:lnTo>
                    <a:pt x="166" y="240"/>
                  </a:lnTo>
                  <a:lnTo>
                    <a:pt x="0" y="240"/>
                  </a:lnTo>
                  <a:lnTo>
                    <a:pt x="0" y="0"/>
                  </a:lnTo>
                  <a:lnTo>
                    <a:pt x="406" y="0"/>
                  </a:lnTo>
                  <a:lnTo>
                    <a:pt x="406" y="1018"/>
                  </a:lnTo>
                  <a:lnTo>
                    <a:pt x="590" y="101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7" name="文本框 16"/>
            <p:cNvSpPr txBox="1"/>
            <p:nvPr/>
          </p:nvSpPr>
          <p:spPr>
            <a:xfrm>
              <a:off x="10440" y="2872"/>
              <a:ext cx="1236" cy="1794"/>
            </a:xfrm>
            <a:custGeom>
              <a:avLst/>
              <a:gdLst/>
              <a:ahLst/>
              <a:cxnLst>
                <a:cxn ang="3">
                  <a:pos x="hc" y="t"/>
                </a:cxn>
                <a:cxn ang="cd2">
                  <a:pos x="l" y="vc"/>
                </a:cxn>
                <a:cxn ang="cd4">
                  <a:pos x="hc" y="b"/>
                </a:cxn>
                <a:cxn ang="0">
                  <a:pos x="r" y="vc"/>
                </a:cxn>
              </a:cxnLst>
              <a:rect l="l" t="t" r="r" b="b"/>
              <a:pathLst>
                <a:path w="1236" h="1794">
                  <a:moveTo>
                    <a:pt x="452" y="386"/>
                  </a:moveTo>
                  <a:lnTo>
                    <a:pt x="452" y="750"/>
                  </a:lnTo>
                  <a:lnTo>
                    <a:pt x="1236" y="750"/>
                  </a:lnTo>
                  <a:lnTo>
                    <a:pt x="1236" y="990"/>
                  </a:lnTo>
                  <a:lnTo>
                    <a:pt x="452" y="990"/>
                  </a:lnTo>
                  <a:lnTo>
                    <a:pt x="452" y="1340"/>
                  </a:lnTo>
                  <a:lnTo>
                    <a:pt x="1183" y="1340"/>
                  </a:lnTo>
                  <a:cubicBezTo>
                    <a:pt x="1086" y="1393"/>
                    <a:pt x="899" y="1571"/>
                    <a:pt x="897" y="1580"/>
                  </a:cubicBezTo>
                  <a:lnTo>
                    <a:pt x="452" y="1580"/>
                  </a:lnTo>
                  <a:lnTo>
                    <a:pt x="452" y="1794"/>
                  </a:lnTo>
                  <a:lnTo>
                    <a:pt x="212" y="1794"/>
                  </a:lnTo>
                  <a:lnTo>
                    <a:pt x="212" y="586"/>
                  </a:lnTo>
                  <a:cubicBezTo>
                    <a:pt x="182" y="594"/>
                    <a:pt x="143" y="598"/>
                    <a:pt x="108" y="598"/>
                  </a:cubicBezTo>
                  <a:lnTo>
                    <a:pt x="0" y="598"/>
                  </a:lnTo>
                  <a:lnTo>
                    <a:pt x="0" y="358"/>
                  </a:lnTo>
                  <a:lnTo>
                    <a:pt x="52" y="358"/>
                  </a:lnTo>
                  <a:cubicBezTo>
                    <a:pt x="129" y="359"/>
                    <a:pt x="154" y="314"/>
                    <a:pt x="168" y="240"/>
                  </a:cubicBezTo>
                  <a:lnTo>
                    <a:pt x="214" y="0"/>
                  </a:lnTo>
                  <a:lnTo>
                    <a:pt x="470" y="0"/>
                  </a:lnTo>
                  <a:lnTo>
                    <a:pt x="438" y="146"/>
                  </a:lnTo>
                  <a:lnTo>
                    <a:pt x="1236" y="146"/>
                  </a:lnTo>
                  <a:lnTo>
                    <a:pt x="1236" y="386"/>
                  </a:lnTo>
                  <a:lnTo>
                    <a:pt x="452" y="386"/>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8" name="文本框 17"/>
            <p:cNvSpPr txBox="1"/>
            <p:nvPr/>
          </p:nvSpPr>
          <p:spPr>
            <a:xfrm>
              <a:off x="9878" y="2866"/>
              <a:ext cx="498" cy="240"/>
            </a:xfrm>
            <a:custGeom>
              <a:avLst/>
              <a:gdLst/>
              <a:ahLst/>
              <a:cxnLst>
                <a:cxn ang="3">
                  <a:pos x="hc" y="t"/>
                </a:cxn>
                <a:cxn ang="cd2">
                  <a:pos x="l" y="vc"/>
                </a:cxn>
                <a:cxn ang="cd4">
                  <a:pos x="hc" y="b"/>
                </a:cxn>
                <a:cxn ang="0">
                  <a:pos x="r" y="vc"/>
                </a:cxn>
              </a:cxnLst>
              <a:rect l="l" t="t" r="r" b="b"/>
              <a:pathLst>
                <a:path w="498" h="240">
                  <a:moveTo>
                    <a:pt x="498" y="240"/>
                  </a:moveTo>
                  <a:lnTo>
                    <a:pt x="0" y="240"/>
                  </a:lnTo>
                  <a:lnTo>
                    <a:pt x="0" y="0"/>
                  </a:lnTo>
                  <a:lnTo>
                    <a:pt x="498" y="0"/>
                  </a:lnTo>
                  <a:lnTo>
                    <a:pt x="498"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9" name="文本框 18"/>
            <p:cNvSpPr txBox="1"/>
            <p:nvPr/>
          </p:nvSpPr>
          <p:spPr>
            <a:xfrm>
              <a:off x="8402" y="3970"/>
              <a:ext cx="1244" cy="694"/>
            </a:xfrm>
            <a:custGeom>
              <a:avLst/>
              <a:gdLst/>
              <a:ahLst/>
              <a:cxnLst>
                <a:cxn ang="3">
                  <a:pos x="hc" y="t"/>
                </a:cxn>
                <a:cxn ang="cd2">
                  <a:pos x="l" y="vc"/>
                </a:cxn>
                <a:cxn ang="cd4">
                  <a:pos x="hc" y="b"/>
                </a:cxn>
                <a:cxn ang="0">
                  <a:pos x="r" y="vc"/>
                </a:cxn>
              </a:cxnLst>
              <a:rect l="l" t="t" r="r" b="b"/>
              <a:pathLst>
                <a:path w="1244" h="694">
                  <a:moveTo>
                    <a:pt x="1026" y="0"/>
                  </a:moveTo>
                  <a:lnTo>
                    <a:pt x="1029" y="0"/>
                  </a:lnTo>
                  <a:lnTo>
                    <a:pt x="1033" y="0"/>
                  </a:lnTo>
                  <a:cubicBezTo>
                    <a:pt x="1173" y="-5"/>
                    <a:pt x="1245" y="107"/>
                    <a:pt x="1244" y="218"/>
                  </a:cubicBezTo>
                  <a:lnTo>
                    <a:pt x="1244" y="694"/>
                  </a:lnTo>
                  <a:lnTo>
                    <a:pt x="0" y="694"/>
                  </a:lnTo>
                  <a:lnTo>
                    <a:pt x="0" y="0"/>
                  </a:lnTo>
                  <a:lnTo>
                    <a:pt x="1026" y="0"/>
                  </a:lnTo>
                  <a:close/>
                  <a:moveTo>
                    <a:pt x="1004" y="454"/>
                  </a:moveTo>
                  <a:lnTo>
                    <a:pt x="1004" y="356"/>
                  </a:lnTo>
                  <a:cubicBezTo>
                    <a:pt x="1006" y="277"/>
                    <a:pt x="966" y="239"/>
                    <a:pt x="906" y="240"/>
                  </a:cubicBezTo>
                  <a:lnTo>
                    <a:pt x="240" y="240"/>
                  </a:lnTo>
                  <a:lnTo>
                    <a:pt x="240" y="454"/>
                  </a:lnTo>
                  <a:lnTo>
                    <a:pt x="1004" y="454"/>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1" name="文本框 20"/>
            <p:cNvSpPr txBox="1"/>
            <p:nvPr/>
          </p:nvSpPr>
          <p:spPr>
            <a:xfrm>
              <a:off x="8402" y="3622"/>
              <a:ext cx="1232" cy="240"/>
            </a:xfrm>
            <a:custGeom>
              <a:avLst/>
              <a:gdLst/>
              <a:ahLst/>
              <a:cxnLst>
                <a:cxn ang="3">
                  <a:pos x="hc" y="t"/>
                </a:cxn>
                <a:cxn ang="cd2">
                  <a:pos x="l" y="vc"/>
                </a:cxn>
                <a:cxn ang="cd4">
                  <a:pos x="hc" y="b"/>
                </a:cxn>
                <a:cxn ang="0">
                  <a:pos x="r" y="vc"/>
                </a:cxn>
              </a:cxnLst>
              <a:rect l="l" t="t" r="r" b="b"/>
              <a:pathLst>
                <a:path w="1232" h="240">
                  <a:moveTo>
                    <a:pt x="0" y="0"/>
                  </a:moveTo>
                  <a:lnTo>
                    <a:pt x="1232" y="0"/>
                  </a:lnTo>
                  <a:lnTo>
                    <a:pt x="1232" y="240"/>
                  </a:lnTo>
                  <a:lnTo>
                    <a:pt x="0" y="24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2" name="文本框 21"/>
            <p:cNvSpPr txBox="1"/>
            <p:nvPr/>
          </p:nvSpPr>
          <p:spPr>
            <a:xfrm>
              <a:off x="8408" y="3300"/>
              <a:ext cx="1226" cy="240"/>
            </a:xfrm>
            <a:custGeom>
              <a:avLst/>
              <a:gdLst/>
              <a:ahLst/>
              <a:cxnLst>
                <a:cxn ang="3">
                  <a:pos x="hc" y="t"/>
                </a:cxn>
                <a:cxn ang="cd2">
                  <a:pos x="l" y="vc"/>
                </a:cxn>
                <a:cxn ang="cd4">
                  <a:pos x="hc" y="b"/>
                </a:cxn>
                <a:cxn ang="0">
                  <a:pos x="r" y="vc"/>
                </a:cxn>
              </a:cxnLst>
              <a:rect l="l" t="t" r="r" b="b"/>
              <a:pathLst>
                <a:path w="1226" h="240">
                  <a:moveTo>
                    <a:pt x="1226" y="240"/>
                  </a:moveTo>
                  <a:lnTo>
                    <a:pt x="0" y="240"/>
                  </a:lnTo>
                  <a:lnTo>
                    <a:pt x="0" y="0"/>
                  </a:lnTo>
                  <a:lnTo>
                    <a:pt x="1226" y="0"/>
                  </a:lnTo>
                  <a:lnTo>
                    <a:pt x="1226"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3" name="文本框 22"/>
            <p:cNvSpPr txBox="1"/>
            <p:nvPr/>
          </p:nvSpPr>
          <p:spPr>
            <a:xfrm>
              <a:off x="8787" y="2954"/>
              <a:ext cx="883" cy="240"/>
            </a:xfrm>
            <a:custGeom>
              <a:avLst/>
              <a:gdLst/>
              <a:ahLst/>
              <a:cxnLst>
                <a:cxn ang="3">
                  <a:pos x="hc" y="t"/>
                </a:cxn>
                <a:cxn ang="cd2">
                  <a:pos x="l" y="vc"/>
                </a:cxn>
                <a:cxn ang="cd4">
                  <a:pos x="hc" y="b"/>
                </a:cxn>
                <a:cxn ang="0">
                  <a:pos x="r" y="vc"/>
                </a:cxn>
              </a:cxnLst>
              <a:rect l="l" t="t" r="r" b="b"/>
              <a:pathLst>
                <a:path w="883" h="240">
                  <a:moveTo>
                    <a:pt x="883" y="0"/>
                  </a:moveTo>
                  <a:lnTo>
                    <a:pt x="883" y="240"/>
                  </a:lnTo>
                  <a:lnTo>
                    <a:pt x="0" y="240"/>
                  </a:lnTo>
                  <a:cubicBezTo>
                    <a:pt x="153" y="196"/>
                    <a:pt x="415" y="26"/>
                    <a:pt x="441" y="0"/>
                  </a:cubicBezTo>
                  <a:lnTo>
                    <a:pt x="883"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4" name="文本框 23"/>
            <p:cNvSpPr txBox="1"/>
            <p:nvPr/>
          </p:nvSpPr>
          <p:spPr>
            <a:xfrm>
              <a:off x="7878" y="3290"/>
              <a:ext cx="379" cy="1374"/>
            </a:xfrm>
            <a:custGeom>
              <a:avLst/>
              <a:gdLst/>
              <a:ahLst/>
              <a:cxnLst>
                <a:cxn ang="3">
                  <a:pos x="hc" y="t"/>
                </a:cxn>
                <a:cxn ang="cd2">
                  <a:pos x="l" y="vc"/>
                </a:cxn>
                <a:cxn ang="cd4">
                  <a:pos x="hc" y="b"/>
                </a:cxn>
                <a:cxn ang="0">
                  <a:pos x="r" y="vc"/>
                </a:cxn>
              </a:cxnLst>
              <a:rect l="l" t="t" r="r" b="b"/>
              <a:pathLst>
                <a:path w="379" h="1374">
                  <a:moveTo>
                    <a:pt x="379" y="14"/>
                  </a:moveTo>
                  <a:cubicBezTo>
                    <a:pt x="375" y="25"/>
                    <a:pt x="370" y="39"/>
                    <a:pt x="366" y="46"/>
                  </a:cubicBezTo>
                  <a:lnTo>
                    <a:pt x="366" y="1374"/>
                  </a:lnTo>
                  <a:lnTo>
                    <a:pt x="126" y="1374"/>
                  </a:lnTo>
                  <a:lnTo>
                    <a:pt x="126" y="180"/>
                  </a:lnTo>
                  <a:lnTo>
                    <a:pt x="0" y="180"/>
                  </a:lnTo>
                  <a:lnTo>
                    <a:pt x="0" y="0"/>
                  </a:lnTo>
                  <a:cubicBezTo>
                    <a:pt x="14" y="6"/>
                    <a:pt x="250" y="23"/>
                    <a:pt x="260" y="18"/>
                  </a:cubicBezTo>
                  <a:lnTo>
                    <a:pt x="303" y="17"/>
                  </a:lnTo>
                  <a:lnTo>
                    <a:pt x="346" y="16"/>
                  </a:lnTo>
                  <a:lnTo>
                    <a:pt x="379" y="1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5" name="文本框 24"/>
            <p:cNvSpPr txBox="1"/>
            <p:nvPr/>
          </p:nvSpPr>
          <p:spPr>
            <a:xfrm>
              <a:off x="5918" y="2864"/>
              <a:ext cx="1752" cy="1800"/>
            </a:xfrm>
            <a:custGeom>
              <a:avLst/>
              <a:gdLst/>
              <a:ahLst/>
              <a:cxnLst>
                <a:cxn ang="3">
                  <a:pos x="hc" y="t"/>
                </a:cxn>
                <a:cxn ang="cd2">
                  <a:pos x="l" y="vc"/>
                </a:cxn>
                <a:cxn ang="cd4">
                  <a:pos x="hc" y="b"/>
                </a:cxn>
                <a:cxn ang="0">
                  <a:pos x="r" y="vc"/>
                </a:cxn>
              </a:cxnLst>
              <a:rect l="l" t="t" r="r" b="b"/>
              <a:pathLst>
                <a:path w="1752" h="1800">
                  <a:moveTo>
                    <a:pt x="1752" y="1560"/>
                  </a:moveTo>
                  <a:lnTo>
                    <a:pt x="1752" y="1800"/>
                  </a:lnTo>
                  <a:lnTo>
                    <a:pt x="837" y="1800"/>
                  </a:lnTo>
                  <a:cubicBezTo>
                    <a:pt x="807" y="1747"/>
                    <a:pt x="714" y="1628"/>
                    <a:pt x="724" y="1643"/>
                  </a:cubicBezTo>
                  <a:lnTo>
                    <a:pt x="724" y="1434"/>
                  </a:lnTo>
                  <a:lnTo>
                    <a:pt x="512" y="1434"/>
                  </a:lnTo>
                  <a:cubicBezTo>
                    <a:pt x="412" y="1338"/>
                    <a:pt x="110" y="1180"/>
                    <a:pt x="0" y="1152"/>
                  </a:cubicBezTo>
                  <a:lnTo>
                    <a:pt x="0" y="46"/>
                  </a:lnTo>
                  <a:lnTo>
                    <a:pt x="724" y="46"/>
                  </a:lnTo>
                  <a:lnTo>
                    <a:pt x="724" y="0"/>
                  </a:lnTo>
                  <a:lnTo>
                    <a:pt x="964" y="0"/>
                  </a:lnTo>
                  <a:lnTo>
                    <a:pt x="964" y="46"/>
                  </a:lnTo>
                  <a:lnTo>
                    <a:pt x="1074" y="46"/>
                  </a:lnTo>
                  <a:cubicBezTo>
                    <a:pt x="1173" y="153"/>
                    <a:pt x="1575" y="355"/>
                    <a:pt x="1708" y="374"/>
                  </a:cubicBezTo>
                  <a:lnTo>
                    <a:pt x="1708" y="1434"/>
                  </a:lnTo>
                  <a:lnTo>
                    <a:pt x="966" y="1434"/>
                  </a:lnTo>
                  <a:lnTo>
                    <a:pt x="966" y="1560"/>
                  </a:lnTo>
                  <a:lnTo>
                    <a:pt x="1752" y="1560"/>
                  </a:lnTo>
                  <a:close/>
                  <a:moveTo>
                    <a:pt x="240" y="286"/>
                  </a:moveTo>
                  <a:lnTo>
                    <a:pt x="240" y="624"/>
                  </a:lnTo>
                  <a:lnTo>
                    <a:pt x="724" y="624"/>
                  </a:lnTo>
                  <a:lnTo>
                    <a:pt x="724" y="286"/>
                  </a:lnTo>
                  <a:lnTo>
                    <a:pt x="240" y="286"/>
                  </a:lnTo>
                  <a:close/>
                  <a:moveTo>
                    <a:pt x="964" y="286"/>
                  </a:moveTo>
                  <a:lnTo>
                    <a:pt x="964" y="624"/>
                  </a:lnTo>
                  <a:lnTo>
                    <a:pt x="1468" y="624"/>
                  </a:lnTo>
                  <a:lnTo>
                    <a:pt x="1468" y="402"/>
                  </a:lnTo>
                  <a:cubicBezTo>
                    <a:pt x="1470" y="323"/>
                    <a:pt x="1430" y="285"/>
                    <a:pt x="1370" y="286"/>
                  </a:cubicBezTo>
                  <a:lnTo>
                    <a:pt x="964" y="286"/>
                  </a:lnTo>
                  <a:close/>
                  <a:moveTo>
                    <a:pt x="724" y="1194"/>
                  </a:moveTo>
                  <a:lnTo>
                    <a:pt x="724" y="864"/>
                  </a:lnTo>
                  <a:lnTo>
                    <a:pt x="240" y="864"/>
                  </a:lnTo>
                  <a:lnTo>
                    <a:pt x="240" y="1194"/>
                  </a:lnTo>
                  <a:lnTo>
                    <a:pt x="724" y="1194"/>
                  </a:lnTo>
                  <a:close/>
                  <a:moveTo>
                    <a:pt x="1468" y="1194"/>
                  </a:moveTo>
                  <a:lnTo>
                    <a:pt x="1468" y="864"/>
                  </a:lnTo>
                  <a:lnTo>
                    <a:pt x="966" y="864"/>
                  </a:lnTo>
                  <a:lnTo>
                    <a:pt x="966" y="1194"/>
                  </a:lnTo>
                  <a:lnTo>
                    <a:pt x="1468" y="119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7" name="文本框 26"/>
            <p:cNvSpPr txBox="1"/>
            <p:nvPr/>
          </p:nvSpPr>
          <p:spPr>
            <a:xfrm>
              <a:off x="3884" y="4407"/>
              <a:ext cx="169" cy="203"/>
            </a:xfrm>
            <a:custGeom>
              <a:avLst/>
              <a:gdLst/>
              <a:ahLst/>
              <a:cxnLst>
                <a:cxn ang="3">
                  <a:pos x="hc" y="t"/>
                </a:cxn>
                <a:cxn ang="cd2">
                  <a:pos x="l" y="vc"/>
                </a:cxn>
                <a:cxn ang="cd4">
                  <a:pos x="hc" y="b"/>
                </a:cxn>
                <a:cxn ang="0">
                  <a:pos x="r" y="vc"/>
                </a:cxn>
              </a:cxnLst>
              <a:rect l="l" t="t" r="r" b="b"/>
              <a:pathLst>
                <a:path w="171" h="205">
                  <a:moveTo>
                    <a:pt x="0" y="203"/>
                  </a:moveTo>
                  <a:lnTo>
                    <a:pt x="0" y="7"/>
                  </a:lnTo>
                  <a:lnTo>
                    <a:pt x="122" y="7"/>
                  </a:lnTo>
                  <a:cubicBezTo>
                    <a:pt x="139" y="7"/>
                    <a:pt x="160" y="3"/>
                    <a:pt x="169" y="0"/>
                  </a:cubicBezTo>
                  <a:cubicBezTo>
                    <a:pt x="146" y="11"/>
                    <a:pt x="-25" y="227"/>
                    <a:pt x="0" y="203"/>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8" name="文本框 27"/>
            <p:cNvSpPr txBox="1"/>
            <p:nvPr/>
          </p:nvSpPr>
          <p:spPr>
            <a:xfrm>
              <a:off x="4103" y="4136"/>
              <a:ext cx="303" cy="223"/>
            </a:xfrm>
            <a:custGeom>
              <a:avLst/>
              <a:gdLst/>
              <a:ahLst/>
              <a:cxnLst>
                <a:cxn ang="3">
                  <a:pos x="hc" y="t"/>
                </a:cxn>
                <a:cxn ang="cd2">
                  <a:pos x="l" y="vc"/>
                </a:cxn>
                <a:cxn ang="cd4">
                  <a:pos x="hc" y="b"/>
                </a:cxn>
                <a:cxn ang="0">
                  <a:pos x="r" y="vc"/>
                </a:cxn>
              </a:cxnLst>
              <a:rect l="l" t="t" r="r" b="b"/>
              <a:pathLst>
                <a:path w="303" h="223">
                  <a:moveTo>
                    <a:pt x="49" y="0"/>
                  </a:moveTo>
                  <a:lnTo>
                    <a:pt x="303" y="0"/>
                  </a:lnTo>
                  <a:lnTo>
                    <a:pt x="302" y="6"/>
                  </a:lnTo>
                  <a:lnTo>
                    <a:pt x="270" y="24"/>
                  </a:lnTo>
                  <a:cubicBezTo>
                    <a:pt x="172" y="78"/>
                    <a:pt x="32" y="190"/>
                    <a:pt x="0" y="223"/>
                  </a:cubicBezTo>
                  <a:cubicBezTo>
                    <a:pt x="7" y="209"/>
                    <a:pt x="16" y="181"/>
                    <a:pt x="19" y="160"/>
                  </a:cubicBezTo>
                  <a:lnTo>
                    <a:pt x="49"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0" name="文本框 29"/>
            <p:cNvSpPr txBox="1"/>
            <p:nvPr/>
          </p:nvSpPr>
          <p:spPr>
            <a:xfrm>
              <a:off x="3906" y="3700"/>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1" name="文本框 30"/>
            <p:cNvSpPr txBox="1"/>
            <p:nvPr/>
          </p:nvSpPr>
          <p:spPr>
            <a:xfrm>
              <a:off x="4526" y="3278"/>
              <a:ext cx="1108" cy="802"/>
            </a:xfrm>
            <a:custGeom>
              <a:avLst/>
              <a:gdLst/>
              <a:ahLst/>
              <a:cxnLst>
                <a:cxn ang="3">
                  <a:pos x="hc" y="t"/>
                </a:cxn>
                <a:cxn ang="cd2">
                  <a:pos x="l" y="vc"/>
                </a:cxn>
                <a:cxn ang="cd4">
                  <a:pos x="hc" y="b"/>
                </a:cxn>
                <a:cxn ang="0">
                  <a:pos x="r" y="vc"/>
                </a:cxn>
              </a:cxnLst>
              <a:rect l="l" t="t" r="r" b="b"/>
              <a:pathLst>
                <a:path w="1108" h="802">
                  <a:moveTo>
                    <a:pt x="0" y="802"/>
                  </a:moveTo>
                  <a:lnTo>
                    <a:pt x="0" y="0"/>
                  </a:lnTo>
                  <a:lnTo>
                    <a:pt x="890" y="0"/>
                  </a:lnTo>
                  <a:cubicBezTo>
                    <a:pt x="1013" y="0"/>
                    <a:pt x="1113" y="86"/>
                    <a:pt x="1108" y="218"/>
                  </a:cubicBezTo>
                  <a:lnTo>
                    <a:pt x="1108" y="665"/>
                  </a:lnTo>
                  <a:cubicBezTo>
                    <a:pt x="1010" y="644"/>
                    <a:pt x="821" y="634"/>
                    <a:pt x="776" y="636"/>
                  </a:cubicBezTo>
                  <a:cubicBezTo>
                    <a:pt x="672" y="632"/>
                    <a:pt x="460" y="660"/>
                    <a:pt x="466" y="661"/>
                  </a:cubicBezTo>
                  <a:lnTo>
                    <a:pt x="466" y="628"/>
                  </a:lnTo>
                  <a:lnTo>
                    <a:pt x="868" y="628"/>
                  </a:lnTo>
                  <a:lnTo>
                    <a:pt x="868" y="284"/>
                  </a:lnTo>
                  <a:cubicBezTo>
                    <a:pt x="869" y="254"/>
                    <a:pt x="849" y="239"/>
                    <a:pt x="820" y="240"/>
                  </a:cubicBezTo>
                  <a:lnTo>
                    <a:pt x="240" y="240"/>
                  </a:lnTo>
                  <a:lnTo>
                    <a:pt x="241" y="712"/>
                  </a:lnTo>
                  <a:cubicBezTo>
                    <a:pt x="159" y="733"/>
                    <a:pt x="-4" y="802"/>
                    <a:pt x="0" y="802"/>
                  </a:cubicBez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2" name="文本框 31"/>
            <p:cNvSpPr txBox="1"/>
            <p:nvPr/>
          </p:nvSpPr>
          <p:spPr>
            <a:xfrm>
              <a:off x="3908" y="3264"/>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3" name="文本框 32"/>
            <p:cNvSpPr txBox="1"/>
            <p:nvPr/>
          </p:nvSpPr>
          <p:spPr>
            <a:xfrm>
              <a:off x="3872" y="2866"/>
              <a:ext cx="1800" cy="376"/>
            </a:xfrm>
            <a:custGeom>
              <a:avLst/>
              <a:gdLst/>
              <a:ahLst/>
              <a:cxnLst>
                <a:cxn ang="3">
                  <a:pos x="hc" y="t"/>
                </a:cxn>
                <a:cxn ang="cd2">
                  <a:pos x="l" y="vc"/>
                </a:cxn>
                <a:cxn ang="cd4">
                  <a:pos x="hc" y="b"/>
                </a:cxn>
                <a:cxn ang="0">
                  <a:pos x="r" y="vc"/>
                </a:cxn>
              </a:cxnLst>
              <a:rect l="l" t="t" r="r" b="b"/>
              <a:pathLst>
                <a:path w="1800" h="376">
                  <a:moveTo>
                    <a:pt x="1800" y="62"/>
                  </a:moveTo>
                  <a:lnTo>
                    <a:pt x="1800" y="302"/>
                  </a:lnTo>
                  <a:lnTo>
                    <a:pt x="1598" y="302"/>
                  </a:lnTo>
                  <a:lnTo>
                    <a:pt x="1598" y="376"/>
                  </a:lnTo>
                  <a:lnTo>
                    <a:pt x="1358" y="376"/>
                  </a:lnTo>
                  <a:lnTo>
                    <a:pt x="1358" y="302"/>
                  </a:lnTo>
                  <a:lnTo>
                    <a:pt x="434" y="302"/>
                  </a:lnTo>
                  <a:lnTo>
                    <a:pt x="434" y="376"/>
                  </a:lnTo>
                  <a:lnTo>
                    <a:pt x="194" y="376"/>
                  </a:lnTo>
                  <a:lnTo>
                    <a:pt x="194" y="302"/>
                  </a:lnTo>
                  <a:lnTo>
                    <a:pt x="0" y="302"/>
                  </a:lnTo>
                  <a:lnTo>
                    <a:pt x="0" y="62"/>
                  </a:lnTo>
                  <a:lnTo>
                    <a:pt x="194" y="62"/>
                  </a:lnTo>
                  <a:lnTo>
                    <a:pt x="194" y="0"/>
                  </a:lnTo>
                  <a:lnTo>
                    <a:pt x="434" y="0"/>
                  </a:lnTo>
                  <a:lnTo>
                    <a:pt x="434" y="62"/>
                  </a:lnTo>
                  <a:lnTo>
                    <a:pt x="1358" y="62"/>
                  </a:lnTo>
                  <a:lnTo>
                    <a:pt x="1358" y="0"/>
                  </a:lnTo>
                  <a:lnTo>
                    <a:pt x="1598" y="0"/>
                  </a:lnTo>
                  <a:lnTo>
                    <a:pt x="1598" y="62"/>
                  </a:lnTo>
                  <a:lnTo>
                    <a:pt x="1800" y="6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4" name="文本框 33"/>
            <p:cNvSpPr txBox="1"/>
            <p:nvPr/>
          </p:nvSpPr>
          <p:spPr>
            <a:xfrm>
              <a:off x="1876" y="2864"/>
              <a:ext cx="724" cy="1802"/>
            </a:xfrm>
            <a:custGeom>
              <a:avLst/>
              <a:gdLst/>
              <a:ahLst/>
              <a:cxnLst>
                <a:cxn ang="3">
                  <a:pos x="hc" y="t"/>
                </a:cxn>
                <a:cxn ang="cd2">
                  <a:pos x="l" y="vc"/>
                </a:cxn>
                <a:cxn ang="cd4">
                  <a:pos x="hc" y="b"/>
                </a:cxn>
                <a:cxn ang="0">
                  <a:pos x="r" y="vc"/>
                </a:cxn>
              </a:cxnLst>
              <a:rect l="l" t="t" r="r" b="b"/>
              <a:pathLst>
                <a:path w="724" h="1802">
                  <a:moveTo>
                    <a:pt x="694" y="834"/>
                  </a:moveTo>
                  <a:cubicBezTo>
                    <a:pt x="714" y="869"/>
                    <a:pt x="724" y="914"/>
                    <a:pt x="724" y="954"/>
                  </a:cubicBezTo>
                  <a:lnTo>
                    <a:pt x="724" y="1694"/>
                  </a:lnTo>
                  <a:lnTo>
                    <a:pt x="240" y="1694"/>
                  </a:lnTo>
                  <a:lnTo>
                    <a:pt x="240" y="1802"/>
                  </a:lnTo>
                  <a:lnTo>
                    <a:pt x="0" y="1802"/>
                  </a:lnTo>
                  <a:lnTo>
                    <a:pt x="0" y="0"/>
                  </a:lnTo>
                  <a:lnTo>
                    <a:pt x="476" y="0"/>
                  </a:lnTo>
                  <a:lnTo>
                    <a:pt x="479" y="0"/>
                  </a:lnTo>
                  <a:lnTo>
                    <a:pt x="483" y="0"/>
                  </a:lnTo>
                  <a:cubicBezTo>
                    <a:pt x="623" y="-5"/>
                    <a:pt x="695" y="107"/>
                    <a:pt x="694" y="218"/>
                  </a:cubicBezTo>
                  <a:lnTo>
                    <a:pt x="694" y="834"/>
                  </a:lnTo>
                  <a:close/>
                  <a:moveTo>
                    <a:pt x="240" y="240"/>
                  </a:moveTo>
                  <a:lnTo>
                    <a:pt x="240" y="736"/>
                  </a:lnTo>
                  <a:lnTo>
                    <a:pt x="454" y="736"/>
                  </a:lnTo>
                  <a:lnTo>
                    <a:pt x="454" y="356"/>
                  </a:lnTo>
                  <a:cubicBezTo>
                    <a:pt x="456" y="277"/>
                    <a:pt x="416" y="239"/>
                    <a:pt x="356" y="240"/>
                  </a:cubicBezTo>
                  <a:lnTo>
                    <a:pt x="240" y="240"/>
                  </a:lnTo>
                  <a:close/>
                  <a:moveTo>
                    <a:pt x="484" y="1010"/>
                  </a:moveTo>
                  <a:cubicBezTo>
                    <a:pt x="485" y="987"/>
                    <a:pt x="469" y="975"/>
                    <a:pt x="448" y="976"/>
                  </a:cubicBezTo>
                  <a:lnTo>
                    <a:pt x="240" y="976"/>
                  </a:lnTo>
                  <a:lnTo>
                    <a:pt x="240" y="1454"/>
                  </a:lnTo>
                  <a:lnTo>
                    <a:pt x="484" y="1454"/>
                  </a:lnTo>
                  <a:lnTo>
                    <a:pt x="484" y="1010"/>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5" name="文本框 34"/>
            <p:cNvSpPr txBox="1"/>
            <p:nvPr/>
          </p:nvSpPr>
          <p:spPr>
            <a:xfrm>
              <a:off x="2608" y="2862"/>
              <a:ext cx="1060" cy="1802"/>
            </a:xfrm>
            <a:custGeom>
              <a:avLst/>
              <a:gdLst/>
              <a:ahLst/>
              <a:cxnLst>
                <a:cxn ang="3">
                  <a:pos x="hc" y="t"/>
                </a:cxn>
                <a:cxn ang="cd2">
                  <a:pos x="l" y="vc"/>
                </a:cxn>
                <a:cxn ang="cd4">
                  <a:pos x="hc" y="b"/>
                </a:cxn>
                <a:cxn ang="0">
                  <a:pos x="r" y="vc"/>
                </a:cxn>
              </a:cxnLst>
              <a:rect l="l" t="t" r="r" b="b"/>
              <a:pathLst>
                <a:path w="1060" h="1802">
                  <a:moveTo>
                    <a:pt x="340" y="352"/>
                  </a:moveTo>
                  <a:lnTo>
                    <a:pt x="340" y="522"/>
                  </a:lnTo>
                  <a:lnTo>
                    <a:pt x="832" y="522"/>
                  </a:lnTo>
                  <a:cubicBezTo>
                    <a:pt x="961" y="518"/>
                    <a:pt x="1054" y="614"/>
                    <a:pt x="1050" y="740"/>
                  </a:cubicBezTo>
                  <a:lnTo>
                    <a:pt x="1050" y="1802"/>
                  </a:lnTo>
                  <a:lnTo>
                    <a:pt x="522" y="1802"/>
                  </a:lnTo>
                  <a:lnTo>
                    <a:pt x="522" y="1562"/>
                  </a:lnTo>
                  <a:lnTo>
                    <a:pt x="810" y="1562"/>
                  </a:lnTo>
                  <a:lnTo>
                    <a:pt x="810" y="830"/>
                  </a:lnTo>
                  <a:cubicBezTo>
                    <a:pt x="811" y="784"/>
                    <a:pt x="787" y="761"/>
                    <a:pt x="750" y="762"/>
                  </a:cubicBezTo>
                  <a:lnTo>
                    <a:pt x="340" y="762"/>
                  </a:lnTo>
                  <a:lnTo>
                    <a:pt x="340" y="1802"/>
                  </a:lnTo>
                  <a:lnTo>
                    <a:pt x="0" y="1802"/>
                  </a:lnTo>
                  <a:lnTo>
                    <a:pt x="0" y="1562"/>
                  </a:lnTo>
                  <a:lnTo>
                    <a:pt x="98" y="1562"/>
                  </a:lnTo>
                  <a:lnTo>
                    <a:pt x="100" y="352"/>
                  </a:lnTo>
                  <a:lnTo>
                    <a:pt x="26" y="352"/>
                  </a:lnTo>
                  <a:lnTo>
                    <a:pt x="26" y="112"/>
                  </a:lnTo>
                  <a:lnTo>
                    <a:pt x="384" y="112"/>
                  </a:lnTo>
                  <a:lnTo>
                    <a:pt x="384" y="0"/>
                  </a:lnTo>
                  <a:lnTo>
                    <a:pt x="718" y="0"/>
                  </a:lnTo>
                  <a:lnTo>
                    <a:pt x="718" y="112"/>
                  </a:lnTo>
                  <a:lnTo>
                    <a:pt x="1060" y="112"/>
                  </a:lnTo>
                  <a:lnTo>
                    <a:pt x="1060" y="352"/>
                  </a:lnTo>
                  <a:lnTo>
                    <a:pt x="340" y="35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6" name="文本框 35"/>
            <p:cNvSpPr txBox="1"/>
            <p:nvPr/>
          </p:nvSpPr>
          <p:spPr>
            <a:xfrm>
              <a:off x="6642" y="4507"/>
              <a:ext cx="113" cy="157"/>
            </a:xfrm>
            <a:custGeom>
              <a:avLst/>
              <a:gdLst/>
              <a:ahLst/>
              <a:cxnLst>
                <a:cxn ang="3">
                  <a:pos x="hc" y="t"/>
                </a:cxn>
                <a:cxn ang="cd2">
                  <a:pos x="l" y="vc"/>
                </a:cxn>
                <a:cxn ang="cd4">
                  <a:pos x="hc" y="b"/>
                </a:cxn>
                <a:cxn ang="0">
                  <a:pos x="r" y="vc"/>
                </a:cxn>
              </a:cxnLst>
              <a:rect l="l" t="t" r="r" b="b"/>
              <a:pathLst>
                <a:path w="113" h="157">
                  <a:moveTo>
                    <a:pt x="0" y="0"/>
                  </a:moveTo>
                  <a:cubicBezTo>
                    <a:pt x="20" y="20"/>
                    <a:pt x="116" y="155"/>
                    <a:pt x="113" y="157"/>
                  </a:cubicBezTo>
                  <a:lnTo>
                    <a:pt x="0" y="157"/>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7" name="文本框 36"/>
            <p:cNvSpPr txBox="1"/>
            <p:nvPr/>
          </p:nvSpPr>
          <p:spPr>
            <a:xfrm>
              <a:off x="5918" y="4016"/>
              <a:ext cx="512" cy="282"/>
            </a:xfrm>
            <a:custGeom>
              <a:avLst/>
              <a:gdLst/>
              <a:ahLst/>
              <a:cxnLst>
                <a:cxn ang="3">
                  <a:pos x="hc" y="t"/>
                </a:cxn>
                <a:cxn ang="cd2">
                  <a:pos x="l" y="vc"/>
                </a:cxn>
                <a:cxn ang="cd4">
                  <a:pos x="hc" y="b"/>
                </a:cxn>
                <a:cxn ang="0">
                  <a:pos x="r" y="vc"/>
                </a:cxn>
              </a:cxnLst>
              <a:rect l="l" t="t" r="r" b="b"/>
              <a:pathLst>
                <a:path w="512" h="282">
                  <a:moveTo>
                    <a:pt x="0" y="0"/>
                  </a:moveTo>
                  <a:cubicBezTo>
                    <a:pt x="175" y="48"/>
                    <a:pt x="455" y="226"/>
                    <a:pt x="512" y="282"/>
                  </a:cubicBezTo>
                  <a:lnTo>
                    <a:pt x="142" y="282"/>
                  </a:lnTo>
                  <a:lnTo>
                    <a:pt x="142" y="280"/>
                  </a:lnTo>
                  <a:lnTo>
                    <a:pt x="0" y="28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8" name="文本框 37"/>
            <p:cNvSpPr txBox="1"/>
            <p:nvPr/>
          </p:nvSpPr>
          <p:spPr>
            <a:xfrm>
              <a:off x="4992" y="3914"/>
              <a:ext cx="642" cy="232"/>
            </a:xfrm>
            <a:custGeom>
              <a:avLst/>
              <a:gdLst/>
              <a:ahLst/>
              <a:cxnLst>
                <a:cxn ang="3">
                  <a:pos x="hc" y="t"/>
                </a:cxn>
                <a:cxn ang="cd2">
                  <a:pos x="l" y="vc"/>
                </a:cxn>
                <a:cxn ang="cd4">
                  <a:pos x="hc" y="b"/>
                </a:cxn>
                <a:cxn ang="0">
                  <a:pos x="r" y="vc"/>
                </a:cxn>
              </a:cxnLst>
              <a:rect l="l" t="t" r="r" b="b"/>
              <a:pathLst>
                <a:path w="642" h="233">
                  <a:moveTo>
                    <a:pt x="0" y="25"/>
                  </a:moveTo>
                  <a:cubicBezTo>
                    <a:pt x="46" y="13"/>
                    <a:pt x="281" y="-5"/>
                    <a:pt x="310" y="0"/>
                  </a:cubicBezTo>
                  <a:cubicBezTo>
                    <a:pt x="423" y="-3"/>
                    <a:pt x="605" y="20"/>
                    <a:pt x="642" y="29"/>
                  </a:cubicBezTo>
                  <a:lnTo>
                    <a:pt x="642" y="232"/>
                  </a:lnTo>
                  <a:lnTo>
                    <a:pt x="0" y="232"/>
                  </a:lnTo>
                  <a:lnTo>
                    <a:pt x="0" y="25"/>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9" name="文本框 38"/>
            <p:cNvSpPr txBox="1"/>
            <p:nvPr/>
          </p:nvSpPr>
          <p:spPr>
            <a:xfrm>
              <a:off x="4526" y="3990"/>
              <a:ext cx="1142" cy="674"/>
            </a:xfrm>
            <a:custGeom>
              <a:avLst/>
              <a:gdLst/>
              <a:ahLst/>
              <a:cxnLst>
                <a:cxn ang="3">
                  <a:pos x="hc" y="t"/>
                </a:cxn>
                <a:cxn ang="cd2">
                  <a:pos x="l" y="vc"/>
                </a:cxn>
                <a:cxn ang="cd4">
                  <a:pos x="hc" y="b"/>
                </a:cxn>
                <a:cxn ang="0">
                  <a:pos x="r" y="vc"/>
                </a:cxn>
              </a:cxnLst>
              <a:rect l="l" t="t" r="r" b="b"/>
              <a:pathLst>
                <a:path w="1142" h="674">
                  <a:moveTo>
                    <a:pt x="0" y="90"/>
                  </a:moveTo>
                  <a:cubicBezTo>
                    <a:pt x="42" y="67"/>
                    <a:pt x="224" y="1"/>
                    <a:pt x="241" y="0"/>
                  </a:cubicBezTo>
                  <a:lnTo>
                    <a:pt x="242" y="434"/>
                  </a:lnTo>
                  <a:lnTo>
                    <a:pt x="1142" y="434"/>
                  </a:lnTo>
                  <a:lnTo>
                    <a:pt x="1142" y="674"/>
                  </a:lnTo>
                  <a:lnTo>
                    <a:pt x="0" y="674"/>
                  </a:lnTo>
                  <a:lnTo>
                    <a:pt x="0" y="90"/>
                  </a:lnTo>
                  <a:close/>
                </a:path>
              </a:pathLst>
            </a:custGeom>
            <a:solidFill>
              <a:srgbClr val="FFBE4A"/>
            </a:solidFill>
            <a:ln>
              <a:noFill/>
            </a:ln>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0" name="文本框 39"/>
            <p:cNvSpPr txBox="1"/>
            <p:nvPr/>
          </p:nvSpPr>
          <p:spPr>
            <a:xfrm>
              <a:off x="3884" y="4142"/>
              <a:ext cx="521" cy="512"/>
            </a:xfrm>
            <a:custGeom>
              <a:avLst/>
              <a:gdLst/>
              <a:ahLst/>
              <a:cxnLst>
                <a:cxn ang="3">
                  <a:pos x="hc" y="t"/>
                </a:cxn>
                <a:cxn ang="cd2">
                  <a:pos x="l" y="vc"/>
                </a:cxn>
                <a:cxn ang="cd4">
                  <a:pos x="hc" y="b"/>
                </a:cxn>
                <a:cxn ang="0">
                  <a:pos x="r" y="vc"/>
                </a:cxn>
              </a:cxnLst>
              <a:rect l="l" t="t" r="r" b="b"/>
              <a:pathLst>
                <a:path w="521" h="512">
                  <a:moveTo>
                    <a:pt x="0" y="468"/>
                  </a:moveTo>
                  <a:cubicBezTo>
                    <a:pt x="5" y="447"/>
                    <a:pt x="186" y="238"/>
                    <a:pt x="169" y="265"/>
                  </a:cubicBezTo>
                  <a:cubicBezTo>
                    <a:pt x="193" y="258"/>
                    <a:pt x="209" y="238"/>
                    <a:pt x="219" y="217"/>
                  </a:cubicBezTo>
                  <a:cubicBezTo>
                    <a:pt x="299" y="137"/>
                    <a:pt x="468" y="26"/>
                    <a:pt x="521" y="0"/>
                  </a:cubicBezTo>
                  <a:lnTo>
                    <a:pt x="452" y="312"/>
                  </a:lnTo>
                  <a:cubicBezTo>
                    <a:pt x="421" y="450"/>
                    <a:pt x="330" y="513"/>
                    <a:pt x="178" y="512"/>
                  </a:cubicBezTo>
                  <a:lnTo>
                    <a:pt x="0" y="512"/>
                  </a:lnTo>
                  <a:lnTo>
                    <a:pt x="0" y="46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1" name="文本框 40"/>
            <p:cNvSpPr txBox="1"/>
            <p:nvPr/>
          </p:nvSpPr>
          <p:spPr>
            <a:xfrm>
              <a:off x="12010" y="3923"/>
              <a:ext cx="1662" cy="743"/>
            </a:xfrm>
            <a:custGeom>
              <a:avLst/>
              <a:gdLst/>
              <a:ahLst/>
              <a:cxnLst>
                <a:cxn ang="3">
                  <a:pos x="hc" y="t"/>
                </a:cxn>
                <a:cxn ang="cd2">
                  <a:pos x="l" y="vc"/>
                </a:cxn>
                <a:cxn ang="cd4">
                  <a:pos x="hc" y="b"/>
                </a:cxn>
                <a:cxn ang="0">
                  <a:pos x="r" y="vc"/>
                </a:cxn>
              </a:cxnLst>
              <a:rect l="l" t="t" r="r" b="b"/>
              <a:pathLst>
                <a:path w="1662" h="743">
                  <a:moveTo>
                    <a:pt x="366" y="16"/>
                  </a:moveTo>
                  <a:cubicBezTo>
                    <a:pt x="430" y="5"/>
                    <a:pt x="594" y="-2"/>
                    <a:pt x="611" y="0"/>
                  </a:cubicBezTo>
                  <a:cubicBezTo>
                    <a:pt x="707" y="-3"/>
                    <a:pt x="885" y="18"/>
                    <a:pt x="892" y="21"/>
                  </a:cubicBezTo>
                  <a:lnTo>
                    <a:pt x="892" y="173"/>
                  </a:lnTo>
                  <a:lnTo>
                    <a:pt x="942" y="173"/>
                  </a:lnTo>
                  <a:lnTo>
                    <a:pt x="942" y="29"/>
                  </a:lnTo>
                  <a:cubicBezTo>
                    <a:pt x="941" y="26"/>
                    <a:pt x="1154" y="74"/>
                    <a:pt x="1142" y="75"/>
                  </a:cubicBezTo>
                  <a:lnTo>
                    <a:pt x="1142" y="173"/>
                  </a:lnTo>
                  <a:lnTo>
                    <a:pt x="1190" y="173"/>
                  </a:lnTo>
                  <a:lnTo>
                    <a:pt x="1190" y="90"/>
                  </a:lnTo>
                  <a:cubicBezTo>
                    <a:pt x="1248" y="106"/>
                    <a:pt x="1401" y="170"/>
                    <a:pt x="1390" y="168"/>
                  </a:cubicBezTo>
                  <a:lnTo>
                    <a:pt x="1390" y="173"/>
                  </a:lnTo>
                  <a:lnTo>
                    <a:pt x="1401" y="173"/>
                  </a:lnTo>
                  <a:cubicBezTo>
                    <a:pt x="1428" y="180"/>
                    <a:pt x="1655" y="311"/>
                    <a:pt x="1662" y="325"/>
                  </a:cubicBezTo>
                  <a:lnTo>
                    <a:pt x="1662" y="743"/>
                  </a:lnTo>
                  <a:lnTo>
                    <a:pt x="1410" y="743"/>
                  </a:lnTo>
                  <a:lnTo>
                    <a:pt x="1410" y="543"/>
                  </a:lnTo>
                  <a:lnTo>
                    <a:pt x="1462" y="543"/>
                  </a:lnTo>
                  <a:lnTo>
                    <a:pt x="1462" y="379"/>
                  </a:lnTo>
                  <a:lnTo>
                    <a:pt x="1390" y="379"/>
                  </a:lnTo>
                  <a:lnTo>
                    <a:pt x="1390" y="739"/>
                  </a:lnTo>
                  <a:lnTo>
                    <a:pt x="1190" y="739"/>
                  </a:lnTo>
                  <a:lnTo>
                    <a:pt x="1190" y="379"/>
                  </a:lnTo>
                  <a:lnTo>
                    <a:pt x="1142" y="379"/>
                  </a:lnTo>
                  <a:lnTo>
                    <a:pt x="1142" y="739"/>
                  </a:lnTo>
                  <a:lnTo>
                    <a:pt x="942" y="739"/>
                  </a:lnTo>
                  <a:lnTo>
                    <a:pt x="942" y="379"/>
                  </a:lnTo>
                  <a:lnTo>
                    <a:pt x="892" y="379"/>
                  </a:lnTo>
                  <a:lnTo>
                    <a:pt x="892" y="739"/>
                  </a:lnTo>
                  <a:lnTo>
                    <a:pt x="692" y="739"/>
                  </a:lnTo>
                  <a:lnTo>
                    <a:pt x="692" y="13"/>
                  </a:lnTo>
                  <a:lnTo>
                    <a:pt x="606" y="13"/>
                  </a:lnTo>
                  <a:lnTo>
                    <a:pt x="606" y="741"/>
                  </a:lnTo>
                  <a:lnTo>
                    <a:pt x="0" y="741"/>
                  </a:lnTo>
                  <a:lnTo>
                    <a:pt x="0" y="501"/>
                  </a:lnTo>
                  <a:lnTo>
                    <a:pt x="366" y="501"/>
                  </a:lnTo>
                  <a:lnTo>
                    <a:pt x="366" y="16"/>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2" name="文本框 41"/>
            <p:cNvSpPr txBox="1"/>
            <p:nvPr/>
          </p:nvSpPr>
          <p:spPr>
            <a:xfrm>
              <a:off x="11870" y="4048"/>
              <a:ext cx="470" cy="240"/>
            </a:xfrm>
            <a:custGeom>
              <a:avLst/>
              <a:gdLst/>
              <a:ahLst/>
              <a:cxnLst>
                <a:cxn ang="3">
                  <a:pos x="hc" y="t"/>
                </a:cxn>
                <a:cxn ang="cd2">
                  <a:pos x="l" y="vc"/>
                </a:cxn>
                <a:cxn ang="cd4">
                  <a:pos x="hc" y="b"/>
                </a:cxn>
                <a:cxn ang="0">
                  <a:pos x="r" y="vc"/>
                </a:cxn>
              </a:cxnLst>
              <a:rect l="l" t="t" r="r" b="b"/>
              <a:pathLst>
                <a:path w="470" h="240">
                  <a:moveTo>
                    <a:pt x="0" y="30"/>
                  </a:moveTo>
                  <a:lnTo>
                    <a:pt x="30" y="17"/>
                  </a:lnTo>
                  <a:lnTo>
                    <a:pt x="67" y="2"/>
                  </a:lnTo>
                  <a:lnTo>
                    <a:pt x="73" y="0"/>
                  </a:lnTo>
                  <a:lnTo>
                    <a:pt x="470" y="0"/>
                  </a:lnTo>
                  <a:lnTo>
                    <a:pt x="470" y="240"/>
                  </a:lnTo>
                  <a:lnTo>
                    <a:pt x="0" y="240"/>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3" name="文本框 42"/>
            <p:cNvSpPr txBox="1"/>
            <p:nvPr/>
          </p:nvSpPr>
          <p:spPr>
            <a:xfrm>
              <a:off x="11337" y="4212"/>
              <a:ext cx="339" cy="240"/>
            </a:xfrm>
            <a:custGeom>
              <a:avLst/>
              <a:gdLst/>
              <a:ahLst/>
              <a:cxnLst>
                <a:cxn ang="3">
                  <a:pos x="hc" y="t"/>
                </a:cxn>
                <a:cxn ang="cd2">
                  <a:pos x="l" y="vc"/>
                </a:cxn>
                <a:cxn ang="cd4">
                  <a:pos x="hc" y="b"/>
                </a:cxn>
                <a:cxn ang="0">
                  <a:pos x="r" y="vc"/>
                </a:cxn>
              </a:cxnLst>
              <a:rect l="l" t="t" r="r" b="b"/>
              <a:pathLst>
                <a:path w="339" h="240">
                  <a:moveTo>
                    <a:pt x="0" y="240"/>
                  </a:moveTo>
                  <a:cubicBezTo>
                    <a:pt x="35" y="192"/>
                    <a:pt x="245" y="18"/>
                    <a:pt x="286" y="0"/>
                  </a:cubicBezTo>
                  <a:lnTo>
                    <a:pt x="339" y="0"/>
                  </a:lnTo>
                  <a:lnTo>
                    <a:pt x="339" y="240"/>
                  </a:lnTo>
                  <a:lnTo>
                    <a:pt x="0"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4" name="文本框 43"/>
            <p:cNvSpPr txBox="1"/>
            <p:nvPr/>
          </p:nvSpPr>
          <p:spPr>
            <a:xfrm>
              <a:off x="6992" y="2910"/>
              <a:ext cx="634" cy="328"/>
            </a:xfrm>
            <a:custGeom>
              <a:avLst/>
              <a:gdLst/>
              <a:ahLst/>
              <a:cxnLst>
                <a:cxn ang="3">
                  <a:pos x="hc" y="t"/>
                </a:cxn>
                <a:cxn ang="cd2">
                  <a:pos x="l" y="vc"/>
                </a:cxn>
                <a:cxn ang="cd4">
                  <a:pos x="hc" y="b"/>
                </a:cxn>
                <a:cxn ang="0">
                  <a:pos x="r" y="vc"/>
                </a:cxn>
              </a:cxnLst>
              <a:rect l="l" t="t" r="r" b="b"/>
              <a:pathLst>
                <a:path w="634" h="329">
                  <a:moveTo>
                    <a:pt x="634" y="328"/>
                  </a:moveTo>
                  <a:cubicBezTo>
                    <a:pt x="432" y="294"/>
                    <a:pt x="57" y="65"/>
                    <a:pt x="0" y="0"/>
                  </a:cubicBezTo>
                  <a:lnTo>
                    <a:pt x="416" y="0"/>
                  </a:lnTo>
                  <a:lnTo>
                    <a:pt x="419" y="0"/>
                  </a:lnTo>
                  <a:lnTo>
                    <a:pt x="422" y="0"/>
                  </a:lnTo>
                  <a:cubicBezTo>
                    <a:pt x="563" y="-5"/>
                    <a:pt x="635" y="107"/>
                    <a:pt x="634" y="218"/>
                  </a:cubicBezTo>
                  <a:lnTo>
                    <a:pt x="634" y="328"/>
                  </a:lnTo>
                  <a:close/>
                </a:path>
              </a:pathLst>
            </a:custGeom>
            <a:solidFill>
              <a:srgbClr val="FFBE4A"/>
            </a:solidFill>
            <a:ln>
              <a:noFill/>
            </a:ln>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5" name="文本框 44"/>
            <p:cNvSpPr txBox="1"/>
            <p:nvPr/>
          </p:nvSpPr>
          <p:spPr>
            <a:xfrm>
              <a:off x="7878" y="2866"/>
              <a:ext cx="476" cy="442"/>
            </a:xfrm>
            <a:custGeom>
              <a:avLst/>
              <a:gdLst/>
              <a:ahLst/>
              <a:cxnLst>
                <a:cxn ang="3">
                  <a:pos x="hc" y="t"/>
                </a:cxn>
                <a:cxn ang="cd2">
                  <a:pos x="l" y="vc"/>
                </a:cxn>
                <a:cxn ang="cd4">
                  <a:pos x="hc" y="b"/>
                </a:cxn>
                <a:cxn ang="0">
                  <a:pos x="r" y="vc"/>
                </a:cxn>
              </a:cxnLst>
              <a:rect l="l" t="t" r="r" b="b"/>
              <a:pathLst>
                <a:path w="479" h="442">
                  <a:moveTo>
                    <a:pt x="379" y="438"/>
                  </a:moveTo>
                  <a:lnTo>
                    <a:pt x="346" y="440"/>
                  </a:lnTo>
                  <a:lnTo>
                    <a:pt x="303" y="442"/>
                  </a:lnTo>
                  <a:lnTo>
                    <a:pt x="260" y="442"/>
                  </a:lnTo>
                  <a:cubicBezTo>
                    <a:pt x="171" y="446"/>
                    <a:pt x="-32" y="422"/>
                    <a:pt x="0" y="424"/>
                  </a:cubicBezTo>
                  <a:lnTo>
                    <a:pt x="0" y="364"/>
                  </a:lnTo>
                  <a:lnTo>
                    <a:pt x="58" y="364"/>
                  </a:lnTo>
                  <a:cubicBezTo>
                    <a:pt x="135" y="365"/>
                    <a:pt x="160" y="320"/>
                    <a:pt x="174" y="246"/>
                  </a:cubicBezTo>
                  <a:lnTo>
                    <a:pt x="222" y="0"/>
                  </a:lnTo>
                  <a:lnTo>
                    <a:pt x="476" y="0"/>
                  </a:lnTo>
                  <a:lnTo>
                    <a:pt x="388" y="404"/>
                  </a:lnTo>
                  <a:cubicBezTo>
                    <a:pt x="385" y="417"/>
                    <a:pt x="381" y="431"/>
                    <a:pt x="379" y="438"/>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6" name="文本框 45"/>
            <p:cNvSpPr txBox="1"/>
            <p:nvPr/>
          </p:nvSpPr>
          <p:spPr>
            <a:xfrm>
              <a:off x="8380" y="2878"/>
              <a:ext cx="848" cy="316"/>
            </a:xfrm>
            <a:custGeom>
              <a:avLst/>
              <a:gdLst/>
              <a:ahLst/>
              <a:cxnLst>
                <a:cxn ang="3">
                  <a:pos x="hc" y="t"/>
                </a:cxn>
                <a:cxn ang="cd2">
                  <a:pos x="l" y="vc"/>
                </a:cxn>
                <a:cxn ang="cd4">
                  <a:pos x="hc" y="b"/>
                </a:cxn>
                <a:cxn ang="0">
                  <a:pos x="r" y="vc"/>
                </a:cxn>
              </a:cxnLst>
              <a:rect l="l" t="t" r="r" b="b"/>
              <a:pathLst>
                <a:path w="848" h="316">
                  <a:moveTo>
                    <a:pt x="848" y="76"/>
                  </a:moveTo>
                  <a:cubicBezTo>
                    <a:pt x="782" y="139"/>
                    <a:pt x="495" y="295"/>
                    <a:pt x="407" y="316"/>
                  </a:cubicBezTo>
                  <a:lnTo>
                    <a:pt x="0" y="316"/>
                  </a:lnTo>
                  <a:lnTo>
                    <a:pt x="0" y="76"/>
                  </a:lnTo>
                  <a:lnTo>
                    <a:pt x="536" y="76"/>
                  </a:lnTo>
                  <a:lnTo>
                    <a:pt x="536" y="0"/>
                  </a:lnTo>
                  <a:lnTo>
                    <a:pt x="812" y="0"/>
                  </a:lnTo>
                  <a:lnTo>
                    <a:pt x="812" y="76"/>
                  </a:lnTo>
                  <a:lnTo>
                    <a:pt x="848" y="76"/>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7" name="文本框 46"/>
            <p:cNvSpPr txBox="1"/>
            <p:nvPr/>
          </p:nvSpPr>
          <p:spPr>
            <a:xfrm>
              <a:off x="4053" y="4359"/>
              <a:ext cx="51" cy="49"/>
            </a:xfrm>
            <a:custGeom>
              <a:avLst/>
              <a:gdLst/>
              <a:ahLst/>
              <a:cxnLst>
                <a:cxn ang="3">
                  <a:pos x="hc" y="t"/>
                </a:cxn>
                <a:cxn ang="cd2">
                  <a:pos x="l" y="vc"/>
                </a:cxn>
                <a:cxn ang="cd4">
                  <a:pos x="hc" y="b"/>
                </a:cxn>
                <a:cxn ang="0">
                  <a:pos x="r" y="vc"/>
                </a:cxn>
              </a:cxnLst>
              <a:rect l="l" t="t" r="r" b="b"/>
              <a:pathLst>
                <a:path w="51" h="49">
                  <a:moveTo>
                    <a:pt x="0" y="49"/>
                  </a:moveTo>
                  <a:lnTo>
                    <a:pt x="22" y="27"/>
                  </a:lnTo>
                  <a:lnTo>
                    <a:pt x="49" y="2"/>
                  </a:lnTo>
                  <a:lnTo>
                    <a:pt x="51" y="0"/>
                  </a:lnTo>
                  <a:cubicBezTo>
                    <a:pt x="40" y="23"/>
                    <a:pt x="22" y="42"/>
                    <a:pt x="0" y="49"/>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9" name="文本框 48"/>
            <p:cNvSpPr txBox="1"/>
            <p:nvPr/>
          </p:nvSpPr>
          <p:spPr>
            <a:xfrm>
              <a:off x="13400" y="4091"/>
              <a:ext cx="11" cy="5"/>
            </a:xfrm>
            <a:custGeom>
              <a:avLst/>
              <a:gdLst/>
              <a:ahLst/>
              <a:cxnLst>
                <a:cxn ang="3">
                  <a:pos x="hc" y="t"/>
                </a:cxn>
                <a:cxn ang="cd2">
                  <a:pos x="l" y="vc"/>
                </a:cxn>
                <a:cxn ang="cd4">
                  <a:pos x="hc" y="b"/>
                </a:cxn>
                <a:cxn ang="0">
                  <a:pos x="r" y="vc"/>
                </a:cxn>
              </a:cxnLst>
              <a:rect l="l" t="t" r="r" b="b"/>
              <a:pathLst>
                <a:path w="11" h="5">
                  <a:moveTo>
                    <a:pt x="0" y="0"/>
                  </a:moveTo>
                  <a:lnTo>
                    <a:pt x="11" y="5"/>
                  </a:lnTo>
                  <a:lnTo>
                    <a:pt x="0" y="5"/>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0" name="文本框 49"/>
            <p:cNvSpPr txBox="1"/>
            <p:nvPr/>
          </p:nvSpPr>
          <p:spPr>
            <a:xfrm>
              <a:off x="13152" y="3998"/>
              <a:ext cx="48" cy="98"/>
            </a:xfrm>
            <a:custGeom>
              <a:avLst/>
              <a:gdLst/>
              <a:ahLst/>
              <a:cxnLst>
                <a:cxn ang="3">
                  <a:pos x="hc" y="t"/>
                </a:cxn>
                <a:cxn ang="cd2">
                  <a:pos x="l" y="vc"/>
                </a:cxn>
                <a:cxn ang="cd4">
                  <a:pos x="hc" y="b"/>
                </a:cxn>
                <a:cxn ang="0">
                  <a:pos x="r" y="vc"/>
                </a:cxn>
              </a:cxnLst>
              <a:rect l="l" t="t" r="r" b="b"/>
              <a:pathLst>
                <a:path w="48" h="98">
                  <a:moveTo>
                    <a:pt x="0" y="0"/>
                  </a:moveTo>
                  <a:lnTo>
                    <a:pt x="3" y="1"/>
                  </a:lnTo>
                  <a:lnTo>
                    <a:pt x="41" y="12"/>
                  </a:lnTo>
                  <a:lnTo>
                    <a:pt x="48" y="15"/>
                  </a:lnTo>
                  <a:lnTo>
                    <a:pt x="48" y="98"/>
                  </a:lnTo>
                  <a:lnTo>
                    <a:pt x="0" y="98"/>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9" name="文本框 58"/>
            <p:cNvSpPr txBox="1"/>
            <p:nvPr/>
          </p:nvSpPr>
          <p:spPr>
            <a:xfrm>
              <a:off x="12902" y="3944"/>
              <a:ext cx="50" cy="152"/>
            </a:xfrm>
            <a:custGeom>
              <a:avLst/>
              <a:gdLst/>
              <a:ahLst/>
              <a:cxnLst>
                <a:cxn ang="3">
                  <a:pos x="hc" y="t"/>
                </a:cxn>
                <a:cxn ang="cd2">
                  <a:pos x="l" y="vc"/>
                </a:cxn>
                <a:cxn ang="cd4">
                  <a:pos x="hc" y="b"/>
                </a:cxn>
                <a:cxn ang="0">
                  <a:pos x="r" y="vc"/>
                </a:cxn>
              </a:cxnLst>
              <a:rect l="l" t="t" r="r" b="b"/>
              <a:pathLst>
                <a:path w="50" h="152">
                  <a:moveTo>
                    <a:pt x="0" y="0"/>
                  </a:moveTo>
                  <a:lnTo>
                    <a:pt x="14" y="2"/>
                  </a:lnTo>
                  <a:lnTo>
                    <a:pt x="50" y="8"/>
                  </a:lnTo>
                  <a:lnTo>
                    <a:pt x="50" y="152"/>
                  </a:lnTo>
                  <a:lnTo>
                    <a:pt x="0" y="152"/>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grpSp>
      <p:sp>
        <p:nvSpPr>
          <p:cNvPr id="62" name="文本框 61"/>
          <p:cNvSpPr txBox="1"/>
          <p:nvPr/>
        </p:nvSpPr>
        <p:spPr>
          <a:xfrm>
            <a:off x="137160" y="340995"/>
            <a:ext cx="1657985" cy="369332"/>
          </a:xfrm>
          <a:prstGeom prst="rect">
            <a:avLst/>
          </a:prstGeom>
          <a:noFill/>
        </p:spPr>
        <p:txBody>
          <a:bodyPr wrap="square" rtlCol="0" anchor="t">
            <a:spAutoFit/>
          </a:bodyPr>
          <a:lstStyle/>
          <a:p>
            <a:pPr fontAlgn="auto">
              <a:lnSpc>
                <a:spcPct val="150000"/>
              </a:lnSpc>
            </a:pPr>
            <a:r>
              <a:rPr lang="en-US" altLang="zh-CN" sz="1200" dirty="0" smtClean="0">
                <a:solidFill>
                  <a:schemeClr val="bg1"/>
                </a:solidFill>
                <a:cs typeface="+mn-ea"/>
                <a:sym typeface="+mn-lt"/>
              </a:rPr>
              <a:t>20XX</a:t>
            </a:r>
            <a:r>
              <a:rPr lang="zh-CN" altLang="en-US" sz="1200" dirty="0" smtClean="0">
                <a:solidFill>
                  <a:schemeClr val="bg1"/>
                </a:solidFill>
                <a:cs typeface="+mn-ea"/>
                <a:sym typeface="+mn-lt"/>
              </a:rPr>
              <a:t>年</a:t>
            </a:r>
            <a:r>
              <a:rPr lang="zh-CN" altLang="en-US" sz="1200" dirty="0">
                <a:solidFill>
                  <a:schemeClr val="bg1"/>
                </a:solidFill>
                <a:cs typeface="+mn-ea"/>
                <a:sym typeface="+mn-lt"/>
              </a:rPr>
              <a:t>5月17日</a:t>
            </a:r>
            <a:endParaRPr lang="zh-CN" altLang="en-US" dirty="0">
              <a:solidFill>
                <a:schemeClr val="bg1"/>
              </a:solidFill>
              <a:cs typeface="+mn-ea"/>
              <a:sym typeface="+mn-lt"/>
            </a:endParaRPr>
          </a:p>
        </p:txBody>
      </p:sp>
      <p:sp>
        <p:nvSpPr>
          <p:cNvPr id="63" name="文本框 62"/>
          <p:cNvSpPr txBox="1"/>
          <p:nvPr/>
        </p:nvSpPr>
        <p:spPr>
          <a:xfrm>
            <a:off x="94615" y="709295"/>
            <a:ext cx="1325880" cy="368300"/>
          </a:xfrm>
          <a:prstGeom prst="rect">
            <a:avLst/>
          </a:prstGeom>
          <a:noFill/>
        </p:spPr>
        <p:txBody>
          <a:bodyPr wrap="square" rtlCol="0">
            <a:spAutoFit/>
          </a:bodyPr>
          <a:lstStyle/>
          <a:p>
            <a:pPr algn="dist"/>
            <a:r>
              <a:rPr lang="zh-CN" altLang="en-US">
                <a:solidFill>
                  <a:schemeClr val="bg1"/>
                </a:solidFill>
                <a:cs typeface="+mn-ea"/>
                <a:sym typeface="+mn-lt"/>
              </a:rPr>
              <a:t>世界电信日</a:t>
            </a:r>
          </a:p>
        </p:txBody>
      </p:sp>
      <p:pic>
        <p:nvPicPr>
          <p:cNvPr id="64" name="图片 63" descr="32303236373535333b32303238393030303bcedecfdfcdf8c2e7d0c5bac5"/>
          <p:cNvPicPr>
            <a:picLocks noChangeAspect="1"/>
          </p:cNvPicPr>
          <p:nvPr/>
        </p:nvPicPr>
        <p:blipFill>
          <a:blip r:embed="rId7"/>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892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797175"/>
            <a:ext cx="7777480" cy="1198880"/>
          </a:xfrm>
          <a:prstGeom prst="rect">
            <a:avLst/>
          </a:prstGeom>
          <a:noFill/>
        </p:spPr>
        <p:txBody>
          <a:bodyPr wrap="square" rtlCol="0">
            <a:spAutoFit/>
          </a:bodyPr>
          <a:lstStyle/>
          <a:p>
            <a:pPr algn="ctr"/>
            <a:r>
              <a:rPr lang="zh-CN" altLang="en-US" sz="7200" b="1" dirty="0">
                <a:solidFill>
                  <a:schemeClr val="bg1"/>
                </a:solidFill>
                <a:effectLst>
                  <a:outerShdw blurRad="12700" dist="12700" dir="8100000" algn="tr" rotWithShape="0">
                    <a:srgbClr val="0C89E6">
                      <a:alpha val="40000"/>
                    </a:srgbClr>
                  </a:outerShdw>
                </a:effectLst>
                <a:cs typeface="+mn-ea"/>
                <a:sym typeface="+mn-lt"/>
              </a:rPr>
              <a:t>电信诈骗学生案</a:t>
            </a:r>
          </a:p>
        </p:txBody>
      </p:sp>
      <p:grpSp>
        <p:nvGrpSpPr>
          <p:cNvPr id="57" name="组合 56"/>
          <p:cNvGrpSpPr/>
          <p:nvPr/>
        </p:nvGrpSpPr>
        <p:grpSpPr>
          <a:xfrm>
            <a:off x="3314700" y="1958340"/>
            <a:ext cx="2014855" cy="564515"/>
            <a:chOff x="7985" y="7177"/>
            <a:chExt cx="3173" cy="889"/>
          </a:xfrm>
        </p:grpSpPr>
        <p:sp>
          <p:nvSpPr>
            <p:cNvPr id="51" name="对角圆角矩形 50"/>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7985" y="7238"/>
              <a:ext cx="3173" cy="727"/>
            </a:xfrm>
            <a:prstGeom prst="rect">
              <a:avLst/>
            </a:prstGeom>
            <a:noFill/>
          </p:spPr>
          <p:txBody>
            <a:bodyPr wrap="square" rtlCol="0">
              <a:spAutoFit/>
            </a:bodyPr>
            <a:lstStyle/>
            <a:p>
              <a:pPr algn="dist"/>
              <a:r>
                <a:rPr lang="en-US" altLang="zh-CN" sz="2400" b="1" dirty="0" smtClean="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smtClean="0">
                  <a:ln w="0">
                    <a:noFill/>
                  </a:ln>
                  <a:solidFill>
                    <a:schemeClr val="bg1"/>
                  </a:solidFill>
                  <a:effectLst>
                    <a:outerShdw blurRad="50800" dist="50800" dir="5400000" algn="ctr" rotWithShape="0">
                      <a:srgbClr val="FFBE4A">
                        <a:alpha val="100000"/>
                      </a:srgbClr>
                    </a:outerShdw>
                  </a:effectLst>
                  <a:cs typeface="+mn-ea"/>
                  <a:sym typeface="+mn-lt"/>
                </a:rPr>
                <a:t>优品章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p>
          </p:txBody>
        </p:sp>
      </p:grpSp>
      <p:sp>
        <p:nvSpPr>
          <p:cNvPr id="7" name="文本框 6"/>
          <p:cNvSpPr txBox="1"/>
          <p:nvPr/>
        </p:nvSpPr>
        <p:spPr>
          <a:xfrm>
            <a:off x="745489" y="427062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4346575" y="4036060"/>
            <a:ext cx="5531485" cy="1116781"/>
          </a:xfrm>
          <a:prstGeom prst="rect">
            <a:avLst/>
          </a:prstGeom>
        </p:spPr>
        <p:txBody>
          <a:bodyPr wrap="square">
            <a:spAutoFit/>
          </a:bodyPr>
          <a:lstStyle/>
          <a:p>
            <a:pPr lvl="0" algn="just">
              <a:lnSpc>
                <a:spcPct val="200000"/>
              </a:lnSpc>
              <a:buClrTx/>
              <a:buSzTx/>
              <a:buFont typeface="+mj-lt"/>
            </a:pPr>
            <a:r>
              <a:rPr lang="en-US" dirty="0" smtClean="0">
                <a:cs typeface="+mn-ea"/>
                <a:sym typeface="+mn-lt"/>
              </a:rPr>
              <a:t>2、2016年8月23日，山东理工大学大二学生宋某被诈骗电话骗走2000元，心脏骤停，不幸离世。</a:t>
            </a:r>
          </a:p>
        </p:txBody>
      </p:sp>
      <p:sp>
        <p:nvSpPr>
          <p:cNvPr id="607252" name="AutoShape 20"/>
          <p:cNvSpPr>
            <a:spLocks noChangeArrowheads="1"/>
          </p:cNvSpPr>
          <p:nvPr/>
        </p:nvSpPr>
        <p:spPr bwMode="auto">
          <a:xfrm>
            <a:off x="1739265" y="3072765"/>
            <a:ext cx="2367280" cy="2067560"/>
          </a:xfrm>
          <a:prstGeom prst="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ctr">
              <a:buClrTx/>
              <a:buSzTx/>
              <a:buFontTx/>
            </a:pPr>
            <a:endParaRPr lang="en-US" altLang="zh-CN" sz="2800" dirty="0" smtClean="0">
              <a:gradFill>
                <a:gsLst>
                  <a:gs pos="9000">
                    <a:srgbClr val="4244EE"/>
                  </a:gs>
                  <a:gs pos="100000">
                    <a:srgbClr val="2F83EF"/>
                  </a:gs>
                </a:gsLst>
                <a:lin ang="5400000" scaled="0"/>
              </a:gradFill>
              <a:cs typeface="+mn-ea"/>
              <a:sym typeface="+mn-lt"/>
            </a:endParaRPr>
          </a:p>
        </p:txBody>
      </p:sp>
      <p:sp>
        <p:nvSpPr>
          <p:cNvPr id="607253" name="Rectangle 21"/>
          <p:cNvSpPr>
            <a:spLocks noChangeArrowheads="1"/>
          </p:cNvSpPr>
          <p:nvPr/>
        </p:nvSpPr>
        <p:spPr bwMode="auto">
          <a:xfrm>
            <a:off x="4346575" y="2779395"/>
            <a:ext cx="5530850" cy="1670778"/>
          </a:xfrm>
          <a:prstGeom prst="rect">
            <a:avLst/>
          </a:prstGeom>
        </p:spPr>
        <p:txBody>
          <a:bodyPr wrap="square">
            <a:spAutoFit/>
          </a:bodyPr>
          <a:lstStyle/>
          <a:p>
            <a:pPr lvl="0" indent="0" algn="just">
              <a:lnSpc>
                <a:spcPct val="200000"/>
              </a:lnSpc>
              <a:buClrTx/>
              <a:buSzTx/>
              <a:buFont typeface="+mj-lt"/>
              <a:buNone/>
            </a:pPr>
            <a:r>
              <a:rPr lang="en-US" dirty="0" smtClean="0">
                <a:solidFill>
                  <a:schemeClr val="tx1"/>
                </a:solidFill>
                <a:cs typeface="+mn-ea"/>
                <a:sym typeface="+mn-lt"/>
              </a:rPr>
              <a:t>1</a:t>
            </a:r>
            <a:r>
              <a:rPr lang="zh-CN" altLang="en-US" dirty="0" smtClean="0">
                <a:solidFill>
                  <a:schemeClr val="tx1"/>
                </a:solidFill>
                <a:cs typeface="+mn-ea"/>
                <a:sym typeface="+mn-lt"/>
              </a:rPr>
              <a:t>、</a:t>
            </a:r>
            <a:r>
              <a:rPr lang="en-US" dirty="0" smtClean="0">
                <a:solidFill>
                  <a:schemeClr val="tx1"/>
                </a:solidFill>
                <a:cs typeface="+mn-ea"/>
                <a:sym typeface="+mn-lt"/>
              </a:rPr>
              <a:t>2016年8月21日，准大学生徐某因被诈骗电话骗走大学学费9900元，伤心欲绝，心脏骤停，不幸离世。</a:t>
            </a:r>
          </a:p>
        </p:txBody>
      </p:sp>
      <p:pic>
        <p:nvPicPr>
          <p:cNvPr id="2" name="图片 1" descr="51miz-E1043361-5FA6DF5A"/>
          <p:cNvPicPr>
            <a:picLocks noChangeAspect="1"/>
          </p:cNvPicPr>
          <p:nvPr/>
        </p:nvPicPr>
        <p:blipFill>
          <a:blip r:embed="rId2"/>
          <a:stretch>
            <a:fillRect/>
          </a:stretch>
        </p:blipFill>
        <p:spPr>
          <a:xfrm>
            <a:off x="1112520" y="2489835"/>
            <a:ext cx="3234055" cy="3234055"/>
          </a:xfrm>
          <a:prstGeom prst="rect">
            <a:avLst/>
          </a:prstGeom>
        </p:spPr>
      </p:pic>
      <p:sp>
        <p:nvSpPr>
          <p:cNvPr id="3" name="文本框 2"/>
          <p:cNvSpPr txBox="1"/>
          <p:nvPr/>
        </p:nvSpPr>
        <p:spPr>
          <a:xfrm>
            <a:off x="6267635" y="1127464"/>
            <a:ext cx="1837678"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7253"/>
                                        </p:tgtEl>
                                        <p:attrNameLst>
                                          <p:attrName>style.visibility</p:attrName>
                                        </p:attrNameLst>
                                      </p:cBhvr>
                                      <p:to>
                                        <p:strVal val="visible"/>
                                      </p:to>
                                    </p:set>
                                    <p:animEffect transition="in" filter="fade">
                                      <p:cBhvr>
                                        <p:cTn id="14" dur="1000"/>
                                        <p:tgtEl>
                                          <p:spTgt spid="607253"/>
                                        </p:tgtEl>
                                      </p:cBhvr>
                                    </p:animEffect>
                                    <p:anim calcmode="lin" valueType="num">
                                      <p:cBhvr>
                                        <p:cTn id="15" dur="1000" fill="hold"/>
                                        <p:tgtEl>
                                          <p:spTgt spid="607253"/>
                                        </p:tgtEl>
                                        <p:attrNameLst>
                                          <p:attrName>ppt_x</p:attrName>
                                        </p:attrNameLst>
                                      </p:cBhvr>
                                      <p:tavLst>
                                        <p:tav tm="0">
                                          <p:val>
                                            <p:strVal val="#ppt_x"/>
                                          </p:val>
                                        </p:tav>
                                        <p:tav tm="100000">
                                          <p:val>
                                            <p:strVal val="#ppt_x"/>
                                          </p:val>
                                        </p:tav>
                                      </p:tavLst>
                                    </p:anim>
                                    <p:anim calcmode="lin" valueType="num">
                                      <p:cBhvr>
                                        <p:cTn id="16" dur="1000" fill="hold"/>
                                        <p:tgtEl>
                                          <p:spTgt spid="6072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7252" grpId="0" bldLvl="0" animBg="1"/>
      <p:bldP spid="6072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312545" y="3930015"/>
            <a:ext cx="5405120" cy="1670778"/>
          </a:xfrm>
          <a:prstGeom prst="rect">
            <a:avLst/>
          </a:prstGeom>
        </p:spPr>
        <p:txBody>
          <a:bodyPr wrap="square">
            <a:spAutoFit/>
          </a:bodyPr>
          <a:lstStyle/>
          <a:p>
            <a:pPr lvl="0" algn="just">
              <a:lnSpc>
                <a:spcPct val="200000"/>
              </a:lnSpc>
              <a:buClrTx/>
              <a:buSzTx/>
              <a:buFont typeface="+mj-lt"/>
            </a:pPr>
            <a:r>
              <a:rPr lang="en-US" dirty="0" smtClean="0">
                <a:cs typeface="+mn-ea"/>
                <a:sym typeface="+mn-lt"/>
              </a:rPr>
              <a:t>4、2016年9月2日，长春某大学大二学生小段被诈骗短信骗光5000元学费，失联多日后已经找到遗体。</a:t>
            </a:r>
          </a:p>
        </p:txBody>
      </p:sp>
      <p:sp>
        <p:nvSpPr>
          <p:cNvPr id="607252" name="AutoShape 20"/>
          <p:cNvSpPr>
            <a:spLocks noChangeArrowheads="1"/>
          </p:cNvSpPr>
          <p:nvPr/>
        </p:nvSpPr>
        <p:spPr bwMode="auto">
          <a:xfrm>
            <a:off x="6820535" y="2931795"/>
            <a:ext cx="2367280" cy="2067560"/>
          </a:xfrm>
          <a:prstGeom prst="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ctr">
              <a:buClrTx/>
              <a:buSzTx/>
              <a:buFontTx/>
            </a:pPr>
            <a:endParaRPr lang="en-US" altLang="zh-CN" sz="2800" dirty="0" smtClean="0">
              <a:gradFill>
                <a:gsLst>
                  <a:gs pos="9000">
                    <a:srgbClr val="4244EE"/>
                  </a:gs>
                  <a:gs pos="100000">
                    <a:srgbClr val="2F83EF"/>
                  </a:gs>
                </a:gsLst>
                <a:lin ang="5400000" scaled="0"/>
              </a:gradFill>
              <a:cs typeface="+mn-ea"/>
              <a:sym typeface="+mn-lt"/>
            </a:endParaRPr>
          </a:p>
        </p:txBody>
      </p:sp>
      <p:sp>
        <p:nvSpPr>
          <p:cNvPr id="607253" name="Rectangle 21"/>
          <p:cNvSpPr>
            <a:spLocks noChangeArrowheads="1"/>
          </p:cNvSpPr>
          <p:nvPr/>
        </p:nvSpPr>
        <p:spPr bwMode="auto">
          <a:xfrm>
            <a:off x="1312545" y="2673350"/>
            <a:ext cx="5404485" cy="1116781"/>
          </a:xfrm>
          <a:prstGeom prst="rect">
            <a:avLst/>
          </a:prstGeom>
        </p:spPr>
        <p:txBody>
          <a:bodyPr wrap="square">
            <a:spAutoFit/>
          </a:bodyPr>
          <a:lstStyle/>
          <a:p>
            <a:pPr lvl="0" indent="0" algn="just">
              <a:lnSpc>
                <a:spcPct val="200000"/>
              </a:lnSpc>
              <a:buClrTx/>
              <a:buSzTx/>
              <a:buFont typeface="+mj-lt"/>
              <a:buNone/>
            </a:pPr>
            <a:r>
              <a:rPr dirty="0" smtClean="0">
                <a:solidFill>
                  <a:schemeClr val="tx1"/>
                </a:solidFill>
                <a:cs typeface="+mn-ea"/>
                <a:sym typeface="+mn-lt"/>
              </a:rPr>
              <a:t>3、2016年8月29日，准大学生蔡某被诈骗电话骗走学费和生活费9800元，留遗书投海自尽。</a:t>
            </a:r>
          </a:p>
        </p:txBody>
      </p:sp>
      <p:pic>
        <p:nvPicPr>
          <p:cNvPr id="10" name="图片 9" descr="51miz-E1134957-E2F0975A"/>
          <p:cNvPicPr>
            <a:picLocks noChangeAspect="1"/>
          </p:cNvPicPr>
          <p:nvPr/>
        </p:nvPicPr>
        <p:blipFill>
          <a:blip r:embed="rId3"/>
          <a:stretch>
            <a:fillRect/>
          </a:stretch>
        </p:blipFill>
        <p:spPr>
          <a:xfrm>
            <a:off x="6820535" y="2122805"/>
            <a:ext cx="3963035" cy="3963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7253"/>
                                        </p:tgtEl>
                                        <p:attrNameLst>
                                          <p:attrName>style.visibility</p:attrName>
                                        </p:attrNameLst>
                                      </p:cBhvr>
                                      <p:to>
                                        <p:strVal val="visible"/>
                                      </p:to>
                                    </p:set>
                                    <p:animEffect transition="in" filter="fade">
                                      <p:cBhvr>
                                        <p:cTn id="14" dur="1000"/>
                                        <p:tgtEl>
                                          <p:spTgt spid="607253"/>
                                        </p:tgtEl>
                                      </p:cBhvr>
                                    </p:animEffect>
                                    <p:anim calcmode="lin" valueType="num">
                                      <p:cBhvr>
                                        <p:cTn id="15" dur="1000" fill="hold"/>
                                        <p:tgtEl>
                                          <p:spTgt spid="607253"/>
                                        </p:tgtEl>
                                        <p:attrNameLst>
                                          <p:attrName>ppt_x</p:attrName>
                                        </p:attrNameLst>
                                      </p:cBhvr>
                                      <p:tavLst>
                                        <p:tav tm="0">
                                          <p:val>
                                            <p:strVal val="#ppt_x"/>
                                          </p:val>
                                        </p:tav>
                                        <p:tav tm="100000">
                                          <p:val>
                                            <p:strVal val="#ppt_x"/>
                                          </p:val>
                                        </p:tav>
                                      </p:tavLst>
                                    </p:anim>
                                    <p:anim calcmode="lin" valueType="num">
                                      <p:cBhvr>
                                        <p:cTn id="16" dur="1000" fill="hold"/>
                                        <p:tgtEl>
                                          <p:spTgt spid="6072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7252" grpId="0" bldLvl="0" animBg="1"/>
      <p:bldP spid="6072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842895"/>
            <a:ext cx="7777480" cy="1198880"/>
          </a:xfrm>
          <a:prstGeom prst="rect">
            <a:avLst/>
          </a:prstGeom>
          <a:noFill/>
        </p:spPr>
        <p:txBody>
          <a:bodyPr wrap="square" rtlCol="0">
            <a:spAutoFit/>
          </a:bodyPr>
          <a:lstStyle/>
          <a:p>
            <a:pPr algn="ctr"/>
            <a:r>
              <a:rPr lang="zh-CN" altLang="en-US" sz="7200" b="1" dirty="0">
                <a:solidFill>
                  <a:schemeClr val="bg1"/>
                </a:solidFill>
                <a:effectLst>
                  <a:outerShdw blurRad="12700" dist="12700" dir="8100000" algn="tr" rotWithShape="0">
                    <a:srgbClr val="0C89E6">
                      <a:alpha val="40000"/>
                    </a:srgbClr>
                  </a:outerShdw>
                </a:effectLst>
                <a:cs typeface="+mn-ea"/>
                <a:sym typeface="+mn-lt"/>
              </a:rPr>
              <a:t>什么是电信诈骗</a:t>
            </a:r>
          </a:p>
        </p:txBody>
      </p:sp>
      <p:sp>
        <p:nvSpPr>
          <p:cNvPr id="7" name="文本框 6"/>
          <p:cNvSpPr txBox="1"/>
          <p:nvPr/>
        </p:nvSpPr>
        <p:spPr>
          <a:xfrm>
            <a:off x="744854" y="431634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p>
              <a:pPr algn="dist"/>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a:ln w="0">
                    <a:noFill/>
                  </a:ln>
                  <a:solidFill>
                    <a:schemeClr val="bg1"/>
                  </a:solidFill>
                  <a:effectLst>
                    <a:outerShdw blurRad="50800" dist="50800" dir="5400000" algn="ctr" rotWithShape="0">
                      <a:srgbClr val="FFBE4A">
                        <a:alpha val="100000"/>
                      </a:srgbClr>
                    </a:outerShdw>
                  </a:effectLst>
                  <a:cs typeface="+mn-ea"/>
                  <a:sym typeface="+mn-lt"/>
                </a:rPr>
                <a:t>第二章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3"/>
          <p:cNvSpPr txBox="1">
            <a:spLocks noChangeArrowheads="1"/>
          </p:cNvSpPr>
          <p:nvPr/>
        </p:nvSpPr>
        <p:spPr bwMode="auto">
          <a:xfrm>
            <a:off x="1334135" y="2585085"/>
            <a:ext cx="6635115" cy="16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algn="just" fontAlgn="auto">
              <a:lnSpc>
                <a:spcPct val="200000"/>
              </a:lnSpc>
              <a:spcBef>
                <a:spcPct val="0"/>
              </a:spcBef>
              <a:buFont typeface="Arial" panose="020B0604020202020204" pitchFamily="34" charset="0"/>
              <a:buNone/>
            </a:pPr>
            <a:r>
              <a:rPr lang="en-US" altLang="zh-CN" sz="1800" dirty="0">
                <a:latin typeface="+mn-lt"/>
                <a:ea typeface="+mn-ea"/>
                <a:cs typeface="+mn-ea"/>
                <a:sym typeface="+mn-lt"/>
              </a:rPr>
              <a:t>                                                                 </a:t>
            </a:r>
            <a:r>
              <a:rPr lang="zh-CN" altLang="en-US" sz="1800" dirty="0">
                <a:latin typeface="+mn-lt"/>
                <a:ea typeface="+mn-ea"/>
                <a:cs typeface="+mn-ea"/>
                <a:sym typeface="+mn-lt"/>
              </a:rPr>
              <a:t>指犯罪分子通过获取被害人</a:t>
            </a:r>
            <a:r>
              <a:rPr lang="zh-CN" altLang="en-US" sz="1800" b="1" u="sng" dirty="0">
                <a:latin typeface="+mn-lt"/>
                <a:ea typeface="+mn-ea"/>
                <a:cs typeface="+mn-ea"/>
                <a:sym typeface="+mn-lt"/>
              </a:rPr>
              <a:t>信息</a:t>
            </a:r>
            <a:r>
              <a:rPr lang="zh-CN" altLang="en-US" sz="1800" dirty="0">
                <a:latin typeface="+mn-lt"/>
                <a:ea typeface="+mn-ea"/>
                <a:cs typeface="+mn-ea"/>
                <a:sym typeface="+mn-lt"/>
              </a:rPr>
              <a:t>，利用短信、电话、互联网等</a:t>
            </a:r>
            <a:r>
              <a:rPr lang="zh-CN" altLang="en-US" sz="1800" b="1" u="sng" dirty="0">
                <a:latin typeface="+mn-lt"/>
                <a:ea typeface="+mn-ea"/>
                <a:cs typeface="+mn-ea"/>
                <a:sym typeface="+mn-lt"/>
              </a:rPr>
              <a:t>通信手段</a:t>
            </a:r>
            <a:r>
              <a:rPr lang="zh-CN" altLang="en-US" sz="1800" dirty="0">
                <a:latin typeface="+mn-lt"/>
                <a:ea typeface="+mn-ea"/>
                <a:cs typeface="+mn-ea"/>
                <a:sym typeface="+mn-lt"/>
              </a:rPr>
              <a:t>，取得受害人信任后对其实施的以</a:t>
            </a:r>
            <a:r>
              <a:rPr lang="zh-CN" altLang="en-US" sz="1800" b="1" u="sng" dirty="0">
                <a:latin typeface="+mn-lt"/>
                <a:ea typeface="+mn-ea"/>
                <a:cs typeface="+mn-ea"/>
                <a:sym typeface="+mn-lt"/>
              </a:rPr>
              <a:t>骗取资金</a:t>
            </a:r>
            <a:r>
              <a:rPr lang="zh-CN" altLang="en-US" sz="1800" dirty="0">
                <a:latin typeface="+mn-lt"/>
                <a:ea typeface="+mn-ea"/>
                <a:cs typeface="+mn-ea"/>
                <a:sym typeface="+mn-lt"/>
              </a:rPr>
              <a:t>为目的的</a:t>
            </a:r>
            <a:r>
              <a:rPr lang="zh-CN" altLang="en-US" sz="1800" b="1" u="sng" dirty="0">
                <a:latin typeface="+mn-lt"/>
                <a:ea typeface="+mn-ea"/>
                <a:cs typeface="+mn-ea"/>
                <a:sym typeface="+mn-lt"/>
              </a:rPr>
              <a:t>非接触式</a:t>
            </a:r>
            <a:r>
              <a:rPr lang="zh-CN" altLang="en-US" sz="1800" dirty="0">
                <a:latin typeface="+mn-lt"/>
                <a:ea typeface="+mn-ea"/>
                <a:cs typeface="+mn-ea"/>
                <a:sym typeface="+mn-lt"/>
              </a:rPr>
              <a:t>诈骗犯罪活动。</a:t>
            </a:r>
          </a:p>
        </p:txBody>
      </p:sp>
      <p:sp>
        <p:nvSpPr>
          <p:cNvPr id="6" name="文本框 5"/>
          <p:cNvSpPr txBox="1"/>
          <p:nvPr/>
        </p:nvSpPr>
        <p:spPr bwMode="auto">
          <a:xfrm>
            <a:off x="1298575" y="4261485"/>
            <a:ext cx="5824855" cy="117788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fontAlgn="auto">
              <a:lnSpc>
                <a:spcPct val="200000"/>
              </a:lnSpc>
              <a:spcBef>
                <a:spcPts val="0"/>
              </a:spcBef>
              <a:buClrTx/>
              <a:buSzTx/>
              <a:buNone/>
            </a:pPr>
            <a:r>
              <a:rPr lang="zh-CN" altLang="en-US" sz="2000" dirty="0">
                <a:solidFill>
                  <a:srgbClr val="015FE7"/>
                </a:solidFill>
                <a:latin typeface="+mn-lt"/>
                <a:ea typeface="+mn-ea"/>
                <a:cs typeface="+mn-ea"/>
                <a:sym typeface="+mn-lt"/>
              </a:rPr>
              <a:t>它具有高科技性、强隐蔽性、涉及范围广等特点。</a:t>
            </a:r>
          </a:p>
          <a:p>
            <a:pPr lvl="0" algn="l" fontAlgn="auto">
              <a:lnSpc>
                <a:spcPct val="200000"/>
              </a:lnSpc>
              <a:spcBef>
                <a:spcPts val="0"/>
              </a:spcBef>
              <a:buClrTx/>
              <a:buSzTx/>
              <a:buNone/>
            </a:pPr>
            <a:r>
              <a:rPr lang="zh-CN" altLang="en-US" sz="1800" dirty="0">
                <a:latin typeface="+mn-lt"/>
                <a:ea typeface="+mn-ea"/>
                <a:cs typeface="+mn-ea"/>
                <a:sym typeface="+mn-lt"/>
              </a:rPr>
              <a:t>包括网络、电话、短信、QQ、微信诈骗等。</a:t>
            </a:r>
          </a:p>
        </p:txBody>
      </p:sp>
      <p:sp>
        <p:nvSpPr>
          <p:cNvPr id="607252" name="AutoShape 20"/>
          <p:cNvSpPr>
            <a:spLocks noChangeArrowheads="1"/>
          </p:cNvSpPr>
          <p:nvPr/>
        </p:nvSpPr>
        <p:spPr bwMode="auto">
          <a:xfrm>
            <a:off x="1449705" y="2774315"/>
            <a:ext cx="4064635" cy="439420"/>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dist">
              <a:buClrTx/>
              <a:buSzTx/>
              <a:buFontTx/>
            </a:pPr>
            <a:r>
              <a:rPr lang="zh-CN" altLang="en-US" sz="2000" dirty="0" smtClean="0">
                <a:solidFill>
                  <a:schemeClr val="bg1"/>
                </a:solidFill>
                <a:cs typeface="+mn-ea"/>
                <a:sym typeface="+mn-lt"/>
              </a:rPr>
              <a:t>电信诈骗实际上应该叫作通信诈骗</a:t>
            </a:r>
          </a:p>
        </p:txBody>
      </p:sp>
      <p:pic>
        <p:nvPicPr>
          <p:cNvPr id="9" name="图片 8" descr="51miz-E1133431-3F33426E"/>
          <p:cNvPicPr>
            <a:picLocks noChangeAspect="1"/>
          </p:cNvPicPr>
          <p:nvPr/>
        </p:nvPicPr>
        <p:blipFill>
          <a:blip r:embed="rId2"/>
          <a:stretch>
            <a:fillRect/>
          </a:stretch>
        </p:blipFill>
        <p:spPr>
          <a:xfrm>
            <a:off x="6488430" y="2412365"/>
            <a:ext cx="5316855" cy="3323590"/>
          </a:xfrm>
          <a:prstGeom prst="rect">
            <a:avLst/>
          </a:prstGeom>
        </p:spPr>
      </p:pic>
      <p:sp>
        <p:nvSpPr>
          <p:cNvPr id="8" name="TextBox 7"/>
          <p:cNvSpPr txBox="1"/>
          <p:nvPr/>
        </p:nvSpPr>
        <p:spPr>
          <a:xfrm>
            <a:off x="1298575"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015FE7"/>
                </a:solidFill>
                <a:effectLst/>
                <a:uLnTx/>
                <a:uFillTx/>
              </a:rPr>
              <a:t>PPT</a:t>
            </a:r>
            <a:r>
              <a:rPr kumimoji="0" lang="zh-CN" altLang="en-US" sz="100" b="0" i="0" u="none" strike="noStrike" kern="0" cap="none" spc="0" normalizeH="0" baseline="0" noProof="0" dirty="0" smtClean="0">
                <a:ln>
                  <a:noFill/>
                </a:ln>
                <a:solidFill>
                  <a:srgbClr val="015FE7"/>
                </a:solidFill>
                <a:effectLst/>
                <a:uLnTx/>
                <a:uFillTx/>
              </a:rPr>
              <a:t>下载 </a:t>
            </a:r>
            <a:r>
              <a:rPr kumimoji="0" lang="en-US" altLang="zh-CN" sz="100" b="0" i="0" u="none" strike="noStrike" kern="0" cap="none" spc="0" normalizeH="0" baseline="0" noProof="0" dirty="0" smtClean="0">
                <a:ln>
                  <a:noFill/>
                </a:ln>
                <a:solidFill>
                  <a:srgbClr val="015FE7"/>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gtEl>
                                        <p:attrNameLst>
                                          <p:attrName>style.visibility</p:attrName>
                                        </p:attrNameLst>
                                      </p:cBhvr>
                                      <p:to>
                                        <p:strVal val="visible"/>
                                      </p:to>
                                    </p:set>
                                    <p:animEffect transition="in" filter="fade">
                                      <p:cBhvr>
                                        <p:cTn id="14" dur="1000"/>
                                        <p:tgtEl>
                                          <p:spTgt spid="31747"/>
                                        </p:tgtEl>
                                      </p:cBhvr>
                                    </p:animEffect>
                                    <p:anim calcmode="lin" valueType="num">
                                      <p:cBhvr>
                                        <p:cTn id="15" dur="1000" fill="hold"/>
                                        <p:tgtEl>
                                          <p:spTgt spid="31747"/>
                                        </p:tgtEl>
                                        <p:attrNameLst>
                                          <p:attrName>ppt_x</p:attrName>
                                        </p:attrNameLst>
                                      </p:cBhvr>
                                      <p:tavLst>
                                        <p:tav tm="0">
                                          <p:val>
                                            <p:strVal val="#ppt_x"/>
                                          </p:val>
                                        </p:tav>
                                        <p:tav tm="100000">
                                          <p:val>
                                            <p:strVal val="#ppt_x"/>
                                          </p:val>
                                        </p:tav>
                                      </p:tavLst>
                                    </p:anim>
                                    <p:anim calcmode="lin" valueType="num">
                                      <p:cBhvr>
                                        <p:cTn id="16"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6" grpId="0"/>
      <p:bldP spid="60725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
          <p:cNvSpPr>
            <a:spLocks noChangeArrowheads="1"/>
          </p:cNvSpPr>
          <p:nvPr/>
        </p:nvSpPr>
        <p:spPr bwMode="auto">
          <a:xfrm>
            <a:off x="898525" y="3141980"/>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案件数量激增</a:t>
            </a:r>
          </a:p>
        </p:txBody>
      </p:sp>
      <p:sp>
        <p:nvSpPr>
          <p:cNvPr id="8" name="文本框 7"/>
          <p:cNvSpPr txBox="1"/>
          <p:nvPr/>
        </p:nvSpPr>
        <p:spPr bwMode="auto">
          <a:xfrm>
            <a:off x="3296285" y="2956560"/>
            <a:ext cx="6078220"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近10年，国内电信诈骗案件以每年20%-30%的速度激增。</a:t>
            </a:r>
          </a:p>
        </p:txBody>
      </p:sp>
      <p:sp>
        <p:nvSpPr>
          <p:cNvPr id="2" name="文本框 1"/>
          <p:cNvSpPr txBox="1"/>
          <p:nvPr/>
        </p:nvSpPr>
        <p:spPr>
          <a:xfrm>
            <a:off x="800735" y="2370455"/>
            <a:ext cx="3027680" cy="521970"/>
          </a:xfrm>
          <a:prstGeom prst="rect">
            <a:avLst/>
          </a:prstGeom>
          <a:noFill/>
        </p:spPr>
        <p:txBody>
          <a:bodyPr wrap="none" rtlCol="0">
            <a:spAutoFit/>
          </a:bodyPr>
          <a:lstStyle/>
          <a:p>
            <a:pPr algn="l" eaLnBrk="1" hangingPunct="1">
              <a:spcBef>
                <a:spcPct val="0"/>
              </a:spcBef>
              <a:buFont typeface="Arial" panose="020B0604020202020204" pitchFamily="34" charset="0"/>
              <a:buNone/>
            </a:pPr>
            <a:r>
              <a:rPr lang="zh-CN" altLang="en-US" sz="2800">
                <a:solidFill>
                  <a:srgbClr val="015FE7"/>
                </a:solidFill>
                <a:cs typeface="+mn-ea"/>
                <a:sym typeface="+mn-lt"/>
              </a:rPr>
              <a:t>电信诈骗形势严峻</a:t>
            </a:r>
          </a:p>
        </p:txBody>
      </p:sp>
      <p:sp>
        <p:nvSpPr>
          <p:cNvPr id="5" name="文本框 3"/>
          <p:cNvSpPr>
            <a:spLocks noChangeArrowheads="1"/>
          </p:cNvSpPr>
          <p:nvPr/>
        </p:nvSpPr>
        <p:spPr bwMode="auto">
          <a:xfrm>
            <a:off x="898525" y="383222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经济损失惨</a:t>
            </a:r>
          </a:p>
        </p:txBody>
      </p:sp>
      <p:sp>
        <p:nvSpPr>
          <p:cNvPr id="6" name="文本框 5"/>
          <p:cNvSpPr txBox="1"/>
          <p:nvPr/>
        </p:nvSpPr>
        <p:spPr bwMode="auto">
          <a:xfrm>
            <a:off x="3296285" y="3683634"/>
            <a:ext cx="731583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2015年，经济损失高达222亿。目前，单个案件最高的一个多亿。</a:t>
            </a:r>
          </a:p>
        </p:txBody>
      </p:sp>
      <p:sp>
        <p:nvSpPr>
          <p:cNvPr id="7" name="文本框 3"/>
          <p:cNvSpPr>
            <a:spLocks noChangeArrowheads="1"/>
          </p:cNvSpPr>
          <p:nvPr/>
        </p:nvSpPr>
        <p:spPr bwMode="auto">
          <a:xfrm>
            <a:off x="898525" y="4522470"/>
            <a:ext cx="2411095"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诈骗黑产业链已形成</a:t>
            </a:r>
          </a:p>
        </p:txBody>
      </p:sp>
      <p:sp>
        <p:nvSpPr>
          <p:cNvPr id="9" name="文本框 8"/>
          <p:cNvSpPr txBox="1"/>
          <p:nvPr/>
        </p:nvSpPr>
        <p:spPr bwMode="auto">
          <a:xfrm>
            <a:off x="3296285" y="4365625"/>
            <a:ext cx="694499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人数多，分工明确，开发制作、批发零售、诈骗实施、分赃销赃等。</a:t>
            </a:r>
          </a:p>
        </p:txBody>
      </p:sp>
      <p:sp>
        <p:nvSpPr>
          <p:cNvPr id="13" name="文本框 3"/>
          <p:cNvSpPr>
            <a:spLocks noChangeArrowheads="1"/>
          </p:cNvSpPr>
          <p:nvPr/>
        </p:nvSpPr>
        <p:spPr bwMode="auto">
          <a:xfrm>
            <a:off x="898525" y="5212715"/>
            <a:ext cx="2411095"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诈骗手段不断翻新</a:t>
            </a:r>
          </a:p>
        </p:txBody>
      </p:sp>
      <p:sp>
        <p:nvSpPr>
          <p:cNvPr id="14" name="文本框 13"/>
          <p:cNvSpPr txBox="1"/>
          <p:nvPr/>
        </p:nvSpPr>
        <p:spPr bwMode="auto">
          <a:xfrm>
            <a:off x="3296285" y="5045709"/>
            <a:ext cx="8484870"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涉罪、传票、社保、医保、退税、快递、购物、信用卡、贷款、等新手段层出不穷。</a:t>
            </a:r>
          </a:p>
        </p:txBody>
      </p:sp>
      <p:pic>
        <p:nvPicPr>
          <p:cNvPr id="16" name="图片 15" descr="51miz-E1133428-D375207C"/>
          <p:cNvPicPr>
            <a:picLocks noChangeAspect="1"/>
          </p:cNvPicPr>
          <p:nvPr/>
        </p:nvPicPr>
        <p:blipFill>
          <a:blip r:embed="rId2"/>
          <a:stretch>
            <a:fillRect/>
          </a:stretch>
        </p:blipFill>
        <p:spPr>
          <a:xfrm>
            <a:off x="9615805" y="2447290"/>
            <a:ext cx="1694815" cy="2712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ppt_x</p:attrName>
                                        </p:attrNameLst>
                                      </p:cBhvr>
                                      <p:tavLst>
                                        <p:tav tm="0">
                                          <p:val>
                                            <p:strVal val="#ppt_x-.2"/>
                                          </p:val>
                                        </p:tav>
                                        <p:tav tm="100000">
                                          <p:val>
                                            <p:strVal val="#ppt_x"/>
                                          </p:val>
                                        </p:tav>
                                      </p:tavLst>
                                    </p:anim>
                                    <p:anim calcmode="lin" valueType="num">
                                      <p:cBhvr>
                                        <p:cTn id="4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ppt_x</p:attrName>
                                        </p:attrNameLst>
                                      </p:cBhvr>
                                      <p:tavLst>
                                        <p:tav tm="0">
                                          <p:val>
                                            <p:strVal val="#ppt_x-.2"/>
                                          </p:val>
                                        </p:tav>
                                        <p:tav tm="100000">
                                          <p:val>
                                            <p:strVal val="#ppt_x"/>
                                          </p:val>
                                        </p:tav>
                                      </p:tavLst>
                                    </p:anim>
                                    <p:anim calcmode="lin" valueType="num">
                                      <p:cBhvr>
                                        <p:cTn id="5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
                                        </p:tgtEl>
                                      </p:cBhvr>
                                    </p:animEffect>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8" grpId="0"/>
      <p:bldP spid="5" grpId="0" bldLvl="0" animBg="1"/>
      <p:bldP spid="6" grpId="0"/>
      <p:bldP spid="7" grpId="0" bldLvl="0" animBg="1"/>
      <p:bldP spid="9" grpId="0"/>
      <p:bldP spid="13" grpId="0" bldLvl="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2756535"/>
            <a:ext cx="9139555"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电信诈骗的常见套路</a:t>
            </a:r>
          </a:p>
        </p:txBody>
      </p:sp>
      <p:sp>
        <p:nvSpPr>
          <p:cNvPr id="7" name="文本框 6"/>
          <p:cNvSpPr txBox="1"/>
          <p:nvPr/>
        </p:nvSpPr>
        <p:spPr>
          <a:xfrm>
            <a:off x="744854" y="4236335"/>
            <a:ext cx="7154545" cy="398780"/>
          </a:xfrm>
          <a:prstGeom prst="rect">
            <a:avLst/>
          </a:prstGeom>
          <a:noFill/>
        </p:spPr>
        <p:txBody>
          <a:bodyPr wrap="square" rtlCol="0">
            <a:spAutoFit/>
          </a:bodyPr>
          <a:lstStyle/>
          <a:p>
            <a:pPr algn="ct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defPPr>
                <a:defRPr lang="zh-CN"/>
              </a:defPPr>
              <a:lvl1pPr algn="dist">
                <a:defRPr sz="2400" b="1">
                  <a:ln w="0">
                    <a:noFill/>
                  </a:ln>
                  <a:solidFill>
                    <a:schemeClr val="bg1"/>
                  </a:solidFill>
                  <a:effectLst>
                    <a:outerShdw blurRad="50800" dist="50800" dir="5400000" algn="ctr" rotWithShape="0">
                      <a:srgbClr val="FFBE4A">
                        <a:alpha val="100000"/>
                      </a:srgbClr>
                    </a:outerShdw>
                  </a:effectLst>
                  <a:cs typeface="+mn-ea"/>
                </a:defRPr>
              </a:lvl1pPr>
            </a:lstStyle>
            <a:p>
              <a:r>
                <a:rPr lang="en-US" altLang="zh-CN" dirty="0">
                  <a:sym typeface="+mn-lt"/>
                </a:rPr>
                <a:t>—</a:t>
              </a:r>
              <a:r>
                <a:rPr lang="zh-CN" altLang="en-US" dirty="0">
                  <a:sym typeface="+mn-lt"/>
                </a:rPr>
                <a:t>第三章</a:t>
              </a:r>
              <a:r>
                <a:rPr lang="en-US" altLang="zh-CN" dirty="0">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25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eogbir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思源黑体 CN Normal"/>
        <a:font script="Hebr" typeface="思源黑体 CN Norm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思源黑体 CN Normal"/>
        <a:font script="Hebr" typeface="思源黑体 CN Norm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TotalTime>
  <Words>865</Words>
  <Application>Microsoft Office PowerPoint</Application>
  <PresentationFormat>宽屏</PresentationFormat>
  <Paragraphs>109</Paragraphs>
  <Slides>22</Slides>
  <Notes>6</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22</vt:i4>
      </vt:variant>
    </vt:vector>
  </HeadingPairs>
  <TitlesOfParts>
    <vt:vector size="32" baseType="lpstr">
      <vt:lpstr>Meiryo</vt:lpstr>
      <vt:lpstr>思源黑体 CN Normal</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45</cp:revision>
  <dcterms:created xsi:type="dcterms:W3CDTF">2022-02-20T12:37:00Z</dcterms:created>
  <dcterms:modified xsi:type="dcterms:W3CDTF">2023-01-17T02:58:34Z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D018E92A907441118AD40CE940C66040</vt:lpwstr>
  </property>
  <property fmtid="{D5CDD505-2E9C-101B-9397-08002B2CF9AE}" pid="3" name="KSOProductBuildVer">
    <vt:lpwstr>2052-11.1.0.11691</vt:lpwstr>
  </property>
</Properties>
</file>