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9"/>
  </p:notesMasterIdLst>
  <p:sldIdLst>
    <p:sldId id="303" r:id="rId4"/>
    <p:sldId id="257" r:id="rId5"/>
    <p:sldId id="259" r:id="rId6"/>
    <p:sldId id="264" r:id="rId7"/>
    <p:sldId id="267" r:id="rId8"/>
    <p:sldId id="261" r:id="rId9"/>
    <p:sldId id="268" r:id="rId10"/>
    <p:sldId id="269" r:id="rId11"/>
    <p:sldId id="266" r:id="rId12"/>
    <p:sldId id="294" r:id="rId13"/>
    <p:sldId id="270" r:id="rId14"/>
    <p:sldId id="295" r:id="rId15"/>
    <p:sldId id="273" r:id="rId16"/>
    <p:sldId id="296" r:id="rId17"/>
    <p:sldId id="275" r:id="rId18"/>
    <p:sldId id="297" r:id="rId19"/>
    <p:sldId id="277" r:id="rId20"/>
    <p:sldId id="298" r:id="rId21"/>
    <p:sldId id="279" r:id="rId22"/>
    <p:sldId id="299" r:id="rId23"/>
    <p:sldId id="281" r:id="rId24"/>
    <p:sldId id="300" r:id="rId25"/>
    <p:sldId id="283" r:id="rId26"/>
    <p:sldId id="301" r:id="rId27"/>
    <p:sldId id="285" r:id="rId28"/>
    <p:sldId id="287" r:id="rId29"/>
    <p:sldId id="302" r:id="rId30"/>
    <p:sldId id="262" r:id="rId31"/>
    <p:sldId id="288" r:id="rId32"/>
    <p:sldId id="263" r:id="rId33"/>
    <p:sldId id="289" r:id="rId34"/>
    <p:sldId id="291" r:id="rId35"/>
    <p:sldId id="292" r:id="rId36"/>
    <p:sldId id="304" r:id="rId37"/>
    <p:sldId id="305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203864"/>
    <a:srgbClr val="189FA0"/>
    <a:srgbClr val="E6E6E6"/>
    <a:srgbClr val="2F5597"/>
    <a:srgbClr val="B6F4F4"/>
    <a:srgbClr val="BDF5F5"/>
    <a:srgbClr val="404040"/>
    <a:srgbClr val="09F7B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79A4-5EB8-4844-A8DA-FECBEE62F7EF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4664A-BA29-48D1-A65B-C256484A26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66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4664A-BA29-48D1-A65B-C256484A264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8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074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C17C6D4-A64E-4E0F-94D7-98C2FAF33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6611CE34-095D-4D9F-9B9A-CBB596E2D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54A60B4-21ED-403C-9ABB-73C672AE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0C43C12-4C76-4E77-AC46-601C1DCC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1EBE77D-540C-4E44-B524-7519EDD1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8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491BB2F-8F8C-44A1-9CFA-C3D945B3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A6C2EEF-0779-403A-9DAC-9CA9E43D7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6A816A9-9807-43CF-A752-EBF51CBFA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25188FB-687F-4D19-A81C-0725865A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83DD25C-DDE4-4B10-9CAB-87CFF152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0E6E8E48-607C-4A6A-8A31-724A1F6D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3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AB36C81-83C9-49BD-BF88-2828E7E9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70F50D1-1B17-4B9B-A262-5720EEE5C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7867A4A-E4E9-4042-BD17-DAFDFCE4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2668FF-E850-4352-B420-FC5B3F24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E87A466-0877-409C-8865-6D2FD654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1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2AABE35D-9990-47DA-9673-CFEDA36F1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F40E38D-EF84-4765-8056-676D95FDB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F52662C-0FC2-4F74-939A-02E77AB4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DCC36A-CD70-476B-B011-0C301C27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85A4E74-D122-4F68-8936-ADAB5D87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1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4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4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07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86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03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29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4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6F2181-35D2-4298-B94C-3A540B18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568D756-37A8-46FF-AA6B-573E8838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A5407CD-1818-4674-9E30-C6517CAF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27BE3D4-F188-412B-A988-F33691E7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98A4735-F275-4E2E-8F52-7904EDD8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12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21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84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87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05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38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20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3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64F98DE-515D-4EC8-BAF7-4D3BFD38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001B90A-D1E0-42A5-BEAF-1A6D9260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0F84854-77EB-4D03-9C91-755F1E66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72CC286-C090-44B5-BD12-6D685066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7DF43A8-AF3E-4584-8EED-9BB2E840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10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26A84FF-23A2-4BB8-AFE0-FB3F5A53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7EE1CFD-9E00-46F2-B07A-EE211082E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5FCF38A-8ED1-4DC7-BAFF-885FC1D86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BB57B77-6BB1-4437-A00F-8B4120F6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00AF1B7-26B4-4C46-8470-63893FCD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B4ACB02-C4BB-4D00-9E6A-8C7CF31C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85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79D4C0B-CB83-4094-950F-3F2C8DC8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D7F0A2A-F5A5-47CE-A024-999166DC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66B9DB9-8A5E-43C2-856B-33274676E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BB3A70AC-61F2-4E1E-B41B-6A9BEC70A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9959566-29A4-4575-A788-5E041C701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79A44495-CC76-4C86-9E29-70E9FF9C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EB21D574-326C-43CB-A891-F3E191EC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68735A6-B6AB-4A87-A35E-A0EEC6BB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15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79D4C0B-CB83-4094-950F-3F2C8DC8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D7F0A2A-F5A5-47CE-A024-999166DC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66B9DB9-8A5E-43C2-856B-33274676E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BB3A70AC-61F2-4E1E-B41B-6A9BEC70A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9959566-29A4-4575-A788-5E041C701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79A44495-CC76-4C86-9E29-70E9FF9C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EB21D574-326C-43CB-A891-F3E191EC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68735A6-B6AB-4A87-A35E-A0EEC6BB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3647" y="669941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870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2CDA258-D8ED-41BF-A6F1-6C1925E3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8ABF72AB-4848-40EA-9ED4-83192AF2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F7BE5602-43A0-4304-B3EA-2C42A53C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17D6C10-DF7F-48A2-AC79-E8F2C127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39DE8441-D083-4EEF-B803-7E654654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D22A434D-D1C7-48D3-BBC3-F774BB39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C9DD3F5-F628-436F-86CB-A6483C23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48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0105C4F-B5F4-47DC-B00D-179F46AD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F658CD-CAE1-4B26-BC5F-BBE52A059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368762E-884D-47CF-95D0-D6A21DE43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32E1E22-631D-4A8E-A17B-B5682FFE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B8B5E4B-F6B3-4660-AAE3-B8336283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C7256D0-9B28-426B-8283-7FC2A5D8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9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110732FC-F4AE-4718-8192-E52743B9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94D2173-C2A5-4C75-9EEA-87525299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49DB5D1-FFE7-41BF-BC27-DBE2B818F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FF34-F7E3-4C25-9283-7BC980C1D3BD}" type="datetimeFigureOut">
              <a:rPr lang="zh-CN" altLang="en-US" smtClean="0"/>
              <a:t>2023/1/16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BA88697-D77A-4B56-A7FE-AF410F980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12E77F2-A95A-40D6-B896-604EC7188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7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>
            <a:extLst>
              <a:ext uri="{FF2B5EF4-FFF2-40B4-BE49-F238E27FC236}">
                <a16:creationId xmlns:a16="http://schemas.microsoft.com/office/drawing/2014/main" xmlns="" id="{E5BDC48B-6629-4C5C-B42B-160EDA8ED961}"/>
              </a:ext>
            </a:extLst>
          </p:cNvPr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>
            <a:extLst>
              <a:ext uri="{FF2B5EF4-FFF2-40B4-BE49-F238E27FC236}">
                <a16:creationId xmlns:a16="http://schemas.microsoft.com/office/drawing/2014/main" xmlns="" id="{6175E7BB-F8A8-4BFA-A8CF-2B84A1AC5D41}"/>
              </a:ext>
            </a:extLst>
          </p:cNvPr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5D20549-842C-49E1-AAF9-62A03C37E928}"/>
              </a:ext>
            </a:extLst>
          </p:cNvPr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BF68EED-95B4-46A6-82A9-180FB8A60CA7}"/>
              </a:ext>
            </a:extLst>
          </p:cNvPr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xmlns="" id="{B45A1102-9173-4FC3-8AB3-095C15FB8B60}"/>
              </a:ext>
            </a:extLst>
          </p:cNvPr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>
            <a:extLst>
              <a:ext uri="{FF2B5EF4-FFF2-40B4-BE49-F238E27FC236}">
                <a16:creationId xmlns:a16="http://schemas.microsoft.com/office/drawing/2014/main" xmlns="" id="{85E33058-4D9C-47B0-8B81-00BBE10DD019}"/>
              </a:ext>
            </a:extLst>
          </p:cNvPr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6349E940-524E-43C9-9399-FA451CA516B7}"/>
              </a:ext>
            </a:extLst>
          </p:cNvPr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>
            <a:extLst>
              <a:ext uri="{FF2B5EF4-FFF2-40B4-BE49-F238E27FC236}">
                <a16:creationId xmlns:a16="http://schemas.microsoft.com/office/drawing/2014/main" xmlns="" id="{3C6DBC2B-EBC0-4476-A593-8C06CB68205D}"/>
              </a:ext>
            </a:extLst>
          </p:cNvPr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88AD851F-492B-4549-8D58-B6A59D9BAF55}"/>
              </a:ext>
            </a:extLst>
          </p:cNvPr>
          <p:cNvSpPr txBox="1"/>
          <p:nvPr/>
        </p:nvSpPr>
        <p:spPr>
          <a:xfrm>
            <a:off x="3848858" y="2228671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轻松成交客户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A208F961-8B7F-40A8-A347-E3CC48A62342}"/>
              </a:ext>
            </a:extLst>
          </p:cNvPr>
          <p:cNvSpPr txBox="1"/>
          <p:nvPr/>
        </p:nvSpPr>
        <p:spPr>
          <a:xfrm>
            <a:off x="4501139" y="4468573"/>
            <a:ext cx="4807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销售经验分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享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售技巧培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训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售课程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C35C54EC-DA55-45B3-A2BE-00568E1E1A47}"/>
              </a:ext>
            </a:extLst>
          </p:cNvPr>
          <p:cNvCxnSpPr>
            <a:cxnSpLocks/>
          </p:cNvCxnSpPr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A5BE0485-5665-45C0-84AF-39BCCC84B5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D08891E-ECDC-4B09-A75A-444B9A61EF32}"/>
              </a:ext>
            </a:extLst>
          </p:cNvPr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06562ED0-B6FF-4D1E-A5E0-D08F05E8956F}"/>
              </a:ext>
            </a:extLst>
          </p:cNvPr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>
            <a:extLst>
              <a:ext uri="{FF2B5EF4-FFF2-40B4-BE49-F238E27FC236}">
                <a16:creationId xmlns:a16="http://schemas.microsoft.com/office/drawing/2014/main" xmlns="" id="{26B870B9-3CE2-4F2E-B29D-EBEF8A87A07E}"/>
              </a:ext>
            </a:extLst>
          </p:cNvPr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>
            <a:extLst>
              <a:ext uri="{FF2B5EF4-FFF2-40B4-BE49-F238E27FC236}">
                <a16:creationId xmlns:a16="http://schemas.microsoft.com/office/drawing/2014/main" xmlns="" id="{FEAE3788-2A26-49A9-ADF3-A04C16A29942}"/>
              </a:ext>
            </a:extLst>
          </p:cNvPr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>
            <a:extLst>
              <a:ext uri="{FF2B5EF4-FFF2-40B4-BE49-F238E27FC236}">
                <a16:creationId xmlns:a16="http://schemas.microsoft.com/office/drawing/2014/main" xmlns="" id="{5D39FF6A-3669-462B-A310-6CB289969335}"/>
              </a:ext>
            </a:extLst>
          </p:cNvPr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7AB9B793-5F33-4B91-98C6-9C92C2B637E3}"/>
              </a:ext>
            </a:extLst>
          </p:cNvPr>
          <p:cNvSpPr txBox="1"/>
          <p:nvPr/>
        </p:nvSpPr>
        <p:spPr>
          <a:xfrm>
            <a:off x="3848858" y="3781496"/>
            <a:ext cx="589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zh-CN" altLang="en-US" sz="2000" dirty="0">
                <a:cs typeface="+mn-ea"/>
                <a:sym typeface="+mn-lt"/>
              </a:rPr>
              <a:t>优品</a:t>
            </a:r>
            <a:r>
              <a:rPr lang="en-US" altLang="zh-CN" sz="2000" dirty="0" smtClean="0">
                <a:cs typeface="+mn-ea"/>
                <a:sym typeface="+mn-lt"/>
              </a:rPr>
              <a:t>PPT</a:t>
            </a:r>
            <a:r>
              <a:rPr lang="zh-CN" altLang="en-US" sz="2000" dirty="0" smtClean="0">
                <a:cs typeface="+mn-ea"/>
                <a:sym typeface="+mn-lt"/>
              </a:rPr>
              <a:t>         </a:t>
            </a:r>
            <a:r>
              <a:rPr lang="zh-CN" altLang="en-US" sz="2000" dirty="0">
                <a:cs typeface="+mn-ea"/>
                <a:sym typeface="+mn-lt"/>
              </a:rPr>
              <a:t>时间：</a:t>
            </a:r>
            <a:r>
              <a:rPr lang="en-US" altLang="zh-CN" sz="2000" dirty="0" smtClean="0">
                <a:cs typeface="+mn-ea"/>
                <a:sym typeface="+mn-lt"/>
              </a:rPr>
              <a:t>20XX</a:t>
            </a:r>
            <a:r>
              <a:rPr lang="zh-CN" altLang="en-US" sz="2000" dirty="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6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6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î$1îḍè">
            <a:extLst>
              <a:ext uri="{FF2B5EF4-FFF2-40B4-BE49-F238E27FC236}">
                <a16:creationId xmlns:a16="http://schemas.microsoft.com/office/drawing/2014/main" xmlns="" id="{A1C24AF3-1046-4354-BF9F-487E2730FF07}"/>
              </a:ext>
            </a:extLst>
          </p:cNvPr>
          <p:cNvSpPr/>
          <p:nvPr/>
        </p:nvSpPr>
        <p:spPr>
          <a:xfrm>
            <a:off x="0" y="4119327"/>
            <a:ext cx="12192000" cy="2738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íṡľíḍê">
            <a:extLst>
              <a:ext uri="{FF2B5EF4-FFF2-40B4-BE49-F238E27FC236}">
                <a16:creationId xmlns:a16="http://schemas.microsoft.com/office/drawing/2014/main" xmlns="" id="{C9618CEB-241B-4022-B943-A4C60CC06050}"/>
              </a:ext>
            </a:extLst>
          </p:cNvPr>
          <p:cNvSpPr/>
          <p:nvPr/>
        </p:nvSpPr>
        <p:spPr>
          <a:xfrm>
            <a:off x="6242804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5" name="ïṥḻiḋe">
            <a:extLst>
              <a:ext uri="{FF2B5EF4-FFF2-40B4-BE49-F238E27FC236}">
                <a16:creationId xmlns:a16="http://schemas.microsoft.com/office/drawing/2014/main" xmlns="" id="{30E352B8-0F50-49D3-BDFF-4BADC5CC94EA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9" name="îŝľíḓé">
            <a:extLst>
              <a:ext uri="{FF2B5EF4-FFF2-40B4-BE49-F238E27FC236}">
                <a16:creationId xmlns:a16="http://schemas.microsoft.com/office/drawing/2014/main" xmlns="" id="{7F93EC1A-3F71-4AC8-8672-9B3DC1145B5B}"/>
              </a:ext>
            </a:extLst>
          </p:cNvPr>
          <p:cNvSpPr/>
          <p:nvPr/>
        </p:nvSpPr>
        <p:spPr>
          <a:xfrm>
            <a:off x="660401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iṥľiḍè">
            <a:extLst>
              <a:ext uri="{FF2B5EF4-FFF2-40B4-BE49-F238E27FC236}">
                <a16:creationId xmlns:a16="http://schemas.microsoft.com/office/drawing/2014/main" xmlns="" id="{283F55FA-8273-4F7F-B6E9-94B8AC48CE8D}"/>
              </a:ext>
            </a:extLst>
          </p:cNvPr>
          <p:cNvSpPr/>
          <p:nvPr/>
        </p:nvSpPr>
        <p:spPr bwMode="auto">
          <a:xfrm>
            <a:off x="683004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b="1" dirty="0">
                <a:cs typeface="+mn-ea"/>
                <a:sym typeface="+mn-lt"/>
              </a:rPr>
              <a:t>将产品的价值用时间来换算，精确到一天会花多少钱。</a:t>
            </a:r>
            <a:r>
              <a:rPr lang="zh-CN" altLang="en-US" sz="1400" dirty="0">
                <a:cs typeface="+mn-ea"/>
                <a:sym typeface="+mn-lt"/>
              </a:rPr>
              <a:t>比如“一只手表的价格是</a:t>
            </a:r>
            <a:r>
              <a:rPr lang="en-US" altLang="zh-CN" sz="1400" dirty="0">
                <a:cs typeface="+mn-ea"/>
                <a:sym typeface="+mn-lt"/>
              </a:rPr>
              <a:t>3680</a:t>
            </a:r>
            <a:r>
              <a:rPr lang="zh-CN" altLang="en-US" sz="1400" dirty="0">
                <a:cs typeface="+mn-ea"/>
                <a:sym typeface="+mn-lt"/>
              </a:rPr>
              <a:t>使用寿命是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年，那么一年的费用是</a:t>
            </a:r>
            <a:r>
              <a:rPr lang="en-US" altLang="zh-CN" sz="1400" dirty="0">
                <a:cs typeface="+mn-ea"/>
                <a:sym typeface="+mn-lt"/>
              </a:rPr>
              <a:t>736</a:t>
            </a:r>
            <a:r>
              <a:rPr lang="zh-CN" altLang="en-US" sz="1400" dirty="0">
                <a:cs typeface="+mn-ea"/>
                <a:sym typeface="+mn-lt"/>
              </a:rPr>
              <a:t>元，一个月只花</a:t>
            </a:r>
            <a:r>
              <a:rPr lang="en-US" altLang="zh-CN" sz="1400" dirty="0">
                <a:cs typeface="+mn-ea"/>
                <a:sym typeface="+mn-lt"/>
              </a:rPr>
              <a:t>61</a:t>
            </a:r>
            <a:r>
              <a:rPr lang="zh-CN" altLang="en-US" sz="1400" dirty="0">
                <a:cs typeface="+mn-ea"/>
                <a:sym typeface="+mn-lt"/>
              </a:rPr>
              <a:t>元钱就可以了。多么物超所值啊！</a:t>
            </a:r>
          </a:p>
        </p:txBody>
      </p:sp>
      <p:sp>
        <p:nvSpPr>
          <p:cNvPr id="23" name="ï$ḻîḓé">
            <a:extLst>
              <a:ext uri="{FF2B5EF4-FFF2-40B4-BE49-F238E27FC236}">
                <a16:creationId xmlns:a16="http://schemas.microsoft.com/office/drawing/2014/main" xmlns="" id="{0C3BB262-9532-42D3-AD77-80EF8DB7A90B}"/>
              </a:ext>
            </a:extLst>
          </p:cNvPr>
          <p:cNvSpPr/>
          <p:nvPr/>
        </p:nvSpPr>
        <p:spPr>
          <a:xfrm>
            <a:off x="683004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周期分解法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íṩ1iḓê">
            <a:extLst>
              <a:ext uri="{FF2B5EF4-FFF2-40B4-BE49-F238E27FC236}">
                <a16:creationId xmlns:a16="http://schemas.microsoft.com/office/drawing/2014/main" xmlns="" id="{C86B5CA5-EFCE-4A11-A335-96782A8BD65A}"/>
              </a:ext>
            </a:extLst>
          </p:cNvPr>
          <p:cNvSpPr/>
          <p:nvPr/>
        </p:nvSpPr>
        <p:spPr>
          <a:xfrm>
            <a:off x="2572788" y="2674419"/>
            <a:ext cx="1476722" cy="1476722"/>
          </a:xfrm>
          <a:prstGeom prst="ellipse">
            <a:avLst/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ŝḻîdè">
            <a:extLst>
              <a:ext uri="{FF2B5EF4-FFF2-40B4-BE49-F238E27FC236}">
                <a16:creationId xmlns:a16="http://schemas.microsoft.com/office/drawing/2014/main" xmlns="" id="{B456C61F-5CA4-43B9-A818-B45A361504D2}"/>
              </a:ext>
            </a:extLst>
          </p:cNvPr>
          <p:cNvSpPr/>
          <p:nvPr/>
        </p:nvSpPr>
        <p:spPr>
          <a:xfrm>
            <a:off x="3013265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îŝľîḋè">
            <a:extLst>
              <a:ext uri="{FF2B5EF4-FFF2-40B4-BE49-F238E27FC236}">
                <a16:creationId xmlns:a16="http://schemas.microsoft.com/office/drawing/2014/main" xmlns="" id="{D7E1850A-502E-4FD5-9257-F8FB0F9B035F}"/>
              </a:ext>
            </a:extLst>
          </p:cNvPr>
          <p:cNvSpPr/>
          <p:nvPr/>
        </p:nvSpPr>
        <p:spPr>
          <a:xfrm>
            <a:off x="3140992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ïŝ1íḋe">
            <a:extLst>
              <a:ext uri="{FF2B5EF4-FFF2-40B4-BE49-F238E27FC236}">
                <a16:creationId xmlns:a16="http://schemas.microsoft.com/office/drawing/2014/main" xmlns="" id="{DC84D759-809E-4AD1-8726-CE0E291D573F}"/>
              </a:ext>
            </a:extLst>
          </p:cNvPr>
          <p:cNvSpPr/>
          <p:nvPr/>
        </p:nvSpPr>
        <p:spPr bwMode="auto">
          <a:xfrm>
            <a:off x="6265407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dirty="0">
                <a:cs typeface="+mn-ea"/>
                <a:sym typeface="+mn-lt"/>
              </a:rPr>
              <a:t>当顾客要求价格便宜的时候，不少专销员会样说“你只当打牌输了的。</a:t>
            </a:r>
            <a:r>
              <a:rPr lang="en-US" altLang="zh-CN" sz="1400" dirty="0">
                <a:cs typeface="+mn-ea"/>
                <a:sym typeface="+mn-lt"/>
              </a:rPr>
              <a:t>"</a:t>
            </a:r>
            <a:r>
              <a:rPr lang="zh-CN" altLang="en-US" sz="1400" dirty="0">
                <a:cs typeface="+mn-ea"/>
                <a:sym typeface="+mn-lt"/>
              </a:rPr>
              <a:t>其实这是错误的，少了钱会让顾客觉得亏了些什么，心情较为痛苦。</a:t>
            </a:r>
            <a:r>
              <a:rPr lang="zh-CN" altLang="en-US" sz="1400" b="1" dirty="0">
                <a:cs typeface="+mn-ea"/>
                <a:sym typeface="+mn-lt"/>
              </a:rPr>
              <a:t>正确的说法应该是“就当您打牌赢了给自己个奖励”，避免了痛苦，转移成了快乐。</a:t>
            </a:r>
          </a:p>
        </p:txBody>
      </p:sp>
      <p:sp>
        <p:nvSpPr>
          <p:cNvPr id="33" name="íṩľiḍe">
            <a:extLst>
              <a:ext uri="{FF2B5EF4-FFF2-40B4-BE49-F238E27FC236}">
                <a16:creationId xmlns:a16="http://schemas.microsoft.com/office/drawing/2014/main" xmlns="" id="{36E4D0FC-3D28-48E1-8C18-B3962E76B30F}"/>
              </a:ext>
            </a:extLst>
          </p:cNvPr>
          <p:cNvSpPr/>
          <p:nvPr/>
        </p:nvSpPr>
        <p:spPr>
          <a:xfrm>
            <a:off x="6265407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以“多”取代“少”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ïṩḻîde">
            <a:extLst>
              <a:ext uri="{FF2B5EF4-FFF2-40B4-BE49-F238E27FC236}">
                <a16:creationId xmlns:a16="http://schemas.microsoft.com/office/drawing/2014/main" xmlns="" id="{F079FF2B-D3BA-4B50-B14F-5FAB0B6C1EDF}"/>
              </a:ext>
            </a:extLst>
          </p:cNvPr>
          <p:cNvSpPr/>
          <p:nvPr/>
        </p:nvSpPr>
        <p:spPr>
          <a:xfrm>
            <a:off x="8142491" y="2696428"/>
            <a:ext cx="1476722" cy="1476722"/>
          </a:xfrm>
          <a:prstGeom prst="ellipse">
            <a:avLst/>
          </a:prstGeom>
          <a:solidFill>
            <a:srgbClr val="189F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ïŝľiḍê">
            <a:extLst>
              <a:ext uri="{FF2B5EF4-FFF2-40B4-BE49-F238E27FC236}">
                <a16:creationId xmlns:a16="http://schemas.microsoft.com/office/drawing/2014/main" xmlns="" id="{9528CA87-9052-4EA6-B0B8-3F99B1249A95}"/>
              </a:ext>
            </a:extLst>
          </p:cNvPr>
          <p:cNvSpPr/>
          <p:nvPr/>
        </p:nvSpPr>
        <p:spPr>
          <a:xfrm>
            <a:off x="8595668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i$ḻîḋè">
            <a:extLst>
              <a:ext uri="{FF2B5EF4-FFF2-40B4-BE49-F238E27FC236}">
                <a16:creationId xmlns:a16="http://schemas.microsoft.com/office/drawing/2014/main" xmlns="" id="{3B199A71-CFE9-48C6-B744-4B659814EF80}"/>
              </a:ext>
            </a:extLst>
          </p:cNvPr>
          <p:cNvSpPr/>
          <p:nvPr/>
        </p:nvSpPr>
        <p:spPr>
          <a:xfrm>
            <a:off x="8723395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235083"/>
      </p:ext>
    </p:extLst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 animBg="1"/>
      <p:bldP spid="8" grpId="0" animBg="1"/>
      <p:bldP spid="9" grpId="0" animBg="1"/>
      <p:bldP spid="15" grpId="0"/>
      <p:bldP spid="19" grpId="0" animBg="1"/>
      <p:bldP spid="21" grpId="0"/>
      <p:bldP spid="23" grpId="0"/>
      <p:bldP spid="25" grpId="0" animBg="1"/>
      <p:bldP spid="27" grpId="0" animBg="1"/>
      <p:bldP spid="29" grpId="0" animBg="1"/>
      <p:bldP spid="31" grpId="0"/>
      <p:bldP spid="33" grpId="0"/>
      <p:bldP spid="35" grpId="0" animBg="1"/>
      <p:bldP spid="37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477077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我认识你们老总，便宜点，行吗？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其实顾客说认识老总，他就真的认识吗？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99%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的人不认识，最多跟老总有一面之缘，泛泛之交。</a:t>
            </a: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所以对待不认识说认识老总的人，不要当面揭穿，而是把面子给他，但绝不降价。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0E1798BA-EB53-4BA8-984E-19BF93A26DFE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24" y="669941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49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xmlns="" id="{6F7B4F7E-6252-4C34-A04A-9092A15C468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C9098C86-FE67-4AE1-83AA-F5C00B139A38}"/>
              </a:ext>
            </a:extLst>
          </p:cNvPr>
          <p:cNvGrpSpPr/>
          <p:nvPr/>
        </p:nvGrpSpPr>
        <p:grpSpPr>
          <a:xfrm>
            <a:off x="1901698" y="3015582"/>
            <a:ext cx="8388603" cy="2585323"/>
            <a:chOff x="1356065" y="3107022"/>
            <a:chExt cx="8388603" cy="258532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8BFB8564-85DC-4C1D-AD2B-816A24586C8D}"/>
                </a:ext>
              </a:extLst>
            </p:cNvPr>
            <p:cNvSpPr/>
            <p:nvPr/>
          </p:nvSpPr>
          <p:spPr>
            <a:xfrm>
              <a:off x="3365507" y="3107022"/>
              <a:ext cx="6379161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我们可以这么说：“能接待我们老总的朋友，我很荣幸承认他是老总的朋友，并且感到荣幸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F05959"/>
                  </a:solidFill>
                  <a:cs typeface="+mn-ea"/>
                  <a:sym typeface="+mn-lt"/>
                </a:rPr>
                <a:t>下面开始转折：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“只是，现在商场做活动，价格已经是最优惠了，对于您来我们店里买东西这件事，我一定告诉我们老总，让我们老总对您表示感谢！”就可以了。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C33A0C66-370D-42C3-BFB5-5A363305F95E}"/>
                </a:ext>
              </a:extLst>
            </p:cNvPr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xmlns="" id="{1666FEEF-F738-4755-992C-AB68ECB9A8C5}"/>
                  </a:ext>
                </a:extLst>
              </p:cNvPr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xmlns="" id="{1362B5D2-09BF-4255-963F-116BED665C69}"/>
                  </a:ext>
                </a:extLst>
              </p:cNvPr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19" name="ïṥḻiḋe">
            <a:extLst>
              <a:ext uri="{FF2B5EF4-FFF2-40B4-BE49-F238E27FC236}">
                <a16:creationId xmlns:a16="http://schemas.microsoft.com/office/drawing/2014/main" xmlns="" id="{056D4CD8-CAFF-47C4-B1A9-541B7C21579C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357809"/>
            <a:ext cx="274947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老顾客也没有优惠吗？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当老顾客提出优惠的时候，我们不能直接拒绝。</a:t>
            </a: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错误做法：“有些专销员会说您是老顾客更应该知道这里不能优惠！”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这样就把老顾客给打击了，老顾客就会想：“我来这么多次了，难道我不知道不能优惠吗？我也就这么问问。”直接打击顾客对品牌的好感。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A9D7336-C099-4D43-808A-E570A0C6C934}"/>
              </a:ext>
            </a:extLst>
          </p:cNvPr>
          <p:cNvSpPr/>
          <p:nvPr/>
        </p:nvSpPr>
        <p:spPr>
          <a:xfrm>
            <a:off x="3510286" y="2990716"/>
            <a:ext cx="5400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的老顾客创造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80%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效益，千万别宰老顾客</a:t>
            </a:r>
          </a:p>
        </p:txBody>
      </p:sp>
      <p:sp>
        <p:nvSpPr>
          <p:cNvPr id="14" name="idea_115886">
            <a:extLst>
              <a:ext uri="{FF2B5EF4-FFF2-40B4-BE49-F238E27FC236}">
                <a16:creationId xmlns:a16="http://schemas.microsoft.com/office/drawing/2014/main" xmlns="" id="{255D49F9-98D3-452D-9571-B6A696C05BBE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18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5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6" name="矩形: 圆顶角 15">
            <a:extLst>
              <a:ext uri="{FF2B5EF4-FFF2-40B4-BE49-F238E27FC236}">
                <a16:creationId xmlns:a16="http://schemas.microsoft.com/office/drawing/2014/main" xmlns="" id="{3A9B4A56-0DBC-4DAF-83CE-85E3F502A176}"/>
              </a:ext>
            </a:extLst>
          </p:cNvPr>
          <p:cNvSpPr/>
          <p:nvPr/>
        </p:nvSpPr>
        <p:spPr>
          <a:xfrm flipV="1">
            <a:off x="1352550" y="462267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="" id="{6EE2D453-74D7-416F-BB5C-3FF1CA5E7DCB}"/>
              </a:ext>
            </a:extLst>
          </p:cNvPr>
          <p:cNvSpPr/>
          <p:nvPr/>
        </p:nvSpPr>
        <p:spPr>
          <a:xfrm>
            <a:off x="1111949" y="1998981"/>
            <a:ext cx="10058971" cy="3215640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D0FB25D0-E9E4-48EA-BA2A-4934C99172F2}"/>
              </a:ext>
            </a:extLst>
          </p:cNvPr>
          <p:cNvGrpSpPr/>
          <p:nvPr/>
        </p:nvGrpSpPr>
        <p:grpSpPr>
          <a:xfrm>
            <a:off x="1901698" y="2629502"/>
            <a:ext cx="8827262" cy="1892826"/>
            <a:chOff x="1356065" y="3107022"/>
            <a:chExt cx="8827262" cy="189282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22095C77-5A4D-42F2-B583-9EF14A9AB165}"/>
                </a:ext>
              </a:extLst>
            </p:cNvPr>
            <p:cNvSpPr/>
            <p:nvPr/>
          </p:nvSpPr>
          <p:spPr>
            <a:xfrm>
              <a:off x="3365507" y="3107022"/>
              <a:ext cx="6817820" cy="189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首先要把面子给老顾客，让老顾客感觉到你的诚意，可以这么说：</a:t>
              </a:r>
              <a:r>
                <a:rPr lang="zh-CN" altLang="en-US" sz="2000" b="1" dirty="0">
                  <a:solidFill>
                    <a:srgbClr val="F05959"/>
                  </a:solidFill>
                  <a:cs typeface="+mn-ea"/>
                  <a:sym typeface="+mn-lt"/>
                </a:rPr>
                <a:t>感谢您一直以来对我这么照顾，能结识您这样的朋友我感到很高兴，只是我真的没那么大的权力，要不您下次来有赠品的话，我申请一下，给您多留一个”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就可以了。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A2D152B-8C39-44D1-ADF6-875745807EEE}"/>
                </a:ext>
              </a:extLst>
            </p:cNvPr>
            <p:cNvGrpSpPr/>
            <p:nvPr/>
          </p:nvGrpSpPr>
          <p:grpSpPr>
            <a:xfrm>
              <a:off x="1356065" y="3231017"/>
              <a:ext cx="1737085" cy="1737085"/>
              <a:chOff x="1205548" y="2489030"/>
              <a:chExt cx="1737085" cy="1737085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xmlns="" id="{F8BDE864-30B9-4F48-A40A-05436DEC8DD2}"/>
                  </a:ext>
                </a:extLst>
              </p:cNvPr>
              <p:cNvSpPr/>
              <p:nvPr/>
            </p:nvSpPr>
            <p:spPr>
              <a:xfrm>
                <a:off x="1205548" y="2489030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xmlns="" id="{465411DA-AF8D-4A72-823C-B026D473CC06}"/>
                  </a:ext>
                </a:extLst>
              </p:cNvPr>
              <p:cNvSpPr/>
              <p:nvPr/>
            </p:nvSpPr>
            <p:spPr>
              <a:xfrm>
                <a:off x="1622683" y="3007191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9E2A39D-7CD3-4B05-81EA-4E3CE34109C8}"/>
              </a:ext>
            </a:extLst>
          </p:cNvPr>
          <p:cNvSpPr/>
          <p:nvPr/>
        </p:nvSpPr>
        <p:spPr>
          <a:xfrm>
            <a:off x="1598888" y="5361884"/>
            <a:ext cx="8884920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老顾客本身是因为和你有感情才来的，而不是为了你比别的地方便宜才来的，只要你不比别的地方高就可以了！就能留住老顾客！</a:t>
            </a:r>
          </a:p>
        </p:txBody>
      </p:sp>
      <p:sp>
        <p:nvSpPr>
          <p:cNvPr id="24" name="ïṥḻiḋe">
            <a:extLst>
              <a:ext uri="{FF2B5EF4-FFF2-40B4-BE49-F238E27FC236}">
                <a16:creationId xmlns:a16="http://schemas.microsoft.com/office/drawing/2014/main" xmlns="" id="{6BD23607-6FD4-4651-9B65-7073AC099EA4}"/>
              </a:ext>
            </a:extLst>
          </p:cNvPr>
          <p:cNvSpPr txBox="1"/>
          <p:nvPr/>
        </p:nvSpPr>
        <p:spPr>
          <a:xfrm>
            <a:off x="666750" y="128490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64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7" grpId="0" animBg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801314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162099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第一个问题，我们可以直接回答她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但第二个问题我们怎么回答都不对，因为只要你回答了第二个问题，顾客会一直问下去，问到她满意为止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所以遇到这个问题我们要引导她。</a:t>
            </a:r>
          </a:p>
        </p:txBody>
      </p:sp>
      <p:sp>
        <p:nvSpPr>
          <p:cNvPr id="23" name="idea_115886">
            <a:extLst>
              <a:ext uri="{FF2B5EF4-FFF2-40B4-BE49-F238E27FC236}">
                <a16:creationId xmlns:a16="http://schemas.microsoft.com/office/drawing/2014/main" xmlns="" id="{91ACBB97-1C51-43E6-ABDA-620B1124C619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9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3123565C-5F83-426E-96A9-7DDEF0E360B9}"/>
              </a:ext>
            </a:extLst>
          </p:cNvPr>
          <p:cNvGrpSpPr/>
          <p:nvPr/>
        </p:nvGrpSpPr>
        <p:grpSpPr>
          <a:xfrm>
            <a:off x="1901698" y="3015582"/>
            <a:ext cx="8388603" cy="2169825"/>
            <a:chOff x="1356065" y="3107022"/>
            <a:chExt cx="8388603" cy="2169825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F372D21A-665E-4697-A6A8-C89010B24208}"/>
                </a:ext>
              </a:extLst>
            </p:cNvPr>
            <p:cNvSpPr/>
            <p:nvPr/>
          </p:nvSpPr>
          <p:spPr>
            <a:xfrm>
              <a:off x="3365507" y="3107022"/>
              <a:ext cx="6379161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先反问顾客“您什么时候注意到我们品牌的？”</a:t>
              </a: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没听说的顾客大多会回答“今天刚注意到。”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专销员即可讲一句“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那太好了，您先坐下正好了解一下。</a:t>
              </a:r>
              <a:r>
                <a:rPr lang="en-US" altLang="zh-CN" dirty="0">
                  <a:solidFill>
                    <a:srgbClr val="FF0000"/>
                  </a:solidFill>
                  <a:cs typeface="+mn-ea"/>
                  <a:sym typeface="+mn-lt"/>
                </a:rPr>
                <a:t>〃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直接将问题带过去，不在这个问题上过多纠缠。</a:t>
              </a: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592F7868-3421-4BF4-9FB7-D1B079A65413}"/>
                </a:ext>
              </a:extLst>
            </p:cNvPr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DF88659C-D9C5-4B39-BDD2-32CABE8462F9}"/>
                  </a:ext>
                </a:extLst>
              </p:cNvPr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xmlns="" id="{0AEBECDD-88DD-4986-AE8A-986FF5C3AF85}"/>
                  </a:ext>
                </a:extLst>
              </p:cNvPr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28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146706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款式过时了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162099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这样的问题分为两种情况：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一种是真的过时了；另一种是新款顾客看错了，看成过时的了。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应对方法：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顾客说：“过时了！”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我说：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“所以现在买最实惠。”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68993818-DF1C-4D6B-BEAF-D8DE35004F6D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77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345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: 圆顶角 10">
            <a:extLst>
              <a:ext uri="{FF2B5EF4-FFF2-40B4-BE49-F238E27FC236}">
                <a16:creationId xmlns:a16="http://schemas.microsoft.com/office/drawing/2014/main" xmlns="" id="{3A3F6C91-964E-44BE-AB8E-7D97E3DAC8D1}"/>
              </a:ext>
            </a:extLst>
          </p:cNvPr>
          <p:cNvSpPr/>
          <p:nvPr/>
        </p:nvSpPr>
        <p:spPr>
          <a:xfrm flipV="1">
            <a:off x="1352550" y="468363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xmlns="" id="{70B994F5-0147-40A8-AA5E-D4A1CE57F185}"/>
              </a:ext>
            </a:extLst>
          </p:cNvPr>
          <p:cNvSpPr/>
          <p:nvPr/>
        </p:nvSpPr>
        <p:spPr>
          <a:xfrm>
            <a:off x="1111949" y="2059941"/>
            <a:ext cx="10058971" cy="3830585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8360DAE6-5EA9-49BD-BFC2-D12B326C9C7D}"/>
              </a:ext>
            </a:extLst>
          </p:cNvPr>
          <p:cNvGrpSpPr/>
          <p:nvPr/>
        </p:nvGrpSpPr>
        <p:grpSpPr>
          <a:xfrm>
            <a:off x="1901698" y="2561621"/>
            <a:ext cx="1737085" cy="1737085"/>
            <a:chOff x="1205548" y="2764469"/>
            <a:chExt cx="1737085" cy="1737085"/>
          </a:xfrm>
          <a:solidFill>
            <a:srgbClr val="203864"/>
          </a:solidFill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A5987793-648D-4E16-93CA-6D5A59B14003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grpFill/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B3F9D260-1FB9-48F6-B0BB-F2F74E6F3A3F}"/>
                </a:ext>
              </a:extLst>
            </p:cNvPr>
            <p:cNvSpPr/>
            <p:nvPr/>
          </p:nvSpPr>
          <p:spPr>
            <a:xfrm>
              <a:off x="1622685" y="3370503"/>
              <a:ext cx="902811" cy="52565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D0D4E448-0A27-4DA6-8836-1A3A030906CF}"/>
              </a:ext>
            </a:extLst>
          </p:cNvPr>
          <p:cNvSpPr/>
          <p:nvPr/>
        </p:nvSpPr>
        <p:spPr>
          <a:xfrm>
            <a:off x="4104338" y="2470626"/>
            <a:ext cx="637947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应对方法：“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是的，这一款确实和以前的那一款有些类似，只是我们在这里做了些创新，在这里也做了一些创新在这里还做了一些创新</a:t>
            </a:r>
            <a:r>
              <a:rPr lang="en-US" altLang="zh-CN" dirty="0">
                <a:cs typeface="+mn-ea"/>
                <a:sym typeface="+mn-lt"/>
              </a:rPr>
              <a:t>..”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最后让顾客自己得出结论，这是新款。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不要否定你的顾客，即使他是错的也要先认同再引导。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8973742B-CED7-42FF-A3F4-7027DAA2367D}"/>
              </a:ext>
            </a:extLst>
          </p:cNvPr>
          <p:cNvSpPr/>
          <p:nvPr/>
        </p:nvSpPr>
        <p:spPr>
          <a:xfrm>
            <a:off x="3157033" y="451062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一是不能否定顾客“这是新品您看错了！”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7DA2E3AA-45B9-45B7-B3FD-89E0998A5DF3}"/>
              </a:ext>
            </a:extLst>
          </p:cNvPr>
          <p:cNvSpPr/>
          <p:nvPr/>
        </p:nvSpPr>
        <p:spPr>
          <a:xfrm>
            <a:off x="7182272" y="445049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二是不能承认这是老款，因为它确实是新款！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8C1FCA91-8562-4036-A593-DBF1D2662FD0}"/>
              </a:ext>
            </a:extLst>
          </p:cNvPr>
          <p:cNvGrpSpPr/>
          <p:nvPr/>
        </p:nvGrpSpPr>
        <p:grpSpPr>
          <a:xfrm>
            <a:off x="2459990" y="4581412"/>
            <a:ext cx="658401" cy="784222"/>
            <a:chOff x="2459990" y="4756041"/>
            <a:chExt cx="658401" cy="784222"/>
          </a:xfrm>
        </p:grpSpPr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xmlns="" id="{34161B79-F0D4-4164-BCDE-C87B4115BFF3}"/>
                </a:ext>
              </a:extLst>
            </p:cNvPr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EE814638-19F7-4EC8-AEE0-966735F94B4F}"/>
                </a:ext>
              </a:extLst>
            </p:cNvPr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D22A382A-E2E8-46D8-9724-09B81F489C79}"/>
              </a:ext>
            </a:extLst>
          </p:cNvPr>
          <p:cNvGrpSpPr/>
          <p:nvPr/>
        </p:nvGrpSpPr>
        <p:grpSpPr>
          <a:xfrm>
            <a:off x="6523871" y="4538590"/>
            <a:ext cx="658401" cy="784222"/>
            <a:chOff x="2459990" y="4756041"/>
            <a:chExt cx="658401" cy="784222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A008B037-2B67-43D2-B589-A0CE1640A390}"/>
                </a:ext>
              </a:extLst>
            </p:cNvPr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EE2989EF-35A8-4657-AD25-680BBC61F62B}"/>
                </a:ext>
              </a:extLst>
            </p:cNvPr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164695B0-D4B3-4883-B6E8-3077CDF507EA}"/>
              </a:ext>
            </a:extLst>
          </p:cNvPr>
          <p:cNvSpPr/>
          <p:nvPr/>
        </p:nvSpPr>
        <p:spPr>
          <a:xfrm>
            <a:off x="3257680" y="5966212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不要否定你的顾客，即使他是错的也要先认同再引导。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58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/>
      <p:bldP spid="11" grpId="0" animBg="1"/>
      <p:bldP spid="12" grpId="0" animBg="1"/>
      <p:bldP spid="19" grpId="0"/>
      <p:bldP spid="20" grpId="0"/>
      <p:bldP spid="2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“超出我预算了”“我钱没带够！”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不要随便给顾客转介商品，要先了解顾客的真实想法。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直接问顾客“先生，您的预算是多少？”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这样顾客会报一个数字，根据他报的数字来判断他的意图到底是什么。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D16B7BC3-43D7-42DA-8087-7897C01D7D19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5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ṣľidè">
            <a:extLst>
              <a:ext uri="{FF2B5EF4-FFF2-40B4-BE49-F238E27FC236}">
                <a16:creationId xmlns:a16="http://schemas.microsoft.com/office/drawing/2014/main" xmlns="" id="{2251D102-78FA-4856-A83A-0149C0377C0E}"/>
              </a:ext>
            </a:extLst>
          </p:cNvPr>
          <p:cNvSpPr/>
          <p:nvPr/>
        </p:nvSpPr>
        <p:spPr>
          <a:xfrm>
            <a:off x="7002888" y="0"/>
            <a:ext cx="5189112" cy="6858000"/>
          </a:xfrm>
          <a:custGeom>
            <a:avLst/>
            <a:gdLst>
              <a:gd name="connsiteX0" fmla="*/ 1294115 w 5189112"/>
              <a:gd name="connsiteY0" fmla="*/ 0 h 6858000"/>
              <a:gd name="connsiteX1" fmla="*/ 5189112 w 5189112"/>
              <a:gd name="connsiteY1" fmla="*/ 0 h 6858000"/>
              <a:gd name="connsiteX2" fmla="*/ 5189112 w 5189112"/>
              <a:gd name="connsiteY2" fmla="*/ 6858000 h 6858000"/>
              <a:gd name="connsiteX3" fmla="*/ 0 w 5189112"/>
              <a:gd name="connsiteY3" fmla="*/ 6858000 h 6858000"/>
              <a:gd name="connsiteX4" fmla="*/ 78502 w 5189112"/>
              <a:gd name="connsiteY4" fmla="*/ 6790001 h 6858000"/>
              <a:gd name="connsiteX5" fmla="*/ 1930655 w 5189112"/>
              <a:gd name="connsiteY5" fmla="*/ 2605314 h 6858000"/>
              <a:gd name="connsiteX6" fmla="*/ 1373177 w 5189112"/>
              <a:gd name="connsiteY6" fmla="*/ 1543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9112" h="6858000">
                <a:moveTo>
                  <a:pt x="1294115" y="0"/>
                </a:moveTo>
                <a:lnTo>
                  <a:pt x="5189112" y="0"/>
                </a:lnTo>
                <a:lnTo>
                  <a:pt x="5189112" y="6858000"/>
                </a:lnTo>
                <a:lnTo>
                  <a:pt x="0" y="6858000"/>
                </a:lnTo>
                <a:lnTo>
                  <a:pt x="78502" y="6790001"/>
                </a:lnTo>
                <a:cubicBezTo>
                  <a:pt x="1216319" y="5755852"/>
                  <a:pt x="1930655" y="4264004"/>
                  <a:pt x="1930655" y="2605314"/>
                </a:cubicBezTo>
                <a:cubicBezTo>
                  <a:pt x="1930655" y="1727184"/>
                  <a:pt x="1730443" y="895816"/>
                  <a:pt x="1373177" y="154368"/>
                </a:cubicBez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Sḻïdè">
            <a:extLst>
              <a:ext uri="{FF2B5EF4-FFF2-40B4-BE49-F238E27FC236}">
                <a16:creationId xmlns:a16="http://schemas.microsoft.com/office/drawing/2014/main" xmlns="" id="{F8E2B0B6-986A-4A22-813C-96FEC783C479}"/>
              </a:ext>
            </a:extLst>
          </p:cNvPr>
          <p:cNvSpPr/>
          <p:nvPr/>
        </p:nvSpPr>
        <p:spPr>
          <a:xfrm>
            <a:off x="1" y="5903686"/>
            <a:ext cx="816429" cy="954314"/>
          </a:xfrm>
          <a:custGeom>
            <a:avLst/>
            <a:gdLst>
              <a:gd name="connsiteX0" fmla="*/ 128815 w 816429"/>
              <a:gd name="connsiteY0" fmla="*/ 0 h 954314"/>
              <a:gd name="connsiteX1" fmla="*/ 816429 w 816429"/>
              <a:gd name="connsiteY1" fmla="*/ 687614 h 954314"/>
              <a:gd name="connsiteX2" fmla="*/ 802459 w 816429"/>
              <a:gd name="connsiteY2" fmla="*/ 826193 h 954314"/>
              <a:gd name="connsiteX3" fmla="*/ 762688 w 816429"/>
              <a:gd name="connsiteY3" fmla="*/ 954314 h 954314"/>
              <a:gd name="connsiteX4" fmla="*/ 0 w 816429"/>
              <a:gd name="connsiteY4" fmla="*/ 954314 h 954314"/>
              <a:gd name="connsiteX5" fmla="*/ 0 w 816429"/>
              <a:gd name="connsiteY5" fmla="*/ 12986 h 95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429" h="954314">
                <a:moveTo>
                  <a:pt x="128815" y="0"/>
                </a:moveTo>
                <a:cubicBezTo>
                  <a:pt x="508574" y="0"/>
                  <a:pt x="816429" y="307855"/>
                  <a:pt x="816429" y="687614"/>
                </a:cubicBezTo>
                <a:cubicBezTo>
                  <a:pt x="816429" y="735084"/>
                  <a:pt x="811619" y="781430"/>
                  <a:pt x="802459" y="826193"/>
                </a:cubicBezTo>
                <a:lnTo>
                  <a:pt x="762688" y="954314"/>
                </a:lnTo>
                <a:lnTo>
                  <a:pt x="0" y="954314"/>
                </a:lnTo>
                <a:lnTo>
                  <a:pt x="0" y="12986"/>
                </a:lnTo>
                <a:close/>
              </a:path>
            </a:pathLst>
          </a:custGeom>
          <a:solidFill>
            <a:srgbClr val="203864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5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îṧľîḍé">
            <a:extLst>
              <a:ext uri="{FF2B5EF4-FFF2-40B4-BE49-F238E27FC236}">
                <a16:creationId xmlns:a16="http://schemas.microsoft.com/office/drawing/2014/main" xmlns="" id="{3F2FD3F3-FBE7-44C9-9F11-3A41C8E5F000}"/>
              </a:ext>
            </a:extLst>
          </p:cNvPr>
          <p:cNvSpPr txBox="1"/>
          <p:nvPr/>
        </p:nvSpPr>
        <p:spPr>
          <a:xfrm>
            <a:off x="853377" y="39791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3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iṩlïḓè">
            <a:extLst>
              <a:ext uri="{FF2B5EF4-FFF2-40B4-BE49-F238E27FC236}">
                <a16:creationId xmlns:a16="http://schemas.microsoft.com/office/drawing/2014/main" xmlns="" id="{40A63E08-3ABB-48B4-A930-D17EF0E9FABD}"/>
              </a:ext>
            </a:extLst>
          </p:cNvPr>
          <p:cNvSpPr txBox="1"/>
          <p:nvPr/>
        </p:nvSpPr>
        <p:spPr>
          <a:xfrm>
            <a:off x="853377" y="5028309"/>
            <a:ext cx="691215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5" name="íṧḻîde">
            <a:extLst>
              <a:ext uri="{FF2B5EF4-FFF2-40B4-BE49-F238E27FC236}">
                <a16:creationId xmlns:a16="http://schemas.microsoft.com/office/drawing/2014/main" xmlns="" id="{B2E0DEE2-733D-46DB-A5FC-2E2898CACF32}"/>
              </a:ext>
            </a:extLst>
          </p:cNvPr>
          <p:cNvSpPr txBox="1"/>
          <p:nvPr/>
        </p:nvSpPr>
        <p:spPr>
          <a:xfrm>
            <a:off x="853377" y="2930030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2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7" name="îś1íḍe">
            <a:extLst>
              <a:ext uri="{FF2B5EF4-FFF2-40B4-BE49-F238E27FC236}">
                <a16:creationId xmlns:a16="http://schemas.microsoft.com/office/drawing/2014/main" xmlns="" id="{F75DF2C4-89E9-442E-BB49-9B92977950D2}"/>
              </a:ext>
            </a:extLst>
          </p:cNvPr>
          <p:cNvSpPr txBox="1"/>
          <p:nvPr/>
        </p:nvSpPr>
        <p:spPr>
          <a:xfrm>
            <a:off x="853377" y="1880891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1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9" name="iśḻíḑê">
            <a:extLst>
              <a:ext uri="{FF2B5EF4-FFF2-40B4-BE49-F238E27FC236}">
                <a16:creationId xmlns:a16="http://schemas.microsoft.com/office/drawing/2014/main" xmlns="" id="{5796EF4F-47E0-40C8-993C-0E4B490CCBC7}"/>
              </a:ext>
            </a:extLst>
          </p:cNvPr>
          <p:cNvSpPr txBox="1"/>
          <p:nvPr/>
        </p:nvSpPr>
        <p:spPr>
          <a:xfrm>
            <a:off x="1658008" y="1929116"/>
            <a:ext cx="534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如何开场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íŝlïďé">
            <a:extLst>
              <a:ext uri="{FF2B5EF4-FFF2-40B4-BE49-F238E27FC236}">
                <a16:creationId xmlns:a16="http://schemas.microsoft.com/office/drawing/2014/main" xmlns="" id="{E9F8A76A-08D3-444B-8384-DF446D53EF97}"/>
              </a:ext>
            </a:extLst>
          </p:cNvPr>
          <p:cNvSpPr txBox="1"/>
          <p:nvPr/>
        </p:nvSpPr>
        <p:spPr>
          <a:xfrm>
            <a:off x="1658009" y="2978255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客户常用提问及对策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íṧlîďè">
            <a:extLst>
              <a:ext uri="{FF2B5EF4-FFF2-40B4-BE49-F238E27FC236}">
                <a16:creationId xmlns:a16="http://schemas.microsoft.com/office/drawing/2014/main" xmlns="" id="{78F11CE4-D80A-4506-9311-3DDF6A3F0395}"/>
              </a:ext>
            </a:extLst>
          </p:cNvPr>
          <p:cNvSpPr txBox="1"/>
          <p:nvPr/>
        </p:nvSpPr>
        <p:spPr>
          <a:xfrm>
            <a:off x="1658009" y="402739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成交的心理障碍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îṧḷíḍe">
            <a:extLst>
              <a:ext uri="{FF2B5EF4-FFF2-40B4-BE49-F238E27FC236}">
                <a16:creationId xmlns:a16="http://schemas.microsoft.com/office/drawing/2014/main" xmlns="" id="{F69AA682-FD92-42C9-9C7D-23ADE6B722CC}"/>
              </a:ext>
            </a:extLst>
          </p:cNvPr>
          <p:cNvSpPr txBox="1"/>
          <p:nvPr/>
        </p:nvSpPr>
        <p:spPr>
          <a:xfrm>
            <a:off x="1658009" y="507653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成交的时机判定及结束技巧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C4A90915-57FF-4E98-BE34-CAD59B6E4CC0}"/>
              </a:ext>
            </a:extLst>
          </p:cNvPr>
          <p:cNvSpPr txBox="1"/>
          <p:nvPr/>
        </p:nvSpPr>
        <p:spPr>
          <a:xfrm>
            <a:off x="853377" y="431642"/>
            <a:ext cx="4237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</a:t>
            </a:r>
            <a:r>
              <a:rPr lang="en-US" altLang="zh-CN" sz="32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5400" b="1" spc="3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xmlns="" id="{A2F89DB5-1931-4C63-98E2-F8D079CBE083}"/>
              </a:ext>
            </a:extLst>
          </p:cNvPr>
          <p:cNvSpPr/>
          <p:nvPr/>
        </p:nvSpPr>
        <p:spPr>
          <a:xfrm>
            <a:off x="7009129" y="10160"/>
            <a:ext cx="1930746" cy="6847840"/>
          </a:xfrm>
          <a:custGeom>
            <a:avLst/>
            <a:gdLst>
              <a:gd name="connsiteX0" fmla="*/ 1470206 w 2109841"/>
              <a:gd name="connsiteY0" fmla="*/ 0 h 7207262"/>
              <a:gd name="connsiteX1" fmla="*/ 2049326 w 2109841"/>
              <a:gd name="connsiteY1" fmla="*/ 3413760 h 7207262"/>
              <a:gd name="connsiteX2" fmla="*/ 179886 w 2109841"/>
              <a:gd name="connsiteY2" fmla="*/ 6868160 h 7207262"/>
              <a:gd name="connsiteX3" fmla="*/ 179886 w 2109841"/>
              <a:gd name="connsiteY3" fmla="*/ 6888480 h 7207262"/>
              <a:gd name="connsiteX0" fmla="*/ 1465126 w 2109024"/>
              <a:gd name="connsiteY0" fmla="*/ 0 h 7186942"/>
              <a:gd name="connsiteX1" fmla="*/ 2049326 w 2109024"/>
              <a:gd name="connsiteY1" fmla="*/ 3393440 h 7186942"/>
              <a:gd name="connsiteX2" fmla="*/ 179886 w 2109024"/>
              <a:gd name="connsiteY2" fmla="*/ 6847840 h 7186942"/>
              <a:gd name="connsiteX3" fmla="*/ 179886 w 2109024"/>
              <a:gd name="connsiteY3" fmla="*/ 6868160 h 7186942"/>
              <a:gd name="connsiteX0" fmla="*/ 1465126 w 2122512"/>
              <a:gd name="connsiteY0" fmla="*/ 0 h 7186942"/>
              <a:gd name="connsiteX1" fmla="*/ 2049326 w 2122512"/>
              <a:gd name="connsiteY1" fmla="*/ 3393440 h 7186942"/>
              <a:gd name="connsiteX2" fmla="*/ 179886 w 2122512"/>
              <a:gd name="connsiteY2" fmla="*/ 6847840 h 7186942"/>
              <a:gd name="connsiteX3" fmla="*/ 179886 w 2122512"/>
              <a:gd name="connsiteY3" fmla="*/ 6868160 h 7186942"/>
              <a:gd name="connsiteX0" fmla="*/ 1465126 w 2103955"/>
              <a:gd name="connsiteY0" fmla="*/ 0 h 7186942"/>
              <a:gd name="connsiteX1" fmla="*/ 2049326 w 2103955"/>
              <a:gd name="connsiteY1" fmla="*/ 3393440 h 7186942"/>
              <a:gd name="connsiteX2" fmla="*/ 179886 w 2103955"/>
              <a:gd name="connsiteY2" fmla="*/ 6847840 h 7186942"/>
              <a:gd name="connsiteX3" fmla="*/ 179886 w 2103955"/>
              <a:gd name="connsiteY3" fmla="*/ 6868160 h 7186942"/>
              <a:gd name="connsiteX0" fmla="*/ 1285240 w 1924069"/>
              <a:gd name="connsiteY0" fmla="*/ 0 h 6847840"/>
              <a:gd name="connsiteX1" fmla="*/ 1869440 w 1924069"/>
              <a:gd name="connsiteY1" fmla="*/ 3393440 h 6847840"/>
              <a:gd name="connsiteX2" fmla="*/ 0 w 1924069"/>
              <a:gd name="connsiteY2" fmla="*/ 6847840 h 6847840"/>
              <a:gd name="connsiteX0" fmla="*/ 1285240 w 1924069"/>
              <a:gd name="connsiteY0" fmla="*/ 0 h 6847840"/>
              <a:gd name="connsiteX1" fmla="*/ 1869440 w 1924069"/>
              <a:gd name="connsiteY1" fmla="*/ 3393440 h 6847840"/>
              <a:gd name="connsiteX2" fmla="*/ 0 w 1924069"/>
              <a:gd name="connsiteY2" fmla="*/ 6847840 h 6847840"/>
              <a:gd name="connsiteX0" fmla="*/ 1285240 w 1928149"/>
              <a:gd name="connsiteY0" fmla="*/ 0 h 6847840"/>
              <a:gd name="connsiteX1" fmla="*/ 1869440 w 1928149"/>
              <a:gd name="connsiteY1" fmla="*/ 3393440 h 6847840"/>
              <a:gd name="connsiteX2" fmla="*/ 0 w 1928149"/>
              <a:gd name="connsiteY2" fmla="*/ 6847840 h 6847840"/>
              <a:gd name="connsiteX0" fmla="*/ 1296670 w 1954839"/>
              <a:gd name="connsiteY0" fmla="*/ 0 h 6847840"/>
              <a:gd name="connsiteX1" fmla="*/ 1880870 w 1954839"/>
              <a:gd name="connsiteY1" fmla="*/ 3393440 h 6847840"/>
              <a:gd name="connsiteX2" fmla="*/ 0 w 1954839"/>
              <a:gd name="connsiteY2" fmla="*/ 6847840 h 6847840"/>
              <a:gd name="connsiteX0" fmla="*/ 1296670 w 1954839"/>
              <a:gd name="connsiteY0" fmla="*/ 0 h 6847840"/>
              <a:gd name="connsiteX1" fmla="*/ 1880870 w 1954839"/>
              <a:gd name="connsiteY1" fmla="*/ 3393440 h 6847840"/>
              <a:gd name="connsiteX2" fmla="*/ 0 w 1954839"/>
              <a:gd name="connsiteY2" fmla="*/ 6847840 h 6847840"/>
              <a:gd name="connsiteX0" fmla="*/ 1296670 w 1946644"/>
              <a:gd name="connsiteY0" fmla="*/ 0 h 6847840"/>
              <a:gd name="connsiteX1" fmla="*/ 1871345 w 1946644"/>
              <a:gd name="connsiteY1" fmla="*/ 3391535 h 6847840"/>
              <a:gd name="connsiteX2" fmla="*/ 0 w 1946644"/>
              <a:gd name="connsiteY2" fmla="*/ 6847840 h 6847840"/>
              <a:gd name="connsiteX0" fmla="*/ 1296670 w 1923836"/>
              <a:gd name="connsiteY0" fmla="*/ 0 h 6847840"/>
              <a:gd name="connsiteX1" fmla="*/ 1871345 w 1923836"/>
              <a:gd name="connsiteY1" fmla="*/ 3391535 h 6847840"/>
              <a:gd name="connsiteX2" fmla="*/ 0 w 1923836"/>
              <a:gd name="connsiteY2" fmla="*/ 6847840 h 6847840"/>
              <a:gd name="connsiteX0" fmla="*/ 1296670 w 1930746"/>
              <a:gd name="connsiteY0" fmla="*/ 0 h 6847840"/>
              <a:gd name="connsiteX1" fmla="*/ 1871345 w 1930746"/>
              <a:gd name="connsiteY1" fmla="*/ 3391535 h 6847840"/>
              <a:gd name="connsiteX2" fmla="*/ 0 w 1930746"/>
              <a:gd name="connsiteY2" fmla="*/ 6847840 h 684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0746" h="6847840">
                <a:moveTo>
                  <a:pt x="1296670" y="0"/>
                </a:moveTo>
                <a:cubicBezTo>
                  <a:pt x="1876636" y="1154853"/>
                  <a:pt x="2031577" y="2306108"/>
                  <a:pt x="1871345" y="3391535"/>
                </a:cubicBezTo>
                <a:cubicBezTo>
                  <a:pt x="1711113" y="4476962"/>
                  <a:pt x="1189143" y="5803900"/>
                  <a:pt x="0" y="6847840"/>
                </a:cubicBezTo>
              </a:path>
            </a:pathLst>
          </a:cu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íṡḷîḓé">
            <a:extLst>
              <a:ext uri="{FF2B5EF4-FFF2-40B4-BE49-F238E27FC236}">
                <a16:creationId xmlns:a16="http://schemas.microsoft.com/office/drawing/2014/main" xmlns="" id="{43ABF46A-CC19-435B-9DF0-B6745FC9C8A5}"/>
              </a:ext>
            </a:extLst>
          </p:cNvPr>
          <p:cNvSpPr/>
          <p:nvPr/>
        </p:nvSpPr>
        <p:spPr>
          <a:xfrm>
            <a:off x="6473371" y="0"/>
            <a:ext cx="3425370" cy="1712684"/>
          </a:xfrm>
          <a:custGeom>
            <a:avLst/>
            <a:gdLst>
              <a:gd name="connsiteX0" fmla="*/ 0 w 3425370"/>
              <a:gd name="connsiteY0" fmla="*/ 0 h 1712684"/>
              <a:gd name="connsiteX1" fmla="*/ 526143 w 3425370"/>
              <a:gd name="connsiteY1" fmla="*/ 0 h 1712684"/>
              <a:gd name="connsiteX2" fmla="*/ 1712686 w 3425370"/>
              <a:gd name="connsiteY2" fmla="*/ 1186543 h 1712684"/>
              <a:gd name="connsiteX3" fmla="*/ 2899229 w 3425370"/>
              <a:gd name="connsiteY3" fmla="*/ 0 h 1712684"/>
              <a:gd name="connsiteX4" fmla="*/ 3425370 w 3425370"/>
              <a:gd name="connsiteY4" fmla="*/ 0 h 1712684"/>
              <a:gd name="connsiteX5" fmla="*/ 3416528 w 3425370"/>
              <a:gd name="connsiteY5" fmla="*/ 175111 h 1712684"/>
              <a:gd name="connsiteX6" fmla="*/ 1712685 w 3425370"/>
              <a:gd name="connsiteY6" fmla="*/ 1712684 h 1712684"/>
              <a:gd name="connsiteX7" fmla="*/ 8843 w 3425370"/>
              <a:gd name="connsiteY7" fmla="*/ 175111 h 171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5370" h="1712684">
                <a:moveTo>
                  <a:pt x="0" y="0"/>
                </a:moveTo>
                <a:lnTo>
                  <a:pt x="526143" y="0"/>
                </a:lnTo>
                <a:cubicBezTo>
                  <a:pt x="526143" y="655310"/>
                  <a:pt x="1057376" y="1186543"/>
                  <a:pt x="1712686" y="1186543"/>
                </a:cubicBezTo>
                <a:cubicBezTo>
                  <a:pt x="2367996" y="1186543"/>
                  <a:pt x="2899229" y="655310"/>
                  <a:pt x="2899229" y="0"/>
                </a:cubicBezTo>
                <a:lnTo>
                  <a:pt x="3425370" y="0"/>
                </a:lnTo>
                <a:lnTo>
                  <a:pt x="3416528" y="175111"/>
                </a:lnTo>
                <a:cubicBezTo>
                  <a:pt x="3328821" y="1038743"/>
                  <a:pt x="2599457" y="1712684"/>
                  <a:pt x="1712685" y="1712684"/>
                </a:cubicBezTo>
                <a:cubicBezTo>
                  <a:pt x="825913" y="1712684"/>
                  <a:pt x="96549" y="1038743"/>
                  <a:pt x="8843" y="175111"/>
                </a:cubicBezTo>
                <a:close/>
              </a:path>
            </a:pathLst>
          </a:custGeom>
          <a:solidFill>
            <a:srgbClr val="189FA0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xmlns="" id="{9321DDAC-CD9D-4B29-A6D4-73A056757554}"/>
              </a:ext>
            </a:extLst>
          </p:cNvPr>
          <p:cNvSpPr/>
          <p:nvPr/>
        </p:nvSpPr>
        <p:spPr>
          <a:xfrm>
            <a:off x="8682232" y="33354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xmlns="" id="{02943901-D374-4A2B-AE94-DAFCEAE454A4}"/>
              </a:ext>
            </a:extLst>
          </p:cNvPr>
          <p:cNvSpPr/>
          <p:nvPr/>
        </p:nvSpPr>
        <p:spPr>
          <a:xfrm>
            <a:off x="8754685" y="3406263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xmlns="" id="{5DFBA4C1-E7FD-4879-8987-6DF8632B98C5}"/>
              </a:ext>
            </a:extLst>
          </p:cNvPr>
          <p:cNvSpPr/>
          <p:nvPr/>
        </p:nvSpPr>
        <p:spPr>
          <a:xfrm>
            <a:off x="8394685" y="43839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xmlns="" id="{66185D78-EB1C-4BEE-B80E-44EF18BC7119}"/>
              </a:ext>
            </a:extLst>
          </p:cNvPr>
          <p:cNvSpPr/>
          <p:nvPr/>
        </p:nvSpPr>
        <p:spPr>
          <a:xfrm>
            <a:off x="8466122" y="4453729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xmlns="" id="{77F85068-D7A8-49AD-98AB-89F081032AD9}"/>
              </a:ext>
            </a:extLst>
          </p:cNvPr>
          <p:cNvSpPr/>
          <p:nvPr/>
        </p:nvSpPr>
        <p:spPr>
          <a:xfrm>
            <a:off x="8759875" y="21056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xmlns="" id="{ADBB68AB-4C3B-40E5-8AFD-EB99CE783E00}"/>
              </a:ext>
            </a:extLst>
          </p:cNvPr>
          <p:cNvSpPr/>
          <p:nvPr/>
        </p:nvSpPr>
        <p:spPr>
          <a:xfrm>
            <a:off x="8826232" y="2170371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xmlns="" id="{6419D88E-8853-473B-9C43-8990F681206A}"/>
              </a:ext>
            </a:extLst>
          </p:cNvPr>
          <p:cNvSpPr/>
          <p:nvPr/>
        </p:nvSpPr>
        <p:spPr>
          <a:xfrm>
            <a:off x="7775714" y="56128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xmlns="" id="{C6FC5EE1-D078-48DD-9E04-D1CF232C949A}"/>
              </a:ext>
            </a:extLst>
          </p:cNvPr>
          <p:cNvSpPr/>
          <p:nvPr/>
        </p:nvSpPr>
        <p:spPr>
          <a:xfrm>
            <a:off x="7852231" y="5687686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05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3" grpId="0"/>
      <p:bldP spid="15" grpId="0"/>
      <p:bldP spid="17" grpId="0"/>
      <p:bldP spid="19" grpId="0"/>
      <p:bldP spid="23" grpId="0"/>
      <p:bldP spid="27" grpId="0"/>
      <p:bldP spid="31" grpId="0"/>
      <p:bldP spid="34" grpId="0"/>
      <p:bldP spid="37" grpId="0" animBg="1"/>
      <p:bldP spid="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xmlns="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2E2965F-C7E7-47A4-A2E2-ADEAC3445FFA}"/>
              </a:ext>
            </a:extLst>
          </p:cNvPr>
          <p:cNvSpPr/>
          <p:nvPr/>
        </p:nvSpPr>
        <p:spPr>
          <a:xfrm>
            <a:off x="6297930" y="3086400"/>
            <a:ext cx="4466742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那就是想便宜一点。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我们通过沟通、触摸等方式继续介绍商品让他爱不释手。</a:t>
            </a:r>
          </a:p>
        </p:txBody>
      </p:sp>
      <p:sp>
        <p:nvSpPr>
          <p:cNvPr id="12" name="左大括号 11">
            <a:extLst>
              <a:ext uri="{FF2B5EF4-FFF2-40B4-BE49-F238E27FC236}">
                <a16:creationId xmlns:a16="http://schemas.microsoft.com/office/drawing/2014/main" xmlns="" id="{15E412D4-BB0A-49EF-9E22-B9EDAA2293C0}"/>
              </a:ext>
            </a:extLst>
          </p:cNvPr>
          <p:cNvSpPr/>
          <p:nvPr/>
        </p:nvSpPr>
        <p:spPr>
          <a:xfrm>
            <a:off x="3779520" y="2845226"/>
            <a:ext cx="243840" cy="2954291"/>
          </a:xfrm>
          <a:prstGeom prst="leftBrace">
            <a:avLst>
              <a:gd name="adj1" fmla="val 102083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181CB5CD-E5B4-42D2-87C7-B811901B739D}"/>
              </a:ext>
            </a:extLst>
          </p:cNvPr>
          <p:cNvGrpSpPr/>
          <p:nvPr/>
        </p:nvGrpSpPr>
        <p:grpSpPr>
          <a:xfrm>
            <a:off x="4160520" y="3048697"/>
            <a:ext cx="1935480" cy="852414"/>
            <a:chOff x="4160520" y="2141220"/>
            <a:chExt cx="1935480" cy="852414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xmlns="" id="{A5C1D9E5-D84D-487F-B843-3AE01C8069E4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A1114A68-EE45-4326-9C84-D20163225BB1}"/>
                </a:ext>
              </a:extLst>
            </p:cNvPr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相差不多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F40C979C-BDA4-4048-B504-347BB17AD674}"/>
              </a:ext>
            </a:extLst>
          </p:cNvPr>
          <p:cNvGrpSpPr/>
          <p:nvPr/>
        </p:nvGrpSpPr>
        <p:grpSpPr>
          <a:xfrm>
            <a:off x="4104338" y="4629953"/>
            <a:ext cx="1935480" cy="852414"/>
            <a:chOff x="4160520" y="2141220"/>
            <a:chExt cx="1935480" cy="852414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xmlns="" id="{DC5E7277-4E40-42FC-AA12-B57C82EF8C25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AC5FF1B5-83CC-4F24-9E66-948C2EAB5743}"/>
                </a:ext>
              </a:extLst>
            </p:cNvPr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相差很大</a:t>
              </a: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A30135AA-F57A-486D-A328-127825D8FFE1}"/>
              </a:ext>
            </a:extLst>
          </p:cNvPr>
          <p:cNvSpPr/>
          <p:nvPr/>
        </p:nvSpPr>
        <p:spPr>
          <a:xfrm>
            <a:off x="6269839" y="4479737"/>
            <a:ext cx="4466742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那就是真的超出预算了。这个时候我们再转商品，但说的时候要顾及顾客的尊严，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“先生，我们这边也上了一些新款，我来帮你介绍。”顾客一看便明白，这样你给了顾客面子也赚了商品。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3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  <p:bldP spid="12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这两个都不错，你看我买哪一个好？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这是一个结束信号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如果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您给顾客做了决定就有可能承担调换退货的风险，因为这是你给顾客选的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，顾客说，当时我犹豫不定你帮他选的就要帮他退或者是换。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89B2DA24-5D79-459A-B0CE-391428806F0D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49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xmlns="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AEFF3170-E0D8-4B9A-A323-2137480FCA40}"/>
              </a:ext>
            </a:extLst>
          </p:cNvPr>
          <p:cNvSpPr/>
          <p:nvPr/>
        </p:nvSpPr>
        <p:spPr>
          <a:xfrm>
            <a:off x="3772859" y="3895116"/>
            <a:ext cx="698534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“这件的特点是</a:t>
            </a:r>
            <a:r>
              <a:rPr lang="en-US" altLang="zh-CN" dirty="0">
                <a:cs typeface="+mn-ea"/>
                <a:sym typeface="+mn-lt"/>
              </a:rPr>
              <a:t>……</a:t>
            </a:r>
            <a:r>
              <a:rPr lang="zh-CN" altLang="en-US" dirty="0">
                <a:cs typeface="+mn-ea"/>
                <a:sym typeface="+mn-lt"/>
              </a:rPr>
              <a:t>，那件的特点是</a:t>
            </a:r>
            <a:r>
              <a:rPr lang="en-US" altLang="zh-CN" dirty="0">
                <a:cs typeface="+mn-ea"/>
                <a:sym typeface="+mn-lt"/>
              </a:rPr>
              <a:t>···</a:t>
            </a:r>
            <a:r>
              <a:rPr lang="zh-CN" altLang="en-US" dirty="0">
                <a:cs typeface="+mn-ea"/>
                <a:sym typeface="+mn-lt"/>
              </a:rPr>
              <a:t>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如果顾客非要你决定，那么我们就帮他决定：“我个人觉得这个比较好，您觉得呢？”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rgbClr val="EC4242"/>
                </a:solidFill>
                <a:cs typeface="+mn-ea"/>
                <a:sym typeface="+mn-lt"/>
              </a:rPr>
              <a:t>最后一定要问顾客，让顾客点头确认。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18A55DF7-B6F1-4C1C-B7FB-7511B90EC394}"/>
              </a:ext>
            </a:extLst>
          </p:cNvPr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xmlns="" id="{22250096-5749-4153-9317-703D02336867}"/>
                </a:ext>
              </a:extLst>
            </p:cNvPr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78189862-737D-4155-9968-F542DEA615F9}"/>
                </a:ext>
              </a:extLst>
            </p:cNvPr>
            <p:cNvSpPr/>
            <p:nvPr/>
          </p:nvSpPr>
          <p:spPr>
            <a:xfrm>
              <a:off x="4356843" y="2212675"/>
              <a:ext cx="1542835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遇到顾客让我们帮着选怎么回答呢？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023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把赠品折算成钱，给我便宜点吧。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一些专销员可能会说“真的很抱歉，我没有这个权利。”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“公司规定不能这么做。“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切记，公司规定，这四个字一定不要说，因为给顾客的拒绝感觉太直接了。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3CBEF0DA-A09C-497F-925D-86A7989F9971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276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xmlns="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AEFF3170-E0D8-4B9A-A323-2137480FCA40}"/>
              </a:ext>
            </a:extLst>
          </p:cNvPr>
          <p:cNvSpPr/>
          <p:nvPr/>
        </p:nvSpPr>
        <p:spPr>
          <a:xfrm>
            <a:off x="3772859" y="3895116"/>
            <a:ext cx="698534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可以这么说：“这些赠品是我们公司在商品价格之上，额外回馈给顾客的，也是对您支持我们公司的感谢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只是我要说的是：</a:t>
            </a:r>
            <a:r>
              <a:rPr lang="en-US" altLang="zh-CN" dirty="0">
                <a:cs typeface="+mn-ea"/>
                <a:sym typeface="+mn-lt"/>
              </a:rPr>
              <a:t>…</a:t>
            </a:r>
            <a:r>
              <a:rPr lang="zh-CN" altLang="en-US" dirty="0">
                <a:cs typeface="+mn-ea"/>
                <a:sym typeface="+mn-lt"/>
              </a:rPr>
              <a:t>（介绍赠品的优点、好处），让客户认识到赠品的价值，感觉赠品物超所值。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18A55DF7-B6F1-4C1C-B7FB-7511B90EC394}"/>
              </a:ext>
            </a:extLst>
          </p:cNvPr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xmlns="" id="{22250096-5749-4153-9317-703D02336867}"/>
                </a:ext>
              </a:extLst>
            </p:cNvPr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78189862-737D-4155-9968-F542DEA615F9}"/>
                </a:ext>
              </a:extLst>
            </p:cNvPr>
            <p:cNvSpPr/>
            <p:nvPr/>
          </p:nvSpPr>
          <p:spPr>
            <a:xfrm>
              <a:off x="4310705" y="2212675"/>
              <a:ext cx="1635110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把赠品变成正品，让顾客喜欢上赠品。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839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我再看看吧，客户走了！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3764531"/>
            <a:ext cx="76453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一、问出顾客真实原因把顾客拉回来，在努力一把。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二、设定标准，让客户按照你设定的标准去衡量别的产品，从而比较后再回来。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预先设定好比较的标杆，在客户心目中留下不可磨灭的痕迹，用我们的优势去打击别人的劣势。用到这个销售技巧的时候要找出我们比别的品牌强的地方，是我们的优势、特点给顾客带来特殊价值的方面。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823073D1-4AFB-407E-B4D4-5ED60ACBE866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92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你们质量会不会有问题？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4201853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专销员面对这个问题会直接答“我们质量不会有问题的，我们是大品牌，全国都设有维修点都会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但是顾客问出第二句话的时候：“万一短时间有问题怎么办？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"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不少专销员就回答的不好了。</a:t>
            </a:r>
          </a:p>
        </p:txBody>
      </p:sp>
      <p:sp>
        <p:nvSpPr>
          <p:cNvPr id="10" name="idea_115886">
            <a:extLst>
              <a:ext uri="{FF2B5EF4-FFF2-40B4-BE49-F238E27FC236}">
                <a16:creationId xmlns:a16="http://schemas.microsoft.com/office/drawing/2014/main" xmlns="" id="{D773BA7A-B00D-46DD-AA0B-E55B492EB1EA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25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DB81497E-D266-4465-86E3-B702B93EC86D}"/>
              </a:ext>
            </a:extLst>
          </p:cNvPr>
          <p:cNvSpPr/>
          <p:nvPr/>
        </p:nvSpPr>
        <p:spPr>
          <a:xfrm>
            <a:off x="1111949" y="2036618"/>
            <a:ext cx="10058971" cy="4478481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xmlns="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xmlns="" id="{7E2FBC16-907E-4167-8341-CEEB6337E89B}"/>
              </a:ext>
            </a:extLst>
          </p:cNvPr>
          <p:cNvSpPr txBox="1"/>
          <p:nvPr/>
        </p:nvSpPr>
        <p:spPr>
          <a:xfrm>
            <a:off x="666750" y="1392039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52A2F13C-E46F-4B38-8EDF-B4641145B7E1}"/>
              </a:ext>
            </a:extLst>
          </p:cNvPr>
          <p:cNvGrpSpPr/>
          <p:nvPr/>
        </p:nvGrpSpPr>
        <p:grpSpPr>
          <a:xfrm>
            <a:off x="3772859" y="2358515"/>
            <a:ext cx="7177081" cy="1249502"/>
            <a:chOff x="3772859" y="2270356"/>
            <a:chExt cx="7177081" cy="1249502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AF1F1D2D-F55D-4118-BCA8-D3EF10DFAC94}"/>
                </a:ext>
              </a:extLst>
            </p:cNvPr>
            <p:cNvSpPr/>
            <p:nvPr/>
          </p:nvSpPr>
          <p:spPr>
            <a:xfrm>
              <a:off x="3871256" y="2818512"/>
              <a:ext cx="7078684" cy="701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顾客说“有”时，则可追问一句：“是什么产品啊？</a:t>
              </a:r>
              <a:r>
                <a:rPr lang="en-US" altLang="zh-CN" sz="1600" dirty="0">
                  <a:cs typeface="+mn-ea"/>
                  <a:sym typeface="+mn-lt"/>
                </a:rPr>
                <a:t>"</a:t>
              </a:r>
              <a:r>
                <a:rPr lang="zh-CN" altLang="en-US" sz="1600" dirty="0">
                  <a:cs typeface="+mn-ea"/>
                  <a:sym typeface="+mn-lt"/>
                </a:rPr>
                <a:t>顾客往往就会开始诉苦了：“我以前买过</a:t>
              </a:r>
              <a:r>
                <a:rPr lang="en-US" altLang="zh-CN" sz="1600" dirty="0">
                  <a:cs typeface="+mn-ea"/>
                  <a:sym typeface="+mn-lt"/>
                </a:rPr>
                <a:t>XX</a:t>
              </a:r>
              <a:r>
                <a:rPr lang="zh-CN" altLang="en-US" sz="1600" dirty="0">
                  <a:cs typeface="+mn-ea"/>
                  <a:sym typeface="+mn-lt"/>
                </a:rPr>
                <a:t>产品，怎么怎么样，气死我了。”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1FA07ECC-DD1B-4054-B19B-F992C6365E7A}"/>
                </a:ext>
              </a:extLst>
            </p:cNvPr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xmlns="" id="{0450BFB9-265F-49F0-B564-7B4AF7ACBC5B}"/>
                  </a:ext>
                </a:extLst>
              </p:cNvPr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xmlns="" id="{0F165401-F0FC-49E4-BA18-891ECCCB04FC}"/>
                  </a:ext>
                </a:extLst>
              </p:cNvPr>
              <p:cNvSpPr/>
              <p:nvPr/>
            </p:nvSpPr>
            <p:spPr>
              <a:xfrm>
                <a:off x="4257415" y="2212675"/>
                <a:ext cx="1741691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可以先问顾客是否曾经购买到不好的产品</a:t>
                </a:r>
              </a:p>
            </p:txBody>
          </p:sp>
        </p:grp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3E0719B6-5AC7-46AE-987A-4539D3CB91C7}"/>
              </a:ext>
            </a:extLst>
          </p:cNvPr>
          <p:cNvSpPr/>
          <p:nvPr/>
        </p:nvSpPr>
        <p:spPr>
          <a:xfrm>
            <a:off x="3871256" y="5419352"/>
            <a:ext cx="697200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EC4242"/>
                </a:solidFill>
                <a:cs typeface="+mn-ea"/>
                <a:sym typeface="+mn-lt"/>
              </a:rPr>
              <a:t>最后再说：“所以我现在很注重产品质量问题，因为我不卖东西的时候也是消费者，所以我对产品质量要求也很高，我才会在这个厂家做销售，不到其它厂家做销售，就是因为这里的质量好。”至少吓得他不敢去其他厂家买。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E45ECCC1-DBE2-49C0-8ED8-2D0C7138461D}"/>
              </a:ext>
            </a:extLst>
          </p:cNvPr>
          <p:cNvGrpSpPr/>
          <p:nvPr/>
        </p:nvGrpSpPr>
        <p:grpSpPr>
          <a:xfrm>
            <a:off x="3772859" y="3724696"/>
            <a:ext cx="7177081" cy="1600752"/>
            <a:chOff x="3772859" y="2270356"/>
            <a:chExt cx="7177081" cy="160075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AC8DE8EC-5F68-4DB3-8E10-538F95FB60E9}"/>
                </a:ext>
              </a:extLst>
            </p:cNvPr>
            <p:cNvSpPr/>
            <p:nvPr/>
          </p:nvSpPr>
          <p:spPr>
            <a:xfrm>
              <a:off x="3871256" y="2818512"/>
              <a:ext cx="7078684" cy="1052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这时，应该先夸顾客，然后说自己的事情：“小姐，您真是太幸运了，你没有，我有遇到过这样的情况啊。（讲上面顾客讲的例子）气死我了。”说的时候一定要带上感情，这样才会感染到顾客。</a:t>
              </a: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16A02D2E-4009-4EF5-B16C-BF13BE5AD0A4}"/>
                </a:ext>
              </a:extLst>
            </p:cNvPr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29" name="矩形: 圆角 28">
                <a:extLst>
                  <a:ext uri="{FF2B5EF4-FFF2-40B4-BE49-F238E27FC236}">
                    <a16:creationId xmlns:a16="http://schemas.microsoft.com/office/drawing/2014/main" xmlns="" id="{A86A962F-05E7-4D2A-9F11-1963AB994DBD}"/>
                  </a:ext>
                </a:extLst>
              </p:cNvPr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xmlns="" id="{5400ABC0-35AA-410B-8F97-6E11B809F055}"/>
                  </a:ext>
                </a:extLst>
              </p:cNvPr>
              <p:cNvSpPr/>
              <p:nvPr/>
            </p:nvSpPr>
            <p:spPr>
              <a:xfrm>
                <a:off x="4274352" y="2175246"/>
                <a:ext cx="1000546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当顾客回答没有的时候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976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xmlns="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xmlns="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99993EA-D43C-4839-83A5-1DE711524BED}"/>
              </a:ext>
            </a:extLst>
          </p:cNvPr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03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D64E588E-B815-4EB0-9E99-6BBD2266428A}"/>
              </a:ext>
            </a:extLst>
          </p:cNvPr>
          <p:cNvSpPr txBox="1"/>
          <p:nvPr/>
        </p:nvSpPr>
        <p:spPr>
          <a:xfrm>
            <a:off x="6139370" y="4697683"/>
            <a:ext cx="5570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成交的心理障碍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xmlns="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xmlns="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xmlns="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成交的心理障碍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="" id="{DD8E8591-5842-4FF5-97FC-E4E0A193A6CE}"/>
              </a:ext>
            </a:extLst>
          </p:cNvPr>
          <p:cNvCxnSpPr/>
          <p:nvPr/>
        </p:nvCxnSpPr>
        <p:spPr>
          <a:xfrm>
            <a:off x="1909487" y="3429000"/>
            <a:ext cx="8373026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ïṧḷîḋê">
            <a:extLst>
              <a:ext uri="{FF2B5EF4-FFF2-40B4-BE49-F238E27FC236}">
                <a16:creationId xmlns:a16="http://schemas.microsoft.com/office/drawing/2014/main" xmlns="" id="{EA3FAA66-0A16-4145-BE1F-22046E60F894}"/>
              </a:ext>
            </a:extLst>
          </p:cNvPr>
          <p:cNvSpPr/>
          <p:nvPr/>
        </p:nvSpPr>
        <p:spPr bwMode="auto">
          <a:xfrm>
            <a:off x="1520566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203864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ïšliḑe">
            <a:extLst>
              <a:ext uri="{FF2B5EF4-FFF2-40B4-BE49-F238E27FC236}">
                <a16:creationId xmlns:a16="http://schemas.microsoft.com/office/drawing/2014/main" xmlns="" id="{285686FD-D8C2-4C76-8CAD-CCD0FF7BA153}"/>
              </a:ext>
            </a:extLst>
          </p:cNvPr>
          <p:cNvSpPr/>
          <p:nvPr/>
        </p:nvSpPr>
        <p:spPr>
          <a:xfrm>
            <a:off x="1771753" y="2319570"/>
            <a:ext cx="347468" cy="292548"/>
          </a:xfrm>
          <a:custGeom>
            <a:avLst/>
            <a:gdLst>
              <a:gd name="connsiteX0" fmla="*/ 54158 w 604539"/>
              <a:gd name="connsiteY0" fmla="*/ 287695 h 508988"/>
              <a:gd name="connsiteX1" fmla="*/ 242194 w 604539"/>
              <a:gd name="connsiteY1" fmla="*/ 287695 h 508988"/>
              <a:gd name="connsiteX2" fmla="*/ 264990 w 604539"/>
              <a:gd name="connsiteY2" fmla="*/ 306729 h 508988"/>
              <a:gd name="connsiteX3" fmla="*/ 295264 w 604539"/>
              <a:gd name="connsiteY3" fmla="*/ 478149 h 508988"/>
              <a:gd name="connsiteX4" fmla="*/ 296591 w 604539"/>
              <a:gd name="connsiteY4" fmla="*/ 485739 h 508988"/>
              <a:gd name="connsiteX5" fmla="*/ 273433 w 604539"/>
              <a:gd name="connsiteY5" fmla="*/ 508988 h 508988"/>
              <a:gd name="connsiteX6" fmla="*/ 273071 w 604539"/>
              <a:gd name="connsiteY6" fmla="*/ 508988 h 508988"/>
              <a:gd name="connsiteX7" fmla="*/ 23160 w 604539"/>
              <a:gd name="connsiteY7" fmla="*/ 508988 h 508988"/>
              <a:gd name="connsiteX8" fmla="*/ 5430 w 604539"/>
              <a:gd name="connsiteY8" fmla="*/ 500676 h 508988"/>
              <a:gd name="connsiteX9" fmla="*/ 364 w 604539"/>
              <a:gd name="connsiteY9" fmla="*/ 481763 h 508988"/>
              <a:gd name="connsiteX10" fmla="*/ 31241 w 604539"/>
              <a:gd name="connsiteY10" fmla="*/ 306729 h 508988"/>
              <a:gd name="connsiteX11" fmla="*/ 54158 w 604539"/>
              <a:gd name="connsiteY11" fmla="*/ 287695 h 508988"/>
              <a:gd name="connsiteX12" fmla="*/ 362106 w 604539"/>
              <a:gd name="connsiteY12" fmla="*/ 287554 h 508988"/>
              <a:gd name="connsiteX13" fmla="*/ 550142 w 604539"/>
              <a:gd name="connsiteY13" fmla="*/ 287554 h 508988"/>
              <a:gd name="connsiteX14" fmla="*/ 572938 w 604539"/>
              <a:gd name="connsiteY14" fmla="*/ 306710 h 508988"/>
              <a:gd name="connsiteX15" fmla="*/ 603212 w 604539"/>
              <a:gd name="connsiteY15" fmla="*/ 478147 h 508988"/>
              <a:gd name="connsiteX16" fmla="*/ 604539 w 604539"/>
              <a:gd name="connsiteY16" fmla="*/ 485736 h 508988"/>
              <a:gd name="connsiteX17" fmla="*/ 581381 w 604539"/>
              <a:gd name="connsiteY17" fmla="*/ 508988 h 508988"/>
              <a:gd name="connsiteX18" fmla="*/ 581019 w 604539"/>
              <a:gd name="connsiteY18" fmla="*/ 508988 h 508988"/>
              <a:gd name="connsiteX19" fmla="*/ 331108 w 604539"/>
              <a:gd name="connsiteY19" fmla="*/ 508988 h 508988"/>
              <a:gd name="connsiteX20" fmla="*/ 313378 w 604539"/>
              <a:gd name="connsiteY20" fmla="*/ 500675 h 508988"/>
              <a:gd name="connsiteX21" fmla="*/ 308312 w 604539"/>
              <a:gd name="connsiteY21" fmla="*/ 481761 h 508988"/>
              <a:gd name="connsiteX22" fmla="*/ 339189 w 604539"/>
              <a:gd name="connsiteY22" fmla="*/ 306710 h 508988"/>
              <a:gd name="connsiteX23" fmla="*/ 362106 w 604539"/>
              <a:gd name="connsiteY23" fmla="*/ 287554 h 508988"/>
              <a:gd name="connsiteX24" fmla="*/ 208081 w 604539"/>
              <a:gd name="connsiteY24" fmla="*/ 54053 h 508988"/>
              <a:gd name="connsiteX25" fmla="*/ 396118 w 604539"/>
              <a:gd name="connsiteY25" fmla="*/ 54053 h 508988"/>
              <a:gd name="connsiteX26" fmla="*/ 419034 w 604539"/>
              <a:gd name="connsiteY26" fmla="*/ 73201 h 508988"/>
              <a:gd name="connsiteX27" fmla="*/ 449308 w 604539"/>
              <a:gd name="connsiteY27" fmla="*/ 244446 h 508988"/>
              <a:gd name="connsiteX28" fmla="*/ 450635 w 604539"/>
              <a:gd name="connsiteY28" fmla="*/ 252154 h 508988"/>
              <a:gd name="connsiteX29" fmla="*/ 427357 w 604539"/>
              <a:gd name="connsiteY29" fmla="*/ 275275 h 508988"/>
              <a:gd name="connsiteX30" fmla="*/ 427115 w 604539"/>
              <a:gd name="connsiteY30" fmla="*/ 275275 h 508988"/>
              <a:gd name="connsiteX31" fmla="*/ 177204 w 604539"/>
              <a:gd name="connsiteY31" fmla="*/ 275275 h 508988"/>
              <a:gd name="connsiteX32" fmla="*/ 159353 w 604539"/>
              <a:gd name="connsiteY32" fmla="*/ 266966 h 508988"/>
              <a:gd name="connsiteX33" fmla="*/ 154288 w 604539"/>
              <a:gd name="connsiteY33" fmla="*/ 248059 h 508988"/>
              <a:gd name="connsiteX34" fmla="*/ 185285 w 604539"/>
              <a:gd name="connsiteY34" fmla="*/ 73201 h 508988"/>
              <a:gd name="connsiteX35" fmla="*/ 208081 w 604539"/>
              <a:gd name="connsiteY35" fmla="*/ 54053 h 508988"/>
              <a:gd name="connsiteX36" fmla="*/ 518273 w 604539"/>
              <a:gd name="connsiteY36" fmla="*/ 0 h 508988"/>
              <a:gd name="connsiteX37" fmla="*/ 541548 w 604539"/>
              <a:gd name="connsiteY37" fmla="*/ 23244 h 508988"/>
              <a:gd name="connsiteX38" fmla="*/ 541548 w 604539"/>
              <a:gd name="connsiteY38" fmla="*/ 54075 h 508988"/>
              <a:gd name="connsiteX39" fmla="*/ 572422 w 604539"/>
              <a:gd name="connsiteY39" fmla="*/ 54075 h 508988"/>
              <a:gd name="connsiteX40" fmla="*/ 595577 w 604539"/>
              <a:gd name="connsiteY40" fmla="*/ 77199 h 508988"/>
              <a:gd name="connsiteX41" fmla="*/ 572422 w 604539"/>
              <a:gd name="connsiteY41" fmla="*/ 100322 h 508988"/>
              <a:gd name="connsiteX42" fmla="*/ 541548 w 604539"/>
              <a:gd name="connsiteY42" fmla="*/ 100322 h 508988"/>
              <a:gd name="connsiteX43" fmla="*/ 541548 w 604539"/>
              <a:gd name="connsiteY43" fmla="*/ 131274 h 508988"/>
              <a:gd name="connsiteX44" fmla="*/ 518273 w 604539"/>
              <a:gd name="connsiteY44" fmla="*/ 154397 h 508988"/>
              <a:gd name="connsiteX45" fmla="*/ 495117 w 604539"/>
              <a:gd name="connsiteY45" fmla="*/ 131274 h 508988"/>
              <a:gd name="connsiteX46" fmla="*/ 495117 w 604539"/>
              <a:gd name="connsiteY46" fmla="*/ 100322 h 508988"/>
              <a:gd name="connsiteX47" fmla="*/ 464244 w 604539"/>
              <a:gd name="connsiteY47" fmla="*/ 100322 h 508988"/>
              <a:gd name="connsiteX48" fmla="*/ 440968 w 604539"/>
              <a:gd name="connsiteY48" fmla="*/ 77199 h 508988"/>
              <a:gd name="connsiteX49" fmla="*/ 464244 w 604539"/>
              <a:gd name="connsiteY49" fmla="*/ 54075 h 508988"/>
              <a:gd name="connsiteX50" fmla="*/ 495117 w 604539"/>
              <a:gd name="connsiteY50" fmla="*/ 54075 h 508988"/>
              <a:gd name="connsiteX51" fmla="*/ 495117 w 604539"/>
              <a:gd name="connsiteY51" fmla="*/ 23244 h 508988"/>
              <a:gd name="connsiteX52" fmla="*/ 518273 w 604539"/>
              <a:gd name="connsiteY52" fmla="*/ 0 h 50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4539" h="508988">
                <a:moveTo>
                  <a:pt x="54158" y="287695"/>
                </a:moveTo>
                <a:lnTo>
                  <a:pt x="242194" y="287695"/>
                </a:lnTo>
                <a:cubicBezTo>
                  <a:pt x="253411" y="287695"/>
                  <a:pt x="263060" y="295766"/>
                  <a:pt x="264990" y="306729"/>
                </a:cubicBezTo>
                <a:lnTo>
                  <a:pt x="295264" y="478149"/>
                </a:lnTo>
                <a:cubicBezTo>
                  <a:pt x="296109" y="480559"/>
                  <a:pt x="296591" y="483088"/>
                  <a:pt x="296591" y="485739"/>
                </a:cubicBezTo>
                <a:cubicBezTo>
                  <a:pt x="296591" y="498628"/>
                  <a:pt x="286218" y="508988"/>
                  <a:pt x="273433" y="508988"/>
                </a:cubicBezTo>
                <a:lnTo>
                  <a:pt x="273071" y="508988"/>
                </a:lnTo>
                <a:lnTo>
                  <a:pt x="23160" y="508988"/>
                </a:lnTo>
                <a:cubicBezTo>
                  <a:pt x="16285" y="508988"/>
                  <a:pt x="9772" y="505977"/>
                  <a:pt x="5430" y="500676"/>
                </a:cubicBezTo>
                <a:cubicBezTo>
                  <a:pt x="967" y="495496"/>
                  <a:pt x="-842" y="488509"/>
                  <a:pt x="364" y="481763"/>
                </a:cubicBezTo>
                <a:lnTo>
                  <a:pt x="31241" y="306729"/>
                </a:lnTo>
                <a:cubicBezTo>
                  <a:pt x="33171" y="295766"/>
                  <a:pt x="42820" y="287695"/>
                  <a:pt x="54158" y="287695"/>
                </a:cubicBezTo>
                <a:close/>
                <a:moveTo>
                  <a:pt x="362106" y="287554"/>
                </a:moveTo>
                <a:lnTo>
                  <a:pt x="550142" y="287554"/>
                </a:lnTo>
                <a:cubicBezTo>
                  <a:pt x="561359" y="287554"/>
                  <a:pt x="571008" y="295747"/>
                  <a:pt x="572938" y="306710"/>
                </a:cubicBezTo>
                <a:lnTo>
                  <a:pt x="603212" y="478147"/>
                </a:lnTo>
                <a:cubicBezTo>
                  <a:pt x="604057" y="480556"/>
                  <a:pt x="604539" y="483086"/>
                  <a:pt x="604539" y="485736"/>
                </a:cubicBezTo>
                <a:cubicBezTo>
                  <a:pt x="604539" y="498627"/>
                  <a:pt x="594166" y="508988"/>
                  <a:pt x="581381" y="508988"/>
                </a:cubicBezTo>
                <a:lnTo>
                  <a:pt x="581019" y="508988"/>
                </a:lnTo>
                <a:lnTo>
                  <a:pt x="331108" y="508988"/>
                </a:lnTo>
                <a:cubicBezTo>
                  <a:pt x="324233" y="508988"/>
                  <a:pt x="317720" y="505976"/>
                  <a:pt x="313378" y="500675"/>
                </a:cubicBezTo>
                <a:cubicBezTo>
                  <a:pt x="308915" y="495495"/>
                  <a:pt x="307106" y="488507"/>
                  <a:pt x="308312" y="481761"/>
                </a:cubicBezTo>
                <a:lnTo>
                  <a:pt x="339189" y="306710"/>
                </a:lnTo>
                <a:cubicBezTo>
                  <a:pt x="341119" y="295747"/>
                  <a:pt x="350768" y="287554"/>
                  <a:pt x="362106" y="287554"/>
                </a:cubicBezTo>
                <a:close/>
                <a:moveTo>
                  <a:pt x="208081" y="54053"/>
                </a:moveTo>
                <a:lnTo>
                  <a:pt x="396118" y="54053"/>
                </a:lnTo>
                <a:cubicBezTo>
                  <a:pt x="407455" y="54053"/>
                  <a:pt x="417104" y="62122"/>
                  <a:pt x="419034" y="73201"/>
                </a:cubicBezTo>
                <a:lnTo>
                  <a:pt x="449308" y="244446"/>
                </a:lnTo>
                <a:cubicBezTo>
                  <a:pt x="450153" y="246855"/>
                  <a:pt x="450635" y="249504"/>
                  <a:pt x="450635" y="252154"/>
                </a:cubicBezTo>
                <a:cubicBezTo>
                  <a:pt x="450635" y="264919"/>
                  <a:pt x="440262" y="275275"/>
                  <a:pt x="427357" y="275275"/>
                </a:cubicBezTo>
                <a:lnTo>
                  <a:pt x="427115" y="275275"/>
                </a:lnTo>
                <a:lnTo>
                  <a:pt x="177204" y="275275"/>
                </a:lnTo>
                <a:cubicBezTo>
                  <a:pt x="170329" y="275275"/>
                  <a:pt x="163816" y="272265"/>
                  <a:pt x="159353" y="266966"/>
                </a:cubicBezTo>
                <a:cubicBezTo>
                  <a:pt x="155011" y="261788"/>
                  <a:pt x="153202" y="254803"/>
                  <a:pt x="154288" y="248059"/>
                </a:cubicBezTo>
                <a:lnTo>
                  <a:pt x="185285" y="73201"/>
                </a:lnTo>
                <a:cubicBezTo>
                  <a:pt x="187215" y="62122"/>
                  <a:pt x="196864" y="54053"/>
                  <a:pt x="208081" y="54053"/>
                </a:cubicBezTo>
                <a:close/>
                <a:moveTo>
                  <a:pt x="518273" y="0"/>
                </a:moveTo>
                <a:cubicBezTo>
                  <a:pt x="531177" y="0"/>
                  <a:pt x="541548" y="10358"/>
                  <a:pt x="541548" y="23244"/>
                </a:cubicBezTo>
                <a:lnTo>
                  <a:pt x="541548" y="54075"/>
                </a:lnTo>
                <a:lnTo>
                  <a:pt x="572422" y="54075"/>
                </a:lnTo>
                <a:cubicBezTo>
                  <a:pt x="585205" y="54075"/>
                  <a:pt x="595577" y="64433"/>
                  <a:pt x="595577" y="77199"/>
                </a:cubicBezTo>
                <a:cubicBezTo>
                  <a:pt x="595577" y="89965"/>
                  <a:pt x="585205" y="100322"/>
                  <a:pt x="572422" y="100322"/>
                </a:cubicBezTo>
                <a:lnTo>
                  <a:pt x="541548" y="100322"/>
                </a:lnTo>
                <a:lnTo>
                  <a:pt x="541548" y="131274"/>
                </a:lnTo>
                <a:cubicBezTo>
                  <a:pt x="541548" y="144040"/>
                  <a:pt x="531177" y="154397"/>
                  <a:pt x="518273" y="154397"/>
                </a:cubicBezTo>
                <a:cubicBezTo>
                  <a:pt x="505489" y="154397"/>
                  <a:pt x="495117" y="144040"/>
                  <a:pt x="495117" y="131274"/>
                </a:cubicBezTo>
                <a:lnTo>
                  <a:pt x="495117" y="100322"/>
                </a:lnTo>
                <a:lnTo>
                  <a:pt x="464244" y="100322"/>
                </a:lnTo>
                <a:cubicBezTo>
                  <a:pt x="451340" y="100322"/>
                  <a:pt x="440968" y="89965"/>
                  <a:pt x="440968" y="77199"/>
                </a:cubicBezTo>
                <a:cubicBezTo>
                  <a:pt x="440968" y="64433"/>
                  <a:pt x="451340" y="54075"/>
                  <a:pt x="464244" y="54075"/>
                </a:cubicBezTo>
                <a:lnTo>
                  <a:pt x="495117" y="54075"/>
                </a:lnTo>
                <a:lnTo>
                  <a:pt x="495117" y="23244"/>
                </a:lnTo>
                <a:cubicBezTo>
                  <a:pt x="495117" y="10358"/>
                  <a:pt x="505489" y="0"/>
                  <a:pt x="518273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ïṩḻîḍe">
            <a:extLst>
              <a:ext uri="{FF2B5EF4-FFF2-40B4-BE49-F238E27FC236}">
                <a16:creationId xmlns:a16="http://schemas.microsoft.com/office/drawing/2014/main" xmlns="" id="{ED48B80C-D911-40E3-A3E3-EE32E45338A1}"/>
              </a:ext>
            </a:extLst>
          </p:cNvPr>
          <p:cNvSpPr/>
          <p:nvPr/>
        </p:nvSpPr>
        <p:spPr>
          <a:xfrm>
            <a:off x="787014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害怕被人家拒绝！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xmlns="" id="{E48743D3-B157-4B24-997C-3F85A6D7BA0A}"/>
              </a:ext>
            </a:extLst>
          </p:cNvPr>
          <p:cNvCxnSpPr/>
          <p:nvPr/>
        </p:nvCxnSpPr>
        <p:spPr>
          <a:xfrm>
            <a:off x="1945487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íš1idé">
            <a:extLst>
              <a:ext uri="{FF2B5EF4-FFF2-40B4-BE49-F238E27FC236}">
                <a16:creationId xmlns:a16="http://schemas.microsoft.com/office/drawing/2014/main" xmlns="" id="{738FF414-28AC-4BA5-9217-85194E404B94}"/>
              </a:ext>
            </a:extLst>
          </p:cNvPr>
          <p:cNvSpPr/>
          <p:nvPr/>
        </p:nvSpPr>
        <p:spPr bwMode="auto">
          <a:xfrm>
            <a:off x="3595823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i$1iḑé">
            <a:extLst>
              <a:ext uri="{FF2B5EF4-FFF2-40B4-BE49-F238E27FC236}">
                <a16:creationId xmlns:a16="http://schemas.microsoft.com/office/drawing/2014/main" xmlns="" id="{CB70BB6A-9F04-40F7-8F66-F576EAA9809F}"/>
              </a:ext>
            </a:extLst>
          </p:cNvPr>
          <p:cNvSpPr/>
          <p:nvPr/>
        </p:nvSpPr>
        <p:spPr>
          <a:xfrm>
            <a:off x="3847010" y="2312735"/>
            <a:ext cx="347468" cy="306219"/>
          </a:xfrm>
          <a:custGeom>
            <a:avLst/>
            <a:gdLst>
              <a:gd name="T0" fmla="*/ 2472 w 2641"/>
              <a:gd name="T1" fmla="*/ 1969 h 2331"/>
              <a:gd name="T2" fmla="*/ 2472 w 2641"/>
              <a:gd name="T3" fmla="*/ 1969 h 2331"/>
              <a:gd name="T4" fmla="*/ 2426 w 2641"/>
              <a:gd name="T5" fmla="*/ 2194 h 2331"/>
              <a:gd name="T6" fmla="*/ 2258 w 2641"/>
              <a:gd name="T7" fmla="*/ 2331 h 2331"/>
              <a:gd name="T8" fmla="*/ 269 w 2641"/>
              <a:gd name="T9" fmla="*/ 2331 h 2331"/>
              <a:gd name="T10" fmla="*/ 101 w 2641"/>
              <a:gd name="T11" fmla="*/ 2126 h 2331"/>
              <a:gd name="T12" fmla="*/ 293 w 2641"/>
              <a:gd name="T13" fmla="*/ 1188 h 2331"/>
              <a:gd name="T14" fmla="*/ 414 w 2641"/>
              <a:gd name="T15" fmla="*/ 1052 h 2331"/>
              <a:gd name="T16" fmla="*/ 414 w 2641"/>
              <a:gd name="T17" fmla="*/ 1052 h 2331"/>
              <a:gd name="T18" fmla="*/ 428 w 2641"/>
              <a:gd name="T19" fmla="*/ 1049 h 2331"/>
              <a:gd name="T20" fmla="*/ 428 w 2641"/>
              <a:gd name="T21" fmla="*/ 1048 h 2331"/>
              <a:gd name="T22" fmla="*/ 441 w 2641"/>
              <a:gd name="T23" fmla="*/ 1046 h 2331"/>
              <a:gd name="T24" fmla="*/ 445 w 2641"/>
              <a:gd name="T25" fmla="*/ 1045 h 2331"/>
              <a:gd name="T26" fmla="*/ 455 w 2641"/>
              <a:gd name="T27" fmla="*/ 1044 h 2331"/>
              <a:gd name="T28" fmla="*/ 470 w 2641"/>
              <a:gd name="T29" fmla="*/ 1044 h 2331"/>
              <a:gd name="T30" fmla="*/ 548 w 2641"/>
              <a:gd name="T31" fmla="*/ 1044 h 2331"/>
              <a:gd name="T32" fmla="*/ 2118 w 2641"/>
              <a:gd name="T33" fmla="*/ 1044 h 2331"/>
              <a:gd name="T34" fmla="*/ 2251 w 2641"/>
              <a:gd name="T35" fmla="*/ 1044 h 2331"/>
              <a:gd name="T36" fmla="*/ 2472 w 2641"/>
              <a:gd name="T37" fmla="*/ 1044 h 2331"/>
              <a:gd name="T38" fmla="*/ 2555 w 2641"/>
              <a:gd name="T39" fmla="*/ 1044 h 2331"/>
              <a:gd name="T40" fmla="*/ 2615 w 2641"/>
              <a:gd name="T41" fmla="*/ 1068 h 2331"/>
              <a:gd name="T42" fmla="*/ 2641 w 2641"/>
              <a:gd name="T43" fmla="*/ 1127 h 2331"/>
              <a:gd name="T44" fmla="*/ 2639 w 2641"/>
              <a:gd name="T45" fmla="*/ 1147 h 2331"/>
              <a:gd name="T46" fmla="*/ 2472 w 2641"/>
              <a:gd name="T47" fmla="*/ 1969 h 2331"/>
              <a:gd name="T48" fmla="*/ 2471 w 2641"/>
              <a:gd name="T49" fmla="*/ 910 h 2331"/>
              <a:gd name="T50" fmla="*/ 2320 w 2641"/>
              <a:gd name="T51" fmla="*/ 774 h 2331"/>
              <a:gd name="T52" fmla="*/ 2251 w 2641"/>
              <a:gd name="T53" fmla="*/ 774 h 2331"/>
              <a:gd name="T54" fmla="*/ 2251 w 2641"/>
              <a:gd name="T55" fmla="*/ 910 h 2331"/>
              <a:gd name="T56" fmla="*/ 2471 w 2641"/>
              <a:gd name="T57" fmla="*/ 910 h 2331"/>
              <a:gd name="T58" fmla="*/ 162 w 2641"/>
              <a:gd name="T59" fmla="*/ 1162 h 2331"/>
              <a:gd name="T60" fmla="*/ 414 w 2641"/>
              <a:gd name="T61" fmla="*/ 915 h 2331"/>
              <a:gd name="T62" fmla="*/ 414 w 2641"/>
              <a:gd name="T63" fmla="*/ 548 h 2331"/>
              <a:gd name="T64" fmla="*/ 178 w 2641"/>
              <a:gd name="T65" fmla="*/ 548 h 2331"/>
              <a:gd name="T66" fmla="*/ 0 w 2641"/>
              <a:gd name="T67" fmla="*/ 726 h 2331"/>
              <a:gd name="T68" fmla="*/ 0 w 2641"/>
              <a:gd name="T69" fmla="*/ 1955 h 2331"/>
              <a:gd name="T70" fmla="*/ 162 w 2641"/>
              <a:gd name="T71" fmla="*/ 1162 h 2331"/>
              <a:gd name="T72" fmla="*/ 2118 w 2641"/>
              <a:gd name="T73" fmla="*/ 75 h 2331"/>
              <a:gd name="T74" fmla="*/ 2118 w 2641"/>
              <a:gd name="T75" fmla="*/ 910 h 2331"/>
              <a:gd name="T76" fmla="*/ 548 w 2641"/>
              <a:gd name="T77" fmla="*/ 910 h 2331"/>
              <a:gd name="T78" fmla="*/ 548 w 2641"/>
              <a:gd name="T79" fmla="*/ 75 h 2331"/>
              <a:gd name="T80" fmla="*/ 623 w 2641"/>
              <a:gd name="T81" fmla="*/ 0 h 2331"/>
              <a:gd name="T82" fmla="*/ 2043 w 2641"/>
              <a:gd name="T83" fmla="*/ 0 h 2331"/>
              <a:gd name="T84" fmla="*/ 2118 w 2641"/>
              <a:gd name="T85" fmla="*/ 75 h 2331"/>
              <a:gd name="T86" fmla="*/ 1926 w 2641"/>
              <a:gd name="T87" fmla="*/ 665 h 2331"/>
              <a:gd name="T88" fmla="*/ 1859 w 2641"/>
              <a:gd name="T89" fmla="*/ 598 h 2331"/>
              <a:gd name="T90" fmla="*/ 806 w 2641"/>
              <a:gd name="T91" fmla="*/ 598 h 2331"/>
              <a:gd name="T92" fmla="*/ 740 w 2641"/>
              <a:gd name="T93" fmla="*/ 665 h 2331"/>
              <a:gd name="T94" fmla="*/ 806 w 2641"/>
              <a:gd name="T95" fmla="*/ 732 h 2331"/>
              <a:gd name="T96" fmla="*/ 1859 w 2641"/>
              <a:gd name="T97" fmla="*/ 732 h 2331"/>
              <a:gd name="T98" fmla="*/ 1926 w 2641"/>
              <a:gd name="T99" fmla="*/ 665 h 2331"/>
              <a:gd name="T100" fmla="*/ 1926 w 2641"/>
              <a:gd name="T101" fmla="*/ 321 h 2331"/>
              <a:gd name="T102" fmla="*/ 1859 w 2641"/>
              <a:gd name="T103" fmla="*/ 254 h 2331"/>
              <a:gd name="T104" fmla="*/ 806 w 2641"/>
              <a:gd name="T105" fmla="*/ 254 h 2331"/>
              <a:gd name="T106" fmla="*/ 740 w 2641"/>
              <a:gd name="T107" fmla="*/ 321 h 2331"/>
              <a:gd name="T108" fmla="*/ 806 w 2641"/>
              <a:gd name="T109" fmla="*/ 388 h 2331"/>
              <a:gd name="T110" fmla="*/ 1859 w 2641"/>
              <a:gd name="T111" fmla="*/ 388 h 2331"/>
              <a:gd name="T112" fmla="*/ 1926 w 2641"/>
              <a:gd name="T113" fmla="*/ 321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641" h="2331">
                <a:moveTo>
                  <a:pt x="2472" y="1969"/>
                </a:moveTo>
                <a:lnTo>
                  <a:pt x="2472" y="1969"/>
                </a:lnTo>
                <a:lnTo>
                  <a:pt x="2426" y="2194"/>
                </a:lnTo>
                <a:cubicBezTo>
                  <a:pt x="2409" y="2274"/>
                  <a:pt x="2339" y="2331"/>
                  <a:pt x="2258" y="2331"/>
                </a:cubicBezTo>
                <a:lnTo>
                  <a:pt x="269" y="2331"/>
                </a:lnTo>
                <a:cubicBezTo>
                  <a:pt x="161" y="2331"/>
                  <a:pt x="80" y="2232"/>
                  <a:pt x="101" y="2126"/>
                </a:cubicBezTo>
                <a:lnTo>
                  <a:pt x="293" y="1188"/>
                </a:lnTo>
                <a:cubicBezTo>
                  <a:pt x="306" y="1123"/>
                  <a:pt x="354" y="1072"/>
                  <a:pt x="414" y="1052"/>
                </a:cubicBezTo>
                <a:lnTo>
                  <a:pt x="414" y="1052"/>
                </a:lnTo>
                <a:cubicBezTo>
                  <a:pt x="419" y="1051"/>
                  <a:pt x="423" y="1050"/>
                  <a:pt x="428" y="1049"/>
                </a:cubicBezTo>
                <a:cubicBezTo>
                  <a:pt x="428" y="1049"/>
                  <a:pt x="428" y="1049"/>
                  <a:pt x="428" y="1048"/>
                </a:cubicBezTo>
                <a:cubicBezTo>
                  <a:pt x="432" y="1047"/>
                  <a:pt x="437" y="1047"/>
                  <a:pt x="441" y="1046"/>
                </a:cubicBezTo>
                <a:cubicBezTo>
                  <a:pt x="442" y="1046"/>
                  <a:pt x="444" y="1046"/>
                  <a:pt x="445" y="1045"/>
                </a:cubicBezTo>
                <a:cubicBezTo>
                  <a:pt x="448" y="1045"/>
                  <a:pt x="452" y="1044"/>
                  <a:pt x="455" y="1044"/>
                </a:cubicBezTo>
                <a:cubicBezTo>
                  <a:pt x="460" y="1044"/>
                  <a:pt x="465" y="1044"/>
                  <a:pt x="470" y="1044"/>
                </a:cubicBezTo>
                <a:lnTo>
                  <a:pt x="548" y="1044"/>
                </a:lnTo>
                <a:lnTo>
                  <a:pt x="2118" y="1044"/>
                </a:lnTo>
                <a:lnTo>
                  <a:pt x="2251" y="1044"/>
                </a:lnTo>
                <a:lnTo>
                  <a:pt x="2472" y="1044"/>
                </a:lnTo>
                <a:lnTo>
                  <a:pt x="2555" y="1044"/>
                </a:lnTo>
                <a:cubicBezTo>
                  <a:pt x="2579" y="1044"/>
                  <a:pt x="2600" y="1053"/>
                  <a:pt x="2615" y="1068"/>
                </a:cubicBezTo>
                <a:cubicBezTo>
                  <a:pt x="2631" y="1084"/>
                  <a:pt x="2640" y="1104"/>
                  <a:pt x="2641" y="1127"/>
                </a:cubicBezTo>
                <a:cubicBezTo>
                  <a:pt x="2641" y="1134"/>
                  <a:pt x="2641" y="1140"/>
                  <a:pt x="2639" y="1147"/>
                </a:cubicBezTo>
                <a:lnTo>
                  <a:pt x="2472" y="1969"/>
                </a:lnTo>
                <a:close/>
                <a:moveTo>
                  <a:pt x="2471" y="910"/>
                </a:moveTo>
                <a:cubicBezTo>
                  <a:pt x="2463" y="834"/>
                  <a:pt x="2398" y="774"/>
                  <a:pt x="2320" y="774"/>
                </a:cubicBezTo>
                <a:lnTo>
                  <a:pt x="2251" y="774"/>
                </a:lnTo>
                <a:lnTo>
                  <a:pt x="2251" y="910"/>
                </a:lnTo>
                <a:lnTo>
                  <a:pt x="2471" y="910"/>
                </a:lnTo>
                <a:close/>
                <a:moveTo>
                  <a:pt x="162" y="1162"/>
                </a:moveTo>
                <a:cubicBezTo>
                  <a:pt x="188" y="1034"/>
                  <a:pt x="290" y="938"/>
                  <a:pt x="414" y="915"/>
                </a:cubicBezTo>
                <a:lnTo>
                  <a:pt x="414" y="548"/>
                </a:lnTo>
                <a:lnTo>
                  <a:pt x="178" y="548"/>
                </a:lnTo>
                <a:cubicBezTo>
                  <a:pt x="80" y="548"/>
                  <a:pt x="0" y="628"/>
                  <a:pt x="0" y="726"/>
                </a:cubicBezTo>
                <a:lnTo>
                  <a:pt x="0" y="1955"/>
                </a:lnTo>
                <a:lnTo>
                  <a:pt x="162" y="1162"/>
                </a:lnTo>
                <a:close/>
                <a:moveTo>
                  <a:pt x="2118" y="75"/>
                </a:moveTo>
                <a:lnTo>
                  <a:pt x="2118" y="910"/>
                </a:lnTo>
                <a:lnTo>
                  <a:pt x="548" y="910"/>
                </a:lnTo>
                <a:lnTo>
                  <a:pt x="548" y="75"/>
                </a:lnTo>
                <a:cubicBezTo>
                  <a:pt x="548" y="33"/>
                  <a:pt x="581" y="0"/>
                  <a:pt x="623" y="0"/>
                </a:cubicBezTo>
                <a:lnTo>
                  <a:pt x="2043" y="0"/>
                </a:lnTo>
                <a:cubicBezTo>
                  <a:pt x="2084" y="0"/>
                  <a:pt x="2118" y="33"/>
                  <a:pt x="2118" y="75"/>
                </a:cubicBezTo>
                <a:close/>
                <a:moveTo>
                  <a:pt x="1926" y="665"/>
                </a:moveTo>
                <a:cubicBezTo>
                  <a:pt x="1926" y="628"/>
                  <a:pt x="1896" y="598"/>
                  <a:pt x="1859" y="598"/>
                </a:cubicBezTo>
                <a:lnTo>
                  <a:pt x="806" y="598"/>
                </a:lnTo>
                <a:cubicBezTo>
                  <a:pt x="769" y="598"/>
                  <a:pt x="740" y="628"/>
                  <a:pt x="740" y="665"/>
                </a:cubicBezTo>
                <a:cubicBezTo>
                  <a:pt x="740" y="702"/>
                  <a:pt x="769" y="732"/>
                  <a:pt x="806" y="732"/>
                </a:cubicBezTo>
                <a:lnTo>
                  <a:pt x="1859" y="732"/>
                </a:lnTo>
                <a:cubicBezTo>
                  <a:pt x="1896" y="732"/>
                  <a:pt x="1926" y="702"/>
                  <a:pt x="1926" y="665"/>
                </a:cubicBezTo>
                <a:close/>
                <a:moveTo>
                  <a:pt x="1926" y="321"/>
                </a:moveTo>
                <a:cubicBezTo>
                  <a:pt x="1926" y="284"/>
                  <a:pt x="1896" y="254"/>
                  <a:pt x="1859" y="254"/>
                </a:cubicBezTo>
                <a:lnTo>
                  <a:pt x="806" y="254"/>
                </a:lnTo>
                <a:cubicBezTo>
                  <a:pt x="769" y="254"/>
                  <a:pt x="740" y="284"/>
                  <a:pt x="740" y="321"/>
                </a:cubicBezTo>
                <a:cubicBezTo>
                  <a:pt x="740" y="358"/>
                  <a:pt x="769" y="388"/>
                  <a:pt x="806" y="388"/>
                </a:cubicBezTo>
                <a:lnTo>
                  <a:pt x="1859" y="388"/>
                </a:lnTo>
                <a:cubicBezTo>
                  <a:pt x="1896" y="388"/>
                  <a:pt x="1926" y="358"/>
                  <a:pt x="1926" y="32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ïṡľiḓé">
            <a:extLst>
              <a:ext uri="{FF2B5EF4-FFF2-40B4-BE49-F238E27FC236}">
                <a16:creationId xmlns:a16="http://schemas.microsoft.com/office/drawing/2014/main" xmlns="" id="{B7FB9802-9D9F-4D3A-822F-BD164B98A7AC}"/>
              </a:ext>
            </a:extLst>
          </p:cNvPr>
          <p:cNvSpPr/>
          <p:nvPr/>
        </p:nvSpPr>
        <p:spPr>
          <a:xfrm>
            <a:off x="2760261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害怕给顾客产生误会！</a:t>
            </a: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xmlns="" id="{29F40BE8-21C3-4D74-86E0-39FADAB9D7A6}"/>
              </a:ext>
            </a:extLst>
          </p:cNvPr>
          <p:cNvCxnSpPr/>
          <p:nvPr/>
        </p:nvCxnSpPr>
        <p:spPr>
          <a:xfrm>
            <a:off x="4020744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$lide">
            <a:extLst>
              <a:ext uri="{FF2B5EF4-FFF2-40B4-BE49-F238E27FC236}">
                <a16:creationId xmlns:a16="http://schemas.microsoft.com/office/drawing/2014/main" xmlns="" id="{21559F03-AC22-4D1D-8EC2-8A10E054A930}"/>
              </a:ext>
            </a:extLst>
          </p:cNvPr>
          <p:cNvSpPr/>
          <p:nvPr/>
        </p:nvSpPr>
        <p:spPr>
          <a:xfrm>
            <a:off x="3984744" y="3393000"/>
            <a:ext cx="72000" cy="72000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iṡḷide">
            <a:extLst>
              <a:ext uri="{FF2B5EF4-FFF2-40B4-BE49-F238E27FC236}">
                <a16:creationId xmlns:a16="http://schemas.microsoft.com/office/drawing/2014/main" xmlns="" id="{CF9EFF29-2119-43C9-B723-A0C7A35FB1FA}"/>
              </a:ext>
            </a:extLst>
          </p:cNvPr>
          <p:cNvSpPr/>
          <p:nvPr/>
        </p:nvSpPr>
        <p:spPr bwMode="auto">
          <a:xfrm>
            <a:off x="5671080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îṣḷíḓé">
            <a:extLst>
              <a:ext uri="{FF2B5EF4-FFF2-40B4-BE49-F238E27FC236}">
                <a16:creationId xmlns:a16="http://schemas.microsoft.com/office/drawing/2014/main" xmlns="" id="{021C6F00-AE46-46C9-826F-C3399F8F78BC}"/>
              </a:ext>
            </a:extLst>
          </p:cNvPr>
          <p:cNvSpPr/>
          <p:nvPr/>
        </p:nvSpPr>
        <p:spPr>
          <a:xfrm>
            <a:off x="5922267" y="2328277"/>
            <a:ext cx="347468" cy="275133"/>
          </a:xfrm>
          <a:custGeom>
            <a:avLst/>
            <a:gdLst>
              <a:gd name="connsiteX0" fmla="*/ 66529 w 609120"/>
              <a:gd name="connsiteY0" fmla="*/ 352898 h 482315"/>
              <a:gd name="connsiteX1" fmla="*/ 542591 w 609120"/>
              <a:gd name="connsiteY1" fmla="*/ 352898 h 482315"/>
              <a:gd name="connsiteX2" fmla="*/ 609120 w 609120"/>
              <a:gd name="connsiteY2" fmla="*/ 452184 h 482315"/>
              <a:gd name="connsiteX3" fmla="*/ 609120 w 609120"/>
              <a:gd name="connsiteY3" fmla="*/ 482315 h 482315"/>
              <a:gd name="connsiteX4" fmla="*/ 0 w 609120"/>
              <a:gd name="connsiteY4" fmla="*/ 482315 h 482315"/>
              <a:gd name="connsiteX5" fmla="*/ 0 w 609120"/>
              <a:gd name="connsiteY5" fmla="*/ 452184 h 482315"/>
              <a:gd name="connsiteX6" fmla="*/ 278451 w 609120"/>
              <a:gd name="connsiteY6" fmla="*/ 214237 h 482315"/>
              <a:gd name="connsiteX7" fmla="*/ 447314 w 609120"/>
              <a:gd name="connsiteY7" fmla="*/ 214237 h 482315"/>
              <a:gd name="connsiteX8" fmla="*/ 447314 w 609120"/>
              <a:gd name="connsiteY8" fmla="*/ 232866 h 482315"/>
              <a:gd name="connsiteX9" fmla="*/ 278451 w 609120"/>
              <a:gd name="connsiteY9" fmla="*/ 232866 h 482315"/>
              <a:gd name="connsiteX10" fmla="*/ 156937 w 609120"/>
              <a:gd name="connsiteY10" fmla="*/ 214237 h 482315"/>
              <a:gd name="connsiteX11" fmla="*/ 235970 w 609120"/>
              <a:gd name="connsiteY11" fmla="*/ 214237 h 482315"/>
              <a:gd name="connsiteX12" fmla="*/ 235970 w 609120"/>
              <a:gd name="connsiteY12" fmla="*/ 232866 h 482315"/>
              <a:gd name="connsiteX13" fmla="*/ 156937 w 609120"/>
              <a:gd name="connsiteY13" fmla="*/ 232866 h 482315"/>
              <a:gd name="connsiteX14" fmla="*/ 278451 w 609120"/>
              <a:gd name="connsiteY14" fmla="*/ 157149 h 482315"/>
              <a:gd name="connsiteX15" fmla="*/ 447314 w 609120"/>
              <a:gd name="connsiteY15" fmla="*/ 157149 h 482315"/>
              <a:gd name="connsiteX16" fmla="*/ 447314 w 609120"/>
              <a:gd name="connsiteY16" fmla="*/ 175778 h 482315"/>
              <a:gd name="connsiteX17" fmla="*/ 278451 w 609120"/>
              <a:gd name="connsiteY17" fmla="*/ 175778 h 482315"/>
              <a:gd name="connsiteX18" fmla="*/ 156937 w 609120"/>
              <a:gd name="connsiteY18" fmla="*/ 157149 h 482315"/>
              <a:gd name="connsiteX19" fmla="*/ 235970 w 609120"/>
              <a:gd name="connsiteY19" fmla="*/ 157149 h 482315"/>
              <a:gd name="connsiteX20" fmla="*/ 235970 w 609120"/>
              <a:gd name="connsiteY20" fmla="*/ 175778 h 482315"/>
              <a:gd name="connsiteX21" fmla="*/ 156937 w 609120"/>
              <a:gd name="connsiteY21" fmla="*/ 175778 h 482315"/>
              <a:gd name="connsiteX22" fmla="*/ 278451 w 609120"/>
              <a:gd name="connsiteY22" fmla="*/ 99991 h 482315"/>
              <a:gd name="connsiteX23" fmla="*/ 447314 w 609120"/>
              <a:gd name="connsiteY23" fmla="*/ 99991 h 482315"/>
              <a:gd name="connsiteX24" fmla="*/ 447314 w 609120"/>
              <a:gd name="connsiteY24" fmla="*/ 118691 h 482315"/>
              <a:gd name="connsiteX25" fmla="*/ 278451 w 609120"/>
              <a:gd name="connsiteY25" fmla="*/ 118691 h 482315"/>
              <a:gd name="connsiteX26" fmla="*/ 156937 w 609120"/>
              <a:gd name="connsiteY26" fmla="*/ 99991 h 482315"/>
              <a:gd name="connsiteX27" fmla="*/ 235970 w 609120"/>
              <a:gd name="connsiteY27" fmla="*/ 99991 h 482315"/>
              <a:gd name="connsiteX28" fmla="*/ 235970 w 609120"/>
              <a:gd name="connsiteY28" fmla="*/ 118691 h 482315"/>
              <a:gd name="connsiteX29" fmla="*/ 156937 w 609120"/>
              <a:gd name="connsiteY29" fmla="*/ 118691 h 482315"/>
              <a:gd name="connsiteX30" fmla="*/ 116312 w 609120"/>
              <a:gd name="connsiteY30" fmla="*/ 41471 h 482315"/>
              <a:gd name="connsiteX31" fmla="*/ 116312 w 609120"/>
              <a:gd name="connsiteY31" fmla="*/ 288120 h 482315"/>
              <a:gd name="connsiteX32" fmla="*/ 493160 w 609120"/>
              <a:gd name="connsiteY32" fmla="*/ 288120 h 482315"/>
              <a:gd name="connsiteX33" fmla="*/ 493160 w 609120"/>
              <a:gd name="connsiteY33" fmla="*/ 41471 h 482315"/>
              <a:gd name="connsiteX34" fmla="*/ 66684 w 609120"/>
              <a:gd name="connsiteY34" fmla="*/ 0 h 482315"/>
              <a:gd name="connsiteX35" fmla="*/ 542788 w 609120"/>
              <a:gd name="connsiteY35" fmla="*/ 0 h 482315"/>
              <a:gd name="connsiteX36" fmla="*/ 542788 w 609120"/>
              <a:gd name="connsiteY36" fmla="*/ 329682 h 482315"/>
              <a:gd name="connsiteX37" fmla="*/ 66684 w 609120"/>
              <a:gd name="connsiteY37" fmla="*/ 329682 h 48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120" h="482315">
                <a:moveTo>
                  <a:pt x="66529" y="352898"/>
                </a:moveTo>
                <a:lnTo>
                  <a:pt x="542591" y="352898"/>
                </a:lnTo>
                <a:lnTo>
                  <a:pt x="609120" y="452184"/>
                </a:lnTo>
                <a:lnTo>
                  <a:pt x="609120" y="482315"/>
                </a:lnTo>
                <a:lnTo>
                  <a:pt x="0" y="482315"/>
                </a:lnTo>
                <a:lnTo>
                  <a:pt x="0" y="452184"/>
                </a:lnTo>
                <a:close/>
                <a:moveTo>
                  <a:pt x="278451" y="214237"/>
                </a:moveTo>
                <a:lnTo>
                  <a:pt x="447314" y="214237"/>
                </a:lnTo>
                <a:lnTo>
                  <a:pt x="447314" y="232866"/>
                </a:lnTo>
                <a:lnTo>
                  <a:pt x="278451" y="232866"/>
                </a:lnTo>
                <a:close/>
                <a:moveTo>
                  <a:pt x="156937" y="214237"/>
                </a:moveTo>
                <a:lnTo>
                  <a:pt x="235970" y="214237"/>
                </a:lnTo>
                <a:lnTo>
                  <a:pt x="235970" y="232866"/>
                </a:lnTo>
                <a:lnTo>
                  <a:pt x="156937" y="232866"/>
                </a:lnTo>
                <a:close/>
                <a:moveTo>
                  <a:pt x="278451" y="157149"/>
                </a:moveTo>
                <a:lnTo>
                  <a:pt x="447314" y="157149"/>
                </a:lnTo>
                <a:lnTo>
                  <a:pt x="447314" y="175778"/>
                </a:lnTo>
                <a:lnTo>
                  <a:pt x="278451" y="175778"/>
                </a:lnTo>
                <a:close/>
                <a:moveTo>
                  <a:pt x="156937" y="157149"/>
                </a:moveTo>
                <a:lnTo>
                  <a:pt x="235970" y="157149"/>
                </a:lnTo>
                <a:lnTo>
                  <a:pt x="235970" y="175778"/>
                </a:lnTo>
                <a:lnTo>
                  <a:pt x="156937" y="175778"/>
                </a:lnTo>
                <a:close/>
                <a:moveTo>
                  <a:pt x="278451" y="99991"/>
                </a:moveTo>
                <a:lnTo>
                  <a:pt x="447314" y="99991"/>
                </a:lnTo>
                <a:lnTo>
                  <a:pt x="447314" y="118691"/>
                </a:lnTo>
                <a:lnTo>
                  <a:pt x="278451" y="118691"/>
                </a:lnTo>
                <a:close/>
                <a:moveTo>
                  <a:pt x="156937" y="99991"/>
                </a:moveTo>
                <a:lnTo>
                  <a:pt x="235970" y="99991"/>
                </a:lnTo>
                <a:lnTo>
                  <a:pt x="235970" y="118691"/>
                </a:lnTo>
                <a:lnTo>
                  <a:pt x="156937" y="118691"/>
                </a:lnTo>
                <a:close/>
                <a:moveTo>
                  <a:pt x="116312" y="41471"/>
                </a:moveTo>
                <a:lnTo>
                  <a:pt x="116312" y="288120"/>
                </a:lnTo>
                <a:lnTo>
                  <a:pt x="493160" y="288120"/>
                </a:lnTo>
                <a:lnTo>
                  <a:pt x="493160" y="41471"/>
                </a:lnTo>
                <a:close/>
                <a:moveTo>
                  <a:pt x="66684" y="0"/>
                </a:moveTo>
                <a:lnTo>
                  <a:pt x="542788" y="0"/>
                </a:lnTo>
                <a:lnTo>
                  <a:pt x="542788" y="329682"/>
                </a:lnTo>
                <a:lnTo>
                  <a:pt x="66684" y="329682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4" name="işľîdè">
            <a:extLst>
              <a:ext uri="{FF2B5EF4-FFF2-40B4-BE49-F238E27FC236}">
                <a16:creationId xmlns:a16="http://schemas.microsoft.com/office/drawing/2014/main" xmlns="" id="{4E87AE8F-1F09-41B3-AE7E-DA1F4464A01B}"/>
              </a:ext>
            </a:extLst>
          </p:cNvPr>
          <p:cNvSpPr/>
          <p:nvPr/>
        </p:nvSpPr>
        <p:spPr>
          <a:xfrm>
            <a:off x="4773731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害怕给顾客压力！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xmlns="" id="{8D045CD4-5D36-425F-81AE-EE2BC15BBB05}"/>
              </a:ext>
            </a:extLst>
          </p:cNvPr>
          <p:cNvCxnSpPr/>
          <p:nvPr/>
        </p:nvCxnSpPr>
        <p:spPr>
          <a:xfrm>
            <a:off x="6096001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ísḷíḋe">
            <a:extLst>
              <a:ext uri="{FF2B5EF4-FFF2-40B4-BE49-F238E27FC236}">
                <a16:creationId xmlns:a16="http://schemas.microsoft.com/office/drawing/2014/main" xmlns="" id="{90CA27F7-50F3-4D3B-BA24-54560B3BDD33}"/>
              </a:ext>
            </a:extLst>
          </p:cNvPr>
          <p:cNvSpPr/>
          <p:nvPr/>
        </p:nvSpPr>
        <p:spPr bwMode="auto">
          <a:xfrm>
            <a:off x="7746337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>
              <a:alpha val="52000"/>
            </a:srgbClr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iṩļïḓé">
            <a:extLst>
              <a:ext uri="{FF2B5EF4-FFF2-40B4-BE49-F238E27FC236}">
                <a16:creationId xmlns:a16="http://schemas.microsoft.com/office/drawing/2014/main" xmlns="" id="{E3487AD8-A9B3-42EE-8462-EB893FC768C3}"/>
              </a:ext>
            </a:extLst>
          </p:cNvPr>
          <p:cNvSpPr/>
          <p:nvPr/>
        </p:nvSpPr>
        <p:spPr>
          <a:xfrm>
            <a:off x="7997524" y="2308876"/>
            <a:ext cx="347468" cy="313935"/>
          </a:xfrm>
          <a:custGeom>
            <a:avLst/>
            <a:gdLst>
              <a:gd name="connsiteX0" fmla="*/ 462909 w 607639"/>
              <a:gd name="connsiteY0" fmla="*/ 418947 h 548999"/>
              <a:gd name="connsiteX1" fmla="*/ 607639 w 607639"/>
              <a:gd name="connsiteY1" fmla="*/ 418947 h 548999"/>
              <a:gd name="connsiteX2" fmla="*/ 607639 w 607639"/>
              <a:gd name="connsiteY2" fmla="*/ 548999 h 548999"/>
              <a:gd name="connsiteX3" fmla="*/ 462909 w 607639"/>
              <a:gd name="connsiteY3" fmla="*/ 548999 h 548999"/>
              <a:gd name="connsiteX4" fmla="*/ 231525 w 607639"/>
              <a:gd name="connsiteY4" fmla="*/ 418947 h 548999"/>
              <a:gd name="connsiteX5" fmla="*/ 376114 w 607639"/>
              <a:gd name="connsiteY5" fmla="*/ 418947 h 548999"/>
              <a:gd name="connsiteX6" fmla="*/ 376114 w 607639"/>
              <a:gd name="connsiteY6" fmla="*/ 548999 h 548999"/>
              <a:gd name="connsiteX7" fmla="*/ 231525 w 607639"/>
              <a:gd name="connsiteY7" fmla="*/ 548999 h 548999"/>
              <a:gd name="connsiteX8" fmla="*/ 0 w 607639"/>
              <a:gd name="connsiteY8" fmla="*/ 418947 h 548999"/>
              <a:gd name="connsiteX9" fmla="*/ 144659 w 607639"/>
              <a:gd name="connsiteY9" fmla="*/ 418947 h 548999"/>
              <a:gd name="connsiteX10" fmla="*/ 144659 w 607639"/>
              <a:gd name="connsiteY10" fmla="*/ 548999 h 548999"/>
              <a:gd name="connsiteX11" fmla="*/ 0 w 607639"/>
              <a:gd name="connsiteY11" fmla="*/ 548999 h 548999"/>
              <a:gd name="connsiteX12" fmla="*/ 282149 w 607639"/>
              <a:gd name="connsiteY12" fmla="*/ 231172 h 548999"/>
              <a:gd name="connsiteX13" fmla="*/ 325490 w 607639"/>
              <a:gd name="connsiteY13" fmla="*/ 231172 h 548999"/>
              <a:gd name="connsiteX14" fmla="*/ 325490 w 607639"/>
              <a:gd name="connsiteY14" fmla="*/ 281751 h 548999"/>
              <a:gd name="connsiteX15" fmla="*/ 556973 w 607639"/>
              <a:gd name="connsiteY15" fmla="*/ 281751 h 548999"/>
              <a:gd name="connsiteX16" fmla="*/ 556973 w 607639"/>
              <a:gd name="connsiteY16" fmla="*/ 375619 h 548999"/>
              <a:gd name="connsiteX17" fmla="*/ 513542 w 607639"/>
              <a:gd name="connsiteY17" fmla="*/ 375619 h 548999"/>
              <a:gd name="connsiteX18" fmla="*/ 513542 w 607639"/>
              <a:gd name="connsiteY18" fmla="*/ 325040 h 548999"/>
              <a:gd name="connsiteX19" fmla="*/ 325490 w 607639"/>
              <a:gd name="connsiteY19" fmla="*/ 325040 h 548999"/>
              <a:gd name="connsiteX20" fmla="*/ 325490 w 607639"/>
              <a:gd name="connsiteY20" fmla="*/ 375619 h 548999"/>
              <a:gd name="connsiteX21" fmla="*/ 282149 w 607639"/>
              <a:gd name="connsiteY21" fmla="*/ 375619 h 548999"/>
              <a:gd name="connsiteX22" fmla="*/ 282149 w 607639"/>
              <a:gd name="connsiteY22" fmla="*/ 325040 h 548999"/>
              <a:gd name="connsiteX23" fmla="*/ 94097 w 607639"/>
              <a:gd name="connsiteY23" fmla="*/ 325040 h 548999"/>
              <a:gd name="connsiteX24" fmla="*/ 94097 w 607639"/>
              <a:gd name="connsiteY24" fmla="*/ 375619 h 548999"/>
              <a:gd name="connsiteX25" fmla="*/ 50666 w 607639"/>
              <a:gd name="connsiteY25" fmla="*/ 375619 h 548999"/>
              <a:gd name="connsiteX26" fmla="*/ 50666 w 607639"/>
              <a:gd name="connsiteY26" fmla="*/ 281751 h 548999"/>
              <a:gd name="connsiteX27" fmla="*/ 282149 w 607639"/>
              <a:gd name="connsiteY27" fmla="*/ 281751 h 548999"/>
              <a:gd name="connsiteX28" fmla="*/ 159125 w 607639"/>
              <a:gd name="connsiteY28" fmla="*/ 0 h 548999"/>
              <a:gd name="connsiteX29" fmla="*/ 448514 w 607639"/>
              <a:gd name="connsiteY29" fmla="*/ 0 h 548999"/>
              <a:gd name="connsiteX30" fmla="*/ 448514 w 607639"/>
              <a:gd name="connsiteY30" fmla="*/ 187845 h 548999"/>
              <a:gd name="connsiteX31" fmla="*/ 159125 w 607639"/>
              <a:gd name="connsiteY31" fmla="*/ 187845 h 54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639" h="548999">
                <a:moveTo>
                  <a:pt x="462909" y="418947"/>
                </a:moveTo>
                <a:lnTo>
                  <a:pt x="607639" y="418947"/>
                </a:lnTo>
                <a:lnTo>
                  <a:pt x="607639" y="548999"/>
                </a:lnTo>
                <a:lnTo>
                  <a:pt x="462909" y="548999"/>
                </a:lnTo>
                <a:close/>
                <a:moveTo>
                  <a:pt x="231525" y="418947"/>
                </a:moveTo>
                <a:lnTo>
                  <a:pt x="376114" y="418947"/>
                </a:lnTo>
                <a:lnTo>
                  <a:pt x="376114" y="548999"/>
                </a:lnTo>
                <a:lnTo>
                  <a:pt x="231525" y="548999"/>
                </a:lnTo>
                <a:close/>
                <a:moveTo>
                  <a:pt x="0" y="418947"/>
                </a:moveTo>
                <a:lnTo>
                  <a:pt x="144659" y="418947"/>
                </a:lnTo>
                <a:lnTo>
                  <a:pt x="144659" y="548999"/>
                </a:lnTo>
                <a:lnTo>
                  <a:pt x="0" y="548999"/>
                </a:lnTo>
                <a:close/>
                <a:moveTo>
                  <a:pt x="282149" y="231172"/>
                </a:moveTo>
                <a:lnTo>
                  <a:pt x="325490" y="231172"/>
                </a:lnTo>
                <a:lnTo>
                  <a:pt x="325490" y="281751"/>
                </a:lnTo>
                <a:lnTo>
                  <a:pt x="556973" y="281751"/>
                </a:lnTo>
                <a:lnTo>
                  <a:pt x="556973" y="375619"/>
                </a:lnTo>
                <a:lnTo>
                  <a:pt x="513542" y="375619"/>
                </a:lnTo>
                <a:lnTo>
                  <a:pt x="513542" y="325040"/>
                </a:lnTo>
                <a:lnTo>
                  <a:pt x="325490" y="325040"/>
                </a:lnTo>
                <a:lnTo>
                  <a:pt x="325490" y="375619"/>
                </a:lnTo>
                <a:lnTo>
                  <a:pt x="282149" y="375619"/>
                </a:lnTo>
                <a:lnTo>
                  <a:pt x="282149" y="325040"/>
                </a:lnTo>
                <a:lnTo>
                  <a:pt x="94097" y="325040"/>
                </a:lnTo>
                <a:lnTo>
                  <a:pt x="94097" y="375619"/>
                </a:lnTo>
                <a:lnTo>
                  <a:pt x="50666" y="375619"/>
                </a:lnTo>
                <a:lnTo>
                  <a:pt x="50666" y="281751"/>
                </a:lnTo>
                <a:lnTo>
                  <a:pt x="282149" y="281751"/>
                </a:lnTo>
                <a:close/>
                <a:moveTo>
                  <a:pt x="159125" y="0"/>
                </a:moveTo>
                <a:lnTo>
                  <a:pt x="448514" y="0"/>
                </a:lnTo>
                <a:lnTo>
                  <a:pt x="448514" y="187845"/>
                </a:lnTo>
                <a:lnTo>
                  <a:pt x="159125" y="187845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îsļíde">
            <a:extLst>
              <a:ext uri="{FF2B5EF4-FFF2-40B4-BE49-F238E27FC236}">
                <a16:creationId xmlns:a16="http://schemas.microsoft.com/office/drawing/2014/main" xmlns="" id="{7098889E-5790-4E10-992A-CC3A48C17CD9}"/>
              </a:ext>
            </a:extLst>
          </p:cNvPr>
          <p:cNvSpPr/>
          <p:nvPr/>
        </p:nvSpPr>
        <p:spPr>
          <a:xfrm>
            <a:off x="6910775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自己觉得还不到火候！</a:t>
            </a: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xmlns="" id="{91D9B7B1-13C0-4A73-8B31-86CE91E2B440}"/>
              </a:ext>
            </a:extLst>
          </p:cNvPr>
          <p:cNvCxnSpPr/>
          <p:nvPr/>
        </p:nvCxnSpPr>
        <p:spPr>
          <a:xfrm>
            <a:off x="8171258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lîḍê">
            <a:extLst>
              <a:ext uri="{FF2B5EF4-FFF2-40B4-BE49-F238E27FC236}">
                <a16:creationId xmlns:a16="http://schemas.microsoft.com/office/drawing/2014/main" xmlns="" id="{6FC021F9-2212-4816-8EAC-8DB3AADF8435}"/>
              </a:ext>
            </a:extLst>
          </p:cNvPr>
          <p:cNvSpPr/>
          <p:nvPr/>
        </p:nvSpPr>
        <p:spPr>
          <a:xfrm>
            <a:off x="8135258" y="3393000"/>
            <a:ext cx="72000" cy="72000"/>
          </a:xfrm>
          <a:prstGeom prst="ellipse">
            <a:avLst/>
          </a:prstGeom>
          <a:solidFill>
            <a:schemeClr val="accent4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íš1ïdé">
            <a:extLst>
              <a:ext uri="{FF2B5EF4-FFF2-40B4-BE49-F238E27FC236}">
                <a16:creationId xmlns:a16="http://schemas.microsoft.com/office/drawing/2014/main" xmlns="" id="{9D23585B-36EE-49DF-896B-2478A36B97F9}"/>
              </a:ext>
            </a:extLst>
          </p:cNvPr>
          <p:cNvSpPr/>
          <p:nvPr/>
        </p:nvSpPr>
        <p:spPr bwMode="auto">
          <a:xfrm>
            <a:off x="9821592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iṡlïḋê">
            <a:extLst>
              <a:ext uri="{FF2B5EF4-FFF2-40B4-BE49-F238E27FC236}">
                <a16:creationId xmlns:a16="http://schemas.microsoft.com/office/drawing/2014/main" xmlns="" id="{FB7A5918-877D-4F2B-AEFE-FFAF6E2EF41C}"/>
              </a:ext>
            </a:extLst>
          </p:cNvPr>
          <p:cNvSpPr/>
          <p:nvPr/>
        </p:nvSpPr>
        <p:spPr>
          <a:xfrm>
            <a:off x="10072779" y="2294029"/>
            <a:ext cx="347468" cy="343630"/>
          </a:xfrm>
          <a:custGeom>
            <a:avLst/>
            <a:gdLst>
              <a:gd name="connsiteX0" fmla="*/ 466437 w 600511"/>
              <a:gd name="connsiteY0" fmla="*/ 421770 h 593879"/>
              <a:gd name="connsiteX1" fmla="*/ 504684 w 600511"/>
              <a:gd name="connsiteY1" fmla="*/ 459981 h 593879"/>
              <a:gd name="connsiteX2" fmla="*/ 466437 w 600511"/>
              <a:gd name="connsiteY2" fmla="*/ 498192 h 593879"/>
              <a:gd name="connsiteX3" fmla="*/ 428190 w 600511"/>
              <a:gd name="connsiteY3" fmla="*/ 459981 h 593879"/>
              <a:gd name="connsiteX4" fmla="*/ 466437 w 600511"/>
              <a:gd name="connsiteY4" fmla="*/ 421770 h 593879"/>
              <a:gd name="connsiteX5" fmla="*/ 453390 w 600511"/>
              <a:gd name="connsiteY5" fmla="*/ 375066 h 593879"/>
              <a:gd name="connsiteX6" fmla="*/ 421127 w 600511"/>
              <a:gd name="connsiteY6" fmla="*/ 386990 h 593879"/>
              <a:gd name="connsiteX7" fmla="*/ 418868 w 600511"/>
              <a:gd name="connsiteY7" fmla="*/ 392146 h 593879"/>
              <a:gd name="connsiteX8" fmla="*/ 424031 w 600511"/>
              <a:gd name="connsiteY8" fmla="*/ 406325 h 593879"/>
              <a:gd name="connsiteX9" fmla="*/ 423385 w 600511"/>
              <a:gd name="connsiteY9" fmla="*/ 411481 h 593879"/>
              <a:gd name="connsiteX10" fmla="*/ 416287 w 600511"/>
              <a:gd name="connsiteY10" fmla="*/ 413737 h 593879"/>
              <a:gd name="connsiteX11" fmla="*/ 402414 w 600511"/>
              <a:gd name="connsiteY11" fmla="*/ 407292 h 593879"/>
              <a:gd name="connsiteX12" fmla="*/ 397252 w 600511"/>
              <a:gd name="connsiteY12" fmla="*/ 409226 h 593879"/>
              <a:gd name="connsiteX13" fmla="*/ 383056 w 600511"/>
              <a:gd name="connsiteY13" fmla="*/ 440485 h 593879"/>
              <a:gd name="connsiteX14" fmla="*/ 384669 w 600511"/>
              <a:gd name="connsiteY14" fmla="*/ 445318 h 593879"/>
              <a:gd name="connsiteX15" fmla="*/ 398542 w 600511"/>
              <a:gd name="connsiteY15" fmla="*/ 451764 h 593879"/>
              <a:gd name="connsiteX16" fmla="*/ 401769 w 600511"/>
              <a:gd name="connsiteY16" fmla="*/ 455953 h 593879"/>
              <a:gd name="connsiteX17" fmla="*/ 398220 w 600511"/>
              <a:gd name="connsiteY17" fmla="*/ 462720 h 593879"/>
              <a:gd name="connsiteX18" fmla="*/ 384024 w 600511"/>
              <a:gd name="connsiteY18" fmla="*/ 467876 h 593879"/>
              <a:gd name="connsiteX19" fmla="*/ 381766 w 600511"/>
              <a:gd name="connsiteY19" fmla="*/ 472710 h 593879"/>
              <a:gd name="connsiteX20" fmla="*/ 393380 w 600511"/>
              <a:gd name="connsiteY20" fmla="*/ 504936 h 593879"/>
              <a:gd name="connsiteX21" fmla="*/ 398542 w 600511"/>
              <a:gd name="connsiteY21" fmla="*/ 507192 h 593879"/>
              <a:gd name="connsiteX22" fmla="*/ 412738 w 600511"/>
              <a:gd name="connsiteY22" fmla="*/ 502036 h 593879"/>
              <a:gd name="connsiteX23" fmla="*/ 417900 w 600511"/>
              <a:gd name="connsiteY23" fmla="*/ 502680 h 593879"/>
              <a:gd name="connsiteX24" fmla="*/ 420159 w 600511"/>
              <a:gd name="connsiteY24" fmla="*/ 510092 h 593879"/>
              <a:gd name="connsiteX25" fmla="*/ 413706 w 600511"/>
              <a:gd name="connsiteY25" fmla="*/ 523949 h 593879"/>
              <a:gd name="connsiteX26" fmla="*/ 415642 w 600511"/>
              <a:gd name="connsiteY26" fmla="*/ 528783 h 593879"/>
              <a:gd name="connsiteX27" fmla="*/ 446937 w 600511"/>
              <a:gd name="connsiteY27" fmla="*/ 543285 h 593879"/>
              <a:gd name="connsiteX28" fmla="*/ 451777 w 600511"/>
              <a:gd name="connsiteY28" fmla="*/ 541351 h 593879"/>
              <a:gd name="connsiteX29" fmla="*/ 458230 w 600511"/>
              <a:gd name="connsiteY29" fmla="*/ 527494 h 593879"/>
              <a:gd name="connsiteX30" fmla="*/ 462424 w 600511"/>
              <a:gd name="connsiteY30" fmla="*/ 524272 h 593879"/>
              <a:gd name="connsiteX31" fmla="*/ 469199 w 600511"/>
              <a:gd name="connsiteY31" fmla="*/ 528139 h 593879"/>
              <a:gd name="connsiteX32" fmla="*/ 474361 w 600511"/>
              <a:gd name="connsiteY32" fmla="*/ 542318 h 593879"/>
              <a:gd name="connsiteX33" fmla="*/ 479201 w 600511"/>
              <a:gd name="connsiteY33" fmla="*/ 544574 h 593879"/>
              <a:gd name="connsiteX34" fmla="*/ 511464 w 600511"/>
              <a:gd name="connsiteY34" fmla="*/ 532650 h 593879"/>
              <a:gd name="connsiteX35" fmla="*/ 513723 w 600511"/>
              <a:gd name="connsiteY35" fmla="*/ 527816 h 593879"/>
              <a:gd name="connsiteX36" fmla="*/ 508560 w 600511"/>
              <a:gd name="connsiteY36" fmla="*/ 513315 h 593879"/>
              <a:gd name="connsiteX37" fmla="*/ 509206 w 600511"/>
              <a:gd name="connsiteY37" fmla="*/ 508159 h 593879"/>
              <a:gd name="connsiteX38" fmla="*/ 516626 w 600511"/>
              <a:gd name="connsiteY38" fmla="*/ 506225 h 593879"/>
              <a:gd name="connsiteX39" fmla="*/ 530500 w 600511"/>
              <a:gd name="connsiteY39" fmla="*/ 512348 h 593879"/>
              <a:gd name="connsiteX40" fmla="*/ 535339 w 600511"/>
              <a:gd name="connsiteY40" fmla="*/ 510737 h 593879"/>
              <a:gd name="connsiteX41" fmla="*/ 549858 w 600511"/>
              <a:gd name="connsiteY41" fmla="*/ 479478 h 593879"/>
              <a:gd name="connsiteX42" fmla="*/ 547922 w 600511"/>
              <a:gd name="connsiteY42" fmla="*/ 474322 h 593879"/>
              <a:gd name="connsiteX43" fmla="*/ 534049 w 600511"/>
              <a:gd name="connsiteY43" fmla="*/ 467876 h 593879"/>
              <a:gd name="connsiteX44" fmla="*/ 531145 w 600511"/>
              <a:gd name="connsiteY44" fmla="*/ 461109 h 593879"/>
              <a:gd name="connsiteX45" fmla="*/ 534694 w 600511"/>
              <a:gd name="connsiteY45" fmla="*/ 457242 h 593879"/>
              <a:gd name="connsiteX46" fmla="*/ 548890 w 600511"/>
              <a:gd name="connsiteY46" fmla="*/ 451764 h 593879"/>
              <a:gd name="connsiteX47" fmla="*/ 551148 w 600511"/>
              <a:gd name="connsiteY47" fmla="*/ 446930 h 593879"/>
              <a:gd name="connsiteX48" fmla="*/ 539211 w 600511"/>
              <a:gd name="connsiteY48" fmla="*/ 414704 h 593879"/>
              <a:gd name="connsiteX49" fmla="*/ 534371 w 600511"/>
              <a:gd name="connsiteY49" fmla="*/ 412448 h 593879"/>
              <a:gd name="connsiteX50" fmla="*/ 520175 w 600511"/>
              <a:gd name="connsiteY50" fmla="*/ 417604 h 593879"/>
              <a:gd name="connsiteX51" fmla="*/ 514691 w 600511"/>
              <a:gd name="connsiteY51" fmla="*/ 416960 h 593879"/>
              <a:gd name="connsiteX52" fmla="*/ 512755 w 600511"/>
              <a:gd name="connsiteY52" fmla="*/ 409548 h 593879"/>
              <a:gd name="connsiteX53" fmla="*/ 518885 w 600511"/>
              <a:gd name="connsiteY53" fmla="*/ 396013 h 593879"/>
              <a:gd name="connsiteX54" fmla="*/ 516949 w 600511"/>
              <a:gd name="connsiteY54" fmla="*/ 390857 h 593879"/>
              <a:gd name="connsiteX55" fmla="*/ 485976 w 600511"/>
              <a:gd name="connsiteY55" fmla="*/ 376355 h 593879"/>
              <a:gd name="connsiteX56" fmla="*/ 480814 w 600511"/>
              <a:gd name="connsiteY56" fmla="*/ 378289 h 593879"/>
              <a:gd name="connsiteX57" fmla="*/ 474361 w 600511"/>
              <a:gd name="connsiteY57" fmla="*/ 392146 h 593879"/>
              <a:gd name="connsiteX58" fmla="*/ 470167 w 600511"/>
              <a:gd name="connsiteY58" fmla="*/ 395368 h 593879"/>
              <a:gd name="connsiteX59" fmla="*/ 463714 w 600511"/>
              <a:gd name="connsiteY59" fmla="*/ 391824 h 593879"/>
              <a:gd name="connsiteX60" fmla="*/ 458230 w 600511"/>
              <a:gd name="connsiteY60" fmla="*/ 377322 h 593879"/>
              <a:gd name="connsiteX61" fmla="*/ 453390 w 600511"/>
              <a:gd name="connsiteY61" fmla="*/ 375066 h 593879"/>
              <a:gd name="connsiteX62" fmla="*/ 0 w 600511"/>
              <a:gd name="connsiteY62" fmla="*/ 372515 h 593879"/>
              <a:gd name="connsiteX63" fmla="*/ 233292 w 600511"/>
              <a:gd name="connsiteY63" fmla="*/ 465626 h 593879"/>
              <a:gd name="connsiteX64" fmla="*/ 305248 w 600511"/>
              <a:gd name="connsiteY64" fmla="*/ 461116 h 593879"/>
              <a:gd name="connsiteX65" fmla="*/ 332998 w 600511"/>
              <a:gd name="connsiteY65" fmla="*/ 549716 h 593879"/>
              <a:gd name="connsiteX66" fmla="*/ 233292 w 600511"/>
              <a:gd name="connsiteY66" fmla="*/ 558737 h 593879"/>
              <a:gd name="connsiteX67" fmla="*/ 0 w 600511"/>
              <a:gd name="connsiteY67" fmla="*/ 465626 h 593879"/>
              <a:gd name="connsiteX68" fmla="*/ 466295 w 600511"/>
              <a:gd name="connsiteY68" fmla="*/ 326083 h 593879"/>
              <a:gd name="connsiteX69" fmla="*/ 600511 w 600511"/>
              <a:gd name="connsiteY69" fmla="*/ 459820 h 593879"/>
              <a:gd name="connsiteX70" fmla="*/ 466295 w 600511"/>
              <a:gd name="connsiteY70" fmla="*/ 593879 h 593879"/>
              <a:gd name="connsiteX71" fmla="*/ 332080 w 600511"/>
              <a:gd name="connsiteY71" fmla="*/ 459820 h 593879"/>
              <a:gd name="connsiteX72" fmla="*/ 466295 w 600511"/>
              <a:gd name="connsiteY72" fmla="*/ 326083 h 593879"/>
              <a:gd name="connsiteX73" fmla="*/ 0 w 600511"/>
              <a:gd name="connsiteY73" fmla="*/ 232654 h 593879"/>
              <a:gd name="connsiteX74" fmla="*/ 233309 w 600511"/>
              <a:gd name="connsiteY74" fmla="*/ 326103 h 593879"/>
              <a:gd name="connsiteX75" fmla="*/ 466296 w 600511"/>
              <a:gd name="connsiteY75" fmla="*/ 232654 h 593879"/>
              <a:gd name="connsiteX76" fmla="*/ 466296 w 600511"/>
              <a:gd name="connsiteY76" fmla="*/ 299035 h 593879"/>
              <a:gd name="connsiteX77" fmla="*/ 312370 w 600511"/>
              <a:gd name="connsiteY77" fmla="*/ 413429 h 593879"/>
              <a:gd name="connsiteX78" fmla="*/ 233309 w 600511"/>
              <a:gd name="connsiteY78" fmla="*/ 419229 h 593879"/>
              <a:gd name="connsiteX79" fmla="*/ 0 w 600511"/>
              <a:gd name="connsiteY79" fmla="*/ 326103 h 593879"/>
              <a:gd name="connsiteX80" fmla="*/ 233309 w 600511"/>
              <a:gd name="connsiteY80" fmla="*/ 23200 h 593879"/>
              <a:gd name="connsiteX81" fmla="*/ 23234 w 600511"/>
              <a:gd name="connsiteY81" fmla="*/ 93123 h 593879"/>
              <a:gd name="connsiteX82" fmla="*/ 233309 w 600511"/>
              <a:gd name="connsiteY82" fmla="*/ 163046 h 593879"/>
              <a:gd name="connsiteX83" fmla="*/ 443062 w 600511"/>
              <a:gd name="connsiteY83" fmla="*/ 93123 h 593879"/>
              <a:gd name="connsiteX84" fmla="*/ 233309 w 600511"/>
              <a:gd name="connsiteY84" fmla="*/ 23200 h 593879"/>
              <a:gd name="connsiteX85" fmla="*/ 233309 w 600511"/>
              <a:gd name="connsiteY85" fmla="*/ 0 h 593879"/>
              <a:gd name="connsiteX86" fmla="*/ 466296 w 600511"/>
              <a:gd name="connsiteY86" fmla="*/ 93123 h 593879"/>
              <a:gd name="connsiteX87" fmla="*/ 466296 w 600511"/>
              <a:gd name="connsiteY87" fmla="*/ 186246 h 593879"/>
              <a:gd name="connsiteX88" fmla="*/ 233309 w 600511"/>
              <a:gd name="connsiteY88" fmla="*/ 279369 h 593879"/>
              <a:gd name="connsiteX89" fmla="*/ 0 w 600511"/>
              <a:gd name="connsiteY89" fmla="*/ 186246 h 593879"/>
              <a:gd name="connsiteX90" fmla="*/ 0 w 600511"/>
              <a:gd name="connsiteY90" fmla="*/ 93123 h 593879"/>
              <a:gd name="connsiteX91" fmla="*/ 233309 w 600511"/>
              <a:gd name="connsiteY91" fmla="*/ 0 h 5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00511" h="593879">
                <a:moveTo>
                  <a:pt x="466437" y="421770"/>
                </a:moveTo>
                <a:cubicBezTo>
                  <a:pt x="487560" y="421770"/>
                  <a:pt x="504684" y="438878"/>
                  <a:pt x="504684" y="459981"/>
                </a:cubicBezTo>
                <a:cubicBezTo>
                  <a:pt x="504684" y="481084"/>
                  <a:pt x="487560" y="498192"/>
                  <a:pt x="466437" y="498192"/>
                </a:cubicBezTo>
                <a:cubicBezTo>
                  <a:pt x="445314" y="498192"/>
                  <a:pt x="428190" y="481084"/>
                  <a:pt x="428190" y="459981"/>
                </a:cubicBezTo>
                <a:cubicBezTo>
                  <a:pt x="428190" y="438878"/>
                  <a:pt x="445314" y="421770"/>
                  <a:pt x="466437" y="421770"/>
                </a:cubicBezTo>
                <a:close/>
                <a:moveTo>
                  <a:pt x="453390" y="375066"/>
                </a:moveTo>
                <a:lnTo>
                  <a:pt x="421127" y="386990"/>
                </a:lnTo>
                <a:cubicBezTo>
                  <a:pt x="419191" y="387957"/>
                  <a:pt x="418223" y="389890"/>
                  <a:pt x="418868" y="392146"/>
                </a:cubicBezTo>
                <a:lnTo>
                  <a:pt x="424031" y="406325"/>
                </a:lnTo>
                <a:cubicBezTo>
                  <a:pt x="424998" y="408259"/>
                  <a:pt x="424676" y="410515"/>
                  <a:pt x="423385" y="411481"/>
                </a:cubicBezTo>
                <a:cubicBezTo>
                  <a:pt x="422417" y="412448"/>
                  <a:pt x="418223" y="414382"/>
                  <a:pt x="416287" y="413737"/>
                </a:cubicBezTo>
                <a:lnTo>
                  <a:pt x="402414" y="407292"/>
                </a:lnTo>
                <a:cubicBezTo>
                  <a:pt x="400478" y="406325"/>
                  <a:pt x="398220" y="407292"/>
                  <a:pt x="397252" y="409226"/>
                </a:cubicBezTo>
                <a:lnTo>
                  <a:pt x="383056" y="440485"/>
                </a:lnTo>
                <a:cubicBezTo>
                  <a:pt x="382088" y="442096"/>
                  <a:pt x="383056" y="444674"/>
                  <a:pt x="384669" y="445318"/>
                </a:cubicBezTo>
                <a:lnTo>
                  <a:pt x="398542" y="451764"/>
                </a:lnTo>
                <a:cubicBezTo>
                  <a:pt x="400478" y="452730"/>
                  <a:pt x="402091" y="454664"/>
                  <a:pt x="401769" y="455953"/>
                </a:cubicBezTo>
                <a:cubicBezTo>
                  <a:pt x="401769" y="457564"/>
                  <a:pt x="400156" y="462076"/>
                  <a:pt x="398220" y="462720"/>
                </a:cubicBezTo>
                <a:lnTo>
                  <a:pt x="384024" y="467876"/>
                </a:lnTo>
                <a:cubicBezTo>
                  <a:pt x="382088" y="468521"/>
                  <a:pt x="381120" y="470777"/>
                  <a:pt x="381766" y="472710"/>
                </a:cubicBezTo>
                <a:lnTo>
                  <a:pt x="393380" y="504936"/>
                </a:lnTo>
                <a:cubicBezTo>
                  <a:pt x="394348" y="506870"/>
                  <a:pt x="396607" y="507836"/>
                  <a:pt x="398542" y="507192"/>
                </a:cubicBezTo>
                <a:lnTo>
                  <a:pt x="412738" y="502036"/>
                </a:lnTo>
                <a:cubicBezTo>
                  <a:pt x="414674" y="501391"/>
                  <a:pt x="417255" y="501713"/>
                  <a:pt x="417900" y="502680"/>
                </a:cubicBezTo>
                <a:cubicBezTo>
                  <a:pt x="418868" y="503969"/>
                  <a:pt x="421127" y="508159"/>
                  <a:pt x="420159" y="510092"/>
                </a:cubicBezTo>
                <a:lnTo>
                  <a:pt x="413706" y="523949"/>
                </a:lnTo>
                <a:cubicBezTo>
                  <a:pt x="412738" y="525561"/>
                  <a:pt x="413706" y="527816"/>
                  <a:pt x="415642" y="528783"/>
                </a:cubicBezTo>
                <a:lnTo>
                  <a:pt x="446937" y="543285"/>
                </a:lnTo>
                <a:cubicBezTo>
                  <a:pt x="448873" y="544251"/>
                  <a:pt x="451132" y="543285"/>
                  <a:pt x="451777" y="541351"/>
                </a:cubicBezTo>
                <a:lnTo>
                  <a:pt x="458230" y="527494"/>
                </a:lnTo>
                <a:cubicBezTo>
                  <a:pt x="459198" y="525561"/>
                  <a:pt x="461133" y="524272"/>
                  <a:pt x="462424" y="524272"/>
                </a:cubicBezTo>
                <a:cubicBezTo>
                  <a:pt x="464037" y="524272"/>
                  <a:pt x="468554" y="525883"/>
                  <a:pt x="469199" y="528139"/>
                </a:cubicBezTo>
                <a:lnTo>
                  <a:pt x="474361" y="542318"/>
                </a:lnTo>
                <a:cubicBezTo>
                  <a:pt x="475007" y="544251"/>
                  <a:pt x="477265" y="545218"/>
                  <a:pt x="479201" y="544574"/>
                </a:cubicBezTo>
                <a:lnTo>
                  <a:pt x="511464" y="532650"/>
                </a:lnTo>
                <a:cubicBezTo>
                  <a:pt x="513400" y="532006"/>
                  <a:pt x="514368" y="529750"/>
                  <a:pt x="513723" y="527816"/>
                </a:cubicBezTo>
                <a:lnTo>
                  <a:pt x="508560" y="513315"/>
                </a:lnTo>
                <a:cubicBezTo>
                  <a:pt x="507915" y="511381"/>
                  <a:pt x="508238" y="509125"/>
                  <a:pt x="509206" y="508159"/>
                </a:cubicBezTo>
                <a:cubicBezTo>
                  <a:pt x="510496" y="507192"/>
                  <a:pt x="514691" y="505258"/>
                  <a:pt x="516626" y="506225"/>
                </a:cubicBezTo>
                <a:lnTo>
                  <a:pt x="530500" y="512348"/>
                </a:lnTo>
                <a:cubicBezTo>
                  <a:pt x="532435" y="513315"/>
                  <a:pt x="534694" y="512348"/>
                  <a:pt x="535339" y="510737"/>
                </a:cubicBezTo>
                <a:lnTo>
                  <a:pt x="549858" y="479478"/>
                </a:lnTo>
                <a:cubicBezTo>
                  <a:pt x="550825" y="477544"/>
                  <a:pt x="549858" y="475288"/>
                  <a:pt x="547922" y="474322"/>
                </a:cubicBezTo>
                <a:lnTo>
                  <a:pt x="534049" y="467876"/>
                </a:lnTo>
                <a:cubicBezTo>
                  <a:pt x="532113" y="467232"/>
                  <a:pt x="531145" y="462398"/>
                  <a:pt x="531145" y="461109"/>
                </a:cubicBezTo>
                <a:cubicBezTo>
                  <a:pt x="531145" y="459498"/>
                  <a:pt x="532435" y="457886"/>
                  <a:pt x="534694" y="457242"/>
                </a:cubicBezTo>
                <a:lnTo>
                  <a:pt x="548890" y="451764"/>
                </a:lnTo>
                <a:cubicBezTo>
                  <a:pt x="550825" y="451119"/>
                  <a:pt x="551793" y="448863"/>
                  <a:pt x="551148" y="446930"/>
                </a:cubicBezTo>
                <a:lnTo>
                  <a:pt x="539211" y="414704"/>
                </a:lnTo>
                <a:cubicBezTo>
                  <a:pt x="538565" y="412770"/>
                  <a:pt x="536307" y="411804"/>
                  <a:pt x="534371" y="412448"/>
                </a:cubicBezTo>
                <a:lnTo>
                  <a:pt x="520175" y="417604"/>
                </a:lnTo>
                <a:cubicBezTo>
                  <a:pt x="517917" y="418571"/>
                  <a:pt x="515658" y="418249"/>
                  <a:pt x="514691" y="416960"/>
                </a:cubicBezTo>
                <a:cubicBezTo>
                  <a:pt x="513723" y="415993"/>
                  <a:pt x="511787" y="411481"/>
                  <a:pt x="512755" y="409548"/>
                </a:cubicBezTo>
                <a:lnTo>
                  <a:pt x="518885" y="396013"/>
                </a:lnTo>
                <a:cubicBezTo>
                  <a:pt x="519853" y="394079"/>
                  <a:pt x="518885" y="391824"/>
                  <a:pt x="516949" y="390857"/>
                </a:cubicBezTo>
                <a:lnTo>
                  <a:pt x="485976" y="376355"/>
                </a:lnTo>
                <a:cubicBezTo>
                  <a:pt x="484040" y="375711"/>
                  <a:pt x="481782" y="376355"/>
                  <a:pt x="480814" y="378289"/>
                </a:cubicBezTo>
                <a:lnTo>
                  <a:pt x="474361" y="392146"/>
                </a:lnTo>
                <a:cubicBezTo>
                  <a:pt x="473716" y="394079"/>
                  <a:pt x="471780" y="395691"/>
                  <a:pt x="470167" y="395368"/>
                </a:cubicBezTo>
                <a:cubicBezTo>
                  <a:pt x="468877" y="395368"/>
                  <a:pt x="464360" y="393757"/>
                  <a:pt x="463714" y="391824"/>
                </a:cubicBezTo>
                <a:lnTo>
                  <a:pt x="458230" y="377322"/>
                </a:lnTo>
                <a:cubicBezTo>
                  <a:pt x="457584" y="375389"/>
                  <a:pt x="455326" y="374422"/>
                  <a:pt x="453390" y="375066"/>
                </a:cubicBezTo>
                <a:close/>
                <a:moveTo>
                  <a:pt x="0" y="372515"/>
                </a:moveTo>
                <a:cubicBezTo>
                  <a:pt x="0" y="424064"/>
                  <a:pt x="104223" y="465626"/>
                  <a:pt x="233292" y="465626"/>
                </a:cubicBezTo>
                <a:cubicBezTo>
                  <a:pt x="258461" y="465626"/>
                  <a:pt x="282661" y="464015"/>
                  <a:pt x="305248" y="461116"/>
                </a:cubicBezTo>
                <a:cubicBezTo>
                  <a:pt x="305571" y="493978"/>
                  <a:pt x="315574" y="524264"/>
                  <a:pt x="332998" y="549716"/>
                </a:cubicBezTo>
                <a:cubicBezTo>
                  <a:pt x="302667" y="555515"/>
                  <a:pt x="268786" y="558737"/>
                  <a:pt x="233292" y="558737"/>
                </a:cubicBezTo>
                <a:cubicBezTo>
                  <a:pt x="104546" y="558737"/>
                  <a:pt x="0" y="517175"/>
                  <a:pt x="0" y="465626"/>
                </a:cubicBezTo>
                <a:close/>
                <a:moveTo>
                  <a:pt x="466295" y="326083"/>
                </a:moveTo>
                <a:cubicBezTo>
                  <a:pt x="540501" y="326083"/>
                  <a:pt x="600511" y="386023"/>
                  <a:pt x="600511" y="459820"/>
                </a:cubicBezTo>
                <a:cubicBezTo>
                  <a:pt x="600511" y="533939"/>
                  <a:pt x="540501" y="593879"/>
                  <a:pt x="466295" y="593879"/>
                </a:cubicBezTo>
                <a:cubicBezTo>
                  <a:pt x="392412" y="593879"/>
                  <a:pt x="332080" y="533939"/>
                  <a:pt x="332080" y="459820"/>
                </a:cubicBezTo>
                <a:cubicBezTo>
                  <a:pt x="332080" y="386023"/>
                  <a:pt x="392412" y="326083"/>
                  <a:pt x="466295" y="326083"/>
                </a:cubicBezTo>
                <a:close/>
                <a:moveTo>
                  <a:pt x="0" y="232654"/>
                </a:moveTo>
                <a:cubicBezTo>
                  <a:pt x="0" y="284212"/>
                  <a:pt x="104554" y="326103"/>
                  <a:pt x="233309" y="326103"/>
                </a:cubicBezTo>
                <a:cubicBezTo>
                  <a:pt x="362065" y="326103"/>
                  <a:pt x="466296" y="284212"/>
                  <a:pt x="466296" y="232654"/>
                </a:cubicBezTo>
                <a:lnTo>
                  <a:pt x="466296" y="299035"/>
                </a:lnTo>
                <a:cubicBezTo>
                  <a:pt x="393689" y="299035"/>
                  <a:pt x="332377" y="347370"/>
                  <a:pt x="312370" y="413429"/>
                </a:cubicBezTo>
                <a:cubicBezTo>
                  <a:pt x="287522" y="416973"/>
                  <a:pt x="261061" y="419229"/>
                  <a:pt x="233309" y="419229"/>
                </a:cubicBezTo>
                <a:cubicBezTo>
                  <a:pt x="104231" y="419229"/>
                  <a:pt x="0" y="377338"/>
                  <a:pt x="0" y="326103"/>
                </a:cubicBezTo>
                <a:close/>
                <a:moveTo>
                  <a:pt x="233309" y="23200"/>
                </a:moveTo>
                <a:cubicBezTo>
                  <a:pt x="105199" y="23200"/>
                  <a:pt x="23234" y="64445"/>
                  <a:pt x="23234" y="93123"/>
                </a:cubicBezTo>
                <a:cubicBezTo>
                  <a:pt x="23234" y="121479"/>
                  <a:pt x="105199" y="163046"/>
                  <a:pt x="233309" y="163046"/>
                </a:cubicBezTo>
                <a:cubicBezTo>
                  <a:pt x="361420" y="163046"/>
                  <a:pt x="443062" y="121479"/>
                  <a:pt x="443062" y="93123"/>
                </a:cubicBezTo>
                <a:cubicBezTo>
                  <a:pt x="443062" y="64445"/>
                  <a:pt x="361420" y="23200"/>
                  <a:pt x="233309" y="23200"/>
                </a:cubicBezTo>
                <a:close/>
                <a:moveTo>
                  <a:pt x="233309" y="0"/>
                </a:moveTo>
                <a:cubicBezTo>
                  <a:pt x="362065" y="0"/>
                  <a:pt x="466296" y="41567"/>
                  <a:pt x="466296" y="93123"/>
                </a:cubicBezTo>
                <a:lnTo>
                  <a:pt x="466296" y="186246"/>
                </a:lnTo>
                <a:cubicBezTo>
                  <a:pt x="466296" y="237802"/>
                  <a:pt x="362065" y="279369"/>
                  <a:pt x="233309" y="279369"/>
                </a:cubicBezTo>
                <a:cubicBezTo>
                  <a:pt x="104231" y="279369"/>
                  <a:pt x="0" y="237802"/>
                  <a:pt x="0" y="186246"/>
                </a:cubicBezTo>
                <a:lnTo>
                  <a:pt x="0" y="93123"/>
                </a:lnTo>
                <a:cubicBezTo>
                  <a:pt x="0" y="41567"/>
                  <a:pt x="104554" y="0"/>
                  <a:pt x="23330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xmlns="" id="{D0D125C4-FDBE-4C41-96EC-5C63C46DFD9C}"/>
              </a:ext>
            </a:extLst>
          </p:cNvPr>
          <p:cNvCxnSpPr/>
          <p:nvPr/>
        </p:nvCxnSpPr>
        <p:spPr>
          <a:xfrm>
            <a:off x="10246513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íṣḻíḓe">
            <a:extLst>
              <a:ext uri="{FF2B5EF4-FFF2-40B4-BE49-F238E27FC236}">
                <a16:creationId xmlns:a16="http://schemas.microsoft.com/office/drawing/2014/main" xmlns="" id="{458D9641-E29D-4B6F-888F-A9E4D837B26F}"/>
              </a:ext>
            </a:extLst>
          </p:cNvPr>
          <p:cNvSpPr/>
          <p:nvPr/>
        </p:nvSpPr>
        <p:spPr>
          <a:xfrm>
            <a:off x="8924243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大家都这么干！</a:t>
            </a:r>
          </a:p>
        </p:txBody>
      </p:sp>
      <p:sp>
        <p:nvSpPr>
          <p:cNvPr id="48" name="ís1iḓè">
            <a:extLst>
              <a:ext uri="{FF2B5EF4-FFF2-40B4-BE49-F238E27FC236}">
                <a16:creationId xmlns:a16="http://schemas.microsoft.com/office/drawing/2014/main" xmlns="" id="{AC11AEFB-D2F7-4229-89C2-6B244563E2B5}"/>
              </a:ext>
            </a:extLst>
          </p:cNvPr>
          <p:cNvSpPr/>
          <p:nvPr/>
        </p:nvSpPr>
        <p:spPr>
          <a:xfrm>
            <a:off x="1903137" y="3395708"/>
            <a:ext cx="72000" cy="72000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iṡ1îḑe">
            <a:extLst>
              <a:ext uri="{FF2B5EF4-FFF2-40B4-BE49-F238E27FC236}">
                <a16:creationId xmlns:a16="http://schemas.microsoft.com/office/drawing/2014/main" xmlns="" id="{C1EB1BDB-7C31-4FEB-A4F2-4D3DCD34670E}"/>
              </a:ext>
            </a:extLst>
          </p:cNvPr>
          <p:cNvSpPr/>
          <p:nvPr/>
        </p:nvSpPr>
        <p:spPr>
          <a:xfrm>
            <a:off x="10204163" y="3395708"/>
            <a:ext cx="72000" cy="72000"/>
          </a:xfrm>
          <a:prstGeom prst="ellipse">
            <a:avLst/>
          </a:prstGeom>
          <a:solidFill>
            <a:schemeClr val="accent5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6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 animBg="1"/>
      <p:bldP spid="24" grpId="0" animBg="1"/>
      <p:bldP spid="25" grpId="0"/>
      <p:bldP spid="27" grpId="0" animBg="1"/>
      <p:bldP spid="28" grpId="0" animBg="1"/>
      <p:bldP spid="29" grpId="0"/>
      <p:bldP spid="31" grpId="0" animBg="1"/>
      <p:bldP spid="32" grpId="0" animBg="1"/>
      <p:bldP spid="33" grpId="0" animBg="1"/>
      <p:bldP spid="34" grpId="0"/>
      <p:bldP spid="36" grpId="0" animBg="1"/>
      <p:bldP spid="37" grpId="0" animBg="1"/>
      <p:bldP spid="38" grpId="0"/>
      <p:bldP spid="40" grpId="0" animBg="1"/>
      <p:bldP spid="41" grpId="0" animBg="1"/>
      <p:bldP spid="42" grpId="0" animBg="1"/>
      <p:bldP spid="44" grpId="0"/>
      <p:bldP spid="4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xmlns="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xmlns="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99993EA-D43C-4839-83A5-1DE711524BED}"/>
              </a:ext>
            </a:extLst>
          </p:cNvPr>
          <p:cNvSpPr txBox="1"/>
          <p:nvPr/>
        </p:nvSpPr>
        <p:spPr>
          <a:xfrm>
            <a:off x="8771392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01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D64E588E-B815-4EB0-9E99-6BBD2266428A}"/>
              </a:ext>
            </a:extLst>
          </p:cNvPr>
          <p:cNvSpPr txBox="1"/>
          <p:nvPr/>
        </p:nvSpPr>
        <p:spPr>
          <a:xfrm>
            <a:off x="8309587" y="4648947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如何开场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386258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xmlns="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xmlns="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xmlns="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39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xmlns="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xmlns="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99993EA-D43C-4839-83A5-1DE711524BED}"/>
              </a:ext>
            </a:extLst>
          </p:cNvPr>
          <p:cNvSpPr txBox="1"/>
          <p:nvPr/>
        </p:nvSpPr>
        <p:spPr>
          <a:xfrm>
            <a:off x="8927684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04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D64E588E-B815-4EB0-9E99-6BBD2266428A}"/>
              </a:ext>
            </a:extLst>
          </p:cNvPr>
          <p:cNvSpPr txBox="1"/>
          <p:nvPr/>
        </p:nvSpPr>
        <p:spPr>
          <a:xfrm>
            <a:off x="2310348" y="4655887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成交的时机判定及结束技巧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42550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xmlns="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xmlns="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xmlns="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0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grpSp>
        <p:nvGrpSpPr>
          <p:cNvPr id="45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xmlns="" id="{F208BF9A-50C2-4E7A-9CBF-06A40BE85340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182080" y="1753385"/>
            <a:ext cx="7744068" cy="3478401"/>
            <a:chOff x="1569614" y="1619949"/>
            <a:chExt cx="9052771" cy="4066230"/>
          </a:xfrm>
        </p:grpSpPr>
        <p:grpSp>
          <p:nvGrpSpPr>
            <p:cNvPr id="46" name="ïṩḻidé">
              <a:extLst>
                <a:ext uri="{FF2B5EF4-FFF2-40B4-BE49-F238E27FC236}">
                  <a16:creationId xmlns:a16="http://schemas.microsoft.com/office/drawing/2014/main" xmlns="" id="{3E164BB6-5AF9-44CC-A420-6A82FA3EC133}"/>
                </a:ext>
              </a:extLst>
            </p:cNvPr>
            <p:cNvGrpSpPr/>
            <p:nvPr/>
          </p:nvGrpSpPr>
          <p:grpSpPr>
            <a:xfrm>
              <a:off x="1569614" y="1619949"/>
              <a:ext cx="4214071" cy="896257"/>
              <a:chOff x="1519071" y="2078755"/>
              <a:chExt cx="4214071" cy="896257"/>
            </a:xfrm>
          </p:grpSpPr>
          <p:sp>
            <p:nvSpPr>
              <p:cNvPr id="84" name="îsḻîḋe">
                <a:extLst>
                  <a:ext uri="{FF2B5EF4-FFF2-40B4-BE49-F238E27FC236}">
                    <a16:creationId xmlns:a16="http://schemas.microsoft.com/office/drawing/2014/main" xmlns="" id="{AE716E13-080C-417C-A7E8-7F89A1603885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iṩľidê">
                <a:extLst>
                  <a:ext uri="{FF2B5EF4-FFF2-40B4-BE49-F238E27FC236}">
                    <a16:creationId xmlns:a16="http://schemas.microsoft.com/office/drawing/2014/main" xmlns="" id="{61B5A7C3-0048-460D-9F13-07FA949B822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1.</a:t>
                </a:r>
              </a:p>
            </p:txBody>
          </p:sp>
          <p:sp>
            <p:nvSpPr>
              <p:cNvPr id="86" name="iṥlîde">
                <a:extLst>
                  <a:ext uri="{FF2B5EF4-FFF2-40B4-BE49-F238E27FC236}">
                    <a16:creationId xmlns:a16="http://schemas.microsoft.com/office/drawing/2014/main" xmlns="" id="{CF37732A-D1AE-4E35-A1B5-E941B5A9579A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顾客提出价格的问题</a:t>
                </a:r>
              </a:p>
            </p:txBody>
          </p:sp>
          <p:cxnSp>
            <p:nvCxnSpPr>
              <p:cNvPr id="87" name="直接连接符 86">
                <a:extLst>
                  <a:ext uri="{FF2B5EF4-FFF2-40B4-BE49-F238E27FC236}">
                    <a16:creationId xmlns:a16="http://schemas.microsoft.com/office/drawing/2014/main" xmlns="" id="{7E957F0F-163F-407F-81AA-4984D5ED03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ïślíḑè">
              <a:extLst>
                <a:ext uri="{FF2B5EF4-FFF2-40B4-BE49-F238E27FC236}">
                  <a16:creationId xmlns:a16="http://schemas.microsoft.com/office/drawing/2014/main" xmlns="" id="{0F9FDE98-778E-46DE-8F0D-6631D25E2A4A}"/>
                </a:ext>
              </a:extLst>
            </p:cNvPr>
            <p:cNvGrpSpPr/>
            <p:nvPr/>
          </p:nvGrpSpPr>
          <p:grpSpPr>
            <a:xfrm>
              <a:off x="6408314" y="1619949"/>
              <a:ext cx="4214071" cy="896257"/>
              <a:chOff x="1519071" y="2078755"/>
              <a:chExt cx="4214071" cy="896257"/>
            </a:xfrm>
          </p:grpSpPr>
          <p:sp>
            <p:nvSpPr>
              <p:cNvPr id="80" name="iṣļide">
                <a:extLst>
                  <a:ext uri="{FF2B5EF4-FFF2-40B4-BE49-F238E27FC236}">
                    <a16:creationId xmlns:a16="http://schemas.microsoft.com/office/drawing/2014/main" xmlns="" id="{9BE3D87F-6AB5-4093-A65D-D6FF1A97C034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íṡḻîďê">
                <a:extLst>
                  <a:ext uri="{FF2B5EF4-FFF2-40B4-BE49-F238E27FC236}">
                    <a16:creationId xmlns:a16="http://schemas.microsoft.com/office/drawing/2014/main" xmlns="" id="{8EE76F0A-C951-49E0-BCFE-EABDE537EFC2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82" name="ïŝ1îḑé">
                <a:extLst>
                  <a:ext uri="{FF2B5EF4-FFF2-40B4-BE49-F238E27FC236}">
                    <a16:creationId xmlns:a16="http://schemas.microsoft.com/office/drawing/2014/main" xmlns="" id="{2D1169BF-A998-496F-BE1A-37ABC072B8BF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询问退换货或保养相关的细节</a:t>
                </a:r>
              </a:p>
            </p:txBody>
          </p: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E145E5C-3AA3-4817-BA1D-D2FC55AC95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iṥľîďê">
              <a:extLst>
                <a:ext uri="{FF2B5EF4-FFF2-40B4-BE49-F238E27FC236}">
                  <a16:creationId xmlns:a16="http://schemas.microsoft.com/office/drawing/2014/main" xmlns="" id="{4378FF96-7BE2-474E-BB4F-3AC27166459F}"/>
                </a:ext>
              </a:extLst>
            </p:cNvPr>
            <p:cNvGrpSpPr/>
            <p:nvPr/>
          </p:nvGrpSpPr>
          <p:grpSpPr>
            <a:xfrm>
              <a:off x="1569614" y="2676607"/>
              <a:ext cx="4214071" cy="896257"/>
              <a:chOff x="1519071" y="2078755"/>
              <a:chExt cx="4214071" cy="896257"/>
            </a:xfrm>
          </p:grpSpPr>
          <p:sp>
            <p:nvSpPr>
              <p:cNvPr id="76" name="íśḻíďê">
                <a:extLst>
                  <a:ext uri="{FF2B5EF4-FFF2-40B4-BE49-F238E27FC236}">
                    <a16:creationId xmlns:a16="http://schemas.microsoft.com/office/drawing/2014/main" xmlns="" id="{20F1A318-D8AD-44FD-AC3F-D2AEA8C89C8B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iślïḍè">
                <a:extLst>
                  <a:ext uri="{FF2B5EF4-FFF2-40B4-BE49-F238E27FC236}">
                    <a16:creationId xmlns:a16="http://schemas.microsoft.com/office/drawing/2014/main" xmlns="" id="{2F51C998-F6F5-4F8F-BDBB-4332EAF3B65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8" name="iṥḷîḑe">
                <a:extLst>
                  <a:ext uri="{FF2B5EF4-FFF2-40B4-BE49-F238E27FC236}">
                    <a16:creationId xmlns:a16="http://schemas.microsoft.com/office/drawing/2014/main" xmlns="" id="{8CC963BD-778B-4401-8CC3-768AC5DE9864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顾客计算数字</a:t>
                </a:r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40454EC1-FEE4-4774-8A9B-FCBCB2E4F3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iś1ïḍê">
              <a:extLst>
                <a:ext uri="{FF2B5EF4-FFF2-40B4-BE49-F238E27FC236}">
                  <a16:creationId xmlns:a16="http://schemas.microsoft.com/office/drawing/2014/main" xmlns="" id="{3F35AEAD-A50F-42A5-B21E-0DFC85D1782D}"/>
                </a:ext>
              </a:extLst>
            </p:cNvPr>
            <p:cNvGrpSpPr/>
            <p:nvPr/>
          </p:nvGrpSpPr>
          <p:grpSpPr>
            <a:xfrm>
              <a:off x="6408314" y="2676607"/>
              <a:ext cx="4214071" cy="896257"/>
              <a:chOff x="1519071" y="2078755"/>
              <a:chExt cx="4214071" cy="896257"/>
            </a:xfrm>
          </p:grpSpPr>
          <p:sp>
            <p:nvSpPr>
              <p:cNvPr id="72" name="iṡ1ïḍê">
                <a:extLst>
                  <a:ext uri="{FF2B5EF4-FFF2-40B4-BE49-F238E27FC236}">
                    <a16:creationId xmlns:a16="http://schemas.microsoft.com/office/drawing/2014/main" xmlns="" id="{E4BBDB7B-D295-44EF-AA4F-AA1626E7A7D3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iṡļîdè">
                <a:extLst>
                  <a:ext uri="{FF2B5EF4-FFF2-40B4-BE49-F238E27FC236}">
                    <a16:creationId xmlns:a16="http://schemas.microsoft.com/office/drawing/2014/main" xmlns="" id="{57A473F8-9F03-4BC8-A2B8-B22CD37874AD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4" name="îṩḻîḋê">
                <a:extLst>
                  <a:ext uri="{FF2B5EF4-FFF2-40B4-BE49-F238E27FC236}">
                    <a16:creationId xmlns:a16="http://schemas.microsoft.com/office/drawing/2014/main" xmlns="" id="{02E9B932-30F6-4FF7-B284-729073EB4AFD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散播烟雾式异议讯号</a:t>
                </a:r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xmlns="" id="{AD3BC0E8-6A12-4FB7-8D54-76503060A9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îṧlîďe">
              <a:extLst>
                <a:ext uri="{FF2B5EF4-FFF2-40B4-BE49-F238E27FC236}">
                  <a16:creationId xmlns:a16="http://schemas.microsoft.com/office/drawing/2014/main" xmlns="" id="{11BAC546-1039-4CE1-A6D9-B90F23651CEA}"/>
                </a:ext>
              </a:extLst>
            </p:cNvPr>
            <p:cNvGrpSpPr/>
            <p:nvPr/>
          </p:nvGrpSpPr>
          <p:grpSpPr>
            <a:xfrm>
              <a:off x="1569614" y="3733265"/>
              <a:ext cx="4214071" cy="896257"/>
              <a:chOff x="1519071" y="2078755"/>
              <a:chExt cx="4214071" cy="896257"/>
            </a:xfrm>
          </p:grpSpPr>
          <p:sp>
            <p:nvSpPr>
              <p:cNvPr id="68" name="íṧḷîdê">
                <a:extLst>
                  <a:ext uri="{FF2B5EF4-FFF2-40B4-BE49-F238E27FC236}">
                    <a16:creationId xmlns:a16="http://schemas.microsoft.com/office/drawing/2014/main" xmlns="" id="{CB8A12C3-3B03-409B-A72D-98F97DF1B24E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ïṩ1îḑè">
                <a:extLst>
                  <a:ext uri="{FF2B5EF4-FFF2-40B4-BE49-F238E27FC236}">
                    <a16:creationId xmlns:a16="http://schemas.microsoft.com/office/drawing/2014/main" xmlns="" id="{D04B1BBF-40B1-409D-BA73-A4E3E649E7D3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5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0" name="iś1ïḑe">
                <a:extLst>
                  <a:ext uri="{FF2B5EF4-FFF2-40B4-BE49-F238E27FC236}">
                    <a16:creationId xmlns:a16="http://schemas.microsoft.com/office/drawing/2014/main" xmlns="" id="{67FF4BDD-2C4F-40D7-B39E-60B7358AD1F9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顾客屡次问道同一个问题</a:t>
                </a:r>
              </a:p>
            </p:txBody>
          </p: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C1390995-FDA2-478E-9E8E-275098E0EE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ïSlïďé">
              <a:extLst>
                <a:ext uri="{FF2B5EF4-FFF2-40B4-BE49-F238E27FC236}">
                  <a16:creationId xmlns:a16="http://schemas.microsoft.com/office/drawing/2014/main" xmlns="" id="{50D57A54-40BC-46EE-BC31-919292C10BB8}"/>
                </a:ext>
              </a:extLst>
            </p:cNvPr>
            <p:cNvGrpSpPr/>
            <p:nvPr/>
          </p:nvGrpSpPr>
          <p:grpSpPr>
            <a:xfrm>
              <a:off x="6408314" y="3733265"/>
              <a:ext cx="4214071" cy="896257"/>
              <a:chOff x="1519071" y="2078755"/>
              <a:chExt cx="4214071" cy="896257"/>
            </a:xfrm>
          </p:grpSpPr>
          <p:sp>
            <p:nvSpPr>
              <p:cNvPr id="64" name="îŝḻiḋé">
                <a:extLst>
                  <a:ext uri="{FF2B5EF4-FFF2-40B4-BE49-F238E27FC236}">
                    <a16:creationId xmlns:a16="http://schemas.microsoft.com/office/drawing/2014/main" xmlns="" id="{15379FBE-70E8-48D2-9ACB-4C7263CD0646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íṣ1ïdê">
                <a:extLst>
                  <a:ext uri="{FF2B5EF4-FFF2-40B4-BE49-F238E27FC236}">
                    <a16:creationId xmlns:a16="http://schemas.microsoft.com/office/drawing/2014/main" xmlns="" id="{AEDB5DF3-BBB8-4528-94D2-CA9F32398C09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6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66" name="íṩlïḋê">
                <a:extLst>
                  <a:ext uri="{FF2B5EF4-FFF2-40B4-BE49-F238E27FC236}">
                    <a16:creationId xmlns:a16="http://schemas.microsoft.com/office/drawing/2014/main" xmlns="" id="{2E446959-E629-4541-BAFD-C3E6D5E1E688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双手抱胸陷入沉思</a:t>
                </a:r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BDE8D0A3-4CF7-45ED-9198-C921FDAFC7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îšlïḍê">
              <a:extLst>
                <a:ext uri="{FF2B5EF4-FFF2-40B4-BE49-F238E27FC236}">
                  <a16:creationId xmlns:a16="http://schemas.microsoft.com/office/drawing/2014/main" xmlns="" id="{2BD5AB1E-3F73-4809-AB0B-526A19EF8734}"/>
                </a:ext>
              </a:extLst>
            </p:cNvPr>
            <p:cNvGrpSpPr/>
            <p:nvPr/>
          </p:nvGrpSpPr>
          <p:grpSpPr>
            <a:xfrm>
              <a:off x="1569614" y="4789922"/>
              <a:ext cx="4214071" cy="896257"/>
              <a:chOff x="1519071" y="2078755"/>
              <a:chExt cx="4214071" cy="896257"/>
            </a:xfrm>
          </p:grpSpPr>
          <p:sp>
            <p:nvSpPr>
              <p:cNvPr id="60" name="íṡľiďê">
                <a:extLst>
                  <a:ext uri="{FF2B5EF4-FFF2-40B4-BE49-F238E27FC236}">
                    <a16:creationId xmlns:a16="http://schemas.microsoft.com/office/drawing/2014/main" xmlns="" id="{B0DC24F4-84B1-4BCE-855C-767D1CCA6AB4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ïṩḷiḍê">
                <a:extLst>
                  <a:ext uri="{FF2B5EF4-FFF2-40B4-BE49-F238E27FC236}">
                    <a16:creationId xmlns:a16="http://schemas.microsoft.com/office/drawing/2014/main" xmlns="" id="{1B5006CC-8560-4F8E-A0E0-C10F2E11763C}"/>
                  </a:ext>
                </a:extLst>
              </p:cNvPr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7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62" name="íṧḻïdé">
                <a:extLst>
                  <a:ext uri="{FF2B5EF4-FFF2-40B4-BE49-F238E27FC236}">
                    <a16:creationId xmlns:a16="http://schemas.microsoft.com/office/drawing/2014/main" xmlns="" id="{AAC8685F-5F3B-4FC2-8D3C-30778ADA3846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询问同伴的看法</a:t>
                </a:r>
              </a:p>
            </p:txBody>
          </p: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xmlns="" id="{18FC4CD3-74EF-4E41-ACE4-9CDBF50FF3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iṩľidé">
              <a:extLst>
                <a:ext uri="{FF2B5EF4-FFF2-40B4-BE49-F238E27FC236}">
                  <a16:creationId xmlns:a16="http://schemas.microsoft.com/office/drawing/2014/main" xmlns="" id="{F9801B95-FEBB-4859-AECB-D950F0564ADF}"/>
                </a:ext>
              </a:extLst>
            </p:cNvPr>
            <p:cNvGrpSpPr/>
            <p:nvPr/>
          </p:nvGrpSpPr>
          <p:grpSpPr>
            <a:xfrm>
              <a:off x="6408314" y="4789922"/>
              <a:ext cx="4214071" cy="896257"/>
              <a:chOff x="1519071" y="2078755"/>
              <a:chExt cx="4214071" cy="896257"/>
            </a:xfrm>
          </p:grpSpPr>
          <p:sp>
            <p:nvSpPr>
              <p:cNvPr id="56" name="ïṡļiḋè">
                <a:extLst>
                  <a:ext uri="{FF2B5EF4-FFF2-40B4-BE49-F238E27FC236}">
                    <a16:creationId xmlns:a16="http://schemas.microsoft.com/office/drawing/2014/main" xmlns="" id="{3E1331BE-A010-4A09-A795-BBBCA48BCDBF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îSľiḋe">
                <a:extLst>
                  <a:ext uri="{FF2B5EF4-FFF2-40B4-BE49-F238E27FC236}">
                    <a16:creationId xmlns:a16="http://schemas.microsoft.com/office/drawing/2014/main" xmlns="" id="{02A59647-B566-4B65-9985-E87E188C0607}"/>
                  </a:ext>
                </a:extLst>
              </p:cNvPr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8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58" name="iśḻíḍe">
                <a:extLst>
                  <a:ext uri="{FF2B5EF4-FFF2-40B4-BE49-F238E27FC236}">
                    <a16:creationId xmlns:a16="http://schemas.microsoft.com/office/drawing/2014/main" xmlns="" id="{756DAD1A-5F1E-499F-A636-B5F428ED0C55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表情改变，由思考到豁然开朗</a:t>
                </a:r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A7E72668-FDFF-4913-9951-CF2E8B438E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xmlns="" id="{C7BCA93F-2934-4568-8EF3-8EFCE9E3770E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2182080" y="5368998"/>
            <a:ext cx="7744068" cy="766691"/>
            <a:chOff x="1569614" y="2980871"/>
            <a:chExt cx="9052771" cy="896257"/>
          </a:xfrm>
        </p:grpSpPr>
        <p:grpSp>
          <p:nvGrpSpPr>
            <p:cNvPr id="89" name="îšḻiďe">
              <a:extLst>
                <a:ext uri="{FF2B5EF4-FFF2-40B4-BE49-F238E27FC236}">
                  <a16:creationId xmlns:a16="http://schemas.microsoft.com/office/drawing/2014/main" xmlns="" id="{D039990E-A98B-465D-B302-F388D4EDA545}"/>
                </a:ext>
              </a:extLst>
            </p:cNvPr>
            <p:cNvGrpSpPr/>
            <p:nvPr/>
          </p:nvGrpSpPr>
          <p:grpSpPr>
            <a:xfrm>
              <a:off x="1569614" y="2980871"/>
              <a:ext cx="4214071" cy="896257"/>
              <a:chOff x="1519071" y="2078755"/>
              <a:chExt cx="4214071" cy="896257"/>
            </a:xfrm>
          </p:grpSpPr>
          <p:sp>
            <p:nvSpPr>
              <p:cNvPr id="95" name="ïṡľide">
                <a:extLst>
                  <a:ext uri="{FF2B5EF4-FFF2-40B4-BE49-F238E27FC236}">
                    <a16:creationId xmlns:a16="http://schemas.microsoft.com/office/drawing/2014/main" xmlns="" id="{812CEBBE-CB3E-4283-BB9C-77682C141E1A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ïš1iḍè">
                <a:extLst>
                  <a:ext uri="{FF2B5EF4-FFF2-40B4-BE49-F238E27FC236}">
                    <a16:creationId xmlns:a16="http://schemas.microsoft.com/office/drawing/2014/main" xmlns="" id="{43AEB565-39EF-45DA-B3D8-3CA324CEFA7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9.</a:t>
                </a:r>
              </a:p>
            </p:txBody>
          </p:sp>
          <p:sp>
            <p:nvSpPr>
              <p:cNvPr id="97" name="í$ľiḍé">
                <a:extLst>
                  <a:ext uri="{FF2B5EF4-FFF2-40B4-BE49-F238E27FC236}">
                    <a16:creationId xmlns:a16="http://schemas.microsoft.com/office/drawing/2014/main" xmlns="" id="{894069FD-FF75-4E4C-8DD9-885B16C2C583}"/>
                  </a:ext>
                </a:extLst>
              </p:cNvPr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转而赞美销售人员</a:t>
                </a:r>
              </a:p>
            </p:txBody>
          </p:sp>
          <p:cxnSp>
            <p:nvCxnSpPr>
              <p:cNvPr id="98" name="直接连接符 97">
                <a:extLst>
                  <a:ext uri="{FF2B5EF4-FFF2-40B4-BE49-F238E27FC236}">
                    <a16:creationId xmlns:a16="http://schemas.microsoft.com/office/drawing/2014/main" xmlns="" id="{A92CE0BF-5E1E-448B-926A-1FFCA6CDFF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îṣľïḍe">
              <a:extLst>
                <a:ext uri="{FF2B5EF4-FFF2-40B4-BE49-F238E27FC236}">
                  <a16:creationId xmlns:a16="http://schemas.microsoft.com/office/drawing/2014/main" xmlns="" id="{2CBD41FD-21BB-4AAD-85D3-6031D89B690F}"/>
                </a:ext>
              </a:extLst>
            </p:cNvPr>
            <p:cNvGrpSpPr/>
            <p:nvPr/>
          </p:nvGrpSpPr>
          <p:grpSpPr>
            <a:xfrm>
              <a:off x="6408314" y="2980871"/>
              <a:ext cx="4214071" cy="896257"/>
              <a:chOff x="1519071" y="2078755"/>
              <a:chExt cx="4214071" cy="896257"/>
            </a:xfrm>
          </p:grpSpPr>
          <p:sp>
            <p:nvSpPr>
              <p:cNvPr id="91" name="i$ļïde">
                <a:extLst>
                  <a:ext uri="{FF2B5EF4-FFF2-40B4-BE49-F238E27FC236}">
                    <a16:creationId xmlns:a16="http://schemas.microsoft.com/office/drawing/2014/main" xmlns="" id="{B195F403-2A68-4D0C-96EA-D3E138A6B485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î$ḻiḓe">
                <a:extLst>
                  <a:ext uri="{FF2B5EF4-FFF2-40B4-BE49-F238E27FC236}">
                    <a16:creationId xmlns:a16="http://schemas.microsoft.com/office/drawing/2014/main" xmlns="" id="{67370967-73DF-40A1-BCD9-51501C1C53BC}"/>
                  </a:ext>
                </a:extLst>
              </p:cNvPr>
              <p:cNvSpPr txBox="1"/>
              <p:nvPr/>
            </p:nvSpPr>
            <p:spPr>
              <a:xfrm>
                <a:off x="1892339" y="2078755"/>
                <a:ext cx="596275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10.</a:t>
                </a:r>
              </a:p>
            </p:txBody>
          </p:sp>
          <p:sp>
            <p:nvSpPr>
              <p:cNvPr id="93" name="íṥḷíḓé">
                <a:extLst>
                  <a:ext uri="{FF2B5EF4-FFF2-40B4-BE49-F238E27FC236}">
                    <a16:creationId xmlns:a16="http://schemas.microsoft.com/office/drawing/2014/main" xmlns="" id="{6B255D7F-D9A3-4332-A53A-044C1364A2EF}"/>
                  </a:ext>
                </a:extLst>
              </p:cNvPr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在两件产品当中比较选择</a:t>
                </a:r>
              </a:p>
            </p:txBody>
          </p:sp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xmlns="" id="{24CAE319-BBA6-4294-973B-AD245AF2A7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431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xmlns="" id="{5D363BFD-4BD1-40A7-99A3-7186A883C8BC}"/>
              </a:ext>
            </a:extLst>
          </p:cNvPr>
          <p:cNvGrpSpPr/>
          <p:nvPr/>
        </p:nvGrpSpPr>
        <p:grpSpPr>
          <a:xfrm>
            <a:off x="1356065" y="1309658"/>
            <a:ext cx="1737085" cy="1737085"/>
            <a:chOff x="1205548" y="2764469"/>
            <a:chExt cx="1737085" cy="1737085"/>
          </a:xfrm>
        </p:grpSpPr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xmlns="" id="{90A59B2E-98CE-45F9-B67D-FC8ED9F33B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xmlns="" id="{9314BD51-1D1D-4A7A-A7A4-E57E25BA8A69}"/>
                </a:ext>
              </a:extLst>
            </p:cNvPr>
            <p:cNvSpPr/>
            <p:nvPr/>
          </p:nvSpPr>
          <p:spPr>
            <a:xfrm>
              <a:off x="1316512" y="3130437"/>
              <a:ext cx="1511019" cy="853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结束时机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的把握</a:t>
              </a:r>
            </a:p>
          </p:txBody>
        </p:sp>
      </p:grpSp>
      <p:sp>
        <p:nvSpPr>
          <p:cNvPr id="102" name="矩形 101">
            <a:extLst>
              <a:ext uri="{FF2B5EF4-FFF2-40B4-BE49-F238E27FC236}">
                <a16:creationId xmlns:a16="http://schemas.microsoft.com/office/drawing/2014/main" xmlns="" id="{F617E5B1-F0CB-47B6-9FFD-E5838389DA82}"/>
              </a:ext>
            </a:extLst>
          </p:cNvPr>
          <p:cNvSpPr/>
          <p:nvPr/>
        </p:nvSpPr>
        <p:spPr>
          <a:xfrm>
            <a:off x="3623605" y="1549630"/>
            <a:ext cx="74752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结束销售的方法：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“请问一下，待会您是刷卡方便一点还收付现金方便一点？”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“请问一下，你现在还在考虑的是？”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103" name="组合 102">
            <a:extLst>
              <a:ext uri="{FF2B5EF4-FFF2-40B4-BE49-F238E27FC236}">
                <a16:creationId xmlns:a16="http://schemas.microsoft.com/office/drawing/2014/main" xmlns="" id="{9730E7D0-0F44-424A-AF39-50164B0821CC}"/>
              </a:ext>
            </a:extLst>
          </p:cNvPr>
          <p:cNvGrpSpPr/>
          <p:nvPr/>
        </p:nvGrpSpPr>
        <p:grpSpPr>
          <a:xfrm>
            <a:off x="1468346" y="3717292"/>
            <a:ext cx="1935480" cy="852414"/>
            <a:chOff x="4160520" y="2141220"/>
            <a:chExt cx="1935480" cy="852414"/>
          </a:xfrm>
        </p:grpSpPr>
        <p:sp>
          <p:nvSpPr>
            <p:cNvPr id="104" name="矩形: 圆角 103">
              <a:extLst>
                <a:ext uri="{FF2B5EF4-FFF2-40B4-BE49-F238E27FC236}">
                  <a16:creationId xmlns:a16="http://schemas.microsoft.com/office/drawing/2014/main" xmlns="" id="{F42212BC-A139-419B-9C05-6CA46CA1A6C4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xmlns="" id="{C8B82542-57F2-4D96-8284-67D0036F761B}"/>
                </a:ext>
              </a:extLst>
            </p:cNvPr>
            <p:cNvSpPr/>
            <p:nvPr/>
          </p:nvSpPr>
          <p:spPr>
            <a:xfrm>
              <a:off x="4343430" y="2212675"/>
              <a:ext cx="1569660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如果顾客又把</a:t>
              </a:r>
              <a:endParaRPr lang="en-US" altLang="zh-CN" b="1" dirty="0">
                <a:solidFill>
                  <a:srgbClr val="189FA0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问题提出来</a:t>
              </a:r>
            </a:p>
          </p:txBody>
        </p:sp>
      </p:grpSp>
      <p:sp>
        <p:nvSpPr>
          <p:cNvPr id="106" name="箭头: V 形 105">
            <a:extLst>
              <a:ext uri="{FF2B5EF4-FFF2-40B4-BE49-F238E27FC236}">
                <a16:creationId xmlns:a16="http://schemas.microsoft.com/office/drawing/2014/main" xmlns="" id="{B219A3E6-9B28-4426-AB53-7680E4018AC0}"/>
              </a:ext>
            </a:extLst>
          </p:cNvPr>
          <p:cNvSpPr/>
          <p:nvPr/>
        </p:nvSpPr>
        <p:spPr>
          <a:xfrm>
            <a:off x="3505495" y="3863340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xmlns="" id="{2753E3C2-0D79-485F-8B3B-8A394F3F9E70}"/>
              </a:ext>
            </a:extLst>
          </p:cNvPr>
          <p:cNvSpPr/>
          <p:nvPr/>
        </p:nvSpPr>
        <p:spPr>
          <a:xfrm>
            <a:off x="3843384" y="3912729"/>
            <a:ext cx="6596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你就可以又回到处理反对问题的方面，然后再结束销售。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8" name="组合 107">
            <a:extLst>
              <a:ext uri="{FF2B5EF4-FFF2-40B4-BE49-F238E27FC236}">
                <a16:creationId xmlns:a16="http://schemas.microsoft.com/office/drawing/2014/main" xmlns="" id="{F22798B1-8DBA-4282-A4F9-551802B9E907}"/>
              </a:ext>
            </a:extLst>
          </p:cNvPr>
          <p:cNvGrpSpPr/>
          <p:nvPr/>
        </p:nvGrpSpPr>
        <p:grpSpPr>
          <a:xfrm>
            <a:off x="1468346" y="4900170"/>
            <a:ext cx="1935480" cy="852414"/>
            <a:chOff x="4160520" y="2141220"/>
            <a:chExt cx="1935480" cy="852414"/>
          </a:xfrm>
        </p:grpSpPr>
        <p:sp>
          <p:nvSpPr>
            <p:cNvPr id="109" name="矩形: 圆角 108">
              <a:extLst>
                <a:ext uri="{FF2B5EF4-FFF2-40B4-BE49-F238E27FC236}">
                  <a16:creationId xmlns:a16="http://schemas.microsoft.com/office/drawing/2014/main" xmlns="" id="{679C7CF9-DDB3-4B8B-A090-BDFAF4D03507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xmlns="" id="{5E6CCF4E-7B8E-47E9-ABCD-ED793122A4DC}"/>
                </a:ext>
              </a:extLst>
            </p:cNvPr>
            <p:cNvSpPr/>
            <p:nvPr/>
          </p:nvSpPr>
          <p:spPr>
            <a:xfrm>
              <a:off x="4343430" y="2323459"/>
              <a:ext cx="1569660" cy="396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不要害怕问题</a:t>
              </a:r>
            </a:p>
          </p:txBody>
        </p:sp>
      </p:grpSp>
      <p:sp>
        <p:nvSpPr>
          <p:cNvPr id="111" name="箭头: V 形 110">
            <a:extLst>
              <a:ext uri="{FF2B5EF4-FFF2-40B4-BE49-F238E27FC236}">
                <a16:creationId xmlns:a16="http://schemas.microsoft.com/office/drawing/2014/main" xmlns="" id="{6C6E98EC-3062-41DB-ADF7-FC109F9DC187}"/>
              </a:ext>
            </a:extLst>
          </p:cNvPr>
          <p:cNvSpPr/>
          <p:nvPr/>
        </p:nvSpPr>
        <p:spPr>
          <a:xfrm>
            <a:off x="3505495" y="5076933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xmlns="" id="{7BA26D5A-3811-4EA6-A253-7AE60B330F05}"/>
              </a:ext>
            </a:extLst>
          </p:cNvPr>
          <p:cNvSpPr/>
          <p:nvPr/>
        </p:nvSpPr>
        <p:spPr>
          <a:xfrm>
            <a:off x="3843384" y="4908773"/>
            <a:ext cx="7190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问题如果在顾客的心里反而使销售更困难，只有把他心中的问题解开，他才可以放心成交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77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2" grpId="0"/>
      <p:bldP spid="106" grpId="0" animBg="1"/>
      <p:bldP spid="107" grpId="0"/>
      <p:bldP spid="111" grpId="0" animBg="1"/>
      <p:bldP spid="1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BD05895D-433B-4A88-938D-BCD21F1C2881}"/>
              </a:ext>
            </a:extLst>
          </p:cNvPr>
          <p:cNvSpPr/>
          <p:nvPr/>
        </p:nvSpPr>
        <p:spPr>
          <a:xfrm>
            <a:off x="1158240" y="1345615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结束销售技巧中最常用的、最实战的、最靠谱的、最直接拿下的就是二选一法！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5A8D113F-020A-4419-8A49-8F0F48F10DAE}"/>
              </a:ext>
            </a:extLst>
          </p:cNvPr>
          <p:cNvGrpSpPr/>
          <p:nvPr/>
        </p:nvGrpSpPr>
        <p:grpSpPr>
          <a:xfrm>
            <a:off x="1356065" y="2610607"/>
            <a:ext cx="2102376" cy="2102376"/>
            <a:chOff x="1356065" y="3307081"/>
            <a:chExt cx="2102376" cy="2102376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B849BFD9-14A9-499A-A1CE-5BCD967A3812}"/>
                </a:ext>
              </a:extLst>
            </p:cNvPr>
            <p:cNvSpPr/>
            <p:nvPr/>
          </p:nvSpPr>
          <p:spPr>
            <a:xfrm>
              <a:off x="1356065" y="3307081"/>
              <a:ext cx="2102376" cy="2102376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D01C3927-8B97-4F39-B51D-6FB1DD76CC0C}"/>
                </a:ext>
              </a:extLst>
            </p:cNvPr>
            <p:cNvSpPr/>
            <p:nvPr/>
          </p:nvSpPr>
          <p:spPr>
            <a:xfrm>
              <a:off x="1484103" y="3852911"/>
              <a:ext cx="1846300" cy="886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r>
                <a:rPr lang="zh-CN" altLang="en-US" sz="4400" b="1" dirty="0">
                  <a:solidFill>
                    <a:schemeClr val="bg1"/>
                  </a:solidFill>
                  <a:cs typeface="+mn-ea"/>
                  <a:sym typeface="+mn-lt"/>
                </a:rPr>
                <a:t>选</a:t>
              </a: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4B5C95F2-5CAC-4C62-A8DB-8044F35DA8E6}"/>
              </a:ext>
            </a:extLst>
          </p:cNvPr>
          <p:cNvSpPr/>
          <p:nvPr/>
        </p:nvSpPr>
        <p:spPr>
          <a:xfrm>
            <a:off x="3586479" y="2676435"/>
            <a:ext cx="7726680" cy="1846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“请问一下，您待会儿是刷卡方便一点，还是付现金方便一点？”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“这一款还是那一款？”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“我帮您包起来还是您现在就戴着？”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112BB2EF-3F5E-4E43-B08B-D9585766F430}"/>
              </a:ext>
            </a:extLst>
          </p:cNvPr>
          <p:cNvGrpSpPr/>
          <p:nvPr/>
        </p:nvGrpSpPr>
        <p:grpSpPr>
          <a:xfrm>
            <a:off x="1036320" y="5684797"/>
            <a:ext cx="10020300" cy="554964"/>
            <a:chOff x="1036320" y="5684797"/>
            <a:chExt cx="10020300" cy="554964"/>
          </a:xfrm>
        </p:grpSpPr>
        <p:sp>
          <p:nvSpPr>
            <p:cNvPr id="24" name="矩形: 对角圆角 23">
              <a:extLst>
                <a:ext uri="{FF2B5EF4-FFF2-40B4-BE49-F238E27FC236}">
                  <a16:creationId xmlns:a16="http://schemas.microsoft.com/office/drawing/2014/main" xmlns="" id="{034F171E-FE11-415F-8334-52E34612D90D}"/>
                </a:ext>
              </a:extLst>
            </p:cNvPr>
            <p:cNvSpPr/>
            <p:nvPr/>
          </p:nvSpPr>
          <p:spPr>
            <a:xfrm>
              <a:off x="1036320" y="5684797"/>
              <a:ext cx="10020300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0B549031-52A3-41D8-8689-6E7E1CF01991}"/>
                </a:ext>
              </a:extLst>
            </p:cNvPr>
            <p:cNvSpPr/>
            <p:nvPr/>
          </p:nvSpPr>
          <p:spPr>
            <a:xfrm>
              <a:off x="2106930" y="5762224"/>
              <a:ext cx="78790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要注意的是：自然肯定的语调！坚定无疑的眼神！理所当然的态度！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08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build="allAtOnce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>
            <a:extLst>
              <a:ext uri="{FF2B5EF4-FFF2-40B4-BE49-F238E27FC236}">
                <a16:creationId xmlns:a16="http://schemas.microsoft.com/office/drawing/2014/main" xmlns="" id="{E5BDC48B-6629-4C5C-B42B-160EDA8ED961}"/>
              </a:ext>
            </a:extLst>
          </p:cNvPr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>
            <a:extLst>
              <a:ext uri="{FF2B5EF4-FFF2-40B4-BE49-F238E27FC236}">
                <a16:creationId xmlns:a16="http://schemas.microsoft.com/office/drawing/2014/main" xmlns="" id="{6175E7BB-F8A8-4BFA-A8CF-2B84A1AC5D41}"/>
              </a:ext>
            </a:extLst>
          </p:cNvPr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5D20549-842C-49E1-AAF9-62A03C37E928}"/>
              </a:ext>
            </a:extLst>
          </p:cNvPr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BF68EED-95B4-46A6-82A9-180FB8A60CA7}"/>
              </a:ext>
            </a:extLst>
          </p:cNvPr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xmlns="" id="{B45A1102-9173-4FC3-8AB3-095C15FB8B60}"/>
              </a:ext>
            </a:extLst>
          </p:cNvPr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>
            <a:extLst>
              <a:ext uri="{FF2B5EF4-FFF2-40B4-BE49-F238E27FC236}">
                <a16:creationId xmlns:a16="http://schemas.microsoft.com/office/drawing/2014/main" xmlns="" id="{85E33058-4D9C-47B0-8B81-00BBE10DD019}"/>
              </a:ext>
            </a:extLst>
          </p:cNvPr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6349E940-524E-43C9-9399-FA451CA516B7}"/>
              </a:ext>
            </a:extLst>
          </p:cNvPr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>
            <a:extLst>
              <a:ext uri="{FF2B5EF4-FFF2-40B4-BE49-F238E27FC236}">
                <a16:creationId xmlns:a16="http://schemas.microsoft.com/office/drawing/2014/main" xmlns="" id="{3C6DBC2B-EBC0-4476-A593-8C06CB68205D}"/>
              </a:ext>
            </a:extLst>
          </p:cNvPr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88AD851F-492B-4549-8D58-B6A59D9BAF55}"/>
              </a:ext>
            </a:extLst>
          </p:cNvPr>
          <p:cNvSpPr txBox="1"/>
          <p:nvPr/>
        </p:nvSpPr>
        <p:spPr>
          <a:xfrm>
            <a:off x="3848858" y="2228671"/>
            <a:ext cx="5186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感谢观看！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A208F961-8B7F-40A8-A347-E3CC48A62342}"/>
              </a:ext>
            </a:extLst>
          </p:cNvPr>
          <p:cNvSpPr txBox="1"/>
          <p:nvPr/>
        </p:nvSpPr>
        <p:spPr>
          <a:xfrm>
            <a:off x="4397205" y="454671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人人都可以成为销售冠军，只要你努力！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C35C54EC-DA55-45B3-A2BE-00568E1E1A47}"/>
              </a:ext>
            </a:extLst>
          </p:cNvPr>
          <p:cNvCxnSpPr>
            <a:cxnSpLocks/>
          </p:cNvCxnSpPr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A5BE0485-5665-45C0-84AF-39BCCC84B5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FD08891E-ECDC-4B09-A75A-444B9A61EF32}"/>
              </a:ext>
            </a:extLst>
          </p:cNvPr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06562ED0-B6FF-4D1E-A5E0-D08F05E8956F}"/>
              </a:ext>
            </a:extLst>
          </p:cNvPr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>
            <a:extLst>
              <a:ext uri="{FF2B5EF4-FFF2-40B4-BE49-F238E27FC236}">
                <a16:creationId xmlns:a16="http://schemas.microsoft.com/office/drawing/2014/main" xmlns="" id="{26B870B9-3CE2-4F2E-B29D-EBEF8A87A07E}"/>
              </a:ext>
            </a:extLst>
          </p:cNvPr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>
            <a:extLst>
              <a:ext uri="{FF2B5EF4-FFF2-40B4-BE49-F238E27FC236}">
                <a16:creationId xmlns:a16="http://schemas.microsoft.com/office/drawing/2014/main" xmlns="" id="{FEAE3788-2A26-49A9-ADF3-A04C16A29942}"/>
              </a:ext>
            </a:extLst>
          </p:cNvPr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>
            <a:extLst>
              <a:ext uri="{FF2B5EF4-FFF2-40B4-BE49-F238E27FC236}">
                <a16:creationId xmlns:a16="http://schemas.microsoft.com/office/drawing/2014/main" xmlns="" id="{5D39FF6A-3669-462B-A310-6CB289969335}"/>
              </a:ext>
            </a:extLst>
          </p:cNvPr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7AB9B793-5F33-4B91-98C6-9C92C2B637E3}"/>
              </a:ext>
            </a:extLst>
          </p:cNvPr>
          <p:cNvSpPr txBox="1"/>
          <p:nvPr/>
        </p:nvSpPr>
        <p:spPr>
          <a:xfrm>
            <a:off x="3848858" y="3854066"/>
            <a:ext cx="589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zh-CN" altLang="en-US" sz="2000" dirty="0">
                <a:cs typeface="+mn-ea"/>
                <a:sym typeface="+mn-lt"/>
              </a:rPr>
              <a:t>优品</a:t>
            </a:r>
            <a:r>
              <a:rPr lang="en-US" altLang="zh-CN" sz="2000" dirty="0" smtClean="0">
                <a:cs typeface="+mn-ea"/>
                <a:sym typeface="+mn-lt"/>
              </a:rPr>
              <a:t>PPT</a:t>
            </a:r>
            <a:r>
              <a:rPr lang="zh-CN" altLang="en-US" sz="2000" dirty="0" smtClean="0">
                <a:cs typeface="+mn-ea"/>
                <a:sym typeface="+mn-lt"/>
              </a:rPr>
              <a:t>         </a:t>
            </a:r>
            <a:r>
              <a:rPr lang="zh-CN" altLang="en-US" sz="2000" dirty="0">
                <a:cs typeface="+mn-ea"/>
                <a:sym typeface="+mn-lt"/>
              </a:rPr>
              <a:t>时间：</a:t>
            </a:r>
            <a:r>
              <a:rPr lang="en-US" altLang="zh-CN" sz="2000" dirty="0" smtClean="0">
                <a:cs typeface="+mn-ea"/>
                <a:sym typeface="+mn-lt"/>
              </a:rPr>
              <a:t>20XX</a:t>
            </a:r>
            <a:r>
              <a:rPr lang="zh-CN" altLang="en-US" sz="2000" dirty="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87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6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36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>
            <a:extLst>
              <a:ext uri="{FF2B5EF4-FFF2-40B4-BE49-F238E27FC236}">
                <a16:creationId xmlns:a16="http://schemas.microsoft.com/office/drawing/2014/main" xmlns="" id="{61C4C428-23CC-4C0F-986C-3D6D81524012}"/>
              </a:ext>
            </a:extLst>
          </p:cNvPr>
          <p:cNvSpPr/>
          <p:nvPr/>
        </p:nvSpPr>
        <p:spPr>
          <a:xfrm>
            <a:off x="4149541" y="3770428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xmlns="" id="{7B60D443-8A01-461B-A300-E71F43E5F9F0}"/>
              </a:ext>
            </a:extLst>
          </p:cNvPr>
          <p:cNvSpPr/>
          <p:nvPr/>
        </p:nvSpPr>
        <p:spPr>
          <a:xfrm>
            <a:off x="4149541" y="1924910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xmlns="" id="{3091225A-7328-48A2-B973-6BCF3A98280A}"/>
              </a:ext>
            </a:extLst>
          </p:cNvPr>
          <p:cNvSpPr/>
          <p:nvPr/>
        </p:nvSpPr>
        <p:spPr>
          <a:xfrm>
            <a:off x="609368" y="2855431"/>
            <a:ext cx="2344348" cy="785885"/>
          </a:xfrm>
          <a:prstGeom prst="rect">
            <a:avLst/>
          </a:prstGeom>
          <a:noFill/>
          <a:ln w="47625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xmlns="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</a:p>
        </p:txBody>
      </p:sp>
      <p:sp>
        <p:nvSpPr>
          <p:cNvPr id="7" name="íṣlïďê">
            <a:extLst>
              <a:ext uri="{FF2B5EF4-FFF2-40B4-BE49-F238E27FC236}">
                <a16:creationId xmlns:a16="http://schemas.microsoft.com/office/drawing/2014/main" xmlns="" id="{B54D0AB4-85FD-489E-A21D-FEDC06D2FF56}"/>
              </a:ext>
            </a:extLst>
          </p:cNvPr>
          <p:cNvSpPr/>
          <p:nvPr/>
        </p:nvSpPr>
        <p:spPr>
          <a:xfrm>
            <a:off x="518160" y="2759528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iṧľîḋê">
            <a:extLst>
              <a:ext uri="{FF2B5EF4-FFF2-40B4-BE49-F238E27FC236}">
                <a16:creationId xmlns:a16="http://schemas.microsoft.com/office/drawing/2014/main" xmlns="" id="{A6DA4E89-588B-4EAA-95F3-97D392FDCFC3}"/>
              </a:ext>
            </a:extLst>
          </p:cNvPr>
          <p:cNvSpPr txBox="1"/>
          <p:nvPr/>
        </p:nvSpPr>
        <p:spPr>
          <a:xfrm>
            <a:off x="518160" y="2935050"/>
            <a:ext cx="23443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常用开场白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0" name="ï$ļïḍè">
            <a:extLst>
              <a:ext uri="{FF2B5EF4-FFF2-40B4-BE49-F238E27FC236}">
                <a16:creationId xmlns:a16="http://schemas.microsoft.com/office/drawing/2014/main" xmlns="" id="{E9F2F965-667D-48B9-BE4D-492B2493A6E7}"/>
              </a:ext>
            </a:extLst>
          </p:cNvPr>
          <p:cNvSpPr/>
          <p:nvPr/>
        </p:nvSpPr>
        <p:spPr>
          <a:xfrm>
            <a:off x="3232736" y="3062811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íśľïḋê">
            <a:extLst>
              <a:ext uri="{FF2B5EF4-FFF2-40B4-BE49-F238E27FC236}">
                <a16:creationId xmlns:a16="http://schemas.microsoft.com/office/drawing/2014/main" xmlns="" id="{F1509DBB-01E7-4157-AD6B-9692D985CFE3}"/>
              </a:ext>
            </a:extLst>
          </p:cNvPr>
          <p:cNvSpPr/>
          <p:nvPr/>
        </p:nvSpPr>
        <p:spPr>
          <a:xfrm>
            <a:off x="4053912" y="1836769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îsḻïde">
            <a:extLst>
              <a:ext uri="{FF2B5EF4-FFF2-40B4-BE49-F238E27FC236}">
                <a16:creationId xmlns:a16="http://schemas.microsoft.com/office/drawing/2014/main" xmlns="" id="{C8F01356-41FE-4EE7-B8D4-E88540F4F6D3}"/>
              </a:ext>
            </a:extLst>
          </p:cNvPr>
          <p:cNvSpPr txBox="1"/>
          <p:nvPr/>
        </p:nvSpPr>
        <p:spPr>
          <a:xfrm>
            <a:off x="4053912" y="2042770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第一句话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4" name="íŝḻíďê">
            <a:extLst>
              <a:ext uri="{FF2B5EF4-FFF2-40B4-BE49-F238E27FC236}">
                <a16:creationId xmlns:a16="http://schemas.microsoft.com/office/drawing/2014/main" xmlns="" id="{DD4EAE55-BB53-4FCB-A50B-A6DE500F5D5C}"/>
              </a:ext>
            </a:extLst>
          </p:cNvPr>
          <p:cNvSpPr/>
          <p:nvPr/>
        </p:nvSpPr>
        <p:spPr>
          <a:xfrm>
            <a:off x="4053912" y="3682287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íṩlîḑé">
            <a:extLst>
              <a:ext uri="{FF2B5EF4-FFF2-40B4-BE49-F238E27FC236}">
                <a16:creationId xmlns:a16="http://schemas.microsoft.com/office/drawing/2014/main" xmlns="" id="{38E47A74-DDAF-4714-80CE-C6B9AA9C704E}"/>
              </a:ext>
            </a:extLst>
          </p:cNvPr>
          <p:cNvSpPr txBox="1"/>
          <p:nvPr/>
        </p:nvSpPr>
        <p:spPr>
          <a:xfrm>
            <a:off x="4053912" y="3888288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第二句话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7" name="íṧľíďè">
            <a:extLst>
              <a:ext uri="{FF2B5EF4-FFF2-40B4-BE49-F238E27FC236}">
                <a16:creationId xmlns:a16="http://schemas.microsoft.com/office/drawing/2014/main" xmlns="" id="{636622C2-C485-421D-8BB3-142F8CE32F02}"/>
              </a:ext>
            </a:extLst>
          </p:cNvPr>
          <p:cNvSpPr/>
          <p:nvPr/>
        </p:nvSpPr>
        <p:spPr>
          <a:xfrm>
            <a:off x="7570434" y="1834001"/>
            <a:ext cx="3549932" cy="72631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iş1íḑé">
            <a:extLst>
              <a:ext uri="{FF2B5EF4-FFF2-40B4-BE49-F238E27FC236}">
                <a16:creationId xmlns:a16="http://schemas.microsoft.com/office/drawing/2014/main" xmlns="" id="{C260A6F5-B882-49A2-8424-FF54A6F26E65}"/>
              </a:ext>
            </a:extLst>
          </p:cNvPr>
          <p:cNvSpPr txBox="1"/>
          <p:nvPr/>
        </p:nvSpPr>
        <p:spPr>
          <a:xfrm>
            <a:off x="7570434" y="2040004"/>
            <a:ext cx="354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cs typeface="+mn-ea"/>
                <a:sym typeface="+mn-lt"/>
              </a:rPr>
              <a:t>“你好，欢迎光临！”</a:t>
            </a:r>
          </a:p>
        </p:txBody>
      </p:sp>
      <p:sp>
        <p:nvSpPr>
          <p:cNvPr id="23" name="îšḷíďe">
            <a:extLst>
              <a:ext uri="{FF2B5EF4-FFF2-40B4-BE49-F238E27FC236}">
                <a16:creationId xmlns:a16="http://schemas.microsoft.com/office/drawing/2014/main" xmlns="" id="{6D3E80AE-7A7C-4105-9735-C140B7C35EFB}"/>
              </a:ext>
            </a:extLst>
          </p:cNvPr>
          <p:cNvSpPr/>
          <p:nvPr/>
        </p:nvSpPr>
        <p:spPr>
          <a:xfrm>
            <a:off x="7570433" y="3200400"/>
            <a:ext cx="3549933" cy="2926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îşḻîḋé">
            <a:extLst>
              <a:ext uri="{FF2B5EF4-FFF2-40B4-BE49-F238E27FC236}">
                <a16:creationId xmlns:a16="http://schemas.microsoft.com/office/drawing/2014/main" xmlns="" id="{E184DB24-E47B-406F-8FF2-65183698E808}"/>
              </a:ext>
            </a:extLst>
          </p:cNvPr>
          <p:cNvSpPr txBox="1"/>
          <p:nvPr/>
        </p:nvSpPr>
        <p:spPr>
          <a:xfrm>
            <a:off x="7589665" y="3187491"/>
            <a:ext cx="351652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“您想要点什么？”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“有什么可以帮到您的吗？”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“先生，请随便看看！”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“你想看个什么价位的？”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“能耽误您几分钟时间吗？”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“我能帮您做些什么？”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“喜欢的话，可以看一看。 ”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6" name="íšliďe">
            <a:extLst>
              <a:ext uri="{FF2B5EF4-FFF2-40B4-BE49-F238E27FC236}">
                <a16:creationId xmlns:a16="http://schemas.microsoft.com/office/drawing/2014/main" xmlns="" id="{FEC8D470-EC77-4DB9-B7F3-D6EE6355AD98}"/>
              </a:ext>
            </a:extLst>
          </p:cNvPr>
          <p:cNvSpPr/>
          <p:nvPr/>
        </p:nvSpPr>
        <p:spPr>
          <a:xfrm>
            <a:off x="6768488" y="2079092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ṧliďe">
            <a:extLst>
              <a:ext uri="{FF2B5EF4-FFF2-40B4-BE49-F238E27FC236}">
                <a16:creationId xmlns:a16="http://schemas.microsoft.com/office/drawing/2014/main" xmlns="" id="{B7A7D7FF-579E-4236-9AFD-5D456B6BCBBF}"/>
              </a:ext>
            </a:extLst>
          </p:cNvPr>
          <p:cNvSpPr/>
          <p:nvPr/>
        </p:nvSpPr>
        <p:spPr>
          <a:xfrm>
            <a:off x="6768488" y="3924610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0" name="103d58c3-ded4-497d-bffe-c749298ecda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xmlns="" id="{790D556B-00F3-4769-A996-09E167781E28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8160" y="4630629"/>
            <a:ext cx="2621060" cy="1920027"/>
            <a:chOff x="3767138" y="1727200"/>
            <a:chExt cx="4659312" cy="3413125"/>
          </a:xfrm>
        </p:grpSpPr>
        <p:sp>
          <p:nvSpPr>
            <p:cNvPr id="41" name="îş1iḓé">
              <a:extLst>
                <a:ext uri="{FF2B5EF4-FFF2-40B4-BE49-F238E27FC236}">
                  <a16:creationId xmlns:a16="http://schemas.microsoft.com/office/drawing/2014/main" xmlns="" id="{6381200D-B9FF-4805-869D-28A24F39464C}"/>
                </a:ext>
              </a:extLst>
            </p:cNvPr>
            <p:cNvSpPr/>
            <p:nvPr/>
          </p:nvSpPr>
          <p:spPr bwMode="auto">
            <a:xfrm>
              <a:off x="4989513" y="1943100"/>
              <a:ext cx="2870200" cy="26924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ṣļíďè">
              <a:extLst>
                <a:ext uri="{FF2B5EF4-FFF2-40B4-BE49-F238E27FC236}">
                  <a16:creationId xmlns:a16="http://schemas.microsoft.com/office/drawing/2014/main" xmlns="" id="{3BE348BE-9463-47B1-A2F0-5DE44F096EB8}"/>
                </a:ext>
              </a:extLst>
            </p:cNvPr>
            <p:cNvSpPr/>
            <p:nvPr/>
          </p:nvSpPr>
          <p:spPr bwMode="auto">
            <a:xfrm>
              <a:off x="4783138" y="1727200"/>
              <a:ext cx="2860675" cy="269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íṥḷîḑe">
              <a:extLst>
                <a:ext uri="{FF2B5EF4-FFF2-40B4-BE49-F238E27FC236}">
                  <a16:creationId xmlns:a16="http://schemas.microsoft.com/office/drawing/2014/main" xmlns="" id="{BB175826-E63F-4316-A0FB-B526082F1999}"/>
                </a:ext>
              </a:extLst>
            </p:cNvPr>
            <p:cNvSpPr/>
            <p:nvPr/>
          </p:nvSpPr>
          <p:spPr bwMode="auto">
            <a:xfrm>
              <a:off x="4783138" y="1727200"/>
              <a:ext cx="2860675" cy="404813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îṩḷïḍe">
              <a:extLst>
                <a:ext uri="{FF2B5EF4-FFF2-40B4-BE49-F238E27FC236}">
                  <a16:creationId xmlns:a16="http://schemas.microsoft.com/office/drawing/2014/main" xmlns="" id="{765AC1F9-717A-4353-A071-38488F057AE4}"/>
                </a:ext>
              </a:extLst>
            </p:cNvPr>
            <p:cNvSpPr/>
            <p:nvPr/>
          </p:nvSpPr>
          <p:spPr bwMode="auto">
            <a:xfrm>
              <a:off x="5170488" y="2501900"/>
              <a:ext cx="701675" cy="522288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îṡļîdè">
              <a:extLst>
                <a:ext uri="{FF2B5EF4-FFF2-40B4-BE49-F238E27FC236}">
                  <a16:creationId xmlns:a16="http://schemas.microsoft.com/office/drawing/2014/main" xmlns="" id="{2EB5A212-36B0-4794-AF59-E7F439C4F52C}"/>
                </a:ext>
              </a:extLst>
            </p:cNvPr>
            <p:cNvSpPr/>
            <p:nvPr/>
          </p:nvSpPr>
          <p:spPr bwMode="auto">
            <a:xfrm>
              <a:off x="5170488" y="3240088"/>
              <a:ext cx="701675" cy="522288"/>
            </a:xfrm>
            <a:prstGeom prst="rect">
              <a:avLst/>
            </a:prstGeom>
            <a:solidFill>
              <a:srgbClr val="203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îṧḷîḑe">
              <a:extLst>
                <a:ext uri="{FF2B5EF4-FFF2-40B4-BE49-F238E27FC236}">
                  <a16:creationId xmlns:a16="http://schemas.microsoft.com/office/drawing/2014/main" xmlns="" id="{687F2913-61C4-4DCF-9C78-A10B3F80102E}"/>
                </a:ext>
              </a:extLst>
            </p:cNvPr>
            <p:cNvSpPr/>
            <p:nvPr/>
          </p:nvSpPr>
          <p:spPr bwMode="auto">
            <a:xfrm>
              <a:off x="4198938" y="2771775"/>
              <a:ext cx="458788" cy="450850"/>
            </a:xfrm>
            <a:custGeom>
              <a:avLst/>
              <a:gdLst>
                <a:gd name="T0" fmla="*/ 12 w 51"/>
                <a:gd name="T1" fmla="*/ 50 h 50"/>
                <a:gd name="T2" fmla="*/ 0 w 51"/>
                <a:gd name="T3" fmla="*/ 39 h 50"/>
                <a:gd name="T4" fmla="*/ 37 w 51"/>
                <a:gd name="T5" fmla="*/ 3 h 50"/>
                <a:gd name="T6" fmla="*/ 48 w 51"/>
                <a:gd name="T7" fmla="*/ 3 h 50"/>
                <a:gd name="T8" fmla="*/ 48 w 51"/>
                <a:gd name="T9" fmla="*/ 3 h 50"/>
                <a:gd name="T10" fmla="*/ 48 w 51"/>
                <a:gd name="T11" fmla="*/ 14 h 50"/>
                <a:gd name="T12" fmla="*/ 12 w 51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0">
                  <a:moveTo>
                    <a:pt x="12" y="5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40" y="0"/>
                    <a:pt x="45" y="0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6"/>
                    <a:pt x="51" y="11"/>
                    <a:pt x="48" y="14"/>
                  </a:cubicBezTo>
                  <a:lnTo>
                    <a:pt x="1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îSḻíḑé">
              <a:extLst>
                <a:ext uri="{FF2B5EF4-FFF2-40B4-BE49-F238E27FC236}">
                  <a16:creationId xmlns:a16="http://schemas.microsoft.com/office/drawing/2014/main" xmlns="" id="{5343E7A6-F472-4720-BFC9-9A6BF57944B2}"/>
                </a:ext>
              </a:extLst>
            </p:cNvPr>
            <p:cNvSpPr/>
            <p:nvPr/>
          </p:nvSpPr>
          <p:spPr bwMode="auto">
            <a:xfrm>
              <a:off x="4378325" y="2266950"/>
              <a:ext cx="800100" cy="792163"/>
            </a:xfrm>
            <a:custGeom>
              <a:avLst/>
              <a:gdLst>
                <a:gd name="T0" fmla="*/ 73 w 89"/>
                <a:gd name="T1" fmla="*/ 72 h 88"/>
                <a:gd name="T2" fmla="*/ 16 w 89"/>
                <a:gd name="T3" fmla="*/ 72 h 88"/>
                <a:gd name="T4" fmla="*/ 16 w 89"/>
                <a:gd name="T5" fmla="*/ 15 h 88"/>
                <a:gd name="T6" fmla="*/ 73 w 89"/>
                <a:gd name="T7" fmla="*/ 15 h 88"/>
                <a:gd name="T8" fmla="*/ 73 w 89"/>
                <a:gd name="T9" fmla="*/ 7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8">
                  <a:moveTo>
                    <a:pt x="73" y="72"/>
                  </a:moveTo>
                  <a:cubicBezTo>
                    <a:pt x="57" y="88"/>
                    <a:pt x="32" y="88"/>
                    <a:pt x="16" y="72"/>
                  </a:cubicBezTo>
                  <a:cubicBezTo>
                    <a:pt x="0" y="57"/>
                    <a:pt x="0" y="31"/>
                    <a:pt x="16" y="15"/>
                  </a:cubicBezTo>
                  <a:cubicBezTo>
                    <a:pt x="32" y="0"/>
                    <a:pt x="57" y="0"/>
                    <a:pt x="73" y="15"/>
                  </a:cubicBezTo>
                  <a:cubicBezTo>
                    <a:pt x="89" y="31"/>
                    <a:pt x="89" y="57"/>
                    <a:pt x="73" y="72"/>
                  </a:cubicBez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îṩḻiḓe">
              <a:extLst>
                <a:ext uri="{FF2B5EF4-FFF2-40B4-BE49-F238E27FC236}">
                  <a16:creationId xmlns:a16="http://schemas.microsoft.com/office/drawing/2014/main" xmlns="" id="{6041A0CF-3201-49F2-BBEC-6D2BA0159D63}"/>
                </a:ext>
              </a:extLst>
            </p:cNvPr>
            <p:cNvSpPr/>
            <p:nvPr/>
          </p:nvSpPr>
          <p:spPr bwMode="auto">
            <a:xfrm>
              <a:off x="3767138" y="3051175"/>
              <a:ext cx="611188" cy="603250"/>
            </a:xfrm>
            <a:custGeom>
              <a:avLst/>
              <a:gdLst>
                <a:gd name="T0" fmla="*/ 20 w 68"/>
                <a:gd name="T1" fmla="*/ 67 h 67"/>
                <a:gd name="T2" fmla="*/ 0 w 68"/>
                <a:gd name="T3" fmla="*/ 47 h 67"/>
                <a:gd name="T4" fmla="*/ 45 w 68"/>
                <a:gd name="T5" fmla="*/ 2 h 67"/>
                <a:gd name="T6" fmla="*/ 55 w 68"/>
                <a:gd name="T7" fmla="*/ 2 h 67"/>
                <a:gd name="T8" fmla="*/ 65 w 68"/>
                <a:gd name="T9" fmla="*/ 12 h 67"/>
                <a:gd name="T10" fmla="*/ 65 w 68"/>
                <a:gd name="T11" fmla="*/ 22 h 67"/>
                <a:gd name="T12" fmla="*/ 20 w 68"/>
                <a:gd name="T1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20" y="6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0"/>
                    <a:pt x="53" y="0"/>
                    <a:pt x="55" y="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8" y="15"/>
                    <a:pt x="68" y="19"/>
                    <a:pt x="65" y="22"/>
                  </a:cubicBezTo>
                  <a:lnTo>
                    <a:pt x="20" y="67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iŝlïḓe">
              <a:extLst>
                <a:ext uri="{FF2B5EF4-FFF2-40B4-BE49-F238E27FC236}">
                  <a16:creationId xmlns:a16="http://schemas.microsoft.com/office/drawing/2014/main" xmlns="" id="{74B66B47-D4ED-4032-8AE7-CF7E0714E6EF}"/>
                </a:ext>
              </a:extLst>
            </p:cNvPr>
            <p:cNvSpPr/>
            <p:nvPr/>
          </p:nvSpPr>
          <p:spPr bwMode="auto">
            <a:xfrm>
              <a:off x="4378325" y="2303463"/>
              <a:ext cx="395288" cy="720725"/>
            </a:xfrm>
            <a:custGeom>
              <a:avLst/>
              <a:gdLst>
                <a:gd name="T0" fmla="*/ 44 w 44"/>
                <a:gd name="T1" fmla="*/ 0 h 80"/>
                <a:gd name="T2" fmla="*/ 16 w 44"/>
                <a:gd name="T3" fmla="*/ 11 h 80"/>
                <a:gd name="T4" fmla="*/ 16 w 44"/>
                <a:gd name="T5" fmla="*/ 68 h 80"/>
                <a:gd name="T6" fmla="*/ 44 w 44"/>
                <a:gd name="T7" fmla="*/ 80 h 80"/>
                <a:gd name="T8" fmla="*/ 44 w 44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0">
                  <a:moveTo>
                    <a:pt x="44" y="0"/>
                  </a:moveTo>
                  <a:cubicBezTo>
                    <a:pt x="34" y="0"/>
                    <a:pt x="24" y="4"/>
                    <a:pt x="16" y="11"/>
                  </a:cubicBezTo>
                  <a:cubicBezTo>
                    <a:pt x="0" y="27"/>
                    <a:pt x="0" y="53"/>
                    <a:pt x="16" y="68"/>
                  </a:cubicBezTo>
                  <a:cubicBezTo>
                    <a:pt x="24" y="76"/>
                    <a:pt x="34" y="80"/>
                    <a:pt x="44" y="8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íṣļiḍè">
              <a:extLst>
                <a:ext uri="{FF2B5EF4-FFF2-40B4-BE49-F238E27FC236}">
                  <a16:creationId xmlns:a16="http://schemas.microsoft.com/office/drawing/2014/main" xmlns="" id="{9B8D82A3-2185-4276-AF28-A2C50B57CC81}"/>
                </a:ext>
              </a:extLst>
            </p:cNvPr>
            <p:cNvSpPr/>
            <p:nvPr/>
          </p:nvSpPr>
          <p:spPr bwMode="auto">
            <a:xfrm>
              <a:off x="4243388" y="2141538"/>
              <a:ext cx="1035050" cy="1035050"/>
            </a:xfrm>
            <a:custGeom>
              <a:avLst/>
              <a:gdLst>
                <a:gd name="T0" fmla="*/ 21 w 115"/>
                <a:gd name="T1" fmla="*/ 95 h 115"/>
                <a:gd name="T2" fmla="*/ 21 w 115"/>
                <a:gd name="T3" fmla="*/ 21 h 115"/>
                <a:gd name="T4" fmla="*/ 95 w 115"/>
                <a:gd name="T5" fmla="*/ 21 h 115"/>
                <a:gd name="T6" fmla="*/ 95 w 115"/>
                <a:gd name="T7" fmla="*/ 95 h 115"/>
                <a:gd name="T8" fmla="*/ 21 w 115"/>
                <a:gd name="T9" fmla="*/ 95 h 115"/>
                <a:gd name="T10" fmla="*/ 83 w 115"/>
                <a:gd name="T11" fmla="*/ 32 h 115"/>
                <a:gd name="T12" fmla="*/ 32 w 115"/>
                <a:gd name="T13" fmla="*/ 32 h 115"/>
                <a:gd name="T14" fmla="*/ 32 w 115"/>
                <a:gd name="T15" fmla="*/ 84 h 115"/>
                <a:gd name="T16" fmla="*/ 83 w 115"/>
                <a:gd name="T17" fmla="*/ 84 h 115"/>
                <a:gd name="T18" fmla="*/ 83 w 115"/>
                <a:gd name="T19" fmla="*/ 3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15">
                  <a:moveTo>
                    <a:pt x="21" y="95"/>
                  </a:moveTo>
                  <a:cubicBezTo>
                    <a:pt x="0" y="74"/>
                    <a:pt x="0" y="41"/>
                    <a:pt x="21" y="21"/>
                  </a:cubicBezTo>
                  <a:cubicBezTo>
                    <a:pt x="41" y="0"/>
                    <a:pt x="74" y="0"/>
                    <a:pt x="95" y="21"/>
                  </a:cubicBezTo>
                  <a:cubicBezTo>
                    <a:pt x="115" y="41"/>
                    <a:pt x="115" y="74"/>
                    <a:pt x="95" y="95"/>
                  </a:cubicBezTo>
                  <a:cubicBezTo>
                    <a:pt x="74" y="115"/>
                    <a:pt x="41" y="115"/>
                    <a:pt x="21" y="95"/>
                  </a:cubicBezTo>
                  <a:close/>
                  <a:moveTo>
                    <a:pt x="83" y="32"/>
                  </a:moveTo>
                  <a:cubicBezTo>
                    <a:pt x="69" y="18"/>
                    <a:pt x="46" y="18"/>
                    <a:pt x="32" y="32"/>
                  </a:cubicBezTo>
                  <a:cubicBezTo>
                    <a:pt x="18" y="46"/>
                    <a:pt x="18" y="69"/>
                    <a:pt x="32" y="84"/>
                  </a:cubicBezTo>
                  <a:cubicBezTo>
                    <a:pt x="46" y="98"/>
                    <a:pt x="69" y="98"/>
                    <a:pt x="83" y="84"/>
                  </a:cubicBezTo>
                  <a:cubicBezTo>
                    <a:pt x="98" y="69"/>
                    <a:pt x="98" y="46"/>
                    <a:pt x="83" y="32"/>
                  </a:cubicBez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iṩļíḓe">
              <a:extLst>
                <a:ext uri="{FF2B5EF4-FFF2-40B4-BE49-F238E27FC236}">
                  <a16:creationId xmlns:a16="http://schemas.microsoft.com/office/drawing/2014/main" xmlns="" id="{840192BD-899C-4394-9097-272CE0A3EAFE}"/>
                </a:ext>
              </a:extLst>
            </p:cNvPr>
            <p:cNvSpPr/>
            <p:nvPr/>
          </p:nvSpPr>
          <p:spPr bwMode="auto">
            <a:xfrm>
              <a:off x="6061075" y="2501900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îŝ1îḋé">
              <a:extLst>
                <a:ext uri="{FF2B5EF4-FFF2-40B4-BE49-F238E27FC236}">
                  <a16:creationId xmlns:a16="http://schemas.microsoft.com/office/drawing/2014/main" xmlns="" id="{7A951F1B-9887-4454-9BD1-E09D3F4DACC5}"/>
                </a:ext>
              </a:extLst>
            </p:cNvPr>
            <p:cNvSpPr/>
            <p:nvPr/>
          </p:nvSpPr>
          <p:spPr bwMode="auto">
            <a:xfrm>
              <a:off x="6061075" y="2717800"/>
              <a:ext cx="800100" cy="98425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íṡḻiḋe">
              <a:extLst>
                <a:ext uri="{FF2B5EF4-FFF2-40B4-BE49-F238E27FC236}">
                  <a16:creationId xmlns:a16="http://schemas.microsoft.com/office/drawing/2014/main" xmlns="" id="{163C6715-019F-4913-B45C-D40254CCDC51}"/>
                </a:ext>
              </a:extLst>
            </p:cNvPr>
            <p:cNvSpPr/>
            <p:nvPr/>
          </p:nvSpPr>
          <p:spPr bwMode="auto">
            <a:xfrm>
              <a:off x="6061075" y="2924175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iṣḷîḑè">
              <a:extLst>
                <a:ext uri="{FF2B5EF4-FFF2-40B4-BE49-F238E27FC236}">
                  <a16:creationId xmlns:a16="http://schemas.microsoft.com/office/drawing/2014/main" xmlns="" id="{41E73F18-A437-4524-9138-EC6CAEE3ECD6}"/>
                </a:ext>
              </a:extLst>
            </p:cNvPr>
            <p:cNvSpPr/>
            <p:nvPr/>
          </p:nvSpPr>
          <p:spPr bwMode="auto">
            <a:xfrm>
              <a:off x="6061075" y="3240088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iŝ1îḋê">
              <a:extLst>
                <a:ext uri="{FF2B5EF4-FFF2-40B4-BE49-F238E27FC236}">
                  <a16:creationId xmlns:a16="http://schemas.microsoft.com/office/drawing/2014/main" xmlns="" id="{57F7EECE-CBF5-466E-8210-389196078690}"/>
                </a:ext>
              </a:extLst>
            </p:cNvPr>
            <p:cNvSpPr/>
            <p:nvPr/>
          </p:nvSpPr>
          <p:spPr bwMode="auto">
            <a:xfrm>
              <a:off x="6061075" y="3446463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íṩļîḋe">
              <a:extLst>
                <a:ext uri="{FF2B5EF4-FFF2-40B4-BE49-F238E27FC236}">
                  <a16:creationId xmlns:a16="http://schemas.microsoft.com/office/drawing/2014/main" xmlns="" id="{8B1CE05A-02BF-4AB4-99DD-8FF9DA0897FE}"/>
                </a:ext>
              </a:extLst>
            </p:cNvPr>
            <p:cNvSpPr/>
            <p:nvPr/>
          </p:nvSpPr>
          <p:spPr bwMode="auto">
            <a:xfrm>
              <a:off x="6061075" y="3663950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iśļïḍê">
              <a:extLst>
                <a:ext uri="{FF2B5EF4-FFF2-40B4-BE49-F238E27FC236}">
                  <a16:creationId xmlns:a16="http://schemas.microsoft.com/office/drawing/2014/main" xmlns="" id="{359D8291-4384-4CF0-BBEA-433C1091262B}"/>
                </a:ext>
              </a:extLst>
            </p:cNvPr>
            <p:cNvSpPr/>
            <p:nvPr/>
          </p:nvSpPr>
          <p:spPr bwMode="auto">
            <a:xfrm>
              <a:off x="4368800" y="3744913"/>
              <a:ext cx="585788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iśļîḑè">
              <a:extLst>
                <a:ext uri="{FF2B5EF4-FFF2-40B4-BE49-F238E27FC236}">
                  <a16:creationId xmlns:a16="http://schemas.microsoft.com/office/drawing/2014/main" xmlns="" id="{E59DAFEB-9B74-420D-84C2-0EA6E01961E0}"/>
                </a:ext>
              </a:extLst>
            </p:cNvPr>
            <p:cNvSpPr/>
            <p:nvPr/>
          </p:nvSpPr>
          <p:spPr bwMode="auto">
            <a:xfrm>
              <a:off x="4117975" y="3744913"/>
              <a:ext cx="584200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í$ľíḓê">
              <a:extLst>
                <a:ext uri="{FF2B5EF4-FFF2-40B4-BE49-F238E27FC236}">
                  <a16:creationId xmlns:a16="http://schemas.microsoft.com/office/drawing/2014/main" xmlns="" id="{614E3F8E-9129-4DBF-84B0-E6A972CA5BBC}"/>
                </a:ext>
              </a:extLst>
            </p:cNvPr>
            <p:cNvSpPr/>
            <p:nvPr/>
          </p:nvSpPr>
          <p:spPr bwMode="auto">
            <a:xfrm>
              <a:off x="4198938" y="4194175"/>
              <a:ext cx="944563" cy="94615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îṩḻide">
              <a:extLst>
                <a:ext uri="{FF2B5EF4-FFF2-40B4-BE49-F238E27FC236}">
                  <a16:creationId xmlns:a16="http://schemas.microsoft.com/office/drawing/2014/main" xmlns="" id="{9578405F-0FB3-45FE-A69A-3CA38FBB9A48}"/>
                </a:ext>
              </a:extLst>
            </p:cNvPr>
            <p:cNvSpPr/>
            <p:nvPr/>
          </p:nvSpPr>
          <p:spPr bwMode="auto">
            <a:xfrm>
              <a:off x="3946525" y="4194175"/>
              <a:ext cx="944563" cy="946150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ïsľiḋé">
              <a:extLst>
                <a:ext uri="{FF2B5EF4-FFF2-40B4-BE49-F238E27FC236}">
                  <a16:creationId xmlns:a16="http://schemas.microsoft.com/office/drawing/2014/main" xmlns="" id="{AA9C4B8C-558E-4A77-8237-D47CDAE8915B}"/>
                </a:ext>
              </a:extLst>
            </p:cNvPr>
            <p:cNvSpPr/>
            <p:nvPr/>
          </p:nvSpPr>
          <p:spPr bwMode="auto">
            <a:xfrm>
              <a:off x="4260850" y="4510088"/>
              <a:ext cx="323850" cy="314325"/>
            </a:xfrm>
            <a:custGeom>
              <a:avLst/>
              <a:gdLst>
                <a:gd name="T0" fmla="*/ 204 w 204"/>
                <a:gd name="T1" fmla="*/ 62 h 198"/>
                <a:gd name="T2" fmla="*/ 136 w 204"/>
                <a:gd name="T3" fmla="*/ 62 h 198"/>
                <a:gd name="T4" fmla="*/ 136 w 204"/>
                <a:gd name="T5" fmla="*/ 0 h 198"/>
                <a:gd name="T6" fmla="*/ 63 w 204"/>
                <a:gd name="T7" fmla="*/ 0 h 198"/>
                <a:gd name="T8" fmla="*/ 63 w 204"/>
                <a:gd name="T9" fmla="*/ 62 h 198"/>
                <a:gd name="T10" fmla="*/ 0 w 204"/>
                <a:gd name="T11" fmla="*/ 62 h 198"/>
                <a:gd name="T12" fmla="*/ 0 w 204"/>
                <a:gd name="T13" fmla="*/ 136 h 198"/>
                <a:gd name="T14" fmla="*/ 63 w 204"/>
                <a:gd name="T15" fmla="*/ 136 h 198"/>
                <a:gd name="T16" fmla="*/ 63 w 204"/>
                <a:gd name="T17" fmla="*/ 198 h 198"/>
                <a:gd name="T18" fmla="*/ 136 w 204"/>
                <a:gd name="T19" fmla="*/ 198 h 198"/>
                <a:gd name="T20" fmla="*/ 136 w 204"/>
                <a:gd name="T21" fmla="*/ 136 h 198"/>
                <a:gd name="T22" fmla="*/ 204 w 204"/>
                <a:gd name="T23" fmla="*/ 136 h 198"/>
                <a:gd name="T24" fmla="*/ 204 w 204"/>
                <a:gd name="T25" fmla="*/ 6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198">
                  <a:moveTo>
                    <a:pt x="204" y="62"/>
                  </a:moveTo>
                  <a:lnTo>
                    <a:pt x="136" y="62"/>
                  </a:lnTo>
                  <a:lnTo>
                    <a:pt x="136" y="0"/>
                  </a:lnTo>
                  <a:lnTo>
                    <a:pt x="63" y="0"/>
                  </a:lnTo>
                  <a:lnTo>
                    <a:pt x="63" y="62"/>
                  </a:lnTo>
                  <a:lnTo>
                    <a:pt x="0" y="62"/>
                  </a:lnTo>
                  <a:lnTo>
                    <a:pt x="0" y="136"/>
                  </a:lnTo>
                  <a:lnTo>
                    <a:pt x="63" y="136"/>
                  </a:lnTo>
                  <a:lnTo>
                    <a:pt x="63" y="198"/>
                  </a:lnTo>
                  <a:lnTo>
                    <a:pt x="136" y="198"/>
                  </a:lnTo>
                  <a:lnTo>
                    <a:pt x="136" y="136"/>
                  </a:lnTo>
                  <a:lnTo>
                    <a:pt x="204" y="136"/>
                  </a:lnTo>
                  <a:lnTo>
                    <a:pt x="20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ïṧ1îďe">
              <a:extLst>
                <a:ext uri="{FF2B5EF4-FFF2-40B4-BE49-F238E27FC236}">
                  <a16:creationId xmlns:a16="http://schemas.microsoft.com/office/drawing/2014/main" xmlns="" id="{63F67D59-A400-46DD-909B-8ABAC782718A}"/>
                </a:ext>
              </a:extLst>
            </p:cNvPr>
            <p:cNvSpPr/>
            <p:nvPr/>
          </p:nvSpPr>
          <p:spPr bwMode="auto">
            <a:xfrm>
              <a:off x="7400925" y="2347913"/>
              <a:ext cx="1025525" cy="17018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íṡlîḑe">
              <a:extLst>
                <a:ext uri="{FF2B5EF4-FFF2-40B4-BE49-F238E27FC236}">
                  <a16:creationId xmlns:a16="http://schemas.microsoft.com/office/drawing/2014/main" xmlns="" id="{3FEB52BD-8F0D-4EFD-BBC5-78C7F79FFE5E}"/>
                </a:ext>
              </a:extLst>
            </p:cNvPr>
            <p:cNvSpPr/>
            <p:nvPr/>
          </p:nvSpPr>
          <p:spPr bwMode="auto">
            <a:xfrm>
              <a:off x="7202488" y="2347913"/>
              <a:ext cx="1025525" cy="1701800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ïṣ1îḋe">
              <a:extLst>
                <a:ext uri="{FF2B5EF4-FFF2-40B4-BE49-F238E27FC236}">
                  <a16:creationId xmlns:a16="http://schemas.microsoft.com/office/drawing/2014/main" xmlns="" id="{9E1FF207-8DC9-42B2-A669-1953A6F28D51}"/>
                </a:ext>
              </a:extLst>
            </p:cNvPr>
            <p:cNvSpPr/>
            <p:nvPr/>
          </p:nvSpPr>
          <p:spPr bwMode="auto">
            <a:xfrm>
              <a:off x="7319963" y="2455863"/>
              <a:ext cx="800100" cy="127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îSļïďé">
              <a:extLst>
                <a:ext uri="{FF2B5EF4-FFF2-40B4-BE49-F238E27FC236}">
                  <a16:creationId xmlns:a16="http://schemas.microsoft.com/office/drawing/2014/main" xmlns="" id="{63B42D2B-45E3-43CD-B4DC-128A15F55582}"/>
                </a:ext>
              </a:extLst>
            </p:cNvPr>
            <p:cNvSpPr/>
            <p:nvPr/>
          </p:nvSpPr>
          <p:spPr bwMode="auto">
            <a:xfrm>
              <a:off x="7643813" y="3806825"/>
              <a:ext cx="179388" cy="1809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iş1îďe">
              <a:extLst>
                <a:ext uri="{FF2B5EF4-FFF2-40B4-BE49-F238E27FC236}">
                  <a16:creationId xmlns:a16="http://schemas.microsoft.com/office/drawing/2014/main" xmlns="" id="{EE103A84-7EEE-4642-84B6-188CA6520BBA}"/>
                </a:ext>
              </a:extLst>
            </p:cNvPr>
            <p:cNvSpPr/>
            <p:nvPr/>
          </p:nvSpPr>
          <p:spPr bwMode="auto">
            <a:xfrm>
              <a:off x="7464425" y="2852738"/>
              <a:ext cx="547688" cy="477838"/>
            </a:xfrm>
            <a:custGeom>
              <a:avLst/>
              <a:gdLst>
                <a:gd name="T0" fmla="*/ 130 w 345"/>
                <a:gd name="T1" fmla="*/ 301 h 301"/>
                <a:gd name="T2" fmla="*/ 0 w 345"/>
                <a:gd name="T3" fmla="*/ 170 h 301"/>
                <a:gd name="T4" fmla="*/ 45 w 345"/>
                <a:gd name="T5" fmla="*/ 119 h 301"/>
                <a:gd name="T6" fmla="*/ 124 w 345"/>
                <a:gd name="T7" fmla="*/ 199 h 301"/>
                <a:gd name="T8" fmla="*/ 294 w 345"/>
                <a:gd name="T9" fmla="*/ 0 h 301"/>
                <a:gd name="T10" fmla="*/ 345 w 345"/>
                <a:gd name="T11" fmla="*/ 45 h 301"/>
                <a:gd name="T12" fmla="*/ 130 w 345"/>
                <a:gd name="T1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301">
                  <a:moveTo>
                    <a:pt x="130" y="301"/>
                  </a:moveTo>
                  <a:lnTo>
                    <a:pt x="0" y="170"/>
                  </a:lnTo>
                  <a:lnTo>
                    <a:pt x="45" y="119"/>
                  </a:lnTo>
                  <a:lnTo>
                    <a:pt x="124" y="199"/>
                  </a:lnTo>
                  <a:lnTo>
                    <a:pt x="294" y="0"/>
                  </a:lnTo>
                  <a:lnTo>
                    <a:pt x="345" y="45"/>
                  </a:lnTo>
                  <a:lnTo>
                    <a:pt x="130" y="301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îš1ïḑê">
              <a:extLst>
                <a:ext uri="{FF2B5EF4-FFF2-40B4-BE49-F238E27FC236}">
                  <a16:creationId xmlns:a16="http://schemas.microsoft.com/office/drawing/2014/main" xmlns="" id="{E2874787-B04E-4EB0-84B0-B96716B27EE5}"/>
                </a:ext>
              </a:extLst>
            </p:cNvPr>
            <p:cNvSpPr/>
            <p:nvPr/>
          </p:nvSpPr>
          <p:spPr bwMode="auto">
            <a:xfrm>
              <a:off x="5359400" y="4806950"/>
              <a:ext cx="2078038" cy="333375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iŝlídè">
              <a:extLst>
                <a:ext uri="{FF2B5EF4-FFF2-40B4-BE49-F238E27FC236}">
                  <a16:creationId xmlns:a16="http://schemas.microsoft.com/office/drawing/2014/main" xmlns="" id="{3A8EEBA0-125C-48F1-A053-FC643C95C12A}"/>
                </a:ext>
              </a:extLst>
            </p:cNvPr>
            <p:cNvSpPr/>
            <p:nvPr/>
          </p:nvSpPr>
          <p:spPr bwMode="auto">
            <a:xfrm>
              <a:off x="7437438" y="4806950"/>
              <a:ext cx="520700" cy="333375"/>
            </a:xfrm>
            <a:custGeom>
              <a:avLst/>
              <a:gdLst>
                <a:gd name="T0" fmla="*/ 0 w 328"/>
                <a:gd name="T1" fmla="*/ 210 h 210"/>
                <a:gd name="T2" fmla="*/ 328 w 328"/>
                <a:gd name="T3" fmla="*/ 102 h 210"/>
                <a:gd name="T4" fmla="*/ 0 w 328"/>
                <a:gd name="T5" fmla="*/ 0 h 210"/>
                <a:gd name="T6" fmla="*/ 0 w 328"/>
                <a:gd name="T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10">
                  <a:moveTo>
                    <a:pt x="0" y="210"/>
                  </a:moveTo>
                  <a:lnTo>
                    <a:pt x="328" y="102"/>
                  </a:lnTo>
                  <a:lnTo>
                    <a:pt x="0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íşḻîḋè">
              <a:extLst>
                <a:ext uri="{FF2B5EF4-FFF2-40B4-BE49-F238E27FC236}">
                  <a16:creationId xmlns:a16="http://schemas.microsoft.com/office/drawing/2014/main" xmlns="" id="{5232A4E4-94C9-41BB-A2AA-D0754491F637}"/>
                </a:ext>
              </a:extLst>
            </p:cNvPr>
            <p:cNvSpPr/>
            <p:nvPr/>
          </p:nvSpPr>
          <p:spPr bwMode="auto">
            <a:xfrm>
              <a:off x="7761288" y="4905375"/>
              <a:ext cx="196850" cy="127000"/>
            </a:xfrm>
            <a:custGeom>
              <a:avLst/>
              <a:gdLst>
                <a:gd name="T0" fmla="*/ 0 w 124"/>
                <a:gd name="T1" fmla="*/ 80 h 80"/>
                <a:gd name="T2" fmla="*/ 124 w 124"/>
                <a:gd name="T3" fmla="*/ 40 h 80"/>
                <a:gd name="T4" fmla="*/ 0 w 124"/>
                <a:gd name="T5" fmla="*/ 0 h 80"/>
                <a:gd name="T6" fmla="*/ 0 w 124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80">
                  <a:moveTo>
                    <a:pt x="0" y="80"/>
                  </a:moveTo>
                  <a:lnTo>
                    <a:pt x="124" y="40"/>
                  </a:lnTo>
                  <a:lnTo>
                    <a:pt x="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iśḻíḑe">
              <a:extLst>
                <a:ext uri="{FF2B5EF4-FFF2-40B4-BE49-F238E27FC236}">
                  <a16:creationId xmlns:a16="http://schemas.microsoft.com/office/drawing/2014/main" xmlns="" id="{EFA1B136-1DCC-439B-A809-9F260FDDC6CE}"/>
                </a:ext>
              </a:extLst>
            </p:cNvPr>
            <p:cNvSpPr/>
            <p:nvPr/>
          </p:nvSpPr>
          <p:spPr bwMode="auto">
            <a:xfrm>
              <a:off x="5359400" y="4806950"/>
              <a:ext cx="2078038" cy="161925"/>
            </a:xfrm>
            <a:prstGeom prst="rect">
              <a:avLst/>
            </a:pr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684885" y="603682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2F2F2"/>
                </a:solidFill>
              </a:rPr>
              <a:t>https://www.ypppt.com/</a:t>
            </a:r>
            <a:endParaRPr lang="zh-CN" altLang="en-US" sz="1050" dirty="0">
              <a:solidFill>
                <a:srgbClr val="F2F2F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33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3" grpId="0" animBg="1"/>
      <p:bldP spid="71" grpId="0" animBg="1"/>
      <p:bldP spid="4" grpId="0" animBg="1"/>
      <p:bldP spid="6" grpId="0" animBg="1"/>
      <p:bldP spid="7" grpId="0" animBg="1"/>
      <p:bldP spid="9" grpId="0"/>
      <p:bldP spid="10" grpId="0" animBg="1"/>
      <p:bldP spid="11" grpId="0" animBg="1"/>
      <p:bldP spid="13" grpId="0"/>
      <p:bldP spid="14" grpId="0" animBg="1"/>
      <p:bldP spid="16" grpId="0"/>
      <p:bldP spid="17" grpId="0" animBg="1"/>
      <p:bldP spid="19" grpId="0"/>
      <p:bldP spid="23" grpId="0" animBg="1"/>
      <p:bldP spid="25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xmlns="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</a:p>
        </p:txBody>
      </p:sp>
      <p:grpSp>
        <p:nvGrpSpPr>
          <p:cNvPr id="95" name="#47440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xmlns="" id="{A9479610-46EA-431F-ABD9-B52644C8E1E8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8160" y="1313180"/>
            <a:ext cx="12395766" cy="4970116"/>
            <a:chOff x="455146" y="1130300"/>
            <a:chExt cx="12395766" cy="4970116"/>
          </a:xfrm>
        </p:grpSpPr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xmlns="" id="{F75795A3-4DB3-44EF-BBA1-C9264D352F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550" y="4487164"/>
              <a:ext cx="10756900" cy="0"/>
            </a:xfrm>
            <a:prstGeom prst="line">
              <a:avLst/>
            </a:prstGeom>
            <a:ln w="7620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íṡḻiďè">
              <a:extLst>
                <a:ext uri="{FF2B5EF4-FFF2-40B4-BE49-F238E27FC236}">
                  <a16:creationId xmlns:a16="http://schemas.microsoft.com/office/drawing/2014/main" xmlns="" id="{F43629A3-03BB-4D7C-A0A1-CD8B0F9EB16F}"/>
                </a:ext>
              </a:extLst>
            </p:cNvPr>
            <p:cNvSpPr txBox="1"/>
            <p:nvPr/>
          </p:nvSpPr>
          <p:spPr>
            <a:xfrm>
              <a:off x="660400" y="1130300"/>
              <a:ext cx="421782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cs typeface="+mn-ea"/>
                  <a:sym typeface="+mn-lt"/>
                </a:rPr>
                <a:t>好的开场白</a:t>
              </a:r>
              <a:endParaRPr lang="en-US" altLang="zh-CN" sz="3200" b="1" dirty="0">
                <a:cs typeface="+mn-ea"/>
                <a:sym typeface="+mn-lt"/>
              </a:endParaRPr>
            </a:p>
            <a:p>
              <a:r>
                <a:rPr lang="en-US" altLang="zh-CN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</a:p>
          </p:txBody>
        </p:sp>
        <p:grpSp>
          <p:nvGrpSpPr>
            <p:cNvPr id="98" name="ïşľïḍe">
              <a:extLst>
                <a:ext uri="{FF2B5EF4-FFF2-40B4-BE49-F238E27FC236}">
                  <a16:creationId xmlns:a16="http://schemas.microsoft.com/office/drawing/2014/main" xmlns="" id="{B38C7BD9-C6A5-4C80-95DD-996A13613C1F}"/>
                </a:ext>
              </a:extLst>
            </p:cNvPr>
            <p:cNvGrpSpPr/>
            <p:nvPr/>
          </p:nvGrpSpPr>
          <p:grpSpPr>
            <a:xfrm>
              <a:off x="455146" y="2678024"/>
              <a:ext cx="4349128" cy="1899140"/>
              <a:chOff x="455146" y="2678024"/>
              <a:chExt cx="4349128" cy="1899140"/>
            </a:xfrm>
          </p:grpSpPr>
          <p:sp>
            <p:nvSpPr>
              <p:cNvPr id="114" name="îş1íḋé">
                <a:extLst>
                  <a:ext uri="{FF2B5EF4-FFF2-40B4-BE49-F238E27FC236}">
                    <a16:creationId xmlns:a16="http://schemas.microsoft.com/office/drawing/2014/main" xmlns="" id="{09E71333-9240-4BDF-84DD-5F99E3DBA64E}"/>
                  </a:ext>
                </a:extLst>
              </p:cNvPr>
              <p:cNvSpPr txBox="1"/>
              <p:nvPr/>
            </p:nvSpPr>
            <p:spPr>
              <a:xfrm>
                <a:off x="455146" y="3509501"/>
                <a:ext cx="4349128" cy="381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“您好，欢迎光临</a:t>
                </a:r>
                <a:r>
                  <a:rPr lang="en-US" altLang="zh-CN" sz="1600" dirty="0">
                    <a:cs typeface="+mn-ea"/>
                    <a:sym typeface="+mn-lt"/>
                  </a:rPr>
                  <a:t>XXX</a:t>
                </a:r>
                <a:r>
                  <a:rPr lang="zh-CN" altLang="en-US" sz="1600" dirty="0">
                    <a:cs typeface="+mn-ea"/>
                    <a:sym typeface="+mn-lt"/>
                  </a:rPr>
                  <a:t>专柜”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  <p:cxnSp>
            <p:nvCxnSpPr>
              <p:cNvPr id="115" name="直接连接符 114">
                <a:extLst>
                  <a:ext uri="{FF2B5EF4-FFF2-40B4-BE49-F238E27FC236}">
                    <a16:creationId xmlns:a16="http://schemas.microsoft.com/office/drawing/2014/main" xmlns="" id="{92817592-7D11-435B-B276-90839ABF8B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4417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iśļîďé">
                <a:extLst>
                  <a:ext uri="{FF2B5EF4-FFF2-40B4-BE49-F238E27FC236}">
                    <a16:creationId xmlns:a16="http://schemas.microsoft.com/office/drawing/2014/main" xmlns="" id="{63958EEC-9C3E-4583-81DE-B453DBAC3EC7}"/>
                  </a:ext>
                </a:extLst>
              </p:cNvPr>
              <p:cNvSpPr/>
              <p:nvPr/>
            </p:nvSpPr>
            <p:spPr>
              <a:xfrm>
                <a:off x="1104417" y="4397164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rgbClr val="203864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5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ïṥḷiḓè">
                <a:extLst>
                  <a:ext uri="{FF2B5EF4-FFF2-40B4-BE49-F238E27FC236}">
                    <a16:creationId xmlns:a16="http://schemas.microsoft.com/office/drawing/2014/main" xmlns="" id="{AFF15848-A3A0-4397-822A-481EBFC3528E}"/>
                  </a:ext>
                </a:extLst>
              </p:cNvPr>
              <p:cNvSpPr txBox="1"/>
              <p:nvPr/>
            </p:nvSpPr>
            <p:spPr>
              <a:xfrm>
                <a:off x="1291477" y="2678024"/>
                <a:ext cx="35127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F5597"/>
                    </a:solidFill>
                    <a:cs typeface="+mn-ea"/>
                    <a:sym typeface="+mn-lt"/>
                  </a:rPr>
                  <a:t>让你的顾客停留</a:t>
                </a:r>
              </a:p>
            </p:txBody>
          </p:sp>
        </p:grpSp>
        <p:sp>
          <p:nvSpPr>
            <p:cNvPr id="99" name="îṥļiḓê">
              <a:extLst>
                <a:ext uri="{FF2B5EF4-FFF2-40B4-BE49-F238E27FC236}">
                  <a16:creationId xmlns:a16="http://schemas.microsoft.com/office/drawing/2014/main" xmlns="" id="{677ABE76-6330-4F5D-942F-855D09BA4512}"/>
                </a:ext>
              </a:extLst>
            </p:cNvPr>
            <p:cNvSpPr/>
            <p:nvPr/>
          </p:nvSpPr>
          <p:spPr>
            <a:xfrm>
              <a:off x="2273711" y="4682940"/>
              <a:ext cx="1304164" cy="130416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01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grpSp>
          <p:nvGrpSpPr>
            <p:cNvPr id="100" name="îsḷîďè">
              <a:extLst>
                <a:ext uri="{FF2B5EF4-FFF2-40B4-BE49-F238E27FC236}">
                  <a16:creationId xmlns:a16="http://schemas.microsoft.com/office/drawing/2014/main" xmlns="" id="{21B5A42B-F0D6-4AFE-B49D-EA4364C81A12}"/>
                </a:ext>
              </a:extLst>
            </p:cNvPr>
            <p:cNvGrpSpPr/>
            <p:nvPr/>
          </p:nvGrpSpPr>
          <p:grpSpPr>
            <a:xfrm>
              <a:off x="4721335" y="4371355"/>
              <a:ext cx="5129610" cy="1729061"/>
              <a:chOff x="3938968" y="4371355"/>
              <a:chExt cx="5129610" cy="1729061"/>
            </a:xfrm>
          </p:grpSpPr>
          <p:cxnSp>
            <p:nvCxnSpPr>
              <p:cNvPr id="109" name="直接连接符 108">
                <a:extLst>
                  <a:ext uri="{FF2B5EF4-FFF2-40B4-BE49-F238E27FC236}">
                    <a16:creationId xmlns:a16="http://schemas.microsoft.com/office/drawing/2014/main" xmlns="" id="{3AB88886-CA43-4D8C-B72B-8C8BF12DC7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21907" y="4437372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ïŝ1îde">
                <a:extLst>
                  <a:ext uri="{FF2B5EF4-FFF2-40B4-BE49-F238E27FC236}">
                    <a16:creationId xmlns:a16="http://schemas.microsoft.com/office/drawing/2014/main" xmlns="" id="{42522722-CB83-4991-9EA2-7067CF120B10}"/>
                  </a:ext>
                </a:extLst>
              </p:cNvPr>
              <p:cNvSpPr/>
              <p:nvPr/>
            </p:nvSpPr>
            <p:spPr>
              <a:xfrm>
                <a:off x="3938968" y="4371355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60000">
                    <a:schemeClr val="accent3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3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îSļídè">
                <a:extLst>
                  <a:ext uri="{FF2B5EF4-FFF2-40B4-BE49-F238E27FC236}">
                    <a16:creationId xmlns:a16="http://schemas.microsoft.com/office/drawing/2014/main" xmlns="" id="{3568A186-4350-4558-A714-12DD689E9A03}"/>
                  </a:ext>
                </a:extLst>
              </p:cNvPr>
              <p:cNvSpPr txBox="1"/>
              <p:nvPr/>
            </p:nvSpPr>
            <p:spPr>
              <a:xfrm>
                <a:off x="4155557" y="5265003"/>
                <a:ext cx="4349128" cy="78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“这是我们刚出的新款。”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“我们这里正在做</a:t>
                </a:r>
                <a:r>
                  <a:rPr lang="en-US" altLang="zh-CN" sz="1600" dirty="0">
                    <a:cs typeface="+mn-ea"/>
                    <a:sym typeface="+mn-lt"/>
                  </a:rPr>
                  <a:t>xx</a:t>
                </a:r>
                <a:r>
                  <a:rPr lang="zh-CN" altLang="en-US" sz="1600" dirty="0">
                    <a:cs typeface="+mn-ea"/>
                    <a:sym typeface="+mn-lt"/>
                  </a:rPr>
                  <a:t>活动”</a:t>
                </a:r>
              </a:p>
            </p:txBody>
          </p:sp>
          <p:sp>
            <p:nvSpPr>
              <p:cNvPr id="113" name="íṩ1íḍè">
                <a:extLst>
                  <a:ext uri="{FF2B5EF4-FFF2-40B4-BE49-F238E27FC236}">
                    <a16:creationId xmlns:a16="http://schemas.microsoft.com/office/drawing/2014/main" xmlns="" id="{B1A735BE-D06A-427B-BD14-426CBBA01743}"/>
                  </a:ext>
                </a:extLst>
              </p:cNvPr>
              <p:cNvSpPr txBox="1"/>
              <p:nvPr/>
            </p:nvSpPr>
            <p:spPr>
              <a:xfrm>
                <a:off x="4118967" y="4709993"/>
                <a:ext cx="49496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189FA0"/>
                    </a:solidFill>
                    <a:cs typeface="+mn-ea"/>
                    <a:sym typeface="+mn-lt"/>
                  </a:rPr>
                  <a:t>把顾客吸引住，让他停留下来</a:t>
                </a:r>
              </a:p>
            </p:txBody>
          </p:sp>
        </p:grpSp>
        <p:grpSp>
          <p:nvGrpSpPr>
            <p:cNvPr id="101" name="ïṩ1ïdê">
              <a:extLst>
                <a:ext uri="{FF2B5EF4-FFF2-40B4-BE49-F238E27FC236}">
                  <a16:creationId xmlns:a16="http://schemas.microsoft.com/office/drawing/2014/main" xmlns="" id="{C70C086C-4D91-44F9-8A5F-B7461BC3C90B}"/>
                </a:ext>
              </a:extLst>
            </p:cNvPr>
            <p:cNvGrpSpPr/>
            <p:nvPr/>
          </p:nvGrpSpPr>
          <p:grpSpPr>
            <a:xfrm>
              <a:off x="8331191" y="2678024"/>
              <a:ext cx="4519721" cy="1939348"/>
              <a:chOff x="7893034" y="2678024"/>
              <a:chExt cx="4519721" cy="1939348"/>
            </a:xfrm>
          </p:grpSpPr>
          <p:cxnSp>
            <p:nvCxnSpPr>
              <p:cNvPr id="104" name="直接连接符 103">
                <a:extLst>
                  <a:ext uri="{FF2B5EF4-FFF2-40B4-BE49-F238E27FC236}">
                    <a16:creationId xmlns:a16="http://schemas.microsoft.com/office/drawing/2014/main" xmlns="" id="{ED53F18C-3F4A-426C-8F0C-08B02F9017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78330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îślîḓê">
                <a:extLst>
                  <a:ext uri="{FF2B5EF4-FFF2-40B4-BE49-F238E27FC236}">
                    <a16:creationId xmlns:a16="http://schemas.microsoft.com/office/drawing/2014/main" xmlns="" id="{EE19F79B-C6B1-453F-8AA2-8394E07F2988}"/>
                  </a:ext>
                </a:extLst>
              </p:cNvPr>
              <p:cNvSpPr/>
              <p:nvPr/>
            </p:nvSpPr>
            <p:spPr>
              <a:xfrm>
                <a:off x="7893034" y="4437372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rgbClr val="BDF5F5"/>
                  </a:gs>
                  <a:gs pos="60000">
                    <a:srgbClr val="189FA0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ïSļîḓe">
                <a:extLst>
                  <a:ext uri="{FF2B5EF4-FFF2-40B4-BE49-F238E27FC236}">
                    <a16:creationId xmlns:a16="http://schemas.microsoft.com/office/drawing/2014/main" xmlns="" id="{8768377B-B01D-41BA-99E6-80D96ACBCAB8}"/>
                  </a:ext>
                </a:extLst>
              </p:cNvPr>
              <p:cNvSpPr txBox="1"/>
              <p:nvPr/>
            </p:nvSpPr>
            <p:spPr>
              <a:xfrm>
                <a:off x="8063627" y="3394961"/>
                <a:ext cx="4349128" cy="36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“我来帮您介绍介绍”</a:t>
                </a:r>
              </a:p>
            </p:txBody>
          </p:sp>
          <p:sp>
            <p:nvSpPr>
              <p:cNvPr id="108" name="iṩľîḑè">
                <a:extLst>
                  <a:ext uri="{FF2B5EF4-FFF2-40B4-BE49-F238E27FC236}">
                    <a16:creationId xmlns:a16="http://schemas.microsoft.com/office/drawing/2014/main" xmlns="" id="{49ED487B-3937-44F9-AB17-361B5E8730D1}"/>
                  </a:ext>
                </a:extLst>
              </p:cNvPr>
              <p:cNvSpPr txBox="1"/>
              <p:nvPr/>
            </p:nvSpPr>
            <p:spPr>
              <a:xfrm>
                <a:off x="8075390" y="2678024"/>
                <a:ext cx="35127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03864"/>
                    </a:solidFill>
                    <a:cs typeface="+mn-ea"/>
                    <a:sym typeface="+mn-lt"/>
                  </a:rPr>
                  <a:t>直接拉过来介绍商品</a:t>
                </a:r>
              </a:p>
            </p:txBody>
          </p:sp>
        </p:grpSp>
        <p:sp>
          <p:nvSpPr>
            <p:cNvPr id="102" name="îṡḻîďe">
              <a:extLst>
                <a:ext uri="{FF2B5EF4-FFF2-40B4-BE49-F238E27FC236}">
                  <a16:creationId xmlns:a16="http://schemas.microsoft.com/office/drawing/2014/main" xmlns="" id="{0528DBB1-6680-4904-9569-A5B29E0DE698}"/>
                </a:ext>
              </a:extLst>
            </p:cNvPr>
            <p:cNvSpPr/>
            <p:nvPr/>
          </p:nvSpPr>
          <p:spPr>
            <a:xfrm>
              <a:off x="5828911" y="2874500"/>
              <a:ext cx="1304164" cy="1304164"/>
            </a:xfrm>
            <a:prstGeom prst="ellipse">
              <a:avLst/>
            </a:prstGeom>
            <a:solidFill>
              <a:srgbClr val="189FA0"/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02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sp>
          <p:nvSpPr>
            <p:cNvPr id="103" name="ïŝľïďê">
              <a:extLst>
                <a:ext uri="{FF2B5EF4-FFF2-40B4-BE49-F238E27FC236}">
                  <a16:creationId xmlns:a16="http://schemas.microsoft.com/office/drawing/2014/main" xmlns="" id="{4C74C550-AEB6-4E6D-B084-A9D5B218582F}"/>
                </a:ext>
              </a:extLst>
            </p:cNvPr>
            <p:cNvSpPr/>
            <p:nvPr/>
          </p:nvSpPr>
          <p:spPr>
            <a:xfrm>
              <a:off x="9384111" y="4682940"/>
              <a:ext cx="1304164" cy="13041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03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</p:grpSp>
      <p:grpSp>
        <p:nvGrpSpPr>
          <p:cNvPr id="119" name="df7c7539-5b5b-4adf-b40d-5ac2c4c7ee4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xmlns="" id="{E6E7DDF0-2768-40EF-A1A4-755758E5A724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8394205" y="350520"/>
            <a:ext cx="3200400" cy="1555502"/>
            <a:chOff x="3191279" y="2017208"/>
            <a:chExt cx="5809442" cy="2823584"/>
          </a:xfrm>
        </p:grpSpPr>
        <p:sp>
          <p:nvSpPr>
            <p:cNvPr id="120" name="ïsḷïďè">
              <a:extLst>
                <a:ext uri="{FF2B5EF4-FFF2-40B4-BE49-F238E27FC236}">
                  <a16:creationId xmlns:a16="http://schemas.microsoft.com/office/drawing/2014/main" xmlns="" id="{8D64C83A-E599-40EF-85F9-79D4BFC43C11}"/>
                </a:ext>
              </a:extLst>
            </p:cNvPr>
            <p:cNvSpPr/>
            <p:nvPr/>
          </p:nvSpPr>
          <p:spPr bwMode="auto">
            <a:xfrm>
              <a:off x="4002654" y="3136911"/>
              <a:ext cx="4008195" cy="567967"/>
            </a:xfrm>
            <a:custGeom>
              <a:avLst/>
              <a:gdLst>
                <a:gd name="T0" fmla="*/ 5 w 183"/>
                <a:gd name="T1" fmla="*/ 0 h 26"/>
                <a:gd name="T2" fmla="*/ 178 w 183"/>
                <a:gd name="T3" fmla="*/ 0 h 26"/>
                <a:gd name="T4" fmla="*/ 183 w 183"/>
                <a:gd name="T5" fmla="*/ 6 h 26"/>
                <a:gd name="T6" fmla="*/ 183 w 183"/>
                <a:gd name="T7" fmla="*/ 21 h 26"/>
                <a:gd name="T8" fmla="*/ 178 w 183"/>
                <a:gd name="T9" fmla="*/ 26 h 26"/>
                <a:gd name="T10" fmla="*/ 5 w 183"/>
                <a:gd name="T11" fmla="*/ 26 h 26"/>
                <a:gd name="T12" fmla="*/ 0 w 183"/>
                <a:gd name="T13" fmla="*/ 21 h 26"/>
                <a:gd name="T14" fmla="*/ 0 w 183"/>
                <a:gd name="T15" fmla="*/ 6 h 26"/>
                <a:gd name="T16" fmla="*/ 5 w 183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26">
                  <a:moveTo>
                    <a:pt x="5" y="0"/>
                  </a:move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3"/>
                    <a:pt x="183" y="6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4"/>
                    <a:pt x="181" y="26"/>
                    <a:pt x="178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ïṡlíḑê">
              <a:extLst>
                <a:ext uri="{FF2B5EF4-FFF2-40B4-BE49-F238E27FC236}">
                  <a16:creationId xmlns:a16="http://schemas.microsoft.com/office/drawing/2014/main" xmlns="" id="{417D875C-17E5-47E0-BE13-F10081D16843}"/>
                </a:ext>
              </a:extLst>
            </p:cNvPr>
            <p:cNvSpPr/>
            <p:nvPr/>
          </p:nvSpPr>
          <p:spPr bwMode="auto">
            <a:xfrm>
              <a:off x="4440790" y="2195715"/>
              <a:ext cx="3440228" cy="567967"/>
            </a:xfrm>
            <a:custGeom>
              <a:avLst/>
              <a:gdLst>
                <a:gd name="T0" fmla="*/ 6 w 157"/>
                <a:gd name="T1" fmla="*/ 0 h 26"/>
                <a:gd name="T2" fmla="*/ 152 w 157"/>
                <a:gd name="T3" fmla="*/ 0 h 26"/>
                <a:gd name="T4" fmla="*/ 157 w 157"/>
                <a:gd name="T5" fmla="*/ 5 h 26"/>
                <a:gd name="T6" fmla="*/ 157 w 157"/>
                <a:gd name="T7" fmla="*/ 21 h 26"/>
                <a:gd name="T8" fmla="*/ 152 w 157"/>
                <a:gd name="T9" fmla="*/ 26 h 26"/>
                <a:gd name="T10" fmla="*/ 6 w 157"/>
                <a:gd name="T11" fmla="*/ 26 h 26"/>
                <a:gd name="T12" fmla="*/ 0 w 157"/>
                <a:gd name="T13" fmla="*/ 21 h 26"/>
                <a:gd name="T14" fmla="*/ 0 w 157"/>
                <a:gd name="T15" fmla="*/ 5 h 26"/>
                <a:gd name="T16" fmla="*/ 6 w 157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26">
                  <a:moveTo>
                    <a:pt x="6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55" y="0"/>
                    <a:pt x="157" y="2"/>
                    <a:pt x="157" y="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24"/>
                    <a:pt x="155" y="26"/>
                    <a:pt x="152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3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ïṣľíḓè">
              <a:extLst>
                <a:ext uri="{FF2B5EF4-FFF2-40B4-BE49-F238E27FC236}">
                  <a16:creationId xmlns:a16="http://schemas.microsoft.com/office/drawing/2014/main" xmlns="" id="{476B80AA-152D-4D4B-93CB-39EFCA58B83B}"/>
                </a:ext>
              </a:extLst>
            </p:cNvPr>
            <p:cNvSpPr/>
            <p:nvPr/>
          </p:nvSpPr>
          <p:spPr bwMode="auto">
            <a:xfrm>
              <a:off x="3304867" y="4078105"/>
              <a:ext cx="5338850" cy="584189"/>
            </a:xfrm>
            <a:custGeom>
              <a:avLst/>
              <a:gdLst>
                <a:gd name="T0" fmla="*/ 5 w 244"/>
                <a:gd name="T1" fmla="*/ 0 h 27"/>
                <a:gd name="T2" fmla="*/ 238 w 244"/>
                <a:gd name="T3" fmla="*/ 0 h 27"/>
                <a:gd name="T4" fmla="*/ 244 w 244"/>
                <a:gd name="T5" fmla="*/ 6 h 27"/>
                <a:gd name="T6" fmla="*/ 244 w 244"/>
                <a:gd name="T7" fmla="*/ 21 h 27"/>
                <a:gd name="T8" fmla="*/ 238 w 244"/>
                <a:gd name="T9" fmla="*/ 27 h 27"/>
                <a:gd name="T10" fmla="*/ 5 w 244"/>
                <a:gd name="T11" fmla="*/ 27 h 27"/>
                <a:gd name="T12" fmla="*/ 0 w 244"/>
                <a:gd name="T13" fmla="*/ 21 h 27"/>
                <a:gd name="T14" fmla="*/ 0 w 244"/>
                <a:gd name="T15" fmla="*/ 6 h 27"/>
                <a:gd name="T16" fmla="*/ 5 w 244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7">
                  <a:moveTo>
                    <a:pt x="5" y="0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241" y="0"/>
                    <a:pt x="244" y="3"/>
                    <a:pt x="244" y="6"/>
                  </a:cubicBezTo>
                  <a:cubicBezTo>
                    <a:pt x="244" y="21"/>
                    <a:pt x="244" y="21"/>
                    <a:pt x="244" y="21"/>
                  </a:cubicBezTo>
                  <a:cubicBezTo>
                    <a:pt x="244" y="24"/>
                    <a:pt x="241" y="27"/>
                    <a:pt x="238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7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ïṡ1íḓè">
              <a:extLst>
                <a:ext uri="{FF2B5EF4-FFF2-40B4-BE49-F238E27FC236}">
                  <a16:creationId xmlns:a16="http://schemas.microsoft.com/office/drawing/2014/main" xmlns="" id="{69BDE1CD-2BD8-408B-9945-30052000ABE4}"/>
                </a:ext>
              </a:extLst>
            </p:cNvPr>
            <p:cNvSpPr/>
            <p:nvPr/>
          </p:nvSpPr>
          <p:spPr bwMode="auto">
            <a:xfrm>
              <a:off x="4310971" y="2017208"/>
              <a:ext cx="3570049" cy="941194"/>
            </a:xfrm>
            <a:custGeom>
              <a:avLst/>
              <a:gdLst>
                <a:gd name="T0" fmla="*/ 3 w 163"/>
                <a:gd name="T1" fmla="*/ 0 h 43"/>
                <a:gd name="T2" fmla="*/ 160 w 163"/>
                <a:gd name="T3" fmla="*/ 0 h 43"/>
                <a:gd name="T4" fmla="*/ 160 w 163"/>
                <a:gd name="T5" fmla="*/ 0 h 43"/>
                <a:gd name="T6" fmla="*/ 163 w 163"/>
                <a:gd name="T7" fmla="*/ 4 h 43"/>
                <a:gd name="T8" fmla="*/ 163 w 163"/>
                <a:gd name="T9" fmla="*/ 4 h 43"/>
                <a:gd name="T10" fmla="*/ 163 w 163"/>
                <a:gd name="T11" fmla="*/ 38 h 43"/>
                <a:gd name="T12" fmla="*/ 163 w 163"/>
                <a:gd name="T13" fmla="*/ 38 h 43"/>
                <a:gd name="T14" fmla="*/ 160 w 163"/>
                <a:gd name="T15" fmla="*/ 43 h 43"/>
                <a:gd name="T16" fmla="*/ 160 w 163"/>
                <a:gd name="T17" fmla="*/ 43 h 43"/>
                <a:gd name="T18" fmla="*/ 3 w 163"/>
                <a:gd name="T19" fmla="*/ 43 h 43"/>
                <a:gd name="T20" fmla="*/ 0 w 163"/>
                <a:gd name="T21" fmla="*/ 38 h 43"/>
                <a:gd name="T22" fmla="*/ 0 w 163"/>
                <a:gd name="T23" fmla="*/ 38 h 43"/>
                <a:gd name="T24" fmla="*/ 3 w 163"/>
                <a:gd name="T25" fmla="*/ 34 h 43"/>
                <a:gd name="T26" fmla="*/ 156 w 163"/>
                <a:gd name="T27" fmla="*/ 34 h 43"/>
                <a:gd name="T28" fmla="*/ 156 w 163"/>
                <a:gd name="T29" fmla="*/ 8 h 43"/>
                <a:gd name="T30" fmla="*/ 3 w 163"/>
                <a:gd name="T31" fmla="*/ 8 h 43"/>
                <a:gd name="T32" fmla="*/ 0 w 163"/>
                <a:gd name="T33" fmla="*/ 4 h 43"/>
                <a:gd name="T34" fmla="*/ 0 w 163"/>
                <a:gd name="T35" fmla="*/ 4 h 43"/>
                <a:gd name="T36" fmla="*/ 3 w 163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43">
                  <a:moveTo>
                    <a:pt x="3" y="0"/>
                  </a:move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3" y="1"/>
                    <a:pt x="163" y="4"/>
                  </a:cubicBezTo>
                  <a:cubicBezTo>
                    <a:pt x="163" y="4"/>
                    <a:pt x="163" y="4"/>
                    <a:pt x="163" y="4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41"/>
                    <a:pt x="162" y="43"/>
                    <a:pt x="160" y="43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1" y="43"/>
                    <a:pt x="0" y="41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6"/>
                    <a:pt x="1" y="34"/>
                    <a:pt x="3" y="34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6" y="8"/>
                    <a:pt x="156" y="8"/>
                    <a:pt x="156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î$ļíḓè">
              <a:extLst>
                <a:ext uri="{FF2B5EF4-FFF2-40B4-BE49-F238E27FC236}">
                  <a16:creationId xmlns:a16="http://schemas.microsoft.com/office/drawing/2014/main" xmlns="" id="{D173D380-5729-4176-8680-670E9D19A31A}"/>
                </a:ext>
              </a:extLst>
            </p:cNvPr>
            <p:cNvSpPr/>
            <p:nvPr/>
          </p:nvSpPr>
          <p:spPr bwMode="auto">
            <a:xfrm>
              <a:off x="3937744" y="2958402"/>
              <a:ext cx="4316512" cy="941194"/>
            </a:xfrm>
            <a:custGeom>
              <a:avLst/>
              <a:gdLst>
                <a:gd name="T0" fmla="*/ 193 w 197"/>
                <a:gd name="T1" fmla="*/ 43 h 43"/>
                <a:gd name="T2" fmla="*/ 4 w 197"/>
                <a:gd name="T3" fmla="*/ 43 h 43"/>
                <a:gd name="T4" fmla="*/ 4 w 197"/>
                <a:gd name="T5" fmla="*/ 43 h 43"/>
                <a:gd name="T6" fmla="*/ 0 w 197"/>
                <a:gd name="T7" fmla="*/ 39 h 43"/>
                <a:gd name="T8" fmla="*/ 0 w 197"/>
                <a:gd name="T9" fmla="*/ 39 h 43"/>
                <a:gd name="T10" fmla="*/ 0 w 197"/>
                <a:gd name="T11" fmla="*/ 4 h 43"/>
                <a:gd name="T12" fmla="*/ 0 w 197"/>
                <a:gd name="T13" fmla="*/ 4 h 43"/>
                <a:gd name="T14" fmla="*/ 4 w 197"/>
                <a:gd name="T15" fmla="*/ 0 h 43"/>
                <a:gd name="T16" fmla="*/ 4 w 197"/>
                <a:gd name="T17" fmla="*/ 0 h 43"/>
                <a:gd name="T18" fmla="*/ 193 w 197"/>
                <a:gd name="T19" fmla="*/ 0 h 43"/>
                <a:gd name="T20" fmla="*/ 197 w 197"/>
                <a:gd name="T21" fmla="*/ 4 h 43"/>
                <a:gd name="T22" fmla="*/ 197 w 197"/>
                <a:gd name="T23" fmla="*/ 4 h 43"/>
                <a:gd name="T24" fmla="*/ 193 w 197"/>
                <a:gd name="T25" fmla="*/ 8 h 43"/>
                <a:gd name="T26" fmla="*/ 8 w 197"/>
                <a:gd name="T27" fmla="*/ 8 h 43"/>
                <a:gd name="T28" fmla="*/ 8 w 197"/>
                <a:gd name="T29" fmla="*/ 34 h 43"/>
                <a:gd name="T30" fmla="*/ 193 w 197"/>
                <a:gd name="T31" fmla="*/ 34 h 43"/>
                <a:gd name="T32" fmla="*/ 197 w 197"/>
                <a:gd name="T33" fmla="*/ 39 h 43"/>
                <a:gd name="T34" fmla="*/ 197 w 197"/>
                <a:gd name="T35" fmla="*/ 39 h 43"/>
                <a:gd name="T36" fmla="*/ 193 w 197"/>
                <a:gd name="T3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7" h="43">
                  <a:moveTo>
                    <a:pt x="193" y="43"/>
                  </a:move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2" y="43"/>
                    <a:pt x="0" y="41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5" y="0"/>
                    <a:pt x="197" y="2"/>
                    <a:pt x="197" y="4"/>
                  </a:cubicBezTo>
                  <a:cubicBezTo>
                    <a:pt x="197" y="4"/>
                    <a:pt x="197" y="4"/>
                    <a:pt x="197" y="4"/>
                  </a:cubicBezTo>
                  <a:cubicBezTo>
                    <a:pt x="197" y="6"/>
                    <a:pt x="195" y="8"/>
                    <a:pt x="193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5" y="34"/>
                    <a:pt x="197" y="36"/>
                    <a:pt x="197" y="39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197" y="41"/>
                    <a:pt x="195" y="43"/>
                    <a:pt x="193" y="43"/>
                  </a:cubicBezTo>
                  <a:close/>
                </a:path>
              </a:pathLst>
            </a:cu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işļíďé">
              <a:extLst>
                <a:ext uri="{FF2B5EF4-FFF2-40B4-BE49-F238E27FC236}">
                  <a16:creationId xmlns:a16="http://schemas.microsoft.com/office/drawing/2014/main" xmlns="" id="{80742162-90AC-4C53-A02F-616922652409}"/>
                </a:ext>
              </a:extLst>
            </p:cNvPr>
            <p:cNvSpPr/>
            <p:nvPr/>
          </p:nvSpPr>
          <p:spPr bwMode="auto">
            <a:xfrm>
              <a:off x="3191279" y="3899598"/>
              <a:ext cx="5809442" cy="941194"/>
            </a:xfrm>
            <a:custGeom>
              <a:avLst/>
              <a:gdLst>
                <a:gd name="T0" fmla="*/ 259 w 265"/>
                <a:gd name="T1" fmla="*/ 0 h 43"/>
                <a:gd name="T2" fmla="*/ 6 w 265"/>
                <a:gd name="T3" fmla="*/ 0 h 43"/>
                <a:gd name="T4" fmla="*/ 6 w 265"/>
                <a:gd name="T5" fmla="*/ 0 h 43"/>
                <a:gd name="T6" fmla="*/ 0 w 265"/>
                <a:gd name="T7" fmla="*/ 4 h 43"/>
                <a:gd name="T8" fmla="*/ 0 w 265"/>
                <a:gd name="T9" fmla="*/ 4 h 43"/>
                <a:gd name="T10" fmla="*/ 0 w 265"/>
                <a:gd name="T11" fmla="*/ 39 h 43"/>
                <a:gd name="T12" fmla="*/ 0 w 265"/>
                <a:gd name="T13" fmla="*/ 39 h 43"/>
                <a:gd name="T14" fmla="*/ 6 w 265"/>
                <a:gd name="T15" fmla="*/ 43 h 43"/>
                <a:gd name="T16" fmla="*/ 6 w 265"/>
                <a:gd name="T17" fmla="*/ 43 h 43"/>
                <a:gd name="T18" fmla="*/ 259 w 265"/>
                <a:gd name="T19" fmla="*/ 43 h 43"/>
                <a:gd name="T20" fmla="*/ 265 w 265"/>
                <a:gd name="T21" fmla="*/ 39 h 43"/>
                <a:gd name="T22" fmla="*/ 265 w 265"/>
                <a:gd name="T23" fmla="*/ 39 h 43"/>
                <a:gd name="T24" fmla="*/ 259 w 265"/>
                <a:gd name="T25" fmla="*/ 35 h 43"/>
                <a:gd name="T26" fmla="*/ 11 w 265"/>
                <a:gd name="T27" fmla="*/ 35 h 43"/>
                <a:gd name="T28" fmla="*/ 11 w 265"/>
                <a:gd name="T29" fmla="*/ 8 h 43"/>
                <a:gd name="T30" fmla="*/ 259 w 265"/>
                <a:gd name="T31" fmla="*/ 8 h 43"/>
                <a:gd name="T32" fmla="*/ 265 w 265"/>
                <a:gd name="T33" fmla="*/ 4 h 43"/>
                <a:gd name="T34" fmla="*/ 265 w 265"/>
                <a:gd name="T35" fmla="*/ 4 h 43"/>
                <a:gd name="T36" fmla="*/ 259 w 265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5" h="43">
                  <a:moveTo>
                    <a:pt x="25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1"/>
                    <a:pt x="3" y="43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259" y="43"/>
                    <a:pt x="259" y="43"/>
                    <a:pt x="259" y="43"/>
                  </a:cubicBezTo>
                  <a:cubicBezTo>
                    <a:pt x="262" y="43"/>
                    <a:pt x="265" y="41"/>
                    <a:pt x="265" y="39"/>
                  </a:cubicBezTo>
                  <a:cubicBezTo>
                    <a:pt x="265" y="39"/>
                    <a:pt x="265" y="39"/>
                    <a:pt x="265" y="39"/>
                  </a:cubicBezTo>
                  <a:cubicBezTo>
                    <a:pt x="265" y="36"/>
                    <a:pt x="262" y="35"/>
                    <a:pt x="259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259" y="8"/>
                    <a:pt x="259" y="8"/>
                    <a:pt x="259" y="8"/>
                  </a:cubicBezTo>
                  <a:cubicBezTo>
                    <a:pt x="262" y="8"/>
                    <a:pt x="265" y="6"/>
                    <a:pt x="265" y="4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5" y="2"/>
                    <a:pt x="262" y="0"/>
                    <a:pt x="259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48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xmlns="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xmlns="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99993EA-D43C-4839-83A5-1DE711524BED}"/>
              </a:ext>
            </a:extLst>
          </p:cNvPr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02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D64E588E-B815-4EB0-9E99-6BBD2266428A}"/>
              </a:ext>
            </a:extLst>
          </p:cNvPr>
          <p:cNvSpPr txBox="1"/>
          <p:nvPr/>
        </p:nvSpPr>
        <p:spPr>
          <a:xfrm>
            <a:off x="4600487" y="4701432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客户常用提问及对策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xmlns="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xmlns="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xmlns="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175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xmlns="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52" name="PA-矩形 1">
            <a:extLst>
              <a:ext uri="{FF2B5EF4-FFF2-40B4-BE49-F238E27FC236}">
                <a16:creationId xmlns:a16="http://schemas.microsoft.com/office/drawing/2014/main" xmlns="" id="{33F447A2-FD77-4279-9D4B-4C6AFDF8B050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783824" y="1607769"/>
            <a:ext cx="3057247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203864">
                    <a:alpha val="86168"/>
                  </a:srgbClr>
                </a:solidFill>
                <a:cs typeface="+mn-ea"/>
                <a:sym typeface="+mn-lt"/>
              </a:rPr>
              <a:t>这个也太贵了吧？</a:t>
            </a:r>
            <a:endParaRPr lang="en-US" altLang="zh-CN" sz="2800" b="1" dirty="0">
              <a:solidFill>
                <a:srgbClr val="203864">
                  <a:alpha val="86168"/>
                </a:srgbClr>
              </a:solidFill>
              <a:cs typeface="+mn-ea"/>
              <a:sym typeface="+mn-lt"/>
            </a:endParaRPr>
          </a:p>
        </p:txBody>
      </p:sp>
      <p:sp>
        <p:nvSpPr>
          <p:cNvPr id="53" name="PA-矩形 18">
            <a:extLst>
              <a:ext uri="{FF2B5EF4-FFF2-40B4-BE49-F238E27FC236}">
                <a16:creationId xmlns:a16="http://schemas.microsoft.com/office/drawing/2014/main" xmlns="" id="{B3DBB432-247D-4CE5-BB2F-A928AA52F0A8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6125206" y="3349487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1">
                    <a:lumMod val="75000"/>
                    <a:alpha val="64812"/>
                  </a:schemeClr>
                </a:solidFill>
                <a:cs typeface="+mn-ea"/>
                <a:sym typeface="+mn-lt"/>
              </a:rPr>
              <a:t>我再看看吧，客户走了！</a:t>
            </a:r>
          </a:p>
        </p:txBody>
      </p:sp>
      <p:sp>
        <p:nvSpPr>
          <p:cNvPr id="54" name="PA-矩形 19">
            <a:extLst>
              <a:ext uri="{FF2B5EF4-FFF2-40B4-BE49-F238E27FC236}">
                <a16:creationId xmlns:a16="http://schemas.microsoft.com/office/drawing/2014/main" xmlns="" id="{501459A4-33A1-485F-A0E2-2BF60AF899C2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019538" y="1370797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  <a:alpha val="53128"/>
                  </a:schemeClr>
                </a:solidFill>
                <a:cs typeface="+mn-ea"/>
                <a:sym typeface="+mn-lt"/>
              </a:rPr>
              <a:t>你们质量会不会有问题？</a:t>
            </a:r>
          </a:p>
        </p:txBody>
      </p:sp>
      <p:sp>
        <p:nvSpPr>
          <p:cNvPr id="55" name="PA-矩形 20">
            <a:extLst>
              <a:ext uri="{FF2B5EF4-FFF2-40B4-BE49-F238E27FC236}">
                <a16:creationId xmlns:a16="http://schemas.microsoft.com/office/drawing/2014/main" xmlns="" id="{C92D55AF-E727-4F1B-8E96-6A4917DDB2A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1919909" y="2869823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189FA0">
                    <a:alpha val="58709"/>
                  </a:srgbClr>
                </a:solidFill>
                <a:cs typeface="+mn-ea"/>
                <a:sym typeface="+mn-lt"/>
              </a:rPr>
              <a:t>我认识你们老总，便宜点，行吗？</a:t>
            </a:r>
          </a:p>
        </p:txBody>
      </p:sp>
      <p:sp>
        <p:nvSpPr>
          <p:cNvPr id="56" name="PA-矩形 21">
            <a:extLst>
              <a:ext uri="{FF2B5EF4-FFF2-40B4-BE49-F238E27FC236}">
                <a16:creationId xmlns:a16="http://schemas.microsoft.com/office/drawing/2014/main" xmlns="" id="{17A0C1C6-DD18-4A5F-AC59-02F6DF33BC3F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3202312" y="3993237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189FA0">
                    <a:alpha val="63068"/>
                  </a:srgbClr>
                </a:solidFill>
                <a:cs typeface="+mn-ea"/>
                <a:sym typeface="+mn-lt"/>
              </a:rPr>
              <a:t>老顾客也没有优惠吗？</a:t>
            </a:r>
          </a:p>
        </p:txBody>
      </p:sp>
      <p:sp>
        <p:nvSpPr>
          <p:cNvPr id="57" name="PA-矩形 23">
            <a:extLst>
              <a:ext uri="{FF2B5EF4-FFF2-40B4-BE49-F238E27FC236}">
                <a16:creationId xmlns:a16="http://schemas.microsoft.com/office/drawing/2014/main" xmlns="" id="{D9908AE5-9B95-4064-8D35-985125299646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5625039" y="2391573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75000"/>
                    <a:alpha val="5652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</a:p>
        </p:txBody>
      </p:sp>
      <p:sp>
        <p:nvSpPr>
          <p:cNvPr id="58" name="PA-矩形 24">
            <a:extLst>
              <a:ext uri="{FF2B5EF4-FFF2-40B4-BE49-F238E27FC236}">
                <a16:creationId xmlns:a16="http://schemas.microsoft.com/office/drawing/2014/main" xmlns="" id="{0C89F347-D884-44CC-969F-3CCC1387B0C3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1244874" y="3993237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  <a:alpha val="61307"/>
                  </a:schemeClr>
                </a:solidFill>
                <a:cs typeface="+mn-ea"/>
                <a:sym typeface="+mn-lt"/>
              </a:rPr>
              <a:t>款式过时了</a:t>
            </a:r>
          </a:p>
        </p:txBody>
      </p:sp>
      <p:sp>
        <p:nvSpPr>
          <p:cNvPr id="59" name="PA-矩形 25">
            <a:extLst>
              <a:ext uri="{FF2B5EF4-FFF2-40B4-BE49-F238E27FC236}">
                <a16:creationId xmlns:a16="http://schemas.microsoft.com/office/drawing/2014/main" xmlns="" id="{FC9FFBF8-226A-4B38-88FD-4E810782B3F1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1425267" y="5186080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“超出我预算了”“我钱没带够！”</a:t>
            </a:r>
          </a:p>
        </p:txBody>
      </p:sp>
      <p:sp>
        <p:nvSpPr>
          <p:cNvPr id="60" name="PA-矩形 26">
            <a:extLst>
              <a:ext uri="{FF2B5EF4-FFF2-40B4-BE49-F238E27FC236}">
                <a16:creationId xmlns:a16="http://schemas.microsoft.com/office/drawing/2014/main" xmlns="" id="{AD882CC9-B488-4871-A155-74F73F68CC21}"/>
              </a:ext>
            </a:extLst>
          </p:cNvPr>
          <p:cNvSpPr>
            <a:spLocks/>
          </p:cNvSpPr>
          <p:nvPr>
            <p:custDataLst>
              <p:tags r:id="rId10"/>
            </p:custDataLst>
          </p:nvPr>
        </p:nvSpPr>
        <p:spPr>
          <a:xfrm>
            <a:off x="4408517" y="5888176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这两个都不错，你看我买哪一个好？</a:t>
            </a:r>
          </a:p>
        </p:txBody>
      </p:sp>
      <p:sp>
        <p:nvSpPr>
          <p:cNvPr id="61" name="PA-矩形 27">
            <a:extLst>
              <a:ext uri="{FF2B5EF4-FFF2-40B4-BE49-F238E27FC236}">
                <a16:creationId xmlns:a16="http://schemas.microsoft.com/office/drawing/2014/main" xmlns="" id="{845F7F65-D0D8-4C33-9BCD-AB10D270AE58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>
          <a:xfrm>
            <a:off x="6628891" y="505901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  <a:alpha val="84960"/>
                  </a:schemeClr>
                </a:solidFill>
                <a:cs typeface="+mn-ea"/>
                <a:sym typeface="+mn-lt"/>
              </a:rPr>
              <a:t>把赠品折算成钱，给我便宜点吧。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9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xmlns="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A9E97237-206D-4A86-94EA-196933AB7B5C}"/>
              </a:ext>
            </a:extLst>
          </p:cNvPr>
          <p:cNvGrpSpPr/>
          <p:nvPr/>
        </p:nvGrpSpPr>
        <p:grpSpPr>
          <a:xfrm>
            <a:off x="1424648" y="1388490"/>
            <a:ext cx="1737085" cy="1737085"/>
            <a:chOff x="1205548" y="2764469"/>
            <a:chExt cx="1737085" cy="1737085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7CC6513D-DDA3-44EC-B9FD-DCC4DBBD316B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67226FDE-9E44-406D-B476-5B8715BF1EE0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1A2D55C6-248F-4814-A92F-0332090ABD0E}"/>
              </a:ext>
            </a:extLst>
          </p:cNvPr>
          <p:cNvGrpSpPr/>
          <p:nvPr/>
        </p:nvGrpSpPr>
        <p:grpSpPr>
          <a:xfrm>
            <a:off x="1424646" y="3536643"/>
            <a:ext cx="1737085" cy="1737085"/>
            <a:chOff x="1205548" y="2764469"/>
            <a:chExt cx="1737085" cy="1737085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2805CE5F-C0EA-4670-8C84-33176E59BF57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82840606-DB9B-459E-8A51-7577FE3EC3D7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B751E5C6-EA94-4DA1-83B6-E5B78B3A77EE}"/>
              </a:ext>
            </a:extLst>
          </p:cNvPr>
          <p:cNvSpPr/>
          <p:nvPr/>
        </p:nvSpPr>
        <p:spPr>
          <a:xfrm>
            <a:off x="3438688" y="1758885"/>
            <a:ext cx="2236510" cy="961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这个也太贵了吧？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怎么这么贵？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53E6791D-D37B-4ED0-87B0-A0F17ADECED5}"/>
              </a:ext>
            </a:extLst>
          </p:cNvPr>
          <p:cNvSpPr/>
          <p:nvPr/>
        </p:nvSpPr>
        <p:spPr>
          <a:xfrm>
            <a:off x="8465820" y="1693291"/>
            <a:ext cx="2438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质量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价格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材料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服务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促销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功能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导购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店铺距离客户家近</a:t>
            </a:r>
          </a:p>
        </p:txBody>
      </p:sp>
      <p:sp>
        <p:nvSpPr>
          <p:cNvPr id="22" name="左大括号 21">
            <a:extLst>
              <a:ext uri="{FF2B5EF4-FFF2-40B4-BE49-F238E27FC236}">
                <a16:creationId xmlns:a16="http://schemas.microsoft.com/office/drawing/2014/main" xmlns="" id="{E0CC36EA-7289-4867-9EB3-5D97C004C365}"/>
              </a:ext>
            </a:extLst>
          </p:cNvPr>
          <p:cNvSpPr/>
          <p:nvPr/>
        </p:nvSpPr>
        <p:spPr>
          <a:xfrm>
            <a:off x="8069580" y="1976821"/>
            <a:ext cx="396238" cy="3352800"/>
          </a:xfrm>
          <a:prstGeom prst="leftBrace">
            <a:avLst>
              <a:gd name="adj1" fmla="val 73718"/>
              <a:gd name="adj2" fmla="val 55606"/>
            </a:avLst>
          </a:prstGeom>
          <a:ln w="19050">
            <a:solidFill>
              <a:srgbClr val="189F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5A6D55F2-7670-4AE5-A9CF-74850A875480}"/>
              </a:ext>
            </a:extLst>
          </p:cNvPr>
          <p:cNvGrpSpPr/>
          <p:nvPr/>
        </p:nvGrpSpPr>
        <p:grpSpPr>
          <a:xfrm>
            <a:off x="3452162" y="4463124"/>
            <a:ext cx="4431901" cy="469797"/>
            <a:chOff x="3444542" y="4680863"/>
            <a:chExt cx="4431901" cy="469797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BD88B8AE-F00F-4DD2-B030-8097156F4C25}"/>
                </a:ext>
              </a:extLst>
            </p:cNvPr>
            <p:cNvSpPr/>
            <p:nvPr/>
          </p:nvSpPr>
          <p:spPr>
            <a:xfrm>
              <a:off x="3516315" y="4680863"/>
              <a:ext cx="4288353" cy="418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EC4242"/>
                  </a:solidFill>
                  <a:cs typeface="+mn-ea"/>
                  <a:sym typeface="+mn-lt"/>
                </a:rPr>
                <a:t>从这些方面进行讲解，不可单一的讲商品质量</a:t>
              </a:r>
            </a:p>
          </p:txBody>
        </p:sp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xmlns="" id="{EBCA9F6B-D0B6-4EDD-83D3-AB0CFE01F258}"/>
                </a:ext>
              </a:extLst>
            </p:cNvPr>
            <p:cNvSpPr/>
            <p:nvPr/>
          </p:nvSpPr>
          <p:spPr>
            <a:xfrm>
              <a:off x="3444542" y="4732917"/>
              <a:ext cx="4431901" cy="41774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AE9BA26C-3DF9-43B3-856B-82AB7A22A863}"/>
              </a:ext>
            </a:extLst>
          </p:cNvPr>
          <p:cNvGrpSpPr/>
          <p:nvPr/>
        </p:nvGrpSpPr>
        <p:grpSpPr>
          <a:xfrm>
            <a:off x="2658250" y="5684797"/>
            <a:ext cx="6875499" cy="554964"/>
            <a:chOff x="2658250" y="5684797"/>
            <a:chExt cx="6875499" cy="554964"/>
          </a:xfrm>
        </p:grpSpPr>
        <p:sp>
          <p:nvSpPr>
            <p:cNvPr id="27" name="矩形: 对角圆角 26">
              <a:extLst>
                <a:ext uri="{FF2B5EF4-FFF2-40B4-BE49-F238E27FC236}">
                  <a16:creationId xmlns:a16="http://schemas.microsoft.com/office/drawing/2014/main" xmlns="" id="{72A5E16C-C48C-4A17-BABA-A5F482171B2A}"/>
                </a:ext>
              </a:extLst>
            </p:cNvPr>
            <p:cNvSpPr/>
            <p:nvPr/>
          </p:nvSpPr>
          <p:spPr>
            <a:xfrm>
              <a:off x="2658250" y="5684797"/>
              <a:ext cx="6875499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9781DE23-EDE1-428F-ABF8-2461701AF27B}"/>
                </a:ext>
              </a:extLst>
            </p:cNvPr>
            <p:cNvSpPr/>
            <p:nvPr/>
          </p:nvSpPr>
          <p:spPr>
            <a:xfrm>
              <a:off x="4003119" y="5731447"/>
              <a:ext cx="41857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cs typeface="+mn-ea"/>
                  <a:sym typeface="+mn-lt"/>
                </a:rPr>
                <a:t>切记：不要主动给顾客便宜。</a:t>
              </a:r>
            </a:p>
          </p:txBody>
        </p:sp>
      </p:grpSp>
      <p:sp>
        <p:nvSpPr>
          <p:cNvPr id="29" name="idea_115886">
            <a:extLst>
              <a:ext uri="{FF2B5EF4-FFF2-40B4-BE49-F238E27FC236}">
                <a16:creationId xmlns:a16="http://schemas.microsoft.com/office/drawing/2014/main" xmlns="" id="{6DFC82F3-D423-4EB5-B4D5-FB3A2255AD0C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8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0" grpId="0"/>
      <p:bldP spid="21" grpId="0"/>
      <p:bldP spid="22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CA91DE7-7597-4EBA-895D-50B10DB5F42C}"/>
              </a:ext>
            </a:extLst>
          </p:cNvPr>
          <p:cNvSpPr/>
          <p:nvPr/>
        </p:nvSpPr>
        <p:spPr>
          <a:xfrm>
            <a:off x="3510286" y="2477077"/>
            <a:ext cx="198002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你能便宜点吗？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首先我们不能说：“不能！强烈的拒绝会让顾客对你反感。</a:t>
            </a:r>
            <a:endParaRPr lang="en-US" altLang="zh-CN" b="1" dirty="0">
              <a:solidFill>
                <a:srgbClr val="F05959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当遇到这种问题的时候，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我们要把顾客的问题绕开，不要直接回答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，因为只要一进入价格谈判我们都会比较被动。此时钱在顾客手里，而我们的优势是产品，因此我们要让顾客充分了解产品。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xmlns="" id="{38B10DBE-CBD4-49C1-B43D-1511A295F8F1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47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34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103d58c3-ded4-497d-bffe-c749298ecda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543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6426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64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44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f7c7539-5b5b-4adf-b40d-5ac2c4c7ee4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oeadkom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2599</Words>
  <Application>Microsoft Office PowerPoint</Application>
  <PresentationFormat>宽屏</PresentationFormat>
  <Paragraphs>309</Paragraphs>
  <Slides>35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49</cp:revision>
  <dcterms:created xsi:type="dcterms:W3CDTF">2020-09-09T06:24:46Z</dcterms:created>
  <dcterms:modified xsi:type="dcterms:W3CDTF">2023-01-16T02:44:02Z</dcterms:modified>
</cp:coreProperties>
</file>