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20" r:id="rId2"/>
    <p:sldMasterId id="2147483724" r:id="rId3"/>
  </p:sldMasterIdLst>
  <p:notesMasterIdLst>
    <p:notesMasterId r:id="rId39"/>
  </p:notesMasterIdLst>
  <p:handoutMasterIdLst>
    <p:handoutMasterId r:id="rId40"/>
  </p:handoutMasterIdLst>
  <p:sldIdLst>
    <p:sldId id="12499" r:id="rId4"/>
    <p:sldId id="286" r:id="rId5"/>
    <p:sldId id="259" r:id="rId6"/>
    <p:sldId id="260" r:id="rId7"/>
    <p:sldId id="265" r:id="rId8"/>
    <p:sldId id="288" r:id="rId9"/>
    <p:sldId id="289" r:id="rId10"/>
    <p:sldId id="291" r:id="rId11"/>
    <p:sldId id="293" r:id="rId12"/>
    <p:sldId id="294" r:id="rId13"/>
    <p:sldId id="295" r:id="rId14"/>
    <p:sldId id="296" r:id="rId15"/>
    <p:sldId id="332" r:id="rId16"/>
    <p:sldId id="297" r:id="rId17"/>
    <p:sldId id="655" r:id="rId18"/>
    <p:sldId id="300" r:id="rId19"/>
    <p:sldId id="302" r:id="rId20"/>
    <p:sldId id="303" r:id="rId21"/>
    <p:sldId id="304" r:id="rId22"/>
    <p:sldId id="305" r:id="rId23"/>
    <p:sldId id="333" r:id="rId24"/>
    <p:sldId id="307" r:id="rId25"/>
    <p:sldId id="309" r:id="rId26"/>
    <p:sldId id="310" r:id="rId27"/>
    <p:sldId id="312" r:id="rId28"/>
    <p:sldId id="334" r:id="rId29"/>
    <p:sldId id="314" r:id="rId30"/>
    <p:sldId id="315" r:id="rId31"/>
    <p:sldId id="317" r:id="rId32"/>
    <p:sldId id="319" r:id="rId33"/>
    <p:sldId id="320" r:id="rId34"/>
    <p:sldId id="321" r:id="rId35"/>
    <p:sldId id="322" r:id="rId36"/>
    <p:sldId id="12502" r:id="rId37"/>
    <p:sldId id="12503" r:id="rId38"/>
  </p:sldIdLst>
  <p:sldSz cx="12198350" cy="6858000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  <p15:guide id="3" pos="803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10" orient="horz" pos="709" userDrawn="1">
          <p15:clr>
            <a:srgbClr val="A4A3A4"/>
          </p15:clr>
        </p15:guide>
        <p15:guide id="12" pos="6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1734"/>
    <a:srgbClr val="1C262F"/>
    <a:srgbClr val="474747"/>
    <a:srgbClr val="E6E6E6"/>
    <a:srgbClr val="161615"/>
    <a:srgbClr val="FFBA53"/>
    <a:srgbClr val="3E3B36"/>
    <a:srgbClr val="D2AE7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924" y="114"/>
      </p:cViewPr>
      <p:guideLst>
        <p:guide orient="horz" pos="2160"/>
        <p:guide pos="3842"/>
        <p:guide pos="803"/>
        <p:guide orient="horz" pos="3657"/>
        <p:guide orient="horz" pos="4292"/>
        <p:guide orient="horz" pos="709"/>
        <p:guide pos="6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9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9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2023/1/15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8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2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6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3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8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6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0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0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5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77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5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04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1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475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69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241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87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0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5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3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2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68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7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88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82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41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0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9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7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3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9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2D9C96E-40F3-4EF2-85D7-9DB17355706C}"/>
              </a:ext>
            </a:extLst>
          </p:cNvPr>
          <p:cNvGrpSpPr/>
          <p:nvPr userDrawn="1"/>
        </p:nvGrpSpPr>
        <p:grpSpPr>
          <a:xfrm>
            <a:off x="511579" y="424988"/>
            <a:ext cx="2472840" cy="467553"/>
            <a:chOff x="1628993" y="4271510"/>
            <a:chExt cx="2472840" cy="467553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5FF99BB-1DDE-4094-BCD5-7E463F5F21F5}"/>
                </a:ext>
              </a:extLst>
            </p:cNvPr>
            <p:cNvSpPr txBox="1"/>
            <p:nvPr/>
          </p:nvSpPr>
          <p:spPr>
            <a:xfrm>
              <a:off x="1628993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F90B1FC3-43F0-42D8-B9EB-10FDD3922BDA}"/>
                </a:ext>
              </a:extLst>
            </p:cNvPr>
            <p:cNvSpPr txBox="1"/>
            <p:nvPr/>
          </p:nvSpPr>
          <p:spPr>
            <a:xfrm>
              <a:off x="2006388" y="4277398"/>
              <a:ext cx="209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 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转变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种状态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6527" y="659735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9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2023/1/15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919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2023/1/15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387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7F5E1E8-6D3F-45A2-802F-97CC6870F92C}"/>
              </a:ext>
            </a:extLst>
          </p:cNvPr>
          <p:cNvGrpSpPr/>
          <p:nvPr userDrawn="1"/>
        </p:nvGrpSpPr>
        <p:grpSpPr>
          <a:xfrm>
            <a:off x="496503" y="424988"/>
            <a:ext cx="2396545" cy="467553"/>
            <a:chOff x="1613917" y="4271510"/>
            <a:chExt cx="2396545" cy="467553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AE1AD1D2-787F-4568-BDCA-8424CEBAE25B}"/>
                </a:ext>
              </a:extLst>
            </p:cNvPr>
            <p:cNvSpPr txBox="1"/>
            <p:nvPr/>
          </p:nvSpPr>
          <p:spPr>
            <a:xfrm>
              <a:off x="1613917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19039237-7A81-4328-8BD2-E3E8303E9B86}"/>
                </a:ext>
              </a:extLst>
            </p:cNvPr>
            <p:cNvSpPr txBox="1"/>
            <p:nvPr/>
          </p:nvSpPr>
          <p:spPr>
            <a:xfrm>
              <a:off x="2097758" y="4277398"/>
              <a:ext cx="1912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辨析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对概念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2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2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2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8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3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5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98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02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2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B4F5C10-E07D-44FA-9C10-AD808CEDAA99}"/>
              </a:ext>
            </a:extLst>
          </p:cNvPr>
          <p:cNvGrpSpPr/>
          <p:nvPr userDrawn="1"/>
        </p:nvGrpSpPr>
        <p:grpSpPr>
          <a:xfrm>
            <a:off x="511017" y="424988"/>
            <a:ext cx="2382030" cy="467553"/>
            <a:chOff x="1628431" y="4271510"/>
            <a:chExt cx="2382030" cy="467553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F116105A-A966-4AB7-8F27-FC3E88EC7BC9}"/>
                </a:ext>
              </a:extLst>
            </p:cNvPr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i="0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03</a:t>
              </a:r>
              <a:endParaRPr lang="zh-CN" altLang="en-US" sz="2400" b="1" i="0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3627B56B-AA14-479C-AA1D-71FCA68C9A10}"/>
                </a:ext>
              </a:extLst>
            </p:cNvPr>
            <p:cNvSpPr txBox="1"/>
            <p:nvPr/>
          </p:nvSpPr>
          <p:spPr>
            <a:xfrm>
              <a:off x="2097758" y="4277398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强化</a:t>
              </a:r>
              <a:r>
                <a:rPr lang="en-US" altLang="zh-CN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个理念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3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6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5F67191-06D2-4F73-A37F-9945391842BF}"/>
              </a:ext>
            </a:extLst>
          </p:cNvPr>
          <p:cNvGrpSpPr/>
          <p:nvPr userDrawn="1"/>
        </p:nvGrpSpPr>
        <p:grpSpPr>
          <a:xfrm>
            <a:off x="511017" y="424988"/>
            <a:ext cx="2673501" cy="467553"/>
            <a:chOff x="1628431" y="4271510"/>
            <a:chExt cx="2673501" cy="467553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61DE1644-4CF3-41B6-B9EA-E60C57CF120B}"/>
                </a:ext>
              </a:extLst>
            </p:cNvPr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8F4ED923-39D1-4AE3-BDF7-505C1B6A9DDA}"/>
                </a:ext>
              </a:extLst>
            </p:cNvPr>
            <p:cNvSpPr txBox="1"/>
            <p:nvPr/>
          </p:nvSpPr>
          <p:spPr>
            <a:xfrm>
              <a:off x="2081451" y="4277398"/>
              <a:ext cx="222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掌握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0DE4129-4A4B-4FCC-B021-919AA26BCE1E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9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2965307-98EA-420D-B751-50F1AEB18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12045" r="3281"/>
          <a:stretch/>
        </p:blipFill>
        <p:spPr>
          <a:xfrm>
            <a:off x="-1" y="0"/>
            <a:ext cx="12198351" cy="68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4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93E28F4-7717-457E-BBB0-B313FA58CA16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73A95366-703A-4BB1-B2D6-A7878DD98699}"/>
              </a:ext>
            </a:extLst>
          </p:cNvPr>
          <p:cNvSpPr/>
          <p:nvPr userDrawn="1"/>
        </p:nvSpPr>
        <p:spPr>
          <a:xfrm>
            <a:off x="550243" y="424988"/>
            <a:ext cx="461665" cy="461665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99">
              <a:solidFill>
                <a:schemeClr val="accent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9" r:id="rId2"/>
    <p:sldLayoutId id="2147483690" r:id="rId3"/>
    <p:sldLayoutId id="2147483691" r:id="rId4"/>
    <p:sldLayoutId id="2147483688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03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588FB44-3F94-4256-A7F1-D7001844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DA127AF3-89BB-4FA5-B7FF-B69CC8C3BA88}"/>
              </a:ext>
            </a:extLst>
          </p:cNvPr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9796D9F-E18D-4C37-AF23-5C1503DECA3F}"/>
              </a:ext>
            </a:extLst>
          </p:cNvPr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如何提高情商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723AD0F-67D2-4BF1-AB5E-10F1AA727F3D}"/>
              </a:ext>
            </a:extLst>
          </p:cNvPr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沟通技巧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554BF10-13B1-4CBD-8270-4BCC25772C3B}"/>
              </a:ext>
            </a:extLst>
          </p:cNvPr>
          <p:cNvSpPr/>
          <p:nvPr/>
        </p:nvSpPr>
        <p:spPr>
          <a:xfrm>
            <a:off x="3146850" y="5075892"/>
            <a:ext cx="590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000" b="1" kern="0" dirty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lang="zh-CN" altLang="en-US" sz="2000" b="1" kern="0" dirty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间：</a:t>
            </a:r>
            <a:r>
              <a:rPr lang="en-US" altLang="zh-CN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20XX.X</a:t>
            </a:r>
            <a:endParaRPr lang="en-US" altLang="zh-CN" sz="2000" b="1" kern="0" dirty="0">
              <a:ln w="3175">
                <a:noFill/>
              </a:ln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794A876-3FD3-4A81-BF67-F303F4B5FC4D}"/>
              </a:ext>
            </a:extLst>
          </p:cNvPr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AB5A413E-17B8-4EC4-BE18-EC9475CC834B}"/>
                </a:ext>
              </a:extLst>
            </p:cNvPr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D90710D3-2C63-4ECA-86AC-0EBB66208ADC}"/>
                </a:ext>
              </a:extLst>
            </p:cNvPr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8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23169A1-37FB-47C0-80A5-7C28478976A8}"/>
              </a:ext>
            </a:extLst>
          </p:cNvPr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12538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BBC39A57-A5CA-4F6A-BF8A-1773F9CD19F4}"/>
              </a:ext>
            </a:extLst>
          </p:cNvPr>
          <p:cNvGrpSpPr/>
          <p:nvPr/>
        </p:nvGrpSpPr>
        <p:grpSpPr>
          <a:xfrm>
            <a:off x="1862539" y="3200284"/>
            <a:ext cx="8755077" cy="1726412"/>
            <a:chOff x="1862539" y="3200284"/>
            <a:chExt cx="8755077" cy="1726412"/>
          </a:xfrm>
        </p:grpSpPr>
        <p:sp>
          <p:nvSpPr>
            <p:cNvPr id="6" name="2 Marcador de contenido"/>
            <p:cNvSpPr txBox="1"/>
            <p:nvPr/>
          </p:nvSpPr>
          <p:spPr bwMode="auto">
            <a:xfrm>
              <a:off x="6236116" y="3200284"/>
              <a:ext cx="4381500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外国老师喜欢学生提问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外国考试特别是文科、自然科学，从无标准答案，言之有理、言之有新意、有创意，就能得高分；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中学平   外国学生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走进大学以后，创新多，成果多。</a:t>
              </a:r>
            </a:p>
          </p:txBody>
        </p:sp>
        <p:sp>
          <p:nvSpPr>
            <p:cNvPr id="7" name="2 Marcador de contenido"/>
            <p:cNvSpPr txBox="1"/>
            <p:nvPr/>
          </p:nvSpPr>
          <p:spPr bwMode="auto">
            <a:xfrm>
              <a:off x="1862539" y="3402696"/>
              <a:ext cx="3671888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中国老师喜欢学生安静；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中国考试是有标准答案的，死板教条；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中学优   中国学生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走进大学以后，创新少，成果少；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2B733D5-9A78-4E4E-8D18-5DACDD19B453}"/>
              </a:ext>
            </a:extLst>
          </p:cNvPr>
          <p:cNvGrpSpPr/>
          <p:nvPr/>
        </p:nvGrpSpPr>
        <p:grpSpPr>
          <a:xfrm>
            <a:off x="1699612" y="2060848"/>
            <a:ext cx="8784853" cy="1008112"/>
            <a:chOff x="2138735" y="2204864"/>
            <a:chExt cx="8784853" cy="1008112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AF168F9A-4696-4A25-8DCC-14DB661C00AA}"/>
                </a:ext>
              </a:extLst>
            </p:cNvPr>
            <p:cNvGrpSpPr/>
            <p:nvPr/>
          </p:nvGrpSpPr>
          <p:grpSpPr>
            <a:xfrm>
              <a:off x="2138735" y="2204864"/>
              <a:ext cx="2553558" cy="1008112"/>
              <a:chOff x="2452958" y="2068222"/>
              <a:chExt cx="2553558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55D1DC45-5189-4AB3-951D-2EE91BCB9E7C}"/>
                  </a:ext>
                </a:extLst>
              </p:cNvPr>
              <p:cNvSpPr/>
              <p:nvPr/>
            </p:nvSpPr>
            <p:spPr bwMode="auto">
              <a:xfrm>
                <a:off x="2452958" y="2068222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52958" y="2323649"/>
                <a:ext cx="255355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变唱功为做功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58E4018D-5D35-44BF-A330-D8EDD34FEB4A}"/>
                </a:ext>
              </a:extLst>
            </p:cNvPr>
            <p:cNvGrpSpPr/>
            <p:nvPr/>
          </p:nvGrpSpPr>
          <p:grpSpPr>
            <a:xfrm>
              <a:off x="4470915" y="2400514"/>
              <a:ext cx="6452673" cy="676128"/>
              <a:chOff x="4470915" y="2400514"/>
              <a:chExt cx="6452673" cy="676128"/>
            </a:xfrm>
          </p:grpSpPr>
          <p:sp>
            <p:nvSpPr>
              <p:cNvPr id="5" name="2 Marcador de contenido"/>
              <p:cNvSpPr txBox="1"/>
              <p:nvPr/>
            </p:nvSpPr>
            <p:spPr bwMode="auto">
              <a:xfrm>
                <a:off x="4808151" y="2533501"/>
                <a:ext cx="5976937" cy="35083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不同的文化背景，对“唱功”与“做功”有不同的看法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F2F62DA1-38D8-48C2-BBC1-F4BD38841DC9}"/>
                  </a:ext>
                </a:extLst>
              </p:cNvPr>
              <p:cNvSpPr/>
              <p:nvPr/>
            </p:nvSpPr>
            <p:spPr bwMode="auto">
              <a:xfrm>
                <a:off x="4470915" y="2400514"/>
                <a:ext cx="6452673" cy="67612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5B58F1C-E3F8-457E-B97C-13B8E86DFCA0}"/>
              </a:ext>
            </a:extLst>
          </p:cNvPr>
          <p:cNvGrpSpPr/>
          <p:nvPr/>
        </p:nvGrpSpPr>
        <p:grpSpPr>
          <a:xfrm>
            <a:off x="1490663" y="2276872"/>
            <a:ext cx="9270198" cy="3502090"/>
            <a:chOff x="1490663" y="2276872"/>
            <a:chExt cx="9270198" cy="3502090"/>
          </a:xfrm>
        </p:grpSpPr>
        <p:cxnSp>
          <p:nvCxnSpPr>
            <p:cNvPr id="10" name="直接连接符​​ 4"/>
            <p:cNvCxnSpPr>
              <a:cxnSpLocks noChangeShapeType="1"/>
            </p:cNvCxnSpPr>
            <p:nvPr/>
          </p:nvCxnSpPr>
          <p:spPr bwMode="auto">
            <a:xfrm>
              <a:off x="6099175" y="3402696"/>
              <a:ext cx="0" cy="2376266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prstDash val="sysDash"/>
              <a:round/>
            </a:ln>
          </p:spPr>
        </p:cxnSp>
        <p:grpSp>
          <p:nvGrpSpPr>
            <p:cNvPr id="11" name="13 Grupo"/>
            <p:cNvGrpSpPr/>
            <p:nvPr/>
          </p:nvGrpSpPr>
          <p:grpSpPr bwMode="auto">
            <a:xfrm>
              <a:off x="1490663" y="2276872"/>
              <a:ext cx="67448" cy="3420169"/>
              <a:chOff x="4276603" y="1491264"/>
              <a:chExt cx="319" cy="3377896"/>
            </a:xfrm>
          </p:grpSpPr>
          <p:cxnSp>
            <p:nvCxnSpPr>
              <p:cNvPr id="12" name="9 Conector recto"/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10 Conector recto"/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13 Grupo">
              <a:extLst>
                <a:ext uri="{FF2B5EF4-FFF2-40B4-BE49-F238E27FC236}">
                  <a16:creationId xmlns="" xmlns:a16="http://schemas.microsoft.com/office/drawing/2014/main" id="{539AB6C5-4602-484F-B6CC-A94F81108394}"/>
                </a:ext>
              </a:extLst>
            </p:cNvPr>
            <p:cNvGrpSpPr/>
            <p:nvPr/>
          </p:nvGrpSpPr>
          <p:grpSpPr bwMode="auto">
            <a:xfrm flipH="1">
              <a:off x="10693413" y="2298584"/>
              <a:ext cx="67448" cy="3420169"/>
              <a:chOff x="4276603" y="1491264"/>
              <a:chExt cx="319" cy="3377896"/>
            </a:xfrm>
          </p:grpSpPr>
          <p:cxnSp>
            <p:nvCxnSpPr>
              <p:cNvPr id="24" name="9 Conector recto">
                <a:extLst>
                  <a:ext uri="{FF2B5EF4-FFF2-40B4-BE49-F238E27FC236}">
                    <a16:creationId xmlns="" xmlns:a16="http://schemas.microsoft.com/office/drawing/2014/main" id="{0D92CBF9-C787-4CDB-8D52-14979B39FFA4}"/>
                  </a:ext>
                </a:extLst>
              </p:cNvPr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10 Conector recto">
                <a:extLst>
                  <a:ext uri="{FF2B5EF4-FFF2-40B4-BE49-F238E27FC236}">
                    <a16:creationId xmlns="" xmlns:a16="http://schemas.microsoft.com/office/drawing/2014/main" id="{CAAB73FE-DD82-400C-A4B1-6E1FE3740AB9}"/>
                  </a:ext>
                </a:extLst>
              </p:cNvPr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251648" y="661744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2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3A53F2AF-F468-489E-AB85-4AA7F1849BB3}"/>
              </a:ext>
            </a:extLst>
          </p:cNvPr>
          <p:cNvGrpSpPr/>
          <p:nvPr/>
        </p:nvGrpSpPr>
        <p:grpSpPr>
          <a:xfrm>
            <a:off x="1277202" y="3567324"/>
            <a:ext cx="9646386" cy="2238165"/>
            <a:chOff x="1277202" y="3567324"/>
            <a:chExt cx="9646386" cy="2238165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CE01495F-6A9C-4BCD-9F7D-D48D0141F682}"/>
                </a:ext>
              </a:extLst>
            </p:cNvPr>
            <p:cNvGrpSpPr/>
            <p:nvPr/>
          </p:nvGrpSpPr>
          <p:grpSpPr>
            <a:xfrm>
              <a:off x="1490663" y="3942137"/>
              <a:ext cx="2354216" cy="1543771"/>
              <a:chOff x="1929219" y="1130753"/>
              <a:chExt cx="2354216" cy="1543771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17662ADE-06F3-45FA-A2E1-9FEE2FAA1987}"/>
                  </a:ext>
                </a:extLst>
              </p:cNvPr>
              <p:cNvSpPr/>
              <p:nvPr/>
            </p:nvSpPr>
            <p:spPr bwMode="auto">
              <a:xfrm>
                <a:off x="1929219" y="1130753"/>
                <a:ext cx="2332180" cy="154377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51254" y="1589841"/>
                <a:ext cx="233218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变失望为希望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27ADC3F2-AA13-4B26-8933-A78B657A69BB}"/>
                </a:ext>
              </a:extLst>
            </p:cNvPr>
            <p:cNvGrpSpPr/>
            <p:nvPr/>
          </p:nvGrpSpPr>
          <p:grpSpPr>
            <a:xfrm>
              <a:off x="4659015" y="3914520"/>
              <a:ext cx="6135687" cy="1543771"/>
              <a:chOff x="1306138" y="3724388"/>
              <a:chExt cx="6135687" cy="15437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306138" y="3724388"/>
                <a:ext cx="5310187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在有些事情上要有白岩松的心境：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不求大家理解   只求不要误解  偶尔给点谅解 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06138" y="4898271"/>
                <a:ext cx="6135687" cy="369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找准兴奋点，选准切入点，瞄准结合点，变失望为希望。</a:t>
                </a: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1B4DEEE-EF76-46A9-BAA9-50B134E215AB}"/>
                </a:ext>
              </a:extLst>
            </p:cNvPr>
            <p:cNvSpPr/>
            <p:nvPr/>
          </p:nvSpPr>
          <p:spPr bwMode="auto">
            <a:xfrm>
              <a:off x="1277202" y="3567324"/>
              <a:ext cx="9646386" cy="223816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6820E3BE-5C8A-4FE7-B4C5-E3E99F50E3D1}"/>
                </a:ext>
              </a:extLst>
            </p:cNvPr>
            <p:cNvSpPr/>
            <p:nvPr/>
          </p:nvSpPr>
          <p:spPr bwMode="auto">
            <a:xfrm rot="5400000" flipV="1">
              <a:off x="3000965" y="4663547"/>
              <a:ext cx="2238165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50497F55-86E5-4CC0-AC24-1D2C1AA87D0B}"/>
              </a:ext>
            </a:extLst>
          </p:cNvPr>
          <p:cNvGrpSpPr/>
          <p:nvPr/>
        </p:nvGrpSpPr>
        <p:grpSpPr>
          <a:xfrm>
            <a:off x="1277202" y="1735655"/>
            <a:ext cx="9785527" cy="1574929"/>
            <a:chOff x="1277202" y="1735655"/>
            <a:chExt cx="9785527" cy="1574929"/>
          </a:xfrm>
        </p:grpSpPr>
        <p:sp>
          <p:nvSpPr>
            <p:cNvPr id="5" name="矩形 4"/>
            <p:cNvSpPr/>
            <p:nvPr/>
          </p:nvSpPr>
          <p:spPr>
            <a:xfrm>
              <a:off x="1418655" y="1868827"/>
              <a:ext cx="9644074" cy="1116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我们要冷静面对社会评价，社会的功能很强大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特别是放大“功能”、褒扬什么、欣赏什么、可以无限放大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批评什么、不满意什么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也可以无限放大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尤其是在民主社会下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在网络时代里。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D13CD0AE-70AA-4FE5-BF3D-E4195923D065}"/>
                </a:ext>
              </a:extLst>
            </p:cNvPr>
            <p:cNvSpPr/>
            <p:nvPr/>
          </p:nvSpPr>
          <p:spPr bwMode="auto">
            <a:xfrm rot="5400000" flipV="1">
              <a:off x="522551" y="2490306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2A405D6-87D8-41B4-B413-C84635E8C5A7}"/>
                </a:ext>
              </a:extLst>
            </p:cNvPr>
            <p:cNvSpPr/>
            <p:nvPr/>
          </p:nvSpPr>
          <p:spPr bwMode="auto">
            <a:xfrm rot="5400000" flipV="1">
              <a:off x="10120778" y="2510213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7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DC16FB2-8DF2-4643-A0B6-5BB89D553AF4}"/>
              </a:ext>
            </a:extLst>
          </p:cNvPr>
          <p:cNvGrpSpPr/>
          <p:nvPr/>
        </p:nvGrpSpPr>
        <p:grpSpPr>
          <a:xfrm>
            <a:off x="1255964" y="1772400"/>
            <a:ext cx="4267147" cy="4049668"/>
            <a:chOff x="623910" y="1651854"/>
            <a:chExt cx="4267147" cy="4049668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7B3D8ACE-801E-4D13-BC5B-9402BABB0CDE}"/>
                </a:ext>
              </a:extLst>
            </p:cNvPr>
            <p:cNvGrpSpPr/>
            <p:nvPr/>
          </p:nvGrpSpPr>
          <p:grpSpPr>
            <a:xfrm>
              <a:off x="1578689" y="1651854"/>
              <a:ext cx="2592288" cy="1008112"/>
              <a:chOff x="1578689" y="1651854"/>
              <a:chExt cx="2592288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57614D39-C74B-4B63-B23B-4F6E5FB4E0A0}"/>
                  </a:ext>
                </a:extLst>
              </p:cNvPr>
              <p:cNvSpPr/>
              <p:nvPr/>
            </p:nvSpPr>
            <p:spPr bwMode="auto">
              <a:xfrm>
                <a:off x="1578689" y="1651854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19816" y="1894299"/>
                <a:ext cx="255116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变埋怨为感恩</a:t>
                </a:r>
              </a:p>
            </p:txBody>
          </p:sp>
        </p:grpSp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858609" y="3036203"/>
              <a:ext cx="3888432" cy="25853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满怀感恩之心；满怀感激之情；满怀感念之愿。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得人滴水之恩，自当涌泉相报，这是中华民族之美德。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因此，我们要用一颗感恩之心去拼搏去工作。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82BF2AB-6871-490E-8C28-52F917AE5322}"/>
                </a:ext>
              </a:extLst>
            </p:cNvPr>
            <p:cNvSpPr/>
            <p:nvPr/>
          </p:nvSpPr>
          <p:spPr bwMode="auto">
            <a:xfrm>
              <a:off x="623910" y="1651854"/>
              <a:ext cx="42671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A9595E4-0D14-463A-AA25-A1200FE3D0A1}"/>
              </a:ext>
            </a:extLst>
          </p:cNvPr>
          <p:cNvGrpSpPr/>
          <p:nvPr/>
        </p:nvGrpSpPr>
        <p:grpSpPr>
          <a:xfrm>
            <a:off x="5745738" y="1757625"/>
            <a:ext cx="5285088" cy="4064443"/>
            <a:chOff x="5745738" y="1757625"/>
            <a:chExt cx="5285088" cy="4064443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02CE8631-2008-42DB-91B4-00B1EE22BE13}"/>
                </a:ext>
              </a:extLst>
            </p:cNvPr>
            <p:cNvGrpSpPr/>
            <p:nvPr/>
          </p:nvGrpSpPr>
          <p:grpSpPr>
            <a:xfrm>
              <a:off x="5757810" y="2483592"/>
              <a:ext cx="5273016" cy="3000821"/>
              <a:chOff x="1490662" y="2924944"/>
              <a:chExt cx="5273016" cy="3000821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1490662" y="2924944"/>
                <a:ext cx="5260945" cy="3000821"/>
              </a:xfrm>
              <a:prstGeom prst="rect">
                <a:avLst/>
              </a:prstGeom>
              <a:noFill/>
              <a:ln w="25400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单位给自己提供了工作岗位，不仅能让自己养家糊口，而且能使自己施展才华</a:t>
                </a: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，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组织委以职务，信任自己，要感恩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国家给自己干事业的平台，提供了优厚待遇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</p:txBody>
          </p: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2654861" y="5457913"/>
                <a:ext cx="4108817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平心静气、多感激、多感恩、多感谢。</a:t>
                </a: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18AD742-33E4-4C9C-B7DE-936E8AE220ED}"/>
                </a:ext>
              </a:extLst>
            </p:cNvPr>
            <p:cNvSpPr/>
            <p:nvPr/>
          </p:nvSpPr>
          <p:spPr bwMode="auto">
            <a:xfrm>
              <a:off x="5745739" y="1772400"/>
              <a:ext cx="51966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DA236841-8D69-4BC4-80DE-DC06C0061DBB}"/>
                </a:ext>
              </a:extLst>
            </p:cNvPr>
            <p:cNvSpPr/>
            <p:nvPr/>
          </p:nvSpPr>
          <p:spPr bwMode="auto">
            <a:xfrm>
              <a:off x="5745738" y="2382668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09DFE2F4-CCD7-4806-A31A-6A6C60F4D853}"/>
                </a:ext>
              </a:extLst>
            </p:cNvPr>
            <p:cNvSpPr txBox="1"/>
            <p:nvPr/>
          </p:nvSpPr>
          <p:spPr>
            <a:xfrm>
              <a:off x="7035279" y="1757625"/>
              <a:ext cx="2345518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父母抚养了自己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88590081-09C3-4636-B295-8961553E837E}"/>
                </a:ext>
              </a:extLst>
            </p:cNvPr>
            <p:cNvSpPr/>
            <p:nvPr/>
          </p:nvSpPr>
          <p:spPr bwMode="auto">
            <a:xfrm>
              <a:off x="5761172" y="5610577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E17F6A7-D76F-4BB2-82FB-AC99F5AD413B}"/>
              </a:ext>
            </a:extLst>
          </p:cNvPr>
          <p:cNvGrpSpPr/>
          <p:nvPr/>
        </p:nvGrpSpPr>
        <p:grpSpPr>
          <a:xfrm>
            <a:off x="2570783" y="2132856"/>
            <a:ext cx="7056784" cy="2591857"/>
            <a:chOff x="3237161" y="2344535"/>
            <a:chExt cx="5294453" cy="2591857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C925BFC2-159C-487B-9D9A-00DDA93E23A2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02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268E6230-42EA-4114-AE6A-411E0F52B20F}"/>
                </a:ext>
              </a:extLst>
            </p:cNvPr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辨析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对概念</a:t>
              </a:r>
              <a:endParaRPr lang="zh-CN" altLang="en-US" sz="8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CDFFED1-6150-48CB-8F3C-EC4DD6A153FD}"/>
              </a:ext>
            </a:extLst>
          </p:cNvPr>
          <p:cNvGrpSpPr/>
          <p:nvPr/>
        </p:nvGrpSpPr>
        <p:grpSpPr>
          <a:xfrm>
            <a:off x="4767027" y="1456095"/>
            <a:ext cx="2664296" cy="740731"/>
            <a:chOff x="1274763" y="1143683"/>
            <a:chExt cx="2664296" cy="740731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4B22F151-FE69-4078-8EA5-93F47F401538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9" name="六边形 8">
                <a:extLst>
                  <a:ext uri="{FF2B5EF4-FFF2-40B4-BE49-F238E27FC236}">
                    <a16:creationId xmlns="" xmlns:a16="http://schemas.microsoft.com/office/drawing/2014/main" id="{788B821C-B9B8-4BDD-AA75-ECC47C0763E3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箭头: 右 9">
                <a:extLst>
                  <a:ext uri="{FF2B5EF4-FFF2-40B4-BE49-F238E27FC236}">
                    <a16:creationId xmlns="" xmlns:a16="http://schemas.microsoft.com/office/drawing/2014/main" id="{EF1ED3A5-7BB7-44A6-AA10-0DD4994073B6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箭头: 右 10">
                <a:extLst>
                  <a:ext uri="{FF2B5EF4-FFF2-40B4-BE49-F238E27FC236}">
                    <a16:creationId xmlns="" xmlns:a16="http://schemas.microsoft.com/office/drawing/2014/main" id="{20148F55-CBE0-4D34-BEEA-5B4193BBC4D2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703539" y="1257434"/>
              <a:ext cx="204403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管理≠领导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35AB711-E7A3-4FCC-B248-F8D8E554F0E3}"/>
              </a:ext>
            </a:extLst>
          </p:cNvPr>
          <p:cNvGrpSpPr/>
          <p:nvPr/>
        </p:nvGrpSpPr>
        <p:grpSpPr>
          <a:xfrm>
            <a:off x="1843109" y="1703312"/>
            <a:ext cx="9904781" cy="4102176"/>
            <a:chOff x="1843109" y="1703312"/>
            <a:chExt cx="9904781" cy="4102176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2429463" y="2305434"/>
              <a:ext cx="6869436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管理是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科学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规则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科学讲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要讲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真理往往在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手中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2390223" y="4116696"/>
              <a:ext cx="9357667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政治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艺术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谋略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最好不讲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假话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不能全讲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政治在维护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人的利益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少数必须服从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5400000">
              <a:off x="8368567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Line 4">
              <a:extLst>
                <a:ext uri="{FF2B5EF4-FFF2-40B4-BE49-F238E27FC236}">
                  <a16:creationId xmlns="" xmlns:a16="http://schemas.microsoft.com/office/drawing/2014/main" id="{9829FE73-BDA8-46BB-BCA1-03D2C9DB6D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258291" y="3943062"/>
              <a:ext cx="7681769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olid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="" xmlns:a16="http://schemas.microsoft.com/office/drawing/2014/main" id="{1770D226-7B2A-4932-B141-1D59519269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207979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1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E7AE31D-73F0-4BEE-AAED-632AAB16006F}"/>
              </a:ext>
            </a:extLst>
          </p:cNvPr>
          <p:cNvGrpSpPr/>
          <p:nvPr/>
        </p:nvGrpSpPr>
        <p:grpSpPr>
          <a:xfrm>
            <a:off x="1217793" y="2220938"/>
            <a:ext cx="2664296" cy="740731"/>
            <a:chOff x="1280642" y="755172"/>
            <a:chExt cx="2664296" cy="740731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EB46FE4D-025D-40A7-AF77-73902B780E53}"/>
                </a:ext>
              </a:extLst>
            </p:cNvPr>
            <p:cNvGrpSpPr/>
            <p:nvPr/>
          </p:nvGrpSpPr>
          <p:grpSpPr>
            <a:xfrm>
              <a:off x="1280642" y="755172"/>
              <a:ext cx="2664296" cy="740731"/>
              <a:chOff x="11182691" y="2207058"/>
              <a:chExt cx="2424088" cy="780839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="" xmlns:a16="http://schemas.microsoft.com/office/drawing/2014/main" id="{33A2B380-918C-45F3-A0C2-D12C659A3D14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箭头: 右 13">
                <a:extLst>
                  <a:ext uri="{FF2B5EF4-FFF2-40B4-BE49-F238E27FC236}">
                    <a16:creationId xmlns="" xmlns:a16="http://schemas.microsoft.com/office/drawing/2014/main" id="{FBE3DECC-9239-4A34-A141-C89A5FBECA3D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箭头: 右 16">
                <a:extLst>
                  <a:ext uri="{FF2B5EF4-FFF2-40B4-BE49-F238E27FC236}">
                    <a16:creationId xmlns="" xmlns:a16="http://schemas.microsoft.com/office/drawing/2014/main" id="{32142B9C-0D14-453A-8986-E57CE91DF0BA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70455" y="880540"/>
              <a:ext cx="198264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重视≠重要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9A9FED2-E078-4AA0-974F-966C6CA3A239}"/>
              </a:ext>
            </a:extLst>
          </p:cNvPr>
          <p:cNvGrpSpPr/>
          <p:nvPr/>
        </p:nvGrpSpPr>
        <p:grpSpPr>
          <a:xfrm>
            <a:off x="1260090" y="3766298"/>
            <a:ext cx="2664296" cy="740731"/>
            <a:chOff x="8056563" y="2545596"/>
            <a:chExt cx="2664296" cy="740731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7F75981F-E75C-4BF9-992B-E8333D58800D}"/>
                </a:ext>
              </a:extLst>
            </p:cNvPr>
            <p:cNvGrpSpPr/>
            <p:nvPr/>
          </p:nvGrpSpPr>
          <p:grpSpPr>
            <a:xfrm>
              <a:off x="8056563" y="2545596"/>
              <a:ext cx="2664296" cy="740731"/>
              <a:chOff x="11182691" y="2207058"/>
              <a:chExt cx="2424088" cy="780839"/>
            </a:xfrm>
          </p:grpSpPr>
          <p:sp>
            <p:nvSpPr>
              <p:cNvPr id="25" name="六边形 24">
                <a:extLst>
                  <a:ext uri="{FF2B5EF4-FFF2-40B4-BE49-F238E27FC236}">
                    <a16:creationId xmlns="" xmlns:a16="http://schemas.microsoft.com/office/drawing/2014/main" id="{413F9CF6-89BD-4136-A72D-862229A5D468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箭头: 右 25">
                <a:extLst>
                  <a:ext uri="{FF2B5EF4-FFF2-40B4-BE49-F238E27FC236}">
                    <a16:creationId xmlns="" xmlns:a16="http://schemas.microsoft.com/office/drawing/2014/main" id="{646F1383-CE66-41D1-A1C2-AF5F7A6C0657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箭头: 右 26">
                <a:extLst>
                  <a:ext uri="{FF2B5EF4-FFF2-40B4-BE49-F238E27FC236}">
                    <a16:creationId xmlns="" xmlns:a16="http://schemas.microsoft.com/office/drawing/2014/main" id="{12678523-58E4-43C6-8C49-93BCA2E02DA8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E5905458-5D46-4430-9942-C74392F2C09E}"/>
                </a:ext>
              </a:extLst>
            </p:cNvPr>
            <p:cNvSpPr txBox="1"/>
            <p:nvPr/>
          </p:nvSpPr>
          <p:spPr>
            <a:xfrm>
              <a:off x="8486883" y="2661586"/>
              <a:ext cx="209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差异≠差距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23FE15BC-4DF9-436C-85C4-23BF8B06E206}"/>
              </a:ext>
            </a:extLst>
          </p:cNvPr>
          <p:cNvGrpSpPr/>
          <p:nvPr/>
        </p:nvGrpSpPr>
        <p:grpSpPr>
          <a:xfrm>
            <a:off x="3681139" y="1944008"/>
            <a:ext cx="7572375" cy="1218919"/>
            <a:chOff x="3681139" y="1944008"/>
            <a:chExt cx="7572375" cy="121891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81139" y="1944008"/>
              <a:ext cx="7572375" cy="111742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越重视的东西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差距越大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越不容易办好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人们越在常态下认为不重要。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说得越多的事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重视越不够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问题越多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说明人们未把它作为重要之事。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62FECB67-2C36-4FE3-9B6F-DA6C7D85FE10}"/>
                </a:ext>
              </a:extLst>
            </p:cNvPr>
            <p:cNvSpPr/>
            <p:nvPr/>
          </p:nvSpPr>
          <p:spPr bwMode="auto">
            <a:xfrm>
              <a:off x="3882089" y="2082807"/>
              <a:ext cx="7041500" cy="108012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A47C7BC-F3E8-4261-837B-AA31E76BFAE5}"/>
              </a:ext>
            </a:extLst>
          </p:cNvPr>
          <p:cNvGrpSpPr/>
          <p:nvPr/>
        </p:nvGrpSpPr>
        <p:grpSpPr>
          <a:xfrm>
            <a:off x="1245633" y="4520794"/>
            <a:ext cx="2706593" cy="1284693"/>
            <a:chOff x="1245633" y="4520794"/>
            <a:chExt cx="2706593" cy="1284693"/>
          </a:xfrm>
        </p:grpSpPr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9D250B1B-19C0-4D70-9052-C1DA1B56A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633" y="4520796"/>
              <a:ext cx="2706593" cy="123123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没有距离就没有崇拜</a:t>
              </a:r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—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郑渊洁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82263990-71B5-46D5-88C6-A27678A23C8C}"/>
                </a:ext>
              </a:extLst>
            </p:cNvPr>
            <p:cNvSpPr/>
            <p:nvPr/>
          </p:nvSpPr>
          <p:spPr bwMode="auto">
            <a:xfrm>
              <a:off x="1379710" y="4520794"/>
              <a:ext cx="2410600" cy="128469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96E1C319-3560-4A68-8C20-668079F3F30D}"/>
              </a:ext>
            </a:extLst>
          </p:cNvPr>
          <p:cNvGrpSpPr/>
          <p:nvPr/>
        </p:nvGrpSpPr>
        <p:grpSpPr>
          <a:xfrm>
            <a:off x="3727115" y="3763773"/>
            <a:ext cx="7190864" cy="2148603"/>
            <a:chOff x="3727115" y="3763773"/>
            <a:chExt cx="7190864" cy="2148603"/>
          </a:xfrm>
        </p:grpSpPr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AEAADA4C-CE58-4915-8170-75E38AC6D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856" y="3932428"/>
              <a:ext cx="3661697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构建和谐团队的重要因素。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忽视差异性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缺乏动力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２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产生活力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３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制造差异性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提升合力。</a:t>
              </a:r>
            </a:p>
          </p:txBody>
        </p:sp>
        <p:sp>
          <p:nvSpPr>
            <p:cNvPr id="3" name="六边形 2">
              <a:extLst>
                <a:ext uri="{FF2B5EF4-FFF2-40B4-BE49-F238E27FC236}">
                  <a16:creationId xmlns="" xmlns:a16="http://schemas.microsoft.com/office/drawing/2014/main" id="{C9B99E2E-9BE2-4CFB-A947-585DD599B160}"/>
                </a:ext>
              </a:extLst>
            </p:cNvPr>
            <p:cNvSpPr/>
            <p:nvPr/>
          </p:nvSpPr>
          <p:spPr>
            <a:xfrm flipV="1">
              <a:off x="3727115" y="3763773"/>
              <a:ext cx="7166574" cy="4823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C9ED18CF-9F11-4B26-9F96-E5DB9F3EFE7E}"/>
                </a:ext>
              </a:extLst>
            </p:cNvPr>
            <p:cNvGrpSpPr/>
            <p:nvPr/>
          </p:nvGrpSpPr>
          <p:grpSpPr>
            <a:xfrm>
              <a:off x="8490517" y="3769706"/>
              <a:ext cx="2427462" cy="2142670"/>
              <a:chOff x="8490517" y="3769706"/>
              <a:chExt cx="2427462" cy="2142670"/>
            </a:xfrm>
          </p:grpSpPr>
          <p:sp>
            <p:nvSpPr>
              <p:cNvPr id="16" name="TextBox 23">
                <a:extLst>
                  <a:ext uri="{FF2B5EF4-FFF2-40B4-BE49-F238E27FC236}">
                    <a16:creationId xmlns="" xmlns:a16="http://schemas.microsoft.com/office/drawing/2014/main" id="{FE278258-EEFD-4E2D-9FA7-634460990123}"/>
                  </a:ext>
                </a:extLst>
              </p:cNvPr>
              <p:cNvSpPr txBox="1"/>
              <p:nvPr/>
            </p:nvSpPr>
            <p:spPr>
              <a:xfrm>
                <a:off x="8490517" y="3769706"/>
                <a:ext cx="2427462" cy="1754326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在生活中在工作中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要敢于承认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差距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要勇于承认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不足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B5D97D08-1DFC-4054-A35B-EE3D3DB7DD54}"/>
                  </a:ext>
                </a:extLst>
              </p:cNvPr>
              <p:cNvSpPr txBox="1"/>
              <p:nvPr/>
            </p:nvSpPr>
            <p:spPr>
              <a:xfrm>
                <a:off x="8505876" y="5037969"/>
                <a:ext cx="2318669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看到了差距才会努力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看到了不足才会奋发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" name="六边形 20">
              <a:extLst>
                <a:ext uri="{FF2B5EF4-FFF2-40B4-BE49-F238E27FC236}">
                  <a16:creationId xmlns="" xmlns:a16="http://schemas.microsoft.com/office/drawing/2014/main" id="{71AFDDF4-F7C1-47F6-ADAE-198374F58DF3}"/>
                </a:ext>
              </a:extLst>
            </p:cNvPr>
            <p:cNvSpPr/>
            <p:nvPr/>
          </p:nvSpPr>
          <p:spPr>
            <a:xfrm rot="5400000" flipV="1">
              <a:off x="7143983" y="4779770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六边形 29">
              <a:extLst>
                <a:ext uri="{FF2B5EF4-FFF2-40B4-BE49-F238E27FC236}">
                  <a16:creationId xmlns="" xmlns:a16="http://schemas.microsoft.com/office/drawing/2014/main" id="{39E6A46B-87EE-47EA-B1AC-2C123D2ECEE6}"/>
                </a:ext>
              </a:extLst>
            </p:cNvPr>
            <p:cNvSpPr/>
            <p:nvPr/>
          </p:nvSpPr>
          <p:spPr>
            <a:xfrm rot="5400000" flipV="1">
              <a:off x="3330175" y="4779771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5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73755631-06B7-4B8A-97E3-7D7DD5554CBF}"/>
              </a:ext>
            </a:extLst>
          </p:cNvPr>
          <p:cNvGrpSpPr/>
          <p:nvPr/>
        </p:nvGrpSpPr>
        <p:grpSpPr>
          <a:xfrm>
            <a:off x="1106105" y="1295877"/>
            <a:ext cx="10004284" cy="2841989"/>
            <a:chOff x="1101797" y="1470845"/>
            <a:chExt cx="10004284" cy="2841989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48640E42-A37B-45D3-B769-23BD447B3C81}"/>
                </a:ext>
              </a:extLst>
            </p:cNvPr>
            <p:cNvGrpSpPr/>
            <p:nvPr/>
          </p:nvGrpSpPr>
          <p:grpSpPr>
            <a:xfrm>
              <a:off x="1101797" y="1470845"/>
              <a:ext cx="2664296" cy="740731"/>
              <a:chOff x="1274763" y="1143683"/>
              <a:chExt cx="2664296" cy="74073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="" xmlns:a16="http://schemas.microsoft.com/office/drawing/2014/main" id="{062BF6D8-776D-409F-BA92-04D08A9C8459}"/>
                  </a:ext>
                </a:extLst>
              </p:cNvPr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17" name="六边形 16">
                  <a:extLst>
                    <a:ext uri="{FF2B5EF4-FFF2-40B4-BE49-F238E27FC236}">
                      <a16:creationId xmlns="" xmlns:a16="http://schemas.microsoft.com/office/drawing/2014/main" id="{00EB8F55-0C6D-487F-8119-E0DE2232900D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箭头: 右 17">
                  <a:extLst>
                    <a:ext uri="{FF2B5EF4-FFF2-40B4-BE49-F238E27FC236}">
                      <a16:creationId xmlns="" xmlns:a16="http://schemas.microsoft.com/office/drawing/2014/main" id="{0F16B698-A915-410C-9601-88AAD8A6ACC5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箭头: 右 19">
                  <a:extLst>
                    <a:ext uri="{FF2B5EF4-FFF2-40B4-BE49-F238E27FC236}">
                      <a16:creationId xmlns="" xmlns:a16="http://schemas.microsoft.com/office/drawing/2014/main" id="{1BE163FA-C523-4243-90D3-EFD8DA1DF392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666299" y="1257383"/>
                <a:ext cx="1979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知识≠知道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6A56281C-0090-436C-BC4E-9B3D585C3078}"/>
                </a:ext>
              </a:extLst>
            </p:cNvPr>
            <p:cNvGrpSpPr/>
            <p:nvPr/>
          </p:nvGrpSpPr>
          <p:grpSpPr>
            <a:xfrm>
              <a:off x="1162176" y="2063574"/>
              <a:ext cx="9943905" cy="2249260"/>
              <a:chOff x="1162176" y="2063574"/>
              <a:chExt cx="9943905" cy="224926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186311" y="2063574"/>
                <a:ext cx="4122738" cy="66794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没有距离就没有崇拜</a:t>
                </a:r>
                <a:r>
                  <a:rPr lang="en-US" altLang="zh-CN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郑渊洁</a:t>
                </a: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162176" y="2557865"/>
                <a:ext cx="4986549" cy="175496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知识就是力量        知道就是力量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累积知识只能掩盖无知拥有智慧才能创造未来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世事洞明皆学问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人情达练即文章。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23DE398D-DAEF-4038-9EAF-2FBA7D8E2E38}"/>
                  </a:ext>
                </a:extLst>
              </p:cNvPr>
              <p:cNvSpPr txBox="1"/>
              <p:nvPr/>
            </p:nvSpPr>
            <p:spPr>
              <a:xfrm>
                <a:off x="6340512" y="2185296"/>
                <a:ext cx="476556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一个出色的人才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须有知识、有见识、有胆识。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知识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资讯之积累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经验所启迪的视野与远见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胆识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见识所激发的使命感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0A24968C-A418-442B-9180-63F71C698011}"/>
                  </a:ext>
                </a:extLst>
              </p:cNvPr>
              <p:cNvSpPr/>
              <p:nvPr/>
            </p:nvSpPr>
            <p:spPr bwMode="auto">
              <a:xfrm>
                <a:off x="1168166" y="2269736"/>
                <a:ext cx="9843873" cy="160215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="" xmlns:a16="http://schemas.microsoft.com/office/drawing/2014/main" id="{47B121AF-EE5C-4C2A-8F0E-0D16EB954572}"/>
                  </a:ext>
                </a:extLst>
              </p:cNvPr>
              <p:cNvCxnSpPr/>
              <p:nvPr/>
            </p:nvCxnSpPr>
            <p:spPr bwMode="auto">
              <a:xfrm>
                <a:off x="6243191" y="2269736"/>
                <a:ext cx="0" cy="16021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E5F37BCD-0F5F-4115-9281-419CEAD2A83A}"/>
              </a:ext>
            </a:extLst>
          </p:cNvPr>
          <p:cNvGrpSpPr/>
          <p:nvPr/>
        </p:nvGrpSpPr>
        <p:grpSpPr>
          <a:xfrm>
            <a:off x="996570" y="4293096"/>
            <a:ext cx="10045241" cy="1885956"/>
            <a:chOff x="984943" y="4149445"/>
            <a:chExt cx="10045241" cy="1885956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913A447C-2C68-41F7-AAAF-90A832E199FE}"/>
                </a:ext>
              </a:extLst>
            </p:cNvPr>
            <p:cNvGrpSpPr/>
            <p:nvPr/>
          </p:nvGrpSpPr>
          <p:grpSpPr>
            <a:xfrm>
              <a:off x="984943" y="4149446"/>
              <a:ext cx="2664296" cy="740731"/>
              <a:chOff x="7794853" y="921320"/>
              <a:chExt cx="2664296" cy="740731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19E59BF4-3DC6-4DFF-83F1-B3CE1ED97C29}"/>
                  </a:ext>
                </a:extLst>
              </p:cNvPr>
              <p:cNvGrpSpPr/>
              <p:nvPr/>
            </p:nvGrpSpPr>
            <p:grpSpPr>
              <a:xfrm>
                <a:off x="7794853" y="921320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4" name="六边形 23">
                  <a:extLst>
                    <a:ext uri="{FF2B5EF4-FFF2-40B4-BE49-F238E27FC236}">
                      <a16:creationId xmlns="" xmlns:a16="http://schemas.microsoft.com/office/drawing/2014/main" id="{4B828536-0AF0-4EFC-9F2D-F947FB696927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>
                  <a:extLst>
                    <a:ext uri="{FF2B5EF4-FFF2-40B4-BE49-F238E27FC236}">
                      <a16:creationId xmlns="" xmlns:a16="http://schemas.microsoft.com/office/drawing/2014/main" id="{B3D102AC-B297-4B1F-8B68-05124426C778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>
                  <a:extLst>
                    <a:ext uri="{FF2B5EF4-FFF2-40B4-BE49-F238E27FC236}">
                      <a16:creationId xmlns="" xmlns:a16="http://schemas.microsoft.com/office/drawing/2014/main" id="{03059664-5F1E-4A8E-BFA9-8515560FDC34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9876B991-D744-420C-96A3-924856D54945}"/>
                  </a:ext>
                </a:extLst>
              </p:cNvPr>
              <p:cNvSpPr txBox="1"/>
              <p:nvPr/>
            </p:nvSpPr>
            <p:spPr>
              <a:xfrm>
                <a:off x="8212072" y="995773"/>
                <a:ext cx="2063567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不想≠不能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D8354E32-34BB-41E8-B4F7-0AD2F68EBA77}"/>
                </a:ext>
              </a:extLst>
            </p:cNvPr>
            <p:cNvSpPr/>
            <p:nvPr/>
          </p:nvSpPr>
          <p:spPr>
            <a:xfrm>
              <a:off x="1253382" y="4964630"/>
              <a:ext cx="32403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我不能跟同事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和睦相处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我不能和丈夫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沟   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我总是不能戒掉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麻将瘾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</p:txBody>
        </p:sp>
        <p:sp>
          <p:nvSpPr>
            <p:cNvPr id="15" name="矩形 2">
              <a:extLst>
                <a:ext uri="{FF2B5EF4-FFF2-40B4-BE49-F238E27FC236}">
                  <a16:creationId xmlns="" xmlns:a16="http://schemas.microsoft.com/office/drawing/2014/main" id="{B50D0AB1-F2FB-4144-9EE2-6A94058C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125" y="4281075"/>
              <a:ext cx="6792059" cy="1754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“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应该用“不想”的地方都错用了“不能”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如果你有能力选择一种方式、有能力改变一种状态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却没有行动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那么你并非“不能”而是“不想”。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   “不想”和“不能”用的时候需要格外小心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喜欢用“不能”的人往往是现实上的奴隶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喜欢用“不想”的人多是命运的主人。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A15AD76A-815E-4B50-9857-0CCD12F32EAB}"/>
                </a:ext>
              </a:extLst>
            </p:cNvPr>
            <p:cNvSpPr/>
            <p:nvPr/>
          </p:nvSpPr>
          <p:spPr bwMode="auto">
            <a:xfrm>
              <a:off x="1186311" y="4149445"/>
              <a:ext cx="9843873" cy="183827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3844BFBB-8E11-4998-B0CA-AD3E669CCE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8975" y="4149445"/>
              <a:ext cx="0" cy="1838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675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3770D82-48B8-431B-A772-438EB4E39649}"/>
              </a:ext>
            </a:extLst>
          </p:cNvPr>
          <p:cNvGrpSpPr/>
          <p:nvPr/>
        </p:nvGrpSpPr>
        <p:grpSpPr>
          <a:xfrm>
            <a:off x="941888" y="1794544"/>
            <a:ext cx="2664296" cy="740731"/>
            <a:chOff x="1274763" y="1143683"/>
            <a:chExt cx="2664296" cy="740731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92F96EBE-2EFC-4CE6-AE1A-4457B06BB33D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7" name="六边形 6">
                <a:extLst>
                  <a:ext uri="{FF2B5EF4-FFF2-40B4-BE49-F238E27FC236}">
                    <a16:creationId xmlns="" xmlns:a16="http://schemas.microsoft.com/office/drawing/2014/main" id="{BCDC9B63-E5A9-4753-8A3D-6CCCE10E8C0E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箭头: 右 7">
                <a:extLst>
                  <a:ext uri="{FF2B5EF4-FFF2-40B4-BE49-F238E27FC236}">
                    <a16:creationId xmlns="" xmlns:a16="http://schemas.microsoft.com/office/drawing/2014/main" id="{58FC7AF8-26B9-4E70-88A0-DA9C60175C34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="" xmlns:a16="http://schemas.microsoft.com/office/drawing/2014/main" id="{07386070-2A1B-44E1-B6BC-7B0254D7D1CB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4" y="1252435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20101" y="2852936"/>
            <a:ext cx="6039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俗话说“没有规矩不成方圆”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那么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有了“规矩”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就能自然“方圆”了？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不尽然。有了“规矩”缘何未成“方圆”呢？原因是多方面的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但就健全完善“规矩”本身而言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有值得深思的地方。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5524222-E89C-4B42-9312-2F7239ABE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215" y="2016904"/>
            <a:ext cx="5248364" cy="34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B3B104C-0EAE-44B4-8978-14B4261ED8A5}"/>
              </a:ext>
            </a:extLst>
          </p:cNvPr>
          <p:cNvGrpSpPr/>
          <p:nvPr/>
        </p:nvGrpSpPr>
        <p:grpSpPr>
          <a:xfrm>
            <a:off x="1119593" y="1971547"/>
            <a:ext cx="2664296" cy="740731"/>
            <a:chOff x="1274763" y="1143683"/>
            <a:chExt cx="2664296" cy="740731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C9A29CA9-D2C8-4F84-BBCD-AE54BC8BF0CA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20" name="六边形 19">
                <a:extLst>
                  <a:ext uri="{FF2B5EF4-FFF2-40B4-BE49-F238E27FC236}">
                    <a16:creationId xmlns="" xmlns:a16="http://schemas.microsoft.com/office/drawing/2014/main" id="{87296997-E8BE-49B2-A714-0ED3211E6ACC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箭头: 右 22">
                <a:extLst>
                  <a:ext uri="{FF2B5EF4-FFF2-40B4-BE49-F238E27FC236}">
                    <a16:creationId xmlns="" xmlns:a16="http://schemas.microsoft.com/office/drawing/2014/main" id="{F201E253-EA01-43BF-9EA8-1F044A59A7C5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箭头: 右 23">
                <a:extLst>
                  <a:ext uri="{FF2B5EF4-FFF2-40B4-BE49-F238E27FC236}">
                    <a16:creationId xmlns="" xmlns:a16="http://schemas.microsoft.com/office/drawing/2014/main" id="{F09129E1-2F00-4A6F-9785-72BD08C93F96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5" y="1252436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901B7D66-BAF0-4121-8ED0-611A4CD40956}"/>
              </a:ext>
            </a:extLst>
          </p:cNvPr>
          <p:cNvGrpSpPr/>
          <p:nvPr/>
        </p:nvGrpSpPr>
        <p:grpSpPr>
          <a:xfrm>
            <a:off x="3990193" y="1944422"/>
            <a:ext cx="7088564" cy="1165753"/>
            <a:chOff x="3625521" y="1876917"/>
            <a:chExt cx="7088564" cy="1165753"/>
          </a:xfrm>
        </p:grpSpPr>
        <p:sp>
          <p:nvSpPr>
            <p:cNvPr id="8" name="2 Marcador de contenido"/>
            <p:cNvSpPr txBox="1"/>
            <p:nvPr/>
          </p:nvSpPr>
          <p:spPr bwMode="auto">
            <a:xfrm>
              <a:off x="3625521" y="2309262"/>
              <a:ext cx="2373313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“规矩”弹性太大 </a:t>
              </a:r>
            </a:p>
          </p:txBody>
        </p:sp>
        <p:sp>
          <p:nvSpPr>
            <p:cNvPr id="12" name="2 Marcador de contenido"/>
            <p:cNvSpPr txBox="1"/>
            <p:nvPr/>
          </p:nvSpPr>
          <p:spPr bwMode="auto">
            <a:xfrm>
              <a:off x="6459215" y="2114316"/>
              <a:ext cx="4172868" cy="740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留有空间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不该拖的照拖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不该办的照办。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9C7DBF01-DBC3-4CE8-8028-15A9C293C58D}"/>
                </a:ext>
              </a:extLst>
            </p:cNvPr>
            <p:cNvSpPr/>
            <p:nvPr/>
          </p:nvSpPr>
          <p:spPr bwMode="auto">
            <a:xfrm>
              <a:off x="3722912" y="1899356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930E981B-CB99-41ED-8012-37CECB6C85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1876917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7854EB2-CF4C-47BF-B5EE-B5DC4EB3578A}"/>
              </a:ext>
            </a:extLst>
          </p:cNvPr>
          <p:cNvGrpSpPr/>
          <p:nvPr/>
        </p:nvGrpSpPr>
        <p:grpSpPr>
          <a:xfrm>
            <a:off x="3944835" y="4707240"/>
            <a:ext cx="7620714" cy="1165753"/>
            <a:chOff x="3580163" y="4639735"/>
            <a:chExt cx="7620714" cy="1165753"/>
          </a:xfrm>
        </p:grpSpPr>
        <p:sp>
          <p:nvSpPr>
            <p:cNvPr id="15" name="2 Marcador de contenido"/>
            <p:cNvSpPr txBox="1"/>
            <p:nvPr/>
          </p:nvSpPr>
          <p:spPr bwMode="auto">
            <a:xfrm>
              <a:off x="3580163" y="5130853"/>
              <a:ext cx="2561420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“规矩”执行不力 </a:t>
              </a:r>
            </a:p>
          </p:txBody>
        </p:sp>
        <p:sp>
          <p:nvSpPr>
            <p:cNvPr id="16" name="2 Marcador de contenido"/>
            <p:cNvSpPr txBox="1"/>
            <p:nvPr/>
          </p:nvSpPr>
          <p:spPr bwMode="auto">
            <a:xfrm>
              <a:off x="6018840" y="4989600"/>
              <a:ext cx="5182037" cy="633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执规必严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违规必究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规矩”才能成为“方圆”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0C21FF6-248C-41FB-8FC6-C70AE7317B4E}"/>
                </a:ext>
              </a:extLst>
            </p:cNvPr>
            <p:cNvSpPr/>
            <p:nvPr/>
          </p:nvSpPr>
          <p:spPr bwMode="auto">
            <a:xfrm>
              <a:off x="3722913" y="4651488"/>
              <a:ext cx="6984712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B8E85CF6-BF94-4D62-84F8-7A67A96960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4639735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E341478-DF36-4665-8E28-DB4FEDD83740}"/>
              </a:ext>
            </a:extLst>
          </p:cNvPr>
          <p:cNvGrpSpPr/>
          <p:nvPr/>
        </p:nvGrpSpPr>
        <p:grpSpPr>
          <a:xfrm>
            <a:off x="4010943" y="3244550"/>
            <a:ext cx="7067814" cy="1524000"/>
            <a:chOff x="3646271" y="3177045"/>
            <a:chExt cx="7067814" cy="1524000"/>
          </a:xfrm>
        </p:grpSpPr>
        <p:sp>
          <p:nvSpPr>
            <p:cNvPr id="13" name="2 Marcador de contenido"/>
            <p:cNvSpPr txBox="1"/>
            <p:nvPr/>
          </p:nvSpPr>
          <p:spPr bwMode="auto">
            <a:xfrm>
              <a:off x="3646271" y="3639912"/>
              <a:ext cx="2230437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“规矩”不便操作 </a:t>
              </a:r>
            </a:p>
          </p:txBody>
        </p:sp>
        <p:sp>
          <p:nvSpPr>
            <p:cNvPr id="14" name="2 Marcador de contenido"/>
            <p:cNvSpPr txBox="1"/>
            <p:nvPr/>
          </p:nvSpPr>
          <p:spPr bwMode="auto">
            <a:xfrm>
              <a:off x="6054604" y="3177045"/>
              <a:ext cx="4659481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理论的要求多于行为的约束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很多的“严禁”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实行起来只是“言禁”很多“一定”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实行起来只是“议定”。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8C178EE0-CAEE-4B2A-A090-1CC40115204C}"/>
                </a:ext>
              </a:extLst>
            </p:cNvPr>
            <p:cNvSpPr/>
            <p:nvPr/>
          </p:nvSpPr>
          <p:spPr bwMode="auto">
            <a:xfrm>
              <a:off x="3722912" y="3275422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6E023765-69A2-43C5-B35C-4881210F9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02350" y="3275422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47F25AF6-25FF-4E9E-9D08-C438CD8C86FE}"/>
              </a:ext>
            </a:extLst>
          </p:cNvPr>
          <p:cNvGrpSpPr/>
          <p:nvPr/>
        </p:nvGrpSpPr>
        <p:grpSpPr>
          <a:xfrm>
            <a:off x="967705" y="2922552"/>
            <a:ext cx="3061671" cy="2955917"/>
            <a:chOff x="905856" y="2906390"/>
            <a:chExt cx="3061671" cy="2955917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DA285170-6572-41D6-890A-9394FE78DC30}"/>
                </a:ext>
              </a:extLst>
            </p:cNvPr>
            <p:cNvGrpSpPr/>
            <p:nvPr/>
          </p:nvGrpSpPr>
          <p:grpSpPr>
            <a:xfrm>
              <a:off x="1232754" y="2906390"/>
              <a:ext cx="2418150" cy="2955917"/>
              <a:chOff x="1232754" y="2906390"/>
              <a:chExt cx="2418150" cy="2955917"/>
            </a:xfrm>
          </p:grpSpPr>
          <p:sp>
            <p:nvSpPr>
              <p:cNvPr id="18" name="矩形​​ 24"/>
              <p:cNvSpPr>
                <a:spLocks noChangeArrowheads="1"/>
              </p:cNvSpPr>
              <p:nvPr/>
            </p:nvSpPr>
            <p:spPr bwMode="auto">
              <a:xfrm>
                <a:off x="1601660" y="3639947"/>
                <a:ext cx="1728358" cy="1168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“规矩”</a:t>
                </a:r>
                <a:endParaRPr lang="en-US" altLang="zh-CN" sz="28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脱离实际 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="" xmlns:a16="http://schemas.microsoft.com/office/drawing/2014/main" id="{E139897E-B4C2-4DF0-BD32-4F60AD0AA85E}"/>
                  </a:ext>
                </a:extLst>
              </p:cNvPr>
              <p:cNvSpPr/>
              <p:nvPr/>
            </p:nvSpPr>
            <p:spPr bwMode="auto">
              <a:xfrm>
                <a:off x="1232754" y="2906390"/>
                <a:ext cx="2418150" cy="2955917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六边形 34">
              <a:extLst>
                <a:ext uri="{FF2B5EF4-FFF2-40B4-BE49-F238E27FC236}">
                  <a16:creationId xmlns="" xmlns:a16="http://schemas.microsoft.com/office/drawing/2014/main" id="{B39FC860-D3B0-4928-B89A-F2CBDFE006A5}"/>
                </a:ext>
              </a:extLst>
            </p:cNvPr>
            <p:cNvSpPr/>
            <p:nvPr/>
          </p:nvSpPr>
          <p:spPr>
            <a:xfrm>
              <a:off x="1226294" y="5534784"/>
              <a:ext cx="2422183" cy="32752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六边形 36">
              <a:extLst>
                <a:ext uri="{FF2B5EF4-FFF2-40B4-BE49-F238E27FC236}">
                  <a16:creationId xmlns="" xmlns:a16="http://schemas.microsoft.com/office/drawing/2014/main" id="{91C52C45-BC01-4A8E-B7F0-B74B46A91BBF}"/>
                </a:ext>
              </a:extLst>
            </p:cNvPr>
            <p:cNvSpPr/>
            <p:nvPr/>
          </p:nvSpPr>
          <p:spPr>
            <a:xfrm>
              <a:off x="3313731" y="3616148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六边形 38">
              <a:extLst>
                <a:ext uri="{FF2B5EF4-FFF2-40B4-BE49-F238E27FC236}">
                  <a16:creationId xmlns="" xmlns:a16="http://schemas.microsoft.com/office/drawing/2014/main" id="{F7CD12CA-4E08-4BE7-8E3C-54BF7790324B}"/>
                </a:ext>
              </a:extLst>
            </p:cNvPr>
            <p:cNvSpPr/>
            <p:nvPr/>
          </p:nvSpPr>
          <p:spPr>
            <a:xfrm>
              <a:off x="905856" y="3616147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7D22A73-88AB-4CAD-906F-EF666EA4D616}"/>
              </a:ext>
            </a:extLst>
          </p:cNvPr>
          <p:cNvGrpSpPr/>
          <p:nvPr/>
        </p:nvGrpSpPr>
        <p:grpSpPr>
          <a:xfrm>
            <a:off x="1274763" y="2060848"/>
            <a:ext cx="2664296" cy="740731"/>
            <a:chOff x="1274763" y="1143683"/>
            <a:chExt cx="2664296" cy="74073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34BB221-4C53-49A8-8262-268035800917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8" name="六边形 7">
                <a:extLst>
                  <a:ext uri="{FF2B5EF4-FFF2-40B4-BE49-F238E27FC236}">
                    <a16:creationId xmlns="" xmlns:a16="http://schemas.microsoft.com/office/drawing/2014/main" id="{4DC61FB1-7FAE-4ED8-A971-2B79A08CEAD4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="" xmlns:a16="http://schemas.microsoft.com/office/drawing/2014/main" id="{35436288-3A86-4BC2-8E94-BB02236F969E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箭头: 右 9">
                <a:extLst>
                  <a:ext uri="{FF2B5EF4-FFF2-40B4-BE49-F238E27FC236}">
                    <a16:creationId xmlns="" xmlns:a16="http://schemas.microsoft.com/office/drawing/2014/main" id="{BFAD1FC7-0DE5-4768-9E1F-FB1BE3467A77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22852" y="1252435"/>
              <a:ext cx="204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努力≠成功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72B9E58C-43F6-4D2D-8CEB-EA808BF3DF7D}"/>
              </a:ext>
            </a:extLst>
          </p:cNvPr>
          <p:cNvGrpSpPr/>
          <p:nvPr/>
        </p:nvGrpSpPr>
        <p:grpSpPr>
          <a:xfrm>
            <a:off x="3927996" y="1788694"/>
            <a:ext cx="6991173" cy="1338828"/>
            <a:chOff x="3927996" y="1788694"/>
            <a:chExt cx="6991173" cy="1338828"/>
          </a:xfrm>
        </p:grpSpPr>
        <p:sp>
          <p:nvSpPr>
            <p:cNvPr id="5" name="矩形 4"/>
            <p:cNvSpPr/>
            <p:nvPr/>
          </p:nvSpPr>
          <p:spPr>
            <a:xfrm>
              <a:off x="4254160" y="1788694"/>
              <a:ext cx="525658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努力了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不一定能成功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当然有时不努力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也可能成功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但要想成功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必须要努力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因为：努力了不后悔；奋斗了不遗憾。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784DCF3C-8567-4F8C-B166-A349A92A85C1}"/>
                </a:ext>
              </a:extLst>
            </p:cNvPr>
            <p:cNvSpPr/>
            <p:nvPr/>
          </p:nvSpPr>
          <p:spPr bwMode="auto">
            <a:xfrm>
              <a:off x="3927996" y="1884413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D5EF5443-64A2-4155-AFD0-8591F4D368BE}"/>
                </a:ext>
              </a:extLst>
            </p:cNvPr>
            <p:cNvGrpSpPr/>
            <p:nvPr/>
          </p:nvGrpSpPr>
          <p:grpSpPr>
            <a:xfrm>
              <a:off x="9775852" y="2126027"/>
              <a:ext cx="1143317" cy="740731"/>
              <a:chOff x="9775852" y="2126027"/>
              <a:chExt cx="1143317" cy="740731"/>
            </a:xfrm>
          </p:grpSpPr>
          <p:sp>
            <p:nvSpPr>
              <p:cNvPr id="4" name="六边形 3">
                <a:extLst>
                  <a:ext uri="{FF2B5EF4-FFF2-40B4-BE49-F238E27FC236}">
                    <a16:creationId xmlns="" xmlns:a16="http://schemas.microsoft.com/office/drawing/2014/main" id="{4D3307BE-E78C-4919-975B-CD608F53CE51}"/>
                  </a:ext>
                </a:extLst>
              </p:cNvPr>
              <p:cNvSpPr/>
              <p:nvPr/>
            </p:nvSpPr>
            <p:spPr>
              <a:xfrm>
                <a:off x="9775852" y="2126027"/>
                <a:ext cx="1143317" cy="7407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1" name="图形 10" descr="电子邮件">
                <a:extLst>
                  <a:ext uri="{FF2B5EF4-FFF2-40B4-BE49-F238E27FC236}">
                    <a16:creationId xmlns="" xmlns:a16="http://schemas.microsoft.com/office/drawing/2014/main" id="{60551CCE-8897-4D56-A2BC-E47D596FF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5291" y="2143851"/>
                <a:ext cx="624438" cy="624438"/>
              </a:xfrm>
              <a:prstGeom prst="rect">
                <a:avLst/>
              </a:prstGeom>
            </p:spPr>
          </p:pic>
        </p:grp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A075F64-75D2-4167-AA16-275A54F72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5631" y="3429000"/>
            <a:ext cx="4079723" cy="237877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7C72777A-0636-45AD-A39E-507B9222D3A6}"/>
              </a:ext>
            </a:extLst>
          </p:cNvPr>
          <p:cNvGrpSpPr/>
          <p:nvPr/>
        </p:nvGrpSpPr>
        <p:grpSpPr>
          <a:xfrm>
            <a:off x="1374490" y="3573016"/>
            <a:ext cx="4796085" cy="1685911"/>
            <a:chOff x="1334086" y="3645024"/>
            <a:chExt cx="4796085" cy="1685911"/>
          </a:xfrm>
        </p:grpSpPr>
        <p:sp>
          <p:nvSpPr>
            <p:cNvPr id="6" name="矩形 5"/>
            <p:cNvSpPr/>
            <p:nvPr/>
          </p:nvSpPr>
          <p:spPr>
            <a:xfrm>
              <a:off x="1665799" y="3645024"/>
              <a:ext cx="4464372" cy="168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人一生都买不到的药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后悔药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人一生最难受的就是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8" name="六边形 17">
              <a:extLst>
                <a:ext uri="{FF2B5EF4-FFF2-40B4-BE49-F238E27FC236}">
                  <a16:creationId xmlns="" xmlns:a16="http://schemas.microsoft.com/office/drawing/2014/main" id="{0FD3E95B-F0C3-45CE-82E2-1EB29ABE5766}"/>
                </a:ext>
              </a:extLst>
            </p:cNvPr>
            <p:cNvSpPr/>
            <p:nvPr/>
          </p:nvSpPr>
          <p:spPr>
            <a:xfrm>
              <a:off x="1334086" y="4089566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六边形 19">
              <a:extLst>
                <a:ext uri="{FF2B5EF4-FFF2-40B4-BE49-F238E27FC236}">
                  <a16:creationId xmlns="" xmlns:a16="http://schemas.microsoft.com/office/drawing/2014/main" id="{B13A5F77-AD58-4322-8CC0-DFB26DC5CA08}"/>
                </a:ext>
              </a:extLst>
            </p:cNvPr>
            <p:cNvSpPr/>
            <p:nvPr/>
          </p:nvSpPr>
          <p:spPr>
            <a:xfrm>
              <a:off x="1334086" y="4933011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040115F-9513-40E5-9126-6757CC933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4672" y="2402738"/>
            <a:ext cx="78405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通常简称为情商，</a:t>
            </a:r>
            <a:r>
              <a:rPr lang="en-US" altLang="zh-CN" sz="28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EQ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，是一种自我情绪控制能力的指数，由美国心理学家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彼德</a:t>
            </a:r>
            <a:r>
              <a:rPr lang="en-US" altLang="zh-CN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萨洛维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于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1991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年创立，属于发展心理学范畴。它主要是指人在情绪、情感、意志、耐受挫折等方面的品质。</a:t>
            </a:r>
          </a:p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丹尼尔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高尔曼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(Daniel </a:t>
            </a:r>
            <a:r>
              <a:rPr lang="en-US" altLang="zh-CN" kern="0" dirty="0" err="1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Goleman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和其他几个研究者，揭露了情绪商数的概念并声称它至少像更传统的“智力”一样重要。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跟</a:t>
            </a:r>
            <a:r>
              <a:rPr lang="en-US" altLang="zh-CN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IQ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不一样，情绪智商可经人指导而改善。</a:t>
            </a:r>
          </a:p>
        </p:txBody>
      </p:sp>
      <p:sp>
        <p:nvSpPr>
          <p:cNvPr id="4" name="矩形 3"/>
          <p:cNvSpPr/>
          <p:nvPr/>
        </p:nvSpPr>
        <p:spPr>
          <a:xfrm>
            <a:off x="578047" y="495566"/>
            <a:ext cx="511710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i="1" dirty="0">
                <a:ln w="18415" cmpd="sng">
                  <a:solidFill>
                    <a:srgbClr val="F01734"/>
                  </a:solidFill>
                  <a:prstDash val="solid"/>
                </a:ln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IQ&amp;EQ</a:t>
            </a:r>
            <a:endParaRPr lang="zh-CN" altLang="en-US" sz="11500" i="1" dirty="0">
              <a:ln w="18415" cmpd="sng">
                <a:solidFill>
                  <a:srgbClr val="F01734"/>
                </a:solidFill>
                <a:prstDash val="solid"/>
              </a:ln>
              <a:solidFill>
                <a:srgbClr val="F0173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6052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71F320C-B164-407B-A6E8-562AD89F5951}"/>
              </a:ext>
            </a:extLst>
          </p:cNvPr>
          <p:cNvGrpSpPr/>
          <p:nvPr/>
        </p:nvGrpSpPr>
        <p:grpSpPr>
          <a:xfrm>
            <a:off x="1130623" y="2605242"/>
            <a:ext cx="10461564" cy="935406"/>
            <a:chOff x="914598" y="2243361"/>
            <a:chExt cx="10461564" cy="935406"/>
          </a:xfrm>
        </p:grpSpPr>
        <p:cxnSp>
          <p:nvCxnSpPr>
            <p:cNvPr id="11" name="直接连接符 23">
              <a:extLst>
                <a:ext uri="{FF2B5EF4-FFF2-40B4-BE49-F238E27FC236}">
                  <a16:creationId xmlns="" xmlns:a16="http://schemas.microsoft.com/office/drawing/2014/main" id="{2E2EDF0E-BEB3-46E9-9D57-72E435A2CE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3160115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  <p:sp>
          <p:nvSpPr>
            <p:cNvPr id="12" name="圆角矩形 44">
              <a:extLst>
                <a:ext uri="{FF2B5EF4-FFF2-40B4-BE49-F238E27FC236}">
                  <a16:creationId xmlns="" xmlns:a16="http://schemas.microsoft.com/office/drawing/2014/main" id="{CB9861D6-27E5-4948-9297-33F7CF18A931}"/>
                </a:ext>
              </a:extLst>
            </p:cNvPr>
            <p:cNvSpPr/>
            <p:nvPr/>
          </p:nvSpPr>
          <p:spPr>
            <a:xfrm>
              <a:off x="914598" y="2243361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用制度保证信用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​​ 8">
              <a:extLst>
                <a:ext uri="{FF2B5EF4-FFF2-40B4-BE49-F238E27FC236}">
                  <a16:creationId xmlns="" xmlns:a16="http://schemas.microsoft.com/office/drawing/2014/main" id="{3C5597D8-D49B-4751-9C9A-23215DC7DB17}"/>
                </a:ext>
              </a:extLst>
            </p:cNvPr>
            <p:cNvSpPr/>
            <p:nvPr/>
          </p:nvSpPr>
          <p:spPr>
            <a:xfrm>
              <a:off x="2992538" y="2255437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制度的信用比信用的制度更重要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制度的“虚头”给自由裁量以空间。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诚信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文化重在熏陶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教育重在氛围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大学不是因为有大楼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而是因为有大师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净空大师→陈小旭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医死明智人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药治有缘人→大黄治好病无功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人参医死人无过。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594D6603-BB5E-4C63-8F9E-2DE85F80A183}"/>
              </a:ext>
            </a:extLst>
          </p:cNvPr>
          <p:cNvGrpSpPr/>
          <p:nvPr/>
        </p:nvGrpSpPr>
        <p:grpSpPr>
          <a:xfrm>
            <a:off x="1130623" y="3750356"/>
            <a:ext cx="10008990" cy="923330"/>
            <a:chOff x="914598" y="3621780"/>
            <a:chExt cx="10008990" cy="923330"/>
          </a:xfrm>
        </p:grpSpPr>
        <p:sp>
          <p:nvSpPr>
            <p:cNvPr id="10" name="圆角矩形 44">
              <a:extLst>
                <a:ext uri="{FF2B5EF4-FFF2-40B4-BE49-F238E27FC236}">
                  <a16:creationId xmlns="" xmlns:a16="http://schemas.microsoft.com/office/drawing/2014/main" id="{280CFF6B-ED82-4621-B34F-7A12D398EEB1}"/>
                </a:ext>
              </a:extLst>
            </p:cNvPr>
            <p:cNvSpPr/>
            <p:nvPr/>
          </p:nvSpPr>
          <p:spPr>
            <a:xfrm>
              <a:off x="914598" y="3691925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用技术保证信用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​​ 1">
              <a:extLst>
                <a:ext uri="{FF2B5EF4-FFF2-40B4-BE49-F238E27FC236}">
                  <a16:creationId xmlns="" xmlns:a16="http://schemas.microsoft.com/office/drawing/2014/main" id="{94B30BE8-CECC-4371-943C-1D4EFC837F66}"/>
                </a:ext>
              </a:extLst>
            </p:cNvPr>
            <p:cNvSpPr/>
            <p:nvPr/>
          </p:nvSpPr>
          <p:spPr>
            <a:xfrm>
              <a:off x="2993833" y="3621780"/>
              <a:ext cx="68236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①门童插手入裤袋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缝合裤袋；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②铁路路枕防行人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一步不够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两步不及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③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普京解决会议低效率高成本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改变椅子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改变灯光。</a:t>
              </a:r>
            </a:p>
          </p:txBody>
        </p:sp>
        <p:cxnSp>
          <p:nvCxnSpPr>
            <p:cNvPr id="26" name="直接连接符 23">
              <a:extLst>
                <a:ext uri="{FF2B5EF4-FFF2-40B4-BE49-F238E27FC236}">
                  <a16:creationId xmlns="" xmlns:a16="http://schemas.microsoft.com/office/drawing/2014/main" id="{49CCB041-15D8-48EC-AE7B-234549BB4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4545110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A27C28D-E5C3-477E-B040-53AD494168BB}"/>
              </a:ext>
            </a:extLst>
          </p:cNvPr>
          <p:cNvGrpSpPr/>
          <p:nvPr/>
        </p:nvGrpSpPr>
        <p:grpSpPr>
          <a:xfrm>
            <a:off x="1130623" y="4883394"/>
            <a:ext cx="10461564" cy="1012127"/>
            <a:chOff x="914598" y="5009161"/>
            <a:chExt cx="10461564" cy="1012127"/>
          </a:xfrm>
        </p:grpSpPr>
        <p:sp>
          <p:nvSpPr>
            <p:cNvPr id="14" name="圆角矩形 44">
              <a:extLst>
                <a:ext uri="{FF2B5EF4-FFF2-40B4-BE49-F238E27FC236}">
                  <a16:creationId xmlns="" xmlns:a16="http://schemas.microsoft.com/office/drawing/2014/main" id="{A54EF6A1-B8D6-463C-AE5B-E4E9547E349B}"/>
                </a:ext>
              </a:extLst>
            </p:cNvPr>
            <p:cNvSpPr/>
            <p:nvPr/>
          </p:nvSpPr>
          <p:spPr>
            <a:xfrm>
              <a:off x="929262" y="5076919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用经历证明信用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​​ 9">
              <a:extLst>
                <a:ext uri="{FF2B5EF4-FFF2-40B4-BE49-F238E27FC236}">
                  <a16:creationId xmlns="" xmlns:a16="http://schemas.microsoft.com/office/drawing/2014/main" id="{35953B02-C34F-469A-826B-F30E0AEC7846}"/>
                </a:ext>
              </a:extLst>
            </p:cNvPr>
            <p:cNvSpPr/>
            <p:nvPr/>
          </p:nvSpPr>
          <p:spPr>
            <a:xfrm>
              <a:off x="2992538" y="5009161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从来不借钱的人，无法证明其信用程度（银行）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河南人惹谁了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在社会上引起了很大反响，也引起了河南省委的高度重视，要求各级干部认真读该书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道德是高线，法律是底线，连底线都不保，还谈什么道德？</a:t>
              </a:r>
            </a:p>
          </p:txBody>
        </p:sp>
        <p:cxnSp>
          <p:nvCxnSpPr>
            <p:cNvPr id="27" name="直接连接符 23">
              <a:extLst>
                <a:ext uri="{FF2B5EF4-FFF2-40B4-BE49-F238E27FC236}">
                  <a16:creationId xmlns="" xmlns:a16="http://schemas.microsoft.com/office/drawing/2014/main" id="{EB7455A4-A271-46D7-9E47-553653BB7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6021288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AAF8BAF-3D0E-432A-833E-9FA3CC42E200}"/>
              </a:ext>
            </a:extLst>
          </p:cNvPr>
          <p:cNvGrpSpPr/>
          <p:nvPr/>
        </p:nvGrpSpPr>
        <p:grpSpPr>
          <a:xfrm>
            <a:off x="1268119" y="999922"/>
            <a:ext cx="9655469" cy="1100599"/>
            <a:chOff x="1202631" y="967036"/>
            <a:chExt cx="9655469" cy="1100599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2AFC9A6F-E375-4C00-A122-3706FB4848D8}"/>
                </a:ext>
              </a:extLst>
            </p:cNvPr>
            <p:cNvGrpSpPr/>
            <p:nvPr/>
          </p:nvGrpSpPr>
          <p:grpSpPr>
            <a:xfrm>
              <a:off x="1202631" y="1326904"/>
              <a:ext cx="2664296" cy="740731"/>
              <a:chOff x="1274763" y="1143683"/>
              <a:chExt cx="2664296" cy="74073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FAE728C4-DCE5-4B60-B0A1-FA82D1128920}"/>
                  </a:ext>
                </a:extLst>
              </p:cNvPr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3" name="六边形 22">
                  <a:extLst>
                    <a:ext uri="{FF2B5EF4-FFF2-40B4-BE49-F238E27FC236}">
                      <a16:creationId xmlns="" xmlns:a16="http://schemas.microsoft.com/office/drawing/2014/main" id="{A996E17A-FE70-488F-A56B-2D8DAB308D7A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箭头: 右 23">
                  <a:extLst>
                    <a:ext uri="{FF2B5EF4-FFF2-40B4-BE49-F238E27FC236}">
                      <a16:creationId xmlns="" xmlns:a16="http://schemas.microsoft.com/office/drawing/2014/main" id="{CDF7032E-BE00-4ED7-BA88-BA5D83046EAB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>
                  <a:extLst>
                    <a:ext uri="{FF2B5EF4-FFF2-40B4-BE49-F238E27FC236}">
                      <a16:creationId xmlns="" xmlns:a16="http://schemas.microsoft.com/office/drawing/2014/main" id="{F005FDEE-7191-406E-BC8E-A896CECEB454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513972" y="1252435"/>
                <a:ext cx="2185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信用≠信誉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54195" y="967036"/>
              <a:ext cx="6264696" cy="103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信用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经济学概念                 </a:t>
              </a: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信誉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社会学概念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7C98E947-E01D-4A5A-991D-D2A4A5C260DC}"/>
                </a:ext>
              </a:extLst>
            </p:cNvPr>
            <p:cNvSpPr/>
            <p:nvPr/>
          </p:nvSpPr>
          <p:spPr bwMode="auto">
            <a:xfrm>
              <a:off x="3866927" y="1326903"/>
              <a:ext cx="6991173" cy="74073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7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7DF7E58-8CC0-4EDC-AF42-4ABB8DE379EB}"/>
              </a:ext>
            </a:extLst>
          </p:cNvPr>
          <p:cNvGrpSpPr/>
          <p:nvPr/>
        </p:nvGrpSpPr>
        <p:grpSpPr>
          <a:xfrm>
            <a:off x="2642791" y="1949902"/>
            <a:ext cx="6912768" cy="2591857"/>
            <a:chOff x="3237161" y="2344535"/>
            <a:chExt cx="5294453" cy="2591857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C6343700-E8BF-4790-A5D8-3882F964C2B1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03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63C08CCB-9FB9-491D-A312-D4EC3C8492CB}"/>
                </a:ext>
              </a:extLst>
            </p:cNvPr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强化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个理念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4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832A347-4D9B-4549-8A1F-C751BBD04053}"/>
              </a:ext>
            </a:extLst>
          </p:cNvPr>
          <p:cNvGrpSpPr/>
          <p:nvPr/>
        </p:nvGrpSpPr>
        <p:grpSpPr>
          <a:xfrm>
            <a:off x="1250962" y="1392645"/>
            <a:ext cx="3394209" cy="740731"/>
            <a:chOff x="450726" y="1340768"/>
            <a:chExt cx="3394209" cy="740731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A6B4C428-6D1C-4C3F-B8DD-B139D3593F90}"/>
                </a:ext>
              </a:extLst>
            </p:cNvPr>
            <p:cNvGrpSpPr/>
            <p:nvPr/>
          </p:nvGrpSpPr>
          <p:grpSpPr>
            <a:xfrm>
              <a:off x="507906" y="1340768"/>
              <a:ext cx="3300827" cy="740731"/>
              <a:chOff x="482551" y="1354728"/>
              <a:chExt cx="3300827" cy="740731"/>
            </a:xfrm>
          </p:grpSpPr>
          <p:sp>
            <p:nvSpPr>
              <p:cNvPr id="2" name="六边形 1">
                <a:extLst>
                  <a:ext uri="{FF2B5EF4-FFF2-40B4-BE49-F238E27FC236}">
                    <a16:creationId xmlns="" xmlns:a16="http://schemas.microsoft.com/office/drawing/2014/main" id="{F8971012-99E7-4C35-9CC0-BFD9BB12D155}"/>
                  </a:ext>
                </a:extLst>
              </p:cNvPr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" name="箭头: 右 2">
                <a:extLst>
                  <a:ext uri="{FF2B5EF4-FFF2-40B4-BE49-F238E27FC236}">
                    <a16:creationId xmlns="" xmlns:a16="http://schemas.microsoft.com/office/drawing/2014/main" id="{1175D9E8-1512-4C53-9E8A-7E3858EA6CCE}"/>
                  </a:ext>
                </a:extLst>
              </p:cNvPr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50726" y="1463481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有奔头就会有劲头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AB3F555B-7F1C-4DF2-9269-F38C7F9EF4C9}"/>
              </a:ext>
            </a:extLst>
          </p:cNvPr>
          <p:cNvGrpSpPr/>
          <p:nvPr/>
        </p:nvGrpSpPr>
        <p:grpSpPr>
          <a:xfrm>
            <a:off x="1291452" y="2112582"/>
            <a:ext cx="9615445" cy="990859"/>
            <a:chOff x="1274763" y="2125877"/>
            <a:chExt cx="9615445" cy="990859"/>
          </a:xfrm>
        </p:grpSpPr>
        <p:sp>
          <p:nvSpPr>
            <p:cNvPr id="5" name="矩形 2"/>
            <p:cNvSpPr>
              <a:spLocks noChangeArrowheads="1"/>
            </p:cNvSpPr>
            <p:nvPr/>
          </p:nvSpPr>
          <p:spPr bwMode="auto">
            <a:xfrm>
              <a:off x="2155523" y="2146714"/>
              <a:ext cx="7887304" cy="824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让人看到预期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     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让人充满希望。     设计好未来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33E7742F-C51E-42AD-B4CE-FB74B8D56349}"/>
                </a:ext>
              </a:extLst>
            </p:cNvPr>
            <p:cNvSpPr/>
            <p:nvPr/>
          </p:nvSpPr>
          <p:spPr bwMode="auto">
            <a:xfrm>
              <a:off x="1274763" y="2125877"/>
              <a:ext cx="9615445" cy="9908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419E0298-94AE-4256-AAB6-C5217D574631}"/>
              </a:ext>
            </a:extLst>
          </p:cNvPr>
          <p:cNvGrpSpPr/>
          <p:nvPr/>
        </p:nvGrpSpPr>
        <p:grpSpPr>
          <a:xfrm>
            <a:off x="1258072" y="5517232"/>
            <a:ext cx="9648825" cy="380796"/>
            <a:chOff x="1274763" y="5424692"/>
            <a:chExt cx="9648825" cy="380796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7B895F89-1D5D-41AF-83E4-DA59791D6BF5}"/>
                </a:ext>
              </a:extLst>
            </p:cNvPr>
            <p:cNvSpPr/>
            <p:nvPr/>
          </p:nvSpPr>
          <p:spPr>
            <a:xfrm>
              <a:off x="1415559" y="5424692"/>
              <a:ext cx="950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宽容不是庇护和放纵，更不是软弱和迁就；它蕴藉以柔克刚的坚韧，它包含人际关系的温馨。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22C9BC3C-D74B-447E-9F3D-9EBAD1C07C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4763" y="5805488"/>
              <a:ext cx="95769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3DDBAB71-C1CF-46B6-AA74-3D9C52AC891B}"/>
              </a:ext>
            </a:extLst>
          </p:cNvPr>
          <p:cNvGrpSpPr/>
          <p:nvPr/>
        </p:nvGrpSpPr>
        <p:grpSpPr>
          <a:xfrm>
            <a:off x="1308141" y="3295245"/>
            <a:ext cx="9615445" cy="1823576"/>
            <a:chOff x="1308141" y="3295245"/>
            <a:chExt cx="9615445" cy="1823576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0687C213-AE3D-43E6-9F27-A635C3FA1C76}"/>
                </a:ext>
              </a:extLst>
            </p:cNvPr>
            <p:cNvGrpSpPr/>
            <p:nvPr/>
          </p:nvGrpSpPr>
          <p:grpSpPr>
            <a:xfrm>
              <a:off x="1308141" y="3295245"/>
              <a:ext cx="9615445" cy="1823576"/>
              <a:chOff x="1308141" y="3295245"/>
              <a:chExt cx="9615445" cy="1823576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="" xmlns:a16="http://schemas.microsoft.com/office/drawing/2014/main" id="{CC2D2EEB-5550-4B81-80D5-538953391437}"/>
                  </a:ext>
                </a:extLst>
              </p:cNvPr>
              <p:cNvGrpSpPr/>
              <p:nvPr/>
            </p:nvGrpSpPr>
            <p:grpSpPr>
              <a:xfrm>
                <a:off x="1308142" y="3818879"/>
                <a:ext cx="3474019" cy="740731"/>
                <a:chOff x="474749" y="4212187"/>
                <a:chExt cx="3474019" cy="740731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="" xmlns:a16="http://schemas.microsoft.com/office/drawing/2014/main" id="{AEE3B161-66F8-43F9-A271-18D4E26C3A7D}"/>
                    </a:ext>
                  </a:extLst>
                </p:cNvPr>
                <p:cNvGrpSpPr/>
                <p:nvPr/>
              </p:nvGrpSpPr>
              <p:grpSpPr>
                <a:xfrm>
                  <a:off x="474749" y="4212187"/>
                  <a:ext cx="3300827" cy="740731"/>
                  <a:chOff x="482551" y="1354728"/>
                  <a:chExt cx="3300827" cy="740731"/>
                </a:xfrm>
              </p:grpSpPr>
              <p:sp>
                <p:nvSpPr>
                  <p:cNvPr id="17" name="六边形 16">
                    <a:extLst>
                      <a:ext uri="{FF2B5EF4-FFF2-40B4-BE49-F238E27FC236}">
                        <a16:creationId xmlns="" xmlns:a16="http://schemas.microsoft.com/office/drawing/2014/main" id="{0611A29F-2815-4BAA-AF36-6FB1D5D015D0}"/>
                      </a:ext>
                    </a:extLst>
                  </p:cNvPr>
                  <p:cNvSpPr/>
                  <p:nvPr/>
                </p:nvSpPr>
                <p:spPr>
                  <a:xfrm>
                    <a:off x="482551" y="1354728"/>
                    <a:ext cx="3278967" cy="740731"/>
                  </a:xfrm>
                  <a:prstGeom prst="hexagon">
                    <a:avLst>
                      <a:gd name="adj" fmla="val 0"/>
                      <a:gd name="vf" fmla="val 1154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箭头: 右 17">
                    <a:extLst>
                      <a:ext uri="{FF2B5EF4-FFF2-40B4-BE49-F238E27FC236}">
                        <a16:creationId xmlns="" xmlns:a16="http://schemas.microsoft.com/office/drawing/2014/main" id="{55B219B9-462A-4373-96EA-8B0CD29CB28B}"/>
                      </a:ext>
                    </a:extLst>
                  </p:cNvPr>
                  <p:cNvSpPr/>
                  <p:nvPr/>
                </p:nvSpPr>
                <p:spPr>
                  <a:xfrm>
                    <a:off x="3450327" y="1577088"/>
                    <a:ext cx="333051" cy="296009"/>
                  </a:xfrm>
                  <a:prstGeom prst="rightArrow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" name="文本框 6">
                  <a:extLst>
                    <a:ext uri="{FF2B5EF4-FFF2-40B4-BE49-F238E27FC236}">
                      <a16:creationId xmlns="" xmlns:a16="http://schemas.microsoft.com/office/drawing/2014/main" id="{9BE23731-4C3F-4F40-80C6-EA891C150A24}"/>
                    </a:ext>
                  </a:extLst>
                </p:cNvPr>
                <p:cNvSpPr txBox="1"/>
                <p:nvPr/>
              </p:nvSpPr>
              <p:spPr>
                <a:xfrm>
                  <a:off x="554559" y="4320322"/>
                  <a:ext cx="3394209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宽容是一种美德</a:t>
                  </a:r>
                </a:p>
              </p:txBody>
            </p:sp>
          </p:grpSp>
          <p:sp>
            <p:nvSpPr>
              <p:cNvPr id="10" name="矩形 2">
                <a:extLst>
                  <a:ext uri="{FF2B5EF4-FFF2-40B4-BE49-F238E27FC236}">
                    <a16:creationId xmlns="" xmlns:a16="http://schemas.microsoft.com/office/drawing/2014/main" id="{FF203FA2-FC81-4528-B3C1-FF2FA0316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047" y="3295245"/>
                <a:ext cx="3024336" cy="18235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能解开胸中的心结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能融化眉宇的忧伤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能集纳人言的荆棘。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D9E998B7-2949-41DE-AD77-BCBD97E04A2C}"/>
                  </a:ext>
                </a:extLst>
              </p:cNvPr>
              <p:cNvSpPr/>
              <p:nvPr/>
            </p:nvSpPr>
            <p:spPr bwMode="auto">
              <a:xfrm>
                <a:off x="1308141" y="3456432"/>
                <a:ext cx="9615445" cy="159681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81EC0016-E202-4695-963D-7C5BA1CD256F}"/>
                </a:ext>
              </a:extLst>
            </p:cNvPr>
            <p:cNvSpPr/>
            <p:nvPr/>
          </p:nvSpPr>
          <p:spPr bwMode="auto">
            <a:xfrm>
              <a:off x="8136269" y="3666745"/>
              <a:ext cx="2747160" cy="11304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>
              <a:extLst>
                <a:ext uri="{FF2B5EF4-FFF2-40B4-BE49-F238E27FC236}">
                  <a16:creationId xmlns="" xmlns:a16="http://schemas.microsoft.com/office/drawing/2014/main" id="{18D5F938-BB57-439E-869B-D594238AF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093" y="3717279"/>
              <a:ext cx="2114570" cy="109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68E16AB-B3E8-4611-85B7-BF5D195F2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065" y="2462213"/>
            <a:ext cx="3271800" cy="21812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FF20492-A536-42ED-BC7C-C7B4D84292EA}"/>
              </a:ext>
            </a:extLst>
          </p:cNvPr>
          <p:cNvGrpSpPr/>
          <p:nvPr/>
        </p:nvGrpSpPr>
        <p:grpSpPr>
          <a:xfrm>
            <a:off x="1013094" y="1379656"/>
            <a:ext cx="9893803" cy="4425832"/>
            <a:chOff x="1013094" y="1379656"/>
            <a:chExt cx="9893803" cy="4425832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2C18D6C5-6ED3-4AC5-9C59-0029FB3D065C}"/>
                </a:ext>
              </a:extLst>
            </p:cNvPr>
            <p:cNvGrpSpPr/>
            <p:nvPr/>
          </p:nvGrpSpPr>
          <p:grpSpPr>
            <a:xfrm>
              <a:off x="2138735" y="1379656"/>
              <a:ext cx="3581668" cy="740731"/>
              <a:chOff x="4615572" y="920793"/>
              <a:chExt cx="3581668" cy="740731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="" xmlns:a16="http://schemas.microsoft.com/office/drawing/2014/main" id="{9F4941D4-3840-4EB9-9070-6EA9A10A5A6B}"/>
                  </a:ext>
                </a:extLst>
              </p:cNvPr>
              <p:cNvGrpSpPr/>
              <p:nvPr/>
            </p:nvGrpSpPr>
            <p:grpSpPr>
              <a:xfrm>
                <a:off x="4615572" y="920793"/>
                <a:ext cx="3300827" cy="740731"/>
                <a:chOff x="482551" y="1354728"/>
                <a:chExt cx="3300827" cy="740731"/>
              </a:xfrm>
            </p:grpSpPr>
            <p:sp>
              <p:nvSpPr>
                <p:cNvPr id="7" name="六边形 6">
                  <a:extLst>
                    <a:ext uri="{FF2B5EF4-FFF2-40B4-BE49-F238E27FC236}">
                      <a16:creationId xmlns="" xmlns:a16="http://schemas.microsoft.com/office/drawing/2014/main" id="{482A530B-7D68-450D-AC27-5A4D13162CAF}"/>
                    </a:ext>
                  </a:extLst>
                </p:cNvPr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箭头: 右 7">
                  <a:extLst>
                    <a:ext uri="{FF2B5EF4-FFF2-40B4-BE49-F238E27FC236}">
                      <a16:creationId xmlns="" xmlns:a16="http://schemas.microsoft.com/office/drawing/2014/main" id="{24A9E197-9830-45B2-B9A5-4B92C9A40DC7}"/>
                    </a:ext>
                  </a:extLst>
                </p:cNvPr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803031" y="1029546"/>
                <a:ext cx="3394209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有位一定要有为</a:t>
                </a:r>
              </a:p>
            </p:txBody>
          </p:sp>
        </p:grp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13094" y="2709537"/>
              <a:ext cx="6660584" cy="16865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花无百日红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月无四季圆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人应该在有位的时刻打下有为的印记。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F0C531F4-F707-4398-B507-C1221C5B5352}"/>
                </a:ext>
              </a:extLst>
            </p:cNvPr>
            <p:cNvSpPr/>
            <p:nvPr/>
          </p:nvSpPr>
          <p:spPr bwMode="auto">
            <a:xfrm>
              <a:off x="1291452" y="2112582"/>
              <a:ext cx="9615445" cy="369290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="" xmlns:a16="http://schemas.microsoft.com/office/drawing/2014/main" id="{A7C6F2B8-7D6D-40D0-B1FC-DB7086E64395}"/>
                </a:ext>
              </a:extLst>
            </p:cNvPr>
            <p:cNvSpPr/>
            <p:nvPr/>
          </p:nvSpPr>
          <p:spPr>
            <a:xfrm>
              <a:off x="1827544" y="5064757"/>
              <a:ext cx="8376087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8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93988CC-BEF6-41F5-9114-CC80C1FAF214}"/>
              </a:ext>
            </a:extLst>
          </p:cNvPr>
          <p:cNvGrpSpPr/>
          <p:nvPr/>
        </p:nvGrpSpPr>
        <p:grpSpPr>
          <a:xfrm>
            <a:off x="1328416" y="1991390"/>
            <a:ext cx="3581668" cy="740731"/>
            <a:chOff x="4615572" y="920793"/>
            <a:chExt cx="3581668" cy="740731"/>
          </a:xfrm>
        </p:grpSpPr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5A884392-54BB-4DCD-B006-A136AA66A9F3}"/>
                </a:ext>
              </a:extLst>
            </p:cNvPr>
            <p:cNvGrpSpPr/>
            <p:nvPr/>
          </p:nvGrpSpPr>
          <p:grpSpPr>
            <a:xfrm>
              <a:off x="4615572" y="920793"/>
              <a:ext cx="3300827" cy="740731"/>
              <a:chOff x="482551" y="1354728"/>
              <a:chExt cx="3300827" cy="740731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="" xmlns:a16="http://schemas.microsoft.com/office/drawing/2014/main" id="{8A5D37AD-D298-4CB4-B04A-A07ECE50A05D}"/>
                  </a:ext>
                </a:extLst>
              </p:cNvPr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箭头: 右 14">
                <a:extLst>
                  <a:ext uri="{FF2B5EF4-FFF2-40B4-BE49-F238E27FC236}">
                    <a16:creationId xmlns="" xmlns:a16="http://schemas.microsoft.com/office/drawing/2014/main" id="{D72BA8B2-DB1A-4841-8903-304CBC68FBB9}"/>
                  </a:ext>
                </a:extLst>
              </p:cNvPr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803031" y="1018860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求知必须重成本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94719" y="3039125"/>
            <a:ext cx="7918450" cy="87504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假如你认为教育是昂贵的话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不妨评估无知的代价有多大。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哈佛大学校长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Devek.Bok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BA5C32A-95B6-4DDD-82C6-8799D6EE4912}"/>
              </a:ext>
            </a:extLst>
          </p:cNvPr>
          <p:cNvGrpSpPr/>
          <p:nvPr/>
        </p:nvGrpSpPr>
        <p:grpSpPr>
          <a:xfrm>
            <a:off x="4928128" y="2050375"/>
            <a:ext cx="5832475" cy="841335"/>
            <a:chOff x="3108539" y="2087639"/>
            <a:chExt cx="5832475" cy="84133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108539" y="2559000"/>
              <a:ext cx="5832475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非志无以成学，非学无以广才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08539" y="2087639"/>
              <a:ext cx="5668963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不支付成本的求知，是缺乏压力的，也是没有动力的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3D81D7F-C806-48BA-A772-06A1EBCFDE9B}"/>
              </a:ext>
            </a:extLst>
          </p:cNvPr>
          <p:cNvSpPr/>
          <p:nvPr/>
        </p:nvSpPr>
        <p:spPr bwMode="auto">
          <a:xfrm>
            <a:off x="1291452" y="1988448"/>
            <a:ext cx="9615445" cy="194460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3EB1B2AE-4DA1-4078-BF8C-C31A2CA137B1}"/>
              </a:ext>
            </a:extLst>
          </p:cNvPr>
          <p:cNvGrpSpPr/>
          <p:nvPr/>
        </p:nvGrpSpPr>
        <p:grpSpPr>
          <a:xfrm>
            <a:off x="1291451" y="4551832"/>
            <a:ext cx="9615445" cy="1274899"/>
            <a:chOff x="1291451" y="4314341"/>
            <a:chExt cx="9615445" cy="1274899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5B585442-95DB-4333-BD42-A72C8EF134CD}"/>
                </a:ext>
              </a:extLst>
            </p:cNvPr>
            <p:cNvGrpSpPr/>
            <p:nvPr/>
          </p:nvGrpSpPr>
          <p:grpSpPr>
            <a:xfrm>
              <a:off x="1317485" y="4646147"/>
              <a:ext cx="3300827" cy="740731"/>
              <a:chOff x="7296264" y="4234106"/>
              <a:chExt cx="3300827" cy="740731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9C4D4365-486E-46CC-91DC-7D7F43F1D653}"/>
                  </a:ext>
                </a:extLst>
              </p:cNvPr>
              <p:cNvGrpSpPr/>
              <p:nvPr/>
            </p:nvGrpSpPr>
            <p:grpSpPr>
              <a:xfrm>
                <a:off x="7296264" y="4234106"/>
                <a:ext cx="3300827" cy="740731"/>
                <a:chOff x="482551" y="1354728"/>
                <a:chExt cx="3300827" cy="740731"/>
              </a:xfrm>
            </p:grpSpPr>
            <p:sp>
              <p:nvSpPr>
                <p:cNvPr id="25" name="六边形 24">
                  <a:extLst>
                    <a:ext uri="{FF2B5EF4-FFF2-40B4-BE49-F238E27FC236}">
                      <a16:creationId xmlns="" xmlns:a16="http://schemas.microsoft.com/office/drawing/2014/main" id="{C1EA6828-20BA-496E-952B-C879C7093B94}"/>
                    </a:ext>
                  </a:extLst>
                </p:cNvPr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>
                  <a:extLst>
                    <a:ext uri="{FF2B5EF4-FFF2-40B4-BE49-F238E27FC236}">
                      <a16:creationId xmlns="" xmlns:a16="http://schemas.microsoft.com/office/drawing/2014/main" id="{7377AD2D-54CC-4B77-A02F-D6BE2ECB1544}"/>
                    </a:ext>
                  </a:extLst>
                </p:cNvPr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5B614BD1-BF53-4ED0-A04B-73FC0C726608}"/>
                  </a:ext>
                </a:extLst>
              </p:cNvPr>
              <p:cNvSpPr txBox="1"/>
              <p:nvPr/>
            </p:nvSpPr>
            <p:spPr>
              <a:xfrm>
                <a:off x="7723776" y="4342862"/>
                <a:ext cx="240784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有讲究的学习</a:t>
                </a: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2D27EAB2-A9D7-46F3-BAF5-0297DA821C5D}"/>
                </a:ext>
              </a:extLst>
            </p:cNvPr>
            <p:cNvSpPr/>
            <p:nvPr/>
          </p:nvSpPr>
          <p:spPr bwMode="auto">
            <a:xfrm>
              <a:off x="1291451" y="4314341"/>
              <a:ext cx="9615445" cy="127489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87EE5E0B-D5D5-433B-B4C0-966B9ACA74AA}"/>
                </a:ext>
              </a:extLst>
            </p:cNvPr>
            <p:cNvGrpSpPr/>
            <p:nvPr/>
          </p:nvGrpSpPr>
          <p:grpSpPr>
            <a:xfrm>
              <a:off x="5739135" y="4563858"/>
              <a:ext cx="4426250" cy="910179"/>
              <a:chOff x="5486919" y="4516702"/>
              <a:chExt cx="4426250" cy="910179"/>
            </a:xfrm>
          </p:grpSpPr>
          <p:sp>
            <p:nvSpPr>
              <p:cNvPr id="12" name="Rectangle 10">
                <a:extLst>
                  <a:ext uri="{FF2B5EF4-FFF2-40B4-BE49-F238E27FC236}">
                    <a16:creationId xmlns="" xmlns:a16="http://schemas.microsoft.com/office/drawing/2014/main" id="{1CA56F76-38C5-4434-ADB7-3A162B94E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919" y="455183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学习贵在用心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学习贵在得法</a:t>
                </a:r>
              </a:p>
            </p:txBody>
          </p:sp>
          <p:sp>
            <p:nvSpPr>
              <p:cNvPr id="28" name="Rectangle 10">
                <a:extLst>
                  <a:ext uri="{FF2B5EF4-FFF2-40B4-BE49-F238E27FC236}">
                    <a16:creationId xmlns="" xmlns:a16="http://schemas.microsoft.com/office/drawing/2014/main" id="{C12A90E8-BA03-4DEA-AEA6-4CAD80B84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1357" y="451670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学习贵在应用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学习贵在创新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9C7ED1A5-E27A-46E0-88B3-14F62519F4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51103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D404D536-4777-4664-941C-8CC491489E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5399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975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F25B52F-A1E0-4B11-90A9-93CF3B3A487F}"/>
              </a:ext>
            </a:extLst>
          </p:cNvPr>
          <p:cNvGrpSpPr/>
          <p:nvPr/>
        </p:nvGrpSpPr>
        <p:grpSpPr>
          <a:xfrm>
            <a:off x="1092809" y="2060083"/>
            <a:ext cx="5188778" cy="3841407"/>
            <a:chOff x="1224644" y="2035865"/>
            <a:chExt cx="5188778" cy="3841407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DEE20BEF-B437-4D4B-A690-A7276868C2AC}"/>
                </a:ext>
              </a:extLst>
            </p:cNvPr>
            <p:cNvGrpSpPr/>
            <p:nvPr/>
          </p:nvGrpSpPr>
          <p:grpSpPr>
            <a:xfrm>
              <a:off x="1224644" y="2040835"/>
              <a:ext cx="5188778" cy="682353"/>
              <a:chOff x="4565453" y="720196"/>
              <a:chExt cx="5188778" cy="682353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="" xmlns:a16="http://schemas.microsoft.com/office/drawing/2014/main" id="{32AB9EAA-4B81-405E-9CC5-851CB8EC9CD1}"/>
                  </a:ext>
                </a:extLst>
              </p:cNvPr>
              <p:cNvGrpSpPr/>
              <p:nvPr/>
            </p:nvGrpSpPr>
            <p:grpSpPr>
              <a:xfrm>
                <a:off x="4616575" y="720196"/>
                <a:ext cx="5137656" cy="682353"/>
                <a:chOff x="483554" y="1363651"/>
                <a:chExt cx="5137656" cy="476474"/>
              </a:xfrm>
            </p:grpSpPr>
            <p:sp>
              <p:nvSpPr>
                <p:cNvPr id="11" name="六边形 10">
                  <a:extLst>
                    <a:ext uri="{FF2B5EF4-FFF2-40B4-BE49-F238E27FC236}">
                      <a16:creationId xmlns="" xmlns:a16="http://schemas.microsoft.com/office/drawing/2014/main" id="{010A3A16-F3E3-4CAD-B47E-8FE1CEBEB84B}"/>
                    </a:ext>
                  </a:extLst>
                </p:cNvPr>
                <p:cNvSpPr/>
                <p:nvPr/>
              </p:nvSpPr>
              <p:spPr>
                <a:xfrm>
                  <a:off x="483554" y="1363651"/>
                  <a:ext cx="5100003" cy="476474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箭头: 右 11">
                  <a:extLst>
                    <a:ext uri="{FF2B5EF4-FFF2-40B4-BE49-F238E27FC236}">
                      <a16:creationId xmlns="" xmlns:a16="http://schemas.microsoft.com/office/drawing/2014/main" id="{2B655CF4-C41E-4B03-97D4-415F0A8987B6}"/>
                    </a:ext>
                  </a:extLst>
                </p:cNvPr>
                <p:cNvSpPr/>
                <p:nvPr/>
              </p:nvSpPr>
              <p:spPr>
                <a:xfrm>
                  <a:off x="5288159" y="1487486"/>
                  <a:ext cx="333051" cy="219466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565453" y="816931"/>
                <a:ext cx="5100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勿求人之全善，勿求人之全美</a:t>
                </a: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18655" y="3271015"/>
              <a:ext cx="4960638" cy="25859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完美不是生活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更不可能是生活的全部。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世界上根本没有完人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尊重人的长处时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必须尊重这个人的短处。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勇者必狠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武者必杀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智者必诈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谋者必忍。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很美的花往往不香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很香的花往往不美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又香又美的花往往长刺。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8706B84-C2F7-40E2-8BFD-4FC73BA2B9EB}"/>
                </a:ext>
              </a:extLst>
            </p:cNvPr>
            <p:cNvSpPr/>
            <p:nvPr/>
          </p:nvSpPr>
          <p:spPr bwMode="auto">
            <a:xfrm>
              <a:off x="1279290" y="2035865"/>
              <a:ext cx="5100003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36E95AC9-D595-4085-9470-F00715B746A1}"/>
              </a:ext>
            </a:extLst>
          </p:cNvPr>
          <p:cNvGrpSpPr/>
          <p:nvPr/>
        </p:nvGrpSpPr>
        <p:grpSpPr>
          <a:xfrm>
            <a:off x="6868673" y="2050947"/>
            <a:ext cx="4176342" cy="3841407"/>
            <a:chOff x="6747246" y="2025519"/>
            <a:chExt cx="4176342" cy="3841407"/>
          </a:xfrm>
        </p:grpSpPr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A82756B-7725-4402-8301-0A034DE3D458}"/>
                </a:ext>
              </a:extLst>
            </p:cNvPr>
            <p:cNvGrpSpPr/>
            <p:nvPr/>
          </p:nvGrpSpPr>
          <p:grpSpPr>
            <a:xfrm>
              <a:off x="6747246" y="2035865"/>
              <a:ext cx="4176342" cy="740731"/>
              <a:chOff x="7561488" y="2570480"/>
              <a:chExt cx="4176342" cy="74073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F076D6E1-0CCC-42C5-905F-B231EE32BAE0}"/>
                  </a:ext>
                </a:extLst>
              </p:cNvPr>
              <p:cNvGrpSpPr/>
              <p:nvPr/>
            </p:nvGrpSpPr>
            <p:grpSpPr>
              <a:xfrm>
                <a:off x="7561488" y="2570480"/>
                <a:ext cx="4176342" cy="740731"/>
                <a:chOff x="55364" y="1354728"/>
                <a:chExt cx="4176342" cy="740731"/>
              </a:xfrm>
            </p:grpSpPr>
            <p:sp>
              <p:nvSpPr>
                <p:cNvPr id="14" name="六边形 13">
                  <a:extLst>
                    <a:ext uri="{FF2B5EF4-FFF2-40B4-BE49-F238E27FC236}">
                      <a16:creationId xmlns="" xmlns:a16="http://schemas.microsoft.com/office/drawing/2014/main" id="{71E82567-D56B-41FA-82D8-0880CA9E4890}"/>
                    </a:ext>
                  </a:extLst>
                </p:cNvPr>
                <p:cNvSpPr/>
                <p:nvPr/>
              </p:nvSpPr>
              <p:spPr>
                <a:xfrm>
                  <a:off x="55364" y="1354728"/>
                  <a:ext cx="4171813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箭头: 右 14">
                  <a:extLst>
                    <a:ext uri="{FF2B5EF4-FFF2-40B4-BE49-F238E27FC236}">
                      <a16:creationId xmlns="" xmlns:a16="http://schemas.microsoft.com/office/drawing/2014/main" id="{CC9BA101-DEA0-449E-8921-669AC714A611}"/>
                    </a:ext>
                  </a:extLst>
                </p:cNvPr>
                <p:cNvSpPr/>
                <p:nvPr/>
              </p:nvSpPr>
              <p:spPr>
                <a:xfrm>
                  <a:off x="3898655" y="1577087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89998690-E18D-4F18-8F5E-9A91746836E4}"/>
                  </a:ext>
                </a:extLst>
              </p:cNvPr>
              <p:cNvSpPr txBox="1"/>
              <p:nvPr/>
            </p:nvSpPr>
            <p:spPr>
              <a:xfrm>
                <a:off x="7713625" y="2724167"/>
                <a:ext cx="3706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努力做一个快乐的人</a:t>
                </a: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1D51E017-65C4-4A1C-A856-E41B555FE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312" y="3308458"/>
              <a:ext cx="3816350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有信仰的人比无信仰的人幸福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现代人丢掉了灵魂的家园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没有底线的人是一个流氓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教育的最终目的是培养幸福的人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10A0A8FA-AF3E-435C-B412-EC9E26CCFA00}"/>
                </a:ext>
              </a:extLst>
            </p:cNvPr>
            <p:cNvSpPr/>
            <p:nvPr/>
          </p:nvSpPr>
          <p:spPr bwMode="auto">
            <a:xfrm>
              <a:off x="6747246" y="2025519"/>
              <a:ext cx="4171814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六边形 23">
              <a:extLst>
                <a:ext uri="{FF2B5EF4-FFF2-40B4-BE49-F238E27FC236}">
                  <a16:creationId xmlns="" xmlns:a16="http://schemas.microsoft.com/office/drawing/2014/main" id="{C81EB300-FF60-4558-A353-1A1DFBAB0E34}"/>
                </a:ext>
              </a:extLst>
            </p:cNvPr>
            <p:cNvSpPr/>
            <p:nvPr/>
          </p:nvSpPr>
          <p:spPr>
            <a:xfrm>
              <a:off x="7040508" y="5517232"/>
              <a:ext cx="3706154" cy="336273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4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08DE24A-013E-45BF-9EF2-FAEB0F5E0266}"/>
              </a:ext>
            </a:extLst>
          </p:cNvPr>
          <p:cNvGrpSpPr/>
          <p:nvPr/>
        </p:nvGrpSpPr>
        <p:grpSpPr>
          <a:xfrm>
            <a:off x="2229794" y="2041074"/>
            <a:ext cx="7776864" cy="2591857"/>
            <a:chOff x="2855778" y="2344535"/>
            <a:chExt cx="6057219" cy="2591857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87D8A334-A0B5-492B-99C0-4F988086ED7E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04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5E9AB693-0D69-4CFA-9DD0-8E287E132034}"/>
                </a:ext>
              </a:extLst>
            </p:cNvPr>
            <p:cNvSpPr txBox="1"/>
            <p:nvPr/>
          </p:nvSpPr>
          <p:spPr>
            <a:xfrm>
              <a:off x="2855778" y="3489842"/>
              <a:ext cx="60572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掌握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7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A62D2EE9-AFA0-42CE-BEB1-BD4D7615139F}"/>
              </a:ext>
            </a:extLst>
          </p:cNvPr>
          <p:cNvGrpSpPr/>
          <p:nvPr/>
        </p:nvGrpSpPr>
        <p:grpSpPr>
          <a:xfrm>
            <a:off x="6743755" y="2391941"/>
            <a:ext cx="3028952" cy="647700"/>
            <a:chOff x="6461302" y="2457914"/>
            <a:chExt cx="3028952" cy="647700"/>
          </a:xfrm>
        </p:grpSpPr>
        <p:cxnSp>
          <p:nvCxnSpPr>
            <p:cNvPr id="5" name="直接连接符 23"/>
            <p:cNvCxnSpPr>
              <a:cxnSpLocks noChangeShapeType="1"/>
            </p:cNvCxnSpPr>
            <p:nvPr/>
          </p:nvCxnSpPr>
          <p:spPr bwMode="auto">
            <a:xfrm>
              <a:off x="6561317" y="3104027"/>
              <a:ext cx="2928937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8" name="TextBox 6"/>
            <p:cNvSpPr txBox="1"/>
            <p:nvPr/>
          </p:nvSpPr>
          <p:spPr>
            <a:xfrm>
              <a:off x="6461302" y="2457914"/>
              <a:ext cx="12065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责任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821045" y="2537807"/>
              <a:ext cx="1500187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对上司谦虚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946C2ED-5684-43DE-BD7F-F149800B972D}"/>
              </a:ext>
            </a:extLst>
          </p:cNvPr>
          <p:cNvGrpSpPr/>
          <p:nvPr/>
        </p:nvGrpSpPr>
        <p:grpSpPr>
          <a:xfrm>
            <a:off x="7318510" y="3752369"/>
            <a:ext cx="3043238" cy="658814"/>
            <a:chOff x="8061503" y="3666848"/>
            <a:chExt cx="3043238" cy="658814"/>
          </a:xfrm>
        </p:grpSpPr>
        <p:cxnSp>
          <p:nvCxnSpPr>
            <p:cNvPr id="6" name="直接连接符 24"/>
            <p:cNvCxnSpPr>
              <a:cxnSpLocks noChangeShapeType="1"/>
            </p:cNvCxnSpPr>
            <p:nvPr/>
          </p:nvCxnSpPr>
          <p:spPr bwMode="auto">
            <a:xfrm>
              <a:off x="8175803" y="4324075"/>
              <a:ext cx="2928938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7" name="TextBox 5"/>
            <p:cNvSpPr txBox="1"/>
            <p:nvPr/>
          </p:nvSpPr>
          <p:spPr>
            <a:xfrm>
              <a:off x="8061503" y="3666848"/>
              <a:ext cx="142875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礼遇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9345311" y="3751727"/>
              <a:ext cx="1503363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对同僚谦虚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6D286A2-6CB8-419A-AEC7-798A520EF76D}"/>
              </a:ext>
            </a:extLst>
          </p:cNvPr>
          <p:cNvGrpSpPr/>
          <p:nvPr/>
        </p:nvGrpSpPr>
        <p:grpSpPr>
          <a:xfrm>
            <a:off x="7779390" y="5123911"/>
            <a:ext cx="2975051" cy="646113"/>
            <a:chOff x="5570672" y="4963622"/>
            <a:chExt cx="2975051" cy="646113"/>
          </a:xfrm>
        </p:grpSpPr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>
              <a:off x="5570672" y="5608145"/>
              <a:ext cx="2928937" cy="1588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12" name="TextBox 14"/>
            <p:cNvSpPr txBox="1"/>
            <p:nvPr/>
          </p:nvSpPr>
          <p:spPr>
            <a:xfrm>
              <a:off x="5648457" y="4963622"/>
              <a:ext cx="142875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尊重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7048711" y="5125041"/>
              <a:ext cx="149701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对下属谦虚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8B16B627-3BBD-4446-B318-B68A51B20848}"/>
              </a:ext>
            </a:extLst>
          </p:cNvPr>
          <p:cNvGrpSpPr/>
          <p:nvPr/>
        </p:nvGrpSpPr>
        <p:grpSpPr>
          <a:xfrm>
            <a:off x="1274763" y="1517737"/>
            <a:ext cx="5427963" cy="2087006"/>
            <a:chOff x="1274763" y="1517737"/>
            <a:chExt cx="5427963" cy="2087006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521D8395-0E5C-4BF1-AEA7-B58942B6CCC2}"/>
                </a:ext>
              </a:extLst>
            </p:cNvPr>
            <p:cNvGrpSpPr/>
            <p:nvPr/>
          </p:nvGrpSpPr>
          <p:grpSpPr>
            <a:xfrm>
              <a:off x="3000004" y="1517737"/>
              <a:ext cx="2026994" cy="668908"/>
              <a:chOff x="3578895" y="476672"/>
              <a:chExt cx="2026994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="" xmlns:a16="http://schemas.microsoft.com/office/drawing/2014/main" id="{B8AB5B03-276A-4959-90B4-19F50742F8BE}"/>
                  </a:ext>
                </a:extLst>
              </p:cNvPr>
              <p:cNvSpPr/>
              <p:nvPr/>
            </p:nvSpPr>
            <p:spPr bwMode="auto">
              <a:xfrm>
                <a:off x="3578895" y="476672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069120" y="566829"/>
                <a:ext cx="1420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缘  分</a:t>
                </a:r>
              </a:p>
            </p:txBody>
          </p: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24276" y="2156970"/>
              <a:ext cx="5378450" cy="134504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师生缘、同事缘、夫妻缘、朋友缘。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企业界：视员工为家人，视顾客为恩人。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46F2D7F0-C839-4C0B-9185-48C110CBA8B8}"/>
                </a:ext>
              </a:extLst>
            </p:cNvPr>
            <p:cNvSpPr/>
            <p:nvPr/>
          </p:nvSpPr>
          <p:spPr bwMode="auto">
            <a:xfrm>
              <a:off x="1274763" y="2246994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45C60B90-5A7D-4D64-BB98-64819C9C8DAE}"/>
              </a:ext>
            </a:extLst>
          </p:cNvPr>
          <p:cNvGrpSpPr/>
          <p:nvPr/>
        </p:nvGrpSpPr>
        <p:grpSpPr>
          <a:xfrm>
            <a:off x="1293218" y="4410685"/>
            <a:ext cx="5112444" cy="1357749"/>
            <a:chOff x="1298155" y="4291283"/>
            <a:chExt cx="5112444" cy="1357749"/>
          </a:xfrm>
        </p:grpSpPr>
        <p:sp>
          <p:nvSpPr>
            <p:cNvPr id="14" name="圆角矩形 44"/>
            <p:cNvSpPr/>
            <p:nvPr/>
          </p:nvSpPr>
          <p:spPr>
            <a:xfrm>
              <a:off x="1922711" y="4447185"/>
              <a:ext cx="3359570" cy="9364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人在上人时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视人为人</a:t>
              </a:r>
              <a:endParaRPr lang="en-US" altLang="zh-CN" sz="2200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人在下人时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视己为人</a:t>
              </a:r>
              <a:endParaRPr lang="en-US" sz="2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C8636BB-8069-49B8-B742-AFF5CC14B2A2}"/>
                </a:ext>
              </a:extLst>
            </p:cNvPr>
            <p:cNvSpPr/>
            <p:nvPr/>
          </p:nvSpPr>
          <p:spPr bwMode="auto">
            <a:xfrm>
              <a:off x="1298155" y="4291283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C73993-704B-4CF6-BFDB-516C08579BD7}"/>
              </a:ext>
            </a:extLst>
          </p:cNvPr>
          <p:cNvGrpSpPr/>
          <p:nvPr/>
        </p:nvGrpSpPr>
        <p:grpSpPr>
          <a:xfrm>
            <a:off x="7629063" y="1727012"/>
            <a:ext cx="2026994" cy="668908"/>
            <a:chOff x="1778695" y="1854384"/>
            <a:chExt cx="2026994" cy="668908"/>
          </a:xfrm>
        </p:grpSpPr>
        <p:sp>
          <p:nvSpPr>
            <p:cNvPr id="3" name="流程图: 终止 2">
              <a:extLst>
                <a:ext uri="{FF2B5EF4-FFF2-40B4-BE49-F238E27FC236}">
                  <a16:creationId xmlns="" xmlns:a16="http://schemas.microsoft.com/office/drawing/2014/main" id="{5E80D2DB-2D5B-4224-8541-AEACB6C5437C}"/>
                </a:ext>
              </a:extLst>
            </p:cNvPr>
            <p:cNvSpPr/>
            <p:nvPr/>
          </p:nvSpPr>
          <p:spPr bwMode="auto">
            <a:xfrm>
              <a:off x="1778695" y="185438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73208" y="1927228"/>
              <a:ext cx="1237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和  谐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BE6AD14-2DA6-4393-A882-337244CC17D1}"/>
              </a:ext>
            </a:extLst>
          </p:cNvPr>
          <p:cNvGrpSpPr/>
          <p:nvPr/>
        </p:nvGrpSpPr>
        <p:grpSpPr>
          <a:xfrm>
            <a:off x="1508953" y="4430096"/>
            <a:ext cx="2026994" cy="668908"/>
            <a:chOff x="5353164" y="1156264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="" xmlns:a16="http://schemas.microsoft.com/office/drawing/2014/main" id="{430BACE1-132A-4F82-A681-6902390427E1}"/>
                </a:ext>
              </a:extLst>
            </p:cNvPr>
            <p:cNvSpPr/>
            <p:nvPr/>
          </p:nvSpPr>
          <p:spPr bwMode="auto">
            <a:xfrm>
              <a:off x="5353164" y="115626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A6858D62-87BB-49CB-A6BA-B30570619E65}"/>
                </a:ext>
              </a:extLst>
            </p:cNvPr>
            <p:cNvSpPr txBox="1"/>
            <p:nvPr/>
          </p:nvSpPr>
          <p:spPr>
            <a:xfrm>
              <a:off x="5771982" y="1240348"/>
              <a:ext cx="14175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诚  信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AAC43ABB-2045-44C8-8981-69FF7C8E28E8}"/>
              </a:ext>
            </a:extLst>
          </p:cNvPr>
          <p:cNvGrpSpPr/>
          <p:nvPr/>
        </p:nvGrpSpPr>
        <p:grpSpPr>
          <a:xfrm>
            <a:off x="1282740" y="1146263"/>
            <a:ext cx="9640848" cy="4679952"/>
            <a:chOff x="1282740" y="1146263"/>
            <a:chExt cx="9640848" cy="4679952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E5FCEEC2-35A9-4362-8E37-37FF9F31CDDD}"/>
                </a:ext>
              </a:extLst>
            </p:cNvPr>
            <p:cNvCxnSpPr/>
            <p:nvPr/>
          </p:nvCxnSpPr>
          <p:spPr bwMode="auto">
            <a:xfrm>
              <a:off x="1318305" y="3645024"/>
              <a:ext cx="9605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F7AC4178-27BF-485F-80DE-9D6715DB28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82740" y="1146263"/>
              <a:ext cx="0" cy="4679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08695D80-6751-4FD4-BECC-F05A5543B99A}"/>
              </a:ext>
            </a:extLst>
          </p:cNvPr>
          <p:cNvGrpSpPr/>
          <p:nvPr/>
        </p:nvGrpSpPr>
        <p:grpSpPr>
          <a:xfrm>
            <a:off x="3722911" y="3695558"/>
            <a:ext cx="7848872" cy="2402448"/>
            <a:chOff x="3722911" y="3695558"/>
            <a:chExt cx="7848872" cy="2402448"/>
          </a:xfrm>
        </p:grpSpPr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F0DFAD23-9554-430F-B707-B5FD7619A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951" y="3789040"/>
              <a:ext cx="7488832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①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市场诚信：现在老百姓→吃肉食怕激素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吃素食怕毒素  喝饮料怕色素  能吃啥心里没数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②爱情诚信：现在的年轻人→我喜欢你，但不一定爱你。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我爱你，但不一定跟你结婚。我跟结婚，但不一定愿意生小孩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我愿意生小孩，但不一定是你的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③承诺诚信：说谎的人必须要有良好的记性。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④待人诚信：做人讲真实；待人讲真诚；做事讲真情。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涉及对人的评价，你不可以说假话，但你可以局部或全部保留真话。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E35B67B0-603F-4F8D-96C3-34C97068E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2911" y="3695558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B72C8DCE-13C9-4C21-900D-4C8EBE6871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23588" y="3937542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90EC376D-81C9-435C-81DA-18B78E322B25}"/>
              </a:ext>
            </a:extLst>
          </p:cNvPr>
          <p:cNvGrpSpPr/>
          <p:nvPr/>
        </p:nvGrpSpPr>
        <p:grpSpPr>
          <a:xfrm>
            <a:off x="1255514" y="1337584"/>
            <a:ext cx="9990823" cy="2170467"/>
            <a:chOff x="1274763" y="1264740"/>
            <a:chExt cx="9990823" cy="2170467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74763" y="1264740"/>
              <a:ext cx="9990823" cy="217046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相应地。谐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配合得当。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色一无彩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只有一种颜色就没有色彩；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味一无果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只有一种味道就不成其为美味；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物一不较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只有一种事物就无法进行衡量比较。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关系的协调  “和五味”才能“调口”；“刚四肢”才能“卫体”；“和六律”才能“悦耳”。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3E1F64E6-6575-4EBE-A219-A1717B711455}"/>
                </a:ext>
              </a:extLst>
            </p:cNvPr>
            <p:cNvGrpSpPr/>
            <p:nvPr/>
          </p:nvGrpSpPr>
          <p:grpSpPr>
            <a:xfrm>
              <a:off x="4383894" y="1433845"/>
              <a:ext cx="6603724" cy="1892111"/>
              <a:chOff x="4383894" y="1433845"/>
              <a:chExt cx="6603724" cy="1892111"/>
            </a:xfrm>
          </p:grpSpPr>
          <p:sp>
            <p:nvSpPr>
              <p:cNvPr id="27" name="流程图: 终止 26">
                <a:extLst>
                  <a:ext uri="{FF2B5EF4-FFF2-40B4-BE49-F238E27FC236}">
                    <a16:creationId xmlns="" xmlns:a16="http://schemas.microsoft.com/office/drawing/2014/main" id="{5E64AA9F-E787-4FDF-80AE-E7D67259C945}"/>
                  </a:ext>
                </a:extLst>
              </p:cNvPr>
              <p:cNvSpPr/>
              <p:nvPr/>
            </p:nvSpPr>
            <p:spPr bwMode="auto">
              <a:xfrm>
                <a:off x="4383894" y="1433845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流程图: 终止 28">
                <a:extLst>
                  <a:ext uri="{FF2B5EF4-FFF2-40B4-BE49-F238E27FC236}">
                    <a16:creationId xmlns="" xmlns:a16="http://schemas.microsoft.com/office/drawing/2014/main" id="{FE2F69D6-F1EE-4AB0-8128-455E958CFC6A}"/>
                  </a:ext>
                </a:extLst>
              </p:cNvPr>
              <p:cNvSpPr/>
              <p:nvPr/>
            </p:nvSpPr>
            <p:spPr bwMode="auto">
              <a:xfrm>
                <a:off x="5379095" y="1799856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流程图: 终止 30">
                <a:extLst>
                  <a:ext uri="{FF2B5EF4-FFF2-40B4-BE49-F238E27FC236}">
                    <a16:creationId xmlns="" xmlns:a16="http://schemas.microsoft.com/office/drawing/2014/main" id="{8CC0EECB-A0D8-49DB-8DFC-EE06573076C6}"/>
                  </a:ext>
                </a:extLst>
              </p:cNvPr>
              <p:cNvSpPr/>
              <p:nvPr/>
            </p:nvSpPr>
            <p:spPr bwMode="auto">
              <a:xfrm>
                <a:off x="6387207" y="2581618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流程图: 终止 32">
                <a:extLst>
                  <a:ext uri="{FF2B5EF4-FFF2-40B4-BE49-F238E27FC236}">
                    <a16:creationId xmlns="" xmlns:a16="http://schemas.microsoft.com/office/drawing/2014/main" id="{6CA11504-31EF-49E1-95C7-61C1615E72C9}"/>
                  </a:ext>
                </a:extLst>
              </p:cNvPr>
              <p:cNvSpPr/>
              <p:nvPr/>
            </p:nvSpPr>
            <p:spPr bwMode="auto">
              <a:xfrm>
                <a:off x="5875518" y="2256752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流程图: 终止 34">
                <a:extLst>
                  <a:ext uri="{FF2B5EF4-FFF2-40B4-BE49-F238E27FC236}">
                    <a16:creationId xmlns="" xmlns:a16="http://schemas.microsoft.com/office/drawing/2014/main" id="{5A76E173-8314-42E7-A8A2-F8D70B8B0BF7}"/>
                  </a:ext>
                </a:extLst>
              </p:cNvPr>
              <p:cNvSpPr/>
              <p:nvPr/>
            </p:nvSpPr>
            <p:spPr bwMode="auto">
              <a:xfrm>
                <a:off x="10843602" y="3047621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7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F4EA147-FEBB-42E8-A212-D63A06A36AEB}"/>
              </a:ext>
            </a:extLst>
          </p:cNvPr>
          <p:cNvGrpSpPr/>
          <p:nvPr/>
        </p:nvGrpSpPr>
        <p:grpSpPr>
          <a:xfrm>
            <a:off x="1274763" y="1578086"/>
            <a:ext cx="4737358" cy="4454717"/>
            <a:chOff x="1274763" y="1578086"/>
            <a:chExt cx="4737358" cy="4454717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E769A33B-0F22-49FD-B2C1-6B2150EABCA1}"/>
                </a:ext>
              </a:extLst>
            </p:cNvPr>
            <p:cNvGrpSpPr/>
            <p:nvPr/>
          </p:nvGrpSpPr>
          <p:grpSpPr>
            <a:xfrm>
              <a:off x="1281756" y="1578086"/>
              <a:ext cx="2153123" cy="668908"/>
              <a:chOff x="3506887" y="594925"/>
              <a:chExt cx="2153123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="" xmlns:a16="http://schemas.microsoft.com/office/drawing/2014/main" id="{2B50FA72-7A9D-4011-B300-EF3A55301851}"/>
                  </a:ext>
                </a:extLst>
              </p:cNvPr>
              <p:cNvSpPr/>
              <p:nvPr/>
            </p:nvSpPr>
            <p:spPr bwMode="auto">
              <a:xfrm>
                <a:off x="3506887" y="594925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995535" y="695457"/>
                <a:ext cx="166447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问  题</a:t>
                </a: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61817" y="2200343"/>
              <a:ext cx="4650304" cy="383246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现状－理想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问题即是现状与理想之差距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恢复常态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解决问题要把握三度：对待事业要有深度；破解难题要有力度；处理得失要有大度。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预防问题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维持常态处理问题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改变常态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方法要恩威并济恩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关怀威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压力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有恩而不威→只能服人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无法治人；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有威而无恩→只能治人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无法服人。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37C9D345-C4FF-472D-B3D6-FBA79A48BD7E}"/>
                </a:ext>
              </a:extLst>
            </p:cNvPr>
            <p:cNvSpPr/>
            <p:nvPr/>
          </p:nvSpPr>
          <p:spPr bwMode="auto">
            <a:xfrm>
              <a:off x="1274763" y="2246994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B832CC8-7FDA-4872-93F1-684BE0447F9D}"/>
              </a:ext>
            </a:extLst>
          </p:cNvPr>
          <p:cNvGrpSpPr/>
          <p:nvPr/>
        </p:nvGrpSpPr>
        <p:grpSpPr>
          <a:xfrm>
            <a:off x="6374640" y="1578086"/>
            <a:ext cx="4548947" cy="4358846"/>
            <a:chOff x="6374640" y="1578086"/>
            <a:chExt cx="4548947" cy="4358846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E365B28E-B2CA-4816-8F36-20938274A5BB}"/>
                </a:ext>
              </a:extLst>
            </p:cNvPr>
            <p:cNvGrpSpPr/>
            <p:nvPr/>
          </p:nvGrpSpPr>
          <p:grpSpPr>
            <a:xfrm>
              <a:off x="6374640" y="1578086"/>
              <a:ext cx="2036265" cy="668908"/>
              <a:chOff x="4931242" y="1365812"/>
              <a:chExt cx="2036265" cy="668908"/>
            </a:xfrm>
          </p:grpSpPr>
          <p:sp>
            <p:nvSpPr>
              <p:cNvPr id="3" name="流程图: 终止 2">
                <a:extLst>
                  <a:ext uri="{FF2B5EF4-FFF2-40B4-BE49-F238E27FC236}">
                    <a16:creationId xmlns="" xmlns:a16="http://schemas.microsoft.com/office/drawing/2014/main" id="{AB9660E0-5860-4B6E-AC6E-67B966461683}"/>
                  </a:ext>
                </a:extLst>
              </p:cNvPr>
              <p:cNvSpPr/>
              <p:nvPr/>
            </p:nvSpPr>
            <p:spPr bwMode="auto">
              <a:xfrm>
                <a:off x="4931242" y="1365812"/>
                <a:ext cx="1990766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C24E4F14-C871-4FC2-834F-85BFB7429EC6}"/>
                  </a:ext>
                </a:extLst>
              </p:cNvPr>
              <p:cNvSpPr txBox="1"/>
              <p:nvPr/>
            </p:nvSpPr>
            <p:spPr>
              <a:xfrm>
                <a:off x="5377089" y="1438655"/>
                <a:ext cx="159041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自  信</a:t>
                </a: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="" xmlns:a16="http://schemas.microsoft.com/office/drawing/2014/main" id="{7897DB1B-3F05-40CE-A011-C31964A6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409" y="2492896"/>
              <a:ext cx="4251124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自主意识是基础   自治精神是动力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自信态度是关键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男人自信潇洒→抬头做人，埋头做事。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女人自信美丽→神清气爽，美丽一生。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A2E45E3E-7826-494E-8248-C571CE54E31F}"/>
                </a:ext>
              </a:extLst>
            </p:cNvPr>
            <p:cNvSpPr/>
            <p:nvPr/>
          </p:nvSpPr>
          <p:spPr bwMode="auto">
            <a:xfrm>
              <a:off x="6387207" y="2251570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六边形 17">
              <a:extLst>
                <a:ext uri="{FF2B5EF4-FFF2-40B4-BE49-F238E27FC236}">
                  <a16:creationId xmlns="" xmlns:a16="http://schemas.microsoft.com/office/drawing/2014/main" id="{86736ED5-B5AE-433E-95FA-001A7F19A0C4}"/>
                </a:ext>
              </a:extLst>
            </p:cNvPr>
            <p:cNvSpPr/>
            <p:nvPr/>
          </p:nvSpPr>
          <p:spPr>
            <a:xfrm>
              <a:off x="6723391" y="5191625"/>
              <a:ext cx="3975159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9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8226C1C-C381-49CA-913A-62C19DEEF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0B0EC4F-7286-4CB0-B8F8-1AEB907CFD87}"/>
              </a:ext>
            </a:extLst>
          </p:cNvPr>
          <p:cNvGrpSpPr/>
          <p:nvPr/>
        </p:nvGrpSpPr>
        <p:grpSpPr>
          <a:xfrm>
            <a:off x="2249589" y="1677820"/>
            <a:ext cx="766105" cy="3806810"/>
            <a:chOff x="6474223" y="1544470"/>
            <a:chExt cx="766105" cy="3806810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B8AF0F51-C80E-4611-9BB2-C565FBCF5838}"/>
                </a:ext>
              </a:extLst>
            </p:cNvPr>
            <p:cNvSpPr/>
            <p:nvPr/>
          </p:nvSpPr>
          <p:spPr>
            <a:xfrm>
              <a:off x="6474223" y="1544470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B7F7D0E9-813A-4CAB-84C5-E08F6C6089EF}"/>
                </a:ext>
              </a:extLst>
            </p:cNvPr>
            <p:cNvSpPr/>
            <p:nvPr/>
          </p:nvSpPr>
          <p:spPr>
            <a:xfrm>
              <a:off x="6474223" y="2558038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22B7DD1C-33FC-4AA3-804B-A040F6CF8972}"/>
                </a:ext>
              </a:extLst>
            </p:cNvPr>
            <p:cNvSpPr/>
            <p:nvPr/>
          </p:nvSpPr>
          <p:spPr>
            <a:xfrm>
              <a:off x="6474223" y="3571606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14A57742-E124-428D-9215-DD66D304337F}"/>
                </a:ext>
              </a:extLst>
            </p:cNvPr>
            <p:cNvSpPr/>
            <p:nvPr/>
          </p:nvSpPr>
          <p:spPr>
            <a:xfrm>
              <a:off x="6474223" y="4585175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05582" y="1765863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转变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种状态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05583" y="2793648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辨析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对概念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05583" y="3838361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强化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个理念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05583" y="4778413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掌握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个关键词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57354FD-2FBF-4DF4-A2C8-6AA127EF2F09}"/>
              </a:ext>
            </a:extLst>
          </p:cNvPr>
          <p:cNvGrpSpPr/>
          <p:nvPr/>
        </p:nvGrpSpPr>
        <p:grpSpPr>
          <a:xfrm>
            <a:off x="6603231" y="1259735"/>
            <a:ext cx="3690196" cy="1716748"/>
            <a:chOff x="3074839" y="1896569"/>
            <a:chExt cx="2289537" cy="1368253"/>
          </a:xfrm>
          <a:noFill/>
        </p:grpSpPr>
        <p:sp>
          <p:nvSpPr>
            <p:cNvPr id="8" name="ïṣ1iḑé">
              <a:extLst>
                <a:ext uri="{FF2B5EF4-FFF2-40B4-BE49-F238E27FC236}">
                  <a16:creationId xmlns="" xmlns:a16="http://schemas.microsoft.com/office/drawing/2014/main" id="{9EDB6ECD-1DF1-4E6E-B2F6-6B02A7F577A0}"/>
                </a:ext>
              </a:extLst>
            </p:cNvPr>
            <p:cNvSpPr/>
            <p:nvPr/>
          </p:nvSpPr>
          <p:spPr>
            <a:xfrm>
              <a:off x="3074839" y="1896569"/>
              <a:ext cx="1696298" cy="1044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8000" b="1" spc="300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îṥḻíḍè">
              <a:extLst>
                <a:ext uri="{FF2B5EF4-FFF2-40B4-BE49-F238E27FC236}">
                  <a16:creationId xmlns="" xmlns:a16="http://schemas.microsoft.com/office/drawing/2014/main" id="{0407B8DE-047F-4BD9-8F2F-57580270BEAC}"/>
                </a:ext>
              </a:extLst>
            </p:cNvPr>
            <p:cNvSpPr/>
            <p:nvPr/>
          </p:nvSpPr>
          <p:spPr>
            <a:xfrm>
              <a:off x="3668078" y="2864712"/>
              <a:ext cx="1696298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3200" b="1" spc="30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290863" y="62068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5CEF196-67A2-4F39-94C3-5DB42273BBBA}"/>
              </a:ext>
            </a:extLst>
          </p:cNvPr>
          <p:cNvGrpSpPr/>
          <p:nvPr/>
        </p:nvGrpSpPr>
        <p:grpSpPr>
          <a:xfrm>
            <a:off x="1302985" y="1535956"/>
            <a:ext cx="2026994" cy="668908"/>
            <a:chOff x="3000004" y="1517737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="" xmlns:a16="http://schemas.microsoft.com/office/drawing/2014/main" id="{D200B90D-60B1-4847-A72D-42CF27CCBE60}"/>
                </a:ext>
              </a:extLst>
            </p:cNvPr>
            <p:cNvSpPr/>
            <p:nvPr/>
          </p:nvSpPr>
          <p:spPr bwMode="auto">
            <a:xfrm>
              <a:off x="3000004" y="1517737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34879" y="1590580"/>
              <a:ext cx="12571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A21C188-8829-4EAC-A473-BD5E64CBAA63}"/>
              </a:ext>
            </a:extLst>
          </p:cNvPr>
          <p:cNvGrpSpPr/>
          <p:nvPr/>
        </p:nvGrpSpPr>
        <p:grpSpPr>
          <a:xfrm>
            <a:off x="1250571" y="2204864"/>
            <a:ext cx="9697208" cy="3580026"/>
            <a:chOff x="1250571" y="2204864"/>
            <a:chExt cx="9697208" cy="3580026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46647" y="2348880"/>
              <a:ext cx="9601132" cy="341696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在我们的文化中，人们往往把视线及注意力都放在“领导者”身上，而忽视了占人口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98%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以上的“跟随者”，“跟随者”几乎成了轻蔑的字眼，其实“领导者”和“跟随者”是相对的概念，在管理链条中，在领导层级中，在职业生涯中，人人都是跟随者，领导者就是跟随者，领导的本质就是跟随。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优秀的领导者同时也是有效的跟随者，善于跟随的跟随者才有希望成为领导者，领导者身后必须有许多跟随者，没有跟随者的领导者便不成其为领导者。在一个组织、一个企业、一个单位，更多的人在更多的时候充当的是跟随者角色。如何当好跟随者，如何做好跟随者，不仅是自我发展的需要，也是事业成败的关键，更是职场的永恒话题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43D1F3F3-0C66-42B7-BBF6-F38C061EDADA}"/>
                </a:ext>
              </a:extLst>
            </p:cNvPr>
            <p:cNvSpPr/>
            <p:nvPr/>
          </p:nvSpPr>
          <p:spPr bwMode="auto">
            <a:xfrm>
              <a:off x="1279971" y="2204864"/>
              <a:ext cx="9667807" cy="358002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DEAE959F-5260-4C8D-89C0-050BE52860FE}"/>
                </a:ext>
              </a:extLst>
            </p:cNvPr>
            <p:cNvSpPr/>
            <p:nvPr/>
          </p:nvSpPr>
          <p:spPr bwMode="auto">
            <a:xfrm>
              <a:off x="1250571" y="2339776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0C27B00B-7E6E-421C-A11F-D7719084A62B}"/>
                </a:ext>
              </a:extLst>
            </p:cNvPr>
            <p:cNvSpPr/>
            <p:nvPr/>
          </p:nvSpPr>
          <p:spPr bwMode="auto">
            <a:xfrm>
              <a:off x="1250571" y="4062333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5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003E945-B9A8-4F3F-BEA2-34C549F0DB96}"/>
              </a:ext>
            </a:extLst>
          </p:cNvPr>
          <p:cNvGrpSpPr/>
          <p:nvPr/>
        </p:nvGrpSpPr>
        <p:grpSpPr>
          <a:xfrm>
            <a:off x="1923199" y="1495703"/>
            <a:ext cx="2026994" cy="668908"/>
            <a:chOff x="2160467" y="1197501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="" xmlns:a16="http://schemas.microsoft.com/office/drawing/2014/main" id="{7B05EE45-3CF5-4EE6-850F-D72490DBAAD0}"/>
                </a:ext>
              </a:extLst>
            </p:cNvPr>
            <p:cNvSpPr/>
            <p:nvPr/>
          </p:nvSpPr>
          <p:spPr bwMode="auto">
            <a:xfrm>
              <a:off x="2160467" y="1197501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04185" y="1262217"/>
              <a:ext cx="12906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D6D561C5-FF60-4C93-90D3-4BFEA9BE9E13}"/>
              </a:ext>
            </a:extLst>
          </p:cNvPr>
          <p:cNvGrpSpPr/>
          <p:nvPr/>
        </p:nvGrpSpPr>
        <p:grpSpPr>
          <a:xfrm>
            <a:off x="1363542" y="2081337"/>
            <a:ext cx="9848201" cy="794437"/>
            <a:chOff x="1363542" y="2081337"/>
            <a:chExt cx="9848201" cy="794437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0F49FBA0-335E-490B-B3B0-3FDFBC37D635}"/>
                </a:ext>
              </a:extLst>
            </p:cNvPr>
            <p:cNvGrpSpPr/>
            <p:nvPr/>
          </p:nvGrpSpPr>
          <p:grpSpPr>
            <a:xfrm>
              <a:off x="1363542" y="2293609"/>
              <a:ext cx="9128121" cy="582165"/>
              <a:chOff x="1778695" y="1873338"/>
              <a:chExt cx="9128121" cy="582165"/>
            </a:xfrm>
          </p:grpSpPr>
          <p:cxnSp>
            <p:nvCxnSpPr>
              <p:cNvPr id="5" name="直接连接符 26"/>
              <p:cNvCxnSpPr>
                <a:cxnSpLocks noChangeShapeType="1"/>
              </p:cNvCxnSpPr>
              <p:nvPr/>
            </p:nvCxnSpPr>
            <p:spPr bwMode="auto">
              <a:xfrm>
                <a:off x="1887417" y="2455503"/>
                <a:ext cx="9019399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6" name="TextBox 17"/>
              <p:cNvSpPr txBox="1"/>
              <p:nvPr/>
            </p:nvSpPr>
            <p:spPr>
              <a:xfrm>
                <a:off x="1778695" y="1873338"/>
                <a:ext cx="33867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理性于选择，智慧跟随</a:t>
                </a:r>
              </a:p>
            </p:txBody>
          </p:sp>
        </p:grpSp>
        <p:sp>
          <p:nvSpPr>
            <p:cNvPr id="7" name="矩形​​ 2"/>
            <p:cNvSpPr/>
            <p:nvPr/>
          </p:nvSpPr>
          <p:spPr>
            <a:xfrm>
              <a:off x="4947047" y="2081337"/>
              <a:ext cx="626469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男怕入错行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女怕嫁错郎。故云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良禽择木而栖”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狮率羊群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羊亦狮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羊率狮群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狮亦羊近朱者赤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近墨者黑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D481FF2E-5FFA-4EC8-95EB-A6C32751DA93}"/>
              </a:ext>
            </a:extLst>
          </p:cNvPr>
          <p:cNvGrpSpPr/>
          <p:nvPr/>
        </p:nvGrpSpPr>
        <p:grpSpPr>
          <a:xfrm>
            <a:off x="1363542" y="3759169"/>
            <a:ext cx="9128121" cy="625030"/>
            <a:chOff x="1363542" y="3759169"/>
            <a:chExt cx="9128121" cy="625030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5CAF64F5-3133-4E55-A2F7-118561F38353}"/>
                </a:ext>
              </a:extLst>
            </p:cNvPr>
            <p:cNvGrpSpPr/>
            <p:nvPr/>
          </p:nvGrpSpPr>
          <p:grpSpPr>
            <a:xfrm>
              <a:off x="1363542" y="3759169"/>
              <a:ext cx="9128121" cy="625030"/>
              <a:chOff x="1363542" y="3718015"/>
              <a:chExt cx="9128121" cy="625030"/>
            </a:xfrm>
          </p:grpSpPr>
          <p:cxnSp>
            <p:nvCxnSpPr>
              <p:cNvPr id="8" name="直接连接符 26"/>
              <p:cNvCxnSpPr>
                <a:cxnSpLocks noChangeShapeType="1"/>
              </p:cNvCxnSpPr>
              <p:nvPr/>
            </p:nvCxnSpPr>
            <p:spPr bwMode="auto">
              <a:xfrm>
                <a:off x="1474667" y="4343045"/>
                <a:ext cx="901699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9" name="TextBox 23"/>
              <p:cNvSpPr txBox="1"/>
              <p:nvPr/>
            </p:nvSpPr>
            <p:spPr>
              <a:xfrm>
                <a:off x="1363542" y="3718015"/>
                <a:ext cx="3189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忠诚于选择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信义跟随</a:t>
                </a:r>
              </a:p>
            </p:txBody>
          </p:sp>
        </p:grpSp>
        <p:sp>
          <p:nvSpPr>
            <p:cNvPr id="10" name="矩形​​ 33"/>
            <p:cNvSpPr/>
            <p:nvPr/>
          </p:nvSpPr>
          <p:spPr>
            <a:xfrm>
              <a:off x="4947047" y="3854877"/>
              <a:ext cx="3270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忠诚并非顺从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也绝非奴性 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C3DBED10-16AC-4289-82A7-47C8D167A0BF}"/>
              </a:ext>
            </a:extLst>
          </p:cNvPr>
          <p:cNvGrpSpPr/>
          <p:nvPr/>
        </p:nvGrpSpPr>
        <p:grpSpPr>
          <a:xfrm>
            <a:off x="1363542" y="3021913"/>
            <a:ext cx="9314157" cy="575659"/>
            <a:chOff x="1363542" y="3021913"/>
            <a:chExt cx="9314157" cy="575659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56AEE1D3-6709-4DE8-9A9C-C981AEFA7E80}"/>
                </a:ext>
              </a:extLst>
            </p:cNvPr>
            <p:cNvGrpSpPr/>
            <p:nvPr/>
          </p:nvGrpSpPr>
          <p:grpSpPr>
            <a:xfrm>
              <a:off x="1363542" y="3037372"/>
              <a:ext cx="9128121" cy="560200"/>
              <a:chOff x="6354642" y="1269828"/>
              <a:chExt cx="9128121" cy="560200"/>
            </a:xfrm>
          </p:grpSpPr>
          <p:cxnSp>
            <p:nvCxnSpPr>
              <p:cNvPr id="11" name="直接连接符 26"/>
              <p:cNvCxnSpPr>
                <a:cxnSpLocks noChangeShapeType="1"/>
              </p:cNvCxnSpPr>
              <p:nvPr/>
            </p:nvCxnSpPr>
            <p:spPr bwMode="auto">
              <a:xfrm>
                <a:off x="6467357" y="1830028"/>
                <a:ext cx="901540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2" name="TextBox 28"/>
              <p:cNvSpPr txBox="1"/>
              <p:nvPr/>
            </p:nvSpPr>
            <p:spPr>
              <a:xfrm>
                <a:off x="6354642" y="1269828"/>
                <a:ext cx="3041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投入于选择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敬业跟随</a:t>
                </a:r>
              </a:p>
            </p:txBody>
          </p:sp>
        </p:grpSp>
        <p:sp>
          <p:nvSpPr>
            <p:cNvPr id="13" name="矩形​​ 37"/>
            <p:cNvSpPr/>
            <p:nvPr/>
          </p:nvSpPr>
          <p:spPr>
            <a:xfrm>
              <a:off x="4947047" y="3021913"/>
              <a:ext cx="573065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为选择投入精神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为选择投入精诚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84977956-C890-418E-838C-FEA4CD22C050}"/>
              </a:ext>
            </a:extLst>
          </p:cNvPr>
          <p:cNvGrpSpPr/>
          <p:nvPr/>
        </p:nvGrpSpPr>
        <p:grpSpPr>
          <a:xfrm>
            <a:off x="1363542" y="4545795"/>
            <a:ext cx="9128121" cy="525115"/>
            <a:chOff x="1363542" y="4545795"/>
            <a:chExt cx="9128121" cy="525115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6F3CD09B-C192-4A42-B852-D3159E3A8B99}"/>
                </a:ext>
              </a:extLst>
            </p:cNvPr>
            <p:cNvGrpSpPr/>
            <p:nvPr/>
          </p:nvGrpSpPr>
          <p:grpSpPr>
            <a:xfrm>
              <a:off x="1363542" y="4545795"/>
              <a:ext cx="9128121" cy="525115"/>
              <a:chOff x="5642118" y="3323369"/>
              <a:chExt cx="9128121" cy="525115"/>
            </a:xfrm>
          </p:grpSpPr>
          <p:cxnSp>
            <p:nvCxnSpPr>
              <p:cNvPr id="14" name="直接连接符 26"/>
              <p:cNvCxnSpPr>
                <a:cxnSpLocks noChangeShapeType="1"/>
              </p:cNvCxnSpPr>
              <p:nvPr/>
            </p:nvCxnSpPr>
            <p:spPr bwMode="auto">
              <a:xfrm>
                <a:off x="5782349" y="3848484"/>
                <a:ext cx="8987890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5" name="TextBox 33"/>
              <p:cNvSpPr txBox="1"/>
              <p:nvPr/>
            </p:nvSpPr>
            <p:spPr>
              <a:xfrm>
                <a:off x="5642118" y="3323369"/>
                <a:ext cx="34522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负责于选择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有为跟随</a:t>
                </a:r>
              </a:p>
            </p:txBody>
          </p:sp>
        </p:grpSp>
        <p:sp>
          <p:nvSpPr>
            <p:cNvPr id="16" name="矩形​​ 41"/>
            <p:cNvSpPr/>
            <p:nvPr/>
          </p:nvSpPr>
          <p:spPr>
            <a:xfrm>
              <a:off x="4947047" y="4656898"/>
              <a:ext cx="3452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知责、思责、履责、尽责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B07D1900-C094-4AEF-913D-969A4A7D0771}"/>
              </a:ext>
            </a:extLst>
          </p:cNvPr>
          <p:cNvGrpSpPr/>
          <p:nvPr/>
        </p:nvGrpSpPr>
        <p:grpSpPr>
          <a:xfrm>
            <a:off x="1363542" y="5232507"/>
            <a:ext cx="9128121" cy="551026"/>
            <a:chOff x="1363542" y="5232507"/>
            <a:chExt cx="9128121" cy="551026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FBA3DEE7-B1F1-4D02-A13B-78C0C8D7FB4E}"/>
                </a:ext>
              </a:extLst>
            </p:cNvPr>
            <p:cNvGrpSpPr/>
            <p:nvPr/>
          </p:nvGrpSpPr>
          <p:grpSpPr>
            <a:xfrm>
              <a:off x="1363542" y="5232507"/>
              <a:ext cx="9128121" cy="551026"/>
              <a:chOff x="4260807" y="5022327"/>
              <a:chExt cx="9128121" cy="551026"/>
            </a:xfrm>
          </p:grpSpPr>
          <p:cxnSp>
            <p:nvCxnSpPr>
              <p:cNvPr id="17" name="直接连接符 26"/>
              <p:cNvCxnSpPr>
                <a:cxnSpLocks noChangeShapeType="1"/>
              </p:cNvCxnSpPr>
              <p:nvPr/>
            </p:nvCxnSpPr>
            <p:spPr bwMode="auto">
              <a:xfrm>
                <a:off x="4309942" y="5573353"/>
                <a:ext cx="907898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8" name="TextBox 38"/>
              <p:cNvSpPr txBox="1"/>
              <p:nvPr/>
            </p:nvSpPr>
            <p:spPr>
              <a:xfrm>
                <a:off x="4260807" y="5022327"/>
                <a:ext cx="32700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贡献于选择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成功跟随</a:t>
                </a:r>
              </a:p>
            </p:txBody>
          </p:sp>
        </p:grpSp>
        <p:sp>
          <p:nvSpPr>
            <p:cNvPr id="20" name="矩形​​ 45"/>
            <p:cNvSpPr/>
            <p:nvPr/>
          </p:nvSpPr>
          <p:spPr>
            <a:xfrm>
              <a:off x="4947047" y="5296486"/>
              <a:ext cx="268605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谋事、干事、成事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EF63638E-A427-40F2-A4C8-1C0AA8128678}"/>
              </a:ext>
            </a:extLst>
          </p:cNvPr>
          <p:cNvGrpSpPr/>
          <p:nvPr/>
        </p:nvGrpSpPr>
        <p:grpSpPr>
          <a:xfrm>
            <a:off x="4896652" y="1799881"/>
            <a:ext cx="5646972" cy="4332901"/>
            <a:chOff x="4896652" y="1799881"/>
            <a:chExt cx="5646972" cy="4332901"/>
          </a:xfrm>
        </p:grpSpPr>
        <p:cxnSp>
          <p:nvCxnSpPr>
            <p:cNvPr id="33" name="直接连接符 26">
              <a:extLst>
                <a:ext uri="{FF2B5EF4-FFF2-40B4-BE49-F238E27FC236}">
                  <a16:creationId xmlns="" xmlns:a16="http://schemas.microsoft.com/office/drawing/2014/main" id="{95BADA74-19F6-4074-8976-F72F38DF07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03412" y="4039543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cxnSp>
          <p:nvCxnSpPr>
            <p:cNvPr id="35" name="直接连接符 26">
              <a:extLst>
                <a:ext uri="{FF2B5EF4-FFF2-40B4-BE49-F238E27FC236}">
                  <a16:creationId xmlns="" xmlns:a16="http://schemas.microsoft.com/office/drawing/2014/main" id="{EA169650-FE0B-479E-9749-0AA9FCDF4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450384" y="3893121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6913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34D4256-17FB-45B9-ACF6-648E3F725F07}"/>
              </a:ext>
            </a:extLst>
          </p:cNvPr>
          <p:cNvGrpSpPr/>
          <p:nvPr/>
        </p:nvGrpSpPr>
        <p:grpSpPr>
          <a:xfrm>
            <a:off x="5085678" y="1196752"/>
            <a:ext cx="2026994" cy="668908"/>
            <a:chOff x="2910376" y="1196752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="" xmlns:a16="http://schemas.microsoft.com/office/drawing/2014/main" id="{51F40ACF-4027-4157-8154-BF348E23A8D6}"/>
                </a:ext>
              </a:extLst>
            </p:cNvPr>
            <p:cNvSpPr/>
            <p:nvPr/>
          </p:nvSpPr>
          <p:spPr bwMode="auto">
            <a:xfrm>
              <a:off x="2910376" y="1196752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47809" y="1269595"/>
              <a:ext cx="11521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态  度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DA47C0E-1025-427A-92A9-141D0A3C3A18}"/>
              </a:ext>
            </a:extLst>
          </p:cNvPr>
          <p:cNvGrpSpPr/>
          <p:nvPr/>
        </p:nvGrpSpPr>
        <p:grpSpPr>
          <a:xfrm>
            <a:off x="1202631" y="1938503"/>
            <a:ext cx="9937104" cy="3866985"/>
            <a:chOff x="1202631" y="1938503"/>
            <a:chExt cx="9937104" cy="3866985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02631" y="2111527"/>
              <a:ext cx="9937104" cy="369396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人生中什么才是最重要的呢？有人说是勤奋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还有人说是运气等等。如果英文的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个字依序分别代表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到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个数字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那么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Hardwork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)=8+1+18+4+23+15+18+11=98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Knowledge(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)=11+14+15+23+12+5+4+7+5=96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Love(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)=12+15+22+5=54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Luck(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运气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)=12+21+3+11=47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 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究竟是什么才能让人生得满分呢？是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)=13+15+14+5+25=72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也不是。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人生的每一个问题总能找到答案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只要你改变你的态度也就是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不信你看：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)=1+20+20+9+20+21+4+5=100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2919C5E-6A87-4316-A302-EEDF1B316E35}"/>
                </a:ext>
              </a:extLst>
            </p:cNvPr>
            <p:cNvSpPr/>
            <p:nvPr/>
          </p:nvSpPr>
          <p:spPr bwMode="auto">
            <a:xfrm>
              <a:off x="1202631" y="1938503"/>
              <a:ext cx="9793088" cy="386698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2D3A363-6BE1-4862-AA55-231748AB6F92}"/>
              </a:ext>
            </a:extLst>
          </p:cNvPr>
          <p:cNvGrpSpPr/>
          <p:nvPr/>
        </p:nvGrpSpPr>
        <p:grpSpPr>
          <a:xfrm>
            <a:off x="8403431" y="2996952"/>
            <a:ext cx="1931294" cy="1931294"/>
            <a:chOff x="8403431" y="2996952"/>
            <a:chExt cx="1931294" cy="193129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E052FCD4-B869-404E-9335-B3C1F8FA6D25}"/>
                </a:ext>
              </a:extLst>
            </p:cNvPr>
            <p:cNvSpPr/>
            <p:nvPr/>
          </p:nvSpPr>
          <p:spPr bwMode="auto">
            <a:xfrm>
              <a:off x="8403431" y="2996952"/>
              <a:ext cx="1931294" cy="19312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="" xmlns:a16="http://schemas.microsoft.com/office/drawing/2014/main" id="{F438AF0C-DFDF-4B40-AE4D-8667C3B6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6990" y="3166419"/>
              <a:ext cx="1584176" cy="1584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402C1DD-66CC-4EEF-8BEA-E28F0060809B}"/>
              </a:ext>
            </a:extLst>
          </p:cNvPr>
          <p:cNvGrpSpPr/>
          <p:nvPr/>
        </p:nvGrpSpPr>
        <p:grpSpPr>
          <a:xfrm>
            <a:off x="1237264" y="1528793"/>
            <a:ext cx="9686324" cy="1900207"/>
            <a:chOff x="1237264" y="1528793"/>
            <a:chExt cx="9686324" cy="1900207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93557FF1-F624-4282-AE6E-4132160374DD}"/>
                </a:ext>
              </a:extLst>
            </p:cNvPr>
            <p:cNvGrpSpPr/>
            <p:nvPr/>
          </p:nvGrpSpPr>
          <p:grpSpPr>
            <a:xfrm>
              <a:off x="1308097" y="1528793"/>
              <a:ext cx="1569330" cy="668908"/>
              <a:chOff x="2333662" y="350476"/>
              <a:chExt cx="1569330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="" xmlns:a16="http://schemas.microsoft.com/office/drawing/2014/main" id="{DD748083-C1FD-4173-9A52-46CCEEE02355}"/>
                  </a:ext>
                </a:extLst>
              </p:cNvPr>
              <p:cNvSpPr/>
              <p:nvPr/>
            </p:nvSpPr>
            <p:spPr bwMode="auto">
              <a:xfrm>
                <a:off x="2333662" y="350476"/>
                <a:ext cx="1455533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509146" y="423320"/>
                <a:ext cx="139384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态  度  </a:t>
                </a:r>
              </a:p>
            </p:txBody>
          </p:sp>
        </p:grpSp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1843856" y="1714807"/>
              <a:ext cx="9079732" cy="16707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457200">
                <a:lnSpc>
                  <a:spcPct val="20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不一样的态度成就不一样的人生。很多时候人们都期望生活能获得更好的变化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当我们开始改变自己的态度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这种变化就会发生。当你对他人更友善的态度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就会觉得人们变得更加亲切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对挫折采取更积极的态度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你会发现原来在损失之外还有很大收获。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C3F09B4-1338-4993-9E4B-33E8ED398CBF}"/>
                </a:ext>
              </a:extLst>
            </p:cNvPr>
            <p:cNvSpPr/>
            <p:nvPr/>
          </p:nvSpPr>
          <p:spPr bwMode="auto">
            <a:xfrm>
              <a:off x="1237264" y="1528793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0E07CF84-4625-4DEE-923A-DBE62F0D8910}"/>
              </a:ext>
            </a:extLst>
          </p:cNvPr>
          <p:cNvGrpSpPr/>
          <p:nvPr/>
        </p:nvGrpSpPr>
        <p:grpSpPr>
          <a:xfrm>
            <a:off x="1237264" y="3779059"/>
            <a:ext cx="9818611" cy="1900207"/>
            <a:chOff x="1237264" y="3779059"/>
            <a:chExt cx="9818611" cy="1900207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982821B2-04D5-4F5F-919C-F84DF2E41A97}"/>
                </a:ext>
              </a:extLst>
            </p:cNvPr>
            <p:cNvGrpSpPr/>
            <p:nvPr/>
          </p:nvGrpSpPr>
          <p:grpSpPr>
            <a:xfrm>
              <a:off x="1255719" y="3779059"/>
              <a:ext cx="2026994" cy="668908"/>
              <a:chOff x="5942022" y="946541"/>
              <a:chExt cx="2026994" cy="668908"/>
            </a:xfrm>
          </p:grpSpPr>
          <p:sp>
            <p:nvSpPr>
              <p:cNvPr id="3" name="流程图: 终止 2">
                <a:extLst>
                  <a:ext uri="{FF2B5EF4-FFF2-40B4-BE49-F238E27FC236}">
                    <a16:creationId xmlns="" xmlns:a16="http://schemas.microsoft.com/office/drawing/2014/main" id="{46CAE2F8-983B-430B-A958-ED0AA96E7373}"/>
                  </a:ext>
                </a:extLst>
              </p:cNvPr>
              <p:cNvSpPr/>
              <p:nvPr/>
            </p:nvSpPr>
            <p:spPr bwMode="auto">
              <a:xfrm>
                <a:off x="5942022" y="946541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49114617-1DE5-4D69-8847-E74EBADA81F1}"/>
                  </a:ext>
                </a:extLst>
              </p:cNvPr>
              <p:cNvSpPr txBox="1"/>
              <p:nvPr/>
            </p:nvSpPr>
            <p:spPr>
              <a:xfrm>
                <a:off x="6387207" y="1007510"/>
                <a:ext cx="131723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沟  通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7199B73-F1A5-498F-8F7C-3F1235A25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43" y="3880034"/>
              <a:ext cx="9079732" cy="167142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          与女性相比，男性天生不善沟通，女性天生就会沟通，天然有这种能力。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男人认为倾听就是不说话，女人认为爱就是要表达。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人与人之间的沟通十分重要，是增加互信、赢得先机的基础。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35AD529-3F16-4A74-AC9A-9FFA385A1559}"/>
                </a:ext>
              </a:extLst>
            </p:cNvPr>
            <p:cNvSpPr/>
            <p:nvPr/>
          </p:nvSpPr>
          <p:spPr bwMode="auto">
            <a:xfrm>
              <a:off x="1237264" y="3779059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流程图: 终止 15">
              <a:extLst>
                <a:ext uri="{FF2B5EF4-FFF2-40B4-BE49-F238E27FC236}">
                  <a16:creationId xmlns="" xmlns:a16="http://schemas.microsoft.com/office/drawing/2014/main" id="{E9C5B447-D63A-4CBC-9249-E04FD092597E}"/>
                </a:ext>
              </a:extLst>
            </p:cNvPr>
            <p:cNvSpPr/>
            <p:nvPr/>
          </p:nvSpPr>
          <p:spPr bwMode="auto">
            <a:xfrm>
              <a:off x="8763471" y="4941168"/>
              <a:ext cx="2026994" cy="73809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形 17" descr="教授">
              <a:extLst>
                <a:ext uri="{FF2B5EF4-FFF2-40B4-BE49-F238E27FC236}">
                  <a16:creationId xmlns="" xmlns:a16="http://schemas.microsoft.com/office/drawing/2014/main" id="{1E532EC7-D176-4651-8C1C-5E333B46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06403" y="4906427"/>
              <a:ext cx="741129" cy="741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7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588FB44-3F94-4256-A7F1-D7001844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DA127AF3-89BB-4FA5-B7FF-B69CC8C3BA88}"/>
              </a:ext>
            </a:extLst>
          </p:cNvPr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161615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D9796D9F-E18D-4C37-AF23-5C1503DECA3F}"/>
              </a:ext>
            </a:extLst>
          </p:cNvPr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微软雅黑"/>
                <a:ea typeface="微软雅黑"/>
                <a:cs typeface="+mn-ea"/>
                <a:sym typeface="+mn-lt"/>
              </a:rPr>
              <a:t>如何提高情商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723AD0F-67D2-4BF1-AB5E-10F1AA727F3D}"/>
              </a:ext>
            </a:extLst>
          </p:cNvPr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6600" b="1" spc="6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沟通技巧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554BF10-13B1-4CBD-8270-4BCC25772C3B}"/>
              </a:ext>
            </a:extLst>
          </p:cNvPr>
          <p:cNvSpPr/>
          <p:nvPr/>
        </p:nvSpPr>
        <p:spPr>
          <a:xfrm>
            <a:off x="3146850" y="5075892"/>
            <a:ext cx="590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汇报人</a:t>
            </a:r>
            <a:r>
              <a:rPr lang="zh-CN" altLang="en-US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zh-CN" altLang="en-US" sz="2000" b="1" kern="0" dirty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优品</a:t>
            </a:r>
            <a:r>
              <a:rPr lang="en-US" altLang="zh-CN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PPT</a:t>
            </a:r>
            <a:r>
              <a:rPr lang="zh-CN" altLang="en-US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     </a:t>
            </a:r>
            <a:r>
              <a:rPr lang="zh-CN" altLang="en-US" sz="2000" b="1" kern="0" dirty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时间：</a:t>
            </a:r>
            <a:r>
              <a:rPr lang="en-US" altLang="zh-CN" sz="2000" b="1" kern="0" dirty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20XX.X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794A876-3FD3-4A81-BF67-F303F4B5FC4D}"/>
              </a:ext>
            </a:extLst>
          </p:cNvPr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AB5A413E-17B8-4EC4-BE18-EC9475CC834B}"/>
                </a:ext>
              </a:extLst>
            </p:cNvPr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161615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D90710D3-2C63-4ECA-86AC-0EBB66208ADC}"/>
                </a:ext>
              </a:extLst>
            </p:cNvPr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微软雅黑"/>
                  <a:ea typeface="微软雅黑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23169A1-37FB-47C0-80A5-7C28478976A8}"/>
              </a:ext>
            </a:extLst>
          </p:cNvPr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3847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77" y="2949866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6" y="2182093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5006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0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CFE87F5-B42B-4C57-A1E1-9CD66AD3111C}"/>
              </a:ext>
            </a:extLst>
          </p:cNvPr>
          <p:cNvGrpSpPr/>
          <p:nvPr/>
        </p:nvGrpSpPr>
        <p:grpSpPr>
          <a:xfrm>
            <a:off x="2498775" y="2060124"/>
            <a:ext cx="7200800" cy="2591857"/>
            <a:chOff x="3237161" y="2344535"/>
            <a:chExt cx="5294453" cy="2591857"/>
          </a:xfrm>
        </p:grpSpPr>
        <p:sp>
          <p:nvSpPr>
            <p:cNvPr id="3" name="文本框 2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转变</a:t>
              </a:r>
              <a:r>
                <a:rPr lang="en-US" altLang="zh-CN" sz="8800" b="1" dirty="0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1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1F063F4C-5B26-408F-944B-44FF2AC7FF5C}"/>
              </a:ext>
            </a:extLst>
          </p:cNvPr>
          <p:cNvGrpSpPr/>
          <p:nvPr/>
        </p:nvGrpSpPr>
        <p:grpSpPr>
          <a:xfrm>
            <a:off x="1678763" y="4581128"/>
            <a:ext cx="2620213" cy="1008112"/>
            <a:chOff x="1678763" y="4581128"/>
            <a:chExt cx="2620213" cy="1008112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9D4EBF9A-EA46-49BA-A180-5E602671B838}"/>
                </a:ext>
              </a:extLst>
            </p:cNvPr>
            <p:cNvSpPr/>
            <p:nvPr/>
          </p:nvSpPr>
          <p:spPr bwMode="auto">
            <a:xfrm>
              <a:off x="1678763" y="4581128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3F8C2526-DE3E-4D93-81E8-78E0A0EF3B2D}"/>
                </a:ext>
              </a:extLst>
            </p:cNvPr>
            <p:cNvSpPr txBox="1"/>
            <p:nvPr/>
          </p:nvSpPr>
          <p:spPr>
            <a:xfrm>
              <a:off x="1706688" y="4873813"/>
              <a:ext cx="259228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变被动为主动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A4F30BD7-6F39-4F63-ABED-DBB1764DC0BD}"/>
              </a:ext>
            </a:extLst>
          </p:cNvPr>
          <p:cNvGrpSpPr/>
          <p:nvPr/>
        </p:nvGrpSpPr>
        <p:grpSpPr>
          <a:xfrm>
            <a:off x="1717834" y="1614044"/>
            <a:ext cx="8762683" cy="2391020"/>
            <a:chOff x="1717834" y="1614044"/>
            <a:chExt cx="8762683" cy="2391020"/>
          </a:xfrm>
        </p:grpSpPr>
        <p:sp>
          <p:nvSpPr>
            <p:cNvPr id="29" name="矩形 28"/>
            <p:cNvSpPr/>
            <p:nvPr/>
          </p:nvSpPr>
          <p:spPr>
            <a:xfrm>
              <a:off x="2820566" y="1644916"/>
              <a:ext cx="4464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大家、大器、大度、大为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不一定当得了大官，但可以做大事情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不一定谋得了高位，但可以有高品位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不一定拥有多财富，但可拥有多智慧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BDCE03B4-9A9A-43E2-92F5-5D405AD6E06A}"/>
                </a:ext>
              </a:extLst>
            </p:cNvPr>
            <p:cNvSpPr txBox="1"/>
            <p:nvPr/>
          </p:nvSpPr>
          <p:spPr>
            <a:xfrm>
              <a:off x="7430865" y="1614044"/>
              <a:ext cx="304965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让人看得起你的能力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让人想得起你的好处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让人记得起你的作为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让人瞧得起你的人品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51AC939-8BF6-4D7E-8619-78BAB8D956F6}"/>
                </a:ext>
              </a:extLst>
            </p:cNvPr>
            <p:cNvGrpSpPr/>
            <p:nvPr/>
          </p:nvGrpSpPr>
          <p:grpSpPr>
            <a:xfrm>
              <a:off x="1717834" y="1663964"/>
              <a:ext cx="8762683" cy="2341100"/>
              <a:chOff x="1717834" y="1663964"/>
              <a:chExt cx="8762683" cy="2341100"/>
            </a:xfrm>
          </p:grpSpPr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B2E33914-C37F-4F18-9CA7-77BABD825848}"/>
                  </a:ext>
                </a:extLst>
              </p:cNvPr>
              <p:cNvSpPr/>
              <p:nvPr/>
            </p:nvSpPr>
            <p:spPr bwMode="auto">
              <a:xfrm>
                <a:off x="1729449" y="2095848"/>
                <a:ext cx="980434" cy="147733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16200000">
                <a:off x="1559711" y="2319246"/>
                <a:ext cx="1477328" cy="9688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变小我为大我</a:t>
                </a: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A604D5BF-D47D-4F9F-90BE-0B788FCA9DBB}"/>
                  </a:ext>
                </a:extLst>
              </p:cNvPr>
              <p:cNvSpPr/>
              <p:nvPr/>
            </p:nvSpPr>
            <p:spPr bwMode="auto">
              <a:xfrm>
                <a:off x="1717834" y="1663964"/>
                <a:ext cx="8762683" cy="23411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DAE57FAD-D853-45BF-877C-DBBE04AEC2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7831" y="1663964"/>
              <a:ext cx="426" cy="2341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23B3B594-C293-4B9B-95BF-23CB242DE563}"/>
              </a:ext>
            </a:extLst>
          </p:cNvPr>
          <p:cNvGrpSpPr/>
          <p:nvPr/>
        </p:nvGrpSpPr>
        <p:grpSpPr>
          <a:xfrm>
            <a:off x="4164532" y="4652590"/>
            <a:ext cx="6260284" cy="936651"/>
            <a:chOff x="4164532" y="4652590"/>
            <a:chExt cx="6260284" cy="936651"/>
          </a:xfrm>
        </p:grpSpPr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A1AEA48E-09F5-4A02-B7E2-563C43543BE3}"/>
                </a:ext>
              </a:extLst>
            </p:cNvPr>
            <p:cNvGrpSpPr/>
            <p:nvPr/>
          </p:nvGrpSpPr>
          <p:grpSpPr>
            <a:xfrm>
              <a:off x="4467199" y="4652590"/>
              <a:ext cx="5957617" cy="936651"/>
              <a:chOff x="4467199" y="4652590"/>
              <a:chExt cx="5957617" cy="93665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="" xmlns:a16="http://schemas.microsoft.com/office/drawing/2014/main" id="{16F4F379-176C-4990-A961-2011A54480C1}"/>
                  </a:ext>
                </a:extLst>
              </p:cNvPr>
              <p:cNvGrpSpPr/>
              <p:nvPr/>
            </p:nvGrpSpPr>
            <p:grpSpPr>
              <a:xfrm>
                <a:off x="4467199" y="4758209"/>
                <a:ext cx="1558191" cy="541617"/>
                <a:chOff x="4010943" y="4795769"/>
                <a:chExt cx="1558191" cy="541617"/>
              </a:xfrm>
            </p:grpSpPr>
            <p:sp>
              <p:nvSpPr>
                <p:cNvPr id="10" name="矩形​​ 2">
                  <a:extLst>
                    <a:ext uri="{FF2B5EF4-FFF2-40B4-BE49-F238E27FC236}">
                      <a16:creationId xmlns="" xmlns:a16="http://schemas.microsoft.com/office/drawing/2014/main" id="{DBE7D26D-577E-494F-8B48-471F667E4C8A}"/>
                    </a:ext>
                  </a:extLst>
                </p:cNvPr>
                <p:cNvSpPr/>
                <p:nvPr/>
              </p:nvSpPr>
              <p:spPr bwMode="auto">
                <a:xfrm>
                  <a:off x="4198005" y="4860149"/>
                  <a:ext cx="1363662" cy="3698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主动做事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="" xmlns:a16="http://schemas.microsoft.com/office/drawing/2014/main" id="{B5D71BAD-488D-4319-B2BB-ABF5526EC015}"/>
                    </a:ext>
                  </a:extLst>
                </p:cNvPr>
                <p:cNvSpPr/>
                <p:nvPr/>
              </p:nvSpPr>
              <p:spPr bwMode="auto">
                <a:xfrm>
                  <a:off x="4010943" y="4795769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DEA36AF2-A6C7-464A-9E47-9C7611610E9F}"/>
                  </a:ext>
                </a:extLst>
              </p:cNvPr>
              <p:cNvGrpSpPr/>
              <p:nvPr/>
            </p:nvGrpSpPr>
            <p:grpSpPr>
              <a:xfrm>
                <a:off x="5893154" y="5047624"/>
                <a:ext cx="1623900" cy="541617"/>
                <a:chOff x="5560983" y="5085184"/>
                <a:chExt cx="1623900" cy="541617"/>
              </a:xfrm>
            </p:grpSpPr>
            <p:sp>
              <p:nvSpPr>
                <p:cNvPr id="13" name="矩形​​ 11">
                  <a:extLst>
                    <a:ext uri="{FF2B5EF4-FFF2-40B4-BE49-F238E27FC236}">
                      <a16:creationId xmlns="" xmlns:a16="http://schemas.microsoft.com/office/drawing/2014/main" id="{A99C0B34-7EAD-4455-ACA0-8A358E547BDC}"/>
                    </a:ext>
                  </a:extLst>
                </p:cNvPr>
                <p:cNvSpPr/>
                <p:nvPr/>
              </p:nvSpPr>
              <p:spPr bwMode="auto">
                <a:xfrm>
                  <a:off x="5821221" y="5169682"/>
                  <a:ext cx="1363662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能动思考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="" xmlns:a16="http://schemas.microsoft.com/office/drawing/2014/main" id="{92880CB9-9E83-41C8-8109-53DA9B5CD24A}"/>
                    </a:ext>
                  </a:extLst>
                </p:cNvPr>
                <p:cNvSpPr/>
                <p:nvPr/>
              </p:nvSpPr>
              <p:spPr bwMode="auto">
                <a:xfrm>
                  <a:off x="5560983" y="5085184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="" xmlns:a16="http://schemas.microsoft.com/office/drawing/2014/main" id="{38FFAFB1-BB1E-4F22-8041-C79131066278}"/>
                  </a:ext>
                </a:extLst>
              </p:cNvPr>
              <p:cNvGrpSpPr/>
              <p:nvPr/>
            </p:nvGrpSpPr>
            <p:grpSpPr>
              <a:xfrm>
                <a:off x="7361229" y="4652590"/>
                <a:ext cx="1570397" cy="541617"/>
                <a:chOff x="7029058" y="4690150"/>
                <a:chExt cx="1570397" cy="541617"/>
              </a:xfrm>
            </p:grpSpPr>
            <p:sp>
              <p:nvSpPr>
                <p:cNvPr id="16" name="矩形​​ 14">
                  <a:extLst>
                    <a:ext uri="{FF2B5EF4-FFF2-40B4-BE49-F238E27FC236}">
                      <a16:creationId xmlns="" xmlns:a16="http://schemas.microsoft.com/office/drawing/2014/main" id="{2FD9E7FE-C082-4B17-89D8-BE05F98407D7}"/>
                    </a:ext>
                  </a:extLst>
                </p:cNvPr>
                <p:cNvSpPr/>
                <p:nvPr/>
              </p:nvSpPr>
              <p:spPr bwMode="auto">
                <a:xfrm>
                  <a:off x="7235792" y="4759994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防止被动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="" xmlns:a16="http://schemas.microsoft.com/office/drawing/2014/main" id="{3C88C083-8B3B-4109-B56B-0E9F48CB017F}"/>
                    </a:ext>
                  </a:extLst>
                </p:cNvPr>
                <p:cNvSpPr/>
                <p:nvPr/>
              </p:nvSpPr>
              <p:spPr bwMode="auto">
                <a:xfrm>
                  <a:off x="7029058" y="4690150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="" xmlns:a16="http://schemas.microsoft.com/office/drawing/2014/main" id="{9398A229-F482-4F2F-97D4-46C3085FAA8E}"/>
                  </a:ext>
                </a:extLst>
              </p:cNvPr>
              <p:cNvGrpSpPr/>
              <p:nvPr/>
            </p:nvGrpSpPr>
            <p:grpSpPr>
              <a:xfrm>
                <a:off x="8835479" y="5047623"/>
                <a:ext cx="1589337" cy="541617"/>
                <a:chOff x="8503308" y="5085183"/>
                <a:chExt cx="1589337" cy="541617"/>
              </a:xfrm>
            </p:grpSpPr>
            <p:sp>
              <p:nvSpPr>
                <p:cNvPr id="20" name="矩形​​ 17">
                  <a:extLst>
                    <a:ext uri="{FF2B5EF4-FFF2-40B4-BE49-F238E27FC236}">
                      <a16:creationId xmlns="" xmlns:a16="http://schemas.microsoft.com/office/drawing/2014/main" id="{7D638753-65F5-404A-B937-D2A9B8CB78E3}"/>
                    </a:ext>
                  </a:extLst>
                </p:cNvPr>
                <p:cNvSpPr/>
                <p:nvPr/>
              </p:nvSpPr>
              <p:spPr bwMode="auto">
                <a:xfrm>
                  <a:off x="8728982" y="5177822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减少被动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="" xmlns:a16="http://schemas.microsoft.com/office/drawing/2014/main" id="{FB7E6014-2510-4A1D-AC4E-C2A9F3BCC0BE}"/>
                    </a:ext>
                  </a:extLst>
                </p:cNvPr>
                <p:cNvSpPr/>
                <p:nvPr/>
              </p:nvSpPr>
              <p:spPr bwMode="auto">
                <a:xfrm>
                  <a:off x="8503308" y="5085183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箭头: 右 46">
              <a:extLst>
                <a:ext uri="{FF2B5EF4-FFF2-40B4-BE49-F238E27FC236}">
                  <a16:creationId xmlns="" xmlns:a16="http://schemas.microsoft.com/office/drawing/2014/main" id="{766985C3-A680-43F4-82AD-1CAC99019223}"/>
                </a:ext>
              </a:extLst>
            </p:cNvPr>
            <p:cNvSpPr/>
            <p:nvPr/>
          </p:nvSpPr>
          <p:spPr bwMode="auto">
            <a:xfrm>
              <a:off x="4164532" y="4973138"/>
              <a:ext cx="300034" cy="1738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1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9FA1ED2-375A-429E-876C-168E9DB4A72C}"/>
              </a:ext>
            </a:extLst>
          </p:cNvPr>
          <p:cNvGrpSpPr/>
          <p:nvPr/>
        </p:nvGrpSpPr>
        <p:grpSpPr>
          <a:xfrm>
            <a:off x="1256282" y="1680380"/>
            <a:ext cx="9667305" cy="1008112"/>
            <a:chOff x="1256282" y="1680380"/>
            <a:chExt cx="9667305" cy="1008112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6A7F44C2-EF70-44E1-A694-7E8FAFE95944}"/>
                </a:ext>
              </a:extLst>
            </p:cNvPr>
            <p:cNvGrpSpPr/>
            <p:nvPr/>
          </p:nvGrpSpPr>
          <p:grpSpPr>
            <a:xfrm>
              <a:off x="1256282" y="1680380"/>
              <a:ext cx="2479806" cy="1008112"/>
              <a:chOff x="1256282" y="1680380"/>
              <a:chExt cx="2479806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CA877E4E-F34A-453E-A3ED-D57EB5B62545}"/>
                  </a:ext>
                </a:extLst>
              </p:cNvPr>
              <p:cNvSpPr/>
              <p:nvPr/>
            </p:nvSpPr>
            <p:spPr bwMode="auto">
              <a:xfrm>
                <a:off x="1274763" y="1680380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56282" y="1922826"/>
                <a:ext cx="247980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变痛苦为快乐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A6AF89AD-D7B1-4AE4-8D50-D612BA97D278}"/>
                </a:ext>
              </a:extLst>
            </p:cNvPr>
            <p:cNvGrpSpPr/>
            <p:nvPr/>
          </p:nvGrpSpPr>
          <p:grpSpPr>
            <a:xfrm>
              <a:off x="3606943" y="1799078"/>
              <a:ext cx="7316644" cy="804040"/>
              <a:chOff x="3606943" y="1799078"/>
              <a:chExt cx="7316644" cy="804040"/>
            </a:xfrm>
          </p:grpSpPr>
          <p:sp>
            <p:nvSpPr>
              <p:cNvPr id="5" name="矩形​​ 9"/>
              <p:cNvSpPr>
                <a:spLocks noChangeArrowheads="1"/>
              </p:cNvSpPr>
              <p:nvPr/>
            </p:nvSpPr>
            <p:spPr bwMode="auto">
              <a:xfrm>
                <a:off x="4262780" y="1903495"/>
                <a:ext cx="6289675" cy="5540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有钱办事的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快乐</a:t>
                </a:r>
                <a:r>
                  <a:rPr lang="en-US" altLang="zh-CN" b="1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无钱办事的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痛苦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→工作上怎样找钱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？</a:t>
                </a:r>
                <a:r>
                  <a:rPr lang="zh-CN" altLang="en-US" sz="30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B79B110B-C120-4F77-B2A3-200202B94D00}"/>
                  </a:ext>
                </a:extLst>
              </p:cNvPr>
              <p:cNvSpPr/>
              <p:nvPr/>
            </p:nvSpPr>
            <p:spPr bwMode="auto">
              <a:xfrm>
                <a:off x="3606943" y="1799078"/>
                <a:ext cx="7316644" cy="804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8055831-F142-4415-B2BA-EEBAF3116D46}"/>
              </a:ext>
            </a:extLst>
          </p:cNvPr>
          <p:cNvGrpSpPr/>
          <p:nvPr/>
        </p:nvGrpSpPr>
        <p:grpSpPr>
          <a:xfrm>
            <a:off x="4850363" y="3108686"/>
            <a:ext cx="2822607" cy="2696801"/>
            <a:chOff x="4850363" y="3108686"/>
            <a:chExt cx="2822607" cy="2696801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85639216-D54F-4485-8C86-FD3C24E32974}"/>
                </a:ext>
              </a:extLst>
            </p:cNvPr>
            <p:cNvGrpSpPr/>
            <p:nvPr/>
          </p:nvGrpSpPr>
          <p:grpSpPr>
            <a:xfrm>
              <a:off x="4850363" y="3108686"/>
              <a:ext cx="2822607" cy="2695849"/>
              <a:chOff x="4874320" y="3109639"/>
              <a:chExt cx="2822607" cy="2695849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="" xmlns:a16="http://schemas.microsoft.com/office/drawing/2014/main" id="{1D741B1D-A670-4CE9-8026-B79F5ADCE098}"/>
                  </a:ext>
                </a:extLst>
              </p:cNvPr>
              <p:cNvGrpSpPr/>
              <p:nvPr/>
            </p:nvGrpSpPr>
            <p:grpSpPr>
              <a:xfrm>
                <a:off x="5103028" y="3382717"/>
                <a:ext cx="2427288" cy="1902446"/>
                <a:chOff x="5234019" y="4111206"/>
                <a:chExt cx="2427288" cy="1902446"/>
              </a:xfrm>
            </p:grpSpPr>
            <p:sp>
              <p:nvSpPr>
                <p:cNvPr id="31" name="2 Marcador de contenido"/>
                <p:cNvSpPr txBox="1"/>
                <p:nvPr/>
              </p:nvSpPr>
              <p:spPr bwMode="auto">
                <a:xfrm>
                  <a:off x="5332667" y="411120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忘记痛苦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2 Marcador de contenido"/>
                <p:cNvSpPr txBox="1"/>
                <p:nvPr/>
              </p:nvSpPr>
              <p:spPr>
                <a:xfrm>
                  <a:off x="5234019" y="4509120"/>
                  <a:ext cx="2427288" cy="1504532"/>
                </a:xfrm>
                <a:prstGeom prst="rect">
                  <a:avLst/>
                </a:prstGeom>
              </p:spPr>
              <p:txBody>
                <a:bodyPr>
                  <a:normAutofit fontScale="47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一般在听完话后。</a:t>
                  </a:r>
                  <a:endParaRPr lang="en-US" altLang="zh-CN" kern="0" dirty="0"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１天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(24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20%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；              </a:t>
                  </a: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2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(48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50%;</a:t>
                  </a: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(96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80%</a:t>
                  </a:r>
                  <a:r>
                    <a:rPr lang="zh-CN" altLang="en-US" sz="16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</p:grp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47035470-2D6B-4D76-AD76-8190CE6EC237}"/>
                  </a:ext>
                </a:extLst>
              </p:cNvPr>
              <p:cNvSpPr/>
              <p:nvPr/>
            </p:nvSpPr>
            <p:spPr bwMode="auto">
              <a:xfrm>
                <a:off x="4874320" y="3109639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249FC31-BDFB-41F7-8D75-A3130748A43A}"/>
                </a:ext>
              </a:extLst>
            </p:cNvPr>
            <p:cNvSpPr/>
            <p:nvPr/>
          </p:nvSpPr>
          <p:spPr bwMode="auto">
            <a:xfrm>
              <a:off x="4850363" y="5514490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1E5F9D13-307D-43C4-9354-4E75AF14E08B}"/>
              </a:ext>
            </a:extLst>
          </p:cNvPr>
          <p:cNvGrpSpPr/>
          <p:nvPr/>
        </p:nvGrpSpPr>
        <p:grpSpPr>
          <a:xfrm>
            <a:off x="8100980" y="3109639"/>
            <a:ext cx="2822608" cy="2698589"/>
            <a:chOff x="8100980" y="3109639"/>
            <a:chExt cx="2822608" cy="2698589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BAEC5C1E-B171-400D-BB66-6DE6D9506967}"/>
                </a:ext>
              </a:extLst>
            </p:cNvPr>
            <p:cNvGrpSpPr/>
            <p:nvPr/>
          </p:nvGrpSpPr>
          <p:grpSpPr>
            <a:xfrm>
              <a:off x="8100981" y="3109639"/>
              <a:ext cx="2822607" cy="2695849"/>
              <a:chOff x="8100981" y="3109637"/>
              <a:chExt cx="2822607" cy="2695849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="" xmlns:a16="http://schemas.microsoft.com/office/drawing/2014/main" id="{590E3FE1-BB6C-4975-A9F8-419E3FBE06A0}"/>
                  </a:ext>
                </a:extLst>
              </p:cNvPr>
              <p:cNvGrpSpPr/>
              <p:nvPr/>
            </p:nvGrpSpPr>
            <p:grpSpPr>
              <a:xfrm>
                <a:off x="8471456" y="3382717"/>
                <a:ext cx="2168750" cy="1165082"/>
                <a:chOff x="9195519" y="2721816"/>
                <a:chExt cx="2168750" cy="1165082"/>
              </a:xfrm>
            </p:grpSpPr>
            <p:sp>
              <p:nvSpPr>
                <p:cNvPr id="33" name="2 Marcador de contenido"/>
                <p:cNvSpPr txBox="1"/>
                <p:nvPr/>
              </p:nvSpPr>
              <p:spPr bwMode="auto">
                <a:xfrm>
                  <a:off x="9338017" y="272181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直面挑战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2 Marcador de contenido"/>
                <p:cNvSpPr txBox="1"/>
                <p:nvPr/>
              </p:nvSpPr>
              <p:spPr bwMode="auto">
                <a:xfrm>
                  <a:off x="9195519" y="3142782"/>
                  <a:ext cx="2168750" cy="744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困难和挑战袭来时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鼓足勇气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抬起头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勇敢面对它们。</a:t>
                  </a:r>
                </a:p>
              </p:txBody>
            </p:sp>
          </p:grpSp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81194E06-7CB4-4F25-B0CC-6F9190DD7DB2}"/>
                  </a:ext>
                </a:extLst>
              </p:cNvPr>
              <p:cNvSpPr/>
              <p:nvPr/>
            </p:nvSpPr>
            <p:spPr bwMode="auto">
              <a:xfrm>
                <a:off x="8100981" y="3109637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87E7B7E6-EDAF-45FB-9069-6C437B736EC3}"/>
                </a:ext>
              </a:extLst>
            </p:cNvPr>
            <p:cNvSpPr/>
            <p:nvPr/>
          </p:nvSpPr>
          <p:spPr bwMode="auto">
            <a:xfrm>
              <a:off x="8100980" y="5517231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28D2E6B5-B256-4279-B39D-63BD4A1633C4}"/>
              </a:ext>
            </a:extLst>
          </p:cNvPr>
          <p:cNvGrpSpPr/>
          <p:nvPr/>
        </p:nvGrpSpPr>
        <p:grpSpPr>
          <a:xfrm>
            <a:off x="1274763" y="3108687"/>
            <a:ext cx="3352984" cy="2708273"/>
            <a:chOff x="1274763" y="3108687"/>
            <a:chExt cx="3352984" cy="2708273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3958D682-2CEC-48E0-B2E8-C1F5256A72A7}"/>
                </a:ext>
              </a:extLst>
            </p:cNvPr>
            <p:cNvGrpSpPr/>
            <p:nvPr/>
          </p:nvGrpSpPr>
          <p:grpSpPr>
            <a:xfrm>
              <a:off x="1274763" y="3108687"/>
              <a:ext cx="3352984" cy="2695849"/>
              <a:chOff x="1583433" y="3109638"/>
              <a:chExt cx="3352984" cy="2695849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="" xmlns:a16="http://schemas.microsoft.com/office/drawing/2014/main" id="{163AE811-D7C8-459C-91D0-F9C6D105F071}"/>
                  </a:ext>
                </a:extLst>
              </p:cNvPr>
              <p:cNvGrpSpPr/>
              <p:nvPr/>
            </p:nvGrpSpPr>
            <p:grpSpPr>
              <a:xfrm>
                <a:off x="1645530" y="3355958"/>
                <a:ext cx="3290887" cy="1954958"/>
                <a:chOff x="1583433" y="3804457"/>
                <a:chExt cx="3290887" cy="1954958"/>
              </a:xfrm>
            </p:grpSpPr>
            <p:sp>
              <p:nvSpPr>
                <p:cNvPr id="26" name="2 Marcador de contenido"/>
                <p:cNvSpPr txBox="1"/>
                <p:nvPr/>
              </p:nvSpPr>
              <p:spPr bwMode="auto">
                <a:xfrm>
                  <a:off x="1706687" y="3804457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克服困难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2 Marcador de contenido"/>
                <p:cNvSpPr txBox="1"/>
                <p:nvPr/>
              </p:nvSpPr>
              <p:spPr bwMode="auto">
                <a:xfrm>
                  <a:off x="1583433" y="4254883"/>
                  <a:ext cx="3290887" cy="1504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资源配置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变资源优势为经济优势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;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解放思想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思想统领思路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思路决定出路</a:t>
                  </a:r>
                </a:p>
              </p:txBody>
            </p:sp>
          </p:grp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D9221D31-555F-4D02-BC57-8B6BF0CD7A63}"/>
                  </a:ext>
                </a:extLst>
              </p:cNvPr>
              <p:cNvSpPr/>
              <p:nvPr/>
            </p:nvSpPr>
            <p:spPr bwMode="auto">
              <a:xfrm>
                <a:off x="1583433" y="3109638"/>
                <a:ext cx="3147590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0B4D29DA-F460-46E3-B8F7-39372F19CD24}"/>
                </a:ext>
              </a:extLst>
            </p:cNvPr>
            <p:cNvSpPr/>
            <p:nvPr/>
          </p:nvSpPr>
          <p:spPr bwMode="auto">
            <a:xfrm>
              <a:off x="1460114" y="5525963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5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72CDFEB-4A09-41E7-9286-4CB321218A0C}"/>
              </a:ext>
            </a:extLst>
          </p:cNvPr>
          <p:cNvGrpSpPr/>
          <p:nvPr/>
        </p:nvGrpSpPr>
        <p:grpSpPr>
          <a:xfrm>
            <a:off x="1274763" y="1680380"/>
            <a:ext cx="2332180" cy="1008112"/>
            <a:chOff x="1274763" y="1680380"/>
            <a:chExt cx="2332180" cy="1008112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1AFB4E51-3511-473A-A978-2924149021A0}"/>
                </a:ext>
              </a:extLst>
            </p:cNvPr>
            <p:cNvSpPr/>
            <p:nvPr/>
          </p:nvSpPr>
          <p:spPr bwMode="auto">
            <a:xfrm>
              <a:off x="1274763" y="1680380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4021" y="1734385"/>
              <a:ext cx="2150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变重智商为重情商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966B5E3-3568-42DB-9A48-E22FB22B42A7}"/>
              </a:ext>
            </a:extLst>
          </p:cNvPr>
          <p:cNvGrpSpPr/>
          <p:nvPr/>
        </p:nvGrpSpPr>
        <p:grpSpPr>
          <a:xfrm>
            <a:off x="3606943" y="1799078"/>
            <a:ext cx="7347129" cy="804040"/>
            <a:chOff x="3606943" y="1799078"/>
            <a:chExt cx="7347129" cy="804040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0965FB8A-4D33-4A6A-B190-4E6021D30226}"/>
                </a:ext>
              </a:extLst>
            </p:cNvPr>
            <p:cNvGrpSpPr/>
            <p:nvPr/>
          </p:nvGrpSpPr>
          <p:grpSpPr>
            <a:xfrm>
              <a:off x="3682355" y="1911095"/>
              <a:ext cx="7271717" cy="554834"/>
              <a:chOff x="2706843" y="1413641"/>
              <a:chExt cx="7271717" cy="554834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242DE2B4-7A47-4E15-ABD6-B17EA9009B83}"/>
                  </a:ext>
                </a:extLst>
              </p:cNvPr>
              <p:cNvGrpSpPr/>
              <p:nvPr/>
            </p:nvGrpSpPr>
            <p:grpSpPr>
              <a:xfrm>
                <a:off x="6510834" y="1414477"/>
                <a:ext cx="3467726" cy="553998"/>
                <a:chOff x="6510834" y="1414477"/>
                <a:chExt cx="3467726" cy="553998"/>
              </a:xfrm>
            </p:grpSpPr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6510834" y="1503271"/>
                  <a:ext cx="2420938" cy="3764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EQ(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情商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在成功中占</a:t>
                  </a:r>
                </a:p>
              </p:txBody>
            </p:sp>
            <p:sp>
              <p:nvSpPr>
                <p:cNvPr id="8" name="矩形​​ 8"/>
                <p:cNvSpPr/>
                <p:nvPr/>
              </p:nvSpPr>
              <p:spPr>
                <a:xfrm>
                  <a:off x="8961935" y="1414477"/>
                  <a:ext cx="1016625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80%</a:t>
                  </a:r>
                  <a:endParaRPr lang="zh-CN" altLang="en-US" kern="0" dirty="0">
                    <a:solidFill>
                      <a:schemeClr val="accent1">
                        <a:lumMod val="10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" name="组合 1">
                <a:extLst>
                  <a:ext uri="{FF2B5EF4-FFF2-40B4-BE49-F238E27FC236}">
                    <a16:creationId xmlns="" xmlns:a16="http://schemas.microsoft.com/office/drawing/2014/main" id="{D0016124-52F6-4433-B29C-B6F0F54D6D99}"/>
                  </a:ext>
                </a:extLst>
              </p:cNvPr>
              <p:cNvGrpSpPr/>
              <p:nvPr/>
            </p:nvGrpSpPr>
            <p:grpSpPr>
              <a:xfrm>
                <a:off x="2706843" y="1413641"/>
                <a:ext cx="3535912" cy="553998"/>
                <a:chOff x="2706843" y="1413641"/>
                <a:chExt cx="3535912" cy="553998"/>
              </a:xfrm>
            </p:grpSpPr>
            <p:sp>
              <p:nvSpPr>
                <p:cNvPr id="7" name="矩形​​ 4"/>
                <p:cNvSpPr/>
                <p:nvPr/>
              </p:nvSpPr>
              <p:spPr>
                <a:xfrm>
                  <a:off x="5157201" y="1413641"/>
                  <a:ext cx="1085554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20%</a:t>
                  </a:r>
                  <a:r>
                    <a:rPr lang="en-US" altLang="zh-CN" b="1" kern="0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</a:p>
              </p:txBody>
            </p:sp>
            <p:sp>
              <p:nvSpPr>
                <p:cNvPr id="9" name="矩形​​ 9"/>
                <p:cNvSpPr/>
                <p:nvPr/>
              </p:nvSpPr>
              <p:spPr>
                <a:xfrm>
                  <a:off x="2706843" y="1505717"/>
                  <a:ext cx="2440092" cy="375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IQ(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智商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在成功中仅占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5020F39E-4784-465A-8721-8B251B6FEDAC}"/>
                </a:ext>
              </a:extLst>
            </p:cNvPr>
            <p:cNvSpPr/>
            <p:nvPr/>
          </p:nvSpPr>
          <p:spPr bwMode="auto">
            <a:xfrm>
              <a:off x="3606943" y="1799078"/>
              <a:ext cx="7316644" cy="80404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45130DB4-BBB6-4B5B-B751-D97A25F36191}"/>
              </a:ext>
            </a:extLst>
          </p:cNvPr>
          <p:cNvGrpSpPr/>
          <p:nvPr/>
        </p:nvGrpSpPr>
        <p:grpSpPr>
          <a:xfrm>
            <a:off x="4082950" y="3129173"/>
            <a:ext cx="6840638" cy="2676315"/>
            <a:chOff x="4082950" y="3129173"/>
            <a:chExt cx="6840638" cy="2676315"/>
          </a:xfrm>
        </p:grpSpPr>
        <p:grpSp>
          <p:nvGrpSpPr>
            <p:cNvPr id="27" name="组合 26">
              <a:extLst>
                <a:ext uri="{FF2B5EF4-FFF2-40B4-BE49-F238E27FC236}">
                  <a16:creationId xmlns="" xmlns:a16="http://schemas.microsoft.com/office/drawing/2014/main" id="{BFA6D10E-744F-4390-B934-8DBAD678CB1A}"/>
                </a:ext>
              </a:extLst>
            </p:cNvPr>
            <p:cNvGrpSpPr/>
            <p:nvPr/>
          </p:nvGrpSpPr>
          <p:grpSpPr>
            <a:xfrm>
              <a:off x="4442991" y="3573016"/>
              <a:ext cx="2551113" cy="1893255"/>
              <a:chOff x="2090285" y="3269322"/>
              <a:chExt cx="2551113" cy="1893255"/>
            </a:xfrm>
          </p:grpSpPr>
          <p:sp>
            <p:nvSpPr>
              <p:cNvPr id="12" name="Text Box 30">
                <a:extLst>
                  <a:ext uri="{FF2B5EF4-FFF2-40B4-BE49-F238E27FC236}">
                    <a16:creationId xmlns="" xmlns:a16="http://schemas.microsoft.com/office/drawing/2014/main" id="{ACBC569C-9953-4C78-8674-C024DE674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3269322"/>
                <a:ext cx="2232248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在决策中提升情商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 Box 30">
                <a:extLst>
                  <a:ext uri="{FF2B5EF4-FFF2-40B4-BE49-F238E27FC236}">
                    <a16:creationId xmlns="" xmlns:a16="http://schemas.microsoft.com/office/drawing/2014/main" id="{6B83D510-6647-4455-93DE-4E5D82CC1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4028045"/>
                <a:ext cx="2551113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用智商提升情商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 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理论</a:t>
                </a:r>
              </a:p>
            </p:txBody>
          </p:sp>
          <p:sp>
            <p:nvSpPr>
              <p:cNvPr id="18" name="Text Box 30">
                <a:extLst>
                  <a:ext uri="{FF2B5EF4-FFF2-40B4-BE49-F238E27FC236}">
                    <a16:creationId xmlns="" xmlns:a16="http://schemas.microsoft.com/office/drawing/2014/main" id="{7CBD02BD-5A69-445B-BF64-D1B719C53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4786768"/>
                <a:ext cx="2540000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用情商完善智商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实践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2C61B08-EDD6-4FE8-A213-1D58E773FCED}"/>
                </a:ext>
              </a:extLst>
            </p:cNvPr>
            <p:cNvGrpSpPr/>
            <p:nvPr/>
          </p:nvGrpSpPr>
          <p:grpSpPr>
            <a:xfrm>
              <a:off x="7681913" y="3425217"/>
              <a:ext cx="3241675" cy="1986845"/>
              <a:chOff x="7265265" y="3125390"/>
              <a:chExt cx="3241675" cy="1986845"/>
            </a:xfrm>
          </p:grpSpPr>
          <p:sp>
            <p:nvSpPr>
              <p:cNvPr id="23" name="Rectangle 2">
                <a:extLst>
                  <a:ext uri="{FF2B5EF4-FFF2-40B4-BE49-F238E27FC236}">
                    <a16:creationId xmlns="" xmlns:a16="http://schemas.microsoft.com/office/drawing/2014/main" id="{5213FB74-61F2-4E15-8F3F-D45F762F9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5265" y="3125390"/>
                <a:ext cx="3241675" cy="13095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失败是成功之母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思考是成功之父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="" xmlns:a16="http://schemas.microsoft.com/office/drawing/2014/main" id="{7FF05189-D242-45F5-87BF-C0A01F4A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5265" y="4449039"/>
                <a:ext cx="2635250" cy="66319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成功始于阴谋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D30D1E72-54B7-410F-9954-F53B6C41C101}"/>
                </a:ext>
              </a:extLst>
            </p:cNvPr>
            <p:cNvSpPr/>
            <p:nvPr/>
          </p:nvSpPr>
          <p:spPr bwMode="auto">
            <a:xfrm>
              <a:off x="4082950" y="3129173"/>
              <a:ext cx="6807001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E807423B-275B-4BB5-9AA7-CA3D0A94D76F}"/>
                </a:ext>
              </a:extLst>
            </p:cNvPr>
            <p:cNvSpPr/>
            <p:nvPr/>
          </p:nvSpPr>
          <p:spPr bwMode="auto">
            <a:xfrm rot="5400000">
              <a:off x="5862163" y="4416348"/>
              <a:ext cx="2676314" cy="10196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B3D35A4D-D54A-4695-A98F-D57F3DE45AEA}"/>
              </a:ext>
            </a:extLst>
          </p:cNvPr>
          <p:cNvGrpSpPr/>
          <p:nvPr/>
        </p:nvGrpSpPr>
        <p:grpSpPr>
          <a:xfrm>
            <a:off x="1274763" y="3113806"/>
            <a:ext cx="2641842" cy="2691681"/>
            <a:chOff x="1274763" y="3113806"/>
            <a:chExt cx="2641842" cy="2691681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31B494AD-061D-4892-A46A-2D3B8A7AD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9833" y="3717032"/>
              <a:ext cx="2185722" cy="1457148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45E4630D-A923-463F-A014-2CB0C310C435}"/>
                </a:ext>
              </a:extLst>
            </p:cNvPr>
            <p:cNvSpPr/>
            <p:nvPr/>
          </p:nvSpPr>
          <p:spPr bwMode="auto">
            <a:xfrm>
              <a:off x="1274763" y="3129172"/>
              <a:ext cx="2641842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B643A62A-5016-48A9-ADB9-C196CBE63757}"/>
                </a:ext>
              </a:extLst>
            </p:cNvPr>
            <p:cNvSpPr/>
            <p:nvPr/>
          </p:nvSpPr>
          <p:spPr bwMode="auto">
            <a:xfrm rot="5400000">
              <a:off x="2474140" y="4391215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E019E9DD-376A-47A2-AA1A-77EDB8A14DC9}"/>
                </a:ext>
              </a:extLst>
            </p:cNvPr>
            <p:cNvSpPr/>
            <p:nvPr/>
          </p:nvSpPr>
          <p:spPr bwMode="auto">
            <a:xfrm rot="5400000">
              <a:off x="46356" y="4375848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4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47C88E8-29A8-45BB-B6DD-EB6FB31D6721}"/>
              </a:ext>
            </a:extLst>
          </p:cNvPr>
          <p:cNvGrpSpPr/>
          <p:nvPr/>
        </p:nvGrpSpPr>
        <p:grpSpPr>
          <a:xfrm>
            <a:off x="2319623" y="4493784"/>
            <a:ext cx="7583802" cy="1365040"/>
            <a:chOff x="1578354" y="4851781"/>
            <a:chExt cx="7583802" cy="1365040"/>
          </a:xfrm>
        </p:grpSpPr>
        <p:sp>
          <p:nvSpPr>
            <p:cNvPr id="7" name="2 Marcador de contenido">
              <a:extLst>
                <a:ext uri="{FF2B5EF4-FFF2-40B4-BE49-F238E27FC236}">
                  <a16:creationId xmlns="" xmlns:a16="http://schemas.microsoft.com/office/drawing/2014/main" id="{3F6B226C-0BAA-419D-A29F-E2FE46C01D63}"/>
                </a:ext>
              </a:extLst>
            </p:cNvPr>
            <p:cNvSpPr txBox="1"/>
            <p:nvPr/>
          </p:nvSpPr>
          <p:spPr bwMode="auto">
            <a:xfrm>
              <a:off x="1578354" y="5719250"/>
              <a:ext cx="7461250" cy="497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要把干事的水平转化为成事的能力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把有质量的过程转化为有认同的效果。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F1A462EC-532B-4606-9CC3-E247D3AA6051}"/>
                </a:ext>
              </a:extLst>
            </p:cNvPr>
            <p:cNvGrpSpPr/>
            <p:nvPr/>
          </p:nvGrpSpPr>
          <p:grpSpPr>
            <a:xfrm>
              <a:off x="1778695" y="4851781"/>
              <a:ext cx="7383461" cy="350838"/>
              <a:chOff x="1640460" y="4653136"/>
              <a:chExt cx="7383461" cy="350838"/>
            </a:xfrm>
          </p:grpSpPr>
          <p:sp>
            <p:nvSpPr>
              <p:cNvPr id="6" name="2 Marcador de contenido">
                <a:extLst>
                  <a:ext uri="{FF2B5EF4-FFF2-40B4-BE49-F238E27FC236}">
                    <a16:creationId xmlns="" xmlns:a16="http://schemas.microsoft.com/office/drawing/2014/main" id="{A8DB1498-BD5E-4A14-9CAE-3BA492D6112E}"/>
                  </a:ext>
                </a:extLst>
              </p:cNvPr>
              <p:cNvSpPr txBox="1"/>
              <p:nvPr/>
            </p:nvSpPr>
            <p:spPr bwMode="auto">
              <a:xfrm>
                <a:off x="1640460" y="4653136"/>
                <a:ext cx="1325563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文凭≠水平</a:t>
                </a:r>
              </a:p>
            </p:txBody>
          </p:sp>
          <p:sp>
            <p:nvSpPr>
              <p:cNvPr id="8" name="2 Marcador de contenido">
                <a:extLst>
                  <a:ext uri="{FF2B5EF4-FFF2-40B4-BE49-F238E27FC236}">
                    <a16:creationId xmlns="" xmlns:a16="http://schemas.microsoft.com/office/drawing/2014/main" id="{0B9BF19F-4F08-4808-A8F6-6E948A4BF375}"/>
                  </a:ext>
                </a:extLst>
              </p:cNvPr>
              <p:cNvSpPr txBox="1"/>
              <p:nvPr/>
            </p:nvSpPr>
            <p:spPr bwMode="auto">
              <a:xfrm>
                <a:off x="3456560" y="4653136"/>
                <a:ext cx="1463675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学历≠能力</a:t>
                </a:r>
              </a:p>
            </p:txBody>
          </p:sp>
          <p:sp>
            <p:nvSpPr>
              <p:cNvPr id="9" name="2 Marcador de contenido">
                <a:extLst>
                  <a:ext uri="{FF2B5EF4-FFF2-40B4-BE49-F238E27FC236}">
                    <a16:creationId xmlns="" xmlns:a16="http://schemas.microsoft.com/office/drawing/2014/main" id="{1B0ADD11-2757-4266-B2EC-8116E4D20F9C}"/>
                  </a:ext>
                </a:extLst>
              </p:cNvPr>
              <p:cNvSpPr txBox="1"/>
              <p:nvPr/>
            </p:nvSpPr>
            <p:spPr bwMode="auto">
              <a:xfrm>
                <a:off x="746182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过程≠结果</a:t>
                </a:r>
              </a:p>
            </p:txBody>
          </p:sp>
          <p:sp>
            <p:nvSpPr>
              <p:cNvPr id="11" name="2 Marcador de contenido">
                <a:extLst>
                  <a:ext uri="{FF2B5EF4-FFF2-40B4-BE49-F238E27FC236}">
                    <a16:creationId xmlns="" xmlns:a16="http://schemas.microsoft.com/office/drawing/2014/main" id="{5DB18CB3-A28C-48ED-93E4-15E1EC2EC64F}"/>
                  </a:ext>
                </a:extLst>
              </p:cNvPr>
              <p:cNvSpPr txBox="1"/>
              <p:nvPr/>
            </p:nvSpPr>
            <p:spPr bwMode="auto">
              <a:xfrm>
                <a:off x="541077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水平≠能力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2864379-8D2D-4D07-A9C2-333E65AFC484}"/>
              </a:ext>
            </a:extLst>
          </p:cNvPr>
          <p:cNvGrpSpPr/>
          <p:nvPr/>
        </p:nvGrpSpPr>
        <p:grpSpPr>
          <a:xfrm>
            <a:off x="1274762" y="1582053"/>
            <a:ext cx="9648825" cy="2258803"/>
            <a:chOff x="1274763" y="1373148"/>
            <a:chExt cx="9648825" cy="2258803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BFA38A94-B952-482C-9EEC-1FDA7ACF962A}"/>
                </a:ext>
              </a:extLst>
            </p:cNvPr>
            <p:cNvGrpSpPr/>
            <p:nvPr/>
          </p:nvGrpSpPr>
          <p:grpSpPr>
            <a:xfrm>
              <a:off x="1275386" y="2083254"/>
              <a:ext cx="2332180" cy="1038574"/>
              <a:chOff x="1373114" y="450239"/>
              <a:chExt cx="2332180" cy="1038574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6="http://schemas.microsoft.com/office/drawing/2014/main" id="{FA085240-C0BF-41C6-89E4-B128922ADCA1}"/>
                  </a:ext>
                </a:extLst>
              </p:cNvPr>
              <p:cNvSpPr/>
              <p:nvPr/>
            </p:nvSpPr>
            <p:spPr bwMode="auto">
              <a:xfrm>
                <a:off x="1373114" y="450239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5150" y="534706"/>
                <a:ext cx="20881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变重过程为重效果</a:t>
                </a:r>
              </a:p>
            </p:txBody>
          </p:sp>
        </p:grp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415353" y="1826380"/>
              <a:ext cx="4379502" cy="13095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该赚钱而末赚钱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该赔钱而末赔钱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便是赚钱。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A34EF8B4-7083-4DBB-8513-90A53AB72EEE}"/>
                </a:ext>
              </a:extLst>
            </p:cNvPr>
            <p:cNvSpPr/>
            <p:nvPr/>
          </p:nvSpPr>
          <p:spPr bwMode="auto">
            <a:xfrm>
              <a:off x="1274763" y="1556791"/>
              <a:ext cx="9648825" cy="207300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7A80988B-DFCA-42D5-A79B-81A41E2EAD10}"/>
                </a:ext>
              </a:extLst>
            </p:cNvPr>
            <p:cNvSpPr txBox="1"/>
            <p:nvPr/>
          </p:nvSpPr>
          <p:spPr>
            <a:xfrm rot="16200000">
              <a:off x="8902667" y="2314072"/>
              <a:ext cx="2215991" cy="334143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zh-CN" altLang="en-US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炒股的行话</a:t>
              </a:r>
              <a:r>
                <a:rPr kumimoji="0" lang="en-US" altLang="zh-CN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1E03361-788C-4792-94CA-00812D3516F0}"/>
                </a:ext>
              </a:extLst>
            </p:cNvPr>
            <p:cNvSpPr/>
            <p:nvPr/>
          </p:nvSpPr>
          <p:spPr bwMode="auto">
            <a:xfrm rot="5400000" flipV="1">
              <a:off x="8414532" y="2553803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6E37196D-3E2F-4F46-94FF-5C022A514DEB}"/>
                </a:ext>
              </a:extLst>
            </p:cNvPr>
            <p:cNvSpPr/>
            <p:nvPr/>
          </p:nvSpPr>
          <p:spPr bwMode="auto">
            <a:xfrm rot="5400000" flipV="1">
              <a:off x="9533791" y="2555960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E515D465-867F-48DF-AADE-486BE37219ED}"/>
              </a:ext>
            </a:extLst>
          </p:cNvPr>
          <p:cNvGrpSpPr/>
          <p:nvPr/>
        </p:nvGrpSpPr>
        <p:grpSpPr>
          <a:xfrm>
            <a:off x="1354160" y="4211996"/>
            <a:ext cx="949407" cy="1608278"/>
            <a:chOff x="1354160" y="4211996"/>
            <a:chExt cx="949407" cy="1608278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E6C20F52-1E6D-4C73-9535-B8AD584A60A0}"/>
                </a:ext>
              </a:extLst>
            </p:cNvPr>
            <p:cNvSpPr/>
            <p:nvPr/>
          </p:nvSpPr>
          <p:spPr bwMode="auto">
            <a:xfrm>
              <a:off x="1385112" y="4211996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 descr="剪贴板">
              <a:extLst>
                <a:ext uri="{FF2B5EF4-FFF2-40B4-BE49-F238E27FC236}">
                  <a16:creationId xmlns="" xmlns:a16="http://schemas.microsoft.com/office/drawing/2014/main" id="{7D99A9D0-1338-4F9F-A54D-D20B129EC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54160" y="4612102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F9081BB2-594D-4F20-9A5A-9FFAACABADCE}"/>
              </a:ext>
            </a:extLst>
          </p:cNvPr>
          <p:cNvGrpSpPr/>
          <p:nvPr/>
        </p:nvGrpSpPr>
        <p:grpSpPr>
          <a:xfrm>
            <a:off x="9883000" y="4197210"/>
            <a:ext cx="926640" cy="1608278"/>
            <a:chOff x="9883000" y="4197210"/>
            <a:chExt cx="926640" cy="1608278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9F2C04B9-0299-4FE5-8773-E942F23FB43F}"/>
                </a:ext>
              </a:extLst>
            </p:cNvPr>
            <p:cNvSpPr/>
            <p:nvPr/>
          </p:nvSpPr>
          <p:spPr bwMode="auto">
            <a:xfrm>
              <a:off x="9883000" y="4197210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图形 35" descr="清单演示文稿">
              <a:extLst>
                <a:ext uri="{FF2B5EF4-FFF2-40B4-BE49-F238E27FC236}">
                  <a16:creationId xmlns="" xmlns:a16="http://schemas.microsoft.com/office/drawing/2014/main" id="{4A019562-1C1F-4405-A17D-D59524A3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95240" y="458747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8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5056" y="3429000"/>
            <a:ext cx="1527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官场</a:t>
            </a:r>
            <a:r>
              <a:rPr lang="en-US" altLang="zh-CN" sz="22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职场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16C66C19-E0F6-44D0-B98F-F1FFE4C0B177}"/>
              </a:ext>
            </a:extLst>
          </p:cNvPr>
          <p:cNvGrpSpPr/>
          <p:nvPr/>
        </p:nvGrpSpPr>
        <p:grpSpPr>
          <a:xfrm>
            <a:off x="6309513" y="1916832"/>
            <a:ext cx="4626528" cy="3925600"/>
            <a:chOff x="6225175" y="1916832"/>
            <a:chExt cx="4626528" cy="3925600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4790697-AED4-407B-A107-975B5E4A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3220" y="2305623"/>
              <a:ext cx="4496475" cy="299765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A0BE5B9A-5CEC-42AC-AC03-4E51D82B4794}"/>
                </a:ext>
              </a:extLst>
            </p:cNvPr>
            <p:cNvSpPr/>
            <p:nvPr/>
          </p:nvSpPr>
          <p:spPr bwMode="auto">
            <a:xfrm>
              <a:off x="6225175" y="1916832"/>
              <a:ext cx="4626528" cy="3925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61E846C4-5801-45A2-9F69-A07646C931C7}"/>
              </a:ext>
            </a:extLst>
          </p:cNvPr>
          <p:cNvGrpSpPr/>
          <p:nvPr/>
        </p:nvGrpSpPr>
        <p:grpSpPr>
          <a:xfrm>
            <a:off x="1274762" y="1916832"/>
            <a:ext cx="4824413" cy="3925600"/>
            <a:chOff x="1274762" y="1916832"/>
            <a:chExt cx="4824413" cy="3925600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9083B89B-FB76-4B12-9D6D-1A7DA7AD772C}"/>
                </a:ext>
              </a:extLst>
            </p:cNvPr>
            <p:cNvGrpSpPr/>
            <p:nvPr/>
          </p:nvGrpSpPr>
          <p:grpSpPr>
            <a:xfrm>
              <a:off x="1274762" y="1916832"/>
              <a:ext cx="4824413" cy="3925600"/>
              <a:chOff x="1274762" y="1916832"/>
              <a:chExt cx="4824413" cy="3925600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="" xmlns:a16="http://schemas.microsoft.com/office/drawing/2014/main" id="{78D77036-CEEE-4CBE-8F69-D6BB1342D28C}"/>
                  </a:ext>
                </a:extLst>
              </p:cNvPr>
              <p:cNvGrpSpPr/>
              <p:nvPr/>
            </p:nvGrpSpPr>
            <p:grpSpPr>
              <a:xfrm>
                <a:off x="2394912" y="2068222"/>
                <a:ext cx="2448271" cy="1008112"/>
                <a:chOff x="1216717" y="1680380"/>
                <a:chExt cx="2448271" cy="1008112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="" xmlns:a16="http://schemas.microsoft.com/office/drawing/2014/main" id="{6FDB525A-1419-45DC-8E0F-B0CCC6E4DFB5}"/>
                    </a:ext>
                  </a:extLst>
                </p:cNvPr>
                <p:cNvSpPr/>
                <p:nvPr/>
              </p:nvSpPr>
              <p:spPr bwMode="auto">
                <a:xfrm>
                  <a:off x="1274763" y="1680380"/>
                  <a:ext cx="2332180" cy="100811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16717" y="1922826"/>
                  <a:ext cx="24482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变唱功为做功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834355" y="4246014"/>
                <a:ext cx="3705225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latin typeface="+mn-lt"/>
                    <a:ea typeface="+mn-ea"/>
                    <a:cs typeface="+mn-ea"/>
                    <a:sym typeface="+mn-lt"/>
                  </a:rPr>
                  <a:t>   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既重动口能力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更重动手能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///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力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既重决心和表态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更重行动和落实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既重造势之招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更重干事之举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id="{1359A95C-D41F-4C72-B17F-2361CE579591}"/>
                  </a:ext>
                </a:extLst>
              </p:cNvPr>
              <p:cNvSpPr/>
              <p:nvPr/>
            </p:nvSpPr>
            <p:spPr bwMode="auto">
              <a:xfrm>
                <a:off x="1274762" y="1916832"/>
                <a:ext cx="4824413" cy="3925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" name="箭头: 右 4">
                <a:extLst>
                  <a:ext uri="{FF2B5EF4-FFF2-40B4-BE49-F238E27FC236}">
                    <a16:creationId xmlns="" xmlns:a16="http://schemas.microsoft.com/office/drawing/2014/main" id="{8BB80381-DC4E-4E44-B284-2C21BF255808}"/>
                  </a:ext>
                </a:extLst>
              </p:cNvPr>
              <p:cNvSpPr/>
              <p:nvPr/>
            </p:nvSpPr>
            <p:spPr bwMode="auto">
              <a:xfrm flipV="1">
                <a:off x="1274763" y="3091454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="" xmlns:a16="http://schemas.microsoft.com/office/drawing/2014/main" id="{5DFABDEB-6675-499E-8203-F1959BFA96CD}"/>
                  </a:ext>
                </a:extLst>
              </p:cNvPr>
              <p:cNvSpPr/>
              <p:nvPr/>
            </p:nvSpPr>
            <p:spPr bwMode="auto">
              <a:xfrm flipV="1">
                <a:off x="1274763" y="4081206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缺角矩形 17">
              <a:extLst>
                <a:ext uri="{FF2B5EF4-FFF2-40B4-BE49-F238E27FC236}">
                  <a16:creationId xmlns="" xmlns:a16="http://schemas.microsoft.com/office/drawing/2014/main" id="{8061A28B-221F-4888-980C-9E369196E4E1}"/>
                </a:ext>
              </a:extLst>
            </p:cNvPr>
            <p:cNvSpPr/>
            <p:nvPr/>
          </p:nvSpPr>
          <p:spPr bwMode="auto">
            <a:xfrm>
              <a:off x="4958621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缺角矩形 23">
              <a:extLst>
                <a:ext uri="{FF2B5EF4-FFF2-40B4-BE49-F238E27FC236}">
                  <a16:creationId xmlns="" xmlns:a16="http://schemas.microsoft.com/office/drawing/2014/main" id="{84BD10A7-2688-4749-8B89-6FBF7222D00E}"/>
                </a:ext>
              </a:extLst>
            </p:cNvPr>
            <p:cNvSpPr/>
            <p:nvPr/>
          </p:nvSpPr>
          <p:spPr bwMode="auto">
            <a:xfrm>
              <a:off x="1807272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0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9387D26-BF33-4315-A8B9-E9F661D30D6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706">
      <a:dk1>
        <a:srgbClr val="161615"/>
      </a:dk1>
      <a:lt1>
        <a:srgbClr val="161615"/>
      </a:lt1>
      <a:dk2>
        <a:srgbClr val="161615"/>
      </a:dk2>
      <a:lt2>
        <a:srgbClr val="161615"/>
      </a:lt2>
      <a:accent1>
        <a:srgbClr val="F01734"/>
      </a:accent1>
      <a:accent2>
        <a:srgbClr val="161615"/>
      </a:accent2>
      <a:accent3>
        <a:srgbClr val="FFFFFF"/>
      </a:accent3>
      <a:accent4>
        <a:srgbClr val="F01734"/>
      </a:accent4>
      <a:accent5>
        <a:srgbClr val="F01734"/>
      </a:accent5>
      <a:accent6>
        <a:srgbClr val="161615"/>
      </a:accent6>
      <a:hlink>
        <a:srgbClr val="C00000"/>
      </a:hlink>
      <a:folHlink>
        <a:srgbClr val="DEDEDD"/>
      </a:folHlink>
    </a:clrScheme>
    <a:fontScheme name="uf5041s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2961</Words>
  <Application>Microsoft Office PowerPoint</Application>
  <PresentationFormat>自定义</PresentationFormat>
  <Paragraphs>320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Meiryo</vt:lpstr>
      <vt:lpstr>仿宋_GB2312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2021-01-24T03:07:16Z</dcterms:created>
  <dcterms:modified xsi:type="dcterms:W3CDTF">2023-01-15T04:31:36Z</dcterms:modified>
</cp:coreProperties>
</file>