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75" r:id="rId3"/>
  </p:sldMasterIdLst>
  <p:notesMasterIdLst>
    <p:notesMasterId r:id="rId38"/>
  </p:notesMasterIdLst>
  <p:sldIdLst>
    <p:sldId id="256" r:id="rId4"/>
    <p:sldId id="257" r:id="rId5"/>
    <p:sldId id="303" r:id="rId6"/>
    <p:sldId id="304" r:id="rId7"/>
    <p:sldId id="310" r:id="rId8"/>
    <p:sldId id="305" r:id="rId9"/>
    <p:sldId id="311" r:id="rId10"/>
    <p:sldId id="318" r:id="rId11"/>
    <p:sldId id="316" r:id="rId12"/>
    <p:sldId id="306" r:id="rId13"/>
    <p:sldId id="312" r:id="rId14"/>
    <p:sldId id="319" r:id="rId15"/>
    <p:sldId id="320" r:id="rId16"/>
    <p:sldId id="321" r:id="rId17"/>
    <p:sldId id="307" r:id="rId18"/>
    <p:sldId id="317" r:id="rId19"/>
    <p:sldId id="322" r:id="rId20"/>
    <p:sldId id="323" r:id="rId21"/>
    <p:sldId id="324" r:id="rId22"/>
    <p:sldId id="325" r:id="rId23"/>
    <p:sldId id="326" r:id="rId24"/>
    <p:sldId id="327" r:id="rId25"/>
    <p:sldId id="308" r:id="rId26"/>
    <p:sldId id="314" r:id="rId27"/>
    <p:sldId id="329" r:id="rId28"/>
    <p:sldId id="330" r:id="rId29"/>
    <p:sldId id="309" r:id="rId30"/>
    <p:sldId id="315" r:id="rId31"/>
    <p:sldId id="331" r:id="rId32"/>
    <p:sldId id="333" r:id="rId33"/>
    <p:sldId id="334" r:id="rId34"/>
    <p:sldId id="335" r:id="rId35"/>
    <p:sldId id="337" r:id="rId36"/>
    <p:sldId id="338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7A628"/>
    <a:srgbClr val="FE5858"/>
    <a:srgbClr val="FFF0C5"/>
    <a:srgbClr val="FFEFC3"/>
    <a:srgbClr val="DB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BB982-655E-4671-85E0-BF3A575DB1F0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846BE-60CD-472C-987C-0D02AF10A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97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46BE-60CD-472C-987C-0D02AF10AFF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56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007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0C5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FCAD8CB-8693-47E0-BFD9-3AE2D6EF4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03"/>
          <a:stretch/>
        </p:blipFill>
        <p:spPr>
          <a:xfrm>
            <a:off x="0" y="2935705"/>
            <a:ext cx="12192000" cy="39222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A35F952-10EB-463A-AF23-B6972867D5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65295"/>
            <a:ext cx="12192000" cy="17927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EA15B62-EF3E-4D07-9A41-424CD32FA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8705" cy="29357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5B85AA8-ABCE-4F49-AECB-345490D85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7"/>
          <a:stretch/>
        </p:blipFill>
        <p:spPr>
          <a:xfrm>
            <a:off x="9003632" y="0"/>
            <a:ext cx="3188368" cy="22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6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2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1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810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91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31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3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89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13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40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7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87F6F29-D09D-4E2B-BFEA-C766CC5B4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03"/>
          <a:stretch/>
        </p:blipFill>
        <p:spPr>
          <a:xfrm>
            <a:off x="0" y="2935705"/>
            <a:ext cx="12192000" cy="39222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B0C9782-A5B8-41E9-932D-FB49E7C7BC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65295"/>
            <a:ext cx="12192000" cy="17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2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5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29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30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2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7AFFFF3-1AF4-4A40-AA5D-12150CD0F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03"/>
          <a:stretch/>
        </p:blipFill>
        <p:spPr>
          <a:xfrm>
            <a:off x="0" y="2935705"/>
            <a:ext cx="12192000" cy="392229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CDC5884-E895-4811-98AB-366470E93C43}"/>
              </a:ext>
            </a:extLst>
          </p:cNvPr>
          <p:cNvSpPr/>
          <p:nvPr userDrawn="1"/>
        </p:nvSpPr>
        <p:spPr>
          <a:xfrm>
            <a:off x="461212" y="397044"/>
            <a:ext cx="11269578" cy="614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2FDE387-524F-454B-9391-546E144C2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98432"/>
            <a:ext cx="12192000" cy="13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4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D9D5EFD3-3FED-4C6E-BC65-A250793511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03"/>
          <a:stretch/>
        </p:blipFill>
        <p:spPr>
          <a:xfrm>
            <a:off x="0" y="2935705"/>
            <a:ext cx="12192000" cy="39222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A0F53BE-CF7B-4C81-B7F2-A1CFB2B6B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8705" cy="293570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462636E-83BB-4ECE-B281-3C68358B5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7"/>
          <a:stretch/>
        </p:blipFill>
        <p:spPr>
          <a:xfrm>
            <a:off x="9003632" y="0"/>
            <a:ext cx="3188368" cy="2217821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C6052ADA-816C-4013-9CC8-1E636B82E1B3}"/>
              </a:ext>
            </a:extLst>
          </p:cNvPr>
          <p:cNvGrpSpPr/>
          <p:nvPr userDrawn="1"/>
        </p:nvGrpSpPr>
        <p:grpSpPr>
          <a:xfrm flipH="1">
            <a:off x="277266" y="219314"/>
            <a:ext cx="11476855" cy="6456647"/>
            <a:chOff x="1091544" y="772932"/>
            <a:chExt cx="9616225" cy="5409894"/>
          </a:xfrm>
          <a:solidFill>
            <a:srgbClr val="FFC85B">
              <a:lumMod val="75000"/>
            </a:srgbClr>
          </a:solidFill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4B14E9DA-8388-430E-9B61-788E8E22E60D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solidFill>
              <a:srgbClr val="F7A6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cs typeface="+mn-cs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69C83477-1B82-4486-ADD7-A13DDDBC4BB0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solidFill>
              <a:srgbClr val="F7A6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cs typeface="+mn-cs"/>
              </a:endParaRPr>
            </a:p>
          </p:txBody>
        </p:sp>
      </p:grp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508E8B33-1E0A-4F9F-B8FB-5490225AD99B}"/>
              </a:ext>
            </a:extLst>
          </p:cNvPr>
          <p:cNvSpPr/>
          <p:nvPr userDrawn="1"/>
        </p:nvSpPr>
        <p:spPr>
          <a:xfrm>
            <a:off x="1064659" y="481707"/>
            <a:ext cx="10365340" cy="6006961"/>
          </a:xfrm>
          <a:prstGeom prst="roundRect">
            <a:avLst>
              <a:gd name="adj" fmla="val 873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ea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8CBAA6B4-818A-467D-9C20-DE3440357C58}"/>
              </a:ext>
            </a:extLst>
          </p:cNvPr>
          <p:cNvSpPr/>
          <p:nvPr userDrawn="1"/>
        </p:nvSpPr>
        <p:spPr>
          <a:xfrm>
            <a:off x="437878" y="647700"/>
            <a:ext cx="361950" cy="36195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6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DB1EEE0-6060-4AC1-AF37-9DC0FBA5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52D12D6-6453-4CF4-B1E3-5CE89FB80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5D0A15-13A2-418B-BB84-5670526EA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765F99C-0DA3-4D3D-B17D-6F3976A04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6356371-F86B-48AC-82CF-E914FC8C2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897E7E0-9238-48F8-A4BE-C6BA19BE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12C1-90B7-4984-9530-F6BEF14C122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757AFAE-BC06-42F6-B293-3B7F0EDC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83CD2B0-8361-47C7-96D8-D309FF12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1FEA-3B52-47EB-9951-013C6DB402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6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DB1EEE0-6060-4AC1-AF37-9DC0FBA5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52D12D6-6453-4CF4-B1E3-5CE89FB80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5D0A15-13A2-418B-BB84-5670526EA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765F99C-0DA3-4D3D-B17D-6F3976A04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6356371-F86B-48AC-82CF-E914FC8C2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897E7E0-9238-48F8-A4BE-C6BA19BE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12C1-90B7-4984-9530-F6BEF14C122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757AFAE-BC06-42F6-B293-3B7F0EDC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83CD2B0-8361-47C7-96D8-D309FF12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1FEA-3B52-47EB-9951-013C6DB402C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8161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31914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C8B120-D513-4343-A570-128A396D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4287526-B1F8-4BB4-AD03-A2A12A5A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12C1-90B7-4984-9530-F6BEF14C122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FFD40AC-1530-4702-9F38-A31F7850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F9BAF8C-F89D-4110-8DBE-B3038B91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1FEA-3B52-47EB-9951-013C6DB402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53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337B30BB-2FC2-44FB-8F8D-EF1F1C38B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12C1-90B7-4984-9530-F6BEF14C122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5CA3AEE-D9BB-4F62-A67D-441B8F7D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2AF422C-FDAB-4039-BFFA-12CAD69D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1FEA-3B52-47EB-9951-013C6DB402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82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7AFFFF3-1AF4-4A40-AA5D-12150CD0F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03"/>
          <a:stretch/>
        </p:blipFill>
        <p:spPr>
          <a:xfrm>
            <a:off x="0" y="2935705"/>
            <a:ext cx="12192000" cy="392229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CDC5884-E895-4811-98AB-366470E93C43}"/>
              </a:ext>
            </a:extLst>
          </p:cNvPr>
          <p:cNvSpPr/>
          <p:nvPr userDrawn="1"/>
        </p:nvSpPr>
        <p:spPr>
          <a:xfrm>
            <a:off x="461212" y="397044"/>
            <a:ext cx="11269578" cy="614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2FDE387-524F-454B-9391-546E144C2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98432"/>
            <a:ext cx="12192000" cy="13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0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D3711C12-2FA4-480E-A3D6-DF97957F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97651EF-490F-4FF1-8E89-0284CF4D2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BFA1BB0-8036-4338-91F1-D57B96099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12C1-90B7-4984-9530-F6BEF14C1227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CEB33B-3F99-4516-8DF8-138EF68F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ECC6076-7173-4DD4-82A2-26C47348B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31FEA-3B52-47EB-9951-013C6DB402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90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0" r:id="rId6"/>
    <p:sldLayoutId id="2147483654" r:id="rId7"/>
    <p:sldLayoutId id="2147483655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63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3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9.png"/><Relationship Id="rId4" Type="http://schemas.openxmlformats.org/officeDocument/2006/relationships/tags" Target="../tags/tag4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.xml"/><Relationship Id="rId7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image" Target="../media/image23.png"/><Relationship Id="rId4" Type="http://schemas.openxmlformats.org/officeDocument/2006/relationships/tags" Target="../tags/tag16.xml"/><Relationship Id="rId9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011626B-7D78-40E1-9245-33E39C3657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71" y="1865317"/>
            <a:ext cx="10758516" cy="17215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D7ACBFB-D96D-4DF6-A577-CDC3E1CA4D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2754" y="382134"/>
            <a:ext cx="3710551" cy="7218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C939DC5-343F-4A88-936F-48AA4EEA7D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18AAAEFB-BFEA-4577-990C-931840A372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6E6959B-2AE9-4D30-9DCA-3AF8323B23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副标题 2">
            <a:extLst>
              <a:ext uri="{FF2B5EF4-FFF2-40B4-BE49-F238E27FC236}">
                <a16:creationId xmlns:a16="http://schemas.microsoft.com/office/drawing/2014/main" xmlns="" id="{8D8BCDE6-B6BA-4D31-9876-0AA0920BC181}"/>
              </a:ext>
            </a:extLst>
          </p:cNvPr>
          <p:cNvSpPr txBox="1">
            <a:spLocks/>
          </p:cNvSpPr>
          <p:nvPr/>
        </p:nvSpPr>
        <p:spPr>
          <a:xfrm>
            <a:off x="4343399" y="3672098"/>
            <a:ext cx="3529263" cy="4631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dirty="0">
                <a:solidFill>
                  <a:srgbClr val="FE5858"/>
                </a:solidFill>
                <a:cs typeface="+mn-ea"/>
                <a:sym typeface="+mn-lt"/>
              </a:rPr>
              <a:t>幼儿园新生家长会</a:t>
            </a:r>
          </a:p>
          <a:p>
            <a:pPr marL="0" indent="0" algn="dist">
              <a:buNone/>
            </a:pPr>
            <a:endParaRPr lang="zh-CN" altLang="en-US" dirty="0">
              <a:solidFill>
                <a:srgbClr val="DB010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7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E0B4FD8-4331-40D4-B926-746D69171C78}"/>
              </a:ext>
            </a:extLst>
          </p:cNvPr>
          <p:cNvGrpSpPr/>
          <p:nvPr/>
        </p:nvGrpSpPr>
        <p:grpSpPr>
          <a:xfrm flipH="1">
            <a:off x="878304" y="979551"/>
            <a:ext cx="10034338" cy="4263116"/>
            <a:chOff x="1091544" y="772932"/>
            <a:chExt cx="9616225" cy="5409894"/>
          </a:xfrm>
          <a:solidFill>
            <a:srgbClr val="F7A628"/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1F2E8605-1589-4EE5-A5A4-7BAA94D3BDA4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AACC2EC0-404D-4A1A-8F03-2AF37E11FB00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FBF20EFB-644E-4E6A-BDC8-111AB2372B07}"/>
              </a:ext>
            </a:extLst>
          </p:cNvPr>
          <p:cNvSpPr/>
          <p:nvPr/>
        </p:nvSpPr>
        <p:spPr>
          <a:xfrm>
            <a:off x="1132025" y="1251763"/>
            <a:ext cx="316456" cy="31645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9091580D-6848-435F-90C6-E5A82E0D151D}"/>
              </a:ext>
            </a:extLst>
          </p:cNvPr>
          <p:cNvSpPr/>
          <p:nvPr/>
        </p:nvSpPr>
        <p:spPr>
          <a:xfrm rot="21420852">
            <a:off x="1690034" y="1207536"/>
            <a:ext cx="8848990" cy="3652671"/>
          </a:xfrm>
          <a:prstGeom prst="roundRect">
            <a:avLst>
              <a:gd name="adj" fmla="val 4683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46300870-8E2A-4A1B-B729-319FBAD31795}"/>
              </a:ext>
            </a:extLst>
          </p:cNvPr>
          <p:cNvSpPr/>
          <p:nvPr/>
        </p:nvSpPr>
        <p:spPr>
          <a:xfrm>
            <a:off x="1843203" y="1329222"/>
            <a:ext cx="8848990" cy="3652671"/>
          </a:xfrm>
          <a:prstGeom prst="roundRect">
            <a:avLst>
              <a:gd name="adj" fmla="val 585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0BBC818-BE86-452B-8FB8-611D5DE6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4C70261-7A33-43E8-8F37-A5FE21C84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7CC385E-939D-4782-82A0-167787ADD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xmlns="" id="{4C4668F2-9819-487D-93FC-27945C497BD2}"/>
              </a:ext>
            </a:extLst>
          </p:cNvPr>
          <p:cNvSpPr txBox="1"/>
          <p:nvPr/>
        </p:nvSpPr>
        <p:spPr>
          <a:xfrm>
            <a:off x="4086155" y="1749576"/>
            <a:ext cx="4019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5A83A"/>
                </a:solidFill>
                <a:effectLst/>
                <a:uLnTx/>
                <a:uFillTx/>
                <a:cs typeface="+mn-ea"/>
                <a:sym typeface="+mn-lt"/>
              </a:rPr>
              <a:t>PART THREE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5A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0861F33-A8A1-4A36-B422-4CF4CDFC06BB}"/>
              </a:ext>
            </a:extLst>
          </p:cNvPr>
          <p:cNvGrpSpPr/>
          <p:nvPr/>
        </p:nvGrpSpPr>
        <p:grpSpPr>
          <a:xfrm>
            <a:off x="3548948" y="2759552"/>
            <a:ext cx="5094103" cy="1481561"/>
            <a:chOff x="3978106" y="2921263"/>
            <a:chExt cx="4329569" cy="1111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4613A3F-C208-49ED-A5A8-DB0B50E69279}"/>
                </a:ext>
              </a:extLst>
            </p:cNvPr>
            <p:cNvSpPr txBox="1"/>
            <p:nvPr/>
          </p:nvSpPr>
          <p:spPr>
            <a:xfrm>
              <a:off x="3978106" y="2921263"/>
              <a:ext cx="4329569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333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入园须知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0B8C6870-8490-4B77-9E8C-AC3E64B29EFE}"/>
                </a:ext>
              </a:extLst>
            </p:cNvPr>
            <p:cNvSpPr/>
            <p:nvPr/>
          </p:nvSpPr>
          <p:spPr>
            <a:xfrm>
              <a:off x="4060091" y="3717011"/>
              <a:ext cx="4165599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SUMMARY OF WORK TERM</a:t>
              </a:r>
              <a:endParaRPr kumimoji="0" lang="zh-CN" alt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3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F7A628"/>
                </a:solidFill>
                <a:cs typeface="+mn-ea"/>
                <a:sym typeface="+mn-lt"/>
              </a:rPr>
              <a:t>入园须知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7A62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CAED211E-11DC-40E8-A9FC-24FD245ECAE3}"/>
              </a:ext>
            </a:extLst>
          </p:cNvPr>
          <p:cNvGrpSpPr/>
          <p:nvPr/>
        </p:nvGrpSpPr>
        <p:grpSpPr>
          <a:xfrm>
            <a:off x="1084283" y="728831"/>
            <a:ext cx="9338225" cy="5400337"/>
            <a:chOff x="872575" y="1000462"/>
            <a:chExt cx="9338225" cy="5400337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CEEB11B0-8DA3-4EAF-A273-CA57D2A464D0}"/>
                </a:ext>
              </a:extLst>
            </p:cNvPr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圆角矩形 29">
                <a:extLst>
                  <a:ext uri="{FF2B5EF4-FFF2-40B4-BE49-F238E27FC236}">
                    <a16:creationId xmlns:a16="http://schemas.microsoft.com/office/drawing/2014/main" xmlns="" id="{34059C67-2643-4AB8-9563-89C343910729}"/>
                  </a:ext>
                </a:extLst>
              </p:cNvPr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圆角矩形 30">
                <a:extLst>
                  <a:ext uri="{FF2B5EF4-FFF2-40B4-BE49-F238E27FC236}">
                    <a16:creationId xmlns:a16="http://schemas.microsoft.com/office/drawing/2014/main" xmlns="" id="{B319D458-4BDC-446C-BD6A-2661F0D6C5EE}"/>
                  </a:ext>
                </a:extLst>
              </p:cNvPr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 w="25400" cap="flat" cmpd="sng" algn="ctr">
                <a:solidFill>
                  <a:srgbClr val="F2DC8E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AB458B4F-EA40-4478-A3ED-7B1A952F5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0F1970B1-3F70-43E0-80E7-6547CDDA7EDA}"/>
              </a:ext>
            </a:extLst>
          </p:cNvPr>
          <p:cNvGrpSpPr/>
          <p:nvPr/>
        </p:nvGrpSpPr>
        <p:grpSpPr>
          <a:xfrm>
            <a:off x="2015119" y="2549898"/>
            <a:ext cx="7045480" cy="437565"/>
            <a:chOff x="1359807" y="1661875"/>
            <a:chExt cx="7045480" cy="437565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D4433F42-A773-4972-9797-81E14071372C}"/>
                </a:ext>
              </a:extLst>
            </p:cNvPr>
            <p:cNvGrpSpPr/>
            <p:nvPr/>
          </p:nvGrpSpPr>
          <p:grpSpPr>
            <a:xfrm>
              <a:off x="1359807" y="1678375"/>
              <a:ext cx="7045480" cy="421065"/>
              <a:chOff x="1606550" y="1492587"/>
              <a:chExt cx="7045480" cy="421065"/>
            </a:xfrm>
          </p:grpSpPr>
          <p:sp>
            <p:nvSpPr>
              <p:cNvPr id="30" name="MH_Other_5">
                <a:extLst>
                  <a:ext uri="{FF2B5EF4-FFF2-40B4-BE49-F238E27FC236}">
                    <a16:creationId xmlns:a16="http://schemas.microsoft.com/office/drawing/2014/main" xmlns="" id="{5C3FAB5A-020D-4E81-99AC-1AA6A8DD7586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8255287" y="1492587"/>
                <a:ext cx="396743" cy="413464"/>
              </a:xfrm>
              <a:prstGeom prst="rect">
                <a:avLst/>
              </a:prstGeom>
              <a:solidFill>
                <a:srgbClr val="FFEFC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MH_SubTitle_1">
                <a:extLst>
                  <a:ext uri="{FF2B5EF4-FFF2-40B4-BE49-F238E27FC236}">
                    <a16:creationId xmlns:a16="http://schemas.microsoft.com/office/drawing/2014/main" xmlns="" id="{F0616B75-9BC0-47B9-8D34-EA96053B9E05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998734" y="1500188"/>
                <a:ext cx="6190963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7A62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80000" anchor="ctr">
                <a:norm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MH_Other_6">
                <a:extLst>
                  <a:ext uri="{FF2B5EF4-FFF2-40B4-BE49-F238E27FC236}">
                    <a16:creationId xmlns:a16="http://schemas.microsoft.com/office/drawing/2014/main" xmlns="" id="{064CF41E-1DA0-4F5E-97C0-F3BC86587B97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606550" y="1510828"/>
                <a:ext cx="395223" cy="395223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7A628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2DC8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FF8532E6-4B80-4ECE-8A55-7C9F40CA5E6A}"/>
                </a:ext>
              </a:extLst>
            </p:cNvPr>
            <p:cNvSpPr/>
            <p:nvPr/>
          </p:nvSpPr>
          <p:spPr>
            <a:xfrm>
              <a:off x="1792267" y="1661875"/>
              <a:ext cx="6226887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 新入园幼儿家长须知</a:t>
              </a:r>
              <a:r>
                <a:rPr kumimoji="0" lang="en-US" altLang="zh-CN" sz="2000" b="1" i="0" u="none" strike="noStrike" kern="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: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70F31B16-E25F-4EBC-8282-49723B2CE0AD}"/>
              </a:ext>
            </a:extLst>
          </p:cNvPr>
          <p:cNvGrpSpPr/>
          <p:nvPr/>
        </p:nvGrpSpPr>
        <p:grpSpPr>
          <a:xfrm>
            <a:off x="2278376" y="3298768"/>
            <a:ext cx="6782223" cy="362792"/>
            <a:chOff x="1793105" y="1463403"/>
            <a:chExt cx="8443815" cy="451512"/>
          </a:xfrm>
        </p:grpSpPr>
        <p:sp>
          <p:nvSpPr>
            <p:cNvPr id="34" name="MH_Other_6">
              <a:extLst>
                <a:ext uri="{FF2B5EF4-FFF2-40B4-BE49-F238E27FC236}">
                  <a16:creationId xmlns:a16="http://schemas.microsoft.com/office/drawing/2014/main" xmlns="" id="{A668ADA0-C718-4E2E-8221-4BEDF0B8820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499170B0-5B7E-413E-9FCB-62878E0CDD91}"/>
                </a:ext>
              </a:extLst>
            </p:cNvPr>
            <p:cNvSpPr/>
            <p:nvPr/>
          </p:nvSpPr>
          <p:spPr>
            <a:xfrm>
              <a:off x="2167960" y="1463403"/>
              <a:ext cx="8068960" cy="4515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开学前领着孩子到幼儿园熟悉环境。</a:t>
              </a: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5ED51A31-B26D-4D4E-9EB4-6404BBBCCF2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00" y="5006331"/>
            <a:ext cx="2053667" cy="1372577"/>
          </a:xfrm>
          <a:prstGeom prst="rect">
            <a:avLst/>
          </a:prstGeom>
        </p:spPr>
      </p:pic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0BF6879B-DB45-4D79-8DC6-E9176B723696}"/>
              </a:ext>
            </a:extLst>
          </p:cNvPr>
          <p:cNvGrpSpPr/>
          <p:nvPr/>
        </p:nvGrpSpPr>
        <p:grpSpPr>
          <a:xfrm>
            <a:off x="2278376" y="3779629"/>
            <a:ext cx="6782223" cy="362792"/>
            <a:chOff x="1793105" y="1463403"/>
            <a:chExt cx="8443815" cy="451512"/>
          </a:xfrm>
        </p:grpSpPr>
        <p:sp>
          <p:nvSpPr>
            <p:cNvPr id="47" name="MH_Other_6">
              <a:extLst>
                <a:ext uri="{FF2B5EF4-FFF2-40B4-BE49-F238E27FC236}">
                  <a16:creationId xmlns:a16="http://schemas.microsoft.com/office/drawing/2014/main" xmlns="" id="{2D32C48D-B00B-4E30-8AA1-D2B9BA97BCA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xmlns="" id="{3B90EE4E-3AD5-4001-89BC-2E4551BB72F9}"/>
                </a:ext>
              </a:extLst>
            </p:cNvPr>
            <p:cNvSpPr/>
            <p:nvPr/>
          </p:nvSpPr>
          <p:spPr>
            <a:xfrm>
              <a:off x="2167960" y="1463403"/>
              <a:ext cx="8068960" cy="4515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鼓励孩子坚持天天上幼儿园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588B2CE7-93A0-4D89-997C-75CC4C902D74}"/>
              </a:ext>
            </a:extLst>
          </p:cNvPr>
          <p:cNvGrpSpPr/>
          <p:nvPr/>
        </p:nvGrpSpPr>
        <p:grpSpPr>
          <a:xfrm>
            <a:off x="2278376" y="4290003"/>
            <a:ext cx="7635248" cy="978729"/>
            <a:chOff x="1793105" y="1463403"/>
            <a:chExt cx="9505824" cy="1218074"/>
          </a:xfrm>
        </p:grpSpPr>
        <p:sp>
          <p:nvSpPr>
            <p:cNvPr id="50" name="MH_Other_6">
              <a:extLst>
                <a:ext uri="{FF2B5EF4-FFF2-40B4-BE49-F238E27FC236}">
                  <a16:creationId xmlns:a16="http://schemas.microsoft.com/office/drawing/2014/main" xmlns="" id="{AA9DA013-5CC0-4B5C-9773-D584FC8198C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A977B8D1-3F3D-4611-BFFA-92867CCBDE40}"/>
                </a:ext>
              </a:extLst>
            </p:cNvPr>
            <p:cNvSpPr/>
            <p:nvPr/>
          </p:nvSpPr>
          <p:spPr>
            <a:xfrm>
              <a:off x="2167960" y="1463403"/>
              <a:ext cx="9130969" cy="12180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早晨送孩子入园时，如果孩子依恋感特强，家长可适当陪伴一会儿，如果家长要急着上班，则应狠心掉头就走，千万不能一步三回头，否则会加剧幼儿的依恋。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576FBF5D-DCC9-420C-B20C-996B73E8657F}"/>
              </a:ext>
            </a:extLst>
          </p:cNvPr>
          <p:cNvGrpSpPr/>
          <p:nvPr/>
        </p:nvGrpSpPr>
        <p:grpSpPr>
          <a:xfrm>
            <a:off x="2278376" y="5348383"/>
            <a:ext cx="6782223" cy="362792"/>
            <a:chOff x="1793105" y="1463403"/>
            <a:chExt cx="8443815" cy="451512"/>
          </a:xfrm>
        </p:grpSpPr>
        <p:sp>
          <p:nvSpPr>
            <p:cNvPr id="53" name="MH_Other_6">
              <a:extLst>
                <a:ext uri="{FF2B5EF4-FFF2-40B4-BE49-F238E27FC236}">
                  <a16:creationId xmlns:a16="http://schemas.microsoft.com/office/drawing/2014/main" xmlns="" id="{CE6FF1D1-0F40-4CE5-84D6-1495C83643D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xmlns="" id="{D8560EC4-BF5E-44F0-B2D9-CFB84CA1038C}"/>
                </a:ext>
              </a:extLst>
            </p:cNvPr>
            <p:cNvSpPr/>
            <p:nvPr/>
          </p:nvSpPr>
          <p:spPr>
            <a:xfrm>
              <a:off x="2167960" y="1463403"/>
              <a:ext cx="8068960" cy="4515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为减少陌生感，孩子可适当带些安全的玩具、食品</a:t>
              </a:r>
              <a:r>
                <a:rPr lang="zh-CN" altLang="en-US" sz="1600" kern="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  <a:endParaRPr kumimoji="0" lang="zh-CN" altLang="en-US" sz="160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2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入园须知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1BD7585A-E9C2-44AB-9E4F-8A13BB87F546}"/>
              </a:ext>
            </a:extLst>
          </p:cNvPr>
          <p:cNvSpPr txBox="1"/>
          <p:nvPr/>
        </p:nvSpPr>
        <p:spPr>
          <a:xfrm>
            <a:off x="2019896" y="1428242"/>
            <a:ext cx="878446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根据以往的经验，爸爸与孩子的分离成功率较高，因此入园第一周孩子的任务最好由爸爸担任。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xmlns="" id="{8A0882B9-8A0F-48BC-B591-67BDCE417E76}"/>
              </a:ext>
            </a:extLst>
          </p:cNvPr>
          <p:cNvSpPr txBox="1"/>
          <p:nvPr/>
        </p:nvSpPr>
        <p:spPr>
          <a:xfrm>
            <a:off x="2019896" y="2110449"/>
            <a:ext cx="558406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请给孩子备一套衣裤（写上姓名），以便在孩子尿裤后更换。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xmlns="" id="{D93D31CF-3F2A-462A-A67A-BF694FE7CDEE}"/>
              </a:ext>
            </a:extLst>
          </p:cNvPr>
          <p:cNvSpPr txBox="1"/>
          <p:nvPr/>
        </p:nvSpPr>
        <p:spPr>
          <a:xfrm>
            <a:off x="2019896" y="2632716"/>
            <a:ext cx="558406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请家长认真阅读“宝宝在园表现反馈单”，并于第二天及时将孩子在家情况反馈给老师，家园同步教育。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E029C470-C695-4FEC-8187-D17D879F57C4}"/>
              </a:ext>
            </a:extLst>
          </p:cNvPr>
          <p:cNvGrpSpPr/>
          <p:nvPr/>
        </p:nvGrpSpPr>
        <p:grpSpPr>
          <a:xfrm>
            <a:off x="1509592" y="1592059"/>
            <a:ext cx="335096" cy="317385"/>
            <a:chOff x="1350265" y="3484396"/>
            <a:chExt cx="288000" cy="28800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C43BD1F3-1C00-4AF1-822A-755116514768}"/>
                </a:ext>
              </a:extLst>
            </p:cNvPr>
            <p:cNvSpPr/>
            <p:nvPr/>
          </p:nvSpPr>
          <p:spPr>
            <a:xfrm>
              <a:off x="1350265" y="3484396"/>
              <a:ext cx="288000" cy="288000"/>
            </a:xfrm>
            <a:prstGeom prst="rect">
              <a:avLst/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1BACC3CA-94C4-4FB6-9F9F-08E3B87D4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734" y="3568071"/>
              <a:ext cx="119063" cy="120650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4" y="35"/>
                </a:cxn>
                <a:cxn ang="0">
                  <a:pos x="3" y="35"/>
                </a:cxn>
                <a:cxn ang="0">
                  <a:pos x="2" y="35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1" y="31"/>
                </a:cxn>
                <a:cxn ang="0">
                  <a:pos x="15" y="17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1" y="18"/>
                </a:cxn>
                <a:cxn ang="0">
                  <a:pos x="34" y="18"/>
                </a:cxn>
                <a:cxn ang="0">
                  <a:pos x="18" y="35"/>
                </a:cxn>
                <a:cxn ang="0">
                  <a:pos x="17" y="35"/>
                </a:cxn>
                <a:cxn ang="0">
                  <a:pos x="16" y="35"/>
                </a:cxn>
                <a:cxn ang="0">
                  <a:pos x="14" y="33"/>
                </a:cxn>
                <a:cxn ang="0">
                  <a:pos x="14" y="32"/>
                </a:cxn>
                <a:cxn ang="0">
                  <a:pos x="14" y="31"/>
                </a:cxn>
                <a:cxn ang="0">
                  <a:pos x="28" y="1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4" y="18"/>
                </a:cxn>
              </a:cxnLst>
              <a:rect l="0" t="0" r="r" b="b"/>
              <a:pathLst>
                <a:path w="35" h="35">
                  <a:moveTo>
                    <a:pt x="21" y="18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ubicBezTo>
                    <a:pt x="3" y="35"/>
                    <a:pt x="3" y="35"/>
                    <a:pt x="2" y="35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1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34" y="18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8"/>
                    <a:pt x="35" y="18"/>
                    <a:pt x="34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B02694E6-EE68-4F82-9573-24335EC03525}"/>
              </a:ext>
            </a:extLst>
          </p:cNvPr>
          <p:cNvGrpSpPr/>
          <p:nvPr/>
        </p:nvGrpSpPr>
        <p:grpSpPr>
          <a:xfrm>
            <a:off x="1509592" y="2188159"/>
            <a:ext cx="335096" cy="317385"/>
            <a:chOff x="1350265" y="3927048"/>
            <a:chExt cx="288000" cy="2880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684F4664-C2C6-4237-A9C0-DDEB3EE1A023}"/>
                </a:ext>
              </a:extLst>
            </p:cNvPr>
            <p:cNvSpPr/>
            <p:nvPr/>
          </p:nvSpPr>
          <p:spPr>
            <a:xfrm>
              <a:off x="1350265" y="3927048"/>
              <a:ext cx="288000" cy="28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E4CB9B42-2FA3-419A-81CA-20A4B9DEF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734" y="4010723"/>
              <a:ext cx="119063" cy="120650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4" y="35"/>
                </a:cxn>
                <a:cxn ang="0">
                  <a:pos x="3" y="35"/>
                </a:cxn>
                <a:cxn ang="0">
                  <a:pos x="2" y="35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1" y="31"/>
                </a:cxn>
                <a:cxn ang="0">
                  <a:pos x="15" y="17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1" y="18"/>
                </a:cxn>
                <a:cxn ang="0">
                  <a:pos x="34" y="18"/>
                </a:cxn>
                <a:cxn ang="0">
                  <a:pos x="18" y="35"/>
                </a:cxn>
                <a:cxn ang="0">
                  <a:pos x="17" y="35"/>
                </a:cxn>
                <a:cxn ang="0">
                  <a:pos x="16" y="35"/>
                </a:cxn>
                <a:cxn ang="0">
                  <a:pos x="14" y="33"/>
                </a:cxn>
                <a:cxn ang="0">
                  <a:pos x="14" y="32"/>
                </a:cxn>
                <a:cxn ang="0">
                  <a:pos x="14" y="31"/>
                </a:cxn>
                <a:cxn ang="0">
                  <a:pos x="28" y="1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4" y="18"/>
                </a:cxn>
              </a:cxnLst>
              <a:rect l="0" t="0" r="r" b="b"/>
              <a:pathLst>
                <a:path w="35" h="35">
                  <a:moveTo>
                    <a:pt x="21" y="18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ubicBezTo>
                    <a:pt x="3" y="35"/>
                    <a:pt x="3" y="35"/>
                    <a:pt x="2" y="35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1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34" y="18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8"/>
                    <a:pt x="35" y="18"/>
                    <a:pt x="34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59A24C8E-1C8C-4158-8749-FF1BEE5C987E}"/>
              </a:ext>
            </a:extLst>
          </p:cNvPr>
          <p:cNvGrpSpPr/>
          <p:nvPr/>
        </p:nvGrpSpPr>
        <p:grpSpPr>
          <a:xfrm>
            <a:off x="1509592" y="2760199"/>
            <a:ext cx="335096" cy="317385"/>
            <a:chOff x="1350265" y="4369700"/>
            <a:chExt cx="288000" cy="28800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74816F02-B38F-4433-975E-28D4CC8FC88E}"/>
                </a:ext>
              </a:extLst>
            </p:cNvPr>
            <p:cNvSpPr/>
            <p:nvPr/>
          </p:nvSpPr>
          <p:spPr>
            <a:xfrm>
              <a:off x="1350265" y="4369700"/>
              <a:ext cx="288000" cy="288000"/>
            </a:xfrm>
            <a:prstGeom prst="rect">
              <a:avLst/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8C3FA402-D9AF-423A-A068-76868D167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734" y="4453375"/>
              <a:ext cx="119063" cy="120650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4" y="35"/>
                </a:cxn>
                <a:cxn ang="0">
                  <a:pos x="3" y="35"/>
                </a:cxn>
                <a:cxn ang="0">
                  <a:pos x="2" y="35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1" y="31"/>
                </a:cxn>
                <a:cxn ang="0">
                  <a:pos x="15" y="17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1" y="18"/>
                </a:cxn>
                <a:cxn ang="0">
                  <a:pos x="34" y="18"/>
                </a:cxn>
                <a:cxn ang="0">
                  <a:pos x="18" y="35"/>
                </a:cxn>
                <a:cxn ang="0">
                  <a:pos x="17" y="35"/>
                </a:cxn>
                <a:cxn ang="0">
                  <a:pos x="16" y="35"/>
                </a:cxn>
                <a:cxn ang="0">
                  <a:pos x="14" y="33"/>
                </a:cxn>
                <a:cxn ang="0">
                  <a:pos x="14" y="32"/>
                </a:cxn>
                <a:cxn ang="0">
                  <a:pos x="14" y="31"/>
                </a:cxn>
                <a:cxn ang="0">
                  <a:pos x="28" y="1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4" y="18"/>
                </a:cxn>
              </a:cxnLst>
              <a:rect l="0" t="0" r="r" b="b"/>
              <a:pathLst>
                <a:path w="35" h="35">
                  <a:moveTo>
                    <a:pt x="21" y="18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ubicBezTo>
                    <a:pt x="3" y="35"/>
                    <a:pt x="3" y="35"/>
                    <a:pt x="2" y="35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1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34" y="18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8"/>
                    <a:pt x="35" y="18"/>
                    <a:pt x="34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65C42A94-3542-43D5-BA0B-6B4D4D1F30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3164550"/>
            <a:ext cx="3519803" cy="3688753"/>
          </a:xfrm>
          <a:prstGeom prst="rect">
            <a:avLst/>
          </a:prstGeom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xmlns="" id="{2AB95BE1-13D0-42B2-85DB-087F077F2FA8}"/>
              </a:ext>
            </a:extLst>
          </p:cNvPr>
          <p:cNvSpPr txBox="1"/>
          <p:nvPr/>
        </p:nvSpPr>
        <p:spPr>
          <a:xfrm>
            <a:off x="2019896" y="3469069"/>
            <a:ext cx="558406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为了安全起见，孩子入园时不得佩带任何首饰与挂件。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xmlns="" id="{90959F15-311B-4C97-9C0B-81E4307DE8CD}"/>
              </a:ext>
            </a:extLst>
          </p:cNvPr>
          <p:cNvSpPr txBox="1"/>
          <p:nvPr/>
        </p:nvSpPr>
        <p:spPr>
          <a:xfrm>
            <a:off x="2019896" y="3991336"/>
            <a:ext cx="558406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双休日在家休息应合理安排幼儿的一日活动，不暴饮暴食，过度劳累，坚持中午午睡。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6E3A913-2AA2-417B-B0F0-FE27E43AC010}"/>
              </a:ext>
            </a:extLst>
          </p:cNvPr>
          <p:cNvGrpSpPr/>
          <p:nvPr/>
        </p:nvGrpSpPr>
        <p:grpSpPr>
          <a:xfrm>
            <a:off x="1509592" y="3546779"/>
            <a:ext cx="335096" cy="317385"/>
            <a:chOff x="1350265" y="3927048"/>
            <a:chExt cx="288000" cy="28800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AE73700F-077F-4154-90D3-A18615714388}"/>
                </a:ext>
              </a:extLst>
            </p:cNvPr>
            <p:cNvSpPr/>
            <p:nvPr/>
          </p:nvSpPr>
          <p:spPr>
            <a:xfrm>
              <a:off x="1350265" y="3927048"/>
              <a:ext cx="288000" cy="28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C2AF79D8-569F-4099-9C6B-A0E83E4E12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734" y="4010723"/>
              <a:ext cx="119063" cy="120650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4" y="35"/>
                </a:cxn>
                <a:cxn ang="0">
                  <a:pos x="3" y="35"/>
                </a:cxn>
                <a:cxn ang="0">
                  <a:pos x="2" y="35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1" y="31"/>
                </a:cxn>
                <a:cxn ang="0">
                  <a:pos x="15" y="17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1" y="18"/>
                </a:cxn>
                <a:cxn ang="0">
                  <a:pos x="34" y="18"/>
                </a:cxn>
                <a:cxn ang="0">
                  <a:pos x="18" y="35"/>
                </a:cxn>
                <a:cxn ang="0">
                  <a:pos x="17" y="35"/>
                </a:cxn>
                <a:cxn ang="0">
                  <a:pos x="16" y="35"/>
                </a:cxn>
                <a:cxn ang="0">
                  <a:pos x="14" y="33"/>
                </a:cxn>
                <a:cxn ang="0">
                  <a:pos x="14" y="32"/>
                </a:cxn>
                <a:cxn ang="0">
                  <a:pos x="14" y="31"/>
                </a:cxn>
                <a:cxn ang="0">
                  <a:pos x="28" y="1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4" y="18"/>
                </a:cxn>
              </a:cxnLst>
              <a:rect l="0" t="0" r="r" b="b"/>
              <a:pathLst>
                <a:path w="35" h="35">
                  <a:moveTo>
                    <a:pt x="21" y="18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ubicBezTo>
                    <a:pt x="3" y="35"/>
                    <a:pt x="3" y="35"/>
                    <a:pt x="2" y="35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1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34" y="18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8"/>
                    <a:pt x="35" y="18"/>
                    <a:pt x="34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F9E9589A-D29D-43E7-9008-398A85771AA5}"/>
              </a:ext>
            </a:extLst>
          </p:cNvPr>
          <p:cNvGrpSpPr/>
          <p:nvPr/>
        </p:nvGrpSpPr>
        <p:grpSpPr>
          <a:xfrm>
            <a:off x="1509592" y="4118819"/>
            <a:ext cx="335096" cy="317385"/>
            <a:chOff x="1350265" y="4369700"/>
            <a:chExt cx="288000" cy="28800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73B11BEE-0B5C-4E2C-8877-26F48E1BB51E}"/>
                </a:ext>
              </a:extLst>
            </p:cNvPr>
            <p:cNvSpPr/>
            <p:nvPr/>
          </p:nvSpPr>
          <p:spPr>
            <a:xfrm>
              <a:off x="1350265" y="4369700"/>
              <a:ext cx="288000" cy="288000"/>
            </a:xfrm>
            <a:prstGeom prst="rect">
              <a:avLst/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36F19E75-BBE4-41DF-A613-E03CDC832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734" y="4453375"/>
              <a:ext cx="119063" cy="120650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4" y="35"/>
                </a:cxn>
                <a:cxn ang="0">
                  <a:pos x="3" y="35"/>
                </a:cxn>
                <a:cxn ang="0">
                  <a:pos x="2" y="35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1" y="31"/>
                </a:cxn>
                <a:cxn ang="0">
                  <a:pos x="15" y="17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1" y="18"/>
                </a:cxn>
                <a:cxn ang="0">
                  <a:pos x="34" y="18"/>
                </a:cxn>
                <a:cxn ang="0">
                  <a:pos x="18" y="35"/>
                </a:cxn>
                <a:cxn ang="0">
                  <a:pos x="17" y="35"/>
                </a:cxn>
                <a:cxn ang="0">
                  <a:pos x="16" y="35"/>
                </a:cxn>
                <a:cxn ang="0">
                  <a:pos x="14" y="33"/>
                </a:cxn>
                <a:cxn ang="0">
                  <a:pos x="14" y="32"/>
                </a:cxn>
                <a:cxn ang="0">
                  <a:pos x="14" y="31"/>
                </a:cxn>
                <a:cxn ang="0">
                  <a:pos x="28" y="1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4" y="18"/>
                </a:cxn>
              </a:cxnLst>
              <a:rect l="0" t="0" r="r" b="b"/>
              <a:pathLst>
                <a:path w="35" h="35">
                  <a:moveTo>
                    <a:pt x="21" y="18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ubicBezTo>
                    <a:pt x="3" y="35"/>
                    <a:pt x="3" y="35"/>
                    <a:pt x="2" y="35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1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34" y="18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8"/>
                    <a:pt x="35" y="18"/>
                    <a:pt x="34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13">
            <a:extLst>
              <a:ext uri="{FF2B5EF4-FFF2-40B4-BE49-F238E27FC236}">
                <a16:creationId xmlns:a16="http://schemas.microsoft.com/office/drawing/2014/main" xmlns="" id="{B1CD5102-1417-4AEE-A9C3-2ADA4F7672BB}"/>
              </a:ext>
            </a:extLst>
          </p:cNvPr>
          <p:cNvSpPr txBox="1"/>
          <p:nvPr/>
        </p:nvSpPr>
        <p:spPr>
          <a:xfrm>
            <a:off x="2019896" y="4857591"/>
            <a:ext cx="575250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每天必须把孩子送入教室与教师做好交接工作。离园时从教室领出孩子，须看管好自己的孩子，防止幼儿单独走出幼儿园。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881470F2-91DE-420C-9FEA-E838807B86B5}"/>
              </a:ext>
            </a:extLst>
          </p:cNvPr>
          <p:cNvGrpSpPr/>
          <p:nvPr/>
        </p:nvGrpSpPr>
        <p:grpSpPr>
          <a:xfrm>
            <a:off x="1509592" y="4985074"/>
            <a:ext cx="335096" cy="317385"/>
            <a:chOff x="1350265" y="4369700"/>
            <a:chExt cx="288000" cy="28800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87D8656B-01A3-4D6B-A5BF-3E98CDB41EDE}"/>
                </a:ext>
              </a:extLst>
            </p:cNvPr>
            <p:cNvSpPr/>
            <p:nvPr/>
          </p:nvSpPr>
          <p:spPr>
            <a:xfrm>
              <a:off x="1350265" y="4369700"/>
              <a:ext cx="288000" cy="288000"/>
            </a:xfrm>
            <a:prstGeom prst="rect">
              <a:avLst/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xmlns="" id="{B22798AB-4AD7-4FA6-9ABA-9522A39EDE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734" y="4453375"/>
              <a:ext cx="119063" cy="120650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4" y="35"/>
                </a:cxn>
                <a:cxn ang="0">
                  <a:pos x="3" y="35"/>
                </a:cxn>
                <a:cxn ang="0">
                  <a:pos x="2" y="35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1" y="31"/>
                </a:cxn>
                <a:cxn ang="0">
                  <a:pos x="15" y="17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1" y="18"/>
                </a:cxn>
                <a:cxn ang="0">
                  <a:pos x="34" y="18"/>
                </a:cxn>
                <a:cxn ang="0">
                  <a:pos x="18" y="35"/>
                </a:cxn>
                <a:cxn ang="0">
                  <a:pos x="17" y="35"/>
                </a:cxn>
                <a:cxn ang="0">
                  <a:pos x="16" y="35"/>
                </a:cxn>
                <a:cxn ang="0">
                  <a:pos x="14" y="33"/>
                </a:cxn>
                <a:cxn ang="0">
                  <a:pos x="14" y="32"/>
                </a:cxn>
                <a:cxn ang="0">
                  <a:pos x="14" y="31"/>
                </a:cxn>
                <a:cxn ang="0">
                  <a:pos x="28" y="1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4" y="18"/>
                </a:cxn>
              </a:cxnLst>
              <a:rect l="0" t="0" r="r" b="b"/>
              <a:pathLst>
                <a:path w="35" h="35">
                  <a:moveTo>
                    <a:pt x="21" y="18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ubicBezTo>
                    <a:pt x="3" y="35"/>
                    <a:pt x="3" y="35"/>
                    <a:pt x="2" y="35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1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34" y="18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8"/>
                    <a:pt x="35" y="18"/>
                    <a:pt x="34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9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2" grpId="0"/>
      <p:bldP spid="23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幼儿园五要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8C246A0-61BE-4BD4-AD68-044CC76C8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00240" y="3753853"/>
            <a:ext cx="1959789" cy="269932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26347E7-30CE-4789-AB3D-F433E648629A}"/>
              </a:ext>
            </a:extLst>
          </p:cNvPr>
          <p:cNvGrpSpPr/>
          <p:nvPr/>
        </p:nvGrpSpPr>
        <p:grpSpPr>
          <a:xfrm>
            <a:off x="1084283" y="728831"/>
            <a:ext cx="9338225" cy="5400337"/>
            <a:chOff x="872575" y="1000462"/>
            <a:chExt cx="9338225" cy="540033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CD18C7CD-AC5A-430C-B43D-284C126ACA63}"/>
                </a:ext>
              </a:extLst>
            </p:cNvPr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圆角矩形 29">
                <a:extLst>
                  <a:ext uri="{FF2B5EF4-FFF2-40B4-BE49-F238E27FC236}">
                    <a16:creationId xmlns:a16="http://schemas.microsoft.com/office/drawing/2014/main" xmlns="" id="{885A2718-C3B4-4A50-B35E-8CC219109B70}"/>
                  </a:ext>
                </a:extLst>
              </p:cNvPr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圆角矩形 30">
                <a:extLst>
                  <a:ext uri="{FF2B5EF4-FFF2-40B4-BE49-F238E27FC236}">
                    <a16:creationId xmlns:a16="http://schemas.microsoft.com/office/drawing/2014/main" xmlns="" id="{ED4A5F31-8F30-4077-87E0-F70E5607D122}"/>
                  </a:ext>
                </a:extLst>
              </p:cNvPr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 w="25400" cap="flat" cmpd="sng" algn="ctr">
                <a:solidFill>
                  <a:srgbClr val="F2DC8E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3A9D1DAF-5637-4200-A505-0E307A8EB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34CB35E2-3BC3-4E64-81BA-2DCACD7807EF}"/>
              </a:ext>
            </a:extLst>
          </p:cNvPr>
          <p:cNvGrpSpPr/>
          <p:nvPr/>
        </p:nvGrpSpPr>
        <p:grpSpPr>
          <a:xfrm>
            <a:off x="2326502" y="2431865"/>
            <a:ext cx="6782223" cy="362792"/>
            <a:chOff x="1793105" y="1463403"/>
            <a:chExt cx="8443815" cy="451512"/>
          </a:xfrm>
        </p:grpSpPr>
        <p:sp>
          <p:nvSpPr>
            <p:cNvPr id="13" name="MH_Other_6">
              <a:extLst>
                <a:ext uri="{FF2B5EF4-FFF2-40B4-BE49-F238E27FC236}">
                  <a16:creationId xmlns:a16="http://schemas.microsoft.com/office/drawing/2014/main" xmlns="" id="{3DACF283-FF8B-4A6A-A343-B15314FB353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CEBF9445-E3D4-421C-AF5D-586E3C310A25}"/>
                </a:ext>
              </a:extLst>
            </p:cNvPr>
            <p:cNvSpPr/>
            <p:nvPr/>
          </p:nvSpPr>
          <p:spPr>
            <a:xfrm>
              <a:off x="2167960" y="1463403"/>
              <a:ext cx="8068960" cy="4515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要控制自己的情绪，用积极</a:t>
              </a:r>
              <a:r>
                <a:rPr kumimoji="0" lang="en-US" altLang="zh-CN" sz="16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,</a:t>
              </a:r>
              <a:r>
                <a:rPr kumimoji="0" lang="zh-CN" altLang="en-US" sz="16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轻松的情绪去感染幼儿。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07825038-5E60-49F0-AAE4-5DAABAD039F0}"/>
              </a:ext>
            </a:extLst>
          </p:cNvPr>
          <p:cNvGrpSpPr/>
          <p:nvPr/>
        </p:nvGrpSpPr>
        <p:grpSpPr>
          <a:xfrm>
            <a:off x="2326502" y="3026772"/>
            <a:ext cx="6782223" cy="362792"/>
            <a:chOff x="1793105" y="1463403"/>
            <a:chExt cx="8443815" cy="451512"/>
          </a:xfrm>
        </p:grpSpPr>
        <p:sp>
          <p:nvSpPr>
            <p:cNvPr id="16" name="MH_Other_6">
              <a:extLst>
                <a:ext uri="{FF2B5EF4-FFF2-40B4-BE49-F238E27FC236}">
                  <a16:creationId xmlns:a16="http://schemas.microsoft.com/office/drawing/2014/main" xmlns="" id="{DFA9ED11-8881-4D65-A1A1-3EABD776DA9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2549F537-A745-4B19-946F-CA20D9E777E4}"/>
                </a:ext>
              </a:extLst>
            </p:cNvPr>
            <p:cNvSpPr/>
            <p:nvPr/>
          </p:nvSpPr>
          <p:spPr>
            <a:xfrm>
              <a:off x="2167960" y="1463403"/>
              <a:ext cx="8068960" cy="4515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要用愉快的口气谈论与幼儿园有关的人或事。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8B24CAA1-D844-4CB3-8470-A1204D981E7B}"/>
              </a:ext>
            </a:extLst>
          </p:cNvPr>
          <p:cNvGrpSpPr/>
          <p:nvPr/>
        </p:nvGrpSpPr>
        <p:grpSpPr>
          <a:xfrm>
            <a:off x="2326502" y="3657945"/>
            <a:ext cx="7538996" cy="362792"/>
            <a:chOff x="1793105" y="1463403"/>
            <a:chExt cx="9385992" cy="451512"/>
          </a:xfrm>
        </p:grpSpPr>
        <p:sp>
          <p:nvSpPr>
            <p:cNvPr id="19" name="MH_Other_6">
              <a:extLst>
                <a:ext uri="{FF2B5EF4-FFF2-40B4-BE49-F238E27FC236}">
                  <a16:creationId xmlns:a16="http://schemas.microsoft.com/office/drawing/2014/main" xmlns="" id="{71610C4C-C7D8-4F02-9BBA-C0A2E37C69E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92D82DC0-37ED-4474-BF22-83540B2375C8}"/>
                </a:ext>
              </a:extLst>
            </p:cNvPr>
            <p:cNvSpPr/>
            <p:nvPr/>
          </p:nvSpPr>
          <p:spPr>
            <a:xfrm>
              <a:off x="2167960" y="1463403"/>
              <a:ext cx="9011137" cy="4515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要给孩子正确的心理暗示。让孩子对上幼儿园有期待、向往心理。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06CC499-7F4B-462E-9E4B-A2D564E1474C}"/>
              </a:ext>
            </a:extLst>
          </p:cNvPr>
          <p:cNvGrpSpPr/>
          <p:nvPr/>
        </p:nvGrpSpPr>
        <p:grpSpPr>
          <a:xfrm>
            <a:off x="2326502" y="4252852"/>
            <a:ext cx="7683772" cy="978729"/>
            <a:chOff x="1793105" y="1463403"/>
            <a:chExt cx="9566237" cy="1218074"/>
          </a:xfrm>
        </p:grpSpPr>
        <p:sp>
          <p:nvSpPr>
            <p:cNvPr id="22" name="MH_Other_6">
              <a:extLst>
                <a:ext uri="{FF2B5EF4-FFF2-40B4-BE49-F238E27FC236}">
                  <a16:creationId xmlns:a16="http://schemas.microsoft.com/office/drawing/2014/main" xmlns="" id="{A3E66C4C-4F54-44CE-9D21-B0D47F20457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5C3C22CF-1A4A-4B01-B005-FB77F7B1E8F9}"/>
                </a:ext>
              </a:extLst>
            </p:cNvPr>
            <p:cNvSpPr/>
            <p:nvPr/>
          </p:nvSpPr>
          <p:spPr>
            <a:xfrm>
              <a:off x="2167960" y="1463403"/>
              <a:ext cx="9191382" cy="12180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要尽早给孩子灌输这样的想法：你已经长大，不再是小孩子了，你要暂时离开家，离开爸爸妈妈，到幼儿园与老师、小朋友一起生活，因为小朋友长到这个年龄，都要上幼儿园，等等。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DD538B58-0A00-4222-A4F8-A1C93B03BD33}"/>
              </a:ext>
            </a:extLst>
          </p:cNvPr>
          <p:cNvGrpSpPr/>
          <p:nvPr/>
        </p:nvGrpSpPr>
        <p:grpSpPr>
          <a:xfrm>
            <a:off x="2326502" y="5334476"/>
            <a:ext cx="6782223" cy="362792"/>
            <a:chOff x="1793105" y="1463403"/>
            <a:chExt cx="8443815" cy="451512"/>
          </a:xfrm>
        </p:grpSpPr>
        <p:sp>
          <p:nvSpPr>
            <p:cNvPr id="25" name="MH_Other_6">
              <a:extLst>
                <a:ext uri="{FF2B5EF4-FFF2-40B4-BE49-F238E27FC236}">
                  <a16:creationId xmlns:a16="http://schemas.microsoft.com/office/drawing/2014/main" xmlns="" id="{F994BDF4-FC76-42BE-A38F-642C93E2F8C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5A181833-085A-41D5-A341-4C6B20C214FC}"/>
                </a:ext>
              </a:extLst>
            </p:cNvPr>
            <p:cNvSpPr/>
            <p:nvPr/>
          </p:nvSpPr>
          <p:spPr>
            <a:xfrm>
              <a:off x="2167960" y="1463403"/>
              <a:ext cx="8068960" cy="4515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要有意识地培养孩子的集体观念。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9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幼儿园五不要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E61B8A3-044D-438D-8C58-352D0249FE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501" y="3429000"/>
            <a:ext cx="4114802" cy="2949626"/>
          </a:xfrm>
          <a:prstGeom prst="rect">
            <a:avLst/>
          </a:prstGeom>
        </p:spPr>
      </p:pic>
      <p:sp>
        <p:nvSpPr>
          <p:cNvPr id="9" name="TextBox 30">
            <a:extLst>
              <a:ext uri="{FF2B5EF4-FFF2-40B4-BE49-F238E27FC236}">
                <a16:creationId xmlns:a16="http://schemas.microsoft.com/office/drawing/2014/main" xmlns="" id="{FD107574-42FA-4E23-BF75-BB337EB5D871}"/>
              </a:ext>
            </a:extLst>
          </p:cNvPr>
          <p:cNvSpPr txBox="1"/>
          <p:nvPr/>
        </p:nvSpPr>
        <p:spPr>
          <a:xfrm>
            <a:off x="2165347" y="1566288"/>
            <a:ext cx="934887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不要追问孩子。不要追问孩子“幼儿园好吗？”“老师好吗”等问题，这往往会造成孩子更大的心理负担。 </a:t>
            </a: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xmlns="" id="{9E250AB7-CBFF-4145-B5A4-E10F618CAE58}"/>
              </a:ext>
            </a:extLst>
          </p:cNvPr>
          <p:cNvSpPr/>
          <p:nvPr/>
        </p:nvSpPr>
        <p:spPr>
          <a:xfrm>
            <a:off x="1735713" y="1667090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xmlns="" id="{C16534E6-09B6-4611-B809-E3BF05873527}"/>
              </a:ext>
            </a:extLst>
          </p:cNvPr>
          <p:cNvSpPr txBox="1"/>
          <p:nvPr/>
        </p:nvSpPr>
        <p:spPr>
          <a:xfrm>
            <a:off x="2165347" y="2346768"/>
            <a:ext cx="934887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不要为孩子加餐。家长应为孩子准备白开水和水果，避免暴饮暴食。</a:t>
            </a:r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xmlns="" id="{42AD74F6-DED2-4E8B-9AD0-207159A3318A}"/>
              </a:ext>
            </a:extLst>
          </p:cNvPr>
          <p:cNvSpPr/>
          <p:nvPr/>
        </p:nvSpPr>
        <p:spPr>
          <a:xfrm>
            <a:off x="1735713" y="2447570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xmlns="" id="{BDC6B6C2-13DD-4966-A3B8-538FC3968F85}"/>
              </a:ext>
            </a:extLst>
          </p:cNvPr>
          <p:cNvSpPr txBox="1"/>
          <p:nvPr/>
        </p:nvSpPr>
        <p:spPr>
          <a:xfrm>
            <a:off x="6148089" y="2918065"/>
            <a:ext cx="472841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不要时送时停（孩子生病除外）。应坚持送孩子上幼儿园，但可采取适当提早接孩子回家的方法来缓解孩子紧张情绪。</a:t>
            </a:r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xmlns="" id="{39785BDE-65FF-4D81-B9FC-854EEC868447}"/>
              </a:ext>
            </a:extLst>
          </p:cNvPr>
          <p:cNvSpPr/>
          <p:nvPr/>
        </p:nvSpPr>
        <p:spPr>
          <a:xfrm>
            <a:off x="5726139" y="3047577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xmlns="" id="{A29BB6F5-0BCA-4C13-858C-9576FD99AFE1}"/>
              </a:ext>
            </a:extLst>
          </p:cNvPr>
          <p:cNvSpPr txBox="1"/>
          <p:nvPr/>
        </p:nvSpPr>
        <p:spPr>
          <a:xfrm>
            <a:off x="6148089" y="3827816"/>
            <a:ext cx="47284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不要打破孩子的生活规律。如果孩子在家休息时，父母打破了这些规律，孩子再回到幼儿园时，会需要再调整回原来的休息时间，他会感到不适应。</a:t>
            </a:r>
          </a:p>
        </p:txBody>
      </p:sp>
      <p:sp>
        <p:nvSpPr>
          <p:cNvPr id="16" name="菱形 15">
            <a:extLst>
              <a:ext uri="{FF2B5EF4-FFF2-40B4-BE49-F238E27FC236}">
                <a16:creationId xmlns:a16="http://schemas.microsoft.com/office/drawing/2014/main" xmlns="" id="{E0F1BCE0-9979-499B-8134-CF776628A6BF}"/>
              </a:ext>
            </a:extLst>
          </p:cNvPr>
          <p:cNvSpPr/>
          <p:nvPr/>
        </p:nvSpPr>
        <p:spPr>
          <a:xfrm>
            <a:off x="5726139" y="4087605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xmlns="" id="{E88260DF-D000-4DFF-964E-1197A9F3C0FC}"/>
              </a:ext>
            </a:extLst>
          </p:cNvPr>
          <p:cNvSpPr txBox="1"/>
          <p:nvPr/>
        </p:nvSpPr>
        <p:spPr>
          <a:xfrm>
            <a:off x="6148089" y="4941552"/>
            <a:ext cx="4858260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不要强化孩子的负面情绪。例如：“看你这么调皮，送你到幼儿园去，叫老师好好收拾你”“你再不听话，就把你送到幼儿园，让老师把你关起来”“唉！到幼儿园你就没这么</a:t>
            </a:r>
            <a:r>
              <a:rPr lang="en-US" altLang="zh-CN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(</a:t>
            </a: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自由</a:t>
            </a:r>
            <a:r>
              <a:rPr lang="en-US" altLang="zh-CN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) </a:t>
            </a:r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xmlns="" id="{EF7ACFFF-7C7D-4553-B49B-61C78F5781AA}"/>
              </a:ext>
            </a:extLst>
          </p:cNvPr>
          <p:cNvSpPr/>
          <p:nvPr/>
        </p:nvSpPr>
        <p:spPr>
          <a:xfrm>
            <a:off x="5726139" y="5071064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4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E0B4FD8-4331-40D4-B926-746D69171C78}"/>
              </a:ext>
            </a:extLst>
          </p:cNvPr>
          <p:cNvGrpSpPr/>
          <p:nvPr/>
        </p:nvGrpSpPr>
        <p:grpSpPr>
          <a:xfrm flipH="1">
            <a:off x="878304" y="979551"/>
            <a:ext cx="10034338" cy="4263116"/>
            <a:chOff x="1091544" y="772932"/>
            <a:chExt cx="9616225" cy="5409894"/>
          </a:xfrm>
          <a:solidFill>
            <a:srgbClr val="F7A628"/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1F2E8605-1589-4EE5-A5A4-7BAA94D3BDA4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AACC2EC0-404D-4A1A-8F03-2AF37E11FB00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FBF20EFB-644E-4E6A-BDC8-111AB2372B07}"/>
              </a:ext>
            </a:extLst>
          </p:cNvPr>
          <p:cNvSpPr/>
          <p:nvPr/>
        </p:nvSpPr>
        <p:spPr>
          <a:xfrm>
            <a:off x="1132025" y="1251763"/>
            <a:ext cx="316456" cy="31645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9091580D-6848-435F-90C6-E5A82E0D151D}"/>
              </a:ext>
            </a:extLst>
          </p:cNvPr>
          <p:cNvSpPr/>
          <p:nvPr/>
        </p:nvSpPr>
        <p:spPr>
          <a:xfrm rot="21420852">
            <a:off x="1690034" y="1207536"/>
            <a:ext cx="8848990" cy="3652671"/>
          </a:xfrm>
          <a:prstGeom prst="roundRect">
            <a:avLst>
              <a:gd name="adj" fmla="val 4683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46300870-8E2A-4A1B-B729-319FBAD31795}"/>
              </a:ext>
            </a:extLst>
          </p:cNvPr>
          <p:cNvSpPr/>
          <p:nvPr/>
        </p:nvSpPr>
        <p:spPr>
          <a:xfrm>
            <a:off x="1843203" y="1329222"/>
            <a:ext cx="8848990" cy="3652671"/>
          </a:xfrm>
          <a:prstGeom prst="roundRect">
            <a:avLst>
              <a:gd name="adj" fmla="val 585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0BBC818-BE86-452B-8FB8-611D5DE6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4C70261-7A33-43E8-8F37-A5FE21C84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7CC385E-939D-4782-82A0-167787ADD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xmlns="" id="{4C4668F2-9819-487D-93FC-27945C497BD2}"/>
              </a:ext>
            </a:extLst>
          </p:cNvPr>
          <p:cNvSpPr txBox="1"/>
          <p:nvPr/>
        </p:nvSpPr>
        <p:spPr>
          <a:xfrm>
            <a:off x="4221736" y="1749576"/>
            <a:ext cx="3748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5A83A"/>
                </a:solidFill>
                <a:effectLst/>
                <a:uLnTx/>
                <a:uFillTx/>
                <a:cs typeface="+mn-ea"/>
                <a:sym typeface="+mn-lt"/>
              </a:rPr>
              <a:t>PART FOUR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5A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0861F33-A8A1-4A36-B422-4CF4CDFC06BB}"/>
              </a:ext>
            </a:extLst>
          </p:cNvPr>
          <p:cNvGrpSpPr/>
          <p:nvPr/>
        </p:nvGrpSpPr>
        <p:grpSpPr>
          <a:xfrm>
            <a:off x="2111086" y="2645744"/>
            <a:ext cx="7962535" cy="1595369"/>
            <a:chOff x="2756041" y="2835907"/>
            <a:chExt cx="6767500" cy="11965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4613A3F-C208-49ED-A5A8-DB0B50E69279}"/>
                </a:ext>
              </a:extLst>
            </p:cNvPr>
            <p:cNvSpPr txBox="1"/>
            <p:nvPr/>
          </p:nvSpPr>
          <p:spPr>
            <a:xfrm>
              <a:off x="2756041" y="2835907"/>
              <a:ext cx="6767500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333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幼儿园安全问题注意事项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0B8C6870-8490-4B77-9E8C-AC3E64B29EFE}"/>
                </a:ext>
              </a:extLst>
            </p:cNvPr>
            <p:cNvSpPr/>
            <p:nvPr/>
          </p:nvSpPr>
          <p:spPr>
            <a:xfrm>
              <a:off x="4060091" y="3717011"/>
              <a:ext cx="4165599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SUMMARY OF WORK TERM</a:t>
              </a:r>
              <a:endParaRPr kumimoji="0" lang="zh-CN" alt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4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3660305" y="668562"/>
            <a:ext cx="487138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幼儿园安全问题注意事项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33849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810224" y="591989"/>
              <a:ext cx="330464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D75B2A5-32FA-4FED-B586-564A292BC70A}"/>
              </a:ext>
            </a:extLst>
          </p:cNvPr>
          <p:cNvGrpSpPr/>
          <p:nvPr/>
        </p:nvGrpSpPr>
        <p:grpSpPr>
          <a:xfrm>
            <a:off x="1400818" y="1317496"/>
            <a:ext cx="9561957" cy="4724400"/>
            <a:chOff x="1828800" y="932844"/>
            <a:chExt cx="9948894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16">
              <a:extLst>
                <a:ext uri="{FF2B5EF4-FFF2-40B4-BE49-F238E27FC236}">
                  <a16:creationId xmlns:a16="http://schemas.microsoft.com/office/drawing/2014/main" xmlns="" id="{104618B4-F09F-4F95-B7C8-091C4FAE327A}"/>
                </a:ext>
              </a:extLst>
            </p:cNvPr>
            <p:cNvSpPr/>
            <p:nvPr/>
          </p:nvSpPr>
          <p:spPr>
            <a:xfrm flipV="1">
              <a:off x="1828800" y="932844"/>
              <a:ext cx="9948894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圆角矩形 17">
              <a:extLst>
                <a:ext uri="{FF2B5EF4-FFF2-40B4-BE49-F238E27FC236}">
                  <a16:creationId xmlns:a16="http://schemas.microsoft.com/office/drawing/2014/main" xmlns="" id="{AE21D7D2-753B-469E-BFC0-6DF4E2C55900}"/>
                </a:ext>
              </a:extLst>
            </p:cNvPr>
            <p:cNvSpPr/>
            <p:nvPr/>
          </p:nvSpPr>
          <p:spPr>
            <a:xfrm flipV="1">
              <a:off x="1930550" y="1007530"/>
              <a:ext cx="9707353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970318C-C4CD-49CB-B6D0-2442CF252DE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923" y="2376814"/>
            <a:ext cx="2872452" cy="347685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EC73C7D-C15A-46E7-BA4C-4DB2C5823E63}"/>
              </a:ext>
            </a:extLst>
          </p:cNvPr>
          <p:cNvGrpSpPr/>
          <p:nvPr/>
        </p:nvGrpSpPr>
        <p:grpSpPr>
          <a:xfrm>
            <a:off x="1858709" y="1609918"/>
            <a:ext cx="7045480" cy="437565"/>
            <a:chOff x="1359807" y="1661875"/>
            <a:chExt cx="7045480" cy="437565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693A4D08-2F27-41FE-9B81-EBB5EEA34DE7}"/>
                </a:ext>
              </a:extLst>
            </p:cNvPr>
            <p:cNvGrpSpPr/>
            <p:nvPr/>
          </p:nvGrpSpPr>
          <p:grpSpPr>
            <a:xfrm>
              <a:off x="1359807" y="1678375"/>
              <a:ext cx="7045480" cy="421065"/>
              <a:chOff x="1606550" y="1492587"/>
              <a:chExt cx="7045480" cy="421065"/>
            </a:xfrm>
          </p:grpSpPr>
          <p:sp>
            <p:nvSpPr>
              <p:cNvPr id="16" name="MH_Other_5">
                <a:extLst>
                  <a:ext uri="{FF2B5EF4-FFF2-40B4-BE49-F238E27FC236}">
                    <a16:creationId xmlns:a16="http://schemas.microsoft.com/office/drawing/2014/main" xmlns="" id="{EBB9B970-0DAF-480D-9A59-5A1C2069B936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8255287" y="1492587"/>
                <a:ext cx="396743" cy="413464"/>
              </a:xfrm>
              <a:prstGeom prst="rect">
                <a:avLst/>
              </a:prstGeom>
              <a:solidFill>
                <a:srgbClr val="FFEFC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MH_SubTitle_1">
                <a:extLst>
                  <a:ext uri="{FF2B5EF4-FFF2-40B4-BE49-F238E27FC236}">
                    <a16:creationId xmlns:a16="http://schemas.microsoft.com/office/drawing/2014/main" xmlns="" id="{85CE9213-4066-411F-9873-1A11B5040AB8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998734" y="1500188"/>
                <a:ext cx="6190963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7A62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80000" anchor="ctr">
                <a:norm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MH_Other_6">
                <a:extLst>
                  <a:ext uri="{FF2B5EF4-FFF2-40B4-BE49-F238E27FC236}">
                    <a16:creationId xmlns:a16="http://schemas.microsoft.com/office/drawing/2014/main" xmlns="" id="{C048A44B-BADB-433F-B1D2-8D1613527B3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606550" y="1510828"/>
                <a:ext cx="395223" cy="395223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7A628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2DC8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339ED8FA-CD07-4637-8DCF-4384450DBCAB}"/>
                </a:ext>
              </a:extLst>
            </p:cNvPr>
            <p:cNvSpPr/>
            <p:nvPr/>
          </p:nvSpPr>
          <p:spPr>
            <a:xfrm>
              <a:off x="2003666" y="1661875"/>
              <a:ext cx="6015488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入园后家长注意：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003B9B22-BD8B-44F4-B537-77326CAF206C}"/>
              </a:ext>
            </a:extLst>
          </p:cNvPr>
          <p:cNvGrpSpPr/>
          <p:nvPr/>
        </p:nvGrpSpPr>
        <p:grpSpPr>
          <a:xfrm>
            <a:off x="1972161" y="2211784"/>
            <a:ext cx="6559533" cy="867930"/>
            <a:chOff x="1793105" y="1463403"/>
            <a:chExt cx="8166568" cy="1080179"/>
          </a:xfrm>
        </p:grpSpPr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xmlns="" id="{7513466A-0534-45E2-AF4D-D5A689EE1AB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A256BD27-49EC-4E28-A451-869EEC1C1011}"/>
                </a:ext>
              </a:extLst>
            </p:cNvPr>
            <p:cNvSpPr/>
            <p:nvPr/>
          </p:nvSpPr>
          <p:spPr>
            <a:xfrm>
              <a:off x="2167961" y="1463403"/>
              <a:ext cx="7791712" cy="108017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老师与家长勤沟通，让老师多了解孩子的个性，有的放矢关心孩子，使孩子逐渐与幼儿园老师建立起互敬互爱的感情，让家庭和幼儿园的教育步调一致，相互支持。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7F2386F5-7315-4A06-8823-ADAC42C37D6A}"/>
              </a:ext>
            </a:extLst>
          </p:cNvPr>
          <p:cNvGrpSpPr/>
          <p:nvPr/>
        </p:nvGrpSpPr>
        <p:grpSpPr>
          <a:xfrm>
            <a:off x="1972161" y="3208793"/>
            <a:ext cx="6245407" cy="328936"/>
            <a:chOff x="1793105" y="1463403"/>
            <a:chExt cx="7775484" cy="409376"/>
          </a:xfrm>
        </p:grpSpPr>
        <p:sp>
          <p:nvSpPr>
            <p:cNvPr id="23" name="MH_Other_6">
              <a:extLst>
                <a:ext uri="{FF2B5EF4-FFF2-40B4-BE49-F238E27FC236}">
                  <a16:creationId xmlns:a16="http://schemas.microsoft.com/office/drawing/2014/main" xmlns="" id="{4C2EFF51-D98D-4C4B-9565-9E9B2FF6219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CD459E82-560A-4306-9BBC-44EDE2711358}"/>
                </a:ext>
              </a:extLst>
            </p:cNvPr>
            <p:cNvSpPr/>
            <p:nvPr/>
          </p:nvSpPr>
          <p:spPr>
            <a:xfrm>
              <a:off x="2167961" y="1463403"/>
              <a:ext cx="7400628" cy="4093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家长应该配合老师，帮助自己的好在哦与全班小朋友和睦相处，建立友谊。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FBCC06DD-CF7D-4B56-B568-78924AE1E510}"/>
              </a:ext>
            </a:extLst>
          </p:cNvPr>
          <p:cNvGrpSpPr/>
          <p:nvPr/>
        </p:nvGrpSpPr>
        <p:grpSpPr>
          <a:xfrm>
            <a:off x="1977859" y="3808766"/>
            <a:ext cx="5622064" cy="867930"/>
            <a:chOff x="1793105" y="1463403"/>
            <a:chExt cx="6999427" cy="1080179"/>
          </a:xfrm>
        </p:grpSpPr>
        <p:sp>
          <p:nvSpPr>
            <p:cNvPr id="26" name="MH_Other_6">
              <a:extLst>
                <a:ext uri="{FF2B5EF4-FFF2-40B4-BE49-F238E27FC236}">
                  <a16:creationId xmlns:a16="http://schemas.microsoft.com/office/drawing/2014/main" xmlns="" id="{BEB5BFF8-53DF-46FA-B162-F8F8A2118F7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1DD64A46-5F26-4F43-80B7-ACB8730FEFA9}"/>
                </a:ext>
              </a:extLst>
            </p:cNvPr>
            <p:cNvSpPr/>
            <p:nvPr/>
          </p:nvSpPr>
          <p:spPr>
            <a:xfrm>
              <a:off x="2167961" y="1463403"/>
              <a:ext cx="6624571" cy="108017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幼儿园生活是一种集体生活，有别于家庭中孩子的生活方式，在家庭教育细节上注意培养孩子的集体意识，这样才能让孩子真正感受到集体生活的乐趣和意义。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41875BD9-F7DB-430F-80B1-737177E941E9}"/>
              </a:ext>
            </a:extLst>
          </p:cNvPr>
          <p:cNvGrpSpPr/>
          <p:nvPr/>
        </p:nvGrpSpPr>
        <p:grpSpPr>
          <a:xfrm>
            <a:off x="1977859" y="4889992"/>
            <a:ext cx="6036412" cy="609398"/>
            <a:chOff x="1793105" y="1463403"/>
            <a:chExt cx="7515287" cy="758425"/>
          </a:xfrm>
        </p:grpSpPr>
        <p:sp>
          <p:nvSpPr>
            <p:cNvPr id="29" name="MH_Other_6">
              <a:extLst>
                <a:ext uri="{FF2B5EF4-FFF2-40B4-BE49-F238E27FC236}">
                  <a16:creationId xmlns:a16="http://schemas.microsoft.com/office/drawing/2014/main" xmlns="" id="{C3B31935-FA2F-4BAD-BF9E-0F1239DCE99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ACCABF7B-11BB-45B0-882D-D5A6FD0B1985}"/>
                </a:ext>
              </a:extLst>
            </p:cNvPr>
            <p:cNvSpPr/>
            <p:nvPr/>
          </p:nvSpPr>
          <p:spPr>
            <a:xfrm>
              <a:off x="2167961" y="1463403"/>
              <a:ext cx="7140431" cy="7584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定期了解幼儿园班级活动安排，可以有意识地在生活中锻炼、完善孩子某项技能，以使孩子在集体活动哦韩国中树立自己的信息和参与的动力。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1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3660305" y="668562"/>
            <a:ext cx="487138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幼儿园安全问题注意事项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33849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810224" y="591989"/>
              <a:ext cx="330464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C08DEE2-3AD1-4358-A5C3-7CDEA442CA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270" y="1564406"/>
            <a:ext cx="4222783" cy="422278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19780A7-D95E-49BE-844F-98DEF322EDA3}"/>
              </a:ext>
            </a:extLst>
          </p:cNvPr>
          <p:cNvGrpSpPr/>
          <p:nvPr/>
        </p:nvGrpSpPr>
        <p:grpSpPr>
          <a:xfrm>
            <a:off x="5269833" y="1664695"/>
            <a:ext cx="5456225" cy="1522832"/>
            <a:chOff x="4691334" y="3239611"/>
            <a:chExt cx="2792621" cy="1522832"/>
          </a:xfrm>
        </p:grpSpPr>
        <p:sp>
          <p:nvSpPr>
            <p:cNvPr id="8" name="圆角矩形 112">
              <a:extLst>
                <a:ext uri="{FF2B5EF4-FFF2-40B4-BE49-F238E27FC236}">
                  <a16:creationId xmlns:a16="http://schemas.microsoft.com/office/drawing/2014/main" xmlns="" id="{6F73E982-88BE-4BED-9959-3B3D6F3F5D94}"/>
                </a:ext>
              </a:extLst>
            </p:cNvPr>
            <p:cNvSpPr/>
            <p:nvPr/>
          </p:nvSpPr>
          <p:spPr>
            <a:xfrm>
              <a:off x="4691334" y="3239657"/>
              <a:ext cx="2792621" cy="380235"/>
            </a:xfrm>
            <a:prstGeom prst="roundRect">
              <a:avLst>
                <a:gd name="adj" fmla="val 50000"/>
              </a:avLst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BD111938-8933-4D48-9285-438D09D8BB79}"/>
                </a:ext>
              </a:extLst>
            </p:cNvPr>
            <p:cNvGrpSpPr/>
            <p:nvPr/>
          </p:nvGrpSpPr>
          <p:grpSpPr>
            <a:xfrm>
              <a:off x="4757279" y="3239611"/>
              <a:ext cx="2726676" cy="1522832"/>
              <a:chOff x="818421" y="2335899"/>
              <a:chExt cx="2726676" cy="1522832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D18D9658-A54E-4634-93FD-116DCEC156B3}"/>
                  </a:ext>
                </a:extLst>
              </p:cNvPr>
              <p:cNvSpPr txBox="1"/>
              <p:nvPr/>
            </p:nvSpPr>
            <p:spPr>
              <a:xfrm>
                <a:off x="818421" y="2335899"/>
                <a:ext cx="2660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在孩子的接送上，请家长注意以下几点：</a:t>
                </a: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DF1ACFBE-B60D-4D14-83B9-B6913283F0AC}"/>
                  </a:ext>
                </a:extLst>
              </p:cNvPr>
              <p:cNvSpPr txBox="1"/>
              <p:nvPr/>
            </p:nvSpPr>
            <p:spPr>
              <a:xfrm>
                <a:off x="974165" y="2796902"/>
                <a:ext cx="2570932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首先，要告诉孩子上幼儿园后的接送时间。</a:t>
                </a:r>
                <a:endParaRPr kumimoji="0" lang="en-US" altLang="zh-CN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其次，要坚持每天送孩子来园 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最后，要强化幼儿园好的印象。  </a:t>
                </a: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84B02DF9-11C1-4573-9F24-5C4891531539}"/>
              </a:ext>
            </a:extLst>
          </p:cNvPr>
          <p:cNvGrpSpPr/>
          <p:nvPr/>
        </p:nvGrpSpPr>
        <p:grpSpPr>
          <a:xfrm>
            <a:off x="5269833" y="3519384"/>
            <a:ext cx="5456225" cy="2492328"/>
            <a:chOff x="4691334" y="3239611"/>
            <a:chExt cx="2792621" cy="2492328"/>
          </a:xfrm>
        </p:grpSpPr>
        <p:sp>
          <p:nvSpPr>
            <p:cNvPr id="13" name="圆角矩形 112">
              <a:extLst>
                <a:ext uri="{FF2B5EF4-FFF2-40B4-BE49-F238E27FC236}">
                  <a16:creationId xmlns:a16="http://schemas.microsoft.com/office/drawing/2014/main" xmlns="" id="{4BB6B8ED-2635-4B23-B9E4-8BFFF50AE0F2}"/>
                </a:ext>
              </a:extLst>
            </p:cNvPr>
            <p:cNvSpPr/>
            <p:nvPr/>
          </p:nvSpPr>
          <p:spPr>
            <a:xfrm>
              <a:off x="4691334" y="3239657"/>
              <a:ext cx="2792621" cy="380235"/>
            </a:xfrm>
            <a:prstGeom prst="roundRect">
              <a:avLst>
                <a:gd name="adj" fmla="val 50000"/>
              </a:avLst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2C42E09D-3F26-4EAF-9BF0-4687F5DE4FF2}"/>
                </a:ext>
              </a:extLst>
            </p:cNvPr>
            <p:cNvGrpSpPr/>
            <p:nvPr/>
          </p:nvGrpSpPr>
          <p:grpSpPr>
            <a:xfrm>
              <a:off x="4757279" y="3239611"/>
              <a:ext cx="2660731" cy="2492328"/>
              <a:chOff x="818421" y="2335899"/>
              <a:chExt cx="2660731" cy="2492328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C1957468-17CD-44A1-B10D-0A72468C2681}"/>
                  </a:ext>
                </a:extLst>
              </p:cNvPr>
              <p:cNvSpPr txBox="1"/>
              <p:nvPr/>
            </p:nvSpPr>
            <p:spPr>
              <a:xfrm>
                <a:off x="818421" y="2335899"/>
                <a:ext cx="2660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幼儿在园的安全问题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15DD6A5B-CD18-4AC1-8678-200A624AE47E}"/>
                  </a:ext>
                </a:extLst>
              </p:cNvPr>
              <p:cNvSpPr txBox="1"/>
              <p:nvPr/>
            </p:nvSpPr>
            <p:spPr>
              <a:xfrm>
                <a:off x="869479" y="2796902"/>
                <a:ext cx="260967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家长不只是给幼儿园送来了一个孩子，而是送来了一份沉甸甸的责任。首先是孩子在园的安全问题，我们有责任保证孩子人身安全。但由于孩子年龄小，平衡能力差，肌体发育还不健全，还由于孩子是完全无民事行为能力的人，孩子行为的后果并不能自己预料。所以幼儿园意外事故也时有发生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12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3660305" y="668562"/>
            <a:ext cx="487138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幼儿园安全问题注意事项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33849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810224" y="591989"/>
              <a:ext cx="330464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8964586F-2634-44EA-ADE4-D3E72B08B210}"/>
              </a:ext>
            </a:extLst>
          </p:cNvPr>
          <p:cNvSpPr txBox="1"/>
          <p:nvPr/>
        </p:nvSpPr>
        <p:spPr>
          <a:xfrm>
            <a:off x="7621376" y="2219407"/>
            <a:ext cx="3369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EDC60"/>
                </a:solidFill>
                <a:cs typeface="+mn-ea"/>
                <a:sym typeface="+mn-lt"/>
              </a:rPr>
              <a:t>放松</a:t>
            </a:r>
            <a:endParaRPr lang="en-US" altLang="zh-CN" sz="2800" b="1" dirty="0">
              <a:solidFill>
                <a:srgbClr val="FEDC6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体育运动、旅游、欧洲杯比赛、奥运会、学习厨艺、花艺、钓鱼等</a:t>
            </a: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xmlns="" id="{1630F28B-1FCC-4C5E-8CEF-5E613A584C16}"/>
              </a:ext>
            </a:extLst>
          </p:cNvPr>
          <p:cNvSpPr txBox="1"/>
          <p:nvPr/>
        </p:nvSpPr>
        <p:spPr>
          <a:xfrm>
            <a:off x="7820542" y="3976872"/>
            <a:ext cx="30668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反思</a:t>
            </a:r>
            <a:endParaRPr lang="en-US" altLang="zh-CN" sz="2800" b="1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一年的学习：是否尽力，还是心存侥幸？自己是否还有潜力？潜力能否释放？等等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xmlns="" id="{C2332546-BE00-4A4A-9282-6A3213D2D7D3}"/>
              </a:ext>
            </a:extLst>
          </p:cNvPr>
          <p:cNvSpPr txBox="1"/>
          <p:nvPr/>
        </p:nvSpPr>
        <p:spPr>
          <a:xfrm>
            <a:off x="1372051" y="2219407"/>
            <a:ext cx="28867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2800" b="1" dirty="0">
                <a:solidFill>
                  <a:srgbClr val="FFC85B"/>
                </a:solidFill>
                <a:cs typeface="+mn-ea"/>
                <a:sym typeface="+mn-lt"/>
              </a:rPr>
              <a:t>行动</a:t>
            </a:r>
            <a:endParaRPr lang="en-US" altLang="zh-CN" sz="2800" b="1" dirty="0">
              <a:solidFill>
                <a:srgbClr val="FFC85B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过一个扎实的寒假，为接下来的学习奠定良好的基础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xmlns="" id="{105EBD11-B354-4948-A357-810ABE2677B4}"/>
              </a:ext>
            </a:extLst>
          </p:cNvPr>
          <p:cNvSpPr txBox="1"/>
          <p:nvPr/>
        </p:nvSpPr>
        <p:spPr>
          <a:xfrm>
            <a:off x="1393150" y="4133282"/>
            <a:ext cx="2886751" cy="106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2800" b="1" dirty="0">
                <a:solidFill>
                  <a:srgbClr val="FEDC60"/>
                </a:solidFill>
                <a:cs typeface="+mn-ea"/>
                <a:sym typeface="+mn-lt"/>
              </a:rPr>
              <a:t>希望</a:t>
            </a:r>
            <a:endParaRPr lang="en-US" altLang="zh-CN" sz="2800" b="1" dirty="0">
              <a:solidFill>
                <a:srgbClr val="FEDC60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长高点、晒黑点、成熟点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6FE4362-6EAC-425F-9A58-EC02418111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04" y="2228850"/>
            <a:ext cx="3172914" cy="29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3660305" y="668562"/>
            <a:ext cx="487138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幼儿园安全问题注意事项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33849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810224" y="591989"/>
              <a:ext cx="330464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EB3C062-7FEF-4DC8-8A58-CFE371DE5A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670" y="1538422"/>
            <a:ext cx="4146969" cy="4533039"/>
          </a:xfrm>
          <a:prstGeom prst="rect">
            <a:avLst/>
          </a:prstGeom>
        </p:spPr>
      </p:pic>
      <p:sp>
        <p:nvSpPr>
          <p:cNvPr id="8" name="TextBox 30">
            <a:extLst>
              <a:ext uri="{FF2B5EF4-FFF2-40B4-BE49-F238E27FC236}">
                <a16:creationId xmlns:a16="http://schemas.microsoft.com/office/drawing/2014/main" xmlns="" id="{F9763ADF-F837-4780-9921-89B0F4D95BA7}"/>
              </a:ext>
            </a:extLst>
          </p:cNvPr>
          <p:cNvSpPr txBox="1"/>
          <p:nvPr/>
        </p:nvSpPr>
        <p:spPr>
          <a:xfrm>
            <a:off x="1642311" y="2075854"/>
            <a:ext cx="467426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孩子入园时间是</a:t>
            </a:r>
            <a:r>
              <a:rPr lang="en-US" altLang="zh-CN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7:40-8:10</a:t>
            </a: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，不许迟到，天气渐凉，来晚饭菜容易凉。</a:t>
            </a: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xmlns="" id="{F3147913-C73C-49D5-8F94-4E0153FE8239}"/>
              </a:ext>
            </a:extLst>
          </p:cNvPr>
          <p:cNvSpPr/>
          <p:nvPr/>
        </p:nvSpPr>
        <p:spPr>
          <a:xfrm>
            <a:off x="1220361" y="2205366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xmlns="" id="{426F3D50-FBD3-4C6D-84CC-C5D4E23391E5}"/>
              </a:ext>
            </a:extLst>
          </p:cNvPr>
          <p:cNvSpPr txBox="1"/>
          <p:nvPr/>
        </p:nvSpPr>
        <p:spPr>
          <a:xfrm>
            <a:off x="1642311" y="2902518"/>
            <a:ext cx="467426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勤洗头、洗澡、每天早晚刷牙，每天洗脚换袜子、剪指甲，周一学校会检查给孩子带瓶擦脸的香香，带时请写上名字。</a:t>
            </a:r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xmlns="" id="{75233744-0B29-4C9F-A934-81B6701A378E}"/>
              </a:ext>
            </a:extLst>
          </p:cNvPr>
          <p:cNvSpPr/>
          <p:nvPr/>
        </p:nvSpPr>
        <p:spPr>
          <a:xfrm>
            <a:off x="1220361" y="3032030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xmlns="" id="{9862D8A6-76D9-433A-9E97-50B58CC7A030}"/>
              </a:ext>
            </a:extLst>
          </p:cNvPr>
          <p:cNvSpPr txBox="1"/>
          <p:nvPr/>
        </p:nvSpPr>
        <p:spPr>
          <a:xfrm>
            <a:off x="1642311" y="3862281"/>
            <a:ext cx="467426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幼儿生病等特殊原因不入园，必须向老师请假（电话、短信、微信）</a:t>
            </a:r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xmlns="" id="{ABAD40EC-8B21-4B18-8F9E-BD9D60D532C7}"/>
              </a:ext>
            </a:extLst>
          </p:cNvPr>
          <p:cNvSpPr/>
          <p:nvPr/>
        </p:nvSpPr>
        <p:spPr>
          <a:xfrm>
            <a:off x="1220361" y="3991793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xmlns="" id="{6FB9AB97-D60F-484A-9D61-433A5DB63624}"/>
              </a:ext>
            </a:extLst>
          </p:cNvPr>
          <p:cNvSpPr txBox="1"/>
          <p:nvPr/>
        </p:nvSpPr>
        <p:spPr>
          <a:xfrm>
            <a:off x="1642311" y="4688945"/>
            <a:ext cx="467426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微信公约（微信群是家长和老师共同的平台，不允许闲聊，发一些与幼 </a:t>
            </a:r>
          </a:p>
        </p:txBody>
      </p:sp>
      <p:sp>
        <p:nvSpPr>
          <p:cNvPr id="15" name="菱形 14">
            <a:extLst>
              <a:ext uri="{FF2B5EF4-FFF2-40B4-BE49-F238E27FC236}">
                <a16:creationId xmlns:a16="http://schemas.microsoft.com/office/drawing/2014/main" xmlns="" id="{B04B1EF7-D6C1-40F1-B312-5FA769493BDC}"/>
              </a:ext>
            </a:extLst>
          </p:cNvPr>
          <p:cNvSpPr/>
          <p:nvPr/>
        </p:nvSpPr>
        <p:spPr>
          <a:xfrm>
            <a:off x="1220361" y="4818457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50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402818B-F16F-4DA0-B6E1-1AB864FEDEDF}"/>
              </a:ext>
            </a:extLst>
          </p:cNvPr>
          <p:cNvGrpSpPr/>
          <p:nvPr/>
        </p:nvGrpSpPr>
        <p:grpSpPr>
          <a:xfrm flipH="1">
            <a:off x="241170" y="708862"/>
            <a:ext cx="11476855" cy="4875974"/>
            <a:chOff x="1091544" y="772932"/>
            <a:chExt cx="9616225" cy="5409894"/>
          </a:xfrm>
          <a:solidFill>
            <a:srgbClr val="F7A628"/>
          </a:solidFill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C913F48D-B9EC-434E-8BB5-9637F1D8F0B0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xmlns="" id="{82E6D354-316C-4D5C-8329-F513300F9E69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9BA56E72-5B6E-49CC-BDD8-D4D7BD328DB8}"/>
              </a:ext>
            </a:extLst>
          </p:cNvPr>
          <p:cNvSpPr/>
          <p:nvPr/>
        </p:nvSpPr>
        <p:spPr>
          <a:xfrm>
            <a:off x="593101" y="1009788"/>
            <a:ext cx="361950" cy="36195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56874863-DF27-4DD7-8402-E614AD89E043}"/>
              </a:ext>
            </a:extLst>
          </p:cNvPr>
          <p:cNvSpPr/>
          <p:nvPr/>
        </p:nvSpPr>
        <p:spPr>
          <a:xfrm rot="21420852">
            <a:off x="1028562" y="1065172"/>
            <a:ext cx="10121104" cy="4177772"/>
          </a:xfrm>
          <a:prstGeom prst="roundRect">
            <a:avLst>
              <a:gd name="adj" fmla="val 4683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61624522-2B13-46A4-8CE3-5A6105A531A9}"/>
              </a:ext>
            </a:extLst>
          </p:cNvPr>
          <p:cNvSpPr/>
          <p:nvPr/>
        </p:nvSpPr>
        <p:spPr>
          <a:xfrm>
            <a:off x="1180236" y="1190763"/>
            <a:ext cx="10121104" cy="4177772"/>
          </a:xfrm>
          <a:prstGeom prst="roundRect">
            <a:avLst>
              <a:gd name="adj" fmla="val 585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0A46CC1-14A8-45FA-B411-EC9039D95C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409" y="2626197"/>
            <a:ext cx="5126326" cy="36422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653C50A-1D06-4DF3-AAF0-E12BF04ECF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sp>
        <p:nvSpPr>
          <p:cNvPr id="19" name="Rectangle 29">
            <a:extLst>
              <a:ext uri="{FF2B5EF4-FFF2-40B4-BE49-F238E27FC236}">
                <a16:creationId xmlns:a16="http://schemas.microsoft.com/office/drawing/2014/main" xmlns="" id="{EF4C5699-358B-4E99-93A3-E2BF1DC587CA}"/>
              </a:ext>
            </a:extLst>
          </p:cNvPr>
          <p:cNvSpPr/>
          <p:nvPr/>
        </p:nvSpPr>
        <p:spPr>
          <a:xfrm>
            <a:off x="1734316" y="2196392"/>
            <a:ext cx="4772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可能是许多家长第一开家长会，对于今天的家长会，在座各位一定很期待，我和你们一样也是非常的期待，是孩子们带给我们这个缘分，让我们把握好这次家长会的机会，让你们更加了解学前教育的重要性，为孩子们的成长铺垫良好的基础。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xmlns="" id="{16F9292F-0315-4EC6-B034-E4EF9B8ECDC0}"/>
              </a:ext>
            </a:extLst>
          </p:cNvPr>
          <p:cNvSpPr/>
          <p:nvPr/>
        </p:nvSpPr>
        <p:spPr>
          <a:xfrm>
            <a:off x="1666579" y="1721907"/>
            <a:ext cx="2611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各位家长：</a:t>
            </a:r>
          </a:p>
        </p:txBody>
      </p:sp>
    </p:spTree>
    <p:extLst>
      <p:ext uri="{BB962C8B-B14F-4D97-AF65-F5344CB8AC3E}">
        <p14:creationId xmlns:p14="http://schemas.microsoft.com/office/powerpoint/2010/main" val="35023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3660305" y="668562"/>
            <a:ext cx="487138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幼儿园安全问题注意事项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33849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810224" y="591989"/>
              <a:ext cx="330464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25ED7AA-6B68-4B09-AB46-A71A971325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90" y="1503948"/>
            <a:ext cx="4863831" cy="4355432"/>
          </a:xfrm>
          <a:prstGeom prst="rect">
            <a:avLst/>
          </a:prstGeom>
        </p:spPr>
      </p:pic>
      <p:sp>
        <p:nvSpPr>
          <p:cNvPr id="8" name="五边形 32">
            <a:extLst>
              <a:ext uri="{FF2B5EF4-FFF2-40B4-BE49-F238E27FC236}">
                <a16:creationId xmlns:a16="http://schemas.microsoft.com/office/drawing/2014/main" xmlns="" id="{9ED9C198-62BB-4630-8549-8FF728F5C35A}"/>
              </a:ext>
            </a:extLst>
          </p:cNvPr>
          <p:cNvSpPr/>
          <p:nvPr/>
        </p:nvSpPr>
        <p:spPr>
          <a:xfrm>
            <a:off x="5535450" y="1840087"/>
            <a:ext cx="2838528" cy="445913"/>
          </a:xfrm>
          <a:prstGeom prst="homePlate">
            <a:avLst>
              <a:gd name="adj" fmla="val 42155"/>
            </a:avLst>
          </a:prstGeom>
          <a:solidFill>
            <a:srgbClr val="F7A628"/>
          </a:solidFill>
          <a:ln>
            <a:noFill/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49CC4090-DA04-4D27-BD9C-2000770B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08" y="1840087"/>
            <a:ext cx="2298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幼儿园的安全问题</a:t>
            </a: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xmlns="" id="{915D40CC-927C-4A70-BFD3-879E4D00D9BB}"/>
              </a:ext>
            </a:extLst>
          </p:cNvPr>
          <p:cNvSpPr txBox="1"/>
          <p:nvPr/>
        </p:nvSpPr>
        <p:spPr>
          <a:xfrm>
            <a:off x="5738108" y="2286000"/>
            <a:ext cx="51384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走路时，不要将手插入衣服上的口袋，以免在摔倒时，不能第一时间用胳膊支撑住地，保护自己的脸上不受外伤。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幼儿园组织大型活动，家长必须参加（迟到者表演节目）。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家长给孩子带药，必须在教室门口登记用法，用量，幼儿姓名，时间。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每天放学后避免发生意外，看好自己孩子，不要在幼儿园长时间逗留，（举例两名家长谈话造成孩子发生意外）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每次幼儿园开展活动，所带物品必须写上名字。</a:t>
            </a:r>
          </a:p>
        </p:txBody>
      </p:sp>
    </p:spTree>
    <p:extLst>
      <p:ext uri="{BB962C8B-B14F-4D97-AF65-F5344CB8AC3E}">
        <p14:creationId xmlns:p14="http://schemas.microsoft.com/office/powerpoint/2010/main" val="42664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3660305" y="668562"/>
            <a:ext cx="487138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幼儿园安全问题注意事项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33849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810224" y="591989"/>
              <a:ext cx="330464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2D34A03-C255-4D4B-BA4C-6757E74757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690" y="1879894"/>
            <a:ext cx="4153963" cy="355569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3CB1552-46F4-4689-B10A-1676C9335E2E}"/>
              </a:ext>
            </a:extLst>
          </p:cNvPr>
          <p:cNvSpPr/>
          <p:nvPr/>
        </p:nvSpPr>
        <p:spPr>
          <a:xfrm flipH="1">
            <a:off x="5125453" y="2082947"/>
            <a:ext cx="48126" cy="3149584"/>
          </a:xfrm>
          <a:prstGeom prst="rect">
            <a:avLst/>
          </a:prstGeom>
          <a:solidFill>
            <a:srgbClr val="F7A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xmlns="" id="{9959B1DD-0A01-4303-A0DE-7AB1CF4F962F}"/>
              </a:ext>
            </a:extLst>
          </p:cNvPr>
          <p:cNvSpPr txBox="1"/>
          <p:nvPr/>
        </p:nvSpPr>
        <p:spPr>
          <a:xfrm>
            <a:off x="5537653" y="2264665"/>
            <a:ext cx="51384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幼儿的人身安全，永远是我们家长与老师排在第一位的重心。我们时刻以保护孩子的人身安全为原则。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一旦出现不安全的事故，请家长理智地配合，与老师共同商议解决的方法。</a:t>
            </a:r>
          </a:p>
        </p:txBody>
      </p:sp>
    </p:spTree>
    <p:extLst>
      <p:ext uri="{BB962C8B-B14F-4D97-AF65-F5344CB8AC3E}">
        <p14:creationId xmlns:p14="http://schemas.microsoft.com/office/powerpoint/2010/main" val="15855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3660305" y="668562"/>
            <a:ext cx="487138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幼儿园安全问题注意事项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33849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810224" y="591989"/>
              <a:ext cx="330464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39C5254C-7993-45F1-BBE4-33419E14FD77}"/>
              </a:ext>
            </a:extLst>
          </p:cNvPr>
          <p:cNvGrpSpPr/>
          <p:nvPr/>
        </p:nvGrpSpPr>
        <p:grpSpPr>
          <a:xfrm>
            <a:off x="1371601" y="1028311"/>
            <a:ext cx="9143999" cy="4528249"/>
            <a:chOff x="872575" y="1000462"/>
            <a:chExt cx="9143999" cy="4528249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425B4C5D-1AAA-4721-8530-3BC8C77C595A}"/>
                </a:ext>
              </a:extLst>
            </p:cNvPr>
            <p:cNvGrpSpPr/>
            <p:nvPr/>
          </p:nvGrpSpPr>
          <p:grpSpPr>
            <a:xfrm>
              <a:off x="1220963" y="2210238"/>
              <a:ext cx="8795611" cy="3318473"/>
              <a:chOff x="1828799" y="932841"/>
              <a:chExt cx="12496559" cy="43498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圆角矩形 33">
                <a:extLst>
                  <a:ext uri="{FF2B5EF4-FFF2-40B4-BE49-F238E27FC236}">
                    <a16:creationId xmlns:a16="http://schemas.microsoft.com/office/drawing/2014/main" xmlns="" id="{7E8B1C68-48C7-40F0-A7F5-B3B4E1C1CB93}"/>
                  </a:ext>
                </a:extLst>
              </p:cNvPr>
              <p:cNvSpPr/>
              <p:nvPr/>
            </p:nvSpPr>
            <p:spPr>
              <a:xfrm flipV="1">
                <a:off x="1828799" y="932841"/>
                <a:ext cx="12496559" cy="4349828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圆角矩形 34">
                <a:extLst>
                  <a:ext uri="{FF2B5EF4-FFF2-40B4-BE49-F238E27FC236}">
                    <a16:creationId xmlns:a16="http://schemas.microsoft.com/office/drawing/2014/main" xmlns="" id="{E9685DD1-DD6B-477E-869F-B1CB77BCEF21}"/>
                  </a:ext>
                </a:extLst>
              </p:cNvPr>
              <p:cNvSpPr/>
              <p:nvPr/>
            </p:nvSpPr>
            <p:spPr>
              <a:xfrm flipV="1">
                <a:off x="1930550" y="1007533"/>
                <a:ext cx="12193166" cy="4219676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27EB9F2F-7892-426D-B741-EE8AE616B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DAE58349-CA10-48AF-81ED-EFCE8A0B1D56}"/>
              </a:ext>
            </a:extLst>
          </p:cNvPr>
          <p:cNvGrpSpPr/>
          <p:nvPr/>
        </p:nvGrpSpPr>
        <p:grpSpPr>
          <a:xfrm>
            <a:off x="2273900" y="2748496"/>
            <a:ext cx="7403501" cy="362792"/>
            <a:chOff x="1793105" y="1462042"/>
            <a:chExt cx="9217301" cy="451511"/>
          </a:xfrm>
        </p:grpSpPr>
        <p:sp>
          <p:nvSpPr>
            <p:cNvPr id="12" name="MH_Other_6">
              <a:extLst>
                <a:ext uri="{FF2B5EF4-FFF2-40B4-BE49-F238E27FC236}">
                  <a16:creationId xmlns:a16="http://schemas.microsoft.com/office/drawing/2014/main" xmlns="" id="{3356E567-B842-40DB-A21B-FF9B522FDB7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F0C5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510B2FB3-E04E-4272-8FCB-B3387E75539A}"/>
                </a:ext>
              </a:extLst>
            </p:cNvPr>
            <p:cNvSpPr/>
            <p:nvPr/>
          </p:nvSpPr>
          <p:spPr>
            <a:xfrm>
              <a:off x="2159983" y="1462042"/>
              <a:ext cx="8850423" cy="4515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规律作息：家长应每天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8:30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前送孩子入园参加幼儿园活动。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651B1FBC-899C-4123-849F-4DE8849BF33F}"/>
              </a:ext>
            </a:extLst>
          </p:cNvPr>
          <p:cNvGrpSpPr/>
          <p:nvPr/>
        </p:nvGrpSpPr>
        <p:grpSpPr>
          <a:xfrm>
            <a:off x="2270259" y="3279248"/>
            <a:ext cx="7635741" cy="362792"/>
            <a:chOff x="1793105" y="1462042"/>
            <a:chExt cx="9506438" cy="451511"/>
          </a:xfrm>
        </p:grpSpPr>
        <p:sp>
          <p:nvSpPr>
            <p:cNvPr id="15" name="MH_Other_6">
              <a:extLst>
                <a:ext uri="{FF2B5EF4-FFF2-40B4-BE49-F238E27FC236}">
                  <a16:creationId xmlns:a16="http://schemas.microsoft.com/office/drawing/2014/main" xmlns="" id="{7EC301D2-9402-4C1A-AB4A-3DFA6327C50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F0C5"/>
                </a:gs>
                <a:gs pos="60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3483586E-7986-41B9-86E2-1505209232A6}"/>
                </a:ext>
              </a:extLst>
            </p:cNvPr>
            <p:cNvSpPr/>
            <p:nvPr/>
          </p:nvSpPr>
          <p:spPr>
            <a:xfrm>
              <a:off x="2159982" y="1462042"/>
              <a:ext cx="9139561" cy="4515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新生入园宜早接。刚入园的幼儿特别希望家长早点来接，体验与家长团聚的欣慰。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E2DFDD7-5560-4FA4-BD50-1150A00863FC}"/>
              </a:ext>
            </a:extLst>
          </p:cNvPr>
          <p:cNvGrpSpPr/>
          <p:nvPr/>
        </p:nvGrpSpPr>
        <p:grpSpPr>
          <a:xfrm>
            <a:off x="2273900" y="3810001"/>
            <a:ext cx="4203101" cy="362792"/>
            <a:chOff x="1793105" y="1462042"/>
            <a:chExt cx="5232828" cy="451511"/>
          </a:xfrm>
        </p:grpSpPr>
        <p:sp>
          <p:nvSpPr>
            <p:cNvPr id="18" name="MH_Other_6">
              <a:extLst>
                <a:ext uri="{FF2B5EF4-FFF2-40B4-BE49-F238E27FC236}">
                  <a16:creationId xmlns:a16="http://schemas.microsoft.com/office/drawing/2014/main" xmlns="" id="{9E420236-B20C-461A-8246-8727884B648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F0C5"/>
                </a:gs>
                <a:gs pos="51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565FBC91-6B43-4A3D-91BA-A80C10ADD878}"/>
                </a:ext>
              </a:extLst>
            </p:cNvPr>
            <p:cNvSpPr/>
            <p:nvPr/>
          </p:nvSpPr>
          <p:spPr>
            <a:xfrm>
              <a:off x="2159983" y="1462042"/>
              <a:ext cx="4865950" cy="4515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家园配合，共同培养自理能力。</a:t>
              </a: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4C824B6-D325-4BF6-8E41-7918354958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426" y="3819701"/>
            <a:ext cx="6617148" cy="294663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1E0B46A9-96EC-435B-8BB2-E82C4B62AE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870" y="5001890"/>
            <a:ext cx="2614861" cy="142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E0B4FD8-4331-40D4-B926-746D69171C78}"/>
              </a:ext>
            </a:extLst>
          </p:cNvPr>
          <p:cNvGrpSpPr/>
          <p:nvPr/>
        </p:nvGrpSpPr>
        <p:grpSpPr>
          <a:xfrm flipH="1">
            <a:off x="878304" y="979551"/>
            <a:ext cx="10034338" cy="4263116"/>
            <a:chOff x="1091544" y="772932"/>
            <a:chExt cx="9616225" cy="5409894"/>
          </a:xfrm>
          <a:solidFill>
            <a:srgbClr val="F7A628"/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1F2E8605-1589-4EE5-A5A4-7BAA94D3BDA4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AACC2EC0-404D-4A1A-8F03-2AF37E11FB00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FBF20EFB-644E-4E6A-BDC8-111AB2372B07}"/>
              </a:ext>
            </a:extLst>
          </p:cNvPr>
          <p:cNvSpPr/>
          <p:nvPr/>
        </p:nvSpPr>
        <p:spPr>
          <a:xfrm>
            <a:off x="1132025" y="1251763"/>
            <a:ext cx="316456" cy="31645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9091580D-6848-435F-90C6-E5A82E0D151D}"/>
              </a:ext>
            </a:extLst>
          </p:cNvPr>
          <p:cNvSpPr/>
          <p:nvPr/>
        </p:nvSpPr>
        <p:spPr>
          <a:xfrm rot="21420852">
            <a:off x="1690034" y="1207536"/>
            <a:ext cx="8848990" cy="3652671"/>
          </a:xfrm>
          <a:prstGeom prst="roundRect">
            <a:avLst>
              <a:gd name="adj" fmla="val 4683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46300870-8E2A-4A1B-B729-319FBAD31795}"/>
              </a:ext>
            </a:extLst>
          </p:cNvPr>
          <p:cNvSpPr/>
          <p:nvPr/>
        </p:nvSpPr>
        <p:spPr>
          <a:xfrm>
            <a:off x="1843203" y="1329222"/>
            <a:ext cx="8848990" cy="3652671"/>
          </a:xfrm>
          <a:prstGeom prst="roundRect">
            <a:avLst>
              <a:gd name="adj" fmla="val 585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0BBC818-BE86-452B-8FB8-611D5DE6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4C70261-7A33-43E8-8F37-A5FE21C84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7CC385E-939D-4782-82A0-167787ADD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xmlns="" id="{4C4668F2-9819-487D-93FC-27945C497BD2}"/>
              </a:ext>
            </a:extLst>
          </p:cNvPr>
          <p:cNvSpPr txBox="1"/>
          <p:nvPr/>
        </p:nvSpPr>
        <p:spPr>
          <a:xfrm>
            <a:off x="4398740" y="1749576"/>
            <a:ext cx="3394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5A83A"/>
                </a:solidFill>
                <a:effectLst/>
                <a:uLnTx/>
                <a:uFillTx/>
                <a:cs typeface="+mn-ea"/>
                <a:sym typeface="+mn-lt"/>
              </a:rPr>
              <a:t>PART FIVE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5A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0861F33-A8A1-4A36-B422-4CF4CDFC06BB}"/>
              </a:ext>
            </a:extLst>
          </p:cNvPr>
          <p:cNvGrpSpPr/>
          <p:nvPr/>
        </p:nvGrpSpPr>
        <p:grpSpPr>
          <a:xfrm>
            <a:off x="3548948" y="2759552"/>
            <a:ext cx="5094103" cy="1481561"/>
            <a:chOff x="3978106" y="2921263"/>
            <a:chExt cx="4329569" cy="1111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4613A3F-C208-49ED-A5A8-DB0B50E69279}"/>
                </a:ext>
              </a:extLst>
            </p:cNvPr>
            <p:cNvSpPr txBox="1"/>
            <p:nvPr/>
          </p:nvSpPr>
          <p:spPr>
            <a:xfrm>
              <a:off x="3978106" y="2921263"/>
              <a:ext cx="4329569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333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家园共育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0B8C6870-8490-4B77-9E8C-AC3E64B29EFE}"/>
                </a:ext>
              </a:extLst>
            </p:cNvPr>
            <p:cNvSpPr/>
            <p:nvPr/>
          </p:nvSpPr>
          <p:spPr>
            <a:xfrm>
              <a:off x="4060091" y="3717011"/>
              <a:ext cx="4165599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SUMMARY OF WORK TERM</a:t>
              </a:r>
              <a:endParaRPr kumimoji="0" lang="zh-CN" alt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45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家园共育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DF70D6A-8068-4FC7-BF31-B3D77E5730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515" y="1493582"/>
            <a:ext cx="2949414" cy="426178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D8A1D1E-97F4-4FC3-83AB-48826F0B0153}"/>
              </a:ext>
            </a:extLst>
          </p:cNvPr>
          <p:cNvGrpSpPr/>
          <p:nvPr/>
        </p:nvGrpSpPr>
        <p:grpSpPr>
          <a:xfrm>
            <a:off x="1562635" y="1541136"/>
            <a:ext cx="5877332" cy="4111934"/>
            <a:chOff x="4567993" y="3239611"/>
            <a:chExt cx="3008153" cy="4111934"/>
          </a:xfrm>
        </p:grpSpPr>
        <p:sp>
          <p:nvSpPr>
            <p:cNvPr id="8" name="圆角矩形 112">
              <a:extLst>
                <a:ext uri="{FF2B5EF4-FFF2-40B4-BE49-F238E27FC236}">
                  <a16:creationId xmlns:a16="http://schemas.microsoft.com/office/drawing/2014/main" xmlns="" id="{C30BB2B1-9367-4315-93A7-0B480B64A962}"/>
                </a:ext>
              </a:extLst>
            </p:cNvPr>
            <p:cNvSpPr/>
            <p:nvPr/>
          </p:nvSpPr>
          <p:spPr>
            <a:xfrm>
              <a:off x="4691334" y="3239657"/>
              <a:ext cx="2792621" cy="380235"/>
            </a:xfrm>
            <a:prstGeom prst="roundRect">
              <a:avLst>
                <a:gd name="adj" fmla="val 50000"/>
              </a:avLst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41793C2D-53A6-459F-B6E8-829F0656FC33}"/>
                </a:ext>
              </a:extLst>
            </p:cNvPr>
            <p:cNvGrpSpPr/>
            <p:nvPr/>
          </p:nvGrpSpPr>
          <p:grpSpPr>
            <a:xfrm>
              <a:off x="4567993" y="3239611"/>
              <a:ext cx="3008153" cy="4111934"/>
              <a:chOff x="629135" y="2335899"/>
              <a:chExt cx="3008153" cy="4111934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BADD877C-D9CC-4087-8DEE-38BA96E02371}"/>
                  </a:ext>
                </a:extLst>
              </p:cNvPr>
              <p:cNvSpPr txBox="1"/>
              <p:nvPr/>
            </p:nvSpPr>
            <p:spPr>
              <a:xfrm>
                <a:off x="818421" y="2335899"/>
                <a:ext cx="2660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幼儿园是你的教育和养育助手</a:t>
                </a: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EB04B668-A539-4491-AAA5-A3D10EFEEDB0}"/>
                  </a:ext>
                </a:extLst>
              </p:cNvPr>
              <p:cNvSpPr txBox="1"/>
              <p:nvPr/>
            </p:nvSpPr>
            <p:spPr>
              <a:xfrm>
                <a:off x="629135" y="2832997"/>
                <a:ext cx="3008153" cy="361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lvl="0" indent="4572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即使孩子入园，也不要忘记你应肩负的教养责任   我们为什么把孩子送进幼儿园？因为在那里有大量的孩子的同龄人，因为孩子可以和这些同龄人一起学习建立起居常规、熟悉生活常识、掌握交往技巧、锻炼体能和技巧，学习他们那个年龄段能够领悟的知识和技能。再有，幼儿园老师经过专业培训，掌握幼儿生理、心理发育特点，拥有成体系和计划的教养方案，可以比你更有效地帮助孩子扭转不良习惯、确立健康人格。</a:t>
                </a:r>
              </a:p>
              <a:p>
                <a:pPr marR="0" lvl="0" indent="4572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虽然这样，幼儿园仍然不能取代父母和家庭的作用，因为幼儿园只是你最理想的养育和教育助手，但你还是你，你作为父母的养育责任，永远不可能依靠或者推卸给别人。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17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家园共育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54BEF13-6E58-4DDF-922A-B4021B2A5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84" r="8924" b="2093"/>
          <a:stretch/>
        </p:blipFill>
        <p:spPr>
          <a:xfrm flipH="1">
            <a:off x="956927" y="1406031"/>
            <a:ext cx="4006455" cy="4565360"/>
          </a:xfrm>
          <a:prstGeom prst="rect">
            <a:avLst/>
          </a:prstGeom>
        </p:spPr>
      </p:pic>
      <p:sp>
        <p:nvSpPr>
          <p:cNvPr id="7" name="TextBox 30">
            <a:extLst>
              <a:ext uri="{FF2B5EF4-FFF2-40B4-BE49-F238E27FC236}">
                <a16:creationId xmlns:a16="http://schemas.microsoft.com/office/drawing/2014/main" xmlns="" id="{140D9331-495B-4EA0-9395-622C27F9B273}"/>
              </a:ext>
            </a:extLst>
          </p:cNvPr>
          <p:cNvSpPr txBox="1"/>
          <p:nvPr/>
        </p:nvSpPr>
        <p:spPr>
          <a:xfrm>
            <a:off x="4848726" y="1484009"/>
            <a:ext cx="6046649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不要认为幼儿园有那么多的玩具和书，你就不用再陪孩子玩耍，因为你与孩子在玩耍中建立起来的信任、情感，以及你一对一的陪伴中发现的问题和实施的教育，是幼儿园做不到的。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不要认为教孩子穿衣、叠被、拍球、走平衡木、识字、书写太麻烦。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发现孩子问题的时候，比如吃手、厌食、打人，不要把孩子当成个麻烦，扔给老师调教了事，你至少需要和老师配合，制定应对策略。</a:t>
            </a:r>
            <a:endParaRPr lang="en-US" altLang="zh-CN" sz="1600" dirty="0">
              <a:solidFill>
                <a:srgbClr val="000000">
                  <a:lumMod val="95000"/>
                  <a:lumOff val="5000"/>
                </a:srgb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从牙牙学语到蹒跚独步，孩子一直在向着独立的方向迈进，幼儿园是他将要迈出的一大步，在这里，他将学会自己做很多事情，洗手、刷牙、穿衣服，此外他还将学习如何与人相处，如何引人注意，如何表达自己。</a:t>
            </a:r>
          </a:p>
        </p:txBody>
      </p:sp>
    </p:spTree>
    <p:extLst>
      <p:ext uri="{BB962C8B-B14F-4D97-AF65-F5344CB8AC3E}">
        <p14:creationId xmlns:p14="http://schemas.microsoft.com/office/powerpoint/2010/main" val="27276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家园共育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B8C42A6-AD6B-4CA3-B58F-2A1201206B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529" y="1680225"/>
            <a:ext cx="4441156" cy="444115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E0FF09C-5098-4E6A-8E12-EA9C6824F78E}"/>
              </a:ext>
            </a:extLst>
          </p:cNvPr>
          <p:cNvGrpSpPr/>
          <p:nvPr/>
        </p:nvGrpSpPr>
        <p:grpSpPr>
          <a:xfrm>
            <a:off x="1294599" y="1926247"/>
            <a:ext cx="6129931" cy="3939540"/>
            <a:chOff x="1798046" y="4093878"/>
            <a:chExt cx="6129931" cy="393954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2C5E5E19-7891-4AA3-95E9-1C7939C232E5}"/>
                </a:ext>
              </a:extLst>
            </p:cNvPr>
            <p:cNvSpPr/>
            <p:nvPr/>
          </p:nvSpPr>
          <p:spPr>
            <a:xfrm>
              <a:off x="2072810" y="4493988"/>
              <a:ext cx="5855167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能独立进餐、入厕、穿脱裤子、鞋。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爱吃各种食物、不挑食、养成主动喝水的习惯。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积极参加体育活动，提高身体承受气温变化的适应力、（经过一个月的观察我们班孩子自理能力不好，穿鞋，估计在家都还是家长穿的，希望家长辅导孩子自己去完成，不要代替孩子完成。）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尊敬父母、长辈、老师等和自己生活有关的人。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知道自己最亲近人的姓名及电话号码。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能口齿清楚的说儿歌、表达自己的想法。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40E33165-307B-42C9-9FFD-A6BCC715E55A}"/>
                </a:ext>
              </a:extLst>
            </p:cNvPr>
            <p:cNvSpPr txBox="1"/>
            <p:nvPr/>
          </p:nvSpPr>
          <p:spPr>
            <a:xfrm>
              <a:off x="1798046" y="409387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7A628"/>
                  </a:solidFill>
                  <a:cs typeface="+mn-ea"/>
                  <a:sym typeface="+mn-lt"/>
                </a:rPr>
                <a:t>健康方面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99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E0B4FD8-4331-40D4-B926-746D69171C78}"/>
              </a:ext>
            </a:extLst>
          </p:cNvPr>
          <p:cNvGrpSpPr/>
          <p:nvPr/>
        </p:nvGrpSpPr>
        <p:grpSpPr>
          <a:xfrm flipH="1">
            <a:off x="878304" y="979551"/>
            <a:ext cx="10034338" cy="4263116"/>
            <a:chOff x="1091544" y="772932"/>
            <a:chExt cx="9616225" cy="5409894"/>
          </a:xfrm>
          <a:solidFill>
            <a:srgbClr val="F7A628"/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1F2E8605-1589-4EE5-A5A4-7BAA94D3BDA4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AACC2EC0-404D-4A1A-8F03-2AF37E11FB00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FBF20EFB-644E-4E6A-BDC8-111AB2372B07}"/>
              </a:ext>
            </a:extLst>
          </p:cNvPr>
          <p:cNvSpPr/>
          <p:nvPr/>
        </p:nvSpPr>
        <p:spPr>
          <a:xfrm>
            <a:off x="1132025" y="1251763"/>
            <a:ext cx="316456" cy="31645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9091580D-6848-435F-90C6-E5A82E0D151D}"/>
              </a:ext>
            </a:extLst>
          </p:cNvPr>
          <p:cNvSpPr/>
          <p:nvPr/>
        </p:nvSpPr>
        <p:spPr>
          <a:xfrm rot="21420852">
            <a:off x="1690034" y="1207536"/>
            <a:ext cx="8848990" cy="3652671"/>
          </a:xfrm>
          <a:prstGeom prst="roundRect">
            <a:avLst>
              <a:gd name="adj" fmla="val 4683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46300870-8E2A-4A1B-B729-319FBAD31795}"/>
              </a:ext>
            </a:extLst>
          </p:cNvPr>
          <p:cNvSpPr/>
          <p:nvPr/>
        </p:nvSpPr>
        <p:spPr>
          <a:xfrm>
            <a:off x="1843203" y="1329222"/>
            <a:ext cx="8848990" cy="3652671"/>
          </a:xfrm>
          <a:prstGeom prst="roundRect">
            <a:avLst>
              <a:gd name="adj" fmla="val 585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0BBC818-BE86-452B-8FB8-611D5DE6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4C70261-7A33-43E8-8F37-A5FE21C84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7CC385E-939D-4782-82A0-167787ADD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xmlns="" id="{4C4668F2-9819-487D-93FC-27945C497BD2}"/>
              </a:ext>
            </a:extLst>
          </p:cNvPr>
          <p:cNvSpPr txBox="1"/>
          <p:nvPr/>
        </p:nvSpPr>
        <p:spPr>
          <a:xfrm>
            <a:off x="4559842" y="1749576"/>
            <a:ext cx="3072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5A83A"/>
                </a:solidFill>
                <a:effectLst/>
                <a:uLnTx/>
                <a:uFillTx/>
                <a:cs typeface="+mn-ea"/>
                <a:sym typeface="+mn-lt"/>
              </a:rPr>
              <a:t>PART SIX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5A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0861F33-A8A1-4A36-B422-4CF4CDFC06BB}"/>
              </a:ext>
            </a:extLst>
          </p:cNvPr>
          <p:cNvGrpSpPr/>
          <p:nvPr/>
        </p:nvGrpSpPr>
        <p:grpSpPr>
          <a:xfrm>
            <a:off x="3548948" y="2759552"/>
            <a:ext cx="5094103" cy="1481561"/>
            <a:chOff x="3978106" y="2921263"/>
            <a:chExt cx="4329569" cy="1111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4613A3F-C208-49ED-A5A8-DB0B50E69279}"/>
                </a:ext>
              </a:extLst>
            </p:cNvPr>
            <p:cNvSpPr txBox="1"/>
            <p:nvPr/>
          </p:nvSpPr>
          <p:spPr>
            <a:xfrm>
              <a:off x="3978106" y="2921263"/>
              <a:ext cx="4329569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333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分离焦虑期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0B8C6870-8490-4B77-9E8C-AC3E64B29EFE}"/>
                </a:ext>
              </a:extLst>
            </p:cNvPr>
            <p:cNvSpPr/>
            <p:nvPr/>
          </p:nvSpPr>
          <p:spPr>
            <a:xfrm>
              <a:off x="4060091" y="3717011"/>
              <a:ext cx="4165599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SUMMARY OF WORK TERM</a:t>
              </a:r>
              <a:endParaRPr kumimoji="0" lang="zh-CN" alt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9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分离焦虑期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ACCD7C0-6BEA-47BE-994B-D910782226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2532" y="2612082"/>
            <a:ext cx="2688852" cy="2688851"/>
          </a:xfrm>
          <a:custGeom>
            <a:avLst/>
            <a:gdLst>
              <a:gd name="connsiteX0" fmla="*/ 1344426 w 2688852"/>
              <a:gd name="connsiteY0" fmla="*/ 0 h 2688851"/>
              <a:gd name="connsiteX1" fmla="*/ 2688852 w 2688852"/>
              <a:gd name="connsiteY1" fmla="*/ 1344426 h 2688851"/>
              <a:gd name="connsiteX2" fmla="*/ 1481886 w 2688852"/>
              <a:gd name="connsiteY2" fmla="*/ 2681911 h 2688851"/>
              <a:gd name="connsiteX3" fmla="*/ 1344446 w 2688852"/>
              <a:gd name="connsiteY3" fmla="*/ 2688851 h 2688851"/>
              <a:gd name="connsiteX4" fmla="*/ 1344407 w 2688852"/>
              <a:gd name="connsiteY4" fmla="*/ 2688851 h 2688851"/>
              <a:gd name="connsiteX5" fmla="*/ 1206966 w 2688852"/>
              <a:gd name="connsiteY5" fmla="*/ 2681911 h 2688851"/>
              <a:gd name="connsiteX6" fmla="*/ 0 w 2688852"/>
              <a:gd name="connsiteY6" fmla="*/ 1344426 h 2688851"/>
              <a:gd name="connsiteX7" fmla="*/ 1344426 w 2688852"/>
              <a:gd name="connsiteY7" fmla="*/ 0 h 268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8852" h="2688851">
                <a:moveTo>
                  <a:pt x="1344426" y="0"/>
                </a:moveTo>
                <a:cubicBezTo>
                  <a:pt x="2086932" y="0"/>
                  <a:pt x="2688852" y="601920"/>
                  <a:pt x="2688852" y="1344426"/>
                </a:cubicBezTo>
                <a:cubicBezTo>
                  <a:pt x="2688852" y="2040526"/>
                  <a:pt x="2159821" y="2613063"/>
                  <a:pt x="1481886" y="2681911"/>
                </a:cubicBezTo>
                <a:lnTo>
                  <a:pt x="1344446" y="2688851"/>
                </a:lnTo>
                <a:lnTo>
                  <a:pt x="1344407" y="2688851"/>
                </a:lnTo>
                <a:lnTo>
                  <a:pt x="1206966" y="2681911"/>
                </a:lnTo>
                <a:cubicBezTo>
                  <a:pt x="529031" y="2613063"/>
                  <a:pt x="0" y="2040526"/>
                  <a:pt x="0" y="1344426"/>
                </a:cubicBezTo>
                <a:cubicBezTo>
                  <a:pt x="0" y="601920"/>
                  <a:pt x="601920" y="0"/>
                  <a:pt x="1344426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C8911DFF-8B2E-4B8E-A49F-20BDB96F2891}"/>
              </a:ext>
            </a:extLst>
          </p:cNvPr>
          <p:cNvGrpSpPr/>
          <p:nvPr/>
        </p:nvGrpSpPr>
        <p:grpSpPr>
          <a:xfrm>
            <a:off x="1215319" y="4383264"/>
            <a:ext cx="1023258" cy="1023258"/>
            <a:chOff x="1215319" y="4383264"/>
            <a:chExt cx="1023258" cy="102325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2A0BE935-8BCD-472C-8408-43E8FBCAF436}"/>
                </a:ext>
              </a:extLst>
            </p:cNvPr>
            <p:cNvSpPr/>
            <p:nvPr/>
          </p:nvSpPr>
          <p:spPr>
            <a:xfrm>
              <a:off x="1215319" y="4383264"/>
              <a:ext cx="1023258" cy="1023258"/>
            </a:xfrm>
            <a:prstGeom prst="ellipse">
              <a:avLst/>
            </a:prstGeom>
            <a:solidFill>
              <a:srgbClr val="F7A628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dir="5400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science-book_71286">
              <a:extLst>
                <a:ext uri="{FF2B5EF4-FFF2-40B4-BE49-F238E27FC236}">
                  <a16:creationId xmlns:a16="http://schemas.microsoft.com/office/drawing/2014/main" xmlns="" id="{F5E7DC1D-4E32-418D-835D-73CCEC2AA3BD}"/>
                </a:ext>
              </a:extLst>
            </p:cNvPr>
            <p:cNvSpPr/>
            <p:nvPr/>
          </p:nvSpPr>
          <p:spPr>
            <a:xfrm>
              <a:off x="1494127" y="4675016"/>
              <a:ext cx="465641" cy="434871"/>
            </a:xfrm>
            <a:custGeom>
              <a:avLst/>
              <a:gdLst>
                <a:gd name="connsiteX0" fmla="*/ 420884 w 608697"/>
                <a:gd name="connsiteY0" fmla="*/ 485137 h 568475"/>
                <a:gd name="connsiteX1" fmla="*/ 589080 w 608697"/>
                <a:gd name="connsiteY1" fmla="*/ 485137 h 568475"/>
                <a:gd name="connsiteX2" fmla="*/ 608697 w 608697"/>
                <a:gd name="connsiteY2" fmla="*/ 504650 h 568475"/>
                <a:gd name="connsiteX3" fmla="*/ 608697 w 608697"/>
                <a:gd name="connsiteY3" fmla="*/ 511203 h 568475"/>
                <a:gd name="connsiteX4" fmla="*/ 589080 w 608697"/>
                <a:gd name="connsiteY4" fmla="*/ 530716 h 568475"/>
                <a:gd name="connsiteX5" fmla="*/ 418721 w 608697"/>
                <a:gd name="connsiteY5" fmla="*/ 530716 h 568475"/>
                <a:gd name="connsiteX6" fmla="*/ 330483 w 608697"/>
                <a:gd name="connsiteY6" fmla="*/ 564900 h 568475"/>
                <a:gd name="connsiteX7" fmla="*/ 320861 w 608697"/>
                <a:gd name="connsiteY7" fmla="*/ 568475 h 568475"/>
                <a:gd name="connsiteX8" fmla="*/ 320861 w 608697"/>
                <a:gd name="connsiteY8" fmla="*/ 526992 h 568475"/>
                <a:gd name="connsiteX9" fmla="*/ 328096 w 608697"/>
                <a:gd name="connsiteY9" fmla="*/ 513438 h 568475"/>
                <a:gd name="connsiteX10" fmla="*/ 420884 w 608697"/>
                <a:gd name="connsiteY10" fmla="*/ 485137 h 568475"/>
                <a:gd name="connsiteX11" fmla="*/ 19622 w 608697"/>
                <a:gd name="connsiteY11" fmla="*/ 485137 h 568475"/>
                <a:gd name="connsiteX12" fmla="*/ 187860 w 608697"/>
                <a:gd name="connsiteY12" fmla="*/ 485137 h 568475"/>
                <a:gd name="connsiteX13" fmla="*/ 280670 w 608697"/>
                <a:gd name="connsiteY13" fmla="*/ 513438 h 568475"/>
                <a:gd name="connsiteX14" fmla="*/ 287907 w 608697"/>
                <a:gd name="connsiteY14" fmla="*/ 526992 h 568475"/>
                <a:gd name="connsiteX15" fmla="*/ 287907 w 608697"/>
                <a:gd name="connsiteY15" fmla="*/ 568475 h 568475"/>
                <a:gd name="connsiteX16" fmla="*/ 278134 w 608697"/>
                <a:gd name="connsiteY16" fmla="*/ 564826 h 568475"/>
                <a:gd name="connsiteX17" fmla="*/ 187860 w 608697"/>
                <a:gd name="connsiteY17" fmla="*/ 530716 h 568475"/>
                <a:gd name="connsiteX18" fmla="*/ 19622 w 608697"/>
                <a:gd name="connsiteY18" fmla="*/ 530716 h 568475"/>
                <a:gd name="connsiteX19" fmla="*/ 0 w 608697"/>
                <a:gd name="connsiteY19" fmla="*/ 511203 h 568475"/>
                <a:gd name="connsiteX20" fmla="*/ 0 w 608697"/>
                <a:gd name="connsiteY20" fmla="*/ 504650 h 568475"/>
                <a:gd name="connsiteX21" fmla="*/ 19622 w 608697"/>
                <a:gd name="connsiteY21" fmla="*/ 485137 h 568475"/>
                <a:gd name="connsiteX22" fmla="*/ 420884 w 608697"/>
                <a:gd name="connsiteY22" fmla="*/ 29920 h 568475"/>
                <a:gd name="connsiteX23" fmla="*/ 438710 w 608697"/>
                <a:gd name="connsiteY23" fmla="*/ 29920 h 568475"/>
                <a:gd name="connsiteX24" fmla="*/ 438710 w 608697"/>
                <a:gd name="connsiteY24" fmla="*/ 162804 h 568475"/>
                <a:gd name="connsiteX25" fmla="*/ 450421 w 608697"/>
                <a:gd name="connsiteY25" fmla="*/ 193343 h 568475"/>
                <a:gd name="connsiteX26" fmla="*/ 473469 w 608697"/>
                <a:gd name="connsiteY26" fmla="*/ 218817 h 568475"/>
                <a:gd name="connsiteX27" fmla="*/ 500097 w 608697"/>
                <a:gd name="connsiteY27" fmla="*/ 230661 h 568475"/>
                <a:gd name="connsiteX28" fmla="*/ 526799 w 608697"/>
                <a:gd name="connsiteY28" fmla="*/ 218817 h 568475"/>
                <a:gd name="connsiteX29" fmla="*/ 549772 w 608697"/>
                <a:gd name="connsiteY29" fmla="*/ 193343 h 568475"/>
                <a:gd name="connsiteX30" fmla="*/ 561557 w 608697"/>
                <a:gd name="connsiteY30" fmla="*/ 162804 h 568475"/>
                <a:gd name="connsiteX31" fmla="*/ 561557 w 608697"/>
                <a:gd name="connsiteY31" fmla="*/ 29920 h 568475"/>
                <a:gd name="connsiteX32" fmla="*/ 589080 w 608697"/>
                <a:gd name="connsiteY32" fmla="*/ 29920 h 568475"/>
                <a:gd name="connsiteX33" fmla="*/ 608697 w 608697"/>
                <a:gd name="connsiteY33" fmla="*/ 49435 h 568475"/>
                <a:gd name="connsiteX34" fmla="*/ 608697 w 608697"/>
                <a:gd name="connsiteY34" fmla="*/ 440489 h 568475"/>
                <a:gd name="connsiteX35" fmla="*/ 589080 w 608697"/>
                <a:gd name="connsiteY35" fmla="*/ 460004 h 568475"/>
                <a:gd name="connsiteX36" fmla="*/ 420884 w 608697"/>
                <a:gd name="connsiteY36" fmla="*/ 460004 h 568475"/>
                <a:gd name="connsiteX37" fmla="*/ 320861 w 608697"/>
                <a:gd name="connsiteY37" fmla="*/ 497769 h 568475"/>
                <a:gd name="connsiteX38" fmla="*/ 320861 w 608697"/>
                <a:gd name="connsiteY38" fmla="*/ 67610 h 568475"/>
                <a:gd name="connsiteX39" fmla="*/ 420884 w 608697"/>
                <a:gd name="connsiteY39" fmla="*/ 29920 h 568475"/>
                <a:gd name="connsiteX40" fmla="*/ 19622 w 608697"/>
                <a:gd name="connsiteY40" fmla="*/ 29920 h 568475"/>
                <a:gd name="connsiteX41" fmla="*/ 187860 w 608697"/>
                <a:gd name="connsiteY41" fmla="*/ 29920 h 568475"/>
                <a:gd name="connsiteX42" fmla="*/ 287907 w 608697"/>
                <a:gd name="connsiteY42" fmla="*/ 67610 h 568475"/>
                <a:gd name="connsiteX43" fmla="*/ 287907 w 608697"/>
                <a:gd name="connsiteY43" fmla="*/ 497769 h 568475"/>
                <a:gd name="connsiteX44" fmla="*/ 187860 w 608697"/>
                <a:gd name="connsiteY44" fmla="*/ 460004 h 568475"/>
                <a:gd name="connsiteX45" fmla="*/ 19622 w 608697"/>
                <a:gd name="connsiteY45" fmla="*/ 460004 h 568475"/>
                <a:gd name="connsiteX46" fmla="*/ 0 w 608697"/>
                <a:gd name="connsiteY46" fmla="*/ 440489 h 568475"/>
                <a:gd name="connsiteX47" fmla="*/ 0 w 608697"/>
                <a:gd name="connsiteY47" fmla="*/ 49435 h 568475"/>
                <a:gd name="connsiteX48" fmla="*/ 19622 w 608697"/>
                <a:gd name="connsiteY48" fmla="*/ 29920 h 568475"/>
                <a:gd name="connsiteX49" fmla="*/ 484356 w 608697"/>
                <a:gd name="connsiteY49" fmla="*/ 0 h 568475"/>
                <a:gd name="connsiteX50" fmla="*/ 515833 w 608697"/>
                <a:gd name="connsiteY50" fmla="*/ 0 h 568475"/>
                <a:gd name="connsiteX51" fmla="*/ 535450 w 608697"/>
                <a:gd name="connsiteY51" fmla="*/ 19586 h 568475"/>
                <a:gd name="connsiteX52" fmla="*/ 535450 w 608697"/>
                <a:gd name="connsiteY52" fmla="*/ 29937 h 568475"/>
                <a:gd name="connsiteX53" fmla="*/ 535450 w 608697"/>
                <a:gd name="connsiteY53" fmla="*/ 162791 h 568475"/>
                <a:gd name="connsiteX54" fmla="*/ 530378 w 608697"/>
                <a:gd name="connsiteY54" fmla="*/ 175898 h 568475"/>
                <a:gd name="connsiteX55" fmla="*/ 507404 w 608697"/>
                <a:gd name="connsiteY55" fmla="*/ 201367 h 568475"/>
                <a:gd name="connsiteX56" fmla="*/ 500095 w 608697"/>
                <a:gd name="connsiteY56" fmla="*/ 204569 h 568475"/>
                <a:gd name="connsiteX57" fmla="*/ 492860 w 608697"/>
                <a:gd name="connsiteY57" fmla="*/ 201367 h 568475"/>
                <a:gd name="connsiteX58" fmla="*/ 469811 w 608697"/>
                <a:gd name="connsiteY58" fmla="*/ 175898 h 568475"/>
                <a:gd name="connsiteX59" fmla="*/ 464814 w 608697"/>
                <a:gd name="connsiteY59" fmla="*/ 162791 h 568475"/>
                <a:gd name="connsiteX60" fmla="*/ 464814 w 608697"/>
                <a:gd name="connsiteY60" fmla="*/ 29937 h 568475"/>
                <a:gd name="connsiteX61" fmla="*/ 464814 w 608697"/>
                <a:gd name="connsiteY61" fmla="*/ 19586 h 568475"/>
                <a:gd name="connsiteX62" fmla="*/ 484356 w 608697"/>
                <a:gd name="connsiteY62" fmla="*/ 0 h 56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8697" h="568475">
                  <a:moveTo>
                    <a:pt x="420884" y="485137"/>
                  </a:moveTo>
                  <a:lnTo>
                    <a:pt x="589080" y="485137"/>
                  </a:lnTo>
                  <a:cubicBezTo>
                    <a:pt x="599896" y="485137"/>
                    <a:pt x="608697" y="493851"/>
                    <a:pt x="608697" y="504650"/>
                  </a:cubicBezTo>
                  <a:lnTo>
                    <a:pt x="608697" y="511203"/>
                  </a:lnTo>
                  <a:cubicBezTo>
                    <a:pt x="608697" y="522002"/>
                    <a:pt x="599896" y="530716"/>
                    <a:pt x="589080" y="530716"/>
                  </a:cubicBezTo>
                  <a:lnTo>
                    <a:pt x="418721" y="530716"/>
                  </a:lnTo>
                  <a:cubicBezTo>
                    <a:pt x="386051" y="530716"/>
                    <a:pt x="355172" y="543526"/>
                    <a:pt x="330483" y="564900"/>
                  </a:cubicBezTo>
                  <a:cubicBezTo>
                    <a:pt x="327723" y="567283"/>
                    <a:pt x="324292" y="568475"/>
                    <a:pt x="320861" y="568475"/>
                  </a:cubicBezTo>
                  <a:lnTo>
                    <a:pt x="320861" y="526992"/>
                  </a:lnTo>
                  <a:cubicBezTo>
                    <a:pt x="320861" y="521556"/>
                    <a:pt x="323621" y="516491"/>
                    <a:pt x="328096" y="513438"/>
                  </a:cubicBezTo>
                  <a:cubicBezTo>
                    <a:pt x="355395" y="495042"/>
                    <a:pt x="387617" y="485137"/>
                    <a:pt x="420884" y="485137"/>
                  </a:cubicBezTo>
                  <a:close/>
                  <a:moveTo>
                    <a:pt x="19622" y="485137"/>
                  </a:moveTo>
                  <a:lnTo>
                    <a:pt x="187860" y="485137"/>
                  </a:lnTo>
                  <a:cubicBezTo>
                    <a:pt x="221134" y="485137"/>
                    <a:pt x="253364" y="495042"/>
                    <a:pt x="280670" y="513438"/>
                  </a:cubicBezTo>
                  <a:cubicBezTo>
                    <a:pt x="285147" y="516491"/>
                    <a:pt x="287907" y="521556"/>
                    <a:pt x="287907" y="526992"/>
                  </a:cubicBezTo>
                  <a:lnTo>
                    <a:pt x="287907" y="568475"/>
                  </a:lnTo>
                  <a:cubicBezTo>
                    <a:pt x="284400" y="568475"/>
                    <a:pt x="280969" y="567283"/>
                    <a:pt x="278134" y="564826"/>
                  </a:cubicBezTo>
                  <a:cubicBezTo>
                    <a:pt x="253215" y="542856"/>
                    <a:pt x="221134" y="530716"/>
                    <a:pt x="187860" y="530716"/>
                  </a:cubicBezTo>
                  <a:lnTo>
                    <a:pt x="19622" y="530716"/>
                  </a:lnTo>
                  <a:cubicBezTo>
                    <a:pt x="8804" y="530716"/>
                    <a:pt x="0" y="522002"/>
                    <a:pt x="0" y="511203"/>
                  </a:cubicBezTo>
                  <a:lnTo>
                    <a:pt x="0" y="504650"/>
                  </a:lnTo>
                  <a:cubicBezTo>
                    <a:pt x="0" y="493851"/>
                    <a:pt x="8804" y="485137"/>
                    <a:pt x="19622" y="485137"/>
                  </a:cubicBezTo>
                  <a:close/>
                  <a:moveTo>
                    <a:pt x="420884" y="29920"/>
                  </a:moveTo>
                  <a:lnTo>
                    <a:pt x="438710" y="29920"/>
                  </a:lnTo>
                  <a:lnTo>
                    <a:pt x="438710" y="162804"/>
                  </a:lnTo>
                  <a:cubicBezTo>
                    <a:pt x="438710" y="174126"/>
                    <a:pt x="442887" y="184926"/>
                    <a:pt x="450421" y="193343"/>
                  </a:cubicBezTo>
                  <a:lnTo>
                    <a:pt x="473469" y="218817"/>
                  </a:lnTo>
                  <a:cubicBezTo>
                    <a:pt x="480256" y="226341"/>
                    <a:pt x="489953" y="230661"/>
                    <a:pt x="500097" y="230661"/>
                  </a:cubicBezTo>
                  <a:cubicBezTo>
                    <a:pt x="510241" y="230661"/>
                    <a:pt x="520012" y="226341"/>
                    <a:pt x="526799" y="218817"/>
                  </a:cubicBezTo>
                  <a:lnTo>
                    <a:pt x="549772" y="193343"/>
                  </a:lnTo>
                  <a:cubicBezTo>
                    <a:pt x="557380" y="184926"/>
                    <a:pt x="561557" y="174126"/>
                    <a:pt x="561557" y="162804"/>
                  </a:cubicBezTo>
                  <a:lnTo>
                    <a:pt x="561557" y="29920"/>
                  </a:lnTo>
                  <a:lnTo>
                    <a:pt x="589080" y="29920"/>
                  </a:lnTo>
                  <a:cubicBezTo>
                    <a:pt x="599896" y="29920"/>
                    <a:pt x="608697" y="38635"/>
                    <a:pt x="608697" y="49435"/>
                  </a:cubicBezTo>
                  <a:lnTo>
                    <a:pt x="608697" y="440489"/>
                  </a:lnTo>
                  <a:cubicBezTo>
                    <a:pt x="608697" y="451289"/>
                    <a:pt x="599896" y="460004"/>
                    <a:pt x="589080" y="460004"/>
                  </a:cubicBezTo>
                  <a:lnTo>
                    <a:pt x="420884" y="460004"/>
                  </a:lnTo>
                  <a:cubicBezTo>
                    <a:pt x="384037" y="460004"/>
                    <a:pt x="348533" y="473412"/>
                    <a:pt x="320861" y="497769"/>
                  </a:cubicBezTo>
                  <a:lnTo>
                    <a:pt x="320861" y="67610"/>
                  </a:lnTo>
                  <a:cubicBezTo>
                    <a:pt x="348533" y="43327"/>
                    <a:pt x="384037" y="29920"/>
                    <a:pt x="420884" y="29920"/>
                  </a:cubicBezTo>
                  <a:close/>
                  <a:moveTo>
                    <a:pt x="19622" y="29920"/>
                  </a:moveTo>
                  <a:lnTo>
                    <a:pt x="187860" y="29920"/>
                  </a:lnTo>
                  <a:cubicBezTo>
                    <a:pt x="224715" y="29920"/>
                    <a:pt x="260228" y="43327"/>
                    <a:pt x="287907" y="67610"/>
                  </a:cubicBezTo>
                  <a:lnTo>
                    <a:pt x="287907" y="497769"/>
                  </a:lnTo>
                  <a:cubicBezTo>
                    <a:pt x="260228" y="473412"/>
                    <a:pt x="224715" y="460004"/>
                    <a:pt x="187860" y="460004"/>
                  </a:cubicBezTo>
                  <a:lnTo>
                    <a:pt x="19622" y="460004"/>
                  </a:lnTo>
                  <a:cubicBezTo>
                    <a:pt x="8804" y="460004"/>
                    <a:pt x="0" y="451289"/>
                    <a:pt x="0" y="440489"/>
                  </a:cubicBezTo>
                  <a:lnTo>
                    <a:pt x="0" y="49435"/>
                  </a:lnTo>
                  <a:cubicBezTo>
                    <a:pt x="0" y="38635"/>
                    <a:pt x="8804" y="29920"/>
                    <a:pt x="19622" y="29920"/>
                  </a:cubicBezTo>
                  <a:close/>
                  <a:moveTo>
                    <a:pt x="484356" y="0"/>
                  </a:moveTo>
                  <a:lnTo>
                    <a:pt x="515833" y="0"/>
                  </a:lnTo>
                  <a:cubicBezTo>
                    <a:pt x="526648" y="0"/>
                    <a:pt x="535450" y="8787"/>
                    <a:pt x="535450" y="19586"/>
                  </a:cubicBezTo>
                  <a:lnTo>
                    <a:pt x="535450" y="29937"/>
                  </a:lnTo>
                  <a:lnTo>
                    <a:pt x="535450" y="162791"/>
                  </a:lnTo>
                  <a:cubicBezTo>
                    <a:pt x="535450" y="167632"/>
                    <a:pt x="533660" y="172249"/>
                    <a:pt x="530378" y="175898"/>
                  </a:cubicBezTo>
                  <a:lnTo>
                    <a:pt x="507404" y="201367"/>
                  </a:lnTo>
                  <a:cubicBezTo>
                    <a:pt x="505465" y="203526"/>
                    <a:pt x="502780" y="204569"/>
                    <a:pt x="500095" y="204569"/>
                  </a:cubicBezTo>
                  <a:cubicBezTo>
                    <a:pt x="497409" y="204569"/>
                    <a:pt x="494799" y="203526"/>
                    <a:pt x="492860" y="201367"/>
                  </a:cubicBezTo>
                  <a:lnTo>
                    <a:pt x="469811" y="175898"/>
                  </a:lnTo>
                  <a:cubicBezTo>
                    <a:pt x="466604" y="172249"/>
                    <a:pt x="464814" y="167632"/>
                    <a:pt x="464814" y="162791"/>
                  </a:cubicBezTo>
                  <a:lnTo>
                    <a:pt x="464814" y="29937"/>
                  </a:lnTo>
                  <a:lnTo>
                    <a:pt x="464814" y="19586"/>
                  </a:lnTo>
                  <a:cubicBezTo>
                    <a:pt x="464814" y="8787"/>
                    <a:pt x="473541" y="0"/>
                    <a:pt x="4843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F826769-0E9F-43FF-B8A2-8E7DCFB6F9DC}"/>
              </a:ext>
            </a:extLst>
          </p:cNvPr>
          <p:cNvGrpSpPr/>
          <p:nvPr/>
        </p:nvGrpSpPr>
        <p:grpSpPr>
          <a:xfrm>
            <a:off x="2484675" y="1557067"/>
            <a:ext cx="8468246" cy="1785105"/>
            <a:chOff x="1798046" y="4093878"/>
            <a:chExt cx="5611370" cy="178510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DDEBAF7E-AC22-4846-A1FF-35A3B7686828}"/>
                </a:ext>
              </a:extLst>
            </p:cNvPr>
            <p:cNvSpPr/>
            <p:nvPr/>
          </p:nvSpPr>
          <p:spPr>
            <a:xfrm>
              <a:off x="3115323" y="4493988"/>
              <a:ext cx="429409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不只是宝宝会因为分离而感到焦虑，妈妈也一样有这种情绪。分分秒秒为宝宝担心、无法放手让宝宝独立、担心宝宝生病而过度保护等，但如果因此造成孩子过度的依赖，反而加重分离焦虑的症状。因此，爸爸妈妈先调试好心态，才能协助宝宝共同度过心理危机。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340BAD7-5BCB-4779-9104-06AF958D1F4A}"/>
                </a:ext>
              </a:extLst>
            </p:cNvPr>
            <p:cNvSpPr txBox="1"/>
            <p:nvPr/>
          </p:nvSpPr>
          <p:spPr>
            <a:xfrm>
              <a:off x="1798046" y="4093878"/>
              <a:ext cx="25017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7A628"/>
                  </a:solidFill>
                  <a:cs typeface="+mn-ea"/>
                  <a:sym typeface="+mn-lt"/>
                </a:rPr>
                <a:t>分离焦虑期父母首先要调整心态</a:t>
              </a:r>
            </a:p>
          </p:txBody>
        </p:sp>
      </p:grpSp>
      <p:sp>
        <p:nvSpPr>
          <p:cNvPr id="13" name="TextBox 30">
            <a:extLst>
              <a:ext uri="{FF2B5EF4-FFF2-40B4-BE49-F238E27FC236}">
                <a16:creationId xmlns:a16="http://schemas.microsoft.com/office/drawing/2014/main" xmlns="" id="{81D40236-D3C7-42AD-AAC2-A2204C404C72}"/>
              </a:ext>
            </a:extLst>
          </p:cNvPr>
          <p:cNvSpPr txBox="1"/>
          <p:nvPr/>
        </p:nvSpPr>
        <p:spPr>
          <a:xfrm>
            <a:off x="4651224" y="3946492"/>
            <a:ext cx="648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适当的协助：对孩子害怕的某些人、事、物或情境进行知识性的教育，用渐进式的引导，协助他们认识了解陌生的事物，引起宝宝的好奇心，进而敢去接近或做尝试。</a:t>
            </a:r>
          </a:p>
        </p:txBody>
      </p:sp>
    </p:spTree>
    <p:extLst>
      <p:ext uri="{BB962C8B-B14F-4D97-AF65-F5344CB8AC3E}">
        <p14:creationId xmlns:p14="http://schemas.microsoft.com/office/powerpoint/2010/main" val="21668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分离焦虑期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37335DF-8573-4610-A7EC-A36EF07E0E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282" y="1564878"/>
            <a:ext cx="5549900" cy="2114172"/>
          </a:xfrm>
          <a:custGeom>
            <a:avLst/>
            <a:gdLst>
              <a:gd name="connsiteX0" fmla="*/ 60275 w 5549900"/>
              <a:gd name="connsiteY0" fmla="*/ 0 h 2114172"/>
              <a:gd name="connsiteX1" fmla="*/ 5489625 w 5549900"/>
              <a:gd name="connsiteY1" fmla="*/ 0 h 2114172"/>
              <a:gd name="connsiteX2" fmla="*/ 5549900 w 5549900"/>
              <a:gd name="connsiteY2" fmla="*/ 60275 h 2114172"/>
              <a:gd name="connsiteX3" fmla="*/ 5549900 w 5549900"/>
              <a:gd name="connsiteY3" fmla="*/ 2053897 h 2114172"/>
              <a:gd name="connsiteX4" fmla="*/ 5489625 w 5549900"/>
              <a:gd name="connsiteY4" fmla="*/ 2114172 h 2114172"/>
              <a:gd name="connsiteX5" fmla="*/ 60275 w 5549900"/>
              <a:gd name="connsiteY5" fmla="*/ 2114172 h 2114172"/>
              <a:gd name="connsiteX6" fmla="*/ 0 w 5549900"/>
              <a:gd name="connsiteY6" fmla="*/ 2053897 h 2114172"/>
              <a:gd name="connsiteX7" fmla="*/ 0 w 5549900"/>
              <a:gd name="connsiteY7" fmla="*/ 60275 h 2114172"/>
              <a:gd name="connsiteX8" fmla="*/ 60275 w 5549900"/>
              <a:gd name="connsiteY8" fmla="*/ 0 h 211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9900" h="2114172">
                <a:moveTo>
                  <a:pt x="60275" y="0"/>
                </a:moveTo>
                <a:lnTo>
                  <a:pt x="5489625" y="0"/>
                </a:lnTo>
                <a:cubicBezTo>
                  <a:pt x="5522914" y="0"/>
                  <a:pt x="5549900" y="26986"/>
                  <a:pt x="5549900" y="60275"/>
                </a:cubicBezTo>
                <a:lnTo>
                  <a:pt x="5549900" y="2053897"/>
                </a:lnTo>
                <a:cubicBezTo>
                  <a:pt x="5549900" y="2087186"/>
                  <a:pt x="5522914" y="2114172"/>
                  <a:pt x="5489625" y="2114172"/>
                </a:cubicBezTo>
                <a:lnTo>
                  <a:pt x="60275" y="2114172"/>
                </a:lnTo>
                <a:cubicBezTo>
                  <a:pt x="26986" y="2114172"/>
                  <a:pt x="0" y="2087186"/>
                  <a:pt x="0" y="2053897"/>
                </a:cubicBezTo>
                <a:lnTo>
                  <a:pt x="0" y="60275"/>
                </a:lnTo>
                <a:cubicBezTo>
                  <a:pt x="0" y="26986"/>
                  <a:pt x="26986" y="0"/>
                  <a:pt x="60275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81647CF0-AC8E-49A6-8937-DFB49B43620E}"/>
              </a:ext>
            </a:extLst>
          </p:cNvPr>
          <p:cNvGrpSpPr/>
          <p:nvPr/>
        </p:nvGrpSpPr>
        <p:grpSpPr>
          <a:xfrm>
            <a:off x="965489" y="3885584"/>
            <a:ext cx="9921302" cy="2328951"/>
            <a:chOff x="925733" y="4728074"/>
            <a:chExt cx="9921302" cy="232895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50BF5BFB-7A0C-4566-B5F1-3208D2BFB705}"/>
                </a:ext>
              </a:extLst>
            </p:cNvPr>
            <p:cNvGrpSpPr/>
            <p:nvPr/>
          </p:nvGrpSpPr>
          <p:grpSpPr>
            <a:xfrm>
              <a:off x="925733" y="4728074"/>
              <a:ext cx="2350168" cy="2328951"/>
              <a:chOff x="1855099" y="4669842"/>
              <a:chExt cx="2350168" cy="2328951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CC6EC925-3E3C-4F9D-9EA2-ED564FA6BF71}"/>
                  </a:ext>
                </a:extLst>
              </p:cNvPr>
              <p:cNvSpPr/>
              <p:nvPr/>
            </p:nvSpPr>
            <p:spPr>
              <a:xfrm>
                <a:off x="1855099" y="4967468"/>
                <a:ext cx="2289876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注意宝宝的一举一动，随时做出回应，让宝宝知道妈妈一直存在，没有消失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;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当你在浴室洗澡，或是上厕所时，你可以将宝宝放在门口，他会先看你是不是在那边，然后再去玩自己的游戏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2ED9EE66-B9DD-4639-A325-81100B166950}"/>
                  </a:ext>
                </a:extLst>
              </p:cNvPr>
              <p:cNvSpPr txBox="1"/>
              <p:nvPr/>
            </p:nvSpPr>
            <p:spPr>
              <a:xfrm>
                <a:off x="1866165" y="4669842"/>
                <a:ext cx="23391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给宝宝立即的回应及安全感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67A480C6-1033-45A5-9668-0E34A14E2BF7}"/>
                </a:ext>
              </a:extLst>
            </p:cNvPr>
            <p:cNvGrpSpPr/>
            <p:nvPr/>
          </p:nvGrpSpPr>
          <p:grpSpPr>
            <a:xfrm>
              <a:off x="3490173" y="4728074"/>
              <a:ext cx="2356976" cy="1733620"/>
              <a:chOff x="1876898" y="4669842"/>
              <a:chExt cx="2356976" cy="1733620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B4533CD9-CA12-4E04-B089-7404CCB93385}"/>
                  </a:ext>
                </a:extLst>
              </p:cNvPr>
              <p:cNvSpPr/>
              <p:nvPr/>
            </p:nvSpPr>
            <p:spPr>
              <a:xfrm>
                <a:off x="1876898" y="4926134"/>
                <a:ext cx="235697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婴幼儿会模仿好的行为，也会模仿不好的行为，因此如果爸爸妈妈常有焦虑的情绪，久而久之，也会影响孩子跟着仿效。大人必须先调整自己的情绪。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id="{F8B9B490-466B-4F1A-9124-9D257CDDFD91}"/>
                  </a:ext>
                </a:extLst>
              </p:cNvPr>
              <p:cNvSpPr txBox="1"/>
              <p:nvPr/>
            </p:nvSpPr>
            <p:spPr>
              <a:xfrm>
                <a:off x="2024574" y="4669842"/>
                <a:ext cx="1980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妈妈自己也要放松心情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0882504C-C829-480A-8EF0-7A87E06F6AC2}"/>
                </a:ext>
              </a:extLst>
            </p:cNvPr>
            <p:cNvGrpSpPr/>
            <p:nvPr/>
          </p:nvGrpSpPr>
          <p:grpSpPr>
            <a:xfrm>
              <a:off x="5941265" y="4740408"/>
              <a:ext cx="2432877" cy="1493057"/>
              <a:chOff x="1785349" y="4682176"/>
              <a:chExt cx="2432877" cy="1493057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E05C9AA8-C293-4000-ADB2-B0C7A8E9F328}"/>
                  </a:ext>
                </a:extLst>
              </p:cNvPr>
              <p:cNvSpPr/>
              <p:nvPr/>
            </p:nvSpPr>
            <p:spPr>
              <a:xfrm>
                <a:off x="1785349" y="4974904"/>
                <a:ext cx="243287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懂得宝宝的需求，让他感受到父母的爱，即使亲子相处的时间不多，也能培养宝宝健康稳定的人格。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148743D3-AE43-471D-8064-8377396F1121}"/>
                  </a:ext>
                </a:extLst>
              </p:cNvPr>
              <p:cNvSpPr txBox="1"/>
              <p:nvPr/>
            </p:nvSpPr>
            <p:spPr>
              <a:xfrm>
                <a:off x="1856034" y="4682176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多陪伴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3C52AA51-5C06-4141-8CA4-DC0473E10931}"/>
                </a:ext>
              </a:extLst>
            </p:cNvPr>
            <p:cNvGrpSpPr/>
            <p:nvPr/>
          </p:nvGrpSpPr>
          <p:grpSpPr>
            <a:xfrm>
              <a:off x="8557159" y="4728074"/>
              <a:ext cx="2289876" cy="2051952"/>
              <a:chOff x="1858601" y="4669842"/>
              <a:chExt cx="2289876" cy="2051952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6CD6C646-EBE5-4331-BDF2-223F0157E861}"/>
                  </a:ext>
                </a:extLst>
              </p:cNvPr>
              <p:cNvSpPr/>
              <p:nvPr/>
            </p:nvSpPr>
            <p:spPr>
              <a:xfrm>
                <a:off x="1858601" y="4967468"/>
                <a:ext cx="2289876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面对宝宝因为分离而害怕的哭泣，妈妈们不自禁地心生怜悯，因而放弃离开的念头，转身回到宝宝身边，但却无形中让孩子认识到用哭闹哀怜的方式可以让父母屈服的。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21E74F63-E336-4566-A635-4AB51535835E}"/>
                  </a:ext>
                </a:extLst>
              </p:cNvPr>
              <p:cNvSpPr txBox="1"/>
              <p:nvPr/>
            </p:nvSpPr>
            <p:spPr>
              <a:xfrm>
                <a:off x="1858601" y="4669842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不屈服</a:t>
                </a:r>
              </a:p>
            </p:txBody>
          </p:sp>
        </p:grp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0D0D6145-9C35-4910-829A-6432B56E9F1F}"/>
                </a:ext>
              </a:extLst>
            </p:cNvPr>
            <p:cNvCxnSpPr>
              <a:cxnSpLocks/>
            </p:cNvCxnSpPr>
            <p:nvPr/>
          </p:nvCxnSpPr>
          <p:spPr>
            <a:xfrm>
              <a:off x="3390840" y="4809941"/>
              <a:ext cx="0" cy="132445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FF91E78B-6697-4CAA-AEEA-7EAACB20113C}"/>
                </a:ext>
              </a:extLst>
            </p:cNvPr>
            <p:cNvCxnSpPr>
              <a:cxnSpLocks/>
            </p:cNvCxnSpPr>
            <p:nvPr/>
          </p:nvCxnSpPr>
          <p:spPr>
            <a:xfrm>
              <a:off x="5836717" y="4809941"/>
              <a:ext cx="0" cy="132445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0EBAD7EF-F9F1-4760-8C3B-84AFE72EC86E}"/>
                </a:ext>
              </a:extLst>
            </p:cNvPr>
            <p:cNvCxnSpPr>
              <a:cxnSpLocks/>
            </p:cNvCxnSpPr>
            <p:nvPr/>
          </p:nvCxnSpPr>
          <p:spPr>
            <a:xfrm>
              <a:off x="8468258" y="4809941"/>
              <a:ext cx="0" cy="132445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ight-quote-sign_56826">
            <a:extLst>
              <a:ext uri="{FF2B5EF4-FFF2-40B4-BE49-F238E27FC236}">
                <a16:creationId xmlns:a16="http://schemas.microsoft.com/office/drawing/2014/main" xmlns="" id="{E08D41DA-AAEA-49F9-A871-E8D5A036787E}"/>
              </a:ext>
            </a:extLst>
          </p:cNvPr>
          <p:cNvSpPr/>
          <p:nvPr/>
        </p:nvSpPr>
        <p:spPr>
          <a:xfrm flipH="1" flipV="1">
            <a:off x="1084206" y="1847525"/>
            <a:ext cx="709964" cy="683582"/>
          </a:xfrm>
          <a:custGeom>
            <a:avLst/>
            <a:gdLst>
              <a:gd name="connsiteX0" fmla="*/ 387182 w 607899"/>
              <a:gd name="connsiteY0" fmla="*/ 0 h 535760"/>
              <a:gd name="connsiteX1" fmla="*/ 576756 w 607899"/>
              <a:gd name="connsiteY1" fmla="*/ 0 h 535760"/>
              <a:gd name="connsiteX2" fmla="*/ 607899 w 607899"/>
              <a:gd name="connsiteY2" fmla="*/ 31095 h 535760"/>
              <a:gd name="connsiteX3" fmla="*/ 607899 w 607899"/>
              <a:gd name="connsiteY3" fmla="*/ 179895 h 535760"/>
              <a:gd name="connsiteX4" fmla="*/ 588633 w 607899"/>
              <a:gd name="connsiteY4" fmla="*/ 352227 h 535760"/>
              <a:gd name="connsiteX5" fmla="*/ 517368 w 607899"/>
              <a:gd name="connsiteY5" fmla="*/ 465449 h 535760"/>
              <a:gd name="connsiteX6" fmla="*/ 412808 w 607899"/>
              <a:gd name="connsiteY6" fmla="*/ 533196 h 535760"/>
              <a:gd name="connsiteX7" fmla="*/ 372219 w 607899"/>
              <a:gd name="connsiteY7" fmla="*/ 517975 h 535760"/>
              <a:gd name="connsiteX8" fmla="*/ 349773 w 607899"/>
              <a:gd name="connsiteY8" fmla="*/ 470679 h 535760"/>
              <a:gd name="connsiteX9" fmla="*/ 365251 w 607899"/>
              <a:gd name="connsiteY9" fmla="*/ 428891 h 535760"/>
              <a:gd name="connsiteX10" fmla="*/ 443390 w 607899"/>
              <a:gd name="connsiteY10" fmla="*/ 370529 h 535760"/>
              <a:gd name="connsiteX11" fmla="*/ 477901 w 607899"/>
              <a:gd name="connsiteY11" fmla="*/ 251471 h 535760"/>
              <a:gd name="connsiteX12" fmla="*/ 387182 w 607899"/>
              <a:gd name="connsiteY12" fmla="*/ 251471 h 535760"/>
              <a:gd name="connsiteX13" fmla="*/ 356039 w 607899"/>
              <a:gd name="connsiteY13" fmla="*/ 220375 h 535760"/>
              <a:gd name="connsiteX14" fmla="*/ 356039 w 607899"/>
              <a:gd name="connsiteY14" fmla="*/ 31095 h 535760"/>
              <a:gd name="connsiteX15" fmla="*/ 387182 w 607899"/>
              <a:gd name="connsiteY15" fmla="*/ 0 h 535760"/>
              <a:gd name="connsiteX16" fmla="*/ 40424 w 607899"/>
              <a:gd name="connsiteY16" fmla="*/ 0 h 535760"/>
              <a:gd name="connsiteX17" fmla="*/ 229998 w 607899"/>
              <a:gd name="connsiteY17" fmla="*/ 0 h 535760"/>
              <a:gd name="connsiteX18" fmla="*/ 261141 w 607899"/>
              <a:gd name="connsiteY18" fmla="*/ 31094 h 535760"/>
              <a:gd name="connsiteX19" fmla="*/ 261141 w 607899"/>
              <a:gd name="connsiteY19" fmla="*/ 179887 h 535760"/>
              <a:gd name="connsiteX20" fmla="*/ 241875 w 607899"/>
              <a:gd name="connsiteY20" fmla="*/ 352631 h 535760"/>
              <a:gd name="connsiteX21" fmla="*/ 170189 w 607899"/>
              <a:gd name="connsiteY21" fmla="*/ 465428 h 535760"/>
              <a:gd name="connsiteX22" fmla="*/ 66144 w 607899"/>
              <a:gd name="connsiteY22" fmla="*/ 533032 h 535760"/>
              <a:gd name="connsiteX23" fmla="*/ 25414 w 607899"/>
              <a:gd name="connsiteY23" fmla="*/ 517859 h 535760"/>
              <a:gd name="connsiteX24" fmla="*/ 3015 w 607899"/>
              <a:gd name="connsiteY24" fmla="*/ 470657 h 535760"/>
              <a:gd name="connsiteX25" fmla="*/ 18493 w 607899"/>
              <a:gd name="connsiteY25" fmla="*/ 428872 h 535760"/>
              <a:gd name="connsiteX26" fmla="*/ 96632 w 607899"/>
              <a:gd name="connsiteY26" fmla="*/ 370513 h 535760"/>
              <a:gd name="connsiteX27" fmla="*/ 131143 w 607899"/>
              <a:gd name="connsiteY27" fmla="*/ 251459 h 535760"/>
              <a:gd name="connsiteX28" fmla="*/ 40424 w 607899"/>
              <a:gd name="connsiteY28" fmla="*/ 251459 h 535760"/>
              <a:gd name="connsiteX29" fmla="*/ 9281 w 607899"/>
              <a:gd name="connsiteY29" fmla="*/ 220365 h 535760"/>
              <a:gd name="connsiteX30" fmla="*/ 9281 w 607899"/>
              <a:gd name="connsiteY30" fmla="*/ 31094 h 535760"/>
              <a:gd name="connsiteX31" fmla="*/ 40424 w 607899"/>
              <a:gd name="connsiteY31" fmla="*/ 0 h 5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899" h="535760">
                <a:moveTo>
                  <a:pt x="387182" y="0"/>
                </a:moveTo>
                <a:lnTo>
                  <a:pt x="576756" y="0"/>
                </a:lnTo>
                <a:cubicBezTo>
                  <a:pt x="593964" y="0"/>
                  <a:pt x="607899" y="13914"/>
                  <a:pt x="607899" y="31095"/>
                </a:cubicBezTo>
                <a:lnTo>
                  <a:pt x="607899" y="179895"/>
                </a:lnTo>
                <a:cubicBezTo>
                  <a:pt x="607899" y="252731"/>
                  <a:pt x="601493" y="310113"/>
                  <a:pt x="588633" y="352227"/>
                </a:cubicBezTo>
                <a:cubicBezTo>
                  <a:pt x="575820" y="394294"/>
                  <a:pt x="552065" y="432020"/>
                  <a:pt x="517368" y="465449"/>
                </a:cubicBezTo>
                <a:cubicBezTo>
                  <a:pt x="488937" y="492856"/>
                  <a:pt x="454099" y="515361"/>
                  <a:pt x="412808" y="533196"/>
                </a:cubicBezTo>
                <a:cubicBezTo>
                  <a:pt x="397377" y="539826"/>
                  <a:pt x="379467" y="533196"/>
                  <a:pt x="372219" y="517975"/>
                </a:cubicBezTo>
                <a:lnTo>
                  <a:pt x="349773" y="470679"/>
                </a:lnTo>
                <a:cubicBezTo>
                  <a:pt x="342291" y="454851"/>
                  <a:pt x="349212" y="435941"/>
                  <a:pt x="365251" y="428891"/>
                </a:cubicBezTo>
                <a:cubicBezTo>
                  <a:pt x="400089" y="413530"/>
                  <a:pt x="426182" y="394061"/>
                  <a:pt x="443390" y="370529"/>
                </a:cubicBezTo>
                <a:cubicBezTo>
                  <a:pt x="465181" y="340695"/>
                  <a:pt x="476732" y="301055"/>
                  <a:pt x="477901" y="251471"/>
                </a:cubicBezTo>
                <a:lnTo>
                  <a:pt x="387182" y="251471"/>
                </a:lnTo>
                <a:cubicBezTo>
                  <a:pt x="369974" y="251471"/>
                  <a:pt x="356039" y="237557"/>
                  <a:pt x="356039" y="220375"/>
                </a:cubicBezTo>
                <a:lnTo>
                  <a:pt x="356039" y="31095"/>
                </a:lnTo>
                <a:cubicBezTo>
                  <a:pt x="356039" y="13914"/>
                  <a:pt x="369974" y="0"/>
                  <a:pt x="387182" y="0"/>
                </a:cubicBezTo>
                <a:close/>
                <a:moveTo>
                  <a:pt x="40424" y="0"/>
                </a:moveTo>
                <a:lnTo>
                  <a:pt x="229998" y="0"/>
                </a:lnTo>
                <a:cubicBezTo>
                  <a:pt x="247206" y="0"/>
                  <a:pt x="261141" y="13913"/>
                  <a:pt x="261141" y="31094"/>
                </a:cubicBezTo>
                <a:lnTo>
                  <a:pt x="261141" y="179887"/>
                </a:lnTo>
                <a:cubicBezTo>
                  <a:pt x="261141" y="253280"/>
                  <a:pt x="254735" y="310846"/>
                  <a:pt x="241875" y="352631"/>
                </a:cubicBezTo>
                <a:cubicBezTo>
                  <a:pt x="229062" y="394417"/>
                  <a:pt x="205167" y="432000"/>
                  <a:pt x="170189" y="465428"/>
                </a:cubicBezTo>
                <a:cubicBezTo>
                  <a:pt x="141571" y="492741"/>
                  <a:pt x="106920" y="515291"/>
                  <a:pt x="66144" y="533032"/>
                </a:cubicBezTo>
                <a:cubicBezTo>
                  <a:pt x="50665" y="539755"/>
                  <a:pt x="32662" y="533032"/>
                  <a:pt x="25414" y="517859"/>
                </a:cubicBezTo>
                <a:lnTo>
                  <a:pt x="3015" y="470657"/>
                </a:lnTo>
                <a:cubicBezTo>
                  <a:pt x="-4467" y="454830"/>
                  <a:pt x="2454" y="435922"/>
                  <a:pt x="18493" y="428872"/>
                </a:cubicBezTo>
                <a:cubicBezTo>
                  <a:pt x="53331" y="413512"/>
                  <a:pt x="79424" y="394043"/>
                  <a:pt x="96632" y="370513"/>
                </a:cubicBezTo>
                <a:cubicBezTo>
                  <a:pt x="118423" y="340679"/>
                  <a:pt x="129974" y="301041"/>
                  <a:pt x="131143" y="251459"/>
                </a:cubicBezTo>
                <a:lnTo>
                  <a:pt x="40424" y="251459"/>
                </a:lnTo>
                <a:cubicBezTo>
                  <a:pt x="23216" y="251459"/>
                  <a:pt x="9281" y="237546"/>
                  <a:pt x="9281" y="220365"/>
                </a:cubicBezTo>
                <a:lnTo>
                  <a:pt x="9281" y="31094"/>
                </a:lnTo>
                <a:cubicBezTo>
                  <a:pt x="9281" y="13913"/>
                  <a:pt x="23216" y="0"/>
                  <a:pt x="40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C049CE92-E3FB-4BE1-89D1-753CC6708E5E}"/>
              </a:ext>
            </a:extLst>
          </p:cNvPr>
          <p:cNvSpPr/>
          <p:nvPr/>
        </p:nvSpPr>
        <p:spPr>
          <a:xfrm>
            <a:off x="1979350" y="1886777"/>
            <a:ext cx="3016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0~3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岁的幼儿来说，社会心理方面的发展是不可忽略的，尤其是建立安全的依附关系，对将来的人格发展，有着重要深远的影响。</a:t>
            </a:r>
          </a:p>
        </p:txBody>
      </p:sp>
    </p:spTree>
    <p:extLst>
      <p:ext uri="{BB962C8B-B14F-4D97-AF65-F5344CB8AC3E}">
        <p14:creationId xmlns:p14="http://schemas.microsoft.com/office/powerpoint/2010/main" val="4069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11FED64E-5BBF-4362-9973-B77123BF58E7}"/>
              </a:ext>
            </a:extLst>
          </p:cNvPr>
          <p:cNvSpPr/>
          <p:nvPr/>
        </p:nvSpPr>
        <p:spPr>
          <a:xfrm>
            <a:off x="3973385" y="891701"/>
            <a:ext cx="4846810" cy="573226"/>
          </a:xfrm>
          <a:prstGeom prst="roundRect">
            <a:avLst>
              <a:gd name="adj" fmla="val 50000"/>
            </a:avLst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A9F43872-8216-4576-A548-6ACAA94502AA}"/>
              </a:ext>
            </a:extLst>
          </p:cNvPr>
          <p:cNvSpPr txBox="1"/>
          <p:nvPr/>
        </p:nvSpPr>
        <p:spPr>
          <a:xfrm>
            <a:off x="4746911" y="941707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家长会主要内容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5748BACC-2AFC-4C5E-98D9-094DE47C2FD1}"/>
              </a:ext>
            </a:extLst>
          </p:cNvPr>
          <p:cNvGrpSpPr/>
          <p:nvPr/>
        </p:nvGrpSpPr>
        <p:grpSpPr>
          <a:xfrm>
            <a:off x="2470618" y="2319119"/>
            <a:ext cx="2953747" cy="2340599"/>
            <a:chOff x="2853348" y="1752351"/>
            <a:chExt cx="3203487" cy="2538496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6622E78C-F254-451B-9398-BE7A9F79F50B}"/>
                </a:ext>
              </a:extLst>
            </p:cNvPr>
            <p:cNvGrpSpPr/>
            <p:nvPr/>
          </p:nvGrpSpPr>
          <p:grpSpPr>
            <a:xfrm>
              <a:off x="2853349" y="1752351"/>
              <a:ext cx="2495498" cy="567458"/>
              <a:chOff x="3301024" y="2280345"/>
              <a:chExt cx="2495498" cy="567458"/>
            </a:xfrm>
          </p:grpSpPr>
          <p:sp>
            <p:nvSpPr>
              <p:cNvPr id="27" name="TextBox 15">
                <a:extLst>
                  <a:ext uri="{FF2B5EF4-FFF2-40B4-BE49-F238E27FC236}">
                    <a16:creationId xmlns:a16="http://schemas.microsoft.com/office/drawing/2014/main" xmlns="" id="{E6951561-E0F4-4B24-8C6A-8EE2050AA54B}"/>
                  </a:ext>
                </a:extLst>
              </p:cNvPr>
              <p:cNvSpPr txBox="1"/>
              <p:nvPr/>
            </p:nvSpPr>
            <p:spPr>
              <a:xfrm>
                <a:off x="3301024" y="2280345"/>
                <a:ext cx="697501" cy="567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b="1" dirty="0">
                    <a:solidFill>
                      <a:srgbClr val="FFC85B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b="1" dirty="0">
                  <a:solidFill>
                    <a:srgbClr val="FFC85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TextBox 15">
                <a:extLst>
                  <a:ext uri="{FF2B5EF4-FFF2-40B4-BE49-F238E27FC236}">
                    <a16:creationId xmlns:a16="http://schemas.microsoft.com/office/drawing/2014/main" xmlns="" id="{7CD27675-081D-460D-9FAB-C08B66BBA15F}"/>
                  </a:ext>
                </a:extLst>
              </p:cNvPr>
              <p:cNvSpPr txBox="1"/>
              <p:nvPr/>
            </p:nvSpPr>
            <p:spPr>
              <a:xfrm>
                <a:off x="3927246" y="2292124"/>
                <a:ext cx="1869276" cy="50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幼儿园介绍</a:t>
                </a: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9E2DFE62-601E-440C-A17F-4EE3BE2FC6DC}"/>
                </a:ext>
              </a:extLst>
            </p:cNvPr>
            <p:cNvGrpSpPr/>
            <p:nvPr/>
          </p:nvGrpSpPr>
          <p:grpSpPr>
            <a:xfrm>
              <a:off x="2853348" y="2692481"/>
              <a:ext cx="3203487" cy="612849"/>
              <a:chOff x="3301023" y="3220475"/>
              <a:chExt cx="3203487" cy="612849"/>
            </a:xfrm>
          </p:grpSpPr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xmlns="" id="{AC6466B5-B961-43AD-BB2C-20C61A98B2CC}"/>
                  </a:ext>
                </a:extLst>
              </p:cNvPr>
              <p:cNvSpPr txBox="1"/>
              <p:nvPr/>
            </p:nvSpPr>
            <p:spPr>
              <a:xfrm>
                <a:off x="3301023" y="3265865"/>
                <a:ext cx="697501" cy="567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b="1" dirty="0">
                    <a:solidFill>
                      <a:srgbClr val="FEDC60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b="1" dirty="0">
                  <a:solidFill>
                    <a:srgbClr val="FEDC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Box 15">
                <a:extLst>
                  <a:ext uri="{FF2B5EF4-FFF2-40B4-BE49-F238E27FC236}">
                    <a16:creationId xmlns:a16="http://schemas.microsoft.com/office/drawing/2014/main" xmlns="" id="{80A7AAF0-A7DC-4E36-B278-14CBAB2D37E3}"/>
                  </a:ext>
                </a:extLst>
              </p:cNvPr>
              <p:cNvSpPr txBox="1"/>
              <p:nvPr/>
            </p:nvSpPr>
            <p:spPr>
              <a:xfrm>
                <a:off x="3967637" y="3220475"/>
                <a:ext cx="2536873" cy="50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幼儿园课程设置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92C91D9E-C8C3-48D6-87B4-DF493EE53744}"/>
                </a:ext>
              </a:extLst>
            </p:cNvPr>
            <p:cNvGrpSpPr/>
            <p:nvPr/>
          </p:nvGrpSpPr>
          <p:grpSpPr>
            <a:xfrm>
              <a:off x="2853348" y="3718039"/>
              <a:ext cx="2202090" cy="572808"/>
              <a:chOff x="3301023" y="4246033"/>
              <a:chExt cx="2202090" cy="572808"/>
            </a:xfrm>
          </p:grpSpPr>
          <p:sp>
            <p:nvSpPr>
              <p:cNvPr id="23" name="TextBox 15">
                <a:extLst>
                  <a:ext uri="{FF2B5EF4-FFF2-40B4-BE49-F238E27FC236}">
                    <a16:creationId xmlns:a16="http://schemas.microsoft.com/office/drawing/2014/main" xmlns="" id="{65A6604E-89F4-4293-9A1C-AA5A909B609C}"/>
                  </a:ext>
                </a:extLst>
              </p:cNvPr>
              <p:cNvSpPr txBox="1"/>
              <p:nvPr/>
            </p:nvSpPr>
            <p:spPr>
              <a:xfrm>
                <a:off x="3301023" y="4251383"/>
                <a:ext cx="697501" cy="567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b="1" dirty="0">
                    <a:solidFill>
                      <a:srgbClr val="FEDC60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b="1" dirty="0">
                  <a:solidFill>
                    <a:srgbClr val="FEDC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5">
                <a:extLst>
                  <a:ext uri="{FF2B5EF4-FFF2-40B4-BE49-F238E27FC236}">
                    <a16:creationId xmlns:a16="http://schemas.microsoft.com/office/drawing/2014/main" xmlns="" id="{24EA33A4-49A5-4DEF-9C3D-5A02D72F5AA9}"/>
                  </a:ext>
                </a:extLst>
              </p:cNvPr>
              <p:cNvSpPr txBox="1"/>
              <p:nvPr/>
            </p:nvSpPr>
            <p:spPr>
              <a:xfrm>
                <a:off x="3967637" y="4246033"/>
                <a:ext cx="1535476" cy="500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入园须知</a:t>
                </a:r>
              </a:p>
            </p:txBody>
          </p:sp>
        </p:grp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5724BBD-F68E-4E32-8550-9815A22B95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65295"/>
            <a:ext cx="12192000" cy="179270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B0590A2F-49B9-4B3A-95C1-7D28B83AAA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911" y="4452145"/>
            <a:ext cx="2541080" cy="254108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B6015FE3-9543-41DE-815E-2E1BBC1E7A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" y="4535539"/>
            <a:ext cx="3648078" cy="232246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251DAA5B-E8F7-4398-BFAA-0E2A4F5DF7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584764" y="4535539"/>
            <a:ext cx="1625857" cy="2322461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8DDD0B68-47B9-4BD8-9F69-34485A4E20D1}"/>
              </a:ext>
            </a:extLst>
          </p:cNvPr>
          <p:cNvGrpSpPr/>
          <p:nvPr/>
        </p:nvGrpSpPr>
        <p:grpSpPr>
          <a:xfrm>
            <a:off x="6399911" y="2319119"/>
            <a:ext cx="4147610" cy="2340599"/>
            <a:chOff x="2853348" y="1752351"/>
            <a:chExt cx="4498291" cy="2538496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xmlns="" id="{22B7653C-7DD7-4780-87BB-BF8D4FF4D507}"/>
                </a:ext>
              </a:extLst>
            </p:cNvPr>
            <p:cNvGrpSpPr/>
            <p:nvPr/>
          </p:nvGrpSpPr>
          <p:grpSpPr>
            <a:xfrm>
              <a:off x="2853349" y="1752351"/>
              <a:ext cx="4498290" cy="567458"/>
              <a:chOff x="3301024" y="2280345"/>
              <a:chExt cx="4498290" cy="567458"/>
            </a:xfrm>
          </p:grpSpPr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xmlns="" id="{B8B49CA2-4077-4A7A-92C0-6EE2679E1429}"/>
                  </a:ext>
                </a:extLst>
              </p:cNvPr>
              <p:cNvSpPr txBox="1"/>
              <p:nvPr/>
            </p:nvSpPr>
            <p:spPr>
              <a:xfrm>
                <a:off x="3301024" y="2280345"/>
                <a:ext cx="697501" cy="567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b="1" dirty="0">
                    <a:solidFill>
                      <a:srgbClr val="FFC85B"/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b="1" dirty="0">
                  <a:solidFill>
                    <a:srgbClr val="FFC85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TextBox 15">
                <a:extLst>
                  <a:ext uri="{FF2B5EF4-FFF2-40B4-BE49-F238E27FC236}">
                    <a16:creationId xmlns:a16="http://schemas.microsoft.com/office/drawing/2014/main" xmlns="" id="{F700C87B-88CE-4984-A471-35FCFE1452A3}"/>
                  </a:ext>
                </a:extLst>
              </p:cNvPr>
              <p:cNvSpPr txBox="1"/>
              <p:nvPr/>
            </p:nvSpPr>
            <p:spPr>
              <a:xfrm>
                <a:off x="3927244" y="2292124"/>
                <a:ext cx="3872070" cy="50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幼儿园安全问题注意事项</a:t>
                </a: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xmlns="" id="{D19EC5A2-93CB-486F-BC03-884377DB2BE1}"/>
                </a:ext>
              </a:extLst>
            </p:cNvPr>
            <p:cNvGrpSpPr/>
            <p:nvPr/>
          </p:nvGrpSpPr>
          <p:grpSpPr>
            <a:xfrm>
              <a:off x="2853348" y="2692481"/>
              <a:ext cx="2202090" cy="612849"/>
              <a:chOff x="3301023" y="3220475"/>
              <a:chExt cx="2202090" cy="612849"/>
            </a:xfrm>
          </p:grpSpPr>
          <p:sp>
            <p:nvSpPr>
              <p:cNvPr id="44" name="TextBox 15">
                <a:extLst>
                  <a:ext uri="{FF2B5EF4-FFF2-40B4-BE49-F238E27FC236}">
                    <a16:creationId xmlns:a16="http://schemas.microsoft.com/office/drawing/2014/main" xmlns="" id="{EBE0E6CF-A711-481A-9F0C-FE7DFBF87EBB}"/>
                  </a:ext>
                </a:extLst>
              </p:cNvPr>
              <p:cNvSpPr txBox="1"/>
              <p:nvPr/>
            </p:nvSpPr>
            <p:spPr>
              <a:xfrm>
                <a:off x="3301023" y="3265865"/>
                <a:ext cx="697501" cy="567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b="1" dirty="0">
                    <a:solidFill>
                      <a:srgbClr val="FEDC60"/>
                    </a:solidFill>
                    <a:cs typeface="+mn-ea"/>
                    <a:sym typeface="+mn-lt"/>
                  </a:rPr>
                  <a:t>05</a:t>
                </a:r>
                <a:endParaRPr lang="zh-CN" altLang="en-US" sz="2800" b="1" dirty="0">
                  <a:solidFill>
                    <a:srgbClr val="FEDC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TextBox 15">
                <a:extLst>
                  <a:ext uri="{FF2B5EF4-FFF2-40B4-BE49-F238E27FC236}">
                    <a16:creationId xmlns:a16="http://schemas.microsoft.com/office/drawing/2014/main" xmlns="" id="{4083CF28-58D3-40E4-B441-AEFC098910C4}"/>
                  </a:ext>
                </a:extLst>
              </p:cNvPr>
              <p:cNvSpPr txBox="1"/>
              <p:nvPr/>
            </p:nvSpPr>
            <p:spPr>
              <a:xfrm>
                <a:off x="3967637" y="3220475"/>
                <a:ext cx="1535476" cy="50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家园共育</a:t>
                </a: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67256C8B-3240-4159-B109-A15E61B6F67A}"/>
                </a:ext>
              </a:extLst>
            </p:cNvPr>
            <p:cNvGrpSpPr/>
            <p:nvPr/>
          </p:nvGrpSpPr>
          <p:grpSpPr>
            <a:xfrm>
              <a:off x="2853348" y="3718039"/>
              <a:ext cx="2535889" cy="572808"/>
              <a:chOff x="3301023" y="4246033"/>
              <a:chExt cx="2535889" cy="572808"/>
            </a:xfrm>
          </p:grpSpPr>
          <p:sp>
            <p:nvSpPr>
              <p:cNvPr id="42" name="TextBox 15">
                <a:extLst>
                  <a:ext uri="{FF2B5EF4-FFF2-40B4-BE49-F238E27FC236}">
                    <a16:creationId xmlns:a16="http://schemas.microsoft.com/office/drawing/2014/main" xmlns="" id="{C17279E5-E706-48EE-9053-B660E3FBCC5A}"/>
                  </a:ext>
                </a:extLst>
              </p:cNvPr>
              <p:cNvSpPr txBox="1"/>
              <p:nvPr/>
            </p:nvSpPr>
            <p:spPr>
              <a:xfrm>
                <a:off x="3301023" y="4251383"/>
                <a:ext cx="697501" cy="567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b="1" dirty="0">
                    <a:solidFill>
                      <a:srgbClr val="FEDC60"/>
                    </a:solidFill>
                    <a:cs typeface="+mn-ea"/>
                    <a:sym typeface="+mn-lt"/>
                  </a:rPr>
                  <a:t>06</a:t>
                </a:r>
                <a:endParaRPr lang="zh-CN" altLang="en-US" sz="2800" b="1" dirty="0">
                  <a:solidFill>
                    <a:srgbClr val="FEDC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TextBox 15">
                <a:extLst>
                  <a:ext uri="{FF2B5EF4-FFF2-40B4-BE49-F238E27FC236}">
                    <a16:creationId xmlns:a16="http://schemas.microsoft.com/office/drawing/2014/main" xmlns="" id="{901422E4-2956-4458-9474-F7A032326A66}"/>
                  </a:ext>
                </a:extLst>
              </p:cNvPr>
              <p:cNvSpPr txBox="1"/>
              <p:nvPr/>
            </p:nvSpPr>
            <p:spPr>
              <a:xfrm>
                <a:off x="3967637" y="4246033"/>
                <a:ext cx="1869275" cy="500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分离焦虑期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80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分离焦虑期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7A85104-80CF-4B27-A4A7-DBB3761F1006}"/>
              </a:ext>
            </a:extLst>
          </p:cNvPr>
          <p:cNvGrpSpPr/>
          <p:nvPr/>
        </p:nvGrpSpPr>
        <p:grpSpPr>
          <a:xfrm>
            <a:off x="813780" y="1404830"/>
            <a:ext cx="10564439" cy="4162013"/>
            <a:chOff x="488458" y="1257400"/>
            <a:chExt cx="8246294" cy="3248746"/>
          </a:xfrm>
        </p:grpSpPr>
        <p:sp>
          <p:nvSpPr>
            <p:cNvPr id="7" name="Oval 2">
              <a:extLst>
                <a:ext uri="{FF2B5EF4-FFF2-40B4-BE49-F238E27FC236}">
                  <a16:creationId xmlns:a16="http://schemas.microsoft.com/office/drawing/2014/main" xmlns="" id="{D4A6F0D0-3C69-40D1-834C-AF22243E8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8" y="1327019"/>
              <a:ext cx="646510" cy="646510"/>
            </a:xfrm>
            <a:prstGeom prst="ellipse">
              <a:avLst/>
            </a:prstGeom>
            <a:solidFill>
              <a:srgbClr val="F7A628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ru-RU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xmlns="" id="{3668A777-F1FD-4AA3-9850-D4D7FAA14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8" y="2514549"/>
              <a:ext cx="646510" cy="6465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ru-RU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xmlns="" id="{7F6C1C5E-8863-42AF-A917-BCBB39B02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8" y="3677313"/>
              <a:ext cx="646510" cy="6465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ru-RU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xmlns="" id="{9FA2BD52-0F43-41FD-80D0-3ACC9E630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937" y="1327019"/>
              <a:ext cx="645319" cy="646510"/>
            </a:xfrm>
            <a:prstGeom prst="ellipse">
              <a:avLst/>
            </a:prstGeom>
            <a:solidFill>
              <a:srgbClr val="F7A628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ru-RU" altLang="en-US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xmlns="" id="{94A2886B-D6BE-46E7-AA1F-A6B9C769B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937" y="2502166"/>
              <a:ext cx="645319" cy="6465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ru-RU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xmlns="" id="{140B6C58-1D8A-42D0-92BB-631713996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937" y="3677313"/>
              <a:ext cx="645319" cy="6465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ru-RU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xmlns="" id="{CAF3CDA9-D245-4069-AF58-7D67416FF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58" y="2728385"/>
              <a:ext cx="185738" cy="259556"/>
            </a:xfrm>
            <a:custGeom>
              <a:avLst/>
              <a:gdLst>
                <a:gd name="T0" fmla="*/ 195 w 346"/>
                <a:gd name="T1" fmla="*/ 0 h 479"/>
                <a:gd name="T2" fmla="*/ 195 w 346"/>
                <a:gd name="T3" fmla="*/ 0 h 479"/>
                <a:gd name="T4" fmla="*/ 160 w 346"/>
                <a:gd name="T5" fmla="*/ 0 h 479"/>
                <a:gd name="T6" fmla="*/ 160 w 346"/>
                <a:gd name="T7" fmla="*/ 328 h 479"/>
                <a:gd name="T8" fmla="*/ 80 w 346"/>
                <a:gd name="T9" fmla="*/ 328 h 479"/>
                <a:gd name="T10" fmla="*/ 10 w 346"/>
                <a:gd name="T11" fmla="*/ 425 h 479"/>
                <a:gd name="T12" fmla="*/ 124 w 346"/>
                <a:gd name="T13" fmla="*/ 461 h 479"/>
                <a:gd name="T14" fmla="*/ 195 w 346"/>
                <a:gd name="T15" fmla="*/ 372 h 479"/>
                <a:gd name="T16" fmla="*/ 195 w 346"/>
                <a:gd name="T17" fmla="*/ 106 h 479"/>
                <a:gd name="T18" fmla="*/ 257 w 346"/>
                <a:gd name="T19" fmla="*/ 230 h 479"/>
                <a:gd name="T20" fmla="*/ 275 w 346"/>
                <a:gd name="T21" fmla="*/ 230 h 479"/>
                <a:gd name="T22" fmla="*/ 195 w 346"/>
                <a:gd name="T2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6" h="479">
                  <a:moveTo>
                    <a:pt x="195" y="0"/>
                  </a:moveTo>
                  <a:lnTo>
                    <a:pt x="195" y="0"/>
                  </a:lnTo>
                  <a:cubicBezTo>
                    <a:pt x="160" y="0"/>
                    <a:pt x="160" y="0"/>
                    <a:pt x="160" y="0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33" y="319"/>
                    <a:pt x="107" y="319"/>
                    <a:pt x="80" y="328"/>
                  </a:cubicBezTo>
                  <a:cubicBezTo>
                    <a:pt x="26" y="346"/>
                    <a:pt x="0" y="390"/>
                    <a:pt x="10" y="425"/>
                  </a:cubicBezTo>
                  <a:cubicBezTo>
                    <a:pt x="26" y="461"/>
                    <a:pt x="71" y="478"/>
                    <a:pt x="124" y="461"/>
                  </a:cubicBezTo>
                  <a:cubicBezTo>
                    <a:pt x="169" y="443"/>
                    <a:pt x="195" y="408"/>
                    <a:pt x="195" y="372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266" y="124"/>
                    <a:pt x="266" y="212"/>
                    <a:pt x="257" y="230"/>
                  </a:cubicBezTo>
                  <a:cubicBezTo>
                    <a:pt x="257" y="239"/>
                    <a:pt x="266" y="248"/>
                    <a:pt x="275" y="230"/>
                  </a:cubicBezTo>
                  <a:cubicBezTo>
                    <a:pt x="345" y="115"/>
                    <a:pt x="195" y="62"/>
                    <a:pt x="19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xmlns="" id="{5255D366-6F32-4CE5-883E-ABBE852D7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65" y="3907104"/>
              <a:ext cx="269081" cy="226219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01">
              <a:extLst>
                <a:ext uri="{FF2B5EF4-FFF2-40B4-BE49-F238E27FC236}">
                  <a16:creationId xmlns:a16="http://schemas.microsoft.com/office/drawing/2014/main" xmlns="" id="{8401A9DD-EF5A-4D68-8EE8-040B6B1E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056" y="2734338"/>
              <a:ext cx="269081" cy="207169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103">
              <a:extLst>
                <a:ext uri="{FF2B5EF4-FFF2-40B4-BE49-F238E27FC236}">
                  <a16:creationId xmlns:a16="http://schemas.microsoft.com/office/drawing/2014/main" xmlns="" id="{A22AECF5-A01D-468C-8D22-E09CD1332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02" y="1518710"/>
              <a:ext cx="207169" cy="264319"/>
            </a:xfrm>
            <a:custGeom>
              <a:avLst/>
              <a:gdLst>
                <a:gd name="T0" fmla="*/ 116 w 383"/>
                <a:gd name="T1" fmla="*/ 62 h 488"/>
                <a:gd name="T2" fmla="*/ 116 w 383"/>
                <a:gd name="T3" fmla="*/ 62 h 488"/>
                <a:gd name="T4" fmla="*/ 116 w 383"/>
                <a:gd name="T5" fmla="*/ 355 h 488"/>
                <a:gd name="T6" fmla="*/ 63 w 383"/>
                <a:gd name="T7" fmla="*/ 364 h 488"/>
                <a:gd name="T8" fmla="*/ 18 w 383"/>
                <a:gd name="T9" fmla="*/ 443 h 488"/>
                <a:gd name="T10" fmla="*/ 98 w 383"/>
                <a:gd name="T11" fmla="*/ 470 h 488"/>
                <a:gd name="T12" fmla="*/ 160 w 383"/>
                <a:gd name="T13" fmla="*/ 399 h 488"/>
                <a:gd name="T14" fmla="*/ 160 w 383"/>
                <a:gd name="T15" fmla="*/ 160 h 488"/>
                <a:gd name="T16" fmla="*/ 337 w 383"/>
                <a:gd name="T17" fmla="*/ 115 h 488"/>
                <a:gd name="T18" fmla="*/ 337 w 383"/>
                <a:gd name="T19" fmla="*/ 311 h 488"/>
                <a:gd name="T20" fmla="*/ 284 w 383"/>
                <a:gd name="T21" fmla="*/ 311 h 488"/>
                <a:gd name="T22" fmla="*/ 239 w 383"/>
                <a:gd name="T23" fmla="*/ 399 h 488"/>
                <a:gd name="T24" fmla="*/ 319 w 383"/>
                <a:gd name="T25" fmla="*/ 425 h 488"/>
                <a:gd name="T26" fmla="*/ 382 w 383"/>
                <a:gd name="T27" fmla="*/ 355 h 488"/>
                <a:gd name="T28" fmla="*/ 382 w 383"/>
                <a:gd name="T29" fmla="*/ 0 h 488"/>
                <a:gd name="T30" fmla="*/ 116 w 383"/>
                <a:gd name="T31" fmla="*/ 6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88">
                  <a:moveTo>
                    <a:pt x="116" y="62"/>
                  </a:moveTo>
                  <a:lnTo>
                    <a:pt x="116" y="62"/>
                  </a:lnTo>
                  <a:cubicBezTo>
                    <a:pt x="116" y="355"/>
                    <a:pt x="116" y="355"/>
                    <a:pt x="116" y="355"/>
                  </a:cubicBezTo>
                  <a:cubicBezTo>
                    <a:pt x="98" y="355"/>
                    <a:pt x="80" y="355"/>
                    <a:pt x="63" y="364"/>
                  </a:cubicBezTo>
                  <a:cubicBezTo>
                    <a:pt x="18" y="372"/>
                    <a:pt x="0" y="417"/>
                    <a:pt x="18" y="443"/>
                  </a:cubicBezTo>
                  <a:cubicBezTo>
                    <a:pt x="27" y="478"/>
                    <a:pt x="63" y="487"/>
                    <a:pt x="98" y="470"/>
                  </a:cubicBezTo>
                  <a:cubicBezTo>
                    <a:pt x="133" y="461"/>
                    <a:pt x="160" y="434"/>
                    <a:pt x="160" y="399"/>
                  </a:cubicBezTo>
                  <a:cubicBezTo>
                    <a:pt x="160" y="399"/>
                    <a:pt x="160" y="248"/>
                    <a:pt x="160" y="160"/>
                  </a:cubicBezTo>
                  <a:cubicBezTo>
                    <a:pt x="337" y="115"/>
                    <a:pt x="337" y="115"/>
                    <a:pt x="337" y="115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19" y="301"/>
                    <a:pt x="301" y="301"/>
                    <a:pt x="284" y="311"/>
                  </a:cubicBezTo>
                  <a:cubicBezTo>
                    <a:pt x="239" y="328"/>
                    <a:pt x="222" y="364"/>
                    <a:pt x="239" y="399"/>
                  </a:cubicBezTo>
                  <a:cubicBezTo>
                    <a:pt x="248" y="425"/>
                    <a:pt x="284" y="434"/>
                    <a:pt x="319" y="425"/>
                  </a:cubicBezTo>
                  <a:cubicBezTo>
                    <a:pt x="355" y="408"/>
                    <a:pt x="382" y="381"/>
                    <a:pt x="382" y="355"/>
                  </a:cubicBezTo>
                  <a:cubicBezTo>
                    <a:pt x="382" y="0"/>
                    <a:pt x="382" y="0"/>
                    <a:pt x="382" y="0"/>
                  </a:cubicBezTo>
                  <a:lnTo>
                    <a:pt x="116" y="6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14">
              <a:extLst>
                <a:ext uri="{FF2B5EF4-FFF2-40B4-BE49-F238E27FC236}">
                  <a16:creationId xmlns:a16="http://schemas.microsoft.com/office/drawing/2014/main" xmlns="" id="{D7BCF323-510A-4655-A681-C26F225AD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724" y="3877338"/>
              <a:ext cx="250031" cy="264319"/>
            </a:xfrm>
            <a:custGeom>
              <a:avLst/>
              <a:gdLst>
                <a:gd name="T0" fmla="*/ 443 w 462"/>
                <a:gd name="T1" fmla="*/ 301 h 488"/>
                <a:gd name="T2" fmla="*/ 443 w 462"/>
                <a:gd name="T3" fmla="*/ 301 h 488"/>
                <a:gd name="T4" fmla="*/ 408 w 462"/>
                <a:gd name="T5" fmla="*/ 266 h 488"/>
                <a:gd name="T6" fmla="*/ 408 w 462"/>
                <a:gd name="T7" fmla="*/ 221 h 488"/>
                <a:gd name="T8" fmla="*/ 443 w 462"/>
                <a:gd name="T9" fmla="*/ 186 h 488"/>
                <a:gd name="T10" fmla="*/ 443 w 462"/>
                <a:gd name="T11" fmla="*/ 160 h 488"/>
                <a:gd name="T12" fmla="*/ 381 w 462"/>
                <a:gd name="T13" fmla="*/ 151 h 488"/>
                <a:gd name="T14" fmla="*/ 364 w 462"/>
                <a:gd name="T15" fmla="*/ 124 h 488"/>
                <a:gd name="T16" fmla="*/ 390 w 462"/>
                <a:gd name="T17" fmla="*/ 36 h 488"/>
                <a:gd name="T18" fmla="*/ 381 w 462"/>
                <a:gd name="T19" fmla="*/ 27 h 488"/>
                <a:gd name="T20" fmla="*/ 311 w 462"/>
                <a:gd name="T21" fmla="*/ 71 h 488"/>
                <a:gd name="T22" fmla="*/ 267 w 462"/>
                <a:gd name="T23" fmla="*/ 53 h 488"/>
                <a:gd name="T24" fmla="*/ 248 w 462"/>
                <a:gd name="T25" fmla="*/ 17 h 488"/>
                <a:gd name="T26" fmla="*/ 213 w 462"/>
                <a:gd name="T27" fmla="*/ 17 h 488"/>
                <a:gd name="T28" fmla="*/ 195 w 462"/>
                <a:gd name="T29" fmla="*/ 53 h 488"/>
                <a:gd name="T30" fmla="*/ 151 w 462"/>
                <a:gd name="T31" fmla="*/ 71 h 488"/>
                <a:gd name="T32" fmla="*/ 116 w 462"/>
                <a:gd name="T33" fmla="*/ 53 h 488"/>
                <a:gd name="T34" fmla="*/ 89 w 462"/>
                <a:gd name="T35" fmla="*/ 71 h 488"/>
                <a:gd name="T36" fmla="*/ 89 w 462"/>
                <a:gd name="T37" fmla="*/ 106 h 488"/>
                <a:gd name="T38" fmla="*/ 63 w 462"/>
                <a:gd name="T39" fmla="*/ 142 h 488"/>
                <a:gd name="T40" fmla="*/ 18 w 462"/>
                <a:gd name="T41" fmla="*/ 160 h 488"/>
                <a:gd name="T42" fmla="*/ 18 w 462"/>
                <a:gd name="T43" fmla="*/ 186 h 488"/>
                <a:gd name="T44" fmla="*/ 63 w 462"/>
                <a:gd name="T45" fmla="*/ 221 h 488"/>
                <a:gd name="T46" fmla="*/ 63 w 462"/>
                <a:gd name="T47" fmla="*/ 266 h 488"/>
                <a:gd name="T48" fmla="*/ 18 w 462"/>
                <a:gd name="T49" fmla="*/ 301 h 488"/>
                <a:gd name="T50" fmla="*/ 27 w 462"/>
                <a:gd name="T51" fmla="*/ 319 h 488"/>
                <a:gd name="T52" fmla="*/ 71 w 462"/>
                <a:gd name="T53" fmla="*/ 328 h 488"/>
                <a:gd name="T54" fmla="*/ 98 w 462"/>
                <a:gd name="T55" fmla="*/ 364 h 488"/>
                <a:gd name="T56" fmla="*/ 71 w 462"/>
                <a:gd name="T57" fmla="*/ 443 h 488"/>
                <a:gd name="T58" fmla="*/ 89 w 462"/>
                <a:gd name="T59" fmla="*/ 461 h 488"/>
                <a:gd name="T60" fmla="*/ 142 w 462"/>
                <a:gd name="T61" fmla="*/ 425 h 488"/>
                <a:gd name="T62" fmla="*/ 186 w 462"/>
                <a:gd name="T63" fmla="*/ 434 h 488"/>
                <a:gd name="T64" fmla="*/ 213 w 462"/>
                <a:gd name="T65" fmla="*/ 470 h 488"/>
                <a:gd name="T66" fmla="*/ 248 w 462"/>
                <a:gd name="T67" fmla="*/ 470 h 488"/>
                <a:gd name="T68" fmla="*/ 267 w 462"/>
                <a:gd name="T69" fmla="*/ 425 h 488"/>
                <a:gd name="T70" fmla="*/ 311 w 462"/>
                <a:gd name="T71" fmla="*/ 408 h 488"/>
                <a:gd name="T72" fmla="*/ 355 w 462"/>
                <a:gd name="T73" fmla="*/ 434 h 488"/>
                <a:gd name="T74" fmla="*/ 373 w 462"/>
                <a:gd name="T75" fmla="*/ 417 h 488"/>
                <a:gd name="T76" fmla="*/ 373 w 462"/>
                <a:gd name="T77" fmla="*/ 372 h 488"/>
                <a:gd name="T78" fmla="*/ 399 w 462"/>
                <a:gd name="T79" fmla="*/ 337 h 488"/>
                <a:gd name="T80" fmla="*/ 443 w 462"/>
                <a:gd name="T81" fmla="*/ 328 h 488"/>
                <a:gd name="T82" fmla="*/ 443 w 462"/>
                <a:gd name="T83" fmla="*/ 301 h 488"/>
                <a:gd name="T84" fmla="*/ 257 w 462"/>
                <a:gd name="T85" fmla="*/ 346 h 488"/>
                <a:gd name="T86" fmla="*/ 257 w 462"/>
                <a:gd name="T87" fmla="*/ 346 h 488"/>
                <a:gd name="T88" fmla="*/ 204 w 462"/>
                <a:gd name="T89" fmla="*/ 346 h 488"/>
                <a:gd name="T90" fmla="*/ 204 w 462"/>
                <a:gd name="T91" fmla="*/ 292 h 488"/>
                <a:gd name="T92" fmla="*/ 257 w 462"/>
                <a:gd name="T93" fmla="*/ 292 h 488"/>
                <a:gd name="T94" fmla="*/ 257 w 462"/>
                <a:gd name="T95" fmla="*/ 346 h 488"/>
                <a:gd name="T96" fmla="*/ 257 w 462"/>
                <a:gd name="T97" fmla="*/ 266 h 488"/>
                <a:gd name="T98" fmla="*/ 257 w 462"/>
                <a:gd name="T99" fmla="*/ 266 h 488"/>
                <a:gd name="T100" fmla="*/ 204 w 462"/>
                <a:gd name="T101" fmla="*/ 266 h 488"/>
                <a:gd name="T102" fmla="*/ 204 w 462"/>
                <a:gd name="T103" fmla="*/ 133 h 488"/>
                <a:gd name="T104" fmla="*/ 257 w 462"/>
                <a:gd name="T105" fmla="*/ 133 h 488"/>
                <a:gd name="T106" fmla="*/ 257 w 462"/>
                <a:gd name="T107" fmla="*/ 26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2" h="488">
                  <a:moveTo>
                    <a:pt x="443" y="301"/>
                  </a:moveTo>
                  <a:lnTo>
                    <a:pt x="443" y="301"/>
                  </a:lnTo>
                  <a:cubicBezTo>
                    <a:pt x="408" y="266"/>
                    <a:pt x="408" y="266"/>
                    <a:pt x="408" y="266"/>
                  </a:cubicBezTo>
                  <a:cubicBezTo>
                    <a:pt x="390" y="248"/>
                    <a:pt x="390" y="230"/>
                    <a:pt x="408" y="221"/>
                  </a:cubicBezTo>
                  <a:cubicBezTo>
                    <a:pt x="443" y="186"/>
                    <a:pt x="443" y="186"/>
                    <a:pt x="443" y="186"/>
                  </a:cubicBezTo>
                  <a:cubicBezTo>
                    <a:pt x="461" y="168"/>
                    <a:pt x="452" y="160"/>
                    <a:pt x="443" y="160"/>
                  </a:cubicBezTo>
                  <a:cubicBezTo>
                    <a:pt x="381" y="151"/>
                    <a:pt x="381" y="151"/>
                    <a:pt x="381" y="151"/>
                  </a:cubicBezTo>
                  <a:cubicBezTo>
                    <a:pt x="364" y="151"/>
                    <a:pt x="355" y="142"/>
                    <a:pt x="364" y="124"/>
                  </a:cubicBezTo>
                  <a:cubicBezTo>
                    <a:pt x="390" y="36"/>
                    <a:pt x="390" y="36"/>
                    <a:pt x="390" y="36"/>
                  </a:cubicBezTo>
                  <a:cubicBezTo>
                    <a:pt x="399" y="27"/>
                    <a:pt x="390" y="17"/>
                    <a:pt x="381" y="27"/>
                  </a:cubicBezTo>
                  <a:cubicBezTo>
                    <a:pt x="311" y="71"/>
                    <a:pt x="311" y="71"/>
                    <a:pt x="311" y="71"/>
                  </a:cubicBezTo>
                  <a:cubicBezTo>
                    <a:pt x="292" y="80"/>
                    <a:pt x="275" y="71"/>
                    <a:pt x="267" y="53"/>
                  </a:cubicBezTo>
                  <a:cubicBezTo>
                    <a:pt x="248" y="17"/>
                    <a:pt x="248" y="17"/>
                    <a:pt x="248" y="17"/>
                  </a:cubicBezTo>
                  <a:cubicBezTo>
                    <a:pt x="239" y="0"/>
                    <a:pt x="222" y="0"/>
                    <a:pt x="213" y="17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86" y="71"/>
                    <a:pt x="169" y="71"/>
                    <a:pt x="151" y="71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98" y="45"/>
                    <a:pt x="80" y="53"/>
                    <a:pt x="89" y="71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24"/>
                    <a:pt x="80" y="142"/>
                    <a:pt x="63" y="142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9" y="160"/>
                    <a:pt x="0" y="168"/>
                    <a:pt x="18" y="186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71" y="230"/>
                    <a:pt x="71" y="248"/>
                    <a:pt x="63" y="266"/>
                  </a:cubicBezTo>
                  <a:cubicBezTo>
                    <a:pt x="18" y="301"/>
                    <a:pt x="18" y="301"/>
                    <a:pt x="18" y="301"/>
                  </a:cubicBezTo>
                  <a:cubicBezTo>
                    <a:pt x="0" y="311"/>
                    <a:pt x="9" y="319"/>
                    <a:pt x="27" y="319"/>
                  </a:cubicBezTo>
                  <a:cubicBezTo>
                    <a:pt x="71" y="328"/>
                    <a:pt x="71" y="328"/>
                    <a:pt x="71" y="328"/>
                  </a:cubicBezTo>
                  <a:cubicBezTo>
                    <a:pt x="89" y="328"/>
                    <a:pt x="98" y="346"/>
                    <a:pt x="98" y="364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63" y="461"/>
                    <a:pt x="71" y="461"/>
                    <a:pt x="89" y="461"/>
                  </a:cubicBezTo>
                  <a:cubicBezTo>
                    <a:pt x="142" y="425"/>
                    <a:pt x="142" y="425"/>
                    <a:pt x="142" y="425"/>
                  </a:cubicBezTo>
                  <a:cubicBezTo>
                    <a:pt x="160" y="417"/>
                    <a:pt x="177" y="417"/>
                    <a:pt x="186" y="434"/>
                  </a:cubicBezTo>
                  <a:cubicBezTo>
                    <a:pt x="213" y="470"/>
                    <a:pt x="213" y="470"/>
                    <a:pt x="213" y="470"/>
                  </a:cubicBezTo>
                  <a:cubicBezTo>
                    <a:pt x="222" y="487"/>
                    <a:pt x="239" y="478"/>
                    <a:pt x="248" y="470"/>
                  </a:cubicBezTo>
                  <a:cubicBezTo>
                    <a:pt x="267" y="425"/>
                    <a:pt x="267" y="425"/>
                    <a:pt x="267" y="425"/>
                  </a:cubicBezTo>
                  <a:cubicBezTo>
                    <a:pt x="275" y="408"/>
                    <a:pt x="292" y="408"/>
                    <a:pt x="311" y="408"/>
                  </a:cubicBezTo>
                  <a:cubicBezTo>
                    <a:pt x="355" y="434"/>
                    <a:pt x="355" y="434"/>
                    <a:pt x="355" y="434"/>
                  </a:cubicBezTo>
                  <a:cubicBezTo>
                    <a:pt x="364" y="443"/>
                    <a:pt x="381" y="434"/>
                    <a:pt x="373" y="417"/>
                  </a:cubicBezTo>
                  <a:cubicBezTo>
                    <a:pt x="373" y="372"/>
                    <a:pt x="373" y="372"/>
                    <a:pt x="373" y="372"/>
                  </a:cubicBezTo>
                  <a:cubicBezTo>
                    <a:pt x="373" y="364"/>
                    <a:pt x="390" y="346"/>
                    <a:pt x="399" y="337"/>
                  </a:cubicBezTo>
                  <a:cubicBezTo>
                    <a:pt x="443" y="328"/>
                    <a:pt x="443" y="328"/>
                    <a:pt x="443" y="328"/>
                  </a:cubicBezTo>
                  <a:cubicBezTo>
                    <a:pt x="452" y="319"/>
                    <a:pt x="461" y="311"/>
                    <a:pt x="443" y="301"/>
                  </a:cubicBezTo>
                  <a:close/>
                  <a:moveTo>
                    <a:pt x="257" y="346"/>
                  </a:moveTo>
                  <a:lnTo>
                    <a:pt x="257" y="346"/>
                  </a:lnTo>
                  <a:cubicBezTo>
                    <a:pt x="204" y="346"/>
                    <a:pt x="204" y="346"/>
                    <a:pt x="204" y="346"/>
                  </a:cubicBezTo>
                  <a:cubicBezTo>
                    <a:pt x="204" y="292"/>
                    <a:pt x="204" y="292"/>
                    <a:pt x="204" y="292"/>
                  </a:cubicBezTo>
                  <a:cubicBezTo>
                    <a:pt x="257" y="292"/>
                    <a:pt x="257" y="292"/>
                    <a:pt x="257" y="292"/>
                  </a:cubicBezTo>
                  <a:lnTo>
                    <a:pt x="257" y="346"/>
                  </a:lnTo>
                  <a:close/>
                  <a:moveTo>
                    <a:pt x="257" y="266"/>
                  </a:moveTo>
                  <a:lnTo>
                    <a:pt x="257" y="266"/>
                  </a:lnTo>
                  <a:cubicBezTo>
                    <a:pt x="204" y="266"/>
                    <a:pt x="204" y="266"/>
                    <a:pt x="204" y="266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57" y="133"/>
                    <a:pt x="257" y="133"/>
                    <a:pt x="257" y="133"/>
                  </a:cubicBezTo>
                  <a:lnTo>
                    <a:pt x="257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54">
              <a:extLst>
                <a:ext uri="{FF2B5EF4-FFF2-40B4-BE49-F238E27FC236}">
                  <a16:creationId xmlns:a16="http://schemas.microsoft.com/office/drawing/2014/main" xmlns="" id="{59299291-1D21-4B35-AEEA-B086FECE5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393" y="1528235"/>
              <a:ext cx="192881" cy="261938"/>
            </a:xfrm>
            <a:custGeom>
              <a:avLst/>
              <a:gdLst>
                <a:gd name="T0" fmla="*/ 346 w 355"/>
                <a:gd name="T1" fmla="*/ 132 h 487"/>
                <a:gd name="T2" fmla="*/ 346 w 355"/>
                <a:gd name="T3" fmla="*/ 132 h 487"/>
                <a:gd name="T4" fmla="*/ 116 w 355"/>
                <a:gd name="T5" fmla="*/ 17 h 487"/>
                <a:gd name="T6" fmla="*/ 9 w 355"/>
                <a:gd name="T7" fmla="*/ 53 h 487"/>
                <a:gd name="T8" fmla="*/ 0 w 355"/>
                <a:gd name="T9" fmla="*/ 79 h 487"/>
                <a:gd name="T10" fmla="*/ 9 w 355"/>
                <a:gd name="T11" fmla="*/ 345 h 487"/>
                <a:gd name="T12" fmla="*/ 18 w 355"/>
                <a:gd name="T13" fmla="*/ 363 h 487"/>
                <a:gd name="T14" fmla="*/ 222 w 355"/>
                <a:gd name="T15" fmla="*/ 486 h 487"/>
                <a:gd name="T16" fmla="*/ 231 w 355"/>
                <a:gd name="T17" fmla="*/ 486 h 487"/>
                <a:gd name="T18" fmla="*/ 240 w 355"/>
                <a:gd name="T19" fmla="*/ 486 h 487"/>
                <a:gd name="T20" fmla="*/ 248 w 355"/>
                <a:gd name="T21" fmla="*/ 478 h 487"/>
                <a:gd name="T22" fmla="*/ 248 w 355"/>
                <a:gd name="T23" fmla="*/ 203 h 487"/>
                <a:gd name="T24" fmla="*/ 240 w 355"/>
                <a:gd name="T25" fmla="*/ 185 h 487"/>
                <a:gd name="T26" fmla="*/ 44 w 355"/>
                <a:gd name="T27" fmla="*/ 70 h 487"/>
                <a:gd name="T28" fmla="*/ 71 w 355"/>
                <a:gd name="T29" fmla="*/ 53 h 487"/>
                <a:gd name="T30" fmla="*/ 107 w 355"/>
                <a:gd name="T31" fmla="*/ 44 h 487"/>
                <a:gd name="T32" fmla="*/ 301 w 355"/>
                <a:gd name="T33" fmla="*/ 150 h 487"/>
                <a:gd name="T34" fmla="*/ 310 w 355"/>
                <a:gd name="T35" fmla="*/ 159 h 487"/>
                <a:gd name="T36" fmla="*/ 310 w 355"/>
                <a:gd name="T37" fmla="*/ 425 h 487"/>
                <a:gd name="T38" fmla="*/ 328 w 355"/>
                <a:gd name="T39" fmla="*/ 442 h 487"/>
                <a:gd name="T40" fmla="*/ 354 w 355"/>
                <a:gd name="T41" fmla="*/ 425 h 487"/>
                <a:gd name="T42" fmla="*/ 354 w 355"/>
                <a:gd name="T43" fmla="*/ 141 h 487"/>
                <a:gd name="T44" fmla="*/ 346 w 355"/>
                <a:gd name="T45" fmla="*/ 13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AF3D46F1-420B-4572-8B6F-4195212B940A}"/>
                </a:ext>
              </a:extLst>
            </p:cNvPr>
            <p:cNvSpPr txBox="1"/>
            <p:nvPr/>
          </p:nvSpPr>
          <p:spPr>
            <a:xfrm>
              <a:off x="1246862" y="1363219"/>
              <a:ext cx="3206377" cy="54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0" defTabSz="1218565">
                <a:lnSpc>
                  <a:spcPct val="150000"/>
                </a:lnSpc>
                <a:spcBef>
                  <a:spcPts val="1000"/>
                </a:spcBef>
                <a:buNone/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宝宝克服分离焦虑，更快乐和适应地走进幼儿园，可以适当配合这些“课程”，给宝宝一些铺垫。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2D21014-DF10-43B9-975C-2296C1B97659}"/>
                </a:ext>
              </a:extLst>
            </p:cNvPr>
            <p:cNvSpPr txBox="1"/>
            <p:nvPr/>
          </p:nvSpPr>
          <p:spPr>
            <a:xfrm>
              <a:off x="1246861" y="2484079"/>
              <a:ext cx="3206377" cy="828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788"/>
                </a:spcBef>
              </a:pPr>
              <a:r>
                <a:rPr lang="zh-CN" altLang="en-US" sz="1400" dirty="0">
                  <a:cs typeface="+mn-ea"/>
                  <a:sym typeface="+mn-lt"/>
                </a:rPr>
                <a:t>“不在身边依然关心”</a:t>
              </a:r>
              <a:r>
                <a:rPr lang="en-US" altLang="zh-CN" sz="1400" dirty="0">
                  <a:cs typeface="+mn-ea"/>
                  <a:sym typeface="+mn-lt"/>
                </a:rPr>
                <a:t>——</a:t>
              </a:r>
              <a:r>
                <a:rPr lang="zh-CN" altLang="en-US" sz="1400" dirty="0">
                  <a:cs typeface="+mn-ea"/>
                  <a:sym typeface="+mn-lt"/>
                </a:rPr>
                <a:t>虽然妈妈不能往幼儿园给你打电话，但是老师会记录下你一天的生活告诉妈妈，妈妈总是每时每刻都在想着你。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B0E763C8-4FF8-4329-915E-5811CD823DD9}"/>
                </a:ext>
              </a:extLst>
            </p:cNvPr>
            <p:cNvSpPr txBox="1"/>
            <p:nvPr/>
          </p:nvSpPr>
          <p:spPr>
            <a:xfrm>
              <a:off x="1298059" y="3779395"/>
              <a:ext cx="3206377" cy="54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0" defTabSz="1218565">
                <a:lnSpc>
                  <a:spcPct val="150000"/>
                </a:lnSpc>
                <a:spcBef>
                  <a:spcPts val="1000"/>
                </a:spcBef>
                <a:buNone/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“爸爸妈妈的信任”</a:t>
              </a:r>
              <a:r>
                <a:rPr lang="en-US" altLang="zh-CN" sz="1400" dirty="0">
                  <a:cs typeface="+mn-ea"/>
                  <a:sym typeface="+mn-lt"/>
                </a:rPr>
                <a:t>——</a:t>
              </a:r>
              <a:r>
                <a:rPr lang="zh-CN" altLang="en-US" sz="1400" dirty="0">
                  <a:cs typeface="+mn-ea"/>
                  <a:sym typeface="+mn-lt"/>
                </a:rPr>
                <a:t>幼儿园里你会是最棒的一个独自睡午觉的小伙子，妈妈相信你！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8C7329C1-E27E-470F-8E3E-C92B374A67DC}"/>
                </a:ext>
              </a:extLst>
            </p:cNvPr>
            <p:cNvSpPr txBox="1"/>
            <p:nvPr/>
          </p:nvSpPr>
          <p:spPr>
            <a:xfrm>
              <a:off x="5404244" y="1257400"/>
              <a:ext cx="3206377" cy="828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788"/>
                </a:spcBef>
              </a:pPr>
              <a:r>
                <a:rPr lang="zh-CN" altLang="en-US" sz="1400" dirty="0">
                  <a:cs typeface="+mn-ea"/>
                  <a:sym typeface="+mn-lt"/>
                </a:rPr>
                <a:t>“分离之后会再见”</a:t>
              </a:r>
              <a:r>
                <a:rPr lang="en-US" altLang="zh-CN" sz="1400" dirty="0">
                  <a:cs typeface="+mn-ea"/>
                  <a:sym typeface="+mn-lt"/>
                </a:rPr>
                <a:t>——</a:t>
              </a:r>
              <a:r>
                <a:rPr lang="zh-CN" altLang="en-US" sz="1400" dirty="0">
                  <a:cs typeface="+mn-ea"/>
                  <a:sym typeface="+mn-lt"/>
                </a:rPr>
                <a:t>等你上了幼儿园，就像你去上班，晚上下班就可以再看见妈妈了。就像现在妈妈早晨上班，下班回来抱你一样。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AE2C5872-E7EC-4D54-86A8-9E15BE93B0F6}"/>
                </a:ext>
              </a:extLst>
            </p:cNvPr>
            <p:cNvSpPr txBox="1"/>
            <p:nvPr/>
          </p:nvSpPr>
          <p:spPr>
            <a:xfrm>
              <a:off x="5506138" y="2465515"/>
              <a:ext cx="3206377" cy="828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0" defTabSz="1218565">
                <a:lnSpc>
                  <a:spcPct val="150000"/>
                </a:lnSpc>
                <a:spcBef>
                  <a:spcPts val="1000"/>
                </a:spcBef>
                <a:buNone/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“和其他人在一起也高兴”</a:t>
              </a:r>
              <a:r>
                <a:rPr lang="en-US" altLang="zh-CN" sz="1400" dirty="0">
                  <a:cs typeface="+mn-ea"/>
                  <a:sym typeface="+mn-lt"/>
                </a:rPr>
                <a:t>——</a:t>
              </a:r>
              <a:r>
                <a:rPr lang="zh-CN" altLang="en-US" sz="1400" dirty="0">
                  <a:cs typeface="+mn-ea"/>
                  <a:sym typeface="+mn-lt"/>
                </a:rPr>
                <a:t>在幼儿园会有很多小朋友，有很多好玩儿的玩具，那都是妈妈买不到的。你到时每天给我讲你玩儿得多高兴。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3F29FD9E-AE52-4A42-960F-B06CD6963535}"/>
                </a:ext>
              </a:extLst>
            </p:cNvPr>
            <p:cNvSpPr txBox="1"/>
            <p:nvPr/>
          </p:nvSpPr>
          <p:spPr>
            <a:xfrm>
              <a:off x="5528375" y="3677313"/>
              <a:ext cx="3206377" cy="828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788"/>
                </a:spcBef>
              </a:pPr>
              <a:r>
                <a:rPr lang="zh-CN" altLang="en-US" sz="1400" dirty="0">
                  <a:cs typeface="+mn-ea"/>
                  <a:sym typeface="+mn-lt"/>
                </a:rPr>
                <a:t>孩子每次放假回家后以孩子为中心 ， 不要过分唠叨，掩藏负面情绪，作好后勤工作，饮食要有豆类、蔬菜、水果、谷类、鱼。</a:t>
              </a:r>
              <a:endPara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3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分离焦虑期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97930C4-3935-4AAC-83CF-DF3EC6EB44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85177" y="5683835"/>
            <a:ext cx="2057396" cy="997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9E644E2-9BFB-4AA9-8524-E3226B4C94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3080" y="5084499"/>
            <a:ext cx="1350681" cy="162653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AEB6EA0F-3346-4705-BE14-FE335CEEC482}"/>
              </a:ext>
            </a:extLst>
          </p:cNvPr>
          <p:cNvGrpSpPr/>
          <p:nvPr/>
        </p:nvGrpSpPr>
        <p:grpSpPr>
          <a:xfrm>
            <a:off x="1708356" y="1696076"/>
            <a:ext cx="1271974" cy="1198168"/>
            <a:chOff x="2054543" y="2926081"/>
            <a:chExt cx="1271974" cy="1198168"/>
          </a:xfrm>
        </p:grpSpPr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xmlns="" id="{6E6B5EAA-E228-44B8-96A8-C541CE34E3E4}"/>
                </a:ext>
              </a:extLst>
            </p:cNvPr>
            <p:cNvSpPr/>
            <p:nvPr/>
          </p:nvSpPr>
          <p:spPr>
            <a:xfrm>
              <a:off x="2054543" y="2926081"/>
              <a:ext cx="1271974" cy="1096529"/>
            </a:xfrm>
            <a:prstGeom prst="triangle">
              <a:avLst/>
            </a:prstGeom>
            <a:solidFill>
              <a:srgbClr val="F7A628"/>
            </a:solidFill>
            <a:ln>
              <a:noFill/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D095448D-09B3-4130-8376-261628BB9920}"/>
                </a:ext>
              </a:extLst>
            </p:cNvPr>
            <p:cNvSpPr/>
            <p:nvPr/>
          </p:nvSpPr>
          <p:spPr>
            <a:xfrm>
              <a:off x="2339671" y="3108586"/>
              <a:ext cx="67358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7E98B44-E2A6-442A-BB58-25A3E00E7626}"/>
              </a:ext>
            </a:extLst>
          </p:cNvPr>
          <p:cNvSpPr/>
          <p:nvPr/>
        </p:nvSpPr>
        <p:spPr>
          <a:xfrm>
            <a:off x="1269166" y="3218738"/>
            <a:ext cx="2150354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自豪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我已经长大了，所以我要上幼儿园了！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96EB3E65-686A-4002-9197-1B98FF8EB4E1}"/>
              </a:ext>
            </a:extLst>
          </p:cNvPr>
          <p:cNvGrpSpPr/>
          <p:nvPr/>
        </p:nvGrpSpPr>
        <p:grpSpPr>
          <a:xfrm>
            <a:off x="4273530" y="1696076"/>
            <a:ext cx="1271974" cy="1198168"/>
            <a:chOff x="4619717" y="2926081"/>
            <a:chExt cx="1271974" cy="1198168"/>
          </a:xfrm>
        </p:grpSpPr>
        <p:sp>
          <p:nvSpPr>
            <p:cNvPr id="16" name="等腰三角形 15">
              <a:extLst>
                <a:ext uri="{FF2B5EF4-FFF2-40B4-BE49-F238E27FC236}">
                  <a16:creationId xmlns:a16="http://schemas.microsoft.com/office/drawing/2014/main" xmlns="" id="{AA1C6F5F-B472-42EA-8E75-ECC357DA0BD8}"/>
                </a:ext>
              </a:extLst>
            </p:cNvPr>
            <p:cNvSpPr/>
            <p:nvPr/>
          </p:nvSpPr>
          <p:spPr>
            <a:xfrm>
              <a:off x="4619717" y="2926081"/>
              <a:ext cx="1271974" cy="1096529"/>
            </a:xfrm>
            <a:prstGeom prst="triangle">
              <a:avLst/>
            </a:prstGeom>
            <a:solidFill>
              <a:srgbClr val="FE5858"/>
            </a:solidFill>
            <a:ln>
              <a:noFill/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85AA94DD-5804-4E51-ACFB-34F1FE64F503}"/>
                </a:ext>
              </a:extLst>
            </p:cNvPr>
            <p:cNvSpPr/>
            <p:nvPr/>
          </p:nvSpPr>
          <p:spPr>
            <a:xfrm>
              <a:off x="4904845" y="3108586"/>
              <a:ext cx="67358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2184126F-61DF-4260-AF43-41A8BCD20117}"/>
              </a:ext>
            </a:extLst>
          </p:cNvPr>
          <p:cNvGrpSpPr/>
          <p:nvPr/>
        </p:nvGrpSpPr>
        <p:grpSpPr>
          <a:xfrm>
            <a:off x="6580511" y="1696076"/>
            <a:ext cx="1271974" cy="1198168"/>
            <a:chOff x="6926698" y="2926081"/>
            <a:chExt cx="1271974" cy="1198168"/>
          </a:xfrm>
        </p:grpSpPr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xmlns="" id="{85A9CE34-A1AA-401E-B579-1C03BD8210E5}"/>
                </a:ext>
              </a:extLst>
            </p:cNvPr>
            <p:cNvSpPr/>
            <p:nvPr/>
          </p:nvSpPr>
          <p:spPr>
            <a:xfrm>
              <a:off x="6926698" y="2926081"/>
              <a:ext cx="1271974" cy="1096529"/>
            </a:xfrm>
            <a:prstGeom prst="triangle">
              <a:avLst/>
            </a:prstGeom>
            <a:solidFill>
              <a:srgbClr val="24A8A6"/>
            </a:solidFill>
            <a:ln>
              <a:noFill/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22CF2512-1F19-4F1E-8E88-4E48F8B5FAC3}"/>
                </a:ext>
              </a:extLst>
            </p:cNvPr>
            <p:cNvSpPr/>
            <p:nvPr/>
          </p:nvSpPr>
          <p:spPr>
            <a:xfrm>
              <a:off x="7211826" y="3108586"/>
              <a:ext cx="67358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5D2CE9BA-37CC-41FC-AE1C-870ABB92D826}"/>
              </a:ext>
            </a:extLst>
          </p:cNvPr>
          <p:cNvSpPr/>
          <p:nvPr/>
        </p:nvSpPr>
        <p:spPr>
          <a:xfrm>
            <a:off x="3835518" y="3218738"/>
            <a:ext cx="2150354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向往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幼儿园里可以学好多本领，还有很多小朋友一起做游戏，可开心！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E555F609-5DDF-44B0-B7A4-AE9A42F4199D}"/>
              </a:ext>
            </a:extLst>
          </p:cNvPr>
          <p:cNvSpPr/>
          <p:nvPr/>
        </p:nvSpPr>
        <p:spPr>
          <a:xfrm>
            <a:off x="6190511" y="3218738"/>
            <a:ext cx="2150354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熟悉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我知道幼儿园是什么样子，做什么事情，妈妈都告诉过我。 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B1AF19F5-3DCC-4AC2-81BF-0A616AA1274E}"/>
              </a:ext>
            </a:extLst>
          </p:cNvPr>
          <p:cNvGrpSpPr/>
          <p:nvPr/>
        </p:nvGrpSpPr>
        <p:grpSpPr>
          <a:xfrm>
            <a:off x="8887492" y="1696076"/>
            <a:ext cx="1271974" cy="1198168"/>
            <a:chOff x="2054543" y="2926081"/>
            <a:chExt cx="1271974" cy="1198168"/>
          </a:xfrm>
        </p:grpSpPr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xmlns="" id="{A7DD58D5-A5D1-423D-A1FF-88F2DCC55DE6}"/>
                </a:ext>
              </a:extLst>
            </p:cNvPr>
            <p:cNvSpPr/>
            <p:nvPr/>
          </p:nvSpPr>
          <p:spPr>
            <a:xfrm>
              <a:off x="2054543" y="2926081"/>
              <a:ext cx="1271974" cy="1096529"/>
            </a:xfrm>
            <a:prstGeom prst="triangle">
              <a:avLst/>
            </a:prstGeom>
            <a:solidFill>
              <a:srgbClr val="F7A628"/>
            </a:solidFill>
            <a:ln>
              <a:noFill/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08C179B3-6168-4200-AF12-4B20E874D627}"/>
                </a:ext>
              </a:extLst>
            </p:cNvPr>
            <p:cNvSpPr/>
            <p:nvPr/>
          </p:nvSpPr>
          <p:spPr>
            <a:xfrm>
              <a:off x="2339671" y="3108586"/>
              <a:ext cx="67358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66182C41-363C-4944-9110-A9B8A4383634}"/>
              </a:ext>
            </a:extLst>
          </p:cNvPr>
          <p:cNvSpPr/>
          <p:nvPr/>
        </p:nvSpPr>
        <p:spPr>
          <a:xfrm>
            <a:off x="8577009" y="3218738"/>
            <a:ext cx="2150354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安心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爸爸妈妈很爱我，老师也会喜欢我。 </a:t>
            </a:r>
          </a:p>
        </p:txBody>
      </p:sp>
      <p:sp>
        <p:nvSpPr>
          <p:cNvPr id="27" name="TextBox 30">
            <a:extLst>
              <a:ext uri="{FF2B5EF4-FFF2-40B4-BE49-F238E27FC236}">
                <a16:creationId xmlns:a16="http://schemas.microsoft.com/office/drawing/2014/main" xmlns="" id="{1FAECF69-DA7E-477F-8059-74D8AD4335B0}"/>
              </a:ext>
            </a:extLst>
          </p:cNvPr>
          <p:cNvSpPr txBox="1"/>
          <p:nvPr/>
        </p:nvSpPr>
        <p:spPr>
          <a:xfrm>
            <a:off x="1249152" y="4485745"/>
            <a:ext cx="969369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给孩子一份安心       相信孩子，相信老师</a:t>
            </a:r>
          </a:p>
        </p:txBody>
      </p:sp>
    </p:spTree>
    <p:extLst>
      <p:ext uri="{BB962C8B-B14F-4D97-AF65-F5344CB8AC3E}">
        <p14:creationId xmlns:p14="http://schemas.microsoft.com/office/powerpoint/2010/main" val="405303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分离焦虑期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EF90F91-2A49-436C-B6AD-588207F1AC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5941" y="1889902"/>
            <a:ext cx="2794000" cy="3440441"/>
          </a:xfrm>
          <a:custGeom>
            <a:avLst/>
            <a:gdLst>
              <a:gd name="connsiteX0" fmla="*/ 120226 w 2794000"/>
              <a:gd name="connsiteY0" fmla="*/ 0 h 3440441"/>
              <a:gd name="connsiteX1" fmla="*/ 2673774 w 2794000"/>
              <a:gd name="connsiteY1" fmla="*/ 0 h 3440441"/>
              <a:gd name="connsiteX2" fmla="*/ 2794000 w 2794000"/>
              <a:gd name="connsiteY2" fmla="*/ 120226 h 3440441"/>
              <a:gd name="connsiteX3" fmla="*/ 2794000 w 2794000"/>
              <a:gd name="connsiteY3" fmla="*/ 3320215 h 3440441"/>
              <a:gd name="connsiteX4" fmla="*/ 2673774 w 2794000"/>
              <a:gd name="connsiteY4" fmla="*/ 3440441 h 3440441"/>
              <a:gd name="connsiteX5" fmla="*/ 120226 w 2794000"/>
              <a:gd name="connsiteY5" fmla="*/ 3440441 h 3440441"/>
              <a:gd name="connsiteX6" fmla="*/ 0 w 2794000"/>
              <a:gd name="connsiteY6" fmla="*/ 3320215 h 3440441"/>
              <a:gd name="connsiteX7" fmla="*/ 0 w 2794000"/>
              <a:gd name="connsiteY7" fmla="*/ 120226 h 3440441"/>
              <a:gd name="connsiteX8" fmla="*/ 120226 w 2794000"/>
              <a:gd name="connsiteY8" fmla="*/ 0 h 344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0" h="3440441">
                <a:moveTo>
                  <a:pt x="120226" y="0"/>
                </a:moveTo>
                <a:lnTo>
                  <a:pt x="2673774" y="0"/>
                </a:lnTo>
                <a:cubicBezTo>
                  <a:pt x="2740173" y="0"/>
                  <a:pt x="2794000" y="53827"/>
                  <a:pt x="2794000" y="120226"/>
                </a:cubicBezTo>
                <a:lnTo>
                  <a:pt x="2794000" y="3320215"/>
                </a:lnTo>
                <a:cubicBezTo>
                  <a:pt x="2794000" y="3386614"/>
                  <a:pt x="2740173" y="3440441"/>
                  <a:pt x="2673774" y="3440441"/>
                </a:cubicBezTo>
                <a:lnTo>
                  <a:pt x="120226" y="3440441"/>
                </a:lnTo>
                <a:cubicBezTo>
                  <a:pt x="53827" y="3440441"/>
                  <a:pt x="0" y="3386614"/>
                  <a:pt x="0" y="3320215"/>
                </a:cubicBezTo>
                <a:lnTo>
                  <a:pt x="0" y="120226"/>
                </a:lnTo>
                <a:cubicBezTo>
                  <a:pt x="0" y="53827"/>
                  <a:pt x="53827" y="0"/>
                  <a:pt x="120226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04DB8E1-0C6F-4E9C-8D4D-D54CE6F3DAB2}"/>
              </a:ext>
            </a:extLst>
          </p:cNvPr>
          <p:cNvSpPr/>
          <p:nvPr/>
        </p:nvSpPr>
        <p:spPr>
          <a:xfrm>
            <a:off x="4938951" y="2850922"/>
            <a:ext cx="6127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“看你这么调皮，送你到幼儿园去，叫老师好好收拾你”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“你再不听话，就把你送到幼儿园，让老师把你关起来”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“唉！到幼儿园你就没这么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自由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了。” 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79E6D7A9-4D53-4C0F-9CCC-761C675E41F6}"/>
              </a:ext>
            </a:extLst>
          </p:cNvPr>
          <p:cNvGrpSpPr/>
          <p:nvPr/>
        </p:nvGrpSpPr>
        <p:grpSpPr>
          <a:xfrm>
            <a:off x="4848726" y="2272394"/>
            <a:ext cx="2906387" cy="500623"/>
            <a:chOff x="4956216" y="2759411"/>
            <a:chExt cx="2906387" cy="585134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3D2FF26F-8D27-483B-BD35-BC8AAD5E14DE}"/>
                </a:ext>
              </a:extLst>
            </p:cNvPr>
            <p:cNvSpPr/>
            <p:nvPr/>
          </p:nvSpPr>
          <p:spPr>
            <a:xfrm>
              <a:off x="4956216" y="2759411"/>
              <a:ext cx="2906387" cy="585134"/>
            </a:xfrm>
            <a:prstGeom prst="roundRect">
              <a:avLst>
                <a:gd name="adj" fmla="val 14497"/>
              </a:avLst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DBD22241-2CD5-4C48-86F2-1D41B1C3E340}"/>
                </a:ext>
              </a:extLst>
            </p:cNvPr>
            <p:cNvSpPr txBox="1"/>
            <p:nvPr/>
          </p:nvSpPr>
          <p:spPr>
            <a:xfrm>
              <a:off x="5355274" y="2759411"/>
              <a:ext cx="2108269" cy="539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600" dirty="0">
                  <a:solidFill>
                    <a:schemeClr val="bg1"/>
                  </a:solidFill>
                  <a:cs typeface="+mn-ea"/>
                  <a:sym typeface="+mn-lt"/>
                </a:rPr>
                <a:t>不可说的话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60F11EA4-5D7C-4704-AC62-57D205592EB3}"/>
              </a:ext>
            </a:extLst>
          </p:cNvPr>
          <p:cNvSpPr/>
          <p:nvPr/>
        </p:nvSpPr>
        <p:spPr>
          <a:xfrm>
            <a:off x="4550552" y="4110718"/>
            <a:ext cx="6127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幼儿园的工作是繁琐的，但我们一直在努力做到最好，我们对孩子有信心，在工作中，老师难免有疏忽照顾不到的地方，请家长及时和我们沟通、指正、以便及时解决，把工作做得更好！</a:t>
            </a:r>
          </a:p>
        </p:txBody>
      </p:sp>
      <p:sp>
        <p:nvSpPr>
          <p:cNvPr id="12" name="right-quote-sign_56826">
            <a:extLst>
              <a:ext uri="{FF2B5EF4-FFF2-40B4-BE49-F238E27FC236}">
                <a16:creationId xmlns:a16="http://schemas.microsoft.com/office/drawing/2014/main" xmlns="" id="{5599552E-1945-48CA-9620-652039C934F4}"/>
              </a:ext>
            </a:extLst>
          </p:cNvPr>
          <p:cNvSpPr/>
          <p:nvPr/>
        </p:nvSpPr>
        <p:spPr>
          <a:xfrm>
            <a:off x="9612684" y="1588812"/>
            <a:ext cx="709964" cy="683582"/>
          </a:xfrm>
          <a:custGeom>
            <a:avLst/>
            <a:gdLst>
              <a:gd name="connsiteX0" fmla="*/ 387182 w 607899"/>
              <a:gd name="connsiteY0" fmla="*/ 0 h 535760"/>
              <a:gd name="connsiteX1" fmla="*/ 576756 w 607899"/>
              <a:gd name="connsiteY1" fmla="*/ 0 h 535760"/>
              <a:gd name="connsiteX2" fmla="*/ 607899 w 607899"/>
              <a:gd name="connsiteY2" fmla="*/ 31095 h 535760"/>
              <a:gd name="connsiteX3" fmla="*/ 607899 w 607899"/>
              <a:gd name="connsiteY3" fmla="*/ 179895 h 535760"/>
              <a:gd name="connsiteX4" fmla="*/ 588633 w 607899"/>
              <a:gd name="connsiteY4" fmla="*/ 352227 h 535760"/>
              <a:gd name="connsiteX5" fmla="*/ 517368 w 607899"/>
              <a:gd name="connsiteY5" fmla="*/ 465449 h 535760"/>
              <a:gd name="connsiteX6" fmla="*/ 412808 w 607899"/>
              <a:gd name="connsiteY6" fmla="*/ 533196 h 535760"/>
              <a:gd name="connsiteX7" fmla="*/ 372219 w 607899"/>
              <a:gd name="connsiteY7" fmla="*/ 517975 h 535760"/>
              <a:gd name="connsiteX8" fmla="*/ 349773 w 607899"/>
              <a:gd name="connsiteY8" fmla="*/ 470679 h 535760"/>
              <a:gd name="connsiteX9" fmla="*/ 365251 w 607899"/>
              <a:gd name="connsiteY9" fmla="*/ 428891 h 535760"/>
              <a:gd name="connsiteX10" fmla="*/ 443390 w 607899"/>
              <a:gd name="connsiteY10" fmla="*/ 370529 h 535760"/>
              <a:gd name="connsiteX11" fmla="*/ 477901 w 607899"/>
              <a:gd name="connsiteY11" fmla="*/ 251471 h 535760"/>
              <a:gd name="connsiteX12" fmla="*/ 387182 w 607899"/>
              <a:gd name="connsiteY12" fmla="*/ 251471 h 535760"/>
              <a:gd name="connsiteX13" fmla="*/ 356039 w 607899"/>
              <a:gd name="connsiteY13" fmla="*/ 220375 h 535760"/>
              <a:gd name="connsiteX14" fmla="*/ 356039 w 607899"/>
              <a:gd name="connsiteY14" fmla="*/ 31095 h 535760"/>
              <a:gd name="connsiteX15" fmla="*/ 387182 w 607899"/>
              <a:gd name="connsiteY15" fmla="*/ 0 h 535760"/>
              <a:gd name="connsiteX16" fmla="*/ 40424 w 607899"/>
              <a:gd name="connsiteY16" fmla="*/ 0 h 535760"/>
              <a:gd name="connsiteX17" fmla="*/ 229998 w 607899"/>
              <a:gd name="connsiteY17" fmla="*/ 0 h 535760"/>
              <a:gd name="connsiteX18" fmla="*/ 261141 w 607899"/>
              <a:gd name="connsiteY18" fmla="*/ 31094 h 535760"/>
              <a:gd name="connsiteX19" fmla="*/ 261141 w 607899"/>
              <a:gd name="connsiteY19" fmla="*/ 179887 h 535760"/>
              <a:gd name="connsiteX20" fmla="*/ 241875 w 607899"/>
              <a:gd name="connsiteY20" fmla="*/ 352631 h 535760"/>
              <a:gd name="connsiteX21" fmla="*/ 170189 w 607899"/>
              <a:gd name="connsiteY21" fmla="*/ 465428 h 535760"/>
              <a:gd name="connsiteX22" fmla="*/ 66144 w 607899"/>
              <a:gd name="connsiteY22" fmla="*/ 533032 h 535760"/>
              <a:gd name="connsiteX23" fmla="*/ 25414 w 607899"/>
              <a:gd name="connsiteY23" fmla="*/ 517859 h 535760"/>
              <a:gd name="connsiteX24" fmla="*/ 3015 w 607899"/>
              <a:gd name="connsiteY24" fmla="*/ 470657 h 535760"/>
              <a:gd name="connsiteX25" fmla="*/ 18493 w 607899"/>
              <a:gd name="connsiteY25" fmla="*/ 428872 h 535760"/>
              <a:gd name="connsiteX26" fmla="*/ 96632 w 607899"/>
              <a:gd name="connsiteY26" fmla="*/ 370513 h 535760"/>
              <a:gd name="connsiteX27" fmla="*/ 131143 w 607899"/>
              <a:gd name="connsiteY27" fmla="*/ 251459 h 535760"/>
              <a:gd name="connsiteX28" fmla="*/ 40424 w 607899"/>
              <a:gd name="connsiteY28" fmla="*/ 251459 h 535760"/>
              <a:gd name="connsiteX29" fmla="*/ 9281 w 607899"/>
              <a:gd name="connsiteY29" fmla="*/ 220365 h 535760"/>
              <a:gd name="connsiteX30" fmla="*/ 9281 w 607899"/>
              <a:gd name="connsiteY30" fmla="*/ 31094 h 535760"/>
              <a:gd name="connsiteX31" fmla="*/ 40424 w 607899"/>
              <a:gd name="connsiteY31" fmla="*/ 0 h 5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899" h="535760">
                <a:moveTo>
                  <a:pt x="387182" y="0"/>
                </a:moveTo>
                <a:lnTo>
                  <a:pt x="576756" y="0"/>
                </a:lnTo>
                <a:cubicBezTo>
                  <a:pt x="593964" y="0"/>
                  <a:pt x="607899" y="13914"/>
                  <a:pt x="607899" y="31095"/>
                </a:cubicBezTo>
                <a:lnTo>
                  <a:pt x="607899" y="179895"/>
                </a:lnTo>
                <a:cubicBezTo>
                  <a:pt x="607899" y="252731"/>
                  <a:pt x="601493" y="310113"/>
                  <a:pt x="588633" y="352227"/>
                </a:cubicBezTo>
                <a:cubicBezTo>
                  <a:pt x="575820" y="394294"/>
                  <a:pt x="552065" y="432020"/>
                  <a:pt x="517368" y="465449"/>
                </a:cubicBezTo>
                <a:cubicBezTo>
                  <a:pt x="488937" y="492856"/>
                  <a:pt x="454099" y="515361"/>
                  <a:pt x="412808" y="533196"/>
                </a:cubicBezTo>
                <a:cubicBezTo>
                  <a:pt x="397377" y="539826"/>
                  <a:pt x="379467" y="533196"/>
                  <a:pt x="372219" y="517975"/>
                </a:cubicBezTo>
                <a:lnTo>
                  <a:pt x="349773" y="470679"/>
                </a:lnTo>
                <a:cubicBezTo>
                  <a:pt x="342291" y="454851"/>
                  <a:pt x="349212" y="435941"/>
                  <a:pt x="365251" y="428891"/>
                </a:cubicBezTo>
                <a:cubicBezTo>
                  <a:pt x="400089" y="413530"/>
                  <a:pt x="426182" y="394061"/>
                  <a:pt x="443390" y="370529"/>
                </a:cubicBezTo>
                <a:cubicBezTo>
                  <a:pt x="465181" y="340695"/>
                  <a:pt x="476732" y="301055"/>
                  <a:pt x="477901" y="251471"/>
                </a:cubicBezTo>
                <a:lnTo>
                  <a:pt x="387182" y="251471"/>
                </a:lnTo>
                <a:cubicBezTo>
                  <a:pt x="369974" y="251471"/>
                  <a:pt x="356039" y="237557"/>
                  <a:pt x="356039" y="220375"/>
                </a:cubicBezTo>
                <a:lnTo>
                  <a:pt x="356039" y="31095"/>
                </a:lnTo>
                <a:cubicBezTo>
                  <a:pt x="356039" y="13914"/>
                  <a:pt x="369974" y="0"/>
                  <a:pt x="387182" y="0"/>
                </a:cubicBezTo>
                <a:close/>
                <a:moveTo>
                  <a:pt x="40424" y="0"/>
                </a:moveTo>
                <a:lnTo>
                  <a:pt x="229998" y="0"/>
                </a:lnTo>
                <a:cubicBezTo>
                  <a:pt x="247206" y="0"/>
                  <a:pt x="261141" y="13913"/>
                  <a:pt x="261141" y="31094"/>
                </a:cubicBezTo>
                <a:lnTo>
                  <a:pt x="261141" y="179887"/>
                </a:lnTo>
                <a:cubicBezTo>
                  <a:pt x="261141" y="253280"/>
                  <a:pt x="254735" y="310846"/>
                  <a:pt x="241875" y="352631"/>
                </a:cubicBezTo>
                <a:cubicBezTo>
                  <a:pt x="229062" y="394417"/>
                  <a:pt x="205167" y="432000"/>
                  <a:pt x="170189" y="465428"/>
                </a:cubicBezTo>
                <a:cubicBezTo>
                  <a:pt x="141571" y="492741"/>
                  <a:pt x="106920" y="515291"/>
                  <a:pt x="66144" y="533032"/>
                </a:cubicBezTo>
                <a:cubicBezTo>
                  <a:pt x="50665" y="539755"/>
                  <a:pt x="32662" y="533032"/>
                  <a:pt x="25414" y="517859"/>
                </a:cubicBezTo>
                <a:lnTo>
                  <a:pt x="3015" y="470657"/>
                </a:lnTo>
                <a:cubicBezTo>
                  <a:pt x="-4467" y="454830"/>
                  <a:pt x="2454" y="435922"/>
                  <a:pt x="18493" y="428872"/>
                </a:cubicBezTo>
                <a:cubicBezTo>
                  <a:pt x="53331" y="413512"/>
                  <a:pt x="79424" y="394043"/>
                  <a:pt x="96632" y="370513"/>
                </a:cubicBezTo>
                <a:cubicBezTo>
                  <a:pt x="118423" y="340679"/>
                  <a:pt x="129974" y="301041"/>
                  <a:pt x="131143" y="251459"/>
                </a:cubicBezTo>
                <a:lnTo>
                  <a:pt x="40424" y="251459"/>
                </a:lnTo>
                <a:cubicBezTo>
                  <a:pt x="23216" y="251459"/>
                  <a:pt x="9281" y="237546"/>
                  <a:pt x="9281" y="220365"/>
                </a:cubicBezTo>
                <a:lnTo>
                  <a:pt x="9281" y="31094"/>
                </a:lnTo>
                <a:cubicBezTo>
                  <a:pt x="9281" y="13913"/>
                  <a:pt x="23216" y="0"/>
                  <a:pt x="40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07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011626B-7D78-40E1-9245-33E39C3657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71" y="1865317"/>
            <a:ext cx="10758516" cy="17215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D7ACBFB-D96D-4DF6-A577-CDC3E1CA4D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2754" y="382134"/>
            <a:ext cx="3710551" cy="7218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C939DC5-343F-4A88-936F-48AA4EEA7D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18AAAEFB-BFEA-4577-990C-931840A372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6E6959B-2AE9-4D30-9DCA-3AF8323B23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副标题 2">
            <a:extLst>
              <a:ext uri="{FF2B5EF4-FFF2-40B4-BE49-F238E27FC236}">
                <a16:creationId xmlns:a16="http://schemas.microsoft.com/office/drawing/2014/main" xmlns="" id="{8D8BCDE6-B6BA-4D31-9876-0AA0920BC181}"/>
              </a:ext>
            </a:extLst>
          </p:cNvPr>
          <p:cNvSpPr txBox="1">
            <a:spLocks/>
          </p:cNvSpPr>
          <p:nvPr/>
        </p:nvSpPr>
        <p:spPr>
          <a:xfrm>
            <a:off x="4343399" y="3672098"/>
            <a:ext cx="3529263" cy="4631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5858"/>
                </a:solidFill>
                <a:effectLst/>
                <a:uLnTx/>
                <a:uFillTx/>
                <a:cs typeface="+mn-ea"/>
                <a:sym typeface="+mn-lt"/>
              </a:rPr>
              <a:t>幼儿园新生家长会</a:t>
            </a:r>
          </a:p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DB010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07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18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E0B4FD8-4331-40D4-B926-746D69171C78}"/>
              </a:ext>
            </a:extLst>
          </p:cNvPr>
          <p:cNvGrpSpPr/>
          <p:nvPr/>
        </p:nvGrpSpPr>
        <p:grpSpPr>
          <a:xfrm flipH="1">
            <a:off x="878304" y="979551"/>
            <a:ext cx="10034338" cy="4263116"/>
            <a:chOff x="1091544" y="772932"/>
            <a:chExt cx="9616225" cy="5409894"/>
          </a:xfrm>
          <a:solidFill>
            <a:srgbClr val="F7A628"/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1F2E8605-1589-4EE5-A5A4-7BAA94D3BDA4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AACC2EC0-404D-4A1A-8F03-2AF37E11FB00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FBF20EFB-644E-4E6A-BDC8-111AB2372B07}"/>
              </a:ext>
            </a:extLst>
          </p:cNvPr>
          <p:cNvSpPr/>
          <p:nvPr/>
        </p:nvSpPr>
        <p:spPr>
          <a:xfrm>
            <a:off x="1132025" y="1251763"/>
            <a:ext cx="316456" cy="31645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9091580D-6848-435F-90C6-E5A82E0D151D}"/>
              </a:ext>
            </a:extLst>
          </p:cNvPr>
          <p:cNvSpPr/>
          <p:nvPr/>
        </p:nvSpPr>
        <p:spPr>
          <a:xfrm rot="21420852">
            <a:off x="1690034" y="1207536"/>
            <a:ext cx="8848990" cy="3652671"/>
          </a:xfrm>
          <a:prstGeom prst="roundRect">
            <a:avLst>
              <a:gd name="adj" fmla="val 4683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46300870-8E2A-4A1B-B729-319FBAD31795}"/>
              </a:ext>
            </a:extLst>
          </p:cNvPr>
          <p:cNvSpPr/>
          <p:nvPr/>
        </p:nvSpPr>
        <p:spPr>
          <a:xfrm>
            <a:off x="1843203" y="1329222"/>
            <a:ext cx="8848990" cy="3652671"/>
          </a:xfrm>
          <a:prstGeom prst="roundRect">
            <a:avLst>
              <a:gd name="adj" fmla="val 585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0BBC818-BE86-452B-8FB8-611D5DE6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4C70261-7A33-43E8-8F37-A5FE21C84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7CC385E-939D-4782-82A0-167787ADD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xmlns="" id="{4C4668F2-9819-487D-93FC-27945C497BD2}"/>
              </a:ext>
            </a:extLst>
          </p:cNvPr>
          <p:cNvSpPr txBox="1"/>
          <p:nvPr/>
        </p:nvSpPr>
        <p:spPr>
          <a:xfrm>
            <a:off x="4409288" y="1749576"/>
            <a:ext cx="337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dirty="0">
                <a:solidFill>
                  <a:srgbClr val="F5A83A"/>
                </a:solidFill>
                <a:cs typeface="+mn-ea"/>
                <a:sym typeface="+mn-lt"/>
              </a:rPr>
              <a:t>PART ONE</a:t>
            </a:r>
            <a:endParaRPr lang="zh-CN" altLang="en-US" sz="4800" b="1" dirty="0">
              <a:solidFill>
                <a:srgbClr val="F5A83A"/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0861F33-A8A1-4A36-B422-4CF4CDFC06BB}"/>
              </a:ext>
            </a:extLst>
          </p:cNvPr>
          <p:cNvGrpSpPr/>
          <p:nvPr/>
        </p:nvGrpSpPr>
        <p:grpSpPr>
          <a:xfrm>
            <a:off x="3548948" y="2759552"/>
            <a:ext cx="5094103" cy="1481561"/>
            <a:chOff x="3978106" y="2921263"/>
            <a:chExt cx="4329569" cy="1111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4613A3F-C208-49ED-A5A8-DB0B50E69279}"/>
                </a:ext>
              </a:extLst>
            </p:cNvPr>
            <p:cNvSpPr txBox="1"/>
            <p:nvPr/>
          </p:nvSpPr>
          <p:spPr>
            <a:xfrm>
              <a:off x="3978106" y="2921263"/>
              <a:ext cx="4329569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53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幼儿园介绍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0B8C6870-8490-4B77-9E8C-AC3E64B29EFE}"/>
                </a:ext>
              </a:extLst>
            </p:cNvPr>
            <p:cNvSpPr/>
            <p:nvPr/>
          </p:nvSpPr>
          <p:spPr>
            <a:xfrm>
              <a:off x="4060091" y="3717011"/>
              <a:ext cx="4165599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133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SUMMARY OF WORK TERM</a:t>
              </a:r>
              <a:endParaRPr lang="zh-CN" altLang="en-US" sz="213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rgbClr val="F7A628"/>
                </a:solidFill>
                <a:cs typeface="+mn-ea"/>
                <a:sym typeface="+mn-lt"/>
              </a:rPr>
              <a:t>幼儿园介绍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1478A53-AF7D-43C3-8C26-ADC3BD0C92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636" y="2045367"/>
            <a:ext cx="5231710" cy="4141463"/>
          </a:xfrm>
          <a:prstGeom prst="rect">
            <a:avLst/>
          </a:prstGeom>
        </p:spPr>
      </p:pic>
      <p:sp>
        <p:nvSpPr>
          <p:cNvPr id="12" name="TextBox 15">
            <a:extLst>
              <a:ext uri="{FF2B5EF4-FFF2-40B4-BE49-F238E27FC236}">
                <a16:creationId xmlns:a16="http://schemas.microsoft.com/office/drawing/2014/main" xmlns="" id="{CC7E2734-3A0D-4A41-A12D-B9420036F689}"/>
              </a:ext>
            </a:extLst>
          </p:cNvPr>
          <p:cNvSpPr txBox="1"/>
          <p:nvPr/>
        </p:nvSpPr>
        <p:spPr>
          <a:xfrm>
            <a:off x="1498121" y="1822518"/>
            <a:ext cx="919575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我园开办于</a:t>
            </a:r>
            <a:r>
              <a:rPr lang="en-US" altLang="zh-CN" sz="1400" dirty="0">
                <a:cs typeface="+mn-ea"/>
                <a:sym typeface="+mn-lt"/>
              </a:rPr>
              <a:t>2013</a:t>
            </a:r>
            <a:r>
              <a:rPr lang="zh-CN" altLang="en-US" sz="1400" dirty="0">
                <a:cs typeface="+mn-ea"/>
                <a:sym typeface="+mn-lt"/>
              </a:rPr>
              <a:t>年，全园占地</a:t>
            </a:r>
            <a:r>
              <a:rPr lang="en-US" altLang="zh-CN" sz="1400" dirty="0">
                <a:cs typeface="+mn-ea"/>
                <a:sym typeface="+mn-lt"/>
              </a:rPr>
              <a:t>1500</a:t>
            </a:r>
            <a:r>
              <a:rPr lang="zh-CN" altLang="en-US" sz="1400" dirty="0">
                <a:cs typeface="+mn-ea"/>
                <a:sym typeface="+mn-lt"/>
              </a:rPr>
              <a:t>平方米，可容纳</a:t>
            </a:r>
            <a:r>
              <a:rPr lang="en-US" altLang="zh-CN" sz="1400" dirty="0">
                <a:cs typeface="+mn-ea"/>
                <a:sym typeface="+mn-lt"/>
              </a:rPr>
              <a:t>10</a:t>
            </a:r>
            <a:r>
              <a:rPr lang="zh-CN" altLang="en-US" sz="1400" dirty="0">
                <a:cs typeface="+mn-ea"/>
                <a:sym typeface="+mn-lt"/>
              </a:rPr>
              <a:t>个教学班，现有职工</a:t>
            </a:r>
            <a:r>
              <a:rPr lang="en-US" altLang="zh-CN" sz="1400" dirty="0">
                <a:cs typeface="+mn-ea"/>
                <a:sym typeface="+mn-lt"/>
              </a:rPr>
              <a:t>30</a:t>
            </a:r>
            <a:r>
              <a:rPr lang="zh-CN" altLang="en-US" sz="1400" dirty="0">
                <a:cs typeface="+mn-ea"/>
                <a:sym typeface="+mn-lt"/>
              </a:rPr>
              <a:t>余名，幼儿</a:t>
            </a:r>
            <a:r>
              <a:rPr lang="en-US" altLang="zh-CN" sz="1400" dirty="0">
                <a:cs typeface="+mn-ea"/>
                <a:sym typeface="+mn-lt"/>
              </a:rPr>
              <a:t>300</a:t>
            </a:r>
            <a:r>
              <a:rPr lang="zh-CN" altLang="en-US" sz="1400" dirty="0">
                <a:cs typeface="+mn-ea"/>
                <a:sym typeface="+mn-lt"/>
              </a:rPr>
              <a:t>余名，是一所全日制、高标准的社区幼儿园。内舍幼儿活动室、活动区、保健室、阅览室、教师办公室等多媒体投影仪。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xmlns="" id="{2CFF6612-6099-454E-9CDC-75B25AAFF8A3}"/>
              </a:ext>
            </a:extLst>
          </p:cNvPr>
          <p:cNvSpPr txBox="1"/>
          <p:nvPr/>
        </p:nvSpPr>
        <p:spPr>
          <a:xfrm>
            <a:off x="1510153" y="2752659"/>
            <a:ext cx="471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幼儿户外活动场地包括操场、沙地、草地等活动区，各种大型体育器具，为孩子们提供了多种活动形式，多次被授予“先进幼儿园、素质教育先进单位、卫生保健先进单位”等称号。教室宽敞、明亮。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xmlns="" id="{95031B20-65E1-47E4-928F-27799588D757}"/>
              </a:ext>
            </a:extLst>
          </p:cNvPr>
          <p:cNvSpPr txBox="1"/>
          <p:nvPr/>
        </p:nvSpPr>
        <p:spPr>
          <a:xfrm>
            <a:off x="1510153" y="4288690"/>
            <a:ext cx="4716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设有托班、小班、中班、大班、大大班四个年龄段教学班，娱乐设备齐全，是由教体局批准注册的一所正规化、现代化为一体一级一类高标准幼儿园。</a:t>
            </a:r>
          </a:p>
        </p:txBody>
      </p:sp>
    </p:spTree>
    <p:extLst>
      <p:ext uri="{BB962C8B-B14F-4D97-AF65-F5344CB8AC3E}">
        <p14:creationId xmlns:p14="http://schemas.microsoft.com/office/powerpoint/2010/main" val="25285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E0B4FD8-4331-40D4-B926-746D69171C78}"/>
              </a:ext>
            </a:extLst>
          </p:cNvPr>
          <p:cNvGrpSpPr/>
          <p:nvPr/>
        </p:nvGrpSpPr>
        <p:grpSpPr>
          <a:xfrm flipH="1">
            <a:off x="878304" y="979551"/>
            <a:ext cx="10034338" cy="4263116"/>
            <a:chOff x="1091544" y="772932"/>
            <a:chExt cx="9616225" cy="5409894"/>
          </a:xfrm>
          <a:solidFill>
            <a:srgbClr val="F7A628"/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1F2E8605-1589-4EE5-A5A4-7BAA94D3BDA4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AACC2EC0-404D-4A1A-8F03-2AF37E11FB00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FBF20EFB-644E-4E6A-BDC8-111AB2372B07}"/>
              </a:ext>
            </a:extLst>
          </p:cNvPr>
          <p:cNvSpPr/>
          <p:nvPr/>
        </p:nvSpPr>
        <p:spPr>
          <a:xfrm>
            <a:off x="1132025" y="1251763"/>
            <a:ext cx="316456" cy="31645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9091580D-6848-435F-90C6-E5A82E0D151D}"/>
              </a:ext>
            </a:extLst>
          </p:cNvPr>
          <p:cNvSpPr/>
          <p:nvPr/>
        </p:nvSpPr>
        <p:spPr>
          <a:xfrm rot="21420852">
            <a:off x="1690034" y="1207536"/>
            <a:ext cx="8848990" cy="3652671"/>
          </a:xfrm>
          <a:prstGeom prst="roundRect">
            <a:avLst>
              <a:gd name="adj" fmla="val 4683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46300870-8E2A-4A1B-B729-319FBAD31795}"/>
              </a:ext>
            </a:extLst>
          </p:cNvPr>
          <p:cNvSpPr/>
          <p:nvPr/>
        </p:nvSpPr>
        <p:spPr>
          <a:xfrm>
            <a:off x="1843203" y="1329222"/>
            <a:ext cx="8848990" cy="3652671"/>
          </a:xfrm>
          <a:prstGeom prst="roundRect">
            <a:avLst>
              <a:gd name="adj" fmla="val 585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0BBC818-BE86-452B-8FB8-611D5DE6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4C70261-7A33-43E8-8F37-A5FE21C84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7CC385E-939D-4782-82A0-167787ADD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xmlns="" id="{4C4668F2-9819-487D-93FC-27945C497BD2}"/>
              </a:ext>
            </a:extLst>
          </p:cNvPr>
          <p:cNvSpPr txBox="1"/>
          <p:nvPr/>
        </p:nvSpPr>
        <p:spPr>
          <a:xfrm>
            <a:off x="4317051" y="1749576"/>
            <a:ext cx="3557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5A83A"/>
                </a:solidFill>
                <a:effectLst/>
                <a:uLnTx/>
                <a:uFillTx/>
                <a:cs typeface="+mn-ea"/>
                <a:sym typeface="+mn-lt"/>
              </a:rPr>
              <a:t>PART TWO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5A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0861F33-A8A1-4A36-B422-4CF4CDFC06BB}"/>
              </a:ext>
            </a:extLst>
          </p:cNvPr>
          <p:cNvGrpSpPr/>
          <p:nvPr/>
        </p:nvGrpSpPr>
        <p:grpSpPr>
          <a:xfrm>
            <a:off x="3548948" y="2759552"/>
            <a:ext cx="5094103" cy="1481561"/>
            <a:chOff x="3978106" y="2921263"/>
            <a:chExt cx="4329569" cy="1111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4613A3F-C208-49ED-A5A8-DB0B50E69279}"/>
                </a:ext>
              </a:extLst>
            </p:cNvPr>
            <p:cNvSpPr txBox="1"/>
            <p:nvPr/>
          </p:nvSpPr>
          <p:spPr>
            <a:xfrm>
              <a:off x="3978106" y="2921263"/>
              <a:ext cx="4329569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333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幼儿园课程设置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0B8C6870-8490-4B77-9E8C-AC3E64B29EFE}"/>
                </a:ext>
              </a:extLst>
            </p:cNvPr>
            <p:cNvSpPr/>
            <p:nvPr/>
          </p:nvSpPr>
          <p:spPr>
            <a:xfrm>
              <a:off x="4060091" y="3717011"/>
              <a:ext cx="4165599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SUMMARY OF WORK TERM</a:t>
              </a:r>
              <a:endParaRPr kumimoji="0" lang="zh-CN" alt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1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幼儿园课程设置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871652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162823" y="591989"/>
              <a:ext cx="3952049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6528270E-1FF3-4955-B286-FD07A203CCC0}"/>
              </a:ext>
            </a:extLst>
          </p:cNvPr>
          <p:cNvSpPr txBox="1"/>
          <p:nvPr/>
        </p:nvSpPr>
        <p:spPr>
          <a:xfrm>
            <a:off x="1492866" y="1954052"/>
            <a:ext cx="52087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课程设置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着“一切为了孩子”的出发点，注重幼儿素质教育，除设置符合各年龄层次发展的健康、语言、艺术、社会、科学五大领域外，还开展独具特色礼仪教育、传统文化、奥尔夫音乐花样篮球等多种活动形式，促进幼儿全面发展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5965C3-A3F2-4A59-AC22-A44BCAF708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922" y="1542590"/>
            <a:ext cx="4327225" cy="43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幼儿园课程设置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871652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162823" y="591989"/>
              <a:ext cx="3952049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6EABDDD-196D-4D82-B8D1-324DFCBC24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3157" y="1727392"/>
            <a:ext cx="4363453" cy="2705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reeform 46">
            <a:extLst>
              <a:ext uri="{FF2B5EF4-FFF2-40B4-BE49-F238E27FC236}">
                <a16:creationId xmlns:a16="http://schemas.microsoft.com/office/drawing/2014/main" xmlns="" id="{46FEEDE4-2042-4D4C-8656-A8B95B7FC5B2}"/>
              </a:ext>
            </a:extLst>
          </p:cNvPr>
          <p:cNvSpPr>
            <a:spLocks noEditPoints="1"/>
          </p:cNvSpPr>
          <p:nvPr/>
        </p:nvSpPr>
        <p:spPr bwMode="auto">
          <a:xfrm>
            <a:off x="5888649" y="1727392"/>
            <a:ext cx="295583" cy="29558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7A628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xmlns="" id="{F6FF0391-1148-4A7F-949A-F1F2BB2D950B}"/>
              </a:ext>
            </a:extLst>
          </p:cNvPr>
          <p:cNvSpPr txBox="1"/>
          <p:nvPr/>
        </p:nvSpPr>
        <p:spPr>
          <a:xfrm>
            <a:off x="6272843" y="1609660"/>
            <a:ext cx="471600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7:40  </a:t>
            </a:r>
            <a:r>
              <a:rPr lang="zh-CN" altLang="en-US" sz="1400" dirty="0">
                <a:cs typeface="+mn-ea"/>
                <a:sym typeface="+mn-lt"/>
              </a:rPr>
              <a:t>早读：一位老师打扫卫生，晨间活动，一位老师接：待，服药记录</a:t>
            </a:r>
            <a:r>
              <a:rPr lang="en-US" altLang="zh-CN" sz="1400" dirty="0">
                <a:cs typeface="+mn-ea"/>
                <a:sym typeface="+mn-lt"/>
              </a:rPr>
              <a:t>(</a:t>
            </a:r>
            <a:r>
              <a:rPr lang="zh-CN" altLang="en-US" sz="1400" dirty="0">
                <a:cs typeface="+mn-ea"/>
                <a:sym typeface="+mn-lt"/>
              </a:rPr>
              <a:t>一模、二看、三问、四查）。</a:t>
            </a:r>
          </a:p>
        </p:txBody>
      </p:sp>
      <p:sp>
        <p:nvSpPr>
          <p:cNvPr id="9" name="Freeform 46">
            <a:extLst>
              <a:ext uri="{FF2B5EF4-FFF2-40B4-BE49-F238E27FC236}">
                <a16:creationId xmlns:a16="http://schemas.microsoft.com/office/drawing/2014/main" xmlns="" id="{FED7BDEC-9F97-41F3-954C-1E34D1FF4A33}"/>
              </a:ext>
            </a:extLst>
          </p:cNvPr>
          <p:cNvSpPr>
            <a:spLocks noEditPoints="1"/>
          </p:cNvSpPr>
          <p:nvPr/>
        </p:nvSpPr>
        <p:spPr bwMode="auto">
          <a:xfrm>
            <a:off x="5888649" y="2479887"/>
            <a:ext cx="295583" cy="29558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7A628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xmlns="" id="{3ACBD798-696D-4A45-90E0-1358BFF7DE84}"/>
              </a:ext>
            </a:extLst>
          </p:cNvPr>
          <p:cNvSpPr txBox="1"/>
          <p:nvPr/>
        </p:nvSpPr>
        <p:spPr>
          <a:xfrm>
            <a:off x="6272843" y="2392286"/>
            <a:ext cx="47160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8:15-8:40  </a:t>
            </a:r>
            <a:r>
              <a:rPr lang="zh-CN" altLang="en-US" sz="1400" dirty="0">
                <a:cs typeface="+mn-ea"/>
                <a:sym typeface="+mn-lt"/>
              </a:rPr>
              <a:t>早餐：餐前洗手，做到三净、盛饭少盛多添。</a:t>
            </a:r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xmlns="" id="{8934D187-4FC9-4BF7-BB3F-A145E6AF5447}"/>
              </a:ext>
            </a:extLst>
          </p:cNvPr>
          <p:cNvSpPr>
            <a:spLocks noEditPoints="1"/>
          </p:cNvSpPr>
          <p:nvPr/>
        </p:nvSpPr>
        <p:spPr bwMode="auto">
          <a:xfrm>
            <a:off x="5888649" y="2971610"/>
            <a:ext cx="295583" cy="29558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7A628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xmlns="" id="{A6A01F32-4DB8-47BE-81FF-63C2F35CEB55}"/>
              </a:ext>
            </a:extLst>
          </p:cNvPr>
          <p:cNvSpPr txBox="1"/>
          <p:nvPr/>
        </p:nvSpPr>
        <p:spPr>
          <a:xfrm>
            <a:off x="6272843" y="2884009"/>
            <a:ext cx="47160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 </a:t>
            </a:r>
            <a:r>
              <a:rPr lang="en-US" altLang="zh-CN" sz="1400" dirty="0">
                <a:cs typeface="+mn-ea"/>
                <a:sym typeface="+mn-lt"/>
              </a:rPr>
              <a:t>8:50-9:50  </a:t>
            </a:r>
            <a:r>
              <a:rPr lang="zh-CN" altLang="en-US" sz="1400" dirty="0">
                <a:cs typeface="+mn-ea"/>
                <a:sym typeface="+mn-lt"/>
              </a:rPr>
              <a:t>集体教育活动。</a:t>
            </a:r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xmlns="" id="{7760C340-C68A-4580-95D1-92489E1989FE}"/>
              </a:ext>
            </a:extLst>
          </p:cNvPr>
          <p:cNvSpPr>
            <a:spLocks noEditPoints="1"/>
          </p:cNvSpPr>
          <p:nvPr/>
        </p:nvSpPr>
        <p:spPr bwMode="auto">
          <a:xfrm>
            <a:off x="5888649" y="3493920"/>
            <a:ext cx="295583" cy="29558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7A628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xmlns="" id="{37ABDD68-2094-4A54-BBB0-D5DF708E086A}"/>
              </a:ext>
            </a:extLst>
          </p:cNvPr>
          <p:cNvSpPr txBox="1"/>
          <p:nvPr/>
        </p:nvSpPr>
        <p:spPr>
          <a:xfrm>
            <a:off x="6272843" y="3406319"/>
            <a:ext cx="47160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9:50-10:00 </a:t>
            </a:r>
            <a:r>
              <a:rPr lang="zh-CN" altLang="en-US" sz="1400" dirty="0">
                <a:cs typeface="+mn-ea"/>
                <a:sym typeface="+mn-lt"/>
              </a:rPr>
              <a:t>喝水、入厕。</a:t>
            </a:r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xmlns="" id="{13551D3E-0FF4-465C-B59A-1F3B1F7D7F03}"/>
              </a:ext>
            </a:extLst>
          </p:cNvPr>
          <p:cNvSpPr>
            <a:spLocks noEditPoints="1"/>
          </p:cNvSpPr>
          <p:nvPr/>
        </p:nvSpPr>
        <p:spPr bwMode="auto">
          <a:xfrm>
            <a:off x="5888649" y="3985643"/>
            <a:ext cx="295583" cy="29558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7A628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xmlns="" id="{8F536222-E04C-4C27-892C-36D89401DE19}"/>
              </a:ext>
            </a:extLst>
          </p:cNvPr>
          <p:cNvSpPr txBox="1"/>
          <p:nvPr/>
        </p:nvSpPr>
        <p:spPr>
          <a:xfrm>
            <a:off x="6272843" y="3898042"/>
            <a:ext cx="47160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 </a:t>
            </a:r>
            <a:r>
              <a:rPr lang="en-US" altLang="zh-CN" sz="1400" dirty="0">
                <a:cs typeface="+mn-ea"/>
                <a:sym typeface="+mn-lt"/>
              </a:rPr>
              <a:t>10:00-10:30 </a:t>
            </a:r>
            <a:r>
              <a:rPr lang="zh-CN" altLang="en-US" sz="1400" dirty="0">
                <a:cs typeface="+mn-ea"/>
                <a:sym typeface="+mn-lt"/>
              </a:rPr>
              <a:t>午间操、户外活动</a:t>
            </a:r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xmlns="" id="{E0EAE60E-7631-45E7-B1F5-3FB1321D3E6D}"/>
              </a:ext>
            </a:extLst>
          </p:cNvPr>
          <p:cNvSpPr>
            <a:spLocks noEditPoints="1"/>
          </p:cNvSpPr>
          <p:nvPr/>
        </p:nvSpPr>
        <p:spPr bwMode="auto">
          <a:xfrm>
            <a:off x="5888649" y="4520377"/>
            <a:ext cx="295583" cy="29558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7A628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xmlns="" id="{41822CEB-63C9-4446-BE77-1098C9150C82}"/>
              </a:ext>
            </a:extLst>
          </p:cNvPr>
          <p:cNvSpPr txBox="1"/>
          <p:nvPr/>
        </p:nvSpPr>
        <p:spPr>
          <a:xfrm>
            <a:off x="6272843" y="4432776"/>
            <a:ext cx="47160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10:30-10:40 </a:t>
            </a:r>
            <a:r>
              <a:rPr lang="zh-CN" altLang="en-US" sz="1400" dirty="0">
                <a:cs typeface="+mn-ea"/>
                <a:sym typeface="+mn-lt"/>
              </a:rPr>
              <a:t>入厕喝水      </a:t>
            </a:r>
            <a:r>
              <a:rPr lang="en-US" altLang="zh-CN" sz="1400" dirty="0">
                <a:cs typeface="+mn-ea"/>
                <a:sym typeface="+mn-lt"/>
              </a:rPr>
              <a:t>11:10-11:25</a:t>
            </a:r>
            <a:r>
              <a:rPr lang="zh-CN" altLang="en-US" sz="1400" dirty="0">
                <a:cs typeface="+mn-ea"/>
                <a:sym typeface="+mn-lt"/>
              </a:rPr>
              <a:t>午餐前准备。</a:t>
            </a:r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xmlns="" id="{DA8FB9B2-DAC1-413B-AB4F-CDA378A23133}"/>
              </a:ext>
            </a:extLst>
          </p:cNvPr>
          <p:cNvSpPr>
            <a:spLocks noEditPoints="1"/>
          </p:cNvSpPr>
          <p:nvPr/>
        </p:nvSpPr>
        <p:spPr bwMode="auto">
          <a:xfrm>
            <a:off x="5888649" y="5012100"/>
            <a:ext cx="295583" cy="29558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7A628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xmlns="" id="{E54E73D3-4083-43C5-8EE9-70377E037657}"/>
              </a:ext>
            </a:extLst>
          </p:cNvPr>
          <p:cNvSpPr txBox="1"/>
          <p:nvPr/>
        </p:nvSpPr>
        <p:spPr>
          <a:xfrm>
            <a:off x="6272843" y="4924499"/>
            <a:ext cx="47160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11:25-11:50 </a:t>
            </a:r>
            <a:r>
              <a:rPr lang="zh-CN" altLang="en-US" sz="1400" dirty="0">
                <a:cs typeface="+mn-ea"/>
                <a:sym typeface="+mn-lt"/>
              </a:rPr>
              <a:t>午餐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64707" y="665164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1514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幼儿园课程设置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871652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162823" y="591989"/>
              <a:ext cx="3952049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9D5C4829-DF04-4DBE-9F0E-9397B5D2454D}"/>
              </a:ext>
            </a:extLst>
          </p:cNvPr>
          <p:cNvGrpSpPr/>
          <p:nvPr/>
        </p:nvGrpSpPr>
        <p:grpSpPr>
          <a:xfrm>
            <a:off x="1075732" y="1349905"/>
            <a:ext cx="10160679" cy="4580018"/>
            <a:chOff x="903977" y="1351983"/>
            <a:chExt cx="10438212" cy="4705120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FC881165-F5CE-4EA6-BA43-3F02A17F9739}"/>
                </a:ext>
              </a:extLst>
            </p:cNvPr>
            <p:cNvGrpSpPr/>
            <p:nvPr/>
          </p:nvGrpSpPr>
          <p:grpSpPr>
            <a:xfrm>
              <a:off x="1620738" y="2336020"/>
              <a:ext cx="8833560" cy="2490720"/>
              <a:chOff x="1726007" y="2221798"/>
              <a:chExt cx="8833560" cy="2563506"/>
            </a:xfrm>
          </p:grpSpPr>
          <p:sp>
            <p:nvSpPr>
              <p:cNvPr id="48" name="Oval 76">
                <a:extLst>
                  <a:ext uri="{FF2B5EF4-FFF2-40B4-BE49-F238E27FC236}">
                    <a16:creationId xmlns:a16="http://schemas.microsoft.com/office/drawing/2014/main" xmlns="" id="{AEE48325-317C-40E3-9774-78B0EB526C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26007" y="3674722"/>
                <a:ext cx="885535" cy="912917"/>
              </a:xfrm>
              <a:prstGeom prst="ellipse">
                <a:avLst/>
              </a:prstGeom>
              <a:solidFill>
                <a:srgbClr val="FFC85B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66766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Oval 57">
                <a:extLst>
                  <a:ext uri="{FF2B5EF4-FFF2-40B4-BE49-F238E27FC236}">
                    <a16:creationId xmlns:a16="http://schemas.microsoft.com/office/drawing/2014/main" xmlns="" id="{800A9DBD-C8F5-4AAC-B883-72A30F7012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8739" y="3477060"/>
                <a:ext cx="1269861" cy="1308244"/>
              </a:xfrm>
              <a:prstGeom prst="ellipse">
                <a:avLst/>
              </a:prstGeom>
              <a:solidFill>
                <a:srgbClr val="FEDC6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66766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Oval 73">
                <a:extLst>
                  <a:ext uri="{FF2B5EF4-FFF2-40B4-BE49-F238E27FC236}">
                    <a16:creationId xmlns:a16="http://schemas.microsoft.com/office/drawing/2014/main" xmlns="" id="{7C4FD813-C676-4C34-B770-F5F50A3A9A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658184" y="2323686"/>
                <a:ext cx="901383" cy="927181"/>
              </a:xfrm>
              <a:prstGeom prst="ellipse">
                <a:avLst/>
              </a:prstGeom>
              <a:solidFill>
                <a:srgbClr val="FEDC6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66766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Oval 64">
                <a:extLst>
                  <a:ext uri="{FF2B5EF4-FFF2-40B4-BE49-F238E27FC236}">
                    <a16:creationId xmlns:a16="http://schemas.microsoft.com/office/drawing/2014/main" xmlns="" id="{2ABFA54C-7655-4CC9-9CDF-35D7242542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78490" y="2221798"/>
                <a:ext cx="1353066" cy="1391791"/>
              </a:xfrm>
              <a:prstGeom prst="ellipse">
                <a:avLst/>
              </a:prstGeom>
              <a:solidFill>
                <a:srgbClr val="FFC85B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66766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Oval 69">
                <a:extLst>
                  <a:ext uri="{FF2B5EF4-FFF2-40B4-BE49-F238E27FC236}">
                    <a16:creationId xmlns:a16="http://schemas.microsoft.com/office/drawing/2014/main" xmlns="" id="{1265DB73-6F5C-474E-87BE-8C14569E46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05031" y="3477060"/>
                <a:ext cx="1269861" cy="1308244"/>
              </a:xfrm>
              <a:prstGeom prst="ellipse">
                <a:avLst/>
              </a:prstGeom>
              <a:solidFill>
                <a:srgbClr val="FEDC6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66766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Oval 48">
                <a:extLst>
                  <a:ext uri="{FF2B5EF4-FFF2-40B4-BE49-F238E27FC236}">
                    <a16:creationId xmlns:a16="http://schemas.microsoft.com/office/drawing/2014/main" xmlns="" id="{2C443550-FE18-4BCF-9822-9EDE29A9E8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67187" y="2221798"/>
                <a:ext cx="1051945" cy="1084090"/>
              </a:xfrm>
              <a:prstGeom prst="ellipse">
                <a:avLst/>
              </a:prstGeom>
              <a:solidFill>
                <a:srgbClr val="FEDC6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66766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4" name="Straight Connector 109">
                <a:extLst>
                  <a:ext uri="{FF2B5EF4-FFF2-40B4-BE49-F238E27FC236}">
                    <a16:creationId xmlns:a16="http://schemas.microsoft.com/office/drawing/2014/main" xmlns="" id="{B65744C2-2A6A-4CDE-9BCC-760F78ACBA09}"/>
                  </a:ext>
                </a:extLst>
              </p:cNvPr>
              <p:cNvCxnSpPr/>
              <p:nvPr/>
            </p:nvCxnSpPr>
            <p:spPr>
              <a:xfrm rot="5400000" flipH="1" flipV="1">
                <a:off x="2604993" y="3247172"/>
                <a:ext cx="470724" cy="453663"/>
              </a:xfrm>
              <a:prstGeom prst="line">
                <a:avLst/>
              </a:prstGeom>
              <a:noFill/>
              <a:ln w="19050" cap="rnd" cmpd="sng" algn="ctr">
                <a:solidFill>
                  <a:srgbClr val="FFFFFF">
                    <a:lumMod val="75000"/>
                  </a:srgbClr>
                </a:solidFill>
                <a:prstDash val="dash"/>
                <a:miter lim="800000"/>
                <a:headEnd type="none"/>
                <a:tailEnd type="none"/>
              </a:ln>
              <a:effectLst/>
            </p:spPr>
          </p:cxnSp>
          <p:cxnSp>
            <p:nvCxnSpPr>
              <p:cNvPr id="55" name="Straight Connector 111">
                <a:extLst>
                  <a:ext uri="{FF2B5EF4-FFF2-40B4-BE49-F238E27FC236}">
                    <a16:creationId xmlns:a16="http://schemas.microsoft.com/office/drawing/2014/main" xmlns="" id="{B3D2034E-47E9-4167-9E7C-BB6293B3DDB5}"/>
                  </a:ext>
                </a:extLst>
              </p:cNvPr>
              <p:cNvCxnSpPr/>
              <p:nvPr/>
            </p:nvCxnSpPr>
            <p:spPr>
              <a:xfrm rot="5400000" flipH="1" flipV="1">
                <a:off x="5798467" y="3247172"/>
                <a:ext cx="470724" cy="453663"/>
              </a:xfrm>
              <a:prstGeom prst="line">
                <a:avLst/>
              </a:prstGeom>
              <a:noFill/>
              <a:ln w="19050" cap="rnd" cmpd="sng" algn="ctr">
                <a:solidFill>
                  <a:srgbClr val="FFFFFF">
                    <a:lumMod val="75000"/>
                  </a:srgbClr>
                </a:solidFill>
                <a:prstDash val="dash"/>
                <a:miter lim="800000"/>
                <a:headEnd type="none"/>
                <a:tailEnd type="none"/>
              </a:ln>
              <a:effectLst/>
            </p:spPr>
          </p:cxnSp>
          <p:cxnSp>
            <p:nvCxnSpPr>
              <p:cNvPr id="56" name="Straight Connector 112">
                <a:extLst>
                  <a:ext uri="{FF2B5EF4-FFF2-40B4-BE49-F238E27FC236}">
                    <a16:creationId xmlns:a16="http://schemas.microsoft.com/office/drawing/2014/main" xmlns="" id="{DC8D8B4D-F5EC-4744-8827-45750A7EEBBE}"/>
                  </a:ext>
                </a:extLst>
              </p:cNvPr>
              <p:cNvCxnSpPr/>
              <p:nvPr/>
            </p:nvCxnSpPr>
            <p:spPr>
              <a:xfrm rot="5400000" flipH="1" flipV="1">
                <a:off x="9299006" y="3196227"/>
                <a:ext cx="470723" cy="453664"/>
              </a:xfrm>
              <a:prstGeom prst="line">
                <a:avLst/>
              </a:prstGeom>
              <a:noFill/>
              <a:ln w="19050" cap="rnd" cmpd="sng" algn="ctr">
                <a:solidFill>
                  <a:srgbClr val="FFFFFF">
                    <a:lumMod val="75000"/>
                  </a:srgbClr>
                </a:solidFill>
                <a:prstDash val="dash"/>
                <a:miter lim="800000"/>
                <a:headEnd type="none"/>
                <a:tailEnd type="none"/>
              </a:ln>
              <a:effectLst/>
            </p:spPr>
          </p:cxnSp>
          <p:cxnSp>
            <p:nvCxnSpPr>
              <p:cNvPr id="57" name="Straight Connector 113">
                <a:extLst>
                  <a:ext uri="{FF2B5EF4-FFF2-40B4-BE49-F238E27FC236}">
                    <a16:creationId xmlns:a16="http://schemas.microsoft.com/office/drawing/2014/main" xmlns="" id="{D1040637-059B-4572-9598-40B53E1FA122}"/>
                  </a:ext>
                </a:extLst>
              </p:cNvPr>
              <p:cNvCxnSpPr/>
              <p:nvPr/>
            </p:nvCxnSpPr>
            <p:spPr>
              <a:xfrm rot="16200000" flipH="1">
                <a:off x="7690382" y="3247172"/>
                <a:ext cx="470724" cy="453664"/>
              </a:xfrm>
              <a:prstGeom prst="line">
                <a:avLst/>
              </a:prstGeom>
              <a:noFill/>
              <a:ln w="19050" cap="rnd" cmpd="sng" algn="ctr">
                <a:solidFill>
                  <a:srgbClr val="FFFFFF">
                    <a:lumMod val="75000"/>
                  </a:srgbClr>
                </a:solidFill>
                <a:prstDash val="dash"/>
                <a:miter lim="800000"/>
                <a:headEnd type="none"/>
                <a:tailEnd type="none"/>
              </a:ln>
              <a:effectLst/>
            </p:spPr>
          </p:cxnSp>
          <p:cxnSp>
            <p:nvCxnSpPr>
              <p:cNvPr id="58" name="Straight Connector 114">
                <a:extLst>
                  <a:ext uri="{FF2B5EF4-FFF2-40B4-BE49-F238E27FC236}">
                    <a16:creationId xmlns:a16="http://schemas.microsoft.com/office/drawing/2014/main" xmlns="" id="{150B8E11-B644-4887-B602-E295FF788134}"/>
                  </a:ext>
                </a:extLst>
              </p:cNvPr>
              <p:cNvCxnSpPr/>
              <p:nvPr/>
            </p:nvCxnSpPr>
            <p:spPr>
              <a:xfrm rot="16200000" flipH="1">
                <a:off x="4091781" y="3248162"/>
                <a:ext cx="470724" cy="451683"/>
              </a:xfrm>
              <a:prstGeom prst="line">
                <a:avLst/>
              </a:prstGeom>
              <a:noFill/>
              <a:ln w="19050" cap="rnd" cmpd="sng" algn="ctr">
                <a:solidFill>
                  <a:srgbClr val="FFFFFF">
                    <a:lumMod val="75000"/>
                  </a:srgbClr>
                </a:solidFill>
                <a:prstDash val="dash"/>
                <a:miter lim="800000"/>
                <a:headEnd type="none"/>
                <a:tailEnd type="none"/>
              </a:ln>
              <a:effectLst/>
            </p:spPr>
          </p:cxnSp>
          <p:grpSp>
            <p:nvGrpSpPr>
              <p:cNvPr id="59" name="Group 65">
                <a:extLst>
                  <a:ext uri="{FF2B5EF4-FFF2-40B4-BE49-F238E27FC236}">
                    <a16:creationId xmlns:a16="http://schemas.microsoft.com/office/drawing/2014/main" xmlns="" id="{728E49DD-CCC1-4B68-8D15-C704E2670815}"/>
                  </a:ext>
                </a:extLst>
              </p:cNvPr>
              <p:cNvGrpSpPr/>
              <p:nvPr/>
            </p:nvGrpSpPr>
            <p:grpSpPr>
              <a:xfrm>
                <a:off x="1925894" y="3896906"/>
                <a:ext cx="471959" cy="447343"/>
                <a:chOff x="2625725" y="2146300"/>
                <a:chExt cx="423863" cy="390526"/>
              </a:xfrm>
              <a:solidFill>
                <a:srgbClr val="FFFFFF"/>
              </a:solidFill>
            </p:grpSpPr>
            <p:sp>
              <p:nvSpPr>
                <p:cNvPr id="70" name="Oval 271">
                  <a:extLst>
                    <a:ext uri="{FF2B5EF4-FFF2-40B4-BE49-F238E27FC236}">
                      <a16:creationId xmlns:a16="http://schemas.microsoft.com/office/drawing/2014/main" xmlns="" id="{4AD5CAB0-E668-4018-B23B-F27CFF2E5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8613" y="2146300"/>
                  <a:ext cx="84138" cy="84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272">
                  <a:extLst>
                    <a:ext uri="{FF2B5EF4-FFF2-40B4-BE49-F238E27FC236}">
                      <a16:creationId xmlns:a16="http://schemas.microsoft.com/office/drawing/2014/main" xmlns="" id="{2BD93FC3-CA49-4C4F-A494-14A52AEF9A79}"/>
                    </a:ext>
                  </a:extLst>
                </p:cNvPr>
                <p:cNvSpPr/>
                <p:nvPr/>
              </p:nvSpPr>
              <p:spPr bwMode="auto">
                <a:xfrm>
                  <a:off x="2647950" y="2224088"/>
                  <a:ext cx="401638" cy="312738"/>
                </a:xfrm>
                <a:custGeom>
                  <a:avLst/>
                  <a:gdLst/>
                  <a:ahLst/>
                  <a:cxnLst>
                    <a:cxn ang="0">
                      <a:pos x="203" y="41"/>
                    </a:cxn>
                    <a:cxn ang="0">
                      <a:pos x="175" y="19"/>
                    </a:cxn>
                    <a:cxn ang="0">
                      <a:pos x="128" y="0"/>
                    </a:cxn>
                    <a:cxn ang="0">
                      <a:pos x="70" y="0"/>
                    </a:cxn>
                    <a:cxn ang="0">
                      <a:pos x="42" y="64"/>
                    </a:cxn>
                    <a:cxn ang="0">
                      <a:pos x="34" y="61"/>
                    </a:cxn>
                    <a:cxn ang="0">
                      <a:pos x="31" y="68"/>
                    </a:cxn>
                    <a:cxn ang="0">
                      <a:pos x="30" y="71"/>
                    </a:cxn>
                    <a:cxn ang="0">
                      <a:pos x="29" y="73"/>
                    </a:cxn>
                    <a:cxn ang="0">
                      <a:pos x="20" y="70"/>
                    </a:cxn>
                    <a:cxn ang="0">
                      <a:pos x="0" y="118"/>
                    </a:cxn>
                    <a:cxn ang="0">
                      <a:pos x="47" y="137"/>
                    </a:cxn>
                    <a:cxn ang="0">
                      <a:pos x="51" y="139"/>
                    </a:cxn>
                    <a:cxn ang="0">
                      <a:pos x="52" y="137"/>
                    </a:cxn>
                    <a:cxn ang="0">
                      <a:pos x="71" y="91"/>
                    </a:cxn>
                    <a:cxn ang="0">
                      <a:pos x="62" y="87"/>
                    </a:cxn>
                    <a:cxn ang="0">
                      <a:pos x="63" y="85"/>
                    </a:cxn>
                    <a:cxn ang="0">
                      <a:pos x="65" y="82"/>
                    </a:cxn>
                    <a:cxn ang="0">
                      <a:pos x="68" y="75"/>
                    </a:cxn>
                    <a:cxn ang="0">
                      <a:pos x="60" y="72"/>
                    </a:cxn>
                    <a:cxn ang="0">
                      <a:pos x="82" y="20"/>
                    </a:cxn>
                    <a:cxn ang="0">
                      <a:pos x="121" y="20"/>
                    </a:cxn>
                    <a:cxn ang="0">
                      <a:pos x="94" y="94"/>
                    </a:cxn>
                    <a:cxn ang="0">
                      <a:pos x="88" y="134"/>
                    </a:cxn>
                    <a:cxn ang="0">
                      <a:pos x="76" y="135"/>
                    </a:cxn>
                    <a:cxn ang="0">
                      <a:pos x="71" y="147"/>
                    </a:cxn>
                    <a:cxn ang="0">
                      <a:pos x="69" y="153"/>
                    </a:cxn>
                    <a:cxn ang="0">
                      <a:pos x="63" y="150"/>
                    </a:cxn>
                    <a:cxn ang="0">
                      <a:pos x="34" y="138"/>
                    </a:cxn>
                    <a:cxn ang="0">
                      <a:pos x="30" y="139"/>
                    </a:cxn>
                    <a:cxn ang="0">
                      <a:pos x="32" y="165"/>
                    </a:cxn>
                    <a:cxn ang="0">
                      <a:pos x="110" y="159"/>
                    </a:cxn>
                    <a:cxn ang="0">
                      <a:pos x="118" y="111"/>
                    </a:cxn>
                    <a:cxn ang="0">
                      <a:pos x="120" y="112"/>
                    </a:cxn>
                    <a:cxn ang="0">
                      <a:pos x="151" y="135"/>
                    </a:cxn>
                    <a:cxn ang="0">
                      <a:pos x="154" y="197"/>
                    </a:cxn>
                    <a:cxn ang="0">
                      <a:pos x="181" y="196"/>
                    </a:cxn>
                    <a:cxn ang="0">
                      <a:pos x="177" y="122"/>
                    </a:cxn>
                    <a:cxn ang="0">
                      <a:pos x="139" y="94"/>
                    </a:cxn>
                    <a:cxn ang="0">
                      <a:pos x="166" y="38"/>
                    </a:cxn>
                    <a:cxn ang="0">
                      <a:pos x="203" y="67"/>
                    </a:cxn>
                    <a:cxn ang="0">
                      <a:pos x="253" y="23"/>
                    </a:cxn>
                    <a:cxn ang="0">
                      <a:pos x="240" y="8"/>
                    </a:cxn>
                    <a:cxn ang="0">
                      <a:pos x="203" y="41"/>
                    </a:cxn>
                  </a:cxnLst>
                  <a:rect l="0" t="0" r="r" b="b"/>
                  <a:pathLst>
                    <a:path w="253" h="197">
                      <a:moveTo>
                        <a:pt x="203" y="41"/>
                      </a:moveTo>
                      <a:lnTo>
                        <a:pt x="175" y="19"/>
                      </a:lnTo>
                      <a:lnTo>
                        <a:pt x="128" y="0"/>
                      </a:lnTo>
                      <a:lnTo>
                        <a:pt x="70" y="0"/>
                      </a:lnTo>
                      <a:lnTo>
                        <a:pt x="42" y="64"/>
                      </a:lnTo>
                      <a:lnTo>
                        <a:pt x="34" y="61"/>
                      </a:lnTo>
                      <a:lnTo>
                        <a:pt x="31" y="68"/>
                      </a:lnTo>
                      <a:lnTo>
                        <a:pt x="30" y="71"/>
                      </a:lnTo>
                      <a:lnTo>
                        <a:pt x="29" y="73"/>
                      </a:lnTo>
                      <a:lnTo>
                        <a:pt x="20" y="70"/>
                      </a:lnTo>
                      <a:lnTo>
                        <a:pt x="0" y="118"/>
                      </a:lnTo>
                      <a:lnTo>
                        <a:pt x="47" y="137"/>
                      </a:lnTo>
                      <a:lnTo>
                        <a:pt x="51" y="139"/>
                      </a:lnTo>
                      <a:lnTo>
                        <a:pt x="52" y="137"/>
                      </a:lnTo>
                      <a:lnTo>
                        <a:pt x="71" y="91"/>
                      </a:lnTo>
                      <a:lnTo>
                        <a:pt x="62" y="87"/>
                      </a:lnTo>
                      <a:lnTo>
                        <a:pt x="63" y="85"/>
                      </a:lnTo>
                      <a:lnTo>
                        <a:pt x="65" y="82"/>
                      </a:lnTo>
                      <a:lnTo>
                        <a:pt x="68" y="75"/>
                      </a:lnTo>
                      <a:lnTo>
                        <a:pt x="60" y="72"/>
                      </a:lnTo>
                      <a:lnTo>
                        <a:pt x="82" y="20"/>
                      </a:lnTo>
                      <a:lnTo>
                        <a:pt x="121" y="20"/>
                      </a:lnTo>
                      <a:lnTo>
                        <a:pt x="94" y="94"/>
                      </a:lnTo>
                      <a:lnTo>
                        <a:pt x="88" y="134"/>
                      </a:lnTo>
                      <a:lnTo>
                        <a:pt x="76" y="135"/>
                      </a:lnTo>
                      <a:lnTo>
                        <a:pt x="71" y="147"/>
                      </a:lnTo>
                      <a:lnTo>
                        <a:pt x="69" y="153"/>
                      </a:lnTo>
                      <a:lnTo>
                        <a:pt x="63" y="150"/>
                      </a:lnTo>
                      <a:lnTo>
                        <a:pt x="34" y="138"/>
                      </a:lnTo>
                      <a:lnTo>
                        <a:pt x="30" y="139"/>
                      </a:lnTo>
                      <a:lnTo>
                        <a:pt x="32" y="165"/>
                      </a:lnTo>
                      <a:lnTo>
                        <a:pt x="110" y="159"/>
                      </a:lnTo>
                      <a:lnTo>
                        <a:pt x="118" y="111"/>
                      </a:lnTo>
                      <a:lnTo>
                        <a:pt x="120" y="112"/>
                      </a:lnTo>
                      <a:lnTo>
                        <a:pt x="151" y="135"/>
                      </a:lnTo>
                      <a:lnTo>
                        <a:pt x="154" y="197"/>
                      </a:lnTo>
                      <a:lnTo>
                        <a:pt x="181" y="196"/>
                      </a:lnTo>
                      <a:lnTo>
                        <a:pt x="177" y="122"/>
                      </a:lnTo>
                      <a:lnTo>
                        <a:pt x="139" y="94"/>
                      </a:lnTo>
                      <a:lnTo>
                        <a:pt x="166" y="38"/>
                      </a:lnTo>
                      <a:lnTo>
                        <a:pt x="203" y="67"/>
                      </a:lnTo>
                      <a:lnTo>
                        <a:pt x="253" y="23"/>
                      </a:lnTo>
                      <a:lnTo>
                        <a:pt x="240" y="8"/>
                      </a:lnTo>
                      <a:lnTo>
                        <a:pt x="203" y="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273">
                  <a:extLst>
                    <a:ext uri="{FF2B5EF4-FFF2-40B4-BE49-F238E27FC236}">
                      <a16:creationId xmlns:a16="http://schemas.microsoft.com/office/drawing/2014/main" xmlns="" id="{0A6DA836-8646-4606-A57A-F47513D7D61A}"/>
                    </a:ext>
                  </a:extLst>
                </p:cNvPr>
                <p:cNvSpPr/>
                <p:nvPr/>
              </p:nvSpPr>
              <p:spPr bwMode="auto">
                <a:xfrm>
                  <a:off x="2625725" y="2325688"/>
                  <a:ext cx="44450" cy="80963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0" y="0"/>
                    </a:cxn>
                    <a:cxn ang="0">
                      <a:pos x="28" y="3"/>
                    </a:cxn>
                    <a:cxn ang="0">
                      <a:pos x="8" y="5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28" h="51">
                      <a:moveTo>
                        <a:pt x="0" y="48"/>
                      </a:moveTo>
                      <a:lnTo>
                        <a:pt x="20" y="0"/>
                      </a:lnTo>
                      <a:lnTo>
                        <a:pt x="28" y="3"/>
                      </a:lnTo>
                      <a:lnTo>
                        <a:pt x="8" y="51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274">
                  <a:extLst>
                    <a:ext uri="{FF2B5EF4-FFF2-40B4-BE49-F238E27FC236}">
                      <a16:creationId xmlns:a16="http://schemas.microsoft.com/office/drawing/2014/main" xmlns="" id="{B813D40D-1AD1-4B9D-883F-61CDA0573B46}"/>
                    </a:ext>
                  </a:extLst>
                </p:cNvPr>
                <p:cNvSpPr/>
                <p:nvPr/>
              </p:nvSpPr>
              <p:spPr bwMode="auto">
                <a:xfrm>
                  <a:off x="2738438" y="2373313"/>
                  <a:ext cx="46038" cy="80963"/>
                </a:xfrm>
                <a:custGeom>
                  <a:avLst/>
                  <a:gdLst/>
                  <a:ahLst/>
                  <a:cxnLst>
                    <a:cxn ang="0">
                      <a:pos x="13" y="41"/>
                    </a:cxn>
                    <a:cxn ang="0">
                      <a:pos x="29" y="3"/>
                    </a:cxn>
                    <a:cxn ang="0">
                      <a:pos x="20" y="0"/>
                    </a:cxn>
                    <a:cxn ang="0">
                      <a:pos x="3" y="42"/>
                    </a:cxn>
                    <a:cxn ang="0">
                      <a:pos x="0" y="48"/>
                    </a:cxn>
                    <a:cxn ang="0">
                      <a:pos x="9" y="51"/>
                    </a:cxn>
                    <a:cxn ang="0">
                      <a:pos x="13" y="41"/>
                    </a:cxn>
                  </a:cxnLst>
                  <a:rect l="0" t="0" r="r" b="b"/>
                  <a:pathLst>
                    <a:path w="29" h="51">
                      <a:moveTo>
                        <a:pt x="13" y="41"/>
                      </a:moveTo>
                      <a:lnTo>
                        <a:pt x="29" y="3"/>
                      </a:lnTo>
                      <a:lnTo>
                        <a:pt x="20" y="0"/>
                      </a:lnTo>
                      <a:lnTo>
                        <a:pt x="3" y="42"/>
                      </a:lnTo>
                      <a:lnTo>
                        <a:pt x="0" y="48"/>
                      </a:lnTo>
                      <a:lnTo>
                        <a:pt x="9" y="51"/>
                      </a:lnTo>
                      <a:lnTo>
                        <a:pt x="13" y="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" name="Group 71">
                <a:extLst>
                  <a:ext uri="{FF2B5EF4-FFF2-40B4-BE49-F238E27FC236}">
                    <a16:creationId xmlns:a16="http://schemas.microsoft.com/office/drawing/2014/main" xmlns="" id="{13C21FD4-69A8-43D8-AD13-63DCA0453B08}"/>
                  </a:ext>
                </a:extLst>
              </p:cNvPr>
              <p:cNvGrpSpPr/>
              <p:nvPr/>
            </p:nvGrpSpPr>
            <p:grpSpPr>
              <a:xfrm>
                <a:off x="3410439" y="2474800"/>
                <a:ext cx="373879" cy="523007"/>
                <a:chOff x="1023938" y="330200"/>
                <a:chExt cx="260350" cy="354013"/>
              </a:xfrm>
              <a:solidFill>
                <a:srgbClr val="FFFFFF"/>
              </a:solidFill>
            </p:grpSpPr>
            <p:sp>
              <p:nvSpPr>
                <p:cNvPr id="68" name="Freeform 173">
                  <a:extLst>
                    <a:ext uri="{FF2B5EF4-FFF2-40B4-BE49-F238E27FC236}">
                      <a16:creationId xmlns:a16="http://schemas.microsoft.com/office/drawing/2014/main" xmlns="" id="{A75DE41F-3824-4B74-9EE2-3D2F5D2CF9C4}"/>
                    </a:ext>
                  </a:extLst>
                </p:cNvPr>
                <p:cNvSpPr/>
                <p:nvPr/>
              </p:nvSpPr>
              <p:spPr bwMode="auto">
                <a:xfrm>
                  <a:off x="1066800" y="517525"/>
                  <a:ext cx="60325" cy="26988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17"/>
                    </a:cxn>
                    <a:cxn ang="0">
                      <a:pos x="37" y="17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37" h="17">
                      <a:moveTo>
                        <a:pt x="18" y="0"/>
                      </a:moveTo>
                      <a:cubicBezTo>
                        <a:pt x="9" y="0"/>
                        <a:pt x="1" y="7"/>
                        <a:pt x="0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6" y="7"/>
                        <a:pt x="28" y="0"/>
                        <a:pt x="18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74">
                  <a:extLst>
                    <a:ext uri="{FF2B5EF4-FFF2-40B4-BE49-F238E27FC236}">
                      <a16:creationId xmlns:a16="http://schemas.microsoft.com/office/drawing/2014/main" xmlns="" id="{2F4C9D98-D05E-41A1-90AE-DF2674D30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3938" y="330200"/>
                  <a:ext cx="260350" cy="354013"/>
                </a:xfrm>
                <a:custGeom>
                  <a:avLst/>
                  <a:gdLst/>
                  <a:ahLst/>
                  <a:cxnLst>
                    <a:cxn ang="0">
                      <a:pos x="7" y="223"/>
                    </a:cxn>
                    <a:cxn ang="0">
                      <a:pos x="32" y="223"/>
                    </a:cxn>
                    <a:cxn ang="0">
                      <a:pos x="39" y="216"/>
                    </a:cxn>
                    <a:cxn ang="0">
                      <a:pos x="39" y="196"/>
                    </a:cxn>
                    <a:cxn ang="0">
                      <a:pos x="124" y="196"/>
                    </a:cxn>
                    <a:cxn ang="0">
                      <a:pos x="124" y="216"/>
                    </a:cxn>
                    <a:cxn ang="0">
                      <a:pos x="131" y="223"/>
                    </a:cxn>
                    <a:cxn ang="0">
                      <a:pos x="156" y="223"/>
                    </a:cxn>
                    <a:cxn ang="0">
                      <a:pos x="163" y="216"/>
                    </a:cxn>
                    <a:cxn ang="0">
                      <a:pos x="163" y="196"/>
                    </a:cxn>
                    <a:cxn ang="0">
                      <a:pos x="163" y="182"/>
                    </a:cxn>
                    <a:cxn ang="0">
                      <a:pos x="163" y="0"/>
                    </a:cxn>
                    <a:cxn ang="0">
                      <a:pos x="0" y="0"/>
                    </a:cxn>
                    <a:cxn ang="0">
                      <a:pos x="0" y="182"/>
                    </a:cxn>
                    <a:cxn ang="0">
                      <a:pos x="0" y="196"/>
                    </a:cxn>
                    <a:cxn ang="0">
                      <a:pos x="0" y="216"/>
                    </a:cxn>
                    <a:cxn ang="0">
                      <a:pos x="7" y="223"/>
                    </a:cxn>
                    <a:cxn ang="0">
                      <a:pos x="148" y="175"/>
                    </a:cxn>
                    <a:cxn ang="0">
                      <a:pos x="116" y="175"/>
                    </a:cxn>
                    <a:cxn ang="0">
                      <a:pos x="116" y="158"/>
                    </a:cxn>
                    <a:cxn ang="0">
                      <a:pos x="148" y="158"/>
                    </a:cxn>
                    <a:cxn ang="0">
                      <a:pos x="148" y="175"/>
                    </a:cxn>
                    <a:cxn ang="0">
                      <a:pos x="148" y="141"/>
                    </a:cxn>
                    <a:cxn ang="0">
                      <a:pos x="88" y="141"/>
                    </a:cxn>
                    <a:cxn ang="0">
                      <a:pos x="88" y="41"/>
                    </a:cxn>
                    <a:cxn ang="0">
                      <a:pos x="148" y="41"/>
                    </a:cxn>
                    <a:cxn ang="0">
                      <a:pos x="148" y="141"/>
                    </a:cxn>
                    <a:cxn ang="0">
                      <a:pos x="39" y="13"/>
                    </a:cxn>
                    <a:cxn ang="0">
                      <a:pos x="124" y="13"/>
                    </a:cxn>
                    <a:cxn ang="0">
                      <a:pos x="124" y="25"/>
                    </a:cxn>
                    <a:cxn ang="0">
                      <a:pos x="39" y="25"/>
                    </a:cxn>
                    <a:cxn ang="0">
                      <a:pos x="39" y="13"/>
                    </a:cxn>
                    <a:cxn ang="0">
                      <a:pos x="15" y="41"/>
                    </a:cxn>
                    <a:cxn ang="0">
                      <a:pos x="75" y="41"/>
                    </a:cxn>
                    <a:cxn ang="0">
                      <a:pos x="75" y="141"/>
                    </a:cxn>
                    <a:cxn ang="0">
                      <a:pos x="63" y="141"/>
                    </a:cxn>
                    <a:cxn ang="0">
                      <a:pos x="27" y="141"/>
                    </a:cxn>
                    <a:cxn ang="0">
                      <a:pos x="15" y="141"/>
                    </a:cxn>
                    <a:cxn ang="0">
                      <a:pos x="15" y="41"/>
                    </a:cxn>
                    <a:cxn ang="0">
                      <a:pos x="15" y="158"/>
                    </a:cxn>
                    <a:cxn ang="0">
                      <a:pos x="47" y="158"/>
                    </a:cxn>
                    <a:cxn ang="0">
                      <a:pos x="47" y="175"/>
                    </a:cxn>
                    <a:cxn ang="0">
                      <a:pos x="15" y="175"/>
                    </a:cxn>
                    <a:cxn ang="0">
                      <a:pos x="15" y="158"/>
                    </a:cxn>
                  </a:cxnLst>
                  <a:rect l="0" t="0" r="r" b="b"/>
                  <a:pathLst>
                    <a:path w="163" h="223">
                      <a:moveTo>
                        <a:pt x="7" y="223"/>
                      </a:move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6" y="223"/>
                        <a:pt x="39" y="220"/>
                        <a:pt x="39" y="216"/>
                      </a:cubicBezTo>
                      <a:cubicBezTo>
                        <a:pt x="39" y="196"/>
                        <a:pt x="39" y="196"/>
                        <a:pt x="39" y="196"/>
                      </a:cubicBezTo>
                      <a:cubicBezTo>
                        <a:pt x="124" y="196"/>
                        <a:pt x="124" y="196"/>
                        <a:pt x="124" y="196"/>
                      </a:cubicBezTo>
                      <a:cubicBezTo>
                        <a:pt x="124" y="216"/>
                        <a:pt x="124" y="216"/>
                        <a:pt x="124" y="216"/>
                      </a:cubicBezTo>
                      <a:cubicBezTo>
                        <a:pt x="124" y="220"/>
                        <a:pt x="127" y="223"/>
                        <a:pt x="131" y="223"/>
                      </a:cubicBezTo>
                      <a:cubicBezTo>
                        <a:pt x="156" y="223"/>
                        <a:pt x="156" y="223"/>
                        <a:pt x="156" y="223"/>
                      </a:cubicBezTo>
                      <a:cubicBezTo>
                        <a:pt x="160" y="223"/>
                        <a:pt x="163" y="220"/>
                        <a:pt x="163" y="216"/>
                      </a:cubicBezTo>
                      <a:cubicBezTo>
                        <a:pt x="163" y="196"/>
                        <a:pt x="163" y="196"/>
                        <a:pt x="163" y="196"/>
                      </a:cubicBezTo>
                      <a:cubicBezTo>
                        <a:pt x="163" y="182"/>
                        <a:pt x="163" y="182"/>
                        <a:pt x="163" y="182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0" y="216"/>
                        <a:pt x="0" y="216"/>
                        <a:pt x="0" y="216"/>
                      </a:cubicBezTo>
                      <a:cubicBezTo>
                        <a:pt x="0" y="220"/>
                        <a:pt x="4" y="223"/>
                        <a:pt x="7" y="223"/>
                      </a:cubicBezTo>
                      <a:moveTo>
                        <a:pt x="148" y="175"/>
                      </a:moveTo>
                      <a:cubicBezTo>
                        <a:pt x="116" y="175"/>
                        <a:pt x="116" y="175"/>
                        <a:pt x="116" y="175"/>
                      </a:cubicBezTo>
                      <a:cubicBezTo>
                        <a:pt x="116" y="158"/>
                        <a:pt x="116" y="158"/>
                        <a:pt x="116" y="158"/>
                      </a:cubicBezTo>
                      <a:cubicBezTo>
                        <a:pt x="148" y="158"/>
                        <a:pt x="148" y="158"/>
                        <a:pt x="148" y="158"/>
                      </a:cubicBezTo>
                      <a:cubicBezTo>
                        <a:pt x="148" y="175"/>
                        <a:pt x="148" y="175"/>
                        <a:pt x="148" y="175"/>
                      </a:cubicBezTo>
                      <a:close/>
                      <a:moveTo>
                        <a:pt x="148" y="141"/>
                      </a:moveTo>
                      <a:cubicBezTo>
                        <a:pt x="88" y="141"/>
                        <a:pt x="88" y="141"/>
                        <a:pt x="88" y="141"/>
                      </a:cubicBezTo>
                      <a:cubicBezTo>
                        <a:pt x="88" y="41"/>
                        <a:pt x="88" y="41"/>
                        <a:pt x="88" y="41"/>
                      </a:cubicBezTo>
                      <a:cubicBezTo>
                        <a:pt x="148" y="41"/>
                        <a:pt x="148" y="41"/>
                        <a:pt x="148" y="41"/>
                      </a:cubicBezTo>
                      <a:lnTo>
                        <a:pt x="148" y="141"/>
                      </a:lnTo>
                      <a:close/>
                      <a:moveTo>
                        <a:pt x="39" y="13"/>
                      </a:moveTo>
                      <a:cubicBezTo>
                        <a:pt x="124" y="13"/>
                        <a:pt x="124" y="13"/>
                        <a:pt x="124" y="13"/>
                      </a:cubicBezTo>
                      <a:cubicBezTo>
                        <a:pt x="124" y="25"/>
                        <a:pt x="124" y="25"/>
                        <a:pt x="124" y="25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lnTo>
                        <a:pt x="39" y="13"/>
                      </a:lnTo>
                      <a:close/>
                      <a:moveTo>
                        <a:pt x="15" y="41"/>
                      </a:moveTo>
                      <a:cubicBezTo>
                        <a:pt x="75" y="41"/>
                        <a:pt x="75" y="41"/>
                        <a:pt x="75" y="41"/>
                      </a:cubicBezTo>
                      <a:cubicBezTo>
                        <a:pt x="75" y="141"/>
                        <a:pt x="75" y="141"/>
                        <a:pt x="75" y="141"/>
                      </a:cubicBezTo>
                      <a:cubicBezTo>
                        <a:pt x="63" y="141"/>
                        <a:pt x="63" y="141"/>
                        <a:pt x="63" y="141"/>
                      </a:cubicBezTo>
                      <a:cubicBezTo>
                        <a:pt x="27" y="141"/>
                        <a:pt x="27" y="141"/>
                        <a:pt x="27" y="141"/>
                      </a:cubicBezTo>
                      <a:cubicBezTo>
                        <a:pt x="15" y="141"/>
                        <a:pt x="15" y="141"/>
                        <a:pt x="15" y="141"/>
                      </a:cubicBezTo>
                      <a:lnTo>
                        <a:pt x="15" y="41"/>
                      </a:lnTo>
                      <a:close/>
                      <a:moveTo>
                        <a:pt x="15" y="158"/>
                      </a:moveTo>
                      <a:cubicBezTo>
                        <a:pt x="47" y="158"/>
                        <a:pt x="47" y="158"/>
                        <a:pt x="47" y="158"/>
                      </a:cubicBezTo>
                      <a:cubicBezTo>
                        <a:pt x="47" y="175"/>
                        <a:pt x="47" y="175"/>
                        <a:pt x="47" y="175"/>
                      </a:cubicBezTo>
                      <a:cubicBezTo>
                        <a:pt x="15" y="175"/>
                        <a:pt x="15" y="175"/>
                        <a:pt x="15" y="175"/>
                      </a:cubicBezTo>
                      <a:lnTo>
                        <a:pt x="15" y="15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Group 75">
                <a:extLst>
                  <a:ext uri="{FF2B5EF4-FFF2-40B4-BE49-F238E27FC236}">
                    <a16:creationId xmlns:a16="http://schemas.microsoft.com/office/drawing/2014/main" xmlns="" id="{E33B1B41-BD35-409E-B032-7B9863230B84}"/>
                  </a:ext>
                </a:extLst>
              </p:cNvPr>
              <p:cNvGrpSpPr/>
              <p:nvPr/>
            </p:nvGrpSpPr>
            <p:grpSpPr>
              <a:xfrm>
                <a:off x="4929608" y="3859068"/>
                <a:ext cx="597449" cy="516286"/>
                <a:chOff x="2092325" y="1558925"/>
                <a:chExt cx="357188" cy="300038"/>
              </a:xfrm>
              <a:solidFill>
                <a:srgbClr val="FFFFFF"/>
              </a:solidFill>
            </p:grpSpPr>
            <p:sp>
              <p:nvSpPr>
                <p:cNvPr id="65" name="Freeform 170">
                  <a:extLst>
                    <a:ext uri="{FF2B5EF4-FFF2-40B4-BE49-F238E27FC236}">
                      <a16:creationId xmlns:a16="http://schemas.microsoft.com/office/drawing/2014/main" xmlns="" id="{EC55CD61-02E0-4C64-BA18-AAE606EC3FEF}"/>
                    </a:ext>
                  </a:extLst>
                </p:cNvPr>
                <p:cNvSpPr/>
                <p:nvPr/>
              </p:nvSpPr>
              <p:spPr bwMode="auto">
                <a:xfrm>
                  <a:off x="2092325" y="1765300"/>
                  <a:ext cx="357188" cy="93663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78" y="30"/>
                    </a:cxn>
                    <a:cxn ang="0">
                      <a:pos x="78" y="0"/>
                    </a:cxn>
                    <a:cxn ang="0">
                      <a:pos x="0" y="0"/>
                    </a:cxn>
                    <a:cxn ang="0">
                      <a:pos x="0" y="59"/>
                    </a:cxn>
                    <a:cxn ang="0">
                      <a:pos x="225" y="59"/>
                    </a:cxn>
                    <a:cxn ang="0">
                      <a:pos x="225" y="0"/>
                    </a:cxn>
                    <a:cxn ang="0">
                      <a:pos x="147" y="0"/>
                    </a:cxn>
                    <a:cxn ang="0">
                      <a:pos x="147" y="30"/>
                    </a:cxn>
                  </a:cxnLst>
                  <a:rect l="0" t="0" r="r" b="b"/>
                  <a:pathLst>
                    <a:path w="225" h="59">
                      <a:moveTo>
                        <a:pt x="147" y="30"/>
                      </a:moveTo>
                      <a:lnTo>
                        <a:pt x="78" y="30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225" y="59"/>
                      </a:lnTo>
                      <a:lnTo>
                        <a:pt x="225" y="0"/>
                      </a:lnTo>
                      <a:lnTo>
                        <a:pt x="147" y="0"/>
                      </a:lnTo>
                      <a:lnTo>
                        <a:pt x="147" y="3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Rectangle 171">
                  <a:extLst>
                    <a:ext uri="{FF2B5EF4-FFF2-40B4-BE49-F238E27FC236}">
                      <a16:creationId xmlns:a16="http://schemas.microsoft.com/office/drawing/2014/main" xmlns="" id="{E4A6C0D7-8CB4-44EE-8BEF-04FD3EEC6F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6788" y="1765300"/>
                  <a:ext cx="68263" cy="269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72">
                  <a:extLst>
                    <a:ext uri="{FF2B5EF4-FFF2-40B4-BE49-F238E27FC236}">
                      <a16:creationId xmlns:a16="http://schemas.microsoft.com/office/drawing/2014/main" xmlns="" id="{488A14DB-A739-4B1E-B452-ECA32A89F5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2325" y="1558925"/>
                  <a:ext cx="357188" cy="185738"/>
                </a:xfrm>
                <a:custGeom>
                  <a:avLst/>
                  <a:gdLst/>
                  <a:ahLst/>
                  <a:cxnLst>
                    <a:cxn ang="0">
                      <a:pos x="167" y="0"/>
                    </a:cxn>
                    <a:cxn ang="0">
                      <a:pos x="57" y="0"/>
                    </a:cxn>
                    <a:cxn ang="0">
                      <a:pos x="57" y="42"/>
                    </a:cxn>
                    <a:cxn ang="0">
                      <a:pos x="0" y="42"/>
                    </a:cxn>
                    <a:cxn ang="0">
                      <a:pos x="0" y="117"/>
                    </a:cxn>
                    <a:cxn ang="0">
                      <a:pos x="78" y="117"/>
                    </a:cxn>
                    <a:cxn ang="0">
                      <a:pos x="147" y="117"/>
                    </a:cxn>
                    <a:cxn ang="0">
                      <a:pos x="225" y="117"/>
                    </a:cxn>
                    <a:cxn ang="0">
                      <a:pos x="225" y="42"/>
                    </a:cxn>
                    <a:cxn ang="0">
                      <a:pos x="167" y="42"/>
                    </a:cxn>
                    <a:cxn ang="0">
                      <a:pos x="167" y="0"/>
                    </a:cxn>
                    <a:cxn ang="0">
                      <a:pos x="77" y="19"/>
                    </a:cxn>
                    <a:cxn ang="0">
                      <a:pos x="148" y="19"/>
                    </a:cxn>
                    <a:cxn ang="0">
                      <a:pos x="148" y="42"/>
                    </a:cxn>
                    <a:cxn ang="0">
                      <a:pos x="77" y="42"/>
                    </a:cxn>
                    <a:cxn ang="0">
                      <a:pos x="77" y="19"/>
                    </a:cxn>
                  </a:cxnLst>
                  <a:rect l="0" t="0" r="r" b="b"/>
                  <a:pathLst>
                    <a:path w="225" h="117">
                      <a:moveTo>
                        <a:pt x="167" y="0"/>
                      </a:moveTo>
                      <a:lnTo>
                        <a:pt x="57" y="0"/>
                      </a:lnTo>
                      <a:lnTo>
                        <a:pt x="57" y="42"/>
                      </a:lnTo>
                      <a:lnTo>
                        <a:pt x="0" y="42"/>
                      </a:lnTo>
                      <a:lnTo>
                        <a:pt x="0" y="117"/>
                      </a:lnTo>
                      <a:lnTo>
                        <a:pt x="78" y="117"/>
                      </a:lnTo>
                      <a:lnTo>
                        <a:pt x="147" y="117"/>
                      </a:lnTo>
                      <a:lnTo>
                        <a:pt x="225" y="117"/>
                      </a:lnTo>
                      <a:lnTo>
                        <a:pt x="225" y="42"/>
                      </a:lnTo>
                      <a:lnTo>
                        <a:pt x="167" y="42"/>
                      </a:lnTo>
                      <a:lnTo>
                        <a:pt x="167" y="0"/>
                      </a:lnTo>
                      <a:close/>
                      <a:moveTo>
                        <a:pt x="77" y="19"/>
                      </a:moveTo>
                      <a:lnTo>
                        <a:pt x="148" y="19"/>
                      </a:lnTo>
                      <a:lnTo>
                        <a:pt x="148" y="42"/>
                      </a:lnTo>
                      <a:lnTo>
                        <a:pt x="77" y="42"/>
                      </a:lnTo>
                      <a:lnTo>
                        <a:pt x="77" y="1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2" name="Freeform 175">
                <a:extLst>
                  <a:ext uri="{FF2B5EF4-FFF2-40B4-BE49-F238E27FC236}">
                    <a16:creationId xmlns:a16="http://schemas.microsoft.com/office/drawing/2014/main" xmlns="" id="{D9B2AA4C-806D-45AE-83D9-C1AA7CE884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78388" y="2669238"/>
                <a:ext cx="568238" cy="461656"/>
              </a:xfrm>
              <a:custGeom>
                <a:avLst/>
                <a:gdLst/>
                <a:ahLst/>
                <a:cxnLst>
                  <a:cxn ang="0">
                    <a:pos x="214" y="61"/>
                  </a:cxn>
                  <a:cxn ang="0">
                    <a:pos x="193" y="38"/>
                  </a:cxn>
                  <a:cxn ang="0">
                    <a:pos x="173" y="0"/>
                  </a:cxn>
                  <a:cxn ang="0">
                    <a:pos x="42" y="0"/>
                  </a:cxn>
                  <a:cxn ang="0">
                    <a:pos x="22" y="38"/>
                  </a:cxn>
                  <a:cxn ang="0">
                    <a:pos x="0" y="61"/>
                  </a:cxn>
                  <a:cxn ang="0">
                    <a:pos x="0" y="130"/>
                  </a:cxn>
                  <a:cxn ang="0">
                    <a:pos x="0" y="135"/>
                  </a:cxn>
                  <a:cxn ang="0">
                    <a:pos x="0" y="160"/>
                  </a:cxn>
                  <a:cxn ang="0">
                    <a:pos x="10" y="169"/>
                  </a:cxn>
                  <a:cxn ang="0">
                    <a:pos x="42" y="169"/>
                  </a:cxn>
                  <a:cxn ang="0">
                    <a:pos x="51" y="160"/>
                  </a:cxn>
                  <a:cxn ang="0">
                    <a:pos x="51" y="135"/>
                  </a:cxn>
                  <a:cxn ang="0">
                    <a:pos x="163" y="135"/>
                  </a:cxn>
                  <a:cxn ang="0">
                    <a:pos x="163" y="160"/>
                  </a:cxn>
                  <a:cxn ang="0">
                    <a:pos x="173" y="169"/>
                  </a:cxn>
                  <a:cxn ang="0">
                    <a:pos x="205" y="169"/>
                  </a:cxn>
                  <a:cxn ang="0">
                    <a:pos x="214" y="160"/>
                  </a:cxn>
                  <a:cxn ang="0">
                    <a:pos x="214" y="135"/>
                  </a:cxn>
                  <a:cxn ang="0">
                    <a:pos x="214" y="61"/>
                  </a:cxn>
                  <a:cxn ang="0">
                    <a:pos x="54" y="14"/>
                  </a:cxn>
                  <a:cxn ang="0">
                    <a:pos x="161" y="14"/>
                  </a:cxn>
                  <a:cxn ang="0">
                    <a:pos x="179" y="48"/>
                  </a:cxn>
                  <a:cxn ang="0">
                    <a:pos x="36" y="48"/>
                  </a:cxn>
                  <a:cxn ang="0">
                    <a:pos x="54" y="14"/>
                  </a:cxn>
                  <a:cxn ang="0">
                    <a:pos x="62" y="118"/>
                  </a:cxn>
                  <a:cxn ang="0">
                    <a:pos x="20" y="118"/>
                  </a:cxn>
                  <a:cxn ang="0">
                    <a:pos x="20" y="96"/>
                  </a:cxn>
                  <a:cxn ang="0">
                    <a:pos x="62" y="96"/>
                  </a:cxn>
                  <a:cxn ang="0">
                    <a:pos x="62" y="118"/>
                  </a:cxn>
                  <a:cxn ang="0">
                    <a:pos x="195" y="118"/>
                  </a:cxn>
                  <a:cxn ang="0">
                    <a:pos x="152" y="118"/>
                  </a:cxn>
                  <a:cxn ang="0">
                    <a:pos x="152" y="96"/>
                  </a:cxn>
                  <a:cxn ang="0">
                    <a:pos x="195" y="96"/>
                  </a:cxn>
                  <a:cxn ang="0">
                    <a:pos x="195" y="118"/>
                  </a:cxn>
                </a:cxnLst>
                <a:rect l="0" t="0" r="r" b="b"/>
                <a:pathLst>
                  <a:path w="214" h="169">
                    <a:moveTo>
                      <a:pt x="214" y="61"/>
                    </a:moveTo>
                    <a:cubicBezTo>
                      <a:pt x="193" y="38"/>
                      <a:pt x="193" y="38"/>
                      <a:pt x="193" y="38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5"/>
                      <a:pt x="5" y="169"/>
                      <a:pt x="10" y="169"/>
                    </a:cubicBezTo>
                    <a:cubicBezTo>
                      <a:pt x="42" y="169"/>
                      <a:pt x="42" y="169"/>
                      <a:pt x="42" y="169"/>
                    </a:cubicBezTo>
                    <a:cubicBezTo>
                      <a:pt x="47" y="169"/>
                      <a:pt x="51" y="165"/>
                      <a:pt x="51" y="160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163" y="135"/>
                      <a:pt x="163" y="135"/>
                      <a:pt x="163" y="135"/>
                    </a:cubicBezTo>
                    <a:cubicBezTo>
                      <a:pt x="163" y="160"/>
                      <a:pt x="163" y="160"/>
                      <a:pt x="163" y="160"/>
                    </a:cubicBezTo>
                    <a:cubicBezTo>
                      <a:pt x="163" y="165"/>
                      <a:pt x="168" y="169"/>
                      <a:pt x="173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10" y="169"/>
                      <a:pt x="214" y="165"/>
                      <a:pt x="214" y="160"/>
                    </a:cubicBezTo>
                    <a:cubicBezTo>
                      <a:pt x="214" y="135"/>
                      <a:pt x="214" y="135"/>
                      <a:pt x="214" y="135"/>
                    </a:cubicBezTo>
                    <a:lnTo>
                      <a:pt x="214" y="61"/>
                    </a:lnTo>
                    <a:close/>
                    <a:moveTo>
                      <a:pt x="54" y="14"/>
                    </a:moveTo>
                    <a:cubicBezTo>
                      <a:pt x="161" y="14"/>
                      <a:pt x="161" y="14"/>
                      <a:pt x="161" y="14"/>
                    </a:cubicBezTo>
                    <a:cubicBezTo>
                      <a:pt x="179" y="48"/>
                      <a:pt x="179" y="48"/>
                      <a:pt x="179" y="48"/>
                    </a:cubicBezTo>
                    <a:cubicBezTo>
                      <a:pt x="36" y="48"/>
                      <a:pt x="36" y="48"/>
                      <a:pt x="36" y="48"/>
                    </a:cubicBezTo>
                    <a:lnTo>
                      <a:pt x="54" y="14"/>
                    </a:lnTo>
                    <a:close/>
                    <a:moveTo>
                      <a:pt x="62" y="118"/>
                    </a:moveTo>
                    <a:cubicBezTo>
                      <a:pt x="20" y="118"/>
                      <a:pt x="20" y="118"/>
                      <a:pt x="20" y="118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62" y="96"/>
                      <a:pt x="62" y="96"/>
                      <a:pt x="62" y="96"/>
                    </a:cubicBezTo>
                    <a:lnTo>
                      <a:pt x="62" y="118"/>
                    </a:lnTo>
                    <a:close/>
                    <a:moveTo>
                      <a:pt x="195" y="118"/>
                    </a:moveTo>
                    <a:cubicBezTo>
                      <a:pt x="152" y="118"/>
                      <a:pt x="152" y="118"/>
                      <a:pt x="152" y="118"/>
                    </a:cubicBezTo>
                    <a:cubicBezTo>
                      <a:pt x="152" y="96"/>
                      <a:pt x="152" y="96"/>
                      <a:pt x="152" y="96"/>
                    </a:cubicBezTo>
                    <a:cubicBezTo>
                      <a:pt x="195" y="96"/>
                      <a:pt x="195" y="96"/>
                      <a:pt x="195" y="96"/>
                    </a:cubicBezTo>
                    <a:lnTo>
                      <a:pt x="195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8839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194">
                <a:extLst>
                  <a:ext uri="{FF2B5EF4-FFF2-40B4-BE49-F238E27FC236}">
                    <a16:creationId xmlns:a16="http://schemas.microsoft.com/office/drawing/2014/main" xmlns="" id="{DF2286F1-B5B6-486F-8CD2-7FFFA1E0A6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45729" y="3832916"/>
                <a:ext cx="610066" cy="625350"/>
              </a:xfrm>
              <a:custGeom>
                <a:avLst/>
                <a:gdLst/>
                <a:ahLst/>
                <a:cxnLst>
                  <a:cxn ang="0">
                    <a:pos x="2" y="160"/>
                  </a:cxn>
                  <a:cxn ang="0">
                    <a:pos x="15" y="202"/>
                  </a:cxn>
                  <a:cxn ang="0">
                    <a:pos x="70" y="259"/>
                  </a:cxn>
                  <a:cxn ang="0">
                    <a:pos x="183" y="270"/>
                  </a:cxn>
                  <a:cxn ang="0">
                    <a:pos x="242" y="232"/>
                  </a:cxn>
                  <a:cxn ang="0">
                    <a:pos x="267" y="193"/>
                  </a:cxn>
                  <a:cxn ang="0">
                    <a:pos x="278" y="139"/>
                  </a:cxn>
                  <a:cxn ang="0">
                    <a:pos x="268" y="88"/>
                  </a:cxn>
                  <a:cxn ang="0">
                    <a:pos x="237" y="40"/>
                  </a:cxn>
                  <a:cxn ang="0">
                    <a:pos x="196" y="12"/>
                  </a:cxn>
                  <a:cxn ang="0">
                    <a:pos x="171" y="3"/>
                  </a:cxn>
                  <a:cxn ang="0">
                    <a:pos x="94" y="7"/>
                  </a:cxn>
                  <a:cxn ang="0">
                    <a:pos x="48" y="34"/>
                  </a:cxn>
                  <a:cxn ang="0">
                    <a:pos x="15" y="75"/>
                  </a:cxn>
                  <a:cxn ang="0">
                    <a:pos x="115" y="9"/>
                  </a:cxn>
                  <a:cxn ang="0">
                    <a:pos x="136" y="7"/>
                  </a:cxn>
                  <a:cxn ang="0">
                    <a:pos x="155" y="14"/>
                  </a:cxn>
                  <a:cxn ang="0">
                    <a:pos x="172" y="14"/>
                  </a:cxn>
                  <a:cxn ang="0">
                    <a:pos x="187" y="18"/>
                  </a:cxn>
                  <a:cxn ang="0">
                    <a:pos x="183" y="21"/>
                  </a:cxn>
                  <a:cxn ang="0">
                    <a:pos x="161" y="30"/>
                  </a:cxn>
                  <a:cxn ang="0">
                    <a:pos x="164" y="44"/>
                  </a:cxn>
                  <a:cxn ang="0">
                    <a:pos x="177" y="53"/>
                  </a:cxn>
                  <a:cxn ang="0">
                    <a:pos x="197" y="27"/>
                  </a:cxn>
                  <a:cxn ang="0">
                    <a:pos x="211" y="32"/>
                  </a:cxn>
                  <a:cxn ang="0">
                    <a:pos x="223" y="38"/>
                  </a:cxn>
                  <a:cxn ang="0">
                    <a:pos x="229" y="57"/>
                  </a:cxn>
                  <a:cxn ang="0">
                    <a:pos x="225" y="67"/>
                  </a:cxn>
                  <a:cxn ang="0">
                    <a:pos x="218" y="59"/>
                  </a:cxn>
                  <a:cxn ang="0">
                    <a:pos x="200" y="62"/>
                  </a:cxn>
                  <a:cxn ang="0">
                    <a:pos x="212" y="69"/>
                  </a:cxn>
                  <a:cxn ang="0">
                    <a:pos x="183" y="80"/>
                  </a:cxn>
                  <a:cxn ang="0">
                    <a:pos x="169" y="90"/>
                  </a:cxn>
                  <a:cxn ang="0">
                    <a:pos x="151" y="107"/>
                  </a:cxn>
                  <a:cxn ang="0">
                    <a:pos x="140" y="118"/>
                  </a:cxn>
                  <a:cxn ang="0">
                    <a:pos x="116" y="116"/>
                  </a:cxn>
                  <a:cxn ang="0">
                    <a:pos x="97" y="140"/>
                  </a:cxn>
                  <a:cxn ang="0">
                    <a:pos x="122" y="138"/>
                  </a:cxn>
                  <a:cxn ang="0">
                    <a:pos x="118" y="153"/>
                  </a:cxn>
                  <a:cxn ang="0">
                    <a:pos x="144" y="172"/>
                  </a:cxn>
                  <a:cxn ang="0">
                    <a:pos x="163" y="164"/>
                  </a:cxn>
                  <a:cxn ang="0">
                    <a:pos x="179" y="170"/>
                  </a:cxn>
                  <a:cxn ang="0">
                    <a:pos x="195" y="175"/>
                  </a:cxn>
                  <a:cxn ang="0">
                    <a:pos x="217" y="190"/>
                  </a:cxn>
                  <a:cxn ang="0">
                    <a:pos x="234" y="202"/>
                  </a:cxn>
                  <a:cxn ang="0">
                    <a:pos x="170" y="266"/>
                  </a:cxn>
                  <a:cxn ang="0">
                    <a:pos x="150" y="237"/>
                  </a:cxn>
                  <a:cxn ang="0">
                    <a:pos x="135" y="210"/>
                  </a:cxn>
                  <a:cxn ang="0">
                    <a:pos x="142" y="191"/>
                  </a:cxn>
                  <a:cxn ang="0">
                    <a:pos x="137" y="177"/>
                  </a:cxn>
                  <a:cxn ang="0">
                    <a:pos x="119" y="161"/>
                  </a:cxn>
                  <a:cxn ang="0">
                    <a:pos x="91" y="152"/>
                  </a:cxn>
                  <a:cxn ang="0">
                    <a:pos x="75" y="139"/>
                  </a:cxn>
                  <a:cxn ang="0">
                    <a:pos x="62" y="112"/>
                  </a:cxn>
                  <a:cxn ang="0">
                    <a:pos x="65" y="133"/>
                  </a:cxn>
                  <a:cxn ang="0">
                    <a:pos x="54" y="115"/>
                  </a:cxn>
                  <a:cxn ang="0">
                    <a:pos x="47" y="92"/>
                  </a:cxn>
                  <a:cxn ang="0">
                    <a:pos x="61" y="63"/>
                  </a:cxn>
                  <a:cxn ang="0">
                    <a:pos x="58" y="46"/>
                  </a:cxn>
                </a:cxnLst>
                <a:rect l="0" t="0" r="r" b="b"/>
                <a:pathLst>
                  <a:path w="278" h="277">
                    <a:moveTo>
                      <a:pt x="3" y="111"/>
                    </a:moveTo>
                    <a:cubicBezTo>
                      <a:pt x="2" y="113"/>
                      <a:pt x="2" y="115"/>
                      <a:pt x="2" y="117"/>
                    </a:cubicBezTo>
                    <a:cubicBezTo>
                      <a:pt x="1" y="120"/>
                      <a:pt x="1" y="122"/>
                      <a:pt x="1" y="124"/>
                    </a:cubicBezTo>
                    <a:cubicBezTo>
                      <a:pt x="0" y="129"/>
                      <a:pt x="0" y="134"/>
                      <a:pt x="0" y="139"/>
                    </a:cubicBezTo>
                    <a:cubicBezTo>
                      <a:pt x="0" y="143"/>
                      <a:pt x="0" y="148"/>
                      <a:pt x="1" y="153"/>
                    </a:cubicBezTo>
                    <a:cubicBezTo>
                      <a:pt x="1" y="155"/>
                      <a:pt x="1" y="157"/>
                      <a:pt x="2" y="160"/>
                    </a:cubicBezTo>
                    <a:cubicBezTo>
                      <a:pt x="2" y="162"/>
                      <a:pt x="2" y="164"/>
                      <a:pt x="3" y="167"/>
                    </a:cubicBezTo>
                    <a:cubicBezTo>
                      <a:pt x="3" y="169"/>
                      <a:pt x="4" y="171"/>
                      <a:pt x="4" y="173"/>
                    </a:cubicBezTo>
                    <a:cubicBezTo>
                      <a:pt x="5" y="178"/>
                      <a:pt x="7" y="182"/>
                      <a:pt x="8" y="186"/>
                    </a:cubicBezTo>
                    <a:cubicBezTo>
                      <a:pt x="9" y="188"/>
                      <a:pt x="10" y="191"/>
                      <a:pt x="11" y="193"/>
                    </a:cubicBezTo>
                    <a:cubicBezTo>
                      <a:pt x="12" y="195"/>
                      <a:pt x="13" y="197"/>
                      <a:pt x="14" y="199"/>
                    </a:cubicBezTo>
                    <a:cubicBezTo>
                      <a:pt x="14" y="200"/>
                      <a:pt x="15" y="201"/>
                      <a:pt x="15" y="202"/>
                    </a:cubicBezTo>
                    <a:cubicBezTo>
                      <a:pt x="16" y="204"/>
                      <a:pt x="17" y="206"/>
                      <a:pt x="18" y="208"/>
                    </a:cubicBezTo>
                    <a:cubicBezTo>
                      <a:pt x="22" y="214"/>
                      <a:pt x="25" y="219"/>
                      <a:pt x="30" y="224"/>
                    </a:cubicBezTo>
                    <a:cubicBezTo>
                      <a:pt x="32" y="227"/>
                      <a:pt x="34" y="230"/>
                      <a:pt x="36" y="232"/>
                    </a:cubicBezTo>
                    <a:cubicBezTo>
                      <a:pt x="38" y="234"/>
                      <a:pt x="39" y="235"/>
                      <a:pt x="41" y="237"/>
                    </a:cubicBezTo>
                    <a:cubicBezTo>
                      <a:pt x="42" y="238"/>
                      <a:pt x="44" y="240"/>
                      <a:pt x="45" y="241"/>
                    </a:cubicBezTo>
                    <a:cubicBezTo>
                      <a:pt x="53" y="248"/>
                      <a:pt x="61" y="254"/>
                      <a:pt x="70" y="259"/>
                    </a:cubicBezTo>
                    <a:cubicBezTo>
                      <a:pt x="72" y="260"/>
                      <a:pt x="74" y="261"/>
                      <a:pt x="76" y="262"/>
                    </a:cubicBezTo>
                    <a:cubicBezTo>
                      <a:pt x="80" y="264"/>
                      <a:pt x="84" y="266"/>
                      <a:pt x="88" y="268"/>
                    </a:cubicBezTo>
                    <a:cubicBezTo>
                      <a:pt x="90" y="269"/>
                      <a:pt x="92" y="269"/>
                      <a:pt x="94" y="270"/>
                    </a:cubicBezTo>
                    <a:cubicBezTo>
                      <a:pt x="108" y="275"/>
                      <a:pt x="123" y="277"/>
                      <a:pt x="139" y="277"/>
                    </a:cubicBezTo>
                    <a:cubicBezTo>
                      <a:pt x="149" y="277"/>
                      <a:pt x="160" y="276"/>
                      <a:pt x="170" y="274"/>
                    </a:cubicBezTo>
                    <a:cubicBezTo>
                      <a:pt x="174" y="273"/>
                      <a:pt x="179" y="272"/>
                      <a:pt x="183" y="270"/>
                    </a:cubicBezTo>
                    <a:cubicBezTo>
                      <a:pt x="186" y="269"/>
                      <a:pt x="188" y="269"/>
                      <a:pt x="190" y="268"/>
                    </a:cubicBezTo>
                    <a:cubicBezTo>
                      <a:pt x="194" y="266"/>
                      <a:pt x="198" y="264"/>
                      <a:pt x="202" y="262"/>
                    </a:cubicBezTo>
                    <a:cubicBezTo>
                      <a:pt x="204" y="261"/>
                      <a:pt x="206" y="260"/>
                      <a:pt x="208" y="259"/>
                    </a:cubicBezTo>
                    <a:cubicBezTo>
                      <a:pt x="217" y="254"/>
                      <a:pt x="225" y="248"/>
                      <a:pt x="232" y="241"/>
                    </a:cubicBezTo>
                    <a:cubicBezTo>
                      <a:pt x="234" y="240"/>
                      <a:pt x="236" y="238"/>
                      <a:pt x="237" y="237"/>
                    </a:cubicBezTo>
                    <a:cubicBezTo>
                      <a:pt x="239" y="235"/>
                      <a:pt x="240" y="234"/>
                      <a:pt x="242" y="232"/>
                    </a:cubicBezTo>
                    <a:cubicBezTo>
                      <a:pt x="244" y="230"/>
                      <a:pt x="246" y="227"/>
                      <a:pt x="248" y="224"/>
                    </a:cubicBezTo>
                    <a:cubicBezTo>
                      <a:pt x="251" y="220"/>
                      <a:pt x="254" y="216"/>
                      <a:pt x="257" y="211"/>
                    </a:cubicBezTo>
                    <a:cubicBezTo>
                      <a:pt x="258" y="210"/>
                      <a:pt x="259" y="209"/>
                      <a:pt x="259" y="208"/>
                    </a:cubicBezTo>
                    <a:cubicBezTo>
                      <a:pt x="260" y="206"/>
                      <a:pt x="262" y="204"/>
                      <a:pt x="263" y="202"/>
                    </a:cubicBezTo>
                    <a:cubicBezTo>
                      <a:pt x="263" y="201"/>
                      <a:pt x="264" y="200"/>
                      <a:pt x="264" y="199"/>
                    </a:cubicBezTo>
                    <a:cubicBezTo>
                      <a:pt x="265" y="197"/>
                      <a:pt x="266" y="195"/>
                      <a:pt x="267" y="193"/>
                    </a:cubicBezTo>
                    <a:cubicBezTo>
                      <a:pt x="268" y="191"/>
                      <a:pt x="269" y="188"/>
                      <a:pt x="269" y="186"/>
                    </a:cubicBezTo>
                    <a:cubicBezTo>
                      <a:pt x="271" y="182"/>
                      <a:pt x="272" y="178"/>
                      <a:pt x="273" y="173"/>
                    </a:cubicBezTo>
                    <a:cubicBezTo>
                      <a:pt x="274" y="171"/>
                      <a:pt x="274" y="169"/>
                      <a:pt x="275" y="167"/>
                    </a:cubicBezTo>
                    <a:cubicBezTo>
                      <a:pt x="275" y="164"/>
                      <a:pt x="276" y="162"/>
                      <a:pt x="276" y="160"/>
                    </a:cubicBezTo>
                    <a:cubicBezTo>
                      <a:pt x="277" y="157"/>
                      <a:pt x="277" y="155"/>
                      <a:pt x="277" y="153"/>
                    </a:cubicBezTo>
                    <a:cubicBezTo>
                      <a:pt x="278" y="148"/>
                      <a:pt x="278" y="143"/>
                      <a:pt x="278" y="139"/>
                    </a:cubicBezTo>
                    <a:cubicBezTo>
                      <a:pt x="278" y="134"/>
                      <a:pt x="278" y="129"/>
                      <a:pt x="277" y="124"/>
                    </a:cubicBezTo>
                    <a:cubicBezTo>
                      <a:pt x="277" y="122"/>
                      <a:pt x="277" y="120"/>
                      <a:pt x="276" y="117"/>
                    </a:cubicBezTo>
                    <a:cubicBezTo>
                      <a:pt x="276" y="115"/>
                      <a:pt x="275" y="113"/>
                      <a:pt x="275" y="111"/>
                    </a:cubicBezTo>
                    <a:cubicBezTo>
                      <a:pt x="274" y="108"/>
                      <a:pt x="274" y="106"/>
                      <a:pt x="273" y="104"/>
                    </a:cubicBezTo>
                    <a:cubicBezTo>
                      <a:pt x="272" y="99"/>
                      <a:pt x="271" y="95"/>
                      <a:pt x="269" y="91"/>
                    </a:cubicBezTo>
                    <a:cubicBezTo>
                      <a:pt x="269" y="90"/>
                      <a:pt x="269" y="89"/>
                      <a:pt x="268" y="88"/>
                    </a:cubicBezTo>
                    <a:cubicBezTo>
                      <a:pt x="267" y="85"/>
                      <a:pt x="266" y="81"/>
                      <a:pt x="264" y="78"/>
                    </a:cubicBezTo>
                    <a:cubicBezTo>
                      <a:pt x="264" y="77"/>
                      <a:pt x="263" y="76"/>
                      <a:pt x="263" y="75"/>
                    </a:cubicBezTo>
                    <a:cubicBezTo>
                      <a:pt x="262" y="73"/>
                      <a:pt x="260" y="71"/>
                      <a:pt x="259" y="69"/>
                    </a:cubicBezTo>
                    <a:cubicBezTo>
                      <a:pt x="256" y="64"/>
                      <a:pt x="252" y="58"/>
                      <a:pt x="248" y="53"/>
                    </a:cubicBezTo>
                    <a:cubicBezTo>
                      <a:pt x="246" y="50"/>
                      <a:pt x="244" y="48"/>
                      <a:pt x="242" y="45"/>
                    </a:cubicBezTo>
                    <a:cubicBezTo>
                      <a:pt x="240" y="44"/>
                      <a:pt x="239" y="42"/>
                      <a:pt x="237" y="40"/>
                    </a:cubicBezTo>
                    <a:cubicBezTo>
                      <a:pt x="236" y="39"/>
                      <a:pt x="234" y="37"/>
                      <a:pt x="232" y="36"/>
                    </a:cubicBezTo>
                    <a:cubicBezTo>
                      <a:pt x="229" y="33"/>
                      <a:pt x="226" y="30"/>
                      <a:pt x="222" y="28"/>
                    </a:cubicBezTo>
                    <a:cubicBezTo>
                      <a:pt x="218" y="24"/>
                      <a:pt x="213" y="21"/>
                      <a:pt x="208" y="18"/>
                    </a:cubicBezTo>
                    <a:cubicBezTo>
                      <a:pt x="206" y="17"/>
                      <a:pt x="204" y="16"/>
                      <a:pt x="202" y="15"/>
                    </a:cubicBezTo>
                    <a:cubicBezTo>
                      <a:pt x="201" y="14"/>
                      <a:pt x="200" y="14"/>
                      <a:pt x="199" y="14"/>
                    </a:cubicBezTo>
                    <a:cubicBezTo>
                      <a:pt x="198" y="13"/>
                      <a:pt x="197" y="12"/>
                      <a:pt x="196" y="12"/>
                    </a:cubicBezTo>
                    <a:cubicBezTo>
                      <a:pt x="196" y="12"/>
                      <a:pt x="195" y="12"/>
                      <a:pt x="195" y="11"/>
                    </a:cubicBezTo>
                    <a:cubicBezTo>
                      <a:pt x="193" y="11"/>
                      <a:pt x="191" y="10"/>
                      <a:pt x="190" y="9"/>
                    </a:cubicBezTo>
                    <a:cubicBezTo>
                      <a:pt x="190" y="9"/>
                      <a:pt x="190" y="9"/>
                      <a:pt x="190" y="9"/>
                    </a:cubicBezTo>
                    <a:cubicBezTo>
                      <a:pt x="188" y="9"/>
                      <a:pt x="186" y="8"/>
                      <a:pt x="184" y="7"/>
                    </a:cubicBezTo>
                    <a:cubicBezTo>
                      <a:pt x="184" y="7"/>
                      <a:pt x="184" y="7"/>
                      <a:pt x="183" y="7"/>
                    </a:cubicBezTo>
                    <a:cubicBezTo>
                      <a:pt x="179" y="6"/>
                      <a:pt x="175" y="4"/>
                      <a:pt x="171" y="3"/>
                    </a:cubicBezTo>
                    <a:cubicBezTo>
                      <a:pt x="169" y="3"/>
                      <a:pt x="168" y="3"/>
                      <a:pt x="167" y="3"/>
                    </a:cubicBezTo>
                    <a:cubicBezTo>
                      <a:pt x="166" y="2"/>
                      <a:pt x="165" y="2"/>
                      <a:pt x="164" y="2"/>
                    </a:cubicBezTo>
                    <a:cubicBezTo>
                      <a:pt x="157" y="1"/>
                      <a:pt x="149" y="0"/>
                      <a:pt x="141" y="0"/>
                    </a:cubicBezTo>
                    <a:cubicBezTo>
                      <a:pt x="141" y="0"/>
                      <a:pt x="140" y="0"/>
                      <a:pt x="139" y="0"/>
                    </a:cubicBezTo>
                    <a:cubicBezTo>
                      <a:pt x="137" y="0"/>
                      <a:pt x="136" y="0"/>
                      <a:pt x="135" y="0"/>
                    </a:cubicBezTo>
                    <a:cubicBezTo>
                      <a:pt x="121" y="0"/>
                      <a:pt x="107" y="3"/>
                      <a:pt x="94" y="7"/>
                    </a:cubicBezTo>
                    <a:cubicBezTo>
                      <a:pt x="92" y="8"/>
                      <a:pt x="90" y="9"/>
                      <a:pt x="88" y="9"/>
                    </a:cubicBezTo>
                    <a:cubicBezTo>
                      <a:pt x="87" y="10"/>
                      <a:pt x="87" y="10"/>
                      <a:pt x="86" y="10"/>
                    </a:cubicBezTo>
                    <a:cubicBezTo>
                      <a:pt x="85" y="11"/>
                      <a:pt x="83" y="11"/>
                      <a:pt x="82" y="12"/>
                    </a:cubicBezTo>
                    <a:cubicBezTo>
                      <a:pt x="80" y="13"/>
                      <a:pt x="78" y="14"/>
                      <a:pt x="76" y="15"/>
                    </a:cubicBezTo>
                    <a:cubicBezTo>
                      <a:pt x="74" y="16"/>
                      <a:pt x="72" y="17"/>
                      <a:pt x="70" y="18"/>
                    </a:cubicBezTo>
                    <a:cubicBezTo>
                      <a:pt x="62" y="23"/>
                      <a:pt x="55" y="28"/>
                      <a:pt x="48" y="34"/>
                    </a:cubicBezTo>
                    <a:cubicBezTo>
                      <a:pt x="47" y="34"/>
                      <a:pt x="46" y="35"/>
                      <a:pt x="45" y="36"/>
                    </a:cubicBezTo>
                    <a:cubicBezTo>
                      <a:pt x="44" y="37"/>
                      <a:pt x="42" y="39"/>
                      <a:pt x="41" y="40"/>
                    </a:cubicBezTo>
                    <a:cubicBezTo>
                      <a:pt x="39" y="42"/>
                      <a:pt x="38" y="44"/>
                      <a:pt x="36" y="45"/>
                    </a:cubicBezTo>
                    <a:cubicBezTo>
                      <a:pt x="34" y="48"/>
                      <a:pt x="32" y="50"/>
                      <a:pt x="30" y="53"/>
                    </a:cubicBezTo>
                    <a:cubicBezTo>
                      <a:pt x="25" y="58"/>
                      <a:pt x="22" y="64"/>
                      <a:pt x="18" y="69"/>
                    </a:cubicBezTo>
                    <a:cubicBezTo>
                      <a:pt x="17" y="71"/>
                      <a:pt x="16" y="73"/>
                      <a:pt x="15" y="75"/>
                    </a:cubicBezTo>
                    <a:cubicBezTo>
                      <a:pt x="15" y="76"/>
                      <a:pt x="14" y="77"/>
                      <a:pt x="14" y="78"/>
                    </a:cubicBezTo>
                    <a:cubicBezTo>
                      <a:pt x="12" y="81"/>
                      <a:pt x="11" y="85"/>
                      <a:pt x="10" y="88"/>
                    </a:cubicBezTo>
                    <a:cubicBezTo>
                      <a:pt x="9" y="89"/>
                      <a:pt x="9" y="90"/>
                      <a:pt x="8" y="91"/>
                    </a:cubicBezTo>
                    <a:cubicBezTo>
                      <a:pt x="7" y="95"/>
                      <a:pt x="5" y="99"/>
                      <a:pt x="4" y="104"/>
                    </a:cubicBezTo>
                    <a:cubicBezTo>
                      <a:pt x="4" y="106"/>
                      <a:pt x="3" y="108"/>
                      <a:pt x="3" y="111"/>
                    </a:cubicBezTo>
                    <a:moveTo>
                      <a:pt x="115" y="9"/>
                    </a:moveTo>
                    <a:cubicBezTo>
                      <a:pt x="116" y="10"/>
                      <a:pt x="116" y="10"/>
                      <a:pt x="116" y="10"/>
                    </a:cubicBezTo>
                    <a:cubicBezTo>
                      <a:pt x="118" y="10"/>
                      <a:pt x="119" y="10"/>
                      <a:pt x="121" y="10"/>
                    </a:cubicBezTo>
                    <a:cubicBezTo>
                      <a:pt x="122" y="10"/>
                      <a:pt x="123" y="10"/>
                      <a:pt x="125" y="10"/>
                    </a:cubicBezTo>
                    <a:cubicBezTo>
                      <a:pt x="127" y="10"/>
                      <a:pt x="131" y="13"/>
                      <a:pt x="133" y="12"/>
                    </a:cubicBezTo>
                    <a:cubicBezTo>
                      <a:pt x="134" y="11"/>
                      <a:pt x="134" y="11"/>
                      <a:pt x="134" y="10"/>
                    </a:cubicBezTo>
                    <a:cubicBezTo>
                      <a:pt x="135" y="9"/>
                      <a:pt x="135" y="8"/>
                      <a:pt x="136" y="7"/>
                    </a:cubicBezTo>
                    <a:cubicBezTo>
                      <a:pt x="137" y="7"/>
                      <a:pt x="138" y="7"/>
                      <a:pt x="139" y="7"/>
                    </a:cubicBezTo>
                    <a:cubicBezTo>
                      <a:pt x="148" y="7"/>
                      <a:pt x="157" y="8"/>
                      <a:pt x="165" y="10"/>
                    </a:cubicBezTo>
                    <a:cubicBezTo>
                      <a:pt x="165" y="11"/>
                      <a:pt x="164" y="10"/>
                      <a:pt x="163" y="11"/>
                    </a:cubicBezTo>
                    <a:cubicBezTo>
                      <a:pt x="162" y="11"/>
                      <a:pt x="161" y="12"/>
                      <a:pt x="160" y="12"/>
                    </a:cubicBezTo>
                    <a:cubicBezTo>
                      <a:pt x="158" y="13"/>
                      <a:pt x="155" y="12"/>
                      <a:pt x="153" y="12"/>
                    </a:cubicBezTo>
                    <a:cubicBezTo>
                      <a:pt x="153" y="13"/>
                      <a:pt x="154" y="13"/>
                      <a:pt x="155" y="14"/>
                    </a:cubicBezTo>
                    <a:cubicBezTo>
                      <a:pt x="157" y="15"/>
                      <a:pt x="159" y="15"/>
                      <a:pt x="162" y="14"/>
                    </a:cubicBezTo>
                    <a:cubicBezTo>
                      <a:pt x="163" y="14"/>
                      <a:pt x="165" y="15"/>
                      <a:pt x="166" y="14"/>
                    </a:cubicBezTo>
                    <a:cubicBezTo>
                      <a:pt x="167" y="13"/>
                      <a:pt x="167" y="12"/>
                      <a:pt x="168" y="11"/>
                    </a:cubicBezTo>
                    <a:cubicBezTo>
                      <a:pt x="168" y="11"/>
                      <a:pt x="169" y="11"/>
                      <a:pt x="169" y="11"/>
                    </a:cubicBezTo>
                    <a:cubicBezTo>
                      <a:pt x="171" y="11"/>
                      <a:pt x="172" y="11"/>
                      <a:pt x="173" y="12"/>
                    </a:cubicBezTo>
                    <a:cubicBezTo>
                      <a:pt x="173" y="13"/>
                      <a:pt x="172" y="13"/>
                      <a:pt x="172" y="14"/>
                    </a:cubicBezTo>
                    <a:cubicBezTo>
                      <a:pt x="173" y="14"/>
                      <a:pt x="175" y="14"/>
                      <a:pt x="176" y="12"/>
                    </a:cubicBezTo>
                    <a:cubicBezTo>
                      <a:pt x="176" y="13"/>
                      <a:pt x="177" y="13"/>
                      <a:pt x="177" y="13"/>
                    </a:cubicBezTo>
                    <a:cubicBezTo>
                      <a:pt x="179" y="13"/>
                      <a:pt x="181" y="14"/>
                      <a:pt x="183" y="15"/>
                    </a:cubicBezTo>
                    <a:cubicBezTo>
                      <a:pt x="186" y="16"/>
                      <a:pt x="189" y="17"/>
                      <a:pt x="192" y="18"/>
                    </a:cubicBezTo>
                    <a:cubicBezTo>
                      <a:pt x="191" y="19"/>
                      <a:pt x="191" y="19"/>
                      <a:pt x="190" y="19"/>
                    </a:cubicBezTo>
                    <a:cubicBezTo>
                      <a:pt x="189" y="19"/>
                      <a:pt x="189" y="17"/>
                      <a:pt x="187" y="18"/>
                    </a:cubicBezTo>
                    <a:cubicBezTo>
                      <a:pt x="187" y="20"/>
                      <a:pt x="189" y="20"/>
                      <a:pt x="190" y="21"/>
                    </a:cubicBezTo>
                    <a:cubicBezTo>
                      <a:pt x="191" y="22"/>
                      <a:pt x="193" y="23"/>
                      <a:pt x="193" y="24"/>
                    </a:cubicBezTo>
                    <a:cubicBezTo>
                      <a:pt x="192" y="27"/>
                      <a:pt x="190" y="24"/>
                      <a:pt x="188" y="24"/>
                    </a:cubicBezTo>
                    <a:cubicBezTo>
                      <a:pt x="186" y="24"/>
                      <a:pt x="183" y="28"/>
                      <a:pt x="181" y="25"/>
                    </a:cubicBezTo>
                    <a:cubicBezTo>
                      <a:pt x="181" y="23"/>
                      <a:pt x="183" y="23"/>
                      <a:pt x="184" y="21"/>
                    </a:cubicBezTo>
                    <a:cubicBezTo>
                      <a:pt x="183" y="21"/>
                      <a:pt x="183" y="21"/>
                      <a:pt x="183" y="21"/>
                    </a:cubicBezTo>
                    <a:cubicBezTo>
                      <a:pt x="182" y="22"/>
                      <a:pt x="181" y="22"/>
                      <a:pt x="180" y="22"/>
                    </a:cubicBezTo>
                    <a:cubicBezTo>
                      <a:pt x="180" y="23"/>
                      <a:pt x="179" y="23"/>
                      <a:pt x="177" y="24"/>
                    </a:cubicBezTo>
                    <a:cubicBezTo>
                      <a:pt x="176" y="24"/>
                      <a:pt x="175" y="24"/>
                      <a:pt x="174" y="24"/>
                    </a:cubicBezTo>
                    <a:cubicBezTo>
                      <a:pt x="173" y="25"/>
                      <a:pt x="171" y="26"/>
                      <a:pt x="169" y="27"/>
                    </a:cubicBezTo>
                    <a:cubicBezTo>
                      <a:pt x="169" y="27"/>
                      <a:pt x="168" y="27"/>
                      <a:pt x="167" y="27"/>
                    </a:cubicBezTo>
                    <a:cubicBezTo>
                      <a:pt x="165" y="28"/>
                      <a:pt x="163" y="29"/>
                      <a:pt x="161" y="30"/>
                    </a:cubicBezTo>
                    <a:cubicBezTo>
                      <a:pt x="159" y="31"/>
                      <a:pt x="157" y="32"/>
                      <a:pt x="156" y="33"/>
                    </a:cubicBezTo>
                    <a:cubicBezTo>
                      <a:pt x="155" y="33"/>
                      <a:pt x="154" y="35"/>
                      <a:pt x="154" y="36"/>
                    </a:cubicBezTo>
                    <a:cubicBezTo>
                      <a:pt x="154" y="37"/>
                      <a:pt x="156" y="37"/>
                      <a:pt x="156" y="38"/>
                    </a:cubicBezTo>
                    <a:cubicBezTo>
                      <a:pt x="156" y="39"/>
                      <a:pt x="155" y="40"/>
                      <a:pt x="155" y="41"/>
                    </a:cubicBezTo>
                    <a:cubicBezTo>
                      <a:pt x="156" y="41"/>
                      <a:pt x="157" y="41"/>
                      <a:pt x="158" y="41"/>
                    </a:cubicBezTo>
                    <a:cubicBezTo>
                      <a:pt x="161" y="41"/>
                      <a:pt x="162" y="43"/>
                      <a:pt x="164" y="44"/>
                    </a:cubicBezTo>
                    <a:cubicBezTo>
                      <a:pt x="165" y="45"/>
                      <a:pt x="167" y="46"/>
                      <a:pt x="169" y="46"/>
                    </a:cubicBezTo>
                    <a:cubicBezTo>
                      <a:pt x="171" y="46"/>
                      <a:pt x="173" y="45"/>
                      <a:pt x="173" y="47"/>
                    </a:cubicBezTo>
                    <a:cubicBezTo>
                      <a:pt x="174" y="48"/>
                      <a:pt x="171" y="49"/>
                      <a:pt x="171" y="50"/>
                    </a:cubicBezTo>
                    <a:cubicBezTo>
                      <a:pt x="172" y="51"/>
                      <a:pt x="171" y="52"/>
                      <a:pt x="171" y="53"/>
                    </a:cubicBezTo>
                    <a:cubicBezTo>
                      <a:pt x="171" y="54"/>
                      <a:pt x="172" y="56"/>
                      <a:pt x="173" y="56"/>
                    </a:cubicBezTo>
                    <a:cubicBezTo>
                      <a:pt x="174" y="56"/>
                      <a:pt x="177" y="55"/>
                      <a:pt x="177" y="53"/>
                    </a:cubicBezTo>
                    <a:cubicBezTo>
                      <a:pt x="178" y="51"/>
                      <a:pt x="178" y="49"/>
                      <a:pt x="179" y="48"/>
                    </a:cubicBezTo>
                    <a:cubicBezTo>
                      <a:pt x="186" y="48"/>
                      <a:pt x="192" y="44"/>
                      <a:pt x="191" y="37"/>
                    </a:cubicBezTo>
                    <a:cubicBezTo>
                      <a:pt x="191" y="37"/>
                      <a:pt x="191" y="36"/>
                      <a:pt x="191" y="35"/>
                    </a:cubicBezTo>
                    <a:cubicBezTo>
                      <a:pt x="191" y="34"/>
                      <a:pt x="193" y="33"/>
                      <a:pt x="193" y="31"/>
                    </a:cubicBezTo>
                    <a:cubicBezTo>
                      <a:pt x="194" y="31"/>
                      <a:pt x="194" y="30"/>
                      <a:pt x="195" y="30"/>
                    </a:cubicBezTo>
                    <a:cubicBezTo>
                      <a:pt x="195" y="29"/>
                      <a:pt x="196" y="28"/>
                      <a:pt x="197" y="27"/>
                    </a:cubicBezTo>
                    <a:cubicBezTo>
                      <a:pt x="197" y="27"/>
                      <a:pt x="197" y="27"/>
                      <a:pt x="197" y="27"/>
                    </a:cubicBezTo>
                    <a:cubicBezTo>
                      <a:pt x="198" y="27"/>
                      <a:pt x="198" y="27"/>
                      <a:pt x="199" y="27"/>
                    </a:cubicBezTo>
                    <a:cubicBezTo>
                      <a:pt x="200" y="28"/>
                      <a:pt x="201" y="28"/>
                      <a:pt x="203" y="28"/>
                    </a:cubicBezTo>
                    <a:cubicBezTo>
                      <a:pt x="203" y="28"/>
                      <a:pt x="204" y="27"/>
                      <a:pt x="205" y="28"/>
                    </a:cubicBezTo>
                    <a:cubicBezTo>
                      <a:pt x="207" y="28"/>
                      <a:pt x="207" y="30"/>
                      <a:pt x="209" y="30"/>
                    </a:cubicBezTo>
                    <a:cubicBezTo>
                      <a:pt x="210" y="31"/>
                      <a:pt x="211" y="31"/>
                      <a:pt x="211" y="32"/>
                    </a:cubicBezTo>
                    <a:cubicBezTo>
                      <a:pt x="211" y="34"/>
                      <a:pt x="209" y="34"/>
                      <a:pt x="209" y="35"/>
                    </a:cubicBezTo>
                    <a:cubicBezTo>
                      <a:pt x="209" y="35"/>
                      <a:pt x="209" y="35"/>
                      <a:pt x="209" y="35"/>
                    </a:cubicBezTo>
                    <a:cubicBezTo>
                      <a:pt x="210" y="37"/>
                      <a:pt x="211" y="38"/>
                      <a:pt x="212" y="38"/>
                    </a:cubicBezTo>
                    <a:cubicBezTo>
                      <a:pt x="213" y="38"/>
                      <a:pt x="214" y="37"/>
                      <a:pt x="215" y="37"/>
                    </a:cubicBezTo>
                    <a:cubicBezTo>
                      <a:pt x="217" y="36"/>
                      <a:pt x="218" y="35"/>
                      <a:pt x="219" y="34"/>
                    </a:cubicBezTo>
                    <a:cubicBezTo>
                      <a:pt x="220" y="35"/>
                      <a:pt x="222" y="36"/>
                      <a:pt x="223" y="38"/>
                    </a:cubicBezTo>
                    <a:cubicBezTo>
                      <a:pt x="223" y="38"/>
                      <a:pt x="223" y="39"/>
                      <a:pt x="223" y="39"/>
                    </a:cubicBezTo>
                    <a:cubicBezTo>
                      <a:pt x="224" y="41"/>
                      <a:pt x="223" y="42"/>
                      <a:pt x="223" y="44"/>
                    </a:cubicBezTo>
                    <a:cubicBezTo>
                      <a:pt x="223" y="46"/>
                      <a:pt x="227" y="46"/>
                      <a:pt x="228" y="47"/>
                    </a:cubicBezTo>
                    <a:cubicBezTo>
                      <a:pt x="229" y="48"/>
                      <a:pt x="229" y="49"/>
                      <a:pt x="229" y="49"/>
                    </a:cubicBezTo>
                    <a:cubicBezTo>
                      <a:pt x="230" y="50"/>
                      <a:pt x="231" y="50"/>
                      <a:pt x="231" y="51"/>
                    </a:cubicBezTo>
                    <a:cubicBezTo>
                      <a:pt x="231" y="54"/>
                      <a:pt x="229" y="54"/>
                      <a:pt x="229" y="57"/>
                    </a:cubicBezTo>
                    <a:cubicBezTo>
                      <a:pt x="228" y="58"/>
                      <a:pt x="227" y="58"/>
                      <a:pt x="227" y="59"/>
                    </a:cubicBezTo>
                    <a:cubicBezTo>
                      <a:pt x="227" y="62"/>
                      <a:pt x="231" y="60"/>
                      <a:pt x="232" y="62"/>
                    </a:cubicBezTo>
                    <a:cubicBezTo>
                      <a:pt x="232" y="63"/>
                      <a:pt x="231" y="64"/>
                      <a:pt x="231" y="65"/>
                    </a:cubicBezTo>
                    <a:cubicBezTo>
                      <a:pt x="232" y="66"/>
                      <a:pt x="232" y="69"/>
                      <a:pt x="230" y="69"/>
                    </a:cubicBezTo>
                    <a:cubicBezTo>
                      <a:pt x="229" y="69"/>
                      <a:pt x="229" y="67"/>
                      <a:pt x="227" y="67"/>
                    </a:cubicBezTo>
                    <a:cubicBezTo>
                      <a:pt x="227" y="67"/>
                      <a:pt x="226" y="67"/>
                      <a:pt x="225" y="67"/>
                    </a:cubicBezTo>
                    <a:cubicBezTo>
                      <a:pt x="224" y="66"/>
                      <a:pt x="223" y="66"/>
                      <a:pt x="222" y="66"/>
                    </a:cubicBezTo>
                    <a:cubicBezTo>
                      <a:pt x="221" y="66"/>
                      <a:pt x="219" y="66"/>
                      <a:pt x="218" y="65"/>
                    </a:cubicBezTo>
                    <a:cubicBezTo>
                      <a:pt x="219" y="63"/>
                      <a:pt x="222" y="61"/>
                      <a:pt x="224" y="59"/>
                    </a:cubicBezTo>
                    <a:cubicBezTo>
                      <a:pt x="225" y="58"/>
                      <a:pt x="226" y="58"/>
                      <a:pt x="226" y="56"/>
                    </a:cubicBezTo>
                    <a:cubicBezTo>
                      <a:pt x="224" y="55"/>
                      <a:pt x="223" y="57"/>
                      <a:pt x="222" y="57"/>
                    </a:cubicBezTo>
                    <a:cubicBezTo>
                      <a:pt x="220" y="58"/>
                      <a:pt x="219" y="59"/>
                      <a:pt x="218" y="59"/>
                    </a:cubicBezTo>
                    <a:cubicBezTo>
                      <a:pt x="215" y="60"/>
                      <a:pt x="212" y="58"/>
                      <a:pt x="210" y="60"/>
                    </a:cubicBezTo>
                    <a:cubicBezTo>
                      <a:pt x="209" y="61"/>
                      <a:pt x="212" y="60"/>
                      <a:pt x="212" y="62"/>
                    </a:cubicBezTo>
                    <a:cubicBezTo>
                      <a:pt x="211" y="62"/>
                      <a:pt x="210" y="62"/>
                      <a:pt x="209" y="62"/>
                    </a:cubicBezTo>
                    <a:cubicBezTo>
                      <a:pt x="208" y="61"/>
                      <a:pt x="209" y="60"/>
                      <a:pt x="208" y="60"/>
                    </a:cubicBezTo>
                    <a:cubicBezTo>
                      <a:pt x="208" y="59"/>
                      <a:pt x="205" y="59"/>
                      <a:pt x="203" y="59"/>
                    </a:cubicBezTo>
                    <a:cubicBezTo>
                      <a:pt x="202" y="59"/>
                      <a:pt x="200" y="60"/>
                      <a:pt x="200" y="62"/>
                    </a:cubicBezTo>
                    <a:cubicBezTo>
                      <a:pt x="202" y="63"/>
                      <a:pt x="205" y="61"/>
                      <a:pt x="206" y="63"/>
                    </a:cubicBezTo>
                    <a:cubicBezTo>
                      <a:pt x="205" y="65"/>
                      <a:pt x="202" y="66"/>
                      <a:pt x="203" y="68"/>
                    </a:cubicBezTo>
                    <a:cubicBezTo>
                      <a:pt x="203" y="69"/>
                      <a:pt x="204" y="71"/>
                      <a:pt x="205" y="71"/>
                    </a:cubicBezTo>
                    <a:cubicBezTo>
                      <a:pt x="206" y="71"/>
                      <a:pt x="206" y="70"/>
                      <a:pt x="207" y="70"/>
                    </a:cubicBezTo>
                    <a:cubicBezTo>
                      <a:pt x="208" y="70"/>
                      <a:pt x="208" y="71"/>
                      <a:pt x="209" y="71"/>
                    </a:cubicBezTo>
                    <a:cubicBezTo>
                      <a:pt x="210" y="70"/>
                      <a:pt x="211" y="68"/>
                      <a:pt x="212" y="69"/>
                    </a:cubicBezTo>
                    <a:cubicBezTo>
                      <a:pt x="214" y="71"/>
                      <a:pt x="211" y="72"/>
                      <a:pt x="209" y="73"/>
                    </a:cubicBezTo>
                    <a:cubicBezTo>
                      <a:pt x="206" y="74"/>
                      <a:pt x="203" y="74"/>
                      <a:pt x="201" y="75"/>
                    </a:cubicBezTo>
                    <a:cubicBezTo>
                      <a:pt x="200" y="75"/>
                      <a:pt x="197" y="79"/>
                      <a:pt x="196" y="76"/>
                    </a:cubicBezTo>
                    <a:cubicBezTo>
                      <a:pt x="196" y="74"/>
                      <a:pt x="198" y="75"/>
                      <a:pt x="198" y="73"/>
                    </a:cubicBezTo>
                    <a:cubicBezTo>
                      <a:pt x="196" y="73"/>
                      <a:pt x="194" y="74"/>
                      <a:pt x="192" y="75"/>
                    </a:cubicBezTo>
                    <a:cubicBezTo>
                      <a:pt x="189" y="76"/>
                      <a:pt x="184" y="77"/>
                      <a:pt x="183" y="80"/>
                    </a:cubicBezTo>
                    <a:cubicBezTo>
                      <a:pt x="183" y="81"/>
                      <a:pt x="183" y="82"/>
                      <a:pt x="183" y="83"/>
                    </a:cubicBezTo>
                    <a:cubicBezTo>
                      <a:pt x="183" y="83"/>
                      <a:pt x="180" y="83"/>
                      <a:pt x="179" y="83"/>
                    </a:cubicBezTo>
                    <a:cubicBezTo>
                      <a:pt x="178" y="84"/>
                      <a:pt x="177" y="85"/>
                      <a:pt x="176" y="85"/>
                    </a:cubicBezTo>
                    <a:cubicBezTo>
                      <a:pt x="175" y="85"/>
                      <a:pt x="174" y="85"/>
                      <a:pt x="174" y="85"/>
                    </a:cubicBezTo>
                    <a:cubicBezTo>
                      <a:pt x="173" y="86"/>
                      <a:pt x="172" y="87"/>
                      <a:pt x="171" y="88"/>
                    </a:cubicBezTo>
                    <a:cubicBezTo>
                      <a:pt x="170" y="89"/>
                      <a:pt x="169" y="89"/>
                      <a:pt x="169" y="90"/>
                    </a:cubicBezTo>
                    <a:cubicBezTo>
                      <a:pt x="168" y="90"/>
                      <a:pt x="168" y="92"/>
                      <a:pt x="166" y="93"/>
                    </a:cubicBezTo>
                    <a:cubicBezTo>
                      <a:pt x="165" y="93"/>
                      <a:pt x="165" y="92"/>
                      <a:pt x="164" y="93"/>
                    </a:cubicBezTo>
                    <a:cubicBezTo>
                      <a:pt x="164" y="94"/>
                      <a:pt x="165" y="97"/>
                      <a:pt x="164" y="99"/>
                    </a:cubicBezTo>
                    <a:cubicBezTo>
                      <a:pt x="162" y="100"/>
                      <a:pt x="160" y="101"/>
                      <a:pt x="158" y="103"/>
                    </a:cubicBezTo>
                    <a:cubicBezTo>
                      <a:pt x="157" y="103"/>
                      <a:pt x="155" y="104"/>
                      <a:pt x="154" y="104"/>
                    </a:cubicBezTo>
                    <a:cubicBezTo>
                      <a:pt x="153" y="105"/>
                      <a:pt x="152" y="106"/>
                      <a:pt x="151" y="107"/>
                    </a:cubicBezTo>
                    <a:cubicBezTo>
                      <a:pt x="148" y="108"/>
                      <a:pt x="144" y="110"/>
                      <a:pt x="144" y="115"/>
                    </a:cubicBezTo>
                    <a:cubicBezTo>
                      <a:pt x="144" y="116"/>
                      <a:pt x="145" y="117"/>
                      <a:pt x="145" y="118"/>
                    </a:cubicBezTo>
                    <a:cubicBezTo>
                      <a:pt x="145" y="118"/>
                      <a:pt x="145" y="119"/>
                      <a:pt x="145" y="120"/>
                    </a:cubicBezTo>
                    <a:cubicBezTo>
                      <a:pt x="145" y="121"/>
                      <a:pt x="146" y="123"/>
                      <a:pt x="145" y="124"/>
                    </a:cubicBezTo>
                    <a:cubicBezTo>
                      <a:pt x="143" y="123"/>
                      <a:pt x="140" y="123"/>
                      <a:pt x="139" y="122"/>
                    </a:cubicBezTo>
                    <a:cubicBezTo>
                      <a:pt x="139" y="120"/>
                      <a:pt x="140" y="119"/>
                      <a:pt x="140" y="118"/>
                    </a:cubicBezTo>
                    <a:cubicBezTo>
                      <a:pt x="139" y="117"/>
                      <a:pt x="138" y="115"/>
                      <a:pt x="137" y="115"/>
                    </a:cubicBezTo>
                    <a:cubicBezTo>
                      <a:pt x="136" y="114"/>
                      <a:pt x="135" y="115"/>
                      <a:pt x="134" y="115"/>
                    </a:cubicBezTo>
                    <a:cubicBezTo>
                      <a:pt x="133" y="115"/>
                      <a:pt x="132" y="114"/>
                      <a:pt x="131" y="114"/>
                    </a:cubicBezTo>
                    <a:cubicBezTo>
                      <a:pt x="129" y="113"/>
                      <a:pt x="127" y="114"/>
                      <a:pt x="125" y="114"/>
                    </a:cubicBezTo>
                    <a:cubicBezTo>
                      <a:pt x="123" y="115"/>
                      <a:pt x="122" y="117"/>
                      <a:pt x="119" y="117"/>
                    </a:cubicBezTo>
                    <a:cubicBezTo>
                      <a:pt x="118" y="117"/>
                      <a:pt x="117" y="116"/>
                      <a:pt x="116" y="116"/>
                    </a:cubicBezTo>
                    <a:cubicBezTo>
                      <a:pt x="115" y="115"/>
                      <a:pt x="113" y="115"/>
                      <a:pt x="112" y="115"/>
                    </a:cubicBezTo>
                    <a:cubicBezTo>
                      <a:pt x="109" y="115"/>
                      <a:pt x="107" y="117"/>
                      <a:pt x="105" y="118"/>
                    </a:cubicBezTo>
                    <a:cubicBezTo>
                      <a:pt x="103" y="119"/>
                      <a:pt x="101" y="121"/>
                      <a:pt x="100" y="123"/>
                    </a:cubicBezTo>
                    <a:cubicBezTo>
                      <a:pt x="100" y="124"/>
                      <a:pt x="100" y="125"/>
                      <a:pt x="100" y="126"/>
                    </a:cubicBezTo>
                    <a:cubicBezTo>
                      <a:pt x="99" y="127"/>
                      <a:pt x="99" y="128"/>
                      <a:pt x="98" y="128"/>
                    </a:cubicBezTo>
                    <a:cubicBezTo>
                      <a:pt x="97" y="131"/>
                      <a:pt x="95" y="135"/>
                      <a:pt x="97" y="140"/>
                    </a:cubicBezTo>
                    <a:cubicBezTo>
                      <a:pt x="97" y="140"/>
                      <a:pt x="99" y="144"/>
                      <a:pt x="99" y="145"/>
                    </a:cubicBezTo>
                    <a:cubicBezTo>
                      <a:pt x="100" y="146"/>
                      <a:pt x="102" y="147"/>
                      <a:pt x="104" y="147"/>
                    </a:cubicBezTo>
                    <a:cubicBezTo>
                      <a:pt x="105" y="147"/>
                      <a:pt x="106" y="146"/>
                      <a:pt x="107" y="146"/>
                    </a:cubicBezTo>
                    <a:cubicBezTo>
                      <a:pt x="108" y="146"/>
                      <a:pt x="110" y="146"/>
                      <a:pt x="111" y="146"/>
                    </a:cubicBezTo>
                    <a:cubicBezTo>
                      <a:pt x="114" y="145"/>
                      <a:pt x="113" y="140"/>
                      <a:pt x="117" y="139"/>
                    </a:cubicBezTo>
                    <a:cubicBezTo>
                      <a:pt x="118" y="138"/>
                      <a:pt x="120" y="138"/>
                      <a:pt x="122" y="138"/>
                    </a:cubicBezTo>
                    <a:cubicBezTo>
                      <a:pt x="123" y="138"/>
                      <a:pt x="123" y="140"/>
                      <a:pt x="123" y="141"/>
                    </a:cubicBezTo>
                    <a:cubicBezTo>
                      <a:pt x="123" y="141"/>
                      <a:pt x="122" y="142"/>
                      <a:pt x="122" y="143"/>
                    </a:cubicBezTo>
                    <a:cubicBezTo>
                      <a:pt x="122" y="144"/>
                      <a:pt x="122" y="145"/>
                      <a:pt x="121" y="146"/>
                    </a:cubicBezTo>
                    <a:cubicBezTo>
                      <a:pt x="121" y="147"/>
                      <a:pt x="120" y="148"/>
                      <a:pt x="119" y="149"/>
                    </a:cubicBezTo>
                    <a:cubicBezTo>
                      <a:pt x="119" y="149"/>
                      <a:pt x="119" y="150"/>
                      <a:pt x="119" y="151"/>
                    </a:cubicBezTo>
                    <a:cubicBezTo>
                      <a:pt x="119" y="152"/>
                      <a:pt x="118" y="152"/>
                      <a:pt x="118" y="153"/>
                    </a:cubicBezTo>
                    <a:cubicBezTo>
                      <a:pt x="121" y="155"/>
                      <a:pt x="125" y="153"/>
                      <a:pt x="128" y="153"/>
                    </a:cubicBezTo>
                    <a:cubicBezTo>
                      <a:pt x="129" y="154"/>
                      <a:pt x="132" y="155"/>
                      <a:pt x="132" y="157"/>
                    </a:cubicBezTo>
                    <a:cubicBezTo>
                      <a:pt x="132" y="158"/>
                      <a:pt x="131" y="159"/>
                      <a:pt x="130" y="161"/>
                    </a:cubicBezTo>
                    <a:cubicBezTo>
                      <a:pt x="130" y="162"/>
                      <a:pt x="129" y="165"/>
                      <a:pt x="129" y="166"/>
                    </a:cubicBezTo>
                    <a:cubicBezTo>
                      <a:pt x="129" y="169"/>
                      <a:pt x="133" y="173"/>
                      <a:pt x="136" y="173"/>
                    </a:cubicBezTo>
                    <a:cubicBezTo>
                      <a:pt x="138" y="173"/>
                      <a:pt x="140" y="170"/>
                      <a:pt x="144" y="172"/>
                    </a:cubicBezTo>
                    <a:cubicBezTo>
                      <a:pt x="145" y="172"/>
                      <a:pt x="146" y="174"/>
                      <a:pt x="147" y="174"/>
                    </a:cubicBezTo>
                    <a:cubicBezTo>
                      <a:pt x="148" y="174"/>
                      <a:pt x="150" y="172"/>
                      <a:pt x="150" y="171"/>
                    </a:cubicBezTo>
                    <a:cubicBezTo>
                      <a:pt x="151" y="169"/>
                      <a:pt x="151" y="168"/>
                      <a:pt x="153" y="167"/>
                    </a:cubicBezTo>
                    <a:cubicBezTo>
                      <a:pt x="154" y="166"/>
                      <a:pt x="156" y="167"/>
                      <a:pt x="158" y="166"/>
                    </a:cubicBezTo>
                    <a:cubicBezTo>
                      <a:pt x="159" y="166"/>
                      <a:pt x="159" y="165"/>
                      <a:pt x="160" y="164"/>
                    </a:cubicBezTo>
                    <a:cubicBezTo>
                      <a:pt x="161" y="164"/>
                      <a:pt x="162" y="163"/>
                      <a:pt x="163" y="164"/>
                    </a:cubicBezTo>
                    <a:cubicBezTo>
                      <a:pt x="164" y="165"/>
                      <a:pt x="161" y="165"/>
                      <a:pt x="162" y="167"/>
                    </a:cubicBezTo>
                    <a:cubicBezTo>
                      <a:pt x="164" y="168"/>
                      <a:pt x="165" y="165"/>
                      <a:pt x="167" y="165"/>
                    </a:cubicBezTo>
                    <a:cubicBezTo>
                      <a:pt x="167" y="165"/>
                      <a:pt x="169" y="166"/>
                      <a:pt x="170" y="166"/>
                    </a:cubicBezTo>
                    <a:cubicBezTo>
                      <a:pt x="171" y="167"/>
                      <a:pt x="171" y="168"/>
                      <a:pt x="173" y="168"/>
                    </a:cubicBezTo>
                    <a:cubicBezTo>
                      <a:pt x="173" y="168"/>
                      <a:pt x="175" y="168"/>
                      <a:pt x="176" y="168"/>
                    </a:cubicBezTo>
                    <a:cubicBezTo>
                      <a:pt x="177" y="168"/>
                      <a:pt x="178" y="170"/>
                      <a:pt x="179" y="170"/>
                    </a:cubicBezTo>
                    <a:cubicBezTo>
                      <a:pt x="181" y="169"/>
                      <a:pt x="182" y="168"/>
                      <a:pt x="183" y="168"/>
                    </a:cubicBezTo>
                    <a:cubicBezTo>
                      <a:pt x="185" y="167"/>
                      <a:pt x="186" y="168"/>
                      <a:pt x="188" y="170"/>
                    </a:cubicBezTo>
                    <a:cubicBezTo>
                      <a:pt x="189" y="170"/>
                      <a:pt x="189" y="168"/>
                      <a:pt x="190" y="169"/>
                    </a:cubicBezTo>
                    <a:cubicBezTo>
                      <a:pt x="189" y="170"/>
                      <a:pt x="190" y="171"/>
                      <a:pt x="191" y="172"/>
                    </a:cubicBezTo>
                    <a:cubicBezTo>
                      <a:pt x="191" y="172"/>
                      <a:pt x="191" y="173"/>
                      <a:pt x="191" y="173"/>
                    </a:cubicBezTo>
                    <a:cubicBezTo>
                      <a:pt x="192" y="174"/>
                      <a:pt x="194" y="174"/>
                      <a:pt x="195" y="175"/>
                    </a:cubicBezTo>
                    <a:cubicBezTo>
                      <a:pt x="196" y="175"/>
                      <a:pt x="196" y="177"/>
                      <a:pt x="198" y="178"/>
                    </a:cubicBezTo>
                    <a:cubicBezTo>
                      <a:pt x="199" y="179"/>
                      <a:pt x="201" y="181"/>
                      <a:pt x="203" y="181"/>
                    </a:cubicBezTo>
                    <a:cubicBezTo>
                      <a:pt x="204" y="181"/>
                      <a:pt x="206" y="181"/>
                      <a:pt x="207" y="181"/>
                    </a:cubicBezTo>
                    <a:cubicBezTo>
                      <a:pt x="210" y="181"/>
                      <a:pt x="212" y="183"/>
                      <a:pt x="214" y="184"/>
                    </a:cubicBezTo>
                    <a:cubicBezTo>
                      <a:pt x="215" y="185"/>
                      <a:pt x="217" y="186"/>
                      <a:pt x="217" y="187"/>
                    </a:cubicBezTo>
                    <a:cubicBezTo>
                      <a:pt x="217" y="188"/>
                      <a:pt x="217" y="189"/>
                      <a:pt x="217" y="190"/>
                    </a:cubicBezTo>
                    <a:cubicBezTo>
                      <a:pt x="218" y="192"/>
                      <a:pt x="221" y="193"/>
                      <a:pt x="220" y="196"/>
                    </a:cubicBezTo>
                    <a:cubicBezTo>
                      <a:pt x="220" y="197"/>
                      <a:pt x="221" y="197"/>
                      <a:pt x="222" y="198"/>
                    </a:cubicBezTo>
                    <a:cubicBezTo>
                      <a:pt x="223" y="198"/>
                      <a:pt x="224" y="199"/>
                      <a:pt x="225" y="199"/>
                    </a:cubicBezTo>
                    <a:cubicBezTo>
                      <a:pt x="225" y="200"/>
                      <a:pt x="226" y="199"/>
                      <a:pt x="227" y="199"/>
                    </a:cubicBezTo>
                    <a:cubicBezTo>
                      <a:pt x="228" y="199"/>
                      <a:pt x="229" y="200"/>
                      <a:pt x="231" y="201"/>
                    </a:cubicBezTo>
                    <a:cubicBezTo>
                      <a:pt x="232" y="201"/>
                      <a:pt x="233" y="201"/>
                      <a:pt x="234" y="202"/>
                    </a:cubicBezTo>
                    <a:cubicBezTo>
                      <a:pt x="234" y="202"/>
                      <a:pt x="235" y="204"/>
                      <a:pt x="235" y="204"/>
                    </a:cubicBezTo>
                    <a:cubicBezTo>
                      <a:pt x="236" y="205"/>
                      <a:pt x="237" y="204"/>
                      <a:pt x="238" y="204"/>
                    </a:cubicBezTo>
                    <a:cubicBezTo>
                      <a:pt x="240" y="204"/>
                      <a:pt x="242" y="205"/>
                      <a:pt x="244" y="205"/>
                    </a:cubicBezTo>
                    <a:cubicBezTo>
                      <a:pt x="245" y="205"/>
                      <a:pt x="245" y="205"/>
                      <a:pt x="246" y="205"/>
                    </a:cubicBezTo>
                    <a:cubicBezTo>
                      <a:pt x="248" y="205"/>
                      <a:pt x="249" y="206"/>
                      <a:pt x="251" y="208"/>
                    </a:cubicBezTo>
                    <a:cubicBezTo>
                      <a:pt x="233" y="237"/>
                      <a:pt x="204" y="258"/>
                      <a:pt x="170" y="266"/>
                    </a:cubicBezTo>
                    <a:cubicBezTo>
                      <a:pt x="170" y="265"/>
                      <a:pt x="169" y="264"/>
                      <a:pt x="169" y="262"/>
                    </a:cubicBezTo>
                    <a:cubicBezTo>
                      <a:pt x="169" y="260"/>
                      <a:pt x="169" y="258"/>
                      <a:pt x="169" y="255"/>
                    </a:cubicBezTo>
                    <a:cubicBezTo>
                      <a:pt x="169" y="253"/>
                      <a:pt x="168" y="250"/>
                      <a:pt x="168" y="249"/>
                    </a:cubicBezTo>
                    <a:cubicBezTo>
                      <a:pt x="167" y="247"/>
                      <a:pt x="164" y="245"/>
                      <a:pt x="162" y="244"/>
                    </a:cubicBezTo>
                    <a:cubicBezTo>
                      <a:pt x="161" y="244"/>
                      <a:pt x="160" y="243"/>
                      <a:pt x="159" y="243"/>
                    </a:cubicBezTo>
                    <a:cubicBezTo>
                      <a:pt x="156" y="242"/>
                      <a:pt x="151" y="239"/>
                      <a:pt x="150" y="237"/>
                    </a:cubicBezTo>
                    <a:cubicBezTo>
                      <a:pt x="150" y="236"/>
                      <a:pt x="150" y="235"/>
                      <a:pt x="150" y="234"/>
                    </a:cubicBezTo>
                    <a:cubicBezTo>
                      <a:pt x="149" y="233"/>
                      <a:pt x="148" y="231"/>
                      <a:pt x="147" y="230"/>
                    </a:cubicBezTo>
                    <a:cubicBezTo>
                      <a:pt x="145" y="227"/>
                      <a:pt x="143" y="224"/>
                      <a:pt x="142" y="221"/>
                    </a:cubicBezTo>
                    <a:cubicBezTo>
                      <a:pt x="141" y="219"/>
                      <a:pt x="140" y="218"/>
                      <a:pt x="139" y="216"/>
                    </a:cubicBezTo>
                    <a:cubicBezTo>
                      <a:pt x="138" y="216"/>
                      <a:pt x="136" y="215"/>
                      <a:pt x="136" y="214"/>
                    </a:cubicBezTo>
                    <a:cubicBezTo>
                      <a:pt x="136" y="213"/>
                      <a:pt x="135" y="211"/>
                      <a:pt x="135" y="210"/>
                    </a:cubicBezTo>
                    <a:cubicBezTo>
                      <a:pt x="135" y="208"/>
                      <a:pt x="138" y="207"/>
                      <a:pt x="138" y="206"/>
                    </a:cubicBezTo>
                    <a:cubicBezTo>
                      <a:pt x="138" y="205"/>
                      <a:pt x="136" y="204"/>
                      <a:pt x="136" y="203"/>
                    </a:cubicBezTo>
                    <a:cubicBezTo>
                      <a:pt x="135" y="201"/>
                      <a:pt x="136" y="200"/>
                      <a:pt x="137" y="198"/>
                    </a:cubicBezTo>
                    <a:cubicBezTo>
                      <a:pt x="138" y="197"/>
                      <a:pt x="138" y="196"/>
                      <a:pt x="138" y="196"/>
                    </a:cubicBezTo>
                    <a:cubicBezTo>
                      <a:pt x="139" y="195"/>
                      <a:pt x="140" y="195"/>
                      <a:pt x="141" y="194"/>
                    </a:cubicBezTo>
                    <a:cubicBezTo>
                      <a:pt x="141" y="193"/>
                      <a:pt x="141" y="192"/>
                      <a:pt x="142" y="191"/>
                    </a:cubicBezTo>
                    <a:cubicBezTo>
                      <a:pt x="143" y="190"/>
                      <a:pt x="145" y="189"/>
                      <a:pt x="145" y="188"/>
                    </a:cubicBezTo>
                    <a:cubicBezTo>
                      <a:pt x="146" y="187"/>
                      <a:pt x="146" y="181"/>
                      <a:pt x="145" y="180"/>
                    </a:cubicBezTo>
                    <a:cubicBezTo>
                      <a:pt x="145" y="178"/>
                      <a:pt x="144" y="178"/>
                      <a:pt x="144" y="177"/>
                    </a:cubicBezTo>
                    <a:cubicBezTo>
                      <a:pt x="143" y="175"/>
                      <a:pt x="143" y="173"/>
                      <a:pt x="141" y="173"/>
                    </a:cubicBezTo>
                    <a:cubicBezTo>
                      <a:pt x="140" y="173"/>
                      <a:pt x="139" y="174"/>
                      <a:pt x="138" y="175"/>
                    </a:cubicBezTo>
                    <a:cubicBezTo>
                      <a:pt x="138" y="176"/>
                      <a:pt x="138" y="177"/>
                      <a:pt x="137" y="177"/>
                    </a:cubicBezTo>
                    <a:cubicBezTo>
                      <a:pt x="135" y="178"/>
                      <a:pt x="135" y="176"/>
                      <a:pt x="133" y="175"/>
                    </a:cubicBezTo>
                    <a:cubicBezTo>
                      <a:pt x="132" y="175"/>
                      <a:pt x="131" y="175"/>
                      <a:pt x="130" y="175"/>
                    </a:cubicBezTo>
                    <a:cubicBezTo>
                      <a:pt x="129" y="174"/>
                      <a:pt x="128" y="172"/>
                      <a:pt x="127" y="171"/>
                    </a:cubicBezTo>
                    <a:cubicBezTo>
                      <a:pt x="126" y="170"/>
                      <a:pt x="124" y="171"/>
                      <a:pt x="124" y="170"/>
                    </a:cubicBezTo>
                    <a:cubicBezTo>
                      <a:pt x="123" y="169"/>
                      <a:pt x="124" y="168"/>
                      <a:pt x="124" y="167"/>
                    </a:cubicBezTo>
                    <a:cubicBezTo>
                      <a:pt x="122" y="166"/>
                      <a:pt x="120" y="162"/>
                      <a:pt x="119" y="161"/>
                    </a:cubicBezTo>
                    <a:cubicBezTo>
                      <a:pt x="117" y="161"/>
                      <a:pt x="115" y="161"/>
                      <a:pt x="114" y="160"/>
                    </a:cubicBezTo>
                    <a:cubicBezTo>
                      <a:pt x="113" y="160"/>
                      <a:pt x="112" y="160"/>
                      <a:pt x="112" y="159"/>
                    </a:cubicBezTo>
                    <a:cubicBezTo>
                      <a:pt x="111" y="159"/>
                      <a:pt x="110" y="159"/>
                      <a:pt x="109" y="159"/>
                    </a:cubicBezTo>
                    <a:cubicBezTo>
                      <a:pt x="106" y="157"/>
                      <a:pt x="104" y="153"/>
                      <a:pt x="101" y="153"/>
                    </a:cubicBezTo>
                    <a:cubicBezTo>
                      <a:pt x="99" y="153"/>
                      <a:pt x="98" y="154"/>
                      <a:pt x="96" y="154"/>
                    </a:cubicBezTo>
                    <a:cubicBezTo>
                      <a:pt x="95" y="154"/>
                      <a:pt x="93" y="153"/>
                      <a:pt x="91" y="152"/>
                    </a:cubicBezTo>
                    <a:cubicBezTo>
                      <a:pt x="89" y="151"/>
                      <a:pt x="87" y="151"/>
                      <a:pt x="85" y="150"/>
                    </a:cubicBezTo>
                    <a:cubicBezTo>
                      <a:pt x="84" y="150"/>
                      <a:pt x="83" y="148"/>
                      <a:pt x="82" y="148"/>
                    </a:cubicBezTo>
                    <a:cubicBezTo>
                      <a:pt x="82" y="148"/>
                      <a:pt x="80" y="147"/>
                      <a:pt x="80" y="147"/>
                    </a:cubicBezTo>
                    <a:cubicBezTo>
                      <a:pt x="79" y="147"/>
                      <a:pt x="78" y="146"/>
                      <a:pt x="77" y="145"/>
                    </a:cubicBezTo>
                    <a:cubicBezTo>
                      <a:pt x="75" y="144"/>
                      <a:pt x="74" y="143"/>
                      <a:pt x="74" y="142"/>
                    </a:cubicBezTo>
                    <a:cubicBezTo>
                      <a:pt x="74" y="141"/>
                      <a:pt x="75" y="140"/>
                      <a:pt x="75" y="139"/>
                    </a:cubicBezTo>
                    <a:cubicBezTo>
                      <a:pt x="76" y="135"/>
                      <a:pt x="73" y="133"/>
                      <a:pt x="71" y="130"/>
                    </a:cubicBezTo>
                    <a:cubicBezTo>
                      <a:pt x="70" y="129"/>
                      <a:pt x="69" y="128"/>
                      <a:pt x="68" y="126"/>
                    </a:cubicBezTo>
                    <a:cubicBezTo>
                      <a:pt x="68" y="125"/>
                      <a:pt x="68" y="125"/>
                      <a:pt x="68" y="124"/>
                    </a:cubicBezTo>
                    <a:cubicBezTo>
                      <a:pt x="67" y="123"/>
                      <a:pt x="66" y="122"/>
                      <a:pt x="65" y="121"/>
                    </a:cubicBezTo>
                    <a:cubicBezTo>
                      <a:pt x="64" y="119"/>
                      <a:pt x="62" y="118"/>
                      <a:pt x="62" y="117"/>
                    </a:cubicBezTo>
                    <a:cubicBezTo>
                      <a:pt x="62" y="115"/>
                      <a:pt x="63" y="113"/>
                      <a:pt x="62" y="112"/>
                    </a:cubicBezTo>
                    <a:cubicBezTo>
                      <a:pt x="61" y="109"/>
                      <a:pt x="57" y="110"/>
                      <a:pt x="58" y="114"/>
                    </a:cubicBezTo>
                    <a:cubicBezTo>
                      <a:pt x="58" y="115"/>
                      <a:pt x="59" y="116"/>
                      <a:pt x="60" y="117"/>
                    </a:cubicBezTo>
                    <a:cubicBezTo>
                      <a:pt x="60" y="118"/>
                      <a:pt x="60" y="119"/>
                      <a:pt x="60" y="121"/>
                    </a:cubicBezTo>
                    <a:cubicBezTo>
                      <a:pt x="61" y="122"/>
                      <a:pt x="62" y="123"/>
                      <a:pt x="62" y="124"/>
                    </a:cubicBezTo>
                    <a:cubicBezTo>
                      <a:pt x="63" y="126"/>
                      <a:pt x="63" y="128"/>
                      <a:pt x="64" y="130"/>
                    </a:cubicBezTo>
                    <a:cubicBezTo>
                      <a:pt x="64" y="131"/>
                      <a:pt x="66" y="132"/>
                      <a:pt x="65" y="133"/>
                    </a:cubicBezTo>
                    <a:cubicBezTo>
                      <a:pt x="63" y="133"/>
                      <a:pt x="63" y="132"/>
                      <a:pt x="62" y="131"/>
                    </a:cubicBezTo>
                    <a:cubicBezTo>
                      <a:pt x="62" y="131"/>
                      <a:pt x="60" y="130"/>
                      <a:pt x="60" y="129"/>
                    </a:cubicBezTo>
                    <a:cubicBezTo>
                      <a:pt x="59" y="128"/>
                      <a:pt x="60" y="127"/>
                      <a:pt x="60" y="126"/>
                    </a:cubicBezTo>
                    <a:cubicBezTo>
                      <a:pt x="59" y="124"/>
                      <a:pt x="55" y="124"/>
                      <a:pt x="55" y="121"/>
                    </a:cubicBezTo>
                    <a:cubicBezTo>
                      <a:pt x="55" y="120"/>
                      <a:pt x="57" y="120"/>
                      <a:pt x="57" y="119"/>
                    </a:cubicBezTo>
                    <a:cubicBezTo>
                      <a:pt x="57" y="117"/>
                      <a:pt x="55" y="116"/>
                      <a:pt x="54" y="115"/>
                    </a:cubicBezTo>
                    <a:cubicBezTo>
                      <a:pt x="54" y="114"/>
                      <a:pt x="54" y="112"/>
                      <a:pt x="54" y="110"/>
                    </a:cubicBezTo>
                    <a:cubicBezTo>
                      <a:pt x="54" y="109"/>
                      <a:pt x="54" y="107"/>
                      <a:pt x="54" y="106"/>
                    </a:cubicBezTo>
                    <a:cubicBezTo>
                      <a:pt x="53" y="105"/>
                      <a:pt x="52" y="103"/>
                      <a:pt x="51" y="103"/>
                    </a:cubicBezTo>
                    <a:cubicBezTo>
                      <a:pt x="49" y="102"/>
                      <a:pt x="48" y="103"/>
                      <a:pt x="48" y="101"/>
                    </a:cubicBezTo>
                    <a:cubicBezTo>
                      <a:pt x="47" y="101"/>
                      <a:pt x="47" y="99"/>
                      <a:pt x="47" y="98"/>
                    </a:cubicBezTo>
                    <a:cubicBezTo>
                      <a:pt x="46" y="96"/>
                      <a:pt x="47" y="94"/>
                      <a:pt x="47" y="92"/>
                    </a:cubicBezTo>
                    <a:cubicBezTo>
                      <a:pt x="46" y="90"/>
                      <a:pt x="46" y="88"/>
                      <a:pt x="47" y="86"/>
                    </a:cubicBezTo>
                    <a:cubicBezTo>
                      <a:pt x="47" y="85"/>
                      <a:pt x="49" y="84"/>
                      <a:pt x="49" y="83"/>
                    </a:cubicBezTo>
                    <a:cubicBezTo>
                      <a:pt x="50" y="82"/>
                      <a:pt x="50" y="80"/>
                      <a:pt x="51" y="79"/>
                    </a:cubicBezTo>
                    <a:cubicBezTo>
                      <a:pt x="52" y="77"/>
                      <a:pt x="54" y="76"/>
                      <a:pt x="56" y="74"/>
                    </a:cubicBezTo>
                    <a:cubicBezTo>
                      <a:pt x="57" y="72"/>
                      <a:pt x="59" y="70"/>
                      <a:pt x="60" y="67"/>
                    </a:cubicBezTo>
                    <a:cubicBezTo>
                      <a:pt x="60" y="66"/>
                      <a:pt x="61" y="64"/>
                      <a:pt x="61" y="63"/>
                    </a:cubicBezTo>
                    <a:cubicBezTo>
                      <a:pt x="61" y="62"/>
                      <a:pt x="58" y="61"/>
                      <a:pt x="58" y="59"/>
                    </a:cubicBezTo>
                    <a:cubicBezTo>
                      <a:pt x="59" y="58"/>
                      <a:pt x="60" y="58"/>
                      <a:pt x="61" y="57"/>
                    </a:cubicBezTo>
                    <a:cubicBezTo>
                      <a:pt x="61" y="57"/>
                      <a:pt x="61" y="55"/>
                      <a:pt x="61" y="54"/>
                    </a:cubicBezTo>
                    <a:cubicBezTo>
                      <a:pt x="61" y="53"/>
                      <a:pt x="60" y="51"/>
                      <a:pt x="61" y="50"/>
                    </a:cubicBezTo>
                    <a:cubicBezTo>
                      <a:pt x="61" y="49"/>
                      <a:pt x="63" y="48"/>
                      <a:pt x="62" y="47"/>
                    </a:cubicBezTo>
                    <a:cubicBezTo>
                      <a:pt x="61" y="45"/>
                      <a:pt x="59" y="47"/>
                      <a:pt x="58" y="46"/>
                    </a:cubicBezTo>
                    <a:cubicBezTo>
                      <a:pt x="57" y="46"/>
                      <a:pt x="58" y="45"/>
                      <a:pt x="58" y="43"/>
                    </a:cubicBezTo>
                    <a:cubicBezTo>
                      <a:pt x="58" y="42"/>
                      <a:pt x="58" y="42"/>
                      <a:pt x="58" y="41"/>
                    </a:cubicBezTo>
                    <a:cubicBezTo>
                      <a:pt x="58" y="41"/>
                      <a:pt x="59" y="39"/>
                      <a:pt x="59" y="39"/>
                    </a:cubicBezTo>
                    <a:cubicBezTo>
                      <a:pt x="58" y="38"/>
                      <a:pt x="58" y="37"/>
                      <a:pt x="57" y="36"/>
                    </a:cubicBezTo>
                    <a:cubicBezTo>
                      <a:pt x="74" y="23"/>
                      <a:pt x="94" y="13"/>
                      <a:pt x="115" y="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8839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183">
                <a:extLst>
                  <a:ext uri="{FF2B5EF4-FFF2-40B4-BE49-F238E27FC236}">
                    <a16:creationId xmlns:a16="http://schemas.microsoft.com/office/drawing/2014/main" xmlns="" id="{EA6540DB-2264-41CA-ADE1-F3DBAE4442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62260" y="2554602"/>
                <a:ext cx="487175" cy="459725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11" y="223"/>
                  </a:cxn>
                  <a:cxn ang="0">
                    <a:pos x="183" y="105"/>
                  </a:cxn>
                  <a:cxn ang="0">
                    <a:pos x="213" y="118"/>
                  </a:cxn>
                  <a:cxn ang="0">
                    <a:pos x="183" y="105"/>
                  </a:cxn>
                  <a:cxn ang="0">
                    <a:pos x="117" y="10"/>
                  </a:cxn>
                  <a:cxn ang="0">
                    <a:pos x="104" y="39"/>
                  </a:cxn>
                  <a:cxn ang="0">
                    <a:pos x="39" y="118"/>
                  </a:cxn>
                  <a:cxn ang="0">
                    <a:pos x="9" y="105"/>
                  </a:cxn>
                  <a:cxn ang="0">
                    <a:pos x="39" y="118"/>
                  </a:cxn>
                  <a:cxn ang="0">
                    <a:pos x="96" y="100"/>
                  </a:cxn>
                  <a:cxn ang="0">
                    <a:pos x="94" y="91"/>
                  </a:cxn>
                  <a:cxn ang="0">
                    <a:pos x="92" y="85"/>
                  </a:cxn>
                  <a:cxn ang="0">
                    <a:pos x="90" y="77"/>
                  </a:cxn>
                  <a:cxn ang="0">
                    <a:pos x="94" y="75"/>
                  </a:cxn>
                  <a:cxn ang="0">
                    <a:pos x="100" y="81"/>
                  </a:cxn>
                  <a:cxn ang="0">
                    <a:pos x="104" y="86"/>
                  </a:cxn>
                  <a:cxn ang="0">
                    <a:pos x="109" y="93"/>
                  </a:cxn>
                  <a:cxn ang="0">
                    <a:pos x="114" y="99"/>
                  </a:cxn>
                  <a:cxn ang="0">
                    <a:pos x="142" y="85"/>
                  </a:cxn>
                  <a:cxn ang="0">
                    <a:pos x="156" y="80"/>
                  </a:cxn>
                  <a:cxn ang="0">
                    <a:pos x="166" y="77"/>
                  </a:cxn>
                  <a:cxn ang="0">
                    <a:pos x="176" y="75"/>
                  </a:cxn>
                  <a:cxn ang="0">
                    <a:pos x="177" y="78"/>
                  </a:cxn>
                  <a:cxn ang="0">
                    <a:pos x="170" y="85"/>
                  </a:cxn>
                  <a:cxn ang="0">
                    <a:pos x="162" y="92"/>
                  </a:cxn>
                  <a:cxn ang="0">
                    <a:pos x="150" y="100"/>
                  </a:cxn>
                  <a:cxn ang="0">
                    <a:pos x="115" y="119"/>
                  </a:cxn>
                  <a:cxn ang="0">
                    <a:pos x="103" y="116"/>
                  </a:cxn>
                  <a:cxn ang="0">
                    <a:pos x="104" y="184"/>
                  </a:cxn>
                  <a:cxn ang="0">
                    <a:pos x="117" y="213"/>
                  </a:cxn>
                  <a:cxn ang="0">
                    <a:pos x="104" y="184"/>
                  </a:cxn>
                </a:cxnLst>
                <a:rect l="0" t="0" r="r" b="b"/>
                <a:pathLst>
                  <a:path w="222" h="223">
                    <a:moveTo>
                      <a:pt x="222" y="111"/>
                    </a:moveTo>
                    <a:cubicBezTo>
                      <a:pt x="222" y="50"/>
                      <a:pt x="172" y="0"/>
                      <a:pt x="111" y="0"/>
                    </a:cubicBezTo>
                    <a:cubicBezTo>
                      <a:pt x="49" y="0"/>
                      <a:pt x="0" y="50"/>
                      <a:pt x="0" y="111"/>
                    </a:cubicBezTo>
                    <a:cubicBezTo>
                      <a:pt x="0" y="173"/>
                      <a:pt x="49" y="223"/>
                      <a:pt x="111" y="223"/>
                    </a:cubicBezTo>
                    <a:cubicBezTo>
                      <a:pt x="172" y="223"/>
                      <a:pt x="222" y="173"/>
                      <a:pt x="222" y="111"/>
                    </a:cubicBezTo>
                    <a:moveTo>
                      <a:pt x="183" y="105"/>
                    </a:moveTo>
                    <a:cubicBezTo>
                      <a:pt x="213" y="105"/>
                      <a:pt x="213" y="105"/>
                      <a:pt x="213" y="105"/>
                    </a:cubicBezTo>
                    <a:cubicBezTo>
                      <a:pt x="213" y="118"/>
                      <a:pt x="213" y="118"/>
                      <a:pt x="213" y="118"/>
                    </a:cubicBezTo>
                    <a:cubicBezTo>
                      <a:pt x="183" y="118"/>
                      <a:pt x="183" y="118"/>
                      <a:pt x="183" y="118"/>
                    </a:cubicBezTo>
                    <a:lnTo>
                      <a:pt x="183" y="105"/>
                    </a:lnTo>
                    <a:close/>
                    <a:moveTo>
                      <a:pt x="104" y="10"/>
                    </a:moveTo>
                    <a:cubicBezTo>
                      <a:pt x="117" y="10"/>
                      <a:pt x="117" y="10"/>
                      <a:pt x="117" y="10"/>
                    </a:cubicBezTo>
                    <a:cubicBezTo>
                      <a:pt x="117" y="39"/>
                      <a:pt x="117" y="39"/>
                      <a:pt x="117" y="39"/>
                    </a:cubicBezTo>
                    <a:cubicBezTo>
                      <a:pt x="104" y="39"/>
                      <a:pt x="104" y="39"/>
                      <a:pt x="104" y="39"/>
                    </a:cubicBezTo>
                    <a:lnTo>
                      <a:pt x="104" y="10"/>
                    </a:lnTo>
                    <a:close/>
                    <a:moveTo>
                      <a:pt x="39" y="118"/>
                    </a:moveTo>
                    <a:cubicBezTo>
                      <a:pt x="9" y="118"/>
                      <a:pt x="9" y="118"/>
                      <a:pt x="9" y="118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39" y="105"/>
                      <a:pt x="39" y="105"/>
                      <a:pt x="39" y="105"/>
                    </a:cubicBezTo>
                    <a:lnTo>
                      <a:pt x="39" y="118"/>
                    </a:lnTo>
                    <a:close/>
                    <a:moveTo>
                      <a:pt x="98" y="105"/>
                    </a:moveTo>
                    <a:cubicBezTo>
                      <a:pt x="98" y="103"/>
                      <a:pt x="97" y="101"/>
                      <a:pt x="96" y="100"/>
                    </a:cubicBezTo>
                    <a:cubicBezTo>
                      <a:pt x="96" y="98"/>
                      <a:pt x="95" y="96"/>
                      <a:pt x="95" y="94"/>
                    </a:cubicBezTo>
                    <a:cubicBezTo>
                      <a:pt x="94" y="91"/>
                      <a:pt x="94" y="91"/>
                      <a:pt x="94" y="91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93" y="87"/>
                      <a:pt x="92" y="86"/>
                      <a:pt x="92" y="85"/>
                    </a:cubicBezTo>
                    <a:cubicBezTo>
                      <a:pt x="92" y="85"/>
                      <a:pt x="92" y="84"/>
                      <a:pt x="91" y="83"/>
                    </a:cubicBezTo>
                    <a:cubicBezTo>
                      <a:pt x="91" y="81"/>
                      <a:pt x="90" y="79"/>
                      <a:pt x="90" y="77"/>
                    </a:cubicBezTo>
                    <a:cubicBezTo>
                      <a:pt x="90" y="75"/>
                      <a:pt x="89" y="73"/>
                      <a:pt x="89" y="71"/>
                    </a:cubicBezTo>
                    <a:cubicBezTo>
                      <a:pt x="91" y="72"/>
                      <a:pt x="92" y="73"/>
                      <a:pt x="94" y="75"/>
                    </a:cubicBezTo>
                    <a:cubicBezTo>
                      <a:pt x="95" y="76"/>
                      <a:pt x="96" y="78"/>
                      <a:pt x="98" y="79"/>
                    </a:cubicBezTo>
                    <a:cubicBezTo>
                      <a:pt x="99" y="80"/>
                      <a:pt x="99" y="81"/>
                      <a:pt x="100" y="81"/>
                    </a:cubicBezTo>
                    <a:cubicBezTo>
                      <a:pt x="101" y="82"/>
                      <a:pt x="101" y="83"/>
                      <a:pt x="102" y="84"/>
                    </a:cubicBezTo>
                    <a:cubicBezTo>
                      <a:pt x="104" y="86"/>
                      <a:pt x="104" y="86"/>
                      <a:pt x="104" y="86"/>
                    </a:cubicBezTo>
                    <a:cubicBezTo>
                      <a:pt x="106" y="88"/>
                      <a:pt x="106" y="88"/>
                      <a:pt x="106" y="88"/>
                    </a:cubicBezTo>
                    <a:cubicBezTo>
                      <a:pt x="107" y="90"/>
                      <a:pt x="108" y="91"/>
                      <a:pt x="109" y="93"/>
                    </a:cubicBezTo>
                    <a:cubicBezTo>
                      <a:pt x="110" y="94"/>
                      <a:pt x="111" y="96"/>
                      <a:pt x="113" y="97"/>
                    </a:cubicBezTo>
                    <a:cubicBezTo>
                      <a:pt x="113" y="98"/>
                      <a:pt x="113" y="99"/>
                      <a:pt x="114" y="99"/>
                    </a:cubicBezTo>
                    <a:cubicBezTo>
                      <a:pt x="117" y="97"/>
                      <a:pt x="120" y="95"/>
                      <a:pt x="124" y="94"/>
                    </a:cubicBezTo>
                    <a:cubicBezTo>
                      <a:pt x="130" y="91"/>
                      <a:pt x="136" y="88"/>
                      <a:pt x="142" y="85"/>
                    </a:cubicBezTo>
                    <a:cubicBezTo>
                      <a:pt x="145" y="84"/>
                      <a:pt x="148" y="83"/>
                      <a:pt x="151" y="82"/>
                    </a:cubicBezTo>
                    <a:cubicBezTo>
                      <a:pt x="156" y="80"/>
                      <a:pt x="156" y="80"/>
                      <a:pt x="156" y="80"/>
                    </a:cubicBezTo>
                    <a:cubicBezTo>
                      <a:pt x="157" y="79"/>
                      <a:pt x="159" y="79"/>
                      <a:pt x="161" y="78"/>
                    </a:cubicBezTo>
                    <a:cubicBezTo>
                      <a:pt x="162" y="78"/>
                      <a:pt x="164" y="78"/>
                      <a:pt x="166" y="77"/>
                    </a:cubicBezTo>
                    <a:cubicBezTo>
                      <a:pt x="167" y="77"/>
                      <a:pt x="169" y="76"/>
                      <a:pt x="170" y="76"/>
                    </a:cubicBezTo>
                    <a:cubicBezTo>
                      <a:pt x="172" y="76"/>
                      <a:pt x="174" y="75"/>
                      <a:pt x="176" y="75"/>
                    </a:cubicBezTo>
                    <a:cubicBezTo>
                      <a:pt x="177" y="75"/>
                      <a:pt x="179" y="74"/>
                      <a:pt x="181" y="74"/>
                    </a:cubicBezTo>
                    <a:cubicBezTo>
                      <a:pt x="180" y="75"/>
                      <a:pt x="178" y="77"/>
                      <a:pt x="177" y="78"/>
                    </a:cubicBezTo>
                    <a:cubicBezTo>
                      <a:pt x="176" y="79"/>
                      <a:pt x="175" y="80"/>
                      <a:pt x="174" y="82"/>
                    </a:cubicBezTo>
                    <a:cubicBezTo>
                      <a:pt x="172" y="83"/>
                      <a:pt x="171" y="84"/>
                      <a:pt x="170" y="85"/>
                    </a:cubicBezTo>
                    <a:cubicBezTo>
                      <a:pt x="169" y="86"/>
                      <a:pt x="167" y="87"/>
                      <a:pt x="166" y="88"/>
                    </a:cubicBezTo>
                    <a:cubicBezTo>
                      <a:pt x="165" y="89"/>
                      <a:pt x="163" y="90"/>
                      <a:pt x="162" y="92"/>
                    </a:cubicBezTo>
                    <a:cubicBezTo>
                      <a:pt x="158" y="95"/>
                      <a:pt x="158" y="95"/>
                      <a:pt x="158" y="95"/>
                    </a:cubicBezTo>
                    <a:cubicBezTo>
                      <a:pt x="155" y="97"/>
                      <a:pt x="153" y="98"/>
                      <a:pt x="150" y="100"/>
                    </a:cubicBezTo>
                    <a:cubicBezTo>
                      <a:pt x="144" y="104"/>
                      <a:pt x="139" y="107"/>
                      <a:pt x="133" y="111"/>
                    </a:cubicBezTo>
                    <a:cubicBezTo>
                      <a:pt x="127" y="114"/>
                      <a:pt x="121" y="117"/>
                      <a:pt x="115" y="119"/>
                    </a:cubicBezTo>
                    <a:cubicBezTo>
                      <a:pt x="106" y="123"/>
                      <a:pt x="106" y="123"/>
                      <a:pt x="106" y="123"/>
                    </a:cubicBezTo>
                    <a:cubicBezTo>
                      <a:pt x="103" y="116"/>
                      <a:pt x="103" y="116"/>
                      <a:pt x="103" y="116"/>
                    </a:cubicBezTo>
                    <a:cubicBezTo>
                      <a:pt x="101" y="112"/>
                      <a:pt x="100" y="109"/>
                      <a:pt x="98" y="105"/>
                    </a:cubicBezTo>
                    <a:moveTo>
                      <a:pt x="104" y="184"/>
                    </a:moveTo>
                    <a:cubicBezTo>
                      <a:pt x="117" y="184"/>
                      <a:pt x="117" y="184"/>
                      <a:pt x="117" y="184"/>
                    </a:cubicBezTo>
                    <a:cubicBezTo>
                      <a:pt x="117" y="213"/>
                      <a:pt x="117" y="213"/>
                      <a:pt x="117" y="213"/>
                    </a:cubicBezTo>
                    <a:cubicBezTo>
                      <a:pt x="104" y="213"/>
                      <a:pt x="104" y="213"/>
                      <a:pt x="104" y="213"/>
                    </a:cubicBezTo>
                    <a:lnTo>
                      <a:pt x="104" y="1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8839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2" name="TextBox 26">
              <a:extLst>
                <a:ext uri="{FF2B5EF4-FFF2-40B4-BE49-F238E27FC236}">
                  <a16:creationId xmlns:a16="http://schemas.microsoft.com/office/drawing/2014/main" xmlns="" id="{41FF14F3-E327-46B1-A63B-C9CAC3217B46}"/>
                </a:ext>
              </a:extLst>
            </p:cNvPr>
            <p:cNvSpPr txBox="1"/>
            <p:nvPr/>
          </p:nvSpPr>
          <p:spPr>
            <a:xfrm>
              <a:off x="903977" y="4858070"/>
              <a:ext cx="2426611" cy="1051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11:50-12:10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餐后散步，组织幼儿上床、帮助幼儿脱外套，整理鞋、被。</a:t>
              </a:r>
            </a:p>
          </p:txBody>
        </p:sp>
        <p:sp>
          <p:nvSpPr>
            <p:cNvPr id="43" name="TextBox 27">
              <a:extLst>
                <a:ext uri="{FF2B5EF4-FFF2-40B4-BE49-F238E27FC236}">
                  <a16:creationId xmlns:a16="http://schemas.microsoft.com/office/drawing/2014/main" xmlns="" id="{059DE820-5B12-486D-A794-7D56A8226316}"/>
                </a:ext>
              </a:extLst>
            </p:cNvPr>
            <p:cNvSpPr txBox="1"/>
            <p:nvPr/>
          </p:nvSpPr>
          <p:spPr>
            <a:xfrm>
              <a:off x="7508179" y="4966270"/>
              <a:ext cx="2735987" cy="71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16:40-16:55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离园准备：洗手、洗脸、检查鞋，复习当天内容。</a:t>
              </a:r>
            </a:p>
          </p:txBody>
        </p:sp>
        <p:sp>
          <p:nvSpPr>
            <p:cNvPr id="44" name="TextBox 28">
              <a:extLst>
                <a:ext uri="{FF2B5EF4-FFF2-40B4-BE49-F238E27FC236}">
                  <a16:creationId xmlns:a16="http://schemas.microsoft.com/office/drawing/2014/main" xmlns="" id="{2415E548-2ACB-4036-ABD3-37926161CC34}"/>
                </a:ext>
              </a:extLst>
            </p:cNvPr>
            <p:cNvSpPr txBox="1"/>
            <p:nvPr/>
          </p:nvSpPr>
          <p:spPr>
            <a:xfrm>
              <a:off x="1581768" y="1543921"/>
              <a:ext cx="3381569" cy="1051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12:00-14:00 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午休 师做好午休巡视，教师备课、写观察记录，积极组织幼儿起床。</a:t>
              </a:r>
            </a:p>
          </p:txBody>
        </p:sp>
        <p:sp>
          <p:nvSpPr>
            <p:cNvPr id="45" name="TextBox 29">
              <a:extLst>
                <a:ext uri="{FF2B5EF4-FFF2-40B4-BE49-F238E27FC236}">
                  <a16:creationId xmlns:a16="http://schemas.microsoft.com/office/drawing/2014/main" xmlns="" id="{0317476C-BCA9-4777-8D8C-1ED3E319A643}"/>
                </a:ext>
              </a:extLst>
            </p:cNvPr>
            <p:cNvSpPr txBox="1"/>
            <p:nvPr/>
          </p:nvSpPr>
          <p:spPr>
            <a:xfrm>
              <a:off x="4060078" y="4966270"/>
              <a:ext cx="2497884" cy="109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14:00-14:30 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点名、入厕、喝水梳头、整理衣服。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14:40-15:40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集体活动</a:t>
              </a:r>
            </a:p>
          </p:txBody>
        </p:sp>
        <p:sp>
          <p:nvSpPr>
            <p:cNvPr id="46" name="TextBox 30">
              <a:extLst>
                <a:ext uri="{FF2B5EF4-FFF2-40B4-BE49-F238E27FC236}">
                  <a16:creationId xmlns:a16="http://schemas.microsoft.com/office/drawing/2014/main" xmlns="" id="{292F5BBE-B5AE-44FD-A30A-E63417924E24}"/>
                </a:ext>
              </a:extLst>
            </p:cNvPr>
            <p:cNvSpPr txBox="1"/>
            <p:nvPr/>
          </p:nvSpPr>
          <p:spPr>
            <a:xfrm>
              <a:off x="5421789" y="1508876"/>
              <a:ext cx="2662843" cy="387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16:00-16:30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晚餐</a:t>
              </a:r>
            </a:p>
          </p:txBody>
        </p:sp>
        <p:sp>
          <p:nvSpPr>
            <p:cNvPr id="47" name="TextBox 31">
              <a:extLst>
                <a:ext uri="{FF2B5EF4-FFF2-40B4-BE49-F238E27FC236}">
                  <a16:creationId xmlns:a16="http://schemas.microsoft.com/office/drawing/2014/main" xmlns="" id="{E45674C9-AD51-4426-B778-615D945BC9C1}"/>
                </a:ext>
              </a:extLst>
            </p:cNvPr>
            <p:cNvSpPr txBox="1"/>
            <p:nvPr/>
          </p:nvSpPr>
          <p:spPr>
            <a:xfrm>
              <a:off x="8876173" y="1351983"/>
              <a:ext cx="2466016" cy="109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17:00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组织幼儿离园，笑脸喜迎家长，每天针对个别孩子与家长沟通，交流。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9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j3teuph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2896</Words>
  <Application>Microsoft Office PowerPoint</Application>
  <PresentationFormat>宽屏</PresentationFormat>
  <Paragraphs>194</Paragraphs>
  <Slides>34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Meiryo</vt:lpstr>
      <vt:lpstr>等线</vt:lpstr>
      <vt:lpstr>思源黑体 CN Medium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12</cp:revision>
  <dcterms:created xsi:type="dcterms:W3CDTF">2021-08-10T09:28:52Z</dcterms:created>
  <dcterms:modified xsi:type="dcterms:W3CDTF">2023-01-13T03:24:22Z</dcterms:modified>
</cp:coreProperties>
</file>