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3"/>
  </p:notesMasterIdLst>
  <p:sldIdLst>
    <p:sldId id="256" r:id="rId4"/>
    <p:sldId id="294" r:id="rId5"/>
    <p:sldId id="295" r:id="rId6"/>
    <p:sldId id="258" r:id="rId7"/>
    <p:sldId id="297" r:id="rId8"/>
    <p:sldId id="259" r:id="rId9"/>
    <p:sldId id="298" r:id="rId10"/>
    <p:sldId id="299" r:id="rId11"/>
    <p:sldId id="300" r:id="rId12"/>
    <p:sldId id="302" r:id="rId13"/>
    <p:sldId id="301"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19FFB"/>
    <a:srgbClr val="91BDFC"/>
    <a:srgbClr val="0078E6"/>
    <a:srgbClr val="A3DCFF"/>
    <a:srgbClr val="12A4FF"/>
    <a:srgbClr val="0F8EFF"/>
    <a:srgbClr val="0B72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FEBD7-9A53-4982-BE8B-5BCAF76CBA65}" type="datetimeFigureOut">
              <a:rPr lang="zh-CN" altLang="en-US" smtClean="0"/>
              <a:t>2023/1/13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CD759-60D0-4E62-8E39-E4C372EAA88C}" type="slidenum">
              <a:rPr lang="zh-CN" altLang="en-US" smtClean="0"/>
              <a:t>‹#›</a:t>
            </a:fld>
            <a:endParaRPr lang="zh-CN" altLang="en-US"/>
          </a:p>
        </p:txBody>
      </p:sp>
    </p:spTree>
    <p:extLst>
      <p:ext uri="{BB962C8B-B14F-4D97-AF65-F5344CB8AC3E}">
        <p14:creationId xmlns:p14="http://schemas.microsoft.com/office/powerpoint/2010/main" val="3098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0ACD759-60D0-4E62-8E39-E4C372EAA88C}" type="slidenum">
              <a:rPr lang="zh-CN" altLang="en-US" smtClean="0"/>
              <a:t>14</a:t>
            </a:fld>
            <a:endParaRPr lang="zh-CN" altLang="en-US"/>
          </a:p>
        </p:txBody>
      </p:sp>
    </p:spTree>
    <p:extLst>
      <p:ext uri="{BB962C8B-B14F-4D97-AF65-F5344CB8AC3E}">
        <p14:creationId xmlns:p14="http://schemas.microsoft.com/office/powerpoint/2010/main" val="245817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29</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8386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43BA3251-856D-4612-A02B-597EFB034D1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p14="http://schemas.microsoft.com/office/powerpoint/2010/main" xmlns="" id="{6A076C1B-45D5-47DE-A7B7-3347632D57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p14="http://schemas.microsoft.com/office/powerpoint/2010/main" xmlns="" id="{4BD1AD86-74E4-460C-8FD6-2D54F770FFC0}"/>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EB1C91C6-C876-4885-9D47-E678B22A6F3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028D0214-7453-4413-AFF5-A6B0F0F7E1F5}"/>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37108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EEA29B38-E0A9-4A02-A035-A1B9477D0E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p14="http://schemas.microsoft.com/office/powerpoint/2010/main" xmlns="" id="{EA977AB2-5DC2-4946-894C-942F29270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p14="http://schemas.microsoft.com/office/powerpoint/2010/main" xmlns="" id="{7F392BF7-BE8C-4858-915E-145D2E57E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p14="http://schemas.microsoft.com/office/powerpoint/2010/main" xmlns="" id="{7CE868EB-4938-478A-8209-200E585D8624}"/>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6" name="页脚占位符 5">
            <a:extLst>
              <a:ext uri="{FF2B5EF4-FFF2-40B4-BE49-F238E27FC236}">
                <a16:creationId xmlns:a16="http://schemas.microsoft.com/office/drawing/2014/main" xmlns:p14="http://schemas.microsoft.com/office/powerpoint/2010/main" xmlns="" id="{0DEA9336-5D94-4930-AE6C-567630FC5F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p14="http://schemas.microsoft.com/office/powerpoint/2010/main" xmlns="" id="{4ABEEB31-DAE4-4430-B1FA-BD4E78CE4AB0}"/>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146761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F1CF04B8-C773-4DE4-809D-92585E2AC15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p14="http://schemas.microsoft.com/office/powerpoint/2010/main" xmlns="" id="{B1810CDF-4D7D-4BEF-A2A6-15260594323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p14="http://schemas.microsoft.com/office/powerpoint/2010/main" xmlns="" id="{C2B7201D-08CF-469E-9DF1-033BF5952801}"/>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987D3DF5-49A6-4662-AC2D-4DCB9A6611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A4A1EEF6-324A-4D5B-B2BD-FAA929CE3371}"/>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622802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p14="http://schemas.microsoft.com/office/powerpoint/2010/main" xmlns="" id="{339F9192-3430-490C-8CEF-7EB28C9230C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p14="http://schemas.microsoft.com/office/powerpoint/2010/main" xmlns="" id="{BDDB95B1-B675-4E0F-B590-4BC1053FEA8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p14="http://schemas.microsoft.com/office/powerpoint/2010/main" xmlns="" id="{7E2C2A82-B300-4045-8F67-50F6D2184EFD}"/>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6140C845-256C-4C28-A885-D6483E083A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CF1AC7DD-2244-4469-B8D1-6AB551AC7963}"/>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3833045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323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7660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802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0111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69256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0561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251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a14="http://schemas.microsoft.com/office/drawing/2010/main" xmlns="" id="{B2393B10-E908-4B10-912C-9864B345947F}"/>
              </a:ext>
            </a:extLst>
          </p:cNvPr>
          <p:cNvSpPr>
            <a:spLocks noGrp="1"/>
          </p:cNvSpPr>
          <p:nvPr>
            <p:ph type="title"/>
          </p:nvPr>
        </p:nvSpPr>
        <p:spPr/>
        <p:txBody>
          <a:bodyPr/>
          <a:lstStyle>
            <a:lvl1pPr>
              <a:defRPr>
                <a:latin typeface="思源黑体" panose="020B0500000000000000" pitchFamily="34" charset="-122"/>
                <a:ea typeface="思源黑体" panose="020B0500000000000000" pitchFamily="34" charset="-122"/>
              </a:defRPr>
            </a:lvl1pPr>
          </a:lstStyle>
          <a:p>
            <a:r>
              <a:rPr lang="zh-CN" altLang="en-US"/>
              <a:t>单击此处编辑母版标题样式</a:t>
            </a:r>
          </a:p>
        </p:txBody>
      </p:sp>
      <p:sp>
        <p:nvSpPr>
          <p:cNvPr id="3" name="内容占位符 2">
            <a:extLst>
              <a:ext uri="{FF2B5EF4-FFF2-40B4-BE49-F238E27FC236}">
                <a16:creationId xmlns:a16="http://schemas.microsoft.com/office/drawing/2014/main" xmlns:p14="http://schemas.microsoft.com/office/powerpoint/2010/main" xmlns:a14="http://schemas.microsoft.com/office/drawing/2010/main" xmlns="" id="{3BDD1D23-466C-47FD-B026-9C85D3FFFFFB}"/>
              </a:ext>
            </a:extLst>
          </p:cNvPr>
          <p:cNvSpPr>
            <a:spLocks noGrp="1"/>
          </p:cNvSpPr>
          <p:nvPr>
            <p:ph idx="1"/>
          </p:nvPr>
        </p:nvSpPr>
        <p:spPr/>
        <p:txBody>
          <a:bodyPr/>
          <a:lstStyle>
            <a:lvl1pPr>
              <a:defRPr>
                <a:latin typeface="思源黑体" panose="020B0500000000000000" pitchFamily="34" charset="-122"/>
                <a:ea typeface="思源黑体" panose="020B0500000000000000" pitchFamily="34" charset="-122"/>
              </a:defRPr>
            </a:lvl1pPr>
            <a:lvl2pPr>
              <a:defRPr>
                <a:latin typeface="思源黑体" panose="020B0500000000000000" pitchFamily="34" charset="-122"/>
                <a:ea typeface="思源黑体" panose="020B0500000000000000" pitchFamily="34" charset="-122"/>
              </a:defRPr>
            </a:lvl2pPr>
            <a:lvl3pPr>
              <a:defRPr>
                <a:latin typeface="思源黑体" panose="020B0500000000000000" pitchFamily="34" charset="-122"/>
                <a:ea typeface="思源黑体" panose="020B0500000000000000" pitchFamily="34" charset="-122"/>
              </a:defRPr>
            </a:lvl3pPr>
            <a:lvl4pPr>
              <a:defRPr>
                <a:latin typeface="思源黑体" panose="020B0500000000000000" pitchFamily="34" charset="-122"/>
                <a:ea typeface="思源黑体" panose="020B0500000000000000" pitchFamily="34" charset="-122"/>
              </a:defRPr>
            </a:lvl4pPr>
            <a:lvl5pPr>
              <a:defRPr>
                <a:latin typeface="思源黑体" panose="020B0500000000000000" pitchFamily="34" charset="-122"/>
                <a:ea typeface="思源黑体" panose="020B0500000000000000" pitchFamily="34"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p14="http://schemas.microsoft.com/office/powerpoint/2010/main" xmlns:a14="http://schemas.microsoft.com/office/drawing/2010/main" xmlns="" id="{22C5CFCD-1F5B-4E22-8C54-504DC198BBFE}"/>
              </a:ext>
            </a:extLst>
          </p:cNvPr>
          <p:cNvSpPr>
            <a:spLocks noGrp="1"/>
          </p:cNvSpPr>
          <p:nvPr>
            <p:ph type="dt" sz="half" idx="10"/>
          </p:nvPr>
        </p:nvSpPr>
        <p:spPr/>
        <p:txBody>
          <a:bodyPr/>
          <a:lstStyle>
            <a:lvl1pPr>
              <a:defRPr>
                <a:latin typeface="思源黑体" panose="020B0500000000000000" pitchFamily="34" charset="-122"/>
                <a:ea typeface="思源黑体" panose="020B0500000000000000" pitchFamily="34" charset="-122"/>
              </a:defRPr>
            </a:lvl1pPr>
          </a:lstStyle>
          <a:p>
            <a:fld id="{06189E13-D70F-4FEE-986C-33125119E61A}" type="datetimeFigureOut">
              <a:rPr lang="zh-CN" altLang="en-US" smtClean="0"/>
              <a:pPr/>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a14="http://schemas.microsoft.com/office/drawing/2010/main" xmlns="" id="{709DFBCC-EF0C-4066-A080-C1F31E86B488}"/>
              </a:ext>
            </a:extLst>
          </p:cNvPr>
          <p:cNvSpPr>
            <a:spLocks noGrp="1"/>
          </p:cNvSpPr>
          <p:nvPr>
            <p:ph type="ftr" sz="quarter" idx="11"/>
          </p:nvPr>
        </p:nvSpPr>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a14="http://schemas.microsoft.com/office/drawing/2010/main" xmlns="" id="{44D17D30-20D1-4C9D-98B9-34E518EF9979}"/>
              </a:ext>
            </a:extLst>
          </p:cNvPr>
          <p:cNvSpPr>
            <a:spLocks noGrp="1"/>
          </p:cNvSpPr>
          <p:nvPr>
            <p:ph type="sldNum" sz="quarter" idx="12"/>
          </p:nvPr>
        </p:nvSpPr>
        <p:spPr/>
        <p:txBody>
          <a:bodyPr/>
          <a:lstStyle>
            <a:lvl1pPr>
              <a:defRPr>
                <a:latin typeface="思源黑体" panose="020B0500000000000000" pitchFamily="34" charset="-122"/>
                <a:ea typeface="思源黑体" panose="020B0500000000000000" pitchFamily="34" charset="-122"/>
              </a:defRPr>
            </a:lvl1pPr>
          </a:lstStyle>
          <a:p>
            <a:fld id="{EFA0AAFD-C944-4E06-B3FC-3A202FCB8A90}" type="slidenum">
              <a:rPr lang="zh-CN" altLang="en-US" smtClean="0"/>
              <a:pPr/>
              <a:t>‹#›</a:t>
            </a:fld>
            <a:endParaRPr lang="zh-CN" altLang="en-US"/>
          </a:p>
        </p:txBody>
      </p:sp>
      <p:pic>
        <p:nvPicPr>
          <p:cNvPr id="7" name="图片 6">
            <a:extLst>
              <a:ext uri="{FF2B5EF4-FFF2-40B4-BE49-F238E27FC236}">
                <a16:creationId xmlns:a16="http://schemas.microsoft.com/office/drawing/2014/main" xmlns:p14="http://schemas.microsoft.com/office/powerpoint/2010/main" xmlns:a14="http://schemas.microsoft.com/office/drawing/2010/main" xmlns="" id="{12E42043-EEB3-4867-8616-A4462974F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矩形 13">
            <a:extLst>
              <a:ext uri="{FF2B5EF4-FFF2-40B4-BE49-F238E27FC236}">
                <a16:creationId xmlns:a16="http://schemas.microsoft.com/office/drawing/2014/main" xmlns:p14="http://schemas.microsoft.com/office/powerpoint/2010/main" xmlns:a14="http://schemas.microsoft.com/office/drawing/2010/main" xmlns="" id="{B918CF23-415C-4687-B20F-2F9960B8B39A}"/>
              </a:ext>
            </a:extLst>
          </p:cNvPr>
          <p:cNvSpPr/>
          <p:nvPr userDrawn="1"/>
        </p:nvSpPr>
        <p:spPr>
          <a:xfrm>
            <a:off x="383059" y="365125"/>
            <a:ext cx="11380573" cy="625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nvGrpSpPr>
          <p:cNvPr id="10" name="组合 9">
            <a:extLst>
              <a:ext uri="{FF2B5EF4-FFF2-40B4-BE49-F238E27FC236}">
                <a16:creationId xmlns:a16="http://schemas.microsoft.com/office/drawing/2014/main" xmlns:p14="http://schemas.microsoft.com/office/powerpoint/2010/main" xmlns:a14="http://schemas.microsoft.com/office/drawing/2010/main" xmlns="" id="{D01247BB-82DB-4229-A434-5E2788BBF4B4}"/>
              </a:ext>
            </a:extLst>
          </p:cNvPr>
          <p:cNvGrpSpPr/>
          <p:nvPr/>
        </p:nvGrpSpPr>
        <p:grpSpPr>
          <a:xfrm>
            <a:off x="0" y="4570277"/>
            <a:ext cx="12213552" cy="2306737"/>
            <a:chOff x="-21551" y="5024896"/>
            <a:chExt cx="12213552" cy="2306737"/>
          </a:xfrm>
        </p:grpSpPr>
        <p:pic>
          <p:nvPicPr>
            <p:cNvPr id="11" name="图片 10">
              <a:extLst>
                <a:ext uri="{FF2B5EF4-FFF2-40B4-BE49-F238E27FC236}">
                  <a16:creationId xmlns:a16="http://schemas.microsoft.com/office/drawing/2014/main" xmlns:p14="http://schemas.microsoft.com/office/powerpoint/2010/main" xmlns:a14="http://schemas.microsoft.com/office/drawing/2010/main" xmlns="" id="{2F4D0EE3-72F0-4283-A1D1-057446864A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83751" y="5061136"/>
              <a:ext cx="4908250" cy="2270497"/>
            </a:xfrm>
            <a:prstGeom prst="rect">
              <a:avLst/>
            </a:prstGeom>
          </p:spPr>
        </p:pic>
        <p:pic>
          <p:nvPicPr>
            <p:cNvPr id="12" name="图片 11">
              <a:extLst>
                <a:ext uri="{FF2B5EF4-FFF2-40B4-BE49-F238E27FC236}">
                  <a16:creationId xmlns:a16="http://schemas.microsoft.com/office/drawing/2014/main" xmlns:p14="http://schemas.microsoft.com/office/powerpoint/2010/main" xmlns:a14="http://schemas.microsoft.com/office/drawing/2010/main" xmlns="" id="{B77C30BB-61CA-444D-B6F2-5B7B8F8898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37"/>
            <a:stretch/>
          </p:blipFill>
          <p:spPr>
            <a:xfrm flipH="1">
              <a:off x="-21551" y="5024896"/>
              <a:ext cx="5250687" cy="2306737"/>
            </a:xfrm>
            <a:prstGeom prst="rect">
              <a:avLst/>
            </a:prstGeom>
          </p:spPr>
        </p:pic>
      </p:grpSp>
      <p:pic>
        <p:nvPicPr>
          <p:cNvPr id="13" name="图片 12">
            <a:extLst>
              <a:ext uri="{FF2B5EF4-FFF2-40B4-BE49-F238E27FC236}">
                <a16:creationId xmlns:a16="http://schemas.microsoft.com/office/drawing/2014/main" xmlns:p14="http://schemas.microsoft.com/office/powerpoint/2010/main" xmlns:a14="http://schemas.microsoft.com/office/drawing/2010/main" xmlns="" id="{9E21C21C-3639-451C-AF1A-EF7BFBC09E6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103096" y="-37972"/>
            <a:ext cx="2088904" cy="1298361"/>
          </a:xfrm>
          <a:prstGeom prst="rect">
            <a:avLst/>
          </a:prstGeom>
        </p:spPr>
      </p:pic>
    </p:spTree>
    <p:extLst>
      <p:ext uri="{BB962C8B-B14F-4D97-AF65-F5344CB8AC3E}">
        <p14:creationId xmlns:p14="http://schemas.microsoft.com/office/powerpoint/2010/main" val="276616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94324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9030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481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2155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6788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2825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131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6EFFFF54-3BD9-4318-9317-1D301CCB15E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83C1D63F-59C2-4674-B5D8-A5926B0FA7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p14="http://schemas.microsoft.com/office/powerpoint/2010/main" xmlns="" id="{68C4CDDD-4E98-4E7D-B840-A553EF0685C1}"/>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08E37512-84A3-45D8-AF07-2394C70AE0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552146B3-EE85-4E08-948D-C07C25D631ED}"/>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19058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50B4E13E-36C6-4849-91D3-E5A220B3060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p14="http://schemas.microsoft.com/office/powerpoint/2010/main" xmlns="" id="{5F7995D8-2ED6-4AA7-A807-F900B2D4D34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p14="http://schemas.microsoft.com/office/powerpoint/2010/main" xmlns="" id="{6CF4EC7C-5AD3-4DDE-A7A9-56DB3184366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p14="http://schemas.microsoft.com/office/powerpoint/2010/main" xmlns="" id="{EA7DD147-D9CF-4B1A-82F0-49A3B4F6BD99}"/>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6" name="页脚占位符 5">
            <a:extLst>
              <a:ext uri="{FF2B5EF4-FFF2-40B4-BE49-F238E27FC236}">
                <a16:creationId xmlns:a16="http://schemas.microsoft.com/office/drawing/2014/main" xmlns:p14="http://schemas.microsoft.com/office/powerpoint/2010/main" xmlns="" id="{8C6B3DAE-BB3F-4AEA-9E18-1DFFE1F5FF7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p14="http://schemas.microsoft.com/office/powerpoint/2010/main" xmlns="" id="{80D588A5-8CD5-4FA8-9EE1-DD0FE5928B6A}"/>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425332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951D5668-FA8D-40FC-8A70-CCDB9DD55C5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A5DD2171-BA62-4495-A9CD-847B79A83D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p14="http://schemas.microsoft.com/office/powerpoint/2010/main" xmlns="" id="{EC582BF0-A7DE-4718-8389-D0F3FC0B850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p14="http://schemas.microsoft.com/office/powerpoint/2010/main" xmlns="" id="{BAC3BE30-5ADD-487B-B5AE-7ED2D1660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p14="http://schemas.microsoft.com/office/powerpoint/2010/main" xmlns="" id="{DF21506A-1436-458E-8692-B04A3FE78B4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p14="http://schemas.microsoft.com/office/powerpoint/2010/main" xmlns="" id="{37BD27B8-3A4E-41F6-9161-B1BCB4781310}"/>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8" name="页脚占位符 7">
            <a:extLst>
              <a:ext uri="{FF2B5EF4-FFF2-40B4-BE49-F238E27FC236}">
                <a16:creationId xmlns:a16="http://schemas.microsoft.com/office/drawing/2014/main" xmlns:p14="http://schemas.microsoft.com/office/powerpoint/2010/main" xmlns="" id="{72CAB240-06D9-487F-8A34-2A7F5A11C7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p14="http://schemas.microsoft.com/office/powerpoint/2010/main" xmlns="" id="{DA36657C-B0E0-44D9-8473-CFE21D8C7482}"/>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15621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951D5668-FA8D-40FC-8A70-CCDB9DD55C5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A5DD2171-BA62-4495-A9CD-847B79A83D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p14="http://schemas.microsoft.com/office/powerpoint/2010/main" xmlns="" id="{EC582BF0-A7DE-4718-8389-D0F3FC0B850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p14="http://schemas.microsoft.com/office/powerpoint/2010/main" xmlns="" id="{BAC3BE30-5ADD-487B-B5AE-7ED2D1660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p14="http://schemas.microsoft.com/office/powerpoint/2010/main" xmlns="" id="{DF21506A-1436-458E-8692-B04A3FE78B4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p14="http://schemas.microsoft.com/office/powerpoint/2010/main" xmlns="" id="{37BD27B8-3A4E-41F6-9161-B1BCB4781310}"/>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8" name="页脚占位符 7">
            <a:extLst>
              <a:ext uri="{FF2B5EF4-FFF2-40B4-BE49-F238E27FC236}">
                <a16:creationId xmlns:a16="http://schemas.microsoft.com/office/drawing/2014/main" xmlns:p14="http://schemas.microsoft.com/office/powerpoint/2010/main" xmlns="" id="{72CAB240-06D9-487F-8A34-2A7F5A11C7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p14="http://schemas.microsoft.com/office/powerpoint/2010/main" xmlns="" id="{DA36657C-B0E0-44D9-8473-CFE21D8C7482}"/>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
        <p:nvSpPr>
          <p:cNvPr id="11" name="TextBox 10"/>
          <p:cNvSpPr txBox="1"/>
          <p:nvPr userDrawn="1"/>
        </p:nvSpPr>
        <p:spPr>
          <a:xfrm>
            <a:off x="929804" y="675383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388203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9F010FA9-ECA8-41C3-8839-448B7C44DFF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p14="http://schemas.microsoft.com/office/powerpoint/2010/main" xmlns="" id="{3792CE56-EEB3-4D93-B1F7-5DF3A86A1CE7}"/>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4" name="页脚占位符 3">
            <a:extLst>
              <a:ext uri="{FF2B5EF4-FFF2-40B4-BE49-F238E27FC236}">
                <a16:creationId xmlns:a16="http://schemas.microsoft.com/office/drawing/2014/main" xmlns:p14="http://schemas.microsoft.com/office/powerpoint/2010/main" xmlns="" id="{6D025EE5-4C70-4A84-BB01-CDDCBEABA3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p14="http://schemas.microsoft.com/office/powerpoint/2010/main" xmlns="" id="{90A71E8B-2C72-4BD1-9D35-8F21FCFBC043}"/>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67821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p14="http://schemas.microsoft.com/office/powerpoint/2010/main" xmlns="" id="{289021AB-180D-492B-A555-AEE9070BDDF1}"/>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3" name="页脚占位符 2">
            <a:extLst>
              <a:ext uri="{FF2B5EF4-FFF2-40B4-BE49-F238E27FC236}">
                <a16:creationId xmlns:a16="http://schemas.microsoft.com/office/drawing/2014/main" xmlns:p14="http://schemas.microsoft.com/office/powerpoint/2010/main" xmlns="" id="{457150B2-49DE-410D-ABCF-64FEDE2B793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p14="http://schemas.microsoft.com/office/powerpoint/2010/main" xmlns="" id="{28435F30-8D73-4C7A-B083-DCE3FFA547C2}"/>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295303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p14="http://schemas.microsoft.com/office/powerpoint/2010/main" xmlns="" id="{B6F26BB5-28A5-4BF3-9089-C244AB9A4E6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p14="http://schemas.microsoft.com/office/powerpoint/2010/main" xmlns="" id="{1F66B775-F4FC-4825-9AB5-3FF97C7028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p14="http://schemas.microsoft.com/office/powerpoint/2010/main" xmlns="" id="{5CCF6163-E9C8-4957-BD7D-68ADEED8D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p14="http://schemas.microsoft.com/office/powerpoint/2010/main" xmlns="" id="{E47CCF20-A3AE-4107-B4DB-ADA00B87CCBC}"/>
              </a:ext>
            </a:extLst>
          </p:cNvPr>
          <p:cNvSpPr>
            <a:spLocks noGrp="1"/>
          </p:cNvSpPr>
          <p:nvPr>
            <p:ph type="dt" sz="half" idx="10"/>
          </p:nvPr>
        </p:nvSpPr>
        <p:spPr/>
        <p:txBody>
          <a:bodyPr/>
          <a:lstStyle/>
          <a:p>
            <a:fld id="{06189E13-D70F-4FEE-986C-33125119E61A}" type="datetimeFigureOut">
              <a:rPr lang="zh-CN" altLang="en-US" smtClean="0"/>
              <a:t>2023/1/13</a:t>
            </a:fld>
            <a:endParaRPr lang="zh-CN" altLang="en-US"/>
          </a:p>
        </p:txBody>
      </p:sp>
      <p:sp>
        <p:nvSpPr>
          <p:cNvPr id="6" name="页脚占位符 5">
            <a:extLst>
              <a:ext uri="{FF2B5EF4-FFF2-40B4-BE49-F238E27FC236}">
                <a16:creationId xmlns:a16="http://schemas.microsoft.com/office/drawing/2014/main" xmlns:p14="http://schemas.microsoft.com/office/powerpoint/2010/main" xmlns="" id="{531D32CB-4687-4A71-8D37-59047F11B1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p14="http://schemas.microsoft.com/office/powerpoint/2010/main" xmlns="" id="{90D807E7-31BD-4544-9053-B0D4F627D9F2}"/>
              </a:ext>
            </a:extLst>
          </p:cNvPr>
          <p:cNvSpPr>
            <a:spLocks noGrp="1"/>
          </p:cNvSpPr>
          <p:nvPr>
            <p:ph type="sldNum" sz="quarter" idx="12"/>
          </p:nvPr>
        </p:nvSpPr>
        <p:spPr/>
        <p:txBody>
          <a:bodyPr/>
          <a:lstStyle/>
          <a:p>
            <a:fld id="{EFA0AAFD-C944-4E06-B3FC-3A202FCB8A90}" type="slidenum">
              <a:rPr lang="zh-CN" altLang="en-US" smtClean="0"/>
              <a:t>‹#›</a:t>
            </a:fld>
            <a:endParaRPr lang="zh-CN" altLang="en-US"/>
          </a:p>
        </p:txBody>
      </p:sp>
    </p:spTree>
    <p:extLst>
      <p:ext uri="{BB962C8B-B14F-4D97-AF65-F5344CB8AC3E}">
        <p14:creationId xmlns:p14="http://schemas.microsoft.com/office/powerpoint/2010/main" val="318069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p14="http://schemas.microsoft.com/office/powerpoint/2010/main" xmlns="" id="{E5CB3895-E66D-44DA-946B-3D7053DFE7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p14="http://schemas.microsoft.com/office/powerpoint/2010/main" xmlns="" id="{FF95D14B-1CC2-4871-B74A-E6A418702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p14="http://schemas.microsoft.com/office/powerpoint/2010/main" xmlns="" id="{ED7D1777-350F-4375-AEAE-24DD57BB2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defRPr>
            </a:lvl1pPr>
          </a:lstStyle>
          <a:p>
            <a:fld id="{06189E13-D70F-4FEE-986C-33125119E61A}" type="datetimeFigureOut">
              <a:rPr lang="zh-CN" altLang="en-US" smtClean="0"/>
              <a:pPr/>
              <a:t>2023/1/13</a:t>
            </a:fld>
            <a:endParaRPr lang="zh-CN" altLang="en-US"/>
          </a:p>
        </p:txBody>
      </p:sp>
      <p:sp>
        <p:nvSpPr>
          <p:cNvPr id="5" name="页脚占位符 4">
            <a:extLst>
              <a:ext uri="{FF2B5EF4-FFF2-40B4-BE49-F238E27FC236}">
                <a16:creationId xmlns:a16="http://schemas.microsoft.com/office/drawing/2014/main" xmlns:p14="http://schemas.microsoft.com/office/powerpoint/2010/main" xmlns="" id="{6D210D04-D347-47A9-9230-305B8CD39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defRPr>
            </a:lvl1pPr>
          </a:lstStyle>
          <a:p>
            <a:endParaRPr lang="zh-CN" altLang="en-US"/>
          </a:p>
        </p:txBody>
      </p:sp>
      <p:sp>
        <p:nvSpPr>
          <p:cNvPr id="6" name="灯片编号占位符 5">
            <a:extLst>
              <a:ext uri="{FF2B5EF4-FFF2-40B4-BE49-F238E27FC236}">
                <a16:creationId xmlns:a16="http://schemas.microsoft.com/office/drawing/2014/main" xmlns:p14="http://schemas.microsoft.com/office/powerpoint/2010/main" xmlns="" id="{C57C7AA6-4C69-4BF2-A694-9FE591A4CD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fld id="{EFA0AAFD-C944-4E06-B3FC-3A202FCB8A90}" type="slidenum">
              <a:rPr lang="zh-CN" altLang="en-US" smtClean="0"/>
              <a:pPr/>
              <a:t>‹#›</a:t>
            </a:fld>
            <a:endParaRPr lang="zh-CN" altLang="en-US"/>
          </a:p>
        </p:txBody>
      </p:sp>
    </p:spTree>
    <p:extLst>
      <p:ext uri="{BB962C8B-B14F-4D97-AF65-F5344CB8AC3E}">
        <p14:creationId xmlns:p14="http://schemas.microsoft.com/office/powerpoint/2010/main" val="926552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948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48162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A236B5-7345-4CFC-A20D-2023B6E9A3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AE2105-08ED-4F41-9FB3-8A63942840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2656" y="3134680"/>
            <a:ext cx="7382256" cy="2888170"/>
          </a:xfrm>
          <a:prstGeom prst="rect">
            <a:avLst/>
          </a:prstGeom>
        </p:spPr>
      </p:pic>
      <p:grpSp>
        <p:nvGrpSpPr>
          <p:cNvPr id="64" name="组合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C15F1B-AFD3-49B6-81BE-41165BD68EA2}"/>
              </a:ext>
            </a:extLst>
          </p:cNvPr>
          <p:cNvGrpSpPr/>
          <p:nvPr/>
        </p:nvGrpSpPr>
        <p:grpSpPr>
          <a:xfrm>
            <a:off x="0" y="4570277"/>
            <a:ext cx="12213552" cy="2306737"/>
            <a:chOff x="0" y="4570277"/>
            <a:chExt cx="12213552" cy="2306737"/>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C54179-CFB7-4A24-B95C-02185FE02B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173786"/>
              <a:ext cx="12192000" cy="1702794"/>
            </a:xfrm>
            <a:prstGeom prst="rect">
              <a:avLst/>
            </a:prstGeom>
          </p:spPr>
        </p:pic>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4A8A1F-C422-4EFA-AA1F-5D7D9FEB2A6D}"/>
                </a:ext>
              </a:extLst>
            </p:cNvPr>
            <p:cNvGrpSpPr/>
            <p:nvPr/>
          </p:nvGrpSpPr>
          <p:grpSpPr>
            <a:xfrm>
              <a:off x="0" y="4570277"/>
              <a:ext cx="12213552" cy="2306737"/>
              <a:chOff x="-21551" y="5024896"/>
              <a:chExt cx="12213552" cy="2306737"/>
            </a:xfrm>
          </p:grpSpPr>
          <p:pic>
            <p:nvPicPr>
              <p:cNvPr id="44" name="图片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EDA0C2-5361-4AAB-A1C2-51E846DE9F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83751" y="5061136"/>
                <a:ext cx="4908250" cy="2270497"/>
              </a:xfrm>
              <a:prstGeom prst="rect">
                <a:avLst/>
              </a:prstGeom>
            </p:spPr>
          </p:pic>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4A4B4B-7467-4A9E-8EE5-29B88D6E6A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637"/>
              <a:stretch/>
            </p:blipFill>
            <p:spPr>
              <a:xfrm flipH="1">
                <a:off x="-21551" y="5024896"/>
                <a:ext cx="5250687" cy="2306737"/>
              </a:xfrm>
              <a:prstGeom prst="rect">
                <a:avLst/>
              </a:prstGeom>
            </p:spPr>
          </p:pic>
        </p:grpSp>
      </p:gr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291D84-71E5-45D7-8262-49DB27D21E46}"/>
              </a:ext>
            </a:extLst>
          </p:cNvPr>
          <p:cNvGrpSpPr/>
          <p:nvPr/>
        </p:nvGrpSpPr>
        <p:grpSpPr>
          <a:xfrm>
            <a:off x="2336889" y="1364850"/>
            <a:ext cx="6892455" cy="1334762"/>
            <a:chOff x="2934684" y="1543101"/>
            <a:chExt cx="6892455" cy="1334762"/>
          </a:xfrm>
        </p:grpSpPr>
        <p:sp>
          <p:nvSpPr>
            <p:cNvPr id="21" name="矩形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5F56D3-55F5-49E4-9613-07ACC5F0EC46}"/>
                </a:ext>
              </a:extLst>
            </p:cNvPr>
            <p:cNvSpPr/>
            <p:nvPr/>
          </p:nvSpPr>
          <p:spPr>
            <a:xfrm>
              <a:off x="2962656" y="1543101"/>
              <a:ext cx="6864483" cy="1323439"/>
            </a:xfrm>
            <a:prstGeom prst="rect">
              <a:avLst/>
            </a:prstGeom>
          </p:spPr>
          <p:txBody>
            <a:bodyPr wrap="square">
              <a:spAutoFit/>
            </a:bodyPr>
            <a:lstStyle/>
            <a:p>
              <a:pPr algn="dist"/>
              <a:r>
                <a:rPr lang="zh-CN" altLang="en-US" sz="8000" dirty="0">
                  <a:ln w="171450">
                    <a:solidFill>
                      <a:schemeClr val="bg1"/>
                    </a:solidFill>
                  </a:ln>
                  <a:solidFill>
                    <a:schemeClr val="bg1"/>
                  </a:solidFill>
                  <a:effectLst>
                    <a:outerShdw blurRad="38100" dist="50800" dir="5400000" algn="ctr" rotWithShape="0">
                      <a:srgbClr val="000000">
                        <a:alpha val="28000"/>
                      </a:srgbClr>
                    </a:outerShdw>
                  </a:effectLst>
                  <a:latin typeface="方正尚酷简体" panose="02000000000000000000" pitchFamily="2" charset="-122"/>
                  <a:ea typeface="方正尚酷简体" panose="02000000000000000000" pitchFamily="2" charset="-122"/>
                  <a:cs typeface="+mn-ea"/>
                  <a:sym typeface="+mn-lt"/>
                </a:rPr>
                <a:t>预防电信诈骗</a:t>
              </a:r>
            </a:p>
          </p:txBody>
        </p:sp>
        <p:sp>
          <p:nvSpPr>
            <p:cNvPr id="24" name="矩形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CBF427-937A-43E9-AA38-2DD300202F92}"/>
                </a:ext>
              </a:extLst>
            </p:cNvPr>
            <p:cNvSpPr/>
            <p:nvPr/>
          </p:nvSpPr>
          <p:spPr>
            <a:xfrm>
              <a:off x="2934684" y="1554424"/>
              <a:ext cx="6892455" cy="1323439"/>
            </a:xfrm>
            <a:prstGeom prst="rect">
              <a:avLst/>
            </a:prstGeom>
          </p:spPr>
          <p:txBody>
            <a:bodyPr wrap="square">
              <a:spAutoFit/>
            </a:bodyPr>
            <a:lstStyle/>
            <a:p>
              <a:pPr algn="dist"/>
              <a:r>
                <a:rPr lang="zh-CN" altLang="en-US" sz="8000" dirty="0">
                  <a:gradFill flip="none" rotWithShape="1">
                    <a:gsLst>
                      <a:gs pos="30000">
                        <a:srgbClr val="12A4FF"/>
                      </a:gs>
                      <a:gs pos="100000">
                        <a:srgbClr val="0078E6"/>
                      </a:gs>
                    </a:gsLst>
                    <a:path path="shape">
                      <a:fillToRect l="50000" t="50000" r="50000" b="50000"/>
                    </a:path>
                    <a:tileRect/>
                  </a:gradFill>
                  <a:latin typeface="方正尚酷简体" panose="02000000000000000000" pitchFamily="2" charset="-122"/>
                  <a:ea typeface="方正尚酷简体" panose="02000000000000000000" pitchFamily="2" charset="-122"/>
                  <a:cs typeface="+mn-ea"/>
                  <a:sym typeface="+mn-lt"/>
                </a:rPr>
                <a:t>预防电信诈骗</a:t>
              </a:r>
            </a:p>
          </p:txBody>
        </p:sp>
      </p:grpSp>
      <p:grpSp>
        <p:nvGrpSpPr>
          <p:cNvPr id="30" name="组合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A4D240-F563-4963-8298-4CBFEE34E199}"/>
              </a:ext>
            </a:extLst>
          </p:cNvPr>
          <p:cNvGrpSpPr/>
          <p:nvPr/>
        </p:nvGrpSpPr>
        <p:grpSpPr>
          <a:xfrm>
            <a:off x="2350874" y="2473158"/>
            <a:ext cx="6864483" cy="1324836"/>
            <a:chOff x="2962655" y="1541704"/>
            <a:chExt cx="7040030" cy="1324836"/>
          </a:xfrm>
        </p:grpSpPr>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68A689-240E-45BF-8C99-9FC36277D31D}"/>
                </a:ext>
              </a:extLst>
            </p:cNvPr>
            <p:cNvSpPr/>
            <p:nvPr/>
          </p:nvSpPr>
          <p:spPr>
            <a:xfrm>
              <a:off x="2962656" y="1543101"/>
              <a:ext cx="7040029" cy="1323439"/>
            </a:xfrm>
            <a:prstGeom prst="rect">
              <a:avLst/>
            </a:prstGeom>
          </p:spPr>
          <p:txBody>
            <a:bodyPr wrap="square">
              <a:spAutoFit/>
            </a:bodyPr>
            <a:lstStyle/>
            <a:p>
              <a:pPr algn="dist"/>
              <a:r>
                <a:rPr lang="zh-CN" altLang="en-US" sz="8000" dirty="0">
                  <a:ln w="171450">
                    <a:solidFill>
                      <a:schemeClr val="bg1"/>
                    </a:solidFill>
                  </a:ln>
                  <a:solidFill>
                    <a:schemeClr val="bg1"/>
                  </a:solidFill>
                  <a:effectLst>
                    <a:outerShdw blurRad="38100" dist="50800" dir="5400000" algn="ctr" rotWithShape="0">
                      <a:srgbClr val="000000">
                        <a:alpha val="28000"/>
                      </a:srgbClr>
                    </a:outerShdw>
                  </a:effectLst>
                  <a:latin typeface="方正尚酷简体" panose="02000000000000000000" pitchFamily="2" charset="-122"/>
                  <a:ea typeface="方正尚酷简体" panose="02000000000000000000" pitchFamily="2" charset="-122"/>
                  <a:cs typeface="+mn-ea"/>
                  <a:sym typeface="+mn-lt"/>
                </a:rPr>
                <a:t>打击网络犯罪</a:t>
              </a:r>
            </a:p>
          </p:txBody>
        </p:sp>
        <p:sp>
          <p:nvSpPr>
            <p:cNvPr id="32" name="矩形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F5D112-A183-4EFB-9D06-4226EECA5F2A}"/>
                </a:ext>
              </a:extLst>
            </p:cNvPr>
            <p:cNvSpPr/>
            <p:nvPr/>
          </p:nvSpPr>
          <p:spPr>
            <a:xfrm>
              <a:off x="2962655" y="1541704"/>
              <a:ext cx="7040030" cy="1323439"/>
            </a:xfrm>
            <a:prstGeom prst="rect">
              <a:avLst/>
            </a:prstGeom>
          </p:spPr>
          <p:txBody>
            <a:bodyPr wrap="square">
              <a:spAutoFit/>
            </a:bodyPr>
            <a:lstStyle/>
            <a:p>
              <a:pPr algn="dist"/>
              <a:r>
                <a:rPr lang="zh-CN" altLang="en-US" sz="8000" dirty="0">
                  <a:gradFill flip="none" rotWithShape="1">
                    <a:gsLst>
                      <a:gs pos="30000">
                        <a:srgbClr val="12A4FF"/>
                      </a:gs>
                      <a:gs pos="100000">
                        <a:srgbClr val="0078E6"/>
                      </a:gs>
                    </a:gsLst>
                    <a:path path="shape">
                      <a:fillToRect l="50000" t="50000" r="50000" b="50000"/>
                    </a:path>
                    <a:tileRect/>
                  </a:gradFill>
                  <a:latin typeface="方正尚酷简体" panose="02000000000000000000" pitchFamily="2" charset="-122"/>
                  <a:ea typeface="方正尚酷简体" panose="02000000000000000000" pitchFamily="2" charset="-122"/>
                  <a:cs typeface="+mn-ea"/>
                  <a:sym typeface="+mn-lt"/>
                </a:rPr>
                <a:t>打击网络犯罪</a:t>
              </a:r>
            </a:p>
          </p:txBody>
        </p:sp>
      </p:grpSp>
      <p:pic>
        <p:nvPicPr>
          <p:cNvPr id="40" name="图片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DE7808-F233-4C85-8FA1-A4541AC94D8E}"/>
              </a:ext>
            </a:extLst>
          </p:cNvPr>
          <p:cNvPicPr>
            <a:picLocks noChangeAspect="1"/>
          </p:cNvPicPr>
          <p:nvPr/>
        </p:nvPicPr>
        <p:blipFill rotWithShape="1">
          <a:blip r:embed="rId7" cstate="screen">
            <a:extLst>
              <a:ext uri="{BEBA8EAE-BF5A-486C-A8C5-ECC9F3942E4B}">
                <a14:imgProps xmlns:a14="http://schemas.microsoft.com/office/drawing/2010/main">
                  <a14:imgLayer>
                    <a14:imgEffect>
                      <a14:backgroundRemoval t="0" b="100000" l="0" r="100000">
                        <a14:foregroundMark x1="7758" y1="54318" x2="19727" y2="76444"/>
                        <a14:foregroundMark x1="22885" y1="16863" x2="17973" y2="36076"/>
                        <a14:foregroundMark x1="58869" y1="47368" x2="64133" y2="73429"/>
                        <a14:foregroundMark x1="69942" y1="52683" x2="71540" y2="78283"/>
                        <a14:foregroundMark x1="58674" y1="54522" x2="62183" y2="74348"/>
                        <a14:foregroundMark x1="57622" y1="54062" x2="60975" y2="72253"/>
                        <a14:foregroundMark x1="70643" y1="56157" x2="72437" y2="73684"/>
                        <a14:foregroundMark x1="64834" y1="52478" x2="66784" y2="80378"/>
                        <a14:foregroundMark x1="74347" y1="61421" x2="71540" y2="77823"/>
                        <a14:foregroundMark x1="43704" y1="14563" x2="54620" y2="36280"/>
                        <a14:foregroundMark x1="60429" y1="12979" x2="63431" y2="33521"/>
                        <a14:foregroundMark x1="61131" y1="7869" x2="64678" y2="34900"/>
                        <a14:foregroundMark x1="45809" y1="13183" x2="51267" y2="30761"/>
                        <a14:foregroundMark x1="62885" y1="11804" x2="63782" y2="36280"/>
                        <a14:foregroundMark x1="56920" y1="11804" x2="61131" y2="29842"/>
                        <a14:foregroundMark x1="42807" y1="10424" x2="46160" y2="24987"/>
                        <a14:foregroundMark x1="5809" y1="61625" x2="10019" y2="73173"/>
                        <a14:foregroundMark x1="6160" y1="63260" x2="8460" y2="74144"/>
                        <a14:foregroundMark x1="16725" y1="45529" x2="22027" y2="54522"/>
                        <a14:foregroundMark x1="11267" y1="86612" x2="15478" y2="94890"/>
                        <a14:foregroundMark x1="9318" y1="82678" x2="9513" y2="93970"/>
                        <a14:foregroundMark x1="7018" y1="87736" x2="9162" y2="94890"/>
                        <a14:backgroundMark x1="13372" y1="96985" x2="15010" y2="99949"/>
                        <a14:backgroundMark x1="4405" y1="97445" x2="6823" y2="99949"/>
                        <a14:backgroundMark x1="47057" y1="93306" x2="56569" y2="99949"/>
                      </a14:backgroundRemoval>
                    </a14:imgEffect>
                  </a14:imgLayer>
                </a14:imgProps>
              </a:ext>
              <a:ext uri="{28A0092B-C50C-407E-A947-70E740481C1C}">
                <a14:useLocalDpi xmlns:a14="http://schemas.microsoft.com/office/drawing/2010/main"/>
              </a:ext>
            </a:extLst>
          </a:blip>
          <a:srcRect/>
          <a:stretch/>
        </p:blipFill>
        <p:spPr>
          <a:xfrm>
            <a:off x="8347455" y="3918608"/>
            <a:ext cx="3463091" cy="2641917"/>
          </a:xfrm>
          <a:prstGeom prst="rect">
            <a:avLst/>
          </a:prstGeom>
        </p:spPr>
      </p:pic>
      <p:grpSp>
        <p:nvGrpSpPr>
          <p:cNvPr id="49" name="组合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F6A9AD-FE43-4612-816C-B8B3379612FE}"/>
              </a:ext>
            </a:extLst>
          </p:cNvPr>
          <p:cNvGrpSpPr/>
          <p:nvPr/>
        </p:nvGrpSpPr>
        <p:grpSpPr>
          <a:xfrm>
            <a:off x="3704712" y="4030266"/>
            <a:ext cx="4433984" cy="552219"/>
            <a:chOff x="3757808" y="4017620"/>
            <a:chExt cx="4433984" cy="552219"/>
          </a:xfrm>
        </p:grpSpPr>
        <p:sp>
          <p:nvSpPr>
            <p:cNvPr id="48" name="矩形: 圆角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B06BE9-C90B-41B8-800E-825ED32C8FF7}"/>
                </a:ext>
              </a:extLst>
            </p:cNvPr>
            <p:cNvSpPr/>
            <p:nvPr/>
          </p:nvSpPr>
          <p:spPr>
            <a:xfrm>
              <a:off x="3757808" y="4017620"/>
              <a:ext cx="4433984" cy="55221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47" name="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493CBE-AB2F-44C1-A845-AA6F4DF0AE0C}"/>
                </a:ext>
              </a:extLst>
            </p:cNvPr>
            <p:cNvSpPr/>
            <p:nvPr/>
          </p:nvSpPr>
          <p:spPr>
            <a:xfrm>
              <a:off x="4053201" y="4033584"/>
              <a:ext cx="3877985" cy="461665"/>
            </a:xfrm>
            <a:prstGeom prst="rect">
              <a:avLst/>
            </a:prstGeom>
          </p:spPr>
          <p:txBody>
            <a:bodyPr wrap="none">
              <a:spAutoFit/>
            </a:bodyPr>
            <a:lstStyle/>
            <a:p>
              <a:r>
                <a:rPr lang="zh-CN" altLang="en-US" sz="2400" dirty="0">
                  <a:solidFill>
                    <a:schemeClr val="bg1"/>
                  </a:solidFill>
                  <a:cs typeface="+mn-ea"/>
                  <a:sym typeface="+mn-lt"/>
                </a:rPr>
                <a:t>预防电信网络诈骗主题班会</a:t>
              </a:r>
              <a:endParaRPr lang="en-US" altLang="zh-CN" sz="2400" dirty="0">
                <a:solidFill>
                  <a:schemeClr val="bg1"/>
                </a:solidFill>
                <a:cs typeface="+mn-ea"/>
                <a:sym typeface="+mn-lt"/>
              </a:endParaRPr>
            </a:p>
          </p:txBody>
        </p:sp>
      </p:grpSp>
      <p:sp>
        <p:nvSpPr>
          <p:cNvPr id="50" name="矩形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B44B90-5AE5-467F-B05C-8C971607D95D}"/>
              </a:ext>
            </a:extLst>
          </p:cNvPr>
          <p:cNvSpPr/>
          <p:nvPr/>
        </p:nvSpPr>
        <p:spPr>
          <a:xfrm>
            <a:off x="3203206" y="932127"/>
            <a:ext cx="5471781" cy="400110"/>
          </a:xfrm>
          <a:prstGeom prst="rect">
            <a:avLst/>
          </a:prstGeom>
        </p:spPr>
        <p:txBody>
          <a:bodyPr wrap="square">
            <a:spAutoFit/>
          </a:bodyPr>
          <a:lstStyle/>
          <a:p>
            <a:pPr algn="dist"/>
            <a:r>
              <a:rPr lang="zh-CN" altLang="en-US" sz="2000" dirty="0">
                <a:solidFill>
                  <a:schemeClr val="tx1">
                    <a:lumMod val="65000"/>
                    <a:lumOff val="35000"/>
                  </a:schemeClr>
                </a:solidFill>
                <a:cs typeface="+mn-ea"/>
                <a:sym typeface="+mn-lt"/>
              </a:rPr>
              <a:t>不轻信</a:t>
            </a:r>
            <a:r>
              <a:rPr lang="en-US" altLang="zh-CN" sz="2000" dirty="0">
                <a:solidFill>
                  <a:schemeClr val="tx1">
                    <a:lumMod val="65000"/>
                    <a:lumOff val="35000"/>
                  </a:schemeClr>
                </a:solidFill>
                <a:cs typeface="+mn-ea"/>
                <a:sym typeface="+mn-lt"/>
              </a:rPr>
              <a:t> / </a:t>
            </a:r>
            <a:r>
              <a:rPr lang="zh-CN" altLang="en-US" sz="2000" dirty="0">
                <a:solidFill>
                  <a:schemeClr val="tx1">
                    <a:lumMod val="65000"/>
                    <a:lumOff val="35000"/>
                  </a:schemeClr>
                </a:solidFill>
                <a:cs typeface="+mn-ea"/>
                <a:sym typeface="+mn-lt"/>
              </a:rPr>
              <a:t>不透漏</a:t>
            </a:r>
            <a:r>
              <a:rPr lang="en-US" altLang="zh-CN" sz="2000" dirty="0">
                <a:solidFill>
                  <a:schemeClr val="tx1">
                    <a:lumMod val="65000"/>
                    <a:lumOff val="35000"/>
                  </a:schemeClr>
                </a:solidFill>
                <a:cs typeface="+mn-ea"/>
                <a:sym typeface="+mn-lt"/>
              </a:rPr>
              <a:t> / </a:t>
            </a:r>
            <a:r>
              <a:rPr lang="zh-CN" altLang="en-US" sz="2000" dirty="0">
                <a:solidFill>
                  <a:schemeClr val="tx1">
                    <a:lumMod val="65000"/>
                    <a:lumOff val="35000"/>
                  </a:schemeClr>
                </a:solidFill>
                <a:cs typeface="+mn-ea"/>
                <a:sym typeface="+mn-lt"/>
              </a:rPr>
              <a:t>不汇款 </a:t>
            </a:r>
            <a:r>
              <a:rPr lang="en-US" altLang="zh-CN" sz="2000" dirty="0">
                <a:solidFill>
                  <a:schemeClr val="tx1">
                    <a:lumMod val="65000"/>
                    <a:lumOff val="35000"/>
                  </a:schemeClr>
                </a:solidFill>
                <a:cs typeface="+mn-ea"/>
                <a:sym typeface="+mn-lt"/>
              </a:rPr>
              <a:t>/</a:t>
            </a:r>
            <a:r>
              <a:rPr lang="zh-CN" altLang="en-US" sz="2000" dirty="0">
                <a:solidFill>
                  <a:schemeClr val="tx1">
                    <a:lumMod val="65000"/>
                    <a:lumOff val="35000"/>
                  </a:schemeClr>
                </a:solidFill>
                <a:cs typeface="+mn-ea"/>
                <a:sym typeface="+mn-lt"/>
              </a:rPr>
              <a:t> 不转账</a:t>
            </a:r>
            <a:endParaRPr lang="en-US" altLang="zh-CN" sz="2000" dirty="0">
              <a:solidFill>
                <a:schemeClr val="tx1">
                  <a:lumMod val="65000"/>
                  <a:lumOff val="35000"/>
                </a:schemeClr>
              </a:solidFill>
              <a:cs typeface="+mn-ea"/>
              <a:sym typeface="+mn-lt"/>
            </a:endParaRPr>
          </a:p>
        </p:txBody>
      </p:sp>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02DE59-48A6-4A47-B0EA-FF19ADF7E08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490884" y="-37972"/>
            <a:ext cx="2701116" cy="1678882"/>
          </a:xfrm>
          <a:prstGeom prst="rect">
            <a:avLst/>
          </a:prstGeom>
        </p:spPr>
      </p:pic>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FABC1C-272E-48EA-B7B2-7E6454179D3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607564" y="4738144"/>
            <a:ext cx="3248839" cy="2107789"/>
          </a:xfrm>
          <a:prstGeom prst="rect">
            <a:avLst/>
          </a:prstGeom>
        </p:spPr>
      </p:pic>
    </p:spTree>
    <p:extLst>
      <p:ext uri="{BB962C8B-B14F-4D97-AF65-F5344CB8AC3E}">
        <p14:creationId xmlns:p14="http://schemas.microsoft.com/office/powerpoint/2010/main" val="1880954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down)">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right)">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childTnLst>
                          </p:cTn>
                        </p:par>
                        <p:par>
                          <p:cTn id="29" fill="hold">
                            <p:stCondLst>
                              <p:cond delay="500"/>
                            </p:stCondLst>
                            <p:childTnLst>
                              <p:par>
                                <p:cTn id="30" presetID="17" presetClass="entr" presetSubtype="1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childTnLst>
                          </p:cTn>
                        </p:par>
                        <p:par>
                          <p:cTn id="34" fill="hold">
                            <p:stCondLst>
                              <p:cond delay="1000"/>
                            </p:stCondLst>
                            <p:childTnLst>
                              <p:par>
                                <p:cTn id="35" presetID="17" presetClass="entr" presetSubtype="1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1000"/>
                                        <p:tgtEl>
                                          <p:spTgt spid="49"/>
                                        </p:tgtEl>
                                      </p:cBhvr>
                                    </p:animEffect>
                                    <p:anim calcmode="lin" valueType="num">
                                      <p:cBhvr>
                                        <p:cTn id="44" dur="1000" fill="hold"/>
                                        <p:tgtEl>
                                          <p:spTgt spid="49"/>
                                        </p:tgtEl>
                                        <p:attrNameLst>
                                          <p:attrName>ppt_x</p:attrName>
                                        </p:attrNameLst>
                                      </p:cBhvr>
                                      <p:tavLst>
                                        <p:tav tm="0">
                                          <p:val>
                                            <p:strVal val="#ppt_x"/>
                                          </p:val>
                                        </p:tav>
                                        <p:tav tm="100000">
                                          <p:val>
                                            <p:strVal val="#ppt_x"/>
                                          </p:val>
                                        </p:tav>
                                      </p:tavLst>
                                    </p:anim>
                                    <p:anim calcmode="lin" valueType="num">
                                      <p:cBhvr>
                                        <p:cTn id="4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753998" y="1070048"/>
            <a:ext cx="5973426"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诈骗手段之二：</a:t>
            </a:r>
            <a:r>
              <a:rPr lang="zh-CN" altLang="en-US" sz="2000" b="1" dirty="0">
                <a:solidFill>
                  <a:schemeClr val="tx1">
                    <a:lumMod val="75000"/>
                    <a:lumOff val="25000"/>
                  </a:schemeClr>
                </a:solidFill>
                <a:cs typeface="+mn-ea"/>
                <a:sym typeface="+mn-lt"/>
              </a:rPr>
              <a:t>盗</a:t>
            </a:r>
            <a:r>
              <a:rPr lang="en-US" altLang="zh-CN" sz="2000" b="1" dirty="0">
                <a:solidFill>
                  <a:schemeClr val="tx1">
                    <a:lumMod val="75000"/>
                    <a:lumOff val="25000"/>
                  </a:schemeClr>
                </a:solidFill>
                <a:cs typeface="+mn-ea"/>
                <a:sym typeface="+mn-lt"/>
              </a:rPr>
              <a:t>QQ</a:t>
            </a:r>
            <a:r>
              <a:rPr lang="zh-CN" altLang="en-US" sz="2000" b="1" dirty="0">
                <a:solidFill>
                  <a:schemeClr val="tx1">
                    <a:lumMod val="75000"/>
                    <a:lumOff val="25000"/>
                  </a:schemeClr>
                </a:solidFill>
                <a:cs typeface="+mn-ea"/>
                <a:sym typeface="+mn-lt"/>
              </a:rPr>
              <a:t>号冒充好友诈骗</a:t>
            </a:r>
            <a:endParaRPr lang="zh-CN" altLang="en-US" sz="3200" b="1" dirty="0">
              <a:solidFill>
                <a:schemeClr val="tx1">
                  <a:lumMod val="75000"/>
                  <a:lumOff val="25000"/>
                </a:schemeClr>
              </a:solidFill>
              <a:cs typeface="+mn-ea"/>
              <a:sym typeface="+mn-lt"/>
            </a:endParaRPr>
          </a:p>
        </p:txBody>
      </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15B95C-0A50-4DB6-83D6-6D21D64C9636}"/>
              </a:ext>
            </a:extLst>
          </p:cNvPr>
          <p:cNvGrpSpPr/>
          <p:nvPr/>
        </p:nvGrpSpPr>
        <p:grpSpPr>
          <a:xfrm>
            <a:off x="2783359" y="1654823"/>
            <a:ext cx="6625281" cy="4812443"/>
            <a:chOff x="1118953" y="1727066"/>
            <a:chExt cx="5992274" cy="4352642"/>
          </a:xfrm>
        </p:grpSpPr>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38A822-62F0-4FD0-BDEF-9BE24FD8F60F}"/>
                </a:ext>
              </a:extLst>
            </p:cNvPr>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118953" y="1727066"/>
              <a:ext cx="5992274" cy="4352642"/>
            </a:xfrm>
            <a:prstGeom prst="rect">
              <a:avLst/>
            </a:prstGeom>
          </p:spPr>
        </p:pic>
        <p:sp>
          <p:nvSpPr>
            <p:cNvPr id="10" name="文本框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315EF0-D4C2-4C76-AC15-4D5F4C4980CF}"/>
                </a:ext>
              </a:extLst>
            </p:cNvPr>
            <p:cNvSpPr txBox="1"/>
            <p:nvPr/>
          </p:nvSpPr>
          <p:spPr>
            <a:xfrm>
              <a:off x="2255075" y="3008871"/>
              <a:ext cx="3963796" cy="1210911"/>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pPr algn="ctr"/>
              <a:r>
                <a:rPr lang="zh-CN" altLang="en-US" dirty="0">
                  <a:latin typeface="+mn-lt"/>
                  <a:ea typeface="+mn-ea"/>
                  <a:cs typeface="+mn-ea"/>
                  <a:sym typeface="+mn-lt"/>
                </a:rPr>
                <a:t>利用网络通讯“</a:t>
              </a:r>
              <a:r>
                <a:rPr lang="en-US" altLang="zh-CN" dirty="0">
                  <a:latin typeface="+mn-lt"/>
                  <a:ea typeface="+mn-ea"/>
                  <a:cs typeface="+mn-ea"/>
                  <a:sym typeface="+mn-lt"/>
                </a:rPr>
                <a:t>QQ”</a:t>
              </a:r>
              <a:r>
                <a:rPr lang="zh-CN" altLang="en-US" dirty="0">
                  <a:latin typeface="+mn-lt"/>
                  <a:ea typeface="+mn-ea"/>
                  <a:cs typeface="+mn-ea"/>
                  <a:sym typeface="+mn-lt"/>
                </a:rPr>
                <a:t>等即时文字、视频聊天工具，通过植入木马或者病毒事先盗取事主个人信息和视频片段，</a:t>
              </a:r>
            </a:p>
          </p:txBody>
        </p:sp>
        <p:sp>
          <p:nvSpPr>
            <p:cNvPr id="16" name="文本框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41C35E-1DCD-411B-9D30-F5A17CDAE796}"/>
                </a:ext>
              </a:extLst>
            </p:cNvPr>
            <p:cNvSpPr txBox="1"/>
            <p:nvPr/>
          </p:nvSpPr>
          <p:spPr>
            <a:xfrm>
              <a:off x="2933480" y="4272948"/>
              <a:ext cx="2606986" cy="789876"/>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pPr algn="ctr"/>
              <a:r>
                <a:rPr lang="zh-CN" altLang="en-US" dirty="0">
                  <a:latin typeface="+mn-lt"/>
                  <a:ea typeface="+mn-ea"/>
                  <a:cs typeface="+mn-ea"/>
                  <a:sym typeface="+mn-lt"/>
                </a:rPr>
                <a:t>然后冒充事主本人向网络好友借钱的手段诈骗。</a:t>
              </a:r>
            </a:p>
          </p:txBody>
        </p:sp>
      </p:grpSp>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5EF84C-9FC1-47CC-B8EC-4985D6D013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r="-2246"/>
          <a:stretch/>
        </p:blipFill>
        <p:spPr>
          <a:xfrm>
            <a:off x="1530434" y="3761457"/>
            <a:ext cx="2509064" cy="2858075"/>
          </a:xfrm>
          <a:prstGeom prst="rect">
            <a:avLst/>
          </a:prstGeom>
        </p:spPr>
      </p:pic>
    </p:spTree>
    <p:extLst>
      <p:ext uri="{BB962C8B-B14F-4D97-AF65-F5344CB8AC3E}">
        <p14:creationId xmlns:p14="http://schemas.microsoft.com/office/powerpoint/2010/main" val="4106315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823688" y="1290388"/>
            <a:ext cx="5973426"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诈骗手段之二：</a:t>
            </a:r>
            <a:r>
              <a:rPr lang="zh-CN" altLang="en-US" sz="2000" b="1" dirty="0">
                <a:solidFill>
                  <a:schemeClr val="tx1">
                    <a:lumMod val="75000"/>
                    <a:lumOff val="25000"/>
                  </a:schemeClr>
                </a:solidFill>
                <a:cs typeface="+mn-ea"/>
                <a:sym typeface="+mn-lt"/>
              </a:rPr>
              <a:t>盗</a:t>
            </a:r>
            <a:r>
              <a:rPr lang="en-US" altLang="zh-CN" sz="2000" b="1" dirty="0">
                <a:solidFill>
                  <a:schemeClr val="tx1">
                    <a:lumMod val="75000"/>
                    <a:lumOff val="25000"/>
                  </a:schemeClr>
                </a:solidFill>
                <a:cs typeface="+mn-ea"/>
                <a:sym typeface="+mn-lt"/>
              </a:rPr>
              <a:t>QQ</a:t>
            </a:r>
            <a:r>
              <a:rPr lang="zh-CN" altLang="en-US" sz="2000" b="1" dirty="0">
                <a:solidFill>
                  <a:schemeClr val="tx1">
                    <a:lumMod val="75000"/>
                    <a:lumOff val="25000"/>
                  </a:schemeClr>
                </a:solidFill>
                <a:cs typeface="+mn-ea"/>
                <a:sym typeface="+mn-lt"/>
              </a:rPr>
              <a:t>号冒充好友诈骗</a:t>
            </a:r>
            <a:endParaRPr lang="zh-CN" altLang="en-US" sz="3200" b="1" dirty="0">
              <a:solidFill>
                <a:schemeClr val="tx1">
                  <a:lumMod val="75000"/>
                  <a:lumOff val="25000"/>
                </a:schemeClr>
              </a:solidFill>
              <a:cs typeface="+mn-ea"/>
              <a:sym typeface="+mn-lt"/>
            </a:endParaRPr>
          </a:p>
        </p:txBody>
      </p:sp>
      <p:sp>
        <p:nvSpPr>
          <p:cNvPr id="19" name="矩形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007ADA-A7BA-435A-93BC-9072078C3EB6}"/>
              </a:ext>
            </a:extLst>
          </p:cNvPr>
          <p:cNvSpPr/>
          <p:nvPr/>
        </p:nvSpPr>
        <p:spPr>
          <a:xfrm>
            <a:off x="2227789" y="3429000"/>
            <a:ext cx="4778491" cy="1670778"/>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及时安装、升级防、杀毒软件，遇上述情况一定要通过电话等其它通讯联络方式与好友直接核实，而不应轻信网络即时视频。</a:t>
            </a:r>
          </a:p>
        </p:txBody>
      </p:sp>
      <p:grpSp>
        <p:nvGrpSpPr>
          <p:cNvPr id="20" name="组合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DC3D67-A42A-43E6-AAFF-8FCB0D9370DA}"/>
              </a:ext>
            </a:extLst>
          </p:cNvPr>
          <p:cNvGrpSpPr/>
          <p:nvPr/>
        </p:nvGrpSpPr>
        <p:grpSpPr>
          <a:xfrm>
            <a:off x="2271426" y="2594301"/>
            <a:ext cx="2163897" cy="577756"/>
            <a:chOff x="3757807" y="4017620"/>
            <a:chExt cx="2570162" cy="779729"/>
          </a:xfrm>
        </p:grpSpPr>
        <p:sp>
          <p:nvSpPr>
            <p:cNvPr id="21" name="矩形: 圆角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EE8B80-6987-4A33-9E76-279C54367F74}"/>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22" name="矩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B061E3-1CB7-4631-996C-0791E31A9519}"/>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pic>
        <p:nvPicPr>
          <p:cNvPr id="24" name="图片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5A7581-A597-4747-85DB-C4DFF199EC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7868" y="2905756"/>
            <a:ext cx="1728840" cy="2194151"/>
          </a:xfrm>
          <a:prstGeom prst="rect">
            <a:avLst/>
          </a:prstGeom>
        </p:spPr>
      </p:pic>
    </p:spTree>
    <p:extLst>
      <p:ext uri="{BB962C8B-B14F-4D97-AF65-F5344CB8AC3E}">
        <p14:creationId xmlns:p14="http://schemas.microsoft.com/office/powerpoint/2010/main" val="2081445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539482" y="1158318"/>
            <a:ext cx="8548064"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诈骗手段之三：</a:t>
            </a:r>
            <a:r>
              <a:rPr lang="zh-CN" altLang="en-US" sz="2000" b="1" dirty="0">
                <a:solidFill>
                  <a:schemeClr val="tx1">
                    <a:lumMod val="75000"/>
                    <a:lumOff val="25000"/>
                  </a:schemeClr>
                </a:solidFill>
                <a:cs typeface="+mn-ea"/>
                <a:sym typeface="+mn-lt"/>
              </a:rPr>
              <a:t>通话后“猜猜我是谁”，套取信任</a:t>
            </a:r>
            <a:endParaRPr lang="zh-CN" altLang="en-US" sz="3200" b="1" dirty="0">
              <a:solidFill>
                <a:schemeClr val="tx1">
                  <a:lumMod val="75000"/>
                  <a:lumOff val="25000"/>
                </a:schemeClr>
              </a:solidFill>
              <a:cs typeface="+mn-ea"/>
              <a:sym typeface="+mn-lt"/>
            </a:endParaRPr>
          </a:p>
        </p:txBody>
      </p:sp>
      <p:grpSp>
        <p:nvGrpSpPr>
          <p:cNvPr id="5" name="组合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E4C1BD-7DF8-422A-93A5-FDC744DC860C}"/>
              </a:ext>
            </a:extLst>
          </p:cNvPr>
          <p:cNvGrpSpPr/>
          <p:nvPr/>
        </p:nvGrpSpPr>
        <p:grpSpPr>
          <a:xfrm>
            <a:off x="2071647" y="2084328"/>
            <a:ext cx="4980388" cy="3949963"/>
            <a:chOff x="4728349" y="2010187"/>
            <a:chExt cx="4980388" cy="3949963"/>
          </a:xfrm>
        </p:grpSpPr>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95D634-658F-4BAA-A3ED-B23C6241D8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8349" y="2010187"/>
              <a:ext cx="4980388" cy="3949963"/>
            </a:xfrm>
            <a:prstGeom prst="rect">
              <a:avLst/>
            </a:prstGeom>
          </p:spPr>
        </p:pic>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4B97-45BF-4D03-80AE-ED5D7038BE97}"/>
                </a:ext>
              </a:extLst>
            </p:cNvPr>
            <p:cNvSpPr txBox="1"/>
            <p:nvPr/>
          </p:nvSpPr>
          <p:spPr>
            <a:xfrm>
              <a:off x="5493884" y="3122003"/>
              <a:ext cx="3449318" cy="2169825"/>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r>
                <a:rPr lang="zh-CN" altLang="en-US" dirty="0">
                  <a:latin typeface="+mn-lt"/>
                  <a:ea typeface="+mn-ea"/>
                  <a:cs typeface="+mn-ea"/>
                  <a:sym typeface="+mn-lt"/>
                </a:rPr>
                <a:t>以手机通话中故意让事主“猜猜我是谁”套取信任，然后冒充熟人、好友谎称在外地出事或嫖娼被公安机关抓获急需用钱交纳罚款的方式诈骗事主钱财。</a:t>
              </a:r>
            </a:p>
          </p:txBody>
        </p:sp>
      </p:grpSp>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AACCDC-C36B-401C-A9C5-4A92F3FE5C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2035" y="2635826"/>
            <a:ext cx="3241665" cy="3241665"/>
          </a:xfrm>
          <a:prstGeom prst="rect">
            <a:avLst/>
          </a:prstGeom>
        </p:spPr>
      </p:pic>
    </p:spTree>
    <p:extLst>
      <p:ext uri="{BB962C8B-B14F-4D97-AF65-F5344CB8AC3E}">
        <p14:creationId xmlns:p14="http://schemas.microsoft.com/office/powerpoint/2010/main" val="615671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 id="{FD155F15-9409-4335-896E-EAAF031C668F}"/>
              </a:ext>
            </a:extLst>
          </p:cNvPr>
          <p:cNvSpPr/>
          <p:nvPr/>
        </p:nvSpPr>
        <p:spPr>
          <a:xfrm>
            <a:off x="1821968" y="1257172"/>
            <a:ext cx="7828659"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诈骗手段之三：</a:t>
            </a:r>
            <a:r>
              <a:rPr lang="zh-CN" altLang="en-US" sz="2000" b="1" dirty="0">
                <a:solidFill>
                  <a:schemeClr val="tx1">
                    <a:lumMod val="75000"/>
                    <a:lumOff val="25000"/>
                  </a:schemeClr>
                </a:solidFill>
                <a:cs typeface="+mn-ea"/>
                <a:sym typeface="+mn-lt"/>
              </a:rPr>
              <a:t>通话后“猜猜我是谁”，套取信任</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C024F0CC-A4D2-45BA-820D-9D3AD8CBB31E}"/>
              </a:ext>
            </a:extLst>
          </p:cNvPr>
          <p:cNvGrpSpPr/>
          <p:nvPr/>
        </p:nvGrpSpPr>
        <p:grpSpPr>
          <a:xfrm>
            <a:off x="2456777" y="2594301"/>
            <a:ext cx="2163897" cy="577756"/>
            <a:chOff x="3757807" y="4017620"/>
            <a:chExt cx="2570162" cy="779729"/>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BB03DA07-C631-4214-8857-AB79D4EA9C7B}"/>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 id="{B32BEAFC-7B79-4EE6-9613-C6A24E7572D9}"/>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 id="{D7A3262C-9C37-44E0-AEC3-4E77E6784472}"/>
              </a:ext>
            </a:extLst>
          </p:cNvPr>
          <p:cNvSpPr/>
          <p:nvPr/>
        </p:nvSpPr>
        <p:spPr>
          <a:xfrm>
            <a:off x="2456776" y="3444001"/>
            <a:ext cx="7403916" cy="1670778"/>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当接到自称老朋友的人说“猜猜我是谁”的电话时，要保持高度警惕，注意核实对方身份，不要轻易相信对方的种种理由而给其汇款，更不可向非自己亲友户名的账户汇款。</a:t>
            </a:r>
          </a:p>
        </p:txBody>
      </p:sp>
    </p:spTree>
    <p:extLst>
      <p:ext uri="{BB962C8B-B14F-4D97-AF65-F5344CB8AC3E}">
        <p14:creationId xmlns:p14="http://schemas.microsoft.com/office/powerpoint/2010/main" val="363363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539482" y="1158318"/>
            <a:ext cx="6615977"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诈骗手段之四：</a:t>
            </a:r>
            <a:r>
              <a:rPr lang="zh-CN" altLang="en-US" sz="2000" b="1" dirty="0">
                <a:solidFill>
                  <a:schemeClr val="tx1">
                    <a:lumMod val="75000"/>
                    <a:lumOff val="25000"/>
                  </a:schemeClr>
                </a:solidFill>
                <a:cs typeface="+mn-ea"/>
                <a:sym typeface="+mn-lt"/>
              </a:rPr>
              <a:t>税务局退购房、购车税金</a:t>
            </a:r>
            <a:endParaRPr lang="zh-CN" altLang="en-US" sz="3200" b="1" dirty="0">
              <a:solidFill>
                <a:schemeClr val="tx1">
                  <a:lumMod val="75000"/>
                  <a:lumOff val="25000"/>
                </a:schemeClr>
              </a:solidFill>
              <a:cs typeface="+mn-ea"/>
              <a:sym typeface="+mn-lt"/>
            </a:endParaRPr>
          </a:p>
        </p:txBody>
      </p:sp>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C4FB06-1CBD-4500-8FC9-8131D32904D7}"/>
              </a:ext>
            </a:extLst>
          </p:cNvPr>
          <p:cNvGrpSpPr/>
          <p:nvPr/>
        </p:nvGrpSpPr>
        <p:grpSpPr>
          <a:xfrm>
            <a:off x="4847470" y="2405312"/>
            <a:ext cx="5280147" cy="3025853"/>
            <a:chOff x="4217765" y="2318814"/>
            <a:chExt cx="5280147" cy="3025853"/>
          </a:xfrm>
        </p:grpSpPr>
        <p:sp>
          <p:nvSpPr>
            <p:cNvPr id="18" name="矩形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5ECF2B-6396-4879-83A1-851B165F9F07}"/>
                </a:ext>
              </a:extLst>
            </p:cNvPr>
            <p:cNvSpPr/>
            <p:nvPr/>
          </p:nvSpPr>
          <p:spPr>
            <a:xfrm>
              <a:off x="4217765" y="2318814"/>
              <a:ext cx="5280147" cy="3025853"/>
            </a:xfrm>
            <a:prstGeom prst="rect">
              <a:avLst/>
            </a:prstGeom>
            <a:blipFill dpi="0" rotWithShape="1">
              <a:blip r:embed="rId3" cstate="screen">
                <a:alphaModFix amt="72000"/>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4B97-45BF-4D03-80AE-ED5D7038BE97}"/>
                </a:ext>
              </a:extLst>
            </p:cNvPr>
            <p:cNvSpPr txBox="1"/>
            <p:nvPr/>
          </p:nvSpPr>
          <p:spPr>
            <a:xfrm>
              <a:off x="4879865" y="2771225"/>
              <a:ext cx="3955945" cy="2169825"/>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r>
                <a:rPr lang="zh-CN" altLang="en-US" dirty="0">
                  <a:latin typeface="+mn-lt"/>
                  <a:ea typeface="+mn-ea"/>
                  <a:cs typeface="+mn-ea"/>
                  <a:sym typeface="+mn-lt"/>
                </a:rPr>
                <a:t>通过非法手段事先获取事主资料，然后通过固定电话、手机或者短信冒充车管所、税务机关工作人员，以“办理汽车、摩托车、农用车购置税或者教育退费”为名诈骗。</a:t>
              </a:r>
            </a:p>
          </p:txBody>
        </p:sp>
      </p:grpSp>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159704-2439-4549-91BE-A7EF965ACF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3667" y="2103032"/>
            <a:ext cx="3882603" cy="3882603"/>
          </a:xfrm>
          <a:prstGeom prst="rect">
            <a:avLst/>
          </a:prstGeom>
        </p:spPr>
      </p:pic>
    </p:spTree>
    <p:extLst>
      <p:ext uri="{BB962C8B-B14F-4D97-AF65-F5344CB8AC3E}">
        <p14:creationId xmlns:p14="http://schemas.microsoft.com/office/powerpoint/2010/main" val="2095639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 id="{FD155F15-9409-4335-896E-EAAF031C668F}"/>
              </a:ext>
            </a:extLst>
          </p:cNvPr>
          <p:cNvSpPr/>
          <p:nvPr/>
        </p:nvSpPr>
        <p:spPr>
          <a:xfrm>
            <a:off x="1821968" y="1257172"/>
            <a:ext cx="6457059"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诈骗手段之四：</a:t>
            </a:r>
            <a:r>
              <a:rPr lang="zh-CN" altLang="en-US" sz="2000" b="1" dirty="0">
                <a:solidFill>
                  <a:schemeClr val="tx1">
                    <a:lumMod val="75000"/>
                    <a:lumOff val="25000"/>
                  </a:schemeClr>
                </a:solidFill>
                <a:cs typeface="+mn-ea"/>
                <a:sym typeface="+mn-lt"/>
              </a:rPr>
              <a:t>税务局退购房、购车税金</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C024F0CC-A4D2-45BA-820D-9D3AD8CBB31E}"/>
              </a:ext>
            </a:extLst>
          </p:cNvPr>
          <p:cNvGrpSpPr/>
          <p:nvPr/>
        </p:nvGrpSpPr>
        <p:grpSpPr>
          <a:xfrm>
            <a:off x="2456777" y="2594301"/>
            <a:ext cx="2163897" cy="577756"/>
            <a:chOff x="3757807" y="4017620"/>
            <a:chExt cx="2570162" cy="779729"/>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BB03DA07-C631-4214-8857-AB79D4EA9C7B}"/>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 id="{B32BEAFC-7B79-4EE6-9613-C6A24E7572D9}"/>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 id="{D7A3262C-9C37-44E0-AEC3-4E77E6784472}"/>
              </a:ext>
            </a:extLst>
          </p:cNvPr>
          <p:cNvSpPr/>
          <p:nvPr/>
        </p:nvSpPr>
        <p:spPr>
          <a:xfrm>
            <a:off x="2456776" y="3444001"/>
            <a:ext cx="7403916" cy="1116781"/>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拒绝退税诱惑，税务部门进行退税时，会在报纸、电视等媒体公告，而不会仅以电话方式通知。当你接到这样的电话时，即可认定是诈骗行为。</a:t>
            </a:r>
          </a:p>
        </p:txBody>
      </p:sp>
    </p:spTree>
    <p:extLst>
      <p:ext uri="{BB962C8B-B14F-4D97-AF65-F5344CB8AC3E}">
        <p14:creationId xmlns:p14="http://schemas.microsoft.com/office/powerpoint/2010/main" val="1531931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539482" y="1158318"/>
            <a:ext cx="6307059"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诈骗手段之五：</a:t>
            </a:r>
            <a:r>
              <a:rPr lang="zh-CN" altLang="en-US" sz="2000" b="1" dirty="0">
                <a:solidFill>
                  <a:schemeClr val="tx1">
                    <a:lumMod val="75000"/>
                    <a:lumOff val="25000"/>
                  </a:schemeClr>
                </a:solidFill>
                <a:cs typeface="+mn-ea"/>
                <a:sym typeface="+mn-lt"/>
              </a:rPr>
              <a:t>掉落不记名金卡，交钱激活</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552306-907D-42D4-B5C5-FFE362FB6846}"/>
              </a:ext>
            </a:extLst>
          </p:cNvPr>
          <p:cNvGrpSpPr/>
          <p:nvPr/>
        </p:nvGrpSpPr>
        <p:grpSpPr>
          <a:xfrm>
            <a:off x="1597939" y="2076028"/>
            <a:ext cx="5454096" cy="3986620"/>
            <a:chOff x="1597939" y="2076028"/>
            <a:chExt cx="5454096" cy="3986620"/>
          </a:xfrm>
        </p:grpSpPr>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F971CA-6651-4060-A562-7723C3CA8EDC}"/>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597939" y="2076028"/>
              <a:ext cx="5454096" cy="3986620"/>
            </a:xfrm>
            <a:prstGeom prst="rect">
              <a:avLst/>
            </a:prstGeom>
          </p:spPr>
        </p:pic>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4B97-45BF-4D03-80AE-ED5D7038BE97}"/>
                </a:ext>
              </a:extLst>
            </p:cNvPr>
            <p:cNvSpPr txBox="1"/>
            <p:nvPr/>
          </p:nvSpPr>
          <p:spPr>
            <a:xfrm>
              <a:off x="2528263" y="3008823"/>
              <a:ext cx="3872537" cy="2169825"/>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r>
                <a:rPr lang="zh-CN" altLang="en-US" dirty="0">
                  <a:latin typeface="+mn-lt"/>
                  <a:ea typeface="+mn-ea"/>
                  <a:cs typeface="+mn-ea"/>
                  <a:sym typeface="+mn-lt"/>
                </a:rPr>
                <a:t>冒充银行工作人员和银行客服短信提醒，以“事主银行卡扣除年费或在外地巨额消费、透支”等为由诱骗回电咨询，然后以事主银行卡信息泄露需要开设安全账户服务实施诈骗。</a:t>
              </a:r>
            </a:p>
          </p:txBody>
        </p:sp>
      </p:gr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BCBEBF-D6FD-4A4C-A46F-C5A39C62EB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2498" y="1450705"/>
            <a:ext cx="2988733" cy="4781972"/>
          </a:xfrm>
          <a:prstGeom prst="rect">
            <a:avLst/>
          </a:prstGeom>
        </p:spPr>
      </p:pic>
    </p:spTree>
    <p:extLst>
      <p:ext uri="{BB962C8B-B14F-4D97-AF65-F5344CB8AC3E}">
        <p14:creationId xmlns:p14="http://schemas.microsoft.com/office/powerpoint/2010/main" val="195435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 id="{FD155F15-9409-4335-896E-EAAF031C668F}"/>
              </a:ext>
            </a:extLst>
          </p:cNvPr>
          <p:cNvSpPr/>
          <p:nvPr/>
        </p:nvSpPr>
        <p:spPr>
          <a:xfrm>
            <a:off x="1821968" y="1257172"/>
            <a:ext cx="6457059"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诈骗手段之五：</a:t>
            </a:r>
            <a:r>
              <a:rPr lang="zh-CN" altLang="en-US" sz="2000" b="1" dirty="0">
                <a:solidFill>
                  <a:schemeClr val="tx1">
                    <a:lumMod val="75000"/>
                    <a:lumOff val="25000"/>
                  </a:schemeClr>
                </a:solidFill>
                <a:cs typeface="+mn-ea"/>
                <a:sym typeface="+mn-lt"/>
              </a:rPr>
              <a:t>掉落不记名金卡，交钱激活</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C024F0CC-A4D2-45BA-820D-9D3AD8CBB31E}"/>
              </a:ext>
            </a:extLst>
          </p:cNvPr>
          <p:cNvGrpSpPr/>
          <p:nvPr/>
        </p:nvGrpSpPr>
        <p:grpSpPr>
          <a:xfrm>
            <a:off x="2246712" y="2396593"/>
            <a:ext cx="2163897" cy="577756"/>
            <a:chOff x="3757807" y="4017620"/>
            <a:chExt cx="2570162" cy="779729"/>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BB03DA07-C631-4214-8857-AB79D4EA9C7B}"/>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 id="{B32BEAFC-7B79-4EE6-9613-C6A24E7572D9}"/>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 id="{D7A3262C-9C37-44E0-AEC3-4E77E6784472}"/>
              </a:ext>
            </a:extLst>
          </p:cNvPr>
          <p:cNvSpPr/>
          <p:nvPr/>
        </p:nvSpPr>
        <p:spPr>
          <a:xfrm>
            <a:off x="2183977" y="3178216"/>
            <a:ext cx="7763212" cy="2308324"/>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直接向银行客服咨询，而不通过诈骗短信提供的联系电话咨询。凡以种种借口要求你通过</a:t>
            </a:r>
            <a:r>
              <a:rPr lang="en-US" altLang="zh-CN" dirty="0">
                <a:solidFill>
                  <a:schemeClr val="tx1">
                    <a:lumMod val="75000"/>
                    <a:lumOff val="25000"/>
                  </a:schemeClr>
                </a:solidFill>
                <a:cs typeface="+mn-ea"/>
                <a:sym typeface="+mn-lt"/>
              </a:rPr>
              <a:t>ATM</a:t>
            </a:r>
            <a:r>
              <a:rPr lang="zh-CN" altLang="en-US" dirty="0">
                <a:solidFill>
                  <a:schemeClr val="tx1">
                    <a:lumMod val="75000"/>
                    <a:lumOff val="25000"/>
                  </a:schemeClr>
                </a:solidFill>
                <a:cs typeface="+mn-ea"/>
                <a:sym typeface="+mn-lt"/>
              </a:rPr>
              <a:t>柜员机去操作所谓“远端保全措施”、“开通网上银行”、“与税务机关联网接受退税”、“收退税款”、“修改磁条”等项目的，即可认定是诈骗行为。</a:t>
            </a:r>
          </a:p>
        </p:txBody>
      </p:sp>
    </p:spTree>
    <p:extLst>
      <p:ext uri="{BB962C8B-B14F-4D97-AF65-F5344CB8AC3E}">
        <p14:creationId xmlns:p14="http://schemas.microsoft.com/office/powerpoint/2010/main" val="3377940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408008" y="1070048"/>
            <a:ext cx="9984921"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诈骗手段之六：</a:t>
            </a:r>
            <a:r>
              <a:rPr lang="en-US" altLang="zh-CN" sz="2000" b="1" dirty="0">
                <a:solidFill>
                  <a:schemeClr val="tx1">
                    <a:lumMod val="75000"/>
                    <a:lumOff val="25000"/>
                  </a:schemeClr>
                </a:solidFill>
                <a:cs typeface="+mn-ea"/>
                <a:sym typeface="+mn-lt"/>
              </a:rPr>
              <a:t>QQ</a:t>
            </a:r>
            <a:r>
              <a:rPr lang="zh-CN" altLang="en-US" sz="2000" b="1" dirty="0">
                <a:solidFill>
                  <a:schemeClr val="tx1">
                    <a:lumMod val="75000"/>
                    <a:lumOff val="25000"/>
                  </a:schemeClr>
                </a:solidFill>
                <a:cs typeface="+mn-ea"/>
                <a:sym typeface="+mn-lt"/>
              </a:rPr>
              <a:t>中奖，游戏中奖，腾讯中奖，等各种公司周年抽奖活动</a:t>
            </a:r>
            <a:endParaRPr lang="zh-CN" altLang="en-US" sz="3200" b="1" dirty="0">
              <a:solidFill>
                <a:schemeClr val="tx1">
                  <a:lumMod val="75000"/>
                  <a:lumOff val="25000"/>
                </a:schemeClr>
              </a:solidFill>
              <a:cs typeface="+mn-ea"/>
              <a:sym typeface="+mn-lt"/>
            </a:endParaRPr>
          </a:p>
        </p:txBody>
      </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15B95C-0A50-4DB6-83D6-6D21D64C9636}"/>
              </a:ext>
            </a:extLst>
          </p:cNvPr>
          <p:cNvGrpSpPr/>
          <p:nvPr/>
        </p:nvGrpSpPr>
        <p:grpSpPr>
          <a:xfrm>
            <a:off x="3450624" y="1736770"/>
            <a:ext cx="5643949" cy="4099627"/>
            <a:chOff x="1230715" y="1757367"/>
            <a:chExt cx="5104703" cy="3707931"/>
          </a:xfrm>
        </p:grpSpPr>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38A822-62F0-4FD0-BDEF-9BE24FD8F60F}"/>
                </a:ext>
              </a:extLst>
            </p:cNvPr>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230715" y="1757367"/>
              <a:ext cx="5104703" cy="3707931"/>
            </a:xfrm>
            <a:prstGeom prst="rect">
              <a:avLst/>
            </a:prstGeom>
          </p:spPr>
        </p:pic>
        <p:sp>
          <p:nvSpPr>
            <p:cNvPr id="10" name="文本框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315EF0-D4C2-4C76-AC15-4D5F4C4980CF}"/>
                </a:ext>
              </a:extLst>
            </p:cNvPr>
            <p:cNvSpPr txBox="1"/>
            <p:nvPr/>
          </p:nvSpPr>
          <p:spPr>
            <a:xfrm>
              <a:off x="2255075" y="3008871"/>
              <a:ext cx="3443302" cy="1210911"/>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pPr algn="ctr"/>
              <a:r>
                <a:rPr lang="zh-CN" altLang="en-US" dirty="0">
                  <a:latin typeface="+mn-lt"/>
                  <a:ea typeface="+mn-ea"/>
                  <a:cs typeface="+mn-ea"/>
                  <a:sym typeface="+mn-lt"/>
                </a:rPr>
                <a:t>利用博客、论坛、游戏、</a:t>
              </a:r>
              <a:r>
                <a:rPr lang="en-US" altLang="zh-CN" dirty="0">
                  <a:latin typeface="+mn-lt"/>
                  <a:ea typeface="+mn-ea"/>
                  <a:cs typeface="+mn-ea"/>
                  <a:sym typeface="+mn-lt"/>
                </a:rPr>
                <a:t>QQ</a:t>
              </a:r>
              <a:r>
                <a:rPr lang="zh-CN" altLang="en-US" dirty="0">
                  <a:latin typeface="+mn-lt"/>
                  <a:ea typeface="+mn-ea"/>
                  <a:cs typeface="+mn-ea"/>
                  <a:sym typeface="+mn-lt"/>
                </a:rPr>
                <a:t>、邮箱等网络空间发布虚假中奖信息，然后以交纳税金、手续费等借口诈骗。</a:t>
              </a:r>
            </a:p>
          </p:txBody>
        </p:sp>
      </p:grpSp>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7F3058-9FED-493A-8697-DF239684AC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0560" y="2830142"/>
            <a:ext cx="2119370" cy="3390992"/>
          </a:xfrm>
          <a:prstGeom prst="rect">
            <a:avLst/>
          </a:prstGeom>
        </p:spPr>
      </p:pic>
    </p:spTree>
    <p:extLst>
      <p:ext uri="{BB962C8B-B14F-4D97-AF65-F5344CB8AC3E}">
        <p14:creationId xmlns:p14="http://schemas.microsoft.com/office/powerpoint/2010/main" val="12540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 id="{FD155F15-9409-4335-896E-EAAF031C668F}"/>
              </a:ext>
            </a:extLst>
          </p:cNvPr>
          <p:cNvSpPr/>
          <p:nvPr/>
        </p:nvSpPr>
        <p:spPr>
          <a:xfrm>
            <a:off x="1521343" y="1257172"/>
            <a:ext cx="10806637"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诈骗手段之六：</a:t>
            </a:r>
            <a:r>
              <a:rPr lang="en-US" altLang="zh-CN" sz="2000" b="1" dirty="0">
                <a:solidFill>
                  <a:schemeClr val="tx1">
                    <a:lumMod val="75000"/>
                    <a:lumOff val="25000"/>
                  </a:schemeClr>
                </a:solidFill>
                <a:cs typeface="+mn-ea"/>
                <a:sym typeface="+mn-lt"/>
              </a:rPr>
              <a:t>QQ</a:t>
            </a:r>
            <a:r>
              <a:rPr lang="zh-CN" altLang="en-US" sz="2000" b="1" dirty="0">
                <a:solidFill>
                  <a:schemeClr val="tx1">
                    <a:lumMod val="75000"/>
                    <a:lumOff val="25000"/>
                  </a:schemeClr>
                </a:solidFill>
                <a:cs typeface="+mn-ea"/>
                <a:sym typeface="+mn-lt"/>
              </a:rPr>
              <a:t>中奖，游戏中奖，腾讯中奖，等各种公司周年抽奖活动</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C024F0CC-A4D2-45BA-820D-9D3AD8CBB31E}"/>
              </a:ext>
            </a:extLst>
          </p:cNvPr>
          <p:cNvGrpSpPr/>
          <p:nvPr/>
        </p:nvGrpSpPr>
        <p:grpSpPr>
          <a:xfrm>
            <a:off x="2246712" y="2396593"/>
            <a:ext cx="2163897" cy="577756"/>
            <a:chOff x="3757807" y="4017620"/>
            <a:chExt cx="2570162" cy="779729"/>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BB03DA07-C631-4214-8857-AB79D4EA9C7B}"/>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 id="{B32BEAFC-7B79-4EE6-9613-C6A24E7572D9}"/>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 id="{D7A3262C-9C37-44E0-AEC3-4E77E6784472}"/>
              </a:ext>
            </a:extLst>
          </p:cNvPr>
          <p:cNvSpPr/>
          <p:nvPr/>
        </p:nvSpPr>
        <p:spPr>
          <a:xfrm>
            <a:off x="2430578" y="3528995"/>
            <a:ext cx="6675844" cy="1116781"/>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增强主动防范意识，拒绝不明虚利诱惑，如果对方提出领奖要先交费，那一定就是诈骗了。</a:t>
            </a:r>
          </a:p>
        </p:txBody>
      </p:sp>
    </p:spTree>
    <p:extLst>
      <p:ext uri="{BB962C8B-B14F-4D97-AF65-F5344CB8AC3E}">
        <p14:creationId xmlns:p14="http://schemas.microsoft.com/office/powerpoint/2010/main" val="279538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A236B5-7345-4CFC-A20D-2023B6E9A3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AE2105-08ED-4F41-9FB3-8A63942840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2656" y="3134680"/>
            <a:ext cx="7382256" cy="2888170"/>
          </a:xfrm>
          <a:prstGeom prst="rect">
            <a:avLst/>
          </a:prstGeom>
        </p:spPr>
      </p:pic>
      <p:grpSp>
        <p:nvGrpSpPr>
          <p:cNvPr id="64" name="组合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C15F1B-AFD3-49B6-81BE-41165BD68EA2}"/>
              </a:ext>
            </a:extLst>
          </p:cNvPr>
          <p:cNvGrpSpPr/>
          <p:nvPr/>
        </p:nvGrpSpPr>
        <p:grpSpPr>
          <a:xfrm>
            <a:off x="0" y="4570277"/>
            <a:ext cx="12213552" cy="2306737"/>
            <a:chOff x="0" y="4570277"/>
            <a:chExt cx="12213552" cy="2306737"/>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C54179-CFB7-4A24-B95C-02185FE02B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185775"/>
              <a:ext cx="12192000" cy="1690804"/>
            </a:xfrm>
            <a:prstGeom prst="rect">
              <a:avLst/>
            </a:prstGeom>
          </p:spPr>
        </p:pic>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4A8A1F-C422-4EFA-AA1F-5D7D9FEB2A6D}"/>
                </a:ext>
              </a:extLst>
            </p:cNvPr>
            <p:cNvGrpSpPr/>
            <p:nvPr/>
          </p:nvGrpSpPr>
          <p:grpSpPr>
            <a:xfrm>
              <a:off x="0" y="4570277"/>
              <a:ext cx="12213552" cy="2306737"/>
              <a:chOff x="-21551" y="5024896"/>
              <a:chExt cx="12213552" cy="2306737"/>
            </a:xfrm>
          </p:grpSpPr>
          <p:pic>
            <p:nvPicPr>
              <p:cNvPr id="44" name="图片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EDA0C2-5361-4AAB-A1C2-51E846DE9F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83751" y="5061136"/>
                <a:ext cx="4908250" cy="2270497"/>
              </a:xfrm>
              <a:prstGeom prst="rect">
                <a:avLst/>
              </a:prstGeom>
            </p:spPr>
          </p:pic>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4A4B4B-7467-4A9E-8EE5-29B88D6E6A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637"/>
              <a:stretch/>
            </p:blipFill>
            <p:spPr>
              <a:xfrm flipH="1">
                <a:off x="-21551" y="5024896"/>
                <a:ext cx="5250687" cy="2306737"/>
              </a:xfrm>
              <a:prstGeom prst="rect">
                <a:avLst/>
              </a:prstGeom>
            </p:spPr>
          </p:pic>
        </p:grpSp>
      </p:grpSp>
      <p:sp>
        <p:nvSpPr>
          <p:cNvPr id="32" name="矩形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F5D112-A183-4EFB-9D06-4226EECA5F2A}"/>
              </a:ext>
            </a:extLst>
          </p:cNvPr>
          <p:cNvSpPr/>
          <p:nvPr/>
        </p:nvSpPr>
        <p:spPr>
          <a:xfrm>
            <a:off x="2262429" y="842226"/>
            <a:ext cx="2988257" cy="1015663"/>
          </a:xfrm>
          <a:prstGeom prst="rect">
            <a:avLst/>
          </a:prstGeom>
        </p:spPr>
        <p:txBody>
          <a:bodyPr vert="horz" wrap="square">
            <a:spAutoFit/>
          </a:bodyPr>
          <a:lstStyle/>
          <a:p>
            <a:pPr algn="ctr"/>
            <a:r>
              <a:rPr lang="zh-CN" altLang="en-US" sz="6000" b="1" dirty="0">
                <a:gradFill flip="none" rotWithShape="1">
                  <a:gsLst>
                    <a:gs pos="30000">
                      <a:srgbClr val="619FFB"/>
                    </a:gs>
                    <a:gs pos="100000">
                      <a:srgbClr val="0078E6"/>
                    </a:gs>
                  </a:gsLst>
                  <a:path path="shape">
                    <a:fillToRect l="50000" t="50000" r="50000" b="50000"/>
                  </a:path>
                  <a:tileRect/>
                </a:gradFill>
                <a:cs typeface="+mn-ea"/>
                <a:sym typeface="+mn-lt"/>
              </a:rPr>
              <a:t>目录</a:t>
            </a:r>
          </a:p>
        </p:txBody>
      </p:sp>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02DE59-48A6-4A47-B0EA-FF19ADF7E08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90884" y="-37972"/>
            <a:ext cx="2701116" cy="1678882"/>
          </a:xfrm>
          <a:prstGeom prst="rect">
            <a:avLst/>
          </a:prstGeom>
        </p:spPr>
      </p:pic>
      <p:grpSp>
        <p:nvGrpSpPr>
          <p:cNvPr id="4" name="组合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F84B73-0C85-4170-AD0B-D0AD751FC78C}"/>
              </a:ext>
            </a:extLst>
          </p:cNvPr>
          <p:cNvGrpSpPr/>
          <p:nvPr/>
        </p:nvGrpSpPr>
        <p:grpSpPr>
          <a:xfrm>
            <a:off x="3782488" y="2130256"/>
            <a:ext cx="4336846" cy="953205"/>
            <a:chOff x="3948154" y="1822927"/>
            <a:chExt cx="4336846" cy="953205"/>
          </a:xfrm>
        </p:grpSpPr>
        <p:sp>
          <p:nvSpPr>
            <p:cNvPr id="47" name="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493CBE-AB2F-44C1-A845-AA6F4DF0AE0C}"/>
                </a:ext>
              </a:extLst>
            </p:cNvPr>
            <p:cNvSpPr/>
            <p:nvPr/>
          </p:nvSpPr>
          <p:spPr>
            <a:xfrm>
              <a:off x="5022568" y="1913076"/>
              <a:ext cx="3262432" cy="707886"/>
            </a:xfrm>
            <a:prstGeom prst="rect">
              <a:avLst/>
            </a:prstGeom>
          </p:spPr>
          <p:txBody>
            <a:bodyPr wrap="none">
              <a:spAutoFit/>
            </a:bodyPr>
            <a:lstStyle/>
            <a:p>
              <a:r>
                <a:rPr lang="zh-CN" altLang="en-US" sz="4000" b="1" dirty="0">
                  <a:solidFill>
                    <a:schemeClr val="tx1">
                      <a:lumMod val="65000"/>
                      <a:lumOff val="35000"/>
                    </a:schemeClr>
                  </a:solidFill>
                  <a:cs typeface="+mn-ea"/>
                  <a:sym typeface="+mn-lt"/>
                </a:rPr>
                <a:t>电信网络诈骗</a:t>
              </a:r>
            </a:p>
          </p:txBody>
        </p:sp>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37CE82-8E8C-4CF4-9D54-AC37D3CB9FE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48154" y="1822927"/>
              <a:ext cx="1042842" cy="953205"/>
            </a:xfrm>
            <a:prstGeom prst="rect">
              <a:avLst/>
            </a:prstGeom>
          </p:spPr>
        </p:pic>
      </p:grpSp>
      <p:grpSp>
        <p:nvGrpSpPr>
          <p:cNvPr id="26" name="组合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68D820-6A42-47F9-BFBA-F8BDE82B4572}"/>
              </a:ext>
            </a:extLst>
          </p:cNvPr>
          <p:cNvGrpSpPr/>
          <p:nvPr/>
        </p:nvGrpSpPr>
        <p:grpSpPr>
          <a:xfrm>
            <a:off x="3782488" y="3282941"/>
            <a:ext cx="5875728" cy="953205"/>
            <a:chOff x="3948154" y="1822927"/>
            <a:chExt cx="5875728" cy="953205"/>
          </a:xfrm>
        </p:grpSpPr>
        <p:sp>
          <p:nvSpPr>
            <p:cNvPr id="27" name="矩形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383892-B917-4C81-97F3-3DB2E4F252A9}"/>
                </a:ext>
              </a:extLst>
            </p:cNvPr>
            <p:cNvSpPr/>
            <p:nvPr/>
          </p:nvSpPr>
          <p:spPr>
            <a:xfrm>
              <a:off x="5022568" y="1913076"/>
              <a:ext cx="4801314" cy="707886"/>
            </a:xfrm>
            <a:prstGeom prst="rect">
              <a:avLst/>
            </a:prstGeom>
          </p:spPr>
          <p:txBody>
            <a:bodyPr wrap="none">
              <a:spAutoFit/>
            </a:bodyPr>
            <a:lstStyle/>
            <a:p>
              <a:r>
                <a:rPr lang="zh-CN" altLang="en-US" sz="4000" b="1" dirty="0">
                  <a:solidFill>
                    <a:schemeClr val="tx1">
                      <a:lumMod val="65000"/>
                      <a:lumOff val="35000"/>
                    </a:schemeClr>
                  </a:solidFill>
                  <a:cs typeface="+mn-ea"/>
                  <a:sym typeface="+mn-lt"/>
                </a:rPr>
                <a:t>常见诈骗手段及预防</a:t>
              </a:r>
            </a:p>
          </p:txBody>
        </p:sp>
        <p:pic>
          <p:nvPicPr>
            <p:cNvPr id="28" name="图片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B7A499-42F1-48E3-A716-CBC4323AC11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948154" y="1822927"/>
              <a:ext cx="1042842" cy="953205"/>
            </a:xfrm>
            <a:prstGeom prst="rect">
              <a:avLst/>
            </a:prstGeom>
          </p:spPr>
        </p:pic>
      </p:grpSp>
      <p:pic>
        <p:nvPicPr>
          <p:cNvPr id="7" name="图片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A258F3D-5657-4D84-8F7F-9B3BC521F9D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08935" y="3289850"/>
            <a:ext cx="2432815" cy="3892505"/>
          </a:xfrm>
          <a:prstGeom prst="rect">
            <a:avLst/>
          </a:prstGeom>
        </p:spPr>
      </p:pic>
    </p:spTree>
    <p:extLst>
      <p:ext uri="{BB962C8B-B14F-4D97-AF65-F5344CB8AC3E}">
        <p14:creationId xmlns:p14="http://schemas.microsoft.com/office/powerpoint/2010/main" val="149532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down)">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right)">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539482" y="1158318"/>
            <a:ext cx="5512553"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诈骗手段之七：</a:t>
            </a:r>
            <a:r>
              <a:rPr lang="zh-CN" altLang="en-US" sz="2000" b="1" dirty="0">
                <a:solidFill>
                  <a:schemeClr val="tx1">
                    <a:lumMod val="75000"/>
                    <a:lumOff val="25000"/>
                  </a:schemeClr>
                </a:solidFill>
                <a:cs typeface="+mn-ea"/>
                <a:sym typeface="+mn-lt"/>
              </a:rPr>
              <a:t>代炒股票，包赚</a:t>
            </a:r>
            <a:endParaRPr lang="zh-CN" altLang="en-US" sz="3200" b="1" dirty="0">
              <a:solidFill>
                <a:schemeClr val="tx1">
                  <a:lumMod val="75000"/>
                  <a:lumOff val="25000"/>
                </a:schemeClr>
              </a:solidFill>
              <a:cs typeface="+mn-ea"/>
              <a:sym typeface="+mn-lt"/>
            </a:endParaRPr>
          </a:p>
        </p:txBody>
      </p:sp>
      <p:grpSp>
        <p:nvGrpSpPr>
          <p:cNvPr id="5" name="组合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E4C1BD-7DF8-422A-93A5-FDC744DC860C}"/>
              </a:ext>
            </a:extLst>
          </p:cNvPr>
          <p:cNvGrpSpPr/>
          <p:nvPr/>
        </p:nvGrpSpPr>
        <p:grpSpPr>
          <a:xfrm>
            <a:off x="1539482" y="2010187"/>
            <a:ext cx="4980388" cy="3949963"/>
            <a:chOff x="4728349" y="2010187"/>
            <a:chExt cx="4980388" cy="3949963"/>
          </a:xfrm>
        </p:grpSpPr>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95D634-658F-4BAA-A3ED-B23C6241D8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8349" y="2010187"/>
              <a:ext cx="4980388" cy="3949963"/>
            </a:xfrm>
            <a:prstGeom prst="rect">
              <a:avLst/>
            </a:prstGeom>
          </p:spPr>
        </p:pic>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4B97-45BF-4D03-80AE-ED5D7038BE97}"/>
                </a:ext>
              </a:extLst>
            </p:cNvPr>
            <p:cNvSpPr txBox="1"/>
            <p:nvPr/>
          </p:nvSpPr>
          <p:spPr>
            <a:xfrm flipH="1">
              <a:off x="5493884" y="3329751"/>
              <a:ext cx="3449318" cy="1754326"/>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r>
                <a:rPr lang="zh-CN" altLang="en-US" dirty="0">
                  <a:latin typeface="+mn-lt"/>
                  <a:ea typeface="+mn-ea"/>
                  <a:cs typeface="+mn-ea"/>
                  <a:sym typeface="+mn-lt"/>
                </a:rPr>
                <a:t>利用短信、电话、网页等发布、提供所谓内部信息，可以短期暴利的六合彩博彩信息、股票“内幕交易信息”等为诱饵的诈骗。</a:t>
              </a:r>
            </a:p>
          </p:txBody>
        </p:sp>
      </p:grpSp>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EA77D4-2373-4D58-AF2E-C5FE52281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4519" y="1851432"/>
            <a:ext cx="4662170" cy="4662170"/>
          </a:xfrm>
          <a:prstGeom prst="rect">
            <a:avLst/>
          </a:prstGeom>
        </p:spPr>
      </p:pic>
    </p:spTree>
    <p:extLst>
      <p:ext uri="{BB962C8B-B14F-4D97-AF65-F5344CB8AC3E}">
        <p14:creationId xmlns:p14="http://schemas.microsoft.com/office/powerpoint/2010/main" val="3114237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 id="{FD155F15-9409-4335-896E-EAAF031C668F}"/>
              </a:ext>
            </a:extLst>
          </p:cNvPr>
          <p:cNvSpPr/>
          <p:nvPr/>
        </p:nvSpPr>
        <p:spPr>
          <a:xfrm>
            <a:off x="1521344" y="1257172"/>
            <a:ext cx="5484938"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诈骗手段之六：</a:t>
            </a:r>
            <a:r>
              <a:rPr lang="zh-CN" altLang="en-US" sz="2000" b="1" dirty="0">
                <a:solidFill>
                  <a:schemeClr val="tx1">
                    <a:lumMod val="75000"/>
                    <a:lumOff val="25000"/>
                  </a:schemeClr>
                </a:solidFill>
                <a:cs typeface="+mn-ea"/>
                <a:sym typeface="+mn-lt"/>
              </a:rPr>
              <a:t>代炒股票，包赚</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C024F0CC-A4D2-45BA-820D-9D3AD8CBB31E}"/>
              </a:ext>
            </a:extLst>
          </p:cNvPr>
          <p:cNvGrpSpPr/>
          <p:nvPr/>
        </p:nvGrpSpPr>
        <p:grpSpPr>
          <a:xfrm>
            <a:off x="2259069" y="2378192"/>
            <a:ext cx="2163897" cy="577756"/>
            <a:chOff x="3757807" y="4017620"/>
            <a:chExt cx="2570162" cy="779729"/>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BB03DA07-C631-4214-8857-AB79D4EA9C7B}"/>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 id="{B32BEAFC-7B79-4EE6-9613-C6A24E7572D9}"/>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 id="{D7A3262C-9C37-44E0-AEC3-4E77E6784472}"/>
              </a:ext>
            </a:extLst>
          </p:cNvPr>
          <p:cNvSpPr/>
          <p:nvPr/>
        </p:nvSpPr>
        <p:spPr>
          <a:xfrm>
            <a:off x="2430578" y="3345147"/>
            <a:ext cx="6675844" cy="1670778"/>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暴富心理不能有，天上不会掉馅饼。对不明来源电话、手机短信或网站上称“中大奖”、能够预测股票、彩票内幕信息、中奖号码等信息，均为诈骗信息。</a:t>
            </a:r>
          </a:p>
        </p:txBody>
      </p:sp>
    </p:spTree>
    <p:extLst>
      <p:ext uri="{BB962C8B-B14F-4D97-AF65-F5344CB8AC3E}">
        <p14:creationId xmlns:p14="http://schemas.microsoft.com/office/powerpoint/2010/main" val="1140465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539482" y="1158318"/>
            <a:ext cx="6307059"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诈骗手段之八：</a:t>
            </a:r>
            <a:r>
              <a:rPr lang="zh-CN" altLang="en-US" sz="2000" b="1" dirty="0">
                <a:solidFill>
                  <a:schemeClr val="tx1">
                    <a:lumMod val="75000"/>
                    <a:lumOff val="25000"/>
                  </a:schemeClr>
                </a:solidFill>
                <a:cs typeface="+mn-ea"/>
                <a:sym typeface="+mn-lt"/>
              </a:rPr>
              <a:t>企业验资，无担保贷款</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552306-907D-42D4-B5C5-FFE362FB6846}"/>
              </a:ext>
            </a:extLst>
          </p:cNvPr>
          <p:cNvGrpSpPr/>
          <p:nvPr/>
        </p:nvGrpSpPr>
        <p:grpSpPr>
          <a:xfrm>
            <a:off x="2003464" y="2315127"/>
            <a:ext cx="4498061" cy="3287815"/>
            <a:chOff x="1783290" y="2527696"/>
            <a:chExt cx="4498061" cy="3287815"/>
          </a:xfrm>
        </p:grpSpPr>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F971CA-6651-4060-A562-7723C3CA8EDC}"/>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783290" y="2527696"/>
              <a:ext cx="4498061" cy="3287815"/>
            </a:xfrm>
            <a:prstGeom prst="rect">
              <a:avLst/>
            </a:prstGeom>
          </p:spPr>
        </p:pic>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4B97-45BF-4D03-80AE-ED5D7038BE97}"/>
                </a:ext>
              </a:extLst>
            </p:cNvPr>
            <p:cNvSpPr txBox="1"/>
            <p:nvPr/>
          </p:nvSpPr>
          <p:spPr>
            <a:xfrm>
              <a:off x="2651832" y="3268315"/>
              <a:ext cx="3143488" cy="1754326"/>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r>
                <a:rPr lang="zh-CN" altLang="en-US" dirty="0">
                  <a:latin typeface="+mn-lt"/>
                  <a:ea typeface="+mn-ea"/>
                  <a:cs typeface="+mn-ea"/>
                  <a:sym typeface="+mn-lt"/>
                </a:rPr>
                <a:t>以短信形式向手机用户发送低息免担保贷款信息，然后利用事主急需流转资金的心理进行诈骗。</a:t>
              </a:r>
            </a:p>
          </p:txBody>
        </p:sp>
      </p:grpSp>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CEFC40-5F95-4EC9-9990-49598BCF59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1525" y="2212772"/>
            <a:ext cx="3995621" cy="3995621"/>
          </a:xfrm>
          <a:prstGeom prst="rect">
            <a:avLst/>
          </a:prstGeom>
        </p:spPr>
      </p:pic>
    </p:spTree>
    <p:extLst>
      <p:ext uri="{BB962C8B-B14F-4D97-AF65-F5344CB8AC3E}">
        <p14:creationId xmlns:p14="http://schemas.microsoft.com/office/powerpoint/2010/main" val="275594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 id="{FD155F15-9409-4335-896E-EAAF031C668F}"/>
              </a:ext>
            </a:extLst>
          </p:cNvPr>
          <p:cNvSpPr/>
          <p:nvPr/>
        </p:nvSpPr>
        <p:spPr>
          <a:xfrm>
            <a:off x="1521343" y="1257172"/>
            <a:ext cx="6139845"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诈骗手段之六：</a:t>
            </a:r>
            <a:r>
              <a:rPr lang="zh-CN" altLang="en-US" sz="2000" b="1" dirty="0">
                <a:solidFill>
                  <a:schemeClr val="tx1">
                    <a:lumMod val="75000"/>
                    <a:lumOff val="25000"/>
                  </a:schemeClr>
                </a:solidFill>
                <a:cs typeface="+mn-ea"/>
                <a:sym typeface="+mn-lt"/>
              </a:rPr>
              <a:t>企业验资，无担保贷款</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C024F0CC-A4D2-45BA-820D-9D3AD8CBB31E}"/>
              </a:ext>
            </a:extLst>
          </p:cNvPr>
          <p:cNvGrpSpPr/>
          <p:nvPr/>
        </p:nvGrpSpPr>
        <p:grpSpPr>
          <a:xfrm>
            <a:off x="2271425" y="2544874"/>
            <a:ext cx="2163897" cy="577756"/>
            <a:chOff x="3757807" y="4017620"/>
            <a:chExt cx="2570162" cy="779729"/>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BB03DA07-C631-4214-8857-AB79D4EA9C7B}"/>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 id="{B32BEAFC-7B79-4EE6-9613-C6A24E7572D9}"/>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 id="{D7A3262C-9C37-44E0-AEC3-4E77E6784472}"/>
              </a:ext>
            </a:extLst>
          </p:cNvPr>
          <p:cNvSpPr/>
          <p:nvPr/>
        </p:nvSpPr>
        <p:spPr>
          <a:xfrm>
            <a:off x="2455291" y="3542855"/>
            <a:ext cx="6675844" cy="1116781"/>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手续齐全责任清，切莫轻信免担保。贷款应到银行信贷等金融部门申请办理，办理时应先审查对方资质。</a:t>
            </a:r>
          </a:p>
        </p:txBody>
      </p:sp>
    </p:spTree>
    <p:extLst>
      <p:ext uri="{BB962C8B-B14F-4D97-AF65-F5344CB8AC3E}">
        <p14:creationId xmlns:p14="http://schemas.microsoft.com/office/powerpoint/2010/main" val="2575471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408009" y="1070048"/>
            <a:ext cx="6846306"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诈骗手段之九：</a:t>
            </a:r>
            <a:r>
              <a:rPr lang="zh-CN" altLang="en-US" sz="2000" b="1" dirty="0">
                <a:solidFill>
                  <a:schemeClr val="tx1">
                    <a:lumMod val="75000"/>
                    <a:lumOff val="25000"/>
                  </a:schemeClr>
                </a:solidFill>
                <a:cs typeface="+mn-ea"/>
                <a:sym typeface="+mn-lt"/>
              </a:rPr>
              <a:t>网购低价的钓鱼网站</a:t>
            </a:r>
            <a:endParaRPr lang="zh-CN" altLang="en-US" sz="3200" b="1" dirty="0">
              <a:solidFill>
                <a:schemeClr val="tx1">
                  <a:lumMod val="75000"/>
                  <a:lumOff val="25000"/>
                </a:schemeClr>
              </a:solidFill>
              <a:cs typeface="+mn-ea"/>
              <a:sym typeface="+mn-lt"/>
            </a:endParaRPr>
          </a:p>
        </p:txBody>
      </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15B95C-0A50-4DB6-83D6-6D21D64C9636}"/>
              </a:ext>
            </a:extLst>
          </p:cNvPr>
          <p:cNvGrpSpPr/>
          <p:nvPr/>
        </p:nvGrpSpPr>
        <p:grpSpPr>
          <a:xfrm>
            <a:off x="3966625" y="1654823"/>
            <a:ext cx="5643949" cy="4099627"/>
            <a:chOff x="1230715" y="1757367"/>
            <a:chExt cx="5104703" cy="3707931"/>
          </a:xfrm>
        </p:grpSpPr>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38A822-62F0-4FD0-BDEF-9BE24FD8F60F}"/>
                </a:ext>
              </a:extLst>
            </p:cNvPr>
            <p:cNvPicPr>
              <a:picLocks noChangeAspect="1"/>
            </p:cNvPicPr>
            <p:nvPr/>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230715" y="1757367"/>
              <a:ext cx="5104703" cy="3707931"/>
            </a:xfrm>
            <a:prstGeom prst="rect">
              <a:avLst/>
            </a:prstGeom>
          </p:spPr>
        </p:pic>
        <p:sp>
          <p:nvSpPr>
            <p:cNvPr id="10" name="文本框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315EF0-D4C2-4C76-AC15-4D5F4C4980CF}"/>
                </a:ext>
              </a:extLst>
            </p:cNvPr>
            <p:cNvSpPr txBox="1"/>
            <p:nvPr/>
          </p:nvSpPr>
          <p:spPr>
            <a:xfrm>
              <a:off x="2255075" y="2761721"/>
              <a:ext cx="3443302" cy="1962511"/>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pPr algn="ctr"/>
              <a:r>
                <a:rPr lang="zh-CN" altLang="en-US" dirty="0">
                  <a:latin typeface="+mn-lt"/>
                  <a:ea typeface="+mn-ea"/>
                  <a:cs typeface="+mn-ea"/>
                  <a:sym typeface="+mn-lt"/>
                </a:rPr>
                <a:t>采取网络钓鱼手段，发布虚假购物、票务等网页，以低价引诱事主网上购买，然后利用虚假网络支付平台等手段划转事主网上银行账户资金进行诈骗</a:t>
              </a:r>
            </a:p>
          </p:txBody>
        </p:sp>
      </p:grpSp>
      <p:pic>
        <p:nvPicPr>
          <p:cNvPr id="4" name="图片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C14DBE-7196-4A4C-854E-4FFFF0100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8009" y="3487068"/>
            <a:ext cx="3976554" cy="2982416"/>
          </a:xfrm>
          <a:prstGeom prst="rect">
            <a:avLst/>
          </a:prstGeom>
        </p:spPr>
      </p:pic>
    </p:spTree>
    <p:extLst>
      <p:ext uri="{BB962C8B-B14F-4D97-AF65-F5344CB8AC3E}">
        <p14:creationId xmlns:p14="http://schemas.microsoft.com/office/powerpoint/2010/main" val="26628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 id="{FD155F15-9409-4335-896E-EAAF031C668F}"/>
              </a:ext>
            </a:extLst>
          </p:cNvPr>
          <p:cNvSpPr/>
          <p:nvPr/>
        </p:nvSpPr>
        <p:spPr>
          <a:xfrm>
            <a:off x="1521343" y="1257172"/>
            <a:ext cx="6139845"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诈骗手段之九：</a:t>
            </a:r>
            <a:r>
              <a:rPr lang="zh-CN" altLang="en-US" sz="2000" b="1" dirty="0">
                <a:solidFill>
                  <a:schemeClr val="tx1">
                    <a:lumMod val="75000"/>
                    <a:lumOff val="25000"/>
                  </a:schemeClr>
                </a:solidFill>
                <a:cs typeface="+mn-ea"/>
                <a:sym typeface="+mn-lt"/>
              </a:rPr>
              <a:t>网购低价的钓鱼网站</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C024F0CC-A4D2-45BA-820D-9D3AD8CBB31E}"/>
              </a:ext>
            </a:extLst>
          </p:cNvPr>
          <p:cNvGrpSpPr/>
          <p:nvPr/>
        </p:nvGrpSpPr>
        <p:grpSpPr>
          <a:xfrm>
            <a:off x="2259069" y="2334809"/>
            <a:ext cx="2163897" cy="577756"/>
            <a:chOff x="3757807" y="4017620"/>
            <a:chExt cx="2570162" cy="779729"/>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BB03DA07-C631-4214-8857-AB79D4EA9C7B}"/>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 id="{B32BEAFC-7B79-4EE6-9613-C6A24E7572D9}"/>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 id="{D7A3262C-9C37-44E0-AEC3-4E77E6784472}"/>
              </a:ext>
            </a:extLst>
          </p:cNvPr>
          <p:cNvSpPr/>
          <p:nvPr/>
        </p:nvSpPr>
        <p:spPr>
          <a:xfrm>
            <a:off x="2442935" y="3165859"/>
            <a:ext cx="8047952" cy="2308324"/>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网上购物风险大，保障措施不可少。正规的购物网站会通过诸如“支付宝”、“财付通”、“安付通”、“快钱”等网上第三方支付平台来交付款项，付款有保障。一般情况，若对方避开网上支付平台，诱使购物者直接通过银行转帐或到银行直接打款到其提供的银行帐号，一般为诈骗。</a:t>
            </a:r>
          </a:p>
        </p:txBody>
      </p:sp>
    </p:spTree>
    <p:extLst>
      <p:ext uri="{BB962C8B-B14F-4D97-AF65-F5344CB8AC3E}">
        <p14:creationId xmlns:p14="http://schemas.microsoft.com/office/powerpoint/2010/main" val="2304777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539482" y="1158318"/>
            <a:ext cx="6307059"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诈骗手段之十：</a:t>
            </a:r>
            <a:r>
              <a:rPr lang="zh-CN" altLang="en-US" sz="2000" b="1" dirty="0">
                <a:solidFill>
                  <a:schemeClr val="tx1">
                    <a:lumMod val="75000"/>
                    <a:lumOff val="25000"/>
                  </a:schemeClr>
                </a:solidFill>
                <a:cs typeface="+mn-ea"/>
                <a:sym typeface="+mn-lt"/>
              </a:rPr>
              <a:t>高薪招聘、招工、征婚短信</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552306-907D-42D4-B5C5-FFE362FB6846}"/>
              </a:ext>
            </a:extLst>
          </p:cNvPr>
          <p:cNvGrpSpPr/>
          <p:nvPr/>
        </p:nvGrpSpPr>
        <p:grpSpPr>
          <a:xfrm>
            <a:off x="2163855" y="2157812"/>
            <a:ext cx="4845633" cy="3541870"/>
            <a:chOff x="2163855" y="2157812"/>
            <a:chExt cx="4845633" cy="3541870"/>
          </a:xfrm>
        </p:grpSpPr>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F971CA-6651-4060-A562-7723C3CA8EDC}"/>
                </a:ext>
              </a:extLst>
            </p:cNvPr>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163855" y="2157812"/>
              <a:ext cx="4845633" cy="3541870"/>
            </a:xfrm>
            <a:prstGeom prst="rect">
              <a:avLst/>
            </a:prstGeom>
          </p:spPr>
        </p:pic>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4B97-45BF-4D03-80AE-ED5D7038BE97}"/>
                </a:ext>
              </a:extLst>
            </p:cNvPr>
            <p:cNvSpPr txBox="1"/>
            <p:nvPr/>
          </p:nvSpPr>
          <p:spPr>
            <a:xfrm>
              <a:off x="3082889" y="2988925"/>
              <a:ext cx="3007564" cy="1754326"/>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r>
                <a:rPr lang="zh-CN" altLang="en-US" dirty="0">
                  <a:latin typeface="+mn-lt"/>
                  <a:ea typeface="+mn-ea"/>
                  <a:cs typeface="+mn-ea"/>
                  <a:sym typeface="+mn-lt"/>
                </a:rPr>
                <a:t>发送短信以高薪招聘、招工甚至征婚为幌子，然后要求向指定账户汇入保证金、培训、服装等费用进行诈骗。</a:t>
              </a:r>
            </a:p>
          </p:txBody>
        </p:sp>
      </p:grpSp>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40BD95-FB7D-490B-87D6-21A447787D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8371" y="1665872"/>
            <a:ext cx="2719774" cy="4351638"/>
          </a:xfrm>
          <a:prstGeom prst="rect">
            <a:avLst/>
          </a:prstGeom>
        </p:spPr>
      </p:pic>
    </p:spTree>
    <p:extLst>
      <p:ext uri="{BB962C8B-B14F-4D97-AF65-F5344CB8AC3E}">
        <p14:creationId xmlns:p14="http://schemas.microsoft.com/office/powerpoint/2010/main" val="3854510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 id="{FD155F15-9409-4335-896E-EAAF031C668F}"/>
              </a:ext>
            </a:extLst>
          </p:cNvPr>
          <p:cNvSpPr/>
          <p:nvPr/>
        </p:nvSpPr>
        <p:spPr>
          <a:xfrm>
            <a:off x="1521343" y="1257172"/>
            <a:ext cx="6139845"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诈骗手段之九：</a:t>
            </a:r>
            <a:r>
              <a:rPr lang="zh-CN" altLang="en-US" sz="2000" b="1" dirty="0">
                <a:solidFill>
                  <a:schemeClr val="tx1">
                    <a:lumMod val="75000"/>
                    <a:lumOff val="25000"/>
                  </a:schemeClr>
                </a:solidFill>
                <a:cs typeface="+mn-ea"/>
                <a:sym typeface="+mn-lt"/>
              </a:rPr>
              <a:t>高薪招聘、招工、征婚短信</a:t>
            </a:r>
            <a:endParaRPr lang="zh-CN" altLang="en-US" sz="3200" b="1" dirty="0">
              <a:solidFill>
                <a:schemeClr val="tx1">
                  <a:lumMod val="75000"/>
                  <a:lumOff val="25000"/>
                </a:schemeClr>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 id="{C024F0CC-A4D2-45BA-820D-9D3AD8CBB31E}"/>
              </a:ext>
            </a:extLst>
          </p:cNvPr>
          <p:cNvGrpSpPr/>
          <p:nvPr/>
        </p:nvGrpSpPr>
        <p:grpSpPr>
          <a:xfrm>
            <a:off x="2259069" y="2334809"/>
            <a:ext cx="2163897" cy="577756"/>
            <a:chOff x="3757807" y="4017620"/>
            <a:chExt cx="2570162" cy="779729"/>
          </a:xfrm>
        </p:grpSpPr>
        <p:sp>
          <p:nvSpPr>
            <p:cNvPr id="8" name="矩形: 圆角 7">
              <a:extLst>
                <a:ext uri="{FF2B5EF4-FFF2-40B4-BE49-F238E27FC236}">
                  <a16:creationId xmlns:a16="http://schemas.microsoft.com/office/drawing/2014/main" xmlns:mc="http://schemas.openxmlformats.org/markup-compatibility/2006" xmlns:p14="http://schemas.microsoft.com/office/powerpoint/2010/main" xmlns="" id="{BB03DA07-C631-4214-8857-AB79D4EA9C7B}"/>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10" name="矩形 9">
              <a:extLst>
                <a:ext uri="{FF2B5EF4-FFF2-40B4-BE49-F238E27FC236}">
                  <a16:creationId xmlns:a16="http://schemas.microsoft.com/office/drawing/2014/main" xmlns:mc="http://schemas.openxmlformats.org/markup-compatibility/2006" xmlns:p14="http://schemas.microsoft.com/office/powerpoint/2010/main" xmlns="" id="{B32BEAFC-7B79-4EE6-9613-C6A24E7572D9}"/>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 id="{D7A3262C-9C37-44E0-AEC3-4E77E6784472}"/>
              </a:ext>
            </a:extLst>
          </p:cNvPr>
          <p:cNvSpPr/>
          <p:nvPr/>
        </p:nvSpPr>
        <p:spPr>
          <a:xfrm>
            <a:off x="2442935" y="3165859"/>
            <a:ext cx="8047952" cy="2308324"/>
          </a:xfrm>
          <a:prstGeom prst="rect">
            <a:avLst/>
          </a:prstGeom>
        </p:spPr>
        <p:txBody>
          <a:bodyPr wrap="square">
            <a:spAutoFit/>
          </a:bodyPr>
          <a:lstStyle/>
          <a:p>
            <a:pPr>
              <a:lnSpc>
                <a:spcPct val="200000"/>
              </a:lnSpc>
            </a:pPr>
            <a:r>
              <a:rPr lang="zh-CN" altLang="en-US" dirty="0">
                <a:solidFill>
                  <a:schemeClr val="tx1">
                    <a:lumMod val="75000"/>
                    <a:lumOff val="25000"/>
                  </a:schemeClr>
                </a:solidFill>
                <a:cs typeface="+mn-ea"/>
                <a:sym typeface="+mn-lt"/>
              </a:rPr>
              <a:t>网上购物风险大，保障措施不可少。正规的购物网站会通过诸如“支付宝”、“财付通”、“安付通”、“快钱”等网上第三方支付平台来交付款项，付款有保障。一般情况，若对方避开网上支付平台，诱使购物者直接通过银行转帐或到银行直接打款到其提供的银行帐号，一般为诈骗。</a:t>
            </a:r>
          </a:p>
        </p:txBody>
      </p:sp>
    </p:spTree>
    <p:extLst>
      <p:ext uri="{BB962C8B-B14F-4D97-AF65-F5344CB8AC3E}">
        <p14:creationId xmlns:p14="http://schemas.microsoft.com/office/powerpoint/2010/main" val="234035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A236B5-7345-4CFC-A20D-2023B6E9A3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AE2105-08ED-4F41-9FB3-8A63942840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2656" y="3134680"/>
            <a:ext cx="7382256" cy="2888170"/>
          </a:xfrm>
          <a:prstGeom prst="rect">
            <a:avLst/>
          </a:prstGeom>
        </p:spPr>
      </p:pic>
      <p:grpSp>
        <p:nvGrpSpPr>
          <p:cNvPr id="64" name="组合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C15F1B-AFD3-49B6-81BE-41165BD68EA2}"/>
              </a:ext>
            </a:extLst>
          </p:cNvPr>
          <p:cNvGrpSpPr/>
          <p:nvPr/>
        </p:nvGrpSpPr>
        <p:grpSpPr>
          <a:xfrm>
            <a:off x="0" y="4570277"/>
            <a:ext cx="12213552" cy="2306737"/>
            <a:chOff x="0" y="4570277"/>
            <a:chExt cx="12213552" cy="2306737"/>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C54179-CFB7-4A24-B95C-02185FE02B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173786"/>
              <a:ext cx="12192000" cy="1702794"/>
            </a:xfrm>
            <a:prstGeom prst="rect">
              <a:avLst/>
            </a:prstGeom>
          </p:spPr>
        </p:pic>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4A8A1F-C422-4EFA-AA1F-5D7D9FEB2A6D}"/>
                </a:ext>
              </a:extLst>
            </p:cNvPr>
            <p:cNvGrpSpPr/>
            <p:nvPr/>
          </p:nvGrpSpPr>
          <p:grpSpPr>
            <a:xfrm>
              <a:off x="0" y="4570277"/>
              <a:ext cx="12213552" cy="2306737"/>
              <a:chOff x="-21551" y="5024896"/>
              <a:chExt cx="12213552" cy="2306737"/>
            </a:xfrm>
          </p:grpSpPr>
          <p:pic>
            <p:nvPicPr>
              <p:cNvPr id="44" name="图片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EDA0C2-5361-4AAB-A1C2-51E846DE9F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83751" y="5061136"/>
                <a:ext cx="4908250" cy="2270497"/>
              </a:xfrm>
              <a:prstGeom prst="rect">
                <a:avLst/>
              </a:prstGeom>
            </p:spPr>
          </p:pic>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4A4B4B-7467-4A9E-8EE5-29B88D6E6A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637"/>
              <a:stretch/>
            </p:blipFill>
            <p:spPr>
              <a:xfrm flipH="1">
                <a:off x="-21551" y="5024896"/>
                <a:ext cx="5250687" cy="2306737"/>
              </a:xfrm>
              <a:prstGeom prst="rect">
                <a:avLst/>
              </a:prstGeom>
            </p:spPr>
          </p:pic>
        </p:grpSp>
      </p:gr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291D84-71E5-45D7-8262-49DB27D21E46}"/>
              </a:ext>
            </a:extLst>
          </p:cNvPr>
          <p:cNvGrpSpPr/>
          <p:nvPr/>
        </p:nvGrpSpPr>
        <p:grpSpPr>
          <a:xfrm>
            <a:off x="2336889" y="1428350"/>
            <a:ext cx="6892455" cy="1334762"/>
            <a:chOff x="2934684" y="1543101"/>
            <a:chExt cx="6892455" cy="1334762"/>
          </a:xfrm>
        </p:grpSpPr>
        <p:sp>
          <p:nvSpPr>
            <p:cNvPr id="21" name="矩形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5F56D3-55F5-49E4-9613-07ACC5F0EC46}"/>
                </a:ext>
              </a:extLst>
            </p:cNvPr>
            <p:cNvSpPr/>
            <p:nvPr/>
          </p:nvSpPr>
          <p:spPr>
            <a:xfrm>
              <a:off x="2962656" y="1543101"/>
              <a:ext cx="6864483" cy="1323439"/>
            </a:xfrm>
            <a:prstGeom prst="rect">
              <a:avLst/>
            </a:prstGeom>
          </p:spPr>
          <p:txBody>
            <a:bodyPr wrap="square">
              <a:spAutoFit/>
            </a:bodyPr>
            <a:lstStyle/>
            <a:p>
              <a:pPr algn="dist"/>
              <a:r>
                <a:rPr lang="zh-CN" altLang="en-US" sz="8000" dirty="0">
                  <a:ln w="171450">
                    <a:solidFill>
                      <a:schemeClr val="bg1"/>
                    </a:solidFill>
                  </a:ln>
                  <a:solidFill>
                    <a:schemeClr val="bg1"/>
                  </a:solidFill>
                  <a:effectLst>
                    <a:outerShdw blurRad="38100" dist="50800" dir="5400000" algn="ctr" rotWithShape="0">
                      <a:srgbClr val="000000">
                        <a:alpha val="28000"/>
                      </a:srgbClr>
                    </a:outerShdw>
                  </a:effectLst>
                  <a:latin typeface="方正尚酷简体" panose="02000000000000000000" pitchFamily="2" charset="-122"/>
                  <a:ea typeface="方正尚酷简体" panose="02000000000000000000" pitchFamily="2" charset="-122"/>
                  <a:cs typeface="+mn-ea"/>
                  <a:sym typeface="+mn-lt"/>
                </a:rPr>
                <a:t>预防电信诈骗</a:t>
              </a:r>
            </a:p>
          </p:txBody>
        </p:sp>
        <p:sp>
          <p:nvSpPr>
            <p:cNvPr id="24" name="矩形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CBF427-937A-43E9-AA38-2DD300202F92}"/>
                </a:ext>
              </a:extLst>
            </p:cNvPr>
            <p:cNvSpPr/>
            <p:nvPr/>
          </p:nvSpPr>
          <p:spPr>
            <a:xfrm>
              <a:off x="2934684" y="1554424"/>
              <a:ext cx="6892455" cy="1323439"/>
            </a:xfrm>
            <a:prstGeom prst="rect">
              <a:avLst/>
            </a:prstGeom>
          </p:spPr>
          <p:txBody>
            <a:bodyPr wrap="square">
              <a:spAutoFit/>
            </a:bodyPr>
            <a:lstStyle/>
            <a:p>
              <a:pPr algn="dist"/>
              <a:r>
                <a:rPr lang="zh-CN" altLang="en-US" sz="8000" dirty="0">
                  <a:gradFill flip="none" rotWithShape="1">
                    <a:gsLst>
                      <a:gs pos="30000">
                        <a:srgbClr val="12A4FF"/>
                      </a:gs>
                      <a:gs pos="100000">
                        <a:srgbClr val="0078E6"/>
                      </a:gs>
                    </a:gsLst>
                    <a:path path="shape">
                      <a:fillToRect l="50000" t="50000" r="50000" b="50000"/>
                    </a:path>
                    <a:tileRect/>
                  </a:gradFill>
                  <a:latin typeface="方正尚酷简体" panose="02000000000000000000" pitchFamily="2" charset="-122"/>
                  <a:ea typeface="方正尚酷简体" panose="02000000000000000000" pitchFamily="2" charset="-122"/>
                  <a:cs typeface="+mn-ea"/>
                  <a:sym typeface="+mn-lt"/>
                </a:rPr>
                <a:t>预防电信诈骗</a:t>
              </a:r>
            </a:p>
          </p:txBody>
        </p:sp>
      </p:grpSp>
      <p:grpSp>
        <p:nvGrpSpPr>
          <p:cNvPr id="30" name="组合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A4D240-F563-4963-8298-4CBFEE34E199}"/>
              </a:ext>
            </a:extLst>
          </p:cNvPr>
          <p:cNvGrpSpPr/>
          <p:nvPr/>
        </p:nvGrpSpPr>
        <p:grpSpPr>
          <a:xfrm>
            <a:off x="2350874" y="2536658"/>
            <a:ext cx="6864483" cy="1324836"/>
            <a:chOff x="2962655" y="1541704"/>
            <a:chExt cx="7040030" cy="1324836"/>
          </a:xfrm>
        </p:grpSpPr>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68A689-240E-45BF-8C99-9FC36277D31D}"/>
                </a:ext>
              </a:extLst>
            </p:cNvPr>
            <p:cNvSpPr/>
            <p:nvPr/>
          </p:nvSpPr>
          <p:spPr>
            <a:xfrm>
              <a:off x="2962656" y="1543101"/>
              <a:ext cx="7040029" cy="1323439"/>
            </a:xfrm>
            <a:prstGeom prst="rect">
              <a:avLst/>
            </a:prstGeom>
          </p:spPr>
          <p:txBody>
            <a:bodyPr wrap="square">
              <a:spAutoFit/>
            </a:bodyPr>
            <a:lstStyle/>
            <a:p>
              <a:pPr algn="dist"/>
              <a:r>
                <a:rPr lang="zh-CN" altLang="en-US" sz="8000" dirty="0">
                  <a:ln w="171450">
                    <a:solidFill>
                      <a:schemeClr val="bg1"/>
                    </a:solidFill>
                  </a:ln>
                  <a:solidFill>
                    <a:schemeClr val="bg1"/>
                  </a:solidFill>
                  <a:effectLst>
                    <a:outerShdw blurRad="38100" dist="50800" dir="5400000" algn="ctr" rotWithShape="0">
                      <a:srgbClr val="000000">
                        <a:alpha val="28000"/>
                      </a:srgbClr>
                    </a:outerShdw>
                  </a:effectLst>
                  <a:latin typeface="方正尚酷简体" panose="02000000000000000000" pitchFamily="2" charset="-122"/>
                  <a:ea typeface="方正尚酷简体" panose="02000000000000000000" pitchFamily="2" charset="-122"/>
                  <a:cs typeface="+mn-ea"/>
                  <a:sym typeface="+mn-lt"/>
                </a:rPr>
                <a:t>打击网络犯罪</a:t>
              </a:r>
            </a:p>
          </p:txBody>
        </p:sp>
        <p:sp>
          <p:nvSpPr>
            <p:cNvPr id="32" name="矩形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F5D112-A183-4EFB-9D06-4226EECA5F2A}"/>
                </a:ext>
              </a:extLst>
            </p:cNvPr>
            <p:cNvSpPr/>
            <p:nvPr/>
          </p:nvSpPr>
          <p:spPr>
            <a:xfrm>
              <a:off x="2962655" y="1541704"/>
              <a:ext cx="7040030" cy="1323439"/>
            </a:xfrm>
            <a:prstGeom prst="rect">
              <a:avLst/>
            </a:prstGeom>
          </p:spPr>
          <p:txBody>
            <a:bodyPr wrap="square">
              <a:spAutoFit/>
            </a:bodyPr>
            <a:lstStyle/>
            <a:p>
              <a:pPr algn="dist"/>
              <a:r>
                <a:rPr lang="zh-CN" altLang="en-US" sz="8000" dirty="0">
                  <a:gradFill flip="none" rotWithShape="1">
                    <a:gsLst>
                      <a:gs pos="30000">
                        <a:srgbClr val="12A4FF"/>
                      </a:gs>
                      <a:gs pos="100000">
                        <a:srgbClr val="0078E6"/>
                      </a:gs>
                    </a:gsLst>
                    <a:path path="shape">
                      <a:fillToRect l="50000" t="50000" r="50000" b="50000"/>
                    </a:path>
                    <a:tileRect/>
                  </a:gradFill>
                  <a:latin typeface="方正尚酷简体" panose="02000000000000000000" pitchFamily="2" charset="-122"/>
                  <a:ea typeface="方正尚酷简体" panose="02000000000000000000" pitchFamily="2" charset="-122"/>
                  <a:cs typeface="+mn-ea"/>
                  <a:sym typeface="+mn-lt"/>
                </a:rPr>
                <a:t>打击网络犯罪</a:t>
              </a:r>
            </a:p>
          </p:txBody>
        </p:sp>
      </p:grpSp>
      <p:pic>
        <p:nvPicPr>
          <p:cNvPr id="40" name="图片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DE7808-F233-4C85-8FA1-A4541AC94D8E}"/>
              </a:ext>
            </a:extLst>
          </p:cNvPr>
          <p:cNvPicPr>
            <a:picLocks noChangeAspect="1"/>
          </p:cNvPicPr>
          <p:nvPr/>
        </p:nvPicPr>
        <p:blipFill rotWithShape="1">
          <a:blip r:embed="rId7" cstate="screen">
            <a:extLst>
              <a:ext uri="{BEBA8EAE-BF5A-486C-A8C5-ECC9F3942E4B}">
                <a14:imgProps xmlns:a14="http://schemas.microsoft.com/office/drawing/2010/main">
                  <a14:imgLayer>
                    <a14:imgEffect>
                      <a14:backgroundRemoval t="0" b="100000" l="0" r="100000">
                        <a14:foregroundMark x1="7758" y1="54318" x2="19727" y2="76444"/>
                        <a14:foregroundMark x1="22885" y1="16863" x2="17973" y2="36076"/>
                        <a14:foregroundMark x1="58869" y1="47368" x2="64133" y2="73429"/>
                        <a14:foregroundMark x1="69942" y1="52683" x2="71540" y2="78283"/>
                        <a14:foregroundMark x1="58674" y1="54522" x2="62183" y2="74348"/>
                        <a14:foregroundMark x1="57622" y1="54062" x2="60975" y2="72253"/>
                        <a14:foregroundMark x1="70643" y1="56157" x2="72437" y2="73684"/>
                        <a14:foregroundMark x1="64834" y1="52478" x2="66784" y2="80378"/>
                        <a14:foregroundMark x1="74347" y1="61421" x2="71540" y2="77823"/>
                        <a14:foregroundMark x1="43704" y1="14563" x2="54620" y2="36280"/>
                        <a14:foregroundMark x1="60429" y1="12979" x2="63431" y2="33521"/>
                        <a14:foregroundMark x1="61131" y1="7869" x2="64678" y2="34900"/>
                        <a14:foregroundMark x1="45809" y1="13183" x2="51267" y2="30761"/>
                        <a14:foregroundMark x1="62885" y1="11804" x2="63782" y2="36280"/>
                        <a14:foregroundMark x1="56920" y1="11804" x2="61131" y2="29842"/>
                        <a14:foregroundMark x1="42807" y1="10424" x2="46160" y2="24987"/>
                        <a14:foregroundMark x1="5809" y1="61625" x2="10019" y2="73173"/>
                        <a14:foregroundMark x1="6160" y1="63260" x2="8460" y2="74144"/>
                        <a14:foregroundMark x1="16725" y1="45529" x2="22027" y2="54522"/>
                        <a14:foregroundMark x1="11267" y1="86612" x2="15478" y2="94890"/>
                        <a14:foregroundMark x1="9318" y1="82678" x2="9513" y2="93970"/>
                        <a14:foregroundMark x1="7018" y1="87736" x2="9162" y2="94890"/>
                        <a14:backgroundMark x1="13372" y1="96985" x2="15010" y2="99949"/>
                        <a14:backgroundMark x1="4405" y1="97445" x2="6823" y2="99949"/>
                        <a14:backgroundMark x1="47057" y1="93306" x2="56569" y2="99949"/>
                      </a14:backgroundRemoval>
                    </a14:imgEffect>
                  </a14:imgLayer>
                </a14:imgProps>
              </a:ext>
              <a:ext uri="{28A0092B-C50C-407E-A947-70E740481C1C}">
                <a14:useLocalDpi xmlns:a14="http://schemas.microsoft.com/office/drawing/2010/main"/>
              </a:ext>
            </a:extLst>
          </a:blip>
          <a:srcRect/>
          <a:stretch/>
        </p:blipFill>
        <p:spPr>
          <a:xfrm>
            <a:off x="8107485" y="3940939"/>
            <a:ext cx="3877985" cy="2958431"/>
          </a:xfrm>
          <a:prstGeom prst="rect">
            <a:avLst/>
          </a:prstGeom>
        </p:spPr>
      </p:pic>
      <p:grpSp>
        <p:nvGrpSpPr>
          <p:cNvPr id="49" name="组合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F6A9AD-FE43-4612-816C-B8B3379612FE}"/>
              </a:ext>
            </a:extLst>
          </p:cNvPr>
          <p:cNvGrpSpPr/>
          <p:nvPr/>
        </p:nvGrpSpPr>
        <p:grpSpPr>
          <a:xfrm>
            <a:off x="3704712" y="4030266"/>
            <a:ext cx="4433984" cy="552219"/>
            <a:chOff x="3757808" y="4017620"/>
            <a:chExt cx="4433984" cy="552219"/>
          </a:xfrm>
        </p:grpSpPr>
        <p:sp>
          <p:nvSpPr>
            <p:cNvPr id="48" name="矩形: 圆角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B06BE9-C90B-41B8-800E-825ED32C8FF7}"/>
                </a:ext>
              </a:extLst>
            </p:cNvPr>
            <p:cNvSpPr/>
            <p:nvPr/>
          </p:nvSpPr>
          <p:spPr>
            <a:xfrm>
              <a:off x="3757808" y="4017620"/>
              <a:ext cx="4433984" cy="55221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47" name="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493CBE-AB2F-44C1-A845-AA6F4DF0AE0C}"/>
                </a:ext>
              </a:extLst>
            </p:cNvPr>
            <p:cNvSpPr/>
            <p:nvPr/>
          </p:nvSpPr>
          <p:spPr>
            <a:xfrm>
              <a:off x="4053201" y="4033584"/>
              <a:ext cx="3877985" cy="461665"/>
            </a:xfrm>
            <a:prstGeom prst="rect">
              <a:avLst/>
            </a:prstGeom>
          </p:spPr>
          <p:txBody>
            <a:bodyPr wrap="none">
              <a:spAutoFit/>
            </a:bodyPr>
            <a:lstStyle/>
            <a:p>
              <a:r>
                <a:rPr lang="zh-CN" altLang="en-US" sz="2400" dirty="0">
                  <a:solidFill>
                    <a:schemeClr val="bg1"/>
                  </a:solidFill>
                  <a:cs typeface="+mn-ea"/>
                  <a:sym typeface="+mn-lt"/>
                </a:rPr>
                <a:t>预防电信网络诈骗主题班会</a:t>
              </a:r>
              <a:endParaRPr lang="en-US" altLang="zh-CN" sz="2400" dirty="0">
                <a:solidFill>
                  <a:schemeClr val="bg1"/>
                </a:solidFill>
                <a:cs typeface="+mn-ea"/>
                <a:sym typeface="+mn-lt"/>
              </a:endParaRPr>
            </a:p>
          </p:txBody>
        </p:sp>
      </p:grpSp>
      <p:sp>
        <p:nvSpPr>
          <p:cNvPr id="50" name="矩形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B44B90-5AE5-467F-B05C-8C971607D95D}"/>
              </a:ext>
            </a:extLst>
          </p:cNvPr>
          <p:cNvSpPr/>
          <p:nvPr/>
        </p:nvSpPr>
        <p:spPr>
          <a:xfrm>
            <a:off x="3203206" y="932127"/>
            <a:ext cx="5471781" cy="400110"/>
          </a:xfrm>
          <a:prstGeom prst="rect">
            <a:avLst/>
          </a:prstGeom>
        </p:spPr>
        <p:txBody>
          <a:bodyPr wrap="square">
            <a:spAutoFit/>
          </a:bodyPr>
          <a:lstStyle/>
          <a:p>
            <a:pPr algn="dist"/>
            <a:r>
              <a:rPr lang="zh-CN" altLang="en-US" sz="2000" dirty="0">
                <a:solidFill>
                  <a:schemeClr val="tx1">
                    <a:lumMod val="65000"/>
                    <a:lumOff val="35000"/>
                  </a:schemeClr>
                </a:solidFill>
                <a:cs typeface="+mn-ea"/>
                <a:sym typeface="+mn-lt"/>
              </a:rPr>
              <a:t>不轻信</a:t>
            </a:r>
            <a:r>
              <a:rPr lang="en-US" altLang="zh-CN" sz="2000" dirty="0">
                <a:solidFill>
                  <a:schemeClr val="tx1">
                    <a:lumMod val="65000"/>
                    <a:lumOff val="35000"/>
                  </a:schemeClr>
                </a:solidFill>
                <a:cs typeface="+mn-ea"/>
                <a:sym typeface="+mn-lt"/>
              </a:rPr>
              <a:t> / </a:t>
            </a:r>
            <a:r>
              <a:rPr lang="zh-CN" altLang="en-US" sz="2000" dirty="0">
                <a:solidFill>
                  <a:schemeClr val="tx1">
                    <a:lumMod val="65000"/>
                    <a:lumOff val="35000"/>
                  </a:schemeClr>
                </a:solidFill>
                <a:cs typeface="+mn-ea"/>
                <a:sym typeface="+mn-lt"/>
              </a:rPr>
              <a:t>不透漏</a:t>
            </a:r>
            <a:r>
              <a:rPr lang="en-US" altLang="zh-CN" sz="2000" dirty="0">
                <a:solidFill>
                  <a:schemeClr val="tx1">
                    <a:lumMod val="65000"/>
                    <a:lumOff val="35000"/>
                  </a:schemeClr>
                </a:solidFill>
                <a:cs typeface="+mn-ea"/>
                <a:sym typeface="+mn-lt"/>
              </a:rPr>
              <a:t> / </a:t>
            </a:r>
            <a:r>
              <a:rPr lang="zh-CN" altLang="en-US" sz="2000" dirty="0">
                <a:solidFill>
                  <a:schemeClr val="tx1">
                    <a:lumMod val="65000"/>
                    <a:lumOff val="35000"/>
                  </a:schemeClr>
                </a:solidFill>
                <a:cs typeface="+mn-ea"/>
                <a:sym typeface="+mn-lt"/>
              </a:rPr>
              <a:t>不汇款 </a:t>
            </a:r>
            <a:r>
              <a:rPr lang="en-US" altLang="zh-CN" sz="2000" dirty="0">
                <a:solidFill>
                  <a:schemeClr val="tx1">
                    <a:lumMod val="65000"/>
                    <a:lumOff val="35000"/>
                  </a:schemeClr>
                </a:solidFill>
                <a:cs typeface="+mn-ea"/>
                <a:sym typeface="+mn-lt"/>
              </a:rPr>
              <a:t>/</a:t>
            </a:r>
            <a:r>
              <a:rPr lang="zh-CN" altLang="en-US" sz="2000" dirty="0">
                <a:solidFill>
                  <a:schemeClr val="tx1">
                    <a:lumMod val="65000"/>
                    <a:lumOff val="35000"/>
                  </a:schemeClr>
                </a:solidFill>
                <a:cs typeface="+mn-ea"/>
                <a:sym typeface="+mn-lt"/>
              </a:rPr>
              <a:t> 不转账</a:t>
            </a:r>
            <a:endParaRPr lang="en-US" altLang="zh-CN" sz="2000" dirty="0">
              <a:solidFill>
                <a:schemeClr val="tx1">
                  <a:lumMod val="65000"/>
                  <a:lumOff val="35000"/>
                </a:schemeClr>
              </a:solidFill>
              <a:cs typeface="+mn-ea"/>
              <a:sym typeface="+mn-lt"/>
            </a:endParaRPr>
          </a:p>
        </p:txBody>
      </p:sp>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02DE59-48A6-4A47-B0EA-FF19ADF7E08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490884" y="-37972"/>
            <a:ext cx="2701116" cy="1678882"/>
          </a:xfrm>
          <a:prstGeom prst="rect">
            <a:avLst/>
          </a:prstGeom>
        </p:spPr>
      </p:pic>
      <p:pic>
        <p:nvPicPr>
          <p:cNvPr id="22" name="图片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836DCF-BB98-4A0E-899E-6DBD621BF6B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607564" y="4738144"/>
            <a:ext cx="3248839" cy="2107789"/>
          </a:xfrm>
          <a:prstGeom prst="rect">
            <a:avLst/>
          </a:prstGeom>
        </p:spPr>
      </p:pic>
    </p:spTree>
    <p:extLst>
      <p:ext uri="{BB962C8B-B14F-4D97-AF65-F5344CB8AC3E}">
        <p14:creationId xmlns:p14="http://schemas.microsoft.com/office/powerpoint/2010/main" val="3105325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down)">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right)">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500"/>
                            </p:stCondLst>
                            <p:childTnLst>
                              <p:par>
                                <p:cTn id="30" presetID="17" presetClass="entr" presetSubtype="10"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childTnLst>
                          </p:cTn>
                        </p:par>
                        <p:par>
                          <p:cTn id="34" fill="hold">
                            <p:stCondLst>
                              <p:cond delay="1000"/>
                            </p:stCondLst>
                            <p:childTnLst>
                              <p:par>
                                <p:cTn id="35" presetID="17" presetClass="entr" presetSubtype="1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1000"/>
                                        <p:tgtEl>
                                          <p:spTgt spid="49"/>
                                        </p:tgtEl>
                                      </p:cBhvr>
                                    </p:animEffect>
                                    <p:anim calcmode="lin" valueType="num">
                                      <p:cBhvr>
                                        <p:cTn id="44" dur="1000" fill="hold"/>
                                        <p:tgtEl>
                                          <p:spTgt spid="49"/>
                                        </p:tgtEl>
                                        <p:attrNameLst>
                                          <p:attrName>ppt_x</p:attrName>
                                        </p:attrNameLst>
                                      </p:cBhvr>
                                      <p:tavLst>
                                        <p:tav tm="0">
                                          <p:val>
                                            <p:strVal val="#ppt_x"/>
                                          </p:val>
                                        </p:tav>
                                        <p:tav tm="100000">
                                          <p:val>
                                            <p:strVal val="#ppt_x"/>
                                          </p:val>
                                        </p:tav>
                                      </p:tavLst>
                                    </p:anim>
                                    <p:anim calcmode="lin" valueType="num">
                                      <p:cBhvr>
                                        <p:cTn id="4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4124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A236B5-7345-4CFC-A20D-2023B6E9A3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AE2105-08ED-4F41-9FB3-8A63942840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2656" y="3134680"/>
            <a:ext cx="7382256" cy="2888170"/>
          </a:xfrm>
          <a:prstGeom prst="rect">
            <a:avLst/>
          </a:prstGeom>
        </p:spPr>
      </p:pic>
      <p:grpSp>
        <p:nvGrpSpPr>
          <p:cNvPr id="64" name="组合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C15F1B-AFD3-49B6-81BE-41165BD68EA2}"/>
              </a:ext>
            </a:extLst>
          </p:cNvPr>
          <p:cNvGrpSpPr/>
          <p:nvPr/>
        </p:nvGrpSpPr>
        <p:grpSpPr>
          <a:xfrm>
            <a:off x="0" y="4570277"/>
            <a:ext cx="12213552" cy="2306737"/>
            <a:chOff x="0" y="4570277"/>
            <a:chExt cx="12213552" cy="2306737"/>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C54179-CFB7-4A24-B95C-02185FE02B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173786"/>
              <a:ext cx="12192000" cy="1702794"/>
            </a:xfrm>
            <a:prstGeom prst="rect">
              <a:avLst/>
            </a:prstGeom>
          </p:spPr>
        </p:pic>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4A8A1F-C422-4EFA-AA1F-5D7D9FEB2A6D}"/>
                </a:ext>
              </a:extLst>
            </p:cNvPr>
            <p:cNvGrpSpPr/>
            <p:nvPr/>
          </p:nvGrpSpPr>
          <p:grpSpPr>
            <a:xfrm>
              <a:off x="0" y="4570277"/>
              <a:ext cx="12213552" cy="2306737"/>
              <a:chOff x="-21551" y="5024896"/>
              <a:chExt cx="12213552" cy="2306737"/>
            </a:xfrm>
          </p:grpSpPr>
          <p:pic>
            <p:nvPicPr>
              <p:cNvPr id="44" name="图片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EDA0C2-5361-4AAB-A1C2-51E846DE9F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83751" y="5061136"/>
                <a:ext cx="4908250" cy="2270497"/>
              </a:xfrm>
              <a:prstGeom prst="rect">
                <a:avLst/>
              </a:prstGeom>
            </p:spPr>
          </p:pic>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4A4B4B-7467-4A9E-8EE5-29B88D6E6A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637"/>
              <a:stretch/>
            </p:blipFill>
            <p:spPr>
              <a:xfrm flipH="1">
                <a:off x="-21551" y="5024896"/>
                <a:ext cx="5250687" cy="2306737"/>
              </a:xfrm>
              <a:prstGeom prst="rect">
                <a:avLst/>
              </a:prstGeom>
            </p:spPr>
          </p:pic>
        </p:grpSp>
      </p:gr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291D84-71E5-45D7-8262-49DB27D21E46}"/>
              </a:ext>
            </a:extLst>
          </p:cNvPr>
          <p:cNvGrpSpPr/>
          <p:nvPr/>
        </p:nvGrpSpPr>
        <p:grpSpPr>
          <a:xfrm>
            <a:off x="3159206" y="2849009"/>
            <a:ext cx="6331678" cy="1370161"/>
            <a:chOff x="2941105" y="1543101"/>
            <a:chExt cx="6331678" cy="1370161"/>
          </a:xfrm>
        </p:grpSpPr>
        <p:sp>
          <p:nvSpPr>
            <p:cNvPr id="21" name="矩形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5F56D3-55F5-49E4-9613-07ACC5F0EC46}"/>
                </a:ext>
              </a:extLst>
            </p:cNvPr>
            <p:cNvSpPr/>
            <p:nvPr/>
          </p:nvSpPr>
          <p:spPr>
            <a:xfrm>
              <a:off x="2962657" y="1543101"/>
              <a:ext cx="6310126" cy="1323439"/>
            </a:xfrm>
            <a:prstGeom prst="rect">
              <a:avLst/>
            </a:prstGeom>
          </p:spPr>
          <p:txBody>
            <a:bodyPr wrap="square">
              <a:spAutoFit/>
            </a:bodyPr>
            <a:lstStyle/>
            <a:p>
              <a:pPr algn="dist"/>
              <a:r>
                <a:rPr lang="zh-CN" altLang="en-US" sz="8000" dirty="0">
                  <a:ln w="171450">
                    <a:solidFill>
                      <a:schemeClr val="bg1"/>
                    </a:solidFill>
                  </a:ln>
                  <a:solidFill>
                    <a:schemeClr val="bg1"/>
                  </a:solidFill>
                  <a:effectLst>
                    <a:outerShdw blurRad="38100" dist="50800" dir="5400000" algn="ctr" rotWithShape="0">
                      <a:srgbClr val="000000">
                        <a:alpha val="28000"/>
                      </a:srgbClr>
                    </a:outerShdw>
                  </a:effectLst>
                  <a:latin typeface="方正尚酷简体" panose="02000000000000000000" pitchFamily="2" charset="-122"/>
                  <a:ea typeface="方正尚酷简体" panose="02000000000000000000" pitchFamily="2" charset="-122"/>
                  <a:cs typeface="+mn-ea"/>
                  <a:sym typeface="+mn-lt"/>
                </a:rPr>
                <a:t>电信网络诈骗</a:t>
              </a:r>
            </a:p>
          </p:txBody>
        </p:sp>
        <p:sp>
          <p:nvSpPr>
            <p:cNvPr id="24" name="矩形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CBF427-937A-43E9-AA38-2DD300202F92}"/>
                </a:ext>
              </a:extLst>
            </p:cNvPr>
            <p:cNvSpPr/>
            <p:nvPr/>
          </p:nvSpPr>
          <p:spPr>
            <a:xfrm>
              <a:off x="2941105" y="1589823"/>
              <a:ext cx="6331677" cy="1323439"/>
            </a:xfrm>
            <a:prstGeom prst="rect">
              <a:avLst/>
            </a:prstGeom>
          </p:spPr>
          <p:txBody>
            <a:bodyPr wrap="square">
              <a:spAutoFit/>
            </a:bodyPr>
            <a:lstStyle/>
            <a:p>
              <a:pPr algn="dist"/>
              <a:r>
                <a:rPr lang="zh-CN" altLang="en-US" sz="8000" dirty="0">
                  <a:gradFill flip="none" rotWithShape="1">
                    <a:gsLst>
                      <a:gs pos="30000">
                        <a:srgbClr val="12A4FF"/>
                      </a:gs>
                      <a:gs pos="100000">
                        <a:srgbClr val="0078E6"/>
                      </a:gs>
                    </a:gsLst>
                    <a:path path="shape">
                      <a:fillToRect l="50000" t="50000" r="50000" b="50000"/>
                    </a:path>
                    <a:tileRect/>
                  </a:gradFill>
                  <a:latin typeface="方正尚酷简体" panose="02000000000000000000" pitchFamily="2" charset="-122"/>
                  <a:ea typeface="方正尚酷简体" panose="02000000000000000000" pitchFamily="2" charset="-122"/>
                  <a:cs typeface="+mn-ea"/>
                  <a:sym typeface="+mn-lt"/>
                </a:rPr>
                <a:t>电信网络诈骗</a:t>
              </a:r>
            </a:p>
          </p:txBody>
        </p:sp>
      </p:grpSp>
      <p:pic>
        <p:nvPicPr>
          <p:cNvPr id="40" name="图片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DE7808-F233-4C85-8FA1-A4541AC94D8E}"/>
              </a:ext>
            </a:extLst>
          </p:cNvPr>
          <p:cNvPicPr>
            <a:picLocks noChangeAspect="1"/>
          </p:cNvPicPr>
          <p:nvPr/>
        </p:nvPicPr>
        <p:blipFill rotWithShape="1">
          <a:blip r:embed="rId7" cstate="screen">
            <a:extLst>
              <a:ext uri="{BEBA8EAE-BF5A-486C-A8C5-ECC9F3942E4B}">
                <a14:imgProps xmlns:a14="http://schemas.microsoft.com/office/drawing/2010/main">
                  <a14:imgLayer>
                    <a14:imgEffect>
                      <a14:backgroundRemoval t="0" b="100000" l="0" r="100000">
                        <a14:foregroundMark x1="7758" y1="54290" x2="19727" y2="76456"/>
                        <a14:foregroundMark x1="22885" y1="16854" x2="17973" y2="36057"/>
                        <a14:foregroundMark x1="58869" y1="47344" x2="64133" y2="73442"/>
                        <a14:foregroundMark x1="69942" y1="52656" x2="71540" y2="78294"/>
                        <a14:foregroundMark x1="58674" y1="54494" x2="62183" y2="74362"/>
                        <a14:foregroundMark x1="57622" y1="54035" x2="60975" y2="72268"/>
                        <a14:foregroundMark x1="70643" y1="56129" x2="72437" y2="73698"/>
                        <a14:foregroundMark x1="64834" y1="52451" x2="66784" y2="80388"/>
                        <a14:foregroundMark x1="74347" y1="61440" x2="71540" y2="77835"/>
                        <a14:foregroundMark x1="43704" y1="14556" x2="54620" y2="36261"/>
                        <a14:foregroundMark x1="60429" y1="12972" x2="63431" y2="33504"/>
                        <a14:foregroundMark x1="61131" y1="7865" x2="64678" y2="34883"/>
                        <a14:foregroundMark x1="45809" y1="13177" x2="51267" y2="30746"/>
                        <a14:foregroundMark x1="62885" y1="11798" x2="63782" y2="36261"/>
                        <a14:foregroundMark x1="56920" y1="11798" x2="61131" y2="29826"/>
                        <a14:foregroundMark x1="42807" y1="10419" x2="46160" y2="24974"/>
                        <a14:foregroundMark x1="5809" y1="61645" x2="10019" y2="73187"/>
                        <a14:foregroundMark x1="6160" y1="63279" x2="8460" y2="74157"/>
                        <a14:foregroundMark x1="16725" y1="45506" x2="22027" y2="54494"/>
                        <a14:foregroundMark x1="11267" y1="86619" x2="15478" y2="94893"/>
                        <a14:foregroundMark x1="9318" y1="82686" x2="9513" y2="93973"/>
                        <a14:foregroundMark x1="7018" y1="87743" x2="9162" y2="94893"/>
                        <a14:backgroundMark x1="13372" y1="96987" x2="15010" y2="99949"/>
                        <a14:backgroundMark x1="4405" y1="97446" x2="6823" y2="99949"/>
                        <a14:backgroundMark x1="47057" y1="93309" x2="56569" y2="99949"/>
                      </a14:backgroundRemoval>
                    </a14:imgEffect>
                  </a14:imgLayer>
                </a14:imgProps>
              </a:ext>
              <a:ext uri="{28A0092B-C50C-407E-A947-70E740481C1C}">
                <a14:useLocalDpi xmlns:a14="http://schemas.microsoft.com/office/drawing/2010/main"/>
              </a:ext>
            </a:extLst>
          </a:blip>
          <a:srcRect/>
          <a:stretch/>
        </p:blipFill>
        <p:spPr>
          <a:xfrm>
            <a:off x="8674987" y="4396932"/>
            <a:ext cx="2922389" cy="2229427"/>
          </a:xfrm>
          <a:prstGeom prst="rect">
            <a:avLst/>
          </a:prstGeom>
        </p:spPr>
      </p:pic>
      <p:pic>
        <p:nvPicPr>
          <p:cNvPr id="42" name="图片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EA7280-0182-481F-8F38-173A9D68CE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4671" y="4396932"/>
            <a:ext cx="3364940" cy="2523705"/>
          </a:xfrm>
          <a:prstGeom prst="rect">
            <a:avLst/>
          </a:prstGeom>
        </p:spPr>
      </p:pic>
      <p:grpSp>
        <p:nvGrpSpPr>
          <p:cNvPr id="49" name="组合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F6A9AD-FE43-4612-816C-B8B3379612FE}"/>
              </a:ext>
            </a:extLst>
          </p:cNvPr>
          <p:cNvGrpSpPr/>
          <p:nvPr/>
        </p:nvGrpSpPr>
        <p:grpSpPr>
          <a:xfrm>
            <a:off x="4935319" y="1935746"/>
            <a:ext cx="2555685" cy="779729"/>
            <a:chOff x="3757807" y="4017620"/>
            <a:chExt cx="2555685" cy="779729"/>
          </a:xfrm>
        </p:grpSpPr>
        <p:sp>
          <p:nvSpPr>
            <p:cNvPr id="48" name="矩形: 圆角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B06BE9-C90B-41B8-800E-825ED32C8FF7}"/>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cs typeface="+mn-ea"/>
                <a:sym typeface="+mn-lt"/>
              </a:endParaRPr>
            </a:p>
          </p:txBody>
        </p:sp>
        <p:sp>
          <p:nvSpPr>
            <p:cNvPr id="47" name="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493CBE-AB2F-44C1-A845-AA6F4DF0AE0C}"/>
                </a:ext>
              </a:extLst>
            </p:cNvPr>
            <p:cNvSpPr/>
            <p:nvPr/>
          </p:nvSpPr>
          <p:spPr>
            <a:xfrm>
              <a:off x="4053201" y="4033584"/>
              <a:ext cx="2031325" cy="646331"/>
            </a:xfrm>
            <a:prstGeom prst="rect">
              <a:avLst/>
            </a:prstGeom>
          </p:spPr>
          <p:txBody>
            <a:bodyPr wrap="none">
              <a:spAutoFit/>
            </a:bodyPr>
            <a:lstStyle/>
            <a:p>
              <a:r>
                <a:rPr lang="zh-CN" altLang="en-US" sz="3600" dirty="0">
                  <a:solidFill>
                    <a:schemeClr val="bg1"/>
                  </a:solidFill>
                  <a:cs typeface="+mn-ea"/>
                  <a:sym typeface="+mn-lt"/>
                </a:rPr>
                <a:t>第一部分</a:t>
              </a:r>
              <a:endParaRPr lang="en-US" altLang="zh-CN" sz="3600" dirty="0">
                <a:solidFill>
                  <a:schemeClr val="bg1"/>
                </a:solidFill>
                <a:cs typeface="+mn-ea"/>
                <a:sym typeface="+mn-lt"/>
              </a:endParaRPr>
            </a:p>
          </p:txBody>
        </p:sp>
      </p:grpSp>
      <p:sp>
        <p:nvSpPr>
          <p:cNvPr id="50" name="矩形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B44B90-5AE5-467F-B05C-8C971607D95D}"/>
              </a:ext>
            </a:extLst>
          </p:cNvPr>
          <p:cNvSpPr/>
          <p:nvPr/>
        </p:nvSpPr>
        <p:spPr>
          <a:xfrm>
            <a:off x="3203206" y="932127"/>
            <a:ext cx="5471781" cy="400110"/>
          </a:xfrm>
          <a:prstGeom prst="rect">
            <a:avLst/>
          </a:prstGeom>
        </p:spPr>
        <p:txBody>
          <a:bodyPr wrap="square">
            <a:spAutoFit/>
          </a:bodyPr>
          <a:lstStyle/>
          <a:p>
            <a:pPr algn="dist"/>
            <a:r>
              <a:rPr lang="zh-CN" altLang="en-US" sz="2000" dirty="0">
                <a:solidFill>
                  <a:schemeClr val="tx1">
                    <a:lumMod val="65000"/>
                    <a:lumOff val="35000"/>
                  </a:schemeClr>
                </a:solidFill>
                <a:cs typeface="+mn-ea"/>
                <a:sym typeface="+mn-lt"/>
              </a:rPr>
              <a:t>不轻信</a:t>
            </a:r>
            <a:r>
              <a:rPr lang="en-US" altLang="zh-CN" sz="2000" dirty="0">
                <a:solidFill>
                  <a:schemeClr val="tx1">
                    <a:lumMod val="65000"/>
                    <a:lumOff val="35000"/>
                  </a:schemeClr>
                </a:solidFill>
                <a:cs typeface="+mn-ea"/>
                <a:sym typeface="+mn-lt"/>
              </a:rPr>
              <a:t> / </a:t>
            </a:r>
            <a:r>
              <a:rPr lang="zh-CN" altLang="en-US" sz="2000" dirty="0">
                <a:solidFill>
                  <a:schemeClr val="tx1">
                    <a:lumMod val="65000"/>
                    <a:lumOff val="35000"/>
                  </a:schemeClr>
                </a:solidFill>
                <a:cs typeface="+mn-ea"/>
                <a:sym typeface="+mn-lt"/>
              </a:rPr>
              <a:t>不透漏</a:t>
            </a:r>
            <a:r>
              <a:rPr lang="en-US" altLang="zh-CN" sz="2000" dirty="0">
                <a:solidFill>
                  <a:schemeClr val="tx1">
                    <a:lumMod val="65000"/>
                    <a:lumOff val="35000"/>
                  </a:schemeClr>
                </a:solidFill>
                <a:cs typeface="+mn-ea"/>
                <a:sym typeface="+mn-lt"/>
              </a:rPr>
              <a:t> / </a:t>
            </a:r>
            <a:r>
              <a:rPr lang="zh-CN" altLang="en-US" sz="2000" dirty="0">
                <a:solidFill>
                  <a:schemeClr val="tx1">
                    <a:lumMod val="65000"/>
                    <a:lumOff val="35000"/>
                  </a:schemeClr>
                </a:solidFill>
                <a:cs typeface="+mn-ea"/>
                <a:sym typeface="+mn-lt"/>
              </a:rPr>
              <a:t>不汇款 </a:t>
            </a:r>
            <a:r>
              <a:rPr lang="en-US" altLang="zh-CN" sz="2000" dirty="0">
                <a:solidFill>
                  <a:schemeClr val="tx1">
                    <a:lumMod val="65000"/>
                    <a:lumOff val="35000"/>
                  </a:schemeClr>
                </a:solidFill>
                <a:cs typeface="+mn-ea"/>
                <a:sym typeface="+mn-lt"/>
              </a:rPr>
              <a:t>/</a:t>
            </a:r>
            <a:r>
              <a:rPr lang="zh-CN" altLang="en-US" sz="2000" dirty="0">
                <a:solidFill>
                  <a:schemeClr val="tx1">
                    <a:lumMod val="65000"/>
                    <a:lumOff val="35000"/>
                  </a:schemeClr>
                </a:solidFill>
                <a:cs typeface="+mn-ea"/>
                <a:sym typeface="+mn-lt"/>
              </a:rPr>
              <a:t> 不转账</a:t>
            </a:r>
            <a:endParaRPr lang="en-US" altLang="zh-CN" sz="2000" dirty="0">
              <a:solidFill>
                <a:schemeClr val="tx1">
                  <a:lumMod val="65000"/>
                  <a:lumOff val="35000"/>
                </a:schemeClr>
              </a:solidFill>
              <a:cs typeface="+mn-ea"/>
              <a:sym typeface="+mn-lt"/>
            </a:endParaRPr>
          </a:p>
        </p:txBody>
      </p:sp>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02DE59-48A6-4A47-B0EA-FF19ADF7E08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490884" y="-37972"/>
            <a:ext cx="2701116" cy="1678882"/>
          </a:xfrm>
          <a:prstGeom prst="rect">
            <a:avLst/>
          </a:prstGeom>
        </p:spPr>
      </p:pic>
    </p:spTree>
    <p:extLst>
      <p:ext uri="{BB962C8B-B14F-4D97-AF65-F5344CB8AC3E}">
        <p14:creationId xmlns:p14="http://schemas.microsoft.com/office/powerpoint/2010/main" val="2449024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down)">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right)">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7" presetClass="entr" presetSubtype="1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FA05C4B-803C-493D-8854-4197BDEE642D}"/>
              </a:ext>
            </a:extLst>
          </p:cNvPr>
          <p:cNvGrpSpPr/>
          <p:nvPr/>
        </p:nvGrpSpPr>
        <p:grpSpPr>
          <a:xfrm>
            <a:off x="2203615" y="2292499"/>
            <a:ext cx="6384331" cy="3515177"/>
            <a:chOff x="2203615" y="2292499"/>
            <a:chExt cx="6384331" cy="3515177"/>
          </a:xfrm>
        </p:grpSpPr>
        <p:sp>
          <p:nvSpPr>
            <p:cNvPr id="14" name="矩形 1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FD1520E-9DB6-4CA1-B576-F7EB1817FC12}"/>
                </a:ext>
              </a:extLst>
            </p:cNvPr>
            <p:cNvSpPr/>
            <p:nvPr/>
          </p:nvSpPr>
          <p:spPr>
            <a:xfrm>
              <a:off x="2203615" y="2292499"/>
              <a:ext cx="6384331" cy="3515177"/>
            </a:xfrm>
            <a:prstGeom prst="rect">
              <a:avLst/>
            </a:prstGeom>
            <a:blipFill dpi="0" rotWithShape="1">
              <a:blip r:embed="rId2" cstate="screen">
                <a:alphaModFix amt="72000"/>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矩形 1"/>
            <p:cNvSpPr/>
            <p:nvPr/>
          </p:nvSpPr>
          <p:spPr>
            <a:xfrm>
              <a:off x="2997026" y="2795446"/>
              <a:ext cx="4640993" cy="2308324"/>
            </a:xfrm>
            <a:prstGeom prst="rect">
              <a:avLst/>
            </a:prstGeom>
          </p:spPr>
          <p:txBody>
            <a:bodyPr wrap="square">
              <a:spAutoFit/>
            </a:bodyPr>
            <a:lstStyle/>
            <a:p>
              <a:pPr>
                <a:lnSpc>
                  <a:spcPct val="200000"/>
                </a:lnSpc>
              </a:pPr>
              <a:r>
                <a:rPr lang="zh-CN" altLang="en-US" dirty="0">
                  <a:solidFill>
                    <a:schemeClr val="tx1">
                      <a:lumMod val="65000"/>
                      <a:lumOff val="35000"/>
                    </a:schemeClr>
                  </a:solidFill>
                  <a:cs typeface="+mn-ea"/>
                  <a:sym typeface="+mn-lt"/>
                </a:rPr>
                <a:t>近年来，各种电信诈骗案件屡见不鲜。狡猾的犯罪份子或假冒亲朋好友，或用改号软件等高科技手段，一次次得逞。为此，特总结出十余种电信诈骗方式请同学们对照防范。</a:t>
              </a:r>
            </a:p>
          </p:txBody>
        </p:sp>
      </p:grpSp>
      <p:sp>
        <p:nvSpPr>
          <p:cNvPr id="3" name="矩形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BCF4260A-AB2C-4EBE-9EC0-42E67493E8C8}"/>
              </a:ext>
            </a:extLst>
          </p:cNvPr>
          <p:cNvSpPr/>
          <p:nvPr/>
        </p:nvSpPr>
        <p:spPr>
          <a:xfrm>
            <a:off x="2203616" y="1162409"/>
            <a:ext cx="3113907"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电信网络诈骗</a:t>
            </a:r>
          </a:p>
        </p:txBody>
      </p:sp>
      <p:pic>
        <p:nvPicPr>
          <p:cNvPr id="9" name="图片 8">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8D7534A9-C144-4317-B692-9AC33EBC76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6069" y="3012253"/>
            <a:ext cx="3359178" cy="3359178"/>
          </a:xfrm>
          <a:prstGeom prst="rect">
            <a:avLst/>
          </a:prstGeom>
        </p:spPr>
      </p:pic>
      <p:sp>
        <p:nvSpPr>
          <p:cNvPr id="4" name="文本框 3"/>
          <p:cNvSpPr txBox="1"/>
          <p:nvPr/>
        </p:nvSpPr>
        <p:spPr>
          <a:xfrm>
            <a:off x="6096000" y="878889"/>
            <a:ext cx="1956047"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F4260A-AB2C-4EBE-9EC0-42E67493E8C8}"/>
              </a:ext>
            </a:extLst>
          </p:cNvPr>
          <p:cNvSpPr/>
          <p:nvPr/>
        </p:nvSpPr>
        <p:spPr>
          <a:xfrm>
            <a:off x="1696990" y="1359557"/>
            <a:ext cx="3113907"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电信网络诈骗</a:t>
            </a:r>
          </a:p>
        </p:txBody>
      </p:sp>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E0E5E8-7F1B-48FC-9639-187AA0237B7A}"/>
              </a:ext>
            </a:extLst>
          </p:cNvPr>
          <p:cNvGrpSpPr/>
          <p:nvPr/>
        </p:nvGrpSpPr>
        <p:grpSpPr>
          <a:xfrm>
            <a:off x="1847335" y="2351615"/>
            <a:ext cx="6973329" cy="874535"/>
            <a:chOff x="2170671" y="2551837"/>
            <a:chExt cx="6973329" cy="874535"/>
          </a:xfrm>
        </p:grpSpPr>
        <p:sp>
          <p:nvSpPr>
            <p:cNvPr id="6" name="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A2A278-C846-4520-BDFC-A758F1AAC5DA}"/>
                </a:ext>
              </a:extLst>
            </p:cNvPr>
            <p:cNvSpPr/>
            <p:nvPr/>
          </p:nvSpPr>
          <p:spPr>
            <a:xfrm>
              <a:off x="3048000" y="2551837"/>
              <a:ext cx="6096000" cy="874407"/>
            </a:xfrm>
            <a:prstGeom prst="rect">
              <a:avLst/>
            </a:prstGeom>
          </p:spPr>
          <p:txBody>
            <a:bodyPr wrap="square">
              <a:spAutoFit/>
            </a:bodyPr>
            <a:lstStyle/>
            <a:p>
              <a:pPr>
                <a:lnSpc>
                  <a:spcPct val="150000"/>
                </a:lnSpc>
              </a:pPr>
              <a:r>
                <a:rPr lang="zh-CN" altLang="en-US" dirty="0">
                  <a:solidFill>
                    <a:schemeClr val="tx1">
                      <a:lumMod val="65000"/>
                      <a:lumOff val="35000"/>
                    </a:schemeClr>
                  </a:solidFill>
                  <a:cs typeface="+mn-ea"/>
                  <a:sym typeface="+mn-lt"/>
                </a:rPr>
                <a:t>不明来电在电话中提供转接到公安局、检察院、法院、银行等部门的电话，一定是假冒的诈骗电话，千万不要相信。</a:t>
              </a:r>
            </a:p>
          </p:txBody>
        </p:sp>
        <p:pic>
          <p:nvPicPr>
            <p:cNvPr id="5" name="图片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EA7F52-7FB6-4AEE-B751-C6B0149B47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70671" y="2596836"/>
              <a:ext cx="877329" cy="829536"/>
            </a:xfrm>
            <a:prstGeom prst="rect">
              <a:avLst/>
            </a:prstGeom>
          </p:spPr>
        </p:pic>
      </p:gr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571E3F-473C-4AD0-A4DA-4D2C5AD51E20}"/>
              </a:ext>
            </a:extLst>
          </p:cNvPr>
          <p:cNvGrpSpPr/>
          <p:nvPr/>
        </p:nvGrpSpPr>
        <p:grpSpPr>
          <a:xfrm>
            <a:off x="4456671" y="3838968"/>
            <a:ext cx="5725296" cy="1338828"/>
            <a:chOff x="3171568" y="4061329"/>
            <a:chExt cx="5725296" cy="1338828"/>
          </a:xfrm>
        </p:grpSpPr>
        <p:sp>
          <p:nvSpPr>
            <p:cNvPr id="7" name="矩形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A55E73D-58CC-4545-B456-4CA135881CA4}"/>
                </a:ext>
              </a:extLst>
            </p:cNvPr>
            <p:cNvSpPr/>
            <p:nvPr/>
          </p:nvSpPr>
          <p:spPr>
            <a:xfrm>
              <a:off x="4258963" y="4061329"/>
              <a:ext cx="4637901" cy="1338828"/>
            </a:xfrm>
            <a:prstGeom prst="rect">
              <a:avLst/>
            </a:prstGeom>
          </p:spPr>
          <p:txBody>
            <a:bodyPr wrap="square">
              <a:spAutoFit/>
            </a:bodyPr>
            <a:lstStyle/>
            <a:p>
              <a:pPr>
                <a:lnSpc>
                  <a:spcPct val="150000"/>
                </a:lnSpc>
              </a:pPr>
              <a:r>
                <a:rPr lang="zh-CN" altLang="en-US" dirty="0">
                  <a:solidFill>
                    <a:schemeClr val="tx1">
                      <a:lumMod val="65000"/>
                      <a:lumOff val="35000"/>
                    </a:schemeClr>
                  </a:solidFill>
                  <a:cs typeface="+mn-ea"/>
                  <a:sym typeface="+mn-lt"/>
                </a:rPr>
                <a:t>无论何种情况，都不要在电话或网上向别人透露自己的身份信息、银行卡号码、信用卡验证码、密码、网上银行密码等重要信息。</a:t>
              </a: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EE8F154-3EB4-4A1F-9987-E2BBD63C41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71568" y="4291578"/>
              <a:ext cx="877329" cy="829536"/>
            </a:xfrm>
            <a:prstGeom prst="rect">
              <a:avLst/>
            </a:prstGeom>
          </p:spPr>
        </p:pic>
      </p:grpSp>
      <p:pic>
        <p:nvPicPr>
          <p:cNvPr id="14" name="图片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A49A94-412D-45EA-A982-7B6EF21D68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33616" y="3375589"/>
            <a:ext cx="3020816" cy="3020816"/>
          </a:xfrm>
          <a:prstGeom prst="rect">
            <a:avLst/>
          </a:prstGeom>
        </p:spPr>
      </p:pic>
    </p:spTree>
    <p:extLst>
      <p:ext uri="{BB962C8B-B14F-4D97-AF65-F5344CB8AC3E}">
        <p14:creationId xmlns:p14="http://schemas.microsoft.com/office/powerpoint/2010/main" val="1648424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4DC09BEE-C6E4-4006-A40F-E692A65C5F9F}"/>
              </a:ext>
            </a:extLst>
          </p:cNvPr>
          <p:cNvGrpSpPr/>
          <p:nvPr/>
        </p:nvGrpSpPr>
        <p:grpSpPr>
          <a:xfrm rot="21360789">
            <a:off x="1308682" y="2173406"/>
            <a:ext cx="4407011" cy="3495215"/>
            <a:chOff x="1471521" y="2338674"/>
            <a:chExt cx="4407011" cy="3495215"/>
          </a:xfrm>
        </p:grpSpPr>
        <p:pic>
          <p:nvPicPr>
            <p:cNvPr id="14" name="图片 13">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018A72D6-5852-49D1-93D6-9ED655B6B9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1521" y="2338674"/>
              <a:ext cx="4407011" cy="3495215"/>
            </a:xfrm>
            <a:prstGeom prst="rect">
              <a:avLst/>
            </a:prstGeom>
          </p:spPr>
        </p:pic>
        <p:sp>
          <p:nvSpPr>
            <p:cNvPr id="2" name="矩形 1"/>
            <p:cNvSpPr/>
            <p:nvPr/>
          </p:nvSpPr>
          <p:spPr>
            <a:xfrm>
              <a:off x="2218072" y="3429000"/>
              <a:ext cx="3122819" cy="1754326"/>
            </a:xfrm>
            <a:prstGeom prst="rect">
              <a:avLst/>
            </a:prstGeom>
          </p:spPr>
          <p:txBody>
            <a:bodyPr wrap="square">
              <a:spAutoFit/>
            </a:bodyPr>
            <a:lstStyle/>
            <a:p>
              <a:r>
                <a:rPr lang="zh-CN" altLang="en-US" dirty="0">
                  <a:solidFill>
                    <a:schemeClr val="tx1">
                      <a:lumMod val="65000"/>
                      <a:lumOff val="35000"/>
                    </a:schemeClr>
                  </a:solidFill>
                  <a:cs typeface="+mn-ea"/>
                  <a:sym typeface="+mn-lt"/>
                </a:rPr>
                <a:t>骗子为使其诈骗目的得逞，总是以各种理由要求保密，并诡称案件涉及机密，要绝对保密，包括对家人都不能讲，甚至以还要追究其家人的连带责任来恐吓。</a:t>
              </a:r>
            </a:p>
          </p:txBody>
        </p:sp>
      </p:grpSp>
      <p:sp>
        <p:nvSpPr>
          <p:cNvPr id="3" name="矩形 2">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FD155F15-9409-4335-896E-EAAF031C668F}"/>
              </a:ext>
            </a:extLst>
          </p:cNvPr>
          <p:cNvSpPr/>
          <p:nvPr/>
        </p:nvSpPr>
        <p:spPr>
          <a:xfrm>
            <a:off x="1596782" y="1152759"/>
            <a:ext cx="3113907"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电信网络诈骗</a:t>
            </a:r>
          </a:p>
        </p:txBody>
      </p:sp>
      <p:grpSp>
        <p:nvGrpSpPr>
          <p:cNvPr id="16" name="组合 1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DB7CD153-13BE-4E05-99DE-8CC3D1D7B5D6}"/>
              </a:ext>
            </a:extLst>
          </p:cNvPr>
          <p:cNvGrpSpPr/>
          <p:nvPr/>
        </p:nvGrpSpPr>
        <p:grpSpPr>
          <a:xfrm rot="236134">
            <a:off x="6218211" y="2098198"/>
            <a:ext cx="4609226" cy="3655592"/>
            <a:chOff x="6111253" y="2178297"/>
            <a:chExt cx="4609226" cy="3655592"/>
          </a:xfrm>
        </p:grpSpPr>
        <p:pic>
          <p:nvPicPr>
            <p:cNvPr id="15" name="图片 14">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201BC2A5-B471-4ABE-8EB0-2500487F29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1253" y="2178297"/>
              <a:ext cx="4609226" cy="3655592"/>
            </a:xfrm>
            <a:prstGeom prst="rect">
              <a:avLst/>
            </a:prstGeom>
          </p:spPr>
        </p:pic>
        <p:sp>
          <p:nvSpPr>
            <p:cNvPr id="6" name="矩形 5">
              <a:extLst>
                <a:ext uri="{FF2B5EF4-FFF2-40B4-BE49-F238E27FC236}">
                  <a16:creationId xmlns:a16="http://schemas.microsoft.com/office/drawing/2014/main" xmlns:p14="http://schemas.microsoft.com/office/powerpoint/2010/main" xmlns:mc="http://schemas.openxmlformats.org/markup-compatibility/2006" xmlns:a14="http://schemas.microsoft.com/office/drawing/2010/main" xmlns="" id="{1E02186E-970C-4CA5-A2AC-B562C0DF0365}"/>
                </a:ext>
              </a:extLst>
            </p:cNvPr>
            <p:cNvSpPr/>
            <p:nvPr/>
          </p:nvSpPr>
          <p:spPr>
            <a:xfrm>
              <a:off x="6722410" y="3398332"/>
              <a:ext cx="3832738" cy="1754326"/>
            </a:xfrm>
            <a:prstGeom prst="rect">
              <a:avLst/>
            </a:prstGeom>
          </p:spPr>
          <p:txBody>
            <a:bodyPr wrap="square">
              <a:spAutoFit/>
            </a:bodyPr>
            <a:lstStyle/>
            <a:p>
              <a:r>
                <a:rPr lang="zh-CN" altLang="en-US" dirty="0">
                  <a:solidFill>
                    <a:schemeClr val="tx1">
                      <a:lumMod val="65000"/>
                      <a:lumOff val="35000"/>
                    </a:schemeClr>
                  </a:solidFill>
                  <a:cs typeface="+mn-ea"/>
                  <a:sym typeface="+mn-lt"/>
                </a:rPr>
                <a:t>所以当你遇到上述各类情况时，凡涉及到向外汇款、转账，一定要与家人商量，并及时通过银行网点或者银行客服咨询电话及公安机关“</a:t>
              </a:r>
              <a:r>
                <a:rPr lang="en-US" altLang="zh-CN" dirty="0">
                  <a:solidFill>
                    <a:schemeClr val="tx1">
                      <a:lumMod val="65000"/>
                      <a:lumOff val="35000"/>
                    </a:schemeClr>
                  </a:solidFill>
                  <a:cs typeface="+mn-ea"/>
                  <a:sym typeface="+mn-lt"/>
                </a:rPr>
                <a:t>110”</a:t>
              </a:r>
              <a:r>
                <a:rPr lang="zh-CN" altLang="en-US" dirty="0">
                  <a:solidFill>
                    <a:schemeClr val="tx1">
                      <a:lumMod val="65000"/>
                      <a:lumOff val="35000"/>
                    </a:schemeClr>
                  </a:solidFill>
                  <a:cs typeface="+mn-ea"/>
                  <a:sym typeface="+mn-lt"/>
                </a:rPr>
                <a:t>进行咨询，切忌擅自作主，以免造成不可挽回的损失。</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7" dur="1000" fill="hold"/>
                                        <p:tgtEl>
                                          <p:spTgt spid="16"/>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A236B5-7345-4CFC-A20D-2023B6E9A3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AE2105-08ED-4F41-9FB3-8A63942840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2656" y="3134680"/>
            <a:ext cx="7382256" cy="2888170"/>
          </a:xfrm>
          <a:prstGeom prst="rect">
            <a:avLst/>
          </a:prstGeom>
        </p:spPr>
      </p:pic>
      <p:grpSp>
        <p:nvGrpSpPr>
          <p:cNvPr id="64" name="组合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C15F1B-AFD3-49B6-81BE-41165BD68EA2}"/>
              </a:ext>
            </a:extLst>
          </p:cNvPr>
          <p:cNvGrpSpPr/>
          <p:nvPr/>
        </p:nvGrpSpPr>
        <p:grpSpPr>
          <a:xfrm>
            <a:off x="0" y="4570277"/>
            <a:ext cx="12213552" cy="2306737"/>
            <a:chOff x="0" y="4570277"/>
            <a:chExt cx="12213552" cy="2306737"/>
          </a:xfrm>
        </p:grpSpPr>
        <p:pic>
          <p:nvPicPr>
            <p:cNvPr id="12" name="图片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C54179-CFB7-4A24-B95C-02185FE02B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173786"/>
              <a:ext cx="12192000" cy="1702794"/>
            </a:xfrm>
            <a:prstGeom prst="rect">
              <a:avLst/>
            </a:prstGeom>
          </p:spPr>
        </p:pic>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4A8A1F-C422-4EFA-AA1F-5D7D9FEB2A6D}"/>
                </a:ext>
              </a:extLst>
            </p:cNvPr>
            <p:cNvGrpSpPr/>
            <p:nvPr/>
          </p:nvGrpSpPr>
          <p:grpSpPr>
            <a:xfrm>
              <a:off x="0" y="4570277"/>
              <a:ext cx="12213552" cy="2306737"/>
              <a:chOff x="-21551" y="5024896"/>
              <a:chExt cx="12213552" cy="2306737"/>
            </a:xfrm>
          </p:grpSpPr>
          <p:pic>
            <p:nvPicPr>
              <p:cNvPr id="44" name="图片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EDA0C2-5361-4AAB-A1C2-51E846DE9F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83751" y="5061136"/>
                <a:ext cx="4908250" cy="2270497"/>
              </a:xfrm>
              <a:prstGeom prst="rect">
                <a:avLst/>
              </a:prstGeom>
            </p:spPr>
          </p:pic>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4A4B4B-7467-4A9E-8EE5-29B88D6E6A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637"/>
              <a:stretch/>
            </p:blipFill>
            <p:spPr>
              <a:xfrm flipH="1">
                <a:off x="-21551" y="5024896"/>
                <a:ext cx="5250687" cy="2306737"/>
              </a:xfrm>
              <a:prstGeom prst="rect">
                <a:avLst/>
              </a:prstGeom>
            </p:spPr>
          </p:pic>
        </p:grpSp>
      </p:grpSp>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291D84-71E5-45D7-8262-49DB27D21E46}"/>
              </a:ext>
            </a:extLst>
          </p:cNvPr>
          <p:cNvGrpSpPr/>
          <p:nvPr/>
        </p:nvGrpSpPr>
        <p:grpSpPr>
          <a:xfrm>
            <a:off x="1276032" y="2783000"/>
            <a:ext cx="9927378" cy="1330888"/>
            <a:chOff x="1628987" y="1543101"/>
            <a:chExt cx="9927378" cy="1330888"/>
          </a:xfrm>
        </p:grpSpPr>
        <p:sp>
          <p:nvSpPr>
            <p:cNvPr id="21" name="矩形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5F56D3-55F5-49E4-9613-07ACC5F0EC46}"/>
                </a:ext>
              </a:extLst>
            </p:cNvPr>
            <p:cNvSpPr/>
            <p:nvPr/>
          </p:nvSpPr>
          <p:spPr>
            <a:xfrm>
              <a:off x="1628987" y="1543101"/>
              <a:ext cx="9927378" cy="1323439"/>
            </a:xfrm>
            <a:prstGeom prst="rect">
              <a:avLst/>
            </a:prstGeom>
          </p:spPr>
          <p:txBody>
            <a:bodyPr wrap="square">
              <a:spAutoFit/>
            </a:bodyPr>
            <a:lstStyle/>
            <a:p>
              <a:pPr algn="ctr"/>
              <a:r>
                <a:rPr lang="zh-CN" altLang="en-US" sz="8000" dirty="0">
                  <a:ln w="171450">
                    <a:solidFill>
                      <a:schemeClr val="bg1"/>
                    </a:solidFill>
                  </a:ln>
                  <a:solidFill>
                    <a:schemeClr val="bg1"/>
                  </a:solidFill>
                  <a:effectLst>
                    <a:outerShdw blurRad="38100" dist="50800" dir="5400000" algn="ctr" rotWithShape="0">
                      <a:srgbClr val="000000">
                        <a:alpha val="28000"/>
                      </a:srgbClr>
                    </a:outerShdw>
                  </a:effectLst>
                  <a:latin typeface="方正尚酷简体" panose="02000000000000000000" pitchFamily="2" charset="-122"/>
                  <a:ea typeface="方正尚酷简体" panose="02000000000000000000" pitchFamily="2" charset="-122"/>
                  <a:cs typeface="+mn-ea"/>
                  <a:sym typeface="+mn-lt"/>
                </a:rPr>
                <a:t>常见诈骗手段及预防</a:t>
              </a:r>
            </a:p>
          </p:txBody>
        </p:sp>
        <p:sp>
          <p:nvSpPr>
            <p:cNvPr id="24" name="矩形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CBF427-937A-43E9-AA38-2DD300202F92}"/>
                </a:ext>
              </a:extLst>
            </p:cNvPr>
            <p:cNvSpPr/>
            <p:nvPr/>
          </p:nvSpPr>
          <p:spPr>
            <a:xfrm>
              <a:off x="1749566" y="1550550"/>
              <a:ext cx="9642235" cy="1323439"/>
            </a:xfrm>
            <a:prstGeom prst="rect">
              <a:avLst/>
            </a:prstGeom>
          </p:spPr>
          <p:txBody>
            <a:bodyPr wrap="square">
              <a:spAutoFit/>
            </a:bodyPr>
            <a:lstStyle/>
            <a:p>
              <a:pPr algn="ctr"/>
              <a:r>
                <a:rPr lang="zh-CN" altLang="en-US" sz="8000" dirty="0">
                  <a:gradFill flip="none" rotWithShape="1">
                    <a:gsLst>
                      <a:gs pos="30000">
                        <a:srgbClr val="12A4FF"/>
                      </a:gs>
                      <a:gs pos="100000">
                        <a:srgbClr val="0078E6"/>
                      </a:gs>
                    </a:gsLst>
                    <a:path path="shape">
                      <a:fillToRect l="50000" t="50000" r="50000" b="50000"/>
                    </a:path>
                    <a:tileRect/>
                  </a:gradFill>
                  <a:latin typeface="方正尚酷简体" panose="02000000000000000000" pitchFamily="2" charset="-122"/>
                  <a:ea typeface="方正尚酷简体" panose="02000000000000000000" pitchFamily="2" charset="-122"/>
                  <a:cs typeface="+mn-ea"/>
                  <a:sym typeface="+mn-lt"/>
                </a:rPr>
                <a:t>常见诈骗手段及预防</a:t>
              </a:r>
            </a:p>
          </p:txBody>
        </p:sp>
      </p:grpSp>
      <p:pic>
        <p:nvPicPr>
          <p:cNvPr id="40" name="图片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DE7808-F233-4C85-8FA1-A4541AC94D8E}"/>
              </a:ext>
            </a:extLst>
          </p:cNvPr>
          <p:cNvPicPr>
            <a:picLocks noChangeAspect="1"/>
          </p:cNvPicPr>
          <p:nvPr/>
        </p:nvPicPr>
        <p:blipFill rotWithShape="1">
          <a:blip r:embed="rId7" cstate="screen">
            <a:extLst>
              <a:ext uri="{BEBA8EAE-BF5A-486C-A8C5-ECC9F3942E4B}">
                <a14:imgProps xmlns:a14="http://schemas.microsoft.com/office/drawing/2010/main">
                  <a14:imgLayer>
                    <a14:imgEffect>
                      <a14:backgroundRemoval t="0" b="100000" l="0" r="100000">
                        <a14:foregroundMark x1="7758" y1="54290" x2="19727" y2="76456"/>
                        <a14:foregroundMark x1="22885" y1="16854" x2="17973" y2="36057"/>
                        <a14:foregroundMark x1="58869" y1="47344" x2="64133" y2="73442"/>
                        <a14:foregroundMark x1="69942" y1="52656" x2="71540" y2="78294"/>
                        <a14:foregroundMark x1="58674" y1="54494" x2="62183" y2="74362"/>
                        <a14:foregroundMark x1="57622" y1="54035" x2="60975" y2="72268"/>
                        <a14:foregroundMark x1="70643" y1="56129" x2="72437" y2="73698"/>
                        <a14:foregroundMark x1="64834" y1="52451" x2="66784" y2="80388"/>
                        <a14:foregroundMark x1="74347" y1="61440" x2="71540" y2="77835"/>
                        <a14:foregroundMark x1="43704" y1="14556" x2="54620" y2="36261"/>
                        <a14:foregroundMark x1="60429" y1="12972" x2="63431" y2="33504"/>
                        <a14:foregroundMark x1="61131" y1="7865" x2="64678" y2="34883"/>
                        <a14:foregroundMark x1="45809" y1="13177" x2="51267" y2="30746"/>
                        <a14:foregroundMark x1="62885" y1="11798" x2="63782" y2="36261"/>
                        <a14:foregroundMark x1="56920" y1="11798" x2="61131" y2="29826"/>
                        <a14:foregroundMark x1="42807" y1="10419" x2="46160" y2="24974"/>
                        <a14:foregroundMark x1="5809" y1="61645" x2="10019" y2="73187"/>
                        <a14:foregroundMark x1="6160" y1="63279" x2="8460" y2="74157"/>
                        <a14:foregroundMark x1="16725" y1="45506" x2="22027" y2="54494"/>
                        <a14:foregroundMark x1="11267" y1="86619" x2="15478" y2="94893"/>
                        <a14:foregroundMark x1="9318" y1="82686" x2="9513" y2="93973"/>
                        <a14:foregroundMark x1="7018" y1="87743" x2="9162" y2="94893"/>
                        <a14:backgroundMark x1="13372" y1="96987" x2="15010" y2="99949"/>
                        <a14:backgroundMark x1="4405" y1="97446" x2="6823" y2="99949"/>
                        <a14:backgroundMark x1="47057" y1="93309" x2="56569" y2="99949"/>
                      </a14:backgroundRemoval>
                    </a14:imgEffect>
                  </a14:imgLayer>
                </a14:imgProps>
              </a:ext>
              <a:ext uri="{28A0092B-C50C-407E-A947-70E740481C1C}">
                <a14:useLocalDpi xmlns:a14="http://schemas.microsoft.com/office/drawing/2010/main"/>
              </a:ext>
            </a:extLst>
          </a:blip>
          <a:srcRect/>
          <a:stretch/>
        </p:blipFill>
        <p:spPr>
          <a:xfrm>
            <a:off x="8674987" y="4396932"/>
            <a:ext cx="2922389" cy="2229427"/>
          </a:xfrm>
          <a:prstGeom prst="rect">
            <a:avLst/>
          </a:prstGeom>
        </p:spPr>
      </p:pic>
      <p:pic>
        <p:nvPicPr>
          <p:cNvPr id="42" name="图片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EA7280-0182-481F-8F38-173A9D68CE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4671" y="4396932"/>
            <a:ext cx="3364940" cy="2523705"/>
          </a:xfrm>
          <a:prstGeom prst="rect">
            <a:avLst/>
          </a:prstGeom>
        </p:spPr>
      </p:pic>
      <p:grpSp>
        <p:nvGrpSpPr>
          <p:cNvPr id="49" name="组合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F6A9AD-FE43-4612-816C-B8B3379612FE}"/>
              </a:ext>
            </a:extLst>
          </p:cNvPr>
          <p:cNvGrpSpPr/>
          <p:nvPr/>
        </p:nvGrpSpPr>
        <p:grpSpPr>
          <a:xfrm>
            <a:off x="4822585" y="1871440"/>
            <a:ext cx="2555685" cy="779729"/>
            <a:chOff x="3757807" y="4017620"/>
            <a:chExt cx="2555685" cy="779729"/>
          </a:xfrm>
        </p:grpSpPr>
        <p:sp>
          <p:nvSpPr>
            <p:cNvPr id="48" name="矩形: 圆角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B06BE9-C90B-41B8-800E-825ED32C8FF7}"/>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cs typeface="+mn-ea"/>
                <a:sym typeface="+mn-lt"/>
              </a:endParaRPr>
            </a:p>
          </p:txBody>
        </p:sp>
        <p:sp>
          <p:nvSpPr>
            <p:cNvPr id="47" name="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493CBE-AB2F-44C1-A845-AA6F4DF0AE0C}"/>
                </a:ext>
              </a:extLst>
            </p:cNvPr>
            <p:cNvSpPr/>
            <p:nvPr/>
          </p:nvSpPr>
          <p:spPr>
            <a:xfrm>
              <a:off x="4053201" y="4033584"/>
              <a:ext cx="2031325" cy="646331"/>
            </a:xfrm>
            <a:prstGeom prst="rect">
              <a:avLst/>
            </a:prstGeom>
          </p:spPr>
          <p:txBody>
            <a:bodyPr wrap="none">
              <a:spAutoFit/>
            </a:bodyPr>
            <a:lstStyle/>
            <a:p>
              <a:r>
                <a:rPr lang="zh-CN" altLang="en-US" sz="3600" dirty="0">
                  <a:solidFill>
                    <a:schemeClr val="bg1"/>
                  </a:solidFill>
                  <a:cs typeface="+mn-ea"/>
                  <a:sym typeface="+mn-lt"/>
                </a:rPr>
                <a:t>第二部分</a:t>
              </a:r>
              <a:endParaRPr lang="en-US" altLang="zh-CN" sz="3600" dirty="0">
                <a:solidFill>
                  <a:schemeClr val="bg1"/>
                </a:solidFill>
                <a:cs typeface="+mn-ea"/>
                <a:sym typeface="+mn-lt"/>
              </a:endParaRPr>
            </a:p>
          </p:txBody>
        </p:sp>
      </p:grpSp>
      <p:sp>
        <p:nvSpPr>
          <p:cNvPr id="50" name="矩形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B44B90-5AE5-467F-B05C-8C971607D95D}"/>
              </a:ext>
            </a:extLst>
          </p:cNvPr>
          <p:cNvSpPr/>
          <p:nvPr/>
        </p:nvSpPr>
        <p:spPr>
          <a:xfrm>
            <a:off x="3203206" y="932127"/>
            <a:ext cx="5471781" cy="400110"/>
          </a:xfrm>
          <a:prstGeom prst="rect">
            <a:avLst/>
          </a:prstGeom>
        </p:spPr>
        <p:txBody>
          <a:bodyPr wrap="square">
            <a:spAutoFit/>
          </a:bodyPr>
          <a:lstStyle/>
          <a:p>
            <a:pPr algn="dist"/>
            <a:r>
              <a:rPr lang="zh-CN" altLang="en-US" sz="2000" dirty="0">
                <a:solidFill>
                  <a:schemeClr val="tx1">
                    <a:lumMod val="65000"/>
                    <a:lumOff val="35000"/>
                  </a:schemeClr>
                </a:solidFill>
                <a:cs typeface="+mn-ea"/>
                <a:sym typeface="+mn-lt"/>
              </a:rPr>
              <a:t>不轻信</a:t>
            </a:r>
            <a:r>
              <a:rPr lang="en-US" altLang="zh-CN" sz="2000" dirty="0">
                <a:solidFill>
                  <a:schemeClr val="tx1">
                    <a:lumMod val="65000"/>
                    <a:lumOff val="35000"/>
                  </a:schemeClr>
                </a:solidFill>
                <a:cs typeface="+mn-ea"/>
                <a:sym typeface="+mn-lt"/>
              </a:rPr>
              <a:t> / </a:t>
            </a:r>
            <a:r>
              <a:rPr lang="zh-CN" altLang="en-US" sz="2000" dirty="0">
                <a:solidFill>
                  <a:schemeClr val="tx1">
                    <a:lumMod val="65000"/>
                    <a:lumOff val="35000"/>
                  </a:schemeClr>
                </a:solidFill>
                <a:cs typeface="+mn-ea"/>
                <a:sym typeface="+mn-lt"/>
              </a:rPr>
              <a:t>不透漏</a:t>
            </a:r>
            <a:r>
              <a:rPr lang="en-US" altLang="zh-CN" sz="2000" dirty="0">
                <a:solidFill>
                  <a:schemeClr val="tx1">
                    <a:lumMod val="65000"/>
                    <a:lumOff val="35000"/>
                  </a:schemeClr>
                </a:solidFill>
                <a:cs typeface="+mn-ea"/>
                <a:sym typeface="+mn-lt"/>
              </a:rPr>
              <a:t> / </a:t>
            </a:r>
            <a:r>
              <a:rPr lang="zh-CN" altLang="en-US" sz="2000" dirty="0">
                <a:solidFill>
                  <a:schemeClr val="tx1">
                    <a:lumMod val="65000"/>
                    <a:lumOff val="35000"/>
                  </a:schemeClr>
                </a:solidFill>
                <a:cs typeface="+mn-ea"/>
                <a:sym typeface="+mn-lt"/>
              </a:rPr>
              <a:t>不汇款 </a:t>
            </a:r>
            <a:r>
              <a:rPr lang="en-US" altLang="zh-CN" sz="2000" dirty="0">
                <a:solidFill>
                  <a:schemeClr val="tx1">
                    <a:lumMod val="65000"/>
                    <a:lumOff val="35000"/>
                  </a:schemeClr>
                </a:solidFill>
                <a:cs typeface="+mn-ea"/>
                <a:sym typeface="+mn-lt"/>
              </a:rPr>
              <a:t>/</a:t>
            </a:r>
            <a:r>
              <a:rPr lang="zh-CN" altLang="en-US" sz="2000" dirty="0">
                <a:solidFill>
                  <a:schemeClr val="tx1">
                    <a:lumMod val="65000"/>
                    <a:lumOff val="35000"/>
                  </a:schemeClr>
                </a:solidFill>
                <a:cs typeface="+mn-ea"/>
                <a:sym typeface="+mn-lt"/>
              </a:rPr>
              <a:t> 不转账</a:t>
            </a:r>
            <a:endParaRPr lang="en-US" altLang="zh-CN" sz="2000" dirty="0">
              <a:solidFill>
                <a:schemeClr val="tx1">
                  <a:lumMod val="65000"/>
                  <a:lumOff val="35000"/>
                </a:schemeClr>
              </a:solidFill>
              <a:cs typeface="+mn-ea"/>
              <a:sym typeface="+mn-lt"/>
            </a:endParaRPr>
          </a:p>
        </p:txBody>
      </p:sp>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02DE59-48A6-4A47-B0EA-FF19ADF7E08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490884" y="-37972"/>
            <a:ext cx="2701116" cy="1678882"/>
          </a:xfrm>
          <a:prstGeom prst="rect">
            <a:avLst/>
          </a:prstGeom>
        </p:spPr>
      </p:pic>
    </p:spTree>
    <p:extLst>
      <p:ext uri="{BB962C8B-B14F-4D97-AF65-F5344CB8AC3E}">
        <p14:creationId xmlns:p14="http://schemas.microsoft.com/office/powerpoint/2010/main" val="104893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wipe(down)">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right)">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arn(inVertic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7" presetClass="entr" presetSubtype="1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155F15-9409-4335-896E-EAAF031C668F}"/>
              </a:ext>
            </a:extLst>
          </p:cNvPr>
          <p:cNvSpPr/>
          <p:nvPr/>
        </p:nvSpPr>
        <p:spPr>
          <a:xfrm>
            <a:off x="1539482" y="1158318"/>
            <a:ext cx="8548064"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诈骗手段之一：</a:t>
            </a:r>
            <a:r>
              <a:rPr lang="zh-CN" altLang="en-US" sz="2000" b="1" dirty="0">
                <a:solidFill>
                  <a:schemeClr val="tx1">
                    <a:lumMod val="75000"/>
                    <a:lumOff val="25000"/>
                  </a:schemeClr>
                </a:solidFill>
                <a:cs typeface="+mn-ea"/>
                <a:sym typeface="+mn-lt"/>
              </a:rPr>
              <a:t>冒充公检法部门，法院、检察院传票诈骗</a:t>
            </a:r>
            <a:endParaRPr lang="zh-CN" altLang="en-US" sz="3200" b="1" dirty="0">
              <a:solidFill>
                <a:schemeClr val="tx1">
                  <a:lumMod val="75000"/>
                  <a:lumOff val="25000"/>
                </a:schemeClr>
              </a:solidFill>
              <a:cs typeface="+mn-ea"/>
              <a:sym typeface="+mn-lt"/>
            </a:endParaRPr>
          </a:p>
        </p:txBody>
      </p:sp>
      <p:grpSp>
        <p:nvGrpSpPr>
          <p:cNvPr id="11" name="组合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C4FB06-1CBD-4500-8FC9-8131D32904D7}"/>
              </a:ext>
            </a:extLst>
          </p:cNvPr>
          <p:cNvGrpSpPr/>
          <p:nvPr/>
        </p:nvGrpSpPr>
        <p:grpSpPr>
          <a:xfrm>
            <a:off x="4432264" y="2299047"/>
            <a:ext cx="6050699" cy="3515177"/>
            <a:chOff x="4291906" y="2299047"/>
            <a:chExt cx="6050699" cy="3515177"/>
          </a:xfrm>
        </p:grpSpPr>
        <p:sp>
          <p:nvSpPr>
            <p:cNvPr id="18" name="矩形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5ECF2B-6396-4879-83A1-851B165F9F07}"/>
                </a:ext>
              </a:extLst>
            </p:cNvPr>
            <p:cNvSpPr/>
            <p:nvPr/>
          </p:nvSpPr>
          <p:spPr>
            <a:xfrm>
              <a:off x="4291906" y="2299047"/>
              <a:ext cx="6050699" cy="3515177"/>
            </a:xfrm>
            <a:prstGeom prst="rect">
              <a:avLst/>
            </a:prstGeom>
            <a:blipFill dpi="0" rotWithShape="1">
              <a:blip r:embed="rId2" cstate="screen">
                <a:alphaModFix amt="72000"/>
                <a:duotone>
                  <a:schemeClr val="accent3">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D44B97-45BF-4D03-80AE-ED5D7038BE97}"/>
                </a:ext>
              </a:extLst>
            </p:cNvPr>
            <p:cNvSpPr txBox="1"/>
            <p:nvPr/>
          </p:nvSpPr>
          <p:spPr>
            <a:xfrm>
              <a:off x="4924129" y="2788371"/>
              <a:ext cx="4851263" cy="2585323"/>
            </a:xfrm>
            <a:prstGeom prst="rect">
              <a:avLst/>
            </a:prstGeom>
          </p:spPr>
          <p:txBody>
            <a:bodyPr wrap="square">
              <a:spAutoFit/>
            </a:bodyPr>
            <a:lstStyle>
              <a:defPPr>
                <a:defRPr lang="zh-CN"/>
              </a:defPPr>
              <a:lvl1pPr>
                <a:lnSpc>
                  <a:spcPct val="150000"/>
                </a:lnSpc>
                <a:defRPr>
                  <a:solidFill>
                    <a:schemeClr val="tx1">
                      <a:lumMod val="65000"/>
                      <a:lumOff val="35000"/>
                    </a:schemeClr>
                  </a:solidFill>
                  <a:latin typeface="思源黑体" panose="020B0500000000000000" pitchFamily="34" charset="-122"/>
                  <a:ea typeface="思源黑体" panose="020B0500000000000000" pitchFamily="34" charset="-122"/>
                </a:defRPr>
              </a:lvl1pPr>
            </a:lstStyle>
            <a:p>
              <a:r>
                <a:rPr lang="zh-CN" altLang="en-US" dirty="0">
                  <a:latin typeface="+mn-lt"/>
                  <a:ea typeface="+mn-ea"/>
                  <a:cs typeface="+mn-ea"/>
                  <a:sym typeface="+mn-lt"/>
                </a:rPr>
                <a:t>冒充公检法、电信部门的工作人员和部门电话，以事主电话欠费、查收法院传票、包裹单等借口诱骗事主回电咨询，然后以事主个人信息泄露，银行账户涉嫌洗钱、毒品犯罪或需要调查等为由，要求事主将银行存款转至对方提供的所谓“安全账户”审查为由实施诈骗。</a:t>
              </a:r>
            </a:p>
          </p:txBody>
        </p:sp>
      </p:grpSp>
      <p:pic>
        <p:nvPicPr>
          <p:cNvPr id="13" name="图片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EFF3BD-C035-41D8-816D-666ED20594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5270" y="2553592"/>
            <a:ext cx="4069629" cy="4069629"/>
          </a:xfrm>
          <a:prstGeom prst="rect">
            <a:avLst/>
          </a:prstGeom>
        </p:spPr>
      </p:pic>
    </p:spTree>
    <p:extLst>
      <p:ext uri="{BB962C8B-B14F-4D97-AF65-F5344CB8AC3E}">
        <p14:creationId xmlns:p14="http://schemas.microsoft.com/office/powerpoint/2010/main" val="3234835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mc="http://schemas.openxmlformats.org/markup-compatibility/2006" xmlns:p14="http://schemas.microsoft.com/office/powerpoint/2010/main" xmlns="" id="{FD155F15-9409-4335-896E-EAAF031C668F}"/>
              </a:ext>
            </a:extLst>
          </p:cNvPr>
          <p:cNvSpPr/>
          <p:nvPr/>
        </p:nvSpPr>
        <p:spPr>
          <a:xfrm>
            <a:off x="1823688" y="1290388"/>
            <a:ext cx="8355344" cy="584775"/>
          </a:xfrm>
          <a:prstGeom prst="rect">
            <a:avLst/>
          </a:prstGeom>
        </p:spPr>
        <p:txBody>
          <a:bodyPr wrap="square">
            <a:spAutoFit/>
          </a:bodyPr>
          <a:lstStyle/>
          <a:p>
            <a:r>
              <a:rPr lang="zh-CN" altLang="en-US" sz="3200" dirty="0">
                <a:gradFill flip="none" rotWithShape="1">
                  <a:gsLst>
                    <a:gs pos="30000">
                      <a:srgbClr val="12A4FF"/>
                    </a:gs>
                    <a:gs pos="100000">
                      <a:srgbClr val="0078E6"/>
                    </a:gs>
                  </a:gsLst>
                  <a:path path="shape">
                    <a:fillToRect l="50000" t="50000" r="50000" b="50000"/>
                  </a:path>
                  <a:tileRect/>
                </a:gradFill>
                <a:cs typeface="+mn-ea"/>
                <a:sym typeface="+mn-lt"/>
              </a:rPr>
              <a:t>诈骗手段之一：</a:t>
            </a:r>
            <a:r>
              <a:rPr lang="zh-CN" altLang="en-US" sz="2000" b="1" dirty="0">
                <a:solidFill>
                  <a:schemeClr val="tx1">
                    <a:lumMod val="75000"/>
                    <a:lumOff val="25000"/>
                  </a:schemeClr>
                </a:solidFill>
                <a:cs typeface="+mn-ea"/>
                <a:sym typeface="+mn-lt"/>
              </a:rPr>
              <a:t>冒充公检法部门，法院、检察院传票诈骗</a:t>
            </a:r>
            <a:endParaRPr lang="zh-CN" altLang="en-US" sz="3200" b="1" dirty="0">
              <a:solidFill>
                <a:schemeClr val="tx1">
                  <a:lumMod val="75000"/>
                  <a:lumOff val="25000"/>
                </a:schemeClr>
              </a:solidFill>
              <a:cs typeface="+mn-ea"/>
              <a:sym typeface="+mn-lt"/>
            </a:endParaRPr>
          </a:p>
        </p:txBody>
      </p:sp>
      <p:sp>
        <p:nvSpPr>
          <p:cNvPr id="2" name="矩形 1">
            <a:extLst>
              <a:ext uri="{FF2B5EF4-FFF2-40B4-BE49-F238E27FC236}">
                <a16:creationId xmlns:a16="http://schemas.microsoft.com/office/drawing/2014/main" xmlns:mc="http://schemas.openxmlformats.org/markup-compatibility/2006" xmlns:p14="http://schemas.microsoft.com/office/powerpoint/2010/main" xmlns="" id="{E4B0E0A7-116B-4102-8E4F-CC7072585F0F}"/>
              </a:ext>
            </a:extLst>
          </p:cNvPr>
          <p:cNvSpPr/>
          <p:nvPr/>
        </p:nvSpPr>
        <p:spPr>
          <a:xfrm>
            <a:off x="1998043" y="3293076"/>
            <a:ext cx="8180989" cy="2169825"/>
          </a:xfrm>
          <a:prstGeom prst="rect">
            <a:avLst/>
          </a:prstGeom>
        </p:spPr>
        <p:txBody>
          <a:bodyPr wrap="square">
            <a:spAutoFit/>
          </a:bodyPr>
          <a:lstStyle/>
          <a:p>
            <a:pPr>
              <a:lnSpc>
                <a:spcPct val="150000"/>
              </a:lnSpc>
            </a:pPr>
            <a:r>
              <a:rPr lang="zh-CN" altLang="en-US" dirty="0">
                <a:solidFill>
                  <a:schemeClr val="tx1">
                    <a:lumMod val="75000"/>
                    <a:lumOff val="25000"/>
                  </a:schemeClr>
                </a:solidFill>
                <a:cs typeface="+mn-ea"/>
                <a:sym typeface="+mn-lt"/>
              </a:rPr>
              <a:t>公安局、检察院、法院等国家机关工作人员履行公务，需要向公民询问情况时，一定会持相关法律手续当面询问当事人并制作相关笔录，目前公安局、检察院、法院等部门均未设立“国家安全账户”等名目的银行账户。所以，当有人自称是上述机关工作人员打电话告知你涉嫌某种犯罪，并要求你将存款转存到所谓的“安全账户”以进行所谓核实、保全资金的，都是诈骗行为，切勿上当。</a:t>
            </a:r>
          </a:p>
        </p:txBody>
      </p:sp>
      <p:grpSp>
        <p:nvGrpSpPr>
          <p:cNvPr id="8" name="组合 7">
            <a:extLst>
              <a:ext uri="{FF2B5EF4-FFF2-40B4-BE49-F238E27FC236}">
                <a16:creationId xmlns:a16="http://schemas.microsoft.com/office/drawing/2014/main" xmlns:mc="http://schemas.openxmlformats.org/markup-compatibility/2006" xmlns:p14="http://schemas.microsoft.com/office/powerpoint/2010/main" xmlns="" id="{E25D5941-E57D-4356-A23A-89B2A9FC250C}"/>
              </a:ext>
            </a:extLst>
          </p:cNvPr>
          <p:cNvGrpSpPr/>
          <p:nvPr/>
        </p:nvGrpSpPr>
        <p:grpSpPr>
          <a:xfrm>
            <a:off x="2197872" y="2468578"/>
            <a:ext cx="2163897" cy="577756"/>
            <a:chOff x="3757807" y="4017620"/>
            <a:chExt cx="2570162" cy="779729"/>
          </a:xfrm>
        </p:grpSpPr>
        <p:sp>
          <p:nvSpPr>
            <p:cNvPr id="11" name="矩形: 圆角 10">
              <a:extLst>
                <a:ext uri="{FF2B5EF4-FFF2-40B4-BE49-F238E27FC236}">
                  <a16:creationId xmlns:a16="http://schemas.microsoft.com/office/drawing/2014/main" xmlns:mc="http://schemas.openxmlformats.org/markup-compatibility/2006" xmlns:p14="http://schemas.microsoft.com/office/powerpoint/2010/main" xmlns="" id="{D59E39B9-53C1-47B5-8C2A-01A059D75663}"/>
                </a:ext>
              </a:extLst>
            </p:cNvPr>
            <p:cNvSpPr/>
            <p:nvPr/>
          </p:nvSpPr>
          <p:spPr>
            <a:xfrm>
              <a:off x="3757807" y="4017620"/>
              <a:ext cx="2555685" cy="779729"/>
            </a:xfrm>
            <a:prstGeom prst="roundRect">
              <a:avLst>
                <a:gd name="adj" fmla="val 50000"/>
              </a:avLst>
            </a:prstGeom>
            <a:gradFill>
              <a:gsLst>
                <a:gs pos="30000">
                  <a:srgbClr val="0078E6"/>
                </a:gs>
                <a:gs pos="100000">
                  <a:srgbClr val="0078E6"/>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cs typeface="+mn-ea"/>
                <a:sym typeface="+mn-lt"/>
              </a:endParaRPr>
            </a:p>
          </p:txBody>
        </p:sp>
        <p:sp>
          <p:nvSpPr>
            <p:cNvPr id="12" name="矩形 11">
              <a:extLst>
                <a:ext uri="{FF2B5EF4-FFF2-40B4-BE49-F238E27FC236}">
                  <a16:creationId xmlns:a16="http://schemas.microsoft.com/office/drawing/2014/main" xmlns:mc="http://schemas.openxmlformats.org/markup-compatibility/2006" xmlns:p14="http://schemas.microsoft.com/office/powerpoint/2010/main" xmlns="" id="{15EE1930-A5C5-4CE5-80D7-CC01F2B80745}"/>
                </a:ext>
              </a:extLst>
            </p:cNvPr>
            <p:cNvSpPr/>
            <p:nvPr/>
          </p:nvSpPr>
          <p:spPr>
            <a:xfrm>
              <a:off x="3976195" y="4017621"/>
              <a:ext cx="2351774" cy="706128"/>
            </a:xfrm>
            <a:prstGeom prst="rect">
              <a:avLst/>
            </a:prstGeom>
          </p:spPr>
          <p:txBody>
            <a:bodyPr wrap="none">
              <a:spAutoFit/>
            </a:bodyPr>
            <a:lstStyle/>
            <a:p>
              <a:r>
                <a:rPr lang="zh-CN" altLang="en-US" sz="2800" dirty="0">
                  <a:solidFill>
                    <a:schemeClr val="bg1"/>
                  </a:solidFill>
                  <a:cs typeface="+mn-ea"/>
                  <a:sym typeface="+mn-lt"/>
                </a:rPr>
                <a:t>防范建议：</a:t>
              </a:r>
              <a:endParaRPr lang="en-US" altLang="zh-CN" sz="2800" dirty="0">
                <a:solidFill>
                  <a:schemeClr val="bg1"/>
                </a:solidFill>
                <a:cs typeface="+mn-ea"/>
                <a:sym typeface="+mn-lt"/>
              </a:endParaRPr>
            </a:p>
          </p:txBody>
        </p:sp>
      </p:grpSp>
      <p:sp>
        <p:nvSpPr>
          <p:cNvPr id="9" name="TextBox 8"/>
          <p:cNvSpPr txBox="1"/>
          <p:nvPr/>
        </p:nvSpPr>
        <p:spPr>
          <a:xfrm>
            <a:off x="5476469" y="647015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extLst>
      <p:ext uri="{BB962C8B-B14F-4D97-AF65-F5344CB8AC3E}">
        <p14:creationId xmlns:p14="http://schemas.microsoft.com/office/powerpoint/2010/main" val="448682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2" dur="1000" fill="hold"/>
                                        <p:tgtEl>
                                          <p:spTgt spid="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dozlvy">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TotalTime>
  <Words>1621</Words>
  <Application>Microsoft Office PowerPoint</Application>
  <PresentationFormat>宽屏</PresentationFormat>
  <Paragraphs>95</Paragraphs>
  <Slides>29</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29</vt:i4>
      </vt:variant>
    </vt:vector>
  </HeadingPairs>
  <TitlesOfParts>
    <vt:vector size="40" baseType="lpstr">
      <vt:lpstr>Meiryo</vt:lpstr>
      <vt:lpstr>方正尚酷简体</vt:lpstr>
      <vt:lpstr>思源黑体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18</cp:revision>
  <dcterms:created xsi:type="dcterms:W3CDTF">2022-04-06T12:24:14Z</dcterms:created>
  <dcterms:modified xsi:type="dcterms:W3CDTF">2023-01-13T02:56:29Z</dcterms:modified>
</cp:coreProperties>
</file>