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70" r:id="rId2"/>
    <p:sldMasterId id="2147483674" r:id="rId3"/>
  </p:sldMasterIdLst>
  <p:notesMasterIdLst>
    <p:notesMasterId r:id="rId32"/>
  </p:notesMasterIdLst>
  <p:sldIdLst>
    <p:sldId id="256" r:id="rId4"/>
    <p:sldId id="258" r:id="rId5"/>
    <p:sldId id="295" r:id="rId6"/>
    <p:sldId id="298" r:id="rId7"/>
    <p:sldId id="300" r:id="rId8"/>
    <p:sldId id="301" r:id="rId9"/>
    <p:sldId id="299" r:id="rId10"/>
    <p:sldId id="303" r:id="rId11"/>
    <p:sldId id="302" r:id="rId12"/>
    <p:sldId id="306" r:id="rId13"/>
    <p:sldId id="305" r:id="rId14"/>
    <p:sldId id="308" r:id="rId15"/>
    <p:sldId id="307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A9744"/>
    <a:srgbClr val="2A45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3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3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AE4B3-B3E8-4EFB-88C1-B7D1EF2C5378}" type="datetimeFigureOut">
              <a:rPr lang="zh-CN" altLang="en-US" smtClean="0"/>
              <a:t>2023/1/11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5B5A7-60A7-415E-AD5B-5D4D1751B5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394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5B5A7-60A7-415E-AD5B-5D4D1751B50C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2780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36963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66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1576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2817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2720504" y="6385539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2527037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2379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2023/1/11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885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2023/1/11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106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32208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1495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6315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743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71496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6859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6184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6636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7972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950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5616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2901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47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24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C27CEC90-0FF3-EAB2-7C14-F95D139D5F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9575" y="2162175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45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124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390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560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724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5489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>
            <a:extLst>
              <a:ext uri="{FF2B5EF4-FFF2-40B4-BE49-F238E27FC236}">
                <a16:creationId xmlns="" xmlns:a16="http://schemas.microsoft.com/office/drawing/2014/main" id="{E6448358-F1C0-130B-26A4-809F98DD3BF1}"/>
              </a:ext>
            </a:extLst>
          </p:cNvPr>
          <p:cNvCxnSpPr>
            <a:cxnSpLocks/>
          </p:cNvCxnSpPr>
          <p:nvPr userDrawn="1"/>
        </p:nvCxnSpPr>
        <p:spPr>
          <a:xfrm>
            <a:off x="0" y="6420683"/>
            <a:ext cx="12192000" cy="0"/>
          </a:xfrm>
          <a:prstGeom prst="line">
            <a:avLst/>
          </a:prstGeom>
          <a:ln w="31750">
            <a:solidFill>
              <a:srgbClr val="2A45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灯片编号占位符 6">
            <a:extLst>
              <a:ext uri="{FF2B5EF4-FFF2-40B4-BE49-F238E27FC236}">
                <a16:creationId xmlns="" xmlns:a16="http://schemas.microsoft.com/office/drawing/2014/main" id="{0531FDED-A3D2-6BAE-7EFE-4374D5B5E937}"/>
              </a:ext>
            </a:extLst>
          </p:cNvPr>
          <p:cNvSpPr txBox="1">
            <a:spLocks/>
          </p:cNvSpPr>
          <p:nvPr userDrawn="1"/>
        </p:nvSpPr>
        <p:spPr>
          <a:xfrm>
            <a:off x="11591632" y="6481841"/>
            <a:ext cx="486068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F367484-2CE8-43B2-9D07-EDA9C0823EDE}" type="slidenum">
              <a:rPr lang="zh-CN" altLang="en-US" sz="1400" smtClean="0">
                <a:solidFill>
                  <a:srgbClr val="2A458C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pPr algn="ctr"/>
              <a:t>‹#›</a:t>
            </a:fld>
            <a:endParaRPr lang="zh-CN" altLang="en-US" sz="1400" dirty="0">
              <a:solidFill>
                <a:srgbClr val="2A458C"/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FAA3473D-5B7A-6823-3216-8271D73821E0}"/>
              </a:ext>
            </a:extLst>
          </p:cNvPr>
          <p:cNvSpPr txBox="1"/>
          <p:nvPr userDrawn="1"/>
        </p:nvSpPr>
        <p:spPr>
          <a:xfrm>
            <a:off x="267244" y="6475755"/>
            <a:ext cx="19074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b="0" dirty="0">
                <a:solidFill>
                  <a:srgbClr val="FA9744"/>
                </a:solidFill>
                <a:latin typeface="+mn-ea"/>
                <a:ea typeface="+mn-ea"/>
                <a:cs typeface="+mn-ea"/>
                <a:sym typeface="+mn-lt"/>
              </a:rPr>
              <a:t>新员工入职岗位培训</a:t>
            </a:r>
          </a:p>
        </p:txBody>
      </p:sp>
      <p:grpSp>
        <p:nvGrpSpPr>
          <p:cNvPr id="10" name="组合 9">
            <a:extLst>
              <a:ext uri="{FF2B5EF4-FFF2-40B4-BE49-F238E27FC236}">
                <a16:creationId xmlns="" xmlns:a16="http://schemas.microsoft.com/office/drawing/2014/main" id="{4DD76E24-6DFC-05F5-E060-495968806591}"/>
              </a:ext>
            </a:extLst>
          </p:cNvPr>
          <p:cNvGrpSpPr/>
          <p:nvPr userDrawn="1"/>
        </p:nvGrpSpPr>
        <p:grpSpPr>
          <a:xfrm>
            <a:off x="289560" y="347055"/>
            <a:ext cx="315434" cy="158003"/>
            <a:chOff x="8862450" y="1221692"/>
            <a:chExt cx="598538" cy="299812"/>
          </a:xfrm>
        </p:grpSpPr>
        <p:sp>
          <p:nvSpPr>
            <p:cNvPr id="11" name="任意多边形: 形状 10">
              <a:extLst>
                <a:ext uri="{FF2B5EF4-FFF2-40B4-BE49-F238E27FC236}">
                  <a16:creationId xmlns="" xmlns:a16="http://schemas.microsoft.com/office/drawing/2014/main" id="{5F324460-AAAB-828B-FA31-60F8CDEAEF63}"/>
                </a:ext>
              </a:extLst>
            </p:cNvPr>
            <p:cNvSpPr/>
            <p:nvPr/>
          </p:nvSpPr>
          <p:spPr>
            <a:xfrm>
              <a:off x="9195603" y="1221693"/>
              <a:ext cx="265385" cy="299811"/>
            </a:xfrm>
            <a:custGeom>
              <a:avLst/>
              <a:gdLst>
                <a:gd name="connsiteX0" fmla="*/ 38143 w 265385"/>
                <a:gd name="connsiteY0" fmla="*/ 3467 h 299811"/>
                <a:gd name="connsiteX1" fmla="*/ 252742 w 265385"/>
                <a:gd name="connsiteY1" fmla="*/ 127934 h 299811"/>
                <a:gd name="connsiteX2" fmla="*/ 252742 w 265385"/>
                <a:gd name="connsiteY2" fmla="*/ 171878 h 299811"/>
                <a:gd name="connsiteX3" fmla="*/ 38143 w 265385"/>
                <a:gd name="connsiteY3" fmla="*/ 296345 h 299811"/>
                <a:gd name="connsiteX4" fmla="*/ 0 w 265385"/>
                <a:gd name="connsiteY4" fmla="*/ 274373 h 299811"/>
                <a:gd name="connsiteX5" fmla="*/ 0 w 265385"/>
                <a:gd name="connsiteY5" fmla="*/ 25439 h 299811"/>
                <a:gd name="connsiteX6" fmla="*/ 38143 w 265385"/>
                <a:gd name="connsiteY6" fmla="*/ 3467 h 29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385" h="299811">
                  <a:moveTo>
                    <a:pt x="38143" y="3467"/>
                  </a:moveTo>
                  <a:lnTo>
                    <a:pt x="252742" y="127934"/>
                  </a:lnTo>
                  <a:cubicBezTo>
                    <a:pt x="269600" y="137712"/>
                    <a:pt x="269600" y="162100"/>
                    <a:pt x="252742" y="171878"/>
                  </a:cubicBezTo>
                  <a:lnTo>
                    <a:pt x="38143" y="296345"/>
                  </a:lnTo>
                  <a:cubicBezTo>
                    <a:pt x="21208" y="306167"/>
                    <a:pt x="0" y="293951"/>
                    <a:pt x="0" y="274373"/>
                  </a:cubicBezTo>
                  <a:lnTo>
                    <a:pt x="0" y="25439"/>
                  </a:lnTo>
                  <a:cubicBezTo>
                    <a:pt x="0" y="5861"/>
                    <a:pt x="21208" y="-6355"/>
                    <a:pt x="38143" y="3467"/>
                  </a:cubicBezTo>
                </a:path>
              </a:pathLst>
            </a:cu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="" xmlns:a16="http://schemas.microsoft.com/office/drawing/2014/main" id="{BDBE480A-C5E2-65F2-BA67-7B31BC78077B}"/>
                </a:ext>
              </a:extLst>
            </p:cNvPr>
            <p:cNvSpPr/>
            <p:nvPr/>
          </p:nvSpPr>
          <p:spPr>
            <a:xfrm>
              <a:off x="8862450" y="1221692"/>
              <a:ext cx="265385" cy="299811"/>
            </a:xfrm>
            <a:custGeom>
              <a:avLst/>
              <a:gdLst>
                <a:gd name="connsiteX0" fmla="*/ 38143 w 265385"/>
                <a:gd name="connsiteY0" fmla="*/ 3467 h 299811"/>
                <a:gd name="connsiteX1" fmla="*/ 252742 w 265385"/>
                <a:gd name="connsiteY1" fmla="*/ 127934 h 299811"/>
                <a:gd name="connsiteX2" fmla="*/ 252742 w 265385"/>
                <a:gd name="connsiteY2" fmla="*/ 171878 h 299811"/>
                <a:gd name="connsiteX3" fmla="*/ 38143 w 265385"/>
                <a:gd name="connsiteY3" fmla="*/ 296345 h 299811"/>
                <a:gd name="connsiteX4" fmla="*/ 0 w 265385"/>
                <a:gd name="connsiteY4" fmla="*/ 274373 h 299811"/>
                <a:gd name="connsiteX5" fmla="*/ 0 w 265385"/>
                <a:gd name="connsiteY5" fmla="*/ 25439 h 299811"/>
                <a:gd name="connsiteX6" fmla="*/ 38143 w 265385"/>
                <a:gd name="connsiteY6" fmla="*/ 3467 h 29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385" h="299811">
                  <a:moveTo>
                    <a:pt x="38143" y="3467"/>
                  </a:moveTo>
                  <a:lnTo>
                    <a:pt x="252742" y="127934"/>
                  </a:lnTo>
                  <a:cubicBezTo>
                    <a:pt x="269600" y="137712"/>
                    <a:pt x="269600" y="162100"/>
                    <a:pt x="252742" y="171878"/>
                  </a:cubicBezTo>
                  <a:lnTo>
                    <a:pt x="38143" y="296345"/>
                  </a:lnTo>
                  <a:cubicBezTo>
                    <a:pt x="21208" y="306167"/>
                    <a:pt x="0" y="293951"/>
                    <a:pt x="0" y="274373"/>
                  </a:cubicBezTo>
                  <a:lnTo>
                    <a:pt x="0" y="25439"/>
                  </a:lnTo>
                  <a:cubicBezTo>
                    <a:pt x="0" y="5861"/>
                    <a:pt x="21208" y="-6355"/>
                    <a:pt x="38143" y="3467"/>
                  </a:cubicBezTo>
                </a:path>
              </a:pathLst>
            </a:cu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361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6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1839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311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F3B20838-741E-44DD-DF87-D5D11AB83AF6}"/>
              </a:ext>
            </a:extLst>
          </p:cNvPr>
          <p:cNvSpPr txBox="1"/>
          <p:nvPr/>
        </p:nvSpPr>
        <p:spPr>
          <a:xfrm>
            <a:off x="3957213" y="2622098"/>
            <a:ext cx="742050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zh-CN" altLang="en-US" sz="6000" b="1" dirty="0">
                <a:solidFill>
                  <a:srgbClr val="2A458C"/>
                </a:solidFill>
                <a:cs typeface="+mn-ea"/>
                <a:sym typeface="+mn-lt"/>
              </a:rPr>
              <a:t>新员工入</a:t>
            </a:r>
            <a:r>
              <a:rPr lang="zh-CN" altLang="en-US" sz="6000" b="1" dirty="0" smtClean="0">
                <a:solidFill>
                  <a:srgbClr val="2A458C"/>
                </a:solidFill>
                <a:cs typeface="+mn-ea"/>
                <a:sym typeface="+mn-lt"/>
              </a:rPr>
              <a:t>职岗位培</a:t>
            </a:r>
            <a:r>
              <a:rPr lang="zh-CN" altLang="en-US" sz="6000" b="1" dirty="0">
                <a:solidFill>
                  <a:srgbClr val="2A458C"/>
                </a:solidFill>
                <a:cs typeface="+mn-ea"/>
                <a:sym typeface="+mn-lt"/>
              </a:rPr>
              <a:t>训</a:t>
            </a:r>
          </a:p>
        </p:txBody>
      </p:sp>
      <p:grpSp>
        <p:nvGrpSpPr>
          <p:cNvPr id="26" name="组合 25">
            <a:extLst>
              <a:ext uri="{FF2B5EF4-FFF2-40B4-BE49-F238E27FC236}">
                <a16:creationId xmlns="" xmlns:a16="http://schemas.microsoft.com/office/drawing/2014/main" id="{14F99678-2305-D639-C7AC-7F345EB1B59A}"/>
              </a:ext>
            </a:extLst>
          </p:cNvPr>
          <p:cNvGrpSpPr/>
          <p:nvPr/>
        </p:nvGrpSpPr>
        <p:grpSpPr>
          <a:xfrm>
            <a:off x="9182749" y="4572196"/>
            <a:ext cx="2102889" cy="362189"/>
            <a:chOff x="1221558" y="4648396"/>
            <a:chExt cx="2102889" cy="362189"/>
          </a:xfrm>
        </p:grpSpPr>
        <p:sp>
          <p:nvSpPr>
            <p:cNvPr id="25" name="矩形: 圆角 24">
              <a:extLst>
                <a:ext uri="{FF2B5EF4-FFF2-40B4-BE49-F238E27FC236}">
                  <a16:creationId xmlns="" xmlns:a16="http://schemas.microsoft.com/office/drawing/2014/main" id="{8E80FB58-BC08-E9F7-21BC-04E32581BAA5}"/>
                </a:ext>
              </a:extLst>
            </p:cNvPr>
            <p:cNvSpPr/>
            <p:nvPr/>
          </p:nvSpPr>
          <p:spPr>
            <a:xfrm>
              <a:off x="1221558" y="4648396"/>
              <a:ext cx="2102889" cy="362189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22225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文本框 5">
              <a:extLst>
                <a:ext uri="{FF2B5EF4-FFF2-40B4-BE49-F238E27FC236}">
                  <a16:creationId xmlns="" xmlns:a16="http://schemas.microsoft.com/office/drawing/2014/main" id="{2C6EA121-E610-758F-16FA-9115AD0716C7}"/>
                </a:ext>
              </a:extLst>
            </p:cNvPr>
            <p:cNvSpPr txBox="1"/>
            <p:nvPr/>
          </p:nvSpPr>
          <p:spPr>
            <a:xfrm>
              <a:off x="1321993" y="4648396"/>
              <a:ext cx="1889040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培训师</a:t>
              </a:r>
              <a:r>
                <a:rPr lang="zh-CN" altLang="en-US" sz="1600" dirty="0" smtClean="0">
                  <a:solidFill>
                    <a:schemeClr val="bg1"/>
                  </a:solidFill>
                  <a:cs typeface="+mn-ea"/>
                  <a:sym typeface="+mn-lt"/>
                </a:rPr>
                <a:t>：</a:t>
              </a:r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优品</a:t>
              </a:r>
              <a:r>
                <a:rPr lang="en-US" altLang="zh-CN" sz="1600" dirty="0" smtClean="0">
                  <a:solidFill>
                    <a:schemeClr val="bg1"/>
                  </a:solidFill>
                  <a:cs typeface="+mn-ea"/>
                  <a:sym typeface="+mn-lt"/>
                </a:rPr>
                <a:t>PPT</a:t>
              </a: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617B19F8-86DA-4326-14CF-5EB0679888D7}"/>
              </a:ext>
            </a:extLst>
          </p:cNvPr>
          <p:cNvSpPr txBox="1"/>
          <p:nvPr/>
        </p:nvSpPr>
        <p:spPr>
          <a:xfrm>
            <a:off x="7985705" y="2295348"/>
            <a:ext cx="329993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1400" dirty="0">
                <a:cs typeface="+mn-ea"/>
                <a:sym typeface="+mn-lt"/>
              </a:rPr>
              <a:t>完整内容</a:t>
            </a:r>
            <a:r>
              <a:rPr lang="en-US" altLang="zh-CN" sz="1400" dirty="0">
                <a:cs typeface="+mn-ea"/>
                <a:sym typeface="+mn-lt"/>
              </a:rPr>
              <a:t>·</a:t>
            </a:r>
            <a:r>
              <a:rPr lang="zh-CN" altLang="en-US" sz="1400" dirty="0">
                <a:cs typeface="+mn-ea"/>
                <a:sym typeface="+mn-lt"/>
              </a:rPr>
              <a:t>下载即用</a:t>
            </a:r>
            <a:r>
              <a:rPr lang="en-US" altLang="zh-CN" sz="1400" dirty="0">
                <a:cs typeface="+mn-ea"/>
                <a:sym typeface="+mn-lt"/>
              </a:rPr>
              <a:t>·</a:t>
            </a:r>
            <a:r>
              <a:rPr lang="zh-CN" altLang="en-US" sz="1400" dirty="0">
                <a:cs typeface="+mn-ea"/>
                <a:sym typeface="+mn-lt"/>
              </a:rPr>
              <a:t>行业知识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A6E8B721-7F09-3E80-ADB1-919B27A7BF8C}"/>
              </a:ext>
            </a:extLst>
          </p:cNvPr>
          <p:cNvSpPr txBox="1"/>
          <p:nvPr/>
        </p:nvSpPr>
        <p:spPr>
          <a:xfrm>
            <a:off x="7151339" y="3538619"/>
            <a:ext cx="42263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zh-CN" altLang="en-US" sz="3600" dirty="0">
                <a:solidFill>
                  <a:srgbClr val="FA9744"/>
                </a:solidFill>
                <a:cs typeface="+mn-ea"/>
                <a:sym typeface="+mn-lt"/>
              </a:rPr>
              <a:t>餐饮</a:t>
            </a:r>
            <a:r>
              <a:rPr lang="en-US" altLang="zh-CN" sz="3600" dirty="0">
                <a:solidFill>
                  <a:srgbClr val="FA9744"/>
                </a:solidFill>
                <a:cs typeface="+mn-ea"/>
                <a:sym typeface="+mn-lt"/>
              </a:rPr>
              <a:t>/</a:t>
            </a:r>
            <a:r>
              <a:rPr lang="zh-CN" altLang="en-US" sz="3600" dirty="0">
                <a:solidFill>
                  <a:srgbClr val="FA9744"/>
                </a:solidFill>
                <a:cs typeface="+mn-ea"/>
                <a:sym typeface="+mn-lt"/>
              </a:rPr>
              <a:t>酒店服务行业</a:t>
            </a:r>
            <a:endParaRPr lang="en-US" altLang="zh-CN" sz="3600" dirty="0">
              <a:solidFill>
                <a:srgbClr val="FA9744"/>
              </a:solidFill>
              <a:cs typeface="+mn-ea"/>
              <a:sym typeface="+mn-lt"/>
            </a:endParaRPr>
          </a:p>
        </p:txBody>
      </p:sp>
      <p:grpSp>
        <p:nvGrpSpPr>
          <p:cNvPr id="24" name="组合 23">
            <a:extLst>
              <a:ext uri="{FF2B5EF4-FFF2-40B4-BE49-F238E27FC236}">
                <a16:creationId xmlns="" xmlns:a16="http://schemas.microsoft.com/office/drawing/2014/main" id="{B55D658B-7CD7-B878-BF59-5999C735ADC2}"/>
              </a:ext>
            </a:extLst>
          </p:cNvPr>
          <p:cNvGrpSpPr/>
          <p:nvPr/>
        </p:nvGrpSpPr>
        <p:grpSpPr>
          <a:xfrm rot="5400000">
            <a:off x="10934082" y="508131"/>
            <a:ext cx="138458" cy="337826"/>
            <a:chOff x="318977" y="311889"/>
            <a:chExt cx="184298" cy="538716"/>
          </a:xfrm>
        </p:grpSpPr>
        <p:cxnSp>
          <p:nvCxnSpPr>
            <p:cNvPr id="23" name="直接连接符 22">
              <a:extLst>
                <a:ext uri="{FF2B5EF4-FFF2-40B4-BE49-F238E27FC236}">
                  <a16:creationId xmlns="" xmlns:a16="http://schemas.microsoft.com/office/drawing/2014/main" id="{C52AC049-D138-862F-004C-E874D3D42813}"/>
                </a:ext>
              </a:extLst>
            </p:cNvPr>
            <p:cNvCxnSpPr>
              <a:cxnSpLocks/>
            </p:cNvCxnSpPr>
            <p:nvPr/>
          </p:nvCxnSpPr>
          <p:spPr>
            <a:xfrm>
              <a:off x="318977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7" name="直接连接符 1196">
              <a:extLst>
                <a:ext uri="{FF2B5EF4-FFF2-40B4-BE49-F238E27FC236}">
                  <a16:creationId xmlns="" xmlns:a16="http://schemas.microsoft.com/office/drawing/2014/main" id="{BD8CE8A5-432B-04D4-2313-318799019BB9}"/>
                </a:ext>
              </a:extLst>
            </p:cNvPr>
            <p:cNvCxnSpPr>
              <a:cxnSpLocks/>
            </p:cNvCxnSpPr>
            <p:nvPr/>
          </p:nvCxnSpPr>
          <p:spPr>
            <a:xfrm>
              <a:off x="411126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8" name="直接连接符 1197">
              <a:extLst>
                <a:ext uri="{FF2B5EF4-FFF2-40B4-BE49-F238E27FC236}">
                  <a16:creationId xmlns="" xmlns:a16="http://schemas.microsoft.com/office/drawing/2014/main" id="{2E581E57-EE59-C4D9-63C4-8ED1437F9464}"/>
                </a:ext>
              </a:extLst>
            </p:cNvPr>
            <p:cNvCxnSpPr>
              <a:cxnSpLocks/>
            </p:cNvCxnSpPr>
            <p:nvPr/>
          </p:nvCxnSpPr>
          <p:spPr>
            <a:xfrm>
              <a:off x="503275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组合 28">
            <a:extLst>
              <a:ext uri="{FF2B5EF4-FFF2-40B4-BE49-F238E27FC236}">
                <a16:creationId xmlns="" xmlns:a16="http://schemas.microsoft.com/office/drawing/2014/main" id="{28EBFAE9-2DDD-B1EC-1EB3-F4FDC19BE010}"/>
              </a:ext>
            </a:extLst>
          </p:cNvPr>
          <p:cNvGrpSpPr/>
          <p:nvPr/>
        </p:nvGrpSpPr>
        <p:grpSpPr>
          <a:xfrm>
            <a:off x="7424838" y="2394686"/>
            <a:ext cx="187506" cy="93923"/>
            <a:chOff x="8862450" y="1221692"/>
            <a:chExt cx="598538" cy="299812"/>
          </a:xfrm>
        </p:grpSpPr>
        <p:sp>
          <p:nvSpPr>
            <p:cNvPr id="28" name="任意多边形: 形状 27">
              <a:extLst>
                <a:ext uri="{FF2B5EF4-FFF2-40B4-BE49-F238E27FC236}">
                  <a16:creationId xmlns="" xmlns:a16="http://schemas.microsoft.com/office/drawing/2014/main" id="{641C96AA-3285-B597-5E98-27F39FF99384}"/>
                </a:ext>
              </a:extLst>
            </p:cNvPr>
            <p:cNvSpPr/>
            <p:nvPr/>
          </p:nvSpPr>
          <p:spPr>
            <a:xfrm>
              <a:off x="9195603" y="1221693"/>
              <a:ext cx="265385" cy="299811"/>
            </a:xfrm>
            <a:custGeom>
              <a:avLst/>
              <a:gdLst>
                <a:gd name="connsiteX0" fmla="*/ 38143 w 265385"/>
                <a:gd name="connsiteY0" fmla="*/ 3467 h 299811"/>
                <a:gd name="connsiteX1" fmla="*/ 252742 w 265385"/>
                <a:gd name="connsiteY1" fmla="*/ 127934 h 299811"/>
                <a:gd name="connsiteX2" fmla="*/ 252742 w 265385"/>
                <a:gd name="connsiteY2" fmla="*/ 171878 h 299811"/>
                <a:gd name="connsiteX3" fmla="*/ 38143 w 265385"/>
                <a:gd name="connsiteY3" fmla="*/ 296345 h 299811"/>
                <a:gd name="connsiteX4" fmla="*/ 0 w 265385"/>
                <a:gd name="connsiteY4" fmla="*/ 274373 h 299811"/>
                <a:gd name="connsiteX5" fmla="*/ 0 w 265385"/>
                <a:gd name="connsiteY5" fmla="*/ 25439 h 299811"/>
                <a:gd name="connsiteX6" fmla="*/ 38143 w 265385"/>
                <a:gd name="connsiteY6" fmla="*/ 3467 h 29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385" h="299811">
                  <a:moveTo>
                    <a:pt x="38143" y="3467"/>
                  </a:moveTo>
                  <a:lnTo>
                    <a:pt x="252742" y="127934"/>
                  </a:lnTo>
                  <a:cubicBezTo>
                    <a:pt x="269600" y="137712"/>
                    <a:pt x="269600" y="162100"/>
                    <a:pt x="252742" y="171878"/>
                  </a:cubicBezTo>
                  <a:lnTo>
                    <a:pt x="38143" y="296345"/>
                  </a:lnTo>
                  <a:cubicBezTo>
                    <a:pt x="21208" y="306167"/>
                    <a:pt x="0" y="293951"/>
                    <a:pt x="0" y="274373"/>
                  </a:cubicBezTo>
                  <a:lnTo>
                    <a:pt x="0" y="25439"/>
                  </a:lnTo>
                  <a:cubicBezTo>
                    <a:pt x="0" y="5861"/>
                    <a:pt x="21208" y="-6355"/>
                    <a:pt x="38143" y="3467"/>
                  </a:cubicBezTo>
                </a:path>
              </a:pathLst>
            </a:cu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1203" name="任意多边形: 形状 1202">
              <a:extLst>
                <a:ext uri="{FF2B5EF4-FFF2-40B4-BE49-F238E27FC236}">
                  <a16:creationId xmlns="" xmlns:a16="http://schemas.microsoft.com/office/drawing/2014/main" id="{579FEB39-8723-EEA5-FAD0-1CA1BDDE2440}"/>
                </a:ext>
              </a:extLst>
            </p:cNvPr>
            <p:cNvSpPr/>
            <p:nvPr/>
          </p:nvSpPr>
          <p:spPr>
            <a:xfrm>
              <a:off x="8862450" y="1221692"/>
              <a:ext cx="265385" cy="299811"/>
            </a:xfrm>
            <a:custGeom>
              <a:avLst/>
              <a:gdLst>
                <a:gd name="connsiteX0" fmla="*/ 38143 w 265385"/>
                <a:gd name="connsiteY0" fmla="*/ 3467 h 299811"/>
                <a:gd name="connsiteX1" fmla="*/ 252742 w 265385"/>
                <a:gd name="connsiteY1" fmla="*/ 127934 h 299811"/>
                <a:gd name="connsiteX2" fmla="*/ 252742 w 265385"/>
                <a:gd name="connsiteY2" fmla="*/ 171878 h 299811"/>
                <a:gd name="connsiteX3" fmla="*/ 38143 w 265385"/>
                <a:gd name="connsiteY3" fmla="*/ 296345 h 299811"/>
                <a:gd name="connsiteX4" fmla="*/ 0 w 265385"/>
                <a:gd name="connsiteY4" fmla="*/ 274373 h 299811"/>
                <a:gd name="connsiteX5" fmla="*/ 0 w 265385"/>
                <a:gd name="connsiteY5" fmla="*/ 25439 h 299811"/>
                <a:gd name="connsiteX6" fmla="*/ 38143 w 265385"/>
                <a:gd name="connsiteY6" fmla="*/ 3467 h 29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385" h="299811">
                  <a:moveTo>
                    <a:pt x="38143" y="3467"/>
                  </a:moveTo>
                  <a:lnTo>
                    <a:pt x="252742" y="127934"/>
                  </a:lnTo>
                  <a:cubicBezTo>
                    <a:pt x="269600" y="137712"/>
                    <a:pt x="269600" y="162100"/>
                    <a:pt x="252742" y="171878"/>
                  </a:cubicBezTo>
                  <a:lnTo>
                    <a:pt x="38143" y="296345"/>
                  </a:lnTo>
                  <a:cubicBezTo>
                    <a:pt x="21208" y="306167"/>
                    <a:pt x="0" y="293951"/>
                    <a:pt x="0" y="274373"/>
                  </a:cubicBezTo>
                  <a:lnTo>
                    <a:pt x="0" y="25439"/>
                  </a:lnTo>
                  <a:cubicBezTo>
                    <a:pt x="0" y="5861"/>
                    <a:pt x="21208" y="-6355"/>
                    <a:pt x="38143" y="3467"/>
                  </a:cubicBezTo>
                </a:path>
              </a:pathLst>
            </a:cu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204" name="文本框 1203">
            <a:extLst>
              <a:ext uri="{FF2B5EF4-FFF2-40B4-BE49-F238E27FC236}">
                <a16:creationId xmlns="" xmlns:a16="http://schemas.microsoft.com/office/drawing/2014/main" id="{61A98996-3EE0-19DD-DDA4-B3F3FAECE8CF}"/>
              </a:ext>
            </a:extLst>
          </p:cNvPr>
          <p:cNvSpPr txBox="1"/>
          <p:nvPr/>
        </p:nvSpPr>
        <p:spPr>
          <a:xfrm>
            <a:off x="668898" y="476989"/>
            <a:ext cx="18584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000" dirty="0">
                <a:cs typeface="+mn-ea"/>
                <a:sym typeface="+mn-lt"/>
              </a:rPr>
              <a:t>INDUCTION TRAINING FOR NEW EMPLOYEES</a:t>
            </a:r>
            <a:endParaRPr lang="zh-CN" altLang="en-US" sz="1000" dirty="0">
              <a:cs typeface="+mn-ea"/>
              <a:sym typeface="+mn-lt"/>
            </a:endParaRPr>
          </a:p>
        </p:txBody>
      </p:sp>
      <p:sp>
        <p:nvSpPr>
          <p:cNvPr id="1205" name="文本框 1204">
            <a:extLst>
              <a:ext uri="{FF2B5EF4-FFF2-40B4-BE49-F238E27FC236}">
                <a16:creationId xmlns="" xmlns:a16="http://schemas.microsoft.com/office/drawing/2014/main" id="{A3581448-8371-F616-6800-C40B125FE56E}"/>
              </a:ext>
            </a:extLst>
          </p:cNvPr>
          <p:cNvSpPr txBox="1"/>
          <p:nvPr/>
        </p:nvSpPr>
        <p:spPr>
          <a:xfrm>
            <a:off x="2613890" y="6151091"/>
            <a:ext cx="696422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1100" dirty="0">
                <a:solidFill>
                  <a:srgbClr val="FA9744"/>
                </a:solidFill>
                <a:cs typeface="+mn-ea"/>
                <a:sym typeface="+mn-lt"/>
              </a:rPr>
              <a:t>质量至真</a:t>
            </a:r>
            <a:r>
              <a:rPr lang="en-US" altLang="zh-CN" sz="11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100" dirty="0">
                <a:solidFill>
                  <a:srgbClr val="FA9744"/>
                </a:solidFill>
                <a:cs typeface="+mn-ea"/>
                <a:sym typeface="+mn-lt"/>
              </a:rPr>
              <a:t>服务至诚</a:t>
            </a:r>
            <a:r>
              <a:rPr lang="en-US" altLang="zh-CN" sz="11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100" dirty="0">
                <a:solidFill>
                  <a:srgbClr val="FA9744"/>
                </a:solidFill>
                <a:cs typeface="+mn-ea"/>
                <a:sym typeface="+mn-lt"/>
              </a:rPr>
              <a:t>团结一致</a:t>
            </a:r>
            <a:r>
              <a:rPr lang="en-US" altLang="zh-CN" sz="11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100" dirty="0">
                <a:solidFill>
                  <a:srgbClr val="FA9744"/>
                </a:solidFill>
                <a:cs typeface="+mn-ea"/>
                <a:sym typeface="+mn-lt"/>
              </a:rPr>
              <a:t>荣辱与共</a:t>
            </a:r>
          </a:p>
        </p:txBody>
      </p:sp>
      <p:grpSp>
        <p:nvGrpSpPr>
          <p:cNvPr id="17" name="组合 16">
            <a:extLst>
              <a:ext uri="{FF2B5EF4-FFF2-40B4-BE49-F238E27FC236}">
                <a16:creationId xmlns="" xmlns:a16="http://schemas.microsoft.com/office/drawing/2014/main" id="{0E73F5BC-370D-B5DA-0145-538A52BCEF9D}"/>
              </a:ext>
            </a:extLst>
          </p:cNvPr>
          <p:cNvGrpSpPr/>
          <p:nvPr/>
        </p:nvGrpSpPr>
        <p:grpSpPr>
          <a:xfrm>
            <a:off x="7640738" y="2394686"/>
            <a:ext cx="187506" cy="93923"/>
            <a:chOff x="8862450" y="1221692"/>
            <a:chExt cx="598538" cy="299812"/>
          </a:xfrm>
        </p:grpSpPr>
        <p:sp>
          <p:nvSpPr>
            <p:cNvPr id="18" name="任意多边形: 形状 17">
              <a:extLst>
                <a:ext uri="{FF2B5EF4-FFF2-40B4-BE49-F238E27FC236}">
                  <a16:creationId xmlns="" xmlns:a16="http://schemas.microsoft.com/office/drawing/2014/main" id="{6494D3A2-9C51-EBD0-8879-F3C91A8A6B8E}"/>
                </a:ext>
              </a:extLst>
            </p:cNvPr>
            <p:cNvSpPr/>
            <p:nvPr/>
          </p:nvSpPr>
          <p:spPr>
            <a:xfrm>
              <a:off x="9195603" y="1221693"/>
              <a:ext cx="265385" cy="299811"/>
            </a:xfrm>
            <a:custGeom>
              <a:avLst/>
              <a:gdLst>
                <a:gd name="connsiteX0" fmla="*/ 38143 w 265385"/>
                <a:gd name="connsiteY0" fmla="*/ 3467 h 299811"/>
                <a:gd name="connsiteX1" fmla="*/ 252742 w 265385"/>
                <a:gd name="connsiteY1" fmla="*/ 127934 h 299811"/>
                <a:gd name="connsiteX2" fmla="*/ 252742 w 265385"/>
                <a:gd name="connsiteY2" fmla="*/ 171878 h 299811"/>
                <a:gd name="connsiteX3" fmla="*/ 38143 w 265385"/>
                <a:gd name="connsiteY3" fmla="*/ 296345 h 299811"/>
                <a:gd name="connsiteX4" fmla="*/ 0 w 265385"/>
                <a:gd name="connsiteY4" fmla="*/ 274373 h 299811"/>
                <a:gd name="connsiteX5" fmla="*/ 0 w 265385"/>
                <a:gd name="connsiteY5" fmla="*/ 25439 h 299811"/>
                <a:gd name="connsiteX6" fmla="*/ 38143 w 265385"/>
                <a:gd name="connsiteY6" fmla="*/ 3467 h 29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385" h="299811">
                  <a:moveTo>
                    <a:pt x="38143" y="3467"/>
                  </a:moveTo>
                  <a:lnTo>
                    <a:pt x="252742" y="127934"/>
                  </a:lnTo>
                  <a:cubicBezTo>
                    <a:pt x="269600" y="137712"/>
                    <a:pt x="269600" y="162100"/>
                    <a:pt x="252742" y="171878"/>
                  </a:cubicBezTo>
                  <a:lnTo>
                    <a:pt x="38143" y="296345"/>
                  </a:lnTo>
                  <a:cubicBezTo>
                    <a:pt x="21208" y="306167"/>
                    <a:pt x="0" y="293951"/>
                    <a:pt x="0" y="274373"/>
                  </a:cubicBezTo>
                  <a:lnTo>
                    <a:pt x="0" y="25439"/>
                  </a:lnTo>
                  <a:cubicBezTo>
                    <a:pt x="0" y="5861"/>
                    <a:pt x="21208" y="-6355"/>
                    <a:pt x="38143" y="3467"/>
                  </a:cubicBezTo>
                </a:path>
              </a:pathLst>
            </a:cu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="" xmlns:a16="http://schemas.microsoft.com/office/drawing/2014/main" id="{06F4EB5C-44CB-A76F-482E-6AA2BA129646}"/>
                </a:ext>
              </a:extLst>
            </p:cNvPr>
            <p:cNvSpPr/>
            <p:nvPr/>
          </p:nvSpPr>
          <p:spPr>
            <a:xfrm>
              <a:off x="8862450" y="1221692"/>
              <a:ext cx="265385" cy="299811"/>
            </a:xfrm>
            <a:custGeom>
              <a:avLst/>
              <a:gdLst>
                <a:gd name="connsiteX0" fmla="*/ 38143 w 265385"/>
                <a:gd name="connsiteY0" fmla="*/ 3467 h 299811"/>
                <a:gd name="connsiteX1" fmla="*/ 252742 w 265385"/>
                <a:gd name="connsiteY1" fmla="*/ 127934 h 299811"/>
                <a:gd name="connsiteX2" fmla="*/ 252742 w 265385"/>
                <a:gd name="connsiteY2" fmla="*/ 171878 h 299811"/>
                <a:gd name="connsiteX3" fmla="*/ 38143 w 265385"/>
                <a:gd name="connsiteY3" fmla="*/ 296345 h 299811"/>
                <a:gd name="connsiteX4" fmla="*/ 0 w 265385"/>
                <a:gd name="connsiteY4" fmla="*/ 274373 h 299811"/>
                <a:gd name="connsiteX5" fmla="*/ 0 w 265385"/>
                <a:gd name="connsiteY5" fmla="*/ 25439 h 299811"/>
                <a:gd name="connsiteX6" fmla="*/ 38143 w 265385"/>
                <a:gd name="connsiteY6" fmla="*/ 3467 h 29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385" h="299811">
                  <a:moveTo>
                    <a:pt x="38143" y="3467"/>
                  </a:moveTo>
                  <a:lnTo>
                    <a:pt x="252742" y="127934"/>
                  </a:lnTo>
                  <a:cubicBezTo>
                    <a:pt x="269600" y="137712"/>
                    <a:pt x="269600" y="162100"/>
                    <a:pt x="252742" y="171878"/>
                  </a:cubicBezTo>
                  <a:lnTo>
                    <a:pt x="38143" y="296345"/>
                  </a:lnTo>
                  <a:cubicBezTo>
                    <a:pt x="21208" y="306167"/>
                    <a:pt x="0" y="293951"/>
                    <a:pt x="0" y="274373"/>
                  </a:cubicBezTo>
                  <a:lnTo>
                    <a:pt x="0" y="25439"/>
                  </a:lnTo>
                  <a:cubicBezTo>
                    <a:pt x="0" y="5861"/>
                    <a:pt x="21208" y="-6355"/>
                    <a:pt x="38143" y="3467"/>
                  </a:cubicBezTo>
                </a:path>
              </a:pathLst>
            </a:cu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156C9E5B-BB2C-F33E-5268-8EF34DF606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5300" y="1663700"/>
            <a:ext cx="39624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03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1" y="183431"/>
            <a:ext cx="3201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仪容仪表规范</a:t>
            </a:r>
          </a:p>
        </p:txBody>
      </p:sp>
      <p:grpSp>
        <p:nvGrpSpPr>
          <p:cNvPr id="169" name="组合 168">
            <a:extLst>
              <a:ext uri="{FF2B5EF4-FFF2-40B4-BE49-F238E27FC236}">
                <a16:creationId xmlns="" xmlns:a16="http://schemas.microsoft.com/office/drawing/2014/main" id="{DDE14A90-5B0D-9895-C37D-B419B558A9C2}"/>
              </a:ext>
            </a:extLst>
          </p:cNvPr>
          <p:cNvGrpSpPr/>
          <p:nvPr/>
        </p:nvGrpSpPr>
        <p:grpSpPr>
          <a:xfrm>
            <a:off x="5182191" y="1766369"/>
            <a:ext cx="5257209" cy="3624923"/>
            <a:chOff x="686391" y="1410769"/>
            <a:chExt cx="5257209" cy="3624923"/>
          </a:xfrm>
        </p:grpSpPr>
        <p:grpSp>
          <p:nvGrpSpPr>
            <p:cNvPr id="170" name="组合 169">
              <a:extLst>
                <a:ext uri="{FF2B5EF4-FFF2-40B4-BE49-F238E27FC236}">
                  <a16:creationId xmlns="" xmlns:a16="http://schemas.microsoft.com/office/drawing/2014/main" id="{F2CA8410-BA59-A39A-4C8B-3435680B33D5}"/>
                </a:ext>
              </a:extLst>
            </p:cNvPr>
            <p:cNvGrpSpPr/>
            <p:nvPr/>
          </p:nvGrpSpPr>
          <p:grpSpPr>
            <a:xfrm>
              <a:off x="686391" y="1410769"/>
              <a:ext cx="1827054" cy="507544"/>
              <a:chOff x="951379" y="1692921"/>
              <a:chExt cx="1827054" cy="507544"/>
            </a:xfrm>
          </p:grpSpPr>
          <p:grpSp>
            <p:nvGrpSpPr>
              <p:cNvPr id="172" name="组合 171">
                <a:extLst>
                  <a:ext uri="{FF2B5EF4-FFF2-40B4-BE49-F238E27FC236}">
                    <a16:creationId xmlns="" xmlns:a16="http://schemas.microsoft.com/office/drawing/2014/main" id="{2DE2A3B4-29DC-BFA8-AB72-66C19884B88E}"/>
                  </a:ext>
                </a:extLst>
              </p:cNvPr>
              <p:cNvGrpSpPr/>
              <p:nvPr/>
            </p:nvGrpSpPr>
            <p:grpSpPr>
              <a:xfrm>
                <a:off x="951379" y="1692921"/>
                <a:ext cx="1827054" cy="507544"/>
                <a:chOff x="4968240" y="1788934"/>
                <a:chExt cx="2255520" cy="507544"/>
              </a:xfrm>
            </p:grpSpPr>
            <p:sp>
              <p:nvSpPr>
                <p:cNvPr id="174" name="矩形: 圆角 173">
                  <a:extLst>
                    <a:ext uri="{FF2B5EF4-FFF2-40B4-BE49-F238E27FC236}">
                      <a16:creationId xmlns="" xmlns:a16="http://schemas.microsoft.com/office/drawing/2014/main" id="{65EC2B1F-6B29-522C-700A-A38B3027601E}"/>
                    </a:ext>
                  </a:extLst>
                </p:cNvPr>
                <p:cNvSpPr/>
                <p:nvPr/>
              </p:nvSpPr>
              <p:spPr>
                <a:xfrm>
                  <a:off x="4968240" y="1788934"/>
                  <a:ext cx="2255520" cy="50754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A458C"/>
                </a:solidFill>
                <a:ln w="31750">
                  <a:gradFill>
                    <a:gsLst>
                      <a:gs pos="0">
                        <a:schemeClr val="accent5">
                          <a:lumMod val="20000"/>
                          <a:lumOff val="80000"/>
                        </a:schemeClr>
                      </a:gs>
                      <a:gs pos="100000">
                        <a:schemeClr val="accent1">
                          <a:lumMod val="13000"/>
                          <a:lumOff val="87000"/>
                        </a:schemeClr>
                      </a:gs>
                    </a:gsLst>
                    <a:lin ang="5400000" scaled="1"/>
                  </a:gradFill>
                </a:ln>
                <a:effectLst>
                  <a:outerShdw blurRad="139700" dist="114300" dir="2700000" algn="tl" rotWithShape="0">
                    <a:srgbClr val="2A458C">
                      <a:alpha val="9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>
                    <a:cs typeface="+mn-ea"/>
                    <a:sym typeface="+mn-lt"/>
                  </a:endParaRPr>
                </a:p>
              </p:txBody>
            </p:sp>
            <p:sp>
              <p:nvSpPr>
                <p:cNvPr id="175" name="文本框 174">
                  <a:extLst>
                    <a:ext uri="{FF2B5EF4-FFF2-40B4-BE49-F238E27FC236}">
                      <a16:creationId xmlns="" xmlns:a16="http://schemas.microsoft.com/office/drawing/2014/main" id="{98225ADA-DB41-A619-D866-37A6B5970BD9}"/>
                    </a:ext>
                  </a:extLst>
                </p:cNvPr>
                <p:cNvSpPr txBox="1"/>
                <p:nvPr/>
              </p:nvSpPr>
              <p:spPr>
                <a:xfrm>
                  <a:off x="5335747" y="1868051"/>
                  <a:ext cx="1520506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zh-CN" altLang="en-US" sz="20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制  服</a:t>
                  </a:r>
                </a:p>
              </p:txBody>
            </p:sp>
          </p:grpSp>
          <p:sp>
            <p:nvSpPr>
              <p:cNvPr id="173" name="任意多边形: 形状 172">
                <a:extLst>
                  <a:ext uri="{FF2B5EF4-FFF2-40B4-BE49-F238E27FC236}">
                    <a16:creationId xmlns="" xmlns:a16="http://schemas.microsoft.com/office/drawing/2014/main" id="{43560D72-6636-78FC-02AC-D1864254FE40}"/>
                  </a:ext>
                </a:extLst>
              </p:cNvPr>
              <p:cNvSpPr/>
              <p:nvPr/>
            </p:nvSpPr>
            <p:spPr>
              <a:xfrm>
                <a:off x="1249073" y="1870101"/>
                <a:ext cx="135594" cy="153184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71" name="文本框 170">
              <a:extLst>
                <a:ext uri="{FF2B5EF4-FFF2-40B4-BE49-F238E27FC236}">
                  <a16:creationId xmlns="" xmlns:a16="http://schemas.microsoft.com/office/drawing/2014/main" id="{1F15EA12-1D70-97C2-7255-9CF5A3631516}"/>
                </a:ext>
              </a:extLst>
            </p:cNvPr>
            <p:cNvSpPr txBox="1"/>
            <p:nvPr/>
          </p:nvSpPr>
          <p:spPr>
            <a:xfrm>
              <a:off x="862130" y="2075971"/>
              <a:ext cx="5081470" cy="29597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25000"/>
                </a:lnSpc>
                <a:spcBef>
                  <a:spcPts val="1200"/>
                </a:spcBef>
                <a:buFont typeface="Arial" panose="020B0604020202020204" pitchFamily="34" charset="0"/>
                <a:buChar char="•"/>
              </a:pPr>
              <a:r>
                <a:rPr lang="zh-CN" altLang="en-US" dirty="0">
                  <a:cs typeface="+mn-ea"/>
                  <a:sym typeface="+mn-lt"/>
                </a:rPr>
                <a:t>上岗前检查制服是否有菜汁、油渍，扣子是否齐全，衣裤是否有漏缝、破边。</a:t>
              </a:r>
            </a:p>
            <a:p>
              <a:pPr marL="285750" indent="-285750">
                <a:lnSpc>
                  <a:spcPct val="125000"/>
                </a:lnSpc>
                <a:spcBef>
                  <a:spcPts val="1200"/>
                </a:spcBef>
                <a:buFont typeface="Arial" panose="020B0604020202020204" pitchFamily="34" charset="0"/>
                <a:buChar char="•"/>
              </a:pPr>
              <a:r>
                <a:rPr lang="zh-CN" altLang="en-US" dirty="0">
                  <a:cs typeface="+mn-ea"/>
                  <a:sym typeface="+mn-lt"/>
                </a:rPr>
                <a:t>工号牌端正戴在指定位置。</a:t>
              </a:r>
            </a:p>
            <a:p>
              <a:pPr marL="285750" indent="-285750">
                <a:lnSpc>
                  <a:spcPct val="125000"/>
                </a:lnSpc>
                <a:spcBef>
                  <a:spcPts val="1200"/>
                </a:spcBef>
                <a:buFont typeface="Arial" panose="020B0604020202020204" pitchFamily="34" charset="0"/>
                <a:buChar char="•"/>
              </a:pPr>
              <a:r>
                <a:rPr lang="zh-CN" altLang="en-US" dirty="0">
                  <a:cs typeface="+mn-ea"/>
                  <a:sym typeface="+mn-lt"/>
                </a:rPr>
                <a:t>男生穿黑色袜子，女生穿肉色袜子，袜口不能露在裤子外（七分工装除外）</a:t>
              </a:r>
            </a:p>
            <a:p>
              <a:pPr marL="285750" indent="-285750">
                <a:lnSpc>
                  <a:spcPct val="125000"/>
                </a:lnSpc>
                <a:spcBef>
                  <a:spcPts val="1200"/>
                </a:spcBef>
                <a:buFont typeface="Arial" panose="020B0604020202020204" pitchFamily="34" charset="0"/>
                <a:buChar char="•"/>
              </a:pPr>
              <a:r>
                <a:rPr lang="zh-CN" altLang="en-US" dirty="0">
                  <a:cs typeface="+mn-ea"/>
                  <a:sym typeface="+mn-lt"/>
                </a:rPr>
                <a:t>鞋为黑色布鞋或皮鞋，要求保持干净、光亮、鞋上无污渍。</a:t>
              </a:r>
            </a:p>
          </p:txBody>
        </p:sp>
      </p:grpSp>
      <p:sp>
        <p:nvSpPr>
          <p:cNvPr id="177" name="文本框 176">
            <a:extLst>
              <a:ext uri="{FF2B5EF4-FFF2-40B4-BE49-F238E27FC236}">
                <a16:creationId xmlns="" xmlns:a16="http://schemas.microsoft.com/office/drawing/2014/main" id="{5BBBFC40-D5B2-01A4-8801-09B6F911D70E}"/>
              </a:ext>
            </a:extLst>
          </p:cNvPr>
          <p:cNvSpPr txBox="1"/>
          <p:nvPr/>
        </p:nvSpPr>
        <p:spPr>
          <a:xfrm>
            <a:off x="645457" y="1832243"/>
            <a:ext cx="3902742" cy="75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1800" dirty="0">
                <a:solidFill>
                  <a:srgbClr val="2A458C"/>
                </a:solidFill>
                <a:cs typeface="+mn-ea"/>
                <a:sym typeface="+mn-lt"/>
              </a:rPr>
              <a:t>穿指定制服</a:t>
            </a:r>
          </a:p>
          <a:p>
            <a:pPr algn="ctr">
              <a:lnSpc>
                <a:spcPct val="125000"/>
              </a:lnSpc>
            </a:pPr>
            <a:r>
              <a:rPr lang="zh-CN" altLang="en-US" sz="1800" dirty="0">
                <a:solidFill>
                  <a:srgbClr val="2A458C"/>
                </a:solidFill>
                <a:cs typeface="+mn-ea"/>
                <a:sym typeface="+mn-lt"/>
              </a:rPr>
              <a:t>保持整洁、干净、挺括、完好</a:t>
            </a:r>
          </a:p>
        </p:txBody>
      </p:sp>
      <p:cxnSp>
        <p:nvCxnSpPr>
          <p:cNvPr id="181" name="直接连接符 180">
            <a:extLst>
              <a:ext uri="{FF2B5EF4-FFF2-40B4-BE49-F238E27FC236}">
                <a16:creationId xmlns="" xmlns:a16="http://schemas.microsoft.com/office/drawing/2014/main" id="{11954A04-6331-82A0-D226-B6DBCF02C731}"/>
              </a:ext>
            </a:extLst>
          </p:cNvPr>
          <p:cNvCxnSpPr/>
          <p:nvPr/>
        </p:nvCxnSpPr>
        <p:spPr>
          <a:xfrm>
            <a:off x="5479885" y="5697220"/>
            <a:ext cx="5942495" cy="0"/>
          </a:xfrm>
          <a:prstGeom prst="line">
            <a:avLst/>
          </a:prstGeom>
          <a:ln w="34925">
            <a:solidFill>
              <a:srgbClr val="EFF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98D10132-0A12-D5A2-CE96-06CCC5FCD6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2476500"/>
            <a:ext cx="3124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3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1" y="183431"/>
            <a:ext cx="3201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仪容仪表规范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2DAABBE4-16C7-BB69-3ACA-65330A8E3FB0}"/>
              </a:ext>
            </a:extLst>
          </p:cNvPr>
          <p:cNvGrpSpPr/>
          <p:nvPr/>
        </p:nvGrpSpPr>
        <p:grpSpPr>
          <a:xfrm>
            <a:off x="5461590" y="1359890"/>
            <a:ext cx="5462950" cy="1804839"/>
            <a:chOff x="686390" y="1410769"/>
            <a:chExt cx="5462950" cy="1804839"/>
          </a:xfrm>
        </p:grpSpPr>
        <p:grpSp>
          <p:nvGrpSpPr>
            <p:cNvPr id="8" name="组合 7">
              <a:extLst>
                <a:ext uri="{FF2B5EF4-FFF2-40B4-BE49-F238E27FC236}">
                  <a16:creationId xmlns="" xmlns:a16="http://schemas.microsoft.com/office/drawing/2014/main" id="{F96CB923-C0A3-E627-BEA6-6E31893FDA25}"/>
                </a:ext>
              </a:extLst>
            </p:cNvPr>
            <p:cNvGrpSpPr/>
            <p:nvPr/>
          </p:nvGrpSpPr>
          <p:grpSpPr>
            <a:xfrm>
              <a:off x="686390" y="1410769"/>
              <a:ext cx="2102529" cy="507544"/>
              <a:chOff x="951378" y="1692921"/>
              <a:chExt cx="2102529" cy="507544"/>
            </a:xfrm>
          </p:grpSpPr>
          <p:grpSp>
            <p:nvGrpSpPr>
              <p:cNvPr id="10" name="组合 9">
                <a:extLst>
                  <a:ext uri="{FF2B5EF4-FFF2-40B4-BE49-F238E27FC236}">
                    <a16:creationId xmlns="" xmlns:a16="http://schemas.microsoft.com/office/drawing/2014/main" id="{D35C047E-4FE9-D0C0-1C68-F107DC2ADDA4}"/>
                  </a:ext>
                </a:extLst>
              </p:cNvPr>
              <p:cNvGrpSpPr/>
              <p:nvPr/>
            </p:nvGrpSpPr>
            <p:grpSpPr>
              <a:xfrm>
                <a:off x="951378" y="1692921"/>
                <a:ext cx="2102529" cy="507544"/>
                <a:chOff x="4968239" y="1788934"/>
                <a:chExt cx="2595597" cy="507544"/>
              </a:xfrm>
            </p:grpSpPr>
            <p:sp>
              <p:nvSpPr>
                <p:cNvPr id="12" name="矩形: 圆角 11">
                  <a:extLst>
                    <a:ext uri="{FF2B5EF4-FFF2-40B4-BE49-F238E27FC236}">
                      <a16:creationId xmlns="" xmlns:a16="http://schemas.microsoft.com/office/drawing/2014/main" id="{2DE553D8-7390-416C-E767-8DFB601AE201}"/>
                    </a:ext>
                  </a:extLst>
                </p:cNvPr>
                <p:cNvSpPr/>
                <p:nvPr/>
              </p:nvSpPr>
              <p:spPr>
                <a:xfrm>
                  <a:off x="4968239" y="1788934"/>
                  <a:ext cx="2595597" cy="50754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A458C"/>
                </a:solidFill>
                <a:ln w="31750">
                  <a:gradFill>
                    <a:gsLst>
                      <a:gs pos="0">
                        <a:schemeClr val="accent5">
                          <a:lumMod val="20000"/>
                          <a:lumOff val="80000"/>
                        </a:schemeClr>
                      </a:gs>
                      <a:gs pos="100000">
                        <a:schemeClr val="accent1">
                          <a:lumMod val="13000"/>
                          <a:lumOff val="87000"/>
                        </a:schemeClr>
                      </a:gs>
                    </a:gsLst>
                    <a:lin ang="5400000" scaled="1"/>
                  </a:gradFill>
                </a:ln>
                <a:effectLst>
                  <a:outerShdw blurRad="139700" dist="114300" dir="2700000" algn="tl" rotWithShape="0">
                    <a:srgbClr val="2A458C">
                      <a:alpha val="9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>
                    <a:cs typeface="+mn-ea"/>
                    <a:sym typeface="+mn-lt"/>
                  </a:endParaRPr>
                </a:p>
              </p:txBody>
            </p:sp>
            <p:sp>
              <p:nvSpPr>
                <p:cNvPr id="13" name="文本框 12">
                  <a:extLst>
                    <a:ext uri="{FF2B5EF4-FFF2-40B4-BE49-F238E27FC236}">
                      <a16:creationId xmlns="" xmlns:a16="http://schemas.microsoft.com/office/drawing/2014/main" id="{57888671-61D9-4D5E-3AA1-A3436160B749}"/>
                    </a:ext>
                  </a:extLst>
                </p:cNvPr>
                <p:cNvSpPr txBox="1"/>
                <p:nvPr/>
              </p:nvSpPr>
              <p:spPr>
                <a:xfrm>
                  <a:off x="5558488" y="1851717"/>
                  <a:ext cx="1520506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zh-CN" altLang="en-US" sz="20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个人卫生</a:t>
                  </a:r>
                </a:p>
              </p:txBody>
            </p:sp>
          </p:grpSp>
          <p:sp>
            <p:nvSpPr>
              <p:cNvPr id="11" name="任意多边形: 形状 10">
                <a:extLst>
                  <a:ext uri="{FF2B5EF4-FFF2-40B4-BE49-F238E27FC236}">
                    <a16:creationId xmlns="" xmlns:a16="http://schemas.microsoft.com/office/drawing/2014/main" id="{68C34E57-4884-1E9C-F307-3A4F14937A9D}"/>
                  </a:ext>
                </a:extLst>
              </p:cNvPr>
              <p:cNvSpPr/>
              <p:nvPr/>
            </p:nvSpPr>
            <p:spPr>
              <a:xfrm>
                <a:off x="1249073" y="1870101"/>
                <a:ext cx="135594" cy="153184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9" name="文本框 8">
              <a:extLst>
                <a:ext uri="{FF2B5EF4-FFF2-40B4-BE49-F238E27FC236}">
                  <a16:creationId xmlns="" xmlns:a16="http://schemas.microsoft.com/office/drawing/2014/main" id="{AC67F159-7B47-6446-9D3D-D13A36EE3900}"/>
                </a:ext>
              </a:extLst>
            </p:cNvPr>
            <p:cNvSpPr txBox="1"/>
            <p:nvPr/>
          </p:nvSpPr>
          <p:spPr>
            <a:xfrm>
              <a:off x="876300" y="1969113"/>
              <a:ext cx="5273040" cy="12464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zh-CN" altLang="en-US" sz="2000" dirty="0">
                  <a:cs typeface="+mn-ea"/>
                  <a:sym typeface="+mn-lt"/>
                </a:rPr>
                <a:t>勤洗澡、勤换衣物、勤理发、保持身体无异味、工作前</a:t>
              </a:r>
              <a:r>
                <a:rPr lang="en-US" altLang="zh-CN" sz="2000" dirty="0">
                  <a:cs typeface="+mn-ea"/>
                  <a:sym typeface="+mn-lt"/>
                </a:rPr>
                <a:t>1</a:t>
              </a:r>
              <a:r>
                <a:rPr lang="zh-CN" altLang="en-US" sz="2000" dirty="0">
                  <a:cs typeface="+mn-ea"/>
                  <a:sym typeface="+mn-lt"/>
                </a:rPr>
                <a:t>小时内不能吃辛辣刺激、有异味的食物。</a:t>
              </a: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="" xmlns:a16="http://schemas.microsoft.com/office/drawing/2014/main" id="{60D1C13F-08AA-1A92-C2F6-6F5DA079D3AD}"/>
              </a:ext>
            </a:extLst>
          </p:cNvPr>
          <p:cNvGrpSpPr/>
          <p:nvPr/>
        </p:nvGrpSpPr>
        <p:grpSpPr>
          <a:xfrm>
            <a:off x="5461590" y="3556457"/>
            <a:ext cx="5462950" cy="2189560"/>
            <a:chOff x="686390" y="1410769"/>
            <a:chExt cx="5462950" cy="2189560"/>
          </a:xfrm>
        </p:grpSpPr>
        <p:grpSp>
          <p:nvGrpSpPr>
            <p:cNvPr id="15" name="组合 14">
              <a:extLst>
                <a:ext uri="{FF2B5EF4-FFF2-40B4-BE49-F238E27FC236}">
                  <a16:creationId xmlns="" xmlns:a16="http://schemas.microsoft.com/office/drawing/2014/main" id="{52F8B008-B47F-B0A9-38F2-4FB2B380C327}"/>
                </a:ext>
              </a:extLst>
            </p:cNvPr>
            <p:cNvGrpSpPr/>
            <p:nvPr/>
          </p:nvGrpSpPr>
          <p:grpSpPr>
            <a:xfrm>
              <a:off x="686390" y="1410769"/>
              <a:ext cx="2102529" cy="507544"/>
              <a:chOff x="951378" y="1692921"/>
              <a:chExt cx="2102529" cy="507544"/>
            </a:xfrm>
          </p:grpSpPr>
          <p:grpSp>
            <p:nvGrpSpPr>
              <p:cNvPr id="18" name="组合 17">
                <a:extLst>
                  <a:ext uri="{FF2B5EF4-FFF2-40B4-BE49-F238E27FC236}">
                    <a16:creationId xmlns="" xmlns:a16="http://schemas.microsoft.com/office/drawing/2014/main" id="{A2CE314E-13FE-7BEC-6306-29D418241CFE}"/>
                  </a:ext>
                </a:extLst>
              </p:cNvPr>
              <p:cNvGrpSpPr/>
              <p:nvPr/>
            </p:nvGrpSpPr>
            <p:grpSpPr>
              <a:xfrm>
                <a:off x="951378" y="1692921"/>
                <a:ext cx="2102529" cy="507544"/>
                <a:chOff x="4968239" y="1788934"/>
                <a:chExt cx="2595597" cy="507544"/>
              </a:xfrm>
            </p:grpSpPr>
            <p:sp>
              <p:nvSpPr>
                <p:cNvPr id="20" name="矩形: 圆角 19">
                  <a:extLst>
                    <a:ext uri="{FF2B5EF4-FFF2-40B4-BE49-F238E27FC236}">
                      <a16:creationId xmlns="" xmlns:a16="http://schemas.microsoft.com/office/drawing/2014/main" id="{0D7D9A87-8678-4655-CDB4-85CD43280F69}"/>
                    </a:ext>
                  </a:extLst>
                </p:cNvPr>
                <p:cNvSpPr/>
                <p:nvPr/>
              </p:nvSpPr>
              <p:spPr>
                <a:xfrm>
                  <a:off x="4968239" y="1788934"/>
                  <a:ext cx="2595597" cy="50754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A458C"/>
                </a:solidFill>
                <a:ln w="31750">
                  <a:gradFill>
                    <a:gsLst>
                      <a:gs pos="0">
                        <a:schemeClr val="accent5">
                          <a:lumMod val="20000"/>
                          <a:lumOff val="80000"/>
                        </a:schemeClr>
                      </a:gs>
                      <a:gs pos="100000">
                        <a:schemeClr val="accent1">
                          <a:lumMod val="13000"/>
                          <a:lumOff val="87000"/>
                        </a:schemeClr>
                      </a:gs>
                    </a:gsLst>
                    <a:lin ang="5400000" scaled="1"/>
                  </a:gradFill>
                </a:ln>
                <a:effectLst>
                  <a:outerShdw blurRad="139700" dist="114300" dir="2700000" algn="tl" rotWithShape="0">
                    <a:srgbClr val="2A458C">
                      <a:alpha val="9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文本框 20">
                  <a:extLst>
                    <a:ext uri="{FF2B5EF4-FFF2-40B4-BE49-F238E27FC236}">
                      <a16:creationId xmlns="" xmlns:a16="http://schemas.microsoft.com/office/drawing/2014/main" id="{47834ADB-6692-0D41-2D6B-A205366FE8E2}"/>
                    </a:ext>
                  </a:extLst>
                </p:cNvPr>
                <p:cNvSpPr txBox="1"/>
                <p:nvPr/>
              </p:nvSpPr>
              <p:spPr>
                <a:xfrm>
                  <a:off x="5558488" y="1851717"/>
                  <a:ext cx="1520506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zh-CN" altLang="en-US" sz="20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修饰避人</a:t>
                  </a:r>
                </a:p>
              </p:txBody>
            </p:sp>
          </p:grpSp>
          <p:sp>
            <p:nvSpPr>
              <p:cNvPr id="19" name="任意多边形: 形状 18">
                <a:extLst>
                  <a:ext uri="{FF2B5EF4-FFF2-40B4-BE49-F238E27FC236}">
                    <a16:creationId xmlns="" xmlns:a16="http://schemas.microsoft.com/office/drawing/2014/main" id="{DFF6B746-4A69-8429-4F89-648013BF515A}"/>
                  </a:ext>
                </a:extLst>
              </p:cNvPr>
              <p:cNvSpPr/>
              <p:nvPr/>
            </p:nvSpPr>
            <p:spPr>
              <a:xfrm>
                <a:off x="1249073" y="1870101"/>
                <a:ext cx="135594" cy="153184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7" name="文本框 16">
              <a:extLst>
                <a:ext uri="{FF2B5EF4-FFF2-40B4-BE49-F238E27FC236}">
                  <a16:creationId xmlns="" xmlns:a16="http://schemas.microsoft.com/office/drawing/2014/main" id="{B8781FC0-21FD-808B-1254-A72F2215B034}"/>
                </a:ext>
              </a:extLst>
            </p:cNvPr>
            <p:cNvSpPr txBox="1"/>
            <p:nvPr/>
          </p:nvSpPr>
          <p:spPr>
            <a:xfrm>
              <a:off x="876300" y="1969113"/>
              <a:ext cx="5273040" cy="16312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zh-CN" altLang="en-US" sz="2000" dirty="0">
                  <a:cs typeface="+mn-ea"/>
                  <a:sym typeface="+mn-lt"/>
                </a:rPr>
                <a:t>化妆在幕后进行。不雅动作（提裤子、整理内衣、照镜子、涂口红、修指甲、补妆、挖鼻孔、剔牙缝、拉丝袜等）须避开客人到更衣区进行。</a:t>
              </a:r>
            </a:p>
          </p:txBody>
        </p:sp>
      </p:grpSp>
      <p:pic>
        <p:nvPicPr>
          <p:cNvPr id="4" name="图片 3">
            <a:extLst>
              <a:ext uri="{FF2B5EF4-FFF2-40B4-BE49-F238E27FC236}">
                <a16:creationId xmlns="" xmlns:a16="http://schemas.microsoft.com/office/drawing/2014/main" id="{9A1BDD7E-D882-36F9-5D33-762E8256E2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" y="1498600"/>
            <a:ext cx="44196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>
            <a:extLst>
              <a:ext uri="{FF2B5EF4-FFF2-40B4-BE49-F238E27FC236}">
                <a16:creationId xmlns="" xmlns:a16="http://schemas.microsoft.com/office/drawing/2014/main" id="{06B532CF-77D9-93BE-9A06-5DC54B3E917B}"/>
              </a:ext>
            </a:extLst>
          </p:cNvPr>
          <p:cNvSpPr txBox="1"/>
          <p:nvPr/>
        </p:nvSpPr>
        <p:spPr>
          <a:xfrm>
            <a:off x="5979394" y="3018871"/>
            <a:ext cx="415838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400" b="1" dirty="0">
                <a:solidFill>
                  <a:srgbClr val="2A458C"/>
                </a:solidFill>
                <a:cs typeface="+mn-ea"/>
                <a:sym typeface="+mn-lt"/>
              </a:rPr>
              <a:t>服务准则和要素</a:t>
            </a:r>
          </a:p>
        </p:txBody>
      </p:sp>
      <p:grpSp>
        <p:nvGrpSpPr>
          <p:cNvPr id="34" name="组合 33">
            <a:extLst>
              <a:ext uri="{FF2B5EF4-FFF2-40B4-BE49-F238E27FC236}">
                <a16:creationId xmlns="" xmlns:a16="http://schemas.microsoft.com/office/drawing/2014/main" id="{CE1FE918-A6CA-1877-A2E6-08272F014187}"/>
              </a:ext>
            </a:extLst>
          </p:cNvPr>
          <p:cNvGrpSpPr/>
          <p:nvPr/>
        </p:nvGrpSpPr>
        <p:grpSpPr>
          <a:xfrm>
            <a:off x="10134698" y="2879306"/>
            <a:ext cx="982762" cy="1000715"/>
            <a:chOff x="1221558" y="4586659"/>
            <a:chExt cx="720000" cy="733153"/>
          </a:xfrm>
        </p:grpSpPr>
        <p:sp>
          <p:nvSpPr>
            <p:cNvPr id="35" name="矩形: 圆角 34">
              <a:extLst>
                <a:ext uri="{FF2B5EF4-FFF2-40B4-BE49-F238E27FC236}">
                  <a16:creationId xmlns="" xmlns:a16="http://schemas.microsoft.com/office/drawing/2014/main" id="{EE8E626C-F0B9-AE48-055F-58BE16A27E1F}"/>
                </a:ext>
              </a:extLst>
            </p:cNvPr>
            <p:cNvSpPr/>
            <p:nvPr/>
          </p:nvSpPr>
          <p:spPr>
            <a:xfrm>
              <a:off x="1221558" y="4586659"/>
              <a:ext cx="720000" cy="720000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36" name="文本框 35">
              <a:extLst>
                <a:ext uri="{FF2B5EF4-FFF2-40B4-BE49-F238E27FC236}">
                  <a16:creationId xmlns="" xmlns:a16="http://schemas.microsoft.com/office/drawing/2014/main" id="{3AE44989-9B80-A55C-2A4A-23DC9C549099}"/>
                </a:ext>
              </a:extLst>
            </p:cNvPr>
            <p:cNvSpPr txBox="1"/>
            <p:nvPr/>
          </p:nvSpPr>
          <p:spPr>
            <a:xfrm>
              <a:off x="1336041" y="4643354"/>
              <a:ext cx="491845" cy="6764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5400" dirty="0">
                  <a:solidFill>
                    <a:schemeClr val="bg1"/>
                  </a:solidFill>
                  <a:cs typeface="+mn-ea"/>
                  <a:sym typeface="+mn-lt"/>
                </a:rPr>
                <a:t>3</a:t>
              </a:r>
              <a:endParaRPr lang="zh-CN" altLang="en-US" sz="5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7" name="文本框 36">
            <a:extLst>
              <a:ext uri="{FF2B5EF4-FFF2-40B4-BE49-F238E27FC236}">
                <a16:creationId xmlns="" xmlns:a16="http://schemas.microsoft.com/office/drawing/2014/main" id="{8BB9B705-035E-3395-ED1D-C6CD1F8F90ED}"/>
              </a:ext>
            </a:extLst>
          </p:cNvPr>
          <p:cNvSpPr txBox="1"/>
          <p:nvPr/>
        </p:nvSpPr>
        <p:spPr>
          <a:xfrm>
            <a:off x="2301240" y="1941659"/>
            <a:ext cx="29565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质量至真   服务至诚</a:t>
            </a:r>
            <a:endParaRPr lang="en-US" altLang="zh-CN" sz="1600" dirty="0">
              <a:solidFill>
                <a:srgbClr val="FA9744"/>
              </a:solidFill>
              <a:cs typeface="+mn-ea"/>
              <a:sym typeface="+mn-lt"/>
            </a:endParaRPr>
          </a:p>
          <a:p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团结一致   荣辱与共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="" xmlns:a16="http://schemas.microsoft.com/office/drawing/2014/main" id="{91F65B80-2B7A-0A07-C96A-3AD34C1F5C68}"/>
              </a:ext>
            </a:extLst>
          </p:cNvPr>
          <p:cNvSpPr txBox="1"/>
          <p:nvPr/>
        </p:nvSpPr>
        <p:spPr>
          <a:xfrm>
            <a:off x="5979394" y="3933645"/>
            <a:ext cx="532436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质量至真</a:t>
            </a:r>
            <a:r>
              <a:rPr lang="en-US" altLang="zh-CN" sz="14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服务至诚</a:t>
            </a:r>
            <a:r>
              <a:rPr lang="en-US" altLang="zh-CN" sz="14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团结一致</a:t>
            </a:r>
            <a:r>
              <a:rPr lang="en-US" altLang="zh-CN" sz="14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荣辱与共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="" xmlns:a16="http://schemas.microsoft.com/office/drawing/2014/main" id="{CE6F5375-3F48-365C-651C-A2A3B4B107BD}"/>
              </a:ext>
            </a:extLst>
          </p:cNvPr>
          <p:cNvSpPr txBox="1"/>
          <p:nvPr/>
        </p:nvSpPr>
        <p:spPr>
          <a:xfrm>
            <a:off x="9948397" y="2438397"/>
            <a:ext cx="13553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en-US" altLang="zh-CN" dirty="0">
                <a:solidFill>
                  <a:srgbClr val="2A458C"/>
                </a:solidFill>
                <a:cs typeface="+mn-ea"/>
                <a:sym typeface="+mn-lt"/>
              </a:rPr>
              <a:t>PART</a:t>
            </a:r>
            <a:endParaRPr lang="zh-CN" altLang="en-US" dirty="0">
              <a:solidFill>
                <a:srgbClr val="2A458C"/>
              </a:solidFill>
              <a:cs typeface="+mn-ea"/>
              <a:sym typeface="+mn-lt"/>
            </a:endParaRPr>
          </a:p>
        </p:txBody>
      </p:sp>
      <p:cxnSp>
        <p:nvCxnSpPr>
          <p:cNvPr id="40" name="直接连接符 39">
            <a:extLst>
              <a:ext uri="{FF2B5EF4-FFF2-40B4-BE49-F238E27FC236}">
                <a16:creationId xmlns="" xmlns:a16="http://schemas.microsoft.com/office/drawing/2014/main" id="{BAE02A25-2565-BE96-2063-14254271FDB5}"/>
              </a:ext>
            </a:extLst>
          </p:cNvPr>
          <p:cNvCxnSpPr>
            <a:cxnSpLocks/>
          </p:cNvCxnSpPr>
          <p:nvPr/>
        </p:nvCxnSpPr>
        <p:spPr>
          <a:xfrm>
            <a:off x="6305550" y="4583611"/>
            <a:ext cx="4802232" cy="0"/>
          </a:xfrm>
          <a:prstGeom prst="line">
            <a:avLst/>
          </a:prstGeom>
          <a:ln w="22225">
            <a:solidFill>
              <a:srgbClr val="EFF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组合 40">
            <a:extLst>
              <a:ext uri="{FF2B5EF4-FFF2-40B4-BE49-F238E27FC236}">
                <a16:creationId xmlns="" xmlns:a16="http://schemas.microsoft.com/office/drawing/2014/main" id="{38504722-D6AE-80D8-FC0E-9FD8A7FD1264}"/>
              </a:ext>
            </a:extLst>
          </p:cNvPr>
          <p:cNvGrpSpPr/>
          <p:nvPr/>
        </p:nvGrpSpPr>
        <p:grpSpPr>
          <a:xfrm rot="5400000">
            <a:off x="10934082" y="508131"/>
            <a:ext cx="138458" cy="337826"/>
            <a:chOff x="318977" y="311889"/>
            <a:chExt cx="184298" cy="538716"/>
          </a:xfrm>
        </p:grpSpPr>
        <p:cxnSp>
          <p:nvCxnSpPr>
            <p:cNvPr id="42" name="直接连接符 41">
              <a:extLst>
                <a:ext uri="{FF2B5EF4-FFF2-40B4-BE49-F238E27FC236}">
                  <a16:creationId xmlns="" xmlns:a16="http://schemas.microsoft.com/office/drawing/2014/main" id="{14697719-6EB8-6682-981C-2003F10DF598}"/>
                </a:ext>
              </a:extLst>
            </p:cNvPr>
            <p:cNvCxnSpPr>
              <a:cxnSpLocks/>
            </p:cNvCxnSpPr>
            <p:nvPr/>
          </p:nvCxnSpPr>
          <p:spPr>
            <a:xfrm>
              <a:off x="318977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>
              <a:extLst>
                <a:ext uri="{FF2B5EF4-FFF2-40B4-BE49-F238E27FC236}">
                  <a16:creationId xmlns="" xmlns:a16="http://schemas.microsoft.com/office/drawing/2014/main" id="{B14B360F-D9C5-88FE-176B-928D07666876}"/>
                </a:ext>
              </a:extLst>
            </p:cNvPr>
            <p:cNvCxnSpPr>
              <a:cxnSpLocks/>
            </p:cNvCxnSpPr>
            <p:nvPr/>
          </p:nvCxnSpPr>
          <p:spPr>
            <a:xfrm>
              <a:off x="411126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>
              <a:extLst>
                <a:ext uri="{FF2B5EF4-FFF2-40B4-BE49-F238E27FC236}">
                  <a16:creationId xmlns="" xmlns:a16="http://schemas.microsoft.com/office/drawing/2014/main" id="{070B132F-A979-2C9E-DFDE-1F908F3B780F}"/>
                </a:ext>
              </a:extLst>
            </p:cNvPr>
            <p:cNvCxnSpPr>
              <a:cxnSpLocks/>
            </p:cNvCxnSpPr>
            <p:nvPr/>
          </p:nvCxnSpPr>
          <p:spPr>
            <a:xfrm>
              <a:off x="503275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文本框 44">
            <a:extLst>
              <a:ext uri="{FF2B5EF4-FFF2-40B4-BE49-F238E27FC236}">
                <a16:creationId xmlns="" xmlns:a16="http://schemas.microsoft.com/office/drawing/2014/main" id="{C6AE5FF0-097F-0875-8BF9-2958EBB85F60}"/>
              </a:ext>
            </a:extLst>
          </p:cNvPr>
          <p:cNvSpPr txBox="1"/>
          <p:nvPr/>
        </p:nvSpPr>
        <p:spPr>
          <a:xfrm>
            <a:off x="668898" y="476989"/>
            <a:ext cx="18584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000" dirty="0">
                <a:cs typeface="+mn-ea"/>
                <a:sym typeface="+mn-lt"/>
              </a:rPr>
              <a:t>INDUCTION TRAINING FOR NEW EMPLOYEES</a:t>
            </a:r>
            <a:endParaRPr lang="zh-CN" altLang="en-US" sz="1000" dirty="0">
              <a:cs typeface="+mn-ea"/>
              <a:sym typeface="+mn-lt"/>
            </a:endParaRPr>
          </a:p>
        </p:txBody>
      </p:sp>
      <p:pic>
        <p:nvPicPr>
          <p:cNvPr id="46" name="图片 45">
            <a:extLst>
              <a:ext uri="{FF2B5EF4-FFF2-40B4-BE49-F238E27FC236}">
                <a16:creationId xmlns="" xmlns:a16="http://schemas.microsoft.com/office/drawing/2014/main" id="{839954B3-6E13-5147-9DF7-727B3D5160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DFBFB"/>
              </a:clrFrom>
              <a:clrTo>
                <a:srgbClr val="ED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51" y="2178323"/>
            <a:ext cx="5449080" cy="3405676"/>
          </a:xfrm>
          <a:prstGeom prst="rect">
            <a:avLst/>
          </a:prstGeom>
        </p:spPr>
      </p:pic>
      <p:sp>
        <p:nvSpPr>
          <p:cNvPr id="47" name="文本框 46">
            <a:extLst>
              <a:ext uri="{FF2B5EF4-FFF2-40B4-BE49-F238E27FC236}">
                <a16:creationId xmlns="" xmlns:a16="http://schemas.microsoft.com/office/drawing/2014/main" id="{FE7E83D0-13BD-9431-B48F-A636E051FA43}"/>
              </a:ext>
            </a:extLst>
          </p:cNvPr>
          <p:cNvSpPr txBox="1"/>
          <p:nvPr/>
        </p:nvSpPr>
        <p:spPr>
          <a:xfrm>
            <a:off x="668898" y="6227122"/>
            <a:ext cx="19074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新员工入职岗位培训</a:t>
            </a:r>
          </a:p>
        </p:txBody>
      </p:sp>
      <p:grpSp>
        <p:nvGrpSpPr>
          <p:cNvPr id="48" name="组合 47">
            <a:extLst>
              <a:ext uri="{FF2B5EF4-FFF2-40B4-BE49-F238E27FC236}">
                <a16:creationId xmlns="" xmlns:a16="http://schemas.microsoft.com/office/drawing/2014/main" id="{E169B076-871D-B965-0575-9318E5F2F4A2}"/>
              </a:ext>
            </a:extLst>
          </p:cNvPr>
          <p:cNvGrpSpPr/>
          <p:nvPr/>
        </p:nvGrpSpPr>
        <p:grpSpPr>
          <a:xfrm rot="10800000">
            <a:off x="10743418" y="6273534"/>
            <a:ext cx="428806" cy="93923"/>
            <a:chOff x="4059798" y="6333247"/>
            <a:chExt cx="428806" cy="93923"/>
          </a:xfrm>
        </p:grpSpPr>
        <p:grpSp>
          <p:nvGrpSpPr>
            <p:cNvPr id="49" name="组合 48">
              <a:extLst>
                <a:ext uri="{FF2B5EF4-FFF2-40B4-BE49-F238E27FC236}">
                  <a16:creationId xmlns="" xmlns:a16="http://schemas.microsoft.com/office/drawing/2014/main" id="{588105CB-A51E-74DE-A4B2-D7B48294BE2C}"/>
                </a:ext>
              </a:extLst>
            </p:cNvPr>
            <p:cNvGrpSpPr/>
            <p:nvPr/>
          </p:nvGrpSpPr>
          <p:grpSpPr>
            <a:xfrm>
              <a:off x="4059798" y="6333247"/>
              <a:ext cx="187506" cy="93923"/>
              <a:chOff x="8862450" y="1221692"/>
              <a:chExt cx="598538" cy="299812"/>
            </a:xfrm>
          </p:grpSpPr>
          <p:sp>
            <p:nvSpPr>
              <p:cNvPr id="53" name="任意多边形: 形状 52">
                <a:extLst>
                  <a:ext uri="{FF2B5EF4-FFF2-40B4-BE49-F238E27FC236}">
                    <a16:creationId xmlns="" xmlns:a16="http://schemas.microsoft.com/office/drawing/2014/main" id="{64007000-F573-E389-3401-12DD24AA379F}"/>
                  </a:ext>
                </a:extLst>
              </p:cNvPr>
              <p:cNvSpPr/>
              <p:nvPr/>
            </p:nvSpPr>
            <p:spPr>
              <a:xfrm>
                <a:off x="9195603" y="1221693"/>
                <a:ext cx="265385" cy="299811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rgbClr val="2A45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4" name="任意多边形: 形状 53">
                <a:extLst>
                  <a:ext uri="{FF2B5EF4-FFF2-40B4-BE49-F238E27FC236}">
                    <a16:creationId xmlns="" xmlns:a16="http://schemas.microsoft.com/office/drawing/2014/main" id="{B706B6F1-AD57-DC61-22A4-0A24CEC360DC}"/>
                  </a:ext>
                </a:extLst>
              </p:cNvPr>
              <p:cNvSpPr/>
              <p:nvPr/>
            </p:nvSpPr>
            <p:spPr>
              <a:xfrm>
                <a:off x="8862450" y="1221692"/>
                <a:ext cx="265385" cy="299811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rgbClr val="2A45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0" name="组合 49">
              <a:extLst>
                <a:ext uri="{FF2B5EF4-FFF2-40B4-BE49-F238E27FC236}">
                  <a16:creationId xmlns="" xmlns:a16="http://schemas.microsoft.com/office/drawing/2014/main" id="{14D34448-F4CE-53F2-BCF0-1C88BFA3CB02}"/>
                </a:ext>
              </a:extLst>
            </p:cNvPr>
            <p:cNvGrpSpPr/>
            <p:nvPr/>
          </p:nvGrpSpPr>
          <p:grpSpPr>
            <a:xfrm>
              <a:off x="4301098" y="6333247"/>
              <a:ext cx="187506" cy="93923"/>
              <a:chOff x="8862450" y="1221692"/>
              <a:chExt cx="598538" cy="299812"/>
            </a:xfrm>
          </p:grpSpPr>
          <p:sp>
            <p:nvSpPr>
              <p:cNvPr id="51" name="任意多边形: 形状 50">
                <a:extLst>
                  <a:ext uri="{FF2B5EF4-FFF2-40B4-BE49-F238E27FC236}">
                    <a16:creationId xmlns="" xmlns:a16="http://schemas.microsoft.com/office/drawing/2014/main" id="{19DD38E6-3366-59AC-5A81-46AFDF92D35D}"/>
                  </a:ext>
                </a:extLst>
              </p:cNvPr>
              <p:cNvSpPr/>
              <p:nvPr/>
            </p:nvSpPr>
            <p:spPr>
              <a:xfrm>
                <a:off x="9195603" y="1221693"/>
                <a:ext cx="265385" cy="299811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rgbClr val="2A45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任意多边形: 形状 51">
                <a:extLst>
                  <a:ext uri="{FF2B5EF4-FFF2-40B4-BE49-F238E27FC236}">
                    <a16:creationId xmlns="" xmlns:a16="http://schemas.microsoft.com/office/drawing/2014/main" id="{7ADC3BA5-EC81-13A3-EFA1-646767FC99BC}"/>
                  </a:ext>
                </a:extLst>
              </p:cNvPr>
              <p:cNvSpPr/>
              <p:nvPr/>
            </p:nvSpPr>
            <p:spPr>
              <a:xfrm>
                <a:off x="8862450" y="1221692"/>
                <a:ext cx="265385" cy="299811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rgbClr val="2A45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55" name="直接连接符 54">
            <a:extLst>
              <a:ext uri="{FF2B5EF4-FFF2-40B4-BE49-F238E27FC236}">
                <a16:creationId xmlns="" xmlns:a16="http://schemas.microsoft.com/office/drawing/2014/main" id="{3D811B71-FE40-D0D4-7B66-0C41E4A29611}"/>
              </a:ext>
            </a:extLst>
          </p:cNvPr>
          <p:cNvCxnSpPr>
            <a:cxnSpLocks/>
          </p:cNvCxnSpPr>
          <p:nvPr/>
        </p:nvCxnSpPr>
        <p:spPr>
          <a:xfrm>
            <a:off x="668898" y="6189022"/>
            <a:ext cx="10503326" cy="0"/>
          </a:xfrm>
          <a:prstGeom prst="line">
            <a:avLst/>
          </a:prstGeom>
          <a:ln>
            <a:solidFill>
              <a:srgbClr val="2A45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26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="" xmlns:a16="http://schemas.microsoft.com/office/drawing/2014/main" id="{07A6435D-06C9-F546-768F-0D7B364C0EDD}"/>
              </a:ext>
            </a:extLst>
          </p:cNvPr>
          <p:cNvSpPr/>
          <p:nvPr/>
        </p:nvSpPr>
        <p:spPr>
          <a:xfrm>
            <a:off x="297180" y="1409700"/>
            <a:ext cx="11361420" cy="4508762"/>
          </a:xfrm>
          <a:prstGeom prst="rect">
            <a:avLst/>
          </a:prstGeom>
          <a:solidFill>
            <a:srgbClr val="EFF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矩形: 圆角 9">
            <a:extLst>
              <a:ext uri="{FF2B5EF4-FFF2-40B4-BE49-F238E27FC236}">
                <a16:creationId xmlns="" xmlns:a16="http://schemas.microsoft.com/office/drawing/2014/main" id="{22F73BB4-2CD4-93C3-312D-3FDBBD2D4C2A}"/>
              </a:ext>
            </a:extLst>
          </p:cNvPr>
          <p:cNvSpPr/>
          <p:nvPr/>
        </p:nvSpPr>
        <p:spPr>
          <a:xfrm rot="5400000">
            <a:off x="8698377" y="2795123"/>
            <a:ext cx="3075082" cy="1574236"/>
          </a:xfrm>
          <a:prstGeom prst="roundRect">
            <a:avLst>
              <a:gd name="adj" fmla="val 50000"/>
            </a:avLst>
          </a:prstGeom>
          <a:solidFill>
            <a:srgbClr val="2A458C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1" y="183431"/>
            <a:ext cx="3201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服务准则和要素</a:t>
            </a:r>
          </a:p>
        </p:txBody>
      </p:sp>
      <p:sp>
        <p:nvSpPr>
          <p:cNvPr id="176" name="文本框 175">
            <a:extLst>
              <a:ext uri="{FF2B5EF4-FFF2-40B4-BE49-F238E27FC236}">
                <a16:creationId xmlns="" xmlns:a16="http://schemas.microsoft.com/office/drawing/2014/main" id="{D3A6BF35-8B50-7ABB-6838-29067BF1E6E0}"/>
              </a:ext>
            </a:extLst>
          </p:cNvPr>
          <p:cNvSpPr txBox="1"/>
          <p:nvPr/>
        </p:nvSpPr>
        <p:spPr>
          <a:xfrm>
            <a:off x="4769355" y="1671000"/>
            <a:ext cx="519303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2A458C"/>
                </a:solidFill>
                <a:cs typeface="+mn-ea"/>
                <a:sym typeface="+mn-lt"/>
              </a:rPr>
              <a:t>服务好一点，微笑多一点；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2A458C"/>
                </a:solidFill>
                <a:cs typeface="+mn-ea"/>
                <a:sym typeface="+mn-lt"/>
              </a:rPr>
              <a:t>协作好一点，做事多一点；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2A458C"/>
                </a:solidFill>
                <a:cs typeface="+mn-ea"/>
                <a:sym typeface="+mn-lt"/>
              </a:rPr>
              <a:t>态度好一点，沟通多一点；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2A458C"/>
                </a:solidFill>
                <a:cs typeface="+mn-ea"/>
                <a:sym typeface="+mn-lt"/>
              </a:rPr>
              <a:t>理解多一点，怨言少一点；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2A458C"/>
                </a:solidFill>
                <a:cs typeface="+mn-ea"/>
                <a:sym typeface="+mn-lt"/>
              </a:rPr>
              <a:t>肚量大一点，脾气少一点；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2A458C"/>
                </a:solidFill>
                <a:cs typeface="+mn-ea"/>
                <a:sym typeface="+mn-lt"/>
              </a:rPr>
              <a:t>行动快一点，效率高一点。</a:t>
            </a:r>
          </a:p>
        </p:txBody>
      </p:sp>
      <p:sp>
        <p:nvSpPr>
          <p:cNvPr id="180" name="文本框 179">
            <a:extLst>
              <a:ext uri="{FF2B5EF4-FFF2-40B4-BE49-F238E27FC236}">
                <a16:creationId xmlns="" xmlns:a16="http://schemas.microsoft.com/office/drawing/2014/main" id="{FC8DCC1D-69B6-0328-101E-E06A7B0D531F}"/>
              </a:ext>
            </a:extLst>
          </p:cNvPr>
          <p:cNvSpPr txBox="1"/>
          <p:nvPr/>
        </p:nvSpPr>
        <p:spPr>
          <a:xfrm>
            <a:off x="9538840" y="2928833"/>
            <a:ext cx="144399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cs typeface="+mn-ea"/>
                <a:sym typeface="+mn-lt"/>
              </a:rPr>
              <a:t>工作准则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="" xmlns:a16="http://schemas.microsoft.com/office/drawing/2014/main" id="{ADAE94CB-F236-2065-1051-6B6AE2A5B9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70" y="1866900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85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1" y="183431"/>
            <a:ext cx="3201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服务准则和要素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="" xmlns:a16="http://schemas.microsoft.com/office/drawing/2014/main" id="{60287363-56DB-A190-4092-C7D5081E496C}"/>
              </a:ext>
            </a:extLst>
          </p:cNvPr>
          <p:cNvSpPr txBox="1"/>
          <p:nvPr/>
        </p:nvSpPr>
        <p:spPr>
          <a:xfrm>
            <a:off x="3044190" y="1207117"/>
            <a:ext cx="61036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2A458C"/>
                </a:solidFill>
                <a:cs typeface="+mn-ea"/>
                <a:sym typeface="+mn-lt"/>
              </a:rPr>
              <a:t>服务</a:t>
            </a:r>
            <a:r>
              <a:rPr lang="en-US" altLang="zh-CN" sz="3200" b="1" dirty="0">
                <a:solidFill>
                  <a:srgbClr val="2A458C"/>
                </a:solidFill>
                <a:cs typeface="+mn-ea"/>
                <a:sym typeface="+mn-lt"/>
              </a:rPr>
              <a:t>4</a:t>
            </a:r>
            <a:r>
              <a:rPr lang="zh-CN" altLang="en-US" sz="3200" b="1" dirty="0">
                <a:solidFill>
                  <a:srgbClr val="2A458C"/>
                </a:solidFill>
                <a:cs typeface="+mn-ea"/>
                <a:sym typeface="+mn-lt"/>
              </a:rPr>
              <a:t>要素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="" xmlns:a16="http://schemas.microsoft.com/office/drawing/2014/main" id="{EF39AD4D-F2BD-975A-7504-0A51D3F31417}"/>
              </a:ext>
            </a:extLst>
          </p:cNvPr>
          <p:cNvGrpSpPr/>
          <p:nvPr/>
        </p:nvGrpSpPr>
        <p:grpSpPr>
          <a:xfrm>
            <a:off x="5610890" y="2121333"/>
            <a:ext cx="1747345" cy="1996961"/>
            <a:chOff x="771065" y="2010118"/>
            <a:chExt cx="1747345" cy="1996961"/>
          </a:xfrm>
        </p:grpSpPr>
        <p:grpSp>
          <p:nvGrpSpPr>
            <p:cNvPr id="8" name="组合 7">
              <a:extLst>
                <a:ext uri="{FF2B5EF4-FFF2-40B4-BE49-F238E27FC236}">
                  <a16:creationId xmlns="" xmlns:a16="http://schemas.microsoft.com/office/drawing/2014/main" id="{402C46C6-8FAD-0A5B-9D7A-42F23F570548}"/>
                </a:ext>
              </a:extLst>
            </p:cNvPr>
            <p:cNvGrpSpPr/>
            <p:nvPr/>
          </p:nvGrpSpPr>
          <p:grpSpPr>
            <a:xfrm>
              <a:off x="771065" y="2010118"/>
              <a:ext cx="1747345" cy="1996961"/>
              <a:chOff x="711287" y="2280122"/>
              <a:chExt cx="1747345" cy="1996961"/>
            </a:xfrm>
          </p:grpSpPr>
          <p:sp>
            <p:nvSpPr>
              <p:cNvPr id="6" name="任意多边形: 形状 5">
                <a:extLst>
                  <a:ext uri="{FF2B5EF4-FFF2-40B4-BE49-F238E27FC236}">
                    <a16:creationId xmlns="" xmlns:a16="http://schemas.microsoft.com/office/drawing/2014/main" id="{B753AC89-FF7F-D90E-BE55-5DBC348585D0}"/>
                  </a:ext>
                </a:extLst>
              </p:cNvPr>
              <p:cNvSpPr/>
              <p:nvPr/>
            </p:nvSpPr>
            <p:spPr>
              <a:xfrm rot="5400000">
                <a:off x="586479" y="2404930"/>
                <a:ext cx="1996961" cy="1747345"/>
              </a:xfrm>
              <a:custGeom>
                <a:avLst/>
                <a:gdLst>
                  <a:gd name="connsiteX0" fmla="*/ 13419 w 1996961"/>
                  <a:gd name="connsiteY0" fmla="*/ 816877 h 1747345"/>
                  <a:gd name="connsiteX1" fmla="*/ 386755 w 1996961"/>
                  <a:gd name="connsiteY1" fmla="*/ 70204 h 1747345"/>
                  <a:gd name="connsiteX2" fmla="*/ 500347 w 1996961"/>
                  <a:gd name="connsiteY2" fmla="*/ 0 h 1747345"/>
                  <a:gd name="connsiteX3" fmla="*/ 1496615 w 1996961"/>
                  <a:gd name="connsiteY3" fmla="*/ 0 h 1747345"/>
                  <a:gd name="connsiteX4" fmla="*/ 1610207 w 1996961"/>
                  <a:gd name="connsiteY4" fmla="*/ 70204 h 1747345"/>
                  <a:gd name="connsiteX5" fmla="*/ 1983543 w 1996961"/>
                  <a:gd name="connsiteY5" fmla="*/ 816877 h 1747345"/>
                  <a:gd name="connsiteX6" fmla="*/ 1983543 w 1996961"/>
                  <a:gd name="connsiteY6" fmla="*/ 930469 h 1747345"/>
                  <a:gd name="connsiteX7" fmla="*/ 1610207 w 1996961"/>
                  <a:gd name="connsiteY7" fmla="*/ 1677141 h 1747345"/>
                  <a:gd name="connsiteX8" fmla="*/ 1496615 w 1996961"/>
                  <a:gd name="connsiteY8" fmla="*/ 1747345 h 1747345"/>
                  <a:gd name="connsiteX9" fmla="*/ 500347 w 1996961"/>
                  <a:gd name="connsiteY9" fmla="*/ 1747345 h 1747345"/>
                  <a:gd name="connsiteX10" fmla="*/ 386755 w 1996961"/>
                  <a:gd name="connsiteY10" fmla="*/ 1677141 h 1747345"/>
                  <a:gd name="connsiteX11" fmla="*/ 13419 w 1996961"/>
                  <a:gd name="connsiteY11" fmla="*/ 930469 h 1747345"/>
                  <a:gd name="connsiteX12" fmla="*/ 13419 w 1996961"/>
                  <a:gd name="connsiteY12" fmla="*/ 816877 h 1747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996961" h="1747345">
                    <a:moveTo>
                      <a:pt x="13419" y="816877"/>
                    </a:moveTo>
                    <a:lnTo>
                      <a:pt x="386755" y="70204"/>
                    </a:lnTo>
                    <a:cubicBezTo>
                      <a:pt x="408273" y="27169"/>
                      <a:pt x="452233" y="0"/>
                      <a:pt x="500347" y="0"/>
                    </a:cubicBezTo>
                    <a:lnTo>
                      <a:pt x="1496615" y="0"/>
                    </a:lnTo>
                    <a:cubicBezTo>
                      <a:pt x="1544729" y="0"/>
                      <a:pt x="1588689" y="27169"/>
                      <a:pt x="1610207" y="70204"/>
                    </a:cubicBezTo>
                    <a:lnTo>
                      <a:pt x="1983543" y="816877"/>
                    </a:lnTo>
                    <a:cubicBezTo>
                      <a:pt x="2001434" y="852658"/>
                      <a:pt x="2001434" y="894688"/>
                      <a:pt x="1983543" y="930469"/>
                    </a:cubicBezTo>
                    <a:lnTo>
                      <a:pt x="1610207" y="1677141"/>
                    </a:lnTo>
                    <a:cubicBezTo>
                      <a:pt x="1588689" y="1720176"/>
                      <a:pt x="1544729" y="1747345"/>
                      <a:pt x="1496615" y="1747345"/>
                    </a:cubicBezTo>
                    <a:lnTo>
                      <a:pt x="500347" y="1747345"/>
                    </a:lnTo>
                    <a:cubicBezTo>
                      <a:pt x="452233" y="1747345"/>
                      <a:pt x="408273" y="1720176"/>
                      <a:pt x="386755" y="1677141"/>
                    </a:cubicBezTo>
                    <a:lnTo>
                      <a:pt x="13419" y="930469"/>
                    </a:lnTo>
                    <a:cubicBezTo>
                      <a:pt x="-4472" y="894688"/>
                      <a:pt x="-4472" y="852658"/>
                      <a:pt x="13419" y="816877"/>
                    </a:cubicBezTo>
                  </a:path>
                </a:pathLst>
              </a:cu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80" name="文本框 179">
                <a:extLst>
                  <a:ext uri="{FF2B5EF4-FFF2-40B4-BE49-F238E27FC236}">
                    <a16:creationId xmlns="" xmlns:a16="http://schemas.microsoft.com/office/drawing/2014/main" id="{FC8DCC1D-69B6-0328-101E-E06A7B0D531F}"/>
                  </a:ext>
                </a:extLst>
              </p:cNvPr>
              <p:cNvSpPr txBox="1"/>
              <p:nvPr/>
            </p:nvSpPr>
            <p:spPr>
              <a:xfrm>
                <a:off x="862964" y="2678437"/>
                <a:ext cx="144399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endParaRPr lang="zh-CN" altLang="en-US" sz="36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1" name="文本框 20">
              <a:extLst>
                <a:ext uri="{FF2B5EF4-FFF2-40B4-BE49-F238E27FC236}">
                  <a16:creationId xmlns="" xmlns:a16="http://schemas.microsoft.com/office/drawing/2014/main" id="{1BA13497-421D-A821-8D7A-397B98ED6B9B}"/>
                </a:ext>
              </a:extLst>
            </p:cNvPr>
            <p:cNvSpPr txBox="1"/>
            <p:nvPr/>
          </p:nvSpPr>
          <p:spPr>
            <a:xfrm>
              <a:off x="922742" y="2362266"/>
              <a:ext cx="1381616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温馨</a:t>
              </a:r>
              <a:endParaRPr lang="en-US" altLang="zh-CN" sz="24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有度的</a:t>
              </a:r>
              <a:endParaRPr lang="en-US" altLang="zh-CN" sz="24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3600" b="1" dirty="0">
                  <a:solidFill>
                    <a:schemeClr val="bg1"/>
                  </a:solidFill>
                  <a:cs typeface="+mn-ea"/>
                  <a:sym typeface="+mn-lt"/>
                </a:rPr>
                <a:t>微笑</a:t>
              </a: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="" xmlns:a16="http://schemas.microsoft.com/office/drawing/2014/main" id="{E9918141-431F-EF8D-A62B-2779EDD1066F}"/>
              </a:ext>
            </a:extLst>
          </p:cNvPr>
          <p:cNvGrpSpPr/>
          <p:nvPr/>
        </p:nvGrpSpPr>
        <p:grpSpPr>
          <a:xfrm>
            <a:off x="8109224" y="2121333"/>
            <a:ext cx="1747345" cy="1996961"/>
            <a:chOff x="771065" y="2010118"/>
            <a:chExt cx="1747345" cy="1996961"/>
          </a:xfrm>
        </p:grpSpPr>
        <p:grpSp>
          <p:nvGrpSpPr>
            <p:cNvPr id="24" name="组合 23">
              <a:extLst>
                <a:ext uri="{FF2B5EF4-FFF2-40B4-BE49-F238E27FC236}">
                  <a16:creationId xmlns="" xmlns:a16="http://schemas.microsoft.com/office/drawing/2014/main" id="{D7A303F2-B950-D1DC-2C17-85D73F25030B}"/>
                </a:ext>
              </a:extLst>
            </p:cNvPr>
            <p:cNvGrpSpPr/>
            <p:nvPr/>
          </p:nvGrpSpPr>
          <p:grpSpPr>
            <a:xfrm>
              <a:off x="771065" y="2010118"/>
              <a:ext cx="1747345" cy="1996961"/>
              <a:chOff x="711287" y="2280122"/>
              <a:chExt cx="1747345" cy="1996961"/>
            </a:xfrm>
          </p:grpSpPr>
          <p:sp>
            <p:nvSpPr>
              <p:cNvPr id="26" name="任意多边形: 形状 25">
                <a:extLst>
                  <a:ext uri="{FF2B5EF4-FFF2-40B4-BE49-F238E27FC236}">
                    <a16:creationId xmlns="" xmlns:a16="http://schemas.microsoft.com/office/drawing/2014/main" id="{999E40FD-2CC2-2927-167F-D97873A9C85F}"/>
                  </a:ext>
                </a:extLst>
              </p:cNvPr>
              <p:cNvSpPr/>
              <p:nvPr/>
            </p:nvSpPr>
            <p:spPr>
              <a:xfrm rot="5400000">
                <a:off x="586479" y="2404930"/>
                <a:ext cx="1996961" cy="1747345"/>
              </a:xfrm>
              <a:custGeom>
                <a:avLst/>
                <a:gdLst>
                  <a:gd name="connsiteX0" fmla="*/ 13419 w 1996961"/>
                  <a:gd name="connsiteY0" fmla="*/ 816877 h 1747345"/>
                  <a:gd name="connsiteX1" fmla="*/ 386755 w 1996961"/>
                  <a:gd name="connsiteY1" fmla="*/ 70204 h 1747345"/>
                  <a:gd name="connsiteX2" fmla="*/ 500347 w 1996961"/>
                  <a:gd name="connsiteY2" fmla="*/ 0 h 1747345"/>
                  <a:gd name="connsiteX3" fmla="*/ 1496615 w 1996961"/>
                  <a:gd name="connsiteY3" fmla="*/ 0 h 1747345"/>
                  <a:gd name="connsiteX4" fmla="*/ 1610207 w 1996961"/>
                  <a:gd name="connsiteY4" fmla="*/ 70204 h 1747345"/>
                  <a:gd name="connsiteX5" fmla="*/ 1983543 w 1996961"/>
                  <a:gd name="connsiteY5" fmla="*/ 816877 h 1747345"/>
                  <a:gd name="connsiteX6" fmla="*/ 1983543 w 1996961"/>
                  <a:gd name="connsiteY6" fmla="*/ 930469 h 1747345"/>
                  <a:gd name="connsiteX7" fmla="*/ 1610207 w 1996961"/>
                  <a:gd name="connsiteY7" fmla="*/ 1677141 h 1747345"/>
                  <a:gd name="connsiteX8" fmla="*/ 1496615 w 1996961"/>
                  <a:gd name="connsiteY8" fmla="*/ 1747345 h 1747345"/>
                  <a:gd name="connsiteX9" fmla="*/ 500347 w 1996961"/>
                  <a:gd name="connsiteY9" fmla="*/ 1747345 h 1747345"/>
                  <a:gd name="connsiteX10" fmla="*/ 386755 w 1996961"/>
                  <a:gd name="connsiteY10" fmla="*/ 1677141 h 1747345"/>
                  <a:gd name="connsiteX11" fmla="*/ 13419 w 1996961"/>
                  <a:gd name="connsiteY11" fmla="*/ 930469 h 1747345"/>
                  <a:gd name="connsiteX12" fmla="*/ 13419 w 1996961"/>
                  <a:gd name="connsiteY12" fmla="*/ 816877 h 1747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996961" h="1747345">
                    <a:moveTo>
                      <a:pt x="13419" y="816877"/>
                    </a:moveTo>
                    <a:lnTo>
                      <a:pt x="386755" y="70204"/>
                    </a:lnTo>
                    <a:cubicBezTo>
                      <a:pt x="408273" y="27169"/>
                      <a:pt x="452233" y="0"/>
                      <a:pt x="500347" y="0"/>
                    </a:cubicBezTo>
                    <a:lnTo>
                      <a:pt x="1496615" y="0"/>
                    </a:lnTo>
                    <a:cubicBezTo>
                      <a:pt x="1544729" y="0"/>
                      <a:pt x="1588689" y="27169"/>
                      <a:pt x="1610207" y="70204"/>
                    </a:cubicBezTo>
                    <a:lnTo>
                      <a:pt x="1983543" y="816877"/>
                    </a:lnTo>
                    <a:cubicBezTo>
                      <a:pt x="2001434" y="852658"/>
                      <a:pt x="2001434" y="894688"/>
                      <a:pt x="1983543" y="930469"/>
                    </a:cubicBezTo>
                    <a:lnTo>
                      <a:pt x="1610207" y="1677141"/>
                    </a:lnTo>
                    <a:cubicBezTo>
                      <a:pt x="1588689" y="1720176"/>
                      <a:pt x="1544729" y="1747345"/>
                      <a:pt x="1496615" y="1747345"/>
                    </a:cubicBezTo>
                    <a:lnTo>
                      <a:pt x="500347" y="1747345"/>
                    </a:lnTo>
                    <a:cubicBezTo>
                      <a:pt x="452233" y="1747345"/>
                      <a:pt x="408273" y="1720176"/>
                      <a:pt x="386755" y="1677141"/>
                    </a:cubicBezTo>
                    <a:lnTo>
                      <a:pt x="13419" y="930469"/>
                    </a:lnTo>
                    <a:cubicBezTo>
                      <a:pt x="-4472" y="894688"/>
                      <a:pt x="-4472" y="852658"/>
                      <a:pt x="13419" y="816877"/>
                    </a:cubicBezTo>
                  </a:path>
                </a:pathLst>
              </a:cu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27" name="文本框 26">
                <a:extLst>
                  <a:ext uri="{FF2B5EF4-FFF2-40B4-BE49-F238E27FC236}">
                    <a16:creationId xmlns="" xmlns:a16="http://schemas.microsoft.com/office/drawing/2014/main" id="{F9E88A67-2DE0-5D0B-37BC-D9ACCF4DB40E}"/>
                  </a:ext>
                </a:extLst>
              </p:cNvPr>
              <p:cNvSpPr txBox="1"/>
              <p:nvPr/>
            </p:nvSpPr>
            <p:spPr>
              <a:xfrm>
                <a:off x="862964" y="2678437"/>
                <a:ext cx="144399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endParaRPr lang="zh-CN" altLang="en-US" sz="36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5" name="文本框 24">
              <a:extLst>
                <a:ext uri="{FF2B5EF4-FFF2-40B4-BE49-F238E27FC236}">
                  <a16:creationId xmlns="" xmlns:a16="http://schemas.microsoft.com/office/drawing/2014/main" id="{C957FA51-B350-63DF-73FE-FC4F5D11C14E}"/>
                </a:ext>
              </a:extLst>
            </p:cNvPr>
            <p:cNvSpPr txBox="1"/>
            <p:nvPr/>
          </p:nvSpPr>
          <p:spPr>
            <a:xfrm>
              <a:off x="922742" y="2362266"/>
              <a:ext cx="1381616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友善</a:t>
              </a:r>
              <a:endParaRPr lang="en-US" altLang="zh-CN" sz="24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亲切的</a:t>
              </a:r>
              <a:endParaRPr lang="en-US" altLang="zh-CN" sz="24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3600" b="1" dirty="0">
                  <a:solidFill>
                    <a:schemeClr val="bg1"/>
                  </a:solidFill>
                  <a:cs typeface="+mn-ea"/>
                  <a:sym typeface="+mn-lt"/>
                </a:rPr>
                <a:t>眼神</a:t>
              </a: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="" xmlns:a16="http://schemas.microsoft.com/office/drawing/2014/main" id="{2FDCFC20-FD60-B486-A611-6C0138136102}"/>
              </a:ext>
            </a:extLst>
          </p:cNvPr>
          <p:cNvGrpSpPr/>
          <p:nvPr/>
        </p:nvGrpSpPr>
        <p:grpSpPr>
          <a:xfrm>
            <a:off x="6403858" y="3975533"/>
            <a:ext cx="1747345" cy="1996961"/>
            <a:chOff x="771065" y="2010118"/>
            <a:chExt cx="1747345" cy="1996961"/>
          </a:xfrm>
        </p:grpSpPr>
        <p:grpSp>
          <p:nvGrpSpPr>
            <p:cNvPr id="29" name="组合 28">
              <a:extLst>
                <a:ext uri="{FF2B5EF4-FFF2-40B4-BE49-F238E27FC236}">
                  <a16:creationId xmlns="" xmlns:a16="http://schemas.microsoft.com/office/drawing/2014/main" id="{F3FD4D5D-512E-2071-E05E-B3FAAB233D35}"/>
                </a:ext>
              </a:extLst>
            </p:cNvPr>
            <p:cNvGrpSpPr/>
            <p:nvPr/>
          </p:nvGrpSpPr>
          <p:grpSpPr>
            <a:xfrm>
              <a:off x="771065" y="2010118"/>
              <a:ext cx="1747345" cy="1996961"/>
              <a:chOff x="711287" y="2280122"/>
              <a:chExt cx="1747345" cy="1996961"/>
            </a:xfrm>
          </p:grpSpPr>
          <p:sp>
            <p:nvSpPr>
              <p:cNvPr id="31" name="任意多边形: 形状 30">
                <a:extLst>
                  <a:ext uri="{FF2B5EF4-FFF2-40B4-BE49-F238E27FC236}">
                    <a16:creationId xmlns="" xmlns:a16="http://schemas.microsoft.com/office/drawing/2014/main" id="{3DCDCE73-71AF-F11A-8603-783C10088363}"/>
                  </a:ext>
                </a:extLst>
              </p:cNvPr>
              <p:cNvSpPr/>
              <p:nvPr/>
            </p:nvSpPr>
            <p:spPr>
              <a:xfrm rot="5400000">
                <a:off x="586479" y="2404930"/>
                <a:ext cx="1996961" cy="1747345"/>
              </a:xfrm>
              <a:custGeom>
                <a:avLst/>
                <a:gdLst>
                  <a:gd name="connsiteX0" fmla="*/ 13419 w 1996961"/>
                  <a:gd name="connsiteY0" fmla="*/ 816877 h 1747345"/>
                  <a:gd name="connsiteX1" fmla="*/ 386755 w 1996961"/>
                  <a:gd name="connsiteY1" fmla="*/ 70204 h 1747345"/>
                  <a:gd name="connsiteX2" fmla="*/ 500347 w 1996961"/>
                  <a:gd name="connsiteY2" fmla="*/ 0 h 1747345"/>
                  <a:gd name="connsiteX3" fmla="*/ 1496615 w 1996961"/>
                  <a:gd name="connsiteY3" fmla="*/ 0 h 1747345"/>
                  <a:gd name="connsiteX4" fmla="*/ 1610207 w 1996961"/>
                  <a:gd name="connsiteY4" fmla="*/ 70204 h 1747345"/>
                  <a:gd name="connsiteX5" fmla="*/ 1983543 w 1996961"/>
                  <a:gd name="connsiteY5" fmla="*/ 816877 h 1747345"/>
                  <a:gd name="connsiteX6" fmla="*/ 1983543 w 1996961"/>
                  <a:gd name="connsiteY6" fmla="*/ 930469 h 1747345"/>
                  <a:gd name="connsiteX7" fmla="*/ 1610207 w 1996961"/>
                  <a:gd name="connsiteY7" fmla="*/ 1677141 h 1747345"/>
                  <a:gd name="connsiteX8" fmla="*/ 1496615 w 1996961"/>
                  <a:gd name="connsiteY8" fmla="*/ 1747345 h 1747345"/>
                  <a:gd name="connsiteX9" fmla="*/ 500347 w 1996961"/>
                  <a:gd name="connsiteY9" fmla="*/ 1747345 h 1747345"/>
                  <a:gd name="connsiteX10" fmla="*/ 386755 w 1996961"/>
                  <a:gd name="connsiteY10" fmla="*/ 1677141 h 1747345"/>
                  <a:gd name="connsiteX11" fmla="*/ 13419 w 1996961"/>
                  <a:gd name="connsiteY11" fmla="*/ 930469 h 1747345"/>
                  <a:gd name="connsiteX12" fmla="*/ 13419 w 1996961"/>
                  <a:gd name="connsiteY12" fmla="*/ 816877 h 1747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996961" h="1747345">
                    <a:moveTo>
                      <a:pt x="13419" y="816877"/>
                    </a:moveTo>
                    <a:lnTo>
                      <a:pt x="386755" y="70204"/>
                    </a:lnTo>
                    <a:cubicBezTo>
                      <a:pt x="408273" y="27169"/>
                      <a:pt x="452233" y="0"/>
                      <a:pt x="500347" y="0"/>
                    </a:cubicBezTo>
                    <a:lnTo>
                      <a:pt x="1496615" y="0"/>
                    </a:lnTo>
                    <a:cubicBezTo>
                      <a:pt x="1544729" y="0"/>
                      <a:pt x="1588689" y="27169"/>
                      <a:pt x="1610207" y="70204"/>
                    </a:cubicBezTo>
                    <a:lnTo>
                      <a:pt x="1983543" y="816877"/>
                    </a:lnTo>
                    <a:cubicBezTo>
                      <a:pt x="2001434" y="852658"/>
                      <a:pt x="2001434" y="894688"/>
                      <a:pt x="1983543" y="930469"/>
                    </a:cubicBezTo>
                    <a:lnTo>
                      <a:pt x="1610207" y="1677141"/>
                    </a:lnTo>
                    <a:cubicBezTo>
                      <a:pt x="1588689" y="1720176"/>
                      <a:pt x="1544729" y="1747345"/>
                      <a:pt x="1496615" y="1747345"/>
                    </a:cubicBezTo>
                    <a:lnTo>
                      <a:pt x="500347" y="1747345"/>
                    </a:lnTo>
                    <a:cubicBezTo>
                      <a:pt x="452233" y="1747345"/>
                      <a:pt x="408273" y="1720176"/>
                      <a:pt x="386755" y="1677141"/>
                    </a:cubicBezTo>
                    <a:lnTo>
                      <a:pt x="13419" y="930469"/>
                    </a:lnTo>
                    <a:cubicBezTo>
                      <a:pt x="-4472" y="894688"/>
                      <a:pt x="-4472" y="852658"/>
                      <a:pt x="13419" y="816877"/>
                    </a:cubicBezTo>
                  </a:path>
                </a:pathLst>
              </a:cu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32" name="文本框 31">
                <a:extLst>
                  <a:ext uri="{FF2B5EF4-FFF2-40B4-BE49-F238E27FC236}">
                    <a16:creationId xmlns="" xmlns:a16="http://schemas.microsoft.com/office/drawing/2014/main" id="{803DABAE-0BB4-5ED7-EAD6-A6F0F042095A}"/>
                  </a:ext>
                </a:extLst>
              </p:cNvPr>
              <p:cNvSpPr txBox="1"/>
              <p:nvPr/>
            </p:nvSpPr>
            <p:spPr>
              <a:xfrm>
                <a:off x="862964" y="2678437"/>
                <a:ext cx="144399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endParaRPr lang="zh-CN" altLang="en-US" sz="36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0" name="文本框 29">
              <a:extLst>
                <a:ext uri="{FF2B5EF4-FFF2-40B4-BE49-F238E27FC236}">
                  <a16:creationId xmlns="" xmlns:a16="http://schemas.microsoft.com/office/drawing/2014/main" id="{36033CB3-60FA-B26F-F249-AF1600CBA948}"/>
                </a:ext>
              </a:extLst>
            </p:cNvPr>
            <p:cNvSpPr txBox="1"/>
            <p:nvPr/>
          </p:nvSpPr>
          <p:spPr>
            <a:xfrm>
              <a:off x="922742" y="2362266"/>
              <a:ext cx="1381616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优美</a:t>
              </a:r>
              <a:endParaRPr lang="en-US" altLang="zh-CN" sz="24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动听的</a:t>
              </a:r>
              <a:r>
                <a:rPr lang="zh-CN" altLang="en-US" sz="3600" b="1" dirty="0">
                  <a:solidFill>
                    <a:schemeClr val="bg1"/>
                  </a:solidFill>
                  <a:cs typeface="+mn-ea"/>
                  <a:sym typeface="+mn-lt"/>
                </a:rPr>
                <a:t>语言</a:t>
              </a: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="" xmlns:a16="http://schemas.microsoft.com/office/drawing/2014/main" id="{7DF3B48A-4295-A28C-5AE9-370C992156C8}"/>
              </a:ext>
            </a:extLst>
          </p:cNvPr>
          <p:cNvGrpSpPr/>
          <p:nvPr/>
        </p:nvGrpSpPr>
        <p:grpSpPr>
          <a:xfrm>
            <a:off x="8902191" y="3975533"/>
            <a:ext cx="1747345" cy="1996961"/>
            <a:chOff x="771065" y="2010118"/>
            <a:chExt cx="1747345" cy="1996961"/>
          </a:xfrm>
        </p:grpSpPr>
        <p:grpSp>
          <p:nvGrpSpPr>
            <p:cNvPr id="34" name="组合 33">
              <a:extLst>
                <a:ext uri="{FF2B5EF4-FFF2-40B4-BE49-F238E27FC236}">
                  <a16:creationId xmlns="" xmlns:a16="http://schemas.microsoft.com/office/drawing/2014/main" id="{DA86BD66-47CA-E544-33F0-C27775EE6CFA}"/>
                </a:ext>
              </a:extLst>
            </p:cNvPr>
            <p:cNvGrpSpPr/>
            <p:nvPr/>
          </p:nvGrpSpPr>
          <p:grpSpPr>
            <a:xfrm>
              <a:off x="771065" y="2010118"/>
              <a:ext cx="1747345" cy="1996961"/>
              <a:chOff x="711287" y="2280122"/>
              <a:chExt cx="1747345" cy="1996961"/>
            </a:xfrm>
          </p:grpSpPr>
          <p:sp>
            <p:nvSpPr>
              <p:cNvPr id="36" name="任意多边形: 形状 35">
                <a:extLst>
                  <a:ext uri="{FF2B5EF4-FFF2-40B4-BE49-F238E27FC236}">
                    <a16:creationId xmlns="" xmlns:a16="http://schemas.microsoft.com/office/drawing/2014/main" id="{5288BFA5-E221-A7D5-A506-91B0DC3FBC16}"/>
                  </a:ext>
                </a:extLst>
              </p:cNvPr>
              <p:cNvSpPr/>
              <p:nvPr/>
            </p:nvSpPr>
            <p:spPr>
              <a:xfrm rot="5400000">
                <a:off x="586479" y="2404930"/>
                <a:ext cx="1996961" cy="1747345"/>
              </a:xfrm>
              <a:custGeom>
                <a:avLst/>
                <a:gdLst>
                  <a:gd name="connsiteX0" fmla="*/ 13419 w 1996961"/>
                  <a:gd name="connsiteY0" fmla="*/ 816877 h 1747345"/>
                  <a:gd name="connsiteX1" fmla="*/ 386755 w 1996961"/>
                  <a:gd name="connsiteY1" fmla="*/ 70204 h 1747345"/>
                  <a:gd name="connsiteX2" fmla="*/ 500347 w 1996961"/>
                  <a:gd name="connsiteY2" fmla="*/ 0 h 1747345"/>
                  <a:gd name="connsiteX3" fmla="*/ 1496615 w 1996961"/>
                  <a:gd name="connsiteY3" fmla="*/ 0 h 1747345"/>
                  <a:gd name="connsiteX4" fmla="*/ 1610207 w 1996961"/>
                  <a:gd name="connsiteY4" fmla="*/ 70204 h 1747345"/>
                  <a:gd name="connsiteX5" fmla="*/ 1983543 w 1996961"/>
                  <a:gd name="connsiteY5" fmla="*/ 816877 h 1747345"/>
                  <a:gd name="connsiteX6" fmla="*/ 1983543 w 1996961"/>
                  <a:gd name="connsiteY6" fmla="*/ 930469 h 1747345"/>
                  <a:gd name="connsiteX7" fmla="*/ 1610207 w 1996961"/>
                  <a:gd name="connsiteY7" fmla="*/ 1677141 h 1747345"/>
                  <a:gd name="connsiteX8" fmla="*/ 1496615 w 1996961"/>
                  <a:gd name="connsiteY8" fmla="*/ 1747345 h 1747345"/>
                  <a:gd name="connsiteX9" fmla="*/ 500347 w 1996961"/>
                  <a:gd name="connsiteY9" fmla="*/ 1747345 h 1747345"/>
                  <a:gd name="connsiteX10" fmla="*/ 386755 w 1996961"/>
                  <a:gd name="connsiteY10" fmla="*/ 1677141 h 1747345"/>
                  <a:gd name="connsiteX11" fmla="*/ 13419 w 1996961"/>
                  <a:gd name="connsiteY11" fmla="*/ 930469 h 1747345"/>
                  <a:gd name="connsiteX12" fmla="*/ 13419 w 1996961"/>
                  <a:gd name="connsiteY12" fmla="*/ 816877 h 1747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996961" h="1747345">
                    <a:moveTo>
                      <a:pt x="13419" y="816877"/>
                    </a:moveTo>
                    <a:lnTo>
                      <a:pt x="386755" y="70204"/>
                    </a:lnTo>
                    <a:cubicBezTo>
                      <a:pt x="408273" y="27169"/>
                      <a:pt x="452233" y="0"/>
                      <a:pt x="500347" y="0"/>
                    </a:cubicBezTo>
                    <a:lnTo>
                      <a:pt x="1496615" y="0"/>
                    </a:lnTo>
                    <a:cubicBezTo>
                      <a:pt x="1544729" y="0"/>
                      <a:pt x="1588689" y="27169"/>
                      <a:pt x="1610207" y="70204"/>
                    </a:cubicBezTo>
                    <a:lnTo>
                      <a:pt x="1983543" y="816877"/>
                    </a:lnTo>
                    <a:cubicBezTo>
                      <a:pt x="2001434" y="852658"/>
                      <a:pt x="2001434" y="894688"/>
                      <a:pt x="1983543" y="930469"/>
                    </a:cubicBezTo>
                    <a:lnTo>
                      <a:pt x="1610207" y="1677141"/>
                    </a:lnTo>
                    <a:cubicBezTo>
                      <a:pt x="1588689" y="1720176"/>
                      <a:pt x="1544729" y="1747345"/>
                      <a:pt x="1496615" y="1747345"/>
                    </a:cubicBezTo>
                    <a:lnTo>
                      <a:pt x="500347" y="1747345"/>
                    </a:lnTo>
                    <a:cubicBezTo>
                      <a:pt x="452233" y="1747345"/>
                      <a:pt x="408273" y="1720176"/>
                      <a:pt x="386755" y="1677141"/>
                    </a:cubicBezTo>
                    <a:lnTo>
                      <a:pt x="13419" y="930469"/>
                    </a:lnTo>
                    <a:cubicBezTo>
                      <a:pt x="-4472" y="894688"/>
                      <a:pt x="-4472" y="852658"/>
                      <a:pt x="13419" y="816877"/>
                    </a:cubicBezTo>
                  </a:path>
                </a:pathLst>
              </a:cu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37" name="文本框 36">
                <a:extLst>
                  <a:ext uri="{FF2B5EF4-FFF2-40B4-BE49-F238E27FC236}">
                    <a16:creationId xmlns="" xmlns:a16="http://schemas.microsoft.com/office/drawing/2014/main" id="{7C8EF33A-F177-C455-58C7-EEE4A2BEF72D}"/>
                  </a:ext>
                </a:extLst>
              </p:cNvPr>
              <p:cNvSpPr txBox="1"/>
              <p:nvPr/>
            </p:nvSpPr>
            <p:spPr>
              <a:xfrm>
                <a:off x="862964" y="2678437"/>
                <a:ext cx="144399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endParaRPr lang="zh-CN" altLang="en-US" sz="36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5" name="文本框 34">
              <a:extLst>
                <a:ext uri="{FF2B5EF4-FFF2-40B4-BE49-F238E27FC236}">
                  <a16:creationId xmlns="" xmlns:a16="http://schemas.microsoft.com/office/drawing/2014/main" id="{B74B5895-636D-53ED-C6D4-469C27810BA7}"/>
                </a:ext>
              </a:extLst>
            </p:cNvPr>
            <p:cNvSpPr txBox="1"/>
            <p:nvPr/>
          </p:nvSpPr>
          <p:spPr>
            <a:xfrm>
              <a:off x="922742" y="2362266"/>
              <a:ext cx="1381616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和谐</a:t>
              </a:r>
              <a:endParaRPr lang="en-US" altLang="zh-CN" sz="24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统一的</a:t>
              </a:r>
              <a:r>
                <a:rPr lang="zh-CN" altLang="en-US" sz="3600" b="1" dirty="0">
                  <a:solidFill>
                    <a:schemeClr val="bg1"/>
                  </a:solidFill>
                  <a:cs typeface="+mn-ea"/>
                  <a:sym typeface="+mn-lt"/>
                </a:rPr>
                <a:t>形体</a:t>
              </a:r>
            </a:p>
          </p:txBody>
        </p:sp>
      </p:grpSp>
      <p:cxnSp>
        <p:nvCxnSpPr>
          <p:cNvPr id="42" name="直接连接符 41">
            <a:extLst>
              <a:ext uri="{FF2B5EF4-FFF2-40B4-BE49-F238E27FC236}">
                <a16:creationId xmlns="" xmlns:a16="http://schemas.microsoft.com/office/drawing/2014/main" id="{31DBA038-63BE-1A40-B92C-29B6EA49519F}"/>
              </a:ext>
            </a:extLst>
          </p:cNvPr>
          <p:cNvCxnSpPr/>
          <p:nvPr/>
        </p:nvCxnSpPr>
        <p:spPr>
          <a:xfrm flipH="1">
            <a:off x="899160" y="1493520"/>
            <a:ext cx="4000500" cy="0"/>
          </a:xfrm>
          <a:prstGeom prst="line">
            <a:avLst/>
          </a:prstGeom>
          <a:ln w="15875">
            <a:solidFill>
              <a:srgbClr val="2A45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>
            <a:extLst>
              <a:ext uri="{FF2B5EF4-FFF2-40B4-BE49-F238E27FC236}">
                <a16:creationId xmlns="" xmlns:a16="http://schemas.microsoft.com/office/drawing/2014/main" id="{F8DF6941-80AC-3274-C7F3-22632BE6FA6D}"/>
              </a:ext>
            </a:extLst>
          </p:cNvPr>
          <p:cNvCxnSpPr/>
          <p:nvPr/>
        </p:nvCxnSpPr>
        <p:spPr>
          <a:xfrm flipH="1">
            <a:off x="7147560" y="1485900"/>
            <a:ext cx="4000500" cy="0"/>
          </a:xfrm>
          <a:prstGeom prst="line">
            <a:avLst/>
          </a:prstGeom>
          <a:ln w="15875">
            <a:solidFill>
              <a:srgbClr val="2A45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789C1B92-DA0F-33E1-D0CD-9C0D5D0466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00" y="2663949"/>
            <a:ext cx="4140200" cy="310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00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="" xmlns:a16="http://schemas.microsoft.com/office/drawing/2014/main" id="{F223CF0A-42C3-B3D8-6A00-1166BFB7D3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0" y="3390900"/>
            <a:ext cx="2870200" cy="2870200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1" y="183431"/>
            <a:ext cx="3201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服务准则和要素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="" xmlns:a16="http://schemas.microsoft.com/office/drawing/2014/main" id="{D91A24C2-9925-1615-F57C-48B8B418CC45}"/>
              </a:ext>
            </a:extLst>
          </p:cNvPr>
          <p:cNvGrpSpPr/>
          <p:nvPr/>
        </p:nvGrpSpPr>
        <p:grpSpPr>
          <a:xfrm>
            <a:off x="959277" y="2376250"/>
            <a:ext cx="2594610" cy="1202234"/>
            <a:chOff x="967740" y="1630680"/>
            <a:chExt cx="2594610" cy="1202234"/>
          </a:xfrm>
        </p:grpSpPr>
        <p:grpSp>
          <p:nvGrpSpPr>
            <p:cNvPr id="12" name="组合 11">
              <a:extLst>
                <a:ext uri="{FF2B5EF4-FFF2-40B4-BE49-F238E27FC236}">
                  <a16:creationId xmlns="" xmlns:a16="http://schemas.microsoft.com/office/drawing/2014/main" id="{192AC950-4205-F419-4052-AC75A9DAB515}"/>
                </a:ext>
              </a:extLst>
            </p:cNvPr>
            <p:cNvGrpSpPr/>
            <p:nvPr/>
          </p:nvGrpSpPr>
          <p:grpSpPr>
            <a:xfrm>
              <a:off x="967740" y="1630680"/>
              <a:ext cx="1082040" cy="1082040"/>
              <a:chOff x="967740" y="1630680"/>
              <a:chExt cx="1082040" cy="1082040"/>
            </a:xfrm>
          </p:grpSpPr>
          <p:sp>
            <p:nvSpPr>
              <p:cNvPr id="3" name="矩形 2">
                <a:extLst>
                  <a:ext uri="{FF2B5EF4-FFF2-40B4-BE49-F238E27FC236}">
                    <a16:creationId xmlns="" xmlns:a16="http://schemas.microsoft.com/office/drawing/2014/main" id="{D06EEB2C-BCE5-18D2-B959-913367D3B198}"/>
                  </a:ext>
                </a:extLst>
              </p:cNvPr>
              <p:cNvSpPr/>
              <p:nvPr/>
            </p:nvSpPr>
            <p:spPr>
              <a:xfrm>
                <a:off x="967740" y="1630680"/>
                <a:ext cx="1082040" cy="1082040"/>
              </a:xfrm>
              <a:prstGeom prst="rect">
                <a:avLst/>
              </a:prstGeom>
              <a:noFill/>
              <a:ln>
                <a:solidFill>
                  <a:srgbClr val="2A458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cxnSp>
            <p:nvCxnSpPr>
              <p:cNvPr id="9" name="直接连接符 8">
                <a:extLst>
                  <a:ext uri="{FF2B5EF4-FFF2-40B4-BE49-F238E27FC236}">
                    <a16:creationId xmlns="" xmlns:a16="http://schemas.microsoft.com/office/drawing/2014/main" id="{7472D264-C05B-D367-38B6-6313FE29E904}"/>
                  </a:ext>
                </a:extLst>
              </p:cNvPr>
              <p:cNvCxnSpPr>
                <a:stCxn id="3" idx="1"/>
                <a:endCxn id="3" idx="3"/>
              </p:cNvCxnSpPr>
              <p:nvPr/>
            </p:nvCxnSpPr>
            <p:spPr>
              <a:xfrm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>
                <a:extLst>
                  <a:ext uri="{FF2B5EF4-FFF2-40B4-BE49-F238E27FC236}">
                    <a16:creationId xmlns="" xmlns:a16="http://schemas.microsoft.com/office/drawing/2014/main" id="{90E92322-5423-5C44-1647-3FBA6C21E22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 45">
                <a:extLst>
                  <a:ext uri="{FF2B5EF4-FFF2-40B4-BE49-F238E27FC236}">
                    <a16:creationId xmlns="" xmlns:a16="http://schemas.microsoft.com/office/drawing/2014/main" id="{F697DDD0-4D43-8661-1681-A8DBEBE564A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69169" y="1630680"/>
                <a:ext cx="1080611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>
                <a:extLst>
                  <a:ext uri="{FF2B5EF4-FFF2-40B4-BE49-F238E27FC236}">
                    <a16:creationId xmlns="" xmlns:a16="http://schemas.microsoft.com/office/drawing/2014/main" id="{AF86BEE7-1BB2-D1C6-00F7-593B4E31BB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7740" y="1630680"/>
                <a:ext cx="1080612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文本框 48">
              <a:extLst>
                <a:ext uri="{FF2B5EF4-FFF2-40B4-BE49-F238E27FC236}">
                  <a16:creationId xmlns="" xmlns:a16="http://schemas.microsoft.com/office/drawing/2014/main" id="{61B413D1-8F2F-6286-E600-32C82BAB8025}"/>
                </a:ext>
              </a:extLst>
            </p:cNvPr>
            <p:cNvSpPr txBox="1"/>
            <p:nvPr/>
          </p:nvSpPr>
          <p:spPr>
            <a:xfrm>
              <a:off x="967740" y="1632585"/>
              <a:ext cx="259461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7200" dirty="0">
                  <a:solidFill>
                    <a:srgbClr val="2A458C"/>
                  </a:solidFill>
                  <a:cs typeface="+mn-ea"/>
                  <a:sym typeface="+mn-lt"/>
                </a:rPr>
                <a:t>主 动</a:t>
              </a:r>
            </a:p>
          </p:txBody>
        </p:sp>
        <p:grpSp>
          <p:nvGrpSpPr>
            <p:cNvPr id="50" name="组合 49">
              <a:extLst>
                <a:ext uri="{FF2B5EF4-FFF2-40B4-BE49-F238E27FC236}">
                  <a16:creationId xmlns="" xmlns:a16="http://schemas.microsoft.com/office/drawing/2014/main" id="{8C7B47F0-C2C7-F5C0-7911-13BCAE26C29F}"/>
                </a:ext>
              </a:extLst>
            </p:cNvPr>
            <p:cNvGrpSpPr/>
            <p:nvPr/>
          </p:nvGrpSpPr>
          <p:grpSpPr>
            <a:xfrm>
              <a:off x="2116454" y="1633855"/>
              <a:ext cx="1082040" cy="1082040"/>
              <a:chOff x="967740" y="1630680"/>
              <a:chExt cx="1082040" cy="1082040"/>
            </a:xfrm>
          </p:grpSpPr>
          <p:sp>
            <p:nvSpPr>
              <p:cNvPr id="51" name="矩形 50">
                <a:extLst>
                  <a:ext uri="{FF2B5EF4-FFF2-40B4-BE49-F238E27FC236}">
                    <a16:creationId xmlns="" xmlns:a16="http://schemas.microsoft.com/office/drawing/2014/main" id="{E7B0E170-3C2E-2204-704A-E20EF66514AE}"/>
                  </a:ext>
                </a:extLst>
              </p:cNvPr>
              <p:cNvSpPr/>
              <p:nvPr/>
            </p:nvSpPr>
            <p:spPr>
              <a:xfrm>
                <a:off x="967740" y="1630680"/>
                <a:ext cx="1082040" cy="1082040"/>
              </a:xfrm>
              <a:prstGeom prst="rect">
                <a:avLst/>
              </a:prstGeom>
              <a:noFill/>
              <a:ln>
                <a:solidFill>
                  <a:srgbClr val="2A458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cxnSp>
            <p:nvCxnSpPr>
              <p:cNvPr id="52" name="直接连接符 51">
                <a:extLst>
                  <a:ext uri="{FF2B5EF4-FFF2-40B4-BE49-F238E27FC236}">
                    <a16:creationId xmlns="" xmlns:a16="http://schemas.microsoft.com/office/drawing/2014/main" id="{5A54124E-B55D-FC6B-1769-360F9551AE00}"/>
                  </a:ext>
                </a:extLst>
              </p:cNvPr>
              <p:cNvCxnSpPr>
                <a:stCxn id="51" idx="1"/>
                <a:endCxn id="51" idx="3"/>
              </p:cNvCxnSpPr>
              <p:nvPr/>
            </p:nvCxnSpPr>
            <p:spPr>
              <a:xfrm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>
                <a:extLst>
                  <a:ext uri="{FF2B5EF4-FFF2-40B4-BE49-F238E27FC236}">
                    <a16:creationId xmlns="" xmlns:a16="http://schemas.microsoft.com/office/drawing/2014/main" id="{534F491D-A41C-ED10-70C1-992B5AF47A5A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 53">
                <a:extLst>
                  <a:ext uri="{FF2B5EF4-FFF2-40B4-BE49-F238E27FC236}">
                    <a16:creationId xmlns="" xmlns:a16="http://schemas.microsoft.com/office/drawing/2014/main" id="{E818C95D-11A7-55BA-DE94-B4C57C79B24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69169" y="1630680"/>
                <a:ext cx="1080611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连接符 54">
                <a:extLst>
                  <a:ext uri="{FF2B5EF4-FFF2-40B4-BE49-F238E27FC236}">
                    <a16:creationId xmlns="" xmlns:a16="http://schemas.microsoft.com/office/drawing/2014/main" id="{9175EA0B-9B47-2D9D-D921-F3DAA8AA89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7740" y="1630680"/>
                <a:ext cx="1080612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6" name="组合 55">
            <a:extLst>
              <a:ext uri="{FF2B5EF4-FFF2-40B4-BE49-F238E27FC236}">
                <a16:creationId xmlns="" xmlns:a16="http://schemas.microsoft.com/office/drawing/2014/main" id="{52DC4055-2F02-ABEA-FE6E-42375D382B87}"/>
              </a:ext>
            </a:extLst>
          </p:cNvPr>
          <p:cNvGrpSpPr/>
          <p:nvPr/>
        </p:nvGrpSpPr>
        <p:grpSpPr>
          <a:xfrm>
            <a:off x="3950128" y="2377202"/>
            <a:ext cx="2594610" cy="1202234"/>
            <a:chOff x="967740" y="1630680"/>
            <a:chExt cx="2594610" cy="1202234"/>
          </a:xfrm>
        </p:grpSpPr>
        <p:grpSp>
          <p:nvGrpSpPr>
            <p:cNvPr id="57" name="组合 56">
              <a:extLst>
                <a:ext uri="{FF2B5EF4-FFF2-40B4-BE49-F238E27FC236}">
                  <a16:creationId xmlns="" xmlns:a16="http://schemas.microsoft.com/office/drawing/2014/main" id="{AC89CF74-25B9-E5C8-4293-225F4675B108}"/>
                </a:ext>
              </a:extLst>
            </p:cNvPr>
            <p:cNvGrpSpPr/>
            <p:nvPr/>
          </p:nvGrpSpPr>
          <p:grpSpPr>
            <a:xfrm>
              <a:off x="967740" y="1630680"/>
              <a:ext cx="1082040" cy="1082040"/>
              <a:chOff x="967740" y="1630680"/>
              <a:chExt cx="1082040" cy="1082040"/>
            </a:xfrm>
          </p:grpSpPr>
          <p:sp>
            <p:nvSpPr>
              <p:cNvPr id="65" name="矩形 64">
                <a:extLst>
                  <a:ext uri="{FF2B5EF4-FFF2-40B4-BE49-F238E27FC236}">
                    <a16:creationId xmlns="" xmlns:a16="http://schemas.microsoft.com/office/drawing/2014/main" id="{111C6CCB-B7B6-6FA9-09D4-1E55067616F6}"/>
                  </a:ext>
                </a:extLst>
              </p:cNvPr>
              <p:cNvSpPr/>
              <p:nvPr/>
            </p:nvSpPr>
            <p:spPr>
              <a:xfrm>
                <a:off x="967740" y="1630680"/>
                <a:ext cx="1082040" cy="1082040"/>
              </a:xfrm>
              <a:prstGeom prst="rect">
                <a:avLst/>
              </a:prstGeom>
              <a:noFill/>
              <a:ln>
                <a:solidFill>
                  <a:srgbClr val="2A458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cxnSp>
            <p:nvCxnSpPr>
              <p:cNvPr id="66" name="直接连接符 65">
                <a:extLst>
                  <a:ext uri="{FF2B5EF4-FFF2-40B4-BE49-F238E27FC236}">
                    <a16:creationId xmlns="" xmlns:a16="http://schemas.microsoft.com/office/drawing/2014/main" id="{2C736191-DDC1-0D90-7BBA-25E6C28DD01F}"/>
                  </a:ext>
                </a:extLst>
              </p:cNvPr>
              <p:cNvCxnSpPr>
                <a:stCxn id="65" idx="1"/>
                <a:endCxn id="65" idx="3"/>
              </p:cNvCxnSpPr>
              <p:nvPr/>
            </p:nvCxnSpPr>
            <p:spPr>
              <a:xfrm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接连接符 66">
                <a:extLst>
                  <a:ext uri="{FF2B5EF4-FFF2-40B4-BE49-F238E27FC236}">
                    <a16:creationId xmlns="" xmlns:a16="http://schemas.microsoft.com/office/drawing/2014/main" id="{1E304513-822C-0C5E-B40F-429E4A84415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>
                <a:extLst>
                  <a:ext uri="{FF2B5EF4-FFF2-40B4-BE49-F238E27FC236}">
                    <a16:creationId xmlns="" xmlns:a16="http://schemas.microsoft.com/office/drawing/2014/main" id="{24D3B48E-2869-2B41-9E70-2A15501EF63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69169" y="1630680"/>
                <a:ext cx="1080611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>
                <a:extLst>
                  <a:ext uri="{FF2B5EF4-FFF2-40B4-BE49-F238E27FC236}">
                    <a16:creationId xmlns="" xmlns:a16="http://schemas.microsoft.com/office/drawing/2014/main" id="{33DF93EC-E252-71BF-302B-D66F66F86F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7740" y="1630680"/>
                <a:ext cx="1080612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文本框 57">
              <a:extLst>
                <a:ext uri="{FF2B5EF4-FFF2-40B4-BE49-F238E27FC236}">
                  <a16:creationId xmlns="" xmlns:a16="http://schemas.microsoft.com/office/drawing/2014/main" id="{8BC88596-B995-3FC1-234D-5D8AB7EC53CD}"/>
                </a:ext>
              </a:extLst>
            </p:cNvPr>
            <p:cNvSpPr txBox="1"/>
            <p:nvPr/>
          </p:nvSpPr>
          <p:spPr>
            <a:xfrm>
              <a:off x="967740" y="1632585"/>
              <a:ext cx="259461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7200" dirty="0">
                  <a:solidFill>
                    <a:srgbClr val="2A458C"/>
                  </a:solidFill>
                  <a:cs typeface="+mn-ea"/>
                  <a:sym typeface="+mn-lt"/>
                </a:rPr>
                <a:t>热 情</a:t>
              </a:r>
            </a:p>
          </p:txBody>
        </p:sp>
        <p:grpSp>
          <p:nvGrpSpPr>
            <p:cNvPr id="59" name="组合 58">
              <a:extLst>
                <a:ext uri="{FF2B5EF4-FFF2-40B4-BE49-F238E27FC236}">
                  <a16:creationId xmlns="" xmlns:a16="http://schemas.microsoft.com/office/drawing/2014/main" id="{778547D8-FAB6-B572-4ACE-8E9BEF4BD382}"/>
                </a:ext>
              </a:extLst>
            </p:cNvPr>
            <p:cNvGrpSpPr/>
            <p:nvPr/>
          </p:nvGrpSpPr>
          <p:grpSpPr>
            <a:xfrm>
              <a:off x="2116454" y="1633855"/>
              <a:ext cx="1082040" cy="1082040"/>
              <a:chOff x="967740" y="1630680"/>
              <a:chExt cx="1082040" cy="1082040"/>
            </a:xfrm>
          </p:grpSpPr>
          <p:sp>
            <p:nvSpPr>
              <p:cNvPr id="60" name="矩形 59">
                <a:extLst>
                  <a:ext uri="{FF2B5EF4-FFF2-40B4-BE49-F238E27FC236}">
                    <a16:creationId xmlns="" xmlns:a16="http://schemas.microsoft.com/office/drawing/2014/main" id="{E4A79318-9588-F367-78F1-8474A79D99B8}"/>
                  </a:ext>
                </a:extLst>
              </p:cNvPr>
              <p:cNvSpPr/>
              <p:nvPr/>
            </p:nvSpPr>
            <p:spPr>
              <a:xfrm>
                <a:off x="967740" y="1630680"/>
                <a:ext cx="1082040" cy="1082040"/>
              </a:xfrm>
              <a:prstGeom prst="rect">
                <a:avLst/>
              </a:prstGeom>
              <a:noFill/>
              <a:ln>
                <a:solidFill>
                  <a:srgbClr val="2A458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cxnSp>
            <p:nvCxnSpPr>
              <p:cNvPr id="61" name="直接连接符 60">
                <a:extLst>
                  <a:ext uri="{FF2B5EF4-FFF2-40B4-BE49-F238E27FC236}">
                    <a16:creationId xmlns="" xmlns:a16="http://schemas.microsoft.com/office/drawing/2014/main" id="{521FCFB1-2DB6-85C7-72A5-E73E584B79DD}"/>
                  </a:ext>
                </a:extLst>
              </p:cNvPr>
              <p:cNvCxnSpPr>
                <a:stCxn id="60" idx="1"/>
                <a:endCxn id="60" idx="3"/>
              </p:cNvCxnSpPr>
              <p:nvPr/>
            </p:nvCxnSpPr>
            <p:spPr>
              <a:xfrm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>
                <a:extLst>
                  <a:ext uri="{FF2B5EF4-FFF2-40B4-BE49-F238E27FC236}">
                    <a16:creationId xmlns="" xmlns:a16="http://schemas.microsoft.com/office/drawing/2014/main" id="{E65B0EC0-1803-7850-95FD-F5D9F70AF99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 62">
                <a:extLst>
                  <a:ext uri="{FF2B5EF4-FFF2-40B4-BE49-F238E27FC236}">
                    <a16:creationId xmlns="" xmlns:a16="http://schemas.microsoft.com/office/drawing/2014/main" id="{0906CD39-68F5-CD78-7DEF-F879253A2D3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69169" y="1630680"/>
                <a:ext cx="1080611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接连接符 63">
                <a:extLst>
                  <a:ext uri="{FF2B5EF4-FFF2-40B4-BE49-F238E27FC236}">
                    <a16:creationId xmlns="" xmlns:a16="http://schemas.microsoft.com/office/drawing/2014/main" id="{85D9B92D-04B3-FB02-5967-FB05B0E74A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7740" y="1630680"/>
                <a:ext cx="1080612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组合 69">
            <a:extLst>
              <a:ext uri="{FF2B5EF4-FFF2-40B4-BE49-F238E27FC236}">
                <a16:creationId xmlns="" xmlns:a16="http://schemas.microsoft.com/office/drawing/2014/main" id="{E66D3586-65C5-1583-6461-376CC9E3AA5C}"/>
              </a:ext>
            </a:extLst>
          </p:cNvPr>
          <p:cNvGrpSpPr/>
          <p:nvPr/>
        </p:nvGrpSpPr>
        <p:grpSpPr>
          <a:xfrm>
            <a:off x="7084329" y="2376250"/>
            <a:ext cx="2594610" cy="1202234"/>
            <a:chOff x="967740" y="1630680"/>
            <a:chExt cx="2594610" cy="1202234"/>
          </a:xfrm>
        </p:grpSpPr>
        <p:grpSp>
          <p:nvGrpSpPr>
            <p:cNvPr id="71" name="组合 70">
              <a:extLst>
                <a:ext uri="{FF2B5EF4-FFF2-40B4-BE49-F238E27FC236}">
                  <a16:creationId xmlns="" xmlns:a16="http://schemas.microsoft.com/office/drawing/2014/main" id="{5168D0A9-4592-10E4-39F1-A321D34C1D83}"/>
                </a:ext>
              </a:extLst>
            </p:cNvPr>
            <p:cNvGrpSpPr/>
            <p:nvPr/>
          </p:nvGrpSpPr>
          <p:grpSpPr>
            <a:xfrm>
              <a:off x="967740" y="1630680"/>
              <a:ext cx="1082040" cy="1082040"/>
              <a:chOff x="967740" y="1630680"/>
              <a:chExt cx="1082040" cy="1082040"/>
            </a:xfrm>
          </p:grpSpPr>
          <p:sp>
            <p:nvSpPr>
              <p:cNvPr id="79" name="矩形 78">
                <a:extLst>
                  <a:ext uri="{FF2B5EF4-FFF2-40B4-BE49-F238E27FC236}">
                    <a16:creationId xmlns="" xmlns:a16="http://schemas.microsoft.com/office/drawing/2014/main" id="{5CB6DC5E-FC24-3B76-0329-CC7AAA510947}"/>
                  </a:ext>
                </a:extLst>
              </p:cNvPr>
              <p:cNvSpPr/>
              <p:nvPr/>
            </p:nvSpPr>
            <p:spPr>
              <a:xfrm>
                <a:off x="967740" y="1630680"/>
                <a:ext cx="1082040" cy="1082040"/>
              </a:xfrm>
              <a:prstGeom prst="rect">
                <a:avLst/>
              </a:prstGeom>
              <a:noFill/>
              <a:ln>
                <a:solidFill>
                  <a:srgbClr val="2A458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cxnSp>
            <p:nvCxnSpPr>
              <p:cNvPr id="80" name="直接连接符 79">
                <a:extLst>
                  <a:ext uri="{FF2B5EF4-FFF2-40B4-BE49-F238E27FC236}">
                    <a16:creationId xmlns="" xmlns:a16="http://schemas.microsoft.com/office/drawing/2014/main" id="{9D4C7387-A8FB-59DA-F995-D0B4A4CEFD49}"/>
                  </a:ext>
                </a:extLst>
              </p:cNvPr>
              <p:cNvCxnSpPr>
                <a:stCxn id="79" idx="1"/>
                <a:endCxn id="79" idx="3"/>
              </p:cNvCxnSpPr>
              <p:nvPr/>
            </p:nvCxnSpPr>
            <p:spPr>
              <a:xfrm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接连接符 80">
                <a:extLst>
                  <a:ext uri="{FF2B5EF4-FFF2-40B4-BE49-F238E27FC236}">
                    <a16:creationId xmlns="" xmlns:a16="http://schemas.microsoft.com/office/drawing/2014/main" id="{8AB0F7C7-848C-90A9-08B5-583B5797A90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 81">
                <a:extLst>
                  <a:ext uri="{FF2B5EF4-FFF2-40B4-BE49-F238E27FC236}">
                    <a16:creationId xmlns="" xmlns:a16="http://schemas.microsoft.com/office/drawing/2014/main" id="{72221AA4-0E4C-5A01-6B17-CE69759F56E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69169" y="1630680"/>
                <a:ext cx="1080611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>
                <a:extLst>
                  <a:ext uri="{FF2B5EF4-FFF2-40B4-BE49-F238E27FC236}">
                    <a16:creationId xmlns="" xmlns:a16="http://schemas.microsoft.com/office/drawing/2014/main" id="{4AEA4737-E0F7-102C-3BD6-B0952C07C6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7740" y="1630680"/>
                <a:ext cx="1080612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文本框 71">
              <a:extLst>
                <a:ext uri="{FF2B5EF4-FFF2-40B4-BE49-F238E27FC236}">
                  <a16:creationId xmlns="" xmlns:a16="http://schemas.microsoft.com/office/drawing/2014/main" id="{AD3ADE21-A84C-8082-16CB-214CD9A20EB5}"/>
                </a:ext>
              </a:extLst>
            </p:cNvPr>
            <p:cNvSpPr txBox="1"/>
            <p:nvPr/>
          </p:nvSpPr>
          <p:spPr>
            <a:xfrm>
              <a:off x="967740" y="1632585"/>
              <a:ext cx="259461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7200" dirty="0">
                  <a:solidFill>
                    <a:srgbClr val="2A458C"/>
                  </a:solidFill>
                  <a:cs typeface="+mn-ea"/>
                  <a:sym typeface="+mn-lt"/>
                </a:rPr>
                <a:t>耐 心</a:t>
              </a:r>
            </a:p>
          </p:txBody>
        </p:sp>
        <p:grpSp>
          <p:nvGrpSpPr>
            <p:cNvPr id="73" name="组合 72">
              <a:extLst>
                <a:ext uri="{FF2B5EF4-FFF2-40B4-BE49-F238E27FC236}">
                  <a16:creationId xmlns="" xmlns:a16="http://schemas.microsoft.com/office/drawing/2014/main" id="{5F8422F9-A39B-493F-0BE4-B97850E4AD00}"/>
                </a:ext>
              </a:extLst>
            </p:cNvPr>
            <p:cNvGrpSpPr/>
            <p:nvPr/>
          </p:nvGrpSpPr>
          <p:grpSpPr>
            <a:xfrm>
              <a:off x="2116454" y="1633855"/>
              <a:ext cx="1082040" cy="1082040"/>
              <a:chOff x="967740" y="1630680"/>
              <a:chExt cx="1082040" cy="1082040"/>
            </a:xfrm>
          </p:grpSpPr>
          <p:sp>
            <p:nvSpPr>
              <p:cNvPr id="74" name="矩形 73">
                <a:extLst>
                  <a:ext uri="{FF2B5EF4-FFF2-40B4-BE49-F238E27FC236}">
                    <a16:creationId xmlns="" xmlns:a16="http://schemas.microsoft.com/office/drawing/2014/main" id="{FDE1D517-1334-4B75-084D-1CE9E1274E0C}"/>
                  </a:ext>
                </a:extLst>
              </p:cNvPr>
              <p:cNvSpPr/>
              <p:nvPr/>
            </p:nvSpPr>
            <p:spPr>
              <a:xfrm>
                <a:off x="967740" y="1630680"/>
                <a:ext cx="1082040" cy="1082040"/>
              </a:xfrm>
              <a:prstGeom prst="rect">
                <a:avLst/>
              </a:prstGeom>
              <a:noFill/>
              <a:ln>
                <a:solidFill>
                  <a:srgbClr val="2A458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cxnSp>
            <p:nvCxnSpPr>
              <p:cNvPr id="75" name="直接连接符 74">
                <a:extLst>
                  <a:ext uri="{FF2B5EF4-FFF2-40B4-BE49-F238E27FC236}">
                    <a16:creationId xmlns="" xmlns:a16="http://schemas.microsoft.com/office/drawing/2014/main" id="{D31978DC-7057-6CB5-E249-43D9E1E21208}"/>
                  </a:ext>
                </a:extLst>
              </p:cNvPr>
              <p:cNvCxnSpPr>
                <a:stCxn id="74" idx="1"/>
                <a:endCxn id="74" idx="3"/>
              </p:cNvCxnSpPr>
              <p:nvPr/>
            </p:nvCxnSpPr>
            <p:spPr>
              <a:xfrm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 75">
                <a:extLst>
                  <a:ext uri="{FF2B5EF4-FFF2-40B4-BE49-F238E27FC236}">
                    <a16:creationId xmlns="" xmlns:a16="http://schemas.microsoft.com/office/drawing/2014/main" id="{1D4C4C64-AE6D-DFBA-4AB0-3AA2BA81DCD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>
                <a:extLst>
                  <a:ext uri="{FF2B5EF4-FFF2-40B4-BE49-F238E27FC236}">
                    <a16:creationId xmlns="" xmlns:a16="http://schemas.microsoft.com/office/drawing/2014/main" id="{993FA4CC-DEB2-0A8F-F3E5-14954D28C92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69169" y="1630680"/>
                <a:ext cx="1080611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 77">
                <a:extLst>
                  <a:ext uri="{FF2B5EF4-FFF2-40B4-BE49-F238E27FC236}">
                    <a16:creationId xmlns="" xmlns:a16="http://schemas.microsoft.com/office/drawing/2014/main" id="{E60653CD-65B2-EFEF-1C83-DC60A4A923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7740" y="1630680"/>
                <a:ext cx="1080612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>
            <a:extLst>
              <a:ext uri="{FF2B5EF4-FFF2-40B4-BE49-F238E27FC236}">
                <a16:creationId xmlns="" xmlns:a16="http://schemas.microsoft.com/office/drawing/2014/main" id="{3C632649-54C7-6DB6-6615-15511FE4746A}"/>
              </a:ext>
            </a:extLst>
          </p:cNvPr>
          <p:cNvGrpSpPr/>
          <p:nvPr/>
        </p:nvGrpSpPr>
        <p:grpSpPr>
          <a:xfrm>
            <a:off x="950814" y="3969067"/>
            <a:ext cx="2594610" cy="1202234"/>
            <a:chOff x="967740" y="1630680"/>
            <a:chExt cx="2594610" cy="1202234"/>
          </a:xfrm>
        </p:grpSpPr>
        <p:grpSp>
          <p:nvGrpSpPr>
            <p:cNvPr id="85" name="组合 84">
              <a:extLst>
                <a:ext uri="{FF2B5EF4-FFF2-40B4-BE49-F238E27FC236}">
                  <a16:creationId xmlns="" xmlns:a16="http://schemas.microsoft.com/office/drawing/2014/main" id="{8A8E4AA0-85F6-CB58-9B32-9E5061A48D55}"/>
                </a:ext>
              </a:extLst>
            </p:cNvPr>
            <p:cNvGrpSpPr/>
            <p:nvPr/>
          </p:nvGrpSpPr>
          <p:grpSpPr>
            <a:xfrm>
              <a:off x="967740" y="1630680"/>
              <a:ext cx="1082040" cy="1082040"/>
              <a:chOff x="967740" y="1630680"/>
              <a:chExt cx="1082040" cy="1082040"/>
            </a:xfrm>
          </p:grpSpPr>
          <p:sp>
            <p:nvSpPr>
              <p:cNvPr id="93" name="矩形 92">
                <a:extLst>
                  <a:ext uri="{FF2B5EF4-FFF2-40B4-BE49-F238E27FC236}">
                    <a16:creationId xmlns="" xmlns:a16="http://schemas.microsoft.com/office/drawing/2014/main" id="{8976684D-2D6B-FE7C-29E0-AEDDC45F5BC6}"/>
                  </a:ext>
                </a:extLst>
              </p:cNvPr>
              <p:cNvSpPr/>
              <p:nvPr/>
            </p:nvSpPr>
            <p:spPr>
              <a:xfrm>
                <a:off x="967740" y="1630680"/>
                <a:ext cx="1082040" cy="1082040"/>
              </a:xfrm>
              <a:prstGeom prst="rect">
                <a:avLst/>
              </a:prstGeom>
              <a:noFill/>
              <a:ln>
                <a:solidFill>
                  <a:srgbClr val="2A458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cxnSp>
            <p:nvCxnSpPr>
              <p:cNvPr id="94" name="直接连接符 93">
                <a:extLst>
                  <a:ext uri="{FF2B5EF4-FFF2-40B4-BE49-F238E27FC236}">
                    <a16:creationId xmlns="" xmlns:a16="http://schemas.microsoft.com/office/drawing/2014/main" id="{88B8E003-2607-AF21-9189-720F0406575C}"/>
                  </a:ext>
                </a:extLst>
              </p:cNvPr>
              <p:cNvCxnSpPr>
                <a:stCxn id="93" idx="1"/>
                <a:endCxn id="93" idx="3"/>
              </p:cNvCxnSpPr>
              <p:nvPr/>
            </p:nvCxnSpPr>
            <p:spPr>
              <a:xfrm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接连接符 94">
                <a:extLst>
                  <a:ext uri="{FF2B5EF4-FFF2-40B4-BE49-F238E27FC236}">
                    <a16:creationId xmlns="" xmlns:a16="http://schemas.microsoft.com/office/drawing/2014/main" id="{F2AE701E-1F02-9185-7BAE-B6D8BE0A7AD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接连接符 95">
                <a:extLst>
                  <a:ext uri="{FF2B5EF4-FFF2-40B4-BE49-F238E27FC236}">
                    <a16:creationId xmlns="" xmlns:a16="http://schemas.microsoft.com/office/drawing/2014/main" id="{09A442FD-3F6F-5B58-97AE-925CFFC889F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69169" y="1630680"/>
                <a:ext cx="1080611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直接连接符 96">
                <a:extLst>
                  <a:ext uri="{FF2B5EF4-FFF2-40B4-BE49-F238E27FC236}">
                    <a16:creationId xmlns="" xmlns:a16="http://schemas.microsoft.com/office/drawing/2014/main" id="{CFA7D224-C59A-1469-CB7C-0D292999DB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7740" y="1630680"/>
                <a:ext cx="1080612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6" name="文本框 85">
              <a:extLst>
                <a:ext uri="{FF2B5EF4-FFF2-40B4-BE49-F238E27FC236}">
                  <a16:creationId xmlns="" xmlns:a16="http://schemas.microsoft.com/office/drawing/2014/main" id="{7A625F99-C8B3-2C35-B869-6A7FCD6CA7B5}"/>
                </a:ext>
              </a:extLst>
            </p:cNvPr>
            <p:cNvSpPr txBox="1"/>
            <p:nvPr/>
          </p:nvSpPr>
          <p:spPr>
            <a:xfrm>
              <a:off x="967740" y="1632585"/>
              <a:ext cx="259461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7200" dirty="0">
                  <a:solidFill>
                    <a:srgbClr val="2A458C"/>
                  </a:solidFill>
                  <a:cs typeface="+mn-ea"/>
                  <a:sym typeface="+mn-lt"/>
                </a:rPr>
                <a:t>周 到</a:t>
              </a:r>
            </a:p>
          </p:txBody>
        </p:sp>
        <p:grpSp>
          <p:nvGrpSpPr>
            <p:cNvPr id="87" name="组合 86">
              <a:extLst>
                <a:ext uri="{FF2B5EF4-FFF2-40B4-BE49-F238E27FC236}">
                  <a16:creationId xmlns="" xmlns:a16="http://schemas.microsoft.com/office/drawing/2014/main" id="{9D86E13E-E321-C12F-D53A-745C7C17470A}"/>
                </a:ext>
              </a:extLst>
            </p:cNvPr>
            <p:cNvGrpSpPr/>
            <p:nvPr/>
          </p:nvGrpSpPr>
          <p:grpSpPr>
            <a:xfrm>
              <a:off x="2116454" y="1633855"/>
              <a:ext cx="1082040" cy="1082040"/>
              <a:chOff x="967740" y="1630680"/>
              <a:chExt cx="1082040" cy="1082040"/>
            </a:xfrm>
          </p:grpSpPr>
          <p:sp>
            <p:nvSpPr>
              <p:cNvPr id="88" name="矩形 87">
                <a:extLst>
                  <a:ext uri="{FF2B5EF4-FFF2-40B4-BE49-F238E27FC236}">
                    <a16:creationId xmlns="" xmlns:a16="http://schemas.microsoft.com/office/drawing/2014/main" id="{FB3522D3-7EAB-03B9-4DEC-EC3CD0047868}"/>
                  </a:ext>
                </a:extLst>
              </p:cNvPr>
              <p:cNvSpPr/>
              <p:nvPr/>
            </p:nvSpPr>
            <p:spPr>
              <a:xfrm>
                <a:off x="967740" y="1630680"/>
                <a:ext cx="1082040" cy="1082040"/>
              </a:xfrm>
              <a:prstGeom prst="rect">
                <a:avLst/>
              </a:prstGeom>
              <a:noFill/>
              <a:ln>
                <a:solidFill>
                  <a:srgbClr val="2A458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cxnSp>
            <p:nvCxnSpPr>
              <p:cNvPr id="89" name="直接连接符 88">
                <a:extLst>
                  <a:ext uri="{FF2B5EF4-FFF2-40B4-BE49-F238E27FC236}">
                    <a16:creationId xmlns="" xmlns:a16="http://schemas.microsoft.com/office/drawing/2014/main" id="{6FB2222C-2C04-70F7-B579-28C526594A0C}"/>
                  </a:ext>
                </a:extLst>
              </p:cNvPr>
              <p:cNvCxnSpPr>
                <a:stCxn id="88" idx="1"/>
                <a:endCxn id="88" idx="3"/>
              </p:cNvCxnSpPr>
              <p:nvPr/>
            </p:nvCxnSpPr>
            <p:spPr>
              <a:xfrm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接连接符 89">
                <a:extLst>
                  <a:ext uri="{FF2B5EF4-FFF2-40B4-BE49-F238E27FC236}">
                    <a16:creationId xmlns="" xmlns:a16="http://schemas.microsoft.com/office/drawing/2014/main" id="{A1318454-8D61-4F41-B78E-D1FA8D63758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接连接符 90">
                <a:extLst>
                  <a:ext uri="{FF2B5EF4-FFF2-40B4-BE49-F238E27FC236}">
                    <a16:creationId xmlns="" xmlns:a16="http://schemas.microsoft.com/office/drawing/2014/main" id="{0B4178FA-B017-DCF5-55A2-2D66F840812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69169" y="1630680"/>
                <a:ext cx="1080611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接连接符 91">
                <a:extLst>
                  <a:ext uri="{FF2B5EF4-FFF2-40B4-BE49-F238E27FC236}">
                    <a16:creationId xmlns="" xmlns:a16="http://schemas.microsoft.com/office/drawing/2014/main" id="{AE65E26E-7FDD-A670-5CDD-7097265A2E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7740" y="1630680"/>
                <a:ext cx="1080612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8" name="组合 97">
            <a:extLst>
              <a:ext uri="{FF2B5EF4-FFF2-40B4-BE49-F238E27FC236}">
                <a16:creationId xmlns="" xmlns:a16="http://schemas.microsoft.com/office/drawing/2014/main" id="{207E5232-FDBD-DCBB-1725-EAE423991436}"/>
              </a:ext>
            </a:extLst>
          </p:cNvPr>
          <p:cNvGrpSpPr/>
          <p:nvPr/>
        </p:nvGrpSpPr>
        <p:grpSpPr>
          <a:xfrm>
            <a:off x="3950128" y="3970019"/>
            <a:ext cx="2594610" cy="1202234"/>
            <a:chOff x="967740" y="1630680"/>
            <a:chExt cx="2594610" cy="1202234"/>
          </a:xfrm>
        </p:grpSpPr>
        <p:grpSp>
          <p:nvGrpSpPr>
            <p:cNvPr id="99" name="组合 98">
              <a:extLst>
                <a:ext uri="{FF2B5EF4-FFF2-40B4-BE49-F238E27FC236}">
                  <a16:creationId xmlns="" xmlns:a16="http://schemas.microsoft.com/office/drawing/2014/main" id="{7C2C8802-B8A1-6A47-5383-BB47531F9284}"/>
                </a:ext>
              </a:extLst>
            </p:cNvPr>
            <p:cNvGrpSpPr/>
            <p:nvPr/>
          </p:nvGrpSpPr>
          <p:grpSpPr>
            <a:xfrm>
              <a:off x="967740" y="1630680"/>
              <a:ext cx="1082040" cy="1082040"/>
              <a:chOff x="967740" y="1630680"/>
              <a:chExt cx="1082040" cy="1082040"/>
            </a:xfrm>
          </p:grpSpPr>
          <p:sp>
            <p:nvSpPr>
              <p:cNvPr id="107" name="矩形 106">
                <a:extLst>
                  <a:ext uri="{FF2B5EF4-FFF2-40B4-BE49-F238E27FC236}">
                    <a16:creationId xmlns="" xmlns:a16="http://schemas.microsoft.com/office/drawing/2014/main" id="{C3192521-686D-1A58-3452-4B816DD06777}"/>
                  </a:ext>
                </a:extLst>
              </p:cNvPr>
              <p:cNvSpPr/>
              <p:nvPr/>
            </p:nvSpPr>
            <p:spPr>
              <a:xfrm>
                <a:off x="967740" y="1630680"/>
                <a:ext cx="1082040" cy="1082040"/>
              </a:xfrm>
              <a:prstGeom prst="rect">
                <a:avLst/>
              </a:prstGeom>
              <a:noFill/>
              <a:ln>
                <a:solidFill>
                  <a:srgbClr val="2A458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cxnSp>
            <p:nvCxnSpPr>
              <p:cNvPr id="108" name="直接连接符 107">
                <a:extLst>
                  <a:ext uri="{FF2B5EF4-FFF2-40B4-BE49-F238E27FC236}">
                    <a16:creationId xmlns="" xmlns:a16="http://schemas.microsoft.com/office/drawing/2014/main" id="{F6B36FF0-7435-1D49-512F-A6FB6781FBDC}"/>
                  </a:ext>
                </a:extLst>
              </p:cNvPr>
              <p:cNvCxnSpPr>
                <a:stCxn id="107" idx="1"/>
                <a:endCxn id="107" idx="3"/>
              </p:cNvCxnSpPr>
              <p:nvPr/>
            </p:nvCxnSpPr>
            <p:spPr>
              <a:xfrm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接连接符 108">
                <a:extLst>
                  <a:ext uri="{FF2B5EF4-FFF2-40B4-BE49-F238E27FC236}">
                    <a16:creationId xmlns="" xmlns:a16="http://schemas.microsoft.com/office/drawing/2014/main" id="{284CC8DC-9E8B-D55A-45E7-9F07305752E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接连接符 109">
                <a:extLst>
                  <a:ext uri="{FF2B5EF4-FFF2-40B4-BE49-F238E27FC236}">
                    <a16:creationId xmlns="" xmlns:a16="http://schemas.microsoft.com/office/drawing/2014/main" id="{8E6577AD-B7E8-6190-6AF8-B55F5E9AE5C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69169" y="1630680"/>
                <a:ext cx="1080611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直接连接符 110">
                <a:extLst>
                  <a:ext uri="{FF2B5EF4-FFF2-40B4-BE49-F238E27FC236}">
                    <a16:creationId xmlns="" xmlns:a16="http://schemas.microsoft.com/office/drawing/2014/main" id="{6171D797-2390-3B63-C659-03DFA1FAB2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7740" y="1630680"/>
                <a:ext cx="1080612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0" name="文本框 99">
              <a:extLst>
                <a:ext uri="{FF2B5EF4-FFF2-40B4-BE49-F238E27FC236}">
                  <a16:creationId xmlns="" xmlns:a16="http://schemas.microsoft.com/office/drawing/2014/main" id="{D6B7340E-0F64-9A9E-C61D-B99B671B3981}"/>
                </a:ext>
              </a:extLst>
            </p:cNvPr>
            <p:cNvSpPr txBox="1"/>
            <p:nvPr/>
          </p:nvSpPr>
          <p:spPr>
            <a:xfrm>
              <a:off x="967740" y="1632585"/>
              <a:ext cx="259461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7200" dirty="0">
                  <a:solidFill>
                    <a:srgbClr val="2A458C"/>
                  </a:solidFill>
                  <a:cs typeface="+mn-ea"/>
                  <a:sym typeface="+mn-lt"/>
                </a:rPr>
                <a:t>灵 活</a:t>
              </a:r>
            </a:p>
          </p:txBody>
        </p:sp>
        <p:grpSp>
          <p:nvGrpSpPr>
            <p:cNvPr id="101" name="组合 100">
              <a:extLst>
                <a:ext uri="{FF2B5EF4-FFF2-40B4-BE49-F238E27FC236}">
                  <a16:creationId xmlns="" xmlns:a16="http://schemas.microsoft.com/office/drawing/2014/main" id="{6F223F5F-D294-3B60-6F66-3E6E3B87796C}"/>
                </a:ext>
              </a:extLst>
            </p:cNvPr>
            <p:cNvGrpSpPr/>
            <p:nvPr/>
          </p:nvGrpSpPr>
          <p:grpSpPr>
            <a:xfrm>
              <a:off x="2116454" y="1633855"/>
              <a:ext cx="1082040" cy="1082040"/>
              <a:chOff x="967740" y="1630680"/>
              <a:chExt cx="1082040" cy="1082040"/>
            </a:xfrm>
          </p:grpSpPr>
          <p:sp>
            <p:nvSpPr>
              <p:cNvPr id="102" name="矩形 101">
                <a:extLst>
                  <a:ext uri="{FF2B5EF4-FFF2-40B4-BE49-F238E27FC236}">
                    <a16:creationId xmlns="" xmlns:a16="http://schemas.microsoft.com/office/drawing/2014/main" id="{0A7EDFEA-D561-B7BD-D343-E82044752C3A}"/>
                  </a:ext>
                </a:extLst>
              </p:cNvPr>
              <p:cNvSpPr/>
              <p:nvPr/>
            </p:nvSpPr>
            <p:spPr>
              <a:xfrm>
                <a:off x="967740" y="1630680"/>
                <a:ext cx="1082040" cy="1082040"/>
              </a:xfrm>
              <a:prstGeom prst="rect">
                <a:avLst/>
              </a:prstGeom>
              <a:noFill/>
              <a:ln>
                <a:solidFill>
                  <a:srgbClr val="2A458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cxnSp>
            <p:nvCxnSpPr>
              <p:cNvPr id="103" name="直接连接符 102">
                <a:extLst>
                  <a:ext uri="{FF2B5EF4-FFF2-40B4-BE49-F238E27FC236}">
                    <a16:creationId xmlns="" xmlns:a16="http://schemas.microsoft.com/office/drawing/2014/main" id="{E150DEFB-1372-F2AE-EA0C-1BD90B475479}"/>
                  </a:ext>
                </a:extLst>
              </p:cNvPr>
              <p:cNvCxnSpPr>
                <a:stCxn id="102" idx="1"/>
                <a:endCxn id="102" idx="3"/>
              </p:cNvCxnSpPr>
              <p:nvPr/>
            </p:nvCxnSpPr>
            <p:spPr>
              <a:xfrm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直接连接符 103">
                <a:extLst>
                  <a:ext uri="{FF2B5EF4-FFF2-40B4-BE49-F238E27FC236}">
                    <a16:creationId xmlns="" xmlns:a16="http://schemas.microsoft.com/office/drawing/2014/main" id="{5A160774-68F9-7A29-ABA0-A7B422036A3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直接连接符 104">
                <a:extLst>
                  <a:ext uri="{FF2B5EF4-FFF2-40B4-BE49-F238E27FC236}">
                    <a16:creationId xmlns="" xmlns:a16="http://schemas.microsoft.com/office/drawing/2014/main" id="{E8F2F161-4D81-E1EF-E1B9-289CE21F855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69169" y="1630680"/>
                <a:ext cx="1080611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直接连接符 105">
                <a:extLst>
                  <a:ext uri="{FF2B5EF4-FFF2-40B4-BE49-F238E27FC236}">
                    <a16:creationId xmlns="" xmlns:a16="http://schemas.microsoft.com/office/drawing/2014/main" id="{7FD09A05-79CF-4AFB-82A3-0746301DB6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7740" y="1630680"/>
                <a:ext cx="1080612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5" name="文本框 114">
            <a:extLst>
              <a:ext uri="{FF2B5EF4-FFF2-40B4-BE49-F238E27FC236}">
                <a16:creationId xmlns="" xmlns:a16="http://schemas.microsoft.com/office/drawing/2014/main" id="{79F375F5-EA05-F6D4-F460-4EC040C6379A}"/>
              </a:ext>
            </a:extLst>
          </p:cNvPr>
          <p:cNvSpPr txBox="1"/>
          <p:nvPr/>
        </p:nvSpPr>
        <p:spPr>
          <a:xfrm>
            <a:off x="3044190" y="1207117"/>
            <a:ext cx="61036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2A458C"/>
                </a:solidFill>
                <a:cs typeface="+mn-ea"/>
                <a:sym typeface="+mn-lt"/>
              </a:rPr>
              <a:t>服务</a:t>
            </a:r>
            <a:r>
              <a:rPr lang="en-US" altLang="zh-CN" sz="3200" b="1" dirty="0">
                <a:solidFill>
                  <a:srgbClr val="2A458C"/>
                </a:solidFill>
                <a:cs typeface="+mn-ea"/>
                <a:sym typeface="+mn-lt"/>
              </a:rPr>
              <a:t>10</a:t>
            </a:r>
            <a:r>
              <a:rPr lang="zh-CN" altLang="en-US" sz="3200" b="1" dirty="0">
                <a:solidFill>
                  <a:srgbClr val="2A458C"/>
                </a:solidFill>
                <a:cs typeface="+mn-ea"/>
                <a:sym typeface="+mn-lt"/>
              </a:rPr>
              <a:t>字方针</a:t>
            </a:r>
          </a:p>
        </p:txBody>
      </p:sp>
      <p:cxnSp>
        <p:nvCxnSpPr>
          <p:cNvPr id="116" name="直接连接符 115">
            <a:extLst>
              <a:ext uri="{FF2B5EF4-FFF2-40B4-BE49-F238E27FC236}">
                <a16:creationId xmlns="" xmlns:a16="http://schemas.microsoft.com/office/drawing/2014/main" id="{3E6542E8-F2A5-DFB1-DAAA-B1AE714754DB}"/>
              </a:ext>
            </a:extLst>
          </p:cNvPr>
          <p:cNvCxnSpPr>
            <a:cxnSpLocks/>
          </p:cNvCxnSpPr>
          <p:nvPr/>
        </p:nvCxnSpPr>
        <p:spPr>
          <a:xfrm flipH="1">
            <a:off x="899160" y="1493520"/>
            <a:ext cx="3591988" cy="0"/>
          </a:xfrm>
          <a:prstGeom prst="line">
            <a:avLst/>
          </a:prstGeom>
          <a:ln w="15875">
            <a:solidFill>
              <a:srgbClr val="2A45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连接符 116">
            <a:extLst>
              <a:ext uri="{FF2B5EF4-FFF2-40B4-BE49-F238E27FC236}">
                <a16:creationId xmlns="" xmlns:a16="http://schemas.microsoft.com/office/drawing/2014/main" id="{E37F7AE6-25D1-ACC5-317C-7A8698A99103}"/>
              </a:ext>
            </a:extLst>
          </p:cNvPr>
          <p:cNvCxnSpPr>
            <a:cxnSpLocks/>
          </p:cNvCxnSpPr>
          <p:nvPr/>
        </p:nvCxnSpPr>
        <p:spPr>
          <a:xfrm flipH="1">
            <a:off x="7503795" y="1485900"/>
            <a:ext cx="3644265" cy="0"/>
          </a:xfrm>
          <a:prstGeom prst="line">
            <a:avLst/>
          </a:prstGeom>
          <a:ln w="15875">
            <a:solidFill>
              <a:srgbClr val="2A45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652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>
            <a:extLst>
              <a:ext uri="{FF2B5EF4-FFF2-40B4-BE49-F238E27FC236}">
                <a16:creationId xmlns="" xmlns:a16="http://schemas.microsoft.com/office/drawing/2014/main" id="{33F97882-F741-11F2-51C3-02B9C5F46FF3}"/>
              </a:ext>
            </a:extLst>
          </p:cNvPr>
          <p:cNvSpPr txBox="1"/>
          <p:nvPr/>
        </p:nvSpPr>
        <p:spPr>
          <a:xfrm>
            <a:off x="6115051" y="2956693"/>
            <a:ext cx="38957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800" b="1" dirty="0">
                <a:solidFill>
                  <a:srgbClr val="2A458C"/>
                </a:solidFill>
                <a:cs typeface="+mn-ea"/>
                <a:sym typeface="+mn-lt"/>
              </a:rPr>
              <a:t>基本制度规范</a:t>
            </a:r>
          </a:p>
        </p:txBody>
      </p:sp>
      <p:grpSp>
        <p:nvGrpSpPr>
          <p:cNvPr id="34" name="组合 33">
            <a:extLst>
              <a:ext uri="{FF2B5EF4-FFF2-40B4-BE49-F238E27FC236}">
                <a16:creationId xmlns="" xmlns:a16="http://schemas.microsoft.com/office/drawing/2014/main" id="{F4CE42C4-F5DA-43C0-4392-23D0E92132EB}"/>
              </a:ext>
            </a:extLst>
          </p:cNvPr>
          <p:cNvGrpSpPr/>
          <p:nvPr/>
        </p:nvGrpSpPr>
        <p:grpSpPr>
          <a:xfrm>
            <a:off x="9969598" y="2879306"/>
            <a:ext cx="982762" cy="1000715"/>
            <a:chOff x="1221558" y="4586659"/>
            <a:chExt cx="720000" cy="733153"/>
          </a:xfrm>
        </p:grpSpPr>
        <p:sp>
          <p:nvSpPr>
            <p:cNvPr id="35" name="矩形: 圆角 34">
              <a:extLst>
                <a:ext uri="{FF2B5EF4-FFF2-40B4-BE49-F238E27FC236}">
                  <a16:creationId xmlns="" xmlns:a16="http://schemas.microsoft.com/office/drawing/2014/main" id="{E3A44837-3D20-3AA1-3208-CE7705380F95}"/>
                </a:ext>
              </a:extLst>
            </p:cNvPr>
            <p:cNvSpPr/>
            <p:nvPr/>
          </p:nvSpPr>
          <p:spPr>
            <a:xfrm>
              <a:off x="1221558" y="4586659"/>
              <a:ext cx="720000" cy="720000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36" name="文本框 35">
              <a:extLst>
                <a:ext uri="{FF2B5EF4-FFF2-40B4-BE49-F238E27FC236}">
                  <a16:creationId xmlns="" xmlns:a16="http://schemas.microsoft.com/office/drawing/2014/main" id="{8557AE86-874B-1335-A995-6441821553AE}"/>
                </a:ext>
              </a:extLst>
            </p:cNvPr>
            <p:cNvSpPr txBox="1"/>
            <p:nvPr/>
          </p:nvSpPr>
          <p:spPr>
            <a:xfrm>
              <a:off x="1336041" y="4643354"/>
              <a:ext cx="491845" cy="6764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5400" dirty="0">
                  <a:solidFill>
                    <a:schemeClr val="bg1"/>
                  </a:solidFill>
                  <a:cs typeface="+mn-ea"/>
                  <a:sym typeface="+mn-lt"/>
                </a:rPr>
                <a:t>4</a:t>
              </a:r>
              <a:endParaRPr lang="zh-CN" altLang="en-US" sz="5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7" name="文本框 36">
            <a:extLst>
              <a:ext uri="{FF2B5EF4-FFF2-40B4-BE49-F238E27FC236}">
                <a16:creationId xmlns="" xmlns:a16="http://schemas.microsoft.com/office/drawing/2014/main" id="{785F1B97-5BA8-6137-2F13-3DE3186E8474}"/>
              </a:ext>
            </a:extLst>
          </p:cNvPr>
          <p:cNvSpPr txBox="1"/>
          <p:nvPr/>
        </p:nvSpPr>
        <p:spPr>
          <a:xfrm>
            <a:off x="2301240" y="1941659"/>
            <a:ext cx="29565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质量至真   服务至诚</a:t>
            </a:r>
            <a:endParaRPr lang="en-US" altLang="zh-CN" sz="1600" dirty="0">
              <a:solidFill>
                <a:srgbClr val="FA9744"/>
              </a:solidFill>
              <a:cs typeface="+mn-ea"/>
              <a:sym typeface="+mn-lt"/>
            </a:endParaRPr>
          </a:p>
          <a:p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团结一致   荣辱与共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="" xmlns:a16="http://schemas.microsoft.com/office/drawing/2014/main" id="{3FE12551-3F5E-498B-E7C0-9B28EDAD21CF}"/>
              </a:ext>
            </a:extLst>
          </p:cNvPr>
          <p:cNvSpPr txBox="1"/>
          <p:nvPr/>
        </p:nvSpPr>
        <p:spPr>
          <a:xfrm>
            <a:off x="6219826" y="3933645"/>
            <a:ext cx="491883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质量至真</a:t>
            </a:r>
            <a:r>
              <a:rPr lang="en-US" altLang="zh-CN" sz="14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服务至诚</a:t>
            </a:r>
            <a:r>
              <a:rPr lang="en-US" altLang="zh-CN" sz="14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团结一致</a:t>
            </a:r>
            <a:r>
              <a:rPr lang="en-US" altLang="zh-CN" sz="14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荣辱与共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="" xmlns:a16="http://schemas.microsoft.com/office/drawing/2014/main" id="{A1F8986E-E91F-6BD0-D5F7-481E28AF8CC3}"/>
              </a:ext>
            </a:extLst>
          </p:cNvPr>
          <p:cNvSpPr txBox="1"/>
          <p:nvPr/>
        </p:nvSpPr>
        <p:spPr>
          <a:xfrm>
            <a:off x="9783297" y="2438397"/>
            <a:ext cx="13553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en-US" altLang="zh-CN" dirty="0">
                <a:solidFill>
                  <a:srgbClr val="2A458C"/>
                </a:solidFill>
                <a:cs typeface="+mn-ea"/>
                <a:sym typeface="+mn-lt"/>
              </a:rPr>
              <a:t>PART</a:t>
            </a:r>
            <a:endParaRPr lang="zh-CN" altLang="en-US" dirty="0">
              <a:solidFill>
                <a:srgbClr val="2A458C"/>
              </a:solidFill>
              <a:cs typeface="+mn-ea"/>
              <a:sym typeface="+mn-lt"/>
            </a:endParaRPr>
          </a:p>
        </p:txBody>
      </p:sp>
      <p:cxnSp>
        <p:nvCxnSpPr>
          <p:cNvPr id="40" name="直接连接符 39">
            <a:extLst>
              <a:ext uri="{FF2B5EF4-FFF2-40B4-BE49-F238E27FC236}">
                <a16:creationId xmlns="" xmlns:a16="http://schemas.microsoft.com/office/drawing/2014/main" id="{CF3E4CC3-71B5-EBB4-6B21-E5093F07289E}"/>
              </a:ext>
            </a:extLst>
          </p:cNvPr>
          <p:cNvCxnSpPr>
            <a:cxnSpLocks/>
          </p:cNvCxnSpPr>
          <p:nvPr/>
        </p:nvCxnSpPr>
        <p:spPr>
          <a:xfrm>
            <a:off x="6305550" y="4583611"/>
            <a:ext cx="4802232" cy="0"/>
          </a:xfrm>
          <a:prstGeom prst="line">
            <a:avLst/>
          </a:prstGeom>
          <a:ln w="22225">
            <a:solidFill>
              <a:srgbClr val="EFF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组合 40">
            <a:extLst>
              <a:ext uri="{FF2B5EF4-FFF2-40B4-BE49-F238E27FC236}">
                <a16:creationId xmlns="" xmlns:a16="http://schemas.microsoft.com/office/drawing/2014/main" id="{C3A3A2D8-14FE-2168-C45C-1FB60FD92CE1}"/>
              </a:ext>
            </a:extLst>
          </p:cNvPr>
          <p:cNvGrpSpPr/>
          <p:nvPr/>
        </p:nvGrpSpPr>
        <p:grpSpPr>
          <a:xfrm rot="5400000">
            <a:off x="10934082" y="508131"/>
            <a:ext cx="138458" cy="337826"/>
            <a:chOff x="318977" y="311889"/>
            <a:chExt cx="184298" cy="538716"/>
          </a:xfrm>
        </p:grpSpPr>
        <p:cxnSp>
          <p:nvCxnSpPr>
            <p:cNvPr id="42" name="直接连接符 41">
              <a:extLst>
                <a:ext uri="{FF2B5EF4-FFF2-40B4-BE49-F238E27FC236}">
                  <a16:creationId xmlns="" xmlns:a16="http://schemas.microsoft.com/office/drawing/2014/main" id="{2CF2ADFD-A634-5592-571D-EAF6CACC4626}"/>
                </a:ext>
              </a:extLst>
            </p:cNvPr>
            <p:cNvCxnSpPr>
              <a:cxnSpLocks/>
            </p:cNvCxnSpPr>
            <p:nvPr/>
          </p:nvCxnSpPr>
          <p:spPr>
            <a:xfrm>
              <a:off x="318977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>
              <a:extLst>
                <a:ext uri="{FF2B5EF4-FFF2-40B4-BE49-F238E27FC236}">
                  <a16:creationId xmlns="" xmlns:a16="http://schemas.microsoft.com/office/drawing/2014/main" id="{ACE46357-0872-DBB9-590E-85574F6FB3C8}"/>
                </a:ext>
              </a:extLst>
            </p:cNvPr>
            <p:cNvCxnSpPr>
              <a:cxnSpLocks/>
            </p:cNvCxnSpPr>
            <p:nvPr/>
          </p:nvCxnSpPr>
          <p:spPr>
            <a:xfrm>
              <a:off x="411126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>
              <a:extLst>
                <a:ext uri="{FF2B5EF4-FFF2-40B4-BE49-F238E27FC236}">
                  <a16:creationId xmlns="" xmlns:a16="http://schemas.microsoft.com/office/drawing/2014/main" id="{8D2B14F5-0785-D7EE-757C-239696451C52}"/>
                </a:ext>
              </a:extLst>
            </p:cNvPr>
            <p:cNvCxnSpPr>
              <a:cxnSpLocks/>
            </p:cNvCxnSpPr>
            <p:nvPr/>
          </p:nvCxnSpPr>
          <p:spPr>
            <a:xfrm>
              <a:off x="503275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文本框 44">
            <a:extLst>
              <a:ext uri="{FF2B5EF4-FFF2-40B4-BE49-F238E27FC236}">
                <a16:creationId xmlns="" xmlns:a16="http://schemas.microsoft.com/office/drawing/2014/main" id="{23FAB323-322F-EDD9-A9D4-8F52CBFB7AB6}"/>
              </a:ext>
            </a:extLst>
          </p:cNvPr>
          <p:cNvSpPr txBox="1"/>
          <p:nvPr/>
        </p:nvSpPr>
        <p:spPr>
          <a:xfrm>
            <a:off x="668898" y="476989"/>
            <a:ext cx="18584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000" dirty="0">
                <a:cs typeface="+mn-ea"/>
                <a:sym typeface="+mn-lt"/>
              </a:rPr>
              <a:t>INDUCTION TRAINING FOR NEW EMPLOYEES</a:t>
            </a:r>
            <a:endParaRPr lang="zh-CN" altLang="en-US" sz="1000" dirty="0">
              <a:cs typeface="+mn-ea"/>
              <a:sym typeface="+mn-lt"/>
            </a:endParaRPr>
          </a:p>
        </p:txBody>
      </p:sp>
      <p:pic>
        <p:nvPicPr>
          <p:cNvPr id="46" name="图片 45">
            <a:extLst>
              <a:ext uri="{FF2B5EF4-FFF2-40B4-BE49-F238E27FC236}">
                <a16:creationId xmlns="" xmlns:a16="http://schemas.microsoft.com/office/drawing/2014/main" id="{0073F0A3-34C3-C3B4-E456-CD699139C3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DFBFB"/>
              </a:clrFrom>
              <a:clrTo>
                <a:srgbClr val="ED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51" y="2178323"/>
            <a:ext cx="5449080" cy="3405676"/>
          </a:xfrm>
          <a:prstGeom prst="rect">
            <a:avLst/>
          </a:prstGeom>
        </p:spPr>
      </p:pic>
      <p:sp>
        <p:nvSpPr>
          <p:cNvPr id="47" name="文本框 46">
            <a:extLst>
              <a:ext uri="{FF2B5EF4-FFF2-40B4-BE49-F238E27FC236}">
                <a16:creationId xmlns="" xmlns:a16="http://schemas.microsoft.com/office/drawing/2014/main" id="{D0BCCE34-574C-4643-EF75-40A519529878}"/>
              </a:ext>
            </a:extLst>
          </p:cNvPr>
          <p:cNvSpPr txBox="1"/>
          <p:nvPr/>
        </p:nvSpPr>
        <p:spPr>
          <a:xfrm>
            <a:off x="668898" y="6227122"/>
            <a:ext cx="19074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新员工入职岗位培训</a:t>
            </a:r>
          </a:p>
        </p:txBody>
      </p:sp>
      <p:grpSp>
        <p:nvGrpSpPr>
          <p:cNvPr id="48" name="组合 47">
            <a:extLst>
              <a:ext uri="{FF2B5EF4-FFF2-40B4-BE49-F238E27FC236}">
                <a16:creationId xmlns="" xmlns:a16="http://schemas.microsoft.com/office/drawing/2014/main" id="{269B2035-5F3E-C295-2828-839677ED97A4}"/>
              </a:ext>
            </a:extLst>
          </p:cNvPr>
          <p:cNvGrpSpPr/>
          <p:nvPr/>
        </p:nvGrpSpPr>
        <p:grpSpPr>
          <a:xfrm rot="10800000">
            <a:off x="10743418" y="6273534"/>
            <a:ext cx="428806" cy="93923"/>
            <a:chOff x="4059798" y="6333247"/>
            <a:chExt cx="428806" cy="93923"/>
          </a:xfrm>
        </p:grpSpPr>
        <p:grpSp>
          <p:nvGrpSpPr>
            <p:cNvPr id="49" name="组合 48">
              <a:extLst>
                <a:ext uri="{FF2B5EF4-FFF2-40B4-BE49-F238E27FC236}">
                  <a16:creationId xmlns="" xmlns:a16="http://schemas.microsoft.com/office/drawing/2014/main" id="{6D42B651-23A8-59E9-F43B-3B2C15536F47}"/>
                </a:ext>
              </a:extLst>
            </p:cNvPr>
            <p:cNvGrpSpPr/>
            <p:nvPr/>
          </p:nvGrpSpPr>
          <p:grpSpPr>
            <a:xfrm>
              <a:off x="4059798" y="6333247"/>
              <a:ext cx="187506" cy="93923"/>
              <a:chOff x="8862450" y="1221692"/>
              <a:chExt cx="598538" cy="299812"/>
            </a:xfrm>
          </p:grpSpPr>
          <p:sp>
            <p:nvSpPr>
              <p:cNvPr id="53" name="任意多边形: 形状 52">
                <a:extLst>
                  <a:ext uri="{FF2B5EF4-FFF2-40B4-BE49-F238E27FC236}">
                    <a16:creationId xmlns="" xmlns:a16="http://schemas.microsoft.com/office/drawing/2014/main" id="{D4E59381-DC34-2D1C-2F9B-FB6289B93923}"/>
                  </a:ext>
                </a:extLst>
              </p:cNvPr>
              <p:cNvSpPr/>
              <p:nvPr/>
            </p:nvSpPr>
            <p:spPr>
              <a:xfrm>
                <a:off x="9195603" y="1221693"/>
                <a:ext cx="265385" cy="299811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rgbClr val="2A45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4" name="任意多边形: 形状 53">
                <a:extLst>
                  <a:ext uri="{FF2B5EF4-FFF2-40B4-BE49-F238E27FC236}">
                    <a16:creationId xmlns="" xmlns:a16="http://schemas.microsoft.com/office/drawing/2014/main" id="{EAC95DE8-41A6-F14D-52EA-2FAD60D7855D}"/>
                  </a:ext>
                </a:extLst>
              </p:cNvPr>
              <p:cNvSpPr/>
              <p:nvPr/>
            </p:nvSpPr>
            <p:spPr>
              <a:xfrm>
                <a:off x="8862450" y="1221692"/>
                <a:ext cx="265385" cy="299811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rgbClr val="2A45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0" name="组合 49">
              <a:extLst>
                <a:ext uri="{FF2B5EF4-FFF2-40B4-BE49-F238E27FC236}">
                  <a16:creationId xmlns="" xmlns:a16="http://schemas.microsoft.com/office/drawing/2014/main" id="{621ABA46-3540-882D-B5CC-671FD816BF54}"/>
                </a:ext>
              </a:extLst>
            </p:cNvPr>
            <p:cNvGrpSpPr/>
            <p:nvPr/>
          </p:nvGrpSpPr>
          <p:grpSpPr>
            <a:xfrm>
              <a:off x="4301098" y="6333247"/>
              <a:ext cx="187506" cy="93923"/>
              <a:chOff x="8862450" y="1221692"/>
              <a:chExt cx="598538" cy="299812"/>
            </a:xfrm>
          </p:grpSpPr>
          <p:sp>
            <p:nvSpPr>
              <p:cNvPr id="51" name="任意多边形: 形状 50">
                <a:extLst>
                  <a:ext uri="{FF2B5EF4-FFF2-40B4-BE49-F238E27FC236}">
                    <a16:creationId xmlns="" xmlns:a16="http://schemas.microsoft.com/office/drawing/2014/main" id="{EB224E56-77E8-8B63-D5C7-4FBC1C2DB078}"/>
                  </a:ext>
                </a:extLst>
              </p:cNvPr>
              <p:cNvSpPr/>
              <p:nvPr/>
            </p:nvSpPr>
            <p:spPr>
              <a:xfrm>
                <a:off x="9195603" y="1221693"/>
                <a:ext cx="265385" cy="299811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rgbClr val="2A45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任意多边形: 形状 51">
                <a:extLst>
                  <a:ext uri="{FF2B5EF4-FFF2-40B4-BE49-F238E27FC236}">
                    <a16:creationId xmlns="" xmlns:a16="http://schemas.microsoft.com/office/drawing/2014/main" id="{25935A5D-C07B-1503-4E32-D7958E01826F}"/>
                  </a:ext>
                </a:extLst>
              </p:cNvPr>
              <p:cNvSpPr/>
              <p:nvPr/>
            </p:nvSpPr>
            <p:spPr>
              <a:xfrm>
                <a:off x="8862450" y="1221692"/>
                <a:ext cx="265385" cy="299811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rgbClr val="2A45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55" name="直接连接符 54">
            <a:extLst>
              <a:ext uri="{FF2B5EF4-FFF2-40B4-BE49-F238E27FC236}">
                <a16:creationId xmlns="" xmlns:a16="http://schemas.microsoft.com/office/drawing/2014/main" id="{305D5D39-8293-4C86-19E7-9D780D2CC6E2}"/>
              </a:ext>
            </a:extLst>
          </p:cNvPr>
          <p:cNvCxnSpPr>
            <a:cxnSpLocks/>
          </p:cNvCxnSpPr>
          <p:nvPr/>
        </p:nvCxnSpPr>
        <p:spPr>
          <a:xfrm>
            <a:off x="668898" y="6189022"/>
            <a:ext cx="10503326" cy="0"/>
          </a:xfrm>
          <a:prstGeom prst="line">
            <a:avLst/>
          </a:prstGeom>
          <a:ln>
            <a:solidFill>
              <a:srgbClr val="2A45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44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1" y="183431"/>
            <a:ext cx="3201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基本制度规范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E561799B-A136-B2C4-962D-802B2028259B}"/>
              </a:ext>
            </a:extLst>
          </p:cNvPr>
          <p:cNvGrpSpPr/>
          <p:nvPr/>
        </p:nvGrpSpPr>
        <p:grpSpPr>
          <a:xfrm>
            <a:off x="3360881" y="253915"/>
            <a:ext cx="3440762" cy="400110"/>
            <a:chOff x="3360881" y="253915"/>
            <a:chExt cx="3440762" cy="400110"/>
          </a:xfrm>
        </p:grpSpPr>
        <p:sp>
          <p:nvSpPr>
            <p:cNvPr id="4" name="文本框 3">
              <a:extLst>
                <a:ext uri="{FF2B5EF4-FFF2-40B4-BE49-F238E27FC236}">
                  <a16:creationId xmlns="" xmlns:a16="http://schemas.microsoft.com/office/drawing/2014/main" id="{C7C049CA-D394-9908-9EB4-40F8F2656B3B}"/>
                </a:ext>
              </a:extLst>
            </p:cNvPr>
            <p:cNvSpPr txBox="1"/>
            <p:nvPr/>
          </p:nvSpPr>
          <p:spPr>
            <a:xfrm>
              <a:off x="4096543" y="253915"/>
              <a:ext cx="27051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000" dirty="0">
                  <a:cs typeface="+mn-ea"/>
                  <a:sym typeface="+mn-lt"/>
                </a:rPr>
                <a:t>请假程序与审批权限</a:t>
              </a:r>
            </a:p>
          </p:txBody>
        </p:sp>
        <p:sp>
          <p:nvSpPr>
            <p:cNvPr id="3" name="矩形: 圆角 2">
              <a:extLst>
                <a:ext uri="{FF2B5EF4-FFF2-40B4-BE49-F238E27FC236}">
                  <a16:creationId xmlns="" xmlns:a16="http://schemas.microsoft.com/office/drawing/2014/main" id="{630698A2-06A3-FA6A-A28D-BC3FF9136C14}"/>
                </a:ext>
              </a:extLst>
            </p:cNvPr>
            <p:cNvSpPr/>
            <p:nvPr/>
          </p:nvSpPr>
          <p:spPr>
            <a:xfrm>
              <a:off x="3360881" y="295275"/>
              <a:ext cx="621362" cy="288266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="" xmlns:a16="http://schemas.microsoft.com/office/drawing/2014/main" id="{7B264E50-1E95-833D-2BFC-878C72DE9F13}"/>
                </a:ext>
              </a:extLst>
            </p:cNvPr>
            <p:cNvSpPr txBox="1"/>
            <p:nvPr/>
          </p:nvSpPr>
          <p:spPr>
            <a:xfrm>
              <a:off x="3412474" y="253915"/>
              <a:ext cx="68406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4.1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aphicFrame>
        <p:nvGraphicFramePr>
          <p:cNvPr id="8" name="Group 3">
            <a:extLst>
              <a:ext uri="{FF2B5EF4-FFF2-40B4-BE49-F238E27FC236}">
                <a16:creationId xmlns="" xmlns:a16="http://schemas.microsoft.com/office/drawing/2014/main" id="{2C3B1DEA-8CC3-C98D-9ED1-582383907E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8812785"/>
              </p:ext>
            </p:extLst>
          </p:nvPr>
        </p:nvGraphicFramePr>
        <p:xfrm>
          <a:off x="609600" y="1098550"/>
          <a:ext cx="10871199" cy="4876803"/>
        </p:xfrm>
        <a:graphic>
          <a:graphicData uri="http://schemas.openxmlformats.org/drawingml/2006/table">
            <a:tbl>
              <a:tblPr/>
              <a:tblGrid>
                <a:gridCol w="1442759">
                  <a:extLst>
                    <a:ext uri="{9D8B030D-6E8A-4147-A177-3AD203B41FA5}">
                      <a16:colId xmlns="" xmlns:a16="http://schemas.microsoft.com/office/drawing/2014/main" val="2182860988"/>
                    </a:ext>
                  </a:extLst>
                </a:gridCol>
                <a:gridCol w="1885207">
                  <a:extLst>
                    <a:ext uri="{9D8B030D-6E8A-4147-A177-3AD203B41FA5}">
                      <a16:colId xmlns="" xmlns:a16="http://schemas.microsoft.com/office/drawing/2014/main" val="3291411810"/>
                    </a:ext>
                  </a:extLst>
                </a:gridCol>
                <a:gridCol w="2711340">
                  <a:extLst>
                    <a:ext uri="{9D8B030D-6E8A-4147-A177-3AD203B41FA5}">
                      <a16:colId xmlns="" xmlns:a16="http://schemas.microsoft.com/office/drawing/2014/main" val="1915327499"/>
                    </a:ext>
                  </a:extLst>
                </a:gridCol>
                <a:gridCol w="2784803">
                  <a:extLst>
                    <a:ext uri="{9D8B030D-6E8A-4147-A177-3AD203B41FA5}">
                      <a16:colId xmlns="" xmlns:a16="http://schemas.microsoft.com/office/drawing/2014/main" val="1950187929"/>
                    </a:ext>
                  </a:extLst>
                </a:gridCol>
                <a:gridCol w="2047090">
                  <a:extLst>
                    <a:ext uri="{9D8B030D-6E8A-4147-A177-3AD203B41FA5}">
                      <a16:colId xmlns="" xmlns:a16="http://schemas.microsoft.com/office/drawing/2014/main" val="2147073463"/>
                    </a:ext>
                  </a:extLst>
                </a:gridCol>
              </a:tblGrid>
              <a:tr h="462549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休假项目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974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休假时间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974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请假人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974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批准人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974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请假凭据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974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11089480"/>
                  </a:ext>
                </a:extLst>
              </a:tr>
              <a:tr h="546318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事假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3天之内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部门经理以下职务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各部门经理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请假条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9148692"/>
                  </a:ext>
                </a:extLst>
              </a:tr>
              <a:tr h="5463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部门经理（含）以上职务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2641261"/>
                  </a:ext>
                </a:extLst>
              </a:tr>
              <a:tr h="5463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3天以上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全体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（总）经理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18935838"/>
                  </a:ext>
                </a:extLst>
              </a:tr>
              <a:tr h="55506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病假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3天以上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管理人员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（总）经理或经营管理会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县级以上医院证明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1632470"/>
                  </a:ext>
                </a:extLst>
              </a:tr>
              <a:tr h="55506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婚假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7天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管理人员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部门经理→（总）经理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结婚证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42772751"/>
                  </a:ext>
                </a:extLst>
              </a:tr>
              <a:tr h="55506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产假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90天以内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全体女员工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（总）经理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符合生育条件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88163584"/>
                  </a:ext>
                </a:extLst>
              </a:tr>
              <a:tr h="55506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丧假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省内5天省外7天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全体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部门经理→（总）经理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直系亲属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7937478"/>
                  </a:ext>
                </a:extLst>
              </a:tr>
              <a:tr h="55506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工伤假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工伤医疗期内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全体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部门经理→（总）经理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符合工伤三要素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72434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6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1" y="183431"/>
            <a:ext cx="3201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基本制度规范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E561799B-A136-B2C4-962D-802B2028259B}"/>
              </a:ext>
            </a:extLst>
          </p:cNvPr>
          <p:cNvGrpSpPr/>
          <p:nvPr/>
        </p:nvGrpSpPr>
        <p:grpSpPr>
          <a:xfrm>
            <a:off x="3360881" y="253915"/>
            <a:ext cx="3440762" cy="400110"/>
            <a:chOff x="3360881" y="253915"/>
            <a:chExt cx="3440762" cy="400110"/>
          </a:xfrm>
        </p:grpSpPr>
        <p:sp>
          <p:nvSpPr>
            <p:cNvPr id="4" name="文本框 3">
              <a:extLst>
                <a:ext uri="{FF2B5EF4-FFF2-40B4-BE49-F238E27FC236}">
                  <a16:creationId xmlns="" xmlns:a16="http://schemas.microsoft.com/office/drawing/2014/main" id="{C7C049CA-D394-9908-9EB4-40F8F2656B3B}"/>
                </a:ext>
              </a:extLst>
            </p:cNvPr>
            <p:cNvSpPr txBox="1"/>
            <p:nvPr/>
          </p:nvSpPr>
          <p:spPr>
            <a:xfrm>
              <a:off x="4096543" y="253915"/>
              <a:ext cx="27051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000" dirty="0">
                  <a:cs typeface="+mn-ea"/>
                  <a:sym typeface="+mn-lt"/>
                </a:rPr>
                <a:t>考勤说明</a:t>
              </a:r>
            </a:p>
          </p:txBody>
        </p:sp>
        <p:sp>
          <p:nvSpPr>
            <p:cNvPr id="3" name="矩形: 圆角 2">
              <a:extLst>
                <a:ext uri="{FF2B5EF4-FFF2-40B4-BE49-F238E27FC236}">
                  <a16:creationId xmlns="" xmlns:a16="http://schemas.microsoft.com/office/drawing/2014/main" id="{630698A2-06A3-FA6A-A28D-BC3FF9136C14}"/>
                </a:ext>
              </a:extLst>
            </p:cNvPr>
            <p:cNvSpPr/>
            <p:nvPr/>
          </p:nvSpPr>
          <p:spPr>
            <a:xfrm>
              <a:off x="3360881" y="295275"/>
              <a:ext cx="621362" cy="288266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="" xmlns:a16="http://schemas.microsoft.com/office/drawing/2014/main" id="{7B264E50-1E95-833D-2BFC-878C72DE9F13}"/>
                </a:ext>
              </a:extLst>
            </p:cNvPr>
            <p:cNvSpPr txBox="1"/>
            <p:nvPr/>
          </p:nvSpPr>
          <p:spPr>
            <a:xfrm>
              <a:off x="3412474" y="253915"/>
              <a:ext cx="68406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4.2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="" xmlns:a16="http://schemas.microsoft.com/office/drawing/2014/main" id="{5500007F-824A-7F34-6FB4-501D45FC6C9A}"/>
              </a:ext>
            </a:extLst>
          </p:cNvPr>
          <p:cNvGrpSpPr/>
          <p:nvPr/>
        </p:nvGrpSpPr>
        <p:grpSpPr>
          <a:xfrm>
            <a:off x="4536176" y="1468797"/>
            <a:ext cx="6745392" cy="538189"/>
            <a:chOff x="567426" y="1542119"/>
            <a:chExt cx="6745392" cy="538189"/>
          </a:xfrm>
        </p:grpSpPr>
        <p:grpSp>
          <p:nvGrpSpPr>
            <p:cNvPr id="15" name="组合 14">
              <a:extLst>
                <a:ext uri="{FF2B5EF4-FFF2-40B4-BE49-F238E27FC236}">
                  <a16:creationId xmlns="" xmlns:a16="http://schemas.microsoft.com/office/drawing/2014/main" id="{F6AEE7AD-1CCD-4260-6DE2-74CB8A1E19DD}"/>
                </a:ext>
              </a:extLst>
            </p:cNvPr>
            <p:cNvGrpSpPr/>
            <p:nvPr/>
          </p:nvGrpSpPr>
          <p:grpSpPr>
            <a:xfrm>
              <a:off x="567426" y="1542119"/>
              <a:ext cx="826499" cy="453235"/>
              <a:chOff x="1272276" y="2547523"/>
              <a:chExt cx="826499" cy="453235"/>
            </a:xfrm>
          </p:grpSpPr>
          <p:sp>
            <p:nvSpPr>
              <p:cNvPr id="13" name="矩形: 圆角 12">
                <a:extLst>
                  <a:ext uri="{FF2B5EF4-FFF2-40B4-BE49-F238E27FC236}">
                    <a16:creationId xmlns="" xmlns:a16="http://schemas.microsoft.com/office/drawing/2014/main" id="{566F37A1-89C1-11CE-F48A-037E133D6797}"/>
                  </a:ext>
                </a:extLst>
              </p:cNvPr>
              <p:cNvSpPr/>
              <p:nvPr/>
            </p:nvSpPr>
            <p:spPr>
              <a:xfrm>
                <a:off x="1458909" y="2547523"/>
                <a:ext cx="453235" cy="453235"/>
              </a:xfrm>
              <a:prstGeom prst="roundRect">
                <a:avLst>
                  <a:gd name="adj" fmla="val 50000"/>
                </a:avLst>
              </a:pr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cs typeface="+mn-ea"/>
                  <a:sym typeface="+mn-lt"/>
                </a:endParaRPr>
              </a:p>
            </p:txBody>
          </p:sp>
          <p:sp>
            <p:nvSpPr>
              <p:cNvPr id="14" name="文本框 13">
                <a:extLst>
                  <a:ext uri="{FF2B5EF4-FFF2-40B4-BE49-F238E27FC236}">
                    <a16:creationId xmlns="" xmlns:a16="http://schemas.microsoft.com/office/drawing/2014/main" id="{3AB2516C-F7AD-B6A4-02BB-21A5959AD9FF}"/>
                  </a:ext>
                </a:extLst>
              </p:cNvPr>
              <p:cNvSpPr txBox="1"/>
              <p:nvPr/>
            </p:nvSpPr>
            <p:spPr>
              <a:xfrm>
                <a:off x="1272276" y="2574085"/>
                <a:ext cx="826499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000" spc="-150" dirty="0">
                    <a:solidFill>
                      <a:schemeClr val="bg1"/>
                    </a:solidFill>
                    <a:cs typeface="+mn-ea"/>
                    <a:sym typeface="+mn-lt"/>
                  </a:rPr>
                  <a:t>01</a:t>
                </a:r>
                <a:endParaRPr lang="zh-CN" altLang="en-US" sz="2000" spc="-15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7" name="文本框 16">
              <a:extLst>
                <a:ext uri="{FF2B5EF4-FFF2-40B4-BE49-F238E27FC236}">
                  <a16:creationId xmlns="" xmlns:a16="http://schemas.microsoft.com/office/drawing/2014/main" id="{D781AB81-C32B-0D33-0E87-CD2D253429FF}"/>
                </a:ext>
              </a:extLst>
            </p:cNvPr>
            <p:cNvSpPr txBox="1"/>
            <p:nvPr/>
          </p:nvSpPr>
          <p:spPr>
            <a:xfrm>
              <a:off x="1207294" y="1626021"/>
              <a:ext cx="610552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上述表内未作规定的请假由（总）经理审批。</a:t>
              </a:r>
              <a:endParaRPr lang="zh-CN" altLang="en-US" dirty="0">
                <a:cs typeface="+mn-ea"/>
                <a:sym typeface="+mn-lt"/>
              </a:endParaRPr>
            </a:p>
          </p:txBody>
        </p:sp>
        <p:cxnSp>
          <p:nvCxnSpPr>
            <p:cNvPr id="19" name="直接连接符 18">
              <a:extLst>
                <a:ext uri="{FF2B5EF4-FFF2-40B4-BE49-F238E27FC236}">
                  <a16:creationId xmlns="" xmlns:a16="http://schemas.microsoft.com/office/drawing/2014/main" id="{53AE1C66-91C4-3EAB-C387-FC52097B4A65}"/>
                </a:ext>
              </a:extLst>
            </p:cNvPr>
            <p:cNvCxnSpPr>
              <a:cxnSpLocks/>
            </p:cNvCxnSpPr>
            <p:nvPr/>
          </p:nvCxnSpPr>
          <p:spPr>
            <a:xfrm>
              <a:off x="1104900" y="2080308"/>
              <a:ext cx="5518150" cy="0"/>
            </a:xfrm>
            <a:prstGeom prst="line">
              <a:avLst/>
            </a:prstGeom>
            <a:ln>
              <a:solidFill>
                <a:srgbClr val="2A458C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>
            <a:extLst>
              <a:ext uri="{FF2B5EF4-FFF2-40B4-BE49-F238E27FC236}">
                <a16:creationId xmlns="" xmlns:a16="http://schemas.microsoft.com/office/drawing/2014/main" id="{18EB68BC-5A54-6592-2534-C92FA9AD866B}"/>
              </a:ext>
            </a:extLst>
          </p:cNvPr>
          <p:cNvGrpSpPr/>
          <p:nvPr/>
        </p:nvGrpSpPr>
        <p:grpSpPr>
          <a:xfrm>
            <a:off x="4536176" y="2209174"/>
            <a:ext cx="6913668" cy="538189"/>
            <a:chOff x="567426" y="1542119"/>
            <a:chExt cx="6913668" cy="538189"/>
          </a:xfrm>
        </p:grpSpPr>
        <p:grpSp>
          <p:nvGrpSpPr>
            <p:cNvPr id="23" name="组合 22">
              <a:extLst>
                <a:ext uri="{FF2B5EF4-FFF2-40B4-BE49-F238E27FC236}">
                  <a16:creationId xmlns="" xmlns:a16="http://schemas.microsoft.com/office/drawing/2014/main" id="{910AA424-FB9B-B78F-086E-115C48CFE9CA}"/>
                </a:ext>
              </a:extLst>
            </p:cNvPr>
            <p:cNvGrpSpPr/>
            <p:nvPr/>
          </p:nvGrpSpPr>
          <p:grpSpPr>
            <a:xfrm>
              <a:off x="567426" y="1542119"/>
              <a:ext cx="826499" cy="453235"/>
              <a:chOff x="1272276" y="2547523"/>
              <a:chExt cx="826499" cy="453235"/>
            </a:xfrm>
          </p:grpSpPr>
          <p:sp>
            <p:nvSpPr>
              <p:cNvPr id="26" name="矩形: 圆角 25">
                <a:extLst>
                  <a:ext uri="{FF2B5EF4-FFF2-40B4-BE49-F238E27FC236}">
                    <a16:creationId xmlns="" xmlns:a16="http://schemas.microsoft.com/office/drawing/2014/main" id="{58FAB80D-E119-4EFF-059E-3698F95487EE}"/>
                  </a:ext>
                </a:extLst>
              </p:cNvPr>
              <p:cNvSpPr/>
              <p:nvPr/>
            </p:nvSpPr>
            <p:spPr>
              <a:xfrm>
                <a:off x="1458909" y="2547523"/>
                <a:ext cx="453235" cy="453235"/>
              </a:xfrm>
              <a:prstGeom prst="roundRect">
                <a:avLst>
                  <a:gd name="adj" fmla="val 50000"/>
                </a:avLst>
              </a:pr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cs typeface="+mn-ea"/>
                  <a:sym typeface="+mn-lt"/>
                </a:endParaRPr>
              </a:p>
            </p:txBody>
          </p:sp>
          <p:sp>
            <p:nvSpPr>
              <p:cNvPr id="27" name="文本框 26">
                <a:extLst>
                  <a:ext uri="{FF2B5EF4-FFF2-40B4-BE49-F238E27FC236}">
                    <a16:creationId xmlns="" xmlns:a16="http://schemas.microsoft.com/office/drawing/2014/main" id="{14921D6B-3B49-BA0F-722A-6E9D3263DC18}"/>
                  </a:ext>
                </a:extLst>
              </p:cNvPr>
              <p:cNvSpPr txBox="1"/>
              <p:nvPr/>
            </p:nvSpPr>
            <p:spPr>
              <a:xfrm>
                <a:off x="1272276" y="2574085"/>
                <a:ext cx="826499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000" spc="-150" dirty="0">
                    <a:solidFill>
                      <a:schemeClr val="bg1"/>
                    </a:solidFill>
                    <a:cs typeface="+mn-ea"/>
                    <a:sym typeface="+mn-lt"/>
                  </a:rPr>
                  <a:t>02</a:t>
                </a:r>
                <a:endParaRPr lang="zh-CN" altLang="en-US" sz="2000" spc="-15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4" name="文本框 23">
              <a:extLst>
                <a:ext uri="{FF2B5EF4-FFF2-40B4-BE49-F238E27FC236}">
                  <a16:creationId xmlns="" xmlns:a16="http://schemas.microsoft.com/office/drawing/2014/main" id="{7DEF7649-4751-1916-4A45-54DA07FBF5A8}"/>
                </a:ext>
              </a:extLst>
            </p:cNvPr>
            <p:cNvSpPr txBox="1"/>
            <p:nvPr/>
          </p:nvSpPr>
          <p:spPr>
            <a:xfrm>
              <a:off x="1207294" y="1626021"/>
              <a:ext cx="62738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未经批准请假的，按旷工处理，所有请假均需书面形式申请。</a:t>
              </a:r>
              <a:endParaRPr lang="zh-CN" altLang="en-US" dirty="0">
                <a:cs typeface="+mn-ea"/>
                <a:sym typeface="+mn-lt"/>
              </a:endParaRPr>
            </a:p>
          </p:txBody>
        </p:sp>
        <p:cxnSp>
          <p:nvCxnSpPr>
            <p:cNvPr id="25" name="直接连接符 24">
              <a:extLst>
                <a:ext uri="{FF2B5EF4-FFF2-40B4-BE49-F238E27FC236}">
                  <a16:creationId xmlns="" xmlns:a16="http://schemas.microsoft.com/office/drawing/2014/main" id="{90DAE3E3-2781-4F9C-3F47-F38ED3939A3B}"/>
                </a:ext>
              </a:extLst>
            </p:cNvPr>
            <p:cNvCxnSpPr>
              <a:cxnSpLocks/>
            </p:cNvCxnSpPr>
            <p:nvPr/>
          </p:nvCxnSpPr>
          <p:spPr>
            <a:xfrm>
              <a:off x="1104900" y="2080308"/>
              <a:ext cx="6273800" cy="0"/>
            </a:xfrm>
            <a:prstGeom prst="line">
              <a:avLst/>
            </a:prstGeom>
            <a:ln>
              <a:solidFill>
                <a:srgbClr val="2A458C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组合 27">
            <a:extLst>
              <a:ext uri="{FF2B5EF4-FFF2-40B4-BE49-F238E27FC236}">
                <a16:creationId xmlns="" xmlns:a16="http://schemas.microsoft.com/office/drawing/2014/main" id="{876B7CA5-814B-6957-3436-DC3DB4AD9040}"/>
              </a:ext>
            </a:extLst>
          </p:cNvPr>
          <p:cNvGrpSpPr/>
          <p:nvPr/>
        </p:nvGrpSpPr>
        <p:grpSpPr>
          <a:xfrm>
            <a:off x="4536176" y="2949551"/>
            <a:ext cx="6745392" cy="538189"/>
            <a:chOff x="567426" y="1542119"/>
            <a:chExt cx="6745392" cy="538189"/>
          </a:xfrm>
        </p:grpSpPr>
        <p:grpSp>
          <p:nvGrpSpPr>
            <p:cNvPr id="29" name="组合 28">
              <a:extLst>
                <a:ext uri="{FF2B5EF4-FFF2-40B4-BE49-F238E27FC236}">
                  <a16:creationId xmlns="" xmlns:a16="http://schemas.microsoft.com/office/drawing/2014/main" id="{370C44E0-95DE-FF44-2762-4A2101BFDF46}"/>
                </a:ext>
              </a:extLst>
            </p:cNvPr>
            <p:cNvGrpSpPr/>
            <p:nvPr/>
          </p:nvGrpSpPr>
          <p:grpSpPr>
            <a:xfrm>
              <a:off x="567426" y="1542119"/>
              <a:ext cx="826499" cy="453235"/>
              <a:chOff x="1272276" y="2547523"/>
              <a:chExt cx="826499" cy="453235"/>
            </a:xfrm>
          </p:grpSpPr>
          <p:sp>
            <p:nvSpPr>
              <p:cNvPr id="32" name="矩形: 圆角 31">
                <a:extLst>
                  <a:ext uri="{FF2B5EF4-FFF2-40B4-BE49-F238E27FC236}">
                    <a16:creationId xmlns="" xmlns:a16="http://schemas.microsoft.com/office/drawing/2014/main" id="{888CECEF-D03C-BB0E-A1EB-80DAA92CBAAC}"/>
                  </a:ext>
                </a:extLst>
              </p:cNvPr>
              <p:cNvSpPr/>
              <p:nvPr/>
            </p:nvSpPr>
            <p:spPr>
              <a:xfrm>
                <a:off x="1458909" y="2547523"/>
                <a:ext cx="453235" cy="453235"/>
              </a:xfrm>
              <a:prstGeom prst="roundRect">
                <a:avLst>
                  <a:gd name="adj" fmla="val 50000"/>
                </a:avLst>
              </a:pr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cs typeface="+mn-ea"/>
                  <a:sym typeface="+mn-lt"/>
                </a:endParaRPr>
              </a:p>
            </p:txBody>
          </p:sp>
          <p:sp>
            <p:nvSpPr>
              <p:cNvPr id="33" name="文本框 32">
                <a:extLst>
                  <a:ext uri="{FF2B5EF4-FFF2-40B4-BE49-F238E27FC236}">
                    <a16:creationId xmlns="" xmlns:a16="http://schemas.microsoft.com/office/drawing/2014/main" id="{00F5DFA3-399C-A897-D505-D31496BEBD39}"/>
                  </a:ext>
                </a:extLst>
              </p:cNvPr>
              <p:cNvSpPr txBox="1"/>
              <p:nvPr/>
            </p:nvSpPr>
            <p:spPr>
              <a:xfrm>
                <a:off x="1272276" y="2574085"/>
                <a:ext cx="826499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000" spc="-150" dirty="0">
                    <a:solidFill>
                      <a:schemeClr val="bg1"/>
                    </a:solidFill>
                    <a:cs typeface="+mn-ea"/>
                    <a:sym typeface="+mn-lt"/>
                  </a:rPr>
                  <a:t>03</a:t>
                </a:r>
                <a:endParaRPr lang="zh-CN" altLang="en-US" sz="2000" spc="-15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0" name="文本框 29">
              <a:extLst>
                <a:ext uri="{FF2B5EF4-FFF2-40B4-BE49-F238E27FC236}">
                  <a16:creationId xmlns="" xmlns:a16="http://schemas.microsoft.com/office/drawing/2014/main" id="{3482DB5D-8B61-59A5-1F01-0F71D38EAD7E}"/>
                </a:ext>
              </a:extLst>
            </p:cNvPr>
            <p:cNvSpPr txBox="1"/>
            <p:nvPr/>
          </p:nvSpPr>
          <p:spPr>
            <a:xfrm>
              <a:off x="1207294" y="1626021"/>
              <a:ext cx="610552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何种请假期满后必须归口部门销假方可上岗。</a:t>
              </a:r>
            </a:p>
          </p:txBody>
        </p:sp>
        <p:cxnSp>
          <p:nvCxnSpPr>
            <p:cNvPr id="31" name="直接连接符 30">
              <a:extLst>
                <a:ext uri="{FF2B5EF4-FFF2-40B4-BE49-F238E27FC236}">
                  <a16:creationId xmlns="" xmlns:a16="http://schemas.microsoft.com/office/drawing/2014/main" id="{F25F7EB1-3137-BF33-242F-6728572440AA}"/>
                </a:ext>
              </a:extLst>
            </p:cNvPr>
            <p:cNvCxnSpPr>
              <a:cxnSpLocks/>
            </p:cNvCxnSpPr>
            <p:nvPr/>
          </p:nvCxnSpPr>
          <p:spPr>
            <a:xfrm>
              <a:off x="1104900" y="2080308"/>
              <a:ext cx="5518150" cy="0"/>
            </a:xfrm>
            <a:prstGeom prst="line">
              <a:avLst/>
            </a:prstGeom>
            <a:ln>
              <a:solidFill>
                <a:srgbClr val="2A458C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组合 33">
            <a:extLst>
              <a:ext uri="{FF2B5EF4-FFF2-40B4-BE49-F238E27FC236}">
                <a16:creationId xmlns="" xmlns:a16="http://schemas.microsoft.com/office/drawing/2014/main" id="{C3F8630E-A342-8FF0-04AE-4B507AF337F0}"/>
              </a:ext>
            </a:extLst>
          </p:cNvPr>
          <p:cNvGrpSpPr/>
          <p:nvPr/>
        </p:nvGrpSpPr>
        <p:grpSpPr>
          <a:xfrm>
            <a:off x="4536176" y="3689928"/>
            <a:ext cx="6745392" cy="538189"/>
            <a:chOff x="567426" y="1542119"/>
            <a:chExt cx="6745392" cy="538189"/>
          </a:xfrm>
        </p:grpSpPr>
        <p:grpSp>
          <p:nvGrpSpPr>
            <p:cNvPr id="35" name="组合 34">
              <a:extLst>
                <a:ext uri="{FF2B5EF4-FFF2-40B4-BE49-F238E27FC236}">
                  <a16:creationId xmlns="" xmlns:a16="http://schemas.microsoft.com/office/drawing/2014/main" id="{4920127E-427A-0E76-7829-08852B9AE6B4}"/>
                </a:ext>
              </a:extLst>
            </p:cNvPr>
            <p:cNvGrpSpPr/>
            <p:nvPr/>
          </p:nvGrpSpPr>
          <p:grpSpPr>
            <a:xfrm>
              <a:off x="567426" y="1542119"/>
              <a:ext cx="826499" cy="453235"/>
              <a:chOff x="1272276" y="2547523"/>
              <a:chExt cx="826499" cy="453235"/>
            </a:xfrm>
          </p:grpSpPr>
          <p:sp>
            <p:nvSpPr>
              <p:cNvPr id="38" name="矩形: 圆角 37">
                <a:extLst>
                  <a:ext uri="{FF2B5EF4-FFF2-40B4-BE49-F238E27FC236}">
                    <a16:creationId xmlns="" xmlns:a16="http://schemas.microsoft.com/office/drawing/2014/main" id="{6EE19C24-1E3A-9BD0-ED96-E37D733DA31F}"/>
                  </a:ext>
                </a:extLst>
              </p:cNvPr>
              <p:cNvSpPr/>
              <p:nvPr/>
            </p:nvSpPr>
            <p:spPr>
              <a:xfrm>
                <a:off x="1458909" y="2547523"/>
                <a:ext cx="453235" cy="453235"/>
              </a:xfrm>
              <a:prstGeom prst="roundRect">
                <a:avLst>
                  <a:gd name="adj" fmla="val 50000"/>
                </a:avLst>
              </a:pr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cs typeface="+mn-ea"/>
                  <a:sym typeface="+mn-lt"/>
                </a:endParaRPr>
              </a:p>
            </p:txBody>
          </p:sp>
          <p:sp>
            <p:nvSpPr>
              <p:cNvPr id="39" name="文本框 38">
                <a:extLst>
                  <a:ext uri="{FF2B5EF4-FFF2-40B4-BE49-F238E27FC236}">
                    <a16:creationId xmlns="" xmlns:a16="http://schemas.microsoft.com/office/drawing/2014/main" id="{855E734F-9492-F5C4-CC9D-67BFF51C3955}"/>
                  </a:ext>
                </a:extLst>
              </p:cNvPr>
              <p:cNvSpPr txBox="1"/>
              <p:nvPr/>
            </p:nvSpPr>
            <p:spPr>
              <a:xfrm>
                <a:off x="1272276" y="2574085"/>
                <a:ext cx="826499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000" spc="-150" dirty="0">
                    <a:solidFill>
                      <a:schemeClr val="bg1"/>
                    </a:solidFill>
                    <a:cs typeface="+mn-ea"/>
                    <a:sym typeface="+mn-lt"/>
                  </a:rPr>
                  <a:t>04</a:t>
                </a:r>
                <a:endParaRPr lang="zh-CN" altLang="en-US" sz="2000" spc="-15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6" name="文本框 35">
              <a:extLst>
                <a:ext uri="{FF2B5EF4-FFF2-40B4-BE49-F238E27FC236}">
                  <a16:creationId xmlns="" xmlns:a16="http://schemas.microsoft.com/office/drawing/2014/main" id="{2C57A2B6-37FD-B208-761B-CD88EEE00A60}"/>
                </a:ext>
              </a:extLst>
            </p:cNvPr>
            <p:cNvSpPr txBox="1"/>
            <p:nvPr/>
          </p:nvSpPr>
          <p:spPr>
            <a:xfrm>
              <a:off x="1207294" y="1626021"/>
              <a:ext cx="610552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各种假期均含往返路途时间。</a:t>
              </a:r>
              <a:endParaRPr lang="zh-CN" altLang="en-US" dirty="0">
                <a:cs typeface="+mn-ea"/>
                <a:sym typeface="+mn-lt"/>
              </a:endParaRPr>
            </a:p>
          </p:txBody>
        </p:sp>
        <p:cxnSp>
          <p:nvCxnSpPr>
            <p:cNvPr id="37" name="直接连接符 36">
              <a:extLst>
                <a:ext uri="{FF2B5EF4-FFF2-40B4-BE49-F238E27FC236}">
                  <a16:creationId xmlns="" xmlns:a16="http://schemas.microsoft.com/office/drawing/2014/main" id="{17594940-DDC5-343D-932E-5D5E0334E3A6}"/>
                </a:ext>
              </a:extLst>
            </p:cNvPr>
            <p:cNvCxnSpPr>
              <a:cxnSpLocks/>
            </p:cNvCxnSpPr>
            <p:nvPr/>
          </p:nvCxnSpPr>
          <p:spPr>
            <a:xfrm>
              <a:off x="1104900" y="2080308"/>
              <a:ext cx="5518150" cy="0"/>
            </a:xfrm>
            <a:prstGeom prst="line">
              <a:avLst/>
            </a:prstGeom>
            <a:ln>
              <a:solidFill>
                <a:srgbClr val="2A458C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组合 39">
            <a:extLst>
              <a:ext uri="{FF2B5EF4-FFF2-40B4-BE49-F238E27FC236}">
                <a16:creationId xmlns="" xmlns:a16="http://schemas.microsoft.com/office/drawing/2014/main" id="{BEF143CA-37E5-A64F-CFA0-09A0D5CAF2BA}"/>
              </a:ext>
            </a:extLst>
          </p:cNvPr>
          <p:cNvGrpSpPr/>
          <p:nvPr/>
        </p:nvGrpSpPr>
        <p:grpSpPr>
          <a:xfrm>
            <a:off x="4536176" y="4430305"/>
            <a:ext cx="6745392" cy="538189"/>
            <a:chOff x="567426" y="1542119"/>
            <a:chExt cx="6745392" cy="538189"/>
          </a:xfrm>
        </p:grpSpPr>
        <p:grpSp>
          <p:nvGrpSpPr>
            <p:cNvPr id="41" name="组合 40">
              <a:extLst>
                <a:ext uri="{FF2B5EF4-FFF2-40B4-BE49-F238E27FC236}">
                  <a16:creationId xmlns="" xmlns:a16="http://schemas.microsoft.com/office/drawing/2014/main" id="{4C9D59B7-3DF1-0CE7-EE27-869695A66376}"/>
                </a:ext>
              </a:extLst>
            </p:cNvPr>
            <p:cNvGrpSpPr/>
            <p:nvPr/>
          </p:nvGrpSpPr>
          <p:grpSpPr>
            <a:xfrm>
              <a:off x="567426" y="1542119"/>
              <a:ext cx="826499" cy="453235"/>
              <a:chOff x="1272276" y="2547523"/>
              <a:chExt cx="826499" cy="453235"/>
            </a:xfrm>
          </p:grpSpPr>
          <p:sp>
            <p:nvSpPr>
              <p:cNvPr id="44" name="矩形: 圆角 43">
                <a:extLst>
                  <a:ext uri="{FF2B5EF4-FFF2-40B4-BE49-F238E27FC236}">
                    <a16:creationId xmlns="" xmlns:a16="http://schemas.microsoft.com/office/drawing/2014/main" id="{125789B8-6D04-5B64-575E-F4F181DA6E70}"/>
                  </a:ext>
                </a:extLst>
              </p:cNvPr>
              <p:cNvSpPr/>
              <p:nvPr/>
            </p:nvSpPr>
            <p:spPr>
              <a:xfrm>
                <a:off x="1458909" y="2547523"/>
                <a:ext cx="453235" cy="453235"/>
              </a:xfrm>
              <a:prstGeom prst="roundRect">
                <a:avLst>
                  <a:gd name="adj" fmla="val 50000"/>
                </a:avLst>
              </a:pr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cs typeface="+mn-ea"/>
                  <a:sym typeface="+mn-lt"/>
                </a:endParaRPr>
              </a:p>
            </p:txBody>
          </p:sp>
          <p:sp>
            <p:nvSpPr>
              <p:cNvPr id="45" name="文本框 44">
                <a:extLst>
                  <a:ext uri="{FF2B5EF4-FFF2-40B4-BE49-F238E27FC236}">
                    <a16:creationId xmlns="" xmlns:a16="http://schemas.microsoft.com/office/drawing/2014/main" id="{943CDEAD-3E40-D83E-CF00-CFFB7589F26C}"/>
                  </a:ext>
                </a:extLst>
              </p:cNvPr>
              <p:cNvSpPr txBox="1"/>
              <p:nvPr/>
            </p:nvSpPr>
            <p:spPr>
              <a:xfrm>
                <a:off x="1272276" y="2574085"/>
                <a:ext cx="826499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000" spc="-150" dirty="0">
                    <a:solidFill>
                      <a:schemeClr val="bg1"/>
                    </a:solidFill>
                    <a:cs typeface="+mn-ea"/>
                    <a:sym typeface="+mn-lt"/>
                  </a:rPr>
                  <a:t>05</a:t>
                </a:r>
                <a:endParaRPr lang="zh-CN" altLang="en-US" sz="2000" spc="-15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2" name="文本框 41">
              <a:extLst>
                <a:ext uri="{FF2B5EF4-FFF2-40B4-BE49-F238E27FC236}">
                  <a16:creationId xmlns="" xmlns:a16="http://schemas.microsoft.com/office/drawing/2014/main" id="{CB1C1ABD-B527-AE49-E9C4-A94A7915E755}"/>
                </a:ext>
              </a:extLst>
            </p:cNvPr>
            <p:cNvSpPr txBox="1"/>
            <p:nvPr/>
          </p:nvSpPr>
          <p:spPr>
            <a:xfrm>
              <a:off x="1207294" y="1626021"/>
              <a:ext cx="610552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电话请假视为请假未得到批准。</a:t>
              </a:r>
            </a:p>
          </p:txBody>
        </p:sp>
        <p:cxnSp>
          <p:nvCxnSpPr>
            <p:cNvPr id="43" name="直接连接符 42">
              <a:extLst>
                <a:ext uri="{FF2B5EF4-FFF2-40B4-BE49-F238E27FC236}">
                  <a16:creationId xmlns="" xmlns:a16="http://schemas.microsoft.com/office/drawing/2014/main" id="{65779672-E532-85FA-47E3-7B00C94A0399}"/>
                </a:ext>
              </a:extLst>
            </p:cNvPr>
            <p:cNvCxnSpPr>
              <a:cxnSpLocks/>
            </p:cNvCxnSpPr>
            <p:nvPr/>
          </p:nvCxnSpPr>
          <p:spPr>
            <a:xfrm>
              <a:off x="1104900" y="2080308"/>
              <a:ext cx="5518150" cy="0"/>
            </a:xfrm>
            <a:prstGeom prst="line">
              <a:avLst/>
            </a:prstGeom>
            <a:ln>
              <a:solidFill>
                <a:srgbClr val="2A458C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组合 45">
            <a:extLst>
              <a:ext uri="{FF2B5EF4-FFF2-40B4-BE49-F238E27FC236}">
                <a16:creationId xmlns="" xmlns:a16="http://schemas.microsoft.com/office/drawing/2014/main" id="{E2F853DA-726C-9CB1-A213-BA523267A233}"/>
              </a:ext>
            </a:extLst>
          </p:cNvPr>
          <p:cNvGrpSpPr/>
          <p:nvPr/>
        </p:nvGrpSpPr>
        <p:grpSpPr>
          <a:xfrm>
            <a:off x="4536176" y="5170682"/>
            <a:ext cx="6745392" cy="538189"/>
            <a:chOff x="567426" y="1542119"/>
            <a:chExt cx="6745392" cy="538189"/>
          </a:xfrm>
        </p:grpSpPr>
        <p:grpSp>
          <p:nvGrpSpPr>
            <p:cNvPr id="47" name="组合 46">
              <a:extLst>
                <a:ext uri="{FF2B5EF4-FFF2-40B4-BE49-F238E27FC236}">
                  <a16:creationId xmlns="" xmlns:a16="http://schemas.microsoft.com/office/drawing/2014/main" id="{F0021056-FE72-514E-67DD-AF3DBB5766C3}"/>
                </a:ext>
              </a:extLst>
            </p:cNvPr>
            <p:cNvGrpSpPr/>
            <p:nvPr/>
          </p:nvGrpSpPr>
          <p:grpSpPr>
            <a:xfrm>
              <a:off x="567426" y="1542119"/>
              <a:ext cx="826499" cy="453235"/>
              <a:chOff x="1272276" y="2547523"/>
              <a:chExt cx="826499" cy="453235"/>
            </a:xfrm>
          </p:grpSpPr>
          <p:sp>
            <p:nvSpPr>
              <p:cNvPr id="50" name="矩形: 圆角 49">
                <a:extLst>
                  <a:ext uri="{FF2B5EF4-FFF2-40B4-BE49-F238E27FC236}">
                    <a16:creationId xmlns="" xmlns:a16="http://schemas.microsoft.com/office/drawing/2014/main" id="{A64F138C-713B-2FD9-57F6-6D9EDB5F7878}"/>
                  </a:ext>
                </a:extLst>
              </p:cNvPr>
              <p:cNvSpPr/>
              <p:nvPr/>
            </p:nvSpPr>
            <p:spPr>
              <a:xfrm>
                <a:off x="1458909" y="2547523"/>
                <a:ext cx="453235" cy="453235"/>
              </a:xfrm>
              <a:prstGeom prst="roundRect">
                <a:avLst>
                  <a:gd name="adj" fmla="val 50000"/>
                </a:avLst>
              </a:pr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cs typeface="+mn-ea"/>
                  <a:sym typeface="+mn-lt"/>
                </a:endParaRPr>
              </a:p>
            </p:txBody>
          </p:sp>
          <p:sp>
            <p:nvSpPr>
              <p:cNvPr id="51" name="文本框 50">
                <a:extLst>
                  <a:ext uri="{FF2B5EF4-FFF2-40B4-BE49-F238E27FC236}">
                    <a16:creationId xmlns="" xmlns:a16="http://schemas.microsoft.com/office/drawing/2014/main" id="{ED768E6C-AAC1-1661-50CD-39CC97A9C19A}"/>
                  </a:ext>
                </a:extLst>
              </p:cNvPr>
              <p:cNvSpPr txBox="1"/>
              <p:nvPr/>
            </p:nvSpPr>
            <p:spPr>
              <a:xfrm>
                <a:off x="1272276" y="2574085"/>
                <a:ext cx="826499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000" spc="-150" dirty="0">
                    <a:solidFill>
                      <a:schemeClr val="bg1"/>
                    </a:solidFill>
                    <a:cs typeface="+mn-ea"/>
                    <a:sym typeface="+mn-lt"/>
                  </a:rPr>
                  <a:t>06</a:t>
                </a:r>
                <a:endParaRPr lang="zh-CN" altLang="en-US" sz="2000" spc="-15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8" name="文本框 47">
              <a:extLst>
                <a:ext uri="{FF2B5EF4-FFF2-40B4-BE49-F238E27FC236}">
                  <a16:creationId xmlns="" xmlns:a16="http://schemas.microsoft.com/office/drawing/2014/main" id="{0224D0CA-3135-1C04-BDDA-95E39217B24C}"/>
                </a:ext>
              </a:extLst>
            </p:cNvPr>
            <p:cNvSpPr txBox="1"/>
            <p:nvPr/>
          </p:nvSpPr>
          <p:spPr>
            <a:xfrm>
              <a:off x="1207294" y="1626021"/>
              <a:ext cx="610552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事假期间为无薪假，其余假期按国家规定执行。</a:t>
              </a:r>
              <a:endParaRPr lang="zh-CN" altLang="en-US" dirty="0">
                <a:cs typeface="+mn-ea"/>
                <a:sym typeface="+mn-lt"/>
              </a:endParaRPr>
            </a:p>
          </p:txBody>
        </p:sp>
        <p:cxnSp>
          <p:nvCxnSpPr>
            <p:cNvPr id="49" name="直接连接符 48">
              <a:extLst>
                <a:ext uri="{FF2B5EF4-FFF2-40B4-BE49-F238E27FC236}">
                  <a16:creationId xmlns="" xmlns:a16="http://schemas.microsoft.com/office/drawing/2014/main" id="{CBE6BCB7-4E21-FCD5-32D6-30248235C5DD}"/>
                </a:ext>
              </a:extLst>
            </p:cNvPr>
            <p:cNvCxnSpPr>
              <a:cxnSpLocks/>
            </p:cNvCxnSpPr>
            <p:nvPr/>
          </p:nvCxnSpPr>
          <p:spPr>
            <a:xfrm>
              <a:off x="1104900" y="2080308"/>
              <a:ext cx="5518150" cy="0"/>
            </a:xfrm>
            <a:prstGeom prst="line">
              <a:avLst/>
            </a:prstGeom>
            <a:ln>
              <a:solidFill>
                <a:srgbClr val="2A458C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CC406259-B883-1416-83BF-DDF962963E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1480276"/>
            <a:ext cx="4564924" cy="4564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66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1" y="183431"/>
            <a:ext cx="3201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基本制度规范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E561799B-A136-B2C4-962D-802B2028259B}"/>
              </a:ext>
            </a:extLst>
          </p:cNvPr>
          <p:cNvGrpSpPr/>
          <p:nvPr/>
        </p:nvGrpSpPr>
        <p:grpSpPr>
          <a:xfrm>
            <a:off x="3360881" y="253915"/>
            <a:ext cx="3440762" cy="400110"/>
            <a:chOff x="3360881" y="253915"/>
            <a:chExt cx="3440762" cy="400110"/>
          </a:xfrm>
        </p:grpSpPr>
        <p:sp>
          <p:nvSpPr>
            <p:cNvPr id="4" name="文本框 3">
              <a:extLst>
                <a:ext uri="{FF2B5EF4-FFF2-40B4-BE49-F238E27FC236}">
                  <a16:creationId xmlns="" xmlns:a16="http://schemas.microsoft.com/office/drawing/2014/main" id="{C7C049CA-D394-9908-9EB4-40F8F2656B3B}"/>
                </a:ext>
              </a:extLst>
            </p:cNvPr>
            <p:cNvSpPr txBox="1"/>
            <p:nvPr/>
          </p:nvSpPr>
          <p:spPr>
            <a:xfrm>
              <a:off x="4096543" y="253915"/>
              <a:ext cx="27051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000" dirty="0">
                  <a:cs typeface="+mn-ea"/>
                  <a:sym typeface="+mn-lt"/>
                </a:rPr>
                <a:t>用具的使用规定</a:t>
              </a:r>
            </a:p>
          </p:txBody>
        </p:sp>
        <p:sp>
          <p:nvSpPr>
            <p:cNvPr id="3" name="矩形: 圆角 2">
              <a:extLst>
                <a:ext uri="{FF2B5EF4-FFF2-40B4-BE49-F238E27FC236}">
                  <a16:creationId xmlns="" xmlns:a16="http://schemas.microsoft.com/office/drawing/2014/main" id="{630698A2-06A3-FA6A-A28D-BC3FF9136C14}"/>
                </a:ext>
              </a:extLst>
            </p:cNvPr>
            <p:cNvSpPr/>
            <p:nvPr/>
          </p:nvSpPr>
          <p:spPr>
            <a:xfrm>
              <a:off x="3360881" y="295275"/>
              <a:ext cx="621362" cy="288266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="" xmlns:a16="http://schemas.microsoft.com/office/drawing/2014/main" id="{7B264E50-1E95-833D-2BFC-878C72DE9F13}"/>
                </a:ext>
              </a:extLst>
            </p:cNvPr>
            <p:cNvSpPr txBox="1"/>
            <p:nvPr/>
          </p:nvSpPr>
          <p:spPr>
            <a:xfrm>
              <a:off x="3412474" y="253915"/>
              <a:ext cx="68406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4.3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7" name="矩形: 圆角 56">
            <a:extLst>
              <a:ext uri="{FF2B5EF4-FFF2-40B4-BE49-F238E27FC236}">
                <a16:creationId xmlns="" xmlns:a16="http://schemas.microsoft.com/office/drawing/2014/main" id="{01D4091C-484A-12EC-B4A5-46ACA324A17D}"/>
              </a:ext>
            </a:extLst>
          </p:cNvPr>
          <p:cNvSpPr/>
          <p:nvPr/>
        </p:nvSpPr>
        <p:spPr>
          <a:xfrm>
            <a:off x="2081619" y="1750477"/>
            <a:ext cx="1048824" cy="1048824"/>
          </a:xfrm>
          <a:prstGeom prst="roundRect">
            <a:avLst>
              <a:gd name="adj" fmla="val 50000"/>
            </a:avLst>
          </a:prstGeom>
          <a:solidFill>
            <a:srgbClr val="2A458C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59" name="文本框 58">
            <a:extLst>
              <a:ext uri="{FF2B5EF4-FFF2-40B4-BE49-F238E27FC236}">
                <a16:creationId xmlns="" xmlns:a16="http://schemas.microsoft.com/office/drawing/2014/main" id="{F43D8B76-2560-9EB2-F86F-E5DF64098921}"/>
              </a:ext>
            </a:extLst>
          </p:cNvPr>
          <p:cNvSpPr txBox="1"/>
          <p:nvPr/>
        </p:nvSpPr>
        <p:spPr>
          <a:xfrm>
            <a:off x="3246508" y="1980995"/>
            <a:ext cx="7650092" cy="701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cs typeface="+mn-ea"/>
                <a:sym typeface="+mn-lt"/>
              </a:rPr>
              <a:t>新员工在办理好一切入职手续后，由所在应聘部门负责人带领新员工领用、发放新员工工作岗位所需的服装、用具等物品。</a:t>
            </a:r>
            <a:endParaRPr lang="en-US" altLang="zh-CN" sz="1600" dirty="0">
              <a:cs typeface="+mn-ea"/>
              <a:sym typeface="+mn-lt"/>
            </a:endParaRPr>
          </a:p>
        </p:txBody>
      </p:sp>
      <p:sp>
        <p:nvSpPr>
          <p:cNvPr id="52" name="文本框 51">
            <a:extLst>
              <a:ext uri="{FF2B5EF4-FFF2-40B4-BE49-F238E27FC236}">
                <a16:creationId xmlns="" xmlns:a16="http://schemas.microsoft.com/office/drawing/2014/main" id="{02DC3C99-5F5B-A8DE-1810-3E4300E559D9}"/>
              </a:ext>
            </a:extLst>
          </p:cNvPr>
          <p:cNvSpPr txBox="1"/>
          <p:nvPr/>
        </p:nvSpPr>
        <p:spPr>
          <a:xfrm>
            <a:off x="2158720" y="1974583"/>
            <a:ext cx="89462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领取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物品</a:t>
            </a:r>
          </a:p>
        </p:txBody>
      </p:sp>
      <p:sp>
        <p:nvSpPr>
          <p:cNvPr id="66" name="文本框 65">
            <a:extLst>
              <a:ext uri="{FF2B5EF4-FFF2-40B4-BE49-F238E27FC236}">
                <a16:creationId xmlns="" xmlns:a16="http://schemas.microsoft.com/office/drawing/2014/main" id="{7F78539F-B7AB-0D16-EF87-F80A78BB61CF}"/>
              </a:ext>
            </a:extLst>
          </p:cNvPr>
          <p:cNvSpPr txBox="1"/>
          <p:nvPr/>
        </p:nvSpPr>
        <p:spPr>
          <a:xfrm>
            <a:off x="1194771" y="1827692"/>
            <a:ext cx="96168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2A458C"/>
                </a:solidFill>
                <a:cs typeface="+mn-ea"/>
                <a:sym typeface="+mn-lt"/>
              </a:rPr>
              <a:t>STEP </a:t>
            </a:r>
          </a:p>
          <a:p>
            <a:r>
              <a:rPr lang="en-US" altLang="zh-CN" sz="4000" dirty="0">
                <a:solidFill>
                  <a:srgbClr val="2A458C"/>
                </a:solidFill>
                <a:cs typeface="+mn-ea"/>
                <a:sym typeface="+mn-lt"/>
              </a:rPr>
              <a:t>01</a:t>
            </a:r>
            <a:endParaRPr lang="zh-CN" altLang="en-US" sz="4000" dirty="0">
              <a:solidFill>
                <a:srgbClr val="2A458C"/>
              </a:solidFill>
              <a:cs typeface="+mn-ea"/>
              <a:sym typeface="+mn-lt"/>
            </a:endParaRPr>
          </a:p>
        </p:txBody>
      </p:sp>
      <p:sp>
        <p:nvSpPr>
          <p:cNvPr id="21" name="矩形: 圆角 20">
            <a:extLst>
              <a:ext uri="{FF2B5EF4-FFF2-40B4-BE49-F238E27FC236}">
                <a16:creationId xmlns="" xmlns:a16="http://schemas.microsoft.com/office/drawing/2014/main" id="{44AFF9C0-DE14-91BD-ABCC-CFF8C8A09246}"/>
              </a:ext>
            </a:extLst>
          </p:cNvPr>
          <p:cNvSpPr/>
          <p:nvPr/>
        </p:nvSpPr>
        <p:spPr>
          <a:xfrm>
            <a:off x="2081619" y="3096677"/>
            <a:ext cx="1048824" cy="1048824"/>
          </a:xfrm>
          <a:prstGeom prst="roundRect">
            <a:avLst>
              <a:gd name="adj" fmla="val 50000"/>
            </a:avLst>
          </a:prstGeom>
          <a:solidFill>
            <a:srgbClr val="2A458C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="" xmlns:a16="http://schemas.microsoft.com/office/drawing/2014/main" id="{0887AD09-C5A1-3780-DFB0-09159BA8C714}"/>
              </a:ext>
            </a:extLst>
          </p:cNvPr>
          <p:cNvSpPr txBox="1"/>
          <p:nvPr/>
        </p:nvSpPr>
        <p:spPr>
          <a:xfrm>
            <a:off x="3246508" y="3327195"/>
            <a:ext cx="7650092" cy="701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cs typeface="+mn-ea"/>
                <a:sym typeface="+mn-lt"/>
              </a:rPr>
              <a:t>新员工在领取工、用具时必须确认工、用具的完整性，如有破损应及时向发放人提出或更换。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07AF4E17-132D-13CD-AEBC-BBC6BC5BCDE3}"/>
              </a:ext>
            </a:extLst>
          </p:cNvPr>
          <p:cNvSpPr txBox="1"/>
          <p:nvPr/>
        </p:nvSpPr>
        <p:spPr>
          <a:xfrm>
            <a:off x="2158720" y="3320783"/>
            <a:ext cx="89462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确认物品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="" xmlns:a16="http://schemas.microsoft.com/office/drawing/2014/main" id="{F1436A72-7CE5-96CB-C91D-B29B825B5B19}"/>
              </a:ext>
            </a:extLst>
          </p:cNvPr>
          <p:cNvSpPr txBox="1"/>
          <p:nvPr/>
        </p:nvSpPr>
        <p:spPr>
          <a:xfrm>
            <a:off x="1194771" y="3173892"/>
            <a:ext cx="96168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2A458C"/>
                </a:solidFill>
                <a:cs typeface="+mn-ea"/>
                <a:sym typeface="+mn-lt"/>
              </a:rPr>
              <a:t>STEP </a:t>
            </a:r>
          </a:p>
          <a:p>
            <a:r>
              <a:rPr lang="en-US" altLang="zh-CN" sz="4000" dirty="0">
                <a:solidFill>
                  <a:srgbClr val="2A458C"/>
                </a:solidFill>
                <a:cs typeface="+mn-ea"/>
                <a:sym typeface="+mn-lt"/>
              </a:rPr>
              <a:t>02</a:t>
            </a:r>
            <a:endParaRPr lang="zh-CN" altLang="en-US" sz="4000" dirty="0">
              <a:solidFill>
                <a:srgbClr val="2A458C"/>
              </a:solidFill>
              <a:cs typeface="+mn-ea"/>
              <a:sym typeface="+mn-lt"/>
            </a:endParaRPr>
          </a:p>
        </p:txBody>
      </p:sp>
      <p:sp>
        <p:nvSpPr>
          <p:cNvPr id="25" name="矩形: 圆角 24">
            <a:extLst>
              <a:ext uri="{FF2B5EF4-FFF2-40B4-BE49-F238E27FC236}">
                <a16:creationId xmlns="" xmlns:a16="http://schemas.microsoft.com/office/drawing/2014/main" id="{F416C4E6-7594-0508-8E29-43DA76899985}"/>
              </a:ext>
            </a:extLst>
          </p:cNvPr>
          <p:cNvSpPr/>
          <p:nvPr/>
        </p:nvSpPr>
        <p:spPr>
          <a:xfrm>
            <a:off x="2081619" y="4436868"/>
            <a:ext cx="1048824" cy="1048824"/>
          </a:xfrm>
          <a:prstGeom prst="roundRect">
            <a:avLst>
              <a:gd name="adj" fmla="val 50000"/>
            </a:avLst>
          </a:prstGeom>
          <a:solidFill>
            <a:srgbClr val="2A458C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="" xmlns:a16="http://schemas.microsoft.com/office/drawing/2014/main" id="{91EE575E-7C73-27D4-BBFE-2945EA4FC5F2}"/>
              </a:ext>
            </a:extLst>
          </p:cNvPr>
          <p:cNvSpPr txBox="1"/>
          <p:nvPr/>
        </p:nvSpPr>
        <p:spPr>
          <a:xfrm>
            <a:off x="3246508" y="4667386"/>
            <a:ext cx="7650092" cy="701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cs typeface="+mn-ea"/>
                <a:sym typeface="+mn-lt"/>
              </a:rPr>
              <a:t>新员工在所有领用的物资确认无误后须在</a:t>
            </a:r>
            <a:r>
              <a:rPr lang="en-US" altLang="zh-CN" sz="1600" dirty="0">
                <a:cs typeface="+mn-ea"/>
                <a:sym typeface="+mn-lt"/>
              </a:rPr>
              <a:t>《</a:t>
            </a:r>
            <a:r>
              <a:rPr lang="zh-CN" altLang="en-US" sz="1600" dirty="0">
                <a:cs typeface="+mn-ea"/>
                <a:sym typeface="+mn-lt"/>
              </a:rPr>
              <a:t>物资领用确认表</a:t>
            </a:r>
            <a:r>
              <a:rPr lang="en-US" altLang="zh-CN" sz="1600" dirty="0">
                <a:cs typeface="+mn-ea"/>
                <a:sym typeface="+mn-lt"/>
              </a:rPr>
              <a:t>》</a:t>
            </a:r>
            <a:r>
              <a:rPr lang="zh-CN" altLang="en-US" sz="1600" dirty="0">
                <a:cs typeface="+mn-ea"/>
                <a:sym typeface="+mn-lt"/>
              </a:rPr>
              <a:t>上签字，在员工正常离职时作为物资交接验收凭证。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="" xmlns:a16="http://schemas.microsoft.com/office/drawing/2014/main" id="{FB8B8EFE-864B-7BA3-ADCA-DFE0A0559D7B}"/>
              </a:ext>
            </a:extLst>
          </p:cNvPr>
          <p:cNvSpPr txBox="1"/>
          <p:nvPr/>
        </p:nvSpPr>
        <p:spPr>
          <a:xfrm>
            <a:off x="2158720" y="4660974"/>
            <a:ext cx="89462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签字确认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="" xmlns:a16="http://schemas.microsoft.com/office/drawing/2014/main" id="{450F81E2-566D-59E4-8417-5D5FFF36780D}"/>
              </a:ext>
            </a:extLst>
          </p:cNvPr>
          <p:cNvSpPr txBox="1"/>
          <p:nvPr/>
        </p:nvSpPr>
        <p:spPr>
          <a:xfrm>
            <a:off x="1194771" y="4514083"/>
            <a:ext cx="96168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2A458C"/>
                </a:solidFill>
                <a:cs typeface="+mn-ea"/>
                <a:sym typeface="+mn-lt"/>
              </a:rPr>
              <a:t>STEP </a:t>
            </a:r>
          </a:p>
          <a:p>
            <a:r>
              <a:rPr lang="en-US" altLang="zh-CN" sz="4000" dirty="0">
                <a:solidFill>
                  <a:srgbClr val="2A458C"/>
                </a:solidFill>
                <a:cs typeface="+mn-ea"/>
                <a:sym typeface="+mn-lt"/>
              </a:rPr>
              <a:t>03</a:t>
            </a:r>
            <a:endParaRPr lang="zh-CN" altLang="en-US" sz="4000" dirty="0">
              <a:solidFill>
                <a:srgbClr val="2A458C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95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="" xmlns:a16="http://schemas.microsoft.com/office/drawing/2014/main" id="{3E73467E-75F6-5E5E-A6E8-E1371805150E}"/>
              </a:ext>
            </a:extLst>
          </p:cNvPr>
          <p:cNvGrpSpPr/>
          <p:nvPr/>
        </p:nvGrpSpPr>
        <p:grpSpPr>
          <a:xfrm>
            <a:off x="819299" y="1082062"/>
            <a:ext cx="4883001" cy="1200329"/>
            <a:chOff x="135894" y="624786"/>
            <a:chExt cx="4883001" cy="1200329"/>
          </a:xfrm>
        </p:grpSpPr>
        <p:sp>
          <p:nvSpPr>
            <p:cNvPr id="8" name="文本框 7">
              <a:extLst>
                <a:ext uri="{FF2B5EF4-FFF2-40B4-BE49-F238E27FC236}">
                  <a16:creationId xmlns="" xmlns:a16="http://schemas.microsoft.com/office/drawing/2014/main" id="{802015DB-9F6D-80AF-D3BB-8B3FA1FB6BEE}"/>
                </a:ext>
              </a:extLst>
            </p:cNvPr>
            <p:cNvSpPr txBox="1"/>
            <p:nvPr/>
          </p:nvSpPr>
          <p:spPr>
            <a:xfrm>
              <a:off x="135894" y="624786"/>
              <a:ext cx="256253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7200" b="1" spc="600" dirty="0">
                  <a:solidFill>
                    <a:srgbClr val="2A458C"/>
                  </a:solidFill>
                  <a:cs typeface="+mn-ea"/>
                  <a:sym typeface="+mn-lt"/>
                </a:rPr>
                <a:t>目录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="" xmlns:a16="http://schemas.microsoft.com/office/drawing/2014/main" id="{1A98BDA2-A0D9-45EA-E4C4-D4B372C593ED}"/>
                </a:ext>
              </a:extLst>
            </p:cNvPr>
            <p:cNvSpPr txBox="1"/>
            <p:nvPr/>
          </p:nvSpPr>
          <p:spPr>
            <a:xfrm>
              <a:off x="2502549" y="1148216"/>
              <a:ext cx="2516346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en-US" altLang="zh-CN" sz="3200" b="1" dirty="0">
                  <a:solidFill>
                    <a:srgbClr val="2A458C"/>
                  </a:solidFill>
                  <a:cs typeface="+mn-ea"/>
                  <a:sym typeface="+mn-lt"/>
                </a:rPr>
                <a:t>CONTENTS</a:t>
              </a:r>
              <a:endParaRPr lang="zh-CN" altLang="en-US" sz="3200" b="1" dirty="0">
                <a:solidFill>
                  <a:srgbClr val="2A458C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FDF21940-9E2A-5AD7-0EC2-068BCD0E5583}"/>
              </a:ext>
            </a:extLst>
          </p:cNvPr>
          <p:cNvSpPr txBox="1"/>
          <p:nvPr/>
        </p:nvSpPr>
        <p:spPr>
          <a:xfrm>
            <a:off x="5521578" y="2870766"/>
            <a:ext cx="32894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2A458C"/>
                </a:solidFill>
                <a:cs typeface="+mn-ea"/>
                <a:sym typeface="+mn-lt"/>
              </a:rPr>
              <a:t>公司介绍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="" xmlns:a16="http://schemas.microsoft.com/office/drawing/2014/main" id="{8D6183AA-F9EA-2828-F6E9-59A4F3B93760}"/>
              </a:ext>
            </a:extLst>
          </p:cNvPr>
          <p:cNvGrpSpPr/>
          <p:nvPr/>
        </p:nvGrpSpPr>
        <p:grpSpPr>
          <a:xfrm>
            <a:off x="5029268" y="2865498"/>
            <a:ext cx="512431" cy="584775"/>
            <a:chOff x="1221558" y="4562441"/>
            <a:chExt cx="720000" cy="821649"/>
          </a:xfrm>
        </p:grpSpPr>
        <p:sp>
          <p:nvSpPr>
            <p:cNvPr id="19" name="矩形: 圆角 18">
              <a:extLst>
                <a:ext uri="{FF2B5EF4-FFF2-40B4-BE49-F238E27FC236}">
                  <a16:creationId xmlns="" xmlns:a16="http://schemas.microsoft.com/office/drawing/2014/main" id="{FA5994B8-2215-9810-0D7F-D29D5EF3BD1F}"/>
                </a:ext>
              </a:extLst>
            </p:cNvPr>
            <p:cNvSpPr/>
            <p:nvPr/>
          </p:nvSpPr>
          <p:spPr>
            <a:xfrm>
              <a:off x="1221558" y="4586659"/>
              <a:ext cx="720000" cy="720000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cs typeface="+mn-ea"/>
                <a:sym typeface="+mn-lt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="" xmlns:a16="http://schemas.microsoft.com/office/drawing/2014/main" id="{6D22FA7E-FB4C-FA90-82E8-97A7D7381A1C}"/>
                </a:ext>
              </a:extLst>
            </p:cNvPr>
            <p:cNvSpPr txBox="1"/>
            <p:nvPr/>
          </p:nvSpPr>
          <p:spPr>
            <a:xfrm>
              <a:off x="1336041" y="4562441"/>
              <a:ext cx="491034" cy="8216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BF415478-EF8C-75F4-3489-7926B7A2823E}"/>
              </a:ext>
            </a:extLst>
          </p:cNvPr>
          <p:cNvSpPr txBox="1"/>
          <p:nvPr/>
        </p:nvSpPr>
        <p:spPr>
          <a:xfrm>
            <a:off x="5521578" y="4115206"/>
            <a:ext cx="32894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2A458C"/>
                </a:solidFill>
                <a:cs typeface="+mn-ea"/>
                <a:sym typeface="+mn-lt"/>
              </a:rPr>
              <a:t>仪容仪表规范</a:t>
            </a:r>
          </a:p>
        </p:txBody>
      </p:sp>
      <p:grpSp>
        <p:nvGrpSpPr>
          <p:cNvPr id="24" name="组合 23">
            <a:extLst>
              <a:ext uri="{FF2B5EF4-FFF2-40B4-BE49-F238E27FC236}">
                <a16:creationId xmlns="" xmlns:a16="http://schemas.microsoft.com/office/drawing/2014/main" id="{A6476C6B-5C79-D7A0-1654-A8CFD709AF66}"/>
              </a:ext>
            </a:extLst>
          </p:cNvPr>
          <p:cNvGrpSpPr/>
          <p:nvPr/>
        </p:nvGrpSpPr>
        <p:grpSpPr>
          <a:xfrm>
            <a:off x="5029268" y="4109938"/>
            <a:ext cx="512431" cy="584775"/>
            <a:chOff x="1221558" y="4562441"/>
            <a:chExt cx="720000" cy="821649"/>
          </a:xfrm>
        </p:grpSpPr>
        <p:sp>
          <p:nvSpPr>
            <p:cNvPr id="25" name="矩形: 圆角 24">
              <a:extLst>
                <a:ext uri="{FF2B5EF4-FFF2-40B4-BE49-F238E27FC236}">
                  <a16:creationId xmlns="" xmlns:a16="http://schemas.microsoft.com/office/drawing/2014/main" id="{ECBDA4AD-AFF8-0DD6-C42D-0AAA3E026DA4}"/>
                </a:ext>
              </a:extLst>
            </p:cNvPr>
            <p:cNvSpPr/>
            <p:nvPr/>
          </p:nvSpPr>
          <p:spPr>
            <a:xfrm>
              <a:off x="1221558" y="4586659"/>
              <a:ext cx="720000" cy="720000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cs typeface="+mn-ea"/>
                <a:sym typeface="+mn-lt"/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="" xmlns:a16="http://schemas.microsoft.com/office/drawing/2014/main" id="{30EFDFE0-8443-EA32-9081-768B631D1232}"/>
                </a:ext>
              </a:extLst>
            </p:cNvPr>
            <p:cNvSpPr txBox="1"/>
            <p:nvPr/>
          </p:nvSpPr>
          <p:spPr>
            <a:xfrm>
              <a:off x="1336041" y="4562441"/>
              <a:ext cx="491034" cy="8216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8" name="文本框 27">
            <a:extLst>
              <a:ext uri="{FF2B5EF4-FFF2-40B4-BE49-F238E27FC236}">
                <a16:creationId xmlns="" xmlns:a16="http://schemas.microsoft.com/office/drawing/2014/main" id="{A40B8E81-C906-F0CB-EDC8-F6624C2BA285}"/>
              </a:ext>
            </a:extLst>
          </p:cNvPr>
          <p:cNvSpPr txBox="1"/>
          <p:nvPr/>
        </p:nvSpPr>
        <p:spPr>
          <a:xfrm>
            <a:off x="8713906" y="2781360"/>
            <a:ext cx="32894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2A458C"/>
                </a:solidFill>
                <a:cs typeface="+mn-ea"/>
                <a:sym typeface="+mn-lt"/>
              </a:rPr>
              <a:t>服务准则和要素</a:t>
            </a:r>
          </a:p>
        </p:txBody>
      </p:sp>
      <p:grpSp>
        <p:nvGrpSpPr>
          <p:cNvPr id="29" name="组合 28">
            <a:extLst>
              <a:ext uri="{FF2B5EF4-FFF2-40B4-BE49-F238E27FC236}">
                <a16:creationId xmlns="" xmlns:a16="http://schemas.microsoft.com/office/drawing/2014/main" id="{767137A8-6559-2317-D664-AE61771C0E04}"/>
              </a:ext>
            </a:extLst>
          </p:cNvPr>
          <p:cNvGrpSpPr/>
          <p:nvPr/>
        </p:nvGrpSpPr>
        <p:grpSpPr>
          <a:xfrm>
            <a:off x="8221596" y="2776092"/>
            <a:ext cx="512431" cy="584775"/>
            <a:chOff x="1221558" y="4562441"/>
            <a:chExt cx="720000" cy="821649"/>
          </a:xfrm>
        </p:grpSpPr>
        <p:sp>
          <p:nvSpPr>
            <p:cNvPr id="30" name="矩形: 圆角 29">
              <a:extLst>
                <a:ext uri="{FF2B5EF4-FFF2-40B4-BE49-F238E27FC236}">
                  <a16:creationId xmlns="" xmlns:a16="http://schemas.microsoft.com/office/drawing/2014/main" id="{4BA3F7FB-D6FF-51B6-F2FD-A53B2FABAF16}"/>
                </a:ext>
              </a:extLst>
            </p:cNvPr>
            <p:cNvSpPr/>
            <p:nvPr/>
          </p:nvSpPr>
          <p:spPr>
            <a:xfrm>
              <a:off x="1221558" y="4586659"/>
              <a:ext cx="720000" cy="720000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cs typeface="+mn-ea"/>
                <a:sym typeface="+mn-lt"/>
              </a:endParaRPr>
            </a:p>
          </p:txBody>
        </p:sp>
        <p:sp>
          <p:nvSpPr>
            <p:cNvPr id="31" name="文本框 30">
              <a:extLst>
                <a:ext uri="{FF2B5EF4-FFF2-40B4-BE49-F238E27FC236}">
                  <a16:creationId xmlns="" xmlns:a16="http://schemas.microsoft.com/office/drawing/2014/main" id="{451B4FFF-A6A1-BF51-34BC-E1CF6812B9F5}"/>
                </a:ext>
              </a:extLst>
            </p:cNvPr>
            <p:cNvSpPr txBox="1"/>
            <p:nvPr/>
          </p:nvSpPr>
          <p:spPr>
            <a:xfrm>
              <a:off x="1336041" y="4562441"/>
              <a:ext cx="491034" cy="8216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3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3" name="文本框 32">
            <a:extLst>
              <a:ext uri="{FF2B5EF4-FFF2-40B4-BE49-F238E27FC236}">
                <a16:creationId xmlns="" xmlns:a16="http://schemas.microsoft.com/office/drawing/2014/main" id="{2B147F70-7A35-1959-921B-E11ECF3A6DB6}"/>
              </a:ext>
            </a:extLst>
          </p:cNvPr>
          <p:cNvSpPr txBox="1"/>
          <p:nvPr/>
        </p:nvSpPr>
        <p:spPr>
          <a:xfrm>
            <a:off x="8713906" y="4115206"/>
            <a:ext cx="32894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2A458C"/>
                </a:solidFill>
                <a:cs typeface="+mn-ea"/>
                <a:sym typeface="+mn-lt"/>
              </a:rPr>
              <a:t>基本制度规范</a:t>
            </a:r>
          </a:p>
        </p:txBody>
      </p:sp>
      <p:grpSp>
        <p:nvGrpSpPr>
          <p:cNvPr id="34" name="组合 33">
            <a:extLst>
              <a:ext uri="{FF2B5EF4-FFF2-40B4-BE49-F238E27FC236}">
                <a16:creationId xmlns="" xmlns:a16="http://schemas.microsoft.com/office/drawing/2014/main" id="{C477EFEE-17F6-A8EF-E589-AD24A6CE0648}"/>
              </a:ext>
            </a:extLst>
          </p:cNvPr>
          <p:cNvGrpSpPr/>
          <p:nvPr/>
        </p:nvGrpSpPr>
        <p:grpSpPr>
          <a:xfrm>
            <a:off x="8221596" y="4109938"/>
            <a:ext cx="512431" cy="584775"/>
            <a:chOff x="1221558" y="4562441"/>
            <a:chExt cx="720000" cy="821649"/>
          </a:xfrm>
        </p:grpSpPr>
        <p:sp>
          <p:nvSpPr>
            <p:cNvPr id="35" name="矩形: 圆角 34">
              <a:extLst>
                <a:ext uri="{FF2B5EF4-FFF2-40B4-BE49-F238E27FC236}">
                  <a16:creationId xmlns="" xmlns:a16="http://schemas.microsoft.com/office/drawing/2014/main" id="{52D9E0F4-62CF-E6DB-BEB3-E736FFD5A5EB}"/>
                </a:ext>
              </a:extLst>
            </p:cNvPr>
            <p:cNvSpPr/>
            <p:nvPr/>
          </p:nvSpPr>
          <p:spPr>
            <a:xfrm>
              <a:off x="1221558" y="4586659"/>
              <a:ext cx="720000" cy="720000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cs typeface="+mn-ea"/>
                <a:sym typeface="+mn-lt"/>
              </a:endParaRPr>
            </a:p>
          </p:txBody>
        </p:sp>
        <p:sp>
          <p:nvSpPr>
            <p:cNvPr id="36" name="文本框 35">
              <a:extLst>
                <a:ext uri="{FF2B5EF4-FFF2-40B4-BE49-F238E27FC236}">
                  <a16:creationId xmlns="" xmlns:a16="http://schemas.microsoft.com/office/drawing/2014/main" id="{15B8B91D-76C6-E59E-782A-4A885F4EDF48}"/>
                </a:ext>
              </a:extLst>
            </p:cNvPr>
            <p:cNvSpPr txBox="1"/>
            <p:nvPr/>
          </p:nvSpPr>
          <p:spPr>
            <a:xfrm>
              <a:off x="1336041" y="4562441"/>
              <a:ext cx="491034" cy="8216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4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9" name="组合 38">
            <a:extLst>
              <a:ext uri="{FF2B5EF4-FFF2-40B4-BE49-F238E27FC236}">
                <a16:creationId xmlns="" xmlns:a16="http://schemas.microsoft.com/office/drawing/2014/main" id="{1BF94510-09E4-8DFB-71AA-D32293641C19}"/>
              </a:ext>
            </a:extLst>
          </p:cNvPr>
          <p:cNvGrpSpPr/>
          <p:nvPr/>
        </p:nvGrpSpPr>
        <p:grpSpPr>
          <a:xfrm rot="5400000">
            <a:off x="10934082" y="508131"/>
            <a:ext cx="138458" cy="337826"/>
            <a:chOff x="318977" y="311889"/>
            <a:chExt cx="184298" cy="538716"/>
          </a:xfrm>
        </p:grpSpPr>
        <p:cxnSp>
          <p:nvCxnSpPr>
            <p:cNvPr id="41" name="直接连接符 40">
              <a:extLst>
                <a:ext uri="{FF2B5EF4-FFF2-40B4-BE49-F238E27FC236}">
                  <a16:creationId xmlns="" xmlns:a16="http://schemas.microsoft.com/office/drawing/2014/main" id="{21852D08-1C2E-D8CE-EF2C-EFFC23ABE146}"/>
                </a:ext>
              </a:extLst>
            </p:cNvPr>
            <p:cNvCxnSpPr>
              <a:cxnSpLocks/>
            </p:cNvCxnSpPr>
            <p:nvPr/>
          </p:nvCxnSpPr>
          <p:spPr>
            <a:xfrm>
              <a:off x="318977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>
              <a:extLst>
                <a:ext uri="{FF2B5EF4-FFF2-40B4-BE49-F238E27FC236}">
                  <a16:creationId xmlns="" xmlns:a16="http://schemas.microsoft.com/office/drawing/2014/main" id="{47077DED-EAE1-B209-0D10-DFB8049EA8F6}"/>
                </a:ext>
              </a:extLst>
            </p:cNvPr>
            <p:cNvCxnSpPr>
              <a:cxnSpLocks/>
            </p:cNvCxnSpPr>
            <p:nvPr/>
          </p:nvCxnSpPr>
          <p:spPr>
            <a:xfrm>
              <a:off x="411126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>
              <a:extLst>
                <a:ext uri="{FF2B5EF4-FFF2-40B4-BE49-F238E27FC236}">
                  <a16:creationId xmlns="" xmlns:a16="http://schemas.microsoft.com/office/drawing/2014/main" id="{96E96F43-B1BE-9F60-9D27-A02C6A7A2A18}"/>
                </a:ext>
              </a:extLst>
            </p:cNvPr>
            <p:cNvCxnSpPr>
              <a:cxnSpLocks/>
            </p:cNvCxnSpPr>
            <p:nvPr/>
          </p:nvCxnSpPr>
          <p:spPr>
            <a:xfrm>
              <a:off x="503275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文本框 48">
            <a:extLst>
              <a:ext uri="{FF2B5EF4-FFF2-40B4-BE49-F238E27FC236}">
                <a16:creationId xmlns="" xmlns:a16="http://schemas.microsoft.com/office/drawing/2014/main" id="{E4753F81-84E7-69EA-B9CD-4FFF3C351107}"/>
              </a:ext>
            </a:extLst>
          </p:cNvPr>
          <p:cNvSpPr txBox="1"/>
          <p:nvPr/>
        </p:nvSpPr>
        <p:spPr>
          <a:xfrm>
            <a:off x="668898" y="476989"/>
            <a:ext cx="18584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000" dirty="0">
                <a:cs typeface="+mn-ea"/>
                <a:sym typeface="+mn-lt"/>
              </a:rPr>
              <a:t>INDUCTION TRAINING FOR NEW EMPLOYEES</a:t>
            </a:r>
            <a:endParaRPr lang="zh-CN" altLang="en-US" sz="1000" dirty="0">
              <a:cs typeface="+mn-ea"/>
              <a:sym typeface="+mn-lt"/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="" xmlns:a16="http://schemas.microsoft.com/office/drawing/2014/main" id="{1A95E92A-F605-9D55-9C27-3651F9CE4DC7}"/>
              </a:ext>
            </a:extLst>
          </p:cNvPr>
          <p:cNvSpPr txBox="1"/>
          <p:nvPr/>
        </p:nvSpPr>
        <p:spPr>
          <a:xfrm>
            <a:off x="5426486" y="6151091"/>
            <a:ext cx="628522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1100" dirty="0">
                <a:solidFill>
                  <a:srgbClr val="FA9744"/>
                </a:solidFill>
                <a:cs typeface="+mn-ea"/>
                <a:sym typeface="+mn-lt"/>
              </a:rPr>
              <a:t>质量至真</a:t>
            </a:r>
            <a:r>
              <a:rPr lang="en-US" altLang="zh-CN" sz="11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100" dirty="0">
                <a:solidFill>
                  <a:srgbClr val="FA9744"/>
                </a:solidFill>
                <a:cs typeface="+mn-ea"/>
                <a:sym typeface="+mn-lt"/>
              </a:rPr>
              <a:t>服务至诚</a:t>
            </a:r>
            <a:r>
              <a:rPr lang="en-US" altLang="zh-CN" sz="11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100" dirty="0">
                <a:solidFill>
                  <a:srgbClr val="FA9744"/>
                </a:solidFill>
                <a:cs typeface="+mn-ea"/>
                <a:sym typeface="+mn-lt"/>
              </a:rPr>
              <a:t>团结一致</a:t>
            </a:r>
            <a:r>
              <a:rPr lang="en-US" altLang="zh-CN" sz="11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100" dirty="0">
                <a:solidFill>
                  <a:srgbClr val="FA9744"/>
                </a:solidFill>
                <a:cs typeface="+mn-ea"/>
                <a:sym typeface="+mn-lt"/>
              </a:rPr>
              <a:t>荣辱与共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596109" y="746273"/>
            <a:ext cx="19797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>
                <a:solidFill>
                  <a:srgbClr val="FFFFFF"/>
                </a:solidFill>
              </a:rPr>
              <a:t>https://www.ypppt.com/</a:t>
            </a:r>
            <a:endParaRPr lang="zh-CN" alt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628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1" y="183431"/>
            <a:ext cx="3201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基本制度规范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E561799B-A136-B2C4-962D-802B2028259B}"/>
              </a:ext>
            </a:extLst>
          </p:cNvPr>
          <p:cNvGrpSpPr/>
          <p:nvPr/>
        </p:nvGrpSpPr>
        <p:grpSpPr>
          <a:xfrm>
            <a:off x="3360881" y="253915"/>
            <a:ext cx="3440762" cy="400110"/>
            <a:chOff x="3360881" y="253915"/>
            <a:chExt cx="3440762" cy="400110"/>
          </a:xfrm>
        </p:grpSpPr>
        <p:sp>
          <p:nvSpPr>
            <p:cNvPr id="4" name="文本框 3">
              <a:extLst>
                <a:ext uri="{FF2B5EF4-FFF2-40B4-BE49-F238E27FC236}">
                  <a16:creationId xmlns="" xmlns:a16="http://schemas.microsoft.com/office/drawing/2014/main" id="{C7C049CA-D394-9908-9EB4-40F8F2656B3B}"/>
                </a:ext>
              </a:extLst>
            </p:cNvPr>
            <p:cNvSpPr txBox="1"/>
            <p:nvPr/>
          </p:nvSpPr>
          <p:spPr>
            <a:xfrm>
              <a:off x="4096543" y="253915"/>
              <a:ext cx="27051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000" dirty="0">
                  <a:cs typeface="+mn-ea"/>
                  <a:sym typeface="+mn-lt"/>
                </a:rPr>
                <a:t>离职规定</a:t>
              </a:r>
            </a:p>
          </p:txBody>
        </p:sp>
        <p:sp>
          <p:nvSpPr>
            <p:cNvPr id="3" name="矩形: 圆角 2">
              <a:extLst>
                <a:ext uri="{FF2B5EF4-FFF2-40B4-BE49-F238E27FC236}">
                  <a16:creationId xmlns="" xmlns:a16="http://schemas.microsoft.com/office/drawing/2014/main" id="{630698A2-06A3-FA6A-A28D-BC3FF9136C14}"/>
                </a:ext>
              </a:extLst>
            </p:cNvPr>
            <p:cNvSpPr/>
            <p:nvPr/>
          </p:nvSpPr>
          <p:spPr>
            <a:xfrm>
              <a:off x="3360881" y="295275"/>
              <a:ext cx="621362" cy="288266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="" xmlns:a16="http://schemas.microsoft.com/office/drawing/2014/main" id="{7B264E50-1E95-833D-2BFC-878C72DE9F13}"/>
                </a:ext>
              </a:extLst>
            </p:cNvPr>
            <p:cNvSpPr txBox="1"/>
            <p:nvPr/>
          </p:nvSpPr>
          <p:spPr>
            <a:xfrm>
              <a:off x="3412474" y="253915"/>
              <a:ext cx="68406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4.4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文本框 21">
            <a:extLst>
              <a:ext uri="{FF2B5EF4-FFF2-40B4-BE49-F238E27FC236}">
                <a16:creationId xmlns="" xmlns:a16="http://schemas.microsoft.com/office/drawing/2014/main" id="{49CA7685-9C15-53B1-8052-FD6601E1F9AF}"/>
              </a:ext>
            </a:extLst>
          </p:cNvPr>
          <p:cNvSpPr txBox="1"/>
          <p:nvPr/>
        </p:nvSpPr>
        <p:spPr>
          <a:xfrm>
            <a:off x="3478530" y="-1601673"/>
            <a:ext cx="94983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zh-CN" dirty="0">
              <a:cs typeface="+mn-ea"/>
              <a:sym typeface="+mn-lt"/>
            </a:endParaRPr>
          </a:p>
          <a:p>
            <a:endParaRPr lang="en-US" altLang="zh-CN" dirty="0">
              <a:cs typeface="+mn-ea"/>
              <a:sym typeface="+mn-lt"/>
            </a:endParaRPr>
          </a:p>
          <a:p>
            <a:endParaRPr lang="zh-CN" altLang="en-US" dirty="0">
              <a:cs typeface="+mn-ea"/>
              <a:sym typeface="+mn-lt"/>
            </a:endParaRPr>
          </a:p>
          <a:p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="" xmlns:a16="http://schemas.microsoft.com/office/drawing/2014/main" id="{7712FF20-E36E-B0B9-C2D0-B687A80998AE}"/>
              </a:ext>
            </a:extLst>
          </p:cNvPr>
          <p:cNvGrpSpPr/>
          <p:nvPr/>
        </p:nvGrpSpPr>
        <p:grpSpPr>
          <a:xfrm>
            <a:off x="407670" y="990600"/>
            <a:ext cx="11376660" cy="1384562"/>
            <a:chOff x="407670" y="4648200"/>
            <a:chExt cx="11376660" cy="1384562"/>
          </a:xfrm>
        </p:grpSpPr>
        <p:sp>
          <p:nvSpPr>
            <p:cNvPr id="25" name="矩形 24">
              <a:extLst>
                <a:ext uri="{FF2B5EF4-FFF2-40B4-BE49-F238E27FC236}">
                  <a16:creationId xmlns="" xmlns:a16="http://schemas.microsoft.com/office/drawing/2014/main" id="{8FF32BD6-8608-1EF8-1953-A649EC8EF379}"/>
                </a:ext>
              </a:extLst>
            </p:cNvPr>
            <p:cNvSpPr/>
            <p:nvPr/>
          </p:nvSpPr>
          <p:spPr>
            <a:xfrm>
              <a:off x="407670" y="4648200"/>
              <a:ext cx="11376660" cy="1384562"/>
            </a:xfrm>
            <a:prstGeom prst="rect">
              <a:avLst/>
            </a:prstGeom>
            <a:solidFill>
              <a:srgbClr val="EFF3FF"/>
            </a:solidFill>
            <a:ln>
              <a:noFill/>
            </a:ln>
            <a:effectLst>
              <a:outerShdw blurRad="127000" dist="101600" dir="2700000" algn="tl" rotWithShape="0">
                <a:srgbClr val="2A458C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文本框 23">
              <a:extLst>
                <a:ext uri="{FF2B5EF4-FFF2-40B4-BE49-F238E27FC236}">
                  <a16:creationId xmlns="" xmlns:a16="http://schemas.microsoft.com/office/drawing/2014/main" id="{EE04DE26-E0BB-01A3-DD8F-2E83E753FC94}"/>
                </a:ext>
              </a:extLst>
            </p:cNvPr>
            <p:cNvSpPr txBox="1"/>
            <p:nvPr/>
          </p:nvSpPr>
          <p:spPr>
            <a:xfrm>
              <a:off x="756761" y="4839163"/>
              <a:ext cx="10678478" cy="10541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25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zh-CN" altLang="en-US" sz="1400" dirty="0">
                  <a:cs typeface="+mn-ea"/>
                  <a:sym typeface="+mn-lt"/>
                </a:rPr>
                <a:t>未按程序办理离职手续而擅自离岗者，按旷工处理，其薪资不予发放并列入公司黑名单，公司将在任何情况下不得录用该员工。</a:t>
              </a:r>
            </a:p>
            <a:p>
              <a:pPr marL="285750" indent="-285750">
                <a:lnSpc>
                  <a:spcPct val="125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zh-CN" altLang="en-US" sz="1400" dirty="0">
                  <a:cs typeface="+mn-ea"/>
                  <a:sym typeface="+mn-lt"/>
                </a:rPr>
                <a:t>被公司开除的员工，各部门必须在当日内办理好相关手续，被开除员工应马上离开公司，不再允许在公司食宿。</a:t>
              </a:r>
            </a:p>
            <a:p>
              <a:pPr marL="285750" indent="-285750">
                <a:lnSpc>
                  <a:spcPct val="125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zh-CN" altLang="en-US" sz="1400" dirty="0">
                  <a:cs typeface="+mn-ea"/>
                  <a:sym typeface="+mn-lt"/>
                </a:rPr>
                <a:t>其他离职规定请参考公司</a:t>
              </a:r>
              <a:r>
                <a:rPr lang="en-US" altLang="zh-CN" sz="1400" dirty="0">
                  <a:cs typeface="+mn-ea"/>
                  <a:sym typeface="+mn-lt"/>
                </a:rPr>
                <a:t>《</a:t>
              </a:r>
              <a:r>
                <a:rPr lang="zh-CN" altLang="en-US" sz="1400" dirty="0">
                  <a:cs typeface="+mn-ea"/>
                  <a:sym typeface="+mn-lt"/>
                </a:rPr>
                <a:t>员工离职规定</a:t>
              </a:r>
              <a:r>
                <a:rPr lang="en-US" altLang="zh-CN" sz="1400" dirty="0">
                  <a:cs typeface="+mn-ea"/>
                  <a:sym typeface="+mn-lt"/>
                </a:rPr>
                <a:t>》</a:t>
              </a:r>
              <a:r>
                <a:rPr lang="zh-CN" altLang="en-US" sz="1400" dirty="0">
                  <a:cs typeface="+mn-ea"/>
                  <a:sym typeface="+mn-lt"/>
                </a:rPr>
                <a:t>。</a:t>
              </a:r>
            </a:p>
          </p:txBody>
        </p:sp>
      </p:grpSp>
      <p:sp>
        <p:nvSpPr>
          <p:cNvPr id="27" name="矩形: 圆角 26">
            <a:extLst>
              <a:ext uri="{FF2B5EF4-FFF2-40B4-BE49-F238E27FC236}">
                <a16:creationId xmlns="" xmlns:a16="http://schemas.microsoft.com/office/drawing/2014/main" id="{5744B9B3-9851-B932-27CA-6E670DEAC7CB}"/>
              </a:ext>
            </a:extLst>
          </p:cNvPr>
          <p:cNvSpPr/>
          <p:nvPr/>
        </p:nvSpPr>
        <p:spPr>
          <a:xfrm>
            <a:off x="581123" y="2859599"/>
            <a:ext cx="1048824" cy="1048824"/>
          </a:xfrm>
          <a:prstGeom prst="roundRect">
            <a:avLst>
              <a:gd name="adj" fmla="val 50000"/>
            </a:avLst>
          </a:prstGeom>
          <a:solidFill>
            <a:srgbClr val="2A458C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="" xmlns:a16="http://schemas.microsoft.com/office/drawing/2014/main" id="{879806D3-79CA-B9F8-2191-C41A248F8486}"/>
              </a:ext>
            </a:extLst>
          </p:cNvPr>
          <p:cNvSpPr txBox="1"/>
          <p:nvPr/>
        </p:nvSpPr>
        <p:spPr>
          <a:xfrm>
            <a:off x="1645205" y="2857713"/>
            <a:ext cx="3973550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zh-CN" altLang="en-US" sz="2000" dirty="0">
                <a:solidFill>
                  <a:srgbClr val="2A458C"/>
                </a:solidFill>
                <a:cs typeface="+mn-ea"/>
                <a:sym typeface="+mn-lt"/>
              </a:rPr>
              <a:t>员工因故辞职</a:t>
            </a:r>
            <a:endParaRPr lang="en-US" altLang="zh-CN" sz="2000" dirty="0">
              <a:solidFill>
                <a:srgbClr val="2A458C"/>
              </a:solidFill>
              <a:cs typeface="+mn-ea"/>
              <a:sym typeface="+mn-lt"/>
            </a:endParaRPr>
          </a:p>
          <a:p>
            <a:pPr algn="just">
              <a:lnSpc>
                <a:spcPct val="125000"/>
              </a:lnSpc>
            </a:pPr>
            <a:r>
              <a:rPr lang="zh-CN" altLang="en-US" sz="1600" dirty="0">
                <a:cs typeface="+mn-ea"/>
                <a:sym typeface="+mn-lt"/>
              </a:rPr>
              <a:t>须提前一个月提交书面申请（试用期内员工提前帮个月），并填写</a:t>
            </a:r>
            <a:r>
              <a:rPr lang="en-US" altLang="zh-CN" sz="1600" dirty="0">
                <a:cs typeface="+mn-ea"/>
                <a:sym typeface="+mn-lt"/>
              </a:rPr>
              <a:t>《</a:t>
            </a:r>
            <a:r>
              <a:rPr lang="zh-CN" altLang="en-US" sz="1600" dirty="0">
                <a:cs typeface="+mn-ea"/>
                <a:sym typeface="+mn-lt"/>
              </a:rPr>
              <a:t>员工离职申请表</a:t>
            </a:r>
            <a:r>
              <a:rPr lang="en-US" altLang="zh-CN" sz="1600" dirty="0">
                <a:cs typeface="+mn-ea"/>
                <a:sym typeface="+mn-lt"/>
              </a:rPr>
              <a:t>》</a:t>
            </a:r>
            <a:r>
              <a:rPr lang="zh-CN" altLang="en-US" sz="1600" dirty="0">
                <a:cs typeface="+mn-ea"/>
                <a:sym typeface="+mn-lt"/>
              </a:rPr>
              <a:t>；</a:t>
            </a:r>
            <a:endParaRPr lang="en-US" altLang="zh-CN" sz="1600" dirty="0">
              <a:cs typeface="+mn-ea"/>
              <a:sym typeface="+mn-lt"/>
            </a:endParaRPr>
          </a:p>
        </p:txBody>
      </p:sp>
      <p:sp>
        <p:nvSpPr>
          <p:cNvPr id="31" name="Freeform 91">
            <a:extLst>
              <a:ext uri="{FF2B5EF4-FFF2-40B4-BE49-F238E27FC236}">
                <a16:creationId xmlns="" xmlns:a16="http://schemas.microsoft.com/office/drawing/2014/main" id="{271E0C6A-BF78-5861-F8BC-BD190DCC0847}"/>
              </a:ext>
            </a:extLst>
          </p:cNvPr>
          <p:cNvSpPr>
            <a:spLocks noEditPoints="1"/>
          </p:cNvSpPr>
          <p:nvPr/>
        </p:nvSpPr>
        <p:spPr bwMode="auto">
          <a:xfrm>
            <a:off x="802725" y="3078889"/>
            <a:ext cx="605620" cy="610243"/>
          </a:xfrm>
          <a:custGeom>
            <a:avLst/>
            <a:gdLst>
              <a:gd name="T0" fmla="*/ 125 w 131"/>
              <a:gd name="T1" fmla="*/ 73 h 132"/>
              <a:gd name="T2" fmla="*/ 82 w 131"/>
              <a:gd name="T3" fmla="*/ 91 h 132"/>
              <a:gd name="T4" fmla="*/ 81 w 131"/>
              <a:gd name="T5" fmla="*/ 93 h 132"/>
              <a:gd name="T6" fmla="*/ 101 w 131"/>
              <a:gd name="T7" fmla="*/ 107 h 132"/>
              <a:gd name="T8" fmla="*/ 129 w 131"/>
              <a:gd name="T9" fmla="*/ 61 h 132"/>
              <a:gd name="T10" fmla="*/ 110 w 131"/>
              <a:gd name="T11" fmla="*/ 53 h 132"/>
              <a:gd name="T12" fmla="*/ 127 w 131"/>
              <a:gd name="T13" fmla="*/ 71 h 132"/>
              <a:gd name="T14" fmla="*/ 129 w 131"/>
              <a:gd name="T15" fmla="*/ 61 h 132"/>
              <a:gd name="T16" fmla="*/ 24 w 131"/>
              <a:gd name="T17" fmla="*/ 30 h 132"/>
              <a:gd name="T18" fmla="*/ 24 w 131"/>
              <a:gd name="T19" fmla="*/ 38 h 132"/>
              <a:gd name="T20" fmla="*/ 97 w 131"/>
              <a:gd name="T21" fmla="*/ 34 h 132"/>
              <a:gd name="T22" fmla="*/ 97 w 131"/>
              <a:gd name="T23" fmla="*/ 51 h 132"/>
              <a:gd name="T24" fmla="*/ 24 w 131"/>
              <a:gd name="T25" fmla="*/ 47 h 132"/>
              <a:gd name="T26" fmla="*/ 24 w 131"/>
              <a:gd name="T27" fmla="*/ 55 h 132"/>
              <a:gd name="T28" fmla="*/ 97 w 131"/>
              <a:gd name="T29" fmla="*/ 51 h 132"/>
              <a:gd name="T30" fmla="*/ 24 w 131"/>
              <a:gd name="T31" fmla="*/ 64 h 132"/>
              <a:gd name="T32" fmla="*/ 24 w 131"/>
              <a:gd name="T33" fmla="*/ 72 h 132"/>
              <a:gd name="T34" fmla="*/ 79 w 131"/>
              <a:gd name="T35" fmla="*/ 68 h 132"/>
              <a:gd name="T36" fmla="*/ 75 w 131"/>
              <a:gd name="T37" fmla="*/ 81 h 132"/>
              <a:gd name="T38" fmla="*/ 20 w 131"/>
              <a:gd name="T39" fmla="*/ 85 h 132"/>
              <a:gd name="T40" fmla="*/ 75 w 131"/>
              <a:gd name="T41" fmla="*/ 89 h 132"/>
              <a:gd name="T42" fmla="*/ 75 w 131"/>
              <a:gd name="T43" fmla="*/ 81 h 132"/>
              <a:gd name="T44" fmla="*/ 95 w 131"/>
              <a:gd name="T45" fmla="*/ 124 h 132"/>
              <a:gd name="T46" fmla="*/ 69 w 131"/>
              <a:gd name="T47" fmla="*/ 119 h 132"/>
              <a:gd name="T48" fmla="*/ 8 w 131"/>
              <a:gd name="T49" fmla="*/ 98 h 132"/>
              <a:gd name="T50" fmla="*/ 21 w 131"/>
              <a:gd name="T51" fmla="*/ 8 h 132"/>
              <a:gd name="T52" fmla="*/ 108 w 131"/>
              <a:gd name="T53" fmla="*/ 21 h 132"/>
              <a:gd name="T54" fmla="*/ 113 w 131"/>
              <a:gd name="T55" fmla="*/ 49 h 132"/>
              <a:gd name="T56" fmla="*/ 116 w 131"/>
              <a:gd name="T57" fmla="*/ 21 h 132"/>
              <a:gd name="T58" fmla="*/ 21 w 131"/>
              <a:gd name="T59" fmla="*/ 0 h 132"/>
              <a:gd name="T60" fmla="*/ 0 w 131"/>
              <a:gd name="T61" fmla="*/ 102 h 132"/>
              <a:gd name="T62" fmla="*/ 0 w 131"/>
              <a:gd name="T63" fmla="*/ 103 h 132"/>
              <a:gd name="T64" fmla="*/ 1 w 131"/>
              <a:gd name="T65" fmla="*/ 104 h 132"/>
              <a:gd name="T66" fmla="*/ 2 w 131"/>
              <a:gd name="T67" fmla="*/ 105 h 132"/>
              <a:gd name="T68" fmla="*/ 63 w 131"/>
              <a:gd name="T69" fmla="*/ 132 h 132"/>
              <a:gd name="T70" fmla="*/ 65 w 131"/>
              <a:gd name="T71" fmla="*/ 132 h 132"/>
              <a:gd name="T72" fmla="*/ 95 w 131"/>
              <a:gd name="T73" fmla="*/ 132 h 132"/>
              <a:gd name="T74" fmla="*/ 116 w 131"/>
              <a:gd name="T75" fmla="*/ 89 h 132"/>
              <a:gd name="T76" fmla="*/ 108 w 131"/>
              <a:gd name="T77" fmla="*/ 111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31" h="132">
                <a:moveTo>
                  <a:pt x="106" y="59"/>
                </a:moveTo>
                <a:cubicBezTo>
                  <a:pt x="125" y="73"/>
                  <a:pt x="125" y="73"/>
                  <a:pt x="125" y="73"/>
                </a:cubicBezTo>
                <a:cubicBezTo>
                  <a:pt x="102" y="105"/>
                  <a:pt x="102" y="105"/>
                  <a:pt x="102" y="105"/>
                </a:cubicBezTo>
                <a:cubicBezTo>
                  <a:pt x="82" y="91"/>
                  <a:pt x="82" y="91"/>
                  <a:pt x="82" y="91"/>
                </a:cubicBezTo>
                <a:lnTo>
                  <a:pt x="106" y="59"/>
                </a:lnTo>
                <a:close/>
                <a:moveTo>
                  <a:pt x="81" y="93"/>
                </a:moveTo>
                <a:cubicBezTo>
                  <a:pt x="82" y="112"/>
                  <a:pt x="82" y="112"/>
                  <a:pt x="82" y="112"/>
                </a:cubicBezTo>
                <a:cubicBezTo>
                  <a:pt x="101" y="107"/>
                  <a:pt x="101" y="107"/>
                  <a:pt x="101" y="107"/>
                </a:cubicBezTo>
                <a:lnTo>
                  <a:pt x="81" y="93"/>
                </a:lnTo>
                <a:close/>
                <a:moveTo>
                  <a:pt x="129" y="61"/>
                </a:moveTo>
                <a:cubicBezTo>
                  <a:pt x="116" y="52"/>
                  <a:pt x="116" y="52"/>
                  <a:pt x="116" y="52"/>
                </a:cubicBezTo>
                <a:cubicBezTo>
                  <a:pt x="114" y="50"/>
                  <a:pt x="111" y="51"/>
                  <a:pt x="110" y="53"/>
                </a:cubicBezTo>
                <a:cubicBezTo>
                  <a:pt x="110" y="53"/>
                  <a:pt x="107" y="57"/>
                  <a:pt x="107" y="57"/>
                </a:cubicBezTo>
                <a:cubicBezTo>
                  <a:pt x="127" y="71"/>
                  <a:pt x="127" y="71"/>
                  <a:pt x="127" y="71"/>
                </a:cubicBezTo>
                <a:cubicBezTo>
                  <a:pt x="127" y="71"/>
                  <a:pt x="129" y="67"/>
                  <a:pt x="130" y="67"/>
                </a:cubicBezTo>
                <a:cubicBezTo>
                  <a:pt x="131" y="65"/>
                  <a:pt x="131" y="62"/>
                  <a:pt x="129" y="61"/>
                </a:cubicBezTo>
                <a:close/>
                <a:moveTo>
                  <a:pt x="93" y="30"/>
                </a:moveTo>
                <a:cubicBezTo>
                  <a:pt x="24" y="30"/>
                  <a:pt x="24" y="30"/>
                  <a:pt x="24" y="30"/>
                </a:cubicBezTo>
                <a:cubicBezTo>
                  <a:pt x="22" y="30"/>
                  <a:pt x="20" y="32"/>
                  <a:pt x="20" y="34"/>
                </a:cubicBezTo>
                <a:cubicBezTo>
                  <a:pt x="20" y="37"/>
                  <a:pt x="22" y="38"/>
                  <a:pt x="24" y="38"/>
                </a:cubicBezTo>
                <a:cubicBezTo>
                  <a:pt x="93" y="38"/>
                  <a:pt x="93" y="38"/>
                  <a:pt x="93" y="38"/>
                </a:cubicBezTo>
                <a:cubicBezTo>
                  <a:pt x="95" y="38"/>
                  <a:pt x="97" y="37"/>
                  <a:pt x="97" y="34"/>
                </a:cubicBezTo>
                <a:cubicBezTo>
                  <a:pt x="97" y="32"/>
                  <a:pt x="95" y="30"/>
                  <a:pt x="93" y="30"/>
                </a:cubicBezTo>
                <a:close/>
                <a:moveTo>
                  <a:pt x="97" y="51"/>
                </a:moveTo>
                <a:cubicBezTo>
                  <a:pt x="97" y="49"/>
                  <a:pt x="95" y="47"/>
                  <a:pt x="93" y="47"/>
                </a:cubicBezTo>
                <a:cubicBezTo>
                  <a:pt x="24" y="47"/>
                  <a:pt x="24" y="47"/>
                  <a:pt x="24" y="47"/>
                </a:cubicBezTo>
                <a:cubicBezTo>
                  <a:pt x="22" y="47"/>
                  <a:pt x="20" y="49"/>
                  <a:pt x="20" y="51"/>
                </a:cubicBezTo>
                <a:cubicBezTo>
                  <a:pt x="20" y="53"/>
                  <a:pt x="22" y="55"/>
                  <a:pt x="24" y="55"/>
                </a:cubicBezTo>
                <a:cubicBezTo>
                  <a:pt x="93" y="55"/>
                  <a:pt x="93" y="55"/>
                  <a:pt x="93" y="55"/>
                </a:cubicBezTo>
                <a:cubicBezTo>
                  <a:pt x="95" y="55"/>
                  <a:pt x="97" y="53"/>
                  <a:pt x="97" y="51"/>
                </a:cubicBezTo>
                <a:close/>
                <a:moveTo>
                  <a:pt x="75" y="64"/>
                </a:moveTo>
                <a:cubicBezTo>
                  <a:pt x="24" y="64"/>
                  <a:pt x="24" y="64"/>
                  <a:pt x="24" y="64"/>
                </a:cubicBezTo>
                <a:cubicBezTo>
                  <a:pt x="22" y="64"/>
                  <a:pt x="20" y="66"/>
                  <a:pt x="20" y="68"/>
                </a:cubicBezTo>
                <a:cubicBezTo>
                  <a:pt x="20" y="70"/>
                  <a:pt x="22" y="72"/>
                  <a:pt x="24" y="72"/>
                </a:cubicBezTo>
                <a:cubicBezTo>
                  <a:pt x="75" y="72"/>
                  <a:pt x="75" y="72"/>
                  <a:pt x="75" y="72"/>
                </a:cubicBezTo>
                <a:cubicBezTo>
                  <a:pt x="77" y="72"/>
                  <a:pt x="79" y="70"/>
                  <a:pt x="79" y="68"/>
                </a:cubicBezTo>
                <a:cubicBezTo>
                  <a:pt x="79" y="66"/>
                  <a:pt x="77" y="64"/>
                  <a:pt x="75" y="64"/>
                </a:cubicBezTo>
                <a:close/>
                <a:moveTo>
                  <a:pt x="75" y="81"/>
                </a:moveTo>
                <a:cubicBezTo>
                  <a:pt x="24" y="81"/>
                  <a:pt x="24" y="81"/>
                  <a:pt x="24" y="81"/>
                </a:cubicBezTo>
                <a:cubicBezTo>
                  <a:pt x="22" y="81"/>
                  <a:pt x="20" y="83"/>
                  <a:pt x="20" y="85"/>
                </a:cubicBezTo>
                <a:cubicBezTo>
                  <a:pt x="20" y="87"/>
                  <a:pt x="22" y="89"/>
                  <a:pt x="24" y="89"/>
                </a:cubicBezTo>
                <a:cubicBezTo>
                  <a:pt x="75" y="89"/>
                  <a:pt x="75" y="89"/>
                  <a:pt x="75" y="89"/>
                </a:cubicBezTo>
                <a:cubicBezTo>
                  <a:pt x="77" y="89"/>
                  <a:pt x="79" y="87"/>
                  <a:pt x="79" y="85"/>
                </a:cubicBezTo>
                <a:cubicBezTo>
                  <a:pt x="79" y="83"/>
                  <a:pt x="77" y="81"/>
                  <a:pt x="75" y="81"/>
                </a:cubicBezTo>
                <a:close/>
                <a:moveTo>
                  <a:pt x="108" y="111"/>
                </a:moveTo>
                <a:cubicBezTo>
                  <a:pt x="108" y="119"/>
                  <a:pt x="103" y="124"/>
                  <a:pt x="95" y="124"/>
                </a:cubicBezTo>
                <a:cubicBezTo>
                  <a:pt x="69" y="124"/>
                  <a:pt x="69" y="124"/>
                  <a:pt x="69" y="124"/>
                </a:cubicBezTo>
                <a:cubicBezTo>
                  <a:pt x="69" y="119"/>
                  <a:pt x="69" y="119"/>
                  <a:pt x="69" y="119"/>
                </a:cubicBezTo>
                <a:cubicBezTo>
                  <a:pt x="69" y="107"/>
                  <a:pt x="59" y="98"/>
                  <a:pt x="48" y="98"/>
                </a:cubicBezTo>
                <a:cubicBezTo>
                  <a:pt x="8" y="98"/>
                  <a:pt x="8" y="98"/>
                  <a:pt x="8" y="98"/>
                </a:cubicBezTo>
                <a:cubicBezTo>
                  <a:pt x="8" y="21"/>
                  <a:pt x="8" y="21"/>
                  <a:pt x="8" y="21"/>
                </a:cubicBezTo>
                <a:cubicBezTo>
                  <a:pt x="8" y="14"/>
                  <a:pt x="14" y="8"/>
                  <a:pt x="21" y="8"/>
                </a:cubicBezTo>
                <a:cubicBezTo>
                  <a:pt x="95" y="8"/>
                  <a:pt x="95" y="8"/>
                  <a:pt x="95" y="8"/>
                </a:cubicBezTo>
                <a:cubicBezTo>
                  <a:pt x="103" y="8"/>
                  <a:pt x="108" y="14"/>
                  <a:pt x="108" y="21"/>
                </a:cubicBezTo>
                <a:cubicBezTo>
                  <a:pt x="108" y="51"/>
                  <a:pt x="108" y="51"/>
                  <a:pt x="108" y="51"/>
                </a:cubicBezTo>
                <a:cubicBezTo>
                  <a:pt x="110" y="49"/>
                  <a:pt x="111" y="49"/>
                  <a:pt x="113" y="49"/>
                </a:cubicBezTo>
                <a:cubicBezTo>
                  <a:pt x="114" y="49"/>
                  <a:pt x="115" y="49"/>
                  <a:pt x="116" y="50"/>
                </a:cubicBezTo>
                <a:cubicBezTo>
                  <a:pt x="116" y="21"/>
                  <a:pt x="116" y="21"/>
                  <a:pt x="116" y="21"/>
                </a:cubicBezTo>
                <a:cubicBezTo>
                  <a:pt x="116" y="10"/>
                  <a:pt x="107" y="0"/>
                  <a:pt x="95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10" y="0"/>
                  <a:pt x="0" y="10"/>
                  <a:pt x="0" y="21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2"/>
                  <a:pt x="0" y="102"/>
                  <a:pt x="0" y="103"/>
                </a:cubicBezTo>
                <a:cubicBezTo>
                  <a:pt x="0" y="103"/>
                  <a:pt x="1" y="103"/>
                  <a:pt x="1" y="103"/>
                </a:cubicBezTo>
                <a:cubicBezTo>
                  <a:pt x="1" y="103"/>
                  <a:pt x="1" y="104"/>
                  <a:pt x="1" y="104"/>
                </a:cubicBezTo>
                <a:cubicBezTo>
                  <a:pt x="1" y="104"/>
                  <a:pt x="1" y="104"/>
                  <a:pt x="1" y="104"/>
                </a:cubicBezTo>
                <a:cubicBezTo>
                  <a:pt x="1" y="104"/>
                  <a:pt x="1" y="105"/>
                  <a:pt x="2" y="105"/>
                </a:cubicBezTo>
                <a:cubicBezTo>
                  <a:pt x="2" y="105"/>
                  <a:pt x="2" y="105"/>
                  <a:pt x="3" y="105"/>
                </a:cubicBezTo>
                <a:cubicBezTo>
                  <a:pt x="63" y="132"/>
                  <a:pt x="63" y="132"/>
                  <a:pt x="63" y="132"/>
                </a:cubicBezTo>
                <a:cubicBezTo>
                  <a:pt x="64" y="132"/>
                  <a:pt x="64" y="132"/>
                  <a:pt x="65" y="132"/>
                </a:cubicBezTo>
                <a:cubicBezTo>
                  <a:pt x="65" y="132"/>
                  <a:pt x="65" y="132"/>
                  <a:pt x="65" y="132"/>
                </a:cubicBezTo>
                <a:cubicBezTo>
                  <a:pt x="65" y="132"/>
                  <a:pt x="65" y="132"/>
                  <a:pt x="65" y="132"/>
                </a:cubicBezTo>
                <a:cubicBezTo>
                  <a:pt x="95" y="132"/>
                  <a:pt x="95" y="132"/>
                  <a:pt x="95" y="132"/>
                </a:cubicBezTo>
                <a:cubicBezTo>
                  <a:pt x="107" y="132"/>
                  <a:pt x="116" y="123"/>
                  <a:pt x="116" y="111"/>
                </a:cubicBezTo>
                <a:cubicBezTo>
                  <a:pt x="116" y="89"/>
                  <a:pt x="116" y="89"/>
                  <a:pt x="116" y="89"/>
                </a:cubicBezTo>
                <a:cubicBezTo>
                  <a:pt x="108" y="100"/>
                  <a:pt x="108" y="100"/>
                  <a:pt x="108" y="100"/>
                </a:cubicBezTo>
                <a:lnTo>
                  <a:pt x="108" y="11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矩形: 圆角 42">
            <a:extLst>
              <a:ext uri="{FF2B5EF4-FFF2-40B4-BE49-F238E27FC236}">
                <a16:creationId xmlns="" xmlns:a16="http://schemas.microsoft.com/office/drawing/2014/main" id="{F5F37B5C-5DE3-E790-692F-9724A8095EEA}"/>
              </a:ext>
            </a:extLst>
          </p:cNvPr>
          <p:cNvSpPr/>
          <p:nvPr/>
        </p:nvSpPr>
        <p:spPr>
          <a:xfrm>
            <a:off x="6402803" y="2855558"/>
            <a:ext cx="1048824" cy="1048824"/>
          </a:xfrm>
          <a:prstGeom prst="roundRect">
            <a:avLst>
              <a:gd name="adj" fmla="val 50000"/>
            </a:avLst>
          </a:prstGeom>
          <a:solidFill>
            <a:srgbClr val="2A458C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44" name="文本框 43">
            <a:extLst>
              <a:ext uri="{FF2B5EF4-FFF2-40B4-BE49-F238E27FC236}">
                <a16:creationId xmlns="" xmlns:a16="http://schemas.microsoft.com/office/drawing/2014/main" id="{428F7550-DF4F-4CD8-4D38-08BFA21451BA}"/>
              </a:ext>
            </a:extLst>
          </p:cNvPr>
          <p:cNvSpPr txBox="1"/>
          <p:nvPr/>
        </p:nvSpPr>
        <p:spPr>
          <a:xfrm>
            <a:off x="7466885" y="2853672"/>
            <a:ext cx="3973550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zh-CN" altLang="en-US" sz="2000" dirty="0">
                <a:solidFill>
                  <a:srgbClr val="2A458C"/>
                </a:solidFill>
                <a:cs typeface="+mn-ea"/>
                <a:sym typeface="+mn-lt"/>
              </a:rPr>
              <a:t>酒店辞退员工</a:t>
            </a:r>
            <a:endParaRPr lang="en-US" altLang="zh-CN" sz="2000" dirty="0">
              <a:solidFill>
                <a:srgbClr val="2A458C"/>
              </a:solidFill>
              <a:cs typeface="+mn-ea"/>
              <a:sym typeface="+mn-lt"/>
            </a:endParaRPr>
          </a:p>
          <a:p>
            <a:pPr algn="just">
              <a:lnSpc>
                <a:spcPct val="125000"/>
              </a:lnSpc>
            </a:pPr>
            <a:r>
              <a:rPr lang="zh-CN" altLang="en-US" sz="1600" dirty="0">
                <a:cs typeface="+mn-ea"/>
                <a:sym typeface="+mn-lt"/>
              </a:rPr>
              <a:t>由本部门直属主管填写</a:t>
            </a:r>
            <a:r>
              <a:rPr lang="en-US" altLang="zh-CN" sz="1600" dirty="0">
                <a:cs typeface="+mn-ea"/>
                <a:sym typeface="+mn-lt"/>
              </a:rPr>
              <a:t>《</a:t>
            </a:r>
            <a:r>
              <a:rPr lang="zh-CN" altLang="en-US" sz="1600" dirty="0">
                <a:cs typeface="+mn-ea"/>
                <a:sym typeface="+mn-lt"/>
              </a:rPr>
              <a:t>员工离职申请表</a:t>
            </a:r>
            <a:r>
              <a:rPr lang="en-US" altLang="zh-CN" sz="1600" dirty="0">
                <a:cs typeface="+mn-ea"/>
                <a:sym typeface="+mn-lt"/>
              </a:rPr>
              <a:t>》</a:t>
            </a:r>
            <a:r>
              <a:rPr lang="zh-CN" altLang="en-US" sz="1600" dirty="0">
                <a:cs typeface="+mn-ea"/>
                <a:sym typeface="+mn-lt"/>
              </a:rPr>
              <a:t>经核准后办理交接手续。</a:t>
            </a:r>
            <a:endParaRPr lang="en-US" altLang="zh-CN" sz="1600" dirty="0">
              <a:cs typeface="+mn-ea"/>
              <a:sym typeface="+mn-lt"/>
            </a:endParaRPr>
          </a:p>
        </p:txBody>
      </p:sp>
      <p:sp>
        <p:nvSpPr>
          <p:cNvPr id="46" name="Freeform 92">
            <a:extLst>
              <a:ext uri="{FF2B5EF4-FFF2-40B4-BE49-F238E27FC236}">
                <a16:creationId xmlns="" xmlns:a16="http://schemas.microsoft.com/office/drawing/2014/main" id="{A270CB26-FBAF-58F3-7B12-74A5C66F7242}"/>
              </a:ext>
            </a:extLst>
          </p:cNvPr>
          <p:cNvSpPr>
            <a:spLocks noEditPoints="1"/>
          </p:cNvSpPr>
          <p:nvPr/>
        </p:nvSpPr>
        <p:spPr bwMode="auto">
          <a:xfrm>
            <a:off x="6654801" y="3078889"/>
            <a:ext cx="582618" cy="565482"/>
          </a:xfrm>
          <a:custGeom>
            <a:avLst/>
            <a:gdLst>
              <a:gd name="T0" fmla="*/ 73 w 136"/>
              <a:gd name="T1" fmla="*/ 0 h 132"/>
              <a:gd name="T2" fmla="*/ 64 w 136"/>
              <a:gd name="T3" fmla="*/ 22 h 132"/>
              <a:gd name="T4" fmla="*/ 7 w 136"/>
              <a:gd name="T5" fmla="*/ 22 h 132"/>
              <a:gd name="T6" fmla="*/ 0 w 136"/>
              <a:gd name="T7" fmla="*/ 126 h 132"/>
              <a:gd name="T8" fmla="*/ 34 w 136"/>
              <a:gd name="T9" fmla="*/ 132 h 132"/>
              <a:gd name="T10" fmla="*/ 97 w 136"/>
              <a:gd name="T11" fmla="*/ 132 h 132"/>
              <a:gd name="T12" fmla="*/ 104 w 136"/>
              <a:gd name="T13" fmla="*/ 54 h 132"/>
              <a:gd name="T14" fmla="*/ 136 w 136"/>
              <a:gd name="T15" fmla="*/ 45 h 132"/>
              <a:gd name="T16" fmla="*/ 127 w 136"/>
              <a:gd name="T17" fmla="*/ 0 h 132"/>
              <a:gd name="T18" fmla="*/ 16 w 136"/>
              <a:gd name="T19" fmla="*/ 37 h 132"/>
              <a:gd name="T20" fmla="*/ 64 w 136"/>
              <a:gd name="T21" fmla="*/ 45 h 132"/>
              <a:gd name="T22" fmla="*/ 16 w 136"/>
              <a:gd name="T23" fmla="*/ 46 h 132"/>
              <a:gd name="T24" fmla="*/ 14 w 136"/>
              <a:gd name="T25" fmla="*/ 39 h 132"/>
              <a:gd name="T26" fmla="*/ 89 w 136"/>
              <a:gd name="T27" fmla="*/ 118 h 132"/>
              <a:gd name="T28" fmla="*/ 14 w 136"/>
              <a:gd name="T29" fmla="*/ 116 h 132"/>
              <a:gd name="T30" fmla="*/ 16 w 136"/>
              <a:gd name="T31" fmla="*/ 109 h 132"/>
              <a:gd name="T32" fmla="*/ 91 w 136"/>
              <a:gd name="T33" fmla="*/ 111 h 132"/>
              <a:gd name="T34" fmla="*/ 91 w 136"/>
              <a:gd name="T35" fmla="*/ 98 h 132"/>
              <a:gd name="T36" fmla="*/ 16 w 136"/>
              <a:gd name="T37" fmla="*/ 100 h 132"/>
              <a:gd name="T38" fmla="*/ 14 w 136"/>
              <a:gd name="T39" fmla="*/ 93 h 132"/>
              <a:gd name="T40" fmla="*/ 89 w 136"/>
              <a:gd name="T41" fmla="*/ 91 h 132"/>
              <a:gd name="T42" fmla="*/ 91 w 136"/>
              <a:gd name="T43" fmla="*/ 98 h 132"/>
              <a:gd name="T44" fmla="*/ 89 w 136"/>
              <a:gd name="T45" fmla="*/ 81 h 132"/>
              <a:gd name="T46" fmla="*/ 14 w 136"/>
              <a:gd name="T47" fmla="*/ 79 h 132"/>
              <a:gd name="T48" fmla="*/ 16 w 136"/>
              <a:gd name="T49" fmla="*/ 72 h 132"/>
              <a:gd name="T50" fmla="*/ 91 w 136"/>
              <a:gd name="T51" fmla="*/ 74 h 132"/>
              <a:gd name="T52" fmla="*/ 91 w 136"/>
              <a:gd name="T53" fmla="*/ 61 h 132"/>
              <a:gd name="T54" fmla="*/ 16 w 136"/>
              <a:gd name="T55" fmla="*/ 63 h 132"/>
              <a:gd name="T56" fmla="*/ 14 w 136"/>
              <a:gd name="T57" fmla="*/ 56 h 132"/>
              <a:gd name="T58" fmla="*/ 89 w 136"/>
              <a:gd name="T59" fmla="*/ 54 h 132"/>
              <a:gd name="T60" fmla="*/ 91 w 136"/>
              <a:gd name="T61" fmla="*/ 61 h 132"/>
              <a:gd name="T62" fmla="*/ 120 w 136"/>
              <a:gd name="T63" fmla="*/ 45 h 132"/>
              <a:gd name="T64" fmla="*/ 74 w 136"/>
              <a:gd name="T65" fmla="*/ 39 h 132"/>
              <a:gd name="T66" fmla="*/ 80 w 136"/>
              <a:gd name="T67" fmla="*/ 10 h 132"/>
              <a:gd name="T68" fmla="*/ 126 w 136"/>
              <a:gd name="T69" fmla="*/ 16 h 132"/>
              <a:gd name="T70" fmla="*/ 86 w 136"/>
              <a:gd name="T71" fmla="*/ 24 h 132"/>
              <a:gd name="T72" fmla="*/ 86 w 136"/>
              <a:gd name="T73" fmla="*/ 30 h 132"/>
              <a:gd name="T74" fmla="*/ 86 w 136"/>
              <a:gd name="T75" fmla="*/ 24 h 132"/>
              <a:gd name="T76" fmla="*/ 97 w 136"/>
              <a:gd name="T77" fmla="*/ 27 h 132"/>
              <a:gd name="T78" fmla="*/ 104 w 136"/>
              <a:gd name="T79" fmla="*/ 27 h 132"/>
              <a:gd name="T80" fmla="*/ 115 w 136"/>
              <a:gd name="T81" fmla="*/ 24 h 132"/>
              <a:gd name="T82" fmla="*/ 115 w 136"/>
              <a:gd name="T83" fmla="*/ 30 h 132"/>
              <a:gd name="T84" fmla="*/ 115 w 136"/>
              <a:gd name="T85" fmla="*/ 24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36" h="132">
                <a:moveTo>
                  <a:pt x="127" y="0"/>
                </a:moveTo>
                <a:cubicBezTo>
                  <a:pt x="73" y="0"/>
                  <a:pt x="73" y="0"/>
                  <a:pt x="73" y="0"/>
                </a:cubicBezTo>
                <a:cubicBezTo>
                  <a:pt x="68" y="0"/>
                  <a:pt x="64" y="4"/>
                  <a:pt x="64" y="9"/>
                </a:cubicBezTo>
                <a:cubicBezTo>
                  <a:pt x="64" y="22"/>
                  <a:pt x="64" y="22"/>
                  <a:pt x="6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7" y="22"/>
                  <a:pt x="7" y="22"/>
                  <a:pt x="7" y="22"/>
                </a:cubicBezTo>
                <a:cubicBezTo>
                  <a:pt x="3" y="22"/>
                  <a:pt x="0" y="25"/>
                  <a:pt x="0" y="28"/>
                </a:cubicBezTo>
                <a:cubicBezTo>
                  <a:pt x="0" y="126"/>
                  <a:pt x="0" y="126"/>
                  <a:pt x="0" y="126"/>
                </a:cubicBezTo>
                <a:cubicBezTo>
                  <a:pt x="0" y="129"/>
                  <a:pt x="3" y="132"/>
                  <a:pt x="7" y="132"/>
                </a:cubicBezTo>
                <a:cubicBezTo>
                  <a:pt x="34" y="132"/>
                  <a:pt x="34" y="132"/>
                  <a:pt x="34" y="132"/>
                </a:cubicBezTo>
                <a:cubicBezTo>
                  <a:pt x="70" y="132"/>
                  <a:pt x="70" y="132"/>
                  <a:pt x="70" y="132"/>
                </a:cubicBezTo>
                <a:cubicBezTo>
                  <a:pt x="97" y="132"/>
                  <a:pt x="97" y="132"/>
                  <a:pt x="97" y="132"/>
                </a:cubicBezTo>
                <a:cubicBezTo>
                  <a:pt x="101" y="132"/>
                  <a:pt x="104" y="129"/>
                  <a:pt x="104" y="126"/>
                </a:cubicBezTo>
                <a:cubicBezTo>
                  <a:pt x="104" y="54"/>
                  <a:pt x="104" y="54"/>
                  <a:pt x="104" y="54"/>
                </a:cubicBezTo>
                <a:cubicBezTo>
                  <a:pt x="127" y="54"/>
                  <a:pt x="127" y="54"/>
                  <a:pt x="127" y="54"/>
                </a:cubicBezTo>
                <a:cubicBezTo>
                  <a:pt x="132" y="54"/>
                  <a:pt x="136" y="50"/>
                  <a:pt x="136" y="45"/>
                </a:cubicBezTo>
                <a:cubicBezTo>
                  <a:pt x="136" y="9"/>
                  <a:pt x="136" y="9"/>
                  <a:pt x="136" y="9"/>
                </a:cubicBezTo>
                <a:cubicBezTo>
                  <a:pt x="136" y="4"/>
                  <a:pt x="132" y="0"/>
                  <a:pt x="127" y="0"/>
                </a:cubicBezTo>
                <a:close/>
                <a:moveTo>
                  <a:pt x="14" y="39"/>
                </a:moveTo>
                <a:cubicBezTo>
                  <a:pt x="14" y="37"/>
                  <a:pt x="15" y="37"/>
                  <a:pt x="16" y="37"/>
                </a:cubicBezTo>
                <a:cubicBezTo>
                  <a:pt x="64" y="37"/>
                  <a:pt x="64" y="37"/>
                  <a:pt x="64" y="37"/>
                </a:cubicBezTo>
                <a:cubicBezTo>
                  <a:pt x="64" y="45"/>
                  <a:pt x="64" y="45"/>
                  <a:pt x="64" y="45"/>
                </a:cubicBezTo>
                <a:cubicBezTo>
                  <a:pt x="64" y="45"/>
                  <a:pt x="64" y="45"/>
                  <a:pt x="64" y="46"/>
                </a:cubicBezTo>
                <a:cubicBezTo>
                  <a:pt x="16" y="46"/>
                  <a:pt x="16" y="46"/>
                  <a:pt x="16" y="46"/>
                </a:cubicBezTo>
                <a:cubicBezTo>
                  <a:pt x="15" y="46"/>
                  <a:pt x="14" y="45"/>
                  <a:pt x="14" y="43"/>
                </a:cubicBezTo>
                <a:lnTo>
                  <a:pt x="14" y="39"/>
                </a:lnTo>
                <a:close/>
                <a:moveTo>
                  <a:pt x="91" y="116"/>
                </a:moveTo>
                <a:cubicBezTo>
                  <a:pt x="91" y="117"/>
                  <a:pt x="91" y="118"/>
                  <a:pt x="89" y="118"/>
                </a:cubicBezTo>
                <a:cubicBezTo>
                  <a:pt x="16" y="118"/>
                  <a:pt x="16" y="118"/>
                  <a:pt x="16" y="118"/>
                </a:cubicBezTo>
                <a:cubicBezTo>
                  <a:pt x="15" y="118"/>
                  <a:pt x="14" y="117"/>
                  <a:pt x="14" y="116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4" y="110"/>
                  <a:pt x="15" y="109"/>
                  <a:pt x="16" y="109"/>
                </a:cubicBezTo>
                <a:cubicBezTo>
                  <a:pt x="89" y="109"/>
                  <a:pt x="89" y="109"/>
                  <a:pt x="89" y="109"/>
                </a:cubicBezTo>
                <a:cubicBezTo>
                  <a:pt x="91" y="109"/>
                  <a:pt x="91" y="110"/>
                  <a:pt x="91" y="111"/>
                </a:cubicBezTo>
                <a:lnTo>
                  <a:pt x="91" y="116"/>
                </a:lnTo>
                <a:close/>
                <a:moveTo>
                  <a:pt x="91" y="98"/>
                </a:moveTo>
                <a:cubicBezTo>
                  <a:pt x="91" y="99"/>
                  <a:pt x="91" y="100"/>
                  <a:pt x="89" y="100"/>
                </a:cubicBezTo>
                <a:cubicBezTo>
                  <a:pt x="16" y="100"/>
                  <a:pt x="16" y="100"/>
                  <a:pt x="16" y="100"/>
                </a:cubicBezTo>
                <a:cubicBezTo>
                  <a:pt x="15" y="100"/>
                  <a:pt x="14" y="99"/>
                  <a:pt x="14" y="98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2"/>
                  <a:pt x="15" y="91"/>
                  <a:pt x="16" y="91"/>
                </a:cubicBezTo>
                <a:cubicBezTo>
                  <a:pt x="89" y="91"/>
                  <a:pt x="89" y="91"/>
                  <a:pt x="89" y="91"/>
                </a:cubicBezTo>
                <a:cubicBezTo>
                  <a:pt x="91" y="91"/>
                  <a:pt x="91" y="92"/>
                  <a:pt x="91" y="93"/>
                </a:cubicBezTo>
                <a:lnTo>
                  <a:pt x="91" y="98"/>
                </a:lnTo>
                <a:close/>
                <a:moveTo>
                  <a:pt x="91" y="79"/>
                </a:moveTo>
                <a:cubicBezTo>
                  <a:pt x="91" y="80"/>
                  <a:pt x="91" y="81"/>
                  <a:pt x="89" y="81"/>
                </a:cubicBezTo>
                <a:cubicBezTo>
                  <a:pt x="16" y="81"/>
                  <a:pt x="16" y="81"/>
                  <a:pt x="16" y="81"/>
                </a:cubicBezTo>
                <a:cubicBezTo>
                  <a:pt x="15" y="81"/>
                  <a:pt x="14" y="80"/>
                  <a:pt x="14" y="79"/>
                </a:cubicBezTo>
                <a:cubicBezTo>
                  <a:pt x="14" y="74"/>
                  <a:pt x="14" y="74"/>
                  <a:pt x="14" y="74"/>
                </a:cubicBezTo>
                <a:cubicBezTo>
                  <a:pt x="14" y="73"/>
                  <a:pt x="15" y="72"/>
                  <a:pt x="16" y="72"/>
                </a:cubicBezTo>
                <a:cubicBezTo>
                  <a:pt x="89" y="72"/>
                  <a:pt x="89" y="72"/>
                  <a:pt x="89" y="72"/>
                </a:cubicBezTo>
                <a:cubicBezTo>
                  <a:pt x="91" y="72"/>
                  <a:pt x="91" y="73"/>
                  <a:pt x="91" y="74"/>
                </a:cubicBezTo>
                <a:lnTo>
                  <a:pt x="91" y="79"/>
                </a:lnTo>
                <a:close/>
                <a:moveTo>
                  <a:pt x="91" y="61"/>
                </a:moveTo>
                <a:cubicBezTo>
                  <a:pt x="91" y="62"/>
                  <a:pt x="91" y="63"/>
                  <a:pt x="89" y="63"/>
                </a:cubicBezTo>
                <a:cubicBezTo>
                  <a:pt x="16" y="63"/>
                  <a:pt x="16" y="63"/>
                  <a:pt x="16" y="63"/>
                </a:cubicBezTo>
                <a:cubicBezTo>
                  <a:pt x="15" y="63"/>
                  <a:pt x="14" y="62"/>
                  <a:pt x="14" y="61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5"/>
                  <a:pt x="15" y="54"/>
                  <a:pt x="16" y="54"/>
                </a:cubicBezTo>
                <a:cubicBezTo>
                  <a:pt x="89" y="54"/>
                  <a:pt x="89" y="54"/>
                  <a:pt x="89" y="54"/>
                </a:cubicBezTo>
                <a:cubicBezTo>
                  <a:pt x="91" y="54"/>
                  <a:pt x="91" y="55"/>
                  <a:pt x="91" y="56"/>
                </a:cubicBezTo>
                <a:lnTo>
                  <a:pt x="91" y="61"/>
                </a:lnTo>
                <a:close/>
                <a:moveTo>
                  <a:pt x="126" y="39"/>
                </a:moveTo>
                <a:cubicBezTo>
                  <a:pt x="126" y="42"/>
                  <a:pt x="123" y="45"/>
                  <a:pt x="120" y="45"/>
                </a:cubicBezTo>
                <a:cubicBezTo>
                  <a:pt x="80" y="45"/>
                  <a:pt x="80" y="45"/>
                  <a:pt x="80" y="45"/>
                </a:cubicBezTo>
                <a:cubicBezTo>
                  <a:pt x="77" y="45"/>
                  <a:pt x="74" y="42"/>
                  <a:pt x="74" y="39"/>
                </a:cubicBezTo>
                <a:cubicBezTo>
                  <a:pt x="74" y="16"/>
                  <a:pt x="74" y="16"/>
                  <a:pt x="74" y="16"/>
                </a:cubicBezTo>
                <a:cubicBezTo>
                  <a:pt x="74" y="12"/>
                  <a:pt x="77" y="10"/>
                  <a:pt x="80" y="10"/>
                </a:cubicBezTo>
                <a:cubicBezTo>
                  <a:pt x="120" y="10"/>
                  <a:pt x="120" y="10"/>
                  <a:pt x="120" y="10"/>
                </a:cubicBezTo>
                <a:cubicBezTo>
                  <a:pt x="123" y="10"/>
                  <a:pt x="126" y="12"/>
                  <a:pt x="126" y="16"/>
                </a:cubicBezTo>
                <a:lnTo>
                  <a:pt x="126" y="39"/>
                </a:lnTo>
                <a:close/>
                <a:moveTo>
                  <a:pt x="86" y="24"/>
                </a:moveTo>
                <a:cubicBezTo>
                  <a:pt x="84" y="24"/>
                  <a:pt x="82" y="25"/>
                  <a:pt x="82" y="27"/>
                </a:cubicBezTo>
                <a:cubicBezTo>
                  <a:pt x="82" y="29"/>
                  <a:pt x="84" y="30"/>
                  <a:pt x="86" y="30"/>
                </a:cubicBezTo>
                <a:cubicBezTo>
                  <a:pt x="88" y="30"/>
                  <a:pt x="89" y="29"/>
                  <a:pt x="89" y="27"/>
                </a:cubicBezTo>
                <a:cubicBezTo>
                  <a:pt x="89" y="25"/>
                  <a:pt x="88" y="24"/>
                  <a:pt x="86" y="24"/>
                </a:cubicBezTo>
                <a:close/>
                <a:moveTo>
                  <a:pt x="100" y="24"/>
                </a:moveTo>
                <a:cubicBezTo>
                  <a:pt x="98" y="24"/>
                  <a:pt x="97" y="25"/>
                  <a:pt x="97" y="27"/>
                </a:cubicBezTo>
                <a:cubicBezTo>
                  <a:pt x="97" y="29"/>
                  <a:pt x="98" y="30"/>
                  <a:pt x="100" y="30"/>
                </a:cubicBezTo>
                <a:cubicBezTo>
                  <a:pt x="102" y="30"/>
                  <a:pt x="104" y="29"/>
                  <a:pt x="104" y="27"/>
                </a:cubicBezTo>
                <a:cubicBezTo>
                  <a:pt x="104" y="25"/>
                  <a:pt x="102" y="24"/>
                  <a:pt x="100" y="24"/>
                </a:cubicBezTo>
                <a:close/>
                <a:moveTo>
                  <a:pt x="115" y="24"/>
                </a:moveTo>
                <a:cubicBezTo>
                  <a:pt x="113" y="24"/>
                  <a:pt x="111" y="25"/>
                  <a:pt x="111" y="27"/>
                </a:cubicBezTo>
                <a:cubicBezTo>
                  <a:pt x="111" y="29"/>
                  <a:pt x="113" y="30"/>
                  <a:pt x="115" y="30"/>
                </a:cubicBezTo>
                <a:cubicBezTo>
                  <a:pt x="116" y="30"/>
                  <a:pt x="118" y="29"/>
                  <a:pt x="118" y="27"/>
                </a:cubicBezTo>
                <a:cubicBezTo>
                  <a:pt x="118" y="25"/>
                  <a:pt x="116" y="24"/>
                  <a:pt x="115" y="2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4" name="矩形: 圆角 53">
            <a:extLst>
              <a:ext uri="{FF2B5EF4-FFF2-40B4-BE49-F238E27FC236}">
                <a16:creationId xmlns="" xmlns:a16="http://schemas.microsoft.com/office/drawing/2014/main" id="{39CF3ADD-2A63-280A-2F7E-8DE6AF501A68}"/>
              </a:ext>
            </a:extLst>
          </p:cNvPr>
          <p:cNvSpPr/>
          <p:nvPr/>
        </p:nvSpPr>
        <p:spPr>
          <a:xfrm>
            <a:off x="581123" y="4448053"/>
            <a:ext cx="1048824" cy="1048824"/>
          </a:xfrm>
          <a:prstGeom prst="roundRect">
            <a:avLst>
              <a:gd name="adj" fmla="val 50000"/>
            </a:avLst>
          </a:prstGeom>
          <a:solidFill>
            <a:srgbClr val="2A458C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55" name="文本框 54">
            <a:extLst>
              <a:ext uri="{FF2B5EF4-FFF2-40B4-BE49-F238E27FC236}">
                <a16:creationId xmlns="" xmlns:a16="http://schemas.microsoft.com/office/drawing/2014/main" id="{1BDCEA5E-1180-489F-E8FB-44E4D92D1E0D}"/>
              </a:ext>
            </a:extLst>
          </p:cNvPr>
          <p:cNvSpPr txBox="1"/>
          <p:nvPr/>
        </p:nvSpPr>
        <p:spPr>
          <a:xfrm>
            <a:off x="1645205" y="4446167"/>
            <a:ext cx="3973550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zh-CN" altLang="en-US" sz="2000" dirty="0">
                <a:solidFill>
                  <a:srgbClr val="2A458C"/>
                </a:solidFill>
                <a:cs typeface="+mn-ea"/>
                <a:sym typeface="+mn-lt"/>
              </a:rPr>
              <a:t>签字确认</a:t>
            </a:r>
            <a:endParaRPr lang="en-US" altLang="zh-CN" sz="2000" dirty="0">
              <a:solidFill>
                <a:srgbClr val="2A458C"/>
              </a:solidFill>
              <a:cs typeface="+mn-ea"/>
              <a:sym typeface="+mn-lt"/>
            </a:endParaRPr>
          </a:p>
          <a:p>
            <a:pPr algn="just">
              <a:lnSpc>
                <a:spcPct val="125000"/>
              </a:lnSpc>
            </a:pPr>
            <a:r>
              <a:rPr lang="zh-CN" altLang="en-US" sz="1600" dirty="0">
                <a:cs typeface="+mn-ea"/>
                <a:sym typeface="+mn-lt"/>
              </a:rPr>
              <a:t>在部门负责人的安排下，在领用处进行工、用具的交接并由交、接双方在</a:t>
            </a:r>
            <a:r>
              <a:rPr lang="en-US" altLang="zh-CN" sz="1600" dirty="0">
                <a:cs typeface="+mn-ea"/>
                <a:sym typeface="+mn-lt"/>
              </a:rPr>
              <a:t>《</a:t>
            </a:r>
            <a:r>
              <a:rPr lang="zh-CN" altLang="en-US" sz="1600" dirty="0">
                <a:cs typeface="+mn-ea"/>
                <a:sym typeface="+mn-lt"/>
              </a:rPr>
              <a:t>物资领用确认表</a:t>
            </a:r>
            <a:r>
              <a:rPr lang="en-US" altLang="zh-CN" sz="1600" dirty="0">
                <a:cs typeface="+mn-ea"/>
                <a:sym typeface="+mn-lt"/>
              </a:rPr>
              <a:t>》</a:t>
            </a:r>
            <a:r>
              <a:rPr lang="zh-CN" altLang="en-US" sz="1600" dirty="0">
                <a:cs typeface="+mn-ea"/>
                <a:sym typeface="+mn-lt"/>
              </a:rPr>
              <a:t>上签字确认。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FA990B3B-D360-7647-538A-53C7FF72251B}"/>
              </a:ext>
            </a:extLst>
          </p:cNvPr>
          <p:cNvGrpSpPr/>
          <p:nvPr/>
        </p:nvGrpSpPr>
        <p:grpSpPr>
          <a:xfrm>
            <a:off x="856012" y="4675819"/>
            <a:ext cx="608055" cy="605808"/>
            <a:chOff x="7216172" y="2956324"/>
            <a:chExt cx="608055" cy="605808"/>
          </a:xfrm>
        </p:grpSpPr>
        <p:sp>
          <p:nvSpPr>
            <p:cNvPr id="58" name="Freeform 46">
              <a:extLst>
                <a:ext uri="{FF2B5EF4-FFF2-40B4-BE49-F238E27FC236}">
                  <a16:creationId xmlns="" xmlns:a16="http://schemas.microsoft.com/office/drawing/2014/main" id="{1F7B0303-6459-EC85-C026-6340EFD2B6C4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6172" y="2956324"/>
              <a:ext cx="465206" cy="605808"/>
            </a:xfrm>
            <a:custGeom>
              <a:avLst/>
              <a:gdLst>
                <a:gd name="T0" fmla="*/ 0 w 1474"/>
                <a:gd name="T1" fmla="*/ 75 h 1920"/>
                <a:gd name="T2" fmla="*/ 17 w 1474"/>
                <a:gd name="T3" fmla="*/ 43 h 1920"/>
                <a:gd name="T4" fmla="*/ 104 w 1474"/>
                <a:gd name="T5" fmla="*/ 0 h 1920"/>
                <a:gd name="T6" fmla="*/ 1003 w 1474"/>
                <a:gd name="T7" fmla="*/ 1 h 1920"/>
                <a:gd name="T8" fmla="*/ 1367 w 1474"/>
                <a:gd name="T9" fmla="*/ 1 h 1920"/>
                <a:gd name="T10" fmla="*/ 1472 w 1474"/>
                <a:gd name="T11" fmla="*/ 104 h 1920"/>
                <a:gd name="T12" fmla="*/ 1473 w 1474"/>
                <a:gd name="T13" fmla="*/ 689 h 1920"/>
                <a:gd name="T14" fmla="*/ 1470 w 1474"/>
                <a:gd name="T15" fmla="*/ 707 h 1920"/>
                <a:gd name="T16" fmla="*/ 1441 w 1474"/>
                <a:gd name="T17" fmla="*/ 729 h 1920"/>
                <a:gd name="T18" fmla="*/ 1410 w 1474"/>
                <a:gd name="T19" fmla="*/ 709 h 1920"/>
                <a:gd name="T20" fmla="*/ 1407 w 1474"/>
                <a:gd name="T21" fmla="*/ 681 h 1920"/>
                <a:gd name="T22" fmla="*/ 1407 w 1474"/>
                <a:gd name="T23" fmla="*/ 112 h 1920"/>
                <a:gd name="T24" fmla="*/ 1361 w 1474"/>
                <a:gd name="T25" fmla="*/ 65 h 1920"/>
                <a:gd name="T26" fmla="*/ 110 w 1474"/>
                <a:gd name="T27" fmla="*/ 65 h 1920"/>
                <a:gd name="T28" fmla="*/ 64 w 1474"/>
                <a:gd name="T29" fmla="*/ 112 h 1920"/>
                <a:gd name="T30" fmla="*/ 64 w 1474"/>
                <a:gd name="T31" fmla="*/ 1809 h 1920"/>
                <a:gd name="T32" fmla="*/ 112 w 1474"/>
                <a:gd name="T33" fmla="*/ 1857 h 1920"/>
                <a:gd name="T34" fmla="*/ 1360 w 1474"/>
                <a:gd name="T35" fmla="*/ 1857 h 1920"/>
                <a:gd name="T36" fmla="*/ 1407 w 1474"/>
                <a:gd name="T37" fmla="*/ 1810 h 1920"/>
                <a:gd name="T38" fmla="*/ 1407 w 1474"/>
                <a:gd name="T39" fmla="*/ 1522 h 1920"/>
                <a:gd name="T40" fmla="*/ 1408 w 1474"/>
                <a:gd name="T41" fmla="*/ 1503 h 1920"/>
                <a:gd name="T42" fmla="*/ 1440 w 1474"/>
                <a:gd name="T43" fmla="*/ 1473 h 1920"/>
                <a:gd name="T44" fmla="*/ 1471 w 1474"/>
                <a:gd name="T45" fmla="*/ 1502 h 1920"/>
                <a:gd name="T46" fmla="*/ 1473 w 1474"/>
                <a:gd name="T47" fmla="*/ 1522 h 1920"/>
                <a:gd name="T48" fmla="*/ 1473 w 1474"/>
                <a:gd name="T49" fmla="*/ 1800 h 1920"/>
                <a:gd name="T50" fmla="*/ 1395 w 1474"/>
                <a:gd name="T51" fmla="*/ 1920 h 1920"/>
                <a:gd name="T52" fmla="*/ 75 w 1474"/>
                <a:gd name="T53" fmla="*/ 1920 h 1920"/>
                <a:gd name="T54" fmla="*/ 0 w 1474"/>
                <a:gd name="T55" fmla="*/ 1845 h 1920"/>
                <a:gd name="T56" fmla="*/ 0 w 1474"/>
                <a:gd name="T57" fmla="*/ 75 h 1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74" h="1920">
                  <a:moveTo>
                    <a:pt x="0" y="75"/>
                  </a:moveTo>
                  <a:cubicBezTo>
                    <a:pt x="5" y="65"/>
                    <a:pt x="10" y="53"/>
                    <a:pt x="17" y="43"/>
                  </a:cubicBezTo>
                  <a:cubicBezTo>
                    <a:pt x="38" y="13"/>
                    <a:pt x="67" y="0"/>
                    <a:pt x="104" y="0"/>
                  </a:cubicBezTo>
                  <a:cubicBezTo>
                    <a:pt x="404" y="1"/>
                    <a:pt x="703" y="1"/>
                    <a:pt x="1003" y="1"/>
                  </a:cubicBezTo>
                  <a:cubicBezTo>
                    <a:pt x="1125" y="1"/>
                    <a:pt x="1246" y="1"/>
                    <a:pt x="1367" y="1"/>
                  </a:cubicBezTo>
                  <a:cubicBezTo>
                    <a:pt x="1431" y="1"/>
                    <a:pt x="1472" y="39"/>
                    <a:pt x="1472" y="104"/>
                  </a:cubicBezTo>
                  <a:cubicBezTo>
                    <a:pt x="1473" y="299"/>
                    <a:pt x="1473" y="494"/>
                    <a:pt x="1473" y="689"/>
                  </a:cubicBezTo>
                  <a:cubicBezTo>
                    <a:pt x="1473" y="695"/>
                    <a:pt x="1471" y="701"/>
                    <a:pt x="1470" y="707"/>
                  </a:cubicBezTo>
                  <a:cubicBezTo>
                    <a:pt x="1466" y="721"/>
                    <a:pt x="1455" y="729"/>
                    <a:pt x="1441" y="729"/>
                  </a:cubicBezTo>
                  <a:cubicBezTo>
                    <a:pt x="1427" y="730"/>
                    <a:pt x="1415" y="723"/>
                    <a:pt x="1410" y="709"/>
                  </a:cubicBezTo>
                  <a:cubicBezTo>
                    <a:pt x="1408" y="700"/>
                    <a:pt x="1407" y="691"/>
                    <a:pt x="1407" y="681"/>
                  </a:cubicBezTo>
                  <a:cubicBezTo>
                    <a:pt x="1407" y="492"/>
                    <a:pt x="1407" y="302"/>
                    <a:pt x="1407" y="112"/>
                  </a:cubicBezTo>
                  <a:cubicBezTo>
                    <a:pt x="1407" y="74"/>
                    <a:pt x="1397" y="65"/>
                    <a:pt x="1361" y="65"/>
                  </a:cubicBezTo>
                  <a:cubicBezTo>
                    <a:pt x="944" y="65"/>
                    <a:pt x="527" y="65"/>
                    <a:pt x="110" y="65"/>
                  </a:cubicBezTo>
                  <a:cubicBezTo>
                    <a:pt x="75" y="65"/>
                    <a:pt x="64" y="76"/>
                    <a:pt x="64" y="112"/>
                  </a:cubicBezTo>
                  <a:cubicBezTo>
                    <a:pt x="64" y="678"/>
                    <a:pt x="64" y="1243"/>
                    <a:pt x="64" y="1809"/>
                  </a:cubicBezTo>
                  <a:cubicBezTo>
                    <a:pt x="64" y="1846"/>
                    <a:pt x="75" y="1857"/>
                    <a:pt x="112" y="1857"/>
                  </a:cubicBezTo>
                  <a:cubicBezTo>
                    <a:pt x="528" y="1857"/>
                    <a:pt x="944" y="1857"/>
                    <a:pt x="1360" y="1857"/>
                  </a:cubicBezTo>
                  <a:cubicBezTo>
                    <a:pt x="1397" y="1857"/>
                    <a:pt x="1407" y="1847"/>
                    <a:pt x="1407" y="1810"/>
                  </a:cubicBezTo>
                  <a:cubicBezTo>
                    <a:pt x="1407" y="1714"/>
                    <a:pt x="1407" y="1618"/>
                    <a:pt x="1407" y="1522"/>
                  </a:cubicBezTo>
                  <a:cubicBezTo>
                    <a:pt x="1407" y="1515"/>
                    <a:pt x="1407" y="1509"/>
                    <a:pt x="1408" y="1503"/>
                  </a:cubicBezTo>
                  <a:cubicBezTo>
                    <a:pt x="1411" y="1484"/>
                    <a:pt x="1423" y="1473"/>
                    <a:pt x="1440" y="1473"/>
                  </a:cubicBezTo>
                  <a:cubicBezTo>
                    <a:pt x="1456" y="1473"/>
                    <a:pt x="1468" y="1483"/>
                    <a:pt x="1471" y="1502"/>
                  </a:cubicBezTo>
                  <a:cubicBezTo>
                    <a:pt x="1473" y="1508"/>
                    <a:pt x="1473" y="1515"/>
                    <a:pt x="1473" y="1522"/>
                  </a:cubicBezTo>
                  <a:cubicBezTo>
                    <a:pt x="1473" y="1615"/>
                    <a:pt x="1471" y="1707"/>
                    <a:pt x="1473" y="1800"/>
                  </a:cubicBezTo>
                  <a:cubicBezTo>
                    <a:pt x="1474" y="1859"/>
                    <a:pt x="1454" y="1901"/>
                    <a:pt x="1395" y="1920"/>
                  </a:cubicBezTo>
                  <a:cubicBezTo>
                    <a:pt x="955" y="1920"/>
                    <a:pt x="515" y="1920"/>
                    <a:pt x="75" y="1920"/>
                  </a:cubicBezTo>
                  <a:cubicBezTo>
                    <a:pt x="38" y="1908"/>
                    <a:pt x="13" y="1883"/>
                    <a:pt x="0" y="1845"/>
                  </a:cubicBezTo>
                  <a:cubicBezTo>
                    <a:pt x="0" y="1255"/>
                    <a:pt x="0" y="665"/>
                    <a:pt x="0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Freeform 48">
              <a:extLst>
                <a:ext uri="{FF2B5EF4-FFF2-40B4-BE49-F238E27FC236}">
                  <a16:creationId xmlns="" xmlns:a16="http://schemas.microsoft.com/office/drawing/2014/main" id="{DA61B558-4CE2-D092-3273-82FE5A1F9B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57905" y="3076137"/>
              <a:ext cx="366322" cy="407758"/>
            </a:xfrm>
            <a:custGeom>
              <a:avLst/>
              <a:gdLst>
                <a:gd name="T0" fmla="*/ 963 w 1161"/>
                <a:gd name="T1" fmla="*/ 523 h 1292"/>
                <a:gd name="T2" fmla="*/ 668 w 1161"/>
                <a:gd name="T3" fmla="*/ 992 h 1292"/>
                <a:gd name="T4" fmla="*/ 501 w 1161"/>
                <a:gd name="T5" fmla="*/ 1140 h 1292"/>
                <a:gd name="T6" fmla="*/ 418 w 1161"/>
                <a:gd name="T7" fmla="*/ 1226 h 1292"/>
                <a:gd name="T8" fmla="*/ 285 w 1161"/>
                <a:gd name="T9" fmla="*/ 1167 h 1292"/>
                <a:gd name="T10" fmla="*/ 202 w 1161"/>
                <a:gd name="T11" fmla="*/ 1213 h 1292"/>
                <a:gd name="T12" fmla="*/ 145 w 1161"/>
                <a:gd name="T13" fmla="*/ 1053 h 1292"/>
                <a:gd name="T14" fmla="*/ 116 w 1161"/>
                <a:gd name="T15" fmla="*/ 1109 h 1292"/>
                <a:gd name="T16" fmla="*/ 15 w 1161"/>
                <a:gd name="T17" fmla="*/ 1277 h 1292"/>
                <a:gd name="T18" fmla="*/ 83 w 1161"/>
                <a:gd name="T19" fmla="*/ 1005 h 1292"/>
                <a:gd name="T20" fmla="*/ 206 w 1161"/>
                <a:gd name="T21" fmla="*/ 1015 h 1292"/>
                <a:gd name="T22" fmla="*/ 218 w 1161"/>
                <a:gd name="T23" fmla="*/ 1144 h 1292"/>
                <a:gd name="T24" fmla="*/ 340 w 1161"/>
                <a:gd name="T25" fmla="*/ 1132 h 1292"/>
                <a:gd name="T26" fmla="*/ 431 w 1161"/>
                <a:gd name="T27" fmla="*/ 1105 h 1292"/>
                <a:gd name="T28" fmla="*/ 428 w 1161"/>
                <a:gd name="T29" fmla="*/ 1002 h 1292"/>
                <a:gd name="T30" fmla="*/ 539 w 1161"/>
                <a:gd name="T31" fmla="*/ 741 h 1292"/>
                <a:gd name="T32" fmla="*/ 798 w 1161"/>
                <a:gd name="T33" fmla="*/ 291 h 1292"/>
                <a:gd name="T34" fmla="*/ 763 w 1161"/>
                <a:gd name="T35" fmla="*/ 225 h 1292"/>
                <a:gd name="T36" fmla="*/ 876 w 1161"/>
                <a:gd name="T37" fmla="*/ 157 h 1292"/>
                <a:gd name="T38" fmla="*/ 946 w 1161"/>
                <a:gd name="T39" fmla="*/ 77 h 1292"/>
                <a:gd name="T40" fmla="*/ 1042 w 1161"/>
                <a:gd name="T41" fmla="*/ 6 h 1292"/>
                <a:gd name="T42" fmla="*/ 1146 w 1161"/>
                <a:gd name="T43" fmla="*/ 139 h 1292"/>
                <a:gd name="T44" fmla="*/ 1130 w 1161"/>
                <a:gd name="T45" fmla="*/ 233 h 1292"/>
                <a:gd name="T46" fmla="*/ 1082 w 1161"/>
                <a:gd name="T47" fmla="*/ 374 h 1292"/>
                <a:gd name="T48" fmla="*/ 995 w 1161"/>
                <a:gd name="T49" fmla="*/ 724 h 1292"/>
                <a:gd name="T50" fmla="*/ 940 w 1161"/>
                <a:gd name="T51" fmla="*/ 692 h 1292"/>
                <a:gd name="T52" fmla="*/ 1026 w 1161"/>
                <a:gd name="T53" fmla="*/ 415 h 1292"/>
                <a:gd name="T54" fmla="*/ 968 w 1161"/>
                <a:gd name="T55" fmla="*/ 382 h 1292"/>
                <a:gd name="T56" fmla="*/ 603 w 1161"/>
                <a:gd name="T57" fmla="*/ 761 h 1292"/>
                <a:gd name="T58" fmla="*/ 1065 w 1161"/>
                <a:gd name="T59" fmla="*/ 216 h 1292"/>
                <a:gd name="T60" fmla="*/ 891 w 1161"/>
                <a:gd name="T61" fmla="*/ 263 h 1292"/>
                <a:gd name="T62" fmla="*/ 1065 w 1161"/>
                <a:gd name="T63" fmla="*/ 216 h 1292"/>
                <a:gd name="T64" fmla="*/ 531 w 1161"/>
                <a:gd name="T65" fmla="*/ 941 h 1292"/>
                <a:gd name="T66" fmla="*/ 676 w 1161"/>
                <a:gd name="T67" fmla="*/ 878 h 1292"/>
                <a:gd name="T68" fmla="*/ 1070 w 1161"/>
                <a:gd name="T69" fmla="*/ 144 h 1292"/>
                <a:gd name="T70" fmla="*/ 1055 w 1161"/>
                <a:gd name="T71" fmla="*/ 71 h 1292"/>
                <a:gd name="T72" fmla="*/ 1070 w 1161"/>
                <a:gd name="T73" fmla="*/ 144 h 1292"/>
                <a:gd name="T74" fmla="*/ 490 w 1161"/>
                <a:gd name="T75" fmla="*/ 1059 h 1292"/>
                <a:gd name="T76" fmla="*/ 559 w 1161"/>
                <a:gd name="T77" fmla="*/ 1033 h 1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61" h="1292">
                  <a:moveTo>
                    <a:pt x="1026" y="415"/>
                  </a:moveTo>
                  <a:cubicBezTo>
                    <a:pt x="1005" y="452"/>
                    <a:pt x="984" y="487"/>
                    <a:pt x="963" y="523"/>
                  </a:cubicBezTo>
                  <a:cubicBezTo>
                    <a:pt x="904" y="626"/>
                    <a:pt x="842" y="730"/>
                    <a:pt x="785" y="834"/>
                  </a:cubicBezTo>
                  <a:cubicBezTo>
                    <a:pt x="753" y="892"/>
                    <a:pt x="708" y="941"/>
                    <a:pt x="668" y="992"/>
                  </a:cubicBezTo>
                  <a:cubicBezTo>
                    <a:pt x="645" y="1022"/>
                    <a:pt x="623" y="1053"/>
                    <a:pt x="602" y="1085"/>
                  </a:cubicBezTo>
                  <a:cubicBezTo>
                    <a:pt x="578" y="1123"/>
                    <a:pt x="547" y="1143"/>
                    <a:pt x="501" y="1140"/>
                  </a:cubicBezTo>
                  <a:cubicBezTo>
                    <a:pt x="494" y="1139"/>
                    <a:pt x="484" y="1144"/>
                    <a:pt x="479" y="1150"/>
                  </a:cubicBezTo>
                  <a:cubicBezTo>
                    <a:pt x="457" y="1175"/>
                    <a:pt x="438" y="1201"/>
                    <a:pt x="418" y="1226"/>
                  </a:cubicBezTo>
                  <a:cubicBezTo>
                    <a:pt x="382" y="1271"/>
                    <a:pt x="325" y="1263"/>
                    <a:pt x="303" y="1211"/>
                  </a:cubicBezTo>
                  <a:cubicBezTo>
                    <a:pt x="297" y="1197"/>
                    <a:pt x="291" y="1184"/>
                    <a:pt x="285" y="1167"/>
                  </a:cubicBezTo>
                  <a:cubicBezTo>
                    <a:pt x="280" y="1174"/>
                    <a:pt x="277" y="1178"/>
                    <a:pt x="274" y="1182"/>
                  </a:cubicBezTo>
                  <a:cubicBezTo>
                    <a:pt x="256" y="1209"/>
                    <a:pt x="229" y="1220"/>
                    <a:pt x="202" y="1213"/>
                  </a:cubicBezTo>
                  <a:cubicBezTo>
                    <a:pt x="174" y="1206"/>
                    <a:pt x="155" y="1182"/>
                    <a:pt x="153" y="1150"/>
                  </a:cubicBezTo>
                  <a:cubicBezTo>
                    <a:pt x="150" y="1117"/>
                    <a:pt x="148" y="1085"/>
                    <a:pt x="145" y="1053"/>
                  </a:cubicBezTo>
                  <a:cubicBezTo>
                    <a:pt x="145" y="1048"/>
                    <a:pt x="143" y="1044"/>
                    <a:pt x="139" y="1040"/>
                  </a:cubicBezTo>
                  <a:cubicBezTo>
                    <a:pt x="131" y="1063"/>
                    <a:pt x="123" y="1086"/>
                    <a:pt x="116" y="1109"/>
                  </a:cubicBezTo>
                  <a:cubicBezTo>
                    <a:pt x="99" y="1159"/>
                    <a:pt x="83" y="1208"/>
                    <a:pt x="66" y="1258"/>
                  </a:cubicBezTo>
                  <a:cubicBezTo>
                    <a:pt x="57" y="1284"/>
                    <a:pt x="35" y="1292"/>
                    <a:pt x="15" y="1277"/>
                  </a:cubicBezTo>
                  <a:cubicBezTo>
                    <a:pt x="2" y="1267"/>
                    <a:pt x="0" y="1253"/>
                    <a:pt x="5" y="1239"/>
                  </a:cubicBezTo>
                  <a:cubicBezTo>
                    <a:pt x="30" y="1161"/>
                    <a:pt x="56" y="1082"/>
                    <a:pt x="83" y="1005"/>
                  </a:cubicBezTo>
                  <a:cubicBezTo>
                    <a:pt x="92" y="977"/>
                    <a:pt x="120" y="960"/>
                    <a:pt x="148" y="962"/>
                  </a:cubicBezTo>
                  <a:cubicBezTo>
                    <a:pt x="177" y="964"/>
                    <a:pt x="201" y="985"/>
                    <a:pt x="206" y="1015"/>
                  </a:cubicBezTo>
                  <a:cubicBezTo>
                    <a:pt x="211" y="1051"/>
                    <a:pt x="213" y="1088"/>
                    <a:pt x="216" y="1125"/>
                  </a:cubicBezTo>
                  <a:cubicBezTo>
                    <a:pt x="217" y="1130"/>
                    <a:pt x="217" y="1135"/>
                    <a:pt x="218" y="1144"/>
                  </a:cubicBezTo>
                  <a:cubicBezTo>
                    <a:pt x="224" y="1135"/>
                    <a:pt x="229" y="1129"/>
                    <a:pt x="234" y="1123"/>
                  </a:cubicBezTo>
                  <a:cubicBezTo>
                    <a:pt x="263" y="1086"/>
                    <a:pt x="317" y="1090"/>
                    <a:pt x="340" y="1132"/>
                  </a:cubicBezTo>
                  <a:cubicBezTo>
                    <a:pt x="349" y="1148"/>
                    <a:pt x="356" y="1167"/>
                    <a:pt x="364" y="1187"/>
                  </a:cubicBezTo>
                  <a:cubicBezTo>
                    <a:pt x="387" y="1159"/>
                    <a:pt x="409" y="1132"/>
                    <a:pt x="431" y="1105"/>
                  </a:cubicBezTo>
                  <a:cubicBezTo>
                    <a:pt x="433" y="1102"/>
                    <a:pt x="430" y="1094"/>
                    <a:pt x="428" y="1089"/>
                  </a:cubicBezTo>
                  <a:cubicBezTo>
                    <a:pt x="415" y="1060"/>
                    <a:pt x="412" y="1030"/>
                    <a:pt x="428" y="1002"/>
                  </a:cubicBezTo>
                  <a:cubicBezTo>
                    <a:pt x="470" y="930"/>
                    <a:pt x="493" y="850"/>
                    <a:pt x="524" y="773"/>
                  </a:cubicBezTo>
                  <a:cubicBezTo>
                    <a:pt x="528" y="762"/>
                    <a:pt x="533" y="751"/>
                    <a:pt x="539" y="741"/>
                  </a:cubicBezTo>
                  <a:cubicBezTo>
                    <a:pt x="622" y="596"/>
                    <a:pt x="706" y="452"/>
                    <a:pt x="789" y="307"/>
                  </a:cubicBezTo>
                  <a:cubicBezTo>
                    <a:pt x="793" y="300"/>
                    <a:pt x="796" y="294"/>
                    <a:pt x="798" y="291"/>
                  </a:cubicBezTo>
                  <a:cubicBezTo>
                    <a:pt x="784" y="275"/>
                    <a:pt x="770" y="262"/>
                    <a:pt x="759" y="246"/>
                  </a:cubicBezTo>
                  <a:cubicBezTo>
                    <a:pt x="756" y="242"/>
                    <a:pt x="760" y="232"/>
                    <a:pt x="763" y="225"/>
                  </a:cubicBezTo>
                  <a:cubicBezTo>
                    <a:pt x="774" y="207"/>
                    <a:pt x="789" y="208"/>
                    <a:pt x="834" y="229"/>
                  </a:cubicBezTo>
                  <a:cubicBezTo>
                    <a:pt x="848" y="205"/>
                    <a:pt x="862" y="181"/>
                    <a:pt x="876" y="157"/>
                  </a:cubicBezTo>
                  <a:cubicBezTo>
                    <a:pt x="888" y="137"/>
                    <a:pt x="900" y="116"/>
                    <a:pt x="912" y="96"/>
                  </a:cubicBezTo>
                  <a:cubicBezTo>
                    <a:pt x="920" y="83"/>
                    <a:pt x="931" y="74"/>
                    <a:pt x="946" y="77"/>
                  </a:cubicBezTo>
                  <a:cubicBezTo>
                    <a:pt x="959" y="80"/>
                    <a:pt x="963" y="73"/>
                    <a:pt x="967" y="65"/>
                  </a:cubicBezTo>
                  <a:cubicBezTo>
                    <a:pt x="983" y="34"/>
                    <a:pt x="1006" y="12"/>
                    <a:pt x="1042" y="6"/>
                  </a:cubicBezTo>
                  <a:cubicBezTo>
                    <a:pt x="1080" y="0"/>
                    <a:pt x="1110" y="13"/>
                    <a:pt x="1133" y="42"/>
                  </a:cubicBezTo>
                  <a:cubicBezTo>
                    <a:pt x="1156" y="71"/>
                    <a:pt x="1161" y="104"/>
                    <a:pt x="1146" y="139"/>
                  </a:cubicBezTo>
                  <a:cubicBezTo>
                    <a:pt x="1141" y="152"/>
                    <a:pt x="1133" y="164"/>
                    <a:pt x="1127" y="177"/>
                  </a:cubicBezTo>
                  <a:cubicBezTo>
                    <a:pt x="1145" y="195"/>
                    <a:pt x="1142" y="213"/>
                    <a:pt x="1130" y="233"/>
                  </a:cubicBezTo>
                  <a:cubicBezTo>
                    <a:pt x="1106" y="274"/>
                    <a:pt x="1082" y="316"/>
                    <a:pt x="1057" y="359"/>
                  </a:cubicBezTo>
                  <a:cubicBezTo>
                    <a:pt x="1066" y="364"/>
                    <a:pt x="1074" y="369"/>
                    <a:pt x="1082" y="374"/>
                  </a:cubicBezTo>
                  <a:cubicBezTo>
                    <a:pt x="1132" y="405"/>
                    <a:pt x="1147" y="458"/>
                    <a:pt x="1118" y="510"/>
                  </a:cubicBezTo>
                  <a:cubicBezTo>
                    <a:pt x="1078" y="582"/>
                    <a:pt x="1036" y="653"/>
                    <a:pt x="995" y="724"/>
                  </a:cubicBezTo>
                  <a:cubicBezTo>
                    <a:pt x="983" y="745"/>
                    <a:pt x="965" y="750"/>
                    <a:pt x="948" y="741"/>
                  </a:cubicBezTo>
                  <a:cubicBezTo>
                    <a:pt x="931" y="731"/>
                    <a:pt x="928" y="712"/>
                    <a:pt x="940" y="692"/>
                  </a:cubicBezTo>
                  <a:cubicBezTo>
                    <a:pt x="977" y="627"/>
                    <a:pt x="1014" y="562"/>
                    <a:pt x="1052" y="497"/>
                  </a:cubicBezTo>
                  <a:cubicBezTo>
                    <a:pt x="1079" y="450"/>
                    <a:pt x="1076" y="442"/>
                    <a:pt x="1026" y="415"/>
                  </a:cubicBezTo>
                  <a:close/>
                  <a:moveTo>
                    <a:pt x="713" y="825"/>
                  </a:moveTo>
                  <a:cubicBezTo>
                    <a:pt x="799" y="677"/>
                    <a:pt x="883" y="530"/>
                    <a:pt x="968" y="382"/>
                  </a:cubicBezTo>
                  <a:cubicBezTo>
                    <a:pt x="931" y="361"/>
                    <a:pt x="896" y="340"/>
                    <a:pt x="858" y="319"/>
                  </a:cubicBezTo>
                  <a:cubicBezTo>
                    <a:pt x="773" y="467"/>
                    <a:pt x="688" y="613"/>
                    <a:pt x="603" y="761"/>
                  </a:cubicBezTo>
                  <a:cubicBezTo>
                    <a:pt x="640" y="783"/>
                    <a:pt x="676" y="803"/>
                    <a:pt x="713" y="825"/>
                  </a:cubicBezTo>
                  <a:close/>
                  <a:moveTo>
                    <a:pt x="1065" y="216"/>
                  </a:moveTo>
                  <a:cubicBezTo>
                    <a:pt x="1027" y="195"/>
                    <a:pt x="991" y="174"/>
                    <a:pt x="954" y="153"/>
                  </a:cubicBezTo>
                  <a:cubicBezTo>
                    <a:pt x="933" y="190"/>
                    <a:pt x="912" y="226"/>
                    <a:pt x="891" y="263"/>
                  </a:cubicBezTo>
                  <a:cubicBezTo>
                    <a:pt x="928" y="284"/>
                    <a:pt x="964" y="305"/>
                    <a:pt x="1001" y="326"/>
                  </a:cubicBezTo>
                  <a:cubicBezTo>
                    <a:pt x="1022" y="289"/>
                    <a:pt x="1043" y="254"/>
                    <a:pt x="1065" y="216"/>
                  </a:cubicBezTo>
                  <a:close/>
                  <a:moveTo>
                    <a:pt x="576" y="820"/>
                  </a:moveTo>
                  <a:cubicBezTo>
                    <a:pt x="561" y="861"/>
                    <a:pt x="546" y="901"/>
                    <a:pt x="531" y="941"/>
                  </a:cubicBezTo>
                  <a:cubicBezTo>
                    <a:pt x="552" y="953"/>
                    <a:pt x="573" y="965"/>
                    <a:pt x="594" y="977"/>
                  </a:cubicBezTo>
                  <a:cubicBezTo>
                    <a:pt x="621" y="944"/>
                    <a:pt x="648" y="912"/>
                    <a:pt x="676" y="878"/>
                  </a:cubicBezTo>
                  <a:cubicBezTo>
                    <a:pt x="642" y="859"/>
                    <a:pt x="611" y="840"/>
                    <a:pt x="576" y="820"/>
                  </a:cubicBezTo>
                  <a:close/>
                  <a:moveTo>
                    <a:pt x="1070" y="144"/>
                  </a:moveTo>
                  <a:cubicBezTo>
                    <a:pt x="1080" y="124"/>
                    <a:pt x="1098" y="107"/>
                    <a:pt x="1084" y="86"/>
                  </a:cubicBezTo>
                  <a:cubicBezTo>
                    <a:pt x="1079" y="78"/>
                    <a:pt x="1065" y="71"/>
                    <a:pt x="1055" y="71"/>
                  </a:cubicBezTo>
                  <a:cubicBezTo>
                    <a:pt x="1029" y="71"/>
                    <a:pt x="1026" y="96"/>
                    <a:pt x="1014" y="112"/>
                  </a:cubicBezTo>
                  <a:cubicBezTo>
                    <a:pt x="1033" y="123"/>
                    <a:pt x="1050" y="133"/>
                    <a:pt x="1070" y="144"/>
                  </a:cubicBezTo>
                  <a:close/>
                  <a:moveTo>
                    <a:pt x="504" y="1001"/>
                  </a:moveTo>
                  <a:cubicBezTo>
                    <a:pt x="494" y="1021"/>
                    <a:pt x="477" y="1037"/>
                    <a:pt x="490" y="1059"/>
                  </a:cubicBezTo>
                  <a:cubicBezTo>
                    <a:pt x="495" y="1067"/>
                    <a:pt x="509" y="1075"/>
                    <a:pt x="518" y="1075"/>
                  </a:cubicBezTo>
                  <a:cubicBezTo>
                    <a:pt x="543" y="1074"/>
                    <a:pt x="548" y="1050"/>
                    <a:pt x="559" y="1033"/>
                  </a:cubicBezTo>
                  <a:cubicBezTo>
                    <a:pt x="540" y="1022"/>
                    <a:pt x="523" y="1012"/>
                    <a:pt x="504" y="10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Freeform 49">
              <a:extLst>
                <a:ext uri="{FF2B5EF4-FFF2-40B4-BE49-F238E27FC236}">
                  <a16:creationId xmlns="" xmlns:a16="http://schemas.microsoft.com/office/drawing/2014/main" id="{33B1D7AA-51C4-904A-26CD-0017F7D8BED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7050" y="3016863"/>
              <a:ext cx="284995" cy="61241"/>
            </a:xfrm>
            <a:custGeom>
              <a:avLst/>
              <a:gdLst>
                <a:gd name="T0" fmla="*/ 65 w 903"/>
                <a:gd name="T1" fmla="*/ 65 h 194"/>
                <a:gd name="T2" fmla="*/ 65 w 903"/>
                <a:gd name="T3" fmla="*/ 128 h 194"/>
                <a:gd name="T4" fmla="*/ 89 w 903"/>
                <a:gd name="T5" fmla="*/ 128 h 194"/>
                <a:gd name="T6" fmla="*/ 846 w 903"/>
                <a:gd name="T7" fmla="*/ 128 h 194"/>
                <a:gd name="T8" fmla="*/ 896 w 903"/>
                <a:gd name="T9" fmla="*/ 160 h 194"/>
                <a:gd name="T10" fmla="*/ 847 w 903"/>
                <a:gd name="T11" fmla="*/ 194 h 194"/>
                <a:gd name="T12" fmla="*/ 48 w 903"/>
                <a:gd name="T13" fmla="*/ 194 h 194"/>
                <a:gd name="T14" fmla="*/ 0 w 903"/>
                <a:gd name="T15" fmla="*/ 145 h 194"/>
                <a:gd name="T16" fmla="*/ 0 w 903"/>
                <a:gd name="T17" fmla="*/ 40 h 194"/>
                <a:gd name="T18" fmla="*/ 40 w 903"/>
                <a:gd name="T19" fmla="*/ 0 h 194"/>
                <a:gd name="T20" fmla="*/ 856 w 903"/>
                <a:gd name="T21" fmla="*/ 0 h 194"/>
                <a:gd name="T22" fmla="*/ 893 w 903"/>
                <a:gd name="T23" fmla="*/ 41 h 194"/>
                <a:gd name="T24" fmla="*/ 869 w 903"/>
                <a:gd name="T25" fmla="*/ 63 h 194"/>
                <a:gd name="T26" fmla="*/ 843 w 903"/>
                <a:gd name="T27" fmla="*/ 65 h 194"/>
                <a:gd name="T28" fmla="*/ 90 w 903"/>
                <a:gd name="T29" fmla="*/ 65 h 194"/>
                <a:gd name="T30" fmla="*/ 65 w 903"/>
                <a:gd name="T31" fmla="*/ 6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03" h="194">
                  <a:moveTo>
                    <a:pt x="65" y="65"/>
                  </a:moveTo>
                  <a:cubicBezTo>
                    <a:pt x="65" y="87"/>
                    <a:pt x="65" y="106"/>
                    <a:pt x="65" y="128"/>
                  </a:cubicBezTo>
                  <a:cubicBezTo>
                    <a:pt x="73" y="128"/>
                    <a:pt x="81" y="128"/>
                    <a:pt x="89" y="128"/>
                  </a:cubicBezTo>
                  <a:cubicBezTo>
                    <a:pt x="341" y="128"/>
                    <a:pt x="594" y="128"/>
                    <a:pt x="846" y="128"/>
                  </a:cubicBezTo>
                  <a:cubicBezTo>
                    <a:pt x="879" y="128"/>
                    <a:pt x="896" y="139"/>
                    <a:pt x="896" y="160"/>
                  </a:cubicBezTo>
                  <a:cubicBezTo>
                    <a:pt x="896" y="182"/>
                    <a:pt x="880" y="194"/>
                    <a:pt x="847" y="194"/>
                  </a:cubicBezTo>
                  <a:cubicBezTo>
                    <a:pt x="581" y="194"/>
                    <a:pt x="315" y="194"/>
                    <a:pt x="48" y="194"/>
                  </a:cubicBezTo>
                  <a:cubicBezTo>
                    <a:pt x="10" y="194"/>
                    <a:pt x="0" y="184"/>
                    <a:pt x="0" y="145"/>
                  </a:cubicBezTo>
                  <a:cubicBezTo>
                    <a:pt x="0" y="110"/>
                    <a:pt x="0" y="75"/>
                    <a:pt x="0" y="40"/>
                  </a:cubicBezTo>
                  <a:cubicBezTo>
                    <a:pt x="0" y="12"/>
                    <a:pt x="12" y="0"/>
                    <a:pt x="40" y="0"/>
                  </a:cubicBezTo>
                  <a:cubicBezTo>
                    <a:pt x="312" y="0"/>
                    <a:pt x="584" y="0"/>
                    <a:pt x="856" y="0"/>
                  </a:cubicBezTo>
                  <a:cubicBezTo>
                    <a:pt x="885" y="0"/>
                    <a:pt x="903" y="19"/>
                    <a:pt x="893" y="41"/>
                  </a:cubicBezTo>
                  <a:cubicBezTo>
                    <a:pt x="889" y="50"/>
                    <a:pt x="879" y="58"/>
                    <a:pt x="869" y="63"/>
                  </a:cubicBezTo>
                  <a:cubicBezTo>
                    <a:pt x="862" y="67"/>
                    <a:pt x="852" y="65"/>
                    <a:pt x="843" y="65"/>
                  </a:cubicBezTo>
                  <a:cubicBezTo>
                    <a:pt x="592" y="65"/>
                    <a:pt x="341" y="65"/>
                    <a:pt x="90" y="65"/>
                  </a:cubicBezTo>
                  <a:cubicBezTo>
                    <a:pt x="82" y="65"/>
                    <a:pt x="74" y="65"/>
                    <a:pt x="65" y="6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Freeform 50">
              <a:extLst>
                <a:ext uri="{FF2B5EF4-FFF2-40B4-BE49-F238E27FC236}">
                  <a16:creationId xmlns="" xmlns:a16="http://schemas.microsoft.com/office/drawing/2014/main" id="{7C2DC5E8-F574-009F-EBE0-7AD3B308381E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0304" y="3350457"/>
              <a:ext cx="177964" cy="175436"/>
            </a:xfrm>
            <a:custGeom>
              <a:avLst/>
              <a:gdLst>
                <a:gd name="T0" fmla="*/ 293 w 564"/>
                <a:gd name="T1" fmla="*/ 0 h 556"/>
                <a:gd name="T2" fmla="*/ 442 w 564"/>
                <a:gd name="T3" fmla="*/ 45 h 556"/>
                <a:gd name="T4" fmla="*/ 463 w 564"/>
                <a:gd name="T5" fmla="*/ 96 h 556"/>
                <a:gd name="T6" fmla="*/ 406 w 564"/>
                <a:gd name="T7" fmla="*/ 99 h 556"/>
                <a:gd name="T8" fmla="*/ 316 w 564"/>
                <a:gd name="T9" fmla="*/ 66 h 556"/>
                <a:gd name="T10" fmla="*/ 86 w 564"/>
                <a:gd name="T11" fmla="*/ 291 h 556"/>
                <a:gd name="T12" fmla="*/ 262 w 564"/>
                <a:gd name="T13" fmla="*/ 477 h 556"/>
                <a:gd name="T14" fmla="*/ 489 w 564"/>
                <a:gd name="T15" fmla="*/ 334 h 556"/>
                <a:gd name="T16" fmla="*/ 499 w 564"/>
                <a:gd name="T17" fmla="*/ 276 h 556"/>
                <a:gd name="T18" fmla="*/ 534 w 564"/>
                <a:gd name="T19" fmla="*/ 240 h 556"/>
                <a:gd name="T20" fmla="*/ 563 w 564"/>
                <a:gd name="T21" fmla="*/ 278 h 556"/>
                <a:gd name="T22" fmla="*/ 331 w 564"/>
                <a:gd name="T23" fmla="*/ 540 h 556"/>
                <a:gd name="T24" fmla="*/ 54 w 564"/>
                <a:gd name="T25" fmla="*/ 404 h 556"/>
                <a:gd name="T26" fmla="*/ 82 w 564"/>
                <a:gd name="T27" fmla="*/ 99 h 556"/>
                <a:gd name="T28" fmla="*/ 293 w 564"/>
                <a:gd name="T29" fmla="*/ 0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4" h="556">
                  <a:moveTo>
                    <a:pt x="293" y="0"/>
                  </a:moveTo>
                  <a:cubicBezTo>
                    <a:pt x="347" y="0"/>
                    <a:pt x="397" y="15"/>
                    <a:pt x="442" y="45"/>
                  </a:cubicBezTo>
                  <a:cubicBezTo>
                    <a:pt x="467" y="62"/>
                    <a:pt x="474" y="78"/>
                    <a:pt x="463" y="96"/>
                  </a:cubicBezTo>
                  <a:cubicBezTo>
                    <a:pt x="451" y="115"/>
                    <a:pt x="433" y="116"/>
                    <a:pt x="406" y="99"/>
                  </a:cubicBezTo>
                  <a:cubicBezTo>
                    <a:pt x="378" y="81"/>
                    <a:pt x="348" y="70"/>
                    <a:pt x="316" y="66"/>
                  </a:cubicBezTo>
                  <a:cubicBezTo>
                    <a:pt x="186" y="50"/>
                    <a:pt x="73" y="160"/>
                    <a:pt x="86" y="291"/>
                  </a:cubicBezTo>
                  <a:cubicBezTo>
                    <a:pt x="95" y="387"/>
                    <a:pt x="171" y="467"/>
                    <a:pt x="262" y="477"/>
                  </a:cubicBezTo>
                  <a:cubicBezTo>
                    <a:pt x="369" y="488"/>
                    <a:pt x="458" y="432"/>
                    <a:pt x="489" y="334"/>
                  </a:cubicBezTo>
                  <a:cubicBezTo>
                    <a:pt x="495" y="315"/>
                    <a:pt x="497" y="295"/>
                    <a:pt x="499" y="276"/>
                  </a:cubicBezTo>
                  <a:cubicBezTo>
                    <a:pt x="502" y="252"/>
                    <a:pt x="514" y="239"/>
                    <a:pt x="534" y="240"/>
                  </a:cubicBezTo>
                  <a:cubicBezTo>
                    <a:pt x="553" y="241"/>
                    <a:pt x="564" y="255"/>
                    <a:pt x="563" y="278"/>
                  </a:cubicBezTo>
                  <a:cubicBezTo>
                    <a:pt x="562" y="409"/>
                    <a:pt x="462" y="522"/>
                    <a:pt x="331" y="540"/>
                  </a:cubicBezTo>
                  <a:cubicBezTo>
                    <a:pt x="217" y="556"/>
                    <a:pt x="110" y="504"/>
                    <a:pt x="54" y="404"/>
                  </a:cubicBezTo>
                  <a:cubicBezTo>
                    <a:pt x="0" y="308"/>
                    <a:pt x="10" y="185"/>
                    <a:pt x="82" y="99"/>
                  </a:cubicBezTo>
                  <a:cubicBezTo>
                    <a:pt x="137" y="33"/>
                    <a:pt x="208" y="0"/>
                    <a:pt x="29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Freeform 51">
              <a:extLst>
                <a:ext uri="{FF2B5EF4-FFF2-40B4-BE49-F238E27FC236}">
                  <a16:creationId xmlns="" xmlns:a16="http://schemas.microsoft.com/office/drawing/2014/main" id="{CBD2E3C6-1C15-334D-D639-E50186BDCB48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7421" y="3168280"/>
              <a:ext cx="242997" cy="20507"/>
            </a:xfrm>
            <a:custGeom>
              <a:avLst/>
              <a:gdLst>
                <a:gd name="T0" fmla="*/ 383 w 770"/>
                <a:gd name="T1" fmla="*/ 65 h 65"/>
                <a:gd name="T2" fmla="*/ 53 w 770"/>
                <a:gd name="T3" fmla="*/ 65 h 65"/>
                <a:gd name="T4" fmla="*/ 33 w 770"/>
                <a:gd name="T5" fmla="*/ 64 h 65"/>
                <a:gd name="T6" fmla="*/ 1 w 770"/>
                <a:gd name="T7" fmla="*/ 32 h 65"/>
                <a:gd name="T8" fmla="*/ 34 w 770"/>
                <a:gd name="T9" fmla="*/ 0 h 65"/>
                <a:gd name="T10" fmla="*/ 49 w 770"/>
                <a:gd name="T11" fmla="*/ 0 h 65"/>
                <a:gd name="T12" fmla="*/ 722 w 770"/>
                <a:gd name="T13" fmla="*/ 0 h 65"/>
                <a:gd name="T14" fmla="*/ 749 w 770"/>
                <a:gd name="T15" fmla="*/ 4 h 65"/>
                <a:gd name="T16" fmla="*/ 768 w 770"/>
                <a:gd name="T17" fmla="*/ 37 h 65"/>
                <a:gd name="T18" fmla="*/ 743 w 770"/>
                <a:gd name="T19" fmla="*/ 63 h 65"/>
                <a:gd name="T20" fmla="*/ 719 w 770"/>
                <a:gd name="T21" fmla="*/ 65 h 65"/>
                <a:gd name="T22" fmla="*/ 383 w 770"/>
                <a:gd name="T23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0" h="65">
                  <a:moveTo>
                    <a:pt x="383" y="65"/>
                  </a:moveTo>
                  <a:cubicBezTo>
                    <a:pt x="273" y="65"/>
                    <a:pt x="163" y="65"/>
                    <a:pt x="53" y="65"/>
                  </a:cubicBezTo>
                  <a:cubicBezTo>
                    <a:pt x="47" y="65"/>
                    <a:pt x="40" y="65"/>
                    <a:pt x="33" y="64"/>
                  </a:cubicBezTo>
                  <a:cubicBezTo>
                    <a:pt x="13" y="63"/>
                    <a:pt x="0" y="49"/>
                    <a:pt x="1" y="32"/>
                  </a:cubicBezTo>
                  <a:cubicBezTo>
                    <a:pt x="1" y="15"/>
                    <a:pt x="14" y="2"/>
                    <a:pt x="34" y="0"/>
                  </a:cubicBezTo>
                  <a:cubicBezTo>
                    <a:pt x="39" y="0"/>
                    <a:pt x="44" y="0"/>
                    <a:pt x="49" y="0"/>
                  </a:cubicBezTo>
                  <a:cubicBezTo>
                    <a:pt x="273" y="0"/>
                    <a:pt x="497" y="0"/>
                    <a:pt x="722" y="0"/>
                  </a:cubicBezTo>
                  <a:cubicBezTo>
                    <a:pt x="731" y="0"/>
                    <a:pt x="741" y="1"/>
                    <a:pt x="749" y="4"/>
                  </a:cubicBezTo>
                  <a:cubicBezTo>
                    <a:pt x="764" y="9"/>
                    <a:pt x="770" y="21"/>
                    <a:pt x="768" y="37"/>
                  </a:cubicBezTo>
                  <a:cubicBezTo>
                    <a:pt x="766" y="52"/>
                    <a:pt x="758" y="61"/>
                    <a:pt x="743" y="63"/>
                  </a:cubicBezTo>
                  <a:cubicBezTo>
                    <a:pt x="735" y="65"/>
                    <a:pt x="727" y="65"/>
                    <a:pt x="719" y="65"/>
                  </a:cubicBezTo>
                  <a:cubicBezTo>
                    <a:pt x="607" y="65"/>
                    <a:pt x="495" y="65"/>
                    <a:pt x="383" y="6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Freeform 52">
              <a:extLst>
                <a:ext uri="{FF2B5EF4-FFF2-40B4-BE49-F238E27FC236}">
                  <a16:creationId xmlns="" xmlns:a16="http://schemas.microsoft.com/office/drawing/2014/main" id="{F48F0867-E873-4F35-3ACD-BBB837DA38A6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7390" y="3097628"/>
              <a:ext cx="222069" cy="20788"/>
            </a:xfrm>
            <a:custGeom>
              <a:avLst/>
              <a:gdLst>
                <a:gd name="T0" fmla="*/ 351 w 704"/>
                <a:gd name="T1" fmla="*/ 0 h 66"/>
                <a:gd name="T2" fmla="*/ 655 w 704"/>
                <a:gd name="T3" fmla="*/ 0 h 66"/>
                <a:gd name="T4" fmla="*/ 680 w 704"/>
                <a:gd name="T5" fmla="*/ 3 h 66"/>
                <a:gd name="T6" fmla="*/ 703 w 704"/>
                <a:gd name="T7" fmla="*/ 31 h 66"/>
                <a:gd name="T8" fmla="*/ 682 w 704"/>
                <a:gd name="T9" fmla="*/ 62 h 66"/>
                <a:gd name="T10" fmla="*/ 658 w 704"/>
                <a:gd name="T11" fmla="*/ 65 h 66"/>
                <a:gd name="T12" fmla="*/ 45 w 704"/>
                <a:gd name="T13" fmla="*/ 66 h 66"/>
                <a:gd name="T14" fmla="*/ 29 w 704"/>
                <a:gd name="T15" fmla="*/ 65 h 66"/>
                <a:gd name="T16" fmla="*/ 0 w 704"/>
                <a:gd name="T17" fmla="*/ 33 h 66"/>
                <a:gd name="T18" fmla="*/ 29 w 704"/>
                <a:gd name="T19" fmla="*/ 1 h 66"/>
                <a:gd name="T20" fmla="*/ 49 w 704"/>
                <a:gd name="T21" fmla="*/ 0 h 66"/>
                <a:gd name="T22" fmla="*/ 351 w 704"/>
                <a:gd name="T2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04" h="66">
                  <a:moveTo>
                    <a:pt x="351" y="0"/>
                  </a:moveTo>
                  <a:cubicBezTo>
                    <a:pt x="452" y="0"/>
                    <a:pt x="553" y="0"/>
                    <a:pt x="655" y="0"/>
                  </a:cubicBezTo>
                  <a:cubicBezTo>
                    <a:pt x="663" y="0"/>
                    <a:pt x="672" y="1"/>
                    <a:pt x="680" y="3"/>
                  </a:cubicBezTo>
                  <a:cubicBezTo>
                    <a:pt x="695" y="6"/>
                    <a:pt x="703" y="16"/>
                    <a:pt x="703" y="31"/>
                  </a:cubicBezTo>
                  <a:cubicBezTo>
                    <a:pt x="704" y="46"/>
                    <a:pt x="697" y="58"/>
                    <a:pt x="682" y="62"/>
                  </a:cubicBezTo>
                  <a:cubicBezTo>
                    <a:pt x="675" y="65"/>
                    <a:pt x="666" y="65"/>
                    <a:pt x="658" y="65"/>
                  </a:cubicBezTo>
                  <a:cubicBezTo>
                    <a:pt x="454" y="66"/>
                    <a:pt x="250" y="66"/>
                    <a:pt x="45" y="66"/>
                  </a:cubicBezTo>
                  <a:cubicBezTo>
                    <a:pt x="40" y="66"/>
                    <a:pt x="34" y="66"/>
                    <a:pt x="29" y="65"/>
                  </a:cubicBezTo>
                  <a:cubicBezTo>
                    <a:pt x="11" y="61"/>
                    <a:pt x="0" y="48"/>
                    <a:pt x="0" y="33"/>
                  </a:cubicBezTo>
                  <a:cubicBezTo>
                    <a:pt x="0" y="17"/>
                    <a:pt x="11" y="4"/>
                    <a:pt x="29" y="1"/>
                  </a:cubicBezTo>
                  <a:cubicBezTo>
                    <a:pt x="35" y="0"/>
                    <a:pt x="42" y="0"/>
                    <a:pt x="49" y="0"/>
                  </a:cubicBezTo>
                  <a:cubicBezTo>
                    <a:pt x="150" y="0"/>
                    <a:pt x="250" y="0"/>
                    <a:pt x="3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Freeform 53">
              <a:extLst>
                <a:ext uri="{FF2B5EF4-FFF2-40B4-BE49-F238E27FC236}">
                  <a16:creationId xmlns="" xmlns:a16="http://schemas.microsoft.com/office/drawing/2014/main" id="{51DB82D1-3D97-8942-6659-30E1F8E27C6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6824" y="3228537"/>
              <a:ext cx="222209" cy="21210"/>
            </a:xfrm>
            <a:custGeom>
              <a:avLst/>
              <a:gdLst>
                <a:gd name="T0" fmla="*/ 352 w 704"/>
                <a:gd name="T1" fmla="*/ 1 h 67"/>
                <a:gd name="T2" fmla="*/ 656 w 704"/>
                <a:gd name="T3" fmla="*/ 1 h 67"/>
                <a:gd name="T4" fmla="*/ 704 w 704"/>
                <a:gd name="T5" fmla="*/ 33 h 67"/>
                <a:gd name="T6" fmla="*/ 655 w 704"/>
                <a:gd name="T7" fmla="*/ 67 h 67"/>
                <a:gd name="T8" fmla="*/ 48 w 704"/>
                <a:gd name="T9" fmla="*/ 67 h 67"/>
                <a:gd name="T10" fmla="*/ 31 w 704"/>
                <a:gd name="T11" fmla="*/ 66 h 67"/>
                <a:gd name="T12" fmla="*/ 0 w 704"/>
                <a:gd name="T13" fmla="*/ 34 h 67"/>
                <a:gd name="T14" fmla="*/ 32 w 704"/>
                <a:gd name="T15" fmla="*/ 1 h 67"/>
                <a:gd name="T16" fmla="*/ 49 w 704"/>
                <a:gd name="T17" fmla="*/ 1 h 67"/>
                <a:gd name="T18" fmla="*/ 352 w 704"/>
                <a:gd name="T19" fmla="*/ 1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4" h="67">
                  <a:moveTo>
                    <a:pt x="352" y="1"/>
                  </a:moveTo>
                  <a:cubicBezTo>
                    <a:pt x="453" y="1"/>
                    <a:pt x="555" y="1"/>
                    <a:pt x="656" y="1"/>
                  </a:cubicBezTo>
                  <a:cubicBezTo>
                    <a:pt x="687" y="1"/>
                    <a:pt x="703" y="11"/>
                    <a:pt x="704" y="33"/>
                  </a:cubicBezTo>
                  <a:cubicBezTo>
                    <a:pt x="704" y="55"/>
                    <a:pt x="688" y="67"/>
                    <a:pt x="655" y="67"/>
                  </a:cubicBezTo>
                  <a:cubicBezTo>
                    <a:pt x="453" y="67"/>
                    <a:pt x="250" y="67"/>
                    <a:pt x="48" y="67"/>
                  </a:cubicBezTo>
                  <a:cubicBezTo>
                    <a:pt x="42" y="67"/>
                    <a:pt x="37" y="67"/>
                    <a:pt x="31" y="66"/>
                  </a:cubicBezTo>
                  <a:cubicBezTo>
                    <a:pt x="12" y="63"/>
                    <a:pt x="1" y="51"/>
                    <a:pt x="0" y="34"/>
                  </a:cubicBezTo>
                  <a:cubicBezTo>
                    <a:pt x="0" y="16"/>
                    <a:pt x="12" y="4"/>
                    <a:pt x="32" y="1"/>
                  </a:cubicBezTo>
                  <a:cubicBezTo>
                    <a:pt x="37" y="0"/>
                    <a:pt x="43" y="1"/>
                    <a:pt x="49" y="1"/>
                  </a:cubicBezTo>
                  <a:cubicBezTo>
                    <a:pt x="150" y="1"/>
                    <a:pt x="251" y="1"/>
                    <a:pt x="35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Freeform 54">
              <a:extLst>
                <a:ext uri="{FF2B5EF4-FFF2-40B4-BE49-F238E27FC236}">
                  <a16:creationId xmlns="" xmlns:a16="http://schemas.microsoft.com/office/drawing/2014/main" id="{E64CDC61-B32D-2527-540F-457C783EAE0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6262" y="3279384"/>
              <a:ext cx="122060" cy="20507"/>
            </a:xfrm>
            <a:custGeom>
              <a:avLst/>
              <a:gdLst>
                <a:gd name="T0" fmla="*/ 194 w 387"/>
                <a:gd name="T1" fmla="*/ 65 h 65"/>
                <a:gd name="T2" fmla="*/ 39 w 387"/>
                <a:gd name="T3" fmla="*/ 64 h 65"/>
                <a:gd name="T4" fmla="*/ 3 w 387"/>
                <a:gd name="T5" fmla="*/ 37 h 65"/>
                <a:gd name="T6" fmla="*/ 39 w 387"/>
                <a:gd name="T7" fmla="*/ 0 h 65"/>
                <a:gd name="T8" fmla="*/ 213 w 387"/>
                <a:gd name="T9" fmla="*/ 0 h 65"/>
                <a:gd name="T10" fmla="*/ 352 w 387"/>
                <a:gd name="T11" fmla="*/ 1 h 65"/>
                <a:gd name="T12" fmla="*/ 385 w 387"/>
                <a:gd name="T13" fmla="*/ 27 h 65"/>
                <a:gd name="T14" fmla="*/ 366 w 387"/>
                <a:gd name="T15" fmla="*/ 62 h 65"/>
                <a:gd name="T16" fmla="*/ 342 w 387"/>
                <a:gd name="T17" fmla="*/ 64 h 65"/>
                <a:gd name="T18" fmla="*/ 194 w 387"/>
                <a:gd name="T19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7" h="65">
                  <a:moveTo>
                    <a:pt x="194" y="65"/>
                  </a:moveTo>
                  <a:cubicBezTo>
                    <a:pt x="143" y="65"/>
                    <a:pt x="91" y="65"/>
                    <a:pt x="39" y="64"/>
                  </a:cubicBezTo>
                  <a:cubicBezTo>
                    <a:pt x="17" y="64"/>
                    <a:pt x="5" y="55"/>
                    <a:pt x="3" y="37"/>
                  </a:cubicBezTo>
                  <a:cubicBezTo>
                    <a:pt x="0" y="15"/>
                    <a:pt x="14" y="1"/>
                    <a:pt x="39" y="0"/>
                  </a:cubicBezTo>
                  <a:cubicBezTo>
                    <a:pt x="97" y="0"/>
                    <a:pt x="155" y="0"/>
                    <a:pt x="213" y="0"/>
                  </a:cubicBezTo>
                  <a:cubicBezTo>
                    <a:pt x="259" y="0"/>
                    <a:pt x="306" y="0"/>
                    <a:pt x="352" y="1"/>
                  </a:cubicBezTo>
                  <a:cubicBezTo>
                    <a:pt x="370" y="1"/>
                    <a:pt x="383" y="12"/>
                    <a:pt x="385" y="27"/>
                  </a:cubicBezTo>
                  <a:cubicBezTo>
                    <a:pt x="387" y="43"/>
                    <a:pt x="381" y="56"/>
                    <a:pt x="366" y="62"/>
                  </a:cubicBezTo>
                  <a:cubicBezTo>
                    <a:pt x="359" y="65"/>
                    <a:pt x="350" y="64"/>
                    <a:pt x="342" y="64"/>
                  </a:cubicBezTo>
                  <a:cubicBezTo>
                    <a:pt x="293" y="65"/>
                    <a:pt x="244" y="65"/>
                    <a:pt x="194" y="6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Freeform 55">
              <a:extLst>
                <a:ext uri="{FF2B5EF4-FFF2-40B4-BE49-F238E27FC236}">
                  <a16:creationId xmlns="" xmlns:a16="http://schemas.microsoft.com/office/drawing/2014/main" id="{430590AF-2244-B2E3-23F5-55DD5C492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0168" y="3403973"/>
              <a:ext cx="92142" cy="63207"/>
            </a:xfrm>
            <a:custGeom>
              <a:avLst/>
              <a:gdLst>
                <a:gd name="T0" fmla="*/ 125 w 292"/>
                <a:gd name="T1" fmla="*/ 129 h 200"/>
                <a:gd name="T2" fmla="*/ 233 w 292"/>
                <a:gd name="T3" fmla="*/ 21 h 200"/>
                <a:gd name="T4" fmla="*/ 290 w 292"/>
                <a:gd name="T5" fmla="*/ 32 h 200"/>
                <a:gd name="T6" fmla="*/ 281 w 292"/>
                <a:gd name="T7" fmla="*/ 64 h 200"/>
                <a:gd name="T8" fmla="*/ 169 w 292"/>
                <a:gd name="T9" fmla="*/ 175 h 200"/>
                <a:gd name="T10" fmla="*/ 83 w 292"/>
                <a:gd name="T11" fmla="*/ 176 h 200"/>
                <a:gd name="T12" fmla="*/ 14 w 292"/>
                <a:gd name="T13" fmla="*/ 107 h 200"/>
                <a:gd name="T14" fmla="*/ 13 w 292"/>
                <a:gd name="T15" fmla="*/ 60 h 200"/>
                <a:gd name="T16" fmla="*/ 60 w 292"/>
                <a:gd name="T17" fmla="*/ 63 h 200"/>
                <a:gd name="T18" fmla="*/ 125 w 292"/>
                <a:gd name="T19" fmla="*/ 12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200">
                  <a:moveTo>
                    <a:pt x="125" y="129"/>
                  </a:moveTo>
                  <a:cubicBezTo>
                    <a:pt x="162" y="92"/>
                    <a:pt x="197" y="56"/>
                    <a:pt x="233" y="21"/>
                  </a:cubicBezTo>
                  <a:cubicBezTo>
                    <a:pt x="254" y="0"/>
                    <a:pt x="284" y="5"/>
                    <a:pt x="290" y="32"/>
                  </a:cubicBezTo>
                  <a:cubicBezTo>
                    <a:pt x="292" y="42"/>
                    <a:pt x="287" y="56"/>
                    <a:pt x="281" y="64"/>
                  </a:cubicBezTo>
                  <a:cubicBezTo>
                    <a:pt x="245" y="102"/>
                    <a:pt x="208" y="139"/>
                    <a:pt x="169" y="175"/>
                  </a:cubicBezTo>
                  <a:cubicBezTo>
                    <a:pt x="144" y="200"/>
                    <a:pt x="109" y="200"/>
                    <a:pt x="83" y="176"/>
                  </a:cubicBezTo>
                  <a:cubicBezTo>
                    <a:pt x="59" y="154"/>
                    <a:pt x="36" y="131"/>
                    <a:pt x="14" y="107"/>
                  </a:cubicBezTo>
                  <a:cubicBezTo>
                    <a:pt x="0" y="93"/>
                    <a:pt x="0" y="73"/>
                    <a:pt x="13" y="60"/>
                  </a:cubicBezTo>
                  <a:cubicBezTo>
                    <a:pt x="26" y="48"/>
                    <a:pt x="45" y="48"/>
                    <a:pt x="60" y="63"/>
                  </a:cubicBezTo>
                  <a:cubicBezTo>
                    <a:pt x="82" y="84"/>
                    <a:pt x="103" y="106"/>
                    <a:pt x="125" y="12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Freeform 56">
              <a:extLst>
                <a:ext uri="{FF2B5EF4-FFF2-40B4-BE49-F238E27FC236}">
                  <a16:creationId xmlns="" xmlns:a16="http://schemas.microsoft.com/office/drawing/2014/main" id="{29E80BA4-3FC9-78BF-A6F7-9EFE2E72151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8557" y="3228959"/>
              <a:ext cx="93406" cy="20788"/>
            </a:xfrm>
            <a:custGeom>
              <a:avLst/>
              <a:gdLst>
                <a:gd name="T0" fmla="*/ 145 w 296"/>
                <a:gd name="T1" fmla="*/ 66 h 66"/>
                <a:gd name="T2" fmla="*/ 47 w 296"/>
                <a:gd name="T3" fmla="*/ 65 h 66"/>
                <a:gd name="T4" fmla="*/ 23 w 296"/>
                <a:gd name="T5" fmla="*/ 62 h 66"/>
                <a:gd name="T6" fmla="*/ 3 w 296"/>
                <a:gd name="T7" fmla="*/ 33 h 66"/>
                <a:gd name="T8" fmla="*/ 22 w 296"/>
                <a:gd name="T9" fmla="*/ 4 h 66"/>
                <a:gd name="T10" fmla="*/ 44 w 296"/>
                <a:gd name="T11" fmla="*/ 0 h 66"/>
                <a:gd name="T12" fmla="*/ 248 w 296"/>
                <a:gd name="T13" fmla="*/ 0 h 66"/>
                <a:gd name="T14" fmla="*/ 288 w 296"/>
                <a:gd name="T15" fmla="*/ 22 h 66"/>
                <a:gd name="T16" fmla="*/ 255 w 296"/>
                <a:gd name="T17" fmla="*/ 65 h 66"/>
                <a:gd name="T18" fmla="*/ 206 w 296"/>
                <a:gd name="T19" fmla="*/ 66 h 66"/>
                <a:gd name="T20" fmla="*/ 145 w 296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6" h="66">
                  <a:moveTo>
                    <a:pt x="145" y="66"/>
                  </a:moveTo>
                  <a:cubicBezTo>
                    <a:pt x="112" y="66"/>
                    <a:pt x="80" y="66"/>
                    <a:pt x="47" y="65"/>
                  </a:cubicBezTo>
                  <a:cubicBezTo>
                    <a:pt x="39" y="65"/>
                    <a:pt x="31" y="65"/>
                    <a:pt x="23" y="62"/>
                  </a:cubicBezTo>
                  <a:cubicBezTo>
                    <a:pt x="9" y="58"/>
                    <a:pt x="0" y="46"/>
                    <a:pt x="3" y="33"/>
                  </a:cubicBezTo>
                  <a:cubicBezTo>
                    <a:pt x="5" y="22"/>
                    <a:pt x="14" y="12"/>
                    <a:pt x="22" y="4"/>
                  </a:cubicBezTo>
                  <a:cubicBezTo>
                    <a:pt x="27" y="0"/>
                    <a:pt x="36" y="0"/>
                    <a:pt x="44" y="0"/>
                  </a:cubicBezTo>
                  <a:cubicBezTo>
                    <a:pt x="112" y="0"/>
                    <a:pt x="180" y="0"/>
                    <a:pt x="248" y="0"/>
                  </a:cubicBezTo>
                  <a:cubicBezTo>
                    <a:pt x="265" y="0"/>
                    <a:pt x="281" y="4"/>
                    <a:pt x="288" y="22"/>
                  </a:cubicBezTo>
                  <a:cubicBezTo>
                    <a:pt x="296" y="43"/>
                    <a:pt x="281" y="63"/>
                    <a:pt x="255" y="65"/>
                  </a:cubicBezTo>
                  <a:cubicBezTo>
                    <a:pt x="239" y="66"/>
                    <a:pt x="223" y="66"/>
                    <a:pt x="206" y="66"/>
                  </a:cubicBezTo>
                  <a:cubicBezTo>
                    <a:pt x="186" y="66"/>
                    <a:pt x="165" y="66"/>
                    <a:pt x="145" y="6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Freeform 57">
              <a:extLst>
                <a:ext uri="{FF2B5EF4-FFF2-40B4-BE49-F238E27FC236}">
                  <a16:creationId xmlns="" xmlns:a16="http://schemas.microsoft.com/office/drawing/2014/main" id="{51B18AC0-CA2E-1A9F-1DDF-C1F95D07C6F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27987" y="3279384"/>
              <a:ext cx="91159" cy="20507"/>
            </a:xfrm>
            <a:custGeom>
              <a:avLst/>
              <a:gdLst>
                <a:gd name="T0" fmla="*/ 144 w 289"/>
                <a:gd name="T1" fmla="*/ 65 h 65"/>
                <a:gd name="T2" fmla="*/ 38 w 289"/>
                <a:gd name="T3" fmla="*/ 64 h 65"/>
                <a:gd name="T4" fmla="*/ 1 w 289"/>
                <a:gd name="T5" fmla="*/ 33 h 65"/>
                <a:gd name="T6" fmla="*/ 38 w 289"/>
                <a:gd name="T7" fmla="*/ 0 h 65"/>
                <a:gd name="T8" fmla="*/ 251 w 289"/>
                <a:gd name="T9" fmla="*/ 0 h 65"/>
                <a:gd name="T10" fmla="*/ 289 w 289"/>
                <a:gd name="T11" fmla="*/ 33 h 65"/>
                <a:gd name="T12" fmla="*/ 251 w 289"/>
                <a:gd name="T13" fmla="*/ 64 h 65"/>
                <a:gd name="T14" fmla="*/ 144 w 289"/>
                <a:gd name="T15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9" h="65">
                  <a:moveTo>
                    <a:pt x="144" y="65"/>
                  </a:moveTo>
                  <a:cubicBezTo>
                    <a:pt x="109" y="65"/>
                    <a:pt x="73" y="65"/>
                    <a:pt x="38" y="64"/>
                  </a:cubicBezTo>
                  <a:cubicBezTo>
                    <a:pt x="15" y="64"/>
                    <a:pt x="1" y="52"/>
                    <a:pt x="1" y="33"/>
                  </a:cubicBezTo>
                  <a:cubicBezTo>
                    <a:pt x="0" y="14"/>
                    <a:pt x="15" y="1"/>
                    <a:pt x="38" y="0"/>
                  </a:cubicBezTo>
                  <a:cubicBezTo>
                    <a:pt x="109" y="0"/>
                    <a:pt x="180" y="0"/>
                    <a:pt x="251" y="0"/>
                  </a:cubicBezTo>
                  <a:cubicBezTo>
                    <a:pt x="274" y="0"/>
                    <a:pt x="289" y="13"/>
                    <a:pt x="289" y="33"/>
                  </a:cubicBezTo>
                  <a:cubicBezTo>
                    <a:pt x="289" y="52"/>
                    <a:pt x="275" y="64"/>
                    <a:pt x="251" y="64"/>
                  </a:cubicBezTo>
                  <a:cubicBezTo>
                    <a:pt x="215" y="65"/>
                    <a:pt x="180" y="65"/>
                    <a:pt x="144" y="6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82" name="矩形: 圆角 81">
            <a:extLst>
              <a:ext uri="{FF2B5EF4-FFF2-40B4-BE49-F238E27FC236}">
                <a16:creationId xmlns="" xmlns:a16="http://schemas.microsoft.com/office/drawing/2014/main" id="{F36A859E-C47E-C464-0790-F4DA20BED29A}"/>
              </a:ext>
            </a:extLst>
          </p:cNvPr>
          <p:cNvSpPr/>
          <p:nvPr/>
        </p:nvSpPr>
        <p:spPr>
          <a:xfrm>
            <a:off x="6420308" y="4448053"/>
            <a:ext cx="1048824" cy="1048824"/>
          </a:xfrm>
          <a:prstGeom prst="roundRect">
            <a:avLst>
              <a:gd name="adj" fmla="val 50000"/>
            </a:avLst>
          </a:prstGeom>
          <a:solidFill>
            <a:srgbClr val="2A458C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83" name="文本框 82">
            <a:extLst>
              <a:ext uri="{FF2B5EF4-FFF2-40B4-BE49-F238E27FC236}">
                <a16:creationId xmlns="" xmlns:a16="http://schemas.microsoft.com/office/drawing/2014/main" id="{ADFB2429-E2EA-DA4E-8BAF-5839964EA985}"/>
              </a:ext>
            </a:extLst>
          </p:cNvPr>
          <p:cNvSpPr txBox="1"/>
          <p:nvPr/>
        </p:nvSpPr>
        <p:spPr>
          <a:xfrm>
            <a:off x="7484390" y="4446167"/>
            <a:ext cx="3973550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zh-CN" altLang="en-US" sz="2000" dirty="0">
                <a:solidFill>
                  <a:srgbClr val="2A458C"/>
                </a:solidFill>
                <a:cs typeface="+mn-ea"/>
                <a:sym typeface="+mn-lt"/>
              </a:rPr>
              <a:t>核算明细结账</a:t>
            </a:r>
            <a:endParaRPr lang="en-US" altLang="zh-CN" sz="2000" dirty="0">
              <a:solidFill>
                <a:srgbClr val="2A458C"/>
              </a:solidFill>
              <a:cs typeface="+mn-ea"/>
              <a:sym typeface="+mn-lt"/>
            </a:endParaRPr>
          </a:p>
          <a:p>
            <a:pPr algn="just">
              <a:lnSpc>
                <a:spcPct val="125000"/>
              </a:lnSpc>
            </a:pPr>
            <a:r>
              <a:rPr lang="zh-CN" altLang="en-US" sz="1600" dirty="0">
                <a:cs typeface="+mn-ea"/>
                <a:sym typeface="+mn-lt"/>
              </a:rPr>
              <a:t>部门负责人对该离职员工费用明细做出清单，由财务经理审核后经（总）经理签字方可结算工资等费用。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="" xmlns:a16="http://schemas.microsoft.com/office/drawing/2014/main" id="{1BA9C96A-CEFF-A652-D333-F990A5789F51}"/>
              </a:ext>
            </a:extLst>
          </p:cNvPr>
          <p:cNvGrpSpPr/>
          <p:nvPr/>
        </p:nvGrpSpPr>
        <p:grpSpPr>
          <a:xfrm>
            <a:off x="6593227" y="4671384"/>
            <a:ext cx="629800" cy="630169"/>
            <a:chOff x="9981587" y="2951889"/>
            <a:chExt cx="629800" cy="630169"/>
          </a:xfrm>
        </p:grpSpPr>
        <p:sp>
          <p:nvSpPr>
            <p:cNvPr id="97" name="Freeform 259">
              <a:extLst>
                <a:ext uri="{FF2B5EF4-FFF2-40B4-BE49-F238E27FC236}">
                  <a16:creationId xmlns="" xmlns:a16="http://schemas.microsoft.com/office/drawing/2014/main" id="{3EC1F584-6FF0-0C12-5808-C5A95BCB4A5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81587" y="2951889"/>
              <a:ext cx="629800" cy="630169"/>
            </a:xfrm>
            <a:custGeom>
              <a:avLst/>
              <a:gdLst>
                <a:gd name="T0" fmla="*/ 319 w 1439"/>
                <a:gd name="T1" fmla="*/ 1344 h 1440"/>
                <a:gd name="T2" fmla="*/ 287 w 1439"/>
                <a:gd name="T3" fmla="*/ 1161 h 1440"/>
                <a:gd name="T4" fmla="*/ 287 w 1439"/>
                <a:gd name="T5" fmla="*/ 375 h 1440"/>
                <a:gd name="T6" fmla="*/ 287 w 1439"/>
                <a:gd name="T7" fmla="*/ 30 h 1440"/>
                <a:gd name="T8" fmla="*/ 1024 w 1439"/>
                <a:gd name="T9" fmla="*/ 0 h 1440"/>
                <a:gd name="T10" fmla="*/ 1118 w 1439"/>
                <a:gd name="T11" fmla="*/ 83 h 1440"/>
                <a:gd name="T12" fmla="*/ 1408 w 1439"/>
                <a:gd name="T13" fmla="*/ 96 h 1440"/>
                <a:gd name="T14" fmla="*/ 1439 w 1439"/>
                <a:gd name="T15" fmla="*/ 1408 h 1440"/>
                <a:gd name="T16" fmla="*/ 559 w 1439"/>
                <a:gd name="T17" fmla="*/ 1440 h 1440"/>
                <a:gd name="T18" fmla="*/ 527 w 1439"/>
                <a:gd name="T19" fmla="*/ 1344 h 1440"/>
                <a:gd name="T20" fmla="*/ 538 w 1439"/>
                <a:gd name="T21" fmla="*/ 381 h 1440"/>
                <a:gd name="T22" fmla="*/ 777 w 1439"/>
                <a:gd name="T23" fmla="*/ 968 h 1440"/>
                <a:gd name="T24" fmla="*/ 1066 w 1439"/>
                <a:gd name="T25" fmla="*/ 1295 h 1440"/>
                <a:gd name="T26" fmla="*/ 1294 w 1439"/>
                <a:gd name="T27" fmla="*/ 360 h 1440"/>
                <a:gd name="T28" fmla="*/ 1038 w 1439"/>
                <a:gd name="T29" fmla="*/ 360 h 1440"/>
                <a:gd name="T30" fmla="*/ 1007 w 1439"/>
                <a:gd name="T31" fmla="*/ 65 h 1440"/>
                <a:gd name="T32" fmla="*/ 336 w 1439"/>
                <a:gd name="T33" fmla="*/ 49 h 1440"/>
                <a:gd name="T34" fmla="*/ 406 w 1439"/>
                <a:gd name="T35" fmla="*/ 1128 h 1440"/>
                <a:gd name="T36" fmla="*/ 409 w 1439"/>
                <a:gd name="T37" fmla="*/ 408 h 1440"/>
                <a:gd name="T38" fmla="*/ 406 w 1439"/>
                <a:gd name="T39" fmla="*/ 1128 h 1440"/>
                <a:gd name="T40" fmla="*/ 1185 w 1439"/>
                <a:gd name="T41" fmla="*/ 155 h 1440"/>
                <a:gd name="T42" fmla="*/ 1343 w 1439"/>
                <a:gd name="T43" fmla="*/ 345 h 1440"/>
                <a:gd name="T44" fmla="*/ 1309 w 1439"/>
                <a:gd name="T45" fmla="*/ 1344 h 1440"/>
                <a:gd name="T46" fmla="*/ 1061 w 1439"/>
                <a:gd name="T47" fmla="*/ 1348 h 1440"/>
                <a:gd name="T48" fmla="*/ 1390 w 1439"/>
                <a:gd name="T49" fmla="*/ 1391 h 1440"/>
                <a:gd name="T50" fmla="*/ 1176 w 1439"/>
                <a:gd name="T51" fmla="*/ 144 h 1440"/>
                <a:gd name="T52" fmla="*/ 664 w 1439"/>
                <a:gd name="T53" fmla="*/ 1126 h 1440"/>
                <a:gd name="T54" fmla="*/ 969 w 1439"/>
                <a:gd name="T55" fmla="*/ 1375 h 1440"/>
                <a:gd name="T56" fmla="*/ 747 w 1439"/>
                <a:gd name="T57" fmla="*/ 1007 h 1440"/>
                <a:gd name="T58" fmla="*/ 695 w 1439"/>
                <a:gd name="T59" fmla="*/ 1056 h 1440"/>
                <a:gd name="T60" fmla="*/ 764 w 1439"/>
                <a:gd name="T61" fmla="*/ 1295 h 1440"/>
                <a:gd name="T62" fmla="*/ 587 w 1439"/>
                <a:gd name="T63" fmla="*/ 1134 h 1440"/>
                <a:gd name="T64" fmla="*/ 336 w 1439"/>
                <a:gd name="T65" fmla="*/ 1170 h 1440"/>
                <a:gd name="T66" fmla="*/ 764 w 1439"/>
                <a:gd name="T67" fmla="*/ 1295 h 1440"/>
                <a:gd name="T68" fmla="*/ 1056 w 1439"/>
                <a:gd name="T69" fmla="*/ 311 h 1440"/>
                <a:gd name="T70" fmla="*/ 1056 w 1439"/>
                <a:gd name="T71" fmla="*/ 87 h 1440"/>
                <a:gd name="T72" fmla="*/ 822 w 1439"/>
                <a:gd name="T73" fmla="*/ 1353 h 1440"/>
                <a:gd name="T74" fmla="*/ 590 w 1439"/>
                <a:gd name="T75" fmla="*/ 1344 h 1440"/>
                <a:gd name="T76" fmla="*/ 576 w 1439"/>
                <a:gd name="T77" fmla="*/ 1391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39" h="1440">
                  <a:moveTo>
                    <a:pt x="527" y="1344"/>
                  </a:moveTo>
                  <a:cubicBezTo>
                    <a:pt x="456" y="1344"/>
                    <a:pt x="388" y="1344"/>
                    <a:pt x="319" y="1344"/>
                  </a:cubicBezTo>
                  <a:cubicBezTo>
                    <a:pt x="294" y="1344"/>
                    <a:pt x="287" y="1337"/>
                    <a:pt x="287" y="1312"/>
                  </a:cubicBezTo>
                  <a:cubicBezTo>
                    <a:pt x="287" y="1261"/>
                    <a:pt x="287" y="1210"/>
                    <a:pt x="287" y="1161"/>
                  </a:cubicBezTo>
                  <a:cubicBezTo>
                    <a:pt x="106" y="1090"/>
                    <a:pt x="0" y="963"/>
                    <a:pt x="0" y="767"/>
                  </a:cubicBezTo>
                  <a:cubicBezTo>
                    <a:pt x="1" y="571"/>
                    <a:pt x="107" y="445"/>
                    <a:pt x="287" y="375"/>
                  </a:cubicBezTo>
                  <a:cubicBezTo>
                    <a:pt x="287" y="371"/>
                    <a:pt x="287" y="366"/>
                    <a:pt x="287" y="360"/>
                  </a:cubicBezTo>
                  <a:cubicBezTo>
                    <a:pt x="287" y="250"/>
                    <a:pt x="287" y="140"/>
                    <a:pt x="287" y="30"/>
                  </a:cubicBezTo>
                  <a:cubicBezTo>
                    <a:pt x="287" y="8"/>
                    <a:pt x="295" y="0"/>
                    <a:pt x="318" y="0"/>
                  </a:cubicBezTo>
                  <a:cubicBezTo>
                    <a:pt x="553" y="0"/>
                    <a:pt x="789" y="0"/>
                    <a:pt x="1024" y="0"/>
                  </a:cubicBezTo>
                  <a:cubicBezTo>
                    <a:pt x="1037" y="0"/>
                    <a:pt x="1046" y="4"/>
                    <a:pt x="1054" y="13"/>
                  </a:cubicBezTo>
                  <a:cubicBezTo>
                    <a:pt x="1075" y="36"/>
                    <a:pt x="1097" y="59"/>
                    <a:pt x="1118" y="83"/>
                  </a:cubicBezTo>
                  <a:cubicBezTo>
                    <a:pt x="1126" y="92"/>
                    <a:pt x="1135" y="96"/>
                    <a:pt x="1149" y="96"/>
                  </a:cubicBezTo>
                  <a:cubicBezTo>
                    <a:pt x="1235" y="96"/>
                    <a:pt x="1322" y="96"/>
                    <a:pt x="1408" y="96"/>
                  </a:cubicBezTo>
                  <a:cubicBezTo>
                    <a:pt x="1432" y="96"/>
                    <a:pt x="1439" y="103"/>
                    <a:pt x="1439" y="128"/>
                  </a:cubicBezTo>
                  <a:cubicBezTo>
                    <a:pt x="1439" y="554"/>
                    <a:pt x="1439" y="981"/>
                    <a:pt x="1439" y="1408"/>
                  </a:cubicBezTo>
                  <a:cubicBezTo>
                    <a:pt x="1439" y="1433"/>
                    <a:pt x="1432" y="1440"/>
                    <a:pt x="1407" y="1440"/>
                  </a:cubicBezTo>
                  <a:cubicBezTo>
                    <a:pt x="1124" y="1440"/>
                    <a:pt x="842" y="1440"/>
                    <a:pt x="559" y="1440"/>
                  </a:cubicBezTo>
                  <a:cubicBezTo>
                    <a:pt x="534" y="1440"/>
                    <a:pt x="527" y="1433"/>
                    <a:pt x="527" y="1408"/>
                  </a:cubicBezTo>
                  <a:cubicBezTo>
                    <a:pt x="527" y="1387"/>
                    <a:pt x="527" y="1366"/>
                    <a:pt x="527" y="1344"/>
                  </a:cubicBezTo>
                  <a:close/>
                  <a:moveTo>
                    <a:pt x="336" y="366"/>
                  </a:moveTo>
                  <a:cubicBezTo>
                    <a:pt x="406" y="354"/>
                    <a:pt x="473" y="359"/>
                    <a:pt x="538" y="381"/>
                  </a:cubicBezTo>
                  <a:cubicBezTo>
                    <a:pt x="773" y="463"/>
                    <a:pt x="881" y="722"/>
                    <a:pt x="773" y="947"/>
                  </a:cubicBezTo>
                  <a:cubicBezTo>
                    <a:pt x="769" y="956"/>
                    <a:pt x="770" y="961"/>
                    <a:pt x="777" y="968"/>
                  </a:cubicBezTo>
                  <a:cubicBezTo>
                    <a:pt x="852" y="1042"/>
                    <a:pt x="926" y="1117"/>
                    <a:pt x="1000" y="1191"/>
                  </a:cubicBezTo>
                  <a:cubicBezTo>
                    <a:pt x="1030" y="1221"/>
                    <a:pt x="1063" y="1249"/>
                    <a:pt x="1066" y="1295"/>
                  </a:cubicBezTo>
                  <a:cubicBezTo>
                    <a:pt x="1143" y="1295"/>
                    <a:pt x="1219" y="1295"/>
                    <a:pt x="1294" y="1295"/>
                  </a:cubicBezTo>
                  <a:cubicBezTo>
                    <a:pt x="1294" y="983"/>
                    <a:pt x="1294" y="672"/>
                    <a:pt x="1294" y="360"/>
                  </a:cubicBezTo>
                  <a:cubicBezTo>
                    <a:pt x="1288" y="360"/>
                    <a:pt x="1282" y="360"/>
                    <a:pt x="1277" y="360"/>
                  </a:cubicBezTo>
                  <a:cubicBezTo>
                    <a:pt x="1197" y="360"/>
                    <a:pt x="1118" y="360"/>
                    <a:pt x="1038" y="360"/>
                  </a:cubicBezTo>
                  <a:cubicBezTo>
                    <a:pt x="1014" y="360"/>
                    <a:pt x="1007" y="353"/>
                    <a:pt x="1007" y="329"/>
                  </a:cubicBezTo>
                  <a:cubicBezTo>
                    <a:pt x="1007" y="241"/>
                    <a:pt x="1007" y="153"/>
                    <a:pt x="1007" y="65"/>
                  </a:cubicBezTo>
                  <a:cubicBezTo>
                    <a:pt x="1007" y="59"/>
                    <a:pt x="1007" y="54"/>
                    <a:pt x="1007" y="49"/>
                  </a:cubicBezTo>
                  <a:cubicBezTo>
                    <a:pt x="782" y="49"/>
                    <a:pt x="559" y="49"/>
                    <a:pt x="336" y="49"/>
                  </a:cubicBezTo>
                  <a:cubicBezTo>
                    <a:pt x="336" y="155"/>
                    <a:pt x="336" y="260"/>
                    <a:pt x="336" y="366"/>
                  </a:cubicBezTo>
                  <a:close/>
                  <a:moveTo>
                    <a:pt x="406" y="1128"/>
                  </a:moveTo>
                  <a:cubicBezTo>
                    <a:pt x="602" y="1129"/>
                    <a:pt x="766" y="968"/>
                    <a:pt x="767" y="771"/>
                  </a:cubicBezTo>
                  <a:cubicBezTo>
                    <a:pt x="768" y="573"/>
                    <a:pt x="608" y="409"/>
                    <a:pt x="409" y="408"/>
                  </a:cubicBezTo>
                  <a:cubicBezTo>
                    <a:pt x="212" y="407"/>
                    <a:pt x="49" y="568"/>
                    <a:pt x="47" y="765"/>
                  </a:cubicBezTo>
                  <a:cubicBezTo>
                    <a:pt x="46" y="964"/>
                    <a:pt x="207" y="1127"/>
                    <a:pt x="406" y="1128"/>
                  </a:cubicBezTo>
                  <a:close/>
                  <a:moveTo>
                    <a:pt x="1176" y="144"/>
                  </a:moveTo>
                  <a:cubicBezTo>
                    <a:pt x="1180" y="149"/>
                    <a:pt x="1183" y="153"/>
                    <a:pt x="1185" y="155"/>
                  </a:cubicBezTo>
                  <a:cubicBezTo>
                    <a:pt x="1233" y="208"/>
                    <a:pt x="1281" y="260"/>
                    <a:pt x="1330" y="312"/>
                  </a:cubicBezTo>
                  <a:cubicBezTo>
                    <a:pt x="1339" y="322"/>
                    <a:pt x="1343" y="331"/>
                    <a:pt x="1343" y="345"/>
                  </a:cubicBezTo>
                  <a:cubicBezTo>
                    <a:pt x="1343" y="667"/>
                    <a:pt x="1343" y="989"/>
                    <a:pt x="1343" y="1311"/>
                  </a:cubicBezTo>
                  <a:cubicBezTo>
                    <a:pt x="1343" y="1337"/>
                    <a:pt x="1336" y="1344"/>
                    <a:pt x="1309" y="1344"/>
                  </a:cubicBezTo>
                  <a:cubicBezTo>
                    <a:pt x="1231" y="1344"/>
                    <a:pt x="1153" y="1344"/>
                    <a:pt x="1075" y="1344"/>
                  </a:cubicBezTo>
                  <a:cubicBezTo>
                    <a:pt x="1070" y="1344"/>
                    <a:pt x="1063" y="1345"/>
                    <a:pt x="1061" y="1348"/>
                  </a:cubicBezTo>
                  <a:cubicBezTo>
                    <a:pt x="1052" y="1362"/>
                    <a:pt x="1045" y="1377"/>
                    <a:pt x="1037" y="1391"/>
                  </a:cubicBezTo>
                  <a:cubicBezTo>
                    <a:pt x="1155" y="1391"/>
                    <a:pt x="1273" y="1391"/>
                    <a:pt x="1390" y="1391"/>
                  </a:cubicBezTo>
                  <a:cubicBezTo>
                    <a:pt x="1390" y="975"/>
                    <a:pt x="1390" y="560"/>
                    <a:pt x="1390" y="144"/>
                  </a:cubicBezTo>
                  <a:cubicBezTo>
                    <a:pt x="1319" y="144"/>
                    <a:pt x="1249" y="144"/>
                    <a:pt x="1176" y="144"/>
                  </a:cubicBezTo>
                  <a:close/>
                  <a:moveTo>
                    <a:pt x="640" y="1105"/>
                  </a:moveTo>
                  <a:cubicBezTo>
                    <a:pt x="647" y="1112"/>
                    <a:pt x="656" y="1119"/>
                    <a:pt x="664" y="1126"/>
                  </a:cubicBezTo>
                  <a:cubicBezTo>
                    <a:pt x="740" y="1202"/>
                    <a:pt x="817" y="1279"/>
                    <a:pt x="893" y="1355"/>
                  </a:cubicBezTo>
                  <a:cubicBezTo>
                    <a:pt x="915" y="1377"/>
                    <a:pt x="940" y="1385"/>
                    <a:pt x="969" y="1375"/>
                  </a:cubicBezTo>
                  <a:cubicBezTo>
                    <a:pt x="1021" y="1359"/>
                    <a:pt x="1036" y="1296"/>
                    <a:pt x="997" y="1257"/>
                  </a:cubicBezTo>
                  <a:cubicBezTo>
                    <a:pt x="914" y="1173"/>
                    <a:pt x="830" y="1090"/>
                    <a:pt x="747" y="1007"/>
                  </a:cubicBezTo>
                  <a:cubicBezTo>
                    <a:pt x="745" y="1005"/>
                    <a:pt x="743" y="1004"/>
                    <a:pt x="742" y="1003"/>
                  </a:cubicBezTo>
                  <a:cubicBezTo>
                    <a:pt x="726" y="1021"/>
                    <a:pt x="712" y="1040"/>
                    <a:pt x="695" y="1056"/>
                  </a:cubicBezTo>
                  <a:cubicBezTo>
                    <a:pt x="679" y="1073"/>
                    <a:pt x="660" y="1087"/>
                    <a:pt x="640" y="1105"/>
                  </a:cubicBezTo>
                  <a:close/>
                  <a:moveTo>
                    <a:pt x="764" y="1295"/>
                  </a:moveTo>
                  <a:cubicBezTo>
                    <a:pt x="709" y="1240"/>
                    <a:pt x="657" y="1188"/>
                    <a:pt x="604" y="1135"/>
                  </a:cubicBezTo>
                  <a:cubicBezTo>
                    <a:pt x="600" y="1132"/>
                    <a:pt x="592" y="1133"/>
                    <a:pt x="587" y="1134"/>
                  </a:cubicBezTo>
                  <a:cubicBezTo>
                    <a:pt x="560" y="1144"/>
                    <a:pt x="533" y="1156"/>
                    <a:pt x="506" y="1164"/>
                  </a:cubicBezTo>
                  <a:cubicBezTo>
                    <a:pt x="450" y="1179"/>
                    <a:pt x="393" y="1180"/>
                    <a:pt x="336" y="1170"/>
                  </a:cubicBezTo>
                  <a:cubicBezTo>
                    <a:pt x="336" y="1212"/>
                    <a:pt x="336" y="1254"/>
                    <a:pt x="336" y="1295"/>
                  </a:cubicBezTo>
                  <a:cubicBezTo>
                    <a:pt x="479" y="1295"/>
                    <a:pt x="620" y="1295"/>
                    <a:pt x="764" y="1295"/>
                  </a:cubicBezTo>
                  <a:close/>
                  <a:moveTo>
                    <a:pt x="1056" y="87"/>
                  </a:moveTo>
                  <a:cubicBezTo>
                    <a:pt x="1056" y="164"/>
                    <a:pt x="1056" y="237"/>
                    <a:pt x="1056" y="311"/>
                  </a:cubicBezTo>
                  <a:cubicBezTo>
                    <a:pt x="1125" y="311"/>
                    <a:pt x="1193" y="311"/>
                    <a:pt x="1263" y="311"/>
                  </a:cubicBezTo>
                  <a:cubicBezTo>
                    <a:pt x="1193" y="236"/>
                    <a:pt x="1126" y="162"/>
                    <a:pt x="1056" y="87"/>
                  </a:cubicBezTo>
                  <a:close/>
                  <a:moveTo>
                    <a:pt x="860" y="1391"/>
                  </a:moveTo>
                  <a:cubicBezTo>
                    <a:pt x="846" y="1377"/>
                    <a:pt x="835" y="1364"/>
                    <a:pt x="822" y="1353"/>
                  </a:cubicBezTo>
                  <a:cubicBezTo>
                    <a:pt x="816" y="1348"/>
                    <a:pt x="807" y="1344"/>
                    <a:pt x="800" y="1344"/>
                  </a:cubicBezTo>
                  <a:cubicBezTo>
                    <a:pt x="730" y="1344"/>
                    <a:pt x="660" y="1344"/>
                    <a:pt x="590" y="1344"/>
                  </a:cubicBezTo>
                  <a:cubicBezTo>
                    <a:pt x="585" y="1344"/>
                    <a:pt x="580" y="1344"/>
                    <a:pt x="576" y="1345"/>
                  </a:cubicBezTo>
                  <a:cubicBezTo>
                    <a:pt x="576" y="1361"/>
                    <a:pt x="576" y="1376"/>
                    <a:pt x="576" y="1391"/>
                  </a:cubicBezTo>
                  <a:cubicBezTo>
                    <a:pt x="671" y="1391"/>
                    <a:pt x="764" y="1391"/>
                    <a:pt x="860" y="13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8" name="Freeform 267">
              <a:extLst>
                <a:ext uri="{FF2B5EF4-FFF2-40B4-BE49-F238E27FC236}">
                  <a16:creationId xmlns="" xmlns:a16="http://schemas.microsoft.com/office/drawing/2014/main" id="{6B0DAB76-A35C-680E-1467-312E8E814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70766" y="3057439"/>
              <a:ext cx="219573" cy="20078"/>
            </a:xfrm>
            <a:custGeom>
              <a:avLst/>
              <a:gdLst>
                <a:gd name="T0" fmla="*/ 0 w 502"/>
                <a:gd name="T1" fmla="*/ 46 h 46"/>
                <a:gd name="T2" fmla="*/ 0 w 502"/>
                <a:gd name="T3" fmla="*/ 0 h 46"/>
                <a:gd name="T4" fmla="*/ 502 w 502"/>
                <a:gd name="T5" fmla="*/ 0 h 46"/>
                <a:gd name="T6" fmla="*/ 502 w 502"/>
                <a:gd name="T7" fmla="*/ 46 h 46"/>
                <a:gd name="T8" fmla="*/ 0 w 502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2" h="46">
                  <a:moveTo>
                    <a:pt x="0" y="46"/>
                  </a:moveTo>
                  <a:cubicBezTo>
                    <a:pt x="0" y="30"/>
                    <a:pt x="0" y="15"/>
                    <a:pt x="0" y="0"/>
                  </a:cubicBezTo>
                  <a:cubicBezTo>
                    <a:pt x="167" y="0"/>
                    <a:pt x="334" y="0"/>
                    <a:pt x="502" y="0"/>
                  </a:cubicBezTo>
                  <a:cubicBezTo>
                    <a:pt x="502" y="15"/>
                    <a:pt x="502" y="30"/>
                    <a:pt x="502" y="46"/>
                  </a:cubicBezTo>
                  <a:cubicBezTo>
                    <a:pt x="335" y="46"/>
                    <a:pt x="168" y="46"/>
                    <a:pt x="0" y="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9" name="Freeform 268">
              <a:extLst>
                <a:ext uri="{FF2B5EF4-FFF2-40B4-BE49-F238E27FC236}">
                  <a16:creationId xmlns="" xmlns:a16="http://schemas.microsoft.com/office/drawing/2014/main" id="{EB93BC86-E48B-43E7-3DBF-A5537C2021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38762" y="3141437"/>
              <a:ext cx="188074" cy="20078"/>
            </a:xfrm>
            <a:custGeom>
              <a:avLst/>
              <a:gdLst>
                <a:gd name="T0" fmla="*/ 430 w 430"/>
                <a:gd name="T1" fmla="*/ 0 h 46"/>
                <a:gd name="T2" fmla="*/ 430 w 430"/>
                <a:gd name="T3" fmla="*/ 46 h 46"/>
                <a:gd name="T4" fmla="*/ 0 w 430"/>
                <a:gd name="T5" fmla="*/ 46 h 46"/>
                <a:gd name="T6" fmla="*/ 0 w 430"/>
                <a:gd name="T7" fmla="*/ 0 h 46"/>
                <a:gd name="T8" fmla="*/ 430 w 430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0" h="46">
                  <a:moveTo>
                    <a:pt x="430" y="0"/>
                  </a:moveTo>
                  <a:cubicBezTo>
                    <a:pt x="430" y="16"/>
                    <a:pt x="430" y="31"/>
                    <a:pt x="430" y="46"/>
                  </a:cubicBezTo>
                  <a:cubicBezTo>
                    <a:pt x="287" y="46"/>
                    <a:pt x="144" y="46"/>
                    <a:pt x="0" y="46"/>
                  </a:cubicBezTo>
                  <a:cubicBezTo>
                    <a:pt x="0" y="31"/>
                    <a:pt x="0" y="16"/>
                    <a:pt x="0" y="0"/>
                  </a:cubicBezTo>
                  <a:cubicBezTo>
                    <a:pt x="143" y="0"/>
                    <a:pt x="286" y="0"/>
                    <a:pt x="43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Freeform 269">
              <a:extLst>
                <a:ext uri="{FF2B5EF4-FFF2-40B4-BE49-F238E27FC236}">
                  <a16:creationId xmlns="" xmlns:a16="http://schemas.microsoft.com/office/drawing/2014/main" id="{BC156994-50D0-78AD-CE1D-E977AE6517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38394" y="3193936"/>
              <a:ext cx="188443" cy="20078"/>
            </a:xfrm>
            <a:custGeom>
              <a:avLst/>
              <a:gdLst>
                <a:gd name="T0" fmla="*/ 0 w 431"/>
                <a:gd name="T1" fmla="*/ 46 h 46"/>
                <a:gd name="T2" fmla="*/ 0 w 431"/>
                <a:gd name="T3" fmla="*/ 0 h 46"/>
                <a:gd name="T4" fmla="*/ 431 w 431"/>
                <a:gd name="T5" fmla="*/ 0 h 46"/>
                <a:gd name="T6" fmla="*/ 431 w 431"/>
                <a:gd name="T7" fmla="*/ 46 h 46"/>
                <a:gd name="T8" fmla="*/ 0 w 431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1" h="46">
                  <a:moveTo>
                    <a:pt x="0" y="46"/>
                  </a:moveTo>
                  <a:cubicBezTo>
                    <a:pt x="0" y="30"/>
                    <a:pt x="0" y="16"/>
                    <a:pt x="0" y="0"/>
                  </a:cubicBezTo>
                  <a:cubicBezTo>
                    <a:pt x="144" y="0"/>
                    <a:pt x="287" y="0"/>
                    <a:pt x="431" y="0"/>
                  </a:cubicBezTo>
                  <a:cubicBezTo>
                    <a:pt x="431" y="15"/>
                    <a:pt x="431" y="30"/>
                    <a:pt x="431" y="46"/>
                  </a:cubicBezTo>
                  <a:cubicBezTo>
                    <a:pt x="288" y="46"/>
                    <a:pt x="145" y="46"/>
                    <a:pt x="0" y="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1" name="Freeform 270">
              <a:extLst>
                <a:ext uri="{FF2B5EF4-FFF2-40B4-BE49-F238E27FC236}">
                  <a16:creationId xmlns="" xmlns:a16="http://schemas.microsoft.com/office/drawing/2014/main" id="{8C02FADD-B4E7-262F-126C-F1EA0301C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59762" y="3246435"/>
              <a:ext cx="167075" cy="20078"/>
            </a:xfrm>
            <a:custGeom>
              <a:avLst/>
              <a:gdLst>
                <a:gd name="T0" fmla="*/ 382 w 382"/>
                <a:gd name="T1" fmla="*/ 0 h 46"/>
                <a:gd name="T2" fmla="*/ 382 w 382"/>
                <a:gd name="T3" fmla="*/ 46 h 46"/>
                <a:gd name="T4" fmla="*/ 0 w 382"/>
                <a:gd name="T5" fmla="*/ 46 h 46"/>
                <a:gd name="T6" fmla="*/ 0 w 382"/>
                <a:gd name="T7" fmla="*/ 0 h 46"/>
                <a:gd name="T8" fmla="*/ 382 w 382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2" h="46">
                  <a:moveTo>
                    <a:pt x="382" y="0"/>
                  </a:moveTo>
                  <a:cubicBezTo>
                    <a:pt x="382" y="16"/>
                    <a:pt x="382" y="31"/>
                    <a:pt x="382" y="46"/>
                  </a:cubicBezTo>
                  <a:cubicBezTo>
                    <a:pt x="255" y="46"/>
                    <a:pt x="128" y="46"/>
                    <a:pt x="0" y="46"/>
                  </a:cubicBezTo>
                  <a:cubicBezTo>
                    <a:pt x="0" y="31"/>
                    <a:pt x="0" y="16"/>
                    <a:pt x="0" y="0"/>
                  </a:cubicBezTo>
                  <a:cubicBezTo>
                    <a:pt x="127" y="0"/>
                    <a:pt x="254" y="0"/>
                    <a:pt x="38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" name="Freeform 271">
              <a:extLst>
                <a:ext uri="{FF2B5EF4-FFF2-40B4-BE49-F238E27FC236}">
                  <a16:creationId xmlns="" xmlns:a16="http://schemas.microsoft.com/office/drawing/2014/main" id="{F4FD47BF-A3A9-C32E-6F11-860E176675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5264" y="3004940"/>
              <a:ext cx="125076" cy="20078"/>
            </a:xfrm>
            <a:custGeom>
              <a:avLst/>
              <a:gdLst>
                <a:gd name="T0" fmla="*/ 0 w 286"/>
                <a:gd name="T1" fmla="*/ 46 h 46"/>
                <a:gd name="T2" fmla="*/ 0 w 286"/>
                <a:gd name="T3" fmla="*/ 0 h 46"/>
                <a:gd name="T4" fmla="*/ 286 w 286"/>
                <a:gd name="T5" fmla="*/ 0 h 46"/>
                <a:gd name="T6" fmla="*/ 286 w 286"/>
                <a:gd name="T7" fmla="*/ 46 h 46"/>
                <a:gd name="T8" fmla="*/ 0 w 286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6" h="46">
                  <a:moveTo>
                    <a:pt x="0" y="46"/>
                  </a:moveTo>
                  <a:cubicBezTo>
                    <a:pt x="0" y="30"/>
                    <a:pt x="0" y="15"/>
                    <a:pt x="0" y="0"/>
                  </a:cubicBezTo>
                  <a:cubicBezTo>
                    <a:pt x="95" y="0"/>
                    <a:pt x="190" y="0"/>
                    <a:pt x="286" y="0"/>
                  </a:cubicBezTo>
                  <a:cubicBezTo>
                    <a:pt x="286" y="15"/>
                    <a:pt x="286" y="30"/>
                    <a:pt x="286" y="46"/>
                  </a:cubicBezTo>
                  <a:cubicBezTo>
                    <a:pt x="191" y="46"/>
                    <a:pt x="96" y="46"/>
                    <a:pt x="0" y="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Freeform 272">
              <a:extLst>
                <a:ext uri="{FF2B5EF4-FFF2-40B4-BE49-F238E27FC236}">
                  <a16:creationId xmlns="" xmlns:a16="http://schemas.microsoft.com/office/drawing/2014/main" id="{6EC0CFC3-11E6-AC31-6C19-5DA0D8A55D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22760" y="3298933"/>
              <a:ext cx="104076" cy="20078"/>
            </a:xfrm>
            <a:custGeom>
              <a:avLst/>
              <a:gdLst>
                <a:gd name="T0" fmla="*/ 0 w 238"/>
                <a:gd name="T1" fmla="*/ 46 h 46"/>
                <a:gd name="T2" fmla="*/ 0 w 238"/>
                <a:gd name="T3" fmla="*/ 0 h 46"/>
                <a:gd name="T4" fmla="*/ 238 w 238"/>
                <a:gd name="T5" fmla="*/ 0 h 46"/>
                <a:gd name="T6" fmla="*/ 238 w 238"/>
                <a:gd name="T7" fmla="*/ 46 h 46"/>
                <a:gd name="T8" fmla="*/ 0 w 238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46">
                  <a:moveTo>
                    <a:pt x="0" y="46"/>
                  </a:moveTo>
                  <a:cubicBezTo>
                    <a:pt x="0" y="30"/>
                    <a:pt x="0" y="15"/>
                    <a:pt x="0" y="0"/>
                  </a:cubicBezTo>
                  <a:cubicBezTo>
                    <a:pt x="79" y="0"/>
                    <a:pt x="158" y="0"/>
                    <a:pt x="238" y="0"/>
                  </a:cubicBezTo>
                  <a:cubicBezTo>
                    <a:pt x="238" y="15"/>
                    <a:pt x="238" y="30"/>
                    <a:pt x="238" y="46"/>
                  </a:cubicBezTo>
                  <a:cubicBezTo>
                    <a:pt x="159" y="46"/>
                    <a:pt x="80" y="46"/>
                    <a:pt x="0" y="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Freeform 273">
              <a:extLst>
                <a:ext uri="{FF2B5EF4-FFF2-40B4-BE49-F238E27FC236}">
                  <a16:creationId xmlns="" xmlns:a16="http://schemas.microsoft.com/office/drawing/2014/main" id="{90A837FE-CC08-F7D7-9F24-350BED9D76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70766" y="3004940"/>
              <a:ext cx="62077" cy="20078"/>
            </a:xfrm>
            <a:custGeom>
              <a:avLst/>
              <a:gdLst>
                <a:gd name="T0" fmla="*/ 0 w 142"/>
                <a:gd name="T1" fmla="*/ 46 h 46"/>
                <a:gd name="T2" fmla="*/ 0 w 142"/>
                <a:gd name="T3" fmla="*/ 0 h 46"/>
                <a:gd name="T4" fmla="*/ 142 w 142"/>
                <a:gd name="T5" fmla="*/ 0 h 46"/>
                <a:gd name="T6" fmla="*/ 142 w 142"/>
                <a:gd name="T7" fmla="*/ 46 h 46"/>
                <a:gd name="T8" fmla="*/ 0 w 142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46">
                  <a:moveTo>
                    <a:pt x="0" y="46"/>
                  </a:moveTo>
                  <a:cubicBezTo>
                    <a:pt x="0" y="30"/>
                    <a:pt x="0" y="15"/>
                    <a:pt x="0" y="0"/>
                  </a:cubicBezTo>
                  <a:cubicBezTo>
                    <a:pt x="47" y="0"/>
                    <a:pt x="94" y="0"/>
                    <a:pt x="142" y="0"/>
                  </a:cubicBezTo>
                  <a:cubicBezTo>
                    <a:pt x="142" y="15"/>
                    <a:pt x="142" y="30"/>
                    <a:pt x="142" y="46"/>
                  </a:cubicBezTo>
                  <a:cubicBezTo>
                    <a:pt x="95" y="46"/>
                    <a:pt x="48" y="46"/>
                    <a:pt x="0" y="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" name="Freeform 274">
              <a:extLst>
                <a:ext uri="{FF2B5EF4-FFF2-40B4-BE49-F238E27FC236}">
                  <a16:creationId xmlns="" xmlns:a16="http://schemas.microsoft.com/office/drawing/2014/main" id="{6F2A2424-04C9-EE25-9530-5186CE70E0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59762" y="3298933"/>
              <a:ext cx="41078" cy="20078"/>
            </a:xfrm>
            <a:custGeom>
              <a:avLst/>
              <a:gdLst>
                <a:gd name="T0" fmla="*/ 0 w 94"/>
                <a:gd name="T1" fmla="*/ 46 h 46"/>
                <a:gd name="T2" fmla="*/ 0 w 94"/>
                <a:gd name="T3" fmla="*/ 0 h 46"/>
                <a:gd name="T4" fmla="*/ 94 w 94"/>
                <a:gd name="T5" fmla="*/ 0 h 46"/>
                <a:gd name="T6" fmla="*/ 94 w 94"/>
                <a:gd name="T7" fmla="*/ 46 h 46"/>
                <a:gd name="T8" fmla="*/ 0 w 94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46">
                  <a:moveTo>
                    <a:pt x="0" y="46"/>
                  </a:moveTo>
                  <a:cubicBezTo>
                    <a:pt x="0" y="30"/>
                    <a:pt x="0" y="15"/>
                    <a:pt x="0" y="0"/>
                  </a:cubicBezTo>
                  <a:cubicBezTo>
                    <a:pt x="31" y="0"/>
                    <a:pt x="62" y="0"/>
                    <a:pt x="94" y="0"/>
                  </a:cubicBezTo>
                  <a:cubicBezTo>
                    <a:pt x="94" y="15"/>
                    <a:pt x="94" y="30"/>
                    <a:pt x="94" y="46"/>
                  </a:cubicBezTo>
                  <a:cubicBezTo>
                    <a:pt x="63" y="46"/>
                    <a:pt x="32" y="46"/>
                    <a:pt x="0" y="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" name="Freeform 275">
              <a:extLst>
                <a:ext uri="{FF2B5EF4-FFF2-40B4-BE49-F238E27FC236}">
                  <a16:creationId xmlns="" xmlns:a16="http://schemas.microsoft.com/office/drawing/2014/main" id="{225EB6AD-3E22-3A14-5E56-BA0C3AA634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23218" y="3151384"/>
              <a:ext cx="272993" cy="273178"/>
            </a:xfrm>
            <a:custGeom>
              <a:avLst/>
              <a:gdLst>
                <a:gd name="T0" fmla="*/ 624 w 624"/>
                <a:gd name="T1" fmla="*/ 312 h 624"/>
                <a:gd name="T2" fmla="*/ 314 w 624"/>
                <a:gd name="T3" fmla="*/ 624 h 624"/>
                <a:gd name="T4" fmla="*/ 0 w 624"/>
                <a:gd name="T5" fmla="*/ 314 h 624"/>
                <a:gd name="T6" fmla="*/ 313 w 624"/>
                <a:gd name="T7" fmla="*/ 0 h 624"/>
                <a:gd name="T8" fmla="*/ 624 w 624"/>
                <a:gd name="T9" fmla="*/ 312 h 624"/>
                <a:gd name="T10" fmla="*/ 48 w 624"/>
                <a:gd name="T11" fmla="*/ 311 h 624"/>
                <a:gd name="T12" fmla="*/ 310 w 624"/>
                <a:gd name="T13" fmla="*/ 576 h 624"/>
                <a:gd name="T14" fmla="*/ 576 w 624"/>
                <a:gd name="T15" fmla="*/ 315 h 624"/>
                <a:gd name="T16" fmla="*/ 313 w 624"/>
                <a:gd name="T17" fmla="*/ 48 h 624"/>
                <a:gd name="T18" fmla="*/ 48 w 624"/>
                <a:gd name="T19" fmla="*/ 311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4" h="624">
                  <a:moveTo>
                    <a:pt x="624" y="312"/>
                  </a:moveTo>
                  <a:cubicBezTo>
                    <a:pt x="624" y="483"/>
                    <a:pt x="485" y="624"/>
                    <a:pt x="314" y="624"/>
                  </a:cubicBezTo>
                  <a:cubicBezTo>
                    <a:pt x="140" y="624"/>
                    <a:pt x="0" y="486"/>
                    <a:pt x="0" y="314"/>
                  </a:cubicBezTo>
                  <a:cubicBezTo>
                    <a:pt x="0" y="139"/>
                    <a:pt x="138" y="0"/>
                    <a:pt x="313" y="0"/>
                  </a:cubicBezTo>
                  <a:cubicBezTo>
                    <a:pt x="485" y="0"/>
                    <a:pt x="624" y="140"/>
                    <a:pt x="624" y="312"/>
                  </a:cubicBezTo>
                  <a:close/>
                  <a:moveTo>
                    <a:pt x="48" y="311"/>
                  </a:moveTo>
                  <a:cubicBezTo>
                    <a:pt x="47" y="455"/>
                    <a:pt x="166" y="575"/>
                    <a:pt x="310" y="576"/>
                  </a:cubicBezTo>
                  <a:cubicBezTo>
                    <a:pt x="455" y="577"/>
                    <a:pt x="575" y="459"/>
                    <a:pt x="576" y="315"/>
                  </a:cubicBezTo>
                  <a:cubicBezTo>
                    <a:pt x="577" y="169"/>
                    <a:pt x="459" y="49"/>
                    <a:pt x="313" y="48"/>
                  </a:cubicBezTo>
                  <a:cubicBezTo>
                    <a:pt x="169" y="47"/>
                    <a:pt x="49" y="166"/>
                    <a:pt x="48" y="3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716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1" y="183431"/>
            <a:ext cx="3201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基本制度规范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E561799B-A136-B2C4-962D-802B2028259B}"/>
              </a:ext>
            </a:extLst>
          </p:cNvPr>
          <p:cNvGrpSpPr/>
          <p:nvPr/>
        </p:nvGrpSpPr>
        <p:grpSpPr>
          <a:xfrm>
            <a:off x="3360881" y="253915"/>
            <a:ext cx="3440762" cy="400110"/>
            <a:chOff x="3360881" y="253915"/>
            <a:chExt cx="3440762" cy="400110"/>
          </a:xfrm>
        </p:grpSpPr>
        <p:sp>
          <p:nvSpPr>
            <p:cNvPr id="4" name="文本框 3">
              <a:extLst>
                <a:ext uri="{FF2B5EF4-FFF2-40B4-BE49-F238E27FC236}">
                  <a16:creationId xmlns="" xmlns:a16="http://schemas.microsoft.com/office/drawing/2014/main" id="{C7C049CA-D394-9908-9EB4-40F8F2656B3B}"/>
                </a:ext>
              </a:extLst>
            </p:cNvPr>
            <p:cNvSpPr txBox="1"/>
            <p:nvPr/>
          </p:nvSpPr>
          <p:spPr>
            <a:xfrm>
              <a:off x="4096543" y="253915"/>
              <a:ext cx="27051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000" dirty="0">
                  <a:cs typeface="+mn-ea"/>
                  <a:sym typeface="+mn-lt"/>
                </a:rPr>
                <a:t>激励约束机制</a:t>
              </a:r>
            </a:p>
          </p:txBody>
        </p:sp>
        <p:sp>
          <p:nvSpPr>
            <p:cNvPr id="3" name="矩形: 圆角 2">
              <a:extLst>
                <a:ext uri="{FF2B5EF4-FFF2-40B4-BE49-F238E27FC236}">
                  <a16:creationId xmlns="" xmlns:a16="http://schemas.microsoft.com/office/drawing/2014/main" id="{630698A2-06A3-FA6A-A28D-BC3FF9136C14}"/>
                </a:ext>
              </a:extLst>
            </p:cNvPr>
            <p:cNvSpPr/>
            <p:nvPr/>
          </p:nvSpPr>
          <p:spPr>
            <a:xfrm>
              <a:off x="3360881" y="295275"/>
              <a:ext cx="621362" cy="288266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="" xmlns:a16="http://schemas.microsoft.com/office/drawing/2014/main" id="{7B264E50-1E95-833D-2BFC-878C72DE9F13}"/>
                </a:ext>
              </a:extLst>
            </p:cNvPr>
            <p:cNvSpPr txBox="1"/>
            <p:nvPr/>
          </p:nvSpPr>
          <p:spPr>
            <a:xfrm>
              <a:off x="3412474" y="253915"/>
              <a:ext cx="68406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4.5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文本框 21">
            <a:extLst>
              <a:ext uri="{FF2B5EF4-FFF2-40B4-BE49-F238E27FC236}">
                <a16:creationId xmlns="" xmlns:a16="http://schemas.microsoft.com/office/drawing/2014/main" id="{49CA7685-9C15-53B1-8052-FD6601E1F9AF}"/>
              </a:ext>
            </a:extLst>
          </p:cNvPr>
          <p:cNvSpPr txBox="1"/>
          <p:nvPr/>
        </p:nvSpPr>
        <p:spPr>
          <a:xfrm>
            <a:off x="3478530" y="-1601673"/>
            <a:ext cx="94983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zh-CN" dirty="0">
              <a:cs typeface="+mn-ea"/>
              <a:sym typeface="+mn-lt"/>
            </a:endParaRPr>
          </a:p>
          <a:p>
            <a:endParaRPr lang="en-US" altLang="zh-CN" dirty="0">
              <a:cs typeface="+mn-ea"/>
              <a:sym typeface="+mn-lt"/>
            </a:endParaRPr>
          </a:p>
          <a:p>
            <a:endParaRPr lang="zh-CN" altLang="en-US" dirty="0">
              <a:cs typeface="+mn-ea"/>
              <a:sym typeface="+mn-lt"/>
            </a:endParaRPr>
          </a:p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6" name="文本框 125">
            <a:extLst>
              <a:ext uri="{FF2B5EF4-FFF2-40B4-BE49-F238E27FC236}">
                <a16:creationId xmlns="" xmlns:a16="http://schemas.microsoft.com/office/drawing/2014/main" id="{D139F8F2-1AA3-107C-E0A7-357A299244AF}"/>
              </a:ext>
            </a:extLst>
          </p:cNvPr>
          <p:cNvSpPr txBox="1"/>
          <p:nvPr/>
        </p:nvSpPr>
        <p:spPr>
          <a:xfrm>
            <a:off x="627405" y="1222363"/>
            <a:ext cx="102762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2400" b="1" dirty="0">
                <a:solidFill>
                  <a:srgbClr val="2A458C"/>
                </a:solidFill>
                <a:cs typeface="+mn-ea"/>
                <a:sym typeface="+mn-lt"/>
              </a:rPr>
              <a:t>本着“激励、创新、务实、高效”的工作指导方针，制定本激励方案。</a:t>
            </a:r>
          </a:p>
        </p:txBody>
      </p:sp>
      <p:grpSp>
        <p:nvGrpSpPr>
          <p:cNvPr id="132" name="组合 131">
            <a:extLst>
              <a:ext uri="{FF2B5EF4-FFF2-40B4-BE49-F238E27FC236}">
                <a16:creationId xmlns="" xmlns:a16="http://schemas.microsoft.com/office/drawing/2014/main" id="{C788FEA1-FE75-C64F-481A-5C6CC95179D1}"/>
              </a:ext>
            </a:extLst>
          </p:cNvPr>
          <p:cNvGrpSpPr/>
          <p:nvPr/>
        </p:nvGrpSpPr>
        <p:grpSpPr>
          <a:xfrm>
            <a:off x="1396689" y="2290838"/>
            <a:ext cx="2472985" cy="883443"/>
            <a:chOff x="655781" y="2424113"/>
            <a:chExt cx="2472985" cy="883443"/>
          </a:xfrm>
        </p:grpSpPr>
        <p:sp>
          <p:nvSpPr>
            <p:cNvPr id="127" name="矩形: 圆角 126">
              <a:extLst>
                <a:ext uri="{FF2B5EF4-FFF2-40B4-BE49-F238E27FC236}">
                  <a16:creationId xmlns="" xmlns:a16="http://schemas.microsoft.com/office/drawing/2014/main" id="{3028136C-50BC-05BC-3B17-DF293206509C}"/>
                </a:ext>
              </a:extLst>
            </p:cNvPr>
            <p:cNvSpPr/>
            <p:nvPr/>
          </p:nvSpPr>
          <p:spPr>
            <a:xfrm>
              <a:off x="837138" y="2424113"/>
              <a:ext cx="2017647" cy="484185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29" name="文本框 128">
              <a:extLst>
                <a:ext uri="{FF2B5EF4-FFF2-40B4-BE49-F238E27FC236}">
                  <a16:creationId xmlns="" xmlns:a16="http://schemas.microsoft.com/office/drawing/2014/main" id="{23D7C2FA-C8F5-CA41-8B06-86EA87F7691F}"/>
                </a:ext>
              </a:extLst>
            </p:cNvPr>
            <p:cNvSpPr txBox="1"/>
            <p:nvPr/>
          </p:nvSpPr>
          <p:spPr>
            <a:xfrm>
              <a:off x="655781" y="2999779"/>
              <a:ext cx="247298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cs typeface="+mn-ea"/>
                  <a:sym typeface="+mn-lt"/>
                </a:rPr>
                <a:t>（通报表扬、授予相应称号）</a:t>
              </a:r>
            </a:p>
          </p:txBody>
        </p:sp>
        <p:sp>
          <p:nvSpPr>
            <p:cNvPr id="131" name="文本框 130">
              <a:extLst>
                <a:ext uri="{FF2B5EF4-FFF2-40B4-BE49-F238E27FC236}">
                  <a16:creationId xmlns="" xmlns:a16="http://schemas.microsoft.com/office/drawing/2014/main" id="{F7155646-8ED8-509B-08DF-C5BD80B2A4B2}"/>
                </a:ext>
              </a:extLst>
            </p:cNvPr>
            <p:cNvSpPr txBox="1"/>
            <p:nvPr/>
          </p:nvSpPr>
          <p:spPr>
            <a:xfrm>
              <a:off x="1256068" y="2467888"/>
              <a:ext cx="126615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精神奖励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3" name="组合 132">
            <a:extLst>
              <a:ext uri="{FF2B5EF4-FFF2-40B4-BE49-F238E27FC236}">
                <a16:creationId xmlns="" xmlns:a16="http://schemas.microsoft.com/office/drawing/2014/main" id="{44A18B0F-6C13-B03E-A679-8D2D755950B4}"/>
              </a:ext>
            </a:extLst>
          </p:cNvPr>
          <p:cNvGrpSpPr/>
          <p:nvPr/>
        </p:nvGrpSpPr>
        <p:grpSpPr>
          <a:xfrm>
            <a:off x="8284171" y="2261293"/>
            <a:ext cx="2639673" cy="883443"/>
            <a:chOff x="594821" y="2424113"/>
            <a:chExt cx="2639673" cy="883443"/>
          </a:xfrm>
        </p:grpSpPr>
        <p:sp>
          <p:nvSpPr>
            <p:cNvPr id="134" name="矩形: 圆角 133">
              <a:extLst>
                <a:ext uri="{FF2B5EF4-FFF2-40B4-BE49-F238E27FC236}">
                  <a16:creationId xmlns="" xmlns:a16="http://schemas.microsoft.com/office/drawing/2014/main" id="{1D3778C9-E41C-C818-CF1B-BE8D3192E522}"/>
                </a:ext>
              </a:extLst>
            </p:cNvPr>
            <p:cNvSpPr/>
            <p:nvPr/>
          </p:nvSpPr>
          <p:spPr>
            <a:xfrm>
              <a:off x="725017" y="2424113"/>
              <a:ext cx="2112602" cy="484185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35" name="文本框 134">
              <a:extLst>
                <a:ext uri="{FF2B5EF4-FFF2-40B4-BE49-F238E27FC236}">
                  <a16:creationId xmlns="" xmlns:a16="http://schemas.microsoft.com/office/drawing/2014/main" id="{B4C7B637-22F4-21B0-A5DD-C82A60B9E3DA}"/>
                </a:ext>
              </a:extLst>
            </p:cNvPr>
            <p:cNvSpPr txBox="1"/>
            <p:nvPr/>
          </p:nvSpPr>
          <p:spPr>
            <a:xfrm>
              <a:off x="594821" y="2999779"/>
              <a:ext cx="2639673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cs typeface="+mn-ea"/>
                  <a:sym typeface="+mn-lt"/>
                </a:rPr>
                <a:t>(</a:t>
              </a:r>
              <a:r>
                <a:rPr lang="zh-CN" altLang="en-US" sz="1400" dirty="0">
                  <a:cs typeface="+mn-ea"/>
                  <a:sym typeface="+mn-lt"/>
                </a:rPr>
                <a:t>单项、单次奖现金</a:t>
              </a:r>
              <a:r>
                <a:rPr lang="en-US" altLang="zh-CN" sz="1400" dirty="0">
                  <a:cs typeface="+mn-ea"/>
                  <a:sym typeface="+mn-lt"/>
                </a:rPr>
                <a:t>10-5000</a:t>
              </a:r>
              <a:r>
                <a:rPr lang="zh-CN" altLang="en-US" sz="1400" dirty="0">
                  <a:cs typeface="+mn-ea"/>
                  <a:sym typeface="+mn-lt"/>
                </a:rPr>
                <a:t>元</a:t>
              </a:r>
              <a:r>
                <a:rPr lang="en-US" altLang="zh-CN" sz="1400" dirty="0">
                  <a:cs typeface="+mn-ea"/>
                  <a:sym typeface="+mn-lt"/>
                </a:rPr>
                <a:t>)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36" name="文本框 135">
              <a:extLst>
                <a:ext uri="{FF2B5EF4-FFF2-40B4-BE49-F238E27FC236}">
                  <a16:creationId xmlns="" xmlns:a16="http://schemas.microsoft.com/office/drawing/2014/main" id="{3068BBC8-07DB-9F4B-196A-D73FAF3B5DDA}"/>
                </a:ext>
              </a:extLst>
            </p:cNvPr>
            <p:cNvSpPr txBox="1"/>
            <p:nvPr/>
          </p:nvSpPr>
          <p:spPr>
            <a:xfrm>
              <a:off x="1188407" y="2484679"/>
              <a:ext cx="126615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物质奖励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7" name="组合 136">
            <a:extLst>
              <a:ext uri="{FF2B5EF4-FFF2-40B4-BE49-F238E27FC236}">
                <a16:creationId xmlns="" xmlns:a16="http://schemas.microsoft.com/office/drawing/2014/main" id="{B08B55C3-2B6E-A1E7-DACD-14B4B197FCC1}"/>
              </a:ext>
            </a:extLst>
          </p:cNvPr>
          <p:cNvGrpSpPr/>
          <p:nvPr/>
        </p:nvGrpSpPr>
        <p:grpSpPr>
          <a:xfrm>
            <a:off x="1383236" y="3555603"/>
            <a:ext cx="2472985" cy="883443"/>
            <a:chOff x="655781" y="2424113"/>
            <a:chExt cx="2472985" cy="883443"/>
          </a:xfrm>
        </p:grpSpPr>
        <p:sp>
          <p:nvSpPr>
            <p:cNvPr id="138" name="矩形: 圆角 137">
              <a:extLst>
                <a:ext uri="{FF2B5EF4-FFF2-40B4-BE49-F238E27FC236}">
                  <a16:creationId xmlns="" xmlns:a16="http://schemas.microsoft.com/office/drawing/2014/main" id="{01FDED73-8428-D49B-92A1-12F4B3053CCD}"/>
                </a:ext>
              </a:extLst>
            </p:cNvPr>
            <p:cNvSpPr/>
            <p:nvPr/>
          </p:nvSpPr>
          <p:spPr>
            <a:xfrm>
              <a:off x="895350" y="2424113"/>
              <a:ext cx="2017647" cy="484185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39" name="文本框 138">
              <a:extLst>
                <a:ext uri="{FF2B5EF4-FFF2-40B4-BE49-F238E27FC236}">
                  <a16:creationId xmlns="" xmlns:a16="http://schemas.microsoft.com/office/drawing/2014/main" id="{BCA6DF17-AA7C-ECD7-EAC6-DE5576D3F0B0}"/>
                </a:ext>
              </a:extLst>
            </p:cNvPr>
            <p:cNvSpPr txBox="1"/>
            <p:nvPr/>
          </p:nvSpPr>
          <p:spPr>
            <a:xfrm>
              <a:off x="655781" y="2999779"/>
              <a:ext cx="247298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400" dirty="0">
                  <a:cs typeface="+mn-ea"/>
                  <a:sym typeface="+mn-lt"/>
                </a:rPr>
                <a:t>（单项、单次</a:t>
              </a:r>
              <a:r>
                <a:rPr lang="en-US" altLang="zh-CN" sz="1400" dirty="0">
                  <a:cs typeface="+mn-ea"/>
                  <a:sym typeface="+mn-lt"/>
                </a:rPr>
                <a:t>1-20</a:t>
              </a:r>
              <a:r>
                <a:rPr lang="zh-CN" altLang="en-US" sz="1400" dirty="0">
                  <a:cs typeface="+mn-ea"/>
                  <a:sym typeface="+mn-lt"/>
                </a:rPr>
                <a:t>天）</a:t>
              </a:r>
            </a:p>
          </p:txBody>
        </p:sp>
        <p:sp>
          <p:nvSpPr>
            <p:cNvPr id="140" name="文本框 139">
              <a:extLst>
                <a:ext uri="{FF2B5EF4-FFF2-40B4-BE49-F238E27FC236}">
                  <a16:creationId xmlns="" xmlns:a16="http://schemas.microsoft.com/office/drawing/2014/main" id="{8A6272FD-9726-0BEA-F5D7-F1463BEAB114}"/>
                </a:ext>
              </a:extLst>
            </p:cNvPr>
            <p:cNvSpPr txBox="1"/>
            <p:nvPr/>
          </p:nvSpPr>
          <p:spPr>
            <a:xfrm>
              <a:off x="1020119" y="2490331"/>
              <a:ext cx="174430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带薪假期奖励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1" name="组合 140">
            <a:extLst>
              <a:ext uri="{FF2B5EF4-FFF2-40B4-BE49-F238E27FC236}">
                <a16:creationId xmlns="" xmlns:a16="http://schemas.microsoft.com/office/drawing/2014/main" id="{967803E6-820F-04A7-87E0-B31C1A314240}"/>
              </a:ext>
            </a:extLst>
          </p:cNvPr>
          <p:cNvGrpSpPr/>
          <p:nvPr/>
        </p:nvGrpSpPr>
        <p:grpSpPr>
          <a:xfrm>
            <a:off x="8238571" y="3530667"/>
            <a:ext cx="2639673" cy="882485"/>
            <a:chOff x="594821" y="2425071"/>
            <a:chExt cx="2639673" cy="882485"/>
          </a:xfrm>
        </p:grpSpPr>
        <p:sp>
          <p:nvSpPr>
            <p:cNvPr id="142" name="矩形: 圆角 141">
              <a:extLst>
                <a:ext uri="{FF2B5EF4-FFF2-40B4-BE49-F238E27FC236}">
                  <a16:creationId xmlns="" xmlns:a16="http://schemas.microsoft.com/office/drawing/2014/main" id="{10BAD2C8-CBF5-2B0B-3D3E-A9D305CFFB88}"/>
                </a:ext>
              </a:extLst>
            </p:cNvPr>
            <p:cNvSpPr/>
            <p:nvPr/>
          </p:nvSpPr>
          <p:spPr>
            <a:xfrm>
              <a:off x="783229" y="2425071"/>
              <a:ext cx="2116956" cy="484185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43" name="文本框 142">
              <a:extLst>
                <a:ext uri="{FF2B5EF4-FFF2-40B4-BE49-F238E27FC236}">
                  <a16:creationId xmlns="" xmlns:a16="http://schemas.microsoft.com/office/drawing/2014/main" id="{9E3939E6-03D2-BCF7-1C17-EB728838BE17}"/>
                </a:ext>
              </a:extLst>
            </p:cNvPr>
            <p:cNvSpPr txBox="1"/>
            <p:nvPr/>
          </p:nvSpPr>
          <p:spPr>
            <a:xfrm>
              <a:off x="594821" y="2999779"/>
              <a:ext cx="2639673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400" dirty="0">
                  <a:cs typeface="+mn-ea"/>
                  <a:sym typeface="+mn-lt"/>
                </a:rPr>
                <a:t>(</a:t>
              </a:r>
              <a:r>
                <a:rPr lang="zh-CN" altLang="en-US" sz="1400" dirty="0">
                  <a:cs typeface="+mn-ea"/>
                  <a:sym typeface="+mn-lt"/>
                </a:rPr>
                <a:t>经费</a:t>
              </a:r>
              <a:r>
                <a:rPr lang="en-US" altLang="zh-CN" sz="1400" dirty="0">
                  <a:cs typeface="+mn-ea"/>
                  <a:sym typeface="+mn-lt"/>
                </a:rPr>
                <a:t>10000</a:t>
              </a:r>
              <a:r>
                <a:rPr lang="zh-CN" altLang="en-US" sz="1400" dirty="0">
                  <a:cs typeface="+mn-ea"/>
                  <a:sym typeface="+mn-lt"/>
                </a:rPr>
                <a:t>元以下</a:t>
              </a:r>
              <a:r>
                <a:rPr lang="en-US" altLang="zh-CN" sz="1400" dirty="0">
                  <a:cs typeface="+mn-ea"/>
                  <a:sym typeface="+mn-lt"/>
                </a:rPr>
                <a:t>)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44" name="文本框 143">
              <a:extLst>
                <a:ext uri="{FF2B5EF4-FFF2-40B4-BE49-F238E27FC236}">
                  <a16:creationId xmlns="" xmlns:a16="http://schemas.microsoft.com/office/drawing/2014/main" id="{B9905E10-ED24-F55A-38E4-E862D2658B76}"/>
                </a:ext>
              </a:extLst>
            </p:cNvPr>
            <p:cNvSpPr txBox="1"/>
            <p:nvPr/>
          </p:nvSpPr>
          <p:spPr>
            <a:xfrm>
              <a:off x="594821" y="2470334"/>
              <a:ext cx="258889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培训深造奖励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5" name="组合 144">
            <a:extLst>
              <a:ext uri="{FF2B5EF4-FFF2-40B4-BE49-F238E27FC236}">
                <a16:creationId xmlns="" xmlns:a16="http://schemas.microsoft.com/office/drawing/2014/main" id="{DAE0BB91-DB57-08EF-7F46-A06F65E35245}"/>
              </a:ext>
            </a:extLst>
          </p:cNvPr>
          <p:cNvGrpSpPr/>
          <p:nvPr/>
        </p:nvGrpSpPr>
        <p:grpSpPr>
          <a:xfrm>
            <a:off x="1338477" y="4878862"/>
            <a:ext cx="2472985" cy="883443"/>
            <a:chOff x="655781" y="2424113"/>
            <a:chExt cx="2472985" cy="883443"/>
          </a:xfrm>
        </p:grpSpPr>
        <p:sp>
          <p:nvSpPr>
            <p:cNvPr id="146" name="矩形: 圆角 145">
              <a:extLst>
                <a:ext uri="{FF2B5EF4-FFF2-40B4-BE49-F238E27FC236}">
                  <a16:creationId xmlns="" xmlns:a16="http://schemas.microsoft.com/office/drawing/2014/main" id="{C1311BC1-60E5-9048-F77B-E83114A71E5A}"/>
                </a:ext>
              </a:extLst>
            </p:cNvPr>
            <p:cNvSpPr/>
            <p:nvPr/>
          </p:nvSpPr>
          <p:spPr>
            <a:xfrm>
              <a:off x="895350" y="2424113"/>
              <a:ext cx="2017647" cy="484185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47" name="文本框 146">
              <a:extLst>
                <a:ext uri="{FF2B5EF4-FFF2-40B4-BE49-F238E27FC236}">
                  <a16:creationId xmlns="" xmlns:a16="http://schemas.microsoft.com/office/drawing/2014/main" id="{C305DC85-2903-ED40-89E4-8BA496472B6A}"/>
                </a:ext>
              </a:extLst>
            </p:cNvPr>
            <p:cNvSpPr txBox="1"/>
            <p:nvPr/>
          </p:nvSpPr>
          <p:spPr>
            <a:xfrm>
              <a:off x="655781" y="2999779"/>
              <a:ext cx="247298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400" dirty="0">
                  <a:cs typeface="+mn-ea"/>
                  <a:sym typeface="+mn-lt"/>
                </a:rPr>
                <a:t>（晋职、晋薪）</a:t>
              </a:r>
            </a:p>
          </p:txBody>
        </p:sp>
        <p:sp>
          <p:nvSpPr>
            <p:cNvPr id="148" name="文本框 147">
              <a:extLst>
                <a:ext uri="{FF2B5EF4-FFF2-40B4-BE49-F238E27FC236}">
                  <a16:creationId xmlns="" xmlns:a16="http://schemas.microsoft.com/office/drawing/2014/main" id="{4B4E0A26-86A3-5793-700E-17B6A8EC0694}"/>
                </a:ext>
              </a:extLst>
            </p:cNvPr>
            <p:cNvSpPr txBox="1"/>
            <p:nvPr/>
          </p:nvSpPr>
          <p:spPr>
            <a:xfrm>
              <a:off x="1020119" y="2490331"/>
              <a:ext cx="174430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晋升奖励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9" name="组合 148">
            <a:extLst>
              <a:ext uri="{FF2B5EF4-FFF2-40B4-BE49-F238E27FC236}">
                <a16:creationId xmlns="" xmlns:a16="http://schemas.microsoft.com/office/drawing/2014/main" id="{A95331D0-B7A6-0C59-BD7E-399DC6BA357C}"/>
              </a:ext>
            </a:extLst>
          </p:cNvPr>
          <p:cNvGrpSpPr/>
          <p:nvPr/>
        </p:nvGrpSpPr>
        <p:grpSpPr>
          <a:xfrm>
            <a:off x="8148180" y="4853926"/>
            <a:ext cx="2837405" cy="883442"/>
            <a:chOff x="515324" y="2425071"/>
            <a:chExt cx="2837405" cy="883442"/>
          </a:xfrm>
        </p:grpSpPr>
        <p:sp>
          <p:nvSpPr>
            <p:cNvPr id="150" name="矩形: 圆角 149">
              <a:extLst>
                <a:ext uri="{FF2B5EF4-FFF2-40B4-BE49-F238E27FC236}">
                  <a16:creationId xmlns="" xmlns:a16="http://schemas.microsoft.com/office/drawing/2014/main" id="{48651C4F-E1DE-338A-3DCE-75CC40D00BDE}"/>
                </a:ext>
              </a:extLst>
            </p:cNvPr>
            <p:cNvSpPr/>
            <p:nvPr/>
          </p:nvSpPr>
          <p:spPr>
            <a:xfrm>
              <a:off x="783229" y="2425071"/>
              <a:ext cx="2116956" cy="484185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51" name="文本框 150">
              <a:extLst>
                <a:ext uri="{FF2B5EF4-FFF2-40B4-BE49-F238E27FC236}">
                  <a16:creationId xmlns="" xmlns:a16="http://schemas.microsoft.com/office/drawing/2014/main" id="{27708D91-C3C9-8999-18EB-D1E43D402666}"/>
                </a:ext>
              </a:extLst>
            </p:cNvPr>
            <p:cNvSpPr txBox="1"/>
            <p:nvPr/>
          </p:nvSpPr>
          <p:spPr>
            <a:xfrm>
              <a:off x="515324" y="3000736"/>
              <a:ext cx="283740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400" dirty="0">
                  <a:cs typeface="+mn-ea"/>
                  <a:sym typeface="+mn-lt"/>
                </a:rPr>
                <a:t>(</a:t>
              </a:r>
              <a:r>
                <a:rPr lang="zh-CN" altLang="en-US" sz="1400" dirty="0">
                  <a:cs typeface="+mn-ea"/>
                  <a:sym typeface="+mn-lt"/>
                </a:rPr>
                <a:t>超额利润提成、红利、期权奖励</a:t>
              </a:r>
              <a:r>
                <a:rPr lang="en-US" altLang="zh-CN" sz="1400" dirty="0">
                  <a:cs typeface="+mn-ea"/>
                  <a:sym typeface="+mn-lt"/>
                </a:rPr>
                <a:t>)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52" name="文本框 151">
              <a:extLst>
                <a:ext uri="{FF2B5EF4-FFF2-40B4-BE49-F238E27FC236}">
                  <a16:creationId xmlns="" xmlns:a16="http://schemas.microsoft.com/office/drawing/2014/main" id="{317B5B15-FD89-03B7-8DEF-2AE036BFFF06}"/>
                </a:ext>
              </a:extLst>
            </p:cNvPr>
            <p:cNvSpPr txBox="1"/>
            <p:nvPr/>
          </p:nvSpPr>
          <p:spPr>
            <a:xfrm>
              <a:off x="594821" y="2470334"/>
              <a:ext cx="258889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提成红利等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F03C855D-1E5C-FE6C-4D38-A0113C6A83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300" y="2133600"/>
            <a:ext cx="3860800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87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1" y="183431"/>
            <a:ext cx="3201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基本制度规范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E561799B-A136-B2C4-962D-802B2028259B}"/>
              </a:ext>
            </a:extLst>
          </p:cNvPr>
          <p:cNvGrpSpPr/>
          <p:nvPr/>
        </p:nvGrpSpPr>
        <p:grpSpPr>
          <a:xfrm>
            <a:off x="3360881" y="253915"/>
            <a:ext cx="3440762" cy="400110"/>
            <a:chOff x="3360881" y="253915"/>
            <a:chExt cx="3440762" cy="400110"/>
          </a:xfrm>
        </p:grpSpPr>
        <p:sp>
          <p:nvSpPr>
            <p:cNvPr id="4" name="文本框 3">
              <a:extLst>
                <a:ext uri="{FF2B5EF4-FFF2-40B4-BE49-F238E27FC236}">
                  <a16:creationId xmlns="" xmlns:a16="http://schemas.microsoft.com/office/drawing/2014/main" id="{C7C049CA-D394-9908-9EB4-40F8F2656B3B}"/>
                </a:ext>
              </a:extLst>
            </p:cNvPr>
            <p:cNvSpPr txBox="1"/>
            <p:nvPr/>
          </p:nvSpPr>
          <p:spPr>
            <a:xfrm>
              <a:off x="4096543" y="253915"/>
              <a:ext cx="27051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000" dirty="0">
                  <a:cs typeface="+mn-ea"/>
                  <a:sym typeface="+mn-lt"/>
                </a:rPr>
                <a:t>激励约束机制</a:t>
              </a:r>
            </a:p>
          </p:txBody>
        </p:sp>
        <p:sp>
          <p:nvSpPr>
            <p:cNvPr id="3" name="矩形: 圆角 2">
              <a:extLst>
                <a:ext uri="{FF2B5EF4-FFF2-40B4-BE49-F238E27FC236}">
                  <a16:creationId xmlns="" xmlns:a16="http://schemas.microsoft.com/office/drawing/2014/main" id="{630698A2-06A3-FA6A-A28D-BC3FF9136C14}"/>
                </a:ext>
              </a:extLst>
            </p:cNvPr>
            <p:cNvSpPr/>
            <p:nvPr/>
          </p:nvSpPr>
          <p:spPr>
            <a:xfrm>
              <a:off x="3360881" y="295275"/>
              <a:ext cx="621362" cy="288266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="" xmlns:a16="http://schemas.microsoft.com/office/drawing/2014/main" id="{7B264E50-1E95-833D-2BFC-878C72DE9F13}"/>
                </a:ext>
              </a:extLst>
            </p:cNvPr>
            <p:cNvSpPr txBox="1"/>
            <p:nvPr/>
          </p:nvSpPr>
          <p:spPr>
            <a:xfrm>
              <a:off x="3412474" y="253915"/>
              <a:ext cx="68406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4.5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文本框 21">
            <a:extLst>
              <a:ext uri="{FF2B5EF4-FFF2-40B4-BE49-F238E27FC236}">
                <a16:creationId xmlns="" xmlns:a16="http://schemas.microsoft.com/office/drawing/2014/main" id="{49CA7685-9C15-53B1-8052-FD6601E1F9AF}"/>
              </a:ext>
            </a:extLst>
          </p:cNvPr>
          <p:cNvSpPr txBox="1"/>
          <p:nvPr/>
        </p:nvSpPr>
        <p:spPr>
          <a:xfrm>
            <a:off x="3478530" y="-1601673"/>
            <a:ext cx="94983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zh-CN" dirty="0">
              <a:cs typeface="+mn-ea"/>
              <a:sym typeface="+mn-lt"/>
            </a:endParaRPr>
          </a:p>
          <a:p>
            <a:endParaRPr lang="en-US" altLang="zh-CN" dirty="0">
              <a:cs typeface="+mn-ea"/>
              <a:sym typeface="+mn-lt"/>
            </a:endParaRPr>
          </a:p>
          <a:p>
            <a:endParaRPr lang="zh-CN" altLang="en-US" dirty="0">
              <a:cs typeface="+mn-ea"/>
              <a:sym typeface="+mn-lt"/>
            </a:endParaRPr>
          </a:p>
          <a:p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="" xmlns:a16="http://schemas.microsoft.com/office/drawing/2014/main" id="{D3E642B9-309A-B849-0446-1811D84299A2}"/>
              </a:ext>
            </a:extLst>
          </p:cNvPr>
          <p:cNvGrpSpPr/>
          <p:nvPr/>
        </p:nvGrpSpPr>
        <p:grpSpPr>
          <a:xfrm>
            <a:off x="8316735" y="1605280"/>
            <a:ext cx="2789864" cy="4114792"/>
            <a:chOff x="2560470" y="1456266"/>
            <a:chExt cx="2593827" cy="3825656"/>
          </a:xfrm>
        </p:grpSpPr>
        <p:sp>
          <p:nvSpPr>
            <p:cNvPr id="83" name="AutoShape 3">
              <a:extLst>
                <a:ext uri="{FF2B5EF4-FFF2-40B4-BE49-F238E27FC236}">
                  <a16:creationId xmlns="" xmlns:a16="http://schemas.microsoft.com/office/drawing/2014/main" id="{0D0F0C16-6EE7-1B91-E916-2DC821B305D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563210" y="1459006"/>
              <a:ext cx="2591087" cy="3820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2" name="Freeform 5">
              <a:extLst>
                <a:ext uri="{FF2B5EF4-FFF2-40B4-BE49-F238E27FC236}">
                  <a16:creationId xmlns="" xmlns:a16="http://schemas.microsoft.com/office/drawing/2014/main" id="{DABA8282-6D58-AFC3-1AFD-F929D3FA46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0470" y="5203819"/>
              <a:ext cx="2593827" cy="78103"/>
            </a:xfrm>
            <a:custGeom>
              <a:avLst/>
              <a:gdLst>
                <a:gd name="T0" fmla="*/ 757 w 796"/>
                <a:gd name="T1" fmla="*/ 0 h 24"/>
                <a:gd name="T2" fmla="*/ 735 w 796"/>
                <a:gd name="T3" fmla="*/ 7 h 24"/>
                <a:gd name="T4" fmla="*/ 61 w 796"/>
                <a:gd name="T5" fmla="*/ 7 h 24"/>
                <a:gd name="T6" fmla="*/ 38 w 796"/>
                <a:gd name="T7" fmla="*/ 0 h 24"/>
                <a:gd name="T8" fmla="*/ 0 w 796"/>
                <a:gd name="T9" fmla="*/ 7 h 24"/>
                <a:gd name="T10" fmla="*/ 398 w 796"/>
                <a:gd name="T11" fmla="*/ 24 h 24"/>
                <a:gd name="T12" fmla="*/ 796 w 796"/>
                <a:gd name="T13" fmla="*/ 7 h 24"/>
                <a:gd name="T14" fmla="*/ 757 w 796"/>
                <a:gd name="T1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96" h="24">
                  <a:moveTo>
                    <a:pt x="757" y="0"/>
                  </a:moveTo>
                  <a:cubicBezTo>
                    <a:pt x="751" y="4"/>
                    <a:pt x="744" y="7"/>
                    <a:pt x="735" y="7"/>
                  </a:cubicBezTo>
                  <a:cubicBezTo>
                    <a:pt x="61" y="7"/>
                    <a:pt x="61" y="7"/>
                    <a:pt x="61" y="7"/>
                  </a:cubicBezTo>
                  <a:cubicBezTo>
                    <a:pt x="52" y="7"/>
                    <a:pt x="45" y="4"/>
                    <a:pt x="38" y="0"/>
                  </a:cubicBezTo>
                  <a:cubicBezTo>
                    <a:pt x="14" y="2"/>
                    <a:pt x="0" y="4"/>
                    <a:pt x="0" y="7"/>
                  </a:cubicBezTo>
                  <a:cubicBezTo>
                    <a:pt x="0" y="16"/>
                    <a:pt x="178" y="24"/>
                    <a:pt x="398" y="24"/>
                  </a:cubicBezTo>
                  <a:cubicBezTo>
                    <a:pt x="618" y="24"/>
                    <a:pt x="796" y="16"/>
                    <a:pt x="796" y="7"/>
                  </a:cubicBezTo>
                  <a:cubicBezTo>
                    <a:pt x="796" y="4"/>
                    <a:pt x="782" y="2"/>
                    <a:pt x="757" y="0"/>
                  </a:cubicBezTo>
                </a:path>
              </a:pathLst>
            </a:custGeom>
            <a:solidFill>
              <a:srgbClr val="D9EF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3" name="Freeform 6">
              <a:extLst>
                <a:ext uri="{FF2B5EF4-FFF2-40B4-BE49-F238E27FC236}">
                  <a16:creationId xmlns="" xmlns:a16="http://schemas.microsoft.com/office/drawing/2014/main" id="{B91ECF81-719E-7F2B-44B1-19F3F39F375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52562" y="1456266"/>
              <a:ext cx="257601" cy="295968"/>
            </a:xfrm>
            <a:custGeom>
              <a:avLst/>
              <a:gdLst>
                <a:gd name="T0" fmla="*/ 39 w 79"/>
                <a:gd name="T1" fmla="*/ 0 h 91"/>
                <a:gd name="T2" fmla="*/ 0 w 79"/>
                <a:gd name="T3" fmla="*/ 40 h 91"/>
                <a:gd name="T4" fmla="*/ 0 w 79"/>
                <a:gd name="T5" fmla="*/ 91 h 91"/>
                <a:gd name="T6" fmla="*/ 79 w 79"/>
                <a:gd name="T7" fmla="*/ 91 h 91"/>
                <a:gd name="T8" fmla="*/ 79 w 79"/>
                <a:gd name="T9" fmla="*/ 40 h 91"/>
                <a:gd name="T10" fmla="*/ 39 w 79"/>
                <a:gd name="T11" fmla="*/ 0 h 91"/>
                <a:gd name="T12" fmla="*/ 39 w 79"/>
                <a:gd name="T13" fmla="*/ 63 h 91"/>
                <a:gd name="T14" fmla="*/ 17 w 79"/>
                <a:gd name="T15" fmla="*/ 40 h 91"/>
                <a:gd name="T16" fmla="*/ 39 w 79"/>
                <a:gd name="T17" fmla="*/ 18 h 91"/>
                <a:gd name="T18" fmla="*/ 62 w 79"/>
                <a:gd name="T19" fmla="*/ 40 h 91"/>
                <a:gd name="T20" fmla="*/ 39 w 79"/>
                <a:gd name="T21" fmla="*/ 63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9" h="91">
                  <a:moveTo>
                    <a:pt x="39" y="0"/>
                  </a:moveTo>
                  <a:cubicBezTo>
                    <a:pt x="17" y="0"/>
                    <a:pt x="0" y="18"/>
                    <a:pt x="0" y="4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79" y="91"/>
                    <a:pt x="79" y="91"/>
                    <a:pt x="79" y="91"/>
                  </a:cubicBezTo>
                  <a:cubicBezTo>
                    <a:pt x="79" y="91"/>
                    <a:pt x="79" y="50"/>
                    <a:pt x="79" y="40"/>
                  </a:cubicBezTo>
                  <a:cubicBezTo>
                    <a:pt x="79" y="18"/>
                    <a:pt x="62" y="0"/>
                    <a:pt x="39" y="0"/>
                  </a:cubicBezTo>
                  <a:moveTo>
                    <a:pt x="39" y="63"/>
                  </a:moveTo>
                  <a:cubicBezTo>
                    <a:pt x="27" y="63"/>
                    <a:pt x="17" y="53"/>
                    <a:pt x="17" y="40"/>
                  </a:cubicBezTo>
                  <a:cubicBezTo>
                    <a:pt x="17" y="28"/>
                    <a:pt x="27" y="18"/>
                    <a:pt x="39" y="18"/>
                  </a:cubicBezTo>
                  <a:cubicBezTo>
                    <a:pt x="52" y="18"/>
                    <a:pt x="62" y="28"/>
                    <a:pt x="62" y="40"/>
                  </a:cubicBezTo>
                  <a:cubicBezTo>
                    <a:pt x="62" y="53"/>
                    <a:pt x="52" y="63"/>
                    <a:pt x="39" y="63"/>
                  </a:cubicBezTo>
                </a:path>
              </a:pathLst>
            </a:custGeom>
            <a:solidFill>
              <a:srgbClr val="E85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4" name="Freeform 7">
              <a:extLst>
                <a:ext uri="{FF2B5EF4-FFF2-40B4-BE49-F238E27FC236}">
                  <a16:creationId xmlns="" xmlns:a16="http://schemas.microsoft.com/office/drawing/2014/main" id="{CF13E1FC-3E29-8F2A-CCB3-E5E9DE30AE0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52562" y="1513815"/>
              <a:ext cx="202793" cy="131541"/>
            </a:xfrm>
            <a:custGeom>
              <a:avLst/>
              <a:gdLst>
                <a:gd name="T0" fmla="*/ 62 w 62"/>
                <a:gd name="T1" fmla="*/ 22 h 40"/>
                <a:gd name="T2" fmla="*/ 53 w 62"/>
                <a:gd name="T3" fmla="*/ 40 h 40"/>
                <a:gd name="T4" fmla="*/ 53 w 62"/>
                <a:gd name="T5" fmla="*/ 40 h 40"/>
                <a:gd name="T6" fmla="*/ 62 w 62"/>
                <a:gd name="T7" fmla="*/ 22 h 40"/>
                <a:gd name="T8" fmla="*/ 0 w 62"/>
                <a:gd name="T9" fmla="*/ 22 h 40"/>
                <a:gd name="T10" fmla="*/ 0 w 62"/>
                <a:gd name="T11" fmla="*/ 22 h 40"/>
                <a:gd name="T12" fmla="*/ 0 w 62"/>
                <a:gd name="T13" fmla="*/ 22 h 40"/>
                <a:gd name="T14" fmla="*/ 0 w 62"/>
                <a:gd name="T15" fmla="*/ 22 h 40"/>
                <a:gd name="T16" fmla="*/ 0 w 62"/>
                <a:gd name="T17" fmla="*/ 22 h 40"/>
                <a:gd name="T18" fmla="*/ 0 w 62"/>
                <a:gd name="T19" fmla="*/ 22 h 40"/>
                <a:gd name="T20" fmla="*/ 0 w 62"/>
                <a:gd name="T21" fmla="*/ 22 h 40"/>
                <a:gd name="T22" fmla="*/ 0 w 62"/>
                <a:gd name="T23" fmla="*/ 21 h 40"/>
                <a:gd name="T24" fmla="*/ 0 w 62"/>
                <a:gd name="T25" fmla="*/ 21 h 40"/>
                <a:gd name="T26" fmla="*/ 0 w 62"/>
                <a:gd name="T27" fmla="*/ 21 h 40"/>
                <a:gd name="T28" fmla="*/ 0 w 62"/>
                <a:gd name="T29" fmla="*/ 21 h 40"/>
                <a:gd name="T30" fmla="*/ 0 w 62"/>
                <a:gd name="T31" fmla="*/ 21 h 40"/>
                <a:gd name="T32" fmla="*/ 0 w 62"/>
                <a:gd name="T33" fmla="*/ 21 h 40"/>
                <a:gd name="T34" fmla="*/ 0 w 62"/>
                <a:gd name="T35" fmla="*/ 21 h 40"/>
                <a:gd name="T36" fmla="*/ 0 w 62"/>
                <a:gd name="T37" fmla="*/ 21 h 40"/>
                <a:gd name="T38" fmla="*/ 0 w 62"/>
                <a:gd name="T39" fmla="*/ 21 h 40"/>
                <a:gd name="T40" fmla="*/ 0 w 62"/>
                <a:gd name="T41" fmla="*/ 21 h 40"/>
                <a:gd name="T42" fmla="*/ 0 w 62"/>
                <a:gd name="T43" fmla="*/ 21 h 40"/>
                <a:gd name="T44" fmla="*/ 0 w 62"/>
                <a:gd name="T45" fmla="*/ 21 h 40"/>
                <a:gd name="T46" fmla="*/ 0 w 62"/>
                <a:gd name="T47" fmla="*/ 21 h 40"/>
                <a:gd name="T48" fmla="*/ 0 w 62"/>
                <a:gd name="T49" fmla="*/ 21 h 40"/>
                <a:gd name="T50" fmla="*/ 0 w 62"/>
                <a:gd name="T51" fmla="*/ 21 h 40"/>
                <a:gd name="T52" fmla="*/ 0 w 62"/>
                <a:gd name="T53" fmla="*/ 21 h 40"/>
                <a:gd name="T54" fmla="*/ 0 w 62"/>
                <a:gd name="T55" fmla="*/ 21 h 40"/>
                <a:gd name="T56" fmla="*/ 0 w 62"/>
                <a:gd name="T57" fmla="*/ 21 h 40"/>
                <a:gd name="T58" fmla="*/ 0 w 62"/>
                <a:gd name="T59" fmla="*/ 21 h 40"/>
                <a:gd name="T60" fmla="*/ 0 w 62"/>
                <a:gd name="T61" fmla="*/ 21 h 40"/>
                <a:gd name="T62" fmla="*/ 0 w 62"/>
                <a:gd name="T63" fmla="*/ 21 h 40"/>
                <a:gd name="T64" fmla="*/ 0 w 62"/>
                <a:gd name="T65" fmla="*/ 20 h 40"/>
                <a:gd name="T66" fmla="*/ 0 w 62"/>
                <a:gd name="T67" fmla="*/ 20 h 40"/>
                <a:gd name="T68" fmla="*/ 0 w 62"/>
                <a:gd name="T69" fmla="*/ 20 h 40"/>
                <a:gd name="T70" fmla="*/ 0 w 62"/>
                <a:gd name="T71" fmla="*/ 20 h 40"/>
                <a:gd name="T72" fmla="*/ 0 w 62"/>
                <a:gd name="T73" fmla="*/ 20 h 40"/>
                <a:gd name="T74" fmla="*/ 0 w 62"/>
                <a:gd name="T75" fmla="*/ 20 h 40"/>
                <a:gd name="T76" fmla="*/ 0 w 62"/>
                <a:gd name="T77" fmla="*/ 20 h 40"/>
                <a:gd name="T78" fmla="*/ 0 w 62"/>
                <a:gd name="T79" fmla="*/ 20 h 40"/>
                <a:gd name="T80" fmla="*/ 0 w 62"/>
                <a:gd name="T81" fmla="*/ 20 h 40"/>
                <a:gd name="T82" fmla="*/ 39 w 62"/>
                <a:gd name="T83" fmla="*/ 0 h 40"/>
                <a:gd name="T84" fmla="*/ 36 w 62"/>
                <a:gd name="T85" fmla="*/ 0 h 40"/>
                <a:gd name="T86" fmla="*/ 36 w 62"/>
                <a:gd name="T87" fmla="*/ 0 h 40"/>
                <a:gd name="T88" fmla="*/ 39 w 62"/>
                <a:gd name="T8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2" h="40">
                  <a:moveTo>
                    <a:pt x="62" y="22"/>
                  </a:moveTo>
                  <a:cubicBezTo>
                    <a:pt x="62" y="29"/>
                    <a:pt x="58" y="36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8" y="36"/>
                    <a:pt x="62" y="30"/>
                    <a:pt x="62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39" y="0"/>
                  </a:moveTo>
                  <a:cubicBezTo>
                    <a:pt x="38" y="0"/>
                    <a:pt x="37" y="0"/>
                    <a:pt x="36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7" y="0"/>
                    <a:pt x="38" y="0"/>
                    <a:pt x="39" y="0"/>
                  </a:cubicBezTo>
                </a:path>
              </a:pathLst>
            </a:custGeom>
            <a:solidFill>
              <a:srgbClr val="DBA8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5" name="Freeform 8">
              <a:extLst>
                <a:ext uri="{FF2B5EF4-FFF2-40B4-BE49-F238E27FC236}">
                  <a16:creationId xmlns="" xmlns:a16="http://schemas.microsoft.com/office/drawing/2014/main" id="{A2F52FA9-51C1-F245-8316-3318FAC7CC5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52562" y="1459006"/>
              <a:ext cx="221976" cy="267193"/>
            </a:xfrm>
            <a:custGeom>
              <a:avLst/>
              <a:gdLst>
                <a:gd name="T0" fmla="*/ 45 w 68"/>
                <a:gd name="T1" fmla="*/ 15 h 82"/>
                <a:gd name="T2" fmla="*/ 36 w 68"/>
                <a:gd name="T3" fmla="*/ 17 h 82"/>
                <a:gd name="T4" fmla="*/ 39 w 68"/>
                <a:gd name="T5" fmla="*/ 17 h 82"/>
                <a:gd name="T6" fmla="*/ 39 w 68"/>
                <a:gd name="T7" fmla="*/ 17 h 82"/>
                <a:gd name="T8" fmla="*/ 62 w 68"/>
                <a:gd name="T9" fmla="*/ 39 h 82"/>
                <a:gd name="T10" fmla="*/ 62 w 68"/>
                <a:gd name="T11" fmla="*/ 39 h 82"/>
                <a:gd name="T12" fmla="*/ 62 w 68"/>
                <a:gd name="T13" fmla="*/ 39 h 82"/>
                <a:gd name="T14" fmla="*/ 62 w 68"/>
                <a:gd name="T15" fmla="*/ 39 h 82"/>
                <a:gd name="T16" fmla="*/ 62 w 68"/>
                <a:gd name="T17" fmla="*/ 39 h 82"/>
                <a:gd name="T18" fmla="*/ 53 w 68"/>
                <a:gd name="T19" fmla="*/ 57 h 82"/>
                <a:gd name="T20" fmla="*/ 68 w 68"/>
                <a:gd name="T21" fmla="*/ 37 h 82"/>
                <a:gd name="T22" fmla="*/ 45 w 68"/>
                <a:gd name="T23" fmla="*/ 15 h 82"/>
                <a:gd name="T24" fmla="*/ 29 w 68"/>
                <a:gd name="T25" fmla="*/ 0 h 82"/>
                <a:gd name="T26" fmla="*/ 0 w 68"/>
                <a:gd name="T27" fmla="*/ 37 h 82"/>
                <a:gd name="T28" fmla="*/ 0 w 68"/>
                <a:gd name="T29" fmla="*/ 37 h 82"/>
                <a:gd name="T30" fmla="*/ 0 w 68"/>
                <a:gd name="T31" fmla="*/ 37 h 82"/>
                <a:gd name="T32" fmla="*/ 0 w 68"/>
                <a:gd name="T33" fmla="*/ 37 h 82"/>
                <a:gd name="T34" fmla="*/ 0 w 68"/>
                <a:gd name="T35" fmla="*/ 37 h 82"/>
                <a:gd name="T36" fmla="*/ 0 w 68"/>
                <a:gd name="T37" fmla="*/ 37 h 82"/>
                <a:gd name="T38" fmla="*/ 0 w 68"/>
                <a:gd name="T39" fmla="*/ 38 h 82"/>
                <a:gd name="T40" fmla="*/ 0 w 68"/>
                <a:gd name="T41" fmla="*/ 38 h 82"/>
                <a:gd name="T42" fmla="*/ 0 w 68"/>
                <a:gd name="T43" fmla="*/ 38 h 82"/>
                <a:gd name="T44" fmla="*/ 0 w 68"/>
                <a:gd name="T45" fmla="*/ 38 h 82"/>
                <a:gd name="T46" fmla="*/ 0 w 68"/>
                <a:gd name="T47" fmla="*/ 38 h 82"/>
                <a:gd name="T48" fmla="*/ 0 w 68"/>
                <a:gd name="T49" fmla="*/ 38 h 82"/>
                <a:gd name="T50" fmla="*/ 0 w 68"/>
                <a:gd name="T51" fmla="*/ 38 h 82"/>
                <a:gd name="T52" fmla="*/ 0 w 68"/>
                <a:gd name="T53" fmla="*/ 38 h 82"/>
                <a:gd name="T54" fmla="*/ 0 w 68"/>
                <a:gd name="T55" fmla="*/ 38 h 82"/>
                <a:gd name="T56" fmla="*/ 0 w 68"/>
                <a:gd name="T57" fmla="*/ 38 h 82"/>
                <a:gd name="T58" fmla="*/ 0 w 68"/>
                <a:gd name="T59" fmla="*/ 38 h 82"/>
                <a:gd name="T60" fmla="*/ 0 w 68"/>
                <a:gd name="T61" fmla="*/ 38 h 82"/>
                <a:gd name="T62" fmla="*/ 0 w 68"/>
                <a:gd name="T63" fmla="*/ 38 h 82"/>
                <a:gd name="T64" fmla="*/ 0 w 68"/>
                <a:gd name="T65" fmla="*/ 38 h 82"/>
                <a:gd name="T66" fmla="*/ 0 w 68"/>
                <a:gd name="T67" fmla="*/ 39 h 82"/>
                <a:gd name="T68" fmla="*/ 0 w 68"/>
                <a:gd name="T69" fmla="*/ 39 h 82"/>
                <a:gd name="T70" fmla="*/ 0 w 68"/>
                <a:gd name="T71" fmla="*/ 39 h 82"/>
                <a:gd name="T72" fmla="*/ 0 w 68"/>
                <a:gd name="T73" fmla="*/ 39 h 82"/>
                <a:gd name="T74" fmla="*/ 0 w 68"/>
                <a:gd name="T75" fmla="*/ 82 h 82"/>
                <a:gd name="T76" fmla="*/ 12 w 68"/>
                <a:gd name="T77" fmla="*/ 82 h 82"/>
                <a:gd name="T78" fmla="*/ 12 w 68"/>
                <a:gd name="T79" fmla="*/ 34 h 82"/>
                <a:gd name="T80" fmla="*/ 29 w 68"/>
                <a:gd name="T81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" h="82">
                  <a:moveTo>
                    <a:pt x="45" y="15"/>
                  </a:moveTo>
                  <a:cubicBezTo>
                    <a:pt x="40" y="15"/>
                    <a:pt x="40" y="16"/>
                    <a:pt x="36" y="17"/>
                  </a:cubicBezTo>
                  <a:cubicBezTo>
                    <a:pt x="37" y="17"/>
                    <a:pt x="38" y="17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52" y="17"/>
                    <a:pt x="62" y="27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47"/>
                    <a:pt x="58" y="53"/>
                    <a:pt x="53" y="57"/>
                  </a:cubicBezTo>
                  <a:cubicBezTo>
                    <a:pt x="62" y="55"/>
                    <a:pt x="68" y="49"/>
                    <a:pt x="68" y="37"/>
                  </a:cubicBezTo>
                  <a:cubicBezTo>
                    <a:pt x="68" y="25"/>
                    <a:pt x="58" y="15"/>
                    <a:pt x="45" y="15"/>
                  </a:cubicBezTo>
                  <a:moveTo>
                    <a:pt x="29" y="0"/>
                  </a:moveTo>
                  <a:cubicBezTo>
                    <a:pt x="12" y="5"/>
                    <a:pt x="0" y="20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2" y="20"/>
                    <a:pt x="18" y="8"/>
                    <a:pt x="29" y="0"/>
                  </a:cubicBezTo>
                </a:path>
              </a:pathLst>
            </a:custGeom>
            <a:solidFill>
              <a:srgbClr val="2A45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6" name="Freeform 9">
              <a:extLst>
                <a:ext uri="{FF2B5EF4-FFF2-40B4-BE49-F238E27FC236}">
                  <a16:creationId xmlns="" xmlns:a16="http://schemas.microsoft.com/office/drawing/2014/main" id="{A67859DE-14AF-5815-9F79-6001D4899E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1721" y="1761826"/>
              <a:ext cx="2451324" cy="3465288"/>
            </a:xfrm>
            <a:custGeom>
              <a:avLst/>
              <a:gdLst>
                <a:gd name="T0" fmla="*/ 713 w 752"/>
                <a:gd name="T1" fmla="*/ 1064 h 1064"/>
                <a:gd name="T2" fmla="*/ 39 w 752"/>
                <a:gd name="T3" fmla="*/ 1064 h 1064"/>
                <a:gd name="T4" fmla="*/ 0 w 752"/>
                <a:gd name="T5" fmla="*/ 1025 h 1064"/>
                <a:gd name="T6" fmla="*/ 0 w 752"/>
                <a:gd name="T7" fmla="*/ 39 h 1064"/>
                <a:gd name="T8" fmla="*/ 39 w 752"/>
                <a:gd name="T9" fmla="*/ 0 h 1064"/>
                <a:gd name="T10" fmla="*/ 713 w 752"/>
                <a:gd name="T11" fmla="*/ 0 h 1064"/>
                <a:gd name="T12" fmla="*/ 752 w 752"/>
                <a:gd name="T13" fmla="*/ 39 h 1064"/>
                <a:gd name="T14" fmla="*/ 752 w 752"/>
                <a:gd name="T15" fmla="*/ 1025 h 1064"/>
                <a:gd name="T16" fmla="*/ 713 w 752"/>
                <a:gd name="T17" fmla="*/ 1064 h 1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2" h="1064">
                  <a:moveTo>
                    <a:pt x="713" y="1064"/>
                  </a:moveTo>
                  <a:cubicBezTo>
                    <a:pt x="39" y="1064"/>
                    <a:pt x="39" y="1064"/>
                    <a:pt x="39" y="1064"/>
                  </a:cubicBezTo>
                  <a:cubicBezTo>
                    <a:pt x="17" y="1064"/>
                    <a:pt x="0" y="1046"/>
                    <a:pt x="0" y="1025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7"/>
                    <a:pt x="17" y="0"/>
                    <a:pt x="39" y="0"/>
                  </a:cubicBezTo>
                  <a:cubicBezTo>
                    <a:pt x="713" y="0"/>
                    <a:pt x="713" y="0"/>
                    <a:pt x="713" y="0"/>
                  </a:cubicBezTo>
                  <a:cubicBezTo>
                    <a:pt x="735" y="0"/>
                    <a:pt x="752" y="17"/>
                    <a:pt x="752" y="39"/>
                  </a:cubicBezTo>
                  <a:cubicBezTo>
                    <a:pt x="752" y="1025"/>
                    <a:pt x="752" y="1025"/>
                    <a:pt x="752" y="1025"/>
                  </a:cubicBezTo>
                  <a:cubicBezTo>
                    <a:pt x="752" y="1046"/>
                    <a:pt x="735" y="1064"/>
                    <a:pt x="713" y="1064"/>
                  </a:cubicBezTo>
                </a:path>
              </a:pathLst>
            </a:custGeom>
            <a:solidFill>
              <a:srgbClr val="2A45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7" name="Rectangle 10">
              <a:extLst>
                <a:ext uri="{FF2B5EF4-FFF2-40B4-BE49-F238E27FC236}">
                  <a16:creationId xmlns="" xmlns:a16="http://schemas.microsoft.com/office/drawing/2014/main" id="{5E7A48E0-E94C-67B5-3F22-4AB870EBF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1484" y="1896107"/>
              <a:ext cx="2170429" cy="3193984"/>
            </a:xfrm>
            <a:prstGeom prst="rect">
              <a:avLst/>
            </a:prstGeom>
            <a:solidFill>
              <a:srgbClr val="C3EC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8" name="Rectangle 11">
              <a:extLst>
                <a:ext uri="{FF2B5EF4-FFF2-40B4-BE49-F238E27FC236}">
                  <a16:creationId xmlns="" xmlns:a16="http://schemas.microsoft.com/office/drawing/2014/main" id="{B421CF83-697B-C6F2-EEF8-39F502816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1484" y="1896107"/>
              <a:ext cx="2170429" cy="3193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9" name="Rectangle 12">
              <a:extLst>
                <a:ext uri="{FF2B5EF4-FFF2-40B4-BE49-F238E27FC236}">
                  <a16:creationId xmlns="" xmlns:a16="http://schemas.microsoft.com/office/drawing/2014/main" id="{D94550DB-9202-B338-9005-EFF9A568D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6438" y="1993392"/>
              <a:ext cx="2001892" cy="29994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00" name="Rectangle 13">
              <a:extLst>
                <a:ext uri="{FF2B5EF4-FFF2-40B4-BE49-F238E27FC236}">
                  <a16:creationId xmlns="" xmlns:a16="http://schemas.microsoft.com/office/drawing/2014/main" id="{5DFEB8A0-2BF3-35F1-0948-8DA8640C0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6438" y="1993392"/>
              <a:ext cx="2001892" cy="299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1" name="Freeform 14">
              <a:extLst>
                <a:ext uri="{FF2B5EF4-FFF2-40B4-BE49-F238E27FC236}">
                  <a16:creationId xmlns="" xmlns:a16="http://schemas.microsoft.com/office/drawing/2014/main" id="{C3A2E6BD-C31C-86C2-F6B2-A22D29A084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8821" y="1726200"/>
              <a:ext cx="1577123" cy="221976"/>
            </a:xfrm>
            <a:custGeom>
              <a:avLst/>
              <a:gdLst>
                <a:gd name="T0" fmla="*/ 484 w 484"/>
                <a:gd name="T1" fmla="*/ 28 h 68"/>
                <a:gd name="T2" fmla="*/ 484 w 484"/>
                <a:gd name="T3" fmla="*/ 68 h 68"/>
                <a:gd name="T4" fmla="*/ 0 w 484"/>
                <a:gd name="T5" fmla="*/ 68 h 68"/>
                <a:gd name="T6" fmla="*/ 0 w 484"/>
                <a:gd name="T7" fmla="*/ 28 h 68"/>
                <a:gd name="T8" fmla="*/ 1 w 484"/>
                <a:gd name="T9" fmla="*/ 20 h 68"/>
                <a:gd name="T10" fmla="*/ 28 w 484"/>
                <a:gd name="T11" fmla="*/ 0 h 68"/>
                <a:gd name="T12" fmla="*/ 456 w 484"/>
                <a:gd name="T13" fmla="*/ 0 h 68"/>
                <a:gd name="T14" fmla="*/ 484 w 484"/>
                <a:gd name="T15" fmla="*/ 2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4" h="68">
                  <a:moveTo>
                    <a:pt x="484" y="28"/>
                  </a:moveTo>
                  <a:cubicBezTo>
                    <a:pt x="484" y="68"/>
                    <a:pt x="484" y="68"/>
                    <a:pt x="484" y="6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5"/>
                    <a:pt x="0" y="23"/>
                    <a:pt x="1" y="20"/>
                  </a:cubicBezTo>
                  <a:cubicBezTo>
                    <a:pt x="5" y="8"/>
                    <a:pt x="15" y="0"/>
                    <a:pt x="28" y="0"/>
                  </a:cubicBezTo>
                  <a:cubicBezTo>
                    <a:pt x="456" y="0"/>
                    <a:pt x="456" y="0"/>
                    <a:pt x="456" y="0"/>
                  </a:cubicBezTo>
                  <a:cubicBezTo>
                    <a:pt x="471" y="0"/>
                    <a:pt x="484" y="13"/>
                    <a:pt x="484" y="28"/>
                  </a:cubicBezTo>
                </a:path>
              </a:pathLst>
            </a:custGeom>
            <a:solidFill>
              <a:srgbClr val="E85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" name="Freeform 15">
              <a:extLst>
                <a:ext uri="{FF2B5EF4-FFF2-40B4-BE49-F238E27FC236}">
                  <a16:creationId xmlns="" xmlns:a16="http://schemas.microsoft.com/office/drawing/2014/main" id="{4FD454CC-CD1A-43BD-F40C-689859DEC3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8821" y="1726200"/>
              <a:ext cx="1577123" cy="221976"/>
            </a:xfrm>
            <a:custGeom>
              <a:avLst/>
              <a:gdLst>
                <a:gd name="T0" fmla="*/ 31 w 484"/>
                <a:gd name="T1" fmla="*/ 0 h 68"/>
                <a:gd name="T2" fmla="*/ 28 w 484"/>
                <a:gd name="T3" fmla="*/ 0 h 68"/>
                <a:gd name="T4" fmla="*/ 1 w 484"/>
                <a:gd name="T5" fmla="*/ 20 h 68"/>
                <a:gd name="T6" fmla="*/ 1 w 484"/>
                <a:gd name="T7" fmla="*/ 20 h 68"/>
                <a:gd name="T8" fmla="*/ 0 w 484"/>
                <a:gd name="T9" fmla="*/ 39 h 68"/>
                <a:gd name="T10" fmla="*/ 0 w 484"/>
                <a:gd name="T11" fmla="*/ 68 h 68"/>
                <a:gd name="T12" fmla="*/ 484 w 484"/>
                <a:gd name="T13" fmla="*/ 68 h 68"/>
                <a:gd name="T14" fmla="*/ 484 w 484"/>
                <a:gd name="T15" fmla="*/ 58 h 68"/>
                <a:gd name="T16" fmla="*/ 19 w 484"/>
                <a:gd name="T17" fmla="*/ 58 h 68"/>
                <a:gd name="T18" fmla="*/ 19 w 484"/>
                <a:gd name="T19" fmla="*/ 29 h 68"/>
                <a:gd name="T20" fmla="*/ 31 w 484"/>
                <a:gd name="T2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4" h="68">
                  <a:moveTo>
                    <a:pt x="31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15" y="0"/>
                    <a:pt x="5" y="8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0" y="25"/>
                    <a:pt x="0" y="32"/>
                    <a:pt x="0" y="39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484" y="68"/>
                    <a:pt x="484" y="68"/>
                    <a:pt x="484" y="68"/>
                  </a:cubicBezTo>
                  <a:cubicBezTo>
                    <a:pt x="484" y="58"/>
                    <a:pt x="484" y="58"/>
                    <a:pt x="484" y="58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18"/>
                    <a:pt x="24" y="7"/>
                    <a:pt x="31" y="0"/>
                  </a:cubicBezTo>
                </a:path>
              </a:pathLst>
            </a:custGeom>
            <a:solidFill>
              <a:srgbClr val="CF47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0" name="Freeform 23">
              <a:extLst>
                <a:ext uri="{FF2B5EF4-FFF2-40B4-BE49-F238E27FC236}">
                  <a16:creationId xmlns="" xmlns:a16="http://schemas.microsoft.com/office/drawing/2014/main" id="{2FA0CF5B-FA4F-6AB3-9C6B-1ED7DCA6F7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0824" y="3038871"/>
              <a:ext cx="365848" cy="38366"/>
            </a:xfrm>
            <a:custGeom>
              <a:avLst/>
              <a:gdLst>
                <a:gd name="T0" fmla="*/ 106 w 112"/>
                <a:gd name="T1" fmla="*/ 0 h 12"/>
                <a:gd name="T2" fmla="*/ 6 w 112"/>
                <a:gd name="T3" fmla="*/ 0 h 12"/>
                <a:gd name="T4" fmla="*/ 0 w 112"/>
                <a:gd name="T5" fmla="*/ 6 h 12"/>
                <a:gd name="T6" fmla="*/ 6 w 112"/>
                <a:gd name="T7" fmla="*/ 12 h 12"/>
                <a:gd name="T8" fmla="*/ 106 w 112"/>
                <a:gd name="T9" fmla="*/ 12 h 12"/>
                <a:gd name="T10" fmla="*/ 112 w 112"/>
                <a:gd name="T11" fmla="*/ 6 h 12"/>
                <a:gd name="T12" fmla="*/ 106 w 112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12">
                  <a:moveTo>
                    <a:pt x="106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106" y="12"/>
                    <a:pt x="106" y="12"/>
                    <a:pt x="106" y="12"/>
                  </a:cubicBezTo>
                  <a:cubicBezTo>
                    <a:pt x="109" y="12"/>
                    <a:pt x="112" y="9"/>
                    <a:pt x="112" y="6"/>
                  </a:cubicBezTo>
                  <a:cubicBezTo>
                    <a:pt x="112" y="2"/>
                    <a:pt x="109" y="0"/>
                    <a:pt x="106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2" name="Freeform 24">
              <a:extLst>
                <a:ext uri="{FF2B5EF4-FFF2-40B4-BE49-F238E27FC236}">
                  <a16:creationId xmlns="" xmlns:a16="http://schemas.microsoft.com/office/drawing/2014/main" id="{9063D5DF-B288-0F0B-4BE7-E8288DED2B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7263" y="3138897"/>
              <a:ext cx="286376" cy="42477"/>
            </a:xfrm>
            <a:custGeom>
              <a:avLst/>
              <a:gdLst>
                <a:gd name="T0" fmla="*/ 82 w 88"/>
                <a:gd name="T1" fmla="*/ 0 h 13"/>
                <a:gd name="T2" fmla="*/ 6 w 88"/>
                <a:gd name="T3" fmla="*/ 0 h 13"/>
                <a:gd name="T4" fmla="*/ 0 w 88"/>
                <a:gd name="T5" fmla="*/ 7 h 13"/>
                <a:gd name="T6" fmla="*/ 6 w 88"/>
                <a:gd name="T7" fmla="*/ 13 h 13"/>
                <a:gd name="T8" fmla="*/ 82 w 88"/>
                <a:gd name="T9" fmla="*/ 13 h 13"/>
                <a:gd name="T10" fmla="*/ 88 w 88"/>
                <a:gd name="T11" fmla="*/ 7 h 13"/>
                <a:gd name="T12" fmla="*/ 82 w 88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13">
                  <a:moveTo>
                    <a:pt x="82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3"/>
                    <a:pt x="0" y="7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85" y="13"/>
                    <a:pt x="88" y="10"/>
                    <a:pt x="88" y="7"/>
                  </a:cubicBezTo>
                  <a:cubicBezTo>
                    <a:pt x="88" y="3"/>
                    <a:pt x="85" y="0"/>
                    <a:pt x="82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3" name="Freeform 25">
              <a:extLst>
                <a:ext uri="{FF2B5EF4-FFF2-40B4-BE49-F238E27FC236}">
                  <a16:creationId xmlns="" xmlns:a16="http://schemas.microsoft.com/office/drawing/2014/main" id="{81EDEB15-BBEE-FCBD-7B98-E8B30B272E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0824" y="3138897"/>
              <a:ext cx="987929" cy="42477"/>
            </a:xfrm>
            <a:custGeom>
              <a:avLst/>
              <a:gdLst>
                <a:gd name="T0" fmla="*/ 297 w 303"/>
                <a:gd name="T1" fmla="*/ 0 h 13"/>
                <a:gd name="T2" fmla="*/ 6 w 303"/>
                <a:gd name="T3" fmla="*/ 0 h 13"/>
                <a:gd name="T4" fmla="*/ 0 w 303"/>
                <a:gd name="T5" fmla="*/ 7 h 13"/>
                <a:gd name="T6" fmla="*/ 6 w 303"/>
                <a:gd name="T7" fmla="*/ 13 h 13"/>
                <a:gd name="T8" fmla="*/ 297 w 303"/>
                <a:gd name="T9" fmla="*/ 13 h 13"/>
                <a:gd name="T10" fmla="*/ 303 w 303"/>
                <a:gd name="T11" fmla="*/ 7 h 13"/>
                <a:gd name="T12" fmla="*/ 297 w 303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3" h="13">
                  <a:moveTo>
                    <a:pt x="297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6" y="13"/>
                  </a:cubicBezTo>
                  <a:cubicBezTo>
                    <a:pt x="297" y="13"/>
                    <a:pt x="297" y="13"/>
                    <a:pt x="297" y="13"/>
                  </a:cubicBezTo>
                  <a:cubicBezTo>
                    <a:pt x="300" y="13"/>
                    <a:pt x="303" y="10"/>
                    <a:pt x="303" y="7"/>
                  </a:cubicBezTo>
                  <a:cubicBezTo>
                    <a:pt x="303" y="3"/>
                    <a:pt x="300" y="0"/>
                    <a:pt x="297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8" name="Freeform 26">
              <a:extLst>
                <a:ext uri="{FF2B5EF4-FFF2-40B4-BE49-F238E27FC236}">
                  <a16:creationId xmlns="" xmlns:a16="http://schemas.microsoft.com/office/drawing/2014/main" id="{2CA3045A-C10E-E0D5-6CC8-9CEB212C1C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0824" y="3243033"/>
              <a:ext cx="1342816" cy="42477"/>
            </a:xfrm>
            <a:custGeom>
              <a:avLst/>
              <a:gdLst>
                <a:gd name="T0" fmla="*/ 406 w 412"/>
                <a:gd name="T1" fmla="*/ 0 h 13"/>
                <a:gd name="T2" fmla="*/ 6 w 412"/>
                <a:gd name="T3" fmla="*/ 0 h 13"/>
                <a:gd name="T4" fmla="*/ 0 w 412"/>
                <a:gd name="T5" fmla="*/ 7 h 13"/>
                <a:gd name="T6" fmla="*/ 6 w 412"/>
                <a:gd name="T7" fmla="*/ 13 h 13"/>
                <a:gd name="T8" fmla="*/ 406 w 412"/>
                <a:gd name="T9" fmla="*/ 13 h 13"/>
                <a:gd name="T10" fmla="*/ 412 w 412"/>
                <a:gd name="T11" fmla="*/ 7 h 13"/>
                <a:gd name="T12" fmla="*/ 406 w 412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2" h="13">
                  <a:moveTo>
                    <a:pt x="406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6" y="13"/>
                  </a:cubicBezTo>
                  <a:cubicBezTo>
                    <a:pt x="406" y="13"/>
                    <a:pt x="406" y="13"/>
                    <a:pt x="406" y="13"/>
                  </a:cubicBezTo>
                  <a:cubicBezTo>
                    <a:pt x="409" y="13"/>
                    <a:pt x="412" y="10"/>
                    <a:pt x="412" y="7"/>
                  </a:cubicBezTo>
                  <a:cubicBezTo>
                    <a:pt x="412" y="3"/>
                    <a:pt x="409" y="0"/>
                    <a:pt x="406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9" name="Freeform 27">
              <a:extLst>
                <a:ext uri="{FF2B5EF4-FFF2-40B4-BE49-F238E27FC236}">
                  <a16:creationId xmlns="" xmlns:a16="http://schemas.microsoft.com/office/drawing/2014/main" id="{B860101D-65E7-F8AB-9D6B-F76F0A3633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356" y="3348541"/>
              <a:ext cx="456283" cy="41107"/>
            </a:xfrm>
            <a:custGeom>
              <a:avLst/>
              <a:gdLst>
                <a:gd name="T0" fmla="*/ 134 w 140"/>
                <a:gd name="T1" fmla="*/ 0 h 13"/>
                <a:gd name="T2" fmla="*/ 7 w 140"/>
                <a:gd name="T3" fmla="*/ 0 h 13"/>
                <a:gd name="T4" fmla="*/ 0 w 140"/>
                <a:gd name="T5" fmla="*/ 6 h 13"/>
                <a:gd name="T6" fmla="*/ 7 w 140"/>
                <a:gd name="T7" fmla="*/ 13 h 13"/>
                <a:gd name="T8" fmla="*/ 134 w 140"/>
                <a:gd name="T9" fmla="*/ 13 h 13"/>
                <a:gd name="T10" fmla="*/ 140 w 140"/>
                <a:gd name="T11" fmla="*/ 6 h 13"/>
                <a:gd name="T12" fmla="*/ 134 w 140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13">
                  <a:moveTo>
                    <a:pt x="13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134" y="13"/>
                    <a:pt x="134" y="13"/>
                    <a:pt x="134" y="13"/>
                  </a:cubicBezTo>
                  <a:cubicBezTo>
                    <a:pt x="137" y="13"/>
                    <a:pt x="140" y="10"/>
                    <a:pt x="140" y="6"/>
                  </a:cubicBezTo>
                  <a:cubicBezTo>
                    <a:pt x="140" y="3"/>
                    <a:pt x="137" y="0"/>
                    <a:pt x="134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0" name="Freeform 28">
              <a:extLst>
                <a:ext uri="{FF2B5EF4-FFF2-40B4-BE49-F238E27FC236}">
                  <a16:creationId xmlns="" xmlns:a16="http://schemas.microsoft.com/office/drawing/2014/main" id="{9B74F3B3-1831-27D0-AC8D-CBA15491DC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0824" y="3348541"/>
              <a:ext cx="824873" cy="41107"/>
            </a:xfrm>
            <a:custGeom>
              <a:avLst/>
              <a:gdLst>
                <a:gd name="T0" fmla="*/ 247 w 253"/>
                <a:gd name="T1" fmla="*/ 0 h 13"/>
                <a:gd name="T2" fmla="*/ 6 w 253"/>
                <a:gd name="T3" fmla="*/ 0 h 13"/>
                <a:gd name="T4" fmla="*/ 0 w 253"/>
                <a:gd name="T5" fmla="*/ 6 h 13"/>
                <a:gd name="T6" fmla="*/ 6 w 253"/>
                <a:gd name="T7" fmla="*/ 13 h 13"/>
                <a:gd name="T8" fmla="*/ 247 w 253"/>
                <a:gd name="T9" fmla="*/ 13 h 13"/>
                <a:gd name="T10" fmla="*/ 253 w 253"/>
                <a:gd name="T11" fmla="*/ 6 h 13"/>
                <a:gd name="T12" fmla="*/ 247 w 253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3" h="13">
                  <a:moveTo>
                    <a:pt x="247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3"/>
                    <a:pt x="6" y="13"/>
                  </a:cubicBezTo>
                  <a:cubicBezTo>
                    <a:pt x="247" y="13"/>
                    <a:pt x="247" y="13"/>
                    <a:pt x="247" y="13"/>
                  </a:cubicBezTo>
                  <a:cubicBezTo>
                    <a:pt x="251" y="13"/>
                    <a:pt x="253" y="10"/>
                    <a:pt x="253" y="6"/>
                  </a:cubicBezTo>
                  <a:cubicBezTo>
                    <a:pt x="253" y="3"/>
                    <a:pt x="251" y="0"/>
                    <a:pt x="247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Freeform 29">
              <a:extLst>
                <a:ext uri="{FF2B5EF4-FFF2-40B4-BE49-F238E27FC236}">
                  <a16:creationId xmlns="" xmlns:a16="http://schemas.microsoft.com/office/drawing/2014/main" id="{954678D7-50E9-2A35-2482-2B76007554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1073" y="3038871"/>
              <a:ext cx="912567" cy="38366"/>
            </a:xfrm>
            <a:custGeom>
              <a:avLst/>
              <a:gdLst>
                <a:gd name="T0" fmla="*/ 274 w 280"/>
                <a:gd name="T1" fmla="*/ 0 h 12"/>
                <a:gd name="T2" fmla="*/ 7 w 280"/>
                <a:gd name="T3" fmla="*/ 0 h 12"/>
                <a:gd name="T4" fmla="*/ 0 w 280"/>
                <a:gd name="T5" fmla="*/ 6 h 12"/>
                <a:gd name="T6" fmla="*/ 7 w 280"/>
                <a:gd name="T7" fmla="*/ 12 h 12"/>
                <a:gd name="T8" fmla="*/ 274 w 280"/>
                <a:gd name="T9" fmla="*/ 12 h 12"/>
                <a:gd name="T10" fmla="*/ 280 w 280"/>
                <a:gd name="T11" fmla="*/ 6 h 12"/>
                <a:gd name="T12" fmla="*/ 274 w 280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" h="12">
                  <a:moveTo>
                    <a:pt x="27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9"/>
                    <a:pt x="3" y="12"/>
                    <a:pt x="7" y="12"/>
                  </a:cubicBezTo>
                  <a:cubicBezTo>
                    <a:pt x="274" y="12"/>
                    <a:pt x="274" y="12"/>
                    <a:pt x="274" y="12"/>
                  </a:cubicBezTo>
                  <a:cubicBezTo>
                    <a:pt x="277" y="12"/>
                    <a:pt x="280" y="9"/>
                    <a:pt x="280" y="6"/>
                  </a:cubicBezTo>
                  <a:cubicBezTo>
                    <a:pt x="280" y="2"/>
                    <a:pt x="277" y="0"/>
                    <a:pt x="274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Freeform 30">
              <a:extLst>
                <a:ext uri="{FF2B5EF4-FFF2-40B4-BE49-F238E27FC236}">
                  <a16:creationId xmlns="" xmlns:a16="http://schemas.microsoft.com/office/drawing/2014/main" id="{80AE0937-7F71-D266-DB19-182203E231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0824" y="3755496"/>
              <a:ext cx="365848" cy="42477"/>
            </a:xfrm>
            <a:custGeom>
              <a:avLst/>
              <a:gdLst>
                <a:gd name="T0" fmla="*/ 106 w 112"/>
                <a:gd name="T1" fmla="*/ 0 h 13"/>
                <a:gd name="T2" fmla="*/ 6 w 112"/>
                <a:gd name="T3" fmla="*/ 0 h 13"/>
                <a:gd name="T4" fmla="*/ 0 w 112"/>
                <a:gd name="T5" fmla="*/ 7 h 13"/>
                <a:gd name="T6" fmla="*/ 6 w 112"/>
                <a:gd name="T7" fmla="*/ 13 h 13"/>
                <a:gd name="T8" fmla="*/ 106 w 112"/>
                <a:gd name="T9" fmla="*/ 13 h 13"/>
                <a:gd name="T10" fmla="*/ 112 w 112"/>
                <a:gd name="T11" fmla="*/ 7 h 13"/>
                <a:gd name="T12" fmla="*/ 106 w 112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13">
                  <a:moveTo>
                    <a:pt x="106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6" y="13"/>
                  </a:cubicBezTo>
                  <a:cubicBezTo>
                    <a:pt x="106" y="13"/>
                    <a:pt x="106" y="13"/>
                    <a:pt x="106" y="13"/>
                  </a:cubicBezTo>
                  <a:cubicBezTo>
                    <a:pt x="109" y="13"/>
                    <a:pt x="112" y="10"/>
                    <a:pt x="112" y="7"/>
                  </a:cubicBezTo>
                  <a:cubicBezTo>
                    <a:pt x="112" y="3"/>
                    <a:pt x="109" y="0"/>
                    <a:pt x="106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Freeform 31">
              <a:extLst>
                <a:ext uri="{FF2B5EF4-FFF2-40B4-BE49-F238E27FC236}">
                  <a16:creationId xmlns="" xmlns:a16="http://schemas.microsoft.com/office/drawing/2014/main" id="{1F41C59A-D5E5-576B-B4BE-39BE70A353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7263" y="3859632"/>
              <a:ext cx="286376" cy="42477"/>
            </a:xfrm>
            <a:custGeom>
              <a:avLst/>
              <a:gdLst>
                <a:gd name="T0" fmla="*/ 82 w 88"/>
                <a:gd name="T1" fmla="*/ 0 h 13"/>
                <a:gd name="T2" fmla="*/ 6 w 88"/>
                <a:gd name="T3" fmla="*/ 0 h 13"/>
                <a:gd name="T4" fmla="*/ 0 w 88"/>
                <a:gd name="T5" fmla="*/ 6 h 13"/>
                <a:gd name="T6" fmla="*/ 6 w 88"/>
                <a:gd name="T7" fmla="*/ 13 h 13"/>
                <a:gd name="T8" fmla="*/ 82 w 88"/>
                <a:gd name="T9" fmla="*/ 13 h 13"/>
                <a:gd name="T10" fmla="*/ 88 w 88"/>
                <a:gd name="T11" fmla="*/ 6 h 13"/>
                <a:gd name="T12" fmla="*/ 82 w 88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13">
                  <a:moveTo>
                    <a:pt x="82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85" y="13"/>
                    <a:pt x="88" y="10"/>
                    <a:pt x="88" y="6"/>
                  </a:cubicBezTo>
                  <a:cubicBezTo>
                    <a:pt x="88" y="3"/>
                    <a:pt x="85" y="0"/>
                    <a:pt x="82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Freeform 32">
              <a:extLst>
                <a:ext uri="{FF2B5EF4-FFF2-40B4-BE49-F238E27FC236}">
                  <a16:creationId xmlns="" xmlns:a16="http://schemas.microsoft.com/office/drawing/2014/main" id="{07804AC6-30DE-6BB9-D1A0-FBA73FB1A2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0824" y="3859632"/>
              <a:ext cx="987929" cy="42477"/>
            </a:xfrm>
            <a:custGeom>
              <a:avLst/>
              <a:gdLst>
                <a:gd name="T0" fmla="*/ 297 w 303"/>
                <a:gd name="T1" fmla="*/ 0 h 13"/>
                <a:gd name="T2" fmla="*/ 6 w 303"/>
                <a:gd name="T3" fmla="*/ 0 h 13"/>
                <a:gd name="T4" fmla="*/ 0 w 303"/>
                <a:gd name="T5" fmla="*/ 6 h 13"/>
                <a:gd name="T6" fmla="*/ 6 w 303"/>
                <a:gd name="T7" fmla="*/ 13 h 13"/>
                <a:gd name="T8" fmla="*/ 297 w 303"/>
                <a:gd name="T9" fmla="*/ 13 h 13"/>
                <a:gd name="T10" fmla="*/ 303 w 303"/>
                <a:gd name="T11" fmla="*/ 6 h 13"/>
                <a:gd name="T12" fmla="*/ 297 w 303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3" h="13">
                  <a:moveTo>
                    <a:pt x="297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3"/>
                    <a:pt x="6" y="13"/>
                  </a:cubicBezTo>
                  <a:cubicBezTo>
                    <a:pt x="297" y="13"/>
                    <a:pt x="297" y="13"/>
                    <a:pt x="297" y="13"/>
                  </a:cubicBezTo>
                  <a:cubicBezTo>
                    <a:pt x="300" y="13"/>
                    <a:pt x="303" y="10"/>
                    <a:pt x="303" y="6"/>
                  </a:cubicBezTo>
                  <a:cubicBezTo>
                    <a:pt x="303" y="3"/>
                    <a:pt x="300" y="0"/>
                    <a:pt x="297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Freeform 33">
              <a:extLst>
                <a:ext uri="{FF2B5EF4-FFF2-40B4-BE49-F238E27FC236}">
                  <a16:creationId xmlns="" xmlns:a16="http://schemas.microsoft.com/office/drawing/2014/main" id="{DFBEB9DC-2550-B092-D752-93389DCF88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0824" y="3963769"/>
              <a:ext cx="1342816" cy="38366"/>
            </a:xfrm>
            <a:custGeom>
              <a:avLst/>
              <a:gdLst>
                <a:gd name="T0" fmla="*/ 406 w 412"/>
                <a:gd name="T1" fmla="*/ 0 h 12"/>
                <a:gd name="T2" fmla="*/ 6 w 412"/>
                <a:gd name="T3" fmla="*/ 0 h 12"/>
                <a:gd name="T4" fmla="*/ 0 w 412"/>
                <a:gd name="T5" fmla="*/ 6 h 12"/>
                <a:gd name="T6" fmla="*/ 6 w 412"/>
                <a:gd name="T7" fmla="*/ 12 h 12"/>
                <a:gd name="T8" fmla="*/ 406 w 412"/>
                <a:gd name="T9" fmla="*/ 12 h 12"/>
                <a:gd name="T10" fmla="*/ 412 w 412"/>
                <a:gd name="T11" fmla="*/ 6 h 12"/>
                <a:gd name="T12" fmla="*/ 406 w 412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2" h="12">
                  <a:moveTo>
                    <a:pt x="406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2"/>
                    <a:pt x="6" y="12"/>
                  </a:cubicBezTo>
                  <a:cubicBezTo>
                    <a:pt x="406" y="12"/>
                    <a:pt x="406" y="12"/>
                    <a:pt x="406" y="12"/>
                  </a:cubicBezTo>
                  <a:cubicBezTo>
                    <a:pt x="409" y="12"/>
                    <a:pt x="412" y="10"/>
                    <a:pt x="412" y="6"/>
                  </a:cubicBezTo>
                  <a:cubicBezTo>
                    <a:pt x="412" y="3"/>
                    <a:pt x="409" y="0"/>
                    <a:pt x="406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Freeform 34">
              <a:extLst>
                <a:ext uri="{FF2B5EF4-FFF2-40B4-BE49-F238E27FC236}">
                  <a16:creationId xmlns="" xmlns:a16="http://schemas.microsoft.com/office/drawing/2014/main" id="{238CB4F6-363B-6927-4648-B35D6C38B1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356" y="4067906"/>
              <a:ext cx="456283" cy="38366"/>
            </a:xfrm>
            <a:custGeom>
              <a:avLst/>
              <a:gdLst>
                <a:gd name="T0" fmla="*/ 134 w 140"/>
                <a:gd name="T1" fmla="*/ 0 h 12"/>
                <a:gd name="T2" fmla="*/ 7 w 140"/>
                <a:gd name="T3" fmla="*/ 0 h 12"/>
                <a:gd name="T4" fmla="*/ 0 w 140"/>
                <a:gd name="T5" fmla="*/ 6 h 12"/>
                <a:gd name="T6" fmla="*/ 7 w 140"/>
                <a:gd name="T7" fmla="*/ 12 h 12"/>
                <a:gd name="T8" fmla="*/ 134 w 140"/>
                <a:gd name="T9" fmla="*/ 12 h 12"/>
                <a:gd name="T10" fmla="*/ 140 w 140"/>
                <a:gd name="T11" fmla="*/ 6 h 12"/>
                <a:gd name="T12" fmla="*/ 134 w 140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12">
                  <a:moveTo>
                    <a:pt x="13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7" y="12"/>
                  </a:cubicBezTo>
                  <a:cubicBezTo>
                    <a:pt x="134" y="12"/>
                    <a:pt x="134" y="12"/>
                    <a:pt x="134" y="12"/>
                  </a:cubicBezTo>
                  <a:cubicBezTo>
                    <a:pt x="137" y="12"/>
                    <a:pt x="140" y="9"/>
                    <a:pt x="140" y="6"/>
                  </a:cubicBezTo>
                  <a:cubicBezTo>
                    <a:pt x="140" y="3"/>
                    <a:pt x="137" y="0"/>
                    <a:pt x="134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3" name="Freeform 35">
              <a:extLst>
                <a:ext uri="{FF2B5EF4-FFF2-40B4-BE49-F238E27FC236}">
                  <a16:creationId xmlns="" xmlns:a16="http://schemas.microsoft.com/office/drawing/2014/main" id="{AE7C9302-0444-DEC8-6B9E-685E5584A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0824" y="4067906"/>
              <a:ext cx="824873" cy="38366"/>
            </a:xfrm>
            <a:custGeom>
              <a:avLst/>
              <a:gdLst>
                <a:gd name="T0" fmla="*/ 247 w 253"/>
                <a:gd name="T1" fmla="*/ 0 h 12"/>
                <a:gd name="T2" fmla="*/ 6 w 253"/>
                <a:gd name="T3" fmla="*/ 0 h 12"/>
                <a:gd name="T4" fmla="*/ 0 w 253"/>
                <a:gd name="T5" fmla="*/ 6 h 12"/>
                <a:gd name="T6" fmla="*/ 6 w 253"/>
                <a:gd name="T7" fmla="*/ 12 h 12"/>
                <a:gd name="T8" fmla="*/ 247 w 253"/>
                <a:gd name="T9" fmla="*/ 12 h 12"/>
                <a:gd name="T10" fmla="*/ 253 w 253"/>
                <a:gd name="T11" fmla="*/ 6 h 12"/>
                <a:gd name="T12" fmla="*/ 247 w 253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3" h="12">
                  <a:moveTo>
                    <a:pt x="247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247" y="12"/>
                    <a:pt x="247" y="12"/>
                    <a:pt x="247" y="12"/>
                  </a:cubicBezTo>
                  <a:cubicBezTo>
                    <a:pt x="251" y="12"/>
                    <a:pt x="253" y="9"/>
                    <a:pt x="253" y="6"/>
                  </a:cubicBezTo>
                  <a:cubicBezTo>
                    <a:pt x="253" y="3"/>
                    <a:pt x="251" y="0"/>
                    <a:pt x="247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4" name="Freeform 36">
              <a:extLst>
                <a:ext uri="{FF2B5EF4-FFF2-40B4-BE49-F238E27FC236}">
                  <a16:creationId xmlns="" xmlns:a16="http://schemas.microsoft.com/office/drawing/2014/main" id="{CDD3DF81-BC9C-7DD0-E413-F66F44EEE8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1073" y="3755496"/>
              <a:ext cx="912567" cy="42477"/>
            </a:xfrm>
            <a:custGeom>
              <a:avLst/>
              <a:gdLst>
                <a:gd name="T0" fmla="*/ 274 w 280"/>
                <a:gd name="T1" fmla="*/ 0 h 13"/>
                <a:gd name="T2" fmla="*/ 7 w 280"/>
                <a:gd name="T3" fmla="*/ 0 h 13"/>
                <a:gd name="T4" fmla="*/ 0 w 280"/>
                <a:gd name="T5" fmla="*/ 7 h 13"/>
                <a:gd name="T6" fmla="*/ 7 w 280"/>
                <a:gd name="T7" fmla="*/ 13 h 13"/>
                <a:gd name="T8" fmla="*/ 274 w 280"/>
                <a:gd name="T9" fmla="*/ 13 h 13"/>
                <a:gd name="T10" fmla="*/ 280 w 280"/>
                <a:gd name="T11" fmla="*/ 7 h 13"/>
                <a:gd name="T12" fmla="*/ 274 w 280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" h="13">
                  <a:moveTo>
                    <a:pt x="27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274" y="13"/>
                    <a:pt x="274" y="13"/>
                    <a:pt x="274" y="13"/>
                  </a:cubicBezTo>
                  <a:cubicBezTo>
                    <a:pt x="277" y="13"/>
                    <a:pt x="280" y="10"/>
                    <a:pt x="280" y="7"/>
                  </a:cubicBezTo>
                  <a:cubicBezTo>
                    <a:pt x="280" y="3"/>
                    <a:pt x="277" y="0"/>
                    <a:pt x="274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5" name="Freeform 37">
              <a:extLst>
                <a:ext uri="{FF2B5EF4-FFF2-40B4-BE49-F238E27FC236}">
                  <a16:creationId xmlns="" xmlns:a16="http://schemas.microsoft.com/office/drawing/2014/main" id="{35B83EE9-D54C-954F-A6F1-2F2F4550D2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0824" y="4487193"/>
              <a:ext cx="365848" cy="39737"/>
            </a:xfrm>
            <a:custGeom>
              <a:avLst/>
              <a:gdLst>
                <a:gd name="T0" fmla="*/ 106 w 112"/>
                <a:gd name="T1" fmla="*/ 0 h 12"/>
                <a:gd name="T2" fmla="*/ 6 w 112"/>
                <a:gd name="T3" fmla="*/ 0 h 12"/>
                <a:gd name="T4" fmla="*/ 0 w 112"/>
                <a:gd name="T5" fmla="*/ 6 h 12"/>
                <a:gd name="T6" fmla="*/ 6 w 112"/>
                <a:gd name="T7" fmla="*/ 12 h 12"/>
                <a:gd name="T8" fmla="*/ 106 w 112"/>
                <a:gd name="T9" fmla="*/ 12 h 12"/>
                <a:gd name="T10" fmla="*/ 112 w 112"/>
                <a:gd name="T11" fmla="*/ 6 h 12"/>
                <a:gd name="T12" fmla="*/ 106 w 112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12">
                  <a:moveTo>
                    <a:pt x="106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2"/>
                    <a:pt x="6" y="12"/>
                  </a:cubicBezTo>
                  <a:cubicBezTo>
                    <a:pt x="106" y="12"/>
                    <a:pt x="106" y="12"/>
                    <a:pt x="106" y="12"/>
                  </a:cubicBezTo>
                  <a:cubicBezTo>
                    <a:pt x="109" y="12"/>
                    <a:pt x="112" y="10"/>
                    <a:pt x="112" y="6"/>
                  </a:cubicBezTo>
                  <a:cubicBezTo>
                    <a:pt x="112" y="3"/>
                    <a:pt x="109" y="0"/>
                    <a:pt x="106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6" name="Freeform 38">
              <a:extLst>
                <a:ext uri="{FF2B5EF4-FFF2-40B4-BE49-F238E27FC236}">
                  <a16:creationId xmlns="" xmlns:a16="http://schemas.microsoft.com/office/drawing/2014/main" id="{5097647B-22AE-43E2-87E1-0160BA8768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7263" y="4591330"/>
              <a:ext cx="286376" cy="39737"/>
            </a:xfrm>
            <a:custGeom>
              <a:avLst/>
              <a:gdLst>
                <a:gd name="T0" fmla="*/ 82 w 88"/>
                <a:gd name="T1" fmla="*/ 0 h 12"/>
                <a:gd name="T2" fmla="*/ 6 w 88"/>
                <a:gd name="T3" fmla="*/ 0 h 12"/>
                <a:gd name="T4" fmla="*/ 0 w 88"/>
                <a:gd name="T5" fmla="*/ 6 h 12"/>
                <a:gd name="T6" fmla="*/ 6 w 88"/>
                <a:gd name="T7" fmla="*/ 12 h 12"/>
                <a:gd name="T8" fmla="*/ 82 w 88"/>
                <a:gd name="T9" fmla="*/ 12 h 12"/>
                <a:gd name="T10" fmla="*/ 88 w 88"/>
                <a:gd name="T11" fmla="*/ 6 h 12"/>
                <a:gd name="T12" fmla="*/ 82 w 88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12">
                  <a:moveTo>
                    <a:pt x="82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10"/>
                    <a:pt x="2" y="12"/>
                    <a:pt x="6" y="12"/>
                  </a:cubicBezTo>
                  <a:cubicBezTo>
                    <a:pt x="82" y="12"/>
                    <a:pt x="82" y="12"/>
                    <a:pt x="82" y="12"/>
                  </a:cubicBezTo>
                  <a:cubicBezTo>
                    <a:pt x="85" y="12"/>
                    <a:pt x="88" y="10"/>
                    <a:pt x="88" y="6"/>
                  </a:cubicBezTo>
                  <a:cubicBezTo>
                    <a:pt x="88" y="3"/>
                    <a:pt x="85" y="0"/>
                    <a:pt x="82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7" name="Freeform 39">
              <a:extLst>
                <a:ext uri="{FF2B5EF4-FFF2-40B4-BE49-F238E27FC236}">
                  <a16:creationId xmlns="" xmlns:a16="http://schemas.microsoft.com/office/drawing/2014/main" id="{1EBE47BC-4545-BAC3-B185-9706CD8BA2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0824" y="4591330"/>
              <a:ext cx="987929" cy="39737"/>
            </a:xfrm>
            <a:custGeom>
              <a:avLst/>
              <a:gdLst>
                <a:gd name="T0" fmla="*/ 297 w 303"/>
                <a:gd name="T1" fmla="*/ 0 h 12"/>
                <a:gd name="T2" fmla="*/ 6 w 303"/>
                <a:gd name="T3" fmla="*/ 0 h 12"/>
                <a:gd name="T4" fmla="*/ 0 w 303"/>
                <a:gd name="T5" fmla="*/ 6 h 12"/>
                <a:gd name="T6" fmla="*/ 6 w 303"/>
                <a:gd name="T7" fmla="*/ 12 h 12"/>
                <a:gd name="T8" fmla="*/ 297 w 303"/>
                <a:gd name="T9" fmla="*/ 12 h 12"/>
                <a:gd name="T10" fmla="*/ 303 w 303"/>
                <a:gd name="T11" fmla="*/ 6 h 12"/>
                <a:gd name="T12" fmla="*/ 297 w 303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3" h="12">
                  <a:moveTo>
                    <a:pt x="297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2"/>
                    <a:pt x="6" y="12"/>
                  </a:cubicBezTo>
                  <a:cubicBezTo>
                    <a:pt x="297" y="12"/>
                    <a:pt x="297" y="12"/>
                    <a:pt x="297" y="12"/>
                  </a:cubicBezTo>
                  <a:cubicBezTo>
                    <a:pt x="300" y="12"/>
                    <a:pt x="303" y="10"/>
                    <a:pt x="303" y="6"/>
                  </a:cubicBezTo>
                  <a:cubicBezTo>
                    <a:pt x="303" y="3"/>
                    <a:pt x="300" y="0"/>
                    <a:pt x="297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8" name="Freeform 40">
              <a:extLst>
                <a:ext uri="{FF2B5EF4-FFF2-40B4-BE49-F238E27FC236}">
                  <a16:creationId xmlns="" xmlns:a16="http://schemas.microsoft.com/office/drawing/2014/main" id="{1CEF8E70-D657-5CD0-2DE0-5D9685F0A6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0824" y="4696837"/>
              <a:ext cx="1342816" cy="38366"/>
            </a:xfrm>
            <a:custGeom>
              <a:avLst/>
              <a:gdLst>
                <a:gd name="T0" fmla="*/ 406 w 412"/>
                <a:gd name="T1" fmla="*/ 0 h 12"/>
                <a:gd name="T2" fmla="*/ 6 w 412"/>
                <a:gd name="T3" fmla="*/ 0 h 12"/>
                <a:gd name="T4" fmla="*/ 0 w 412"/>
                <a:gd name="T5" fmla="*/ 6 h 12"/>
                <a:gd name="T6" fmla="*/ 6 w 412"/>
                <a:gd name="T7" fmla="*/ 12 h 12"/>
                <a:gd name="T8" fmla="*/ 406 w 412"/>
                <a:gd name="T9" fmla="*/ 12 h 12"/>
                <a:gd name="T10" fmla="*/ 412 w 412"/>
                <a:gd name="T11" fmla="*/ 6 h 12"/>
                <a:gd name="T12" fmla="*/ 406 w 412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2" h="12">
                  <a:moveTo>
                    <a:pt x="406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406" y="12"/>
                    <a:pt x="406" y="12"/>
                    <a:pt x="406" y="12"/>
                  </a:cubicBezTo>
                  <a:cubicBezTo>
                    <a:pt x="409" y="12"/>
                    <a:pt x="412" y="9"/>
                    <a:pt x="412" y="6"/>
                  </a:cubicBezTo>
                  <a:cubicBezTo>
                    <a:pt x="412" y="2"/>
                    <a:pt x="409" y="0"/>
                    <a:pt x="406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9" name="Freeform 41">
              <a:extLst>
                <a:ext uri="{FF2B5EF4-FFF2-40B4-BE49-F238E27FC236}">
                  <a16:creationId xmlns="" xmlns:a16="http://schemas.microsoft.com/office/drawing/2014/main" id="{35372AB9-E553-2F2B-A3BA-CF0E136DE8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356" y="4796863"/>
              <a:ext cx="456283" cy="42477"/>
            </a:xfrm>
            <a:custGeom>
              <a:avLst/>
              <a:gdLst>
                <a:gd name="T0" fmla="*/ 134 w 140"/>
                <a:gd name="T1" fmla="*/ 0 h 13"/>
                <a:gd name="T2" fmla="*/ 7 w 140"/>
                <a:gd name="T3" fmla="*/ 0 h 13"/>
                <a:gd name="T4" fmla="*/ 0 w 140"/>
                <a:gd name="T5" fmla="*/ 7 h 13"/>
                <a:gd name="T6" fmla="*/ 7 w 140"/>
                <a:gd name="T7" fmla="*/ 13 h 13"/>
                <a:gd name="T8" fmla="*/ 134 w 140"/>
                <a:gd name="T9" fmla="*/ 13 h 13"/>
                <a:gd name="T10" fmla="*/ 140 w 140"/>
                <a:gd name="T11" fmla="*/ 7 h 13"/>
                <a:gd name="T12" fmla="*/ 134 w 140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13">
                  <a:moveTo>
                    <a:pt x="13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134" y="13"/>
                    <a:pt x="134" y="13"/>
                    <a:pt x="134" y="13"/>
                  </a:cubicBezTo>
                  <a:cubicBezTo>
                    <a:pt x="137" y="13"/>
                    <a:pt x="140" y="10"/>
                    <a:pt x="140" y="7"/>
                  </a:cubicBezTo>
                  <a:cubicBezTo>
                    <a:pt x="140" y="3"/>
                    <a:pt x="137" y="0"/>
                    <a:pt x="134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Freeform 42">
              <a:extLst>
                <a:ext uri="{FF2B5EF4-FFF2-40B4-BE49-F238E27FC236}">
                  <a16:creationId xmlns="" xmlns:a16="http://schemas.microsoft.com/office/drawing/2014/main" id="{DDDC944A-53FF-CDC4-F801-48DB3F90BE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0824" y="4796863"/>
              <a:ext cx="824873" cy="42477"/>
            </a:xfrm>
            <a:custGeom>
              <a:avLst/>
              <a:gdLst>
                <a:gd name="T0" fmla="*/ 247 w 253"/>
                <a:gd name="T1" fmla="*/ 0 h 13"/>
                <a:gd name="T2" fmla="*/ 6 w 253"/>
                <a:gd name="T3" fmla="*/ 0 h 13"/>
                <a:gd name="T4" fmla="*/ 0 w 253"/>
                <a:gd name="T5" fmla="*/ 7 h 13"/>
                <a:gd name="T6" fmla="*/ 6 w 253"/>
                <a:gd name="T7" fmla="*/ 13 h 13"/>
                <a:gd name="T8" fmla="*/ 247 w 253"/>
                <a:gd name="T9" fmla="*/ 13 h 13"/>
                <a:gd name="T10" fmla="*/ 253 w 253"/>
                <a:gd name="T11" fmla="*/ 7 h 13"/>
                <a:gd name="T12" fmla="*/ 247 w 253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3" h="13">
                  <a:moveTo>
                    <a:pt x="247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6" y="13"/>
                  </a:cubicBezTo>
                  <a:cubicBezTo>
                    <a:pt x="247" y="13"/>
                    <a:pt x="247" y="13"/>
                    <a:pt x="247" y="13"/>
                  </a:cubicBezTo>
                  <a:cubicBezTo>
                    <a:pt x="251" y="13"/>
                    <a:pt x="253" y="10"/>
                    <a:pt x="253" y="7"/>
                  </a:cubicBezTo>
                  <a:cubicBezTo>
                    <a:pt x="253" y="3"/>
                    <a:pt x="251" y="0"/>
                    <a:pt x="247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1" name="Freeform 43">
              <a:extLst>
                <a:ext uri="{FF2B5EF4-FFF2-40B4-BE49-F238E27FC236}">
                  <a16:creationId xmlns="" xmlns:a16="http://schemas.microsoft.com/office/drawing/2014/main" id="{216D3732-DE0D-4DF2-4EEC-0E1F3803C2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1073" y="4487193"/>
              <a:ext cx="912567" cy="39737"/>
            </a:xfrm>
            <a:custGeom>
              <a:avLst/>
              <a:gdLst>
                <a:gd name="T0" fmla="*/ 274 w 280"/>
                <a:gd name="T1" fmla="*/ 0 h 12"/>
                <a:gd name="T2" fmla="*/ 7 w 280"/>
                <a:gd name="T3" fmla="*/ 0 h 12"/>
                <a:gd name="T4" fmla="*/ 0 w 280"/>
                <a:gd name="T5" fmla="*/ 6 h 12"/>
                <a:gd name="T6" fmla="*/ 7 w 280"/>
                <a:gd name="T7" fmla="*/ 12 h 12"/>
                <a:gd name="T8" fmla="*/ 274 w 280"/>
                <a:gd name="T9" fmla="*/ 12 h 12"/>
                <a:gd name="T10" fmla="*/ 280 w 280"/>
                <a:gd name="T11" fmla="*/ 6 h 12"/>
                <a:gd name="T12" fmla="*/ 274 w 280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" h="12">
                  <a:moveTo>
                    <a:pt x="27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2"/>
                    <a:pt x="7" y="12"/>
                  </a:cubicBezTo>
                  <a:cubicBezTo>
                    <a:pt x="274" y="12"/>
                    <a:pt x="274" y="12"/>
                    <a:pt x="274" y="12"/>
                  </a:cubicBezTo>
                  <a:cubicBezTo>
                    <a:pt x="277" y="12"/>
                    <a:pt x="280" y="10"/>
                    <a:pt x="280" y="6"/>
                  </a:cubicBezTo>
                  <a:cubicBezTo>
                    <a:pt x="280" y="3"/>
                    <a:pt x="277" y="0"/>
                    <a:pt x="274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2" name="组合 161">
              <a:extLst>
                <a:ext uri="{FF2B5EF4-FFF2-40B4-BE49-F238E27FC236}">
                  <a16:creationId xmlns="" xmlns:a16="http://schemas.microsoft.com/office/drawing/2014/main" id="{ECE97997-9D81-8BC8-A72E-BC3B5F88A473}"/>
                </a:ext>
              </a:extLst>
            </p:cNvPr>
            <p:cNvGrpSpPr/>
            <p:nvPr/>
          </p:nvGrpSpPr>
          <p:grpSpPr>
            <a:xfrm>
              <a:off x="2918455" y="2174399"/>
              <a:ext cx="609531" cy="606870"/>
              <a:chOff x="7900988" y="2159000"/>
              <a:chExt cx="363537" cy="361950"/>
            </a:xfrm>
          </p:grpSpPr>
          <p:sp>
            <p:nvSpPr>
              <p:cNvPr id="166" name="Freeform 44">
                <a:extLst>
                  <a:ext uri="{FF2B5EF4-FFF2-40B4-BE49-F238E27FC236}">
                    <a16:creationId xmlns="" xmlns:a16="http://schemas.microsoft.com/office/drawing/2014/main" id="{DE02D2BC-D80E-CF1C-CF39-E197FFB153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00988" y="2159000"/>
                <a:ext cx="363537" cy="361950"/>
              </a:xfrm>
              <a:prstGeom prst="ellipse">
                <a:avLst/>
              </a:prstGeom>
              <a:solidFill>
                <a:srgbClr val="FA97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文本框 166">
                <a:extLst>
                  <a:ext uri="{FF2B5EF4-FFF2-40B4-BE49-F238E27FC236}">
                    <a16:creationId xmlns="" xmlns:a16="http://schemas.microsoft.com/office/drawing/2014/main" id="{D26DC461-E78F-2C41-00E9-AB8A7367CB0A}"/>
                  </a:ext>
                </a:extLst>
              </p:cNvPr>
              <p:cNvSpPr txBox="1"/>
              <p:nvPr/>
            </p:nvSpPr>
            <p:spPr>
              <a:xfrm>
                <a:off x="7966797" y="2224989"/>
                <a:ext cx="246928" cy="245847"/>
              </a:xfrm>
              <a:custGeom>
                <a:avLst/>
                <a:gdLst/>
                <a:ahLst/>
                <a:cxnLst/>
                <a:rect l="l" t="t" r="r" b="b"/>
                <a:pathLst>
                  <a:path w="208941" h="208026">
                    <a:moveTo>
                      <a:pt x="22632" y="11659"/>
                    </a:moveTo>
                    <a:cubicBezTo>
                      <a:pt x="26899" y="17298"/>
                      <a:pt x="31509" y="23584"/>
                      <a:pt x="36462" y="30518"/>
                    </a:cubicBezTo>
                    <a:cubicBezTo>
                      <a:pt x="41415" y="37453"/>
                      <a:pt x="46254" y="44425"/>
                      <a:pt x="50978" y="51435"/>
                    </a:cubicBezTo>
                    <a:lnTo>
                      <a:pt x="37491" y="59665"/>
                    </a:lnTo>
                    <a:cubicBezTo>
                      <a:pt x="33071" y="52959"/>
                      <a:pt x="28347" y="45987"/>
                      <a:pt x="23318" y="38748"/>
                    </a:cubicBezTo>
                    <a:cubicBezTo>
                      <a:pt x="18288" y="31509"/>
                      <a:pt x="13793" y="25299"/>
                      <a:pt x="9830" y="20117"/>
                    </a:cubicBezTo>
                    <a:close/>
                    <a:moveTo>
                      <a:pt x="58751" y="4572"/>
                    </a:moveTo>
                    <a:lnTo>
                      <a:pt x="75438" y="4572"/>
                    </a:lnTo>
                    <a:lnTo>
                      <a:pt x="75438" y="116586"/>
                    </a:lnTo>
                    <a:lnTo>
                      <a:pt x="58751" y="116586"/>
                    </a:lnTo>
                    <a:lnTo>
                      <a:pt x="58751" y="81153"/>
                    </a:lnTo>
                    <a:cubicBezTo>
                      <a:pt x="54636" y="83135"/>
                      <a:pt x="49911" y="85382"/>
                      <a:pt x="44577" y="87897"/>
                    </a:cubicBezTo>
                    <a:cubicBezTo>
                      <a:pt x="39243" y="90412"/>
                      <a:pt x="34100" y="92888"/>
                      <a:pt x="29147" y="95327"/>
                    </a:cubicBezTo>
                    <a:cubicBezTo>
                      <a:pt x="24194" y="97765"/>
                      <a:pt x="19774" y="99937"/>
                      <a:pt x="15888" y="101842"/>
                    </a:cubicBezTo>
                    <a:cubicBezTo>
                      <a:pt x="12002" y="103747"/>
                      <a:pt x="9449" y="105004"/>
                      <a:pt x="8230" y="105614"/>
                    </a:cubicBezTo>
                    <a:lnTo>
                      <a:pt x="2058" y="90069"/>
                    </a:lnTo>
                    <a:cubicBezTo>
                      <a:pt x="3734" y="89612"/>
                      <a:pt x="6973" y="88278"/>
                      <a:pt x="11773" y="86068"/>
                    </a:cubicBezTo>
                    <a:cubicBezTo>
                      <a:pt x="16574" y="83858"/>
                      <a:pt x="21870" y="81382"/>
                      <a:pt x="27661" y="78639"/>
                    </a:cubicBezTo>
                    <a:cubicBezTo>
                      <a:pt x="33452" y="75896"/>
                      <a:pt x="39205" y="73152"/>
                      <a:pt x="44920" y="70409"/>
                    </a:cubicBezTo>
                    <a:cubicBezTo>
                      <a:pt x="50635" y="67666"/>
                      <a:pt x="55245" y="65380"/>
                      <a:pt x="58751" y="63551"/>
                    </a:cubicBezTo>
                    <a:close/>
                    <a:moveTo>
                      <a:pt x="128245" y="0"/>
                    </a:moveTo>
                    <a:lnTo>
                      <a:pt x="143790" y="6401"/>
                    </a:lnTo>
                    <a:cubicBezTo>
                      <a:pt x="139827" y="13564"/>
                      <a:pt x="135789" y="20041"/>
                      <a:pt x="131674" y="25832"/>
                    </a:cubicBezTo>
                    <a:lnTo>
                      <a:pt x="201168" y="25832"/>
                    </a:lnTo>
                    <a:lnTo>
                      <a:pt x="201168" y="42977"/>
                    </a:lnTo>
                    <a:cubicBezTo>
                      <a:pt x="191720" y="58979"/>
                      <a:pt x="178499" y="72848"/>
                      <a:pt x="161506" y="84582"/>
                    </a:cubicBezTo>
                    <a:cubicBezTo>
                      <a:pt x="144514" y="96317"/>
                      <a:pt x="122835" y="106757"/>
                      <a:pt x="96470" y="115901"/>
                    </a:cubicBezTo>
                    <a:lnTo>
                      <a:pt x="113157" y="115901"/>
                    </a:lnTo>
                    <a:lnTo>
                      <a:pt x="113157" y="127559"/>
                    </a:lnTo>
                    <a:lnTo>
                      <a:pt x="113157" y="129159"/>
                    </a:lnTo>
                    <a:lnTo>
                      <a:pt x="200940" y="129159"/>
                    </a:lnTo>
                    <a:lnTo>
                      <a:pt x="200940" y="144476"/>
                    </a:lnTo>
                    <a:lnTo>
                      <a:pt x="113157" y="144476"/>
                    </a:lnTo>
                    <a:cubicBezTo>
                      <a:pt x="116358" y="149810"/>
                      <a:pt x="120587" y="154686"/>
                      <a:pt x="125845" y="159106"/>
                    </a:cubicBezTo>
                    <a:cubicBezTo>
                      <a:pt x="131103" y="163526"/>
                      <a:pt x="137618" y="167602"/>
                      <a:pt x="145390" y="171336"/>
                    </a:cubicBezTo>
                    <a:cubicBezTo>
                      <a:pt x="153162" y="175070"/>
                      <a:pt x="162268" y="178499"/>
                      <a:pt x="172708" y="181623"/>
                    </a:cubicBezTo>
                    <a:cubicBezTo>
                      <a:pt x="183147" y="184747"/>
                      <a:pt x="195225" y="187681"/>
                      <a:pt x="208941" y="190424"/>
                    </a:cubicBezTo>
                    <a:lnTo>
                      <a:pt x="201168" y="207341"/>
                    </a:lnTo>
                    <a:cubicBezTo>
                      <a:pt x="188214" y="204293"/>
                      <a:pt x="176594" y="201092"/>
                      <a:pt x="166307" y="197739"/>
                    </a:cubicBezTo>
                    <a:cubicBezTo>
                      <a:pt x="156020" y="194387"/>
                      <a:pt x="146952" y="190767"/>
                      <a:pt x="139104" y="186881"/>
                    </a:cubicBezTo>
                    <a:cubicBezTo>
                      <a:pt x="131255" y="182995"/>
                      <a:pt x="124435" y="178766"/>
                      <a:pt x="118644" y="174194"/>
                    </a:cubicBezTo>
                    <a:cubicBezTo>
                      <a:pt x="112853" y="169622"/>
                      <a:pt x="107976" y="164669"/>
                      <a:pt x="104013" y="159335"/>
                    </a:cubicBezTo>
                    <a:cubicBezTo>
                      <a:pt x="97155" y="169393"/>
                      <a:pt x="86030" y="178270"/>
                      <a:pt x="70638" y="185966"/>
                    </a:cubicBezTo>
                    <a:cubicBezTo>
                      <a:pt x="55245" y="193663"/>
                      <a:pt x="34519" y="201016"/>
                      <a:pt x="8459" y="208026"/>
                    </a:cubicBezTo>
                    <a:lnTo>
                      <a:pt x="0" y="191110"/>
                    </a:lnTo>
                    <a:cubicBezTo>
                      <a:pt x="13716" y="188062"/>
                      <a:pt x="25794" y="184862"/>
                      <a:pt x="36234" y="181509"/>
                    </a:cubicBezTo>
                    <a:cubicBezTo>
                      <a:pt x="46673" y="178156"/>
                      <a:pt x="55588" y="174575"/>
                      <a:pt x="62980" y="170765"/>
                    </a:cubicBezTo>
                    <a:cubicBezTo>
                      <a:pt x="70371" y="166955"/>
                      <a:pt x="76391" y="162878"/>
                      <a:pt x="81039" y="158534"/>
                    </a:cubicBezTo>
                    <a:cubicBezTo>
                      <a:pt x="85687" y="154191"/>
                      <a:pt x="89154" y="149505"/>
                      <a:pt x="91440" y="144476"/>
                    </a:cubicBezTo>
                    <a:lnTo>
                      <a:pt x="7773" y="144476"/>
                    </a:lnTo>
                    <a:lnTo>
                      <a:pt x="7773" y="129159"/>
                    </a:lnTo>
                    <a:lnTo>
                      <a:pt x="94869" y="129159"/>
                    </a:lnTo>
                    <a:lnTo>
                      <a:pt x="94869" y="127559"/>
                    </a:lnTo>
                    <a:lnTo>
                      <a:pt x="94869" y="115901"/>
                    </a:lnTo>
                    <a:lnTo>
                      <a:pt x="95555" y="115901"/>
                    </a:lnTo>
                    <a:lnTo>
                      <a:pt x="86868" y="102185"/>
                    </a:lnTo>
                    <a:cubicBezTo>
                      <a:pt x="111557" y="94260"/>
                      <a:pt x="131560" y="85230"/>
                      <a:pt x="146876" y="75095"/>
                    </a:cubicBezTo>
                    <a:cubicBezTo>
                      <a:pt x="162192" y="64961"/>
                      <a:pt x="173889" y="53417"/>
                      <a:pt x="181966" y="40463"/>
                    </a:cubicBezTo>
                    <a:lnTo>
                      <a:pt x="120930" y="40463"/>
                    </a:lnTo>
                    <a:cubicBezTo>
                      <a:pt x="119711" y="41987"/>
                      <a:pt x="118491" y="43434"/>
                      <a:pt x="117272" y="44806"/>
                    </a:cubicBezTo>
                    <a:cubicBezTo>
                      <a:pt x="116053" y="46178"/>
                      <a:pt x="114758" y="47549"/>
                      <a:pt x="113386" y="48921"/>
                    </a:cubicBezTo>
                    <a:cubicBezTo>
                      <a:pt x="117806" y="51969"/>
                      <a:pt x="122454" y="55245"/>
                      <a:pt x="127331" y="58751"/>
                    </a:cubicBezTo>
                    <a:cubicBezTo>
                      <a:pt x="132207" y="62256"/>
                      <a:pt x="136779" y="65532"/>
                      <a:pt x="141047" y="68580"/>
                    </a:cubicBezTo>
                    <a:lnTo>
                      <a:pt x="131674" y="79553"/>
                    </a:lnTo>
                    <a:cubicBezTo>
                      <a:pt x="128016" y="76810"/>
                      <a:pt x="123521" y="73533"/>
                      <a:pt x="118187" y="69723"/>
                    </a:cubicBezTo>
                    <a:cubicBezTo>
                      <a:pt x="112853" y="65913"/>
                      <a:pt x="107976" y="62408"/>
                      <a:pt x="103556" y="59208"/>
                    </a:cubicBezTo>
                    <a:cubicBezTo>
                      <a:pt x="98679" y="63780"/>
                      <a:pt x="93422" y="68352"/>
                      <a:pt x="87783" y="72924"/>
                    </a:cubicBezTo>
                    <a:lnTo>
                      <a:pt x="77724" y="60351"/>
                    </a:lnTo>
                    <a:cubicBezTo>
                      <a:pt x="88697" y="51664"/>
                      <a:pt x="98298" y="42215"/>
                      <a:pt x="106528" y="32004"/>
                    </a:cubicBezTo>
                    <a:cubicBezTo>
                      <a:pt x="114758" y="21794"/>
                      <a:pt x="121997" y="11126"/>
                      <a:pt x="12824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 dirty="0">
                  <a:solidFill>
                    <a:srgbClr val="2A458C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81" name="文本框 80">
              <a:extLst>
                <a:ext uri="{FF2B5EF4-FFF2-40B4-BE49-F238E27FC236}">
                  <a16:creationId xmlns="" xmlns:a16="http://schemas.microsoft.com/office/drawing/2014/main" id="{7F176389-3C55-F3D5-FF4C-867727459F6E}"/>
                </a:ext>
              </a:extLst>
            </p:cNvPr>
            <p:cNvSpPr txBox="1"/>
            <p:nvPr/>
          </p:nvSpPr>
          <p:spPr>
            <a:xfrm>
              <a:off x="3525568" y="2104581"/>
              <a:ext cx="1394780" cy="7726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400" dirty="0">
                  <a:cs typeface="+mn-ea"/>
                  <a:sym typeface="+mn-lt"/>
                </a:rPr>
                <a:t>即时</a:t>
              </a:r>
              <a:endParaRPr lang="en-US" altLang="zh-CN" sz="2400" dirty="0">
                <a:cs typeface="+mn-ea"/>
                <a:sym typeface="+mn-lt"/>
              </a:endParaRPr>
            </a:p>
            <a:p>
              <a:r>
                <a:rPr lang="zh-CN" altLang="en-US" sz="2400" dirty="0">
                  <a:cs typeface="+mn-ea"/>
                  <a:sym typeface="+mn-lt"/>
                </a:rPr>
                <a:t>奖励机制</a:t>
              </a: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="" xmlns:a16="http://schemas.microsoft.com/office/drawing/2014/main" id="{8A27D032-671A-4F79-ACB8-CB21DD4F6B56}"/>
              </a:ext>
            </a:extLst>
          </p:cNvPr>
          <p:cNvGrpSpPr/>
          <p:nvPr/>
        </p:nvGrpSpPr>
        <p:grpSpPr>
          <a:xfrm rot="10800000">
            <a:off x="7591184" y="1349363"/>
            <a:ext cx="772244" cy="4367760"/>
            <a:chOff x="3857384" y="1222363"/>
            <a:chExt cx="772244" cy="4367760"/>
          </a:xfrm>
        </p:grpSpPr>
        <p:sp>
          <p:nvSpPr>
            <p:cNvPr id="9" name="左大括号 8">
              <a:extLst>
                <a:ext uri="{FF2B5EF4-FFF2-40B4-BE49-F238E27FC236}">
                  <a16:creationId xmlns="" xmlns:a16="http://schemas.microsoft.com/office/drawing/2014/main" id="{F4C687F5-3150-1C03-1128-F16A91DE2FC9}"/>
                </a:ext>
              </a:extLst>
            </p:cNvPr>
            <p:cNvSpPr/>
            <p:nvPr/>
          </p:nvSpPr>
          <p:spPr>
            <a:xfrm>
              <a:off x="3857384" y="1222363"/>
              <a:ext cx="762029" cy="4367760"/>
            </a:xfrm>
            <a:prstGeom prst="leftBrace">
              <a:avLst>
                <a:gd name="adj1" fmla="val 114329"/>
                <a:gd name="adj2" fmla="val 50000"/>
              </a:avLst>
            </a:prstGeom>
            <a:solidFill>
              <a:srgbClr val="2A458C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8" name="左大括号 167">
              <a:extLst>
                <a:ext uri="{FF2B5EF4-FFF2-40B4-BE49-F238E27FC236}">
                  <a16:creationId xmlns="" xmlns:a16="http://schemas.microsoft.com/office/drawing/2014/main" id="{FD066FEE-FB3A-DEA5-3544-FA5E64119AD2}"/>
                </a:ext>
              </a:extLst>
            </p:cNvPr>
            <p:cNvSpPr/>
            <p:nvPr/>
          </p:nvSpPr>
          <p:spPr>
            <a:xfrm>
              <a:off x="4060440" y="1222363"/>
              <a:ext cx="569188" cy="4367760"/>
            </a:xfrm>
            <a:prstGeom prst="leftBrace">
              <a:avLst>
                <a:gd name="adj1" fmla="val 114329"/>
                <a:gd name="adj2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="" xmlns:a16="http://schemas.microsoft.com/office/drawing/2014/main" id="{77AC1384-151A-066A-C737-924303D508D2}"/>
              </a:ext>
            </a:extLst>
          </p:cNvPr>
          <p:cNvGrpSpPr/>
          <p:nvPr/>
        </p:nvGrpSpPr>
        <p:grpSpPr>
          <a:xfrm>
            <a:off x="774096" y="1436284"/>
            <a:ext cx="6822505" cy="777457"/>
            <a:chOff x="4520818" y="1204116"/>
            <a:chExt cx="6822505" cy="777457"/>
          </a:xfrm>
        </p:grpSpPr>
        <p:grpSp>
          <p:nvGrpSpPr>
            <p:cNvPr id="11" name="组合 10">
              <a:extLst>
                <a:ext uri="{FF2B5EF4-FFF2-40B4-BE49-F238E27FC236}">
                  <a16:creationId xmlns="" xmlns:a16="http://schemas.microsoft.com/office/drawing/2014/main" id="{2B5AE89D-859A-338F-075C-0F790D39460F}"/>
                </a:ext>
              </a:extLst>
            </p:cNvPr>
            <p:cNvGrpSpPr/>
            <p:nvPr/>
          </p:nvGrpSpPr>
          <p:grpSpPr>
            <a:xfrm>
              <a:off x="4520818" y="1343382"/>
              <a:ext cx="984632" cy="554864"/>
              <a:chOff x="472176" y="1354497"/>
              <a:chExt cx="826499" cy="465752"/>
            </a:xfrm>
          </p:grpSpPr>
          <p:sp>
            <p:nvSpPr>
              <p:cNvPr id="169" name="矩形: 圆角 168">
                <a:extLst>
                  <a:ext uri="{FF2B5EF4-FFF2-40B4-BE49-F238E27FC236}">
                    <a16:creationId xmlns="" xmlns:a16="http://schemas.microsoft.com/office/drawing/2014/main" id="{038214AB-CDDC-BFCF-3A99-610579237100}"/>
                  </a:ext>
                </a:extLst>
              </p:cNvPr>
              <p:cNvSpPr/>
              <p:nvPr/>
            </p:nvSpPr>
            <p:spPr>
              <a:xfrm>
                <a:off x="658809" y="1354497"/>
                <a:ext cx="453235" cy="453235"/>
              </a:xfrm>
              <a:prstGeom prst="roundRect">
                <a:avLst>
                  <a:gd name="adj" fmla="val 50000"/>
                </a:avLst>
              </a:pr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cs typeface="+mn-ea"/>
                  <a:sym typeface="+mn-lt"/>
                </a:endParaRPr>
              </a:p>
            </p:txBody>
          </p:sp>
          <p:sp>
            <p:nvSpPr>
              <p:cNvPr id="170" name="文本框 169">
                <a:extLst>
                  <a:ext uri="{FF2B5EF4-FFF2-40B4-BE49-F238E27FC236}">
                    <a16:creationId xmlns="" xmlns:a16="http://schemas.microsoft.com/office/drawing/2014/main" id="{BA9DB13B-41D0-1CB4-BEE9-3075482309FC}"/>
                  </a:ext>
                </a:extLst>
              </p:cNvPr>
              <p:cNvSpPr txBox="1"/>
              <p:nvPr/>
            </p:nvSpPr>
            <p:spPr>
              <a:xfrm>
                <a:off x="472176" y="1381059"/>
                <a:ext cx="826499" cy="4391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800" spc="-150" dirty="0">
                    <a:solidFill>
                      <a:schemeClr val="bg1"/>
                    </a:solidFill>
                    <a:cs typeface="+mn-ea"/>
                    <a:sym typeface="+mn-lt"/>
                  </a:rPr>
                  <a:t>01</a:t>
                </a:r>
                <a:endParaRPr lang="zh-CN" altLang="en-US" sz="2800" spc="-15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71" name="文本框 170">
              <a:extLst>
                <a:ext uri="{FF2B5EF4-FFF2-40B4-BE49-F238E27FC236}">
                  <a16:creationId xmlns="" xmlns:a16="http://schemas.microsoft.com/office/drawing/2014/main" id="{FD3B31F8-8A24-6765-99FF-D99494A6E222}"/>
                </a:ext>
              </a:extLst>
            </p:cNvPr>
            <p:cNvSpPr txBox="1"/>
            <p:nvPr/>
          </p:nvSpPr>
          <p:spPr>
            <a:xfrm>
              <a:off x="5413695" y="1204116"/>
              <a:ext cx="5929628" cy="7774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dirty="0">
                  <a:cs typeface="+mn-ea"/>
                  <a:sym typeface="+mn-lt"/>
                </a:rPr>
                <a:t>工作富有成效，管理创新，所领导的连锁店经济效益特别突出者（由董事会评议）。对本店有特殊贡献者；</a:t>
              </a:r>
            </a:p>
          </p:txBody>
        </p:sp>
      </p:grpSp>
      <p:grpSp>
        <p:nvGrpSpPr>
          <p:cNvPr id="172" name="组合 171">
            <a:extLst>
              <a:ext uri="{FF2B5EF4-FFF2-40B4-BE49-F238E27FC236}">
                <a16:creationId xmlns="" xmlns:a16="http://schemas.microsoft.com/office/drawing/2014/main" id="{62EF8606-A6C6-F7B5-7FA4-AD9E5D2D0753}"/>
              </a:ext>
            </a:extLst>
          </p:cNvPr>
          <p:cNvGrpSpPr/>
          <p:nvPr/>
        </p:nvGrpSpPr>
        <p:grpSpPr>
          <a:xfrm>
            <a:off x="774096" y="2585222"/>
            <a:ext cx="6822505" cy="777457"/>
            <a:chOff x="4520818" y="1204116"/>
            <a:chExt cx="6822505" cy="777457"/>
          </a:xfrm>
        </p:grpSpPr>
        <p:grpSp>
          <p:nvGrpSpPr>
            <p:cNvPr id="173" name="组合 172">
              <a:extLst>
                <a:ext uri="{FF2B5EF4-FFF2-40B4-BE49-F238E27FC236}">
                  <a16:creationId xmlns="" xmlns:a16="http://schemas.microsoft.com/office/drawing/2014/main" id="{D4C9ED90-BA1C-3A0F-9B52-E245BF98FA8B}"/>
                </a:ext>
              </a:extLst>
            </p:cNvPr>
            <p:cNvGrpSpPr/>
            <p:nvPr/>
          </p:nvGrpSpPr>
          <p:grpSpPr>
            <a:xfrm>
              <a:off x="4520818" y="1343382"/>
              <a:ext cx="984632" cy="554864"/>
              <a:chOff x="472176" y="1354497"/>
              <a:chExt cx="826499" cy="465752"/>
            </a:xfrm>
          </p:grpSpPr>
          <p:sp>
            <p:nvSpPr>
              <p:cNvPr id="175" name="矩形: 圆角 174">
                <a:extLst>
                  <a:ext uri="{FF2B5EF4-FFF2-40B4-BE49-F238E27FC236}">
                    <a16:creationId xmlns="" xmlns:a16="http://schemas.microsoft.com/office/drawing/2014/main" id="{EC6CBBD5-2C28-4099-33F1-B81BC6950DE8}"/>
                  </a:ext>
                </a:extLst>
              </p:cNvPr>
              <p:cNvSpPr/>
              <p:nvPr/>
            </p:nvSpPr>
            <p:spPr>
              <a:xfrm>
                <a:off x="658809" y="1354497"/>
                <a:ext cx="453235" cy="453235"/>
              </a:xfrm>
              <a:prstGeom prst="roundRect">
                <a:avLst>
                  <a:gd name="adj" fmla="val 50000"/>
                </a:avLst>
              </a:pr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cs typeface="+mn-ea"/>
                  <a:sym typeface="+mn-lt"/>
                </a:endParaRPr>
              </a:p>
            </p:txBody>
          </p:sp>
          <p:sp>
            <p:nvSpPr>
              <p:cNvPr id="176" name="文本框 175">
                <a:extLst>
                  <a:ext uri="{FF2B5EF4-FFF2-40B4-BE49-F238E27FC236}">
                    <a16:creationId xmlns="" xmlns:a16="http://schemas.microsoft.com/office/drawing/2014/main" id="{7D30FF98-21C7-8834-5A2E-8B678AA80236}"/>
                  </a:ext>
                </a:extLst>
              </p:cNvPr>
              <p:cNvSpPr txBox="1"/>
              <p:nvPr/>
            </p:nvSpPr>
            <p:spPr>
              <a:xfrm>
                <a:off x="472176" y="1381059"/>
                <a:ext cx="826499" cy="4391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800" spc="-150" dirty="0">
                    <a:solidFill>
                      <a:schemeClr val="bg1"/>
                    </a:solidFill>
                    <a:cs typeface="+mn-ea"/>
                    <a:sym typeface="+mn-lt"/>
                  </a:rPr>
                  <a:t>02</a:t>
                </a:r>
                <a:endParaRPr lang="zh-CN" altLang="en-US" sz="2800" spc="-15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74" name="文本框 173">
              <a:extLst>
                <a:ext uri="{FF2B5EF4-FFF2-40B4-BE49-F238E27FC236}">
                  <a16:creationId xmlns="" xmlns:a16="http://schemas.microsoft.com/office/drawing/2014/main" id="{ADAFC001-66AA-E186-F1D8-83F4AF1F522B}"/>
                </a:ext>
              </a:extLst>
            </p:cNvPr>
            <p:cNvSpPr txBox="1"/>
            <p:nvPr/>
          </p:nvSpPr>
          <p:spPr>
            <a:xfrm>
              <a:off x="5413695" y="1204116"/>
              <a:ext cx="5929628" cy="7774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dirty="0">
                  <a:cs typeface="+mn-ea"/>
                  <a:sym typeface="+mn-lt"/>
                </a:rPr>
                <a:t>积极致力于新产品的开发，其新产品被总部在连锁系统内推广，并且取得良好的效益者；</a:t>
              </a:r>
            </a:p>
          </p:txBody>
        </p:sp>
      </p:grpSp>
      <p:grpSp>
        <p:nvGrpSpPr>
          <p:cNvPr id="177" name="组合 176">
            <a:extLst>
              <a:ext uri="{FF2B5EF4-FFF2-40B4-BE49-F238E27FC236}">
                <a16:creationId xmlns="" xmlns:a16="http://schemas.microsoft.com/office/drawing/2014/main" id="{34DCE41F-9775-9600-E44B-B4FA009E6A4C}"/>
              </a:ext>
            </a:extLst>
          </p:cNvPr>
          <p:cNvGrpSpPr/>
          <p:nvPr/>
        </p:nvGrpSpPr>
        <p:grpSpPr>
          <a:xfrm>
            <a:off x="774096" y="3734160"/>
            <a:ext cx="6822505" cy="777457"/>
            <a:chOff x="4520818" y="1204116"/>
            <a:chExt cx="6822505" cy="777457"/>
          </a:xfrm>
        </p:grpSpPr>
        <p:grpSp>
          <p:nvGrpSpPr>
            <p:cNvPr id="178" name="组合 177">
              <a:extLst>
                <a:ext uri="{FF2B5EF4-FFF2-40B4-BE49-F238E27FC236}">
                  <a16:creationId xmlns="" xmlns:a16="http://schemas.microsoft.com/office/drawing/2014/main" id="{5678854B-41D9-3FC8-735C-05DE2CD8C92D}"/>
                </a:ext>
              </a:extLst>
            </p:cNvPr>
            <p:cNvGrpSpPr/>
            <p:nvPr/>
          </p:nvGrpSpPr>
          <p:grpSpPr>
            <a:xfrm>
              <a:off x="4520818" y="1343382"/>
              <a:ext cx="984632" cy="554864"/>
              <a:chOff x="472176" y="1354497"/>
              <a:chExt cx="826499" cy="465752"/>
            </a:xfrm>
          </p:grpSpPr>
          <p:sp>
            <p:nvSpPr>
              <p:cNvPr id="180" name="矩形: 圆角 179">
                <a:extLst>
                  <a:ext uri="{FF2B5EF4-FFF2-40B4-BE49-F238E27FC236}">
                    <a16:creationId xmlns="" xmlns:a16="http://schemas.microsoft.com/office/drawing/2014/main" id="{45D2505B-0192-3995-9A91-D96C04975BF2}"/>
                  </a:ext>
                </a:extLst>
              </p:cNvPr>
              <p:cNvSpPr/>
              <p:nvPr/>
            </p:nvSpPr>
            <p:spPr>
              <a:xfrm>
                <a:off x="658809" y="1354497"/>
                <a:ext cx="453235" cy="453235"/>
              </a:xfrm>
              <a:prstGeom prst="roundRect">
                <a:avLst>
                  <a:gd name="adj" fmla="val 50000"/>
                </a:avLst>
              </a:pr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cs typeface="+mn-ea"/>
                  <a:sym typeface="+mn-lt"/>
                </a:endParaRPr>
              </a:p>
            </p:txBody>
          </p:sp>
          <p:sp>
            <p:nvSpPr>
              <p:cNvPr id="181" name="文本框 180">
                <a:extLst>
                  <a:ext uri="{FF2B5EF4-FFF2-40B4-BE49-F238E27FC236}">
                    <a16:creationId xmlns="" xmlns:a16="http://schemas.microsoft.com/office/drawing/2014/main" id="{FE5F5046-6E4F-72F7-D392-D7AEB642C213}"/>
                  </a:ext>
                </a:extLst>
              </p:cNvPr>
              <p:cNvSpPr txBox="1"/>
              <p:nvPr/>
            </p:nvSpPr>
            <p:spPr>
              <a:xfrm>
                <a:off x="472176" y="1381059"/>
                <a:ext cx="826499" cy="4391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800" spc="-150" dirty="0">
                    <a:solidFill>
                      <a:schemeClr val="bg1"/>
                    </a:solidFill>
                    <a:cs typeface="+mn-ea"/>
                    <a:sym typeface="+mn-lt"/>
                  </a:rPr>
                  <a:t>03</a:t>
                </a:r>
                <a:endParaRPr lang="zh-CN" altLang="en-US" sz="2800" spc="-15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79" name="文本框 178">
              <a:extLst>
                <a:ext uri="{FF2B5EF4-FFF2-40B4-BE49-F238E27FC236}">
                  <a16:creationId xmlns="" xmlns:a16="http://schemas.microsoft.com/office/drawing/2014/main" id="{14D19077-EE98-6866-9B5E-28030CEB9FFD}"/>
                </a:ext>
              </a:extLst>
            </p:cNvPr>
            <p:cNvSpPr txBox="1"/>
            <p:nvPr/>
          </p:nvSpPr>
          <p:spPr>
            <a:xfrm>
              <a:off x="5413695" y="1204116"/>
              <a:ext cx="5929628" cy="7774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dirty="0">
                  <a:cs typeface="+mn-ea"/>
                  <a:sym typeface="+mn-lt"/>
                </a:rPr>
                <a:t>在经营管理中，对本店节省成本、提高效率成绩显著者（毛利提高并稳定在</a:t>
              </a:r>
              <a:r>
                <a:rPr lang="en-US" altLang="zh-CN" dirty="0">
                  <a:cs typeface="+mn-ea"/>
                  <a:sym typeface="+mn-lt"/>
                </a:rPr>
                <a:t>1.5%</a:t>
              </a:r>
              <a:r>
                <a:rPr lang="zh-CN" altLang="en-US" dirty="0">
                  <a:cs typeface="+mn-ea"/>
                  <a:sym typeface="+mn-lt"/>
                </a:rPr>
                <a:t>以上，考核期三个月）。</a:t>
              </a:r>
            </a:p>
          </p:txBody>
        </p:sp>
      </p:grpSp>
      <p:grpSp>
        <p:nvGrpSpPr>
          <p:cNvPr id="182" name="组合 181">
            <a:extLst>
              <a:ext uri="{FF2B5EF4-FFF2-40B4-BE49-F238E27FC236}">
                <a16:creationId xmlns="" xmlns:a16="http://schemas.microsoft.com/office/drawing/2014/main" id="{3F3DD022-3169-03A0-4A16-EDBBE75A99C9}"/>
              </a:ext>
            </a:extLst>
          </p:cNvPr>
          <p:cNvGrpSpPr/>
          <p:nvPr/>
        </p:nvGrpSpPr>
        <p:grpSpPr>
          <a:xfrm>
            <a:off x="774096" y="4883097"/>
            <a:ext cx="6822505" cy="777457"/>
            <a:chOff x="4520818" y="1204116"/>
            <a:chExt cx="6822505" cy="777457"/>
          </a:xfrm>
        </p:grpSpPr>
        <p:grpSp>
          <p:nvGrpSpPr>
            <p:cNvPr id="183" name="组合 182">
              <a:extLst>
                <a:ext uri="{FF2B5EF4-FFF2-40B4-BE49-F238E27FC236}">
                  <a16:creationId xmlns="" xmlns:a16="http://schemas.microsoft.com/office/drawing/2014/main" id="{6A1F4076-7E34-9C82-0325-A926E442B152}"/>
                </a:ext>
              </a:extLst>
            </p:cNvPr>
            <p:cNvGrpSpPr/>
            <p:nvPr/>
          </p:nvGrpSpPr>
          <p:grpSpPr>
            <a:xfrm>
              <a:off x="4520818" y="1343382"/>
              <a:ext cx="984632" cy="554864"/>
              <a:chOff x="472176" y="1354497"/>
              <a:chExt cx="826499" cy="465752"/>
            </a:xfrm>
          </p:grpSpPr>
          <p:sp>
            <p:nvSpPr>
              <p:cNvPr id="185" name="矩形: 圆角 184">
                <a:extLst>
                  <a:ext uri="{FF2B5EF4-FFF2-40B4-BE49-F238E27FC236}">
                    <a16:creationId xmlns="" xmlns:a16="http://schemas.microsoft.com/office/drawing/2014/main" id="{5DF22ABB-35B3-8AC3-6056-16E3440D1572}"/>
                  </a:ext>
                </a:extLst>
              </p:cNvPr>
              <p:cNvSpPr/>
              <p:nvPr/>
            </p:nvSpPr>
            <p:spPr>
              <a:xfrm>
                <a:off x="658809" y="1354497"/>
                <a:ext cx="453235" cy="453235"/>
              </a:xfrm>
              <a:prstGeom prst="roundRect">
                <a:avLst>
                  <a:gd name="adj" fmla="val 50000"/>
                </a:avLst>
              </a:pr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cs typeface="+mn-ea"/>
                  <a:sym typeface="+mn-lt"/>
                </a:endParaRPr>
              </a:p>
            </p:txBody>
          </p:sp>
          <p:sp>
            <p:nvSpPr>
              <p:cNvPr id="186" name="文本框 185">
                <a:extLst>
                  <a:ext uri="{FF2B5EF4-FFF2-40B4-BE49-F238E27FC236}">
                    <a16:creationId xmlns="" xmlns:a16="http://schemas.microsoft.com/office/drawing/2014/main" id="{BE076D25-928E-EF7A-3EF5-8D2A7F626550}"/>
                  </a:ext>
                </a:extLst>
              </p:cNvPr>
              <p:cNvSpPr txBox="1"/>
              <p:nvPr/>
            </p:nvSpPr>
            <p:spPr>
              <a:xfrm>
                <a:off x="472176" y="1381059"/>
                <a:ext cx="826499" cy="4391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800" spc="-150" dirty="0">
                    <a:solidFill>
                      <a:schemeClr val="bg1"/>
                    </a:solidFill>
                    <a:cs typeface="+mn-ea"/>
                    <a:sym typeface="+mn-lt"/>
                  </a:rPr>
                  <a:t>04</a:t>
                </a:r>
                <a:endParaRPr lang="zh-CN" altLang="en-US" sz="2800" spc="-15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84" name="文本框 183">
              <a:extLst>
                <a:ext uri="{FF2B5EF4-FFF2-40B4-BE49-F238E27FC236}">
                  <a16:creationId xmlns="" xmlns:a16="http://schemas.microsoft.com/office/drawing/2014/main" id="{53B0C564-1CF7-B6FC-3352-A005808B2917}"/>
                </a:ext>
              </a:extLst>
            </p:cNvPr>
            <p:cNvSpPr txBox="1"/>
            <p:nvPr/>
          </p:nvSpPr>
          <p:spPr>
            <a:xfrm>
              <a:off x="5413695" y="1204116"/>
              <a:ext cx="5929628" cy="7774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dirty="0">
                  <a:cs typeface="+mn-ea"/>
                  <a:sym typeface="+mn-lt"/>
                </a:rPr>
                <a:t>提出的营销策划建议、方案被老船王总部采纳并推广者：经考核后确定的其它具体项目。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331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1" y="183431"/>
            <a:ext cx="3201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基本制度规范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E561799B-A136-B2C4-962D-802B2028259B}"/>
              </a:ext>
            </a:extLst>
          </p:cNvPr>
          <p:cNvGrpSpPr/>
          <p:nvPr/>
        </p:nvGrpSpPr>
        <p:grpSpPr>
          <a:xfrm>
            <a:off x="3360881" y="253915"/>
            <a:ext cx="3440762" cy="400110"/>
            <a:chOff x="3360881" y="253915"/>
            <a:chExt cx="3440762" cy="400110"/>
          </a:xfrm>
        </p:grpSpPr>
        <p:sp>
          <p:nvSpPr>
            <p:cNvPr id="4" name="文本框 3">
              <a:extLst>
                <a:ext uri="{FF2B5EF4-FFF2-40B4-BE49-F238E27FC236}">
                  <a16:creationId xmlns="" xmlns:a16="http://schemas.microsoft.com/office/drawing/2014/main" id="{C7C049CA-D394-9908-9EB4-40F8F2656B3B}"/>
                </a:ext>
              </a:extLst>
            </p:cNvPr>
            <p:cNvSpPr txBox="1"/>
            <p:nvPr/>
          </p:nvSpPr>
          <p:spPr>
            <a:xfrm>
              <a:off x="4096543" y="253915"/>
              <a:ext cx="27051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000" dirty="0">
                  <a:cs typeface="+mn-ea"/>
                  <a:sym typeface="+mn-lt"/>
                </a:rPr>
                <a:t>月度考评激励机制</a:t>
              </a:r>
            </a:p>
          </p:txBody>
        </p:sp>
        <p:sp>
          <p:nvSpPr>
            <p:cNvPr id="3" name="矩形: 圆角 2">
              <a:extLst>
                <a:ext uri="{FF2B5EF4-FFF2-40B4-BE49-F238E27FC236}">
                  <a16:creationId xmlns="" xmlns:a16="http://schemas.microsoft.com/office/drawing/2014/main" id="{630698A2-06A3-FA6A-A28D-BC3FF9136C14}"/>
                </a:ext>
              </a:extLst>
            </p:cNvPr>
            <p:cNvSpPr/>
            <p:nvPr/>
          </p:nvSpPr>
          <p:spPr>
            <a:xfrm>
              <a:off x="3360881" y="295275"/>
              <a:ext cx="621362" cy="288266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="" xmlns:a16="http://schemas.microsoft.com/office/drawing/2014/main" id="{7B264E50-1E95-833D-2BFC-878C72DE9F13}"/>
                </a:ext>
              </a:extLst>
            </p:cNvPr>
            <p:cNvSpPr txBox="1"/>
            <p:nvPr/>
          </p:nvSpPr>
          <p:spPr>
            <a:xfrm>
              <a:off x="3412474" y="253915"/>
              <a:ext cx="68406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4.6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文本框 21">
            <a:extLst>
              <a:ext uri="{FF2B5EF4-FFF2-40B4-BE49-F238E27FC236}">
                <a16:creationId xmlns="" xmlns:a16="http://schemas.microsoft.com/office/drawing/2014/main" id="{49CA7685-9C15-53B1-8052-FD6601E1F9AF}"/>
              </a:ext>
            </a:extLst>
          </p:cNvPr>
          <p:cNvSpPr txBox="1"/>
          <p:nvPr/>
        </p:nvSpPr>
        <p:spPr>
          <a:xfrm>
            <a:off x="3478530" y="-1601673"/>
            <a:ext cx="94983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zh-CN" dirty="0">
              <a:cs typeface="+mn-ea"/>
              <a:sym typeface="+mn-lt"/>
            </a:endParaRPr>
          </a:p>
          <a:p>
            <a:endParaRPr lang="en-US" altLang="zh-CN" dirty="0">
              <a:cs typeface="+mn-ea"/>
              <a:sym typeface="+mn-lt"/>
            </a:endParaRPr>
          </a:p>
          <a:p>
            <a:endParaRPr lang="zh-CN" altLang="en-US" dirty="0">
              <a:cs typeface="+mn-ea"/>
              <a:sym typeface="+mn-lt"/>
            </a:endParaRPr>
          </a:p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E5616608-BF4F-AA22-8434-E8DB679A3DF5}"/>
              </a:ext>
            </a:extLst>
          </p:cNvPr>
          <p:cNvSpPr txBox="1"/>
          <p:nvPr/>
        </p:nvSpPr>
        <p:spPr>
          <a:xfrm>
            <a:off x="2851150" y="992578"/>
            <a:ext cx="64897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rgbClr val="2A458C"/>
                </a:solidFill>
                <a:cs typeface="+mn-ea"/>
                <a:sym typeface="+mn-lt"/>
              </a:rPr>
              <a:t>每月考评一次，具体考评内容见考评表。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="" xmlns:a16="http://schemas.microsoft.com/office/drawing/2014/main" id="{3B0E8D6E-9484-B139-9D7A-7B764719D86F}"/>
              </a:ext>
            </a:extLst>
          </p:cNvPr>
          <p:cNvGrpSpPr/>
          <p:nvPr/>
        </p:nvGrpSpPr>
        <p:grpSpPr>
          <a:xfrm>
            <a:off x="469047" y="4706410"/>
            <a:ext cx="3496645" cy="1416108"/>
            <a:chOff x="360739" y="1726649"/>
            <a:chExt cx="3713480" cy="1416108"/>
          </a:xfrm>
        </p:grpSpPr>
        <p:sp>
          <p:nvSpPr>
            <p:cNvPr id="14" name="矩形 13">
              <a:extLst>
                <a:ext uri="{FF2B5EF4-FFF2-40B4-BE49-F238E27FC236}">
                  <a16:creationId xmlns="" xmlns:a16="http://schemas.microsoft.com/office/drawing/2014/main" id="{532E3BD6-F9AE-7D0F-8967-056A7CECB4E3}"/>
                </a:ext>
              </a:extLst>
            </p:cNvPr>
            <p:cNvSpPr/>
            <p:nvPr/>
          </p:nvSpPr>
          <p:spPr>
            <a:xfrm>
              <a:off x="360739" y="1726649"/>
              <a:ext cx="3713480" cy="1416108"/>
            </a:xfrm>
            <a:prstGeom prst="rect">
              <a:avLst/>
            </a:prstGeom>
            <a:solidFill>
              <a:srgbClr val="EFF3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0" name="组合 9">
              <a:extLst>
                <a:ext uri="{FF2B5EF4-FFF2-40B4-BE49-F238E27FC236}">
                  <a16:creationId xmlns="" xmlns:a16="http://schemas.microsoft.com/office/drawing/2014/main" id="{347F238C-D16B-4F12-4471-C067B3F0E442}"/>
                </a:ext>
              </a:extLst>
            </p:cNvPr>
            <p:cNvGrpSpPr/>
            <p:nvPr/>
          </p:nvGrpSpPr>
          <p:grpSpPr>
            <a:xfrm>
              <a:off x="980987" y="1934745"/>
              <a:ext cx="2472985" cy="883443"/>
              <a:chOff x="655781" y="2424113"/>
              <a:chExt cx="2472985" cy="883443"/>
            </a:xfrm>
          </p:grpSpPr>
          <p:sp>
            <p:nvSpPr>
              <p:cNvPr id="11" name="矩形: 圆角 10">
                <a:extLst>
                  <a:ext uri="{FF2B5EF4-FFF2-40B4-BE49-F238E27FC236}">
                    <a16:creationId xmlns="" xmlns:a16="http://schemas.microsoft.com/office/drawing/2014/main" id="{25F1FF8C-2EC0-B5E2-515A-D345043CE046}"/>
                  </a:ext>
                </a:extLst>
              </p:cNvPr>
              <p:cNvSpPr/>
              <p:nvPr/>
            </p:nvSpPr>
            <p:spPr>
              <a:xfrm>
                <a:off x="837138" y="2424113"/>
                <a:ext cx="2017647" cy="484185"/>
              </a:xfrm>
              <a:prstGeom prst="roundRect">
                <a:avLst>
                  <a:gd name="adj" fmla="val 50000"/>
                </a:avLst>
              </a:pr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cs typeface="+mn-ea"/>
                  <a:sym typeface="+mn-lt"/>
                </a:endParaRPr>
              </a:p>
            </p:txBody>
          </p:sp>
          <p:sp>
            <p:nvSpPr>
              <p:cNvPr id="12" name="文本框 11">
                <a:extLst>
                  <a:ext uri="{FF2B5EF4-FFF2-40B4-BE49-F238E27FC236}">
                    <a16:creationId xmlns="" xmlns:a16="http://schemas.microsoft.com/office/drawing/2014/main" id="{E667EAE1-7C57-C496-FA01-7AB4F1EA29E4}"/>
                  </a:ext>
                </a:extLst>
              </p:cNvPr>
              <p:cNvSpPr txBox="1"/>
              <p:nvPr/>
            </p:nvSpPr>
            <p:spPr>
              <a:xfrm>
                <a:off x="655781" y="2999779"/>
                <a:ext cx="2472985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1400" dirty="0">
                    <a:cs typeface="+mn-ea"/>
                    <a:sym typeface="+mn-lt"/>
                  </a:rPr>
                  <a:t>各个部门参与统一透明考核</a:t>
                </a: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="" xmlns:a16="http://schemas.microsoft.com/office/drawing/2014/main" id="{629ABC70-DFC4-AFA6-058F-20BD536479C6}"/>
                  </a:ext>
                </a:extLst>
              </p:cNvPr>
              <p:cNvSpPr txBox="1"/>
              <p:nvPr/>
            </p:nvSpPr>
            <p:spPr>
              <a:xfrm>
                <a:off x="1194980" y="2476247"/>
                <a:ext cx="134820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2000" dirty="0">
                    <a:solidFill>
                      <a:schemeClr val="bg1"/>
                    </a:solidFill>
                    <a:cs typeface="+mn-ea"/>
                    <a:sym typeface="+mn-lt"/>
                  </a:rPr>
                  <a:t>考评单位</a:t>
                </a:r>
                <a:endParaRPr lang="en-US" altLang="zh-CN" sz="20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6" name="组合 15">
            <a:extLst>
              <a:ext uri="{FF2B5EF4-FFF2-40B4-BE49-F238E27FC236}">
                <a16:creationId xmlns="" xmlns:a16="http://schemas.microsoft.com/office/drawing/2014/main" id="{630E8E0B-35F4-B17C-6866-B009A62443FB}"/>
              </a:ext>
            </a:extLst>
          </p:cNvPr>
          <p:cNvGrpSpPr/>
          <p:nvPr/>
        </p:nvGrpSpPr>
        <p:grpSpPr>
          <a:xfrm>
            <a:off x="4302639" y="4706410"/>
            <a:ext cx="3496645" cy="1416108"/>
            <a:chOff x="360739" y="1726649"/>
            <a:chExt cx="3713480" cy="1416108"/>
          </a:xfrm>
        </p:grpSpPr>
        <p:sp>
          <p:nvSpPr>
            <p:cNvPr id="17" name="矩形 16">
              <a:extLst>
                <a:ext uri="{FF2B5EF4-FFF2-40B4-BE49-F238E27FC236}">
                  <a16:creationId xmlns="" xmlns:a16="http://schemas.microsoft.com/office/drawing/2014/main" id="{F58A5EC0-1646-D375-239A-151C99770282}"/>
                </a:ext>
              </a:extLst>
            </p:cNvPr>
            <p:cNvSpPr/>
            <p:nvPr/>
          </p:nvSpPr>
          <p:spPr>
            <a:xfrm>
              <a:off x="360739" y="1726649"/>
              <a:ext cx="3713480" cy="1416108"/>
            </a:xfrm>
            <a:prstGeom prst="rect">
              <a:avLst/>
            </a:prstGeom>
            <a:solidFill>
              <a:srgbClr val="EFF3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8" name="组合 17">
              <a:extLst>
                <a:ext uri="{FF2B5EF4-FFF2-40B4-BE49-F238E27FC236}">
                  <a16:creationId xmlns="" xmlns:a16="http://schemas.microsoft.com/office/drawing/2014/main" id="{88334D97-8B51-8457-2479-E0D9BCD8B525}"/>
                </a:ext>
              </a:extLst>
            </p:cNvPr>
            <p:cNvGrpSpPr/>
            <p:nvPr/>
          </p:nvGrpSpPr>
          <p:grpSpPr>
            <a:xfrm>
              <a:off x="980987" y="1934745"/>
              <a:ext cx="2472985" cy="883443"/>
              <a:chOff x="655781" y="2424113"/>
              <a:chExt cx="2472985" cy="883443"/>
            </a:xfrm>
          </p:grpSpPr>
          <p:sp>
            <p:nvSpPr>
              <p:cNvPr id="19" name="矩形: 圆角 18">
                <a:extLst>
                  <a:ext uri="{FF2B5EF4-FFF2-40B4-BE49-F238E27FC236}">
                    <a16:creationId xmlns="" xmlns:a16="http://schemas.microsoft.com/office/drawing/2014/main" id="{29AFBA8A-E114-E936-C939-B4641EF14DD2}"/>
                  </a:ext>
                </a:extLst>
              </p:cNvPr>
              <p:cNvSpPr/>
              <p:nvPr/>
            </p:nvSpPr>
            <p:spPr>
              <a:xfrm>
                <a:off x="837138" y="2424113"/>
                <a:ext cx="2017647" cy="484185"/>
              </a:xfrm>
              <a:prstGeom prst="roundRect">
                <a:avLst>
                  <a:gd name="adj" fmla="val 50000"/>
                </a:avLst>
              </a:pr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cs typeface="+mn-ea"/>
                  <a:sym typeface="+mn-lt"/>
                </a:endParaRPr>
              </a:p>
            </p:txBody>
          </p:sp>
          <p:sp>
            <p:nvSpPr>
              <p:cNvPr id="20" name="文本框 19">
                <a:extLst>
                  <a:ext uri="{FF2B5EF4-FFF2-40B4-BE49-F238E27FC236}">
                    <a16:creationId xmlns="" xmlns:a16="http://schemas.microsoft.com/office/drawing/2014/main" id="{E18718F9-DF31-D7E9-B9D2-72643C506F38}"/>
                  </a:ext>
                </a:extLst>
              </p:cNvPr>
              <p:cNvSpPr txBox="1"/>
              <p:nvPr/>
            </p:nvSpPr>
            <p:spPr>
              <a:xfrm>
                <a:off x="655781" y="2999779"/>
                <a:ext cx="2472985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1400" dirty="0">
                    <a:cs typeface="+mn-ea"/>
                    <a:sym typeface="+mn-lt"/>
                  </a:rPr>
                  <a:t>工作小组、个人评比</a:t>
                </a:r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="" xmlns:a16="http://schemas.microsoft.com/office/drawing/2014/main" id="{72044FF5-B429-6331-1803-D0B8B51CB559}"/>
                  </a:ext>
                </a:extLst>
              </p:cNvPr>
              <p:cNvSpPr txBox="1"/>
              <p:nvPr/>
            </p:nvSpPr>
            <p:spPr>
              <a:xfrm>
                <a:off x="1110202" y="2476247"/>
                <a:ext cx="165980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2000" dirty="0">
                    <a:solidFill>
                      <a:schemeClr val="bg1"/>
                    </a:solidFill>
                    <a:cs typeface="+mn-ea"/>
                    <a:sym typeface="+mn-lt"/>
                  </a:rPr>
                  <a:t>被考评对象</a:t>
                </a:r>
                <a:endParaRPr lang="en-US" altLang="zh-CN" sz="20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3" name="组合 22">
            <a:extLst>
              <a:ext uri="{FF2B5EF4-FFF2-40B4-BE49-F238E27FC236}">
                <a16:creationId xmlns="" xmlns:a16="http://schemas.microsoft.com/office/drawing/2014/main" id="{2AF5A9F6-62F3-82A9-1367-6E18788B8EBB}"/>
              </a:ext>
            </a:extLst>
          </p:cNvPr>
          <p:cNvGrpSpPr/>
          <p:nvPr/>
        </p:nvGrpSpPr>
        <p:grpSpPr>
          <a:xfrm>
            <a:off x="8136231" y="4706410"/>
            <a:ext cx="3496645" cy="1416108"/>
            <a:chOff x="360739" y="1726649"/>
            <a:chExt cx="3713480" cy="1416108"/>
          </a:xfrm>
        </p:grpSpPr>
        <p:sp>
          <p:nvSpPr>
            <p:cNvPr id="24" name="矩形 23">
              <a:extLst>
                <a:ext uri="{FF2B5EF4-FFF2-40B4-BE49-F238E27FC236}">
                  <a16:creationId xmlns="" xmlns:a16="http://schemas.microsoft.com/office/drawing/2014/main" id="{D6FF68F8-CBDA-5DFA-C189-5FFF730139B3}"/>
                </a:ext>
              </a:extLst>
            </p:cNvPr>
            <p:cNvSpPr/>
            <p:nvPr/>
          </p:nvSpPr>
          <p:spPr>
            <a:xfrm>
              <a:off x="360739" y="1726649"/>
              <a:ext cx="3713480" cy="1416108"/>
            </a:xfrm>
            <a:prstGeom prst="rect">
              <a:avLst/>
            </a:prstGeom>
            <a:solidFill>
              <a:srgbClr val="EFF3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5" name="组合 24">
              <a:extLst>
                <a:ext uri="{FF2B5EF4-FFF2-40B4-BE49-F238E27FC236}">
                  <a16:creationId xmlns="" xmlns:a16="http://schemas.microsoft.com/office/drawing/2014/main" id="{7652F313-EE93-A98B-55F0-224BD2BEA3C7}"/>
                </a:ext>
              </a:extLst>
            </p:cNvPr>
            <p:cNvGrpSpPr/>
            <p:nvPr/>
          </p:nvGrpSpPr>
          <p:grpSpPr>
            <a:xfrm>
              <a:off x="980987" y="1934745"/>
              <a:ext cx="2472985" cy="1098886"/>
              <a:chOff x="655781" y="2424113"/>
              <a:chExt cx="2472985" cy="1098886"/>
            </a:xfrm>
          </p:grpSpPr>
          <p:sp>
            <p:nvSpPr>
              <p:cNvPr id="26" name="矩形: 圆角 25">
                <a:extLst>
                  <a:ext uri="{FF2B5EF4-FFF2-40B4-BE49-F238E27FC236}">
                    <a16:creationId xmlns="" xmlns:a16="http://schemas.microsoft.com/office/drawing/2014/main" id="{0C938A73-D67B-FB53-C69B-DDE01BBBDC10}"/>
                  </a:ext>
                </a:extLst>
              </p:cNvPr>
              <p:cNvSpPr/>
              <p:nvPr/>
            </p:nvSpPr>
            <p:spPr>
              <a:xfrm>
                <a:off x="837138" y="2424113"/>
                <a:ext cx="2017647" cy="484185"/>
              </a:xfrm>
              <a:prstGeom prst="roundRect">
                <a:avLst>
                  <a:gd name="adj" fmla="val 50000"/>
                </a:avLst>
              </a:pr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cs typeface="+mn-ea"/>
                  <a:sym typeface="+mn-lt"/>
                </a:endParaRPr>
              </a:p>
            </p:txBody>
          </p:sp>
          <p:sp>
            <p:nvSpPr>
              <p:cNvPr id="27" name="文本框 26">
                <a:extLst>
                  <a:ext uri="{FF2B5EF4-FFF2-40B4-BE49-F238E27FC236}">
                    <a16:creationId xmlns="" xmlns:a16="http://schemas.microsoft.com/office/drawing/2014/main" id="{D263A44A-F267-ADAE-F65D-4CDE9C070696}"/>
                  </a:ext>
                </a:extLst>
              </p:cNvPr>
              <p:cNvSpPr txBox="1"/>
              <p:nvPr/>
            </p:nvSpPr>
            <p:spPr>
              <a:xfrm>
                <a:off x="655781" y="2999779"/>
                <a:ext cx="2472985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1400" dirty="0">
                    <a:cs typeface="+mn-ea"/>
                    <a:sym typeface="+mn-lt"/>
                  </a:rPr>
                  <a:t>次月</a:t>
                </a:r>
                <a:r>
                  <a:rPr lang="en-US" altLang="zh-CN" sz="1400" dirty="0">
                    <a:cs typeface="+mn-ea"/>
                    <a:sym typeface="+mn-lt"/>
                  </a:rPr>
                  <a:t>10</a:t>
                </a:r>
                <a:r>
                  <a:rPr lang="zh-CN" altLang="en-US" sz="1400" dirty="0">
                    <a:cs typeface="+mn-ea"/>
                    <a:sym typeface="+mn-lt"/>
                  </a:rPr>
                  <a:t>号前兑现上月奖励情况（年度奖励除外）</a:t>
                </a:r>
              </a:p>
            </p:txBody>
          </p:sp>
          <p:sp>
            <p:nvSpPr>
              <p:cNvPr id="28" name="文本框 27">
                <a:extLst>
                  <a:ext uri="{FF2B5EF4-FFF2-40B4-BE49-F238E27FC236}">
                    <a16:creationId xmlns="" xmlns:a16="http://schemas.microsoft.com/office/drawing/2014/main" id="{92247CB5-C257-9850-F977-58727E9ADD23}"/>
                  </a:ext>
                </a:extLst>
              </p:cNvPr>
              <p:cNvSpPr txBox="1"/>
              <p:nvPr/>
            </p:nvSpPr>
            <p:spPr>
              <a:xfrm>
                <a:off x="1025425" y="2476247"/>
                <a:ext cx="165980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2000" dirty="0">
                    <a:solidFill>
                      <a:schemeClr val="bg1"/>
                    </a:solidFill>
                    <a:cs typeface="+mn-ea"/>
                    <a:sym typeface="+mn-lt"/>
                  </a:rPr>
                  <a:t>考评结果</a:t>
                </a:r>
                <a:endParaRPr lang="en-US" altLang="zh-CN" sz="20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aphicFrame>
        <p:nvGraphicFramePr>
          <p:cNvPr id="30" name="表格 30">
            <a:extLst>
              <a:ext uri="{FF2B5EF4-FFF2-40B4-BE49-F238E27FC236}">
                <a16:creationId xmlns="" xmlns:a16="http://schemas.microsoft.com/office/drawing/2014/main" id="{F4FBB50B-07D1-701B-85D8-F842FDB899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247668"/>
              </p:ext>
            </p:extLst>
          </p:nvPr>
        </p:nvGraphicFramePr>
        <p:xfrm>
          <a:off x="514120" y="2550003"/>
          <a:ext cx="1111875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6252">
                  <a:extLst>
                    <a:ext uri="{9D8B030D-6E8A-4147-A177-3AD203B41FA5}">
                      <a16:colId xmlns="" xmlns:a16="http://schemas.microsoft.com/office/drawing/2014/main" val="3364837673"/>
                    </a:ext>
                  </a:extLst>
                </a:gridCol>
                <a:gridCol w="3706252">
                  <a:extLst>
                    <a:ext uri="{9D8B030D-6E8A-4147-A177-3AD203B41FA5}">
                      <a16:colId xmlns="" xmlns:a16="http://schemas.microsoft.com/office/drawing/2014/main" val="3496751554"/>
                    </a:ext>
                  </a:extLst>
                </a:gridCol>
                <a:gridCol w="3706252">
                  <a:extLst>
                    <a:ext uri="{9D8B030D-6E8A-4147-A177-3AD203B41FA5}">
                      <a16:colId xmlns="" xmlns:a16="http://schemas.microsoft.com/office/drawing/2014/main" val="1216519606"/>
                    </a:ext>
                  </a:extLst>
                </a:gridCol>
              </a:tblGrid>
              <a:tr h="363110"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考评分值对应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45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34806493"/>
                  </a:ext>
                </a:extLst>
              </a:tr>
              <a:tr h="36311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分值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通报表扬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奖励现金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6357506"/>
                  </a:ext>
                </a:extLst>
              </a:tr>
              <a:tr h="36311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100</a:t>
                      </a:r>
                      <a:r>
                        <a:rPr lang="zh-CN" altLang="en-US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分以上者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100-1000</a:t>
                      </a:r>
                      <a:r>
                        <a:rPr lang="zh-CN" altLang="en-US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元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73071603"/>
                  </a:ext>
                </a:extLst>
              </a:tr>
              <a:tr h="36311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95-100</a:t>
                      </a:r>
                      <a:r>
                        <a:rPr lang="zh-CN" altLang="en-US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分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50-500</a:t>
                      </a:r>
                      <a:r>
                        <a:rPr lang="zh-CN" altLang="en-US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元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36822100"/>
                  </a:ext>
                </a:extLst>
              </a:tr>
              <a:tr h="36311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90-95</a:t>
                      </a:r>
                      <a:r>
                        <a:rPr lang="zh-CN" altLang="en-US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分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20-200</a:t>
                      </a:r>
                      <a:r>
                        <a:rPr lang="zh-CN" altLang="en-US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元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83460665"/>
                  </a:ext>
                </a:extLst>
              </a:tr>
            </a:tbl>
          </a:graphicData>
        </a:graphic>
      </p:graphicFrame>
      <p:sp>
        <p:nvSpPr>
          <p:cNvPr id="32" name="文本框 31">
            <a:extLst>
              <a:ext uri="{FF2B5EF4-FFF2-40B4-BE49-F238E27FC236}">
                <a16:creationId xmlns="" xmlns:a16="http://schemas.microsoft.com/office/drawing/2014/main" id="{5376F890-7E39-B29A-8F21-189DAD3BC655}"/>
              </a:ext>
            </a:extLst>
          </p:cNvPr>
          <p:cNvSpPr txBox="1"/>
          <p:nvPr/>
        </p:nvSpPr>
        <p:spPr>
          <a:xfrm>
            <a:off x="471590" y="1390926"/>
            <a:ext cx="11329031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若连续三次月度考核评分值为</a:t>
            </a:r>
            <a:r>
              <a:rPr lang="en-US" altLang="zh-CN" sz="1400" dirty="0">
                <a:cs typeface="+mn-ea"/>
                <a:sym typeface="+mn-lt"/>
              </a:rPr>
              <a:t>95</a:t>
            </a:r>
            <a:r>
              <a:rPr lang="zh-CN" altLang="en-US" sz="1400" dirty="0">
                <a:cs typeface="+mn-ea"/>
                <a:sym typeface="+mn-lt"/>
              </a:rPr>
              <a:t>分及以上者，或年度内累计六次月度考评分为</a:t>
            </a:r>
            <a:r>
              <a:rPr lang="en-US" altLang="zh-CN" sz="1400" dirty="0">
                <a:cs typeface="+mn-ea"/>
                <a:sym typeface="+mn-lt"/>
              </a:rPr>
              <a:t>95</a:t>
            </a:r>
            <a:r>
              <a:rPr lang="zh-CN" altLang="en-US" sz="1400" dirty="0">
                <a:cs typeface="+mn-ea"/>
                <a:sym typeface="+mn-lt"/>
              </a:rPr>
              <a:t>分及以上者（无</a:t>
            </a:r>
            <a:r>
              <a:rPr lang="en-US" altLang="zh-CN" sz="1400" dirty="0">
                <a:cs typeface="+mn-ea"/>
                <a:sym typeface="+mn-lt"/>
              </a:rPr>
              <a:t>85</a:t>
            </a:r>
            <a:r>
              <a:rPr lang="zh-CN" altLang="en-US" sz="1400" dirty="0">
                <a:cs typeface="+mn-ea"/>
                <a:sym typeface="+mn-lt"/>
              </a:rPr>
              <a:t>分以下出现），授予“年度优秀集体”、“优秀个人”，相应人员奖励</a:t>
            </a:r>
            <a:r>
              <a:rPr lang="en-US" altLang="zh-CN" sz="1400" dirty="0">
                <a:cs typeface="+mn-ea"/>
                <a:sym typeface="+mn-lt"/>
              </a:rPr>
              <a:t>1-20</a:t>
            </a:r>
            <a:r>
              <a:rPr lang="zh-CN" altLang="en-US" sz="1400" dirty="0">
                <a:cs typeface="+mn-ea"/>
                <a:sym typeface="+mn-lt"/>
              </a:rPr>
              <a:t>天带薪年假。（分期分批安排轮休）；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若连续三次月度考评分值为</a:t>
            </a:r>
            <a:r>
              <a:rPr lang="en-US" altLang="zh-CN" sz="1400" dirty="0">
                <a:cs typeface="+mn-ea"/>
                <a:sym typeface="+mn-lt"/>
              </a:rPr>
              <a:t>90-95</a:t>
            </a:r>
            <a:r>
              <a:rPr lang="zh-CN" altLang="en-US" sz="1400" dirty="0">
                <a:cs typeface="+mn-ea"/>
                <a:sym typeface="+mn-lt"/>
              </a:rPr>
              <a:t>分，或年度内累计六次月度考评分为</a:t>
            </a:r>
            <a:r>
              <a:rPr lang="en-US" altLang="zh-CN" sz="1400" dirty="0">
                <a:cs typeface="+mn-ea"/>
                <a:sym typeface="+mn-lt"/>
              </a:rPr>
              <a:t>90-95</a:t>
            </a:r>
            <a:r>
              <a:rPr lang="zh-CN" altLang="en-US" sz="1400" dirty="0">
                <a:cs typeface="+mn-ea"/>
                <a:sym typeface="+mn-lt"/>
              </a:rPr>
              <a:t>分者（无</a:t>
            </a:r>
            <a:r>
              <a:rPr lang="en-US" altLang="zh-CN" sz="1400" dirty="0">
                <a:cs typeface="+mn-ea"/>
                <a:sym typeface="+mn-lt"/>
              </a:rPr>
              <a:t>85</a:t>
            </a:r>
            <a:r>
              <a:rPr lang="zh-CN" altLang="en-US" sz="1400" dirty="0">
                <a:cs typeface="+mn-ea"/>
                <a:sym typeface="+mn-lt"/>
              </a:rPr>
              <a:t>分以下出现），相关人员奖励</a:t>
            </a:r>
            <a:r>
              <a:rPr lang="en-US" altLang="zh-CN" sz="1400" dirty="0">
                <a:cs typeface="+mn-ea"/>
                <a:sym typeface="+mn-lt"/>
              </a:rPr>
              <a:t>1-5</a:t>
            </a:r>
            <a:r>
              <a:rPr lang="zh-CN" altLang="en-US" sz="1400" dirty="0">
                <a:cs typeface="+mn-ea"/>
                <a:sym typeface="+mn-lt"/>
              </a:rPr>
              <a:t>天带薪年假。（分期分批安排轮休）。</a:t>
            </a:r>
          </a:p>
        </p:txBody>
      </p:sp>
    </p:spTree>
    <p:extLst>
      <p:ext uri="{BB962C8B-B14F-4D97-AF65-F5344CB8AC3E}">
        <p14:creationId xmlns:p14="http://schemas.microsoft.com/office/powerpoint/2010/main" val="245835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1" y="183431"/>
            <a:ext cx="3201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基本制度规范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E561799B-A136-B2C4-962D-802B2028259B}"/>
              </a:ext>
            </a:extLst>
          </p:cNvPr>
          <p:cNvGrpSpPr/>
          <p:nvPr/>
        </p:nvGrpSpPr>
        <p:grpSpPr>
          <a:xfrm>
            <a:off x="3360881" y="253915"/>
            <a:ext cx="3440762" cy="400110"/>
            <a:chOff x="3360881" y="253915"/>
            <a:chExt cx="3440762" cy="400110"/>
          </a:xfrm>
        </p:grpSpPr>
        <p:sp>
          <p:nvSpPr>
            <p:cNvPr id="4" name="文本框 3">
              <a:extLst>
                <a:ext uri="{FF2B5EF4-FFF2-40B4-BE49-F238E27FC236}">
                  <a16:creationId xmlns="" xmlns:a16="http://schemas.microsoft.com/office/drawing/2014/main" id="{C7C049CA-D394-9908-9EB4-40F8F2656B3B}"/>
                </a:ext>
              </a:extLst>
            </p:cNvPr>
            <p:cNvSpPr txBox="1"/>
            <p:nvPr/>
          </p:nvSpPr>
          <p:spPr>
            <a:xfrm>
              <a:off x="4096543" y="253915"/>
              <a:ext cx="27051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000" dirty="0">
                  <a:cs typeface="+mn-ea"/>
                  <a:sym typeface="+mn-lt"/>
                </a:rPr>
                <a:t>审核奖励机制</a:t>
              </a:r>
            </a:p>
          </p:txBody>
        </p:sp>
        <p:sp>
          <p:nvSpPr>
            <p:cNvPr id="3" name="矩形: 圆角 2">
              <a:extLst>
                <a:ext uri="{FF2B5EF4-FFF2-40B4-BE49-F238E27FC236}">
                  <a16:creationId xmlns="" xmlns:a16="http://schemas.microsoft.com/office/drawing/2014/main" id="{630698A2-06A3-FA6A-A28D-BC3FF9136C14}"/>
                </a:ext>
              </a:extLst>
            </p:cNvPr>
            <p:cNvSpPr/>
            <p:nvPr/>
          </p:nvSpPr>
          <p:spPr>
            <a:xfrm>
              <a:off x="3360881" y="295275"/>
              <a:ext cx="621362" cy="288266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="" xmlns:a16="http://schemas.microsoft.com/office/drawing/2014/main" id="{7B264E50-1E95-833D-2BFC-878C72DE9F13}"/>
                </a:ext>
              </a:extLst>
            </p:cNvPr>
            <p:cNvSpPr txBox="1"/>
            <p:nvPr/>
          </p:nvSpPr>
          <p:spPr>
            <a:xfrm>
              <a:off x="3412474" y="253915"/>
              <a:ext cx="68406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4.7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文本框 21">
            <a:extLst>
              <a:ext uri="{FF2B5EF4-FFF2-40B4-BE49-F238E27FC236}">
                <a16:creationId xmlns="" xmlns:a16="http://schemas.microsoft.com/office/drawing/2014/main" id="{49CA7685-9C15-53B1-8052-FD6601E1F9AF}"/>
              </a:ext>
            </a:extLst>
          </p:cNvPr>
          <p:cNvSpPr txBox="1"/>
          <p:nvPr/>
        </p:nvSpPr>
        <p:spPr>
          <a:xfrm>
            <a:off x="3478530" y="-1601673"/>
            <a:ext cx="94983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zh-CN" dirty="0">
              <a:cs typeface="+mn-ea"/>
              <a:sym typeface="+mn-lt"/>
            </a:endParaRPr>
          </a:p>
          <a:p>
            <a:endParaRPr lang="en-US" altLang="zh-CN" dirty="0">
              <a:cs typeface="+mn-ea"/>
              <a:sym typeface="+mn-lt"/>
            </a:endParaRPr>
          </a:p>
          <a:p>
            <a:endParaRPr lang="zh-CN" altLang="en-US" dirty="0">
              <a:cs typeface="+mn-ea"/>
              <a:sym typeface="+mn-lt"/>
            </a:endParaRPr>
          </a:p>
          <a:p>
            <a:endParaRPr lang="zh-CN" altLang="en-US" dirty="0">
              <a:cs typeface="+mn-ea"/>
              <a:sym typeface="+mn-lt"/>
            </a:endParaRPr>
          </a:p>
        </p:txBody>
      </p:sp>
      <p:graphicFrame>
        <p:nvGraphicFramePr>
          <p:cNvPr id="29" name="表格 28">
            <a:extLst>
              <a:ext uri="{FF2B5EF4-FFF2-40B4-BE49-F238E27FC236}">
                <a16:creationId xmlns="" xmlns:a16="http://schemas.microsoft.com/office/drawing/2014/main" id="{6149677A-3C77-CEDA-F5E1-F1BBDA884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56321"/>
              </p:ext>
            </p:extLst>
          </p:nvPr>
        </p:nvGraphicFramePr>
        <p:xfrm>
          <a:off x="636319" y="2923403"/>
          <a:ext cx="10919362" cy="31810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7762">
                  <a:extLst>
                    <a:ext uri="{9D8B030D-6E8A-4147-A177-3AD203B41FA5}">
                      <a16:colId xmlns="" xmlns:a16="http://schemas.microsoft.com/office/drawing/2014/main" val="723113563"/>
                    </a:ext>
                  </a:extLst>
                </a:gridCol>
                <a:gridCol w="10261600">
                  <a:extLst>
                    <a:ext uri="{9D8B030D-6E8A-4147-A177-3AD203B41FA5}">
                      <a16:colId xmlns="" xmlns:a16="http://schemas.microsoft.com/office/drawing/2014/main" val="871883884"/>
                    </a:ext>
                  </a:extLst>
                </a:gridCol>
              </a:tblGrid>
              <a:tr h="353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7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序号</a:t>
                      </a:r>
                    </a:p>
                  </a:txBody>
                  <a:tcPr marL="8891" marR="8891" marT="8891" marB="0" anchor="ctr">
                    <a:solidFill>
                      <a:srgbClr val="2A458C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zh-CN" altLang="en-US" sz="17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情况</a:t>
                      </a:r>
                    </a:p>
                  </a:txBody>
                  <a:tcPr marL="8891" marR="8891" marT="8891" marB="0" anchor="ctr">
                    <a:solidFill>
                      <a:srgbClr val="2A458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7128775"/>
                  </a:ext>
                </a:extLst>
              </a:tr>
              <a:tr h="353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891" marR="8891" marT="8891" marB="0" anchor="ctr"/>
                </a:tc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zh-CN" altLang="en-US" sz="1700" u="none" strike="noStrike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努力钻研业务，对提高业务技术水平和工作效率有所创新、提出合理化建议被采纳者；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891" marR="8891" marT="8891" marB="0" anchor="ctr"/>
                </a:tc>
                <a:extLst>
                  <a:ext uri="{0D108BD9-81ED-4DB2-BD59-A6C34878D82A}">
                    <a16:rowId xmlns="" xmlns:a16="http://schemas.microsoft.com/office/drawing/2014/main" val="66430933"/>
                  </a:ext>
                </a:extLst>
              </a:tr>
              <a:tr h="353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891" marR="8891" marT="8891" marB="0" anchor="ctr"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zh-CN" altLang="en-US" sz="1700" u="none" strike="noStrike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妥善帮助客人处理困难，受到客人高度赞扬者；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891" marR="8891" marT="8891" marB="0" anchor="ctr"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98201800"/>
                  </a:ext>
                </a:extLst>
              </a:tr>
              <a:tr h="353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891" marR="8891" marT="8891" marB="0" anchor="ctr"/>
                </a:tc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zh-CN" altLang="en-US" sz="1700" u="none" strike="noStrike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控制开支、厉行节约有显着成绩者；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891" marR="8891" marT="8891" marB="0" anchor="ctr"/>
                </a:tc>
                <a:extLst>
                  <a:ext uri="{0D108BD9-81ED-4DB2-BD59-A6C34878D82A}">
                    <a16:rowId xmlns="" xmlns:a16="http://schemas.microsoft.com/office/drawing/2014/main" val="2097765877"/>
                  </a:ext>
                </a:extLst>
              </a:tr>
              <a:tr h="353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891" marR="8891" marT="8891" marB="0" anchor="ctr"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zh-CN" altLang="en-US" sz="1700" u="none" strike="noStrike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拾到客人遗失的贵重物品或现金等上交或归还失主者；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891" marR="8891" marT="8891" marB="0" anchor="ctr"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33716068"/>
                  </a:ext>
                </a:extLst>
              </a:tr>
              <a:tr h="353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891" marR="8891" marT="8891" marB="0" anchor="ctr"/>
                </a:tc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zh-CN" altLang="en-US" sz="1700" u="none" strike="noStrike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检举损害本店利益或其它不法行为，经查属实；向总公司举报本店管理人员违犯规章制度经查属实者。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891" marR="8891" marT="8891" marB="0" anchor="ctr"/>
                </a:tc>
                <a:extLst>
                  <a:ext uri="{0D108BD9-81ED-4DB2-BD59-A6C34878D82A}">
                    <a16:rowId xmlns="" xmlns:a16="http://schemas.microsoft.com/office/drawing/2014/main" val="1529797715"/>
                  </a:ext>
                </a:extLst>
              </a:tr>
              <a:tr h="353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6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891" marR="8891" marT="8891" marB="0" anchor="ctr"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zh-CN" altLang="en-US" sz="1700" u="none" strike="noStrike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对提高本店的声誉有特殊功绩者；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891" marR="8891" marT="8891" marB="0" anchor="ctr"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9468782"/>
                  </a:ext>
                </a:extLst>
              </a:tr>
              <a:tr h="353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7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891" marR="8891" marT="8891" marB="0" anchor="ctr"/>
                </a:tc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zh-CN" altLang="en-US" sz="1700" u="none" strike="noStrike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遇到非常事件、灾害事故等妥善应变，挽回重大经济损失者；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891" marR="8891" marT="8891" marB="0" anchor="ctr"/>
                </a:tc>
                <a:extLst>
                  <a:ext uri="{0D108BD9-81ED-4DB2-BD59-A6C34878D82A}">
                    <a16:rowId xmlns="" xmlns:a16="http://schemas.microsoft.com/office/drawing/2014/main" val="3794025597"/>
                  </a:ext>
                </a:extLst>
              </a:tr>
              <a:tr h="353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8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891" marR="8891" marT="8891" marB="0" anchor="ctr"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zh-CN" altLang="en-US" sz="1700" u="none" strike="noStrike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益于公司及员工树立良好风气的其它情况；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891" marR="8891" marT="8891" marB="0" anchor="ctr"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38069900"/>
                  </a:ext>
                </a:extLst>
              </a:tr>
            </a:tbl>
          </a:graphicData>
        </a:graphic>
      </p:graphicFrame>
      <p:grpSp>
        <p:nvGrpSpPr>
          <p:cNvPr id="34" name="组合 33">
            <a:extLst>
              <a:ext uri="{FF2B5EF4-FFF2-40B4-BE49-F238E27FC236}">
                <a16:creationId xmlns="" xmlns:a16="http://schemas.microsoft.com/office/drawing/2014/main" id="{33DA4EB6-AC7A-46CE-BB42-783DB4A58D0C}"/>
              </a:ext>
            </a:extLst>
          </p:cNvPr>
          <p:cNvGrpSpPr/>
          <p:nvPr/>
        </p:nvGrpSpPr>
        <p:grpSpPr>
          <a:xfrm>
            <a:off x="655781" y="839826"/>
            <a:ext cx="3496645" cy="1900970"/>
            <a:chOff x="360739" y="1791961"/>
            <a:chExt cx="3713480" cy="1900970"/>
          </a:xfrm>
        </p:grpSpPr>
        <p:sp>
          <p:nvSpPr>
            <p:cNvPr id="35" name="矩形 34">
              <a:extLst>
                <a:ext uri="{FF2B5EF4-FFF2-40B4-BE49-F238E27FC236}">
                  <a16:creationId xmlns="" xmlns:a16="http://schemas.microsoft.com/office/drawing/2014/main" id="{B2AF5D0E-D6D3-F932-8235-12288476317A}"/>
                </a:ext>
              </a:extLst>
            </p:cNvPr>
            <p:cNvSpPr/>
            <p:nvPr/>
          </p:nvSpPr>
          <p:spPr>
            <a:xfrm>
              <a:off x="360739" y="1791961"/>
              <a:ext cx="3713480" cy="1900970"/>
            </a:xfrm>
            <a:prstGeom prst="rect">
              <a:avLst/>
            </a:prstGeom>
            <a:solidFill>
              <a:srgbClr val="EFF3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36" name="组合 35">
              <a:extLst>
                <a:ext uri="{FF2B5EF4-FFF2-40B4-BE49-F238E27FC236}">
                  <a16:creationId xmlns="" xmlns:a16="http://schemas.microsoft.com/office/drawing/2014/main" id="{5BFFC06C-D88D-D9C1-04F8-0002E2B50F3C}"/>
                </a:ext>
              </a:extLst>
            </p:cNvPr>
            <p:cNvGrpSpPr/>
            <p:nvPr/>
          </p:nvGrpSpPr>
          <p:grpSpPr>
            <a:xfrm>
              <a:off x="739130" y="1934745"/>
              <a:ext cx="2989568" cy="1208561"/>
              <a:chOff x="413924" y="2424113"/>
              <a:chExt cx="2989568" cy="1208561"/>
            </a:xfrm>
          </p:grpSpPr>
          <p:sp>
            <p:nvSpPr>
              <p:cNvPr id="37" name="矩形: 圆角 36">
                <a:extLst>
                  <a:ext uri="{FF2B5EF4-FFF2-40B4-BE49-F238E27FC236}">
                    <a16:creationId xmlns="" xmlns:a16="http://schemas.microsoft.com/office/drawing/2014/main" id="{8F42897F-8674-367C-B303-50B0485263CB}"/>
                  </a:ext>
                </a:extLst>
              </p:cNvPr>
              <p:cNvSpPr/>
              <p:nvPr/>
            </p:nvSpPr>
            <p:spPr>
              <a:xfrm>
                <a:off x="899884" y="2424113"/>
                <a:ext cx="2017647" cy="484185"/>
              </a:xfrm>
              <a:prstGeom prst="roundRect">
                <a:avLst>
                  <a:gd name="adj" fmla="val 50000"/>
                </a:avLst>
              </a:pr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cs typeface="+mn-ea"/>
                  <a:sym typeface="+mn-lt"/>
                </a:endParaRPr>
              </a:p>
            </p:txBody>
          </p:sp>
          <p:sp>
            <p:nvSpPr>
              <p:cNvPr id="38" name="文本框 37">
                <a:extLst>
                  <a:ext uri="{FF2B5EF4-FFF2-40B4-BE49-F238E27FC236}">
                    <a16:creationId xmlns="" xmlns:a16="http://schemas.microsoft.com/office/drawing/2014/main" id="{8A208A1C-82B0-12C2-D785-CD2D0785A46D}"/>
                  </a:ext>
                </a:extLst>
              </p:cNvPr>
              <p:cNvSpPr txBox="1"/>
              <p:nvPr/>
            </p:nvSpPr>
            <p:spPr>
              <a:xfrm>
                <a:off x="413924" y="2931328"/>
                <a:ext cx="2989568" cy="7013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zh-CN" altLang="en-US" sz="1600" dirty="0">
                    <a:cs typeface="+mn-ea"/>
                    <a:sym typeface="+mn-lt"/>
                  </a:rPr>
                  <a:t>口头或书面表扬，带薪假期</a:t>
                </a:r>
                <a:endParaRPr lang="en-US" altLang="zh-CN" sz="1600" dirty="0">
                  <a:cs typeface="+mn-ea"/>
                  <a:sym typeface="+mn-lt"/>
                </a:endParaRPr>
              </a:p>
              <a:p>
                <a:pPr algn="ctr">
                  <a:lnSpc>
                    <a:spcPct val="130000"/>
                  </a:lnSpc>
                </a:pPr>
                <a:r>
                  <a:rPr lang="en-US" altLang="zh-CN" sz="1600" dirty="0">
                    <a:cs typeface="+mn-ea"/>
                    <a:sym typeface="+mn-lt"/>
                  </a:rPr>
                  <a:t>1-2</a:t>
                </a:r>
                <a:r>
                  <a:rPr lang="zh-CN" altLang="en-US" sz="1600" dirty="0">
                    <a:cs typeface="+mn-ea"/>
                    <a:sym typeface="+mn-lt"/>
                  </a:rPr>
                  <a:t>天或相应奖金；</a:t>
                </a:r>
              </a:p>
            </p:txBody>
          </p:sp>
          <p:sp>
            <p:nvSpPr>
              <p:cNvPr id="39" name="文本框 38">
                <a:extLst>
                  <a:ext uri="{FF2B5EF4-FFF2-40B4-BE49-F238E27FC236}">
                    <a16:creationId xmlns="" xmlns:a16="http://schemas.microsoft.com/office/drawing/2014/main" id="{AB8D21E4-062C-2B1F-EE54-2F75F6B0D60B}"/>
                  </a:ext>
                </a:extLst>
              </p:cNvPr>
              <p:cNvSpPr txBox="1"/>
              <p:nvPr/>
            </p:nvSpPr>
            <p:spPr>
              <a:xfrm>
                <a:off x="1234606" y="2476247"/>
                <a:ext cx="134820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2000" dirty="0">
                    <a:solidFill>
                      <a:schemeClr val="bg1"/>
                    </a:solidFill>
                    <a:cs typeface="+mn-ea"/>
                    <a:sym typeface="+mn-lt"/>
                  </a:rPr>
                  <a:t>奖励</a:t>
                </a:r>
                <a:r>
                  <a:rPr lang="en-US" altLang="zh-CN" sz="2000" dirty="0">
                    <a:solidFill>
                      <a:schemeClr val="bg1"/>
                    </a:solidFill>
                    <a:cs typeface="+mn-ea"/>
                    <a:sym typeface="+mn-lt"/>
                  </a:rPr>
                  <a:t>01</a:t>
                </a:r>
              </a:p>
            </p:txBody>
          </p:sp>
        </p:grpSp>
      </p:grpSp>
      <p:grpSp>
        <p:nvGrpSpPr>
          <p:cNvPr id="40" name="组合 39">
            <a:extLst>
              <a:ext uri="{FF2B5EF4-FFF2-40B4-BE49-F238E27FC236}">
                <a16:creationId xmlns="" xmlns:a16="http://schemas.microsoft.com/office/drawing/2014/main" id="{9778C20A-3CF0-DD9F-45AE-B9FEF48D91B7}"/>
              </a:ext>
            </a:extLst>
          </p:cNvPr>
          <p:cNvGrpSpPr/>
          <p:nvPr/>
        </p:nvGrpSpPr>
        <p:grpSpPr>
          <a:xfrm>
            <a:off x="4347677" y="839827"/>
            <a:ext cx="3496645" cy="2010050"/>
            <a:chOff x="360739" y="1791962"/>
            <a:chExt cx="3713480" cy="2010050"/>
          </a:xfrm>
        </p:grpSpPr>
        <p:sp>
          <p:nvSpPr>
            <p:cNvPr id="41" name="矩形 40">
              <a:extLst>
                <a:ext uri="{FF2B5EF4-FFF2-40B4-BE49-F238E27FC236}">
                  <a16:creationId xmlns="" xmlns:a16="http://schemas.microsoft.com/office/drawing/2014/main" id="{206D7907-D3F6-67E6-C374-83A96E2D18D6}"/>
                </a:ext>
              </a:extLst>
            </p:cNvPr>
            <p:cNvSpPr/>
            <p:nvPr/>
          </p:nvSpPr>
          <p:spPr>
            <a:xfrm>
              <a:off x="360739" y="1791962"/>
              <a:ext cx="3713480" cy="1900970"/>
            </a:xfrm>
            <a:prstGeom prst="rect">
              <a:avLst/>
            </a:prstGeom>
            <a:solidFill>
              <a:srgbClr val="EFF3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2" name="组合 41">
              <a:extLst>
                <a:ext uri="{FF2B5EF4-FFF2-40B4-BE49-F238E27FC236}">
                  <a16:creationId xmlns="" xmlns:a16="http://schemas.microsoft.com/office/drawing/2014/main" id="{BC0D2349-EEF4-3D51-3E9D-02BD68FA573F}"/>
                </a:ext>
              </a:extLst>
            </p:cNvPr>
            <p:cNvGrpSpPr/>
            <p:nvPr/>
          </p:nvGrpSpPr>
          <p:grpSpPr>
            <a:xfrm>
              <a:off x="739130" y="1934745"/>
              <a:ext cx="2989568" cy="1867267"/>
              <a:chOff x="413924" y="2424113"/>
              <a:chExt cx="2989568" cy="1867267"/>
            </a:xfrm>
          </p:grpSpPr>
          <p:sp>
            <p:nvSpPr>
              <p:cNvPr id="43" name="矩形: 圆角 42">
                <a:extLst>
                  <a:ext uri="{FF2B5EF4-FFF2-40B4-BE49-F238E27FC236}">
                    <a16:creationId xmlns="" xmlns:a16="http://schemas.microsoft.com/office/drawing/2014/main" id="{BFDD14FF-49BB-86DA-323C-FFB679F59930}"/>
                  </a:ext>
                </a:extLst>
              </p:cNvPr>
              <p:cNvSpPr/>
              <p:nvPr/>
            </p:nvSpPr>
            <p:spPr>
              <a:xfrm>
                <a:off x="899884" y="2424113"/>
                <a:ext cx="2017647" cy="484185"/>
              </a:xfrm>
              <a:prstGeom prst="roundRect">
                <a:avLst>
                  <a:gd name="adj" fmla="val 50000"/>
                </a:avLst>
              </a:pr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cs typeface="+mn-ea"/>
                  <a:sym typeface="+mn-lt"/>
                </a:endParaRPr>
              </a:p>
            </p:txBody>
          </p:sp>
          <p:sp>
            <p:nvSpPr>
              <p:cNvPr id="44" name="文本框 43">
                <a:extLst>
                  <a:ext uri="{FF2B5EF4-FFF2-40B4-BE49-F238E27FC236}">
                    <a16:creationId xmlns="" xmlns:a16="http://schemas.microsoft.com/office/drawing/2014/main" id="{C97C895B-421A-EA87-4AAE-56EE04371B94}"/>
                  </a:ext>
                </a:extLst>
              </p:cNvPr>
              <p:cNvSpPr txBox="1"/>
              <p:nvPr/>
            </p:nvSpPr>
            <p:spPr>
              <a:xfrm>
                <a:off x="413924" y="2931328"/>
                <a:ext cx="2989568" cy="13600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32000"/>
                  </a:lnSpc>
                </a:pPr>
                <a:r>
                  <a:rPr lang="zh-CN" altLang="en-US" sz="1600" dirty="0">
                    <a:cs typeface="+mn-ea"/>
                    <a:sym typeface="+mn-lt"/>
                  </a:rPr>
                  <a:t>通报表扬，奖现金</a:t>
                </a:r>
                <a:r>
                  <a:rPr lang="en-US" altLang="zh-CN" sz="1600" dirty="0">
                    <a:cs typeface="+mn-ea"/>
                    <a:sym typeface="+mn-lt"/>
                  </a:rPr>
                  <a:t>100-500</a:t>
                </a:r>
                <a:r>
                  <a:rPr lang="zh-CN" altLang="en-US" sz="1600" dirty="0">
                    <a:cs typeface="+mn-ea"/>
                    <a:sym typeface="+mn-lt"/>
                  </a:rPr>
                  <a:t>元，或予以外派培训、</a:t>
                </a:r>
                <a:r>
                  <a:rPr lang="en-US" altLang="zh-CN" sz="1600" dirty="0">
                    <a:cs typeface="+mn-ea"/>
                    <a:sym typeface="+mn-lt"/>
                  </a:rPr>
                  <a:t>XXXXX</a:t>
                </a:r>
                <a:r>
                  <a:rPr lang="zh-CN" altLang="en-US" sz="1600" dirty="0">
                    <a:cs typeface="+mn-ea"/>
                    <a:sym typeface="+mn-lt"/>
                  </a:rPr>
                  <a:t>其它连锁店考察学习的奖励；</a:t>
                </a:r>
              </a:p>
            </p:txBody>
          </p:sp>
          <p:sp>
            <p:nvSpPr>
              <p:cNvPr id="45" name="文本框 44">
                <a:extLst>
                  <a:ext uri="{FF2B5EF4-FFF2-40B4-BE49-F238E27FC236}">
                    <a16:creationId xmlns="" xmlns:a16="http://schemas.microsoft.com/office/drawing/2014/main" id="{4A8FD38B-3ACA-C107-E806-D6328DEF7ED9}"/>
                  </a:ext>
                </a:extLst>
              </p:cNvPr>
              <p:cNvSpPr txBox="1"/>
              <p:nvPr/>
            </p:nvSpPr>
            <p:spPr>
              <a:xfrm>
                <a:off x="1234606" y="2476247"/>
                <a:ext cx="134820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2000" dirty="0">
                    <a:solidFill>
                      <a:schemeClr val="bg1"/>
                    </a:solidFill>
                    <a:cs typeface="+mn-ea"/>
                    <a:sym typeface="+mn-lt"/>
                  </a:rPr>
                  <a:t>奖励</a:t>
                </a:r>
                <a:r>
                  <a:rPr lang="en-US" altLang="zh-CN" sz="2000" dirty="0">
                    <a:solidFill>
                      <a:schemeClr val="bg1"/>
                    </a:solidFill>
                    <a:cs typeface="+mn-ea"/>
                    <a:sym typeface="+mn-lt"/>
                  </a:rPr>
                  <a:t>02</a:t>
                </a:r>
              </a:p>
            </p:txBody>
          </p:sp>
        </p:grpSp>
      </p:grpSp>
      <p:grpSp>
        <p:nvGrpSpPr>
          <p:cNvPr id="46" name="组合 45">
            <a:extLst>
              <a:ext uri="{FF2B5EF4-FFF2-40B4-BE49-F238E27FC236}">
                <a16:creationId xmlns="" xmlns:a16="http://schemas.microsoft.com/office/drawing/2014/main" id="{401C05A7-C1B2-75F1-FEAA-5620D533DFA9}"/>
              </a:ext>
            </a:extLst>
          </p:cNvPr>
          <p:cNvGrpSpPr/>
          <p:nvPr/>
        </p:nvGrpSpPr>
        <p:grpSpPr>
          <a:xfrm>
            <a:off x="8039573" y="839825"/>
            <a:ext cx="3496645" cy="1900969"/>
            <a:chOff x="360739" y="1791961"/>
            <a:chExt cx="3713480" cy="1900969"/>
          </a:xfrm>
        </p:grpSpPr>
        <p:sp>
          <p:nvSpPr>
            <p:cNvPr id="47" name="矩形 46">
              <a:extLst>
                <a:ext uri="{FF2B5EF4-FFF2-40B4-BE49-F238E27FC236}">
                  <a16:creationId xmlns="" xmlns:a16="http://schemas.microsoft.com/office/drawing/2014/main" id="{90C7E125-4635-FA3E-313F-C83901A5ACE7}"/>
                </a:ext>
              </a:extLst>
            </p:cNvPr>
            <p:cNvSpPr/>
            <p:nvPr/>
          </p:nvSpPr>
          <p:spPr>
            <a:xfrm>
              <a:off x="360739" y="1791961"/>
              <a:ext cx="3713480" cy="1900969"/>
            </a:xfrm>
            <a:prstGeom prst="rect">
              <a:avLst/>
            </a:prstGeom>
            <a:solidFill>
              <a:srgbClr val="EFF3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8" name="组合 47">
              <a:extLst>
                <a:ext uri="{FF2B5EF4-FFF2-40B4-BE49-F238E27FC236}">
                  <a16:creationId xmlns="" xmlns:a16="http://schemas.microsoft.com/office/drawing/2014/main" id="{98DD2F0E-1825-D866-E753-3C4A12F04A73}"/>
                </a:ext>
              </a:extLst>
            </p:cNvPr>
            <p:cNvGrpSpPr/>
            <p:nvPr/>
          </p:nvGrpSpPr>
          <p:grpSpPr>
            <a:xfrm>
              <a:off x="739130" y="1934745"/>
              <a:ext cx="2989568" cy="1567366"/>
              <a:chOff x="413924" y="2424113"/>
              <a:chExt cx="2989568" cy="1567366"/>
            </a:xfrm>
          </p:grpSpPr>
          <p:sp>
            <p:nvSpPr>
              <p:cNvPr id="49" name="矩形: 圆角 48">
                <a:extLst>
                  <a:ext uri="{FF2B5EF4-FFF2-40B4-BE49-F238E27FC236}">
                    <a16:creationId xmlns="" xmlns:a16="http://schemas.microsoft.com/office/drawing/2014/main" id="{5F9549D9-F007-292A-00C1-8B75EA859706}"/>
                  </a:ext>
                </a:extLst>
              </p:cNvPr>
              <p:cNvSpPr/>
              <p:nvPr/>
            </p:nvSpPr>
            <p:spPr>
              <a:xfrm>
                <a:off x="899884" y="2424113"/>
                <a:ext cx="2017647" cy="484185"/>
              </a:xfrm>
              <a:prstGeom prst="roundRect">
                <a:avLst>
                  <a:gd name="adj" fmla="val 50000"/>
                </a:avLst>
              </a:pr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cs typeface="+mn-ea"/>
                  <a:sym typeface="+mn-lt"/>
                </a:endParaRPr>
              </a:p>
            </p:txBody>
          </p:sp>
          <p:sp>
            <p:nvSpPr>
              <p:cNvPr id="50" name="文本框 49">
                <a:extLst>
                  <a:ext uri="{FF2B5EF4-FFF2-40B4-BE49-F238E27FC236}">
                    <a16:creationId xmlns="" xmlns:a16="http://schemas.microsoft.com/office/drawing/2014/main" id="{E37B4E37-C064-0068-C99E-E418A627643C}"/>
                  </a:ext>
                </a:extLst>
              </p:cNvPr>
              <p:cNvSpPr txBox="1"/>
              <p:nvPr/>
            </p:nvSpPr>
            <p:spPr>
              <a:xfrm>
                <a:off x="413924" y="2924071"/>
                <a:ext cx="2989568" cy="10674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32000"/>
                  </a:lnSpc>
                </a:pPr>
                <a:r>
                  <a:rPr lang="zh-CN" altLang="en-US" sz="1600" dirty="0">
                    <a:cs typeface="+mn-ea"/>
                    <a:sym typeface="+mn-lt"/>
                  </a:rPr>
                  <a:t>总部特别嘉奖，职级上升一级或二级，奖现金</a:t>
                </a:r>
                <a:r>
                  <a:rPr lang="en-US" altLang="zh-CN" sz="1600" dirty="0">
                    <a:cs typeface="+mn-ea"/>
                    <a:sym typeface="+mn-lt"/>
                  </a:rPr>
                  <a:t>1000-10000</a:t>
                </a:r>
                <a:r>
                  <a:rPr lang="zh-CN" altLang="en-US" sz="1600" dirty="0">
                    <a:cs typeface="+mn-ea"/>
                    <a:sym typeface="+mn-lt"/>
                  </a:rPr>
                  <a:t>元，或予以外派培训；</a:t>
                </a:r>
              </a:p>
            </p:txBody>
          </p:sp>
          <p:sp>
            <p:nvSpPr>
              <p:cNvPr id="51" name="文本框 50">
                <a:extLst>
                  <a:ext uri="{FF2B5EF4-FFF2-40B4-BE49-F238E27FC236}">
                    <a16:creationId xmlns="" xmlns:a16="http://schemas.microsoft.com/office/drawing/2014/main" id="{D2D69012-2DCD-14E3-2540-7AA0A78CF82E}"/>
                  </a:ext>
                </a:extLst>
              </p:cNvPr>
              <p:cNvSpPr txBox="1"/>
              <p:nvPr/>
            </p:nvSpPr>
            <p:spPr>
              <a:xfrm>
                <a:off x="1234606" y="2476247"/>
                <a:ext cx="134820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2000" dirty="0">
                    <a:solidFill>
                      <a:schemeClr val="bg1"/>
                    </a:solidFill>
                    <a:cs typeface="+mn-ea"/>
                    <a:sym typeface="+mn-lt"/>
                  </a:rPr>
                  <a:t>奖励</a:t>
                </a:r>
                <a:r>
                  <a:rPr lang="en-US" altLang="zh-CN" sz="2000" dirty="0">
                    <a:solidFill>
                      <a:schemeClr val="bg1"/>
                    </a:solidFill>
                    <a:cs typeface="+mn-ea"/>
                    <a:sym typeface="+mn-lt"/>
                  </a:rPr>
                  <a:t>03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3226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: 圆角 8">
            <a:extLst>
              <a:ext uri="{FF2B5EF4-FFF2-40B4-BE49-F238E27FC236}">
                <a16:creationId xmlns="" xmlns:a16="http://schemas.microsoft.com/office/drawing/2014/main" id="{1D06DFA3-F840-CD66-AFF3-21B528C8E0C5}"/>
              </a:ext>
            </a:extLst>
          </p:cNvPr>
          <p:cNvSpPr/>
          <p:nvPr/>
        </p:nvSpPr>
        <p:spPr>
          <a:xfrm>
            <a:off x="578262" y="1291771"/>
            <a:ext cx="11035476" cy="4796972"/>
          </a:xfrm>
          <a:prstGeom prst="roundRect">
            <a:avLst>
              <a:gd name="adj" fmla="val 7136"/>
            </a:avLst>
          </a:prstGeom>
          <a:noFill/>
          <a:ln w="19050">
            <a:solidFill>
              <a:srgbClr val="2A458C">
                <a:alpha val="2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9D01EC4E-2F6E-3682-B320-D9364A0D7806}"/>
              </a:ext>
            </a:extLst>
          </p:cNvPr>
          <p:cNvSpPr/>
          <p:nvPr/>
        </p:nvSpPr>
        <p:spPr>
          <a:xfrm>
            <a:off x="2685143" y="982401"/>
            <a:ext cx="6691086" cy="4349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1" y="183431"/>
            <a:ext cx="3201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基本制度规范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E561799B-A136-B2C4-962D-802B2028259B}"/>
              </a:ext>
            </a:extLst>
          </p:cNvPr>
          <p:cNvGrpSpPr/>
          <p:nvPr/>
        </p:nvGrpSpPr>
        <p:grpSpPr>
          <a:xfrm>
            <a:off x="3360881" y="253915"/>
            <a:ext cx="3440762" cy="400110"/>
            <a:chOff x="3360881" y="253915"/>
            <a:chExt cx="3440762" cy="400110"/>
          </a:xfrm>
        </p:grpSpPr>
        <p:sp>
          <p:nvSpPr>
            <p:cNvPr id="4" name="文本框 3">
              <a:extLst>
                <a:ext uri="{FF2B5EF4-FFF2-40B4-BE49-F238E27FC236}">
                  <a16:creationId xmlns="" xmlns:a16="http://schemas.microsoft.com/office/drawing/2014/main" id="{C7C049CA-D394-9908-9EB4-40F8F2656B3B}"/>
                </a:ext>
              </a:extLst>
            </p:cNvPr>
            <p:cNvSpPr txBox="1"/>
            <p:nvPr/>
          </p:nvSpPr>
          <p:spPr>
            <a:xfrm>
              <a:off x="4096543" y="253915"/>
              <a:ext cx="27051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000" dirty="0">
                  <a:cs typeface="+mn-ea"/>
                  <a:sym typeface="+mn-lt"/>
                </a:rPr>
                <a:t>处罚条例</a:t>
              </a:r>
            </a:p>
          </p:txBody>
        </p:sp>
        <p:sp>
          <p:nvSpPr>
            <p:cNvPr id="3" name="矩形: 圆角 2">
              <a:extLst>
                <a:ext uri="{FF2B5EF4-FFF2-40B4-BE49-F238E27FC236}">
                  <a16:creationId xmlns="" xmlns:a16="http://schemas.microsoft.com/office/drawing/2014/main" id="{630698A2-06A3-FA6A-A28D-BC3FF9136C14}"/>
                </a:ext>
              </a:extLst>
            </p:cNvPr>
            <p:cNvSpPr/>
            <p:nvPr/>
          </p:nvSpPr>
          <p:spPr>
            <a:xfrm>
              <a:off x="3360881" y="295275"/>
              <a:ext cx="621362" cy="288266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="" xmlns:a16="http://schemas.microsoft.com/office/drawing/2014/main" id="{7B264E50-1E95-833D-2BFC-878C72DE9F13}"/>
                </a:ext>
              </a:extLst>
            </p:cNvPr>
            <p:cNvSpPr txBox="1"/>
            <p:nvPr/>
          </p:nvSpPr>
          <p:spPr>
            <a:xfrm>
              <a:off x="3412474" y="253915"/>
              <a:ext cx="68406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4.8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8" name="文本框 27">
            <a:extLst>
              <a:ext uri="{FF2B5EF4-FFF2-40B4-BE49-F238E27FC236}">
                <a16:creationId xmlns="" xmlns:a16="http://schemas.microsoft.com/office/drawing/2014/main" id="{CACA4FEF-3B72-2FE4-D687-9F3BFECA6251}"/>
              </a:ext>
            </a:extLst>
          </p:cNvPr>
          <p:cNvSpPr txBox="1"/>
          <p:nvPr/>
        </p:nvSpPr>
        <p:spPr>
          <a:xfrm>
            <a:off x="2144486" y="1107937"/>
            <a:ext cx="79030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>
                <a:solidFill>
                  <a:srgbClr val="2A458C"/>
                </a:solidFill>
                <a:cs typeface="+mn-ea"/>
                <a:sym typeface="+mn-lt"/>
              </a:rPr>
              <a:t> 员工有以下行为之一者，不予给分</a:t>
            </a:r>
            <a:endParaRPr lang="en-US" altLang="zh-CN" sz="2400" dirty="0">
              <a:solidFill>
                <a:srgbClr val="2A458C"/>
              </a:solidFill>
              <a:cs typeface="+mn-ea"/>
              <a:sym typeface="+mn-lt"/>
            </a:endParaRPr>
          </a:p>
          <a:p>
            <a:pPr algn="ctr"/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（满分</a:t>
            </a:r>
            <a:r>
              <a:rPr lang="en-US" altLang="zh-CN" sz="1600" dirty="0">
                <a:solidFill>
                  <a:srgbClr val="FA9744"/>
                </a:solidFill>
                <a:cs typeface="+mn-ea"/>
                <a:sym typeface="+mn-lt"/>
              </a:rPr>
              <a:t>5</a:t>
            </a:r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分，违反一项少给</a:t>
            </a:r>
            <a:r>
              <a:rPr lang="en-US" altLang="zh-CN" sz="1600" dirty="0">
                <a:solidFill>
                  <a:srgbClr val="FA9744"/>
                </a:solidFill>
                <a:cs typeface="+mn-ea"/>
                <a:sym typeface="+mn-lt"/>
              </a:rPr>
              <a:t>1</a:t>
            </a:r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分，超过</a:t>
            </a:r>
            <a:r>
              <a:rPr lang="en-US" altLang="zh-CN" sz="1600" dirty="0">
                <a:solidFill>
                  <a:srgbClr val="FA9744"/>
                </a:solidFill>
                <a:cs typeface="+mn-ea"/>
                <a:sym typeface="+mn-lt"/>
              </a:rPr>
              <a:t>5</a:t>
            </a:r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分继续违反的，每项可处罚款</a:t>
            </a:r>
            <a:r>
              <a:rPr lang="en-US" altLang="zh-CN" sz="1600" dirty="0">
                <a:solidFill>
                  <a:srgbClr val="FA9744"/>
                </a:solidFill>
                <a:cs typeface="+mn-ea"/>
                <a:sym typeface="+mn-lt"/>
              </a:rPr>
              <a:t>5-50</a:t>
            </a:r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元）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="" xmlns:a16="http://schemas.microsoft.com/office/drawing/2014/main" id="{34FC30A7-37CF-3252-C773-C0EC318127E4}"/>
              </a:ext>
            </a:extLst>
          </p:cNvPr>
          <p:cNvSpPr txBox="1"/>
          <p:nvPr/>
        </p:nvSpPr>
        <p:spPr>
          <a:xfrm>
            <a:off x="1042592" y="1941359"/>
            <a:ext cx="7467600" cy="3914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1</a:t>
            </a:r>
            <a:r>
              <a:rPr lang="zh-CN" altLang="en-US" sz="1600" dirty="0">
                <a:cs typeface="+mn-ea"/>
                <a:sym typeface="+mn-lt"/>
              </a:rPr>
              <a:t>、迟到、早退、脱岗五分钟内且未造成严重后果者。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2</a:t>
            </a:r>
            <a:r>
              <a:rPr lang="zh-CN" altLang="en-US" sz="1600" dirty="0">
                <a:cs typeface="+mn-ea"/>
                <a:sym typeface="+mn-lt"/>
              </a:rPr>
              <a:t>、在餐厅内吸烟者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3</a:t>
            </a:r>
            <a:r>
              <a:rPr lang="zh-CN" altLang="en-US" sz="1600" dirty="0">
                <a:cs typeface="+mn-ea"/>
                <a:sym typeface="+mn-lt"/>
              </a:rPr>
              <a:t>、上班时间做与工作无关的事宜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4</a:t>
            </a:r>
            <a:r>
              <a:rPr lang="zh-CN" altLang="en-US" sz="1600" dirty="0">
                <a:cs typeface="+mn-ea"/>
                <a:sym typeface="+mn-lt"/>
              </a:rPr>
              <a:t>、有浪费行为、浪费金额在</a:t>
            </a:r>
            <a:r>
              <a:rPr lang="en-US" altLang="zh-CN" sz="1600" dirty="0">
                <a:cs typeface="+mn-ea"/>
                <a:sym typeface="+mn-lt"/>
              </a:rPr>
              <a:t>20</a:t>
            </a:r>
            <a:r>
              <a:rPr lang="zh-CN" altLang="en-US" sz="1600" dirty="0">
                <a:cs typeface="+mn-ea"/>
                <a:sym typeface="+mn-lt"/>
              </a:rPr>
              <a:t>元以下者。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5</a:t>
            </a:r>
            <a:r>
              <a:rPr lang="zh-CN" altLang="en-US" sz="1600" dirty="0">
                <a:cs typeface="+mn-ea"/>
                <a:sym typeface="+mn-lt"/>
              </a:rPr>
              <a:t>、上班时间吃东西或不按规定时间就餐者。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6</a:t>
            </a:r>
            <a:r>
              <a:rPr lang="zh-CN" altLang="en-US" sz="1600" dirty="0">
                <a:cs typeface="+mn-ea"/>
                <a:sym typeface="+mn-lt"/>
              </a:rPr>
              <a:t>、上班时间接打私人电话、围堆聊天、嬉戏打闹、串岗者。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7</a:t>
            </a:r>
            <a:r>
              <a:rPr lang="zh-CN" altLang="en-US" sz="1600" dirty="0">
                <a:cs typeface="+mn-ea"/>
                <a:sym typeface="+mn-lt"/>
              </a:rPr>
              <a:t>、交接人与接班人未详细交接事宜就离开未造成严重后果者。</a:t>
            </a:r>
            <a:endParaRPr lang="en-US" altLang="zh-CN" sz="1600" dirty="0"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8</a:t>
            </a:r>
            <a:r>
              <a:rPr lang="zh-CN" altLang="en-US" sz="1600" dirty="0">
                <a:cs typeface="+mn-ea"/>
                <a:sym typeface="+mn-lt"/>
              </a:rPr>
              <a:t>、私自换班、换休、未造成严重后果者。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9</a:t>
            </a:r>
            <a:r>
              <a:rPr lang="zh-CN" altLang="en-US" sz="1600" dirty="0">
                <a:cs typeface="+mn-ea"/>
                <a:sym typeface="+mn-lt"/>
              </a:rPr>
              <a:t>、越权擅自运用设施设备未造成严重后果者。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10</a:t>
            </a:r>
            <a:r>
              <a:rPr lang="zh-CN" altLang="en-US" sz="1600" dirty="0">
                <a:cs typeface="+mn-ea"/>
                <a:sym typeface="+mn-lt"/>
              </a:rPr>
              <a:t>、不按作息时间就寝，影响他人休息者。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11</a:t>
            </a:r>
            <a:r>
              <a:rPr lang="zh-CN" altLang="en-US" sz="1600" dirty="0">
                <a:cs typeface="+mn-ea"/>
                <a:sym typeface="+mn-lt"/>
              </a:rPr>
              <a:t>、在同事、顾客提出援助时不予配合又无正当理由，情节轻微者。</a:t>
            </a:r>
            <a:endParaRPr lang="en-US" altLang="zh-CN" sz="1600" dirty="0"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12</a:t>
            </a:r>
            <a:r>
              <a:rPr lang="zh-CN" altLang="en-US" sz="1600" dirty="0">
                <a:cs typeface="+mn-ea"/>
                <a:sym typeface="+mn-lt"/>
              </a:rPr>
              <a:t>、在工作程序配合上，对其他岗位有抵触、脱节与断档环节，情节轻微者。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FADE7E80-9E34-605E-7355-66707C890B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9145" y="2235200"/>
            <a:ext cx="386111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96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: 圆角 8">
            <a:extLst>
              <a:ext uri="{FF2B5EF4-FFF2-40B4-BE49-F238E27FC236}">
                <a16:creationId xmlns="" xmlns:a16="http://schemas.microsoft.com/office/drawing/2014/main" id="{1D06DFA3-F840-CD66-AFF3-21B528C8E0C5}"/>
              </a:ext>
            </a:extLst>
          </p:cNvPr>
          <p:cNvSpPr/>
          <p:nvPr/>
        </p:nvSpPr>
        <p:spPr>
          <a:xfrm>
            <a:off x="578262" y="1107937"/>
            <a:ext cx="11035476" cy="4980806"/>
          </a:xfrm>
          <a:prstGeom prst="roundRect">
            <a:avLst>
              <a:gd name="adj" fmla="val 7136"/>
            </a:avLst>
          </a:prstGeom>
          <a:noFill/>
          <a:ln w="19050">
            <a:solidFill>
              <a:srgbClr val="2A458C">
                <a:alpha val="2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9D01EC4E-2F6E-3682-B320-D9364A0D7806}"/>
              </a:ext>
            </a:extLst>
          </p:cNvPr>
          <p:cNvSpPr/>
          <p:nvPr/>
        </p:nvSpPr>
        <p:spPr>
          <a:xfrm>
            <a:off x="2685143" y="844518"/>
            <a:ext cx="6691086" cy="4349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1" y="183431"/>
            <a:ext cx="3201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基本制度规范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E561799B-A136-B2C4-962D-802B2028259B}"/>
              </a:ext>
            </a:extLst>
          </p:cNvPr>
          <p:cNvGrpSpPr/>
          <p:nvPr/>
        </p:nvGrpSpPr>
        <p:grpSpPr>
          <a:xfrm>
            <a:off x="3360881" y="253915"/>
            <a:ext cx="3440762" cy="400110"/>
            <a:chOff x="3360881" y="253915"/>
            <a:chExt cx="3440762" cy="400110"/>
          </a:xfrm>
        </p:grpSpPr>
        <p:sp>
          <p:nvSpPr>
            <p:cNvPr id="4" name="文本框 3">
              <a:extLst>
                <a:ext uri="{FF2B5EF4-FFF2-40B4-BE49-F238E27FC236}">
                  <a16:creationId xmlns="" xmlns:a16="http://schemas.microsoft.com/office/drawing/2014/main" id="{C7C049CA-D394-9908-9EB4-40F8F2656B3B}"/>
                </a:ext>
              </a:extLst>
            </p:cNvPr>
            <p:cNvSpPr txBox="1"/>
            <p:nvPr/>
          </p:nvSpPr>
          <p:spPr>
            <a:xfrm>
              <a:off x="4096543" y="253915"/>
              <a:ext cx="27051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000" dirty="0">
                  <a:cs typeface="+mn-ea"/>
                  <a:sym typeface="+mn-lt"/>
                </a:rPr>
                <a:t>处罚条例</a:t>
              </a:r>
            </a:p>
          </p:txBody>
        </p:sp>
        <p:sp>
          <p:nvSpPr>
            <p:cNvPr id="3" name="矩形: 圆角 2">
              <a:extLst>
                <a:ext uri="{FF2B5EF4-FFF2-40B4-BE49-F238E27FC236}">
                  <a16:creationId xmlns="" xmlns:a16="http://schemas.microsoft.com/office/drawing/2014/main" id="{630698A2-06A3-FA6A-A28D-BC3FF9136C14}"/>
                </a:ext>
              </a:extLst>
            </p:cNvPr>
            <p:cNvSpPr/>
            <p:nvPr/>
          </p:nvSpPr>
          <p:spPr>
            <a:xfrm>
              <a:off x="3360881" y="295275"/>
              <a:ext cx="621362" cy="288266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="" xmlns:a16="http://schemas.microsoft.com/office/drawing/2014/main" id="{7B264E50-1E95-833D-2BFC-878C72DE9F13}"/>
                </a:ext>
              </a:extLst>
            </p:cNvPr>
            <p:cNvSpPr txBox="1"/>
            <p:nvPr/>
          </p:nvSpPr>
          <p:spPr>
            <a:xfrm>
              <a:off x="3412474" y="253915"/>
              <a:ext cx="68406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4.8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文本框 21">
            <a:extLst>
              <a:ext uri="{FF2B5EF4-FFF2-40B4-BE49-F238E27FC236}">
                <a16:creationId xmlns="" xmlns:a16="http://schemas.microsoft.com/office/drawing/2014/main" id="{49CA7685-9C15-53B1-8052-FD6601E1F9AF}"/>
              </a:ext>
            </a:extLst>
          </p:cNvPr>
          <p:cNvSpPr txBox="1"/>
          <p:nvPr/>
        </p:nvSpPr>
        <p:spPr>
          <a:xfrm>
            <a:off x="3478530" y="-1601673"/>
            <a:ext cx="94983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zh-CN" dirty="0">
              <a:cs typeface="+mn-ea"/>
              <a:sym typeface="+mn-lt"/>
            </a:endParaRPr>
          </a:p>
          <a:p>
            <a:endParaRPr lang="en-US" altLang="zh-CN" dirty="0">
              <a:cs typeface="+mn-ea"/>
              <a:sym typeface="+mn-lt"/>
            </a:endParaRPr>
          </a:p>
          <a:p>
            <a:endParaRPr lang="zh-CN" altLang="en-US" dirty="0">
              <a:cs typeface="+mn-ea"/>
              <a:sym typeface="+mn-lt"/>
            </a:endParaRPr>
          </a:p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="" xmlns:a16="http://schemas.microsoft.com/office/drawing/2014/main" id="{CACA4FEF-3B72-2FE4-D687-9F3BFECA6251}"/>
              </a:ext>
            </a:extLst>
          </p:cNvPr>
          <p:cNvSpPr txBox="1"/>
          <p:nvPr/>
        </p:nvSpPr>
        <p:spPr>
          <a:xfrm>
            <a:off x="2144486" y="885911"/>
            <a:ext cx="79030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>
                <a:solidFill>
                  <a:srgbClr val="2A458C"/>
                </a:solidFill>
                <a:cs typeface="+mn-ea"/>
                <a:sym typeface="+mn-lt"/>
              </a:rPr>
              <a:t> 员工有以下行为之一者，不予给分</a:t>
            </a:r>
            <a:endParaRPr lang="en-US" altLang="zh-CN" sz="2400" dirty="0">
              <a:solidFill>
                <a:srgbClr val="2A458C"/>
              </a:solidFill>
              <a:cs typeface="+mn-ea"/>
              <a:sym typeface="+mn-lt"/>
            </a:endParaRPr>
          </a:p>
          <a:p>
            <a:pPr algn="ctr"/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（满分</a:t>
            </a:r>
            <a:r>
              <a:rPr lang="en-US" altLang="zh-CN" sz="1600" dirty="0">
                <a:solidFill>
                  <a:srgbClr val="FA9744"/>
                </a:solidFill>
                <a:cs typeface="+mn-ea"/>
                <a:sym typeface="+mn-lt"/>
              </a:rPr>
              <a:t>5</a:t>
            </a:r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分，违反一项少给</a:t>
            </a:r>
            <a:r>
              <a:rPr lang="en-US" altLang="zh-CN" sz="1600" dirty="0">
                <a:solidFill>
                  <a:srgbClr val="FA9744"/>
                </a:solidFill>
                <a:cs typeface="+mn-ea"/>
                <a:sym typeface="+mn-lt"/>
              </a:rPr>
              <a:t>1</a:t>
            </a:r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分，超过</a:t>
            </a:r>
            <a:r>
              <a:rPr lang="en-US" altLang="zh-CN" sz="1600" dirty="0">
                <a:solidFill>
                  <a:srgbClr val="FA9744"/>
                </a:solidFill>
                <a:cs typeface="+mn-ea"/>
                <a:sym typeface="+mn-lt"/>
              </a:rPr>
              <a:t>5</a:t>
            </a:r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分继续违反的，每项可处罚款</a:t>
            </a:r>
            <a:r>
              <a:rPr lang="en-US" altLang="zh-CN" sz="1600" dirty="0">
                <a:solidFill>
                  <a:srgbClr val="FA9744"/>
                </a:solidFill>
                <a:cs typeface="+mn-ea"/>
                <a:sym typeface="+mn-lt"/>
              </a:rPr>
              <a:t>5-50</a:t>
            </a:r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元）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="" xmlns:a16="http://schemas.microsoft.com/office/drawing/2014/main" id="{34FC30A7-37CF-3252-C773-C0EC318127E4}"/>
              </a:ext>
            </a:extLst>
          </p:cNvPr>
          <p:cNvSpPr txBox="1"/>
          <p:nvPr/>
        </p:nvSpPr>
        <p:spPr>
          <a:xfrm>
            <a:off x="1908629" y="1724691"/>
            <a:ext cx="8171542" cy="42343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13</a:t>
            </a:r>
            <a:r>
              <a:rPr lang="zh-CN" altLang="en-US" sz="1600" dirty="0">
                <a:cs typeface="+mn-ea"/>
                <a:sym typeface="+mn-lt"/>
              </a:rPr>
              <a:t>、在特殊问题的处理上，不积极主动配合，影响处理效果者。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14</a:t>
            </a:r>
            <a:r>
              <a:rPr lang="zh-CN" altLang="en-US" sz="1600" dirty="0">
                <a:cs typeface="+mn-ea"/>
                <a:sym typeface="+mn-lt"/>
              </a:rPr>
              <a:t>、偷吃客人吃剩下的食物者。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15</a:t>
            </a:r>
            <a:r>
              <a:rPr lang="zh-CN" altLang="en-US" sz="1600" dirty="0">
                <a:cs typeface="+mn-ea"/>
                <a:sym typeface="+mn-lt"/>
              </a:rPr>
              <a:t>、在上班时间发牢骚者。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16</a:t>
            </a:r>
            <a:r>
              <a:rPr lang="zh-CN" altLang="en-US" sz="1600" dirty="0">
                <a:cs typeface="+mn-ea"/>
                <a:sym typeface="+mn-lt"/>
              </a:rPr>
              <a:t>、在上班时间收听</a:t>
            </a:r>
            <a:r>
              <a:rPr lang="en-US" altLang="zh-CN" sz="1600" dirty="0">
                <a:cs typeface="+mn-ea"/>
                <a:sym typeface="+mn-lt"/>
              </a:rPr>
              <a:t>{</a:t>
            </a:r>
            <a:r>
              <a:rPr lang="zh-CN" altLang="en-US" sz="1600" dirty="0">
                <a:cs typeface="+mn-ea"/>
                <a:sym typeface="+mn-lt"/>
              </a:rPr>
              <a:t>看</a:t>
            </a:r>
            <a:r>
              <a:rPr lang="en-US" altLang="zh-CN" sz="1600" dirty="0">
                <a:cs typeface="+mn-ea"/>
                <a:sym typeface="+mn-lt"/>
              </a:rPr>
              <a:t>}</a:t>
            </a:r>
            <a:r>
              <a:rPr lang="zh-CN" altLang="en-US" sz="1600" dirty="0">
                <a:cs typeface="+mn-ea"/>
                <a:sym typeface="+mn-lt"/>
              </a:rPr>
              <a:t>广播、录像、电视者。</a:t>
            </a:r>
            <a:endParaRPr lang="en-US" altLang="zh-CN" sz="1600" dirty="0"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17</a:t>
            </a:r>
            <a:r>
              <a:rPr lang="zh-CN" altLang="en-US" sz="1600" dirty="0">
                <a:cs typeface="+mn-ea"/>
                <a:sym typeface="+mn-lt"/>
              </a:rPr>
              <a:t>、在上班时间看书报、私用手机者。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18</a:t>
            </a:r>
            <a:r>
              <a:rPr lang="zh-CN" altLang="en-US" sz="1600" dirty="0">
                <a:cs typeface="+mn-ea"/>
                <a:sym typeface="+mn-lt"/>
              </a:rPr>
              <a:t>、下班后无故在餐厅逗留者。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19</a:t>
            </a:r>
            <a:r>
              <a:rPr lang="zh-CN" altLang="en-US" sz="1600" dirty="0">
                <a:cs typeface="+mn-ea"/>
                <a:sym typeface="+mn-lt"/>
              </a:rPr>
              <a:t>、不在指定场所就餐或就餐时间倒饭倒菜者。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20</a:t>
            </a:r>
            <a:r>
              <a:rPr lang="zh-CN" altLang="en-US" sz="1600" dirty="0">
                <a:cs typeface="+mn-ea"/>
                <a:sym typeface="+mn-lt"/>
              </a:rPr>
              <a:t>、顾客就餐时，在餐厅就餐区高声喧哗、吹口哨、唱歌者。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21</a:t>
            </a:r>
            <a:r>
              <a:rPr lang="zh-CN" altLang="en-US" sz="1600" dirty="0">
                <a:cs typeface="+mn-ea"/>
                <a:sym typeface="+mn-lt"/>
              </a:rPr>
              <a:t>、破坏环境卫生者。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22</a:t>
            </a:r>
            <a:r>
              <a:rPr lang="zh-CN" altLang="en-US" sz="1600" dirty="0">
                <a:cs typeface="+mn-ea"/>
                <a:sym typeface="+mn-lt"/>
              </a:rPr>
              <a:t>、在物料领用过程中，在餐厅就餐区高声喧哗、吹口哨、唱歌者。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23</a:t>
            </a:r>
            <a:r>
              <a:rPr lang="zh-CN" altLang="en-US" sz="1600" dirty="0">
                <a:cs typeface="+mn-ea"/>
                <a:sym typeface="+mn-lt"/>
              </a:rPr>
              <a:t>、无正当理由不参加例会、培训、会议者。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24</a:t>
            </a:r>
            <a:r>
              <a:rPr lang="zh-CN" altLang="en-US" sz="1600" dirty="0">
                <a:cs typeface="+mn-ea"/>
                <a:sym typeface="+mn-lt"/>
              </a:rPr>
              <a:t>、私配、调换公司钥匙、物品者。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25</a:t>
            </a:r>
            <a:r>
              <a:rPr lang="zh-CN" altLang="en-US" sz="1600" dirty="0">
                <a:cs typeface="+mn-ea"/>
                <a:sym typeface="+mn-lt"/>
              </a:rPr>
              <a:t>、所犯错误和上述条款性质类似者。</a:t>
            </a:r>
            <a:endParaRPr lang="en-US" altLang="zh-CN" sz="1600" dirty="0">
              <a:cs typeface="+mn-ea"/>
              <a:sym typeface="+mn-lt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="" xmlns:a16="http://schemas.microsoft.com/office/drawing/2014/main" id="{F9441F0E-6133-CEE6-411A-BC8C14C2EA9C}"/>
              </a:ext>
            </a:extLst>
          </p:cNvPr>
          <p:cNvGrpSpPr/>
          <p:nvPr/>
        </p:nvGrpSpPr>
        <p:grpSpPr>
          <a:xfrm>
            <a:off x="1085326" y="1706481"/>
            <a:ext cx="542925" cy="542925"/>
            <a:chOff x="9314926" y="2633581"/>
            <a:chExt cx="542925" cy="542925"/>
          </a:xfrm>
        </p:grpSpPr>
        <p:sp>
          <p:nvSpPr>
            <p:cNvPr id="19" name="椭圆 18">
              <a:extLst>
                <a:ext uri="{FF2B5EF4-FFF2-40B4-BE49-F238E27FC236}">
                  <a16:creationId xmlns="" xmlns:a16="http://schemas.microsoft.com/office/drawing/2014/main" id="{B16777BA-7289-23A1-55E0-562603EF3DF8}"/>
                </a:ext>
              </a:extLst>
            </p:cNvPr>
            <p:cNvSpPr/>
            <p:nvPr/>
          </p:nvSpPr>
          <p:spPr>
            <a:xfrm>
              <a:off x="9314926" y="2633581"/>
              <a:ext cx="542925" cy="542925"/>
            </a:xfrm>
            <a:prstGeom prst="ellipse">
              <a:avLst/>
            </a:prstGeom>
            <a:solidFill>
              <a:srgbClr val="F293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="" xmlns:a16="http://schemas.microsoft.com/office/drawing/2014/main" id="{7E1C063C-196F-A78D-61C4-E405EDB0E170}"/>
                </a:ext>
              </a:extLst>
            </p:cNvPr>
            <p:cNvSpPr txBox="1"/>
            <p:nvPr/>
          </p:nvSpPr>
          <p:spPr>
            <a:xfrm>
              <a:off x="9376229" y="2719030"/>
              <a:ext cx="383134" cy="384048"/>
            </a:xfrm>
            <a:custGeom>
              <a:avLst/>
              <a:gdLst/>
              <a:ahLst/>
              <a:cxnLst/>
              <a:rect l="l" t="t" r="r" b="b"/>
              <a:pathLst>
                <a:path w="383134" h="384048">
                  <a:moveTo>
                    <a:pt x="0" y="203911"/>
                  </a:moveTo>
                  <a:lnTo>
                    <a:pt x="104242" y="203911"/>
                  </a:lnTo>
                  <a:lnTo>
                    <a:pt x="104242" y="330098"/>
                  </a:lnTo>
                  <a:cubicBezTo>
                    <a:pt x="108814" y="327660"/>
                    <a:pt x="115138" y="324155"/>
                    <a:pt x="123215" y="319583"/>
                  </a:cubicBezTo>
                  <a:cubicBezTo>
                    <a:pt x="131292" y="315011"/>
                    <a:pt x="139522" y="310439"/>
                    <a:pt x="147904" y="305867"/>
                  </a:cubicBezTo>
                  <a:cubicBezTo>
                    <a:pt x="156286" y="301295"/>
                    <a:pt x="163906" y="297180"/>
                    <a:pt x="170764" y="293522"/>
                  </a:cubicBezTo>
                  <a:cubicBezTo>
                    <a:pt x="177622" y="289865"/>
                    <a:pt x="181813" y="287579"/>
                    <a:pt x="183337" y="286664"/>
                  </a:cubicBezTo>
                  <a:lnTo>
                    <a:pt x="189281" y="322326"/>
                  </a:lnTo>
                  <a:cubicBezTo>
                    <a:pt x="186233" y="323850"/>
                    <a:pt x="180746" y="326593"/>
                    <a:pt x="172822" y="330555"/>
                  </a:cubicBezTo>
                  <a:cubicBezTo>
                    <a:pt x="164897" y="334518"/>
                    <a:pt x="156362" y="338861"/>
                    <a:pt x="147218" y="343586"/>
                  </a:cubicBezTo>
                  <a:cubicBezTo>
                    <a:pt x="138074" y="348310"/>
                    <a:pt x="129388" y="352806"/>
                    <a:pt x="121158" y="357073"/>
                  </a:cubicBezTo>
                  <a:cubicBezTo>
                    <a:pt x="112928" y="361340"/>
                    <a:pt x="106832" y="364541"/>
                    <a:pt x="102870" y="366674"/>
                  </a:cubicBezTo>
                  <a:cubicBezTo>
                    <a:pt x="98298" y="369113"/>
                    <a:pt x="93421" y="371780"/>
                    <a:pt x="88240" y="374675"/>
                  </a:cubicBezTo>
                  <a:cubicBezTo>
                    <a:pt x="83058" y="377571"/>
                    <a:pt x="78181" y="380695"/>
                    <a:pt x="73609" y="384048"/>
                  </a:cubicBezTo>
                  <a:lnTo>
                    <a:pt x="56236" y="353415"/>
                  </a:lnTo>
                  <a:cubicBezTo>
                    <a:pt x="62027" y="349453"/>
                    <a:pt x="65684" y="346253"/>
                    <a:pt x="67208" y="343814"/>
                  </a:cubicBezTo>
                  <a:cubicBezTo>
                    <a:pt x="68732" y="341376"/>
                    <a:pt x="69494" y="337413"/>
                    <a:pt x="69494" y="331927"/>
                  </a:cubicBezTo>
                  <a:lnTo>
                    <a:pt x="69494" y="237287"/>
                  </a:lnTo>
                  <a:lnTo>
                    <a:pt x="0" y="237287"/>
                  </a:lnTo>
                  <a:close/>
                  <a:moveTo>
                    <a:pt x="222199" y="147218"/>
                  </a:moveTo>
                  <a:lnTo>
                    <a:pt x="256489" y="147218"/>
                  </a:lnTo>
                  <a:lnTo>
                    <a:pt x="256489" y="309524"/>
                  </a:lnTo>
                  <a:lnTo>
                    <a:pt x="222199" y="309524"/>
                  </a:lnTo>
                  <a:close/>
                  <a:moveTo>
                    <a:pt x="340157" y="134417"/>
                  </a:moveTo>
                  <a:lnTo>
                    <a:pt x="375818" y="134417"/>
                  </a:lnTo>
                  <a:lnTo>
                    <a:pt x="375818" y="325983"/>
                  </a:lnTo>
                  <a:cubicBezTo>
                    <a:pt x="375818" y="336956"/>
                    <a:pt x="374904" y="346100"/>
                    <a:pt x="373075" y="353415"/>
                  </a:cubicBezTo>
                  <a:cubicBezTo>
                    <a:pt x="371246" y="360731"/>
                    <a:pt x="367970" y="366598"/>
                    <a:pt x="363245" y="371018"/>
                  </a:cubicBezTo>
                  <a:cubicBezTo>
                    <a:pt x="358521" y="375437"/>
                    <a:pt x="352272" y="378561"/>
                    <a:pt x="344500" y="380390"/>
                  </a:cubicBezTo>
                  <a:cubicBezTo>
                    <a:pt x="336728" y="382219"/>
                    <a:pt x="326898" y="383133"/>
                    <a:pt x="315011" y="383133"/>
                  </a:cubicBezTo>
                  <a:lnTo>
                    <a:pt x="258775" y="383133"/>
                  </a:lnTo>
                  <a:lnTo>
                    <a:pt x="251917" y="349758"/>
                  </a:lnTo>
                  <a:lnTo>
                    <a:pt x="304038" y="349758"/>
                  </a:lnTo>
                  <a:cubicBezTo>
                    <a:pt x="311353" y="349758"/>
                    <a:pt x="317373" y="349301"/>
                    <a:pt x="322097" y="348386"/>
                  </a:cubicBezTo>
                  <a:cubicBezTo>
                    <a:pt x="326822" y="347472"/>
                    <a:pt x="330479" y="345795"/>
                    <a:pt x="333070" y="343357"/>
                  </a:cubicBezTo>
                  <a:cubicBezTo>
                    <a:pt x="335661" y="340919"/>
                    <a:pt x="337490" y="337566"/>
                    <a:pt x="338556" y="333299"/>
                  </a:cubicBezTo>
                  <a:cubicBezTo>
                    <a:pt x="339623" y="329031"/>
                    <a:pt x="340157" y="323697"/>
                    <a:pt x="340157" y="317297"/>
                  </a:cubicBezTo>
                  <a:close/>
                  <a:moveTo>
                    <a:pt x="276606" y="27889"/>
                  </a:moveTo>
                  <a:lnTo>
                    <a:pt x="276606" y="89154"/>
                  </a:lnTo>
                  <a:lnTo>
                    <a:pt x="349758" y="89154"/>
                  </a:lnTo>
                  <a:lnTo>
                    <a:pt x="349758" y="27889"/>
                  </a:lnTo>
                  <a:close/>
                  <a:moveTo>
                    <a:pt x="175108" y="27889"/>
                  </a:moveTo>
                  <a:lnTo>
                    <a:pt x="175108" y="89154"/>
                  </a:lnTo>
                  <a:lnTo>
                    <a:pt x="245516" y="89154"/>
                  </a:lnTo>
                  <a:lnTo>
                    <a:pt x="245516" y="27889"/>
                  </a:lnTo>
                  <a:close/>
                  <a:moveTo>
                    <a:pt x="69952" y="27889"/>
                  </a:moveTo>
                  <a:lnTo>
                    <a:pt x="69952" y="89154"/>
                  </a:lnTo>
                  <a:lnTo>
                    <a:pt x="144475" y="89154"/>
                  </a:lnTo>
                  <a:lnTo>
                    <a:pt x="144475" y="27889"/>
                  </a:lnTo>
                  <a:close/>
                  <a:moveTo>
                    <a:pt x="37033" y="0"/>
                  </a:moveTo>
                  <a:lnTo>
                    <a:pt x="383134" y="0"/>
                  </a:lnTo>
                  <a:lnTo>
                    <a:pt x="383134" y="117500"/>
                  </a:lnTo>
                  <a:lnTo>
                    <a:pt x="76810" y="117500"/>
                  </a:lnTo>
                  <a:cubicBezTo>
                    <a:pt x="82296" y="122072"/>
                    <a:pt x="88316" y="127025"/>
                    <a:pt x="94869" y="132359"/>
                  </a:cubicBezTo>
                  <a:cubicBezTo>
                    <a:pt x="101422" y="137693"/>
                    <a:pt x="107975" y="143027"/>
                    <a:pt x="114528" y="148361"/>
                  </a:cubicBezTo>
                  <a:cubicBezTo>
                    <a:pt x="121082" y="153695"/>
                    <a:pt x="127330" y="158877"/>
                    <a:pt x="133274" y="163906"/>
                  </a:cubicBezTo>
                  <a:cubicBezTo>
                    <a:pt x="139217" y="168935"/>
                    <a:pt x="144475" y="173279"/>
                    <a:pt x="149047" y="176936"/>
                  </a:cubicBezTo>
                  <a:lnTo>
                    <a:pt x="128930" y="202997"/>
                  </a:lnTo>
                  <a:cubicBezTo>
                    <a:pt x="123749" y="198425"/>
                    <a:pt x="117729" y="193091"/>
                    <a:pt x="110871" y="186995"/>
                  </a:cubicBezTo>
                  <a:cubicBezTo>
                    <a:pt x="104013" y="180899"/>
                    <a:pt x="96926" y="174803"/>
                    <a:pt x="89611" y="168707"/>
                  </a:cubicBezTo>
                  <a:cubicBezTo>
                    <a:pt x="82296" y="162611"/>
                    <a:pt x="75133" y="156667"/>
                    <a:pt x="68123" y="150876"/>
                  </a:cubicBezTo>
                  <a:cubicBezTo>
                    <a:pt x="61112" y="145085"/>
                    <a:pt x="55016" y="140208"/>
                    <a:pt x="49835" y="136245"/>
                  </a:cubicBezTo>
                  <a:lnTo>
                    <a:pt x="64008" y="117500"/>
                  </a:lnTo>
                  <a:lnTo>
                    <a:pt x="37033" y="1175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3600" dirty="0">
                <a:solidFill>
                  <a:srgbClr val="2A458C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67605EE8-A34E-A0E8-1099-DDD0DEA77A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1866900"/>
            <a:ext cx="3911600" cy="39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31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>
            <a:extLst>
              <a:ext uri="{FF2B5EF4-FFF2-40B4-BE49-F238E27FC236}">
                <a16:creationId xmlns="" xmlns:a16="http://schemas.microsoft.com/office/drawing/2014/main" id="{4E37BBD4-70AB-B5F1-96DF-C9E985B5C856}"/>
              </a:ext>
            </a:extLst>
          </p:cNvPr>
          <p:cNvSpPr txBox="1"/>
          <p:nvPr/>
        </p:nvSpPr>
        <p:spPr>
          <a:xfrm>
            <a:off x="3957213" y="2622098"/>
            <a:ext cx="742050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zh-CN" altLang="en-US" sz="6000" b="1" dirty="0" smtClean="0">
                <a:solidFill>
                  <a:srgbClr val="2A458C"/>
                </a:solidFill>
                <a:cs typeface="+mn-ea"/>
                <a:sym typeface="+mn-lt"/>
              </a:rPr>
              <a:t>演示完毕，谢谢观看！</a:t>
            </a:r>
            <a:endParaRPr lang="zh-CN" altLang="en-US" sz="6000" b="1" dirty="0">
              <a:solidFill>
                <a:srgbClr val="2A458C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="" xmlns:a16="http://schemas.microsoft.com/office/drawing/2014/main" id="{AD87479A-6612-FC1B-5324-1E46084E1448}"/>
              </a:ext>
            </a:extLst>
          </p:cNvPr>
          <p:cNvGrpSpPr/>
          <p:nvPr/>
        </p:nvGrpSpPr>
        <p:grpSpPr>
          <a:xfrm>
            <a:off x="9182749" y="4572196"/>
            <a:ext cx="2102889" cy="362189"/>
            <a:chOff x="1221558" y="4648396"/>
            <a:chExt cx="2102889" cy="362189"/>
          </a:xfrm>
        </p:grpSpPr>
        <p:sp>
          <p:nvSpPr>
            <p:cNvPr id="19" name="矩形: 圆角 18">
              <a:extLst>
                <a:ext uri="{FF2B5EF4-FFF2-40B4-BE49-F238E27FC236}">
                  <a16:creationId xmlns="" xmlns:a16="http://schemas.microsoft.com/office/drawing/2014/main" id="{6DE61A3A-B507-92BB-1ADF-F9305B02C402}"/>
                </a:ext>
              </a:extLst>
            </p:cNvPr>
            <p:cNvSpPr/>
            <p:nvPr/>
          </p:nvSpPr>
          <p:spPr>
            <a:xfrm>
              <a:off x="1221558" y="4648396"/>
              <a:ext cx="2102889" cy="362189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22225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="" xmlns:a16="http://schemas.microsoft.com/office/drawing/2014/main" id="{57503CBB-5C31-A6C2-0C18-E32A12310C0B}"/>
                </a:ext>
              </a:extLst>
            </p:cNvPr>
            <p:cNvSpPr txBox="1"/>
            <p:nvPr/>
          </p:nvSpPr>
          <p:spPr>
            <a:xfrm>
              <a:off x="1321993" y="4648396"/>
              <a:ext cx="1889040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培训师</a:t>
              </a:r>
              <a:r>
                <a:rPr lang="zh-CN" altLang="en-US" sz="1600" dirty="0" smtClean="0">
                  <a:solidFill>
                    <a:schemeClr val="bg1"/>
                  </a:solidFill>
                  <a:cs typeface="+mn-ea"/>
                  <a:sym typeface="+mn-lt"/>
                </a:rPr>
                <a:t>：</a:t>
              </a:r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优品</a:t>
              </a:r>
              <a:r>
                <a:rPr lang="en-US" altLang="zh-CN" sz="1600" dirty="0" smtClean="0">
                  <a:solidFill>
                    <a:schemeClr val="bg1"/>
                  </a:solidFill>
                  <a:cs typeface="+mn-ea"/>
                  <a:sym typeface="+mn-lt"/>
                </a:rPr>
                <a:t>PPT</a:t>
              </a: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文本框 20">
            <a:extLst>
              <a:ext uri="{FF2B5EF4-FFF2-40B4-BE49-F238E27FC236}">
                <a16:creationId xmlns="" xmlns:a16="http://schemas.microsoft.com/office/drawing/2014/main" id="{C43CF0B1-4963-04E3-52C0-6E23B07EE885}"/>
              </a:ext>
            </a:extLst>
          </p:cNvPr>
          <p:cNvSpPr txBox="1"/>
          <p:nvPr/>
        </p:nvSpPr>
        <p:spPr>
          <a:xfrm>
            <a:off x="7985705" y="2295348"/>
            <a:ext cx="329993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1400" dirty="0">
                <a:cs typeface="+mn-ea"/>
                <a:sym typeface="+mn-lt"/>
              </a:rPr>
              <a:t>完整内容</a:t>
            </a:r>
            <a:r>
              <a:rPr lang="en-US" altLang="zh-CN" sz="1400" dirty="0">
                <a:cs typeface="+mn-ea"/>
                <a:sym typeface="+mn-lt"/>
              </a:rPr>
              <a:t>·</a:t>
            </a:r>
            <a:r>
              <a:rPr lang="zh-CN" altLang="en-US" sz="1400" dirty="0">
                <a:cs typeface="+mn-ea"/>
                <a:sym typeface="+mn-lt"/>
              </a:rPr>
              <a:t>下载即用</a:t>
            </a:r>
            <a:r>
              <a:rPr lang="en-US" altLang="zh-CN" sz="1400" dirty="0">
                <a:cs typeface="+mn-ea"/>
                <a:sym typeface="+mn-lt"/>
              </a:rPr>
              <a:t>·</a:t>
            </a:r>
            <a:r>
              <a:rPr lang="zh-CN" altLang="en-US" sz="1400" dirty="0">
                <a:cs typeface="+mn-ea"/>
                <a:sym typeface="+mn-lt"/>
              </a:rPr>
              <a:t>行业知识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="" xmlns:a16="http://schemas.microsoft.com/office/drawing/2014/main" id="{19383BA9-79A1-8C00-8460-1E501A8D54E3}"/>
              </a:ext>
            </a:extLst>
          </p:cNvPr>
          <p:cNvSpPr txBox="1"/>
          <p:nvPr/>
        </p:nvSpPr>
        <p:spPr>
          <a:xfrm>
            <a:off x="7151339" y="3538619"/>
            <a:ext cx="42263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zh-CN" altLang="en-US" sz="3600" dirty="0">
                <a:solidFill>
                  <a:srgbClr val="FA9744"/>
                </a:solidFill>
                <a:cs typeface="+mn-ea"/>
                <a:sym typeface="+mn-lt"/>
              </a:rPr>
              <a:t>餐饮</a:t>
            </a:r>
            <a:r>
              <a:rPr lang="en-US" altLang="zh-CN" sz="3600" dirty="0">
                <a:solidFill>
                  <a:srgbClr val="FA9744"/>
                </a:solidFill>
                <a:cs typeface="+mn-ea"/>
                <a:sym typeface="+mn-lt"/>
              </a:rPr>
              <a:t>/</a:t>
            </a:r>
            <a:r>
              <a:rPr lang="zh-CN" altLang="en-US" sz="3600" dirty="0">
                <a:solidFill>
                  <a:srgbClr val="FA9744"/>
                </a:solidFill>
                <a:cs typeface="+mn-ea"/>
                <a:sym typeface="+mn-lt"/>
              </a:rPr>
              <a:t>酒店服务行业</a:t>
            </a:r>
            <a:endParaRPr lang="en-US" altLang="zh-CN" sz="3600" dirty="0">
              <a:solidFill>
                <a:srgbClr val="FA9744"/>
              </a:solidFill>
              <a:cs typeface="+mn-ea"/>
              <a:sym typeface="+mn-lt"/>
            </a:endParaRPr>
          </a:p>
        </p:txBody>
      </p:sp>
      <p:grpSp>
        <p:nvGrpSpPr>
          <p:cNvPr id="27" name="组合 26">
            <a:extLst>
              <a:ext uri="{FF2B5EF4-FFF2-40B4-BE49-F238E27FC236}">
                <a16:creationId xmlns="" xmlns:a16="http://schemas.microsoft.com/office/drawing/2014/main" id="{3DAB50B9-4474-1860-5A31-A8BB5F3C11FA}"/>
              </a:ext>
            </a:extLst>
          </p:cNvPr>
          <p:cNvGrpSpPr/>
          <p:nvPr/>
        </p:nvGrpSpPr>
        <p:grpSpPr>
          <a:xfrm rot="5400000">
            <a:off x="10934082" y="508131"/>
            <a:ext cx="138458" cy="337826"/>
            <a:chOff x="318977" y="311889"/>
            <a:chExt cx="184298" cy="538716"/>
          </a:xfrm>
        </p:grpSpPr>
        <p:cxnSp>
          <p:nvCxnSpPr>
            <p:cNvPr id="30" name="直接连接符 29">
              <a:extLst>
                <a:ext uri="{FF2B5EF4-FFF2-40B4-BE49-F238E27FC236}">
                  <a16:creationId xmlns="" xmlns:a16="http://schemas.microsoft.com/office/drawing/2014/main" id="{984E3A68-7B86-C9D8-E498-05FA33AF8CE7}"/>
                </a:ext>
              </a:extLst>
            </p:cNvPr>
            <p:cNvCxnSpPr>
              <a:cxnSpLocks/>
            </p:cNvCxnSpPr>
            <p:nvPr/>
          </p:nvCxnSpPr>
          <p:spPr>
            <a:xfrm>
              <a:off x="318977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>
              <a:extLst>
                <a:ext uri="{FF2B5EF4-FFF2-40B4-BE49-F238E27FC236}">
                  <a16:creationId xmlns="" xmlns:a16="http://schemas.microsoft.com/office/drawing/2014/main" id="{A21EE20F-89EF-1F17-7070-34ABAC4E3157}"/>
                </a:ext>
              </a:extLst>
            </p:cNvPr>
            <p:cNvCxnSpPr>
              <a:cxnSpLocks/>
            </p:cNvCxnSpPr>
            <p:nvPr/>
          </p:nvCxnSpPr>
          <p:spPr>
            <a:xfrm>
              <a:off x="411126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>
              <a:extLst>
                <a:ext uri="{FF2B5EF4-FFF2-40B4-BE49-F238E27FC236}">
                  <a16:creationId xmlns="" xmlns:a16="http://schemas.microsoft.com/office/drawing/2014/main" id="{477EFEBA-02F8-5BD1-BF14-966802A0AC2B}"/>
                </a:ext>
              </a:extLst>
            </p:cNvPr>
            <p:cNvCxnSpPr>
              <a:cxnSpLocks/>
            </p:cNvCxnSpPr>
            <p:nvPr/>
          </p:nvCxnSpPr>
          <p:spPr>
            <a:xfrm>
              <a:off x="503275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组合 32">
            <a:extLst>
              <a:ext uri="{FF2B5EF4-FFF2-40B4-BE49-F238E27FC236}">
                <a16:creationId xmlns="" xmlns:a16="http://schemas.microsoft.com/office/drawing/2014/main" id="{691AF52D-D3BB-DFA9-0AFF-2FD702F6B6CF}"/>
              </a:ext>
            </a:extLst>
          </p:cNvPr>
          <p:cNvGrpSpPr/>
          <p:nvPr/>
        </p:nvGrpSpPr>
        <p:grpSpPr>
          <a:xfrm>
            <a:off x="7424838" y="2394686"/>
            <a:ext cx="187506" cy="93923"/>
            <a:chOff x="8862450" y="1221692"/>
            <a:chExt cx="598538" cy="299812"/>
          </a:xfrm>
        </p:grpSpPr>
        <p:sp>
          <p:nvSpPr>
            <p:cNvPr id="34" name="任意多边形: 形状 33">
              <a:extLst>
                <a:ext uri="{FF2B5EF4-FFF2-40B4-BE49-F238E27FC236}">
                  <a16:creationId xmlns="" xmlns:a16="http://schemas.microsoft.com/office/drawing/2014/main" id="{BDF6DD1E-8395-26F5-2ADF-2209B0DF359C}"/>
                </a:ext>
              </a:extLst>
            </p:cNvPr>
            <p:cNvSpPr/>
            <p:nvPr/>
          </p:nvSpPr>
          <p:spPr>
            <a:xfrm>
              <a:off x="9195603" y="1221693"/>
              <a:ext cx="265385" cy="299811"/>
            </a:xfrm>
            <a:custGeom>
              <a:avLst/>
              <a:gdLst>
                <a:gd name="connsiteX0" fmla="*/ 38143 w 265385"/>
                <a:gd name="connsiteY0" fmla="*/ 3467 h 299811"/>
                <a:gd name="connsiteX1" fmla="*/ 252742 w 265385"/>
                <a:gd name="connsiteY1" fmla="*/ 127934 h 299811"/>
                <a:gd name="connsiteX2" fmla="*/ 252742 w 265385"/>
                <a:gd name="connsiteY2" fmla="*/ 171878 h 299811"/>
                <a:gd name="connsiteX3" fmla="*/ 38143 w 265385"/>
                <a:gd name="connsiteY3" fmla="*/ 296345 h 299811"/>
                <a:gd name="connsiteX4" fmla="*/ 0 w 265385"/>
                <a:gd name="connsiteY4" fmla="*/ 274373 h 299811"/>
                <a:gd name="connsiteX5" fmla="*/ 0 w 265385"/>
                <a:gd name="connsiteY5" fmla="*/ 25439 h 299811"/>
                <a:gd name="connsiteX6" fmla="*/ 38143 w 265385"/>
                <a:gd name="connsiteY6" fmla="*/ 3467 h 29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385" h="299811">
                  <a:moveTo>
                    <a:pt x="38143" y="3467"/>
                  </a:moveTo>
                  <a:lnTo>
                    <a:pt x="252742" y="127934"/>
                  </a:lnTo>
                  <a:cubicBezTo>
                    <a:pt x="269600" y="137712"/>
                    <a:pt x="269600" y="162100"/>
                    <a:pt x="252742" y="171878"/>
                  </a:cubicBezTo>
                  <a:lnTo>
                    <a:pt x="38143" y="296345"/>
                  </a:lnTo>
                  <a:cubicBezTo>
                    <a:pt x="21208" y="306167"/>
                    <a:pt x="0" y="293951"/>
                    <a:pt x="0" y="274373"/>
                  </a:cubicBezTo>
                  <a:lnTo>
                    <a:pt x="0" y="25439"/>
                  </a:lnTo>
                  <a:cubicBezTo>
                    <a:pt x="0" y="5861"/>
                    <a:pt x="21208" y="-6355"/>
                    <a:pt x="38143" y="3467"/>
                  </a:cubicBezTo>
                </a:path>
              </a:pathLst>
            </a:cu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="" xmlns:a16="http://schemas.microsoft.com/office/drawing/2014/main" id="{FA7DD8EE-BC4C-95B4-049F-B83516410E99}"/>
                </a:ext>
              </a:extLst>
            </p:cNvPr>
            <p:cNvSpPr/>
            <p:nvPr/>
          </p:nvSpPr>
          <p:spPr>
            <a:xfrm>
              <a:off x="8862450" y="1221692"/>
              <a:ext cx="265385" cy="299811"/>
            </a:xfrm>
            <a:custGeom>
              <a:avLst/>
              <a:gdLst>
                <a:gd name="connsiteX0" fmla="*/ 38143 w 265385"/>
                <a:gd name="connsiteY0" fmla="*/ 3467 h 299811"/>
                <a:gd name="connsiteX1" fmla="*/ 252742 w 265385"/>
                <a:gd name="connsiteY1" fmla="*/ 127934 h 299811"/>
                <a:gd name="connsiteX2" fmla="*/ 252742 w 265385"/>
                <a:gd name="connsiteY2" fmla="*/ 171878 h 299811"/>
                <a:gd name="connsiteX3" fmla="*/ 38143 w 265385"/>
                <a:gd name="connsiteY3" fmla="*/ 296345 h 299811"/>
                <a:gd name="connsiteX4" fmla="*/ 0 w 265385"/>
                <a:gd name="connsiteY4" fmla="*/ 274373 h 299811"/>
                <a:gd name="connsiteX5" fmla="*/ 0 w 265385"/>
                <a:gd name="connsiteY5" fmla="*/ 25439 h 299811"/>
                <a:gd name="connsiteX6" fmla="*/ 38143 w 265385"/>
                <a:gd name="connsiteY6" fmla="*/ 3467 h 29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385" h="299811">
                  <a:moveTo>
                    <a:pt x="38143" y="3467"/>
                  </a:moveTo>
                  <a:lnTo>
                    <a:pt x="252742" y="127934"/>
                  </a:lnTo>
                  <a:cubicBezTo>
                    <a:pt x="269600" y="137712"/>
                    <a:pt x="269600" y="162100"/>
                    <a:pt x="252742" y="171878"/>
                  </a:cubicBezTo>
                  <a:lnTo>
                    <a:pt x="38143" y="296345"/>
                  </a:lnTo>
                  <a:cubicBezTo>
                    <a:pt x="21208" y="306167"/>
                    <a:pt x="0" y="293951"/>
                    <a:pt x="0" y="274373"/>
                  </a:cubicBezTo>
                  <a:lnTo>
                    <a:pt x="0" y="25439"/>
                  </a:lnTo>
                  <a:cubicBezTo>
                    <a:pt x="0" y="5861"/>
                    <a:pt x="21208" y="-6355"/>
                    <a:pt x="38143" y="3467"/>
                  </a:cubicBezTo>
                </a:path>
              </a:pathLst>
            </a:cu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6" name="文本框 35">
            <a:extLst>
              <a:ext uri="{FF2B5EF4-FFF2-40B4-BE49-F238E27FC236}">
                <a16:creationId xmlns="" xmlns:a16="http://schemas.microsoft.com/office/drawing/2014/main" id="{397A1932-E4CF-D17B-A345-C112731BDD05}"/>
              </a:ext>
            </a:extLst>
          </p:cNvPr>
          <p:cNvSpPr txBox="1"/>
          <p:nvPr/>
        </p:nvSpPr>
        <p:spPr>
          <a:xfrm>
            <a:off x="668898" y="476989"/>
            <a:ext cx="18584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000" dirty="0">
                <a:cs typeface="+mn-ea"/>
                <a:sym typeface="+mn-lt"/>
              </a:rPr>
              <a:t>INDUCTION TRAINING FOR NEW EMPLOYEES</a:t>
            </a:r>
            <a:endParaRPr lang="zh-CN" altLang="en-US" sz="1000" dirty="0">
              <a:cs typeface="+mn-ea"/>
              <a:sym typeface="+mn-lt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="" xmlns:a16="http://schemas.microsoft.com/office/drawing/2014/main" id="{6ED7E5CE-5324-A355-2844-CB07BC796EA1}"/>
              </a:ext>
            </a:extLst>
          </p:cNvPr>
          <p:cNvSpPr txBox="1"/>
          <p:nvPr/>
        </p:nvSpPr>
        <p:spPr>
          <a:xfrm>
            <a:off x="2613890" y="6151091"/>
            <a:ext cx="696422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1100" dirty="0">
                <a:solidFill>
                  <a:srgbClr val="FA9744"/>
                </a:solidFill>
                <a:cs typeface="+mn-ea"/>
                <a:sym typeface="+mn-lt"/>
              </a:rPr>
              <a:t>质量至真</a:t>
            </a:r>
            <a:r>
              <a:rPr lang="en-US" altLang="zh-CN" sz="11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100" dirty="0">
                <a:solidFill>
                  <a:srgbClr val="FA9744"/>
                </a:solidFill>
                <a:cs typeface="+mn-ea"/>
                <a:sym typeface="+mn-lt"/>
              </a:rPr>
              <a:t>服务至诚</a:t>
            </a:r>
            <a:r>
              <a:rPr lang="en-US" altLang="zh-CN" sz="11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100" dirty="0">
                <a:solidFill>
                  <a:srgbClr val="FA9744"/>
                </a:solidFill>
                <a:cs typeface="+mn-ea"/>
                <a:sym typeface="+mn-lt"/>
              </a:rPr>
              <a:t>团结一致</a:t>
            </a:r>
            <a:r>
              <a:rPr lang="en-US" altLang="zh-CN" sz="11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100" dirty="0">
                <a:solidFill>
                  <a:srgbClr val="FA9744"/>
                </a:solidFill>
                <a:cs typeface="+mn-ea"/>
                <a:sym typeface="+mn-lt"/>
              </a:rPr>
              <a:t>荣辱与共</a:t>
            </a:r>
          </a:p>
        </p:txBody>
      </p:sp>
      <p:grpSp>
        <p:nvGrpSpPr>
          <p:cNvPr id="38" name="组合 37">
            <a:extLst>
              <a:ext uri="{FF2B5EF4-FFF2-40B4-BE49-F238E27FC236}">
                <a16:creationId xmlns="" xmlns:a16="http://schemas.microsoft.com/office/drawing/2014/main" id="{B31D9C1C-EF71-1FE7-0038-F93DB0A89956}"/>
              </a:ext>
            </a:extLst>
          </p:cNvPr>
          <p:cNvGrpSpPr/>
          <p:nvPr/>
        </p:nvGrpSpPr>
        <p:grpSpPr>
          <a:xfrm>
            <a:off x="7640738" y="2394686"/>
            <a:ext cx="187506" cy="93923"/>
            <a:chOff x="8862450" y="1221692"/>
            <a:chExt cx="598538" cy="299812"/>
          </a:xfrm>
        </p:grpSpPr>
        <p:sp>
          <p:nvSpPr>
            <p:cNvPr id="39" name="任意多边形: 形状 38">
              <a:extLst>
                <a:ext uri="{FF2B5EF4-FFF2-40B4-BE49-F238E27FC236}">
                  <a16:creationId xmlns="" xmlns:a16="http://schemas.microsoft.com/office/drawing/2014/main" id="{102EE19D-682A-2776-60EE-7C3014D3BA52}"/>
                </a:ext>
              </a:extLst>
            </p:cNvPr>
            <p:cNvSpPr/>
            <p:nvPr/>
          </p:nvSpPr>
          <p:spPr>
            <a:xfrm>
              <a:off x="9195603" y="1221693"/>
              <a:ext cx="265385" cy="299811"/>
            </a:xfrm>
            <a:custGeom>
              <a:avLst/>
              <a:gdLst>
                <a:gd name="connsiteX0" fmla="*/ 38143 w 265385"/>
                <a:gd name="connsiteY0" fmla="*/ 3467 h 299811"/>
                <a:gd name="connsiteX1" fmla="*/ 252742 w 265385"/>
                <a:gd name="connsiteY1" fmla="*/ 127934 h 299811"/>
                <a:gd name="connsiteX2" fmla="*/ 252742 w 265385"/>
                <a:gd name="connsiteY2" fmla="*/ 171878 h 299811"/>
                <a:gd name="connsiteX3" fmla="*/ 38143 w 265385"/>
                <a:gd name="connsiteY3" fmla="*/ 296345 h 299811"/>
                <a:gd name="connsiteX4" fmla="*/ 0 w 265385"/>
                <a:gd name="connsiteY4" fmla="*/ 274373 h 299811"/>
                <a:gd name="connsiteX5" fmla="*/ 0 w 265385"/>
                <a:gd name="connsiteY5" fmla="*/ 25439 h 299811"/>
                <a:gd name="connsiteX6" fmla="*/ 38143 w 265385"/>
                <a:gd name="connsiteY6" fmla="*/ 3467 h 29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385" h="299811">
                  <a:moveTo>
                    <a:pt x="38143" y="3467"/>
                  </a:moveTo>
                  <a:lnTo>
                    <a:pt x="252742" y="127934"/>
                  </a:lnTo>
                  <a:cubicBezTo>
                    <a:pt x="269600" y="137712"/>
                    <a:pt x="269600" y="162100"/>
                    <a:pt x="252742" y="171878"/>
                  </a:cubicBezTo>
                  <a:lnTo>
                    <a:pt x="38143" y="296345"/>
                  </a:lnTo>
                  <a:cubicBezTo>
                    <a:pt x="21208" y="306167"/>
                    <a:pt x="0" y="293951"/>
                    <a:pt x="0" y="274373"/>
                  </a:cubicBezTo>
                  <a:lnTo>
                    <a:pt x="0" y="25439"/>
                  </a:lnTo>
                  <a:cubicBezTo>
                    <a:pt x="0" y="5861"/>
                    <a:pt x="21208" y="-6355"/>
                    <a:pt x="38143" y="3467"/>
                  </a:cubicBezTo>
                </a:path>
              </a:pathLst>
            </a:cu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="" xmlns:a16="http://schemas.microsoft.com/office/drawing/2014/main" id="{2D98C7AE-D071-CB7C-EE84-2E93916A1B87}"/>
                </a:ext>
              </a:extLst>
            </p:cNvPr>
            <p:cNvSpPr/>
            <p:nvPr/>
          </p:nvSpPr>
          <p:spPr>
            <a:xfrm>
              <a:off x="8862450" y="1221692"/>
              <a:ext cx="265385" cy="299811"/>
            </a:xfrm>
            <a:custGeom>
              <a:avLst/>
              <a:gdLst>
                <a:gd name="connsiteX0" fmla="*/ 38143 w 265385"/>
                <a:gd name="connsiteY0" fmla="*/ 3467 h 299811"/>
                <a:gd name="connsiteX1" fmla="*/ 252742 w 265385"/>
                <a:gd name="connsiteY1" fmla="*/ 127934 h 299811"/>
                <a:gd name="connsiteX2" fmla="*/ 252742 w 265385"/>
                <a:gd name="connsiteY2" fmla="*/ 171878 h 299811"/>
                <a:gd name="connsiteX3" fmla="*/ 38143 w 265385"/>
                <a:gd name="connsiteY3" fmla="*/ 296345 h 299811"/>
                <a:gd name="connsiteX4" fmla="*/ 0 w 265385"/>
                <a:gd name="connsiteY4" fmla="*/ 274373 h 299811"/>
                <a:gd name="connsiteX5" fmla="*/ 0 w 265385"/>
                <a:gd name="connsiteY5" fmla="*/ 25439 h 299811"/>
                <a:gd name="connsiteX6" fmla="*/ 38143 w 265385"/>
                <a:gd name="connsiteY6" fmla="*/ 3467 h 29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385" h="299811">
                  <a:moveTo>
                    <a:pt x="38143" y="3467"/>
                  </a:moveTo>
                  <a:lnTo>
                    <a:pt x="252742" y="127934"/>
                  </a:lnTo>
                  <a:cubicBezTo>
                    <a:pt x="269600" y="137712"/>
                    <a:pt x="269600" y="162100"/>
                    <a:pt x="252742" y="171878"/>
                  </a:cubicBezTo>
                  <a:lnTo>
                    <a:pt x="38143" y="296345"/>
                  </a:lnTo>
                  <a:cubicBezTo>
                    <a:pt x="21208" y="306167"/>
                    <a:pt x="0" y="293951"/>
                    <a:pt x="0" y="274373"/>
                  </a:cubicBezTo>
                  <a:lnTo>
                    <a:pt x="0" y="25439"/>
                  </a:lnTo>
                  <a:cubicBezTo>
                    <a:pt x="0" y="5861"/>
                    <a:pt x="21208" y="-6355"/>
                    <a:pt x="38143" y="3467"/>
                  </a:cubicBezTo>
                </a:path>
              </a:pathLst>
            </a:cu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41" name="图片 40">
            <a:extLst>
              <a:ext uri="{FF2B5EF4-FFF2-40B4-BE49-F238E27FC236}">
                <a16:creationId xmlns="" xmlns:a16="http://schemas.microsoft.com/office/drawing/2014/main" id="{FA8BD28F-024F-D186-05AE-8BE499DBBD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5300" y="1663700"/>
            <a:ext cx="39624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45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200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ADA2578B-6BD3-69C1-95E8-D35C142956B5}"/>
              </a:ext>
            </a:extLst>
          </p:cNvPr>
          <p:cNvSpPr txBox="1"/>
          <p:nvPr/>
        </p:nvSpPr>
        <p:spPr>
          <a:xfrm>
            <a:off x="6591300" y="2956693"/>
            <a:ext cx="3407141" cy="950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5400" b="1" dirty="0">
                <a:solidFill>
                  <a:srgbClr val="2A458C"/>
                </a:solidFill>
                <a:cs typeface="+mn-ea"/>
                <a:sym typeface="+mn-lt"/>
              </a:rPr>
              <a:t>公司介绍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="" xmlns:a16="http://schemas.microsoft.com/office/drawing/2014/main" id="{F13E2D06-8160-2E25-EF81-05936EC16B07}"/>
              </a:ext>
            </a:extLst>
          </p:cNvPr>
          <p:cNvGrpSpPr/>
          <p:nvPr/>
        </p:nvGrpSpPr>
        <p:grpSpPr>
          <a:xfrm>
            <a:off x="9674323" y="2879306"/>
            <a:ext cx="982762" cy="1000715"/>
            <a:chOff x="1221558" y="4586659"/>
            <a:chExt cx="720000" cy="733153"/>
          </a:xfrm>
        </p:grpSpPr>
        <p:sp>
          <p:nvSpPr>
            <p:cNvPr id="8" name="矩形: 圆角 7">
              <a:extLst>
                <a:ext uri="{FF2B5EF4-FFF2-40B4-BE49-F238E27FC236}">
                  <a16:creationId xmlns="" xmlns:a16="http://schemas.microsoft.com/office/drawing/2014/main" id="{3E2198E6-D832-3903-E0C8-69098E12378C}"/>
                </a:ext>
              </a:extLst>
            </p:cNvPr>
            <p:cNvSpPr/>
            <p:nvPr/>
          </p:nvSpPr>
          <p:spPr>
            <a:xfrm>
              <a:off x="1221558" y="4586659"/>
              <a:ext cx="720000" cy="720000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9" name="文本框 8">
              <a:extLst>
                <a:ext uri="{FF2B5EF4-FFF2-40B4-BE49-F238E27FC236}">
                  <a16:creationId xmlns="" xmlns:a16="http://schemas.microsoft.com/office/drawing/2014/main" id="{0E8E6D62-3DB7-5C01-D0F0-1373872297D2}"/>
                </a:ext>
              </a:extLst>
            </p:cNvPr>
            <p:cNvSpPr txBox="1"/>
            <p:nvPr/>
          </p:nvSpPr>
          <p:spPr>
            <a:xfrm>
              <a:off x="1336041" y="4643354"/>
              <a:ext cx="491845" cy="6764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5400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lang="zh-CN" altLang="en-US" sz="5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0F6BC1F9-5BAC-8259-1757-1F8C2813379D}"/>
              </a:ext>
            </a:extLst>
          </p:cNvPr>
          <p:cNvSpPr txBox="1"/>
          <p:nvPr/>
        </p:nvSpPr>
        <p:spPr>
          <a:xfrm>
            <a:off x="2301240" y="1941659"/>
            <a:ext cx="29565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质量至真   服务至诚</a:t>
            </a:r>
            <a:endParaRPr lang="en-US" altLang="zh-CN" sz="1600" dirty="0">
              <a:solidFill>
                <a:srgbClr val="FA9744"/>
              </a:solidFill>
              <a:cs typeface="+mn-ea"/>
              <a:sym typeface="+mn-lt"/>
            </a:endParaRPr>
          </a:p>
          <a:p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团结一致   荣辱与共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="" xmlns:a16="http://schemas.microsoft.com/office/drawing/2014/main" id="{9B67F961-448B-8BD9-C0DA-F15DA4F1CAFB}"/>
              </a:ext>
            </a:extLst>
          </p:cNvPr>
          <p:cNvSpPr txBox="1"/>
          <p:nvPr/>
        </p:nvSpPr>
        <p:spPr>
          <a:xfrm>
            <a:off x="6698551" y="3933645"/>
            <a:ext cx="414483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质量至真</a:t>
            </a:r>
            <a:r>
              <a:rPr lang="en-US" altLang="zh-CN" sz="14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服务至诚</a:t>
            </a:r>
            <a:r>
              <a:rPr lang="en-US" altLang="zh-CN" sz="14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团结一致</a:t>
            </a:r>
            <a:r>
              <a:rPr lang="en-US" altLang="zh-CN" sz="14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荣辱与共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="" xmlns:a16="http://schemas.microsoft.com/office/drawing/2014/main" id="{421B95D4-EE76-CF08-C7DF-2568FC0D2F99}"/>
              </a:ext>
            </a:extLst>
          </p:cNvPr>
          <p:cNvSpPr txBox="1"/>
          <p:nvPr/>
        </p:nvSpPr>
        <p:spPr>
          <a:xfrm>
            <a:off x="9488022" y="2438397"/>
            <a:ext cx="13553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en-US" altLang="zh-CN" dirty="0">
                <a:solidFill>
                  <a:srgbClr val="2A458C"/>
                </a:solidFill>
                <a:cs typeface="+mn-ea"/>
                <a:sym typeface="+mn-lt"/>
              </a:rPr>
              <a:t>PART</a:t>
            </a:r>
            <a:endParaRPr lang="zh-CN" altLang="en-US" dirty="0">
              <a:solidFill>
                <a:srgbClr val="2A458C"/>
              </a:solidFill>
              <a:cs typeface="+mn-ea"/>
              <a:sym typeface="+mn-lt"/>
            </a:endParaRPr>
          </a:p>
        </p:txBody>
      </p:sp>
      <p:cxnSp>
        <p:nvCxnSpPr>
          <p:cNvPr id="23" name="直接连接符 22">
            <a:extLst>
              <a:ext uri="{FF2B5EF4-FFF2-40B4-BE49-F238E27FC236}">
                <a16:creationId xmlns="" xmlns:a16="http://schemas.microsoft.com/office/drawing/2014/main" id="{AD47C1B8-C755-0AAE-8627-F541D3E6B173}"/>
              </a:ext>
            </a:extLst>
          </p:cNvPr>
          <p:cNvCxnSpPr>
            <a:cxnSpLocks/>
          </p:cNvCxnSpPr>
          <p:nvPr/>
        </p:nvCxnSpPr>
        <p:spPr>
          <a:xfrm>
            <a:off x="6591300" y="4583611"/>
            <a:ext cx="4287882" cy="0"/>
          </a:xfrm>
          <a:prstGeom prst="line">
            <a:avLst/>
          </a:prstGeom>
          <a:ln w="22225">
            <a:solidFill>
              <a:srgbClr val="EFF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组合 23">
            <a:extLst>
              <a:ext uri="{FF2B5EF4-FFF2-40B4-BE49-F238E27FC236}">
                <a16:creationId xmlns="" xmlns:a16="http://schemas.microsoft.com/office/drawing/2014/main" id="{5996DBC9-6462-0C58-E067-DD2DC788A66C}"/>
              </a:ext>
            </a:extLst>
          </p:cNvPr>
          <p:cNvGrpSpPr/>
          <p:nvPr/>
        </p:nvGrpSpPr>
        <p:grpSpPr>
          <a:xfrm rot="5400000">
            <a:off x="10934082" y="508131"/>
            <a:ext cx="138458" cy="337826"/>
            <a:chOff x="318977" y="311889"/>
            <a:chExt cx="184298" cy="538716"/>
          </a:xfrm>
        </p:grpSpPr>
        <p:cxnSp>
          <p:nvCxnSpPr>
            <p:cNvPr id="34" name="直接连接符 33">
              <a:extLst>
                <a:ext uri="{FF2B5EF4-FFF2-40B4-BE49-F238E27FC236}">
                  <a16:creationId xmlns="" xmlns:a16="http://schemas.microsoft.com/office/drawing/2014/main" id="{D66A6D97-794B-76D0-9624-5CE759D05CA2}"/>
                </a:ext>
              </a:extLst>
            </p:cNvPr>
            <p:cNvCxnSpPr>
              <a:cxnSpLocks/>
            </p:cNvCxnSpPr>
            <p:nvPr/>
          </p:nvCxnSpPr>
          <p:spPr>
            <a:xfrm>
              <a:off x="318977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>
              <a:extLst>
                <a:ext uri="{FF2B5EF4-FFF2-40B4-BE49-F238E27FC236}">
                  <a16:creationId xmlns="" xmlns:a16="http://schemas.microsoft.com/office/drawing/2014/main" id="{84ACC6AB-75E5-20CC-8BE4-049E0396DA59}"/>
                </a:ext>
              </a:extLst>
            </p:cNvPr>
            <p:cNvCxnSpPr>
              <a:cxnSpLocks/>
            </p:cNvCxnSpPr>
            <p:nvPr/>
          </p:nvCxnSpPr>
          <p:spPr>
            <a:xfrm>
              <a:off x="411126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>
              <a:extLst>
                <a:ext uri="{FF2B5EF4-FFF2-40B4-BE49-F238E27FC236}">
                  <a16:creationId xmlns="" xmlns:a16="http://schemas.microsoft.com/office/drawing/2014/main" id="{6B244751-34B5-6CA8-F942-5524721E352F}"/>
                </a:ext>
              </a:extLst>
            </p:cNvPr>
            <p:cNvCxnSpPr>
              <a:cxnSpLocks/>
            </p:cNvCxnSpPr>
            <p:nvPr/>
          </p:nvCxnSpPr>
          <p:spPr>
            <a:xfrm>
              <a:off x="503275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文本框 36">
            <a:extLst>
              <a:ext uri="{FF2B5EF4-FFF2-40B4-BE49-F238E27FC236}">
                <a16:creationId xmlns="" xmlns:a16="http://schemas.microsoft.com/office/drawing/2014/main" id="{01FF6A04-9D59-238E-06AC-E5A749C4B38E}"/>
              </a:ext>
            </a:extLst>
          </p:cNvPr>
          <p:cNvSpPr txBox="1"/>
          <p:nvPr/>
        </p:nvSpPr>
        <p:spPr>
          <a:xfrm>
            <a:off x="668898" y="476989"/>
            <a:ext cx="18584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000" dirty="0">
                <a:cs typeface="+mn-ea"/>
                <a:sym typeface="+mn-lt"/>
              </a:rPr>
              <a:t>INDUCTION TRAINING FOR NEW EMPLOYEES</a:t>
            </a:r>
            <a:endParaRPr lang="zh-CN" altLang="en-US" sz="1000" dirty="0">
              <a:cs typeface="+mn-ea"/>
              <a:sym typeface="+mn-lt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7A769804-9A29-CBB5-3430-39A73A13CB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DFBFB"/>
              </a:clrFrom>
              <a:clrTo>
                <a:srgbClr val="ED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51" y="2178323"/>
            <a:ext cx="5449080" cy="3405676"/>
          </a:xfrm>
          <a:prstGeom prst="rect">
            <a:avLst/>
          </a:prstGeom>
        </p:spPr>
      </p:pic>
      <p:sp>
        <p:nvSpPr>
          <p:cNvPr id="41" name="文本框 40">
            <a:extLst>
              <a:ext uri="{FF2B5EF4-FFF2-40B4-BE49-F238E27FC236}">
                <a16:creationId xmlns="" xmlns:a16="http://schemas.microsoft.com/office/drawing/2014/main" id="{1A3EDF1E-422C-04F3-6A33-CA6B6E429536}"/>
              </a:ext>
            </a:extLst>
          </p:cNvPr>
          <p:cNvSpPr txBox="1"/>
          <p:nvPr/>
        </p:nvSpPr>
        <p:spPr>
          <a:xfrm>
            <a:off x="668898" y="6227122"/>
            <a:ext cx="19074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新员工入职岗位培训</a:t>
            </a:r>
          </a:p>
        </p:txBody>
      </p:sp>
      <p:grpSp>
        <p:nvGrpSpPr>
          <p:cNvPr id="4" name="组合 3">
            <a:extLst>
              <a:ext uri="{FF2B5EF4-FFF2-40B4-BE49-F238E27FC236}">
                <a16:creationId xmlns="" xmlns:a16="http://schemas.microsoft.com/office/drawing/2014/main" id="{C3C67BB8-EDA8-6284-E019-B3A9601EE8E6}"/>
              </a:ext>
            </a:extLst>
          </p:cNvPr>
          <p:cNvGrpSpPr/>
          <p:nvPr/>
        </p:nvGrpSpPr>
        <p:grpSpPr>
          <a:xfrm rot="10800000">
            <a:off x="10743418" y="6273534"/>
            <a:ext cx="428806" cy="93923"/>
            <a:chOff x="4059798" y="6333247"/>
            <a:chExt cx="428806" cy="93923"/>
          </a:xfrm>
        </p:grpSpPr>
        <p:grpSp>
          <p:nvGrpSpPr>
            <p:cNvPr id="45" name="组合 44">
              <a:extLst>
                <a:ext uri="{FF2B5EF4-FFF2-40B4-BE49-F238E27FC236}">
                  <a16:creationId xmlns="" xmlns:a16="http://schemas.microsoft.com/office/drawing/2014/main" id="{E0BBE358-C06E-EAEE-58AC-E334786D0059}"/>
                </a:ext>
              </a:extLst>
            </p:cNvPr>
            <p:cNvGrpSpPr/>
            <p:nvPr/>
          </p:nvGrpSpPr>
          <p:grpSpPr>
            <a:xfrm>
              <a:off x="4059798" y="6333247"/>
              <a:ext cx="187506" cy="93923"/>
              <a:chOff x="8862450" y="1221692"/>
              <a:chExt cx="598538" cy="299812"/>
            </a:xfrm>
          </p:grpSpPr>
          <p:sp>
            <p:nvSpPr>
              <p:cNvPr id="47" name="任意多边形: 形状 46">
                <a:extLst>
                  <a:ext uri="{FF2B5EF4-FFF2-40B4-BE49-F238E27FC236}">
                    <a16:creationId xmlns="" xmlns:a16="http://schemas.microsoft.com/office/drawing/2014/main" id="{19C042E1-EA09-291C-5354-E0D75BE6FB8E}"/>
                  </a:ext>
                </a:extLst>
              </p:cNvPr>
              <p:cNvSpPr/>
              <p:nvPr/>
            </p:nvSpPr>
            <p:spPr>
              <a:xfrm>
                <a:off x="9195603" y="1221693"/>
                <a:ext cx="265385" cy="299811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rgbClr val="2A45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8" name="任意多边形: 形状 47">
                <a:extLst>
                  <a:ext uri="{FF2B5EF4-FFF2-40B4-BE49-F238E27FC236}">
                    <a16:creationId xmlns="" xmlns:a16="http://schemas.microsoft.com/office/drawing/2014/main" id="{335060F2-DE74-2C3B-7436-5232903F2B9C}"/>
                  </a:ext>
                </a:extLst>
              </p:cNvPr>
              <p:cNvSpPr/>
              <p:nvPr/>
            </p:nvSpPr>
            <p:spPr>
              <a:xfrm>
                <a:off x="8862450" y="1221692"/>
                <a:ext cx="265385" cy="299811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rgbClr val="2A45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9" name="组合 48">
              <a:extLst>
                <a:ext uri="{FF2B5EF4-FFF2-40B4-BE49-F238E27FC236}">
                  <a16:creationId xmlns="" xmlns:a16="http://schemas.microsoft.com/office/drawing/2014/main" id="{55E2C73B-FEDE-0F75-6CD9-7733EAB503BE}"/>
                </a:ext>
              </a:extLst>
            </p:cNvPr>
            <p:cNvGrpSpPr/>
            <p:nvPr/>
          </p:nvGrpSpPr>
          <p:grpSpPr>
            <a:xfrm>
              <a:off x="4301098" y="6333247"/>
              <a:ext cx="187506" cy="93923"/>
              <a:chOff x="8862450" y="1221692"/>
              <a:chExt cx="598538" cy="299812"/>
            </a:xfrm>
          </p:grpSpPr>
          <p:sp>
            <p:nvSpPr>
              <p:cNvPr id="50" name="任意多边形: 形状 49">
                <a:extLst>
                  <a:ext uri="{FF2B5EF4-FFF2-40B4-BE49-F238E27FC236}">
                    <a16:creationId xmlns="" xmlns:a16="http://schemas.microsoft.com/office/drawing/2014/main" id="{0E134B21-3F2C-B51A-A386-AD3DAA08EDFC}"/>
                  </a:ext>
                </a:extLst>
              </p:cNvPr>
              <p:cNvSpPr/>
              <p:nvPr/>
            </p:nvSpPr>
            <p:spPr>
              <a:xfrm>
                <a:off x="9195603" y="1221693"/>
                <a:ext cx="265385" cy="299811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rgbClr val="2A45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任意多边形: 形状 50">
                <a:extLst>
                  <a:ext uri="{FF2B5EF4-FFF2-40B4-BE49-F238E27FC236}">
                    <a16:creationId xmlns="" xmlns:a16="http://schemas.microsoft.com/office/drawing/2014/main" id="{481BC50D-4F68-5DB3-1E96-7C4E70646FEE}"/>
                  </a:ext>
                </a:extLst>
              </p:cNvPr>
              <p:cNvSpPr/>
              <p:nvPr/>
            </p:nvSpPr>
            <p:spPr>
              <a:xfrm>
                <a:off x="8862450" y="1221692"/>
                <a:ext cx="265385" cy="299811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rgbClr val="2A45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14" name="直接连接符 13">
            <a:extLst>
              <a:ext uri="{FF2B5EF4-FFF2-40B4-BE49-F238E27FC236}">
                <a16:creationId xmlns="" xmlns:a16="http://schemas.microsoft.com/office/drawing/2014/main" id="{07F5140E-8B3A-734E-0440-105536D71254}"/>
              </a:ext>
            </a:extLst>
          </p:cNvPr>
          <p:cNvCxnSpPr>
            <a:cxnSpLocks/>
          </p:cNvCxnSpPr>
          <p:nvPr/>
        </p:nvCxnSpPr>
        <p:spPr>
          <a:xfrm>
            <a:off x="668898" y="6189022"/>
            <a:ext cx="10503326" cy="0"/>
          </a:xfrm>
          <a:prstGeom prst="line">
            <a:avLst/>
          </a:prstGeom>
          <a:ln>
            <a:solidFill>
              <a:srgbClr val="2A45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58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06273A53-6E74-2B46-E3DF-FC00D994B252}"/>
              </a:ext>
            </a:extLst>
          </p:cNvPr>
          <p:cNvSpPr txBox="1"/>
          <p:nvPr/>
        </p:nvSpPr>
        <p:spPr>
          <a:xfrm>
            <a:off x="1132681" y="1645679"/>
            <a:ext cx="4199651" cy="3659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XXXXXXXXXX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作坊成立于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2003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年，是四川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XXXX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餐饮连锁管理有限公司的下属企业，主要从事餐饮行业的特许连锁经营。</a:t>
            </a:r>
          </a:p>
          <a:p>
            <a:pPr marR="0" lvl="0" algn="just" defTabSz="914400" rtl="0" eaLnBrk="1" fontAlgn="auto" latinLnBrk="0" hangingPunct="1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XXXXX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以品牌建设、文化建设为基础，以长江三峡纤夫传统文化为载体，经过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9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年的长足发展，已经形成了良好的客户口碑和市场影响力。其独特的装饰风格和菜品无不体现出三峡纤夫文化的巨大魅力。“我们经营的不仅是菜品，更重要的是一种文化”使人在感受文化的亲近、乡情的永恒、享受巴蜀美味佳肴的同时，也体会到宾至如归的人文关怀。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2" y="183431"/>
            <a:ext cx="17246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公司介绍</a:t>
            </a:r>
          </a:p>
        </p:txBody>
      </p:sp>
      <p:grpSp>
        <p:nvGrpSpPr>
          <p:cNvPr id="41" name="组合 40">
            <a:extLst>
              <a:ext uri="{FF2B5EF4-FFF2-40B4-BE49-F238E27FC236}">
                <a16:creationId xmlns="" xmlns:a16="http://schemas.microsoft.com/office/drawing/2014/main" id="{0CC59D23-B06F-BCD7-CC72-6019BF5665DF}"/>
              </a:ext>
            </a:extLst>
          </p:cNvPr>
          <p:cNvGrpSpPr/>
          <p:nvPr/>
        </p:nvGrpSpPr>
        <p:grpSpPr>
          <a:xfrm>
            <a:off x="6688034" y="1289246"/>
            <a:ext cx="1796116" cy="893345"/>
            <a:chOff x="1275294" y="3692691"/>
            <a:chExt cx="1796116" cy="893345"/>
          </a:xfrm>
        </p:grpSpPr>
        <p:grpSp>
          <p:nvGrpSpPr>
            <p:cNvPr id="37" name="组合 36">
              <a:extLst>
                <a:ext uri="{FF2B5EF4-FFF2-40B4-BE49-F238E27FC236}">
                  <a16:creationId xmlns="" xmlns:a16="http://schemas.microsoft.com/office/drawing/2014/main" id="{941FE88E-B7B6-ED29-45CC-E67EA8F57383}"/>
                </a:ext>
              </a:extLst>
            </p:cNvPr>
            <p:cNvGrpSpPr/>
            <p:nvPr/>
          </p:nvGrpSpPr>
          <p:grpSpPr>
            <a:xfrm>
              <a:off x="1275294" y="3692691"/>
              <a:ext cx="1796116" cy="893345"/>
              <a:chOff x="6104232" y="678204"/>
              <a:chExt cx="3101243" cy="1542484"/>
            </a:xfrm>
          </p:grpSpPr>
          <p:sp>
            <p:nvSpPr>
              <p:cNvPr id="9" name="Freeform 5">
                <a:extLst>
                  <a:ext uri="{FF2B5EF4-FFF2-40B4-BE49-F238E27FC236}">
                    <a16:creationId xmlns="" xmlns:a16="http://schemas.microsoft.com/office/drawing/2014/main" id="{54A3DE61-BFF0-DB61-1D34-35C037367A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8612" y="2028876"/>
                <a:ext cx="656973" cy="184986"/>
              </a:xfrm>
              <a:custGeom>
                <a:avLst/>
                <a:gdLst>
                  <a:gd name="T0" fmla="*/ 0 w 372"/>
                  <a:gd name="T1" fmla="*/ 44 h 105"/>
                  <a:gd name="T2" fmla="*/ 116 w 372"/>
                  <a:gd name="T3" fmla="*/ 22 h 105"/>
                  <a:gd name="T4" fmla="*/ 237 w 372"/>
                  <a:gd name="T5" fmla="*/ 18 h 105"/>
                  <a:gd name="T6" fmla="*/ 370 w 372"/>
                  <a:gd name="T7" fmla="*/ 100 h 105"/>
                  <a:gd name="T8" fmla="*/ 277 w 372"/>
                  <a:gd name="T9" fmla="*/ 76 h 105"/>
                  <a:gd name="T10" fmla="*/ 210 w 372"/>
                  <a:gd name="T11" fmla="*/ 49 h 105"/>
                  <a:gd name="T12" fmla="*/ 63 w 372"/>
                  <a:gd name="T13" fmla="*/ 72 h 105"/>
                  <a:gd name="T14" fmla="*/ 0 w 372"/>
                  <a:gd name="T15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105">
                    <a:moveTo>
                      <a:pt x="0" y="44"/>
                    </a:moveTo>
                    <a:cubicBezTo>
                      <a:pt x="56" y="43"/>
                      <a:pt x="76" y="42"/>
                      <a:pt x="116" y="22"/>
                    </a:cubicBezTo>
                    <a:cubicBezTo>
                      <a:pt x="148" y="5"/>
                      <a:pt x="197" y="0"/>
                      <a:pt x="237" y="18"/>
                    </a:cubicBezTo>
                    <a:cubicBezTo>
                      <a:pt x="285" y="40"/>
                      <a:pt x="310" y="88"/>
                      <a:pt x="370" y="100"/>
                    </a:cubicBezTo>
                    <a:cubicBezTo>
                      <a:pt x="372" y="100"/>
                      <a:pt x="332" y="105"/>
                      <a:pt x="277" y="76"/>
                    </a:cubicBezTo>
                    <a:cubicBezTo>
                      <a:pt x="254" y="64"/>
                      <a:pt x="233" y="52"/>
                      <a:pt x="210" y="49"/>
                    </a:cubicBezTo>
                    <a:cubicBezTo>
                      <a:pt x="136" y="40"/>
                      <a:pt x="146" y="86"/>
                      <a:pt x="63" y="72"/>
                    </a:cubicBezTo>
                    <a:cubicBezTo>
                      <a:pt x="23" y="65"/>
                      <a:pt x="0" y="44"/>
                      <a:pt x="0" y="44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="" xmlns:a16="http://schemas.microsoft.com/office/drawing/2014/main" id="{FBCB3A55-B484-C9EC-7B9D-836651C4E7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0478" y="1662984"/>
                <a:ext cx="225792" cy="201309"/>
              </a:xfrm>
              <a:custGeom>
                <a:avLst/>
                <a:gdLst>
                  <a:gd name="T0" fmla="*/ 0 w 128"/>
                  <a:gd name="T1" fmla="*/ 0 h 114"/>
                  <a:gd name="T2" fmla="*/ 87 w 128"/>
                  <a:gd name="T3" fmla="*/ 60 h 114"/>
                  <a:gd name="T4" fmla="*/ 128 w 128"/>
                  <a:gd name="T5" fmla="*/ 110 h 114"/>
                  <a:gd name="T6" fmla="*/ 32 w 128"/>
                  <a:gd name="T7" fmla="*/ 60 h 114"/>
                  <a:gd name="T8" fmla="*/ 0 w 128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14">
                    <a:moveTo>
                      <a:pt x="0" y="0"/>
                    </a:moveTo>
                    <a:cubicBezTo>
                      <a:pt x="0" y="0"/>
                      <a:pt x="65" y="34"/>
                      <a:pt x="87" y="60"/>
                    </a:cubicBezTo>
                    <a:cubicBezTo>
                      <a:pt x="110" y="86"/>
                      <a:pt x="128" y="110"/>
                      <a:pt x="128" y="110"/>
                    </a:cubicBezTo>
                    <a:cubicBezTo>
                      <a:pt x="96" y="114"/>
                      <a:pt x="45" y="77"/>
                      <a:pt x="32" y="60"/>
                    </a:cubicBezTo>
                    <a:cubicBezTo>
                      <a:pt x="10" y="3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="" xmlns:a16="http://schemas.microsoft.com/office/drawing/2014/main" id="{92037D14-97C0-1F84-23A8-5EBF9D5A58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9621" y="1654823"/>
                <a:ext cx="84332" cy="171384"/>
              </a:xfrm>
              <a:custGeom>
                <a:avLst/>
                <a:gdLst>
                  <a:gd name="T0" fmla="*/ 1 w 48"/>
                  <a:gd name="T1" fmla="*/ 0 h 97"/>
                  <a:gd name="T2" fmla="*/ 27 w 48"/>
                  <a:gd name="T3" fmla="*/ 34 h 97"/>
                  <a:gd name="T4" fmla="*/ 48 w 48"/>
                  <a:gd name="T5" fmla="*/ 93 h 97"/>
                  <a:gd name="T6" fmla="*/ 48 w 48"/>
                  <a:gd name="T7" fmla="*/ 97 h 97"/>
                  <a:gd name="T8" fmla="*/ 1 w 48"/>
                  <a:gd name="T9" fmla="*/ 11 h 97"/>
                  <a:gd name="T10" fmla="*/ 1 w 48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" h="97">
                    <a:moveTo>
                      <a:pt x="1" y="0"/>
                    </a:moveTo>
                    <a:cubicBezTo>
                      <a:pt x="10" y="9"/>
                      <a:pt x="20" y="21"/>
                      <a:pt x="27" y="34"/>
                    </a:cubicBezTo>
                    <a:cubicBezTo>
                      <a:pt x="38" y="51"/>
                      <a:pt x="47" y="73"/>
                      <a:pt x="48" y="93"/>
                    </a:cubicBezTo>
                    <a:cubicBezTo>
                      <a:pt x="48" y="96"/>
                      <a:pt x="48" y="97"/>
                      <a:pt x="48" y="97"/>
                    </a:cubicBezTo>
                    <a:cubicBezTo>
                      <a:pt x="19" y="88"/>
                      <a:pt x="3" y="39"/>
                      <a:pt x="1" y="11"/>
                    </a:cubicBezTo>
                    <a:cubicBezTo>
                      <a:pt x="0" y="4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="" xmlns:a16="http://schemas.microsoft.com/office/drawing/2014/main" id="{23E66569-5A6A-CF9A-9F4A-32EE316664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3753" y="1433111"/>
                <a:ext cx="126498" cy="233953"/>
              </a:xfrm>
              <a:custGeom>
                <a:avLst/>
                <a:gdLst>
                  <a:gd name="T0" fmla="*/ 2 w 72"/>
                  <a:gd name="T1" fmla="*/ 0 h 132"/>
                  <a:gd name="T2" fmla="*/ 54 w 72"/>
                  <a:gd name="T3" fmla="*/ 75 h 132"/>
                  <a:gd name="T4" fmla="*/ 72 w 72"/>
                  <a:gd name="T5" fmla="*/ 132 h 132"/>
                  <a:gd name="T6" fmla="*/ 10 w 72"/>
                  <a:gd name="T7" fmla="*/ 60 h 132"/>
                  <a:gd name="T8" fmla="*/ 2 w 72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32">
                    <a:moveTo>
                      <a:pt x="2" y="0"/>
                    </a:moveTo>
                    <a:cubicBezTo>
                      <a:pt x="2" y="0"/>
                      <a:pt x="42" y="39"/>
                      <a:pt x="54" y="75"/>
                    </a:cubicBezTo>
                    <a:cubicBezTo>
                      <a:pt x="65" y="111"/>
                      <a:pt x="72" y="132"/>
                      <a:pt x="72" y="132"/>
                    </a:cubicBezTo>
                    <a:cubicBezTo>
                      <a:pt x="45" y="125"/>
                      <a:pt x="15" y="78"/>
                      <a:pt x="10" y="60"/>
                    </a:cubicBezTo>
                    <a:cubicBezTo>
                      <a:pt x="0" y="3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3" name="Freeform 9">
                <a:extLst>
                  <a:ext uri="{FF2B5EF4-FFF2-40B4-BE49-F238E27FC236}">
                    <a16:creationId xmlns="" xmlns:a16="http://schemas.microsoft.com/office/drawing/2014/main" id="{5BC2D1C7-141E-8A5B-4BE6-6DD23BD077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8891" y="1449434"/>
                <a:ext cx="57128" cy="182266"/>
              </a:xfrm>
              <a:custGeom>
                <a:avLst/>
                <a:gdLst>
                  <a:gd name="T0" fmla="*/ 8 w 32"/>
                  <a:gd name="T1" fmla="*/ 0 h 103"/>
                  <a:gd name="T2" fmla="*/ 1 w 32"/>
                  <a:gd name="T3" fmla="*/ 40 h 103"/>
                  <a:gd name="T4" fmla="*/ 10 w 32"/>
                  <a:gd name="T5" fmla="*/ 99 h 103"/>
                  <a:gd name="T6" fmla="*/ 12 w 32"/>
                  <a:gd name="T7" fmla="*/ 103 h 103"/>
                  <a:gd name="T8" fmla="*/ 13 w 32"/>
                  <a:gd name="T9" fmla="*/ 9 h 103"/>
                  <a:gd name="T10" fmla="*/ 8 w 32"/>
                  <a:gd name="T11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3">
                    <a:moveTo>
                      <a:pt x="8" y="0"/>
                    </a:moveTo>
                    <a:cubicBezTo>
                      <a:pt x="5" y="12"/>
                      <a:pt x="2" y="26"/>
                      <a:pt x="1" y="40"/>
                    </a:cubicBezTo>
                    <a:cubicBezTo>
                      <a:pt x="0" y="59"/>
                      <a:pt x="2" y="82"/>
                      <a:pt x="10" y="99"/>
                    </a:cubicBezTo>
                    <a:cubicBezTo>
                      <a:pt x="11" y="102"/>
                      <a:pt x="12" y="103"/>
                      <a:pt x="12" y="103"/>
                    </a:cubicBezTo>
                    <a:cubicBezTo>
                      <a:pt x="32" y="81"/>
                      <a:pt x="24" y="34"/>
                      <a:pt x="13" y="9"/>
                    </a:cubicBezTo>
                    <a:cubicBezTo>
                      <a:pt x="10" y="3"/>
                      <a:pt x="8" y="0"/>
                      <a:pt x="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" name="Freeform 10">
                <a:extLst>
                  <a:ext uri="{FF2B5EF4-FFF2-40B4-BE49-F238E27FC236}">
                    <a16:creationId xmlns="" xmlns:a16="http://schemas.microsoft.com/office/drawing/2014/main" id="{26A0977F-A3DD-1DF2-EB4B-445D087A63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5365" y="1219561"/>
                <a:ext cx="61209" cy="186347"/>
              </a:xfrm>
              <a:custGeom>
                <a:avLst/>
                <a:gdLst>
                  <a:gd name="T0" fmla="*/ 28 w 35"/>
                  <a:gd name="T1" fmla="*/ 0 h 105"/>
                  <a:gd name="T2" fmla="*/ 10 w 35"/>
                  <a:gd name="T3" fmla="*/ 39 h 105"/>
                  <a:gd name="T4" fmla="*/ 3 w 35"/>
                  <a:gd name="T5" fmla="*/ 100 h 105"/>
                  <a:gd name="T6" fmla="*/ 5 w 35"/>
                  <a:gd name="T7" fmla="*/ 105 h 105"/>
                  <a:gd name="T8" fmla="*/ 30 w 35"/>
                  <a:gd name="T9" fmla="*/ 10 h 105"/>
                  <a:gd name="T10" fmla="*/ 28 w 35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105">
                    <a:moveTo>
                      <a:pt x="28" y="0"/>
                    </a:moveTo>
                    <a:cubicBezTo>
                      <a:pt x="21" y="11"/>
                      <a:pt x="15" y="25"/>
                      <a:pt x="10" y="39"/>
                    </a:cubicBezTo>
                    <a:cubicBezTo>
                      <a:pt x="4" y="58"/>
                      <a:pt x="0" y="81"/>
                      <a:pt x="3" y="100"/>
                    </a:cubicBezTo>
                    <a:cubicBezTo>
                      <a:pt x="4" y="104"/>
                      <a:pt x="5" y="105"/>
                      <a:pt x="5" y="105"/>
                    </a:cubicBezTo>
                    <a:cubicBezTo>
                      <a:pt x="30" y="89"/>
                      <a:pt x="35" y="38"/>
                      <a:pt x="30" y="10"/>
                    </a:cubicBezTo>
                    <a:cubicBezTo>
                      <a:pt x="29" y="4"/>
                      <a:pt x="28" y="0"/>
                      <a:pt x="2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" name="Freeform 11">
                <a:extLst>
                  <a:ext uri="{FF2B5EF4-FFF2-40B4-BE49-F238E27FC236}">
                    <a16:creationId xmlns="" xmlns:a16="http://schemas.microsoft.com/office/drawing/2014/main" id="{2A76BFE2-9507-0401-8CCB-DEE5C8E078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232" y="1159712"/>
                <a:ext cx="70730" cy="259797"/>
              </a:xfrm>
              <a:custGeom>
                <a:avLst/>
                <a:gdLst>
                  <a:gd name="T0" fmla="*/ 10 w 40"/>
                  <a:gd name="T1" fmla="*/ 0 h 147"/>
                  <a:gd name="T2" fmla="*/ 38 w 40"/>
                  <a:gd name="T3" fmla="*/ 87 h 147"/>
                  <a:gd name="T4" fmla="*/ 40 w 40"/>
                  <a:gd name="T5" fmla="*/ 147 h 147"/>
                  <a:gd name="T6" fmla="*/ 0 w 40"/>
                  <a:gd name="T7" fmla="*/ 59 h 147"/>
                  <a:gd name="T8" fmla="*/ 10 w 40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47">
                    <a:moveTo>
                      <a:pt x="10" y="0"/>
                    </a:moveTo>
                    <a:cubicBezTo>
                      <a:pt x="10" y="0"/>
                      <a:pt x="38" y="49"/>
                      <a:pt x="38" y="87"/>
                    </a:cubicBezTo>
                    <a:cubicBezTo>
                      <a:pt x="39" y="125"/>
                      <a:pt x="40" y="147"/>
                      <a:pt x="40" y="147"/>
                    </a:cubicBezTo>
                    <a:cubicBezTo>
                      <a:pt x="15" y="133"/>
                      <a:pt x="1" y="78"/>
                      <a:pt x="0" y="59"/>
                    </a:cubicBezTo>
                    <a:cubicBezTo>
                      <a:pt x="0" y="28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" name="Freeform 12">
                <a:extLst>
                  <a:ext uri="{FF2B5EF4-FFF2-40B4-BE49-F238E27FC236}">
                    <a16:creationId xmlns="" xmlns:a16="http://schemas.microsoft.com/office/drawing/2014/main" id="{5A9A9BCC-CE75-061C-995B-EB16780021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7279" y="935281"/>
                <a:ext cx="73450" cy="229873"/>
              </a:xfrm>
              <a:custGeom>
                <a:avLst/>
                <a:gdLst>
                  <a:gd name="T0" fmla="*/ 32 w 41"/>
                  <a:gd name="T1" fmla="*/ 0 h 130"/>
                  <a:gd name="T2" fmla="*/ 31 w 41"/>
                  <a:gd name="T3" fmla="*/ 80 h 130"/>
                  <a:gd name="T4" fmla="*/ 16 w 41"/>
                  <a:gd name="T5" fmla="*/ 130 h 130"/>
                  <a:gd name="T6" fmla="*/ 8 w 41"/>
                  <a:gd name="T7" fmla="*/ 46 h 130"/>
                  <a:gd name="T8" fmla="*/ 32 w 41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0">
                    <a:moveTo>
                      <a:pt x="32" y="0"/>
                    </a:moveTo>
                    <a:cubicBezTo>
                      <a:pt x="32" y="0"/>
                      <a:pt x="41" y="49"/>
                      <a:pt x="31" y="80"/>
                    </a:cubicBezTo>
                    <a:cubicBezTo>
                      <a:pt x="21" y="111"/>
                      <a:pt x="16" y="130"/>
                      <a:pt x="16" y="130"/>
                    </a:cubicBezTo>
                    <a:cubicBezTo>
                      <a:pt x="0" y="110"/>
                      <a:pt x="3" y="61"/>
                      <a:pt x="8" y="46"/>
                    </a:cubicBezTo>
                    <a:cubicBezTo>
                      <a:pt x="16" y="19"/>
                      <a:pt x="32" y="0"/>
                      <a:pt x="32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7" name="Freeform 13">
                <a:extLst>
                  <a:ext uri="{FF2B5EF4-FFF2-40B4-BE49-F238E27FC236}">
                    <a16:creationId xmlns="" xmlns:a16="http://schemas.microsoft.com/office/drawing/2014/main" id="{9BB157FC-8E5A-F8FA-CD44-D6134B7648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0327" y="1030494"/>
                <a:ext cx="97934" cy="141460"/>
              </a:xfrm>
              <a:custGeom>
                <a:avLst/>
                <a:gdLst>
                  <a:gd name="T0" fmla="*/ 55 w 55"/>
                  <a:gd name="T1" fmla="*/ 0 h 80"/>
                  <a:gd name="T2" fmla="*/ 27 w 55"/>
                  <a:gd name="T3" fmla="*/ 26 h 80"/>
                  <a:gd name="T4" fmla="*/ 0 w 55"/>
                  <a:gd name="T5" fmla="*/ 75 h 80"/>
                  <a:gd name="T6" fmla="*/ 0 w 55"/>
                  <a:gd name="T7" fmla="*/ 80 h 80"/>
                  <a:gd name="T8" fmla="*/ 53 w 55"/>
                  <a:gd name="T9" fmla="*/ 10 h 80"/>
                  <a:gd name="T10" fmla="*/ 55 w 5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80">
                    <a:moveTo>
                      <a:pt x="55" y="0"/>
                    </a:moveTo>
                    <a:cubicBezTo>
                      <a:pt x="45" y="7"/>
                      <a:pt x="35" y="16"/>
                      <a:pt x="27" y="26"/>
                    </a:cubicBezTo>
                    <a:cubicBezTo>
                      <a:pt x="15" y="40"/>
                      <a:pt x="4" y="58"/>
                      <a:pt x="0" y="75"/>
                    </a:cubicBezTo>
                    <a:cubicBezTo>
                      <a:pt x="0" y="78"/>
                      <a:pt x="0" y="80"/>
                      <a:pt x="0" y="80"/>
                    </a:cubicBezTo>
                    <a:cubicBezTo>
                      <a:pt x="27" y="75"/>
                      <a:pt x="48" y="35"/>
                      <a:pt x="53" y="10"/>
                    </a:cubicBezTo>
                    <a:cubicBezTo>
                      <a:pt x="55" y="4"/>
                      <a:pt x="55" y="0"/>
                      <a:pt x="55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8" name="Freeform 14">
                <a:extLst>
                  <a:ext uri="{FF2B5EF4-FFF2-40B4-BE49-F238E27FC236}">
                    <a16:creationId xmlns="" xmlns:a16="http://schemas.microsoft.com/office/drawing/2014/main" id="{EBB88CB3-D6DC-6D02-F84F-C584E93447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7934" y="740773"/>
                <a:ext cx="110176" cy="197228"/>
              </a:xfrm>
              <a:custGeom>
                <a:avLst/>
                <a:gdLst>
                  <a:gd name="T0" fmla="*/ 62 w 62"/>
                  <a:gd name="T1" fmla="*/ 0 h 111"/>
                  <a:gd name="T2" fmla="*/ 37 w 62"/>
                  <a:gd name="T3" fmla="*/ 71 h 111"/>
                  <a:gd name="T4" fmla="*/ 8 w 62"/>
                  <a:gd name="T5" fmla="*/ 111 h 111"/>
                  <a:gd name="T6" fmla="*/ 26 w 62"/>
                  <a:gd name="T7" fmla="*/ 33 h 111"/>
                  <a:gd name="T8" fmla="*/ 62 w 6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11">
                    <a:moveTo>
                      <a:pt x="62" y="0"/>
                    </a:moveTo>
                    <a:cubicBezTo>
                      <a:pt x="62" y="0"/>
                      <a:pt x="55" y="47"/>
                      <a:pt x="37" y="71"/>
                    </a:cubicBezTo>
                    <a:cubicBezTo>
                      <a:pt x="19" y="96"/>
                      <a:pt x="8" y="111"/>
                      <a:pt x="8" y="111"/>
                    </a:cubicBezTo>
                    <a:cubicBezTo>
                      <a:pt x="0" y="89"/>
                      <a:pt x="17" y="46"/>
                      <a:pt x="26" y="33"/>
                    </a:cubicBezTo>
                    <a:cubicBezTo>
                      <a:pt x="41" y="13"/>
                      <a:pt x="62" y="0"/>
                      <a:pt x="62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9" name="Freeform 15">
                <a:extLst>
                  <a:ext uri="{FF2B5EF4-FFF2-40B4-BE49-F238E27FC236}">
                    <a16:creationId xmlns="" xmlns:a16="http://schemas.microsoft.com/office/drawing/2014/main" id="{91B42BA3-7D92-DAA4-F9C4-9FF97463CD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7379" y="850949"/>
                <a:ext cx="125138" cy="104735"/>
              </a:xfrm>
              <a:custGeom>
                <a:avLst/>
                <a:gdLst>
                  <a:gd name="T0" fmla="*/ 71 w 71"/>
                  <a:gd name="T1" fmla="*/ 0 h 59"/>
                  <a:gd name="T2" fmla="*/ 39 w 71"/>
                  <a:gd name="T3" fmla="*/ 15 h 59"/>
                  <a:gd name="T4" fmla="*/ 1 w 71"/>
                  <a:gd name="T5" fmla="*/ 51 h 59"/>
                  <a:gd name="T6" fmla="*/ 0 w 71"/>
                  <a:gd name="T7" fmla="*/ 55 h 59"/>
                  <a:gd name="T8" fmla="*/ 67 w 71"/>
                  <a:gd name="T9" fmla="*/ 8 h 59"/>
                  <a:gd name="T10" fmla="*/ 71 w 71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59">
                    <a:moveTo>
                      <a:pt x="71" y="0"/>
                    </a:moveTo>
                    <a:cubicBezTo>
                      <a:pt x="60" y="3"/>
                      <a:pt x="49" y="8"/>
                      <a:pt x="39" y="15"/>
                    </a:cubicBezTo>
                    <a:cubicBezTo>
                      <a:pt x="25" y="24"/>
                      <a:pt x="10" y="37"/>
                      <a:pt x="1" y="51"/>
                    </a:cubicBezTo>
                    <a:cubicBezTo>
                      <a:pt x="0" y="54"/>
                      <a:pt x="0" y="55"/>
                      <a:pt x="0" y="55"/>
                    </a:cubicBezTo>
                    <a:cubicBezTo>
                      <a:pt x="25" y="59"/>
                      <a:pt x="55" y="29"/>
                      <a:pt x="67" y="8"/>
                    </a:cubicBezTo>
                    <a:cubicBezTo>
                      <a:pt x="70" y="3"/>
                      <a:pt x="71" y="0"/>
                      <a:pt x="71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0" name="Freeform 16">
                <a:extLst>
                  <a:ext uri="{FF2B5EF4-FFF2-40B4-BE49-F238E27FC236}">
                    <a16:creationId xmlns="" xmlns:a16="http://schemas.microsoft.com/office/drawing/2014/main" id="{8EBACBCF-31D1-4F0A-039E-F31E597E75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9873" y="678204"/>
                <a:ext cx="172745" cy="144181"/>
              </a:xfrm>
              <a:custGeom>
                <a:avLst/>
                <a:gdLst>
                  <a:gd name="T0" fmla="*/ 98 w 98"/>
                  <a:gd name="T1" fmla="*/ 0 h 82"/>
                  <a:gd name="T2" fmla="*/ 53 w 98"/>
                  <a:gd name="T3" fmla="*/ 21 h 82"/>
                  <a:gd name="T4" fmla="*/ 2 w 98"/>
                  <a:gd name="T5" fmla="*/ 71 h 82"/>
                  <a:gd name="T6" fmla="*/ 0 w 98"/>
                  <a:gd name="T7" fmla="*/ 76 h 82"/>
                  <a:gd name="T8" fmla="*/ 92 w 98"/>
                  <a:gd name="T9" fmla="*/ 11 h 82"/>
                  <a:gd name="T10" fmla="*/ 98 w 98"/>
                  <a:gd name="T1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82">
                    <a:moveTo>
                      <a:pt x="98" y="0"/>
                    </a:moveTo>
                    <a:cubicBezTo>
                      <a:pt x="83" y="5"/>
                      <a:pt x="68" y="12"/>
                      <a:pt x="53" y="21"/>
                    </a:cubicBezTo>
                    <a:cubicBezTo>
                      <a:pt x="34" y="33"/>
                      <a:pt x="14" y="51"/>
                      <a:pt x="2" y="71"/>
                    </a:cubicBezTo>
                    <a:cubicBezTo>
                      <a:pt x="0" y="75"/>
                      <a:pt x="0" y="76"/>
                      <a:pt x="0" y="76"/>
                    </a:cubicBezTo>
                    <a:cubicBezTo>
                      <a:pt x="35" y="82"/>
                      <a:pt x="76" y="40"/>
                      <a:pt x="92" y="11"/>
                    </a:cubicBezTo>
                    <a:cubicBezTo>
                      <a:pt x="96" y="5"/>
                      <a:pt x="98" y="0"/>
                      <a:pt x="9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" name="Freeform 17">
                <a:extLst>
                  <a:ext uri="{FF2B5EF4-FFF2-40B4-BE49-F238E27FC236}">
                    <a16:creationId xmlns="" xmlns:a16="http://schemas.microsoft.com/office/drawing/2014/main" id="{2F0C8FC7-547C-E793-BC04-0BE75B6BF2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3702" y="1911899"/>
                <a:ext cx="301963" cy="157782"/>
              </a:xfrm>
              <a:custGeom>
                <a:avLst/>
                <a:gdLst>
                  <a:gd name="T0" fmla="*/ 0 w 171"/>
                  <a:gd name="T1" fmla="*/ 0 h 89"/>
                  <a:gd name="T2" fmla="*/ 112 w 171"/>
                  <a:gd name="T3" fmla="*/ 34 h 89"/>
                  <a:gd name="T4" fmla="*/ 171 w 171"/>
                  <a:gd name="T5" fmla="*/ 73 h 89"/>
                  <a:gd name="T6" fmla="*/ 53 w 171"/>
                  <a:gd name="T7" fmla="*/ 53 h 89"/>
                  <a:gd name="T8" fmla="*/ 0 w 171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89">
                    <a:moveTo>
                      <a:pt x="0" y="0"/>
                    </a:moveTo>
                    <a:cubicBezTo>
                      <a:pt x="0" y="0"/>
                      <a:pt x="79" y="14"/>
                      <a:pt x="112" y="34"/>
                    </a:cubicBezTo>
                    <a:cubicBezTo>
                      <a:pt x="145" y="54"/>
                      <a:pt x="171" y="73"/>
                      <a:pt x="171" y="73"/>
                    </a:cubicBezTo>
                    <a:cubicBezTo>
                      <a:pt x="138" y="89"/>
                      <a:pt x="72" y="67"/>
                      <a:pt x="53" y="53"/>
                    </a:cubicBezTo>
                    <a:cubicBezTo>
                      <a:pt x="21" y="3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2" name="Freeform 18">
                <a:extLst>
                  <a:ext uri="{FF2B5EF4-FFF2-40B4-BE49-F238E27FC236}">
                    <a16:creationId xmlns="" xmlns:a16="http://schemas.microsoft.com/office/drawing/2014/main" id="{1B16323F-0CF6-EFFA-5B21-E20572A7D5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9242" y="1811245"/>
                <a:ext cx="168664" cy="193147"/>
              </a:xfrm>
              <a:custGeom>
                <a:avLst/>
                <a:gdLst>
                  <a:gd name="T0" fmla="*/ 0 w 95"/>
                  <a:gd name="T1" fmla="*/ 0 h 109"/>
                  <a:gd name="T2" fmla="*/ 46 w 95"/>
                  <a:gd name="T3" fmla="*/ 34 h 109"/>
                  <a:gd name="T4" fmla="*/ 93 w 95"/>
                  <a:gd name="T5" fmla="*/ 103 h 109"/>
                  <a:gd name="T6" fmla="*/ 95 w 95"/>
                  <a:gd name="T7" fmla="*/ 109 h 109"/>
                  <a:gd name="T8" fmla="*/ 4 w 95"/>
                  <a:gd name="T9" fmla="*/ 14 h 109"/>
                  <a:gd name="T10" fmla="*/ 0 w 95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09">
                    <a:moveTo>
                      <a:pt x="0" y="0"/>
                    </a:moveTo>
                    <a:cubicBezTo>
                      <a:pt x="16" y="9"/>
                      <a:pt x="32" y="21"/>
                      <a:pt x="46" y="34"/>
                    </a:cubicBezTo>
                    <a:cubicBezTo>
                      <a:pt x="65" y="53"/>
                      <a:pt x="84" y="78"/>
                      <a:pt x="93" y="103"/>
                    </a:cubicBezTo>
                    <a:cubicBezTo>
                      <a:pt x="95" y="107"/>
                      <a:pt x="95" y="109"/>
                      <a:pt x="95" y="109"/>
                    </a:cubicBezTo>
                    <a:cubicBezTo>
                      <a:pt x="54" y="108"/>
                      <a:pt x="17" y="51"/>
                      <a:pt x="4" y="14"/>
                    </a:cubicBezTo>
                    <a:cubicBezTo>
                      <a:pt x="1" y="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" name="Freeform 19">
                <a:extLst>
                  <a:ext uri="{FF2B5EF4-FFF2-40B4-BE49-F238E27FC236}">
                    <a16:creationId xmlns="" xmlns:a16="http://schemas.microsoft.com/office/drawing/2014/main" id="{F0B5DFD5-60E1-ABE1-2017-2B92B32FBF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33436" y="1669810"/>
                <a:ext cx="225792" cy="201309"/>
              </a:xfrm>
              <a:custGeom>
                <a:avLst/>
                <a:gdLst>
                  <a:gd name="T0" fmla="*/ 128 w 128"/>
                  <a:gd name="T1" fmla="*/ 0 h 114"/>
                  <a:gd name="T2" fmla="*/ 40 w 128"/>
                  <a:gd name="T3" fmla="*/ 60 h 114"/>
                  <a:gd name="T4" fmla="*/ 0 w 128"/>
                  <a:gd name="T5" fmla="*/ 110 h 114"/>
                  <a:gd name="T6" fmla="*/ 96 w 128"/>
                  <a:gd name="T7" fmla="*/ 60 h 114"/>
                  <a:gd name="T8" fmla="*/ 128 w 128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14">
                    <a:moveTo>
                      <a:pt x="128" y="0"/>
                    </a:moveTo>
                    <a:cubicBezTo>
                      <a:pt x="128" y="0"/>
                      <a:pt x="63" y="34"/>
                      <a:pt x="40" y="60"/>
                    </a:cubicBezTo>
                    <a:cubicBezTo>
                      <a:pt x="18" y="86"/>
                      <a:pt x="0" y="110"/>
                      <a:pt x="0" y="110"/>
                    </a:cubicBezTo>
                    <a:cubicBezTo>
                      <a:pt x="32" y="114"/>
                      <a:pt x="83" y="77"/>
                      <a:pt x="96" y="60"/>
                    </a:cubicBezTo>
                    <a:cubicBezTo>
                      <a:pt x="118" y="32"/>
                      <a:pt x="128" y="0"/>
                      <a:pt x="12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" name="Freeform 20">
                <a:extLst>
                  <a:ext uri="{FF2B5EF4-FFF2-40B4-BE49-F238E27FC236}">
                    <a16:creationId xmlns="" xmlns:a16="http://schemas.microsoft.com/office/drawing/2014/main" id="{F5AA6571-DA23-F190-F969-66436F4A6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13033" y="1661649"/>
                <a:ext cx="87052" cy="171384"/>
              </a:xfrm>
              <a:custGeom>
                <a:avLst/>
                <a:gdLst>
                  <a:gd name="T0" fmla="*/ 48 w 49"/>
                  <a:gd name="T1" fmla="*/ 0 h 97"/>
                  <a:gd name="T2" fmla="*/ 22 w 49"/>
                  <a:gd name="T3" fmla="*/ 34 h 97"/>
                  <a:gd name="T4" fmla="*/ 1 w 49"/>
                  <a:gd name="T5" fmla="*/ 93 h 97"/>
                  <a:gd name="T6" fmla="*/ 1 w 49"/>
                  <a:gd name="T7" fmla="*/ 97 h 97"/>
                  <a:gd name="T8" fmla="*/ 48 w 49"/>
                  <a:gd name="T9" fmla="*/ 11 h 97"/>
                  <a:gd name="T10" fmla="*/ 48 w 49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" h="97">
                    <a:moveTo>
                      <a:pt x="48" y="0"/>
                    </a:moveTo>
                    <a:cubicBezTo>
                      <a:pt x="39" y="9"/>
                      <a:pt x="29" y="21"/>
                      <a:pt x="22" y="34"/>
                    </a:cubicBezTo>
                    <a:cubicBezTo>
                      <a:pt x="11" y="51"/>
                      <a:pt x="2" y="73"/>
                      <a:pt x="1" y="93"/>
                    </a:cubicBezTo>
                    <a:cubicBezTo>
                      <a:pt x="0" y="96"/>
                      <a:pt x="1" y="97"/>
                      <a:pt x="1" y="97"/>
                    </a:cubicBezTo>
                    <a:cubicBezTo>
                      <a:pt x="30" y="88"/>
                      <a:pt x="46" y="39"/>
                      <a:pt x="48" y="11"/>
                    </a:cubicBezTo>
                    <a:cubicBezTo>
                      <a:pt x="49" y="4"/>
                      <a:pt x="48" y="0"/>
                      <a:pt x="4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5" name="Freeform 21">
                <a:extLst>
                  <a:ext uri="{FF2B5EF4-FFF2-40B4-BE49-F238E27FC236}">
                    <a16:creationId xmlns="" xmlns:a16="http://schemas.microsoft.com/office/drawing/2014/main" id="{49AFE236-1F4A-8891-4923-E76AA78779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69455" y="1439937"/>
                <a:ext cx="126498" cy="233953"/>
              </a:xfrm>
              <a:custGeom>
                <a:avLst/>
                <a:gdLst>
                  <a:gd name="T0" fmla="*/ 70 w 72"/>
                  <a:gd name="T1" fmla="*/ 0 h 132"/>
                  <a:gd name="T2" fmla="*/ 18 w 72"/>
                  <a:gd name="T3" fmla="*/ 75 h 132"/>
                  <a:gd name="T4" fmla="*/ 0 w 72"/>
                  <a:gd name="T5" fmla="*/ 132 h 132"/>
                  <a:gd name="T6" fmla="*/ 62 w 72"/>
                  <a:gd name="T7" fmla="*/ 60 h 132"/>
                  <a:gd name="T8" fmla="*/ 70 w 72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32">
                    <a:moveTo>
                      <a:pt x="70" y="0"/>
                    </a:moveTo>
                    <a:cubicBezTo>
                      <a:pt x="70" y="0"/>
                      <a:pt x="29" y="39"/>
                      <a:pt x="18" y="75"/>
                    </a:cubicBezTo>
                    <a:cubicBezTo>
                      <a:pt x="7" y="111"/>
                      <a:pt x="0" y="132"/>
                      <a:pt x="0" y="132"/>
                    </a:cubicBezTo>
                    <a:cubicBezTo>
                      <a:pt x="27" y="125"/>
                      <a:pt x="57" y="78"/>
                      <a:pt x="62" y="60"/>
                    </a:cubicBezTo>
                    <a:cubicBezTo>
                      <a:pt x="72" y="3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6" name="Freeform 22">
                <a:extLst>
                  <a:ext uri="{FF2B5EF4-FFF2-40B4-BE49-F238E27FC236}">
                    <a16:creationId xmlns="" xmlns:a16="http://schemas.microsoft.com/office/drawing/2014/main" id="{4F4E354F-823C-DF19-2B21-F7BFD9B48C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13688" y="1454900"/>
                <a:ext cx="57128" cy="183626"/>
              </a:xfrm>
              <a:custGeom>
                <a:avLst/>
                <a:gdLst>
                  <a:gd name="T0" fmla="*/ 24 w 32"/>
                  <a:gd name="T1" fmla="*/ 0 h 104"/>
                  <a:gd name="T2" fmla="*/ 31 w 32"/>
                  <a:gd name="T3" fmla="*/ 41 h 104"/>
                  <a:gd name="T4" fmla="*/ 22 w 32"/>
                  <a:gd name="T5" fmla="*/ 100 h 104"/>
                  <a:gd name="T6" fmla="*/ 20 w 32"/>
                  <a:gd name="T7" fmla="*/ 104 h 104"/>
                  <a:gd name="T8" fmla="*/ 19 w 32"/>
                  <a:gd name="T9" fmla="*/ 10 h 104"/>
                  <a:gd name="T10" fmla="*/ 24 w 32"/>
                  <a:gd name="T11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4">
                    <a:moveTo>
                      <a:pt x="24" y="0"/>
                    </a:moveTo>
                    <a:cubicBezTo>
                      <a:pt x="27" y="13"/>
                      <a:pt x="30" y="27"/>
                      <a:pt x="31" y="41"/>
                    </a:cubicBezTo>
                    <a:cubicBezTo>
                      <a:pt x="32" y="60"/>
                      <a:pt x="30" y="83"/>
                      <a:pt x="22" y="100"/>
                    </a:cubicBezTo>
                    <a:cubicBezTo>
                      <a:pt x="21" y="103"/>
                      <a:pt x="20" y="104"/>
                      <a:pt x="20" y="104"/>
                    </a:cubicBezTo>
                    <a:cubicBezTo>
                      <a:pt x="0" y="82"/>
                      <a:pt x="8" y="35"/>
                      <a:pt x="19" y="10"/>
                    </a:cubicBezTo>
                    <a:cubicBezTo>
                      <a:pt x="21" y="4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7" name="Freeform 23">
                <a:extLst>
                  <a:ext uri="{FF2B5EF4-FFF2-40B4-BE49-F238E27FC236}">
                    <a16:creationId xmlns="" xmlns:a16="http://schemas.microsoft.com/office/drawing/2014/main" id="{5324DF76-F77F-184B-1133-D31B3D1D58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53133" y="1226387"/>
                <a:ext cx="59849" cy="186347"/>
              </a:xfrm>
              <a:custGeom>
                <a:avLst/>
                <a:gdLst>
                  <a:gd name="T0" fmla="*/ 7 w 34"/>
                  <a:gd name="T1" fmla="*/ 0 h 105"/>
                  <a:gd name="T2" fmla="*/ 25 w 34"/>
                  <a:gd name="T3" fmla="*/ 39 h 105"/>
                  <a:gd name="T4" fmla="*/ 31 w 34"/>
                  <a:gd name="T5" fmla="*/ 100 h 105"/>
                  <a:gd name="T6" fmla="*/ 30 w 34"/>
                  <a:gd name="T7" fmla="*/ 105 h 105"/>
                  <a:gd name="T8" fmla="*/ 4 w 34"/>
                  <a:gd name="T9" fmla="*/ 10 h 105"/>
                  <a:gd name="T10" fmla="*/ 7 w 34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105">
                    <a:moveTo>
                      <a:pt x="7" y="0"/>
                    </a:moveTo>
                    <a:cubicBezTo>
                      <a:pt x="14" y="11"/>
                      <a:pt x="20" y="25"/>
                      <a:pt x="25" y="39"/>
                    </a:cubicBezTo>
                    <a:cubicBezTo>
                      <a:pt x="31" y="58"/>
                      <a:pt x="34" y="81"/>
                      <a:pt x="31" y="100"/>
                    </a:cubicBezTo>
                    <a:cubicBezTo>
                      <a:pt x="31" y="104"/>
                      <a:pt x="30" y="105"/>
                      <a:pt x="30" y="105"/>
                    </a:cubicBezTo>
                    <a:cubicBezTo>
                      <a:pt x="5" y="89"/>
                      <a:pt x="0" y="38"/>
                      <a:pt x="4" y="10"/>
                    </a:cubicBezTo>
                    <a:cubicBezTo>
                      <a:pt x="5" y="4"/>
                      <a:pt x="7" y="0"/>
                      <a:pt x="7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" name="Freeform 24">
                <a:extLst>
                  <a:ext uri="{FF2B5EF4-FFF2-40B4-BE49-F238E27FC236}">
                    <a16:creationId xmlns="" xmlns:a16="http://schemas.microsoft.com/office/drawing/2014/main" id="{91DE93F4-623A-A421-BCA4-1161ABDC1B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34745" y="1166538"/>
                <a:ext cx="70730" cy="259797"/>
              </a:xfrm>
              <a:custGeom>
                <a:avLst/>
                <a:gdLst>
                  <a:gd name="T0" fmla="*/ 29 w 40"/>
                  <a:gd name="T1" fmla="*/ 0 h 147"/>
                  <a:gd name="T2" fmla="*/ 2 w 40"/>
                  <a:gd name="T3" fmla="*/ 87 h 147"/>
                  <a:gd name="T4" fmla="*/ 0 w 40"/>
                  <a:gd name="T5" fmla="*/ 147 h 147"/>
                  <a:gd name="T6" fmla="*/ 40 w 40"/>
                  <a:gd name="T7" fmla="*/ 59 h 147"/>
                  <a:gd name="T8" fmla="*/ 29 w 40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47">
                    <a:moveTo>
                      <a:pt x="29" y="0"/>
                    </a:moveTo>
                    <a:cubicBezTo>
                      <a:pt x="29" y="0"/>
                      <a:pt x="2" y="49"/>
                      <a:pt x="2" y="87"/>
                    </a:cubicBezTo>
                    <a:cubicBezTo>
                      <a:pt x="1" y="125"/>
                      <a:pt x="0" y="147"/>
                      <a:pt x="0" y="147"/>
                    </a:cubicBezTo>
                    <a:cubicBezTo>
                      <a:pt x="25" y="133"/>
                      <a:pt x="39" y="78"/>
                      <a:pt x="40" y="59"/>
                    </a:cubicBezTo>
                    <a:cubicBezTo>
                      <a:pt x="40" y="28"/>
                      <a:pt x="29" y="0"/>
                      <a:pt x="29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9" name="Freeform 25">
                <a:extLst>
                  <a:ext uri="{FF2B5EF4-FFF2-40B4-BE49-F238E27FC236}">
                    <a16:creationId xmlns="" xmlns:a16="http://schemas.microsoft.com/office/drawing/2014/main" id="{754D6A4F-45AF-E621-9E56-B6275ECAA3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78977" y="942107"/>
                <a:ext cx="73450" cy="229873"/>
              </a:xfrm>
              <a:custGeom>
                <a:avLst/>
                <a:gdLst>
                  <a:gd name="T0" fmla="*/ 9 w 41"/>
                  <a:gd name="T1" fmla="*/ 0 h 130"/>
                  <a:gd name="T2" fmla="*/ 10 w 41"/>
                  <a:gd name="T3" fmla="*/ 80 h 130"/>
                  <a:gd name="T4" fmla="*/ 25 w 41"/>
                  <a:gd name="T5" fmla="*/ 130 h 130"/>
                  <a:gd name="T6" fmla="*/ 33 w 41"/>
                  <a:gd name="T7" fmla="*/ 46 h 130"/>
                  <a:gd name="T8" fmla="*/ 9 w 41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0">
                    <a:moveTo>
                      <a:pt x="9" y="0"/>
                    </a:moveTo>
                    <a:cubicBezTo>
                      <a:pt x="9" y="0"/>
                      <a:pt x="0" y="49"/>
                      <a:pt x="10" y="80"/>
                    </a:cubicBezTo>
                    <a:cubicBezTo>
                      <a:pt x="20" y="111"/>
                      <a:pt x="25" y="130"/>
                      <a:pt x="25" y="130"/>
                    </a:cubicBezTo>
                    <a:cubicBezTo>
                      <a:pt x="41" y="110"/>
                      <a:pt x="38" y="61"/>
                      <a:pt x="33" y="46"/>
                    </a:cubicBezTo>
                    <a:cubicBezTo>
                      <a:pt x="25" y="19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0" name="Freeform 26">
                <a:extLst>
                  <a:ext uri="{FF2B5EF4-FFF2-40B4-BE49-F238E27FC236}">
                    <a16:creationId xmlns="" xmlns:a16="http://schemas.microsoft.com/office/drawing/2014/main" id="{B19971FA-356A-952D-D9A1-8D0598CB7B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1446" y="1037320"/>
                <a:ext cx="97934" cy="141460"/>
              </a:xfrm>
              <a:custGeom>
                <a:avLst/>
                <a:gdLst>
                  <a:gd name="T0" fmla="*/ 0 w 55"/>
                  <a:gd name="T1" fmla="*/ 0 h 80"/>
                  <a:gd name="T2" fmla="*/ 28 w 55"/>
                  <a:gd name="T3" fmla="*/ 26 h 80"/>
                  <a:gd name="T4" fmla="*/ 54 w 55"/>
                  <a:gd name="T5" fmla="*/ 75 h 80"/>
                  <a:gd name="T6" fmla="*/ 55 w 55"/>
                  <a:gd name="T7" fmla="*/ 80 h 80"/>
                  <a:gd name="T8" fmla="*/ 1 w 55"/>
                  <a:gd name="T9" fmla="*/ 10 h 80"/>
                  <a:gd name="T10" fmla="*/ 0 w 5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80">
                    <a:moveTo>
                      <a:pt x="0" y="0"/>
                    </a:moveTo>
                    <a:cubicBezTo>
                      <a:pt x="10" y="7"/>
                      <a:pt x="20" y="16"/>
                      <a:pt x="28" y="26"/>
                    </a:cubicBezTo>
                    <a:cubicBezTo>
                      <a:pt x="39" y="40"/>
                      <a:pt x="50" y="58"/>
                      <a:pt x="54" y="75"/>
                    </a:cubicBezTo>
                    <a:cubicBezTo>
                      <a:pt x="55" y="78"/>
                      <a:pt x="55" y="80"/>
                      <a:pt x="55" y="80"/>
                    </a:cubicBezTo>
                    <a:cubicBezTo>
                      <a:pt x="28" y="75"/>
                      <a:pt x="7" y="35"/>
                      <a:pt x="1" y="10"/>
                    </a:cubicBezTo>
                    <a:cubicBezTo>
                      <a:pt x="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" name="Freeform 27">
                <a:extLst>
                  <a:ext uri="{FF2B5EF4-FFF2-40B4-BE49-F238E27FC236}">
                    <a16:creationId xmlns="" xmlns:a16="http://schemas.microsoft.com/office/drawing/2014/main" id="{509CD319-D459-418E-4866-D2298135A0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41597" y="747599"/>
                <a:ext cx="110176" cy="197228"/>
              </a:xfrm>
              <a:custGeom>
                <a:avLst/>
                <a:gdLst>
                  <a:gd name="T0" fmla="*/ 0 w 62"/>
                  <a:gd name="T1" fmla="*/ 0 h 111"/>
                  <a:gd name="T2" fmla="*/ 25 w 62"/>
                  <a:gd name="T3" fmla="*/ 71 h 111"/>
                  <a:gd name="T4" fmla="*/ 53 w 62"/>
                  <a:gd name="T5" fmla="*/ 111 h 111"/>
                  <a:gd name="T6" fmla="*/ 36 w 62"/>
                  <a:gd name="T7" fmla="*/ 33 h 111"/>
                  <a:gd name="T8" fmla="*/ 0 w 6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11">
                    <a:moveTo>
                      <a:pt x="0" y="0"/>
                    </a:moveTo>
                    <a:cubicBezTo>
                      <a:pt x="0" y="0"/>
                      <a:pt x="7" y="47"/>
                      <a:pt x="25" y="71"/>
                    </a:cubicBezTo>
                    <a:cubicBezTo>
                      <a:pt x="43" y="96"/>
                      <a:pt x="53" y="111"/>
                      <a:pt x="53" y="111"/>
                    </a:cubicBezTo>
                    <a:cubicBezTo>
                      <a:pt x="62" y="89"/>
                      <a:pt x="45" y="46"/>
                      <a:pt x="36" y="33"/>
                    </a:cubicBezTo>
                    <a:cubicBezTo>
                      <a:pt x="21" y="1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2" name="Freeform 28">
                <a:extLst>
                  <a:ext uri="{FF2B5EF4-FFF2-40B4-BE49-F238E27FC236}">
                    <a16:creationId xmlns="" xmlns:a16="http://schemas.microsoft.com/office/drawing/2014/main" id="{52B674C3-CFAD-8C9F-BC34-F595CBF9D1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87190" y="857775"/>
                <a:ext cx="125138" cy="104735"/>
              </a:xfrm>
              <a:custGeom>
                <a:avLst/>
                <a:gdLst>
                  <a:gd name="T0" fmla="*/ 0 w 71"/>
                  <a:gd name="T1" fmla="*/ 0 h 59"/>
                  <a:gd name="T2" fmla="*/ 32 w 71"/>
                  <a:gd name="T3" fmla="*/ 15 h 59"/>
                  <a:gd name="T4" fmla="*/ 70 w 71"/>
                  <a:gd name="T5" fmla="*/ 51 h 59"/>
                  <a:gd name="T6" fmla="*/ 71 w 71"/>
                  <a:gd name="T7" fmla="*/ 55 h 59"/>
                  <a:gd name="T8" fmla="*/ 4 w 71"/>
                  <a:gd name="T9" fmla="*/ 8 h 59"/>
                  <a:gd name="T10" fmla="*/ 0 w 71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59">
                    <a:moveTo>
                      <a:pt x="0" y="0"/>
                    </a:moveTo>
                    <a:cubicBezTo>
                      <a:pt x="11" y="3"/>
                      <a:pt x="22" y="8"/>
                      <a:pt x="32" y="15"/>
                    </a:cubicBezTo>
                    <a:cubicBezTo>
                      <a:pt x="46" y="24"/>
                      <a:pt x="61" y="37"/>
                      <a:pt x="70" y="51"/>
                    </a:cubicBezTo>
                    <a:cubicBezTo>
                      <a:pt x="71" y="54"/>
                      <a:pt x="71" y="55"/>
                      <a:pt x="71" y="55"/>
                    </a:cubicBezTo>
                    <a:cubicBezTo>
                      <a:pt x="46" y="59"/>
                      <a:pt x="16" y="29"/>
                      <a:pt x="4" y="8"/>
                    </a:cubicBezTo>
                    <a:cubicBezTo>
                      <a:pt x="1" y="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3" name="Freeform 29">
                <a:extLst>
                  <a:ext uri="{FF2B5EF4-FFF2-40B4-BE49-F238E27FC236}">
                    <a16:creationId xmlns="" xmlns:a16="http://schemas.microsoft.com/office/drawing/2014/main" id="{A3BE11B6-0221-CB7A-F76B-585C80E7F8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47090" y="685030"/>
                <a:ext cx="174105" cy="144181"/>
              </a:xfrm>
              <a:custGeom>
                <a:avLst/>
                <a:gdLst>
                  <a:gd name="T0" fmla="*/ 0 w 98"/>
                  <a:gd name="T1" fmla="*/ 0 h 82"/>
                  <a:gd name="T2" fmla="*/ 44 w 98"/>
                  <a:gd name="T3" fmla="*/ 21 h 82"/>
                  <a:gd name="T4" fmla="*/ 96 w 98"/>
                  <a:gd name="T5" fmla="*/ 71 h 82"/>
                  <a:gd name="T6" fmla="*/ 98 w 98"/>
                  <a:gd name="T7" fmla="*/ 76 h 82"/>
                  <a:gd name="T8" fmla="*/ 5 w 98"/>
                  <a:gd name="T9" fmla="*/ 11 h 82"/>
                  <a:gd name="T10" fmla="*/ 0 w 98"/>
                  <a:gd name="T1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82">
                    <a:moveTo>
                      <a:pt x="0" y="0"/>
                    </a:moveTo>
                    <a:cubicBezTo>
                      <a:pt x="15" y="5"/>
                      <a:pt x="30" y="12"/>
                      <a:pt x="44" y="21"/>
                    </a:cubicBezTo>
                    <a:cubicBezTo>
                      <a:pt x="64" y="33"/>
                      <a:pt x="84" y="51"/>
                      <a:pt x="96" y="71"/>
                    </a:cubicBezTo>
                    <a:cubicBezTo>
                      <a:pt x="98" y="75"/>
                      <a:pt x="98" y="76"/>
                      <a:pt x="98" y="76"/>
                    </a:cubicBezTo>
                    <a:cubicBezTo>
                      <a:pt x="63" y="82"/>
                      <a:pt x="22" y="40"/>
                      <a:pt x="5" y="11"/>
                    </a:cubicBezTo>
                    <a:cubicBezTo>
                      <a:pt x="1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4" name="Freeform 30">
                <a:extLst>
                  <a:ext uri="{FF2B5EF4-FFF2-40B4-BE49-F238E27FC236}">
                    <a16:creationId xmlns="" xmlns:a16="http://schemas.microsoft.com/office/drawing/2014/main" id="{59C47C23-D9F3-4208-16E1-2E901AE17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94042" y="1918725"/>
                <a:ext cx="301963" cy="157782"/>
              </a:xfrm>
              <a:custGeom>
                <a:avLst/>
                <a:gdLst>
                  <a:gd name="T0" fmla="*/ 171 w 171"/>
                  <a:gd name="T1" fmla="*/ 0 h 89"/>
                  <a:gd name="T2" fmla="*/ 59 w 171"/>
                  <a:gd name="T3" fmla="*/ 34 h 89"/>
                  <a:gd name="T4" fmla="*/ 0 w 171"/>
                  <a:gd name="T5" fmla="*/ 73 h 89"/>
                  <a:gd name="T6" fmla="*/ 118 w 171"/>
                  <a:gd name="T7" fmla="*/ 53 h 89"/>
                  <a:gd name="T8" fmla="*/ 171 w 171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89">
                    <a:moveTo>
                      <a:pt x="171" y="0"/>
                    </a:moveTo>
                    <a:cubicBezTo>
                      <a:pt x="171" y="0"/>
                      <a:pt x="91" y="14"/>
                      <a:pt x="59" y="34"/>
                    </a:cubicBezTo>
                    <a:cubicBezTo>
                      <a:pt x="26" y="54"/>
                      <a:pt x="0" y="73"/>
                      <a:pt x="0" y="73"/>
                    </a:cubicBezTo>
                    <a:cubicBezTo>
                      <a:pt x="32" y="89"/>
                      <a:pt x="98" y="67"/>
                      <a:pt x="118" y="53"/>
                    </a:cubicBezTo>
                    <a:cubicBezTo>
                      <a:pt x="150" y="31"/>
                      <a:pt x="171" y="0"/>
                      <a:pt x="171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5" name="Freeform 31">
                <a:extLst>
                  <a:ext uri="{FF2B5EF4-FFF2-40B4-BE49-F238E27FC236}">
                    <a16:creationId xmlns="" xmlns:a16="http://schemas.microsoft.com/office/drawing/2014/main" id="{B04D5F59-BBF0-0D51-8F8A-C621E8F225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1800" y="1818071"/>
                <a:ext cx="168664" cy="193147"/>
              </a:xfrm>
              <a:custGeom>
                <a:avLst/>
                <a:gdLst>
                  <a:gd name="T0" fmla="*/ 95 w 95"/>
                  <a:gd name="T1" fmla="*/ 0 h 109"/>
                  <a:gd name="T2" fmla="*/ 49 w 95"/>
                  <a:gd name="T3" fmla="*/ 34 h 109"/>
                  <a:gd name="T4" fmla="*/ 1 w 95"/>
                  <a:gd name="T5" fmla="*/ 103 h 109"/>
                  <a:gd name="T6" fmla="*/ 0 w 95"/>
                  <a:gd name="T7" fmla="*/ 109 h 109"/>
                  <a:gd name="T8" fmla="*/ 91 w 95"/>
                  <a:gd name="T9" fmla="*/ 14 h 109"/>
                  <a:gd name="T10" fmla="*/ 95 w 95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09">
                    <a:moveTo>
                      <a:pt x="95" y="0"/>
                    </a:moveTo>
                    <a:cubicBezTo>
                      <a:pt x="79" y="9"/>
                      <a:pt x="63" y="21"/>
                      <a:pt x="49" y="34"/>
                    </a:cubicBezTo>
                    <a:cubicBezTo>
                      <a:pt x="29" y="53"/>
                      <a:pt x="10" y="78"/>
                      <a:pt x="1" y="103"/>
                    </a:cubicBezTo>
                    <a:cubicBezTo>
                      <a:pt x="0" y="107"/>
                      <a:pt x="0" y="109"/>
                      <a:pt x="0" y="109"/>
                    </a:cubicBezTo>
                    <a:cubicBezTo>
                      <a:pt x="41" y="108"/>
                      <a:pt x="78" y="51"/>
                      <a:pt x="91" y="14"/>
                    </a:cubicBezTo>
                    <a:cubicBezTo>
                      <a:pt x="94" y="6"/>
                      <a:pt x="95" y="0"/>
                      <a:pt x="95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6" name="Freeform 32">
                <a:extLst>
                  <a:ext uri="{FF2B5EF4-FFF2-40B4-BE49-F238E27FC236}">
                    <a16:creationId xmlns="" xmlns:a16="http://schemas.microsoft.com/office/drawing/2014/main" id="{65CAEC4A-5C99-F970-A1EE-83632B8728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25481" y="2035702"/>
                <a:ext cx="656973" cy="184986"/>
              </a:xfrm>
              <a:custGeom>
                <a:avLst/>
                <a:gdLst>
                  <a:gd name="T0" fmla="*/ 372 w 372"/>
                  <a:gd name="T1" fmla="*/ 44 h 105"/>
                  <a:gd name="T2" fmla="*/ 256 w 372"/>
                  <a:gd name="T3" fmla="*/ 22 h 105"/>
                  <a:gd name="T4" fmla="*/ 135 w 372"/>
                  <a:gd name="T5" fmla="*/ 18 h 105"/>
                  <a:gd name="T6" fmla="*/ 2 w 372"/>
                  <a:gd name="T7" fmla="*/ 100 h 105"/>
                  <a:gd name="T8" fmla="*/ 95 w 372"/>
                  <a:gd name="T9" fmla="*/ 76 h 105"/>
                  <a:gd name="T10" fmla="*/ 162 w 372"/>
                  <a:gd name="T11" fmla="*/ 49 h 105"/>
                  <a:gd name="T12" fmla="*/ 309 w 372"/>
                  <a:gd name="T13" fmla="*/ 72 h 105"/>
                  <a:gd name="T14" fmla="*/ 372 w 372"/>
                  <a:gd name="T15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105">
                    <a:moveTo>
                      <a:pt x="372" y="44"/>
                    </a:moveTo>
                    <a:cubicBezTo>
                      <a:pt x="316" y="43"/>
                      <a:pt x="295" y="42"/>
                      <a:pt x="256" y="22"/>
                    </a:cubicBezTo>
                    <a:cubicBezTo>
                      <a:pt x="223" y="5"/>
                      <a:pt x="174" y="0"/>
                      <a:pt x="135" y="18"/>
                    </a:cubicBezTo>
                    <a:cubicBezTo>
                      <a:pt x="86" y="40"/>
                      <a:pt x="62" y="88"/>
                      <a:pt x="2" y="100"/>
                    </a:cubicBezTo>
                    <a:cubicBezTo>
                      <a:pt x="0" y="100"/>
                      <a:pt x="40" y="105"/>
                      <a:pt x="95" y="76"/>
                    </a:cubicBezTo>
                    <a:cubicBezTo>
                      <a:pt x="118" y="64"/>
                      <a:pt x="138" y="52"/>
                      <a:pt x="162" y="49"/>
                    </a:cubicBezTo>
                    <a:cubicBezTo>
                      <a:pt x="235" y="40"/>
                      <a:pt x="226" y="86"/>
                      <a:pt x="309" y="72"/>
                    </a:cubicBezTo>
                    <a:cubicBezTo>
                      <a:pt x="349" y="65"/>
                      <a:pt x="372" y="44"/>
                      <a:pt x="372" y="44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0" name="文本框 39">
              <a:extLst>
                <a:ext uri="{FF2B5EF4-FFF2-40B4-BE49-F238E27FC236}">
                  <a16:creationId xmlns="" xmlns:a16="http://schemas.microsoft.com/office/drawing/2014/main" id="{5EB32188-56A7-44DB-5270-D24DE5F68A93}"/>
                </a:ext>
              </a:extLst>
            </p:cNvPr>
            <p:cNvSpPr txBox="1"/>
            <p:nvPr/>
          </p:nvSpPr>
          <p:spPr>
            <a:xfrm>
              <a:off x="1511625" y="3954377"/>
              <a:ext cx="132660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dirty="0">
                  <a:solidFill>
                    <a:srgbClr val="FA9744"/>
                  </a:solidFill>
                  <a:cs typeface="+mn-ea"/>
                  <a:sym typeface="+mn-lt"/>
                </a:rPr>
                <a:t>中华名火锅</a:t>
              </a: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="" xmlns:a16="http://schemas.microsoft.com/office/drawing/2014/main" id="{661518D8-5789-061C-1B6C-71F29CC1D4CF}"/>
              </a:ext>
            </a:extLst>
          </p:cNvPr>
          <p:cNvGrpSpPr/>
          <p:nvPr/>
        </p:nvGrpSpPr>
        <p:grpSpPr>
          <a:xfrm>
            <a:off x="9038269" y="1296803"/>
            <a:ext cx="1796116" cy="893345"/>
            <a:chOff x="1275294" y="3692691"/>
            <a:chExt cx="1796116" cy="893345"/>
          </a:xfrm>
        </p:grpSpPr>
        <p:grpSp>
          <p:nvGrpSpPr>
            <p:cNvPr id="43" name="组合 42">
              <a:extLst>
                <a:ext uri="{FF2B5EF4-FFF2-40B4-BE49-F238E27FC236}">
                  <a16:creationId xmlns="" xmlns:a16="http://schemas.microsoft.com/office/drawing/2014/main" id="{52DBECAC-0039-F385-7ECB-B57A8AC91649}"/>
                </a:ext>
              </a:extLst>
            </p:cNvPr>
            <p:cNvGrpSpPr/>
            <p:nvPr/>
          </p:nvGrpSpPr>
          <p:grpSpPr>
            <a:xfrm>
              <a:off x="1275294" y="3692691"/>
              <a:ext cx="1796116" cy="893345"/>
              <a:chOff x="6104232" y="678204"/>
              <a:chExt cx="3101243" cy="1542484"/>
            </a:xfrm>
          </p:grpSpPr>
          <p:sp>
            <p:nvSpPr>
              <p:cNvPr id="45" name="Freeform 5">
                <a:extLst>
                  <a:ext uri="{FF2B5EF4-FFF2-40B4-BE49-F238E27FC236}">
                    <a16:creationId xmlns="" xmlns:a16="http://schemas.microsoft.com/office/drawing/2014/main" id="{FBBE7B55-3B48-93A2-A0FC-97546638D9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8612" y="2028876"/>
                <a:ext cx="656973" cy="184986"/>
              </a:xfrm>
              <a:custGeom>
                <a:avLst/>
                <a:gdLst>
                  <a:gd name="T0" fmla="*/ 0 w 372"/>
                  <a:gd name="T1" fmla="*/ 44 h 105"/>
                  <a:gd name="T2" fmla="*/ 116 w 372"/>
                  <a:gd name="T3" fmla="*/ 22 h 105"/>
                  <a:gd name="T4" fmla="*/ 237 w 372"/>
                  <a:gd name="T5" fmla="*/ 18 h 105"/>
                  <a:gd name="T6" fmla="*/ 370 w 372"/>
                  <a:gd name="T7" fmla="*/ 100 h 105"/>
                  <a:gd name="T8" fmla="*/ 277 w 372"/>
                  <a:gd name="T9" fmla="*/ 76 h 105"/>
                  <a:gd name="T10" fmla="*/ 210 w 372"/>
                  <a:gd name="T11" fmla="*/ 49 h 105"/>
                  <a:gd name="T12" fmla="*/ 63 w 372"/>
                  <a:gd name="T13" fmla="*/ 72 h 105"/>
                  <a:gd name="T14" fmla="*/ 0 w 372"/>
                  <a:gd name="T15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105">
                    <a:moveTo>
                      <a:pt x="0" y="44"/>
                    </a:moveTo>
                    <a:cubicBezTo>
                      <a:pt x="56" y="43"/>
                      <a:pt x="76" y="42"/>
                      <a:pt x="116" y="22"/>
                    </a:cubicBezTo>
                    <a:cubicBezTo>
                      <a:pt x="148" y="5"/>
                      <a:pt x="197" y="0"/>
                      <a:pt x="237" y="18"/>
                    </a:cubicBezTo>
                    <a:cubicBezTo>
                      <a:pt x="285" y="40"/>
                      <a:pt x="310" y="88"/>
                      <a:pt x="370" y="100"/>
                    </a:cubicBezTo>
                    <a:cubicBezTo>
                      <a:pt x="372" y="100"/>
                      <a:pt x="332" y="105"/>
                      <a:pt x="277" y="76"/>
                    </a:cubicBezTo>
                    <a:cubicBezTo>
                      <a:pt x="254" y="64"/>
                      <a:pt x="233" y="52"/>
                      <a:pt x="210" y="49"/>
                    </a:cubicBezTo>
                    <a:cubicBezTo>
                      <a:pt x="136" y="40"/>
                      <a:pt x="146" y="86"/>
                      <a:pt x="63" y="72"/>
                    </a:cubicBezTo>
                    <a:cubicBezTo>
                      <a:pt x="23" y="65"/>
                      <a:pt x="0" y="44"/>
                      <a:pt x="0" y="44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6" name="Freeform 6">
                <a:extLst>
                  <a:ext uri="{FF2B5EF4-FFF2-40B4-BE49-F238E27FC236}">
                    <a16:creationId xmlns="" xmlns:a16="http://schemas.microsoft.com/office/drawing/2014/main" id="{C2D15F9F-9D97-0186-4FCD-EE1610DBE8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0478" y="1662984"/>
                <a:ext cx="225792" cy="201309"/>
              </a:xfrm>
              <a:custGeom>
                <a:avLst/>
                <a:gdLst>
                  <a:gd name="T0" fmla="*/ 0 w 128"/>
                  <a:gd name="T1" fmla="*/ 0 h 114"/>
                  <a:gd name="T2" fmla="*/ 87 w 128"/>
                  <a:gd name="T3" fmla="*/ 60 h 114"/>
                  <a:gd name="T4" fmla="*/ 128 w 128"/>
                  <a:gd name="T5" fmla="*/ 110 h 114"/>
                  <a:gd name="T6" fmla="*/ 32 w 128"/>
                  <a:gd name="T7" fmla="*/ 60 h 114"/>
                  <a:gd name="T8" fmla="*/ 0 w 128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14">
                    <a:moveTo>
                      <a:pt x="0" y="0"/>
                    </a:moveTo>
                    <a:cubicBezTo>
                      <a:pt x="0" y="0"/>
                      <a:pt x="65" y="34"/>
                      <a:pt x="87" y="60"/>
                    </a:cubicBezTo>
                    <a:cubicBezTo>
                      <a:pt x="110" y="86"/>
                      <a:pt x="128" y="110"/>
                      <a:pt x="128" y="110"/>
                    </a:cubicBezTo>
                    <a:cubicBezTo>
                      <a:pt x="96" y="114"/>
                      <a:pt x="45" y="77"/>
                      <a:pt x="32" y="60"/>
                    </a:cubicBezTo>
                    <a:cubicBezTo>
                      <a:pt x="10" y="3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7" name="Freeform 7">
                <a:extLst>
                  <a:ext uri="{FF2B5EF4-FFF2-40B4-BE49-F238E27FC236}">
                    <a16:creationId xmlns="" xmlns:a16="http://schemas.microsoft.com/office/drawing/2014/main" id="{FDE4EEBC-AD17-A98F-1523-B22D6FC96B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9621" y="1654823"/>
                <a:ext cx="84332" cy="171384"/>
              </a:xfrm>
              <a:custGeom>
                <a:avLst/>
                <a:gdLst>
                  <a:gd name="T0" fmla="*/ 1 w 48"/>
                  <a:gd name="T1" fmla="*/ 0 h 97"/>
                  <a:gd name="T2" fmla="*/ 27 w 48"/>
                  <a:gd name="T3" fmla="*/ 34 h 97"/>
                  <a:gd name="T4" fmla="*/ 48 w 48"/>
                  <a:gd name="T5" fmla="*/ 93 h 97"/>
                  <a:gd name="T6" fmla="*/ 48 w 48"/>
                  <a:gd name="T7" fmla="*/ 97 h 97"/>
                  <a:gd name="T8" fmla="*/ 1 w 48"/>
                  <a:gd name="T9" fmla="*/ 11 h 97"/>
                  <a:gd name="T10" fmla="*/ 1 w 48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" h="97">
                    <a:moveTo>
                      <a:pt x="1" y="0"/>
                    </a:moveTo>
                    <a:cubicBezTo>
                      <a:pt x="10" y="9"/>
                      <a:pt x="20" y="21"/>
                      <a:pt x="27" y="34"/>
                    </a:cubicBezTo>
                    <a:cubicBezTo>
                      <a:pt x="38" y="51"/>
                      <a:pt x="47" y="73"/>
                      <a:pt x="48" y="93"/>
                    </a:cubicBezTo>
                    <a:cubicBezTo>
                      <a:pt x="48" y="96"/>
                      <a:pt x="48" y="97"/>
                      <a:pt x="48" y="97"/>
                    </a:cubicBezTo>
                    <a:cubicBezTo>
                      <a:pt x="19" y="88"/>
                      <a:pt x="3" y="39"/>
                      <a:pt x="1" y="11"/>
                    </a:cubicBezTo>
                    <a:cubicBezTo>
                      <a:pt x="0" y="4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8" name="Freeform 8">
                <a:extLst>
                  <a:ext uri="{FF2B5EF4-FFF2-40B4-BE49-F238E27FC236}">
                    <a16:creationId xmlns="" xmlns:a16="http://schemas.microsoft.com/office/drawing/2014/main" id="{8BADA2BA-C60F-53A8-AEFE-D865BEE481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3753" y="1433111"/>
                <a:ext cx="126498" cy="233953"/>
              </a:xfrm>
              <a:custGeom>
                <a:avLst/>
                <a:gdLst>
                  <a:gd name="T0" fmla="*/ 2 w 72"/>
                  <a:gd name="T1" fmla="*/ 0 h 132"/>
                  <a:gd name="T2" fmla="*/ 54 w 72"/>
                  <a:gd name="T3" fmla="*/ 75 h 132"/>
                  <a:gd name="T4" fmla="*/ 72 w 72"/>
                  <a:gd name="T5" fmla="*/ 132 h 132"/>
                  <a:gd name="T6" fmla="*/ 10 w 72"/>
                  <a:gd name="T7" fmla="*/ 60 h 132"/>
                  <a:gd name="T8" fmla="*/ 2 w 72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32">
                    <a:moveTo>
                      <a:pt x="2" y="0"/>
                    </a:moveTo>
                    <a:cubicBezTo>
                      <a:pt x="2" y="0"/>
                      <a:pt x="42" y="39"/>
                      <a:pt x="54" y="75"/>
                    </a:cubicBezTo>
                    <a:cubicBezTo>
                      <a:pt x="65" y="111"/>
                      <a:pt x="72" y="132"/>
                      <a:pt x="72" y="132"/>
                    </a:cubicBezTo>
                    <a:cubicBezTo>
                      <a:pt x="45" y="125"/>
                      <a:pt x="15" y="78"/>
                      <a:pt x="10" y="60"/>
                    </a:cubicBezTo>
                    <a:cubicBezTo>
                      <a:pt x="0" y="3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9" name="Freeform 9">
                <a:extLst>
                  <a:ext uri="{FF2B5EF4-FFF2-40B4-BE49-F238E27FC236}">
                    <a16:creationId xmlns="" xmlns:a16="http://schemas.microsoft.com/office/drawing/2014/main" id="{19FFF95A-4F11-3410-7C1C-563AA7C01A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8891" y="1449434"/>
                <a:ext cx="57128" cy="182266"/>
              </a:xfrm>
              <a:custGeom>
                <a:avLst/>
                <a:gdLst>
                  <a:gd name="T0" fmla="*/ 8 w 32"/>
                  <a:gd name="T1" fmla="*/ 0 h 103"/>
                  <a:gd name="T2" fmla="*/ 1 w 32"/>
                  <a:gd name="T3" fmla="*/ 40 h 103"/>
                  <a:gd name="T4" fmla="*/ 10 w 32"/>
                  <a:gd name="T5" fmla="*/ 99 h 103"/>
                  <a:gd name="T6" fmla="*/ 12 w 32"/>
                  <a:gd name="T7" fmla="*/ 103 h 103"/>
                  <a:gd name="T8" fmla="*/ 13 w 32"/>
                  <a:gd name="T9" fmla="*/ 9 h 103"/>
                  <a:gd name="T10" fmla="*/ 8 w 32"/>
                  <a:gd name="T11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3">
                    <a:moveTo>
                      <a:pt x="8" y="0"/>
                    </a:moveTo>
                    <a:cubicBezTo>
                      <a:pt x="5" y="12"/>
                      <a:pt x="2" y="26"/>
                      <a:pt x="1" y="40"/>
                    </a:cubicBezTo>
                    <a:cubicBezTo>
                      <a:pt x="0" y="59"/>
                      <a:pt x="2" y="82"/>
                      <a:pt x="10" y="99"/>
                    </a:cubicBezTo>
                    <a:cubicBezTo>
                      <a:pt x="11" y="102"/>
                      <a:pt x="12" y="103"/>
                      <a:pt x="12" y="103"/>
                    </a:cubicBezTo>
                    <a:cubicBezTo>
                      <a:pt x="32" y="81"/>
                      <a:pt x="24" y="34"/>
                      <a:pt x="13" y="9"/>
                    </a:cubicBezTo>
                    <a:cubicBezTo>
                      <a:pt x="10" y="3"/>
                      <a:pt x="8" y="0"/>
                      <a:pt x="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0" name="Freeform 10">
                <a:extLst>
                  <a:ext uri="{FF2B5EF4-FFF2-40B4-BE49-F238E27FC236}">
                    <a16:creationId xmlns="" xmlns:a16="http://schemas.microsoft.com/office/drawing/2014/main" id="{084F821A-B231-6195-7BCC-F0C935D214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5365" y="1219561"/>
                <a:ext cx="61209" cy="186347"/>
              </a:xfrm>
              <a:custGeom>
                <a:avLst/>
                <a:gdLst>
                  <a:gd name="T0" fmla="*/ 28 w 35"/>
                  <a:gd name="T1" fmla="*/ 0 h 105"/>
                  <a:gd name="T2" fmla="*/ 10 w 35"/>
                  <a:gd name="T3" fmla="*/ 39 h 105"/>
                  <a:gd name="T4" fmla="*/ 3 w 35"/>
                  <a:gd name="T5" fmla="*/ 100 h 105"/>
                  <a:gd name="T6" fmla="*/ 5 w 35"/>
                  <a:gd name="T7" fmla="*/ 105 h 105"/>
                  <a:gd name="T8" fmla="*/ 30 w 35"/>
                  <a:gd name="T9" fmla="*/ 10 h 105"/>
                  <a:gd name="T10" fmla="*/ 28 w 35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105">
                    <a:moveTo>
                      <a:pt x="28" y="0"/>
                    </a:moveTo>
                    <a:cubicBezTo>
                      <a:pt x="21" y="11"/>
                      <a:pt x="15" y="25"/>
                      <a:pt x="10" y="39"/>
                    </a:cubicBezTo>
                    <a:cubicBezTo>
                      <a:pt x="4" y="58"/>
                      <a:pt x="0" y="81"/>
                      <a:pt x="3" y="100"/>
                    </a:cubicBezTo>
                    <a:cubicBezTo>
                      <a:pt x="4" y="104"/>
                      <a:pt x="5" y="105"/>
                      <a:pt x="5" y="105"/>
                    </a:cubicBezTo>
                    <a:cubicBezTo>
                      <a:pt x="30" y="89"/>
                      <a:pt x="35" y="38"/>
                      <a:pt x="30" y="10"/>
                    </a:cubicBezTo>
                    <a:cubicBezTo>
                      <a:pt x="29" y="4"/>
                      <a:pt x="28" y="0"/>
                      <a:pt x="2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1" name="Freeform 11">
                <a:extLst>
                  <a:ext uri="{FF2B5EF4-FFF2-40B4-BE49-F238E27FC236}">
                    <a16:creationId xmlns="" xmlns:a16="http://schemas.microsoft.com/office/drawing/2014/main" id="{137E6D04-22DD-3995-E17E-4C0E4DB477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232" y="1159712"/>
                <a:ext cx="70730" cy="259797"/>
              </a:xfrm>
              <a:custGeom>
                <a:avLst/>
                <a:gdLst>
                  <a:gd name="T0" fmla="*/ 10 w 40"/>
                  <a:gd name="T1" fmla="*/ 0 h 147"/>
                  <a:gd name="T2" fmla="*/ 38 w 40"/>
                  <a:gd name="T3" fmla="*/ 87 h 147"/>
                  <a:gd name="T4" fmla="*/ 40 w 40"/>
                  <a:gd name="T5" fmla="*/ 147 h 147"/>
                  <a:gd name="T6" fmla="*/ 0 w 40"/>
                  <a:gd name="T7" fmla="*/ 59 h 147"/>
                  <a:gd name="T8" fmla="*/ 10 w 40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47">
                    <a:moveTo>
                      <a:pt x="10" y="0"/>
                    </a:moveTo>
                    <a:cubicBezTo>
                      <a:pt x="10" y="0"/>
                      <a:pt x="38" y="49"/>
                      <a:pt x="38" y="87"/>
                    </a:cubicBezTo>
                    <a:cubicBezTo>
                      <a:pt x="39" y="125"/>
                      <a:pt x="40" y="147"/>
                      <a:pt x="40" y="147"/>
                    </a:cubicBezTo>
                    <a:cubicBezTo>
                      <a:pt x="15" y="133"/>
                      <a:pt x="1" y="78"/>
                      <a:pt x="0" y="59"/>
                    </a:cubicBezTo>
                    <a:cubicBezTo>
                      <a:pt x="0" y="28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2" name="Freeform 12">
                <a:extLst>
                  <a:ext uri="{FF2B5EF4-FFF2-40B4-BE49-F238E27FC236}">
                    <a16:creationId xmlns="" xmlns:a16="http://schemas.microsoft.com/office/drawing/2014/main" id="{6433938C-B7DA-27EE-818A-6C77739DF0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7279" y="935281"/>
                <a:ext cx="73450" cy="229873"/>
              </a:xfrm>
              <a:custGeom>
                <a:avLst/>
                <a:gdLst>
                  <a:gd name="T0" fmla="*/ 32 w 41"/>
                  <a:gd name="T1" fmla="*/ 0 h 130"/>
                  <a:gd name="T2" fmla="*/ 31 w 41"/>
                  <a:gd name="T3" fmla="*/ 80 h 130"/>
                  <a:gd name="T4" fmla="*/ 16 w 41"/>
                  <a:gd name="T5" fmla="*/ 130 h 130"/>
                  <a:gd name="T6" fmla="*/ 8 w 41"/>
                  <a:gd name="T7" fmla="*/ 46 h 130"/>
                  <a:gd name="T8" fmla="*/ 32 w 41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0">
                    <a:moveTo>
                      <a:pt x="32" y="0"/>
                    </a:moveTo>
                    <a:cubicBezTo>
                      <a:pt x="32" y="0"/>
                      <a:pt x="41" y="49"/>
                      <a:pt x="31" y="80"/>
                    </a:cubicBezTo>
                    <a:cubicBezTo>
                      <a:pt x="21" y="111"/>
                      <a:pt x="16" y="130"/>
                      <a:pt x="16" y="130"/>
                    </a:cubicBezTo>
                    <a:cubicBezTo>
                      <a:pt x="0" y="110"/>
                      <a:pt x="3" y="61"/>
                      <a:pt x="8" y="46"/>
                    </a:cubicBezTo>
                    <a:cubicBezTo>
                      <a:pt x="16" y="19"/>
                      <a:pt x="32" y="0"/>
                      <a:pt x="32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3" name="Freeform 13">
                <a:extLst>
                  <a:ext uri="{FF2B5EF4-FFF2-40B4-BE49-F238E27FC236}">
                    <a16:creationId xmlns="" xmlns:a16="http://schemas.microsoft.com/office/drawing/2014/main" id="{16964110-3354-D178-E28B-4E9A9E5450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0327" y="1030494"/>
                <a:ext cx="97934" cy="141460"/>
              </a:xfrm>
              <a:custGeom>
                <a:avLst/>
                <a:gdLst>
                  <a:gd name="T0" fmla="*/ 55 w 55"/>
                  <a:gd name="T1" fmla="*/ 0 h 80"/>
                  <a:gd name="T2" fmla="*/ 27 w 55"/>
                  <a:gd name="T3" fmla="*/ 26 h 80"/>
                  <a:gd name="T4" fmla="*/ 0 w 55"/>
                  <a:gd name="T5" fmla="*/ 75 h 80"/>
                  <a:gd name="T6" fmla="*/ 0 w 55"/>
                  <a:gd name="T7" fmla="*/ 80 h 80"/>
                  <a:gd name="T8" fmla="*/ 53 w 55"/>
                  <a:gd name="T9" fmla="*/ 10 h 80"/>
                  <a:gd name="T10" fmla="*/ 55 w 5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80">
                    <a:moveTo>
                      <a:pt x="55" y="0"/>
                    </a:moveTo>
                    <a:cubicBezTo>
                      <a:pt x="45" y="7"/>
                      <a:pt x="35" y="16"/>
                      <a:pt x="27" y="26"/>
                    </a:cubicBezTo>
                    <a:cubicBezTo>
                      <a:pt x="15" y="40"/>
                      <a:pt x="4" y="58"/>
                      <a:pt x="0" y="75"/>
                    </a:cubicBezTo>
                    <a:cubicBezTo>
                      <a:pt x="0" y="78"/>
                      <a:pt x="0" y="80"/>
                      <a:pt x="0" y="80"/>
                    </a:cubicBezTo>
                    <a:cubicBezTo>
                      <a:pt x="27" y="75"/>
                      <a:pt x="48" y="35"/>
                      <a:pt x="53" y="10"/>
                    </a:cubicBezTo>
                    <a:cubicBezTo>
                      <a:pt x="55" y="4"/>
                      <a:pt x="55" y="0"/>
                      <a:pt x="55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4" name="Freeform 14">
                <a:extLst>
                  <a:ext uri="{FF2B5EF4-FFF2-40B4-BE49-F238E27FC236}">
                    <a16:creationId xmlns="" xmlns:a16="http://schemas.microsoft.com/office/drawing/2014/main" id="{239E366C-ACEB-FE10-6251-7A6182EF05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7934" y="740773"/>
                <a:ext cx="110176" cy="197228"/>
              </a:xfrm>
              <a:custGeom>
                <a:avLst/>
                <a:gdLst>
                  <a:gd name="T0" fmla="*/ 62 w 62"/>
                  <a:gd name="T1" fmla="*/ 0 h 111"/>
                  <a:gd name="T2" fmla="*/ 37 w 62"/>
                  <a:gd name="T3" fmla="*/ 71 h 111"/>
                  <a:gd name="T4" fmla="*/ 8 w 62"/>
                  <a:gd name="T5" fmla="*/ 111 h 111"/>
                  <a:gd name="T6" fmla="*/ 26 w 62"/>
                  <a:gd name="T7" fmla="*/ 33 h 111"/>
                  <a:gd name="T8" fmla="*/ 62 w 6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11">
                    <a:moveTo>
                      <a:pt x="62" y="0"/>
                    </a:moveTo>
                    <a:cubicBezTo>
                      <a:pt x="62" y="0"/>
                      <a:pt x="55" y="47"/>
                      <a:pt x="37" y="71"/>
                    </a:cubicBezTo>
                    <a:cubicBezTo>
                      <a:pt x="19" y="96"/>
                      <a:pt x="8" y="111"/>
                      <a:pt x="8" y="111"/>
                    </a:cubicBezTo>
                    <a:cubicBezTo>
                      <a:pt x="0" y="89"/>
                      <a:pt x="17" y="46"/>
                      <a:pt x="26" y="33"/>
                    </a:cubicBezTo>
                    <a:cubicBezTo>
                      <a:pt x="41" y="13"/>
                      <a:pt x="62" y="0"/>
                      <a:pt x="62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5" name="Freeform 15">
                <a:extLst>
                  <a:ext uri="{FF2B5EF4-FFF2-40B4-BE49-F238E27FC236}">
                    <a16:creationId xmlns="" xmlns:a16="http://schemas.microsoft.com/office/drawing/2014/main" id="{872960C4-20C9-158D-5A15-54EAEEC407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7379" y="850949"/>
                <a:ext cx="125138" cy="104735"/>
              </a:xfrm>
              <a:custGeom>
                <a:avLst/>
                <a:gdLst>
                  <a:gd name="T0" fmla="*/ 71 w 71"/>
                  <a:gd name="T1" fmla="*/ 0 h 59"/>
                  <a:gd name="T2" fmla="*/ 39 w 71"/>
                  <a:gd name="T3" fmla="*/ 15 h 59"/>
                  <a:gd name="T4" fmla="*/ 1 w 71"/>
                  <a:gd name="T5" fmla="*/ 51 h 59"/>
                  <a:gd name="T6" fmla="*/ 0 w 71"/>
                  <a:gd name="T7" fmla="*/ 55 h 59"/>
                  <a:gd name="T8" fmla="*/ 67 w 71"/>
                  <a:gd name="T9" fmla="*/ 8 h 59"/>
                  <a:gd name="T10" fmla="*/ 71 w 71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59">
                    <a:moveTo>
                      <a:pt x="71" y="0"/>
                    </a:moveTo>
                    <a:cubicBezTo>
                      <a:pt x="60" y="3"/>
                      <a:pt x="49" y="8"/>
                      <a:pt x="39" y="15"/>
                    </a:cubicBezTo>
                    <a:cubicBezTo>
                      <a:pt x="25" y="24"/>
                      <a:pt x="10" y="37"/>
                      <a:pt x="1" y="51"/>
                    </a:cubicBezTo>
                    <a:cubicBezTo>
                      <a:pt x="0" y="54"/>
                      <a:pt x="0" y="55"/>
                      <a:pt x="0" y="55"/>
                    </a:cubicBezTo>
                    <a:cubicBezTo>
                      <a:pt x="25" y="59"/>
                      <a:pt x="55" y="29"/>
                      <a:pt x="67" y="8"/>
                    </a:cubicBezTo>
                    <a:cubicBezTo>
                      <a:pt x="70" y="3"/>
                      <a:pt x="71" y="0"/>
                      <a:pt x="71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6" name="Freeform 16">
                <a:extLst>
                  <a:ext uri="{FF2B5EF4-FFF2-40B4-BE49-F238E27FC236}">
                    <a16:creationId xmlns="" xmlns:a16="http://schemas.microsoft.com/office/drawing/2014/main" id="{D72388B6-9686-D80A-662E-A6A6CF784D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9873" y="678204"/>
                <a:ext cx="172745" cy="144181"/>
              </a:xfrm>
              <a:custGeom>
                <a:avLst/>
                <a:gdLst>
                  <a:gd name="T0" fmla="*/ 98 w 98"/>
                  <a:gd name="T1" fmla="*/ 0 h 82"/>
                  <a:gd name="T2" fmla="*/ 53 w 98"/>
                  <a:gd name="T3" fmla="*/ 21 h 82"/>
                  <a:gd name="T4" fmla="*/ 2 w 98"/>
                  <a:gd name="T5" fmla="*/ 71 h 82"/>
                  <a:gd name="T6" fmla="*/ 0 w 98"/>
                  <a:gd name="T7" fmla="*/ 76 h 82"/>
                  <a:gd name="T8" fmla="*/ 92 w 98"/>
                  <a:gd name="T9" fmla="*/ 11 h 82"/>
                  <a:gd name="T10" fmla="*/ 98 w 98"/>
                  <a:gd name="T1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82">
                    <a:moveTo>
                      <a:pt x="98" y="0"/>
                    </a:moveTo>
                    <a:cubicBezTo>
                      <a:pt x="83" y="5"/>
                      <a:pt x="68" y="12"/>
                      <a:pt x="53" y="21"/>
                    </a:cubicBezTo>
                    <a:cubicBezTo>
                      <a:pt x="34" y="33"/>
                      <a:pt x="14" y="51"/>
                      <a:pt x="2" y="71"/>
                    </a:cubicBezTo>
                    <a:cubicBezTo>
                      <a:pt x="0" y="75"/>
                      <a:pt x="0" y="76"/>
                      <a:pt x="0" y="76"/>
                    </a:cubicBezTo>
                    <a:cubicBezTo>
                      <a:pt x="35" y="82"/>
                      <a:pt x="76" y="40"/>
                      <a:pt x="92" y="11"/>
                    </a:cubicBezTo>
                    <a:cubicBezTo>
                      <a:pt x="96" y="5"/>
                      <a:pt x="98" y="0"/>
                      <a:pt x="9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7" name="Freeform 17">
                <a:extLst>
                  <a:ext uri="{FF2B5EF4-FFF2-40B4-BE49-F238E27FC236}">
                    <a16:creationId xmlns="" xmlns:a16="http://schemas.microsoft.com/office/drawing/2014/main" id="{1F09B623-D8D3-6F1C-1D28-48AF562CC0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3702" y="1911899"/>
                <a:ext cx="301963" cy="157782"/>
              </a:xfrm>
              <a:custGeom>
                <a:avLst/>
                <a:gdLst>
                  <a:gd name="T0" fmla="*/ 0 w 171"/>
                  <a:gd name="T1" fmla="*/ 0 h 89"/>
                  <a:gd name="T2" fmla="*/ 112 w 171"/>
                  <a:gd name="T3" fmla="*/ 34 h 89"/>
                  <a:gd name="T4" fmla="*/ 171 w 171"/>
                  <a:gd name="T5" fmla="*/ 73 h 89"/>
                  <a:gd name="T6" fmla="*/ 53 w 171"/>
                  <a:gd name="T7" fmla="*/ 53 h 89"/>
                  <a:gd name="T8" fmla="*/ 0 w 171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89">
                    <a:moveTo>
                      <a:pt x="0" y="0"/>
                    </a:moveTo>
                    <a:cubicBezTo>
                      <a:pt x="0" y="0"/>
                      <a:pt x="79" y="14"/>
                      <a:pt x="112" y="34"/>
                    </a:cubicBezTo>
                    <a:cubicBezTo>
                      <a:pt x="145" y="54"/>
                      <a:pt x="171" y="73"/>
                      <a:pt x="171" y="73"/>
                    </a:cubicBezTo>
                    <a:cubicBezTo>
                      <a:pt x="138" y="89"/>
                      <a:pt x="72" y="67"/>
                      <a:pt x="53" y="53"/>
                    </a:cubicBezTo>
                    <a:cubicBezTo>
                      <a:pt x="21" y="3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8" name="Freeform 18">
                <a:extLst>
                  <a:ext uri="{FF2B5EF4-FFF2-40B4-BE49-F238E27FC236}">
                    <a16:creationId xmlns="" xmlns:a16="http://schemas.microsoft.com/office/drawing/2014/main" id="{C6381C7A-DF0D-B16F-E873-BE42CAD779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9242" y="1811245"/>
                <a:ext cx="168664" cy="193147"/>
              </a:xfrm>
              <a:custGeom>
                <a:avLst/>
                <a:gdLst>
                  <a:gd name="T0" fmla="*/ 0 w 95"/>
                  <a:gd name="T1" fmla="*/ 0 h 109"/>
                  <a:gd name="T2" fmla="*/ 46 w 95"/>
                  <a:gd name="T3" fmla="*/ 34 h 109"/>
                  <a:gd name="T4" fmla="*/ 93 w 95"/>
                  <a:gd name="T5" fmla="*/ 103 h 109"/>
                  <a:gd name="T6" fmla="*/ 95 w 95"/>
                  <a:gd name="T7" fmla="*/ 109 h 109"/>
                  <a:gd name="T8" fmla="*/ 4 w 95"/>
                  <a:gd name="T9" fmla="*/ 14 h 109"/>
                  <a:gd name="T10" fmla="*/ 0 w 95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09">
                    <a:moveTo>
                      <a:pt x="0" y="0"/>
                    </a:moveTo>
                    <a:cubicBezTo>
                      <a:pt x="16" y="9"/>
                      <a:pt x="32" y="21"/>
                      <a:pt x="46" y="34"/>
                    </a:cubicBezTo>
                    <a:cubicBezTo>
                      <a:pt x="65" y="53"/>
                      <a:pt x="84" y="78"/>
                      <a:pt x="93" y="103"/>
                    </a:cubicBezTo>
                    <a:cubicBezTo>
                      <a:pt x="95" y="107"/>
                      <a:pt x="95" y="109"/>
                      <a:pt x="95" y="109"/>
                    </a:cubicBezTo>
                    <a:cubicBezTo>
                      <a:pt x="54" y="108"/>
                      <a:pt x="17" y="51"/>
                      <a:pt x="4" y="14"/>
                    </a:cubicBezTo>
                    <a:cubicBezTo>
                      <a:pt x="1" y="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9" name="Freeform 19">
                <a:extLst>
                  <a:ext uri="{FF2B5EF4-FFF2-40B4-BE49-F238E27FC236}">
                    <a16:creationId xmlns="" xmlns:a16="http://schemas.microsoft.com/office/drawing/2014/main" id="{E6FDBB0D-46FE-FB65-F72A-06122CF8B2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33436" y="1669810"/>
                <a:ext cx="225792" cy="201309"/>
              </a:xfrm>
              <a:custGeom>
                <a:avLst/>
                <a:gdLst>
                  <a:gd name="T0" fmla="*/ 128 w 128"/>
                  <a:gd name="T1" fmla="*/ 0 h 114"/>
                  <a:gd name="T2" fmla="*/ 40 w 128"/>
                  <a:gd name="T3" fmla="*/ 60 h 114"/>
                  <a:gd name="T4" fmla="*/ 0 w 128"/>
                  <a:gd name="T5" fmla="*/ 110 h 114"/>
                  <a:gd name="T6" fmla="*/ 96 w 128"/>
                  <a:gd name="T7" fmla="*/ 60 h 114"/>
                  <a:gd name="T8" fmla="*/ 128 w 128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14">
                    <a:moveTo>
                      <a:pt x="128" y="0"/>
                    </a:moveTo>
                    <a:cubicBezTo>
                      <a:pt x="128" y="0"/>
                      <a:pt x="63" y="34"/>
                      <a:pt x="40" y="60"/>
                    </a:cubicBezTo>
                    <a:cubicBezTo>
                      <a:pt x="18" y="86"/>
                      <a:pt x="0" y="110"/>
                      <a:pt x="0" y="110"/>
                    </a:cubicBezTo>
                    <a:cubicBezTo>
                      <a:pt x="32" y="114"/>
                      <a:pt x="83" y="77"/>
                      <a:pt x="96" y="60"/>
                    </a:cubicBezTo>
                    <a:cubicBezTo>
                      <a:pt x="118" y="32"/>
                      <a:pt x="128" y="0"/>
                      <a:pt x="12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0" name="Freeform 20">
                <a:extLst>
                  <a:ext uri="{FF2B5EF4-FFF2-40B4-BE49-F238E27FC236}">
                    <a16:creationId xmlns="" xmlns:a16="http://schemas.microsoft.com/office/drawing/2014/main" id="{F56190CE-7F55-2EF7-462E-590B3F01DC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13033" y="1661649"/>
                <a:ext cx="87052" cy="171384"/>
              </a:xfrm>
              <a:custGeom>
                <a:avLst/>
                <a:gdLst>
                  <a:gd name="T0" fmla="*/ 48 w 49"/>
                  <a:gd name="T1" fmla="*/ 0 h 97"/>
                  <a:gd name="T2" fmla="*/ 22 w 49"/>
                  <a:gd name="T3" fmla="*/ 34 h 97"/>
                  <a:gd name="T4" fmla="*/ 1 w 49"/>
                  <a:gd name="T5" fmla="*/ 93 h 97"/>
                  <a:gd name="T6" fmla="*/ 1 w 49"/>
                  <a:gd name="T7" fmla="*/ 97 h 97"/>
                  <a:gd name="T8" fmla="*/ 48 w 49"/>
                  <a:gd name="T9" fmla="*/ 11 h 97"/>
                  <a:gd name="T10" fmla="*/ 48 w 49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" h="97">
                    <a:moveTo>
                      <a:pt x="48" y="0"/>
                    </a:moveTo>
                    <a:cubicBezTo>
                      <a:pt x="39" y="9"/>
                      <a:pt x="29" y="21"/>
                      <a:pt x="22" y="34"/>
                    </a:cubicBezTo>
                    <a:cubicBezTo>
                      <a:pt x="11" y="51"/>
                      <a:pt x="2" y="73"/>
                      <a:pt x="1" y="93"/>
                    </a:cubicBezTo>
                    <a:cubicBezTo>
                      <a:pt x="0" y="96"/>
                      <a:pt x="1" y="97"/>
                      <a:pt x="1" y="97"/>
                    </a:cubicBezTo>
                    <a:cubicBezTo>
                      <a:pt x="30" y="88"/>
                      <a:pt x="46" y="39"/>
                      <a:pt x="48" y="11"/>
                    </a:cubicBezTo>
                    <a:cubicBezTo>
                      <a:pt x="49" y="4"/>
                      <a:pt x="48" y="0"/>
                      <a:pt x="4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1" name="Freeform 21">
                <a:extLst>
                  <a:ext uri="{FF2B5EF4-FFF2-40B4-BE49-F238E27FC236}">
                    <a16:creationId xmlns="" xmlns:a16="http://schemas.microsoft.com/office/drawing/2014/main" id="{9522CFCA-8B47-96AE-FB42-6AEF78A5DC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69455" y="1439937"/>
                <a:ext cx="126498" cy="233953"/>
              </a:xfrm>
              <a:custGeom>
                <a:avLst/>
                <a:gdLst>
                  <a:gd name="T0" fmla="*/ 70 w 72"/>
                  <a:gd name="T1" fmla="*/ 0 h 132"/>
                  <a:gd name="T2" fmla="*/ 18 w 72"/>
                  <a:gd name="T3" fmla="*/ 75 h 132"/>
                  <a:gd name="T4" fmla="*/ 0 w 72"/>
                  <a:gd name="T5" fmla="*/ 132 h 132"/>
                  <a:gd name="T6" fmla="*/ 62 w 72"/>
                  <a:gd name="T7" fmla="*/ 60 h 132"/>
                  <a:gd name="T8" fmla="*/ 70 w 72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32">
                    <a:moveTo>
                      <a:pt x="70" y="0"/>
                    </a:moveTo>
                    <a:cubicBezTo>
                      <a:pt x="70" y="0"/>
                      <a:pt x="29" y="39"/>
                      <a:pt x="18" y="75"/>
                    </a:cubicBezTo>
                    <a:cubicBezTo>
                      <a:pt x="7" y="111"/>
                      <a:pt x="0" y="132"/>
                      <a:pt x="0" y="132"/>
                    </a:cubicBezTo>
                    <a:cubicBezTo>
                      <a:pt x="27" y="125"/>
                      <a:pt x="57" y="78"/>
                      <a:pt x="62" y="60"/>
                    </a:cubicBezTo>
                    <a:cubicBezTo>
                      <a:pt x="72" y="3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2" name="Freeform 22">
                <a:extLst>
                  <a:ext uri="{FF2B5EF4-FFF2-40B4-BE49-F238E27FC236}">
                    <a16:creationId xmlns="" xmlns:a16="http://schemas.microsoft.com/office/drawing/2014/main" id="{CDF67969-1A8C-B94D-32CB-49B62BEF88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13688" y="1454900"/>
                <a:ext cx="57128" cy="183626"/>
              </a:xfrm>
              <a:custGeom>
                <a:avLst/>
                <a:gdLst>
                  <a:gd name="T0" fmla="*/ 24 w 32"/>
                  <a:gd name="T1" fmla="*/ 0 h 104"/>
                  <a:gd name="T2" fmla="*/ 31 w 32"/>
                  <a:gd name="T3" fmla="*/ 41 h 104"/>
                  <a:gd name="T4" fmla="*/ 22 w 32"/>
                  <a:gd name="T5" fmla="*/ 100 h 104"/>
                  <a:gd name="T6" fmla="*/ 20 w 32"/>
                  <a:gd name="T7" fmla="*/ 104 h 104"/>
                  <a:gd name="T8" fmla="*/ 19 w 32"/>
                  <a:gd name="T9" fmla="*/ 10 h 104"/>
                  <a:gd name="T10" fmla="*/ 24 w 32"/>
                  <a:gd name="T11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4">
                    <a:moveTo>
                      <a:pt x="24" y="0"/>
                    </a:moveTo>
                    <a:cubicBezTo>
                      <a:pt x="27" y="13"/>
                      <a:pt x="30" y="27"/>
                      <a:pt x="31" y="41"/>
                    </a:cubicBezTo>
                    <a:cubicBezTo>
                      <a:pt x="32" y="60"/>
                      <a:pt x="30" y="83"/>
                      <a:pt x="22" y="100"/>
                    </a:cubicBezTo>
                    <a:cubicBezTo>
                      <a:pt x="21" y="103"/>
                      <a:pt x="20" y="104"/>
                      <a:pt x="20" y="104"/>
                    </a:cubicBezTo>
                    <a:cubicBezTo>
                      <a:pt x="0" y="82"/>
                      <a:pt x="8" y="35"/>
                      <a:pt x="19" y="10"/>
                    </a:cubicBezTo>
                    <a:cubicBezTo>
                      <a:pt x="21" y="4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3" name="Freeform 23">
                <a:extLst>
                  <a:ext uri="{FF2B5EF4-FFF2-40B4-BE49-F238E27FC236}">
                    <a16:creationId xmlns="" xmlns:a16="http://schemas.microsoft.com/office/drawing/2014/main" id="{12888C23-5B6D-2203-2E6B-7D6528C8AE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53133" y="1226387"/>
                <a:ext cx="59849" cy="186347"/>
              </a:xfrm>
              <a:custGeom>
                <a:avLst/>
                <a:gdLst>
                  <a:gd name="T0" fmla="*/ 7 w 34"/>
                  <a:gd name="T1" fmla="*/ 0 h 105"/>
                  <a:gd name="T2" fmla="*/ 25 w 34"/>
                  <a:gd name="T3" fmla="*/ 39 h 105"/>
                  <a:gd name="T4" fmla="*/ 31 w 34"/>
                  <a:gd name="T5" fmla="*/ 100 h 105"/>
                  <a:gd name="T6" fmla="*/ 30 w 34"/>
                  <a:gd name="T7" fmla="*/ 105 h 105"/>
                  <a:gd name="T8" fmla="*/ 4 w 34"/>
                  <a:gd name="T9" fmla="*/ 10 h 105"/>
                  <a:gd name="T10" fmla="*/ 7 w 34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105">
                    <a:moveTo>
                      <a:pt x="7" y="0"/>
                    </a:moveTo>
                    <a:cubicBezTo>
                      <a:pt x="14" y="11"/>
                      <a:pt x="20" y="25"/>
                      <a:pt x="25" y="39"/>
                    </a:cubicBezTo>
                    <a:cubicBezTo>
                      <a:pt x="31" y="58"/>
                      <a:pt x="34" y="81"/>
                      <a:pt x="31" y="100"/>
                    </a:cubicBezTo>
                    <a:cubicBezTo>
                      <a:pt x="31" y="104"/>
                      <a:pt x="30" y="105"/>
                      <a:pt x="30" y="105"/>
                    </a:cubicBezTo>
                    <a:cubicBezTo>
                      <a:pt x="5" y="89"/>
                      <a:pt x="0" y="38"/>
                      <a:pt x="4" y="10"/>
                    </a:cubicBezTo>
                    <a:cubicBezTo>
                      <a:pt x="5" y="4"/>
                      <a:pt x="7" y="0"/>
                      <a:pt x="7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4" name="Freeform 24">
                <a:extLst>
                  <a:ext uri="{FF2B5EF4-FFF2-40B4-BE49-F238E27FC236}">
                    <a16:creationId xmlns="" xmlns:a16="http://schemas.microsoft.com/office/drawing/2014/main" id="{893627E4-22AE-6783-5E38-6639BC2D12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34745" y="1166538"/>
                <a:ext cx="70730" cy="259797"/>
              </a:xfrm>
              <a:custGeom>
                <a:avLst/>
                <a:gdLst>
                  <a:gd name="T0" fmla="*/ 29 w 40"/>
                  <a:gd name="T1" fmla="*/ 0 h 147"/>
                  <a:gd name="T2" fmla="*/ 2 w 40"/>
                  <a:gd name="T3" fmla="*/ 87 h 147"/>
                  <a:gd name="T4" fmla="*/ 0 w 40"/>
                  <a:gd name="T5" fmla="*/ 147 h 147"/>
                  <a:gd name="T6" fmla="*/ 40 w 40"/>
                  <a:gd name="T7" fmla="*/ 59 h 147"/>
                  <a:gd name="T8" fmla="*/ 29 w 40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47">
                    <a:moveTo>
                      <a:pt x="29" y="0"/>
                    </a:moveTo>
                    <a:cubicBezTo>
                      <a:pt x="29" y="0"/>
                      <a:pt x="2" y="49"/>
                      <a:pt x="2" y="87"/>
                    </a:cubicBezTo>
                    <a:cubicBezTo>
                      <a:pt x="1" y="125"/>
                      <a:pt x="0" y="147"/>
                      <a:pt x="0" y="147"/>
                    </a:cubicBezTo>
                    <a:cubicBezTo>
                      <a:pt x="25" y="133"/>
                      <a:pt x="39" y="78"/>
                      <a:pt x="40" y="59"/>
                    </a:cubicBezTo>
                    <a:cubicBezTo>
                      <a:pt x="40" y="28"/>
                      <a:pt x="29" y="0"/>
                      <a:pt x="29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5" name="Freeform 25">
                <a:extLst>
                  <a:ext uri="{FF2B5EF4-FFF2-40B4-BE49-F238E27FC236}">
                    <a16:creationId xmlns="" xmlns:a16="http://schemas.microsoft.com/office/drawing/2014/main" id="{53502ED9-288E-1EDE-7BA9-DE8386B3A3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78977" y="942107"/>
                <a:ext cx="73450" cy="229873"/>
              </a:xfrm>
              <a:custGeom>
                <a:avLst/>
                <a:gdLst>
                  <a:gd name="T0" fmla="*/ 9 w 41"/>
                  <a:gd name="T1" fmla="*/ 0 h 130"/>
                  <a:gd name="T2" fmla="*/ 10 w 41"/>
                  <a:gd name="T3" fmla="*/ 80 h 130"/>
                  <a:gd name="T4" fmla="*/ 25 w 41"/>
                  <a:gd name="T5" fmla="*/ 130 h 130"/>
                  <a:gd name="T6" fmla="*/ 33 w 41"/>
                  <a:gd name="T7" fmla="*/ 46 h 130"/>
                  <a:gd name="T8" fmla="*/ 9 w 41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0">
                    <a:moveTo>
                      <a:pt x="9" y="0"/>
                    </a:moveTo>
                    <a:cubicBezTo>
                      <a:pt x="9" y="0"/>
                      <a:pt x="0" y="49"/>
                      <a:pt x="10" y="80"/>
                    </a:cubicBezTo>
                    <a:cubicBezTo>
                      <a:pt x="20" y="111"/>
                      <a:pt x="25" y="130"/>
                      <a:pt x="25" y="130"/>
                    </a:cubicBezTo>
                    <a:cubicBezTo>
                      <a:pt x="41" y="110"/>
                      <a:pt x="38" y="61"/>
                      <a:pt x="33" y="46"/>
                    </a:cubicBezTo>
                    <a:cubicBezTo>
                      <a:pt x="25" y="19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6" name="Freeform 26">
                <a:extLst>
                  <a:ext uri="{FF2B5EF4-FFF2-40B4-BE49-F238E27FC236}">
                    <a16:creationId xmlns="" xmlns:a16="http://schemas.microsoft.com/office/drawing/2014/main" id="{6AFA03FC-CFFE-CDCD-3819-020258004D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1446" y="1037320"/>
                <a:ext cx="97934" cy="141460"/>
              </a:xfrm>
              <a:custGeom>
                <a:avLst/>
                <a:gdLst>
                  <a:gd name="T0" fmla="*/ 0 w 55"/>
                  <a:gd name="T1" fmla="*/ 0 h 80"/>
                  <a:gd name="T2" fmla="*/ 28 w 55"/>
                  <a:gd name="T3" fmla="*/ 26 h 80"/>
                  <a:gd name="T4" fmla="*/ 54 w 55"/>
                  <a:gd name="T5" fmla="*/ 75 h 80"/>
                  <a:gd name="T6" fmla="*/ 55 w 55"/>
                  <a:gd name="T7" fmla="*/ 80 h 80"/>
                  <a:gd name="T8" fmla="*/ 1 w 55"/>
                  <a:gd name="T9" fmla="*/ 10 h 80"/>
                  <a:gd name="T10" fmla="*/ 0 w 5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80">
                    <a:moveTo>
                      <a:pt x="0" y="0"/>
                    </a:moveTo>
                    <a:cubicBezTo>
                      <a:pt x="10" y="7"/>
                      <a:pt x="20" y="16"/>
                      <a:pt x="28" y="26"/>
                    </a:cubicBezTo>
                    <a:cubicBezTo>
                      <a:pt x="39" y="40"/>
                      <a:pt x="50" y="58"/>
                      <a:pt x="54" y="75"/>
                    </a:cubicBezTo>
                    <a:cubicBezTo>
                      <a:pt x="55" y="78"/>
                      <a:pt x="55" y="80"/>
                      <a:pt x="55" y="80"/>
                    </a:cubicBezTo>
                    <a:cubicBezTo>
                      <a:pt x="28" y="75"/>
                      <a:pt x="7" y="35"/>
                      <a:pt x="1" y="10"/>
                    </a:cubicBezTo>
                    <a:cubicBezTo>
                      <a:pt x="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7" name="Freeform 27">
                <a:extLst>
                  <a:ext uri="{FF2B5EF4-FFF2-40B4-BE49-F238E27FC236}">
                    <a16:creationId xmlns="" xmlns:a16="http://schemas.microsoft.com/office/drawing/2014/main" id="{71D98EF6-8BDF-FE1B-5233-AF7A921172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41597" y="747599"/>
                <a:ext cx="110176" cy="197228"/>
              </a:xfrm>
              <a:custGeom>
                <a:avLst/>
                <a:gdLst>
                  <a:gd name="T0" fmla="*/ 0 w 62"/>
                  <a:gd name="T1" fmla="*/ 0 h 111"/>
                  <a:gd name="T2" fmla="*/ 25 w 62"/>
                  <a:gd name="T3" fmla="*/ 71 h 111"/>
                  <a:gd name="T4" fmla="*/ 53 w 62"/>
                  <a:gd name="T5" fmla="*/ 111 h 111"/>
                  <a:gd name="T6" fmla="*/ 36 w 62"/>
                  <a:gd name="T7" fmla="*/ 33 h 111"/>
                  <a:gd name="T8" fmla="*/ 0 w 6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11">
                    <a:moveTo>
                      <a:pt x="0" y="0"/>
                    </a:moveTo>
                    <a:cubicBezTo>
                      <a:pt x="0" y="0"/>
                      <a:pt x="7" y="47"/>
                      <a:pt x="25" y="71"/>
                    </a:cubicBezTo>
                    <a:cubicBezTo>
                      <a:pt x="43" y="96"/>
                      <a:pt x="53" y="111"/>
                      <a:pt x="53" y="111"/>
                    </a:cubicBezTo>
                    <a:cubicBezTo>
                      <a:pt x="62" y="89"/>
                      <a:pt x="45" y="46"/>
                      <a:pt x="36" y="33"/>
                    </a:cubicBezTo>
                    <a:cubicBezTo>
                      <a:pt x="21" y="1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8" name="Freeform 28">
                <a:extLst>
                  <a:ext uri="{FF2B5EF4-FFF2-40B4-BE49-F238E27FC236}">
                    <a16:creationId xmlns="" xmlns:a16="http://schemas.microsoft.com/office/drawing/2014/main" id="{0368AE8A-FF68-21BB-19F5-CF91E0B031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87190" y="857775"/>
                <a:ext cx="125138" cy="104735"/>
              </a:xfrm>
              <a:custGeom>
                <a:avLst/>
                <a:gdLst>
                  <a:gd name="T0" fmla="*/ 0 w 71"/>
                  <a:gd name="T1" fmla="*/ 0 h 59"/>
                  <a:gd name="T2" fmla="*/ 32 w 71"/>
                  <a:gd name="T3" fmla="*/ 15 h 59"/>
                  <a:gd name="T4" fmla="*/ 70 w 71"/>
                  <a:gd name="T5" fmla="*/ 51 h 59"/>
                  <a:gd name="T6" fmla="*/ 71 w 71"/>
                  <a:gd name="T7" fmla="*/ 55 h 59"/>
                  <a:gd name="T8" fmla="*/ 4 w 71"/>
                  <a:gd name="T9" fmla="*/ 8 h 59"/>
                  <a:gd name="T10" fmla="*/ 0 w 71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59">
                    <a:moveTo>
                      <a:pt x="0" y="0"/>
                    </a:moveTo>
                    <a:cubicBezTo>
                      <a:pt x="11" y="3"/>
                      <a:pt x="22" y="8"/>
                      <a:pt x="32" y="15"/>
                    </a:cubicBezTo>
                    <a:cubicBezTo>
                      <a:pt x="46" y="24"/>
                      <a:pt x="61" y="37"/>
                      <a:pt x="70" y="51"/>
                    </a:cubicBezTo>
                    <a:cubicBezTo>
                      <a:pt x="71" y="54"/>
                      <a:pt x="71" y="55"/>
                      <a:pt x="71" y="55"/>
                    </a:cubicBezTo>
                    <a:cubicBezTo>
                      <a:pt x="46" y="59"/>
                      <a:pt x="16" y="29"/>
                      <a:pt x="4" y="8"/>
                    </a:cubicBezTo>
                    <a:cubicBezTo>
                      <a:pt x="1" y="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9" name="Freeform 29">
                <a:extLst>
                  <a:ext uri="{FF2B5EF4-FFF2-40B4-BE49-F238E27FC236}">
                    <a16:creationId xmlns="" xmlns:a16="http://schemas.microsoft.com/office/drawing/2014/main" id="{997F999C-A861-30CF-AB6A-3F8A971B56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47090" y="685030"/>
                <a:ext cx="174105" cy="144181"/>
              </a:xfrm>
              <a:custGeom>
                <a:avLst/>
                <a:gdLst>
                  <a:gd name="T0" fmla="*/ 0 w 98"/>
                  <a:gd name="T1" fmla="*/ 0 h 82"/>
                  <a:gd name="T2" fmla="*/ 44 w 98"/>
                  <a:gd name="T3" fmla="*/ 21 h 82"/>
                  <a:gd name="T4" fmla="*/ 96 w 98"/>
                  <a:gd name="T5" fmla="*/ 71 h 82"/>
                  <a:gd name="T6" fmla="*/ 98 w 98"/>
                  <a:gd name="T7" fmla="*/ 76 h 82"/>
                  <a:gd name="T8" fmla="*/ 5 w 98"/>
                  <a:gd name="T9" fmla="*/ 11 h 82"/>
                  <a:gd name="T10" fmla="*/ 0 w 98"/>
                  <a:gd name="T1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82">
                    <a:moveTo>
                      <a:pt x="0" y="0"/>
                    </a:moveTo>
                    <a:cubicBezTo>
                      <a:pt x="15" y="5"/>
                      <a:pt x="30" y="12"/>
                      <a:pt x="44" y="21"/>
                    </a:cubicBezTo>
                    <a:cubicBezTo>
                      <a:pt x="64" y="33"/>
                      <a:pt x="84" y="51"/>
                      <a:pt x="96" y="71"/>
                    </a:cubicBezTo>
                    <a:cubicBezTo>
                      <a:pt x="98" y="75"/>
                      <a:pt x="98" y="76"/>
                      <a:pt x="98" y="76"/>
                    </a:cubicBezTo>
                    <a:cubicBezTo>
                      <a:pt x="63" y="82"/>
                      <a:pt x="22" y="40"/>
                      <a:pt x="5" y="11"/>
                    </a:cubicBezTo>
                    <a:cubicBezTo>
                      <a:pt x="1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0" name="Freeform 30">
                <a:extLst>
                  <a:ext uri="{FF2B5EF4-FFF2-40B4-BE49-F238E27FC236}">
                    <a16:creationId xmlns="" xmlns:a16="http://schemas.microsoft.com/office/drawing/2014/main" id="{A1C2B553-6AF9-66C7-F1D5-BB3FA798EF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94042" y="1918725"/>
                <a:ext cx="301963" cy="157782"/>
              </a:xfrm>
              <a:custGeom>
                <a:avLst/>
                <a:gdLst>
                  <a:gd name="T0" fmla="*/ 171 w 171"/>
                  <a:gd name="T1" fmla="*/ 0 h 89"/>
                  <a:gd name="T2" fmla="*/ 59 w 171"/>
                  <a:gd name="T3" fmla="*/ 34 h 89"/>
                  <a:gd name="T4" fmla="*/ 0 w 171"/>
                  <a:gd name="T5" fmla="*/ 73 h 89"/>
                  <a:gd name="T6" fmla="*/ 118 w 171"/>
                  <a:gd name="T7" fmla="*/ 53 h 89"/>
                  <a:gd name="T8" fmla="*/ 171 w 171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89">
                    <a:moveTo>
                      <a:pt x="171" y="0"/>
                    </a:moveTo>
                    <a:cubicBezTo>
                      <a:pt x="171" y="0"/>
                      <a:pt x="91" y="14"/>
                      <a:pt x="59" y="34"/>
                    </a:cubicBezTo>
                    <a:cubicBezTo>
                      <a:pt x="26" y="54"/>
                      <a:pt x="0" y="73"/>
                      <a:pt x="0" y="73"/>
                    </a:cubicBezTo>
                    <a:cubicBezTo>
                      <a:pt x="32" y="89"/>
                      <a:pt x="98" y="67"/>
                      <a:pt x="118" y="53"/>
                    </a:cubicBezTo>
                    <a:cubicBezTo>
                      <a:pt x="150" y="31"/>
                      <a:pt x="171" y="0"/>
                      <a:pt x="171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1" name="Freeform 31">
                <a:extLst>
                  <a:ext uri="{FF2B5EF4-FFF2-40B4-BE49-F238E27FC236}">
                    <a16:creationId xmlns="" xmlns:a16="http://schemas.microsoft.com/office/drawing/2014/main" id="{3EC1D0A8-7937-23CC-0BD8-D824EAA7C6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1800" y="1818071"/>
                <a:ext cx="168664" cy="193147"/>
              </a:xfrm>
              <a:custGeom>
                <a:avLst/>
                <a:gdLst>
                  <a:gd name="T0" fmla="*/ 95 w 95"/>
                  <a:gd name="T1" fmla="*/ 0 h 109"/>
                  <a:gd name="T2" fmla="*/ 49 w 95"/>
                  <a:gd name="T3" fmla="*/ 34 h 109"/>
                  <a:gd name="T4" fmla="*/ 1 w 95"/>
                  <a:gd name="T5" fmla="*/ 103 h 109"/>
                  <a:gd name="T6" fmla="*/ 0 w 95"/>
                  <a:gd name="T7" fmla="*/ 109 h 109"/>
                  <a:gd name="T8" fmla="*/ 91 w 95"/>
                  <a:gd name="T9" fmla="*/ 14 h 109"/>
                  <a:gd name="T10" fmla="*/ 95 w 95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09">
                    <a:moveTo>
                      <a:pt x="95" y="0"/>
                    </a:moveTo>
                    <a:cubicBezTo>
                      <a:pt x="79" y="9"/>
                      <a:pt x="63" y="21"/>
                      <a:pt x="49" y="34"/>
                    </a:cubicBezTo>
                    <a:cubicBezTo>
                      <a:pt x="29" y="53"/>
                      <a:pt x="10" y="78"/>
                      <a:pt x="1" y="103"/>
                    </a:cubicBezTo>
                    <a:cubicBezTo>
                      <a:pt x="0" y="107"/>
                      <a:pt x="0" y="109"/>
                      <a:pt x="0" y="109"/>
                    </a:cubicBezTo>
                    <a:cubicBezTo>
                      <a:pt x="41" y="108"/>
                      <a:pt x="78" y="51"/>
                      <a:pt x="91" y="14"/>
                    </a:cubicBezTo>
                    <a:cubicBezTo>
                      <a:pt x="94" y="6"/>
                      <a:pt x="95" y="0"/>
                      <a:pt x="95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2" name="Freeform 32">
                <a:extLst>
                  <a:ext uri="{FF2B5EF4-FFF2-40B4-BE49-F238E27FC236}">
                    <a16:creationId xmlns="" xmlns:a16="http://schemas.microsoft.com/office/drawing/2014/main" id="{04014FAC-C205-2CB6-2065-FBB8B1B998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25481" y="2035702"/>
                <a:ext cx="656973" cy="184986"/>
              </a:xfrm>
              <a:custGeom>
                <a:avLst/>
                <a:gdLst>
                  <a:gd name="T0" fmla="*/ 372 w 372"/>
                  <a:gd name="T1" fmla="*/ 44 h 105"/>
                  <a:gd name="T2" fmla="*/ 256 w 372"/>
                  <a:gd name="T3" fmla="*/ 22 h 105"/>
                  <a:gd name="T4" fmla="*/ 135 w 372"/>
                  <a:gd name="T5" fmla="*/ 18 h 105"/>
                  <a:gd name="T6" fmla="*/ 2 w 372"/>
                  <a:gd name="T7" fmla="*/ 100 h 105"/>
                  <a:gd name="T8" fmla="*/ 95 w 372"/>
                  <a:gd name="T9" fmla="*/ 76 h 105"/>
                  <a:gd name="T10" fmla="*/ 162 w 372"/>
                  <a:gd name="T11" fmla="*/ 49 h 105"/>
                  <a:gd name="T12" fmla="*/ 309 w 372"/>
                  <a:gd name="T13" fmla="*/ 72 h 105"/>
                  <a:gd name="T14" fmla="*/ 372 w 372"/>
                  <a:gd name="T15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105">
                    <a:moveTo>
                      <a:pt x="372" y="44"/>
                    </a:moveTo>
                    <a:cubicBezTo>
                      <a:pt x="316" y="43"/>
                      <a:pt x="295" y="42"/>
                      <a:pt x="256" y="22"/>
                    </a:cubicBezTo>
                    <a:cubicBezTo>
                      <a:pt x="223" y="5"/>
                      <a:pt x="174" y="0"/>
                      <a:pt x="135" y="18"/>
                    </a:cubicBezTo>
                    <a:cubicBezTo>
                      <a:pt x="86" y="40"/>
                      <a:pt x="62" y="88"/>
                      <a:pt x="2" y="100"/>
                    </a:cubicBezTo>
                    <a:cubicBezTo>
                      <a:pt x="0" y="100"/>
                      <a:pt x="40" y="105"/>
                      <a:pt x="95" y="76"/>
                    </a:cubicBezTo>
                    <a:cubicBezTo>
                      <a:pt x="118" y="64"/>
                      <a:pt x="138" y="52"/>
                      <a:pt x="162" y="49"/>
                    </a:cubicBezTo>
                    <a:cubicBezTo>
                      <a:pt x="235" y="40"/>
                      <a:pt x="226" y="86"/>
                      <a:pt x="309" y="72"/>
                    </a:cubicBezTo>
                    <a:cubicBezTo>
                      <a:pt x="349" y="65"/>
                      <a:pt x="372" y="44"/>
                      <a:pt x="372" y="44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4" name="文本框 43">
              <a:extLst>
                <a:ext uri="{FF2B5EF4-FFF2-40B4-BE49-F238E27FC236}">
                  <a16:creationId xmlns="" xmlns:a16="http://schemas.microsoft.com/office/drawing/2014/main" id="{E6E72D63-E1BD-14B9-227B-1EC204FD04C5}"/>
                </a:ext>
              </a:extLst>
            </p:cNvPr>
            <p:cNvSpPr txBox="1"/>
            <p:nvPr/>
          </p:nvSpPr>
          <p:spPr>
            <a:xfrm>
              <a:off x="1487380" y="3811085"/>
              <a:ext cx="132660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dirty="0">
                  <a:solidFill>
                    <a:srgbClr val="FA9744"/>
                  </a:solidFill>
                  <a:cs typeface="+mn-ea"/>
                  <a:sym typeface="+mn-lt"/>
                </a:rPr>
                <a:t>全国绿色</a:t>
              </a:r>
              <a:endParaRPr lang="en-US" altLang="zh-CN" dirty="0">
                <a:solidFill>
                  <a:srgbClr val="FA9744"/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dirty="0">
                  <a:solidFill>
                    <a:srgbClr val="FA9744"/>
                  </a:solidFill>
                  <a:cs typeface="+mn-ea"/>
                  <a:sym typeface="+mn-lt"/>
                </a:rPr>
                <a:t>餐饮企业</a:t>
              </a:r>
            </a:p>
          </p:txBody>
        </p:sp>
      </p:grpSp>
      <p:grpSp>
        <p:nvGrpSpPr>
          <p:cNvPr id="73" name="组合 72">
            <a:extLst>
              <a:ext uri="{FF2B5EF4-FFF2-40B4-BE49-F238E27FC236}">
                <a16:creationId xmlns="" xmlns:a16="http://schemas.microsoft.com/office/drawing/2014/main" id="{2EE7BE3B-4F17-933E-1B0D-F289A903BFAF}"/>
              </a:ext>
            </a:extLst>
          </p:cNvPr>
          <p:cNvGrpSpPr/>
          <p:nvPr/>
        </p:nvGrpSpPr>
        <p:grpSpPr>
          <a:xfrm>
            <a:off x="6705181" y="3469468"/>
            <a:ext cx="1796116" cy="893345"/>
            <a:chOff x="1275294" y="3692691"/>
            <a:chExt cx="1796116" cy="893345"/>
          </a:xfrm>
        </p:grpSpPr>
        <p:grpSp>
          <p:nvGrpSpPr>
            <p:cNvPr id="74" name="组合 73">
              <a:extLst>
                <a:ext uri="{FF2B5EF4-FFF2-40B4-BE49-F238E27FC236}">
                  <a16:creationId xmlns="" xmlns:a16="http://schemas.microsoft.com/office/drawing/2014/main" id="{FEAC7F3A-6C09-CB5D-5C86-12EEEE41222D}"/>
                </a:ext>
              </a:extLst>
            </p:cNvPr>
            <p:cNvGrpSpPr/>
            <p:nvPr/>
          </p:nvGrpSpPr>
          <p:grpSpPr>
            <a:xfrm>
              <a:off x="1275294" y="3692691"/>
              <a:ext cx="1796116" cy="893345"/>
              <a:chOff x="6104232" y="678204"/>
              <a:chExt cx="3101243" cy="1542484"/>
            </a:xfrm>
          </p:grpSpPr>
          <p:sp>
            <p:nvSpPr>
              <p:cNvPr id="76" name="Freeform 5">
                <a:extLst>
                  <a:ext uri="{FF2B5EF4-FFF2-40B4-BE49-F238E27FC236}">
                    <a16:creationId xmlns="" xmlns:a16="http://schemas.microsoft.com/office/drawing/2014/main" id="{98F37AFE-ED09-F466-0996-030F01AF2B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8612" y="2028876"/>
                <a:ext cx="656973" cy="184986"/>
              </a:xfrm>
              <a:custGeom>
                <a:avLst/>
                <a:gdLst>
                  <a:gd name="T0" fmla="*/ 0 w 372"/>
                  <a:gd name="T1" fmla="*/ 44 h 105"/>
                  <a:gd name="T2" fmla="*/ 116 w 372"/>
                  <a:gd name="T3" fmla="*/ 22 h 105"/>
                  <a:gd name="T4" fmla="*/ 237 w 372"/>
                  <a:gd name="T5" fmla="*/ 18 h 105"/>
                  <a:gd name="T6" fmla="*/ 370 w 372"/>
                  <a:gd name="T7" fmla="*/ 100 h 105"/>
                  <a:gd name="T8" fmla="*/ 277 w 372"/>
                  <a:gd name="T9" fmla="*/ 76 h 105"/>
                  <a:gd name="T10" fmla="*/ 210 w 372"/>
                  <a:gd name="T11" fmla="*/ 49 h 105"/>
                  <a:gd name="T12" fmla="*/ 63 w 372"/>
                  <a:gd name="T13" fmla="*/ 72 h 105"/>
                  <a:gd name="T14" fmla="*/ 0 w 372"/>
                  <a:gd name="T15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105">
                    <a:moveTo>
                      <a:pt x="0" y="44"/>
                    </a:moveTo>
                    <a:cubicBezTo>
                      <a:pt x="56" y="43"/>
                      <a:pt x="76" y="42"/>
                      <a:pt x="116" y="22"/>
                    </a:cubicBezTo>
                    <a:cubicBezTo>
                      <a:pt x="148" y="5"/>
                      <a:pt x="197" y="0"/>
                      <a:pt x="237" y="18"/>
                    </a:cubicBezTo>
                    <a:cubicBezTo>
                      <a:pt x="285" y="40"/>
                      <a:pt x="310" y="88"/>
                      <a:pt x="370" y="100"/>
                    </a:cubicBezTo>
                    <a:cubicBezTo>
                      <a:pt x="372" y="100"/>
                      <a:pt x="332" y="105"/>
                      <a:pt x="277" y="76"/>
                    </a:cubicBezTo>
                    <a:cubicBezTo>
                      <a:pt x="254" y="64"/>
                      <a:pt x="233" y="52"/>
                      <a:pt x="210" y="49"/>
                    </a:cubicBezTo>
                    <a:cubicBezTo>
                      <a:pt x="136" y="40"/>
                      <a:pt x="146" y="86"/>
                      <a:pt x="63" y="72"/>
                    </a:cubicBezTo>
                    <a:cubicBezTo>
                      <a:pt x="23" y="65"/>
                      <a:pt x="0" y="44"/>
                      <a:pt x="0" y="44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7" name="Freeform 6">
                <a:extLst>
                  <a:ext uri="{FF2B5EF4-FFF2-40B4-BE49-F238E27FC236}">
                    <a16:creationId xmlns="" xmlns:a16="http://schemas.microsoft.com/office/drawing/2014/main" id="{B7FD1B36-802F-6E1A-A47C-30F90BA800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0478" y="1662984"/>
                <a:ext cx="225792" cy="201309"/>
              </a:xfrm>
              <a:custGeom>
                <a:avLst/>
                <a:gdLst>
                  <a:gd name="T0" fmla="*/ 0 w 128"/>
                  <a:gd name="T1" fmla="*/ 0 h 114"/>
                  <a:gd name="T2" fmla="*/ 87 w 128"/>
                  <a:gd name="T3" fmla="*/ 60 h 114"/>
                  <a:gd name="T4" fmla="*/ 128 w 128"/>
                  <a:gd name="T5" fmla="*/ 110 h 114"/>
                  <a:gd name="T6" fmla="*/ 32 w 128"/>
                  <a:gd name="T7" fmla="*/ 60 h 114"/>
                  <a:gd name="T8" fmla="*/ 0 w 128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14">
                    <a:moveTo>
                      <a:pt x="0" y="0"/>
                    </a:moveTo>
                    <a:cubicBezTo>
                      <a:pt x="0" y="0"/>
                      <a:pt x="65" y="34"/>
                      <a:pt x="87" y="60"/>
                    </a:cubicBezTo>
                    <a:cubicBezTo>
                      <a:pt x="110" y="86"/>
                      <a:pt x="128" y="110"/>
                      <a:pt x="128" y="110"/>
                    </a:cubicBezTo>
                    <a:cubicBezTo>
                      <a:pt x="96" y="114"/>
                      <a:pt x="45" y="77"/>
                      <a:pt x="32" y="60"/>
                    </a:cubicBezTo>
                    <a:cubicBezTo>
                      <a:pt x="10" y="3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8" name="Freeform 7">
                <a:extLst>
                  <a:ext uri="{FF2B5EF4-FFF2-40B4-BE49-F238E27FC236}">
                    <a16:creationId xmlns="" xmlns:a16="http://schemas.microsoft.com/office/drawing/2014/main" id="{C7E86D51-9A0C-8A38-8C7A-F2ABC8E704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9621" y="1654823"/>
                <a:ext cx="84332" cy="171384"/>
              </a:xfrm>
              <a:custGeom>
                <a:avLst/>
                <a:gdLst>
                  <a:gd name="T0" fmla="*/ 1 w 48"/>
                  <a:gd name="T1" fmla="*/ 0 h 97"/>
                  <a:gd name="T2" fmla="*/ 27 w 48"/>
                  <a:gd name="T3" fmla="*/ 34 h 97"/>
                  <a:gd name="T4" fmla="*/ 48 w 48"/>
                  <a:gd name="T5" fmla="*/ 93 h 97"/>
                  <a:gd name="T6" fmla="*/ 48 w 48"/>
                  <a:gd name="T7" fmla="*/ 97 h 97"/>
                  <a:gd name="T8" fmla="*/ 1 w 48"/>
                  <a:gd name="T9" fmla="*/ 11 h 97"/>
                  <a:gd name="T10" fmla="*/ 1 w 48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" h="97">
                    <a:moveTo>
                      <a:pt x="1" y="0"/>
                    </a:moveTo>
                    <a:cubicBezTo>
                      <a:pt x="10" y="9"/>
                      <a:pt x="20" y="21"/>
                      <a:pt x="27" y="34"/>
                    </a:cubicBezTo>
                    <a:cubicBezTo>
                      <a:pt x="38" y="51"/>
                      <a:pt x="47" y="73"/>
                      <a:pt x="48" y="93"/>
                    </a:cubicBezTo>
                    <a:cubicBezTo>
                      <a:pt x="48" y="96"/>
                      <a:pt x="48" y="97"/>
                      <a:pt x="48" y="97"/>
                    </a:cubicBezTo>
                    <a:cubicBezTo>
                      <a:pt x="19" y="88"/>
                      <a:pt x="3" y="39"/>
                      <a:pt x="1" y="11"/>
                    </a:cubicBezTo>
                    <a:cubicBezTo>
                      <a:pt x="0" y="4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9" name="Freeform 8">
                <a:extLst>
                  <a:ext uri="{FF2B5EF4-FFF2-40B4-BE49-F238E27FC236}">
                    <a16:creationId xmlns="" xmlns:a16="http://schemas.microsoft.com/office/drawing/2014/main" id="{CE1D5B79-6294-FAAD-6501-58AE8FA542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3753" y="1433111"/>
                <a:ext cx="126498" cy="233953"/>
              </a:xfrm>
              <a:custGeom>
                <a:avLst/>
                <a:gdLst>
                  <a:gd name="T0" fmla="*/ 2 w 72"/>
                  <a:gd name="T1" fmla="*/ 0 h 132"/>
                  <a:gd name="T2" fmla="*/ 54 w 72"/>
                  <a:gd name="T3" fmla="*/ 75 h 132"/>
                  <a:gd name="T4" fmla="*/ 72 w 72"/>
                  <a:gd name="T5" fmla="*/ 132 h 132"/>
                  <a:gd name="T6" fmla="*/ 10 w 72"/>
                  <a:gd name="T7" fmla="*/ 60 h 132"/>
                  <a:gd name="T8" fmla="*/ 2 w 72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32">
                    <a:moveTo>
                      <a:pt x="2" y="0"/>
                    </a:moveTo>
                    <a:cubicBezTo>
                      <a:pt x="2" y="0"/>
                      <a:pt x="42" y="39"/>
                      <a:pt x="54" y="75"/>
                    </a:cubicBezTo>
                    <a:cubicBezTo>
                      <a:pt x="65" y="111"/>
                      <a:pt x="72" y="132"/>
                      <a:pt x="72" y="132"/>
                    </a:cubicBezTo>
                    <a:cubicBezTo>
                      <a:pt x="45" y="125"/>
                      <a:pt x="15" y="78"/>
                      <a:pt x="10" y="60"/>
                    </a:cubicBezTo>
                    <a:cubicBezTo>
                      <a:pt x="0" y="3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0" name="Freeform 9">
                <a:extLst>
                  <a:ext uri="{FF2B5EF4-FFF2-40B4-BE49-F238E27FC236}">
                    <a16:creationId xmlns="" xmlns:a16="http://schemas.microsoft.com/office/drawing/2014/main" id="{A4555A15-5CB6-60B2-BD38-05803FBEE3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8891" y="1449434"/>
                <a:ext cx="57128" cy="182266"/>
              </a:xfrm>
              <a:custGeom>
                <a:avLst/>
                <a:gdLst>
                  <a:gd name="T0" fmla="*/ 8 w 32"/>
                  <a:gd name="T1" fmla="*/ 0 h 103"/>
                  <a:gd name="T2" fmla="*/ 1 w 32"/>
                  <a:gd name="T3" fmla="*/ 40 h 103"/>
                  <a:gd name="T4" fmla="*/ 10 w 32"/>
                  <a:gd name="T5" fmla="*/ 99 h 103"/>
                  <a:gd name="T6" fmla="*/ 12 w 32"/>
                  <a:gd name="T7" fmla="*/ 103 h 103"/>
                  <a:gd name="T8" fmla="*/ 13 w 32"/>
                  <a:gd name="T9" fmla="*/ 9 h 103"/>
                  <a:gd name="T10" fmla="*/ 8 w 32"/>
                  <a:gd name="T11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3">
                    <a:moveTo>
                      <a:pt x="8" y="0"/>
                    </a:moveTo>
                    <a:cubicBezTo>
                      <a:pt x="5" y="12"/>
                      <a:pt x="2" y="26"/>
                      <a:pt x="1" y="40"/>
                    </a:cubicBezTo>
                    <a:cubicBezTo>
                      <a:pt x="0" y="59"/>
                      <a:pt x="2" y="82"/>
                      <a:pt x="10" y="99"/>
                    </a:cubicBezTo>
                    <a:cubicBezTo>
                      <a:pt x="11" y="102"/>
                      <a:pt x="12" y="103"/>
                      <a:pt x="12" y="103"/>
                    </a:cubicBezTo>
                    <a:cubicBezTo>
                      <a:pt x="32" y="81"/>
                      <a:pt x="24" y="34"/>
                      <a:pt x="13" y="9"/>
                    </a:cubicBezTo>
                    <a:cubicBezTo>
                      <a:pt x="10" y="3"/>
                      <a:pt x="8" y="0"/>
                      <a:pt x="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1" name="Freeform 10">
                <a:extLst>
                  <a:ext uri="{FF2B5EF4-FFF2-40B4-BE49-F238E27FC236}">
                    <a16:creationId xmlns="" xmlns:a16="http://schemas.microsoft.com/office/drawing/2014/main" id="{2A82FA22-46AA-5697-D308-1FBD89284E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5365" y="1219561"/>
                <a:ext cx="61209" cy="186347"/>
              </a:xfrm>
              <a:custGeom>
                <a:avLst/>
                <a:gdLst>
                  <a:gd name="T0" fmla="*/ 28 w 35"/>
                  <a:gd name="T1" fmla="*/ 0 h 105"/>
                  <a:gd name="T2" fmla="*/ 10 w 35"/>
                  <a:gd name="T3" fmla="*/ 39 h 105"/>
                  <a:gd name="T4" fmla="*/ 3 w 35"/>
                  <a:gd name="T5" fmla="*/ 100 h 105"/>
                  <a:gd name="T6" fmla="*/ 5 w 35"/>
                  <a:gd name="T7" fmla="*/ 105 h 105"/>
                  <a:gd name="T8" fmla="*/ 30 w 35"/>
                  <a:gd name="T9" fmla="*/ 10 h 105"/>
                  <a:gd name="T10" fmla="*/ 28 w 35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105">
                    <a:moveTo>
                      <a:pt x="28" y="0"/>
                    </a:moveTo>
                    <a:cubicBezTo>
                      <a:pt x="21" y="11"/>
                      <a:pt x="15" y="25"/>
                      <a:pt x="10" y="39"/>
                    </a:cubicBezTo>
                    <a:cubicBezTo>
                      <a:pt x="4" y="58"/>
                      <a:pt x="0" y="81"/>
                      <a:pt x="3" y="100"/>
                    </a:cubicBezTo>
                    <a:cubicBezTo>
                      <a:pt x="4" y="104"/>
                      <a:pt x="5" y="105"/>
                      <a:pt x="5" y="105"/>
                    </a:cubicBezTo>
                    <a:cubicBezTo>
                      <a:pt x="30" y="89"/>
                      <a:pt x="35" y="38"/>
                      <a:pt x="30" y="10"/>
                    </a:cubicBezTo>
                    <a:cubicBezTo>
                      <a:pt x="29" y="4"/>
                      <a:pt x="28" y="0"/>
                      <a:pt x="2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2" name="Freeform 11">
                <a:extLst>
                  <a:ext uri="{FF2B5EF4-FFF2-40B4-BE49-F238E27FC236}">
                    <a16:creationId xmlns="" xmlns:a16="http://schemas.microsoft.com/office/drawing/2014/main" id="{60A8765E-0171-F629-0B37-3BC2DC7A0A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232" y="1159712"/>
                <a:ext cx="70730" cy="259797"/>
              </a:xfrm>
              <a:custGeom>
                <a:avLst/>
                <a:gdLst>
                  <a:gd name="T0" fmla="*/ 10 w 40"/>
                  <a:gd name="T1" fmla="*/ 0 h 147"/>
                  <a:gd name="T2" fmla="*/ 38 w 40"/>
                  <a:gd name="T3" fmla="*/ 87 h 147"/>
                  <a:gd name="T4" fmla="*/ 40 w 40"/>
                  <a:gd name="T5" fmla="*/ 147 h 147"/>
                  <a:gd name="T6" fmla="*/ 0 w 40"/>
                  <a:gd name="T7" fmla="*/ 59 h 147"/>
                  <a:gd name="T8" fmla="*/ 10 w 40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47">
                    <a:moveTo>
                      <a:pt x="10" y="0"/>
                    </a:moveTo>
                    <a:cubicBezTo>
                      <a:pt x="10" y="0"/>
                      <a:pt x="38" y="49"/>
                      <a:pt x="38" y="87"/>
                    </a:cubicBezTo>
                    <a:cubicBezTo>
                      <a:pt x="39" y="125"/>
                      <a:pt x="40" y="147"/>
                      <a:pt x="40" y="147"/>
                    </a:cubicBezTo>
                    <a:cubicBezTo>
                      <a:pt x="15" y="133"/>
                      <a:pt x="1" y="78"/>
                      <a:pt x="0" y="59"/>
                    </a:cubicBezTo>
                    <a:cubicBezTo>
                      <a:pt x="0" y="28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" name="Freeform 12">
                <a:extLst>
                  <a:ext uri="{FF2B5EF4-FFF2-40B4-BE49-F238E27FC236}">
                    <a16:creationId xmlns="" xmlns:a16="http://schemas.microsoft.com/office/drawing/2014/main" id="{D52C4B44-09DA-B046-F328-9E403337DC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7279" y="935281"/>
                <a:ext cx="73450" cy="229873"/>
              </a:xfrm>
              <a:custGeom>
                <a:avLst/>
                <a:gdLst>
                  <a:gd name="T0" fmla="*/ 32 w 41"/>
                  <a:gd name="T1" fmla="*/ 0 h 130"/>
                  <a:gd name="T2" fmla="*/ 31 w 41"/>
                  <a:gd name="T3" fmla="*/ 80 h 130"/>
                  <a:gd name="T4" fmla="*/ 16 w 41"/>
                  <a:gd name="T5" fmla="*/ 130 h 130"/>
                  <a:gd name="T6" fmla="*/ 8 w 41"/>
                  <a:gd name="T7" fmla="*/ 46 h 130"/>
                  <a:gd name="T8" fmla="*/ 32 w 41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0">
                    <a:moveTo>
                      <a:pt x="32" y="0"/>
                    </a:moveTo>
                    <a:cubicBezTo>
                      <a:pt x="32" y="0"/>
                      <a:pt x="41" y="49"/>
                      <a:pt x="31" y="80"/>
                    </a:cubicBezTo>
                    <a:cubicBezTo>
                      <a:pt x="21" y="111"/>
                      <a:pt x="16" y="130"/>
                      <a:pt x="16" y="130"/>
                    </a:cubicBezTo>
                    <a:cubicBezTo>
                      <a:pt x="0" y="110"/>
                      <a:pt x="3" y="61"/>
                      <a:pt x="8" y="46"/>
                    </a:cubicBezTo>
                    <a:cubicBezTo>
                      <a:pt x="16" y="19"/>
                      <a:pt x="32" y="0"/>
                      <a:pt x="32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4" name="Freeform 13">
                <a:extLst>
                  <a:ext uri="{FF2B5EF4-FFF2-40B4-BE49-F238E27FC236}">
                    <a16:creationId xmlns="" xmlns:a16="http://schemas.microsoft.com/office/drawing/2014/main" id="{34F5769D-2F84-4A47-F8B7-BEF2412942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0327" y="1030494"/>
                <a:ext cx="97934" cy="141460"/>
              </a:xfrm>
              <a:custGeom>
                <a:avLst/>
                <a:gdLst>
                  <a:gd name="T0" fmla="*/ 55 w 55"/>
                  <a:gd name="T1" fmla="*/ 0 h 80"/>
                  <a:gd name="T2" fmla="*/ 27 w 55"/>
                  <a:gd name="T3" fmla="*/ 26 h 80"/>
                  <a:gd name="T4" fmla="*/ 0 w 55"/>
                  <a:gd name="T5" fmla="*/ 75 h 80"/>
                  <a:gd name="T6" fmla="*/ 0 w 55"/>
                  <a:gd name="T7" fmla="*/ 80 h 80"/>
                  <a:gd name="T8" fmla="*/ 53 w 55"/>
                  <a:gd name="T9" fmla="*/ 10 h 80"/>
                  <a:gd name="T10" fmla="*/ 55 w 5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80">
                    <a:moveTo>
                      <a:pt x="55" y="0"/>
                    </a:moveTo>
                    <a:cubicBezTo>
                      <a:pt x="45" y="7"/>
                      <a:pt x="35" y="16"/>
                      <a:pt x="27" y="26"/>
                    </a:cubicBezTo>
                    <a:cubicBezTo>
                      <a:pt x="15" y="40"/>
                      <a:pt x="4" y="58"/>
                      <a:pt x="0" y="75"/>
                    </a:cubicBezTo>
                    <a:cubicBezTo>
                      <a:pt x="0" y="78"/>
                      <a:pt x="0" y="80"/>
                      <a:pt x="0" y="80"/>
                    </a:cubicBezTo>
                    <a:cubicBezTo>
                      <a:pt x="27" y="75"/>
                      <a:pt x="48" y="35"/>
                      <a:pt x="53" y="10"/>
                    </a:cubicBezTo>
                    <a:cubicBezTo>
                      <a:pt x="55" y="4"/>
                      <a:pt x="55" y="0"/>
                      <a:pt x="55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5" name="Freeform 14">
                <a:extLst>
                  <a:ext uri="{FF2B5EF4-FFF2-40B4-BE49-F238E27FC236}">
                    <a16:creationId xmlns="" xmlns:a16="http://schemas.microsoft.com/office/drawing/2014/main" id="{AA933BFF-6763-099A-7420-FCF132C5A2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7934" y="740773"/>
                <a:ext cx="110176" cy="197228"/>
              </a:xfrm>
              <a:custGeom>
                <a:avLst/>
                <a:gdLst>
                  <a:gd name="T0" fmla="*/ 62 w 62"/>
                  <a:gd name="T1" fmla="*/ 0 h 111"/>
                  <a:gd name="T2" fmla="*/ 37 w 62"/>
                  <a:gd name="T3" fmla="*/ 71 h 111"/>
                  <a:gd name="T4" fmla="*/ 8 w 62"/>
                  <a:gd name="T5" fmla="*/ 111 h 111"/>
                  <a:gd name="T6" fmla="*/ 26 w 62"/>
                  <a:gd name="T7" fmla="*/ 33 h 111"/>
                  <a:gd name="T8" fmla="*/ 62 w 6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11">
                    <a:moveTo>
                      <a:pt x="62" y="0"/>
                    </a:moveTo>
                    <a:cubicBezTo>
                      <a:pt x="62" y="0"/>
                      <a:pt x="55" y="47"/>
                      <a:pt x="37" y="71"/>
                    </a:cubicBezTo>
                    <a:cubicBezTo>
                      <a:pt x="19" y="96"/>
                      <a:pt x="8" y="111"/>
                      <a:pt x="8" y="111"/>
                    </a:cubicBezTo>
                    <a:cubicBezTo>
                      <a:pt x="0" y="89"/>
                      <a:pt x="17" y="46"/>
                      <a:pt x="26" y="33"/>
                    </a:cubicBezTo>
                    <a:cubicBezTo>
                      <a:pt x="41" y="13"/>
                      <a:pt x="62" y="0"/>
                      <a:pt x="62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6" name="Freeform 15">
                <a:extLst>
                  <a:ext uri="{FF2B5EF4-FFF2-40B4-BE49-F238E27FC236}">
                    <a16:creationId xmlns="" xmlns:a16="http://schemas.microsoft.com/office/drawing/2014/main" id="{0CEF9334-7051-959A-D19E-0CB4B10E6F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7379" y="850949"/>
                <a:ext cx="125138" cy="104735"/>
              </a:xfrm>
              <a:custGeom>
                <a:avLst/>
                <a:gdLst>
                  <a:gd name="T0" fmla="*/ 71 w 71"/>
                  <a:gd name="T1" fmla="*/ 0 h 59"/>
                  <a:gd name="T2" fmla="*/ 39 w 71"/>
                  <a:gd name="T3" fmla="*/ 15 h 59"/>
                  <a:gd name="T4" fmla="*/ 1 w 71"/>
                  <a:gd name="T5" fmla="*/ 51 h 59"/>
                  <a:gd name="T6" fmla="*/ 0 w 71"/>
                  <a:gd name="T7" fmla="*/ 55 h 59"/>
                  <a:gd name="T8" fmla="*/ 67 w 71"/>
                  <a:gd name="T9" fmla="*/ 8 h 59"/>
                  <a:gd name="T10" fmla="*/ 71 w 71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59">
                    <a:moveTo>
                      <a:pt x="71" y="0"/>
                    </a:moveTo>
                    <a:cubicBezTo>
                      <a:pt x="60" y="3"/>
                      <a:pt x="49" y="8"/>
                      <a:pt x="39" y="15"/>
                    </a:cubicBezTo>
                    <a:cubicBezTo>
                      <a:pt x="25" y="24"/>
                      <a:pt x="10" y="37"/>
                      <a:pt x="1" y="51"/>
                    </a:cubicBezTo>
                    <a:cubicBezTo>
                      <a:pt x="0" y="54"/>
                      <a:pt x="0" y="55"/>
                      <a:pt x="0" y="55"/>
                    </a:cubicBezTo>
                    <a:cubicBezTo>
                      <a:pt x="25" y="59"/>
                      <a:pt x="55" y="29"/>
                      <a:pt x="67" y="8"/>
                    </a:cubicBezTo>
                    <a:cubicBezTo>
                      <a:pt x="70" y="3"/>
                      <a:pt x="71" y="0"/>
                      <a:pt x="71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7" name="Freeform 16">
                <a:extLst>
                  <a:ext uri="{FF2B5EF4-FFF2-40B4-BE49-F238E27FC236}">
                    <a16:creationId xmlns="" xmlns:a16="http://schemas.microsoft.com/office/drawing/2014/main" id="{9CCD1AC7-5111-6F02-0CE4-EEBD466412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9873" y="678204"/>
                <a:ext cx="172745" cy="144181"/>
              </a:xfrm>
              <a:custGeom>
                <a:avLst/>
                <a:gdLst>
                  <a:gd name="T0" fmla="*/ 98 w 98"/>
                  <a:gd name="T1" fmla="*/ 0 h 82"/>
                  <a:gd name="T2" fmla="*/ 53 w 98"/>
                  <a:gd name="T3" fmla="*/ 21 h 82"/>
                  <a:gd name="T4" fmla="*/ 2 w 98"/>
                  <a:gd name="T5" fmla="*/ 71 h 82"/>
                  <a:gd name="T6" fmla="*/ 0 w 98"/>
                  <a:gd name="T7" fmla="*/ 76 h 82"/>
                  <a:gd name="T8" fmla="*/ 92 w 98"/>
                  <a:gd name="T9" fmla="*/ 11 h 82"/>
                  <a:gd name="T10" fmla="*/ 98 w 98"/>
                  <a:gd name="T1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82">
                    <a:moveTo>
                      <a:pt x="98" y="0"/>
                    </a:moveTo>
                    <a:cubicBezTo>
                      <a:pt x="83" y="5"/>
                      <a:pt x="68" y="12"/>
                      <a:pt x="53" y="21"/>
                    </a:cubicBezTo>
                    <a:cubicBezTo>
                      <a:pt x="34" y="33"/>
                      <a:pt x="14" y="51"/>
                      <a:pt x="2" y="71"/>
                    </a:cubicBezTo>
                    <a:cubicBezTo>
                      <a:pt x="0" y="75"/>
                      <a:pt x="0" y="76"/>
                      <a:pt x="0" y="76"/>
                    </a:cubicBezTo>
                    <a:cubicBezTo>
                      <a:pt x="35" y="82"/>
                      <a:pt x="76" y="40"/>
                      <a:pt x="92" y="11"/>
                    </a:cubicBezTo>
                    <a:cubicBezTo>
                      <a:pt x="96" y="5"/>
                      <a:pt x="98" y="0"/>
                      <a:pt x="9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8" name="Freeform 17">
                <a:extLst>
                  <a:ext uri="{FF2B5EF4-FFF2-40B4-BE49-F238E27FC236}">
                    <a16:creationId xmlns="" xmlns:a16="http://schemas.microsoft.com/office/drawing/2014/main" id="{127D4771-CC48-09D8-9161-3F6C1CC527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3702" y="1911899"/>
                <a:ext cx="301963" cy="157782"/>
              </a:xfrm>
              <a:custGeom>
                <a:avLst/>
                <a:gdLst>
                  <a:gd name="T0" fmla="*/ 0 w 171"/>
                  <a:gd name="T1" fmla="*/ 0 h 89"/>
                  <a:gd name="T2" fmla="*/ 112 w 171"/>
                  <a:gd name="T3" fmla="*/ 34 h 89"/>
                  <a:gd name="T4" fmla="*/ 171 w 171"/>
                  <a:gd name="T5" fmla="*/ 73 h 89"/>
                  <a:gd name="T6" fmla="*/ 53 w 171"/>
                  <a:gd name="T7" fmla="*/ 53 h 89"/>
                  <a:gd name="T8" fmla="*/ 0 w 171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89">
                    <a:moveTo>
                      <a:pt x="0" y="0"/>
                    </a:moveTo>
                    <a:cubicBezTo>
                      <a:pt x="0" y="0"/>
                      <a:pt x="79" y="14"/>
                      <a:pt x="112" y="34"/>
                    </a:cubicBezTo>
                    <a:cubicBezTo>
                      <a:pt x="145" y="54"/>
                      <a:pt x="171" y="73"/>
                      <a:pt x="171" y="73"/>
                    </a:cubicBezTo>
                    <a:cubicBezTo>
                      <a:pt x="138" y="89"/>
                      <a:pt x="72" y="67"/>
                      <a:pt x="53" y="53"/>
                    </a:cubicBezTo>
                    <a:cubicBezTo>
                      <a:pt x="21" y="3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9" name="Freeform 18">
                <a:extLst>
                  <a:ext uri="{FF2B5EF4-FFF2-40B4-BE49-F238E27FC236}">
                    <a16:creationId xmlns="" xmlns:a16="http://schemas.microsoft.com/office/drawing/2014/main" id="{00B2450D-8367-16F7-4DDE-E836DC455A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9242" y="1811245"/>
                <a:ext cx="168664" cy="193147"/>
              </a:xfrm>
              <a:custGeom>
                <a:avLst/>
                <a:gdLst>
                  <a:gd name="T0" fmla="*/ 0 w 95"/>
                  <a:gd name="T1" fmla="*/ 0 h 109"/>
                  <a:gd name="T2" fmla="*/ 46 w 95"/>
                  <a:gd name="T3" fmla="*/ 34 h 109"/>
                  <a:gd name="T4" fmla="*/ 93 w 95"/>
                  <a:gd name="T5" fmla="*/ 103 h 109"/>
                  <a:gd name="T6" fmla="*/ 95 w 95"/>
                  <a:gd name="T7" fmla="*/ 109 h 109"/>
                  <a:gd name="T8" fmla="*/ 4 w 95"/>
                  <a:gd name="T9" fmla="*/ 14 h 109"/>
                  <a:gd name="T10" fmla="*/ 0 w 95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09">
                    <a:moveTo>
                      <a:pt x="0" y="0"/>
                    </a:moveTo>
                    <a:cubicBezTo>
                      <a:pt x="16" y="9"/>
                      <a:pt x="32" y="21"/>
                      <a:pt x="46" y="34"/>
                    </a:cubicBezTo>
                    <a:cubicBezTo>
                      <a:pt x="65" y="53"/>
                      <a:pt x="84" y="78"/>
                      <a:pt x="93" y="103"/>
                    </a:cubicBezTo>
                    <a:cubicBezTo>
                      <a:pt x="95" y="107"/>
                      <a:pt x="95" y="109"/>
                      <a:pt x="95" y="109"/>
                    </a:cubicBezTo>
                    <a:cubicBezTo>
                      <a:pt x="54" y="108"/>
                      <a:pt x="17" y="51"/>
                      <a:pt x="4" y="14"/>
                    </a:cubicBezTo>
                    <a:cubicBezTo>
                      <a:pt x="1" y="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0" name="Freeform 19">
                <a:extLst>
                  <a:ext uri="{FF2B5EF4-FFF2-40B4-BE49-F238E27FC236}">
                    <a16:creationId xmlns="" xmlns:a16="http://schemas.microsoft.com/office/drawing/2014/main" id="{FC0DD41C-A470-6E7D-D5F5-E06F6C7837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33436" y="1669810"/>
                <a:ext cx="225792" cy="201309"/>
              </a:xfrm>
              <a:custGeom>
                <a:avLst/>
                <a:gdLst>
                  <a:gd name="T0" fmla="*/ 128 w 128"/>
                  <a:gd name="T1" fmla="*/ 0 h 114"/>
                  <a:gd name="T2" fmla="*/ 40 w 128"/>
                  <a:gd name="T3" fmla="*/ 60 h 114"/>
                  <a:gd name="T4" fmla="*/ 0 w 128"/>
                  <a:gd name="T5" fmla="*/ 110 h 114"/>
                  <a:gd name="T6" fmla="*/ 96 w 128"/>
                  <a:gd name="T7" fmla="*/ 60 h 114"/>
                  <a:gd name="T8" fmla="*/ 128 w 128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14">
                    <a:moveTo>
                      <a:pt x="128" y="0"/>
                    </a:moveTo>
                    <a:cubicBezTo>
                      <a:pt x="128" y="0"/>
                      <a:pt x="63" y="34"/>
                      <a:pt x="40" y="60"/>
                    </a:cubicBezTo>
                    <a:cubicBezTo>
                      <a:pt x="18" y="86"/>
                      <a:pt x="0" y="110"/>
                      <a:pt x="0" y="110"/>
                    </a:cubicBezTo>
                    <a:cubicBezTo>
                      <a:pt x="32" y="114"/>
                      <a:pt x="83" y="77"/>
                      <a:pt x="96" y="60"/>
                    </a:cubicBezTo>
                    <a:cubicBezTo>
                      <a:pt x="118" y="32"/>
                      <a:pt x="128" y="0"/>
                      <a:pt x="12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1" name="Freeform 20">
                <a:extLst>
                  <a:ext uri="{FF2B5EF4-FFF2-40B4-BE49-F238E27FC236}">
                    <a16:creationId xmlns="" xmlns:a16="http://schemas.microsoft.com/office/drawing/2014/main" id="{9557EDA9-B048-5CDB-88DA-CFB61AFF45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13033" y="1661649"/>
                <a:ext cx="87052" cy="171384"/>
              </a:xfrm>
              <a:custGeom>
                <a:avLst/>
                <a:gdLst>
                  <a:gd name="T0" fmla="*/ 48 w 49"/>
                  <a:gd name="T1" fmla="*/ 0 h 97"/>
                  <a:gd name="T2" fmla="*/ 22 w 49"/>
                  <a:gd name="T3" fmla="*/ 34 h 97"/>
                  <a:gd name="T4" fmla="*/ 1 w 49"/>
                  <a:gd name="T5" fmla="*/ 93 h 97"/>
                  <a:gd name="T6" fmla="*/ 1 w 49"/>
                  <a:gd name="T7" fmla="*/ 97 h 97"/>
                  <a:gd name="T8" fmla="*/ 48 w 49"/>
                  <a:gd name="T9" fmla="*/ 11 h 97"/>
                  <a:gd name="T10" fmla="*/ 48 w 49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" h="97">
                    <a:moveTo>
                      <a:pt x="48" y="0"/>
                    </a:moveTo>
                    <a:cubicBezTo>
                      <a:pt x="39" y="9"/>
                      <a:pt x="29" y="21"/>
                      <a:pt x="22" y="34"/>
                    </a:cubicBezTo>
                    <a:cubicBezTo>
                      <a:pt x="11" y="51"/>
                      <a:pt x="2" y="73"/>
                      <a:pt x="1" y="93"/>
                    </a:cubicBezTo>
                    <a:cubicBezTo>
                      <a:pt x="0" y="96"/>
                      <a:pt x="1" y="97"/>
                      <a:pt x="1" y="97"/>
                    </a:cubicBezTo>
                    <a:cubicBezTo>
                      <a:pt x="30" y="88"/>
                      <a:pt x="46" y="39"/>
                      <a:pt x="48" y="11"/>
                    </a:cubicBezTo>
                    <a:cubicBezTo>
                      <a:pt x="49" y="4"/>
                      <a:pt x="48" y="0"/>
                      <a:pt x="4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2" name="Freeform 21">
                <a:extLst>
                  <a:ext uri="{FF2B5EF4-FFF2-40B4-BE49-F238E27FC236}">
                    <a16:creationId xmlns="" xmlns:a16="http://schemas.microsoft.com/office/drawing/2014/main" id="{B5394AEB-DB5F-34FB-2A22-DB85D989C8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69455" y="1439937"/>
                <a:ext cx="126498" cy="233953"/>
              </a:xfrm>
              <a:custGeom>
                <a:avLst/>
                <a:gdLst>
                  <a:gd name="T0" fmla="*/ 70 w 72"/>
                  <a:gd name="T1" fmla="*/ 0 h 132"/>
                  <a:gd name="T2" fmla="*/ 18 w 72"/>
                  <a:gd name="T3" fmla="*/ 75 h 132"/>
                  <a:gd name="T4" fmla="*/ 0 w 72"/>
                  <a:gd name="T5" fmla="*/ 132 h 132"/>
                  <a:gd name="T6" fmla="*/ 62 w 72"/>
                  <a:gd name="T7" fmla="*/ 60 h 132"/>
                  <a:gd name="T8" fmla="*/ 70 w 72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32">
                    <a:moveTo>
                      <a:pt x="70" y="0"/>
                    </a:moveTo>
                    <a:cubicBezTo>
                      <a:pt x="70" y="0"/>
                      <a:pt x="29" y="39"/>
                      <a:pt x="18" y="75"/>
                    </a:cubicBezTo>
                    <a:cubicBezTo>
                      <a:pt x="7" y="111"/>
                      <a:pt x="0" y="132"/>
                      <a:pt x="0" y="132"/>
                    </a:cubicBezTo>
                    <a:cubicBezTo>
                      <a:pt x="27" y="125"/>
                      <a:pt x="57" y="78"/>
                      <a:pt x="62" y="60"/>
                    </a:cubicBezTo>
                    <a:cubicBezTo>
                      <a:pt x="72" y="3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3" name="Freeform 22">
                <a:extLst>
                  <a:ext uri="{FF2B5EF4-FFF2-40B4-BE49-F238E27FC236}">
                    <a16:creationId xmlns="" xmlns:a16="http://schemas.microsoft.com/office/drawing/2014/main" id="{692D34C2-C4EA-5794-BCF0-B3C6B7E859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13688" y="1454900"/>
                <a:ext cx="57128" cy="183626"/>
              </a:xfrm>
              <a:custGeom>
                <a:avLst/>
                <a:gdLst>
                  <a:gd name="T0" fmla="*/ 24 w 32"/>
                  <a:gd name="T1" fmla="*/ 0 h 104"/>
                  <a:gd name="T2" fmla="*/ 31 w 32"/>
                  <a:gd name="T3" fmla="*/ 41 h 104"/>
                  <a:gd name="T4" fmla="*/ 22 w 32"/>
                  <a:gd name="T5" fmla="*/ 100 h 104"/>
                  <a:gd name="T6" fmla="*/ 20 w 32"/>
                  <a:gd name="T7" fmla="*/ 104 h 104"/>
                  <a:gd name="T8" fmla="*/ 19 w 32"/>
                  <a:gd name="T9" fmla="*/ 10 h 104"/>
                  <a:gd name="T10" fmla="*/ 24 w 32"/>
                  <a:gd name="T11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4">
                    <a:moveTo>
                      <a:pt x="24" y="0"/>
                    </a:moveTo>
                    <a:cubicBezTo>
                      <a:pt x="27" y="13"/>
                      <a:pt x="30" y="27"/>
                      <a:pt x="31" y="41"/>
                    </a:cubicBezTo>
                    <a:cubicBezTo>
                      <a:pt x="32" y="60"/>
                      <a:pt x="30" y="83"/>
                      <a:pt x="22" y="100"/>
                    </a:cubicBezTo>
                    <a:cubicBezTo>
                      <a:pt x="21" y="103"/>
                      <a:pt x="20" y="104"/>
                      <a:pt x="20" y="104"/>
                    </a:cubicBezTo>
                    <a:cubicBezTo>
                      <a:pt x="0" y="82"/>
                      <a:pt x="8" y="35"/>
                      <a:pt x="19" y="10"/>
                    </a:cubicBezTo>
                    <a:cubicBezTo>
                      <a:pt x="21" y="4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4" name="Freeform 23">
                <a:extLst>
                  <a:ext uri="{FF2B5EF4-FFF2-40B4-BE49-F238E27FC236}">
                    <a16:creationId xmlns="" xmlns:a16="http://schemas.microsoft.com/office/drawing/2014/main" id="{EBCF264C-57D1-8633-A2F0-3DEE8E31D4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53133" y="1226387"/>
                <a:ext cx="59849" cy="186347"/>
              </a:xfrm>
              <a:custGeom>
                <a:avLst/>
                <a:gdLst>
                  <a:gd name="T0" fmla="*/ 7 w 34"/>
                  <a:gd name="T1" fmla="*/ 0 h 105"/>
                  <a:gd name="T2" fmla="*/ 25 w 34"/>
                  <a:gd name="T3" fmla="*/ 39 h 105"/>
                  <a:gd name="T4" fmla="*/ 31 w 34"/>
                  <a:gd name="T5" fmla="*/ 100 h 105"/>
                  <a:gd name="T6" fmla="*/ 30 w 34"/>
                  <a:gd name="T7" fmla="*/ 105 h 105"/>
                  <a:gd name="T8" fmla="*/ 4 w 34"/>
                  <a:gd name="T9" fmla="*/ 10 h 105"/>
                  <a:gd name="T10" fmla="*/ 7 w 34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105">
                    <a:moveTo>
                      <a:pt x="7" y="0"/>
                    </a:moveTo>
                    <a:cubicBezTo>
                      <a:pt x="14" y="11"/>
                      <a:pt x="20" y="25"/>
                      <a:pt x="25" y="39"/>
                    </a:cubicBezTo>
                    <a:cubicBezTo>
                      <a:pt x="31" y="58"/>
                      <a:pt x="34" y="81"/>
                      <a:pt x="31" y="100"/>
                    </a:cubicBezTo>
                    <a:cubicBezTo>
                      <a:pt x="31" y="104"/>
                      <a:pt x="30" y="105"/>
                      <a:pt x="30" y="105"/>
                    </a:cubicBezTo>
                    <a:cubicBezTo>
                      <a:pt x="5" y="89"/>
                      <a:pt x="0" y="38"/>
                      <a:pt x="4" y="10"/>
                    </a:cubicBezTo>
                    <a:cubicBezTo>
                      <a:pt x="5" y="4"/>
                      <a:pt x="7" y="0"/>
                      <a:pt x="7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5" name="Freeform 24">
                <a:extLst>
                  <a:ext uri="{FF2B5EF4-FFF2-40B4-BE49-F238E27FC236}">
                    <a16:creationId xmlns="" xmlns:a16="http://schemas.microsoft.com/office/drawing/2014/main" id="{B6658769-975D-67FB-10F5-A14C57E22F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34745" y="1166538"/>
                <a:ext cx="70730" cy="259797"/>
              </a:xfrm>
              <a:custGeom>
                <a:avLst/>
                <a:gdLst>
                  <a:gd name="T0" fmla="*/ 29 w 40"/>
                  <a:gd name="T1" fmla="*/ 0 h 147"/>
                  <a:gd name="T2" fmla="*/ 2 w 40"/>
                  <a:gd name="T3" fmla="*/ 87 h 147"/>
                  <a:gd name="T4" fmla="*/ 0 w 40"/>
                  <a:gd name="T5" fmla="*/ 147 h 147"/>
                  <a:gd name="T6" fmla="*/ 40 w 40"/>
                  <a:gd name="T7" fmla="*/ 59 h 147"/>
                  <a:gd name="T8" fmla="*/ 29 w 40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47">
                    <a:moveTo>
                      <a:pt x="29" y="0"/>
                    </a:moveTo>
                    <a:cubicBezTo>
                      <a:pt x="29" y="0"/>
                      <a:pt x="2" y="49"/>
                      <a:pt x="2" y="87"/>
                    </a:cubicBezTo>
                    <a:cubicBezTo>
                      <a:pt x="1" y="125"/>
                      <a:pt x="0" y="147"/>
                      <a:pt x="0" y="147"/>
                    </a:cubicBezTo>
                    <a:cubicBezTo>
                      <a:pt x="25" y="133"/>
                      <a:pt x="39" y="78"/>
                      <a:pt x="40" y="59"/>
                    </a:cubicBezTo>
                    <a:cubicBezTo>
                      <a:pt x="40" y="28"/>
                      <a:pt x="29" y="0"/>
                      <a:pt x="29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6" name="Freeform 25">
                <a:extLst>
                  <a:ext uri="{FF2B5EF4-FFF2-40B4-BE49-F238E27FC236}">
                    <a16:creationId xmlns="" xmlns:a16="http://schemas.microsoft.com/office/drawing/2014/main" id="{987B0E33-DB56-C6A6-A563-490FEF3ECB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78977" y="942107"/>
                <a:ext cx="73450" cy="229873"/>
              </a:xfrm>
              <a:custGeom>
                <a:avLst/>
                <a:gdLst>
                  <a:gd name="T0" fmla="*/ 9 w 41"/>
                  <a:gd name="T1" fmla="*/ 0 h 130"/>
                  <a:gd name="T2" fmla="*/ 10 w 41"/>
                  <a:gd name="T3" fmla="*/ 80 h 130"/>
                  <a:gd name="T4" fmla="*/ 25 w 41"/>
                  <a:gd name="T5" fmla="*/ 130 h 130"/>
                  <a:gd name="T6" fmla="*/ 33 w 41"/>
                  <a:gd name="T7" fmla="*/ 46 h 130"/>
                  <a:gd name="T8" fmla="*/ 9 w 41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0">
                    <a:moveTo>
                      <a:pt x="9" y="0"/>
                    </a:moveTo>
                    <a:cubicBezTo>
                      <a:pt x="9" y="0"/>
                      <a:pt x="0" y="49"/>
                      <a:pt x="10" y="80"/>
                    </a:cubicBezTo>
                    <a:cubicBezTo>
                      <a:pt x="20" y="111"/>
                      <a:pt x="25" y="130"/>
                      <a:pt x="25" y="130"/>
                    </a:cubicBezTo>
                    <a:cubicBezTo>
                      <a:pt x="41" y="110"/>
                      <a:pt x="38" y="61"/>
                      <a:pt x="33" y="46"/>
                    </a:cubicBezTo>
                    <a:cubicBezTo>
                      <a:pt x="25" y="19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7" name="Freeform 26">
                <a:extLst>
                  <a:ext uri="{FF2B5EF4-FFF2-40B4-BE49-F238E27FC236}">
                    <a16:creationId xmlns="" xmlns:a16="http://schemas.microsoft.com/office/drawing/2014/main" id="{4555EB21-24A2-D451-E920-49CACF2C5F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1446" y="1037320"/>
                <a:ext cx="97934" cy="141460"/>
              </a:xfrm>
              <a:custGeom>
                <a:avLst/>
                <a:gdLst>
                  <a:gd name="T0" fmla="*/ 0 w 55"/>
                  <a:gd name="T1" fmla="*/ 0 h 80"/>
                  <a:gd name="T2" fmla="*/ 28 w 55"/>
                  <a:gd name="T3" fmla="*/ 26 h 80"/>
                  <a:gd name="T4" fmla="*/ 54 w 55"/>
                  <a:gd name="T5" fmla="*/ 75 h 80"/>
                  <a:gd name="T6" fmla="*/ 55 w 55"/>
                  <a:gd name="T7" fmla="*/ 80 h 80"/>
                  <a:gd name="T8" fmla="*/ 1 w 55"/>
                  <a:gd name="T9" fmla="*/ 10 h 80"/>
                  <a:gd name="T10" fmla="*/ 0 w 5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80">
                    <a:moveTo>
                      <a:pt x="0" y="0"/>
                    </a:moveTo>
                    <a:cubicBezTo>
                      <a:pt x="10" y="7"/>
                      <a:pt x="20" y="16"/>
                      <a:pt x="28" y="26"/>
                    </a:cubicBezTo>
                    <a:cubicBezTo>
                      <a:pt x="39" y="40"/>
                      <a:pt x="50" y="58"/>
                      <a:pt x="54" y="75"/>
                    </a:cubicBezTo>
                    <a:cubicBezTo>
                      <a:pt x="55" y="78"/>
                      <a:pt x="55" y="80"/>
                      <a:pt x="55" y="80"/>
                    </a:cubicBezTo>
                    <a:cubicBezTo>
                      <a:pt x="28" y="75"/>
                      <a:pt x="7" y="35"/>
                      <a:pt x="1" y="10"/>
                    </a:cubicBezTo>
                    <a:cubicBezTo>
                      <a:pt x="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8" name="Freeform 27">
                <a:extLst>
                  <a:ext uri="{FF2B5EF4-FFF2-40B4-BE49-F238E27FC236}">
                    <a16:creationId xmlns="" xmlns:a16="http://schemas.microsoft.com/office/drawing/2014/main" id="{1A9A4424-0C65-5A9E-2C2E-8246B0998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41597" y="747599"/>
                <a:ext cx="110176" cy="197228"/>
              </a:xfrm>
              <a:custGeom>
                <a:avLst/>
                <a:gdLst>
                  <a:gd name="T0" fmla="*/ 0 w 62"/>
                  <a:gd name="T1" fmla="*/ 0 h 111"/>
                  <a:gd name="T2" fmla="*/ 25 w 62"/>
                  <a:gd name="T3" fmla="*/ 71 h 111"/>
                  <a:gd name="T4" fmla="*/ 53 w 62"/>
                  <a:gd name="T5" fmla="*/ 111 h 111"/>
                  <a:gd name="T6" fmla="*/ 36 w 62"/>
                  <a:gd name="T7" fmla="*/ 33 h 111"/>
                  <a:gd name="T8" fmla="*/ 0 w 6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11">
                    <a:moveTo>
                      <a:pt x="0" y="0"/>
                    </a:moveTo>
                    <a:cubicBezTo>
                      <a:pt x="0" y="0"/>
                      <a:pt x="7" y="47"/>
                      <a:pt x="25" y="71"/>
                    </a:cubicBezTo>
                    <a:cubicBezTo>
                      <a:pt x="43" y="96"/>
                      <a:pt x="53" y="111"/>
                      <a:pt x="53" y="111"/>
                    </a:cubicBezTo>
                    <a:cubicBezTo>
                      <a:pt x="62" y="89"/>
                      <a:pt x="45" y="46"/>
                      <a:pt x="36" y="33"/>
                    </a:cubicBezTo>
                    <a:cubicBezTo>
                      <a:pt x="21" y="1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9" name="Freeform 28">
                <a:extLst>
                  <a:ext uri="{FF2B5EF4-FFF2-40B4-BE49-F238E27FC236}">
                    <a16:creationId xmlns="" xmlns:a16="http://schemas.microsoft.com/office/drawing/2014/main" id="{079C8CF4-7A6E-AFE2-26C7-D95E4930E1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87190" y="857775"/>
                <a:ext cx="125138" cy="104735"/>
              </a:xfrm>
              <a:custGeom>
                <a:avLst/>
                <a:gdLst>
                  <a:gd name="T0" fmla="*/ 0 w 71"/>
                  <a:gd name="T1" fmla="*/ 0 h 59"/>
                  <a:gd name="T2" fmla="*/ 32 w 71"/>
                  <a:gd name="T3" fmla="*/ 15 h 59"/>
                  <a:gd name="T4" fmla="*/ 70 w 71"/>
                  <a:gd name="T5" fmla="*/ 51 h 59"/>
                  <a:gd name="T6" fmla="*/ 71 w 71"/>
                  <a:gd name="T7" fmla="*/ 55 h 59"/>
                  <a:gd name="T8" fmla="*/ 4 w 71"/>
                  <a:gd name="T9" fmla="*/ 8 h 59"/>
                  <a:gd name="T10" fmla="*/ 0 w 71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59">
                    <a:moveTo>
                      <a:pt x="0" y="0"/>
                    </a:moveTo>
                    <a:cubicBezTo>
                      <a:pt x="11" y="3"/>
                      <a:pt x="22" y="8"/>
                      <a:pt x="32" y="15"/>
                    </a:cubicBezTo>
                    <a:cubicBezTo>
                      <a:pt x="46" y="24"/>
                      <a:pt x="61" y="37"/>
                      <a:pt x="70" y="51"/>
                    </a:cubicBezTo>
                    <a:cubicBezTo>
                      <a:pt x="71" y="54"/>
                      <a:pt x="71" y="55"/>
                      <a:pt x="71" y="55"/>
                    </a:cubicBezTo>
                    <a:cubicBezTo>
                      <a:pt x="46" y="59"/>
                      <a:pt x="16" y="29"/>
                      <a:pt x="4" y="8"/>
                    </a:cubicBezTo>
                    <a:cubicBezTo>
                      <a:pt x="1" y="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0" name="Freeform 29">
                <a:extLst>
                  <a:ext uri="{FF2B5EF4-FFF2-40B4-BE49-F238E27FC236}">
                    <a16:creationId xmlns="" xmlns:a16="http://schemas.microsoft.com/office/drawing/2014/main" id="{88C6E9ED-A36B-AEF0-E7DD-DD51AE4048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47090" y="685030"/>
                <a:ext cx="174105" cy="144181"/>
              </a:xfrm>
              <a:custGeom>
                <a:avLst/>
                <a:gdLst>
                  <a:gd name="T0" fmla="*/ 0 w 98"/>
                  <a:gd name="T1" fmla="*/ 0 h 82"/>
                  <a:gd name="T2" fmla="*/ 44 w 98"/>
                  <a:gd name="T3" fmla="*/ 21 h 82"/>
                  <a:gd name="T4" fmla="*/ 96 w 98"/>
                  <a:gd name="T5" fmla="*/ 71 h 82"/>
                  <a:gd name="T6" fmla="*/ 98 w 98"/>
                  <a:gd name="T7" fmla="*/ 76 h 82"/>
                  <a:gd name="T8" fmla="*/ 5 w 98"/>
                  <a:gd name="T9" fmla="*/ 11 h 82"/>
                  <a:gd name="T10" fmla="*/ 0 w 98"/>
                  <a:gd name="T1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82">
                    <a:moveTo>
                      <a:pt x="0" y="0"/>
                    </a:moveTo>
                    <a:cubicBezTo>
                      <a:pt x="15" y="5"/>
                      <a:pt x="30" y="12"/>
                      <a:pt x="44" y="21"/>
                    </a:cubicBezTo>
                    <a:cubicBezTo>
                      <a:pt x="64" y="33"/>
                      <a:pt x="84" y="51"/>
                      <a:pt x="96" y="71"/>
                    </a:cubicBezTo>
                    <a:cubicBezTo>
                      <a:pt x="98" y="75"/>
                      <a:pt x="98" y="76"/>
                      <a:pt x="98" y="76"/>
                    </a:cubicBezTo>
                    <a:cubicBezTo>
                      <a:pt x="63" y="82"/>
                      <a:pt x="22" y="40"/>
                      <a:pt x="5" y="11"/>
                    </a:cubicBezTo>
                    <a:cubicBezTo>
                      <a:pt x="1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1" name="Freeform 30">
                <a:extLst>
                  <a:ext uri="{FF2B5EF4-FFF2-40B4-BE49-F238E27FC236}">
                    <a16:creationId xmlns="" xmlns:a16="http://schemas.microsoft.com/office/drawing/2014/main" id="{DC3E8F37-5EA7-6374-F98A-3B091B91F6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94042" y="1918725"/>
                <a:ext cx="301963" cy="157782"/>
              </a:xfrm>
              <a:custGeom>
                <a:avLst/>
                <a:gdLst>
                  <a:gd name="T0" fmla="*/ 171 w 171"/>
                  <a:gd name="T1" fmla="*/ 0 h 89"/>
                  <a:gd name="T2" fmla="*/ 59 w 171"/>
                  <a:gd name="T3" fmla="*/ 34 h 89"/>
                  <a:gd name="T4" fmla="*/ 0 w 171"/>
                  <a:gd name="T5" fmla="*/ 73 h 89"/>
                  <a:gd name="T6" fmla="*/ 118 w 171"/>
                  <a:gd name="T7" fmla="*/ 53 h 89"/>
                  <a:gd name="T8" fmla="*/ 171 w 171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89">
                    <a:moveTo>
                      <a:pt x="171" y="0"/>
                    </a:moveTo>
                    <a:cubicBezTo>
                      <a:pt x="171" y="0"/>
                      <a:pt x="91" y="14"/>
                      <a:pt x="59" y="34"/>
                    </a:cubicBezTo>
                    <a:cubicBezTo>
                      <a:pt x="26" y="54"/>
                      <a:pt x="0" y="73"/>
                      <a:pt x="0" y="73"/>
                    </a:cubicBezTo>
                    <a:cubicBezTo>
                      <a:pt x="32" y="89"/>
                      <a:pt x="98" y="67"/>
                      <a:pt x="118" y="53"/>
                    </a:cubicBezTo>
                    <a:cubicBezTo>
                      <a:pt x="150" y="31"/>
                      <a:pt x="171" y="0"/>
                      <a:pt x="171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2" name="Freeform 31">
                <a:extLst>
                  <a:ext uri="{FF2B5EF4-FFF2-40B4-BE49-F238E27FC236}">
                    <a16:creationId xmlns="" xmlns:a16="http://schemas.microsoft.com/office/drawing/2014/main" id="{1D33669D-CA6A-EC4F-53F7-55290AC84A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1800" y="1818071"/>
                <a:ext cx="168664" cy="193147"/>
              </a:xfrm>
              <a:custGeom>
                <a:avLst/>
                <a:gdLst>
                  <a:gd name="T0" fmla="*/ 95 w 95"/>
                  <a:gd name="T1" fmla="*/ 0 h 109"/>
                  <a:gd name="T2" fmla="*/ 49 w 95"/>
                  <a:gd name="T3" fmla="*/ 34 h 109"/>
                  <a:gd name="T4" fmla="*/ 1 w 95"/>
                  <a:gd name="T5" fmla="*/ 103 h 109"/>
                  <a:gd name="T6" fmla="*/ 0 w 95"/>
                  <a:gd name="T7" fmla="*/ 109 h 109"/>
                  <a:gd name="T8" fmla="*/ 91 w 95"/>
                  <a:gd name="T9" fmla="*/ 14 h 109"/>
                  <a:gd name="T10" fmla="*/ 95 w 95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09">
                    <a:moveTo>
                      <a:pt x="95" y="0"/>
                    </a:moveTo>
                    <a:cubicBezTo>
                      <a:pt x="79" y="9"/>
                      <a:pt x="63" y="21"/>
                      <a:pt x="49" y="34"/>
                    </a:cubicBezTo>
                    <a:cubicBezTo>
                      <a:pt x="29" y="53"/>
                      <a:pt x="10" y="78"/>
                      <a:pt x="1" y="103"/>
                    </a:cubicBezTo>
                    <a:cubicBezTo>
                      <a:pt x="0" y="107"/>
                      <a:pt x="0" y="109"/>
                      <a:pt x="0" y="109"/>
                    </a:cubicBezTo>
                    <a:cubicBezTo>
                      <a:pt x="41" y="108"/>
                      <a:pt x="78" y="51"/>
                      <a:pt x="91" y="14"/>
                    </a:cubicBezTo>
                    <a:cubicBezTo>
                      <a:pt x="94" y="6"/>
                      <a:pt x="95" y="0"/>
                      <a:pt x="95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3" name="Freeform 32">
                <a:extLst>
                  <a:ext uri="{FF2B5EF4-FFF2-40B4-BE49-F238E27FC236}">
                    <a16:creationId xmlns="" xmlns:a16="http://schemas.microsoft.com/office/drawing/2014/main" id="{CF3E4239-F6AC-F43C-A772-DADDD9AB8D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25481" y="2035702"/>
                <a:ext cx="656973" cy="184986"/>
              </a:xfrm>
              <a:custGeom>
                <a:avLst/>
                <a:gdLst>
                  <a:gd name="T0" fmla="*/ 372 w 372"/>
                  <a:gd name="T1" fmla="*/ 44 h 105"/>
                  <a:gd name="T2" fmla="*/ 256 w 372"/>
                  <a:gd name="T3" fmla="*/ 22 h 105"/>
                  <a:gd name="T4" fmla="*/ 135 w 372"/>
                  <a:gd name="T5" fmla="*/ 18 h 105"/>
                  <a:gd name="T6" fmla="*/ 2 w 372"/>
                  <a:gd name="T7" fmla="*/ 100 h 105"/>
                  <a:gd name="T8" fmla="*/ 95 w 372"/>
                  <a:gd name="T9" fmla="*/ 76 h 105"/>
                  <a:gd name="T10" fmla="*/ 162 w 372"/>
                  <a:gd name="T11" fmla="*/ 49 h 105"/>
                  <a:gd name="T12" fmla="*/ 309 w 372"/>
                  <a:gd name="T13" fmla="*/ 72 h 105"/>
                  <a:gd name="T14" fmla="*/ 372 w 372"/>
                  <a:gd name="T15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105">
                    <a:moveTo>
                      <a:pt x="372" y="44"/>
                    </a:moveTo>
                    <a:cubicBezTo>
                      <a:pt x="316" y="43"/>
                      <a:pt x="295" y="42"/>
                      <a:pt x="256" y="22"/>
                    </a:cubicBezTo>
                    <a:cubicBezTo>
                      <a:pt x="223" y="5"/>
                      <a:pt x="174" y="0"/>
                      <a:pt x="135" y="18"/>
                    </a:cubicBezTo>
                    <a:cubicBezTo>
                      <a:pt x="86" y="40"/>
                      <a:pt x="62" y="88"/>
                      <a:pt x="2" y="100"/>
                    </a:cubicBezTo>
                    <a:cubicBezTo>
                      <a:pt x="0" y="100"/>
                      <a:pt x="40" y="105"/>
                      <a:pt x="95" y="76"/>
                    </a:cubicBezTo>
                    <a:cubicBezTo>
                      <a:pt x="118" y="64"/>
                      <a:pt x="138" y="52"/>
                      <a:pt x="162" y="49"/>
                    </a:cubicBezTo>
                    <a:cubicBezTo>
                      <a:pt x="235" y="40"/>
                      <a:pt x="226" y="86"/>
                      <a:pt x="309" y="72"/>
                    </a:cubicBezTo>
                    <a:cubicBezTo>
                      <a:pt x="349" y="65"/>
                      <a:pt x="372" y="44"/>
                      <a:pt x="372" y="44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75" name="文本框 74">
              <a:extLst>
                <a:ext uri="{FF2B5EF4-FFF2-40B4-BE49-F238E27FC236}">
                  <a16:creationId xmlns="" xmlns:a16="http://schemas.microsoft.com/office/drawing/2014/main" id="{066ECFA0-8147-6EBF-CA19-51782B14E003}"/>
                </a:ext>
              </a:extLst>
            </p:cNvPr>
            <p:cNvSpPr txBox="1"/>
            <p:nvPr/>
          </p:nvSpPr>
          <p:spPr>
            <a:xfrm>
              <a:off x="1533366" y="3841565"/>
              <a:ext cx="132660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dirty="0">
                  <a:solidFill>
                    <a:srgbClr val="FA9744"/>
                  </a:solidFill>
                  <a:cs typeface="+mn-ea"/>
                  <a:sym typeface="+mn-lt"/>
                </a:rPr>
                <a:t>南充知名</a:t>
              </a:r>
              <a:endParaRPr lang="en-US" altLang="zh-CN" dirty="0">
                <a:solidFill>
                  <a:srgbClr val="FA9744"/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dirty="0">
                  <a:solidFill>
                    <a:srgbClr val="FA9744"/>
                  </a:solidFill>
                  <a:cs typeface="+mn-ea"/>
                  <a:sym typeface="+mn-lt"/>
                </a:rPr>
                <a:t>商标</a:t>
              </a:r>
            </a:p>
          </p:txBody>
        </p:sp>
      </p:grpSp>
      <p:grpSp>
        <p:nvGrpSpPr>
          <p:cNvPr id="104" name="组合 103">
            <a:extLst>
              <a:ext uri="{FF2B5EF4-FFF2-40B4-BE49-F238E27FC236}">
                <a16:creationId xmlns="" xmlns:a16="http://schemas.microsoft.com/office/drawing/2014/main" id="{1CE368A9-B6A5-20AB-5FEF-B1F75A07CBD3}"/>
              </a:ext>
            </a:extLst>
          </p:cNvPr>
          <p:cNvGrpSpPr/>
          <p:nvPr/>
        </p:nvGrpSpPr>
        <p:grpSpPr>
          <a:xfrm>
            <a:off x="9055416" y="3477025"/>
            <a:ext cx="1796116" cy="893345"/>
            <a:chOff x="1275294" y="3692691"/>
            <a:chExt cx="1796116" cy="893345"/>
          </a:xfrm>
        </p:grpSpPr>
        <p:grpSp>
          <p:nvGrpSpPr>
            <p:cNvPr id="105" name="组合 104">
              <a:extLst>
                <a:ext uri="{FF2B5EF4-FFF2-40B4-BE49-F238E27FC236}">
                  <a16:creationId xmlns="" xmlns:a16="http://schemas.microsoft.com/office/drawing/2014/main" id="{E1FD179D-F171-A826-98A1-D91081C406EC}"/>
                </a:ext>
              </a:extLst>
            </p:cNvPr>
            <p:cNvGrpSpPr/>
            <p:nvPr/>
          </p:nvGrpSpPr>
          <p:grpSpPr>
            <a:xfrm>
              <a:off x="1275294" y="3692691"/>
              <a:ext cx="1796116" cy="893345"/>
              <a:chOff x="6104232" y="678204"/>
              <a:chExt cx="3101243" cy="1542484"/>
            </a:xfrm>
          </p:grpSpPr>
          <p:sp>
            <p:nvSpPr>
              <p:cNvPr id="107" name="Freeform 5">
                <a:extLst>
                  <a:ext uri="{FF2B5EF4-FFF2-40B4-BE49-F238E27FC236}">
                    <a16:creationId xmlns="" xmlns:a16="http://schemas.microsoft.com/office/drawing/2014/main" id="{B1220FF4-0C42-42BD-DDD3-EAA2485FD1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8612" y="2028876"/>
                <a:ext cx="656973" cy="184986"/>
              </a:xfrm>
              <a:custGeom>
                <a:avLst/>
                <a:gdLst>
                  <a:gd name="T0" fmla="*/ 0 w 372"/>
                  <a:gd name="T1" fmla="*/ 44 h 105"/>
                  <a:gd name="T2" fmla="*/ 116 w 372"/>
                  <a:gd name="T3" fmla="*/ 22 h 105"/>
                  <a:gd name="T4" fmla="*/ 237 w 372"/>
                  <a:gd name="T5" fmla="*/ 18 h 105"/>
                  <a:gd name="T6" fmla="*/ 370 w 372"/>
                  <a:gd name="T7" fmla="*/ 100 h 105"/>
                  <a:gd name="T8" fmla="*/ 277 w 372"/>
                  <a:gd name="T9" fmla="*/ 76 h 105"/>
                  <a:gd name="T10" fmla="*/ 210 w 372"/>
                  <a:gd name="T11" fmla="*/ 49 h 105"/>
                  <a:gd name="T12" fmla="*/ 63 w 372"/>
                  <a:gd name="T13" fmla="*/ 72 h 105"/>
                  <a:gd name="T14" fmla="*/ 0 w 372"/>
                  <a:gd name="T15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105">
                    <a:moveTo>
                      <a:pt x="0" y="44"/>
                    </a:moveTo>
                    <a:cubicBezTo>
                      <a:pt x="56" y="43"/>
                      <a:pt x="76" y="42"/>
                      <a:pt x="116" y="22"/>
                    </a:cubicBezTo>
                    <a:cubicBezTo>
                      <a:pt x="148" y="5"/>
                      <a:pt x="197" y="0"/>
                      <a:pt x="237" y="18"/>
                    </a:cubicBezTo>
                    <a:cubicBezTo>
                      <a:pt x="285" y="40"/>
                      <a:pt x="310" y="88"/>
                      <a:pt x="370" y="100"/>
                    </a:cubicBezTo>
                    <a:cubicBezTo>
                      <a:pt x="372" y="100"/>
                      <a:pt x="332" y="105"/>
                      <a:pt x="277" y="76"/>
                    </a:cubicBezTo>
                    <a:cubicBezTo>
                      <a:pt x="254" y="64"/>
                      <a:pt x="233" y="52"/>
                      <a:pt x="210" y="49"/>
                    </a:cubicBezTo>
                    <a:cubicBezTo>
                      <a:pt x="136" y="40"/>
                      <a:pt x="146" y="86"/>
                      <a:pt x="63" y="72"/>
                    </a:cubicBezTo>
                    <a:cubicBezTo>
                      <a:pt x="23" y="65"/>
                      <a:pt x="0" y="44"/>
                      <a:pt x="0" y="44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8" name="Freeform 6">
                <a:extLst>
                  <a:ext uri="{FF2B5EF4-FFF2-40B4-BE49-F238E27FC236}">
                    <a16:creationId xmlns="" xmlns:a16="http://schemas.microsoft.com/office/drawing/2014/main" id="{EFB3D757-7473-15C0-AC68-39EDCDFF4D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0478" y="1662984"/>
                <a:ext cx="225792" cy="201309"/>
              </a:xfrm>
              <a:custGeom>
                <a:avLst/>
                <a:gdLst>
                  <a:gd name="T0" fmla="*/ 0 w 128"/>
                  <a:gd name="T1" fmla="*/ 0 h 114"/>
                  <a:gd name="T2" fmla="*/ 87 w 128"/>
                  <a:gd name="T3" fmla="*/ 60 h 114"/>
                  <a:gd name="T4" fmla="*/ 128 w 128"/>
                  <a:gd name="T5" fmla="*/ 110 h 114"/>
                  <a:gd name="T6" fmla="*/ 32 w 128"/>
                  <a:gd name="T7" fmla="*/ 60 h 114"/>
                  <a:gd name="T8" fmla="*/ 0 w 128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14">
                    <a:moveTo>
                      <a:pt x="0" y="0"/>
                    </a:moveTo>
                    <a:cubicBezTo>
                      <a:pt x="0" y="0"/>
                      <a:pt x="65" y="34"/>
                      <a:pt x="87" y="60"/>
                    </a:cubicBezTo>
                    <a:cubicBezTo>
                      <a:pt x="110" y="86"/>
                      <a:pt x="128" y="110"/>
                      <a:pt x="128" y="110"/>
                    </a:cubicBezTo>
                    <a:cubicBezTo>
                      <a:pt x="96" y="114"/>
                      <a:pt x="45" y="77"/>
                      <a:pt x="32" y="60"/>
                    </a:cubicBezTo>
                    <a:cubicBezTo>
                      <a:pt x="10" y="3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9" name="Freeform 7">
                <a:extLst>
                  <a:ext uri="{FF2B5EF4-FFF2-40B4-BE49-F238E27FC236}">
                    <a16:creationId xmlns="" xmlns:a16="http://schemas.microsoft.com/office/drawing/2014/main" id="{019C5BD3-C8EC-CD1E-078F-1E87B6899D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9621" y="1654823"/>
                <a:ext cx="84332" cy="171384"/>
              </a:xfrm>
              <a:custGeom>
                <a:avLst/>
                <a:gdLst>
                  <a:gd name="T0" fmla="*/ 1 w 48"/>
                  <a:gd name="T1" fmla="*/ 0 h 97"/>
                  <a:gd name="T2" fmla="*/ 27 w 48"/>
                  <a:gd name="T3" fmla="*/ 34 h 97"/>
                  <a:gd name="T4" fmla="*/ 48 w 48"/>
                  <a:gd name="T5" fmla="*/ 93 h 97"/>
                  <a:gd name="T6" fmla="*/ 48 w 48"/>
                  <a:gd name="T7" fmla="*/ 97 h 97"/>
                  <a:gd name="T8" fmla="*/ 1 w 48"/>
                  <a:gd name="T9" fmla="*/ 11 h 97"/>
                  <a:gd name="T10" fmla="*/ 1 w 48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" h="97">
                    <a:moveTo>
                      <a:pt x="1" y="0"/>
                    </a:moveTo>
                    <a:cubicBezTo>
                      <a:pt x="10" y="9"/>
                      <a:pt x="20" y="21"/>
                      <a:pt x="27" y="34"/>
                    </a:cubicBezTo>
                    <a:cubicBezTo>
                      <a:pt x="38" y="51"/>
                      <a:pt x="47" y="73"/>
                      <a:pt x="48" y="93"/>
                    </a:cubicBezTo>
                    <a:cubicBezTo>
                      <a:pt x="48" y="96"/>
                      <a:pt x="48" y="97"/>
                      <a:pt x="48" y="97"/>
                    </a:cubicBezTo>
                    <a:cubicBezTo>
                      <a:pt x="19" y="88"/>
                      <a:pt x="3" y="39"/>
                      <a:pt x="1" y="11"/>
                    </a:cubicBezTo>
                    <a:cubicBezTo>
                      <a:pt x="0" y="4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0" name="Freeform 8">
                <a:extLst>
                  <a:ext uri="{FF2B5EF4-FFF2-40B4-BE49-F238E27FC236}">
                    <a16:creationId xmlns="" xmlns:a16="http://schemas.microsoft.com/office/drawing/2014/main" id="{762FCCE0-D9C7-5B75-C193-FBC307A4FF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3753" y="1433111"/>
                <a:ext cx="126498" cy="233953"/>
              </a:xfrm>
              <a:custGeom>
                <a:avLst/>
                <a:gdLst>
                  <a:gd name="T0" fmla="*/ 2 w 72"/>
                  <a:gd name="T1" fmla="*/ 0 h 132"/>
                  <a:gd name="T2" fmla="*/ 54 w 72"/>
                  <a:gd name="T3" fmla="*/ 75 h 132"/>
                  <a:gd name="T4" fmla="*/ 72 w 72"/>
                  <a:gd name="T5" fmla="*/ 132 h 132"/>
                  <a:gd name="T6" fmla="*/ 10 w 72"/>
                  <a:gd name="T7" fmla="*/ 60 h 132"/>
                  <a:gd name="T8" fmla="*/ 2 w 72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32">
                    <a:moveTo>
                      <a:pt x="2" y="0"/>
                    </a:moveTo>
                    <a:cubicBezTo>
                      <a:pt x="2" y="0"/>
                      <a:pt x="42" y="39"/>
                      <a:pt x="54" y="75"/>
                    </a:cubicBezTo>
                    <a:cubicBezTo>
                      <a:pt x="65" y="111"/>
                      <a:pt x="72" y="132"/>
                      <a:pt x="72" y="132"/>
                    </a:cubicBezTo>
                    <a:cubicBezTo>
                      <a:pt x="45" y="125"/>
                      <a:pt x="15" y="78"/>
                      <a:pt x="10" y="60"/>
                    </a:cubicBezTo>
                    <a:cubicBezTo>
                      <a:pt x="0" y="3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1" name="Freeform 9">
                <a:extLst>
                  <a:ext uri="{FF2B5EF4-FFF2-40B4-BE49-F238E27FC236}">
                    <a16:creationId xmlns="" xmlns:a16="http://schemas.microsoft.com/office/drawing/2014/main" id="{167D4F3F-1F3B-37DD-F777-5AF32EDD87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8891" y="1449434"/>
                <a:ext cx="57128" cy="182266"/>
              </a:xfrm>
              <a:custGeom>
                <a:avLst/>
                <a:gdLst>
                  <a:gd name="T0" fmla="*/ 8 w 32"/>
                  <a:gd name="T1" fmla="*/ 0 h 103"/>
                  <a:gd name="T2" fmla="*/ 1 w 32"/>
                  <a:gd name="T3" fmla="*/ 40 h 103"/>
                  <a:gd name="T4" fmla="*/ 10 w 32"/>
                  <a:gd name="T5" fmla="*/ 99 h 103"/>
                  <a:gd name="T6" fmla="*/ 12 w 32"/>
                  <a:gd name="T7" fmla="*/ 103 h 103"/>
                  <a:gd name="T8" fmla="*/ 13 w 32"/>
                  <a:gd name="T9" fmla="*/ 9 h 103"/>
                  <a:gd name="T10" fmla="*/ 8 w 32"/>
                  <a:gd name="T11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3">
                    <a:moveTo>
                      <a:pt x="8" y="0"/>
                    </a:moveTo>
                    <a:cubicBezTo>
                      <a:pt x="5" y="12"/>
                      <a:pt x="2" y="26"/>
                      <a:pt x="1" y="40"/>
                    </a:cubicBezTo>
                    <a:cubicBezTo>
                      <a:pt x="0" y="59"/>
                      <a:pt x="2" y="82"/>
                      <a:pt x="10" y="99"/>
                    </a:cubicBezTo>
                    <a:cubicBezTo>
                      <a:pt x="11" y="102"/>
                      <a:pt x="12" y="103"/>
                      <a:pt x="12" y="103"/>
                    </a:cubicBezTo>
                    <a:cubicBezTo>
                      <a:pt x="32" y="81"/>
                      <a:pt x="24" y="34"/>
                      <a:pt x="13" y="9"/>
                    </a:cubicBezTo>
                    <a:cubicBezTo>
                      <a:pt x="10" y="3"/>
                      <a:pt x="8" y="0"/>
                      <a:pt x="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2" name="Freeform 10">
                <a:extLst>
                  <a:ext uri="{FF2B5EF4-FFF2-40B4-BE49-F238E27FC236}">
                    <a16:creationId xmlns="" xmlns:a16="http://schemas.microsoft.com/office/drawing/2014/main" id="{EBB9AAAA-FF60-802A-796D-3956ACF6E2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5365" y="1219561"/>
                <a:ext cx="61209" cy="186347"/>
              </a:xfrm>
              <a:custGeom>
                <a:avLst/>
                <a:gdLst>
                  <a:gd name="T0" fmla="*/ 28 w 35"/>
                  <a:gd name="T1" fmla="*/ 0 h 105"/>
                  <a:gd name="T2" fmla="*/ 10 w 35"/>
                  <a:gd name="T3" fmla="*/ 39 h 105"/>
                  <a:gd name="T4" fmla="*/ 3 w 35"/>
                  <a:gd name="T5" fmla="*/ 100 h 105"/>
                  <a:gd name="T6" fmla="*/ 5 w 35"/>
                  <a:gd name="T7" fmla="*/ 105 h 105"/>
                  <a:gd name="T8" fmla="*/ 30 w 35"/>
                  <a:gd name="T9" fmla="*/ 10 h 105"/>
                  <a:gd name="T10" fmla="*/ 28 w 35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105">
                    <a:moveTo>
                      <a:pt x="28" y="0"/>
                    </a:moveTo>
                    <a:cubicBezTo>
                      <a:pt x="21" y="11"/>
                      <a:pt x="15" y="25"/>
                      <a:pt x="10" y="39"/>
                    </a:cubicBezTo>
                    <a:cubicBezTo>
                      <a:pt x="4" y="58"/>
                      <a:pt x="0" y="81"/>
                      <a:pt x="3" y="100"/>
                    </a:cubicBezTo>
                    <a:cubicBezTo>
                      <a:pt x="4" y="104"/>
                      <a:pt x="5" y="105"/>
                      <a:pt x="5" y="105"/>
                    </a:cubicBezTo>
                    <a:cubicBezTo>
                      <a:pt x="30" y="89"/>
                      <a:pt x="35" y="38"/>
                      <a:pt x="30" y="10"/>
                    </a:cubicBezTo>
                    <a:cubicBezTo>
                      <a:pt x="29" y="4"/>
                      <a:pt x="28" y="0"/>
                      <a:pt x="2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3" name="Freeform 11">
                <a:extLst>
                  <a:ext uri="{FF2B5EF4-FFF2-40B4-BE49-F238E27FC236}">
                    <a16:creationId xmlns="" xmlns:a16="http://schemas.microsoft.com/office/drawing/2014/main" id="{D928B473-9EDE-DE58-C538-7DDFE0A862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232" y="1159712"/>
                <a:ext cx="70730" cy="259797"/>
              </a:xfrm>
              <a:custGeom>
                <a:avLst/>
                <a:gdLst>
                  <a:gd name="T0" fmla="*/ 10 w 40"/>
                  <a:gd name="T1" fmla="*/ 0 h 147"/>
                  <a:gd name="T2" fmla="*/ 38 w 40"/>
                  <a:gd name="T3" fmla="*/ 87 h 147"/>
                  <a:gd name="T4" fmla="*/ 40 w 40"/>
                  <a:gd name="T5" fmla="*/ 147 h 147"/>
                  <a:gd name="T6" fmla="*/ 0 w 40"/>
                  <a:gd name="T7" fmla="*/ 59 h 147"/>
                  <a:gd name="T8" fmla="*/ 10 w 40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47">
                    <a:moveTo>
                      <a:pt x="10" y="0"/>
                    </a:moveTo>
                    <a:cubicBezTo>
                      <a:pt x="10" y="0"/>
                      <a:pt x="38" y="49"/>
                      <a:pt x="38" y="87"/>
                    </a:cubicBezTo>
                    <a:cubicBezTo>
                      <a:pt x="39" y="125"/>
                      <a:pt x="40" y="147"/>
                      <a:pt x="40" y="147"/>
                    </a:cubicBezTo>
                    <a:cubicBezTo>
                      <a:pt x="15" y="133"/>
                      <a:pt x="1" y="78"/>
                      <a:pt x="0" y="59"/>
                    </a:cubicBezTo>
                    <a:cubicBezTo>
                      <a:pt x="0" y="28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4" name="Freeform 12">
                <a:extLst>
                  <a:ext uri="{FF2B5EF4-FFF2-40B4-BE49-F238E27FC236}">
                    <a16:creationId xmlns="" xmlns:a16="http://schemas.microsoft.com/office/drawing/2014/main" id="{9FB13443-29BE-052A-723D-D0CF85E3F8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7279" y="935281"/>
                <a:ext cx="73450" cy="229873"/>
              </a:xfrm>
              <a:custGeom>
                <a:avLst/>
                <a:gdLst>
                  <a:gd name="T0" fmla="*/ 32 w 41"/>
                  <a:gd name="T1" fmla="*/ 0 h 130"/>
                  <a:gd name="T2" fmla="*/ 31 w 41"/>
                  <a:gd name="T3" fmla="*/ 80 h 130"/>
                  <a:gd name="T4" fmla="*/ 16 w 41"/>
                  <a:gd name="T5" fmla="*/ 130 h 130"/>
                  <a:gd name="T6" fmla="*/ 8 w 41"/>
                  <a:gd name="T7" fmla="*/ 46 h 130"/>
                  <a:gd name="T8" fmla="*/ 32 w 41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0">
                    <a:moveTo>
                      <a:pt x="32" y="0"/>
                    </a:moveTo>
                    <a:cubicBezTo>
                      <a:pt x="32" y="0"/>
                      <a:pt x="41" y="49"/>
                      <a:pt x="31" y="80"/>
                    </a:cubicBezTo>
                    <a:cubicBezTo>
                      <a:pt x="21" y="111"/>
                      <a:pt x="16" y="130"/>
                      <a:pt x="16" y="130"/>
                    </a:cubicBezTo>
                    <a:cubicBezTo>
                      <a:pt x="0" y="110"/>
                      <a:pt x="3" y="61"/>
                      <a:pt x="8" y="46"/>
                    </a:cubicBezTo>
                    <a:cubicBezTo>
                      <a:pt x="16" y="19"/>
                      <a:pt x="32" y="0"/>
                      <a:pt x="32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5" name="Freeform 13">
                <a:extLst>
                  <a:ext uri="{FF2B5EF4-FFF2-40B4-BE49-F238E27FC236}">
                    <a16:creationId xmlns="" xmlns:a16="http://schemas.microsoft.com/office/drawing/2014/main" id="{55629DC5-FAF9-2CD4-D3C3-96ABEE3908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0327" y="1030494"/>
                <a:ext cx="97934" cy="141460"/>
              </a:xfrm>
              <a:custGeom>
                <a:avLst/>
                <a:gdLst>
                  <a:gd name="T0" fmla="*/ 55 w 55"/>
                  <a:gd name="T1" fmla="*/ 0 h 80"/>
                  <a:gd name="T2" fmla="*/ 27 w 55"/>
                  <a:gd name="T3" fmla="*/ 26 h 80"/>
                  <a:gd name="T4" fmla="*/ 0 w 55"/>
                  <a:gd name="T5" fmla="*/ 75 h 80"/>
                  <a:gd name="T6" fmla="*/ 0 w 55"/>
                  <a:gd name="T7" fmla="*/ 80 h 80"/>
                  <a:gd name="T8" fmla="*/ 53 w 55"/>
                  <a:gd name="T9" fmla="*/ 10 h 80"/>
                  <a:gd name="T10" fmla="*/ 55 w 5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80">
                    <a:moveTo>
                      <a:pt x="55" y="0"/>
                    </a:moveTo>
                    <a:cubicBezTo>
                      <a:pt x="45" y="7"/>
                      <a:pt x="35" y="16"/>
                      <a:pt x="27" y="26"/>
                    </a:cubicBezTo>
                    <a:cubicBezTo>
                      <a:pt x="15" y="40"/>
                      <a:pt x="4" y="58"/>
                      <a:pt x="0" y="75"/>
                    </a:cubicBezTo>
                    <a:cubicBezTo>
                      <a:pt x="0" y="78"/>
                      <a:pt x="0" y="80"/>
                      <a:pt x="0" y="80"/>
                    </a:cubicBezTo>
                    <a:cubicBezTo>
                      <a:pt x="27" y="75"/>
                      <a:pt x="48" y="35"/>
                      <a:pt x="53" y="10"/>
                    </a:cubicBezTo>
                    <a:cubicBezTo>
                      <a:pt x="55" y="4"/>
                      <a:pt x="55" y="0"/>
                      <a:pt x="55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6" name="Freeform 14">
                <a:extLst>
                  <a:ext uri="{FF2B5EF4-FFF2-40B4-BE49-F238E27FC236}">
                    <a16:creationId xmlns="" xmlns:a16="http://schemas.microsoft.com/office/drawing/2014/main" id="{7FF9F3CF-8EDE-563B-A78F-FD4C7AE384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7934" y="740773"/>
                <a:ext cx="110176" cy="197228"/>
              </a:xfrm>
              <a:custGeom>
                <a:avLst/>
                <a:gdLst>
                  <a:gd name="T0" fmla="*/ 62 w 62"/>
                  <a:gd name="T1" fmla="*/ 0 h 111"/>
                  <a:gd name="T2" fmla="*/ 37 w 62"/>
                  <a:gd name="T3" fmla="*/ 71 h 111"/>
                  <a:gd name="T4" fmla="*/ 8 w 62"/>
                  <a:gd name="T5" fmla="*/ 111 h 111"/>
                  <a:gd name="T6" fmla="*/ 26 w 62"/>
                  <a:gd name="T7" fmla="*/ 33 h 111"/>
                  <a:gd name="T8" fmla="*/ 62 w 6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11">
                    <a:moveTo>
                      <a:pt x="62" y="0"/>
                    </a:moveTo>
                    <a:cubicBezTo>
                      <a:pt x="62" y="0"/>
                      <a:pt x="55" y="47"/>
                      <a:pt x="37" y="71"/>
                    </a:cubicBezTo>
                    <a:cubicBezTo>
                      <a:pt x="19" y="96"/>
                      <a:pt x="8" y="111"/>
                      <a:pt x="8" y="111"/>
                    </a:cubicBezTo>
                    <a:cubicBezTo>
                      <a:pt x="0" y="89"/>
                      <a:pt x="17" y="46"/>
                      <a:pt x="26" y="33"/>
                    </a:cubicBezTo>
                    <a:cubicBezTo>
                      <a:pt x="41" y="13"/>
                      <a:pt x="62" y="0"/>
                      <a:pt x="62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7" name="Freeform 15">
                <a:extLst>
                  <a:ext uri="{FF2B5EF4-FFF2-40B4-BE49-F238E27FC236}">
                    <a16:creationId xmlns="" xmlns:a16="http://schemas.microsoft.com/office/drawing/2014/main" id="{55AD5AD0-0EEE-782A-60E6-C7C6CB20A6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7379" y="850949"/>
                <a:ext cx="125138" cy="104735"/>
              </a:xfrm>
              <a:custGeom>
                <a:avLst/>
                <a:gdLst>
                  <a:gd name="T0" fmla="*/ 71 w 71"/>
                  <a:gd name="T1" fmla="*/ 0 h 59"/>
                  <a:gd name="T2" fmla="*/ 39 w 71"/>
                  <a:gd name="T3" fmla="*/ 15 h 59"/>
                  <a:gd name="T4" fmla="*/ 1 w 71"/>
                  <a:gd name="T5" fmla="*/ 51 h 59"/>
                  <a:gd name="T6" fmla="*/ 0 w 71"/>
                  <a:gd name="T7" fmla="*/ 55 h 59"/>
                  <a:gd name="T8" fmla="*/ 67 w 71"/>
                  <a:gd name="T9" fmla="*/ 8 h 59"/>
                  <a:gd name="T10" fmla="*/ 71 w 71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59">
                    <a:moveTo>
                      <a:pt x="71" y="0"/>
                    </a:moveTo>
                    <a:cubicBezTo>
                      <a:pt x="60" y="3"/>
                      <a:pt x="49" y="8"/>
                      <a:pt x="39" y="15"/>
                    </a:cubicBezTo>
                    <a:cubicBezTo>
                      <a:pt x="25" y="24"/>
                      <a:pt x="10" y="37"/>
                      <a:pt x="1" y="51"/>
                    </a:cubicBezTo>
                    <a:cubicBezTo>
                      <a:pt x="0" y="54"/>
                      <a:pt x="0" y="55"/>
                      <a:pt x="0" y="55"/>
                    </a:cubicBezTo>
                    <a:cubicBezTo>
                      <a:pt x="25" y="59"/>
                      <a:pt x="55" y="29"/>
                      <a:pt x="67" y="8"/>
                    </a:cubicBezTo>
                    <a:cubicBezTo>
                      <a:pt x="70" y="3"/>
                      <a:pt x="71" y="0"/>
                      <a:pt x="71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8" name="Freeform 16">
                <a:extLst>
                  <a:ext uri="{FF2B5EF4-FFF2-40B4-BE49-F238E27FC236}">
                    <a16:creationId xmlns="" xmlns:a16="http://schemas.microsoft.com/office/drawing/2014/main" id="{DDA1A81C-783A-99EC-3557-56B6A114D1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9873" y="678204"/>
                <a:ext cx="172745" cy="144181"/>
              </a:xfrm>
              <a:custGeom>
                <a:avLst/>
                <a:gdLst>
                  <a:gd name="T0" fmla="*/ 98 w 98"/>
                  <a:gd name="T1" fmla="*/ 0 h 82"/>
                  <a:gd name="T2" fmla="*/ 53 w 98"/>
                  <a:gd name="T3" fmla="*/ 21 h 82"/>
                  <a:gd name="T4" fmla="*/ 2 w 98"/>
                  <a:gd name="T5" fmla="*/ 71 h 82"/>
                  <a:gd name="T6" fmla="*/ 0 w 98"/>
                  <a:gd name="T7" fmla="*/ 76 h 82"/>
                  <a:gd name="T8" fmla="*/ 92 w 98"/>
                  <a:gd name="T9" fmla="*/ 11 h 82"/>
                  <a:gd name="T10" fmla="*/ 98 w 98"/>
                  <a:gd name="T1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82">
                    <a:moveTo>
                      <a:pt x="98" y="0"/>
                    </a:moveTo>
                    <a:cubicBezTo>
                      <a:pt x="83" y="5"/>
                      <a:pt x="68" y="12"/>
                      <a:pt x="53" y="21"/>
                    </a:cubicBezTo>
                    <a:cubicBezTo>
                      <a:pt x="34" y="33"/>
                      <a:pt x="14" y="51"/>
                      <a:pt x="2" y="71"/>
                    </a:cubicBezTo>
                    <a:cubicBezTo>
                      <a:pt x="0" y="75"/>
                      <a:pt x="0" y="76"/>
                      <a:pt x="0" y="76"/>
                    </a:cubicBezTo>
                    <a:cubicBezTo>
                      <a:pt x="35" y="82"/>
                      <a:pt x="76" y="40"/>
                      <a:pt x="92" y="11"/>
                    </a:cubicBezTo>
                    <a:cubicBezTo>
                      <a:pt x="96" y="5"/>
                      <a:pt x="98" y="0"/>
                      <a:pt x="9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9" name="Freeform 17">
                <a:extLst>
                  <a:ext uri="{FF2B5EF4-FFF2-40B4-BE49-F238E27FC236}">
                    <a16:creationId xmlns="" xmlns:a16="http://schemas.microsoft.com/office/drawing/2014/main" id="{AFAF8559-CF1B-B1F1-34BD-B98143F8C6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3702" y="1911899"/>
                <a:ext cx="301963" cy="157782"/>
              </a:xfrm>
              <a:custGeom>
                <a:avLst/>
                <a:gdLst>
                  <a:gd name="T0" fmla="*/ 0 w 171"/>
                  <a:gd name="T1" fmla="*/ 0 h 89"/>
                  <a:gd name="T2" fmla="*/ 112 w 171"/>
                  <a:gd name="T3" fmla="*/ 34 h 89"/>
                  <a:gd name="T4" fmla="*/ 171 w 171"/>
                  <a:gd name="T5" fmla="*/ 73 h 89"/>
                  <a:gd name="T6" fmla="*/ 53 w 171"/>
                  <a:gd name="T7" fmla="*/ 53 h 89"/>
                  <a:gd name="T8" fmla="*/ 0 w 171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89">
                    <a:moveTo>
                      <a:pt x="0" y="0"/>
                    </a:moveTo>
                    <a:cubicBezTo>
                      <a:pt x="0" y="0"/>
                      <a:pt x="79" y="14"/>
                      <a:pt x="112" y="34"/>
                    </a:cubicBezTo>
                    <a:cubicBezTo>
                      <a:pt x="145" y="54"/>
                      <a:pt x="171" y="73"/>
                      <a:pt x="171" y="73"/>
                    </a:cubicBezTo>
                    <a:cubicBezTo>
                      <a:pt x="138" y="89"/>
                      <a:pt x="72" y="67"/>
                      <a:pt x="53" y="53"/>
                    </a:cubicBezTo>
                    <a:cubicBezTo>
                      <a:pt x="21" y="3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0" name="Freeform 18">
                <a:extLst>
                  <a:ext uri="{FF2B5EF4-FFF2-40B4-BE49-F238E27FC236}">
                    <a16:creationId xmlns="" xmlns:a16="http://schemas.microsoft.com/office/drawing/2014/main" id="{9AEE5B36-7F0E-565B-CD75-63A37EA026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9242" y="1811245"/>
                <a:ext cx="168664" cy="193147"/>
              </a:xfrm>
              <a:custGeom>
                <a:avLst/>
                <a:gdLst>
                  <a:gd name="T0" fmla="*/ 0 w 95"/>
                  <a:gd name="T1" fmla="*/ 0 h 109"/>
                  <a:gd name="T2" fmla="*/ 46 w 95"/>
                  <a:gd name="T3" fmla="*/ 34 h 109"/>
                  <a:gd name="T4" fmla="*/ 93 w 95"/>
                  <a:gd name="T5" fmla="*/ 103 h 109"/>
                  <a:gd name="T6" fmla="*/ 95 w 95"/>
                  <a:gd name="T7" fmla="*/ 109 h 109"/>
                  <a:gd name="T8" fmla="*/ 4 w 95"/>
                  <a:gd name="T9" fmla="*/ 14 h 109"/>
                  <a:gd name="T10" fmla="*/ 0 w 95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09">
                    <a:moveTo>
                      <a:pt x="0" y="0"/>
                    </a:moveTo>
                    <a:cubicBezTo>
                      <a:pt x="16" y="9"/>
                      <a:pt x="32" y="21"/>
                      <a:pt x="46" y="34"/>
                    </a:cubicBezTo>
                    <a:cubicBezTo>
                      <a:pt x="65" y="53"/>
                      <a:pt x="84" y="78"/>
                      <a:pt x="93" y="103"/>
                    </a:cubicBezTo>
                    <a:cubicBezTo>
                      <a:pt x="95" y="107"/>
                      <a:pt x="95" y="109"/>
                      <a:pt x="95" y="109"/>
                    </a:cubicBezTo>
                    <a:cubicBezTo>
                      <a:pt x="54" y="108"/>
                      <a:pt x="17" y="51"/>
                      <a:pt x="4" y="14"/>
                    </a:cubicBezTo>
                    <a:cubicBezTo>
                      <a:pt x="1" y="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1" name="Freeform 19">
                <a:extLst>
                  <a:ext uri="{FF2B5EF4-FFF2-40B4-BE49-F238E27FC236}">
                    <a16:creationId xmlns="" xmlns:a16="http://schemas.microsoft.com/office/drawing/2014/main" id="{B7E910F6-3C49-3EA8-7CC2-0C959DCF6A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33436" y="1669810"/>
                <a:ext cx="225792" cy="201309"/>
              </a:xfrm>
              <a:custGeom>
                <a:avLst/>
                <a:gdLst>
                  <a:gd name="T0" fmla="*/ 128 w 128"/>
                  <a:gd name="T1" fmla="*/ 0 h 114"/>
                  <a:gd name="T2" fmla="*/ 40 w 128"/>
                  <a:gd name="T3" fmla="*/ 60 h 114"/>
                  <a:gd name="T4" fmla="*/ 0 w 128"/>
                  <a:gd name="T5" fmla="*/ 110 h 114"/>
                  <a:gd name="T6" fmla="*/ 96 w 128"/>
                  <a:gd name="T7" fmla="*/ 60 h 114"/>
                  <a:gd name="T8" fmla="*/ 128 w 128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14">
                    <a:moveTo>
                      <a:pt x="128" y="0"/>
                    </a:moveTo>
                    <a:cubicBezTo>
                      <a:pt x="128" y="0"/>
                      <a:pt x="63" y="34"/>
                      <a:pt x="40" y="60"/>
                    </a:cubicBezTo>
                    <a:cubicBezTo>
                      <a:pt x="18" y="86"/>
                      <a:pt x="0" y="110"/>
                      <a:pt x="0" y="110"/>
                    </a:cubicBezTo>
                    <a:cubicBezTo>
                      <a:pt x="32" y="114"/>
                      <a:pt x="83" y="77"/>
                      <a:pt x="96" y="60"/>
                    </a:cubicBezTo>
                    <a:cubicBezTo>
                      <a:pt x="118" y="32"/>
                      <a:pt x="128" y="0"/>
                      <a:pt x="12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2" name="Freeform 20">
                <a:extLst>
                  <a:ext uri="{FF2B5EF4-FFF2-40B4-BE49-F238E27FC236}">
                    <a16:creationId xmlns="" xmlns:a16="http://schemas.microsoft.com/office/drawing/2014/main" id="{2AEA0DD4-6172-4C19-DBFD-E7138ACA4D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13033" y="1661649"/>
                <a:ext cx="87052" cy="171384"/>
              </a:xfrm>
              <a:custGeom>
                <a:avLst/>
                <a:gdLst>
                  <a:gd name="T0" fmla="*/ 48 w 49"/>
                  <a:gd name="T1" fmla="*/ 0 h 97"/>
                  <a:gd name="T2" fmla="*/ 22 w 49"/>
                  <a:gd name="T3" fmla="*/ 34 h 97"/>
                  <a:gd name="T4" fmla="*/ 1 w 49"/>
                  <a:gd name="T5" fmla="*/ 93 h 97"/>
                  <a:gd name="T6" fmla="*/ 1 w 49"/>
                  <a:gd name="T7" fmla="*/ 97 h 97"/>
                  <a:gd name="T8" fmla="*/ 48 w 49"/>
                  <a:gd name="T9" fmla="*/ 11 h 97"/>
                  <a:gd name="T10" fmla="*/ 48 w 49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" h="97">
                    <a:moveTo>
                      <a:pt x="48" y="0"/>
                    </a:moveTo>
                    <a:cubicBezTo>
                      <a:pt x="39" y="9"/>
                      <a:pt x="29" y="21"/>
                      <a:pt x="22" y="34"/>
                    </a:cubicBezTo>
                    <a:cubicBezTo>
                      <a:pt x="11" y="51"/>
                      <a:pt x="2" y="73"/>
                      <a:pt x="1" y="93"/>
                    </a:cubicBezTo>
                    <a:cubicBezTo>
                      <a:pt x="0" y="96"/>
                      <a:pt x="1" y="97"/>
                      <a:pt x="1" y="97"/>
                    </a:cubicBezTo>
                    <a:cubicBezTo>
                      <a:pt x="30" y="88"/>
                      <a:pt x="46" y="39"/>
                      <a:pt x="48" y="11"/>
                    </a:cubicBezTo>
                    <a:cubicBezTo>
                      <a:pt x="49" y="4"/>
                      <a:pt x="48" y="0"/>
                      <a:pt x="4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3" name="Freeform 21">
                <a:extLst>
                  <a:ext uri="{FF2B5EF4-FFF2-40B4-BE49-F238E27FC236}">
                    <a16:creationId xmlns="" xmlns:a16="http://schemas.microsoft.com/office/drawing/2014/main" id="{36E779F9-B887-E016-41E5-F1744CCA0B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69455" y="1439937"/>
                <a:ext cx="126498" cy="233953"/>
              </a:xfrm>
              <a:custGeom>
                <a:avLst/>
                <a:gdLst>
                  <a:gd name="T0" fmla="*/ 70 w 72"/>
                  <a:gd name="T1" fmla="*/ 0 h 132"/>
                  <a:gd name="T2" fmla="*/ 18 w 72"/>
                  <a:gd name="T3" fmla="*/ 75 h 132"/>
                  <a:gd name="T4" fmla="*/ 0 w 72"/>
                  <a:gd name="T5" fmla="*/ 132 h 132"/>
                  <a:gd name="T6" fmla="*/ 62 w 72"/>
                  <a:gd name="T7" fmla="*/ 60 h 132"/>
                  <a:gd name="T8" fmla="*/ 70 w 72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32">
                    <a:moveTo>
                      <a:pt x="70" y="0"/>
                    </a:moveTo>
                    <a:cubicBezTo>
                      <a:pt x="70" y="0"/>
                      <a:pt x="29" y="39"/>
                      <a:pt x="18" y="75"/>
                    </a:cubicBezTo>
                    <a:cubicBezTo>
                      <a:pt x="7" y="111"/>
                      <a:pt x="0" y="132"/>
                      <a:pt x="0" y="132"/>
                    </a:cubicBezTo>
                    <a:cubicBezTo>
                      <a:pt x="27" y="125"/>
                      <a:pt x="57" y="78"/>
                      <a:pt x="62" y="60"/>
                    </a:cubicBezTo>
                    <a:cubicBezTo>
                      <a:pt x="72" y="3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4" name="Freeform 22">
                <a:extLst>
                  <a:ext uri="{FF2B5EF4-FFF2-40B4-BE49-F238E27FC236}">
                    <a16:creationId xmlns="" xmlns:a16="http://schemas.microsoft.com/office/drawing/2014/main" id="{FAA2DF6B-B2AE-D8FB-5C95-41868EEAE9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13688" y="1454900"/>
                <a:ext cx="57128" cy="183626"/>
              </a:xfrm>
              <a:custGeom>
                <a:avLst/>
                <a:gdLst>
                  <a:gd name="T0" fmla="*/ 24 w 32"/>
                  <a:gd name="T1" fmla="*/ 0 h 104"/>
                  <a:gd name="T2" fmla="*/ 31 w 32"/>
                  <a:gd name="T3" fmla="*/ 41 h 104"/>
                  <a:gd name="T4" fmla="*/ 22 w 32"/>
                  <a:gd name="T5" fmla="*/ 100 h 104"/>
                  <a:gd name="T6" fmla="*/ 20 w 32"/>
                  <a:gd name="T7" fmla="*/ 104 h 104"/>
                  <a:gd name="T8" fmla="*/ 19 w 32"/>
                  <a:gd name="T9" fmla="*/ 10 h 104"/>
                  <a:gd name="T10" fmla="*/ 24 w 32"/>
                  <a:gd name="T11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4">
                    <a:moveTo>
                      <a:pt x="24" y="0"/>
                    </a:moveTo>
                    <a:cubicBezTo>
                      <a:pt x="27" y="13"/>
                      <a:pt x="30" y="27"/>
                      <a:pt x="31" y="41"/>
                    </a:cubicBezTo>
                    <a:cubicBezTo>
                      <a:pt x="32" y="60"/>
                      <a:pt x="30" y="83"/>
                      <a:pt x="22" y="100"/>
                    </a:cubicBezTo>
                    <a:cubicBezTo>
                      <a:pt x="21" y="103"/>
                      <a:pt x="20" y="104"/>
                      <a:pt x="20" y="104"/>
                    </a:cubicBezTo>
                    <a:cubicBezTo>
                      <a:pt x="0" y="82"/>
                      <a:pt x="8" y="35"/>
                      <a:pt x="19" y="10"/>
                    </a:cubicBezTo>
                    <a:cubicBezTo>
                      <a:pt x="21" y="4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5" name="Freeform 23">
                <a:extLst>
                  <a:ext uri="{FF2B5EF4-FFF2-40B4-BE49-F238E27FC236}">
                    <a16:creationId xmlns="" xmlns:a16="http://schemas.microsoft.com/office/drawing/2014/main" id="{1D8E476F-D4F0-16DD-E209-F11F2BE9F6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53133" y="1226387"/>
                <a:ext cx="59849" cy="186347"/>
              </a:xfrm>
              <a:custGeom>
                <a:avLst/>
                <a:gdLst>
                  <a:gd name="T0" fmla="*/ 7 w 34"/>
                  <a:gd name="T1" fmla="*/ 0 h 105"/>
                  <a:gd name="T2" fmla="*/ 25 w 34"/>
                  <a:gd name="T3" fmla="*/ 39 h 105"/>
                  <a:gd name="T4" fmla="*/ 31 w 34"/>
                  <a:gd name="T5" fmla="*/ 100 h 105"/>
                  <a:gd name="T6" fmla="*/ 30 w 34"/>
                  <a:gd name="T7" fmla="*/ 105 h 105"/>
                  <a:gd name="T8" fmla="*/ 4 w 34"/>
                  <a:gd name="T9" fmla="*/ 10 h 105"/>
                  <a:gd name="T10" fmla="*/ 7 w 34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105">
                    <a:moveTo>
                      <a:pt x="7" y="0"/>
                    </a:moveTo>
                    <a:cubicBezTo>
                      <a:pt x="14" y="11"/>
                      <a:pt x="20" y="25"/>
                      <a:pt x="25" y="39"/>
                    </a:cubicBezTo>
                    <a:cubicBezTo>
                      <a:pt x="31" y="58"/>
                      <a:pt x="34" y="81"/>
                      <a:pt x="31" y="100"/>
                    </a:cubicBezTo>
                    <a:cubicBezTo>
                      <a:pt x="31" y="104"/>
                      <a:pt x="30" y="105"/>
                      <a:pt x="30" y="105"/>
                    </a:cubicBezTo>
                    <a:cubicBezTo>
                      <a:pt x="5" y="89"/>
                      <a:pt x="0" y="38"/>
                      <a:pt x="4" y="10"/>
                    </a:cubicBezTo>
                    <a:cubicBezTo>
                      <a:pt x="5" y="4"/>
                      <a:pt x="7" y="0"/>
                      <a:pt x="7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6" name="Freeform 24">
                <a:extLst>
                  <a:ext uri="{FF2B5EF4-FFF2-40B4-BE49-F238E27FC236}">
                    <a16:creationId xmlns="" xmlns:a16="http://schemas.microsoft.com/office/drawing/2014/main" id="{9318A6DB-33C9-7BB1-36A1-FFBAF7B3CA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34745" y="1166538"/>
                <a:ext cx="70730" cy="259797"/>
              </a:xfrm>
              <a:custGeom>
                <a:avLst/>
                <a:gdLst>
                  <a:gd name="T0" fmla="*/ 29 w 40"/>
                  <a:gd name="T1" fmla="*/ 0 h 147"/>
                  <a:gd name="T2" fmla="*/ 2 w 40"/>
                  <a:gd name="T3" fmla="*/ 87 h 147"/>
                  <a:gd name="T4" fmla="*/ 0 w 40"/>
                  <a:gd name="T5" fmla="*/ 147 h 147"/>
                  <a:gd name="T6" fmla="*/ 40 w 40"/>
                  <a:gd name="T7" fmla="*/ 59 h 147"/>
                  <a:gd name="T8" fmla="*/ 29 w 40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47">
                    <a:moveTo>
                      <a:pt x="29" y="0"/>
                    </a:moveTo>
                    <a:cubicBezTo>
                      <a:pt x="29" y="0"/>
                      <a:pt x="2" y="49"/>
                      <a:pt x="2" y="87"/>
                    </a:cubicBezTo>
                    <a:cubicBezTo>
                      <a:pt x="1" y="125"/>
                      <a:pt x="0" y="147"/>
                      <a:pt x="0" y="147"/>
                    </a:cubicBezTo>
                    <a:cubicBezTo>
                      <a:pt x="25" y="133"/>
                      <a:pt x="39" y="78"/>
                      <a:pt x="40" y="59"/>
                    </a:cubicBezTo>
                    <a:cubicBezTo>
                      <a:pt x="40" y="28"/>
                      <a:pt x="29" y="0"/>
                      <a:pt x="29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7" name="Freeform 25">
                <a:extLst>
                  <a:ext uri="{FF2B5EF4-FFF2-40B4-BE49-F238E27FC236}">
                    <a16:creationId xmlns="" xmlns:a16="http://schemas.microsoft.com/office/drawing/2014/main" id="{9C80C99C-9CBA-3593-CE44-42CFF80E24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78977" y="942107"/>
                <a:ext cx="73450" cy="229873"/>
              </a:xfrm>
              <a:custGeom>
                <a:avLst/>
                <a:gdLst>
                  <a:gd name="T0" fmla="*/ 9 w 41"/>
                  <a:gd name="T1" fmla="*/ 0 h 130"/>
                  <a:gd name="T2" fmla="*/ 10 w 41"/>
                  <a:gd name="T3" fmla="*/ 80 h 130"/>
                  <a:gd name="T4" fmla="*/ 25 w 41"/>
                  <a:gd name="T5" fmla="*/ 130 h 130"/>
                  <a:gd name="T6" fmla="*/ 33 w 41"/>
                  <a:gd name="T7" fmla="*/ 46 h 130"/>
                  <a:gd name="T8" fmla="*/ 9 w 41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0">
                    <a:moveTo>
                      <a:pt x="9" y="0"/>
                    </a:moveTo>
                    <a:cubicBezTo>
                      <a:pt x="9" y="0"/>
                      <a:pt x="0" y="49"/>
                      <a:pt x="10" y="80"/>
                    </a:cubicBezTo>
                    <a:cubicBezTo>
                      <a:pt x="20" y="111"/>
                      <a:pt x="25" y="130"/>
                      <a:pt x="25" y="130"/>
                    </a:cubicBezTo>
                    <a:cubicBezTo>
                      <a:pt x="41" y="110"/>
                      <a:pt x="38" y="61"/>
                      <a:pt x="33" y="46"/>
                    </a:cubicBezTo>
                    <a:cubicBezTo>
                      <a:pt x="25" y="19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8" name="Freeform 26">
                <a:extLst>
                  <a:ext uri="{FF2B5EF4-FFF2-40B4-BE49-F238E27FC236}">
                    <a16:creationId xmlns="" xmlns:a16="http://schemas.microsoft.com/office/drawing/2014/main" id="{062DCA0F-6017-4829-33B5-EA2DFA48C1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1446" y="1037320"/>
                <a:ext cx="97934" cy="141460"/>
              </a:xfrm>
              <a:custGeom>
                <a:avLst/>
                <a:gdLst>
                  <a:gd name="T0" fmla="*/ 0 w 55"/>
                  <a:gd name="T1" fmla="*/ 0 h 80"/>
                  <a:gd name="T2" fmla="*/ 28 w 55"/>
                  <a:gd name="T3" fmla="*/ 26 h 80"/>
                  <a:gd name="T4" fmla="*/ 54 w 55"/>
                  <a:gd name="T5" fmla="*/ 75 h 80"/>
                  <a:gd name="T6" fmla="*/ 55 w 55"/>
                  <a:gd name="T7" fmla="*/ 80 h 80"/>
                  <a:gd name="T8" fmla="*/ 1 w 55"/>
                  <a:gd name="T9" fmla="*/ 10 h 80"/>
                  <a:gd name="T10" fmla="*/ 0 w 5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80">
                    <a:moveTo>
                      <a:pt x="0" y="0"/>
                    </a:moveTo>
                    <a:cubicBezTo>
                      <a:pt x="10" y="7"/>
                      <a:pt x="20" y="16"/>
                      <a:pt x="28" y="26"/>
                    </a:cubicBezTo>
                    <a:cubicBezTo>
                      <a:pt x="39" y="40"/>
                      <a:pt x="50" y="58"/>
                      <a:pt x="54" y="75"/>
                    </a:cubicBezTo>
                    <a:cubicBezTo>
                      <a:pt x="55" y="78"/>
                      <a:pt x="55" y="80"/>
                      <a:pt x="55" y="80"/>
                    </a:cubicBezTo>
                    <a:cubicBezTo>
                      <a:pt x="28" y="75"/>
                      <a:pt x="7" y="35"/>
                      <a:pt x="1" y="10"/>
                    </a:cubicBezTo>
                    <a:cubicBezTo>
                      <a:pt x="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9" name="Freeform 27">
                <a:extLst>
                  <a:ext uri="{FF2B5EF4-FFF2-40B4-BE49-F238E27FC236}">
                    <a16:creationId xmlns="" xmlns:a16="http://schemas.microsoft.com/office/drawing/2014/main" id="{08423B83-F870-3A4E-6209-9570B9454B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41597" y="747599"/>
                <a:ext cx="110176" cy="197228"/>
              </a:xfrm>
              <a:custGeom>
                <a:avLst/>
                <a:gdLst>
                  <a:gd name="T0" fmla="*/ 0 w 62"/>
                  <a:gd name="T1" fmla="*/ 0 h 111"/>
                  <a:gd name="T2" fmla="*/ 25 w 62"/>
                  <a:gd name="T3" fmla="*/ 71 h 111"/>
                  <a:gd name="T4" fmla="*/ 53 w 62"/>
                  <a:gd name="T5" fmla="*/ 111 h 111"/>
                  <a:gd name="T6" fmla="*/ 36 w 62"/>
                  <a:gd name="T7" fmla="*/ 33 h 111"/>
                  <a:gd name="T8" fmla="*/ 0 w 6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11">
                    <a:moveTo>
                      <a:pt x="0" y="0"/>
                    </a:moveTo>
                    <a:cubicBezTo>
                      <a:pt x="0" y="0"/>
                      <a:pt x="7" y="47"/>
                      <a:pt x="25" y="71"/>
                    </a:cubicBezTo>
                    <a:cubicBezTo>
                      <a:pt x="43" y="96"/>
                      <a:pt x="53" y="111"/>
                      <a:pt x="53" y="111"/>
                    </a:cubicBezTo>
                    <a:cubicBezTo>
                      <a:pt x="62" y="89"/>
                      <a:pt x="45" y="46"/>
                      <a:pt x="36" y="33"/>
                    </a:cubicBezTo>
                    <a:cubicBezTo>
                      <a:pt x="21" y="1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30" name="Freeform 28">
                <a:extLst>
                  <a:ext uri="{FF2B5EF4-FFF2-40B4-BE49-F238E27FC236}">
                    <a16:creationId xmlns="" xmlns:a16="http://schemas.microsoft.com/office/drawing/2014/main" id="{01BF198E-AA81-A4E7-16B9-BC7EAB8442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87190" y="857775"/>
                <a:ext cx="125138" cy="104735"/>
              </a:xfrm>
              <a:custGeom>
                <a:avLst/>
                <a:gdLst>
                  <a:gd name="T0" fmla="*/ 0 w 71"/>
                  <a:gd name="T1" fmla="*/ 0 h 59"/>
                  <a:gd name="T2" fmla="*/ 32 w 71"/>
                  <a:gd name="T3" fmla="*/ 15 h 59"/>
                  <a:gd name="T4" fmla="*/ 70 w 71"/>
                  <a:gd name="T5" fmla="*/ 51 h 59"/>
                  <a:gd name="T6" fmla="*/ 71 w 71"/>
                  <a:gd name="T7" fmla="*/ 55 h 59"/>
                  <a:gd name="T8" fmla="*/ 4 w 71"/>
                  <a:gd name="T9" fmla="*/ 8 h 59"/>
                  <a:gd name="T10" fmla="*/ 0 w 71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59">
                    <a:moveTo>
                      <a:pt x="0" y="0"/>
                    </a:moveTo>
                    <a:cubicBezTo>
                      <a:pt x="11" y="3"/>
                      <a:pt x="22" y="8"/>
                      <a:pt x="32" y="15"/>
                    </a:cubicBezTo>
                    <a:cubicBezTo>
                      <a:pt x="46" y="24"/>
                      <a:pt x="61" y="37"/>
                      <a:pt x="70" y="51"/>
                    </a:cubicBezTo>
                    <a:cubicBezTo>
                      <a:pt x="71" y="54"/>
                      <a:pt x="71" y="55"/>
                      <a:pt x="71" y="55"/>
                    </a:cubicBezTo>
                    <a:cubicBezTo>
                      <a:pt x="46" y="59"/>
                      <a:pt x="16" y="29"/>
                      <a:pt x="4" y="8"/>
                    </a:cubicBezTo>
                    <a:cubicBezTo>
                      <a:pt x="1" y="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31" name="Freeform 29">
                <a:extLst>
                  <a:ext uri="{FF2B5EF4-FFF2-40B4-BE49-F238E27FC236}">
                    <a16:creationId xmlns="" xmlns:a16="http://schemas.microsoft.com/office/drawing/2014/main" id="{60103D6B-BE5F-B752-14BA-180FF122DD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47090" y="685030"/>
                <a:ext cx="174105" cy="144181"/>
              </a:xfrm>
              <a:custGeom>
                <a:avLst/>
                <a:gdLst>
                  <a:gd name="T0" fmla="*/ 0 w 98"/>
                  <a:gd name="T1" fmla="*/ 0 h 82"/>
                  <a:gd name="T2" fmla="*/ 44 w 98"/>
                  <a:gd name="T3" fmla="*/ 21 h 82"/>
                  <a:gd name="T4" fmla="*/ 96 w 98"/>
                  <a:gd name="T5" fmla="*/ 71 h 82"/>
                  <a:gd name="T6" fmla="*/ 98 w 98"/>
                  <a:gd name="T7" fmla="*/ 76 h 82"/>
                  <a:gd name="T8" fmla="*/ 5 w 98"/>
                  <a:gd name="T9" fmla="*/ 11 h 82"/>
                  <a:gd name="T10" fmla="*/ 0 w 98"/>
                  <a:gd name="T1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82">
                    <a:moveTo>
                      <a:pt x="0" y="0"/>
                    </a:moveTo>
                    <a:cubicBezTo>
                      <a:pt x="15" y="5"/>
                      <a:pt x="30" y="12"/>
                      <a:pt x="44" y="21"/>
                    </a:cubicBezTo>
                    <a:cubicBezTo>
                      <a:pt x="64" y="33"/>
                      <a:pt x="84" y="51"/>
                      <a:pt x="96" y="71"/>
                    </a:cubicBezTo>
                    <a:cubicBezTo>
                      <a:pt x="98" y="75"/>
                      <a:pt x="98" y="76"/>
                      <a:pt x="98" y="76"/>
                    </a:cubicBezTo>
                    <a:cubicBezTo>
                      <a:pt x="63" y="82"/>
                      <a:pt x="22" y="40"/>
                      <a:pt x="5" y="11"/>
                    </a:cubicBezTo>
                    <a:cubicBezTo>
                      <a:pt x="1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32" name="Freeform 30">
                <a:extLst>
                  <a:ext uri="{FF2B5EF4-FFF2-40B4-BE49-F238E27FC236}">
                    <a16:creationId xmlns="" xmlns:a16="http://schemas.microsoft.com/office/drawing/2014/main" id="{72FAD473-F437-C6D9-0D37-89D690A76A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94042" y="1918725"/>
                <a:ext cx="301963" cy="157782"/>
              </a:xfrm>
              <a:custGeom>
                <a:avLst/>
                <a:gdLst>
                  <a:gd name="T0" fmla="*/ 171 w 171"/>
                  <a:gd name="T1" fmla="*/ 0 h 89"/>
                  <a:gd name="T2" fmla="*/ 59 w 171"/>
                  <a:gd name="T3" fmla="*/ 34 h 89"/>
                  <a:gd name="T4" fmla="*/ 0 w 171"/>
                  <a:gd name="T5" fmla="*/ 73 h 89"/>
                  <a:gd name="T6" fmla="*/ 118 w 171"/>
                  <a:gd name="T7" fmla="*/ 53 h 89"/>
                  <a:gd name="T8" fmla="*/ 171 w 171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89">
                    <a:moveTo>
                      <a:pt x="171" y="0"/>
                    </a:moveTo>
                    <a:cubicBezTo>
                      <a:pt x="171" y="0"/>
                      <a:pt x="91" y="14"/>
                      <a:pt x="59" y="34"/>
                    </a:cubicBezTo>
                    <a:cubicBezTo>
                      <a:pt x="26" y="54"/>
                      <a:pt x="0" y="73"/>
                      <a:pt x="0" y="73"/>
                    </a:cubicBezTo>
                    <a:cubicBezTo>
                      <a:pt x="32" y="89"/>
                      <a:pt x="98" y="67"/>
                      <a:pt x="118" y="53"/>
                    </a:cubicBezTo>
                    <a:cubicBezTo>
                      <a:pt x="150" y="31"/>
                      <a:pt x="171" y="0"/>
                      <a:pt x="171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33" name="Freeform 31">
                <a:extLst>
                  <a:ext uri="{FF2B5EF4-FFF2-40B4-BE49-F238E27FC236}">
                    <a16:creationId xmlns="" xmlns:a16="http://schemas.microsoft.com/office/drawing/2014/main" id="{56EB2266-05E9-8FEC-A886-0F6888EEDE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1800" y="1818071"/>
                <a:ext cx="168664" cy="193147"/>
              </a:xfrm>
              <a:custGeom>
                <a:avLst/>
                <a:gdLst>
                  <a:gd name="T0" fmla="*/ 95 w 95"/>
                  <a:gd name="T1" fmla="*/ 0 h 109"/>
                  <a:gd name="T2" fmla="*/ 49 w 95"/>
                  <a:gd name="T3" fmla="*/ 34 h 109"/>
                  <a:gd name="T4" fmla="*/ 1 w 95"/>
                  <a:gd name="T5" fmla="*/ 103 h 109"/>
                  <a:gd name="T6" fmla="*/ 0 w 95"/>
                  <a:gd name="T7" fmla="*/ 109 h 109"/>
                  <a:gd name="T8" fmla="*/ 91 w 95"/>
                  <a:gd name="T9" fmla="*/ 14 h 109"/>
                  <a:gd name="T10" fmla="*/ 95 w 95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09">
                    <a:moveTo>
                      <a:pt x="95" y="0"/>
                    </a:moveTo>
                    <a:cubicBezTo>
                      <a:pt x="79" y="9"/>
                      <a:pt x="63" y="21"/>
                      <a:pt x="49" y="34"/>
                    </a:cubicBezTo>
                    <a:cubicBezTo>
                      <a:pt x="29" y="53"/>
                      <a:pt x="10" y="78"/>
                      <a:pt x="1" y="103"/>
                    </a:cubicBezTo>
                    <a:cubicBezTo>
                      <a:pt x="0" y="107"/>
                      <a:pt x="0" y="109"/>
                      <a:pt x="0" y="109"/>
                    </a:cubicBezTo>
                    <a:cubicBezTo>
                      <a:pt x="41" y="108"/>
                      <a:pt x="78" y="51"/>
                      <a:pt x="91" y="14"/>
                    </a:cubicBezTo>
                    <a:cubicBezTo>
                      <a:pt x="94" y="6"/>
                      <a:pt x="95" y="0"/>
                      <a:pt x="95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34" name="Freeform 32">
                <a:extLst>
                  <a:ext uri="{FF2B5EF4-FFF2-40B4-BE49-F238E27FC236}">
                    <a16:creationId xmlns="" xmlns:a16="http://schemas.microsoft.com/office/drawing/2014/main" id="{04A8BFDF-E8FF-282E-1BB6-586AF254C1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25481" y="2035702"/>
                <a:ext cx="656973" cy="184986"/>
              </a:xfrm>
              <a:custGeom>
                <a:avLst/>
                <a:gdLst>
                  <a:gd name="T0" fmla="*/ 372 w 372"/>
                  <a:gd name="T1" fmla="*/ 44 h 105"/>
                  <a:gd name="T2" fmla="*/ 256 w 372"/>
                  <a:gd name="T3" fmla="*/ 22 h 105"/>
                  <a:gd name="T4" fmla="*/ 135 w 372"/>
                  <a:gd name="T5" fmla="*/ 18 h 105"/>
                  <a:gd name="T6" fmla="*/ 2 w 372"/>
                  <a:gd name="T7" fmla="*/ 100 h 105"/>
                  <a:gd name="T8" fmla="*/ 95 w 372"/>
                  <a:gd name="T9" fmla="*/ 76 h 105"/>
                  <a:gd name="T10" fmla="*/ 162 w 372"/>
                  <a:gd name="T11" fmla="*/ 49 h 105"/>
                  <a:gd name="T12" fmla="*/ 309 w 372"/>
                  <a:gd name="T13" fmla="*/ 72 h 105"/>
                  <a:gd name="T14" fmla="*/ 372 w 372"/>
                  <a:gd name="T15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105">
                    <a:moveTo>
                      <a:pt x="372" y="44"/>
                    </a:moveTo>
                    <a:cubicBezTo>
                      <a:pt x="316" y="43"/>
                      <a:pt x="295" y="42"/>
                      <a:pt x="256" y="22"/>
                    </a:cubicBezTo>
                    <a:cubicBezTo>
                      <a:pt x="223" y="5"/>
                      <a:pt x="174" y="0"/>
                      <a:pt x="135" y="18"/>
                    </a:cubicBezTo>
                    <a:cubicBezTo>
                      <a:pt x="86" y="40"/>
                      <a:pt x="62" y="88"/>
                      <a:pt x="2" y="100"/>
                    </a:cubicBezTo>
                    <a:cubicBezTo>
                      <a:pt x="0" y="100"/>
                      <a:pt x="40" y="105"/>
                      <a:pt x="95" y="76"/>
                    </a:cubicBezTo>
                    <a:cubicBezTo>
                      <a:pt x="118" y="64"/>
                      <a:pt x="138" y="52"/>
                      <a:pt x="162" y="49"/>
                    </a:cubicBezTo>
                    <a:cubicBezTo>
                      <a:pt x="235" y="40"/>
                      <a:pt x="226" y="86"/>
                      <a:pt x="309" y="72"/>
                    </a:cubicBezTo>
                    <a:cubicBezTo>
                      <a:pt x="349" y="65"/>
                      <a:pt x="372" y="44"/>
                      <a:pt x="372" y="44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06" name="文本框 105">
              <a:extLst>
                <a:ext uri="{FF2B5EF4-FFF2-40B4-BE49-F238E27FC236}">
                  <a16:creationId xmlns="" xmlns:a16="http://schemas.microsoft.com/office/drawing/2014/main" id="{755986C2-5C30-7EC2-76AB-978E2E56C147}"/>
                </a:ext>
              </a:extLst>
            </p:cNvPr>
            <p:cNvSpPr txBox="1"/>
            <p:nvPr/>
          </p:nvSpPr>
          <p:spPr>
            <a:xfrm>
              <a:off x="1518311" y="3873119"/>
              <a:ext cx="132660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dirty="0">
                  <a:solidFill>
                    <a:srgbClr val="FA9744"/>
                  </a:solidFill>
                  <a:cs typeface="+mn-ea"/>
                  <a:sym typeface="+mn-lt"/>
                </a:rPr>
                <a:t>荣誉添加在这里</a:t>
              </a:r>
            </a:p>
          </p:txBody>
        </p:sp>
      </p:grpSp>
      <p:grpSp>
        <p:nvGrpSpPr>
          <p:cNvPr id="135" name="组合 134">
            <a:extLst>
              <a:ext uri="{FF2B5EF4-FFF2-40B4-BE49-F238E27FC236}">
                <a16:creationId xmlns="" xmlns:a16="http://schemas.microsoft.com/office/drawing/2014/main" id="{0697E063-E0EB-652E-C111-C3B0B0DAC152}"/>
              </a:ext>
            </a:extLst>
          </p:cNvPr>
          <p:cNvGrpSpPr/>
          <p:nvPr/>
        </p:nvGrpSpPr>
        <p:grpSpPr>
          <a:xfrm>
            <a:off x="6718757" y="2409189"/>
            <a:ext cx="1796116" cy="893345"/>
            <a:chOff x="1275294" y="3692691"/>
            <a:chExt cx="1796116" cy="893345"/>
          </a:xfrm>
          <a:solidFill>
            <a:srgbClr val="2A458C"/>
          </a:solidFill>
        </p:grpSpPr>
        <p:grpSp>
          <p:nvGrpSpPr>
            <p:cNvPr id="136" name="组合 135">
              <a:extLst>
                <a:ext uri="{FF2B5EF4-FFF2-40B4-BE49-F238E27FC236}">
                  <a16:creationId xmlns="" xmlns:a16="http://schemas.microsoft.com/office/drawing/2014/main" id="{BC954DDC-8619-3C11-0382-69CDD088DE25}"/>
                </a:ext>
              </a:extLst>
            </p:cNvPr>
            <p:cNvGrpSpPr/>
            <p:nvPr/>
          </p:nvGrpSpPr>
          <p:grpSpPr>
            <a:xfrm>
              <a:off x="1275294" y="3692691"/>
              <a:ext cx="1796116" cy="893345"/>
              <a:chOff x="6104232" y="678204"/>
              <a:chExt cx="3101243" cy="1542484"/>
            </a:xfrm>
            <a:grpFill/>
          </p:grpSpPr>
          <p:sp>
            <p:nvSpPr>
              <p:cNvPr id="138" name="Freeform 5">
                <a:extLst>
                  <a:ext uri="{FF2B5EF4-FFF2-40B4-BE49-F238E27FC236}">
                    <a16:creationId xmlns="" xmlns:a16="http://schemas.microsoft.com/office/drawing/2014/main" id="{43AC8F2F-03CC-1C8D-EA05-2AB05E3333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8612" y="2028876"/>
                <a:ext cx="656973" cy="184986"/>
              </a:xfrm>
              <a:custGeom>
                <a:avLst/>
                <a:gdLst>
                  <a:gd name="T0" fmla="*/ 0 w 372"/>
                  <a:gd name="T1" fmla="*/ 44 h 105"/>
                  <a:gd name="T2" fmla="*/ 116 w 372"/>
                  <a:gd name="T3" fmla="*/ 22 h 105"/>
                  <a:gd name="T4" fmla="*/ 237 w 372"/>
                  <a:gd name="T5" fmla="*/ 18 h 105"/>
                  <a:gd name="T6" fmla="*/ 370 w 372"/>
                  <a:gd name="T7" fmla="*/ 100 h 105"/>
                  <a:gd name="T8" fmla="*/ 277 w 372"/>
                  <a:gd name="T9" fmla="*/ 76 h 105"/>
                  <a:gd name="T10" fmla="*/ 210 w 372"/>
                  <a:gd name="T11" fmla="*/ 49 h 105"/>
                  <a:gd name="T12" fmla="*/ 63 w 372"/>
                  <a:gd name="T13" fmla="*/ 72 h 105"/>
                  <a:gd name="T14" fmla="*/ 0 w 372"/>
                  <a:gd name="T15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105">
                    <a:moveTo>
                      <a:pt x="0" y="44"/>
                    </a:moveTo>
                    <a:cubicBezTo>
                      <a:pt x="56" y="43"/>
                      <a:pt x="76" y="42"/>
                      <a:pt x="116" y="22"/>
                    </a:cubicBezTo>
                    <a:cubicBezTo>
                      <a:pt x="148" y="5"/>
                      <a:pt x="197" y="0"/>
                      <a:pt x="237" y="18"/>
                    </a:cubicBezTo>
                    <a:cubicBezTo>
                      <a:pt x="285" y="40"/>
                      <a:pt x="310" y="88"/>
                      <a:pt x="370" y="100"/>
                    </a:cubicBezTo>
                    <a:cubicBezTo>
                      <a:pt x="372" y="100"/>
                      <a:pt x="332" y="105"/>
                      <a:pt x="277" y="76"/>
                    </a:cubicBezTo>
                    <a:cubicBezTo>
                      <a:pt x="254" y="64"/>
                      <a:pt x="233" y="52"/>
                      <a:pt x="210" y="49"/>
                    </a:cubicBezTo>
                    <a:cubicBezTo>
                      <a:pt x="136" y="40"/>
                      <a:pt x="146" y="86"/>
                      <a:pt x="63" y="72"/>
                    </a:cubicBezTo>
                    <a:cubicBezTo>
                      <a:pt x="23" y="65"/>
                      <a:pt x="0" y="44"/>
                      <a:pt x="0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39" name="Freeform 6">
                <a:extLst>
                  <a:ext uri="{FF2B5EF4-FFF2-40B4-BE49-F238E27FC236}">
                    <a16:creationId xmlns="" xmlns:a16="http://schemas.microsoft.com/office/drawing/2014/main" id="{C5026A01-B4A2-0A0B-5187-B64501E786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0478" y="1662984"/>
                <a:ext cx="225792" cy="201309"/>
              </a:xfrm>
              <a:custGeom>
                <a:avLst/>
                <a:gdLst>
                  <a:gd name="T0" fmla="*/ 0 w 128"/>
                  <a:gd name="T1" fmla="*/ 0 h 114"/>
                  <a:gd name="T2" fmla="*/ 87 w 128"/>
                  <a:gd name="T3" fmla="*/ 60 h 114"/>
                  <a:gd name="T4" fmla="*/ 128 w 128"/>
                  <a:gd name="T5" fmla="*/ 110 h 114"/>
                  <a:gd name="T6" fmla="*/ 32 w 128"/>
                  <a:gd name="T7" fmla="*/ 60 h 114"/>
                  <a:gd name="T8" fmla="*/ 0 w 128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14">
                    <a:moveTo>
                      <a:pt x="0" y="0"/>
                    </a:moveTo>
                    <a:cubicBezTo>
                      <a:pt x="0" y="0"/>
                      <a:pt x="65" y="34"/>
                      <a:pt x="87" y="60"/>
                    </a:cubicBezTo>
                    <a:cubicBezTo>
                      <a:pt x="110" y="86"/>
                      <a:pt x="128" y="110"/>
                      <a:pt x="128" y="110"/>
                    </a:cubicBezTo>
                    <a:cubicBezTo>
                      <a:pt x="96" y="114"/>
                      <a:pt x="45" y="77"/>
                      <a:pt x="32" y="60"/>
                    </a:cubicBezTo>
                    <a:cubicBezTo>
                      <a:pt x="10" y="32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0" name="Freeform 7">
                <a:extLst>
                  <a:ext uri="{FF2B5EF4-FFF2-40B4-BE49-F238E27FC236}">
                    <a16:creationId xmlns="" xmlns:a16="http://schemas.microsoft.com/office/drawing/2014/main" id="{7020BC83-6512-E5A6-B2DC-A79A51BAAD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9621" y="1654823"/>
                <a:ext cx="84332" cy="171384"/>
              </a:xfrm>
              <a:custGeom>
                <a:avLst/>
                <a:gdLst>
                  <a:gd name="T0" fmla="*/ 1 w 48"/>
                  <a:gd name="T1" fmla="*/ 0 h 97"/>
                  <a:gd name="T2" fmla="*/ 27 w 48"/>
                  <a:gd name="T3" fmla="*/ 34 h 97"/>
                  <a:gd name="T4" fmla="*/ 48 w 48"/>
                  <a:gd name="T5" fmla="*/ 93 h 97"/>
                  <a:gd name="T6" fmla="*/ 48 w 48"/>
                  <a:gd name="T7" fmla="*/ 97 h 97"/>
                  <a:gd name="T8" fmla="*/ 1 w 48"/>
                  <a:gd name="T9" fmla="*/ 11 h 97"/>
                  <a:gd name="T10" fmla="*/ 1 w 48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" h="97">
                    <a:moveTo>
                      <a:pt x="1" y="0"/>
                    </a:moveTo>
                    <a:cubicBezTo>
                      <a:pt x="10" y="9"/>
                      <a:pt x="20" y="21"/>
                      <a:pt x="27" y="34"/>
                    </a:cubicBezTo>
                    <a:cubicBezTo>
                      <a:pt x="38" y="51"/>
                      <a:pt x="47" y="73"/>
                      <a:pt x="48" y="93"/>
                    </a:cubicBezTo>
                    <a:cubicBezTo>
                      <a:pt x="48" y="96"/>
                      <a:pt x="48" y="97"/>
                      <a:pt x="48" y="97"/>
                    </a:cubicBezTo>
                    <a:cubicBezTo>
                      <a:pt x="19" y="88"/>
                      <a:pt x="3" y="39"/>
                      <a:pt x="1" y="11"/>
                    </a:cubicBezTo>
                    <a:cubicBezTo>
                      <a:pt x="0" y="4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1" name="Freeform 8">
                <a:extLst>
                  <a:ext uri="{FF2B5EF4-FFF2-40B4-BE49-F238E27FC236}">
                    <a16:creationId xmlns="" xmlns:a16="http://schemas.microsoft.com/office/drawing/2014/main" id="{1297D5AD-D7E9-0C78-4F0C-772084C5B2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3753" y="1433111"/>
                <a:ext cx="126498" cy="233953"/>
              </a:xfrm>
              <a:custGeom>
                <a:avLst/>
                <a:gdLst>
                  <a:gd name="T0" fmla="*/ 2 w 72"/>
                  <a:gd name="T1" fmla="*/ 0 h 132"/>
                  <a:gd name="T2" fmla="*/ 54 w 72"/>
                  <a:gd name="T3" fmla="*/ 75 h 132"/>
                  <a:gd name="T4" fmla="*/ 72 w 72"/>
                  <a:gd name="T5" fmla="*/ 132 h 132"/>
                  <a:gd name="T6" fmla="*/ 10 w 72"/>
                  <a:gd name="T7" fmla="*/ 60 h 132"/>
                  <a:gd name="T8" fmla="*/ 2 w 72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32">
                    <a:moveTo>
                      <a:pt x="2" y="0"/>
                    </a:moveTo>
                    <a:cubicBezTo>
                      <a:pt x="2" y="0"/>
                      <a:pt x="42" y="39"/>
                      <a:pt x="54" y="75"/>
                    </a:cubicBezTo>
                    <a:cubicBezTo>
                      <a:pt x="65" y="111"/>
                      <a:pt x="72" y="132"/>
                      <a:pt x="72" y="132"/>
                    </a:cubicBezTo>
                    <a:cubicBezTo>
                      <a:pt x="45" y="125"/>
                      <a:pt x="15" y="78"/>
                      <a:pt x="10" y="60"/>
                    </a:cubicBezTo>
                    <a:cubicBezTo>
                      <a:pt x="0" y="3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2" name="Freeform 9">
                <a:extLst>
                  <a:ext uri="{FF2B5EF4-FFF2-40B4-BE49-F238E27FC236}">
                    <a16:creationId xmlns="" xmlns:a16="http://schemas.microsoft.com/office/drawing/2014/main" id="{CA803739-C0A1-FC56-1C37-EB69AA04D9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8891" y="1449434"/>
                <a:ext cx="57128" cy="182266"/>
              </a:xfrm>
              <a:custGeom>
                <a:avLst/>
                <a:gdLst>
                  <a:gd name="T0" fmla="*/ 8 w 32"/>
                  <a:gd name="T1" fmla="*/ 0 h 103"/>
                  <a:gd name="T2" fmla="*/ 1 w 32"/>
                  <a:gd name="T3" fmla="*/ 40 h 103"/>
                  <a:gd name="T4" fmla="*/ 10 w 32"/>
                  <a:gd name="T5" fmla="*/ 99 h 103"/>
                  <a:gd name="T6" fmla="*/ 12 w 32"/>
                  <a:gd name="T7" fmla="*/ 103 h 103"/>
                  <a:gd name="T8" fmla="*/ 13 w 32"/>
                  <a:gd name="T9" fmla="*/ 9 h 103"/>
                  <a:gd name="T10" fmla="*/ 8 w 32"/>
                  <a:gd name="T11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3">
                    <a:moveTo>
                      <a:pt x="8" y="0"/>
                    </a:moveTo>
                    <a:cubicBezTo>
                      <a:pt x="5" y="12"/>
                      <a:pt x="2" y="26"/>
                      <a:pt x="1" y="40"/>
                    </a:cubicBezTo>
                    <a:cubicBezTo>
                      <a:pt x="0" y="59"/>
                      <a:pt x="2" y="82"/>
                      <a:pt x="10" y="99"/>
                    </a:cubicBezTo>
                    <a:cubicBezTo>
                      <a:pt x="11" y="102"/>
                      <a:pt x="12" y="103"/>
                      <a:pt x="12" y="103"/>
                    </a:cubicBezTo>
                    <a:cubicBezTo>
                      <a:pt x="32" y="81"/>
                      <a:pt x="24" y="34"/>
                      <a:pt x="13" y="9"/>
                    </a:cubicBezTo>
                    <a:cubicBezTo>
                      <a:pt x="10" y="3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3" name="Freeform 10">
                <a:extLst>
                  <a:ext uri="{FF2B5EF4-FFF2-40B4-BE49-F238E27FC236}">
                    <a16:creationId xmlns="" xmlns:a16="http://schemas.microsoft.com/office/drawing/2014/main" id="{28AB0A5C-73DF-5AD5-8CBA-59CAAFC3F7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5365" y="1219561"/>
                <a:ext cx="61209" cy="186347"/>
              </a:xfrm>
              <a:custGeom>
                <a:avLst/>
                <a:gdLst>
                  <a:gd name="T0" fmla="*/ 28 w 35"/>
                  <a:gd name="T1" fmla="*/ 0 h 105"/>
                  <a:gd name="T2" fmla="*/ 10 w 35"/>
                  <a:gd name="T3" fmla="*/ 39 h 105"/>
                  <a:gd name="T4" fmla="*/ 3 w 35"/>
                  <a:gd name="T5" fmla="*/ 100 h 105"/>
                  <a:gd name="T6" fmla="*/ 5 w 35"/>
                  <a:gd name="T7" fmla="*/ 105 h 105"/>
                  <a:gd name="T8" fmla="*/ 30 w 35"/>
                  <a:gd name="T9" fmla="*/ 10 h 105"/>
                  <a:gd name="T10" fmla="*/ 28 w 35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105">
                    <a:moveTo>
                      <a:pt x="28" y="0"/>
                    </a:moveTo>
                    <a:cubicBezTo>
                      <a:pt x="21" y="11"/>
                      <a:pt x="15" y="25"/>
                      <a:pt x="10" y="39"/>
                    </a:cubicBezTo>
                    <a:cubicBezTo>
                      <a:pt x="4" y="58"/>
                      <a:pt x="0" y="81"/>
                      <a:pt x="3" y="100"/>
                    </a:cubicBezTo>
                    <a:cubicBezTo>
                      <a:pt x="4" y="104"/>
                      <a:pt x="5" y="105"/>
                      <a:pt x="5" y="105"/>
                    </a:cubicBezTo>
                    <a:cubicBezTo>
                      <a:pt x="30" y="89"/>
                      <a:pt x="35" y="38"/>
                      <a:pt x="30" y="10"/>
                    </a:cubicBezTo>
                    <a:cubicBezTo>
                      <a:pt x="29" y="4"/>
                      <a:pt x="28" y="0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4" name="Freeform 11">
                <a:extLst>
                  <a:ext uri="{FF2B5EF4-FFF2-40B4-BE49-F238E27FC236}">
                    <a16:creationId xmlns="" xmlns:a16="http://schemas.microsoft.com/office/drawing/2014/main" id="{0C887E92-F988-8555-53DA-34A78D12D5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232" y="1159712"/>
                <a:ext cx="70730" cy="259797"/>
              </a:xfrm>
              <a:custGeom>
                <a:avLst/>
                <a:gdLst>
                  <a:gd name="T0" fmla="*/ 10 w 40"/>
                  <a:gd name="T1" fmla="*/ 0 h 147"/>
                  <a:gd name="T2" fmla="*/ 38 w 40"/>
                  <a:gd name="T3" fmla="*/ 87 h 147"/>
                  <a:gd name="T4" fmla="*/ 40 w 40"/>
                  <a:gd name="T5" fmla="*/ 147 h 147"/>
                  <a:gd name="T6" fmla="*/ 0 w 40"/>
                  <a:gd name="T7" fmla="*/ 59 h 147"/>
                  <a:gd name="T8" fmla="*/ 10 w 40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47">
                    <a:moveTo>
                      <a:pt x="10" y="0"/>
                    </a:moveTo>
                    <a:cubicBezTo>
                      <a:pt x="10" y="0"/>
                      <a:pt x="38" y="49"/>
                      <a:pt x="38" y="87"/>
                    </a:cubicBezTo>
                    <a:cubicBezTo>
                      <a:pt x="39" y="125"/>
                      <a:pt x="40" y="147"/>
                      <a:pt x="40" y="147"/>
                    </a:cubicBezTo>
                    <a:cubicBezTo>
                      <a:pt x="15" y="133"/>
                      <a:pt x="1" y="78"/>
                      <a:pt x="0" y="59"/>
                    </a:cubicBezTo>
                    <a:cubicBezTo>
                      <a:pt x="0" y="28"/>
                      <a:pt x="10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5" name="Freeform 12">
                <a:extLst>
                  <a:ext uri="{FF2B5EF4-FFF2-40B4-BE49-F238E27FC236}">
                    <a16:creationId xmlns="" xmlns:a16="http://schemas.microsoft.com/office/drawing/2014/main" id="{C2B51565-9D2F-98C4-33D2-480B92FBA9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7279" y="935281"/>
                <a:ext cx="73450" cy="229873"/>
              </a:xfrm>
              <a:custGeom>
                <a:avLst/>
                <a:gdLst>
                  <a:gd name="T0" fmla="*/ 32 w 41"/>
                  <a:gd name="T1" fmla="*/ 0 h 130"/>
                  <a:gd name="T2" fmla="*/ 31 w 41"/>
                  <a:gd name="T3" fmla="*/ 80 h 130"/>
                  <a:gd name="T4" fmla="*/ 16 w 41"/>
                  <a:gd name="T5" fmla="*/ 130 h 130"/>
                  <a:gd name="T6" fmla="*/ 8 w 41"/>
                  <a:gd name="T7" fmla="*/ 46 h 130"/>
                  <a:gd name="T8" fmla="*/ 32 w 41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0">
                    <a:moveTo>
                      <a:pt x="32" y="0"/>
                    </a:moveTo>
                    <a:cubicBezTo>
                      <a:pt x="32" y="0"/>
                      <a:pt x="41" y="49"/>
                      <a:pt x="31" y="80"/>
                    </a:cubicBezTo>
                    <a:cubicBezTo>
                      <a:pt x="21" y="111"/>
                      <a:pt x="16" y="130"/>
                      <a:pt x="16" y="130"/>
                    </a:cubicBezTo>
                    <a:cubicBezTo>
                      <a:pt x="0" y="110"/>
                      <a:pt x="3" y="61"/>
                      <a:pt x="8" y="46"/>
                    </a:cubicBezTo>
                    <a:cubicBezTo>
                      <a:pt x="16" y="19"/>
                      <a:pt x="32" y="0"/>
                      <a:pt x="3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6" name="Freeform 13">
                <a:extLst>
                  <a:ext uri="{FF2B5EF4-FFF2-40B4-BE49-F238E27FC236}">
                    <a16:creationId xmlns="" xmlns:a16="http://schemas.microsoft.com/office/drawing/2014/main" id="{E0C79653-7316-4F26-2C9B-57BDFF71D2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0327" y="1030494"/>
                <a:ext cx="97934" cy="141460"/>
              </a:xfrm>
              <a:custGeom>
                <a:avLst/>
                <a:gdLst>
                  <a:gd name="T0" fmla="*/ 55 w 55"/>
                  <a:gd name="T1" fmla="*/ 0 h 80"/>
                  <a:gd name="T2" fmla="*/ 27 w 55"/>
                  <a:gd name="T3" fmla="*/ 26 h 80"/>
                  <a:gd name="T4" fmla="*/ 0 w 55"/>
                  <a:gd name="T5" fmla="*/ 75 h 80"/>
                  <a:gd name="T6" fmla="*/ 0 w 55"/>
                  <a:gd name="T7" fmla="*/ 80 h 80"/>
                  <a:gd name="T8" fmla="*/ 53 w 55"/>
                  <a:gd name="T9" fmla="*/ 10 h 80"/>
                  <a:gd name="T10" fmla="*/ 55 w 5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80">
                    <a:moveTo>
                      <a:pt x="55" y="0"/>
                    </a:moveTo>
                    <a:cubicBezTo>
                      <a:pt x="45" y="7"/>
                      <a:pt x="35" y="16"/>
                      <a:pt x="27" y="26"/>
                    </a:cubicBezTo>
                    <a:cubicBezTo>
                      <a:pt x="15" y="40"/>
                      <a:pt x="4" y="58"/>
                      <a:pt x="0" y="75"/>
                    </a:cubicBezTo>
                    <a:cubicBezTo>
                      <a:pt x="0" y="78"/>
                      <a:pt x="0" y="80"/>
                      <a:pt x="0" y="80"/>
                    </a:cubicBezTo>
                    <a:cubicBezTo>
                      <a:pt x="27" y="75"/>
                      <a:pt x="48" y="35"/>
                      <a:pt x="53" y="10"/>
                    </a:cubicBezTo>
                    <a:cubicBezTo>
                      <a:pt x="55" y="4"/>
                      <a:pt x="55" y="0"/>
                      <a:pt x="5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7" name="Freeform 14">
                <a:extLst>
                  <a:ext uri="{FF2B5EF4-FFF2-40B4-BE49-F238E27FC236}">
                    <a16:creationId xmlns="" xmlns:a16="http://schemas.microsoft.com/office/drawing/2014/main" id="{A59832AB-92B8-1FA1-D343-1D2D2DBA0E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7934" y="740773"/>
                <a:ext cx="110176" cy="197228"/>
              </a:xfrm>
              <a:custGeom>
                <a:avLst/>
                <a:gdLst>
                  <a:gd name="T0" fmla="*/ 62 w 62"/>
                  <a:gd name="T1" fmla="*/ 0 h 111"/>
                  <a:gd name="T2" fmla="*/ 37 w 62"/>
                  <a:gd name="T3" fmla="*/ 71 h 111"/>
                  <a:gd name="T4" fmla="*/ 8 w 62"/>
                  <a:gd name="T5" fmla="*/ 111 h 111"/>
                  <a:gd name="T6" fmla="*/ 26 w 62"/>
                  <a:gd name="T7" fmla="*/ 33 h 111"/>
                  <a:gd name="T8" fmla="*/ 62 w 6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11">
                    <a:moveTo>
                      <a:pt x="62" y="0"/>
                    </a:moveTo>
                    <a:cubicBezTo>
                      <a:pt x="62" y="0"/>
                      <a:pt x="55" y="47"/>
                      <a:pt x="37" y="71"/>
                    </a:cubicBezTo>
                    <a:cubicBezTo>
                      <a:pt x="19" y="96"/>
                      <a:pt x="8" y="111"/>
                      <a:pt x="8" y="111"/>
                    </a:cubicBezTo>
                    <a:cubicBezTo>
                      <a:pt x="0" y="89"/>
                      <a:pt x="17" y="46"/>
                      <a:pt x="26" y="33"/>
                    </a:cubicBezTo>
                    <a:cubicBezTo>
                      <a:pt x="41" y="13"/>
                      <a:pt x="62" y="0"/>
                      <a:pt x="6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8" name="Freeform 15">
                <a:extLst>
                  <a:ext uri="{FF2B5EF4-FFF2-40B4-BE49-F238E27FC236}">
                    <a16:creationId xmlns="" xmlns:a16="http://schemas.microsoft.com/office/drawing/2014/main" id="{3C1BB73D-36E3-1486-848D-095796907A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7379" y="850949"/>
                <a:ext cx="125138" cy="104735"/>
              </a:xfrm>
              <a:custGeom>
                <a:avLst/>
                <a:gdLst>
                  <a:gd name="T0" fmla="*/ 71 w 71"/>
                  <a:gd name="T1" fmla="*/ 0 h 59"/>
                  <a:gd name="T2" fmla="*/ 39 w 71"/>
                  <a:gd name="T3" fmla="*/ 15 h 59"/>
                  <a:gd name="T4" fmla="*/ 1 w 71"/>
                  <a:gd name="T5" fmla="*/ 51 h 59"/>
                  <a:gd name="T6" fmla="*/ 0 w 71"/>
                  <a:gd name="T7" fmla="*/ 55 h 59"/>
                  <a:gd name="T8" fmla="*/ 67 w 71"/>
                  <a:gd name="T9" fmla="*/ 8 h 59"/>
                  <a:gd name="T10" fmla="*/ 71 w 71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59">
                    <a:moveTo>
                      <a:pt x="71" y="0"/>
                    </a:moveTo>
                    <a:cubicBezTo>
                      <a:pt x="60" y="3"/>
                      <a:pt x="49" y="8"/>
                      <a:pt x="39" y="15"/>
                    </a:cubicBezTo>
                    <a:cubicBezTo>
                      <a:pt x="25" y="24"/>
                      <a:pt x="10" y="37"/>
                      <a:pt x="1" y="51"/>
                    </a:cubicBezTo>
                    <a:cubicBezTo>
                      <a:pt x="0" y="54"/>
                      <a:pt x="0" y="55"/>
                      <a:pt x="0" y="55"/>
                    </a:cubicBezTo>
                    <a:cubicBezTo>
                      <a:pt x="25" y="59"/>
                      <a:pt x="55" y="29"/>
                      <a:pt x="67" y="8"/>
                    </a:cubicBezTo>
                    <a:cubicBezTo>
                      <a:pt x="70" y="3"/>
                      <a:pt x="71" y="0"/>
                      <a:pt x="7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9" name="Freeform 16">
                <a:extLst>
                  <a:ext uri="{FF2B5EF4-FFF2-40B4-BE49-F238E27FC236}">
                    <a16:creationId xmlns="" xmlns:a16="http://schemas.microsoft.com/office/drawing/2014/main" id="{36F7B530-F8EF-17D9-A6F3-CEC405CCFF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9873" y="678204"/>
                <a:ext cx="172745" cy="144181"/>
              </a:xfrm>
              <a:custGeom>
                <a:avLst/>
                <a:gdLst>
                  <a:gd name="T0" fmla="*/ 98 w 98"/>
                  <a:gd name="T1" fmla="*/ 0 h 82"/>
                  <a:gd name="T2" fmla="*/ 53 w 98"/>
                  <a:gd name="T3" fmla="*/ 21 h 82"/>
                  <a:gd name="T4" fmla="*/ 2 w 98"/>
                  <a:gd name="T5" fmla="*/ 71 h 82"/>
                  <a:gd name="T6" fmla="*/ 0 w 98"/>
                  <a:gd name="T7" fmla="*/ 76 h 82"/>
                  <a:gd name="T8" fmla="*/ 92 w 98"/>
                  <a:gd name="T9" fmla="*/ 11 h 82"/>
                  <a:gd name="T10" fmla="*/ 98 w 98"/>
                  <a:gd name="T1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82">
                    <a:moveTo>
                      <a:pt x="98" y="0"/>
                    </a:moveTo>
                    <a:cubicBezTo>
                      <a:pt x="83" y="5"/>
                      <a:pt x="68" y="12"/>
                      <a:pt x="53" y="21"/>
                    </a:cubicBezTo>
                    <a:cubicBezTo>
                      <a:pt x="34" y="33"/>
                      <a:pt x="14" y="51"/>
                      <a:pt x="2" y="71"/>
                    </a:cubicBezTo>
                    <a:cubicBezTo>
                      <a:pt x="0" y="75"/>
                      <a:pt x="0" y="76"/>
                      <a:pt x="0" y="76"/>
                    </a:cubicBezTo>
                    <a:cubicBezTo>
                      <a:pt x="35" y="82"/>
                      <a:pt x="76" y="40"/>
                      <a:pt x="92" y="11"/>
                    </a:cubicBezTo>
                    <a:cubicBezTo>
                      <a:pt x="96" y="5"/>
                      <a:pt x="98" y="0"/>
                      <a:pt x="9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0" name="Freeform 17">
                <a:extLst>
                  <a:ext uri="{FF2B5EF4-FFF2-40B4-BE49-F238E27FC236}">
                    <a16:creationId xmlns="" xmlns:a16="http://schemas.microsoft.com/office/drawing/2014/main" id="{A2A4EEC7-D80C-DF97-B5E5-BD5F690900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3702" y="1911899"/>
                <a:ext cx="301963" cy="157782"/>
              </a:xfrm>
              <a:custGeom>
                <a:avLst/>
                <a:gdLst>
                  <a:gd name="T0" fmla="*/ 0 w 171"/>
                  <a:gd name="T1" fmla="*/ 0 h 89"/>
                  <a:gd name="T2" fmla="*/ 112 w 171"/>
                  <a:gd name="T3" fmla="*/ 34 h 89"/>
                  <a:gd name="T4" fmla="*/ 171 w 171"/>
                  <a:gd name="T5" fmla="*/ 73 h 89"/>
                  <a:gd name="T6" fmla="*/ 53 w 171"/>
                  <a:gd name="T7" fmla="*/ 53 h 89"/>
                  <a:gd name="T8" fmla="*/ 0 w 171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89">
                    <a:moveTo>
                      <a:pt x="0" y="0"/>
                    </a:moveTo>
                    <a:cubicBezTo>
                      <a:pt x="0" y="0"/>
                      <a:pt x="79" y="14"/>
                      <a:pt x="112" y="34"/>
                    </a:cubicBezTo>
                    <a:cubicBezTo>
                      <a:pt x="145" y="54"/>
                      <a:pt x="171" y="73"/>
                      <a:pt x="171" y="73"/>
                    </a:cubicBezTo>
                    <a:cubicBezTo>
                      <a:pt x="138" y="89"/>
                      <a:pt x="72" y="67"/>
                      <a:pt x="53" y="53"/>
                    </a:cubicBezTo>
                    <a:cubicBezTo>
                      <a:pt x="21" y="3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1" name="Freeform 18">
                <a:extLst>
                  <a:ext uri="{FF2B5EF4-FFF2-40B4-BE49-F238E27FC236}">
                    <a16:creationId xmlns="" xmlns:a16="http://schemas.microsoft.com/office/drawing/2014/main" id="{243F8438-CE61-9C66-C088-A09AD0EAE8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9242" y="1811245"/>
                <a:ext cx="168664" cy="193147"/>
              </a:xfrm>
              <a:custGeom>
                <a:avLst/>
                <a:gdLst>
                  <a:gd name="T0" fmla="*/ 0 w 95"/>
                  <a:gd name="T1" fmla="*/ 0 h 109"/>
                  <a:gd name="T2" fmla="*/ 46 w 95"/>
                  <a:gd name="T3" fmla="*/ 34 h 109"/>
                  <a:gd name="T4" fmla="*/ 93 w 95"/>
                  <a:gd name="T5" fmla="*/ 103 h 109"/>
                  <a:gd name="T6" fmla="*/ 95 w 95"/>
                  <a:gd name="T7" fmla="*/ 109 h 109"/>
                  <a:gd name="T8" fmla="*/ 4 w 95"/>
                  <a:gd name="T9" fmla="*/ 14 h 109"/>
                  <a:gd name="T10" fmla="*/ 0 w 95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09">
                    <a:moveTo>
                      <a:pt x="0" y="0"/>
                    </a:moveTo>
                    <a:cubicBezTo>
                      <a:pt x="16" y="9"/>
                      <a:pt x="32" y="21"/>
                      <a:pt x="46" y="34"/>
                    </a:cubicBezTo>
                    <a:cubicBezTo>
                      <a:pt x="65" y="53"/>
                      <a:pt x="84" y="78"/>
                      <a:pt x="93" y="103"/>
                    </a:cubicBezTo>
                    <a:cubicBezTo>
                      <a:pt x="95" y="107"/>
                      <a:pt x="95" y="109"/>
                      <a:pt x="95" y="109"/>
                    </a:cubicBezTo>
                    <a:cubicBezTo>
                      <a:pt x="54" y="108"/>
                      <a:pt x="17" y="51"/>
                      <a:pt x="4" y="14"/>
                    </a:cubicBezTo>
                    <a:cubicBezTo>
                      <a:pt x="1" y="6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2" name="Freeform 19">
                <a:extLst>
                  <a:ext uri="{FF2B5EF4-FFF2-40B4-BE49-F238E27FC236}">
                    <a16:creationId xmlns="" xmlns:a16="http://schemas.microsoft.com/office/drawing/2014/main" id="{B2BB29E5-9DE8-DCC3-8927-66F50CFB68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33436" y="1669810"/>
                <a:ext cx="225792" cy="201309"/>
              </a:xfrm>
              <a:custGeom>
                <a:avLst/>
                <a:gdLst>
                  <a:gd name="T0" fmla="*/ 128 w 128"/>
                  <a:gd name="T1" fmla="*/ 0 h 114"/>
                  <a:gd name="T2" fmla="*/ 40 w 128"/>
                  <a:gd name="T3" fmla="*/ 60 h 114"/>
                  <a:gd name="T4" fmla="*/ 0 w 128"/>
                  <a:gd name="T5" fmla="*/ 110 h 114"/>
                  <a:gd name="T6" fmla="*/ 96 w 128"/>
                  <a:gd name="T7" fmla="*/ 60 h 114"/>
                  <a:gd name="T8" fmla="*/ 128 w 128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14">
                    <a:moveTo>
                      <a:pt x="128" y="0"/>
                    </a:moveTo>
                    <a:cubicBezTo>
                      <a:pt x="128" y="0"/>
                      <a:pt x="63" y="34"/>
                      <a:pt x="40" y="60"/>
                    </a:cubicBezTo>
                    <a:cubicBezTo>
                      <a:pt x="18" y="86"/>
                      <a:pt x="0" y="110"/>
                      <a:pt x="0" y="110"/>
                    </a:cubicBezTo>
                    <a:cubicBezTo>
                      <a:pt x="32" y="114"/>
                      <a:pt x="83" y="77"/>
                      <a:pt x="96" y="60"/>
                    </a:cubicBezTo>
                    <a:cubicBezTo>
                      <a:pt x="118" y="32"/>
                      <a:pt x="128" y="0"/>
                      <a:pt x="1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3" name="Freeform 20">
                <a:extLst>
                  <a:ext uri="{FF2B5EF4-FFF2-40B4-BE49-F238E27FC236}">
                    <a16:creationId xmlns="" xmlns:a16="http://schemas.microsoft.com/office/drawing/2014/main" id="{5F966D25-D025-77A5-9090-91312A93C0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13033" y="1661649"/>
                <a:ext cx="87052" cy="171384"/>
              </a:xfrm>
              <a:custGeom>
                <a:avLst/>
                <a:gdLst>
                  <a:gd name="T0" fmla="*/ 48 w 49"/>
                  <a:gd name="T1" fmla="*/ 0 h 97"/>
                  <a:gd name="T2" fmla="*/ 22 w 49"/>
                  <a:gd name="T3" fmla="*/ 34 h 97"/>
                  <a:gd name="T4" fmla="*/ 1 w 49"/>
                  <a:gd name="T5" fmla="*/ 93 h 97"/>
                  <a:gd name="T6" fmla="*/ 1 w 49"/>
                  <a:gd name="T7" fmla="*/ 97 h 97"/>
                  <a:gd name="T8" fmla="*/ 48 w 49"/>
                  <a:gd name="T9" fmla="*/ 11 h 97"/>
                  <a:gd name="T10" fmla="*/ 48 w 49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" h="97">
                    <a:moveTo>
                      <a:pt x="48" y="0"/>
                    </a:moveTo>
                    <a:cubicBezTo>
                      <a:pt x="39" y="9"/>
                      <a:pt x="29" y="21"/>
                      <a:pt x="22" y="34"/>
                    </a:cubicBezTo>
                    <a:cubicBezTo>
                      <a:pt x="11" y="51"/>
                      <a:pt x="2" y="73"/>
                      <a:pt x="1" y="93"/>
                    </a:cubicBezTo>
                    <a:cubicBezTo>
                      <a:pt x="0" y="96"/>
                      <a:pt x="1" y="97"/>
                      <a:pt x="1" y="97"/>
                    </a:cubicBezTo>
                    <a:cubicBezTo>
                      <a:pt x="30" y="88"/>
                      <a:pt x="46" y="39"/>
                      <a:pt x="48" y="11"/>
                    </a:cubicBezTo>
                    <a:cubicBezTo>
                      <a:pt x="49" y="4"/>
                      <a:pt x="48" y="0"/>
                      <a:pt x="4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4" name="Freeform 21">
                <a:extLst>
                  <a:ext uri="{FF2B5EF4-FFF2-40B4-BE49-F238E27FC236}">
                    <a16:creationId xmlns="" xmlns:a16="http://schemas.microsoft.com/office/drawing/2014/main" id="{E2DCE3DF-7285-7759-826C-8FC1A1C6B9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69455" y="1439937"/>
                <a:ext cx="126498" cy="233953"/>
              </a:xfrm>
              <a:custGeom>
                <a:avLst/>
                <a:gdLst>
                  <a:gd name="T0" fmla="*/ 70 w 72"/>
                  <a:gd name="T1" fmla="*/ 0 h 132"/>
                  <a:gd name="T2" fmla="*/ 18 w 72"/>
                  <a:gd name="T3" fmla="*/ 75 h 132"/>
                  <a:gd name="T4" fmla="*/ 0 w 72"/>
                  <a:gd name="T5" fmla="*/ 132 h 132"/>
                  <a:gd name="T6" fmla="*/ 62 w 72"/>
                  <a:gd name="T7" fmla="*/ 60 h 132"/>
                  <a:gd name="T8" fmla="*/ 70 w 72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32">
                    <a:moveTo>
                      <a:pt x="70" y="0"/>
                    </a:moveTo>
                    <a:cubicBezTo>
                      <a:pt x="70" y="0"/>
                      <a:pt x="29" y="39"/>
                      <a:pt x="18" y="75"/>
                    </a:cubicBezTo>
                    <a:cubicBezTo>
                      <a:pt x="7" y="111"/>
                      <a:pt x="0" y="132"/>
                      <a:pt x="0" y="132"/>
                    </a:cubicBezTo>
                    <a:cubicBezTo>
                      <a:pt x="27" y="125"/>
                      <a:pt x="57" y="78"/>
                      <a:pt x="62" y="60"/>
                    </a:cubicBezTo>
                    <a:cubicBezTo>
                      <a:pt x="72" y="30"/>
                      <a:pt x="70" y="0"/>
                      <a:pt x="7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5" name="Freeform 22">
                <a:extLst>
                  <a:ext uri="{FF2B5EF4-FFF2-40B4-BE49-F238E27FC236}">
                    <a16:creationId xmlns="" xmlns:a16="http://schemas.microsoft.com/office/drawing/2014/main" id="{64659767-D446-D575-7EFB-ACF08E429F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13688" y="1454900"/>
                <a:ext cx="57128" cy="183626"/>
              </a:xfrm>
              <a:custGeom>
                <a:avLst/>
                <a:gdLst>
                  <a:gd name="T0" fmla="*/ 24 w 32"/>
                  <a:gd name="T1" fmla="*/ 0 h 104"/>
                  <a:gd name="T2" fmla="*/ 31 w 32"/>
                  <a:gd name="T3" fmla="*/ 41 h 104"/>
                  <a:gd name="T4" fmla="*/ 22 w 32"/>
                  <a:gd name="T5" fmla="*/ 100 h 104"/>
                  <a:gd name="T6" fmla="*/ 20 w 32"/>
                  <a:gd name="T7" fmla="*/ 104 h 104"/>
                  <a:gd name="T8" fmla="*/ 19 w 32"/>
                  <a:gd name="T9" fmla="*/ 10 h 104"/>
                  <a:gd name="T10" fmla="*/ 24 w 32"/>
                  <a:gd name="T11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4">
                    <a:moveTo>
                      <a:pt x="24" y="0"/>
                    </a:moveTo>
                    <a:cubicBezTo>
                      <a:pt x="27" y="13"/>
                      <a:pt x="30" y="27"/>
                      <a:pt x="31" y="41"/>
                    </a:cubicBezTo>
                    <a:cubicBezTo>
                      <a:pt x="32" y="60"/>
                      <a:pt x="30" y="83"/>
                      <a:pt x="22" y="100"/>
                    </a:cubicBezTo>
                    <a:cubicBezTo>
                      <a:pt x="21" y="103"/>
                      <a:pt x="20" y="104"/>
                      <a:pt x="20" y="104"/>
                    </a:cubicBezTo>
                    <a:cubicBezTo>
                      <a:pt x="0" y="82"/>
                      <a:pt x="8" y="35"/>
                      <a:pt x="19" y="10"/>
                    </a:cubicBezTo>
                    <a:cubicBezTo>
                      <a:pt x="21" y="4"/>
                      <a:pt x="24" y="0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6" name="Freeform 23">
                <a:extLst>
                  <a:ext uri="{FF2B5EF4-FFF2-40B4-BE49-F238E27FC236}">
                    <a16:creationId xmlns="" xmlns:a16="http://schemas.microsoft.com/office/drawing/2014/main" id="{26CAF786-9114-31F2-1D78-1A9D9F8DF6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53133" y="1226387"/>
                <a:ext cx="59849" cy="186347"/>
              </a:xfrm>
              <a:custGeom>
                <a:avLst/>
                <a:gdLst>
                  <a:gd name="T0" fmla="*/ 7 w 34"/>
                  <a:gd name="T1" fmla="*/ 0 h 105"/>
                  <a:gd name="T2" fmla="*/ 25 w 34"/>
                  <a:gd name="T3" fmla="*/ 39 h 105"/>
                  <a:gd name="T4" fmla="*/ 31 w 34"/>
                  <a:gd name="T5" fmla="*/ 100 h 105"/>
                  <a:gd name="T6" fmla="*/ 30 w 34"/>
                  <a:gd name="T7" fmla="*/ 105 h 105"/>
                  <a:gd name="T8" fmla="*/ 4 w 34"/>
                  <a:gd name="T9" fmla="*/ 10 h 105"/>
                  <a:gd name="T10" fmla="*/ 7 w 34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105">
                    <a:moveTo>
                      <a:pt x="7" y="0"/>
                    </a:moveTo>
                    <a:cubicBezTo>
                      <a:pt x="14" y="11"/>
                      <a:pt x="20" y="25"/>
                      <a:pt x="25" y="39"/>
                    </a:cubicBezTo>
                    <a:cubicBezTo>
                      <a:pt x="31" y="58"/>
                      <a:pt x="34" y="81"/>
                      <a:pt x="31" y="100"/>
                    </a:cubicBezTo>
                    <a:cubicBezTo>
                      <a:pt x="31" y="104"/>
                      <a:pt x="30" y="105"/>
                      <a:pt x="30" y="105"/>
                    </a:cubicBezTo>
                    <a:cubicBezTo>
                      <a:pt x="5" y="89"/>
                      <a:pt x="0" y="38"/>
                      <a:pt x="4" y="10"/>
                    </a:cubicBezTo>
                    <a:cubicBezTo>
                      <a:pt x="5" y="4"/>
                      <a:pt x="7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7" name="Freeform 24">
                <a:extLst>
                  <a:ext uri="{FF2B5EF4-FFF2-40B4-BE49-F238E27FC236}">
                    <a16:creationId xmlns="" xmlns:a16="http://schemas.microsoft.com/office/drawing/2014/main" id="{FD852936-7565-1EA7-CBF3-9B20ED449B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34745" y="1166538"/>
                <a:ext cx="70730" cy="259797"/>
              </a:xfrm>
              <a:custGeom>
                <a:avLst/>
                <a:gdLst>
                  <a:gd name="T0" fmla="*/ 29 w 40"/>
                  <a:gd name="T1" fmla="*/ 0 h 147"/>
                  <a:gd name="T2" fmla="*/ 2 w 40"/>
                  <a:gd name="T3" fmla="*/ 87 h 147"/>
                  <a:gd name="T4" fmla="*/ 0 w 40"/>
                  <a:gd name="T5" fmla="*/ 147 h 147"/>
                  <a:gd name="T6" fmla="*/ 40 w 40"/>
                  <a:gd name="T7" fmla="*/ 59 h 147"/>
                  <a:gd name="T8" fmla="*/ 29 w 40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47">
                    <a:moveTo>
                      <a:pt x="29" y="0"/>
                    </a:moveTo>
                    <a:cubicBezTo>
                      <a:pt x="29" y="0"/>
                      <a:pt x="2" y="49"/>
                      <a:pt x="2" y="87"/>
                    </a:cubicBezTo>
                    <a:cubicBezTo>
                      <a:pt x="1" y="125"/>
                      <a:pt x="0" y="147"/>
                      <a:pt x="0" y="147"/>
                    </a:cubicBezTo>
                    <a:cubicBezTo>
                      <a:pt x="25" y="133"/>
                      <a:pt x="39" y="78"/>
                      <a:pt x="40" y="59"/>
                    </a:cubicBezTo>
                    <a:cubicBezTo>
                      <a:pt x="40" y="28"/>
                      <a:pt x="29" y="0"/>
                      <a:pt x="2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8" name="Freeform 25">
                <a:extLst>
                  <a:ext uri="{FF2B5EF4-FFF2-40B4-BE49-F238E27FC236}">
                    <a16:creationId xmlns="" xmlns:a16="http://schemas.microsoft.com/office/drawing/2014/main" id="{1C9F3058-DE85-9FD5-06DA-26EA9D3A93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78977" y="942107"/>
                <a:ext cx="73450" cy="229873"/>
              </a:xfrm>
              <a:custGeom>
                <a:avLst/>
                <a:gdLst>
                  <a:gd name="T0" fmla="*/ 9 w 41"/>
                  <a:gd name="T1" fmla="*/ 0 h 130"/>
                  <a:gd name="T2" fmla="*/ 10 w 41"/>
                  <a:gd name="T3" fmla="*/ 80 h 130"/>
                  <a:gd name="T4" fmla="*/ 25 w 41"/>
                  <a:gd name="T5" fmla="*/ 130 h 130"/>
                  <a:gd name="T6" fmla="*/ 33 w 41"/>
                  <a:gd name="T7" fmla="*/ 46 h 130"/>
                  <a:gd name="T8" fmla="*/ 9 w 41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0">
                    <a:moveTo>
                      <a:pt x="9" y="0"/>
                    </a:moveTo>
                    <a:cubicBezTo>
                      <a:pt x="9" y="0"/>
                      <a:pt x="0" y="49"/>
                      <a:pt x="10" y="80"/>
                    </a:cubicBezTo>
                    <a:cubicBezTo>
                      <a:pt x="20" y="111"/>
                      <a:pt x="25" y="130"/>
                      <a:pt x="25" y="130"/>
                    </a:cubicBezTo>
                    <a:cubicBezTo>
                      <a:pt x="41" y="110"/>
                      <a:pt x="38" y="61"/>
                      <a:pt x="33" y="46"/>
                    </a:cubicBezTo>
                    <a:cubicBezTo>
                      <a:pt x="25" y="19"/>
                      <a:pt x="9" y="0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9" name="Freeform 26">
                <a:extLst>
                  <a:ext uri="{FF2B5EF4-FFF2-40B4-BE49-F238E27FC236}">
                    <a16:creationId xmlns="" xmlns:a16="http://schemas.microsoft.com/office/drawing/2014/main" id="{FC593D26-0B41-5132-7D76-F5ACEA8377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1446" y="1037320"/>
                <a:ext cx="97934" cy="141460"/>
              </a:xfrm>
              <a:custGeom>
                <a:avLst/>
                <a:gdLst>
                  <a:gd name="T0" fmla="*/ 0 w 55"/>
                  <a:gd name="T1" fmla="*/ 0 h 80"/>
                  <a:gd name="T2" fmla="*/ 28 w 55"/>
                  <a:gd name="T3" fmla="*/ 26 h 80"/>
                  <a:gd name="T4" fmla="*/ 54 w 55"/>
                  <a:gd name="T5" fmla="*/ 75 h 80"/>
                  <a:gd name="T6" fmla="*/ 55 w 55"/>
                  <a:gd name="T7" fmla="*/ 80 h 80"/>
                  <a:gd name="T8" fmla="*/ 1 w 55"/>
                  <a:gd name="T9" fmla="*/ 10 h 80"/>
                  <a:gd name="T10" fmla="*/ 0 w 5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80">
                    <a:moveTo>
                      <a:pt x="0" y="0"/>
                    </a:moveTo>
                    <a:cubicBezTo>
                      <a:pt x="10" y="7"/>
                      <a:pt x="20" y="16"/>
                      <a:pt x="28" y="26"/>
                    </a:cubicBezTo>
                    <a:cubicBezTo>
                      <a:pt x="39" y="40"/>
                      <a:pt x="50" y="58"/>
                      <a:pt x="54" y="75"/>
                    </a:cubicBezTo>
                    <a:cubicBezTo>
                      <a:pt x="55" y="78"/>
                      <a:pt x="55" y="80"/>
                      <a:pt x="55" y="80"/>
                    </a:cubicBezTo>
                    <a:cubicBezTo>
                      <a:pt x="28" y="75"/>
                      <a:pt x="7" y="35"/>
                      <a:pt x="1" y="10"/>
                    </a:cubicBezTo>
                    <a:cubicBezTo>
                      <a:pt x="0" y="4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0" name="Freeform 27">
                <a:extLst>
                  <a:ext uri="{FF2B5EF4-FFF2-40B4-BE49-F238E27FC236}">
                    <a16:creationId xmlns="" xmlns:a16="http://schemas.microsoft.com/office/drawing/2014/main" id="{2189132B-D474-371B-2C52-815D010AA5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41597" y="747599"/>
                <a:ext cx="110176" cy="197228"/>
              </a:xfrm>
              <a:custGeom>
                <a:avLst/>
                <a:gdLst>
                  <a:gd name="T0" fmla="*/ 0 w 62"/>
                  <a:gd name="T1" fmla="*/ 0 h 111"/>
                  <a:gd name="T2" fmla="*/ 25 w 62"/>
                  <a:gd name="T3" fmla="*/ 71 h 111"/>
                  <a:gd name="T4" fmla="*/ 53 w 62"/>
                  <a:gd name="T5" fmla="*/ 111 h 111"/>
                  <a:gd name="T6" fmla="*/ 36 w 62"/>
                  <a:gd name="T7" fmla="*/ 33 h 111"/>
                  <a:gd name="T8" fmla="*/ 0 w 6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11">
                    <a:moveTo>
                      <a:pt x="0" y="0"/>
                    </a:moveTo>
                    <a:cubicBezTo>
                      <a:pt x="0" y="0"/>
                      <a:pt x="7" y="47"/>
                      <a:pt x="25" y="71"/>
                    </a:cubicBezTo>
                    <a:cubicBezTo>
                      <a:pt x="43" y="96"/>
                      <a:pt x="53" y="111"/>
                      <a:pt x="53" y="111"/>
                    </a:cubicBezTo>
                    <a:cubicBezTo>
                      <a:pt x="62" y="89"/>
                      <a:pt x="45" y="46"/>
                      <a:pt x="36" y="33"/>
                    </a:cubicBezTo>
                    <a:cubicBezTo>
                      <a:pt x="21" y="13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1" name="Freeform 28">
                <a:extLst>
                  <a:ext uri="{FF2B5EF4-FFF2-40B4-BE49-F238E27FC236}">
                    <a16:creationId xmlns="" xmlns:a16="http://schemas.microsoft.com/office/drawing/2014/main" id="{F40A0393-4E46-C3FE-1D04-E41BB9CFFF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87190" y="857775"/>
                <a:ext cx="125138" cy="104735"/>
              </a:xfrm>
              <a:custGeom>
                <a:avLst/>
                <a:gdLst>
                  <a:gd name="T0" fmla="*/ 0 w 71"/>
                  <a:gd name="T1" fmla="*/ 0 h 59"/>
                  <a:gd name="T2" fmla="*/ 32 w 71"/>
                  <a:gd name="T3" fmla="*/ 15 h 59"/>
                  <a:gd name="T4" fmla="*/ 70 w 71"/>
                  <a:gd name="T5" fmla="*/ 51 h 59"/>
                  <a:gd name="T6" fmla="*/ 71 w 71"/>
                  <a:gd name="T7" fmla="*/ 55 h 59"/>
                  <a:gd name="T8" fmla="*/ 4 w 71"/>
                  <a:gd name="T9" fmla="*/ 8 h 59"/>
                  <a:gd name="T10" fmla="*/ 0 w 71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59">
                    <a:moveTo>
                      <a:pt x="0" y="0"/>
                    </a:moveTo>
                    <a:cubicBezTo>
                      <a:pt x="11" y="3"/>
                      <a:pt x="22" y="8"/>
                      <a:pt x="32" y="15"/>
                    </a:cubicBezTo>
                    <a:cubicBezTo>
                      <a:pt x="46" y="24"/>
                      <a:pt x="61" y="37"/>
                      <a:pt x="70" y="51"/>
                    </a:cubicBezTo>
                    <a:cubicBezTo>
                      <a:pt x="71" y="54"/>
                      <a:pt x="71" y="55"/>
                      <a:pt x="71" y="55"/>
                    </a:cubicBezTo>
                    <a:cubicBezTo>
                      <a:pt x="46" y="59"/>
                      <a:pt x="16" y="29"/>
                      <a:pt x="4" y="8"/>
                    </a:cubicBezTo>
                    <a:cubicBezTo>
                      <a:pt x="1" y="3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2" name="Freeform 29">
                <a:extLst>
                  <a:ext uri="{FF2B5EF4-FFF2-40B4-BE49-F238E27FC236}">
                    <a16:creationId xmlns="" xmlns:a16="http://schemas.microsoft.com/office/drawing/2014/main" id="{692457C3-80F2-002F-2F17-3F11779AF6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47090" y="685030"/>
                <a:ext cx="174105" cy="144181"/>
              </a:xfrm>
              <a:custGeom>
                <a:avLst/>
                <a:gdLst>
                  <a:gd name="T0" fmla="*/ 0 w 98"/>
                  <a:gd name="T1" fmla="*/ 0 h 82"/>
                  <a:gd name="T2" fmla="*/ 44 w 98"/>
                  <a:gd name="T3" fmla="*/ 21 h 82"/>
                  <a:gd name="T4" fmla="*/ 96 w 98"/>
                  <a:gd name="T5" fmla="*/ 71 h 82"/>
                  <a:gd name="T6" fmla="*/ 98 w 98"/>
                  <a:gd name="T7" fmla="*/ 76 h 82"/>
                  <a:gd name="T8" fmla="*/ 5 w 98"/>
                  <a:gd name="T9" fmla="*/ 11 h 82"/>
                  <a:gd name="T10" fmla="*/ 0 w 98"/>
                  <a:gd name="T1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82">
                    <a:moveTo>
                      <a:pt x="0" y="0"/>
                    </a:moveTo>
                    <a:cubicBezTo>
                      <a:pt x="15" y="5"/>
                      <a:pt x="30" y="12"/>
                      <a:pt x="44" y="21"/>
                    </a:cubicBezTo>
                    <a:cubicBezTo>
                      <a:pt x="64" y="33"/>
                      <a:pt x="84" y="51"/>
                      <a:pt x="96" y="71"/>
                    </a:cubicBezTo>
                    <a:cubicBezTo>
                      <a:pt x="98" y="75"/>
                      <a:pt x="98" y="76"/>
                      <a:pt x="98" y="76"/>
                    </a:cubicBezTo>
                    <a:cubicBezTo>
                      <a:pt x="63" y="82"/>
                      <a:pt x="22" y="40"/>
                      <a:pt x="5" y="11"/>
                    </a:cubicBezTo>
                    <a:cubicBezTo>
                      <a:pt x="1" y="5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3" name="Freeform 30">
                <a:extLst>
                  <a:ext uri="{FF2B5EF4-FFF2-40B4-BE49-F238E27FC236}">
                    <a16:creationId xmlns="" xmlns:a16="http://schemas.microsoft.com/office/drawing/2014/main" id="{229B1C72-2B7E-604B-FF0F-88134A111B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94042" y="1918725"/>
                <a:ext cx="301963" cy="157782"/>
              </a:xfrm>
              <a:custGeom>
                <a:avLst/>
                <a:gdLst>
                  <a:gd name="T0" fmla="*/ 171 w 171"/>
                  <a:gd name="T1" fmla="*/ 0 h 89"/>
                  <a:gd name="T2" fmla="*/ 59 w 171"/>
                  <a:gd name="T3" fmla="*/ 34 h 89"/>
                  <a:gd name="T4" fmla="*/ 0 w 171"/>
                  <a:gd name="T5" fmla="*/ 73 h 89"/>
                  <a:gd name="T6" fmla="*/ 118 w 171"/>
                  <a:gd name="T7" fmla="*/ 53 h 89"/>
                  <a:gd name="T8" fmla="*/ 171 w 171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89">
                    <a:moveTo>
                      <a:pt x="171" y="0"/>
                    </a:moveTo>
                    <a:cubicBezTo>
                      <a:pt x="171" y="0"/>
                      <a:pt x="91" y="14"/>
                      <a:pt x="59" y="34"/>
                    </a:cubicBezTo>
                    <a:cubicBezTo>
                      <a:pt x="26" y="54"/>
                      <a:pt x="0" y="73"/>
                      <a:pt x="0" y="73"/>
                    </a:cubicBezTo>
                    <a:cubicBezTo>
                      <a:pt x="32" y="89"/>
                      <a:pt x="98" y="67"/>
                      <a:pt x="118" y="53"/>
                    </a:cubicBezTo>
                    <a:cubicBezTo>
                      <a:pt x="150" y="31"/>
                      <a:pt x="171" y="0"/>
                      <a:pt x="17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4" name="Freeform 31">
                <a:extLst>
                  <a:ext uri="{FF2B5EF4-FFF2-40B4-BE49-F238E27FC236}">
                    <a16:creationId xmlns="" xmlns:a16="http://schemas.microsoft.com/office/drawing/2014/main" id="{AE7AEE08-EE66-6B20-B17E-B3697568B5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1800" y="1818071"/>
                <a:ext cx="168664" cy="193147"/>
              </a:xfrm>
              <a:custGeom>
                <a:avLst/>
                <a:gdLst>
                  <a:gd name="T0" fmla="*/ 95 w 95"/>
                  <a:gd name="T1" fmla="*/ 0 h 109"/>
                  <a:gd name="T2" fmla="*/ 49 w 95"/>
                  <a:gd name="T3" fmla="*/ 34 h 109"/>
                  <a:gd name="T4" fmla="*/ 1 w 95"/>
                  <a:gd name="T5" fmla="*/ 103 h 109"/>
                  <a:gd name="T6" fmla="*/ 0 w 95"/>
                  <a:gd name="T7" fmla="*/ 109 h 109"/>
                  <a:gd name="T8" fmla="*/ 91 w 95"/>
                  <a:gd name="T9" fmla="*/ 14 h 109"/>
                  <a:gd name="T10" fmla="*/ 95 w 95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09">
                    <a:moveTo>
                      <a:pt x="95" y="0"/>
                    </a:moveTo>
                    <a:cubicBezTo>
                      <a:pt x="79" y="9"/>
                      <a:pt x="63" y="21"/>
                      <a:pt x="49" y="34"/>
                    </a:cubicBezTo>
                    <a:cubicBezTo>
                      <a:pt x="29" y="53"/>
                      <a:pt x="10" y="78"/>
                      <a:pt x="1" y="103"/>
                    </a:cubicBezTo>
                    <a:cubicBezTo>
                      <a:pt x="0" y="107"/>
                      <a:pt x="0" y="109"/>
                      <a:pt x="0" y="109"/>
                    </a:cubicBezTo>
                    <a:cubicBezTo>
                      <a:pt x="41" y="108"/>
                      <a:pt x="78" y="51"/>
                      <a:pt x="91" y="14"/>
                    </a:cubicBezTo>
                    <a:cubicBezTo>
                      <a:pt x="94" y="6"/>
                      <a:pt x="95" y="0"/>
                      <a:pt x="9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5" name="Freeform 32">
                <a:extLst>
                  <a:ext uri="{FF2B5EF4-FFF2-40B4-BE49-F238E27FC236}">
                    <a16:creationId xmlns="" xmlns:a16="http://schemas.microsoft.com/office/drawing/2014/main" id="{7BDDBFC8-0CB0-60D7-A026-F76F685B75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25481" y="2035702"/>
                <a:ext cx="656973" cy="184986"/>
              </a:xfrm>
              <a:custGeom>
                <a:avLst/>
                <a:gdLst>
                  <a:gd name="T0" fmla="*/ 372 w 372"/>
                  <a:gd name="T1" fmla="*/ 44 h 105"/>
                  <a:gd name="T2" fmla="*/ 256 w 372"/>
                  <a:gd name="T3" fmla="*/ 22 h 105"/>
                  <a:gd name="T4" fmla="*/ 135 w 372"/>
                  <a:gd name="T5" fmla="*/ 18 h 105"/>
                  <a:gd name="T6" fmla="*/ 2 w 372"/>
                  <a:gd name="T7" fmla="*/ 100 h 105"/>
                  <a:gd name="T8" fmla="*/ 95 w 372"/>
                  <a:gd name="T9" fmla="*/ 76 h 105"/>
                  <a:gd name="T10" fmla="*/ 162 w 372"/>
                  <a:gd name="T11" fmla="*/ 49 h 105"/>
                  <a:gd name="T12" fmla="*/ 309 w 372"/>
                  <a:gd name="T13" fmla="*/ 72 h 105"/>
                  <a:gd name="T14" fmla="*/ 372 w 372"/>
                  <a:gd name="T15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105">
                    <a:moveTo>
                      <a:pt x="372" y="44"/>
                    </a:moveTo>
                    <a:cubicBezTo>
                      <a:pt x="316" y="43"/>
                      <a:pt x="295" y="42"/>
                      <a:pt x="256" y="22"/>
                    </a:cubicBezTo>
                    <a:cubicBezTo>
                      <a:pt x="223" y="5"/>
                      <a:pt x="174" y="0"/>
                      <a:pt x="135" y="18"/>
                    </a:cubicBezTo>
                    <a:cubicBezTo>
                      <a:pt x="86" y="40"/>
                      <a:pt x="62" y="88"/>
                      <a:pt x="2" y="100"/>
                    </a:cubicBezTo>
                    <a:cubicBezTo>
                      <a:pt x="0" y="100"/>
                      <a:pt x="40" y="105"/>
                      <a:pt x="95" y="76"/>
                    </a:cubicBezTo>
                    <a:cubicBezTo>
                      <a:pt x="118" y="64"/>
                      <a:pt x="138" y="52"/>
                      <a:pt x="162" y="49"/>
                    </a:cubicBezTo>
                    <a:cubicBezTo>
                      <a:pt x="235" y="40"/>
                      <a:pt x="226" y="86"/>
                      <a:pt x="309" y="72"/>
                    </a:cubicBezTo>
                    <a:cubicBezTo>
                      <a:pt x="349" y="65"/>
                      <a:pt x="372" y="44"/>
                      <a:pt x="372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37" name="文本框 136">
              <a:extLst>
                <a:ext uri="{FF2B5EF4-FFF2-40B4-BE49-F238E27FC236}">
                  <a16:creationId xmlns="" xmlns:a16="http://schemas.microsoft.com/office/drawing/2014/main" id="{73FCDBE9-85CE-D916-5B5D-00071A40A759}"/>
                </a:ext>
              </a:extLst>
            </p:cNvPr>
            <p:cNvSpPr txBox="1"/>
            <p:nvPr/>
          </p:nvSpPr>
          <p:spPr>
            <a:xfrm>
              <a:off x="1482082" y="3728928"/>
              <a:ext cx="1395929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rgbClr val="2A458C"/>
                  </a:solidFill>
                  <a:cs typeface="+mn-ea"/>
                  <a:sym typeface="+mn-lt"/>
                </a:rPr>
                <a:t>中国饭店协会专业委员会委员</a:t>
              </a:r>
            </a:p>
          </p:txBody>
        </p:sp>
      </p:grpSp>
      <p:grpSp>
        <p:nvGrpSpPr>
          <p:cNvPr id="228" name="组合 227">
            <a:extLst>
              <a:ext uri="{FF2B5EF4-FFF2-40B4-BE49-F238E27FC236}">
                <a16:creationId xmlns="" xmlns:a16="http://schemas.microsoft.com/office/drawing/2014/main" id="{1EAC9EBC-9A71-B6D8-04E6-ADB5ECF91318}"/>
              </a:ext>
            </a:extLst>
          </p:cNvPr>
          <p:cNvGrpSpPr/>
          <p:nvPr/>
        </p:nvGrpSpPr>
        <p:grpSpPr>
          <a:xfrm>
            <a:off x="9019567" y="2381415"/>
            <a:ext cx="1796116" cy="893345"/>
            <a:chOff x="1275294" y="3692691"/>
            <a:chExt cx="1796116" cy="893345"/>
          </a:xfrm>
          <a:solidFill>
            <a:srgbClr val="2A458C"/>
          </a:solidFill>
        </p:grpSpPr>
        <p:grpSp>
          <p:nvGrpSpPr>
            <p:cNvPr id="229" name="组合 228">
              <a:extLst>
                <a:ext uri="{FF2B5EF4-FFF2-40B4-BE49-F238E27FC236}">
                  <a16:creationId xmlns="" xmlns:a16="http://schemas.microsoft.com/office/drawing/2014/main" id="{842B23AD-EF3C-5253-2B1F-F908E4C423B8}"/>
                </a:ext>
              </a:extLst>
            </p:cNvPr>
            <p:cNvGrpSpPr/>
            <p:nvPr/>
          </p:nvGrpSpPr>
          <p:grpSpPr>
            <a:xfrm>
              <a:off x="1275294" y="3692691"/>
              <a:ext cx="1796116" cy="893345"/>
              <a:chOff x="6104232" y="678204"/>
              <a:chExt cx="3101243" cy="1542484"/>
            </a:xfrm>
            <a:grpFill/>
          </p:grpSpPr>
          <p:sp>
            <p:nvSpPr>
              <p:cNvPr id="231" name="Freeform 5">
                <a:extLst>
                  <a:ext uri="{FF2B5EF4-FFF2-40B4-BE49-F238E27FC236}">
                    <a16:creationId xmlns="" xmlns:a16="http://schemas.microsoft.com/office/drawing/2014/main" id="{8FE2AA50-D4D0-C520-751D-42E48DFB3A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8612" y="2028876"/>
                <a:ext cx="656973" cy="184986"/>
              </a:xfrm>
              <a:custGeom>
                <a:avLst/>
                <a:gdLst>
                  <a:gd name="T0" fmla="*/ 0 w 372"/>
                  <a:gd name="T1" fmla="*/ 44 h 105"/>
                  <a:gd name="T2" fmla="*/ 116 w 372"/>
                  <a:gd name="T3" fmla="*/ 22 h 105"/>
                  <a:gd name="T4" fmla="*/ 237 w 372"/>
                  <a:gd name="T5" fmla="*/ 18 h 105"/>
                  <a:gd name="T6" fmla="*/ 370 w 372"/>
                  <a:gd name="T7" fmla="*/ 100 h 105"/>
                  <a:gd name="T8" fmla="*/ 277 w 372"/>
                  <a:gd name="T9" fmla="*/ 76 h 105"/>
                  <a:gd name="T10" fmla="*/ 210 w 372"/>
                  <a:gd name="T11" fmla="*/ 49 h 105"/>
                  <a:gd name="T12" fmla="*/ 63 w 372"/>
                  <a:gd name="T13" fmla="*/ 72 h 105"/>
                  <a:gd name="T14" fmla="*/ 0 w 372"/>
                  <a:gd name="T15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105">
                    <a:moveTo>
                      <a:pt x="0" y="44"/>
                    </a:moveTo>
                    <a:cubicBezTo>
                      <a:pt x="56" y="43"/>
                      <a:pt x="76" y="42"/>
                      <a:pt x="116" y="22"/>
                    </a:cubicBezTo>
                    <a:cubicBezTo>
                      <a:pt x="148" y="5"/>
                      <a:pt x="197" y="0"/>
                      <a:pt x="237" y="18"/>
                    </a:cubicBezTo>
                    <a:cubicBezTo>
                      <a:pt x="285" y="40"/>
                      <a:pt x="310" y="88"/>
                      <a:pt x="370" y="100"/>
                    </a:cubicBezTo>
                    <a:cubicBezTo>
                      <a:pt x="372" y="100"/>
                      <a:pt x="332" y="105"/>
                      <a:pt x="277" y="76"/>
                    </a:cubicBezTo>
                    <a:cubicBezTo>
                      <a:pt x="254" y="64"/>
                      <a:pt x="233" y="52"/>
                      <a:pt x="210" y="49"/>
                    </a:cubicBezTo>
                    <a:cubicBezTo>
                      <a:pt x="136" y="40"/>
                      <a:pt x="146" y="86"/>
                      <a:pt x="63" y="72"/>
                    </a:cubicBezTo>
                    <a:cubicBezTo>
                      <a:pt x="23" y="65"/>
                      <a:pt x="0" y="44"/>
                      <a:pt x="0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2" name="Freeform 6">
                <a:extLst>
                  <a:ext uri="{FF2B5EF4-FFF2-40B4-BE49-F238E27FC236}">
                    <a16:creationId xmlns="" xmlns:a16="http://schemas.microsoft.com/office/drawing/2014/main" id="{5FC3ABB7-C037-3E99-1DB2-203BE7C214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0478" y="1662984"/>
                <a:ext cx="225792" cy="201309"/>
              </a:xfrm>
              <a:custGeom>
                <a:avLst/>
                <a:gdLst>
                  <a:gd name="T0" fmla="*/ 0 w 128"/>
                  <a:gd name="T1" fmla="*/ 0 h 114"/>
                  <a:gd name="T2" fmla="*/ 87 w 128"/>
                  <a:gd name="T3" fmla="*/ 60 h 114"/>
                  <a:gd name="T4" fmla="*/ 128 w 128"/>
                  <a:gd name="T5" fmla="*/ 110 h 114"/>
                  <a:gd name="T6" fmla="*/ 32 w 128"/>
                  <a:gd name="T7" fmla="*/ 60 h 114"/>
                  <a:gd name="T8" fmla="*/ 0 w 128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14">
                    <a:moveTo>
                      <a:pt x="0" y="0"/>
                    </a:moveTo>
                    <a:cubicBezTo>
                      <a:pt x="0" y="0"/>
                      <a:pt x="65" y="34"/>
                      <a:pt x="87" y="60"/>
                    </a:cubicBezTo>
                    <a:cubicBezTo>
                      <a:pt x="110" y="86"/>
                      <a:pt x="128" y="110"/>
                      <a:pt x="128" y="110"/>
                    </a:cubicBezTo>
                    <a:cubicBezTo>
                      <a:pt x="96" y="114"/>
                      <a:pt x="45" y="77"/>
                      <a:pt x="32" y="60"/>
                    </a:cubicBezTo>
                    <a:cubicBezTo>
                      <a:pt x="10" y="32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3" name="Freeform 7">
                <a:extLst>
                  <a:ext uri="{FF2B5EF4-FFF2-40B4-BE49-F238E27FC236}">
                    <a16:creationId xmlns="" xmlns:a16="http://schemas.microsoft.com/office/drawing/2014/main" id="{DE020570-818C-D952-1A4E-41404699EA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9621" y="1654823"/>
                <a:ext cx="84332" cy="171384"/>
              </a:xfrm>
              <a:custGeom>
                <a:avLst/>
                <a:gdLst>
                  <a:gd name="T0" fmla="*/ 1 w 48"/>
                  <a:gd name="T1" fmla="*/ 0 h 97"/>
                  <a:gd name="T2" fmla="*/ 27 w 48"/>
                  <a:gd name="T3" fmla="*/ 34 h 97"/>
                  <a:gd name="T4" fmla="*/ 48 w 48"/>
                  <a:gd name="T5" fmla="*/ 93 h 97"/>
                  <a:gd name="T6" fmla="*/ 48 w 48"/>
                  <a:gd name="T7" fmla="*/ 97 h 97"/>
                  <a:gd name="T8" fmla="*/ 1 w 48"/>
                  <a:gd name="T9" fmla="*/ 11 h 97"/>
                  <a:gd name="T10" fmla="*/ 1 w 48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" h="97">
                    <a:moveTo>
                      <a:pt x="1" y="0"/>
                    </a:moveTo>
                    <a:cubicBezTo>
                      <a:pt x="10" y="9"/>
                      <a:pt x="20" y="21"/>
                      <a:pt x="27" y="34"/>
                    </a:cubicBezTo>
                    <a:cubicBezTo>
                      <a:pt x="38" y="51"/>
                      <a:pt x="47" y="73"/>
                      <a:pt x="48" y="93"/>
                    </a:cubicBezTo>
                    <a:cubicBezTo>
                      <a:pt x="48" y="96"/>
                      <a:pt x="48" y="97"/>
                      <a:pt x="48" y="97"/>
                    </a:cubicBezTo>
                    <a:cubicBezTo>
                      <a:pt x="19" y="88"/>
                      <a:pt x="3" y="39"/>
                      <a:pt x="1" y="11"/>
                    </a:cubicBezTo>
                    <a:cubicBezTo>
                      <a:pt x="0" y="4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4" name="Freeform 8">
                <a:extLst>
                  <a:ext uri="{FF2B5EF4-FFF2-40B4-BE49-F238E27FC236}">
                    <a16:creationId xmlns="" xmlns:a16="http://schemas.microsoft.com/office/drawing/2014/main" id="{E45BD3B7-75C2-B76A-F3DB-777E4774E1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3753" y="1433111"/>
                <a:ext cx="126498" cy="233953"/>
              </a:xfrm>
              <a:custGeom>
                <a:avLst/>
                <a:gdLst>
                  <a:gd name="T0" fmla="*/ 2 w 72"/>
                  <a:gd name="T1" fmla="*/ 0 h 132"/>
                  <a:gd name="T2" fmla="*/ 54 w 72"/>
                  <a:gd name="T3" fmla="*/ 75 h 132"/>
                  <a:gd name="T4" fmla="*/ 72 w 72"/>
                  <a:gd name="T5" fmla="*/ 132 h 132"/>
                  <a:gd name="T6" fmla="*/ 10 w 72"/>
                  <a:gd name="T7" fmla="*/ 60 h 132"/>
                  <a:gd name="T8" fmla="*/ 2 w 72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32">
                    <a:moveTo>
                      <a:pt x="2" y="0"/>
                    </a:moveTo>
                    <a:cubicBezTo>
                      <a:pt x="2" y="0"/>
                      <a:pt x="42" y="39"/>
                      <a:pt x="54" y="75"/>
                    </a:cubicBezTo>
                    <a:cubicBezTo>
                      <a:pt x="65" y="111"/>
                      <a:pt x="72" y="132"/>
                      <a:pt x="72" y="132"/>
                    </a:cubicBezTo>
                    <a:cubicBezTo>
                      <a:pt x="45" y="125"/>
                      <a:pt x="15" y="78"/>
                      <a:pt x="10" y="60"/>
                    </a:cubicBezTo>
                    <a:cubicBezTo>
                      <a:pt x="0" y="3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5" name="Freeform 9">
                <a:extLst>
                  <a:ext uri="{FF2B5EF4-FFF2-40B4-BE49-F238E27FC236}">
                    <a16:creationId xmlns="" xmlns:a16="http://schemas.microsoft.com/office/drawing/2014/main" id="{BE1A2E33-13A2-C0A1-0F16-13151C7E5E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8891" y="1449434"/>
                <a:ext cx="57128" cy="182266"/>
              </a:xfrm>
              <a:custGeom>
                <a:avLst/>
                <a:gdLst>
                  <a:gd name="T0" fmla="*/ 8 w 32"/>
                  <a:gd name="T1" fmla="*/ 0 h 103"/>
                  <a:gd name="T2" fmla="*/ 1 w 32"/>
                  <a:gd name="T3" fmla="*/ 40 h 103"/>
                  <a:gd name="T4" fmla="*/ 10 w 32"/>
                  <a:gd name="T5" fmla="*/ 99 h 103"/>
                  <a:gd name="T6" fmla="*/ 12 w 32"/>
                  <a:gd name="T7" fmla="*/ 103 h 103"/>
                  <a:gd name="T8" fmla="*/ 13 w 32"/>
                  <a:gd name="T9" fmla="*/ 9 h 103"/>
                  <a:gd name="T10" fmla="*/ 8 w 32"/>
                  <a:gd name="T11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3">
                    <a:moveTo>
                      <a:pt x="8" y="0"/>
                    </a:moveTo>
                    <a:cubicBezTo>
                      <a:pt x="5" y="12"/>
                      <a:pt x="2" y="26"/>
                      <a:pt x="1" y="40"/>
                    </a:cubicBezTo>
                    <a:cubicBezTo>
                      <a:pt x="0" y="59"/>
                      <a:pt x="2" y="82"/>
                      <a:pt x="10" y="99"/>
                    </a:cubicBezTo>
                    <a:cubicBezTo>
                      <a:pt x="11" y="102"/>
                      <a:pt x="12" y="103"/>
                      <a:pt x="12" y="103"/>
                    </a:cubicBezTo>
                    <a:cubicBezTo>
                      <a:pt x="32" y="81"/>
                      <a:pt x="24" y="34"/>
                      <a:pt x="13" y="9"/>
                    </a:cubicBezTo>
                    <a:cubicBezTo>
                      <a:pt x="10" y="3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6" name="Freeform 10">
                <a:extLst>
                  <a:ext uri="{FF2B5EF4-FFF2-40B4-BE49-F238E27FC236}">
                    <a16:creationId xmlns="" xmlns:a16="http://schemas.microsoft.com/office/drawing/2014/main" id="{0E778DD1-F76B-BDDB-E5B3-6B9526925B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5365" y="1219561"/>
                <a:ext cx="61209" cy="186347"/>
              </a:xfrm>
              <a:custGeom>
                <a:avLst/>
                <a:gdLst>
                  <a:gd name="T0" fmla="*/ 28 w 35"/>
                  <a:gd name="T1" fmla="*/ 0 h 105"/>
                  <a:gd name="T2" fmla="*/ 10 w 35"/>
                  <a:gd name="T3" fmla="*/ 39 h 105"/>
                  <a:gd name="T4" fmla="*/ 3 w 35"/>
                  <a:gd name="T5" fmla="*/ 100 h 105"/>
                  <a:gd name="T6" fmla="*/ 5 w 35"/>
                  <a:gd name="T7" fmla="*/ 105 h 105"/>
                  <a:gd name="T8" fmla="*/ 30 w 35"/>
                  <a:gd name="T9" fmla="*/ 10 h 105"/>
                  <a:gd name="T10" fmla="*/ 28 w 35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105">
                    <a:moveTo>
                      <a:pt x="28" y="0"/>
                    </a:moveTo>
                    <a:cubicBezTo>
                      <a:pt x="21" y="11"/>
                      <a:pt x="15" y="25"/>
                      <a:pt x="10" y="39"/>
                    </a:cubicBezTo>
                    <a:cubicBezTo>
                      <a:pt x="4" y="58"/>
                      <a:pt x="0" y="81"/>
                      <a:pt x="3" y="100"/>
                    </a:cubicBezTo>
                    <a:cubicBezTo>
                      <a:pt x="4" y="104"/>
                      <a:pt x="5" y="105"/>
                      <a:pt x="5" y="105"/>
                    </a:cubicBezTo>
                    <a:cubicBezTo>
                      <a:pt x="30" y="89"/>
                      <a:pt x="35" y="38"/>
                      <a:pt x="30" y="10"/>
                    </a:cubicBezTo>
                    <a:cubicBezTo>
                      <a:pt x="29" y="4"/>
                      <a:pt x="28" y="0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7" name="Freeform 11">
                <a:extLst>
                  <a:ext uri="{FF2B5EF4-FFF2-40B4-BE49-F238E27FC236}">
                    <a16:creationId xmlns="" xmlns:a16="http://schemas.microsoft.com/office/drawing/2014/main" id="{051B39FC-DE85-45E7-0E00-04963678DE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232" y="1159712"/>
                <a:ext cx="70730" cy="259797"/>
              </a:xfrm>
              <a:custGeom>
                <a:avLst/>
                <a:gdLst>
                  <a:gd name="T0" fmla="*/ 10 w 40"/>
                  <a:gd name="T1" fmla="*/ 0 h 147"/>
                  <a:gd name="T2" fmla="*/ 38 w 40"/>
                  <a:gd name="T3" fmla="*/ 87 h 147"/>
                  <a:gd name="T4" fmla="*/ 40 w 40"/>
                  <a:gd name="T5" fmla="*/ 147 h 147"/>
                  <a:gd name="T6" fmla="*/ 0 w 40"/>
                  <a:gd name="T7" fmla="*/ 59 h 147"/>
                  <a:gd name="T8" fmla="*/ 10 w 40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47">
                    <a:moveTo>
                      <a:pt x="10" y="0"/>
                    </a:moveTo>
                    <a:cubicBezTo>
                      <a:pt x="10" y="0"/>
                      <a:pt x="38" y="49"/>
                      <a:pt x="38" y="87"/>
                    </a:cubicBezTo>
                    <a:cubicBezTo>
                      <a:pt x="39" y="125"/>
                      <a:pt x="40" y="147"/>
                      <a:pt x="40" y="147"/>
                    </a:cubicBezTo>
                    <a:cubicBezTo>
                      <a:pt x="15" y="133"/>
                      <a:pt x="1" y="78"/>
                      <a:pt x="0" y="59"/>
                    </a:cubicBezTo>
                    <a:cubicBezTo>
                      <a:pt x="0" y="28"/>
                      <a:pt x="10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8" name="Freeform 12">
                <a:extLst>
                  <a:ext uri="{FF2B5EF4-FFF2-40B4-BE49-F238E27FC236}">
                    <a16:creationId xmlns="" xmlns:a16="http://schemas.microsoft.com/office/drawing/2014/main" id="{C268DD13-5024-13C5-A835-63DE686A34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7279" y="935281"/>
                <a:ext cx="73450" cy="229873"/>
              </a:xfrm>
              <a:custGeom>
                <a:avLst/>
                <a:gdLst>
                  <a:gd name="T0" fmla="*/ 32 w 41"/>
                  <a:gd name="T1" fmla="*/ 0 h 130"/>
                  <a:gd name="T2" fmla="*/ 31 w 41"/>
                  <a:gd name="T3" fmla="*/ 80 h 130"/>
                  <a:gd name="T4" fmla="*/ 16 w 41"/>
                  <a:gd name="T5" fmla="*/ 130 h 130"/>
                  <a:gd name="T6" fmla="*/ 8 w 41"/>
                  <a:gd name="T7" fmla="*/ 46 h 130"/>
                  <a:gd name="T8" fmla="*/ 32 w 41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0">
                    <a:moveTo>
                      <a:pt x="32" y="0"/>
                    </a:moveTo>
                    <a:cubicBezTo>
                      <a:pt x="32" y="0"/>
                      <a:pt x="41" y="49"/>
                      <a:pt x="31" y="80"/>
                    </a:cubicBezTo>
                    <a:cubicBezTo>
                      <a:pt x="21" y="111"/>
                      <a:pt x="16" y="130"/>
                      <a:pt x="16" y="130"/>
                    </a:cubicBezTo>
                    <a:cubicBezTo>
                      <a:pt x="0" y="110"/>
                      <a:pt x="3" y="61"/>
                      <a:pt x="8" y="46"/>
                    </a:cubicBezTo>
                    <a:cubicBezTo>
                      <a:pt x="16" y="19"/>
                      <a:pt x="32" y="0"/>
                      <a:pt x="3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9" name="Freeform 13">
                <a:extLst>
                  <a:ext uri="{FF2B5EF4-FFF2-40B4-BE49-F238E27FC236}">
                    <a16:creationId xmlns="" xmlns:a16="http://schemas.microsoft.com/office/drawing/2014/main" id="{1795C6B4-78AD-416A-22B8-1929CC01D3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0327" y="1030494"/>
                <a:ext cx="97934" cy="141460"/>
              </a:xfrm>
              <a:custGeom>
                <a:avLst/>
                <a:gdLst>
                  <a:gd name="T0" fmla="*/ 55 w 55"/>
                  <a:gd name="T1" fmla="*/ 0 h 80"/>
                  <a:gd name="T2" fmla="*/ 27 w 55"/>
                  <a:gd name="T3" fmla="*/ 26 h 80"/>
                  <a:gd name="T4" fmla="*/ 0 w 55"/>
                  <a:gd name="T5" fmla="*/ 75 h 80"/>
                  <a:gd name="T6" fmla="*/ 0 w 55"/>
                  <a:gd name="T7" fmla="*/ 80 h 80"/>
                  <a:gd name="T8" fmla="*/ 53 w 55"/>
                  <a:gd name="T9" fmla="*/ 10 h 80"/>
                  <a:gd name="T10" fmla="*/ 55 w 5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80">
                    <a:moveTo>
                      <a:pt x="55" y="0"/>
                    </a:moveTo>
                    <a:cubicBezTo>
                      <a:pt x="45" y="7"/>
                      <a:pt x="35" y="16"/>
                      <a:pt x="27" y="26"/>
                    </a:cubicBezTo>
                    <a:cubicBezTo>
                      <a:pt x="15" y="40"/>
                      <a:pt x="4" y="58"/>
                      <a:pt x="0" y="75"/>
                    </a:cubicBezTo>
                    <a:cubicBezTo>
                      <a:pt x="0" y="78"/>
                      <a:pt x="0" y="80"/>
                      <a:pt x="0" y="80"/>
                    </a:cubicBezTo>
                    <a:cubicBezTo>
                      <a:pt x="27" y="75"/>
                      <a:pt x="48" y="35"/>
                      <a:pt x="53" y="10"/>
                    </a:cubicBezTo>
                    <a:cubicBezTo>
                      <a:pt x="55" y="4"/>
                      <a:pt x="55" y="0"/>
                      <a:pt x="5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0" name="Freeform 14">
                <a:extLst>
                  <a:ext uri="{FF2B5EF4-FFF2-40B4-BE49-F238E27FC236}">
                    <a16:creationId xmlns="" xmlns:a16="http://schemas.microsoft.com/office/drawing/2014/main" id="{5AAC10E1-E76C-BE7A-A017-C6D84E4B49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7934" y="740773"/>
                <a:ext cx="110176" cy="197228"/>
              </a:xfrm>
              <a:custGeom>
                <a:avLst/>
                <a:gdLst>
                  <a:gd name="T0" fmla="*/ 62 w 62"/>
                  <a:gd name="T1" fmla="*/ 0 h 111"/>
                  <a:gd name="T2" fmla="*/ 37 w 62"/>
                  <a:gd name="T3" fmla="*/ 71 h 111"/>
                  <a:gd name="T4" fmla="*/ 8 w 62"/>
                  <a:gd name="T5" fmla="*/ 111 h 111"/>
                  <a:gd name="T6" fmla="*/ 26 w 62"/>
                  <a:gd name="T7" fmla="*/ 33 h 111"/>
                  <a:gd name="T8" fmla="*/ 62 w 6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11">
                    <a:moveTo>
                      <a:pt x="62" y="0"/>
                    </a:moveTo>
                    <a:cubicBezTo>
                      <a:pt x="62" y="0"/>
                      <a:pt x="55" y="47"/>
                      <a:pt x="37" y="71"/>
                    </a:cubicBezTo>
                    <a:cubicBezTo>
                      <a:pt x="19" y="96"/>
                      <a:pt x="8" y="111"/>
                      <a:pt x="8" y="111"/>
                    </a:cubicBezTo>
                    <a:cubicBezTo>
                      <a:pt x="0" y="89"/>
                      <a:pt x="17" y="46"/>
                      <a:pt x="26" y="33"/>
                    </a:cubicBezTo>
                    <a:cubicBezTo>
                      <a:pt x="41" y="13"/>
                      <a:pt x="62" y="0"/>
                      <a:pt x="6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1" name="Freeform 15">
                <a:extLst>
                  <a:ext uri="{FF2B5EF4-FFF2-40B4-BE49-F238E27FC236}">
                    <a16:creationId xmlns="" xmlns:a16="http://schemas.microsoft.com/office/drawing/2014/main" id="{E205911B-1A66-CB8D-C8B6-5D242142CB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7379" y="850949"/>
                <a:ext cx="125138" cy="104735"/>
              </a:xfrm>
              <a:custGeom>
                <a:avLst/>
                <a:gdLst>
                  <a:gd name="T0" fmla="*/ 71 w 71"/>
                  <a:gd name="T1" fmla="*/ 0 h 59"/>
                  <a:gd name="T2" fmla="*/ 39 w 71"/>
                  <a:gd name="T3" fmla="*/ 15 h 59"/>
                  <a:gd name="T4" fmla="*/ 1 w 71"/>
                  <a:gd name="T5" fmla="*/ 51 h 59"/>
                  <a:gd name="T6" fmla="*/ 0 w 71"/>
                  <a:gd name="T7" fmla="*/ 55 h 59"/>
                  <a:gd name="T8" fmla="*/ 67 w 71"/>
                  <a:gd name="T9" fmla="*/ 8 h 59"/>
                  <a:gd name="T10" fmla="*/ 71 w 71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59">
                    <a:moveTo>
                      <a:pt x="71" y="0"/>
                    </a:moveTo>
                    <a:cubicBezTo>
                      <a:pt x="60" y="3"/>
                      <a:pt x="49" y="8"/>
                      <a:pt x="39" y="15"/>
                    </a:cubicBezTo>
                    <a:cubicBezTo>
                      <a:pt x="25" y="24"/>
                      <a:pt x="10" y="37"/>
                      <a:pt x="1" y="51"/>
                    </a:cubicBezTo>
                    <a:cubicBezTo>
                      <a:pt x="0" y="54"/>
                      <a:pt x="0" y="55"/>
                      <a:pt x="0" y="55"/>
                    </a:cubicBezTo>
                    <a:cubicBezTo>
                      <a:pt x="25" y="59"/>
                      <a:pt x="55" y="29"/>
                      <a:pt x="67" y="8"/>
                    </a:cubicBezTo>
                    <a:cubicBezTo>
                      <a:pt x="70" y="3"/>
                      <a:pt x="71" y="0"/>
                      <a:pt x="7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2" name="Freeform 16">
                <a:extLst>
                  <a:ext uri="{FF2B5EF4-FFF2-40B4-BE49-F238E27FC236}">
                    <a16:creationId xmlns="" xmlns:a16="http://schemas.microsoft.com/office/drawing/2014/main" id="{5889F414-027D-AEE5-516C-18070DFE58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9873" y="678204"/>
                <a:ext cx="172745" cy="144181"/>
              </a:xfrm>
              <a:custGeom>
                <a:avLst/>
                <a:gdLst>
                  <a:gd name="T0" fmla="*/ 98 w 98"/>
                  <a:gd name="T1" fmla="*/ 0 h 82"/>
                  <a:gd name="T2" fmla="*/ 53 w 98"/>
                  <a:gd name="T3" fmla="*/ 21 h 82"/>
                  <a:gd name="T4" fmla="*/ 2 w 98"/>
                  <a:gd name="T5" fmla="*/ 71 h 82"/>
                  <a:gd name="T6" fmla="*/ 0 w 98"/>
                  <a:gd name="T7" fmla="*/ 76 h 82"/>
                  <a:gd name="T8" fmla="*/ 92 w 98"/>
                  <a:gd name="T9" fmla="*/ 11 h 82"/>
                  <a:gd name="T10" fmla="*/ 98 w 98"/>
                  <a:gd name="T1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82">
                    <a:moveTo>
                      <a:pt x="98" y="0"/>
                    </a:moveTo>
                    <a:cubicBezTo>
                      <a:pt x="83" y="5"/>
                      <a:pt x="68" y="12"/>
                      <a:pt x="53" y="21"/>
                    </a:cubicBezTo>
                    <a:cubicBezTo>
                      <a:pt x="34" y="33"/>
                      <a:pt x="14" y="51"/>
                      <a:pt x="2" y="71"/>
                    </a:cubicBezTo>
                    <a:cubicBezTo>
                      <a:pt x="0" y="75"/>
                      <a:pt x="0" y="76"/>
                      <a:pt x="0" y="76"/>
                    </a:cubicBezTo>
                    <a:cubicBezTo>
                      <a:pt x="35" y="82"/>
                      <a:pt x="76" y="40"/>
                      <a:pt x="92" y="11"/>
                    </a:cubicBezTo>
                    <a:cubicBezTo>
                      <a:pt x="96" y="5"/>
                      <a:pt x="98" y="0"/>
                      <a:pt x="9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3" name="Freeform 17">
                <a:extLst>
                  <a:ext uri="{FF2B5EF4-FFF2-40B4-BE49-F238E27FC236}">
                    <a16:creationId xmlns="" xmlns:a16="http://schemas.microsoft.com/office/drawing/2014/main" id="{127919AB-B833-B168-C2B1-F57D2DF1D3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3702" y="1911899"/>
                <a:ext cx="301963" cy="157782"/>
              </a:xfrm>
              <a:custGeom>
                <a:avLst/>
                <a:gdLst>
                  <a:gd name="T0" fmla="*/ 0 w 171"/>
                  <a:gd name="T1" fmla="*/ 0 h 89"/>
                  <a:gd name="T2" fmla="*/ 112 w 171"/>
                  <a:gd name="T3" fmla="*/ 34 h 89"/>
                  <a:gd name="T4" fmla="*/ 171 w 171"/>
                  <a:gd name="T5" fmla="*/ 73 h 89"/>
                  <a:gd name="T6" fmla="*/ 53 w 171"/>
                  <a:gd name="T7" fmla="*/ 53 h 89"/>
                  <a:gd name="T8" fmla="*/ 0 w 171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89">
                    <a:moveTo>
                      <a:pt x="0" y="0"/>
                    </a:moveTo>
                    <a:cubicBezTo>
                      <a:pt x="0" y="0"/>
                      <a:pt x="79" y="14"/>
                      <a:pt x="112" y="34"/>
                    </a:cubicBezTo>
                    <a:cubicBezTo>
                      <a:pt x="145" y="54"/>
                      <a:pt x="171" y="73"/>
                      <a:pt x="171" y="73"/>
                    </a:cubicBezTo>
                    <a:cubicBezTo>
                      <a:pt x="138" y="89"/>
                      <a:pt x="72" y="67"/>
                      <a:pt x="53" y="53"/>
                    </a:cubicBezTo>
                    <a:cubicBezTo>
                      <a:pt x="21" y="3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4" name="Freeform 18">
                <a:extLst>
                  <a:ext uri="{FF2B5EF4-FFF2-40B4-BE49-F238E27FC236}">
                    <a16:creationId xmlns="" xmlns:a16="http://schemas.microsoft.com/office/drawing/2014/main" id="{DFEBC6B3-148D-E57C-BE2D-F8E72E53AB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9242" y="1811245"/>
                <a:ext cx="168664" cy="193147"/>
              </a:xfrm>
              <a:custGeom>
                <a:avLst/>
                <a:gdLst>
                  <a:gd name="T0" fmla="*/ 0 w 95"/>
                  <a:gd name="T1" fmla="*/ 0 h 109"/>
                  <a:gd name="T2" fmla="*/ 46 w 95"/>
                  <a:gd name="T3" fmla="*/ 34 h 109"/>
                  <a:gd name="T4" fmla="*/ 93 w 95"/>
                  <a:gd name="T5" fmla="*/ 103 h 109"/>
                  <a:gd name="T6" fmla="*/ 95 w 95"/>
                  <a:gd name="T7" fmla="*/ 109 h 109"/>
                  <a:gd name="T8" fmla="*/ 4 w 95"/>
                  <a:gd name="T9" fmla="*/ 14 h 109"/>
                  <a:gd name="T10" fmla="*/ 0 w 95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09">
                    <a:moveTo>
                      <a:pt x="0" y="0"/>
                    </a:moveTo>
                    <a:cubicBezTo>
                      <a:pt x="16" y="9"/>
                      <a:pt x="32" y="21"/>
                      <a:pt x="46" y="34"/>
                    </a:cubicBezTo>
                    <a:cubicBezTo>
                      <a:pt x="65" y="53"/>
                      <a:pt x="84" y="78"/>
                      <a:pt x="93" y="103"/>
                    </a:cubicBezTo>
                    <a:cubicBezTo>
                      <a:pt x="95" y="107"/>
                      <a:pt x="95" y="109"/>
                      <a:pt x="95" y="109"/>
                    </a:cubicBezTo>
                    <a:cubicBezTo>
                      <a:pt x="54" y="108"/>
                      <a:pt x="17" y="51"/>
                      <a:pt x="4" y="14"/>
                    </a:cubicBezTo>
                    <a:cubicBezTo>
                      <a:pt x="1" y="6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5" name="Freeform 19">
                <a:extLst>
                  <a:ext uri="{FF2B5EF4-FFF2-40B4-BE49-F238E27FC236}">
                    <a16:creationId xmlns="" xmlns:a16="http://schemas.microsoft.com/office/drawing/2014/main" id="{1426C45F-FDA2-3A99-CD69-2F60BC0DEA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33436" y="1669810"/>
                <a:ext cx="225792" cy="201309"/>
              </a:xfrm>
              <a:custGeom>
                <a:avLst/>
                <a:gdLst>
                  <a:gd name="T0" fmla="*/ 128 w 128"/>
                  <a:gd name="T1" fmla="*/ 0 h 114"/>
                  <a:gd name="T2" fmla="*/ 40 w 128"/>
                  <a:gd name="T3" fmla="*/ 60 h 114"/>
                  <a:gd name="T4" fmla="*/ 0 w 128"/>
                  <a:gd name="T5" fmla="*/ 110 h 114"/>
                  <a:gd name="T6" fmla="*/ 96 w 128"/>
                  <a:gd name="T7" fmla="*/ 60 h 114"/>
                  <a:gd name="T8" fmla="*/ 128 w 128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14">
                    <a:moveTo>
                      <a:pt x="128" y="0"/>
                    </a:moveTo>
                    <a:cubicBezTo>
                      <a:pt x="128" y="0"/>
                      <a:pt x="63" y="34"/>
                      <a:pt x="40" y="60"/>
                    </a:cubicBezTo>
                    <a:cubicBezTo>
                      <a:pt x="18" y="86"/>
                      <a:pt x="0" y="110"/>
                      <a:pt x="0" y="110"/>
                    </a:cubicBezTo>
                    <a:cubicBezTo>
                      <a:pt x="32" y="114"/>
                      <a:pt x="83" y="77"/>
                      <a:pt x="96" y="60"/>
                    </a:cubicBezTo>
                    <a:cubicBezTo>
                      <a:pt x="118" y="32"/>
                      <a:pt x="128" y="0"/>
                      <a:pt x="1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6" name="Freeform 20">
                <a:extLst>
                  <a:ext uri="{FF2B5EF4-FFF2-40B4-BE49-F238E27FC236}">
                    <a16:creationId xmlns="" xmlns:a16="http://schemas.microsoft.com/office/drawing/2014/main" id="{AB0755D0-27B4-315E-D2A9-A987942BD4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13033" y="1661649"/>
                <a:ext cx="87052" cy="171384"/>
              </a:xfrm>
              <a:custGeom>
                <a:avLst/>
                <a:gdLst>
                  <a:gd name="T0" fmla="*/ 48 w 49"/>
                  <a:gd name="T1" fmla="*/ 0 h 97"/>
                  <a:gd name="T2" fmla="*/ 22 w 49"/>
                  <a:gd name="T3" fmla="*/ 34 h 97"/>
                  <a:gd name="T4" fmla="*/ 1 w 49"/>
                  <a:gd name="T5" fmla="*/ 93 h 97"/>
                  <a:gd name="T6" fmla="*/ 1 w 49"/>
                  <a:gd name="T7" fmla="*/ 97 h 97"/>
                  <a:gd name="T8" fmla="*/ 48 w 49"/>
                  <a:gd name="T9" fmla="*/ 11 h 97"/>
                  <a:gd name="T10" fmla="*/ 48 w 49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" h="97">
                    <a:moveTo>
                      <a:pt x="48" y="0"/>
                    </a:moveTo>
                    <a:cubicBezTo>
                      <a:pt x="39" y="9"/>
                      <a:pt x="29" y="21"/>
                      <a:pt x="22" y="34"/>
                    </a:cubicBezTo>
                    <a:cubicBezTo>
                      <a:pt x="11" y="51"/>
                      <a:pt x="2" y="73"/>
                      <a:pt x="1" y="93"/>
                    </a:cubicBezTo>
                    <a:cubicBezTo>
                      <a:pt x="0" y="96"/>
                      <a:pt x="1" y="97"/>
                      <a:pt x="1" y="97"/>
                    </a:cubicBezTo>
                    <a:cubicBezTo>
                      <a:pt x="30" y="88"/>
                      <a:pt x="46" y="39"/>
                      <a:pt x="48" y="11"/>
                    </a:cubicBezTo>
                    <a:cubicBezTo>
                      <a:pt x="49" y="4"/>
                      <a:pt x="48" y="0"/>
                      <a:pt x="4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7" name="Freeform 21">
                <a:extLst>
                  <a:ext uri="{FF2B5EF4-FFF2-40B4-BE49-F238E27FC236}">
                    <a16:creationId xmlns="" xmlns:a16="http://schemas.microsoft.com/office/drawing/2014/main" id="{152D8E79-6FA3-45B5-1C40-785A11CBDB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69455" y="1439937"/>
                <a:ext cx="126498" cy="233953"/>
              </a:xfrm>
              <a:custGeom>
                <a:avLst/>
                <a:gdLst>
                  <a:gd name="T0" fmla="*/ 70 w 72"/>
                  <a:gd name="T1" fmla="*/ 0 h 132"/>
                  <a:gd name="T2" fmla="*/ 18 w 72"/>
                  <a:gd name="T3" fmla="*/ 75 h 132"/>
                  <a:gd name="T4" fmla="*/ 0 w 72"/>
                  <a:gd name="T5" fmla="*/ 132 h 132"/>
                  <a:gd name="T6" fmla="*/ 62 w 72"/>
                  <a:gd name="T7" fmla="*/ 60 h 132"/>
                  <a:gd name="T8" fmla="*/ 70 w 72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32">
                    <a:moveTo>
                      <a:pt x="70" y="0"/>
                    </a:moveTo>
                    <a:cubicBezTo>
                      <a:pt x="70" y="0"/>
                      <a:pt x="29" y="39"/>
                      <a:pt x="18" y="75"/>
                    </a:cubicBezTo>
                    <a:cubicBezTo>
                      <a:pt x="7" y="111"/>
                      <a:pt x="0" y="132"/>
                      <a:pt x="0" y="132"/>
                    </a:cubicBezTo>
                    <a:cubicBezTo>
                      <a:pt x="27" y="125"/>
                      <a:pt x="57" y="78"/>
                      <a:pt x="62" y="60"/>
                    </a:cubicBezTo>
                    <a:cubicBezTo>
                      <a:pt x="72" y="30"/>
                      <a:pt x="70" y="0"/>
                      <a:pt x="7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8" name="Freeform 22">
                <a:extLst>
                  <a:ext uri="{FF2B5EF4-FFF2-40B4-BE49-F238E27FC236}">
                    <a16:creationId xmlns="" xmlns:a16="http://schemas.microsoft.com/office/drawing/2014/main" id="{97C52565-3DCA-4053-C3B7-12F12C1571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13688" y="1454900"/>
                <a:ext cx="57128" cy="183626"/>
              </a:xfrm>
              <a:custGeom>
                <a:avLst/>
                <a:gdLst>
                  <a:gd name="T0" fmla="*/ 24 w 32"/>
                  <a:gd name="T1" fmla="*/ 0 h 104"/>
                  <a:gd name="T2" fmla="*/ 31 w 32"/>
                  <a:gd name="T3" fmla="*/ 41 h 104"/>
                  <a:gd name="T4" fmla="*/ 22 w 32"/>
                  <a:gd name="T5" fmla="*/ 100 h 104"/>
                  <a:gd name="T6" fmla="*/ 20 w 32"/>
                  <a:gd name="T7" fmla="*/ 104 h 104"/>
                  <a:gd name="T8" fmla="*/ 19 w 32"/>
                  <a:gd name="T9" fmla="*/ 10 h 104"/>
                  <a:gd name="T10" fmla="*/ 24 w 32"/>
                  <a:gd name="T11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4">
                    <a:moveTo>
                      <a:pt x="24" y="0"/>
                    </a:moveTo>
                    <a:cubicBezTo>
                      <a:pt x="27" y="13"/>
                      <a:pt x="30" y="27"/>
                      <a:pt x="31" y="41"/>
                    </a:cubicBezTo>
                    <a:cubicBezTo>
                      <a:pt x="32" y="60"/>
                      <a:pt x="30" y="83"/>
                      <a:pt x="22" y="100"/>
                    </a:cubicBezTo>
                    <a:cubicBezTo>
                      <a:pt x="21" y="103"/>
                      <a:pt x="20" y="104"/>
                      <a:pt x="20" y="104"/>
                    </a:cubicBezTo>
                    <a:cubicBezTo>
                      <a:pt x="0" y="82"/>
                      <a:pt x="8" y="35"/>
                      <a:pt x="19" y="10"/>
                    </a:cubicBezTo>
                    <a:cubicBezTo>
                      <a:pt x="21" y="4"/>
                      <a:pt x="24" y="0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9" name="Freeform 23">
                <a:extLst>
                  <a:ext uri="{FF2B5EF4-FFF2-40B4-BE49-F238E27FC236}">
                    <a16:creationId xmlns="" xmlns:a16="http://schemas.microsoft.com/office/drawing/2014/main" id="{59C2895F-3496-FA54-23BF-52419D3B89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53133" y="1226387"/>
                <a:ext cx="59849" cy="186347"/>
              </a:xfrm>
              <a:custGeom>
                <a:avLst/>
                <a:gdLst>
                  <a:gd name="T0" fmla="*/ 7 w 34"/>
                  <a:gd name="T1" fmla="*/ 0 h 105"/>
                  <a:gd name="T2" fmla="*/ 25 w 34"/>
                  <a:gd name="T3" fmla="*/ 39 h 105"/>
                  <a:gd name="T4" fmla="*/ 31 w 34"/>
                  <a:gd name="T5" fmla="*/ 100 h 105"/>
                  <a:gd name="T6" fmla="*/ 30 w 34"/>
                  <a:gd name="T7" fmla="*/ 105 h 105"/>
                  <a:gd name="T8" fmla="*/ 4 w 34"/>
                  <a:gd name="T9" fmla="*/ 10 h 105"/>
                  <a:gd name="T10" fmla="*/ 7 w 34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105">
                    <a:moveTo>
                      <a:pt x="7" y="0"/>
                    </a:moveTo>
                    <a:cubicBezTo>
                      <a:pt x="14" y="11"/>
                      <a:pt x="20" y="25"/>
                      <a:pt x="25" y="39"/>
                    </a:cubicBezTo>
                    <a:cubicBezTo>
                      <a:pt x="31" y="58"/>
                      <a:pt x="34" y="81"/>
                      <a:pt x="31" y="100"/>
                    </a:cubicBezTo>
                    <a:cubicBezTo>
                      <a:pt x="31" y="104"/>
                      <a:pt x="30" y="105"/>
                      <a:pt x="30" y="105"/>
                    </a:cubicBezTo>
                    <a:cubicBezTo>
                      <a:pt x="5" y="89"/>
                      <a:pt x="0" y="38"/>
                      <a:pt x="4" y="10"/>
                    </a:cubicBezTo>
                    <a:cubicBezTo>
                      <a:pt x="5" y="4"/>
                      <a:pt x="7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50" name="Freeform 24">
                <a:extLst>
                  <a:ext uri="{FF2B5EF4-FFF2-40B4-BE49-F238E27FC236}">
                    <a16:creationId xmlns="" xmlns:a16="http://schemas.microsoft.com/office/drawing/2014/main" id="{1AAE11A8-B5BF-08F9-AED2-B1F48FA5C9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34745" y="1166538"/>
                <a:ext cx="70730" cy="259797"/>
              </a:xfrm>
              <a:custGeom>
                <a:avLst/>
                <a:gdLst>
                  <a:gd name="T0" fmla="*/ 29 w 40"/>
                  <a:gd name="T1" fmla="*/ 0 h 147"/>
                  <a:gd name="T2" fmla="*/ 2 w 40"/>
                  <a:gd name="T3" fmla="*/ 87 h 147"/>
                  <a:gd name="T4" fmla="*/ 0 w 40"/>
                  <a:gd name="T5" fmla="*/ 147 h 147"/>
                  <a:gd name="T6" fmla="*/ 40 w 40"/>
                  <a:gd name="T7" fmla="*/ 59 h 147"/>
                  <a:gd name="T8" fmla="*/ 29 w 40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47">
                    <a:moveTo>
                      <a:pt x="29" y="0"/>
                    </a:moveTo>
                    <a:cubicBezTo>
                      <a:pt x="29" y="0"/>
                      <a:pt x="2" y="49"/>
                      <a:pt x="2" y="87"/>
                    </a:cubicBezTo>
                    <a:cubicBezTo>
                      <a:pt x="1" y="125"/>
                      <a:pt x="0" y="147"/>
                      <a:pt x="0" y="147"/>
                    </a:cubicBezTo>
                    <a:cubicBezTo>
                      <a:pt x="25" y="133"/>
                      <a:pt x="39" y="78"/>
                      <a:pt x="40" y="59"/>
                    </a:cubicBezTo>
                    <a:cubicBezTo>
                      <a:pt x="40" y="28"/>
                      <a:pt x="29" y="0"/>
                      <a:pt x="2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51" name="Freeform 25">
                <a:extLst>
                  <a:ext uri="{FF2B5EF4-FFF2-40B4-BE49-F238E27FC236}">
                    <a16:creationId xmlns="" xmlns:a16="http://schemas.microsoft.com/office/drawing/2014/main" id="{60ACA0B7-541E-F26F-47EC-A29AB7AC70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78977" y="942107"/>
                <a:ext cx="73450" cy="229873"/>
              </a:xfrm>
              <a:custGeom>
                <a:avLst/>
                <a:gdLst>
                  <a:gd name="T0" fmla="*/ 9 w 41"/>
                  <a:gd name="T1" fmla="*/ 0 h 130"/>
                  <a:gd name="T2" fmla="*/ 10 w 41"/>
                  <a:gd name="T3" fmla="*/ 80 h 130"/>
                  <a:gd name="T4" fmla="*/ 25 w 41"/>
                  <a:gd name="T5" fmla="*/ 130 h 130"/>
                  <a:gd name="T6" fmla="*/ 33 w 41"/>
                  <a:gd name="T7" fmla="*/ 46 h 130"/>
                  <a:gd name="T8" fmla="*/ 9 w 41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0">
                    <a:moveTo>
                      <a:pt x="9" y="0"/>
                    </a:moveTo>
                    <a:cubicBezTo>
                      <a:pt x="9" y="0"/>
                      <a:pt x="0" y="49"/>
                      <a:pt x="10" y="80"/>
                    </a:cubicBezTo>
                    <a:cubicBezTo>
                      <a:pt x="20" y="111"/>
                      <a:pt x="25" y="130"/>
                      <a:pt x="25" y="130"/>
                    </a:cubicBezTo>
                    <a:cubicBezTo>
                      <a:pt x="41" y="110"/>
                      <a:pt x="38" y="61"/>
                      <a:pt x="33" y="46"/>
                    </a:cubicBezTo>
                    <a:cubicBezTo>
                      <a:pt x="25" y="19"/>
                      <a:pt x="9" y="0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52" name="Freeform 26">
                <a:extLst>
                  <a:ext uri="{FF2B5EF4-FFF2-40B4-BE49-F238E27FC236}">
                    <a16:creationId xmlns="" xmlns:a16="http://schemas.microsoft.com/office/drawing/2014/main" id="{88B481A5-3958-7975-17EE-F03CFEBBE1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1446" y="1037320"/>
                <a:ext cx="97934" cy="141460"/>
              </a:xfrm>
              <a:custGeom>
                <a:avLst/>
                <a:gdLst>
                  <a:gd name="T0" fmla="*/ 0 w 55"/>
                  <a:gd name="T1" fmla="*/ 0 h 80"/>
                  <a:gd name="T2" fmla="*/ 28 w 55"/>
                  <a:gd name="T3" fmla="*/ 26 h 80"/>
                  <a:gd name="T4" fmla="*/ 54 w 55"/>
                  <a:gd name="T5" fmla="*/ 75 h 80"/>
                  <a:gd name="T6" fmla="*/ 55 w 55"/>
                  <a:gd name="T7" fmla="*/ 80 h 80"/>
                  <a:gd name="T8" fmla="*/ 1 w 55"/>
                  <a:gd name="T9" fmla="*/ 10 h 80"/>
                  <a:gd name="T10" fmla="*/ 0 w 5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80">
                    <a:moveTo>
                      <a:pt x="0" y="0"/>
                    </a:moveTo>
                    <a:cubicBezTo>
                      <a:pt x="10" y="7"/>
                      <a:pt x="20" y="16"/>
                      <a:pt x="28" y="26"/>
                    </a:cubicBezTo>
                    <a:cubicBezTo>
                      <a:pt x="39" y="40"/>
                      <a:pt x="50" y="58"/>
                      <a:pt x="54" y="75"/>
                    </a:cubicBezTo>
                    <a:cubicBezTo>
                      <a:pt x="55" y="78"/>
                      <a:pt x="55" y="80"/>
                      <a:pt x="55" y="80"/>
                    </a:cubicBezTo>
                    <a:cubicBezTo>
                      <a:pt x="28" y="75"/>
                      <a:pt x="7" y="35"/>
                      <a:pt x="1" y="10"/>
                    </a:cubicBezTo>
                    <a:cubicBezTo>
                      <a:pt x="0" y="4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53" name="Freeform 27">
                <a:extLst>
                  <a:ext uri="{FF2B5EF4-FFF2-40B4-BE49-F238E27FC236}">
                    <a16:creationId xmlns="" xmlns:a16="http://schemas.microsoft.com/office/drawing/2014/main" id="{4C70C6E0-92F5-28A9-0CF7-0767AFF786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41597" y="747599"/>
                <a:ext cx="110176" cy="197228"/>
              </a:xfrm>
              <a:custGeom>
                <a:avLst/>
                <a:gdLst>
                  <a:gd name="T0" fmla="*/ 0 w 62"/>
                  <a:gd name="T1" fmla="*/ 0 h 111"/>
                  <a:gd name="T2" fmla="*/ 25 w 62"/>
                  <a:gd name="T3" fmla="*/ 71 h 111"/>
                  <a:gd name="T4" fmla="*/ 53 w 62"/>
                  <a:gd name="T5" fmla="*/ 111 h 111"/>
                  <a:gd name="T6" fmla="*/ 36 w 62"/>
                  <a:gd name="T7" fmla="*/ 33 h 111"/>
                  <a:gd name="T8" fmla="*/ 0 w 6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11">
                    <a:moveTo>
                      <a:pt x="0" y="0"/>
                    </a:moveTo>
                    <a:cubicBezTo>
                      <a:pt x="0" y="0"/>
                      <a:pt x="7" y="47"/>
                      <a:pt x="25" y="71"/>
                    </a:cubicBezTo>
                    <a:cubicBezTo>
                      <a:pt x="43" y="96"/>
                      <a:pt x="53" y="111"/>
                      <a:pt x="53" y="111"/>
                    </a:cubicBezTo>
                    <a:cubicBezTo>
                      <a:pt x="62" y="89"/>
                      <a:pt x="45" y="46"/>
                      <a:pt x="36" y="33"/>
                    </a:cubicBezTo>
                    <a:cubicBezTo>
                      <a:pt x="21" y="13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54" name="Freeform 28">
                <a:extLst>
                  <a:ext uri="{FF2B5EF4-FFF2-40B4-BE49-F238E27FC236}">
                    <a16:creationId xmlns="" xmlns:a16="http://schemas.microsoft.com/office/drawing/2014/main" id="{6E49FC74-979A-609D-354C-468F2468A1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87190" y="857775"/>
                <a:ext cx="125138" cy="104735"/>
              </a:xfrm>
              <a:custGeom>
                <a:avLst/>
                <a:gdLst>
                  <a:gd name="T0" fmla="*/ 0 w 71"/>
                  <a:gd name="T1" fmla="*/ 0 h 59"/>
                  <a:gd name="T2" fmla="*/ 32 w 71"/>
                  <a:gd name="T3" fmla="*/ 15 h 59"/>
                  <a:gd name="T4" fmla="*/ 70 w 71"/>
                  <a:gd name="T5" fmla="*/ 51 h 59"/>
                  <a:gd name="T6" fmla="*/ 71 w 71"/>
                  <a:gd name="T7" fmla="*/ 55 h 59"/>
                  <a:gd name="T8" fmla="*/ 4 w 71"/>
                  <a:gd name="T9" fmla="*/ 8 h 59"/>
                  <a:gd name="T10" fmla="*/ 0 w 71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59">
                    <a:moveTo>
                      <a:pt x="0" y="0"/>
                    </a:moveTo>
                    <a:cubicBezTo>
                      <a:pt x="11" y="3"/>
                      <a:pt x="22" y="8"/>
                      <a:pt x="32" y="15"/>
                    </a:cubicBezTo>
                    <a:cubicBezTo>
                      <a:pt x="46" y="24"/>
                      <a:pt x="61" y="37"/>
                      <a:pt x="70" y="51"/>
                    </a:cubicBezTo>
                    <a:cubicBezTo>
                      <a:pt x="71" y="54"/>
                      <a:pt x="71" y="55"/>
                      <a:pt x="71" y="55"/>
                    </a:cubicBezTo>
                    <a:cubicBezTo>
                      <a:pt x="46" y="59"/>
                      <a:pt x="16" y="29"/>
                      <a:pt x="4" y="8"/>
                    </a:cubicBezTo>
                    <a:cubicBezTo>
                      <a:pt x="1" y="3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55" name="Freeform 29">
                <a:extLst>
                  <a:ext uri="{FF2B5EF4-FFF2-40B4-BE49-F238E27FC236}">
                    <a16:creationId xmlns="" xmlns:a16="http://schemas.microsoft.com/office/drawing/2014/main" id="{5D04061D-643C-9B3C-B688-669C547413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47090" y="685030"/>
                <a:ext cx="174105" cy="144181"/>
              </a:xfrm>
              <a:custGeom>
                <a:avLst/>
                <a:gdLst>
                  <a:gd name="T0" fmla="*/ 0 w 98"/>
                  <a:gd name="T1" fmla="*/ 0 h 82"/>
                  <a:gd name="T2" fmla="*/ 44 w 98"/>
                  <a:gd name="T3" fmla="*/ 21 h 82"/>
                  <a:gd name="T4" fmla="*/ 96 w 98"/>
                  <a:gd name="T5" fmla="*/ 71 h 82"/>
                  <a:gd name="T6" fmla="*/ 98 w 98"/>
                  <a:gd name="T7" fmla="*/ 76 h 82"/>
                  <a:gd name="T8" fmla="*/ 5 w 98"/>
                  <a:gd name="T9" fmla="*/ 11 h 82"/>
                  <a:gd name="T10" fmla="*/ 0 w 98"/>
                  <a:gd name="T1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82">
                    <a:moveTo>
                      <a:pt x="0" y="0"/>
                    </a:moveTo>
                    <a:cubicBezTo>
                      <a:pt x="15" y="5"/>
                      <a:pt x="30" y="12"/>
                      <a:pt x="44" y="21"/>
                    </a:cubicBezTo>
                    <a:cubicBezTo>
                      <a:pt x="64" y="33"/>
                      <a:pt x="84" y="51"/>
                      <a:pt x="96" y="71"/>
                    </a:cubicBezTo>
                    <a:cubicBezTo>
                      <a:pt x="98" y="75"/>
                      <a:pt x="98" y="76"/>
                      <a:pt x="98" y="76"/>
                    </a:cubicBezTo>
                    <a:cubicBezTo>
                      <a:pt x="63" y="82"/>
                      <a:pt x="22" y="40"/>
                      <a:pt x="5" y="11"/>
                    </a:cubicBezTo>
                    <a:cubicBezTo>
                      <a:pt x="1" y="5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56" name="Freeform 30">
                <a:extLst>
                  <a:ext uri="{FF2B5EF4-FFF2-40B4-BE49-F238E27FC236}">
                    <a16:creationId xmlns="" xmlns:a16="http://schemas.microsoft.com/office/drawing/2014/main" id="{A1EC05D0-3BEA-8190-8B2D-DD4D437124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94042" y="1918725"/>
                <a:ext cx="301963" cy="157782"/>
              </a:xfrm>
              <a:custGeom>
                <a:avLst/>
                <a:gdLst>
                  <a:gd name="T0" fmla="*/ 171 w 171"/>
                  <a:gd name="T1" fmla="*/ 0 h 89"/>
                  <a:gd name="T2" fmla="*/ 59 w 171"/>
                  <a:gd name="T3" fmla="*/ 34 h 89"/>
                  <a:gd name="T4" fmla="*/ 0 w 171"/>
                  <a:gd name="T5" fmla="*/ 73 h 89"/>
                  <a:gd name="T6" fmla="*/ 118 w 171"/>
                  <a:gd name="T7" fmla="*/ 53 h 89"/>
                  <a:gd name="T8" fmla="*/ 171 w 171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89">
                    <a:moveTo>
                      <a:pt x="171" y="0"/>
                    </a:moveTo>
                    <a:cubicBezTo>
                      <a:pt x="171" y="0"/>
                      <a:pt x="91" y="14"/>
                      <a:pt x="59" y="34"/>
                    </a:cubicBezTo>
                    <a:cubicBezTo>
                      <a:pt x="26" y="54"/>
                      <a:pt x="0" y="73"/>
                      <a:pt x="0" y="73"/>
                    </a:cubicBezTo>
                    <a:cubicBezTo>
                      <a:pt x="32" y="89"/>
                      <a:pt x="98" y="67"/>
                      <a:pt x="118" y="53"/>
                    </a:cubicBezTo>
                    <a:cubicBezTo>
                      <a:pt x="150" y="31"/>
                      <a:pt x="171" y="0"/>
                      <a:pt x="17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57" name="Freeform 31">
                <a:extLst>
                  <a:ext uri="{FF2B5EF4-FFF2-40B4-BE49-F238E27FC236}">
                    <a16:creationId xmlns="" xmlns:a16="http://schemas.microsoft.com/office/drawing/2014/main" id="{4D9FD63C-81CE-39AF-2B04-572852AC32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1800" y="1818071"/>
                <a:ext cx="168664" cy="193147"/>
              </a:xfrm>
              <a:custGeom>
                <a:avLst/>
                <a:gdLst>
                  <a:gd name="T0" fmla="*/ 95 w 95"/>
                  <a:gd name="T1" fmla="*/ 0 h 109"/>
                  <a:gd name="T2" fmla="*/ 49 w 95"/>
                  <a:gd name="T3" fmla="*/ 34 h 109"/>
                  <a:gd name="T4" fmla="*/ 1 w 95"/>
                  <a:gd name="T5" fmla="*/ 103 h 109"/>
                  <a:gd name="T6" fmla="*/ 0 w 95"/>
                  <a:gd name="T7" fmla="*/ 109 h 109"/>
                  <a:gd name="T8" fmla="*/ 91 w 95"/>
                  <a:gd name="T9" fmla="*/ 14 h 109"/>
                  <a:gd name="T10" fmla="*/ 95 w 95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09">
                    <a:moveTo>
                      <a:pt x="95" y="0"/>
                    </a:moveTo>
                    <a:cubicBezTo>
                      <a:pt x="79" y="9"/>
                      <a:pt x="63" y="21"/>
                      <a:pt x="49" y="34"/>
                    </a:cubicBezTo>
                    <a:cubicBezTo>
                      <a:pt x="29" y="53"/>
                      <a:pt x="10" y="78"/>
                      <a:pt x="1" y="103"/>
                    </a:cubicBezTo>
                    <a:cubicBezTo>
                      <a:pt x="0" y="107"/>
                      <a:pt x="0" y="109"/>
                      <a:pt x="0" y="109"/>
                    </a:cubicBezTo>
                    <a:cubicBezTo>
                      <a:pt x="41" y="108"/>
                      <a:pt x="78" y="51"/>
                      <a:pt x="91" y="14"/>
                    </a:cubicBezTo>
                    <a:cubicBezTo>
                      <a:pt x="94" y="6"/>
                      <a:pt x="95" y="0"/>
                      <a:pt x="9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58" name="Freeform 32">
                <a:extLst>
                  <a:ext uri="{FF2B5EF4-FFF2-40B4-BE49-F238E27FC236}">
                    <a16:creationId xmlns="" xmlns:a16="http://schemas.microsoft.com/office/drawing/2014/main" id="{A0FC90BD-23C1-68A4-F295-049FA22429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25481" y="2035702"/>
                <a:ext cx="656973" cy="184986"/>
              </a:xfrm>
              <a:custGeom>
                <a:avLst/>
                <a:gdLst>
                  <a:gd name="T0" fmla="*/ 372 w 372"/>
                  <a:gd name="T1" fmla="*/ 44 h 105"/>
                  <a:gd name="T2" fmla="*/ 256 w 372"/>
                  <a:gd name="T3" fmla="*/ 22 h 105"/>
                  <a:gd name="T4" fmla="*/ 135 w 372"/>
                  <a:gd name="T5" fmla="*/ 18 h 105"/>
                  <a:gd name="T6" fmla="*/ 2 w 372"/>
                  <a:gd name="T7" fmla="*/ 100 h 105"/>
                  <a:gd name="T8" fmla="*/ 95 w 372"/>
                  <a:gd name="T9" fmla="*/ 76 h 105"/>
                  <a:gd name="T10" fmla="*/ 162 w 372"/>
                  <a:gd name="T11" fmla="*/ 49 h 105"/>
                  <a:gd name="T12" fmla="*/ 309 w 372"/>
                  <a:gd name="T13" fmla="*/ 72 h 105"/>
                  <a:gd name="T14" fmla="*/ 372 w 372"/>
                  <a:gd name="T15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105">
                    <a:moveTo>
                      <a:pt x="372" y="44"/>
                    </a:moveTo>
                    <a:cubicBezTo>
                      <a:pt x="316" y="43"/>
                      <a:pt x="295" y="42"/>
                      <a:pt x="256" y="22"/>
                    </a:cubicBezTo>
                    <a:cubicBezTo>
                      <a:pt x="223" y="5"/>
                      <a:pt x="174" y="0"/>
                      <a:pt x="135" y="18"/>
                    </a:cubicBezTo>
                    <a:cubicBezTo>
                      <a:pt x="86" y="40"/>
                      <a:pt x="62" y="88"/>
                      <a:pt x="2" y="100"/>
                    </a:cubicBezTo>
                    <a:cubicBezTo>
                      <a:pt x="0" y="100"/>
                      <a:pt x="40" y="105"/>
                      <a:pt x="95" y="76"/>
                    </a:cubicBezTo>
                    <a:cubicBezTo>
                      <a:pt x="118" y="64"/>
                      <a:pt x="138" y="52"/>
                      <a:pt x="162" y="49"/>
                    </a:cubicBezTo>
                    <a:cubicBezTo>
                      <a:pt x="235" y="40"/>
                      <a:pt x="226" y="86"/>
                      <a:pt x="309" y="72"/>
                    </a:cubicBezTo>
                    <a:cubicBezTo>
                      <a:pt x="349" y="65"/>
                      <a:pt x="372" y="44"/>
                      <a:pt x="372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30" name="文本框 229">
              <a:extLst>
                <a:ext uri="{FF2B5EF4-FFF2-40B4-BE49-F238E27FC236}">
                  <a16:creationId xmlns="" xmlns:a16="http://schemas.microsoft.com/office/drawing/2014/main" id="{3BCE9DE5-5999-9F2C-66CF-FDA564B4A6F7}"/>
                </a:ext>
              </a:extLst>
            </p:cNvPr>
            <p:cNvSpPr txBox="1"/>
            <p:nvPr/>
          </p:nvSpPr>
          <p:spPr>
            <a:xfrm>
              <a:off x="1482082" y="3728928"/>
              <a:ext cx="1395929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rgbClr val="2A458C"/>
                  </a:solidFill>
                  <a:cs typeface="+mn-ea"/>
                  <a:sym typeface="+mn-lt"/>
                </a:rPr>
                <a:t>重庆火锅协会副会长</a:t>
              </a:r>
              <a:endParaRPr lang="en-US" altLang="zh-CN" sz="1600" dirty="0">
                <a:solidFill>
                  <a:srgbClr val="2A458C"/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1600" dirty="0">
                  <a:solidFill>
                    <a:srgbClr val="2A458C"/>
                  </a:solidFill>
                  <a:cs typeface="+mn-ea"/>
                  <a:sym typeface="+mn-lt"/>
                </a:rPr>
                <a:t>单位</a:t>
              </a:r>
            </a:p>
          </p:txBody>
        </p:sp>
      </p:grpSp>
      <p:grpSp>
        <p:nvGrpSpPr>
          <p:cNvPr id="259" name="组合 258">
            <a:extLst>
              <a:ext uri="{FF2B5EF4-FFF2-40B4-BE49-F238E27FC236}">
                <a16:creationId xmlns="" xmlns:a16="http://schemas.microsoft.com/office/drawing/2014/main" id="{F06A3C42-E75B-3F80-E6C6-2B0F425A3221}"/>
              </a:ext>
            </a:extLst>
          </p:cNvPr>
          <p:cNvGrpSpPr/>
          <p:nvPr/>
        </p:nvGrpSpPr>
        <p:grpSpPr>
          <a:xfrm>
            <a:off x="6724271" y="4695159"/>
            <a:ext cx="1796116" cy="893345"/>
            <a:chOff x="1275294" y="3692691"/>
            <a:chExt cx="1796116" cy="893345"/>
          </a:xfrm>
          <a:solidFill>
            <a:srgbClr val="2A458C"/>
          </a:solidFill>
        </p:grpSpPr>
        <p:grpSp>
          <p:nvGrpSpPr>
            <p:cNvPr id="260" name="组合 259">
              <a:extLst>
                <a:ext uri="{FF2B5EF4-FFF2-40B4-BE49-F238E27FC236}">
                  <a16:creationId xmlns="" xmlns:a16="http://schemas.microsoft.com/office/drawing/2014/main" id="{04DC0635-E227-912B-4D6F-494238BAEF0F}"/>
                </a:ext>
              </a:extLst>
            </p:cNvPr>
            <p:cNvGrpSpPr/>
            <p:nvPr/>
          </p:nvGrpSpPr>
          <p:grpSpPr>
            <a:xfrm>
              <a:off x="1275294" y="3692691"/>
              <a:ext cx="1796116" cy="893345"/>
              <a:chOff x="6104232" y="678204"/>
              <a:chExt cx="3101243" cy="1542484"/>
            </a:xfrm>
            <a:grpFill/>
          </p:grpSpPr>
          <p:sp>
            <p:nvSpPr>
              <p:cNvPr id="262" name="Freeform 5">
                <a:extLst>
                  <a:ext uri="{FF2B5EF4-FFF2-40B4-BE49-F238E27FC236}">
                    <a16:creationId xmlns="" xmlns:a16="http://schemas.microsoft.com/office/drawing/2014/main" id="{F87CFE45-83B0-6E5F-B06F-A932111ED3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8612" y="2028876"/>
                <a:ext cx="656973" cy="184986"/>
              </a:xfrm>
              <a:custGeom>
                <a:avLst/>
                <a:gdLst>
                  <a:gd name="T0" fmla="*/ 0 w 372"/>
                  <a:gd name="T1" fmla="*/ 44 h 105"/>
                  <a:gd name="T2" fmla="*/ 116 w 372"/>
                  <a:gd name="T3" fmla="*/ 22 h 105"/>
                  <a:gd name="T4" fmla="*/ 237 w 372"/>
                  <a:gd name="T5" fmla="*/ 18 h 105"/>
                  <a:gd name="T6" fmla="*/ 370 w 372"/>
                  <a:gd name="T7" fmla="*/ 100 h 105"/>
                  <a:gd name="T8" fmla="*/ 277 w 372"/>
                  <a:gd name="T9" fmla="*/ 76 h 105"/>
                  <a:gd name="T10" fmla="*/ 210 w 372"/>
                  <a:gd name="T11" fmla="*/ 49 h 105"/>
                  <a:gd name="T12" fmla="*/ 63 w 372"/>
                  <a:gd name="T13" fmla="*/ 72 h 105"/>
                  <a:gd name="T14" fmla="*/ 0 w 372"/>
                  <a:gd name="T15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105">
                    <a:moveTo>
                      <a:pt x="0" y="44"/>
                    </a:moveTo>
                    <a:cubicBezTo>
                      <a:pt x="56" y="43"/>
                      <a:pt x="76" y="42"/>
                      <a:pt x="116" y="22"/>
                    </a:cubicBezTo>
                    <a:cubicBezTo>
                      <a:pt x="148" y="5"/>
                      <a:pt x="197" y="0"/>
                      <a:pt x="237" y="18"/>
                    </a:cubicBezTo>
                    <a:cubicBezTo>
                      <a:pt x="285" y="40"/>
                      <a:pt x="310" y="88"/>
                      <a:pt x="370" y="100"/>
                    </a:cubicBezTo>
                    <a:cubicBezTo>
                      <a:pt x="372" y="100"/>
                      <a:pt x="332" y="105"/>
                      <a:pt x="277" y="76"/>
                    </a:cubicBezTo>
                    <a:cubicBezTo>
                      <a:pt x="254" y="64"/>
                      <a:pt x="233" y="52"/>
                      <a:pt x="210" y="49"/>
                    </a:cubicBezTo>
                    <a:cubicBezTo>
                      <a:pt x="136" y="40"/>
                      <a:pt x="146" y="86"/>
                      <a:pt x="63" y="72"/>
                    </a:cubicBezTo>
                    <a:cubicBezTo>
                      <a:pt x="23" y="65"/>
                      <a:pt x="0" y="44"/>
                      <a:pt x="0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63" name="Freeform 6">
                <a:extLst>
                  <a:ext uri="{FF2B5EF4-FFF2-40B4-BE49-F238E27FC236}">
                    <a16:creationId xmlns="" xmlns:a16="http://schemas.microsoft.com/office/drawing/2014/main" id="{5913E0DE-3D44-1201-1B68-0C44234ED2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0478" y="1662984"/>
                <a:ext cx="225792" cy="201309"/>
              </a:xfrm>
              <a:custGeom>
                <a:avLst/>
                <a:gdLst>
                  <a:gd name="T0" fmla="*/ 0 w 128"/>
                  <a:gd name="T1" fmla="*/ 0 h 114"/>
                  <a:gd name="T2" fmla="*/ 87 w 128"/>
                  <a:gd name="T3" fmla="*/ 60 h 114"/>
                  <a:gd name="T4" fmla="*/ 128 w 128"/>
                  <a:gd name="T5" fmla="*/ 110 h 114"/>
                  <a:gd name="T6" fmla="*/ 32 w 128"/>
                  <a:gd name="T7" fmla="*/ 60 h 114"/>
                  <a:gd name="T8" fmla="*/ 0 w 128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14">
                    <a:moveTo>
                      <a:pt x="0" y="0"/>
                    </a:moveTo>
                    <a:cubicBezTo>
                      <a:pt x="0" y="0"/>
                      <a:pt x="65" y="34"/>
                      <a:pt x="87" y="60"/>
                    </a:cubicBezTo>
                    <a:cubicBezTo>
                      <a:pt x="110" y="86"/>
                      <a:pt x="128" y="110"/>
                      <a:pt x="128" y="110"/>
                    </a:cubicBezTo>
                    <a:cubicBezTo>
                      <a:pt x="96" y="114"/>
                      <a:pt x="45" y="77"/>
                      <a:pt x="32" y="60"/>
                    </a:cubicBezTo>
                    <a:cubicBezTo>
                      <a:pt x="10" y="32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64" name="Freeform 7">
                <a:extLst>
                  <a:ext uri="{FF2B5EF4-FFF2-40B4-BE49-F238E27FC236}">
                    <a16:creationId xmlns="" xmlns:a16="http://schemas.microsoft.com/office/drawing/2014/main" id="{EEB2EBF1-5D67-AE84-50CB-86A4927D9E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9621" y="1654823"/>
                <a:ext cx="84332" cy="171384"/>
              </a:xfrm>
              <a:custGeom>
                <a:avLst/>
                <a:gdLst>
                  <a:gd name="T0" fmla="*/ 1 w 48"/>
                  <a:gd name="T1" fmla="*/ 0 h 97"/>
                  <a:gd name="T2" fmla="*/ 27 w 48"/>
                  <a:gd name="T3" fmla="*/ 34 h 97"/>
                  <a:gd name="T4" fmla="*/ 48 w 48"/>
                  <a:gd name="T5" fmla="*/ 93 h 97"/>
                  <a:gd name="T6" fmla="*/ 48 w 48"/>
                  <a:gd name="T7" fmla="*/ 97 h 97"/>
                  <a:gd name="T8" fmla="*/ 1 w 48"/>
                  <a:gd name="T9" fmla="*/ 11 h 97"/>
                  <a:gd name="T10" fmla="*/ 1 w 48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" h="97">
                    <a:moveTo>
                      <a:pt x="1" y="0"/>
                    </a:moveTo>
                    <a:cubicBezTo>
                      <a:pt x="10" y="9"/>
                      <a:pt x="20" y="21"/>
                      <a:pt x="27" y="34"/>
                    </a:cubicBezTo>
                    <a:cubicBezTo>
                      <a:pt x="38" y="51"/>
                      <a:pt x="47" y="73"/>
                      <a:pt x="48" y="93"/>
                    </a:cubicBezTo>
                    <a:cubicBezTo>
                      <a:pt x="48" y="96"/>
                      <a:pt x="48" y="97"/>
                      <a:pt x="48" y="97"/>
                    </a:cubicBezTo>
                    <a:cubicBezTo>
                      <a:pt x="19" y="88"/>
                      <a:pt x="3" y="39"/>
                      <a:pt x="1" y="11"/>
                    </a:cubicBezTo>
                    <a:cubicBezTo>
                      <a:pt x="0" y="4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65" name="Freeform 8">
                <a:extLst>
                  <a:ext uri="{FF2B5EF4-FFF2-40B4-BE49-F238E27FC236}">
                    <a16:creationId xmlns="" xmlns:a16="http://schemas.microsoft.com/office/drawing/2014/main" id="{7601A435-9011-3F57-EACF-93A9C83C3F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3753" y="1433111"/>
                <a:ext cx="126498" cy="233953"/>
              </a:xfrm>
              <a:custGeom>
                <a:avLst/>
                <a:gdLst>
                  <a:gd name="T0" fmla="*/ 2 w 72"/>
                  <a:gd name="T1" fmla="*/ 0 h 132"/>
                  <a:gd name="T2" fmla="*/ 54 w 72"/>
                  <a:gd name="T3" fmla="*/ 75 h 132"/>
                  <a:gd name="T4" fmla="*/ 72 w 72"/>
                  <a:gd name="T5" fmla="*/ 132 h 132"/>
                  <a:gd name="T6" fmla="*/ 10 w 72"/>
                  <a:gd name="T7" fmla="*/ 60 h 132"/>
                  <a:gd name="T8" fmla="*/ 2 w 72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32">
                    <a:moveTo>
                      <a:pt x="2" y="0"/>
                    </a:moveTo>
                    <a:cubicBezTo>
                      <a:pt x="2" y="0"/>
                      <a:pt x="42" y="39"/>
                      <a:pt x="54" y="75"/>
                    </a:cubicBezTo>
                    <a:cubicBezTo>
                      <a:pt x="65" y="111"/>
                      <a:pt x="72" y="132"/>
                      <a:pt x="72" y="132"/>
                    </a:cubicBezTo>
                    <a:cubicBezTo>
                      <a:pt x="45" y="125"/>
                      <a:pt x="15" y="78"/>
                      <a:pt x="10" y="60"/>
                    </a:cubicBezTo>
                    <a:cubicBezTo>
                      <a:pt x="0" y="3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66" name="Freeform 9">
                <a:extLst>
                  <a:ext uri="{FF2B5EF4-FFF2-40B4-BE49-F238E27FC236}">
                    <a16:creationId xmlns="" xmlns:a16="http://schemas.microsoft.com/office/drawing/2014/main" id="{889E8171-D2BC-3E8B-000C-084D447CBF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8891" y="1449434"/>
                <a:ext cx="57128" cy="182266"/>
              </a:xfrm>
              <a:custGeom>
                <a:avLst/>
                <a:gdLst>
                  <a:gd name="T0" fmla="*/ 8 w 32"/>
                  <a:gd name="T1" fmla="*/ 0 h 103"/>
                  <a:gd name="T2" fmla="*/ 1 w 32"/>
                  <a:gd name="T3" fmla="*/ 40 h 103"/>
                  <a:gd name="T4" fmla="*/ 10 w 32"/>
                  <a:gd name="T5" fmla="*/ 99 h 103"/>
                  <a:gd name="T6" fmla="*/ 12 w 32"/>
                  <a:gd name="T7" fmla="*/ 103 h 103"/>
                  <a:gd name="T8" fmla="*/ 13 w 32"/>
                  <a:gd name="T9" fmla="*/ 9 h 103"/>
                  <a:gd name="T10" fmla="*/ 8 w 32"/>
                  <a:gd name="T11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3">
                    <a:moveTo>
                      <a:pt x="8" y="0"/>
                    </a:moveTo>
                    <a:cubicBezTo>
                      <a:pt x="5" y="12"/>
                      <a:pt x="2" y="26"/>
                      <a:pt x="1" y="40"/>
                    </a:cubicBezTo>
                    <a:cubicBezTo>
                      <a:pt x="0" y="59"/>
                      <a:pt x="2" y="82"/>
                      <a:pt x="10" y="99"/>
                    </a:cubicBezTo>
                    <a:cubicBezTo>
                      <a:pt x="11" y="102"/>
                      <a:pt x="12" y="103"/>
                      <a:pt x="12" y="103"/>
                    </a:cubicBezTo>
                    <a:cubicBezTo>
                      <a:pt x="32" y="81"/>
                      <a:pt x="24" y="34"/>
                      <a:pt x="13" y="9"/>
                    </a:cubicBezTo>
                    <a:cubicBezTo>
                      <a:pt x="10" y="3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67" name="Freeform 10">
                <a:extLst>
                  <a:ext uri="{FF2B5EF4-FFF2-40B4-BE49-F238E27FC236}">
                    <a16:creationId xmlns="" xmlns:a16="http://schemas.microsoft.com/office/drawing/2014/main" id="{58970D22-BC7F-BC82-1982-37BE2E67A9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5365" y="1219561"/>
                <a:ext cx="61209" cy="186347"/>
              </a:xfrm>
              <a:custGeom>
                <a:avLst/>
                <a:gdLst>
                  <a:gd name="T0" fmla="*/ 28 w 35"/>
                  <a:gd name="T1" fmla="*/ 0 h 105"/>
                  <a:gd name="T2" fmla="*/ 10 w 35"/>
                  <a:gd name="T3" fmla="*/ 39 h 105"/>
                  <a:gd name="T4" fmla="*/ 3 w 35"/>
                  <a:gd name="T5" fmla="*/ 100 h 105"/>
                  <a:gd name="T6" fmla="*/ 5 w 35"/>
                  <a:gd name="T7" fmla="*/ 105 h 105"/>
                  <a:gd name="T8" fmla="*/ 30 w 35"/>
                  <a:gd name="T9" fmla="*/ 10 h 105"/>
                  <a:gd name="T10" fmla="*/ 28 w 35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105">
                    <a:moveTo>
                      <a:pt x="28" y="0"/>
                    </a:moveTo>
                    <a:cubicBezTo>
                      <a:pt x="21" y="11"/>
                      <a:pt x="15" y="25"/>
                      <a:pt x="10" y="39"/>
                    </a:cubicBezTo>
                    <a:cubicBezTo>
                      <a:pt x="4" y="58"/>
                      <a:pt x="0" y="81"/>
                      <a:pt x="3" y="100"/>
                    </a:cubicBezTo>
                    <a:cubicBezTo>
                      <a:pt x="4" y="104"/>
                      <a:pt x="5" y="105"/>
                      <a:pt x="5" y="105"/>
                    </a:cubicBezTo>
                    <a:cubicBezTo>
                      <a:pt x="30" y="89"/>
                      <a:pt x="35" y="38"/>
                      <a:pt x="30" y="10"/>
                    </a:cubicBezTo>
                    <a:cubicBezTo>
                      <a:pt x="29" y="4"/>
                      <a:pt x="28" y="0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68" name="Freeform 11">
                <a:extLst>
                  <a:ext uri="{FF2B5EF4-FFF2-40B4-BE49-F238E27FC236}">
                    <a16:creationId xmlns="" xmlns:a16="http://schemas.microsoft.com/office/drawing/2014/main" id="{1A65073E-B59B-5F63-4492-B7D1EA883B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232" y="1159712"/>
                <a:ext cx="70730" cy="259797"/>
              </a:xfrm>
              <a:custGeom>
                <a:avLst/>
                <a:gdLst>
                  <a:gd name="T0" fmla="*/ 10 w 40"/>
                  <a:gd name="T1" fmla="*/ 0 h 147"/>
                  <a:gd name="T2" fmla="*/ 38 w 40"/>
                  <a:gd name="T3" fmla="*/ 87 h 147"/>
                  <a:gd name="T4" fmla="*/ 40 w 40"/>
                  <a:gd name="T5" fmla="*/ 147 h 147"/>
                  <a:gd name="T6" fmla="*/ 0 w 40"/>
                  <a:gd name="T7" fmla="*/ 59 h 147"/>
                  <a:gd name="T8" fmla="*/ 10 w 40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47">
                    <a:moveTo>
                      <a:pt x="10" y="0"/>
                    </a:moveTo>
                    <a:cubicBezTo>
                      <a:pt x="10" y="0"/>
                      <a:pt x="38" y="49"/>
                      <a:pt x="38" y="87"/>
                    </a:cubicBezTo>
                    <a:cubicBezTo>
                      <a:pt x="39" y="125"/>
                      <a:pt x="40" y="147"/>
                      <a:pt x="40" y="147"/>
                    </a:cubicBezTo>
                    <a:cubicBezTo>
                      <a:pt x="15" y="133"/>
                      <a:pt x="1" y="78"/>
                      <a:pt x="0" y="59"/>
                    </a:cubicBezTo>
                    <a:cubicBezTo>
                      <a:pt x="0" y="28"/>
                      <a:pt x="10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69" name="Freeform 12">
                <a:extLst>
                  <a:ext uri="{FF2B5EF4-FFF2-40B4-BE49-F238E27FC236}">
                    <a16:creationId xmlns="" xmlns:a16="http://schemas.microsoft.com/office/drawing/2014/main" id="{0F30A967-DC8E-DDDA-F56B-339CB0B0F3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7279" y="935281"/>
                <a:ext cx="73450" cy="229873"/>
              </a:xfrm>
              <a:custGeom>
                <a:avLst/>
                <a:gdLst>
                  <a:gd name="T0" fmla="*/ 32 w 41"/>
                  <a:gd name="T1" fmla="*/ 0 h 130"/>
                  <a:gd name="T2" fmla="*/ 31 w 41"/>
                  <a:gd name="T3" fmla="*/ 80 h 130"/>
                  <a:gd name="T4" fmla="*/ 16 w 41"/>
                  <a:gd name="T5" fmla="*/ 130 h 130"/>
                  <a:gd name="T6" fmla="*/ 8 w 41"/>
                  <a:gd name="T7" fmla="*/ 46 h 130"/>
                  <a:gd name="T8" fmla="*/ 32 w 41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0">
                    <a:moveTo>
                      <a:pt x="32" y="0"/>
                    </a:moveTo>
                    <a:cubicBezTo>
                      <a:pt x="32" y="0"/>
                      <a:pt x="41" y="49"/>
                      <a:pt x="31" y="80"/>
                    </a:cubicBezTo>
                    <a:cubicBezTo>
                      <a:pt x="21" y="111"/>
                      <a:pt x="16" y="130"/>
                      <a:pt x="16" y="130"/>
                    </a:cubicBezTo>
                    <a:cubicBezTo>
                      <a:pt x="0" y="110"/>
                      <a:pt x="3" y="61"/>
                      <a:pt x="8" y="46"/>
                    </a:cubicBezTo>
                    <a:cubicBezTo>
                      <a:pt x="16" y="19"/>
                      <a:pt x="32" y="0"/>
                      <a:pt x="3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70" name="Freeform 13">
                <a:extLst>
                  <a:ext uri="{FF2B5EF4-FFF2-40B4-BE49-F238E27FC236}">
                    <a16:creationId xmlns="" xmlns:a16="http://schemas.microsoft.com/office/drawing/2014/main" id="{9196EC68-EC11-86D1-4FE8-5D6E9802DB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0327" y="1030494"/>
                <a:ext cx="97934" cy="141460"/>
              </a:xfrm>
              <a:custGeom>
                <a:avLst/>
                <a:gdLst>
                  <a:gd name="T0" fmla="*/ 55 w 55"/>
                  <a:gd name="T1" fmla="*/ 0 h 80"/>
                  <a:gd name="T2" fmla="*/ 27 w 55"/>
                  <a:gd name="T3" fmla="*/ 26 h 80"/>
                  <a:gd name="T4" fmla="*/ 0 w 55"/>
                  <a:gd name="T5" fmla="*/ 75 h 80"/>
                  <a:gd name="T6" fmla="*/ 0 w 55"/>
                  <a:gd name="T7" fmla="*/ 80 h 80"/>
                  <a:gd name="T8" fmla="*/ 53 w 55"/>
                  <a:gd name="T9" fmla="*/ 10 h 80"/>
                  <a:gd name="T10" fmla="*/ 55 w 5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80">
                    <a:moveTo>
                      <a:pt x="55" y="0"/>
                    </a:moveTo>
                    <a:cubicBezTo>
                      <a:pt x="45" y="7"/>
                      <a:pt x="35" y="16"/>
                      <a:pt x="27" y="26"/>
                    </a:cubicBezTo>
                    <a:cubicBezTo>
                      <a:pt x="15" y="40"/>
                      <a:pt x="4" y="58"/>
                      <a:pt x="0" y="75"/>
                    </a:cubicBezTo>
                    <a:cubicBezTo>
                      <a:pt x="0" y="78"/>
                      <a:pt x="0" y="80"/>
                      <a:pt x="0" y="80"/>
                    </a:cubicBezTo>
                    <a:cubicBezTo>
                      <a:pt x="27" y="75"/>
                      <a:pt x="48" y="35"/>
                      <a:pt x="53" y="10"/>
                    </a:cubicBezTo>
                    <a:cubicBezTo>
                      <a:pt x="55" y="4"/>
                      <a:pt x="55" y="0"/>
                      <a:pt x="5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71" name="Freeform 14">
                <a:extLst>
                  <a:ext uri="{FF2B5EF4-FFF2-40B4-BE49-F238E27FC236}">
                    <a16:creationId xmlns="" xmlns:a16="http://schemas.microsoft.com/office/drawing/2014/main" id="{FC706269-9B9F-363F-75D1-E6B8D8281B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7934" y="740773"/>
                <a:ext cx="110176" cy="197228"/>
              </a:xfrm>
              <a:custGeom>
                <a:avLst/>
                <a:gdLst>
                  <a:gd name="T0" fmla="*/ 62 w 62"/>
                  <a:gd name="T1" fmla="*/ 0 h 111"/>
                  <a:gd name="T2" fmla="*/ 37 w 62"/>
                  <a:gd name="T3" fmla="*/ 71 h 111"/>
                  <a:gd name="T4" fmla="*/ 8 w 62"/>
                  <a:gd name="T5" fmla="*/ 111 h 111"/>
                  <a:gd name="T6" fmla="*/ 26 w 62"/>
                  <a:gd name="T7" fmla="*/ 33 h 111"/>
                  <a:gd name="T8" fmla="*/ 62 w 6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11">
                    <a:moveTo>
                      <a:pt x="62" y="0"/>
                    </a:moveTo>
                    <a:cubicBezTo>
                      <a:pt x="62" y="0"/>
                      <a:pt x="55" y="47"/>
                      <a:pt x="37" y="71"/>
                    </a:cubicBezTo>
                    <a:cubicBezTo>
                      <a:pt x="19" y="96"/>
                      <a:pt x="8" y="111"/>
                      <a:pt x="8" y="111"/>
                    </a:cubicBezTo>
                    <a:cubicBezTo>
                      <a:pt x="0" y="89"/>
                      <a:pt x="17" y="46"/>
                      <a:pt x="26" y="33"/>
                    </a:cubicBezTo>
                    <a:cubicBezTo>
                      <a:pt x="41" y="13"/>
                      <a:pt x="62" y="0"/>
                      <a:pt x="6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72" name="Freeform 15">
                <a:extLst>
                  <a:ext uri="{FF2B5EF4-FFF2-40B4-BE49-F238E27FC236}">
                    <a16:creationId xmlns="" xmlns:a16="http://schemas.microsoft.com/office/drawing/2014/main" id="{3AE0885E-340C-FF93-3FC5-7A0DF3F7C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7379" y="850949"/>
                <a:ext cx="125138" cy="104735"/>
              </a:xfrm>
              <a:custGeom>
                <a:avLst/>
                <a:gdLst>
                  <a:gd name="T0" fmla="*/ 71 w 71"/>
                  <a:gd name="T1" fmla="*/ 0 h 59"/>
                  <a:gd name="T2" fmla="*/ 39 w 71"/>
                  <a:gd name="T3" fmla="*/ 15 h 59"/>
                  <a:gd name="T4" fmla="*/ 1 w 71"/>
                  <a:gd name="T5" fmla="*/ 51 h 59"/>
                  <a:gd name="T6" fmla="*/ 0 w 71"/>
                  <a:gd name="T7" fmla="*/ 55 h 59"/>
                  <a:gd name="T8" fmla="*/ 67 w 71"/>
                  <a:gd name="T9" fmla="*/ 8 h 59"/>
                  <a:gd name="T10" fmla="*/ 71 w 71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59">
                    <a:moveTo>
                      <a:pt x="71" y="0"/>
                    </a:moveTo>
                    <a:cubicBezTo>
                      <a:pt x="60" y="3"/>
                      <a:pt x="49" y="8"/>
                      <a:pt x="39" y="15"/>
                    </a:cubicBezTo>
                    <a:cubicBezTo>
                      <a:pt x="25" y="24"/>
                      <a:pt x="10" y="37"/>
                      <a:pt x="1" y="51"/>
                    </a:cubicBezTo>
                    <a:cubicBezTo>
                      <a:pt x="0" y="54"/>
                      <a:pt x="0" y="55"/>
                      <a:pt x="0" y="55"/>
                    </a:cubicBezTo>
                    <a:cubicBezTo>
                      <a:pt x="25" y="59"/>
                      <a:pt x="55" y="29"/>
                      <a:pt x="67" y="8"/>
                    </a:cubicBezTo>
                    <a:cubicBezTo>
                      <a:pt x="70" y="3"/>
                      <a:pt x="71" y="0"/>
                      <a:pt x="7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73" name="Freeform 16">
                <a:extLst>
                  <a:ext uri="{FF2B5EF4-FFF2-40B4-BE49-F238E27FC236}">
                    <a16:creationId xmlns="" xmlns:a16="http://schemas.microsoft.com/office/drawing/2014/main" id="{88A5050C-57EC-B862-9005-81FC47E696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9873" y="678204"/>
                <a:ext cx="172745" cy="144181"/>
              </a:xfrm>
              <a:custGeom>
                <a:avLst/>
                <a:gdLst>
                  <a:gd name="T0" fmla="*/ 98 w 98"/>
                  <a:gd name="T1" fmla="*/ 0 h 82"/>
                  <a:gd name="T2" fmla="*/ 53 w 98"/>
                  <a:gd name="T3" fmla="*/ 21 h 82"/>
                  <a:gd name="T4" fmla="*/ 2 w 98"/>
                  <a:gd name="T5" fmla="*/ 71 h 82"/>
                  <a:gd name="T6" fmla="*/ 0 w 98"/>
                  <a:gd name="T7" fmla="*/ 76 h 82"/>
                  <a:gd name="T8" fmla="*/ 92 w 98"/>
                  <a:gd name="T9" fmla="*/ 11 h 82"/>
                  <a:gd name="T10" fmla="*/ 98 w 98"/>
                  <a:gd name="T1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82">
                    <a:moveTo>
                      <a:pt x="98" y="0"/>
                    </a:moveTo>
                    <a:cubicBezTo>
                      <a:pt x="83" y="5"/>
                      <a:pt x="68" y="12"/>
                      <a:pt x="53" y="21"/>
                    </a:cubicBezTo>
                    <a:cubicBezTo>
                      <a:pt x="34" y="33"/>
                      <a:pt x="14" y="51"/>
                      <a:pt x="2" y="71"/>
                    </a:cubicBezTo>
                    <a:cubicBezTo>
                      <a:pt x="0" y="75"/>
                      <a:pt x="0" y="76"/>
                      <a:pt x="0" y="76"/>
                    </a:cubicBezTo>
                    <a:cubicBezTo>
                      <a:pt x="35" y="82"/>
                      <a:pt x="76" y="40"/>
                      <a:pt x="92" y="11"/>
                    </a:cubicBezTo>
                    <a:cubicBezTo>
                      <a:pt x="96" y="5"/>
                      <a:pt x="98" y="0"/>
                      <a:pt x="9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74" name="Freeform 17">
                <a:extLst>
                  <a:ext uri="{FF2B5EF4-FFF2-40B4-BE49-F238E27FC236}">
                    <a16:creationId xmlns="" xmlns:a16="http://schemas.microsoft.com/office/drawing/2014/main" id="{CC0BD183-17F3-25E5-3B64-244CB22B95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3702" y="1911899"/>
                <a:ext cx="301963" cy="157782"/>
              </a:xfrm>
              <a:custGeom>
                <a:avLst/>
                <a:gdLst>
                  <a:gd name="T0" fmla="*/ 0 w 171"/>
                  <a:gd name="T1" fmla="*/ 0 h 89"/>
                  <a:gd name="T2" fmla="*/ 112 w 171"/>
                  <a:gd name="T3" fmla="*/ 34 h 89"/>
                  <a:gd name="T4" fmla="*/ 171 w 171"/>
                  <a:gd name="T5" fmla="*/ 73 h 89"/>
                  <a:gd name="T6" fmla="*/ 53 w 171"/>
                  <a:gd name="T7" fmla="*/ 53 h 89"/>
                  <a:gd name="T8" fmla="*/ 0 w 171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89">
                    <a:moveTo>
                      <a:pt x="0" y="0"/>
                    </a:moveTo>
                    <a:cubicBezTo>
                      <a:pt x="0" y="0"/>
                      <a:pt x="79" y="14"/>
                      <a:pt x="112" y="34"/>
                    </a:cubicBezTo>
                    <a:cubicBezTo>
                      <a:pt x="145" y="54"/>
                      <a:pt x="171" y="73"/>
                      <a:pt x="171" y="73"/>
                    </a:cubicBezTo>
                    <a:cubicBezTo>
                      <a:pt x="138" y="89"/>
                      <a:pt x="72" y="67"/>
                      <a:pt x="53" y="53"/>
                    </a:cubicBezTo>
                    <a:cubicBezTo>
                      <a:pt x="21" y="3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75" name="Freeform 18">
                <a:extLst>
                  <a:ext uri="{FF2B5EF4-FFF2-40B4-BE49-F238E27FC236}">
                    <a16:creationId xmlns="" xmlns:a16="http://schemas.microsoft.com/office/drawing/2014/main" id="{3CB338E9-B2CB-51E4-097C-90715E6D41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9242" y="1811245"/>
                <a:ext cx="168664" cy="193147"/>
              </a:xfrm>
              <a:custGeom>
                <a:avLst/>
                <a:gdLst>
                  <a:gd name="T0" fmla="*/ 0 w 95"/>
                  <a:gd name="T1" fmla="*/ 0 h 109"/>
                  <a:gd name="T2" fmla="*/ 46 w 95"/>
                  <a:gd name="T3" fmla="*/ 34 h 109"/>
                  <a:gd name="T4" fmla="*/ 93 w 95"/>
                  <a:gd name="T5" fmla="*/ 103 h 109"/>
                  <a:gd name="T6" fmla="*/ 95 w 95"/>
                  <a:gd name="T7" fmla="*/ 109 h 109"/>
                  <a:gd name="T8" fmla="*/ 4 w 95"/>
                  <a:gd name="T9" fmla="*/ 14 h 109"/>
                  <a:gd name="T10" fmla="*/ 0 w 95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09">
                    <a:moveTo>
                      <a:pt x="0" y="0"/>
                    </a:moveTo>
                    <a:cubicBezTo>
                      <a:pt x="16" y="9"/>
                      <a:pt x="32" y="21"/>
                      <a:pt x="46" y="34"/>
                    </a:cubicBezTo>
                    <a:cubicBezTo>
                      <a:pt x="65" y="53"/>
                      <a:pt x="84" y="78"/>
                      <a:pt x="93" y="103"/>
                    </a:cubicBezTo>
                    <a:cubicBezTo>
                      <a:pt x="95" y="107"/>
                      <a:pt x="95" y="109"/>
                      <a:pt x="95" y="109"/>
                    </a:cubicBezTo>
                    <a:cubicBezTo>
                      <a:pt x="54" y="108"/>
                      <a:pt x="17" y="51"/>
                      <a:pt x="4" y="14"/>
                    </a:cubicBezTo>
                    <a:cubicBezTo>
                      <a:pt x="1" y="6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76" name="Freeform 19">
                <a:extLst>
                  <a:ext uri="{FF2B5EF4-FFF2-40B4-BE49-F238E27FC236}">
                    <a16:creationId xmlns="" xmlns:a16="http://schemas.microsoft.com/office/drawing/2014/main" id="{D175001C-DFF5-2B58-A71A-07604941B2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33436" y="1669810"/>
                <a:ext cx="225792" cy="201309"/>
              </a:xfrm>
              <a:custGeom>
                <a:avLst/>
                <a:gdLst>
                  <a:gd name="T0" fmla="*/ 128 w 128"/>
                  <a:gd name="T1" fmla="*/ 0 h 114"/>
                  <a:gd name="T2" fmla="*/ 40 w 128"/>
                  <a:gd name="T3" fmla="*/ 60 h 114"/>
                  <a:gd name="T4" fmla="*/ 0 w 128"/>
                  <a:gd name="T5" fmla="*/ 110 h 114"/>
                  <a:gd name="T6" fmla="*/ 96 w 128"/>
                  <a:gd name="T7" fmla="*/ 60 h 114"/>
                  <a:gd name="T8" fmla="*/ 128 w 128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14">
                    <a:moveTo>
                      <a:pt x="128" y="0"/>
                    </a:moveTo>
                    <a:cubicBezTo>
                      <a:pt x="128" y="0"/>
                      <a:pt x="63" y="34"/>
                      <a:pt x="40" y="60"/>
                    </a:cubicBezTo>
                    <a:cubicBezTo>
                      <a:pt x="18" y="86"/>
                      <a:pt x="0" y="110"/>
                      <a:pt x="0" y="110"/>
                    </a:cubicBezTo>
                    <a:cubicBezTo>
                      <a:pt x="32" y="114"/>
                      <a:pt x="83" y="77"/>
                      <a:pt x="96" y="60"/>
                    </a:cubicBezTo>
                    <a:cubicBezTo>
                      <a:pt x="118" y="32"/>
                      <a:pt x="128" y="0"/>
                      <a:pt x="1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77" name="Freeform 20">
                <a:extLst>
                  <a:ext uri="{FF2B5EF4-FFF2-40B4-BE49-F238E27FC236}">
                    <a16:creationId xmlns="" xmlns:a16="http://schemas.microsoft.com/office/drawing/2014/main" id="{A0DD7647-9A53-DD37-38FD-4C0B676ABD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13033" y="1661649"/>
                <a:ext cx="87052" cy="171384"/>
              </a:xfrm>
              <a:custGeom>
                <a:avLst/>
                <a:gdLst>
                  <a:gd name="T0" fmla="*/ 48 w 49"/>
                  <a:gd name="T1" fmla="*/ 0 h 97"/>
                  <a:gd name="T2" fmla="*/ 22 w 49"/>
                  <a:gd name="T3" fmla="*/ 34 h 97"/>
                  <a:gd name="T4" fmla="*/ 1 w 49"/>
                  <a:gd name="T5" fmla="*/ 93 h 97"/>
                  <a:gd name="T6" fmla="*/ 1 w 49"/>
                  <a:gd name="T7" fmla="*/ 97 h 97"/>
                  <a:gd name="T8" fmla="*/ 48 w 49"/>
                  <a:gd name="T9" fmla="*/ 11 h 97"/>
                  <a:gd name="T10" fmla="*/ 48 w 49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" h="97">
                    <a:moveTo>
                      <a:pt x="48" y="0"/>
                    </a:moveTo>
                    <a:cubicBezTo>
                      <a:pt x="39" y="9"/>
                      <a:pt x="29" y="21"/>
                      <a:pt x="22" y="34"/>
                    </a:cubicBezTo>
                    <a:cubicBezTo>
                      <a:pt x="11" y="51"/>
                      <a:pt x="2" y="73"/>
                      <a:pt x="1" y="93"/>
                    </a:cubicBezTo>
                    <a:cubicBezTo>
                      <a:pt x="0" y="96"/>
                      <a:pt x="1" y="97"/>
                      <a:pt x="1" y="97"/>
                    </a:cubicBezTo>
                    <a:cubicBezTo>
                      <a:pt x="30" y="88"/>
                      <a:pt x="46" y="39"/>
                      <a:pt x="48" y="11"/>
                    </a:cubicBezTo>
                    <a:cubicBezTo>
                      <a:pt x="49" y="4"/>
                      <a:pt x="48" y="0"/>
                      <a:pt x="4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78" name="Freeform 21">
                <a:extLst>
                  <a:ext uri="{FF2B5EF4-FFF2-40B4-BE49-F238E27FC236}">
                    <a16:creationId xmlns="" xmlns:a16="http://schemas.microsoft.com/office/drawing/2014/main" id="{59506DA7-D906-B355-091D-2EA8F9FCB4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69455" y="1439937"/>
                <a:ext cx="126498" cy="233953"/>
              </a:xfrm>
              <a:custGeom>
                <a:avLst/>
                <a:gdLst>
                  <a:gd name="T0" fmla="*/ 70 w 72"/>
                  <a:gd name="T1" fmla="*/ 0 h 132"/>
                  <a:gd name="T2" fmla="*/ 18 w 72"/>
                  <a:gd name="T3" fmla="*/ 75 h 132"/>
                  <a:gd name="T4" fmla="*/ 0 w 72"/>
                  <a:gd name="T5" fmla="*/ 132 h 132"/>
                  <a:gd name="T6" fmla="*/ 62 w 72"/>
                  <a:gd name="T7" fmla="*/ 60 h 132"/>
                  <a:gd name="T8" fmla="*/ 70 w 72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32">
                    <a:moveTo>
                      <a:pt x="70" y="0"/>
                    </a:moveTo>
                    <a:cubicBezTo>
                      <a:pt x="70" y="0"/>
                      <a:pt x="29" y="39"/>
                      <a:pt x="18" y="75"/>
                    </a:cubicBezTo>
                    <a:cubicBezTo>
                      <a:pt x="7" y="111"/>
                      <a:pt x="0" y="132"/>
                      <a:pt x="0" y="132"/>
                    </a:cubicBezTo>
                    <a:cubicBezTo>
                      <a:pt x="27" y="125"/>
                      <a:pt x="57" y="78"/>
                      <a:pt x="62" y="60"/>
                    </a:cubicBezTo>
                    <a:cubicBezTo>
                      <a:pt x="72" y="30"/>
                      <a:pt x="70" y="0"/>
                      <a:pt x="7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79" name="Freeform 22">
                <a:extLst>
                  <a:ext uri="{FF2B5EF4-FFF2-40B4-BE49-F238E27FC236}">
                    <a16:creationId xmlns="" xmlns:a16="http://schemas.microsoft.com/office/drawing/2014/main" id="{5A82A4E9-785B-E7FB-FE09-65DCD38F6C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13688" y="1454900"/>
                <a:ext cx="57128" cy="183626"/>
              </a:xfrm>
              <a:custGeom>
                <a:avLst/>
                <a:gdLst>
                  <a:gd name="T0" fmla="*/ 24 w 32"/>
                  <a:gd name="T1" fmla="*/ 0 h 104"/>
                  <a:gd name="T2" fmla="*/ 31 w 32"/>
                  <a:gd name="T3" fmla="*/ 41 h 104"/>
                  <a:gd name="T4" fmla="*/ 22 w 32"/>
                  <a:gd name="T5" fmla="*/ 100 h 104"/>
                  <a:gd name="T6" fmla="*/ 20 w 32"/>
                  <a:gd name="T7" fmla="*/ 104 h 104"/>
                  <a:gd name="T8" fmla="*/ 19 w 32"/>
                  <a:gd name="T9" fmla="*/ 10 h 104"/>
                  <a:gd name="T10" fmla="*/ 24 w 32"/>
                  <a:gd name="T11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4">
                    <a:moveTo>
                      <a:pt x="24" y="0"/>
                    </a:moveTo>
                    <a:cubicBezTo>
                      <a:pt x="27" y="13"/>
                      <a:pt x="30" y="27"/>
                      <a:pt x="31" y="41"/>
                    </a:cubicBezTo>
                    <a:cubicBezTo>
                      <a:pt x="32" y="60"/>
                      <a:pt x="30" y="83"/>
                      <a:pt x="22" y="100"/>
                    </a:cubicBezTo>
                    <a:cubicBezTo>
                      <a:pt x="21" y="103"/>
                      <a:pt x="20" y="104"/>
                      <a:pt x="20" y="104"/>
                    </a:cubicBezTo>
                    <a:cubicBezTo>
                      <a:pt x="0" y="82"/>
                      <a:pt x="8" y="35"/>
                      <a:pt x="19" y="10"/>
                    </a:cubicBezTo>
                    <a:cubicBezTo>
                      <a:pt x="21" y="4"/>
                      <a:pt x="24" y="0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0" name="Freeform 23">
                <a:extLst>
                  <a:ext uri="{FF2B5EF4-FFF2-40B4-BE49-F238E27FC236}">
                    <a16:creationId xmlns="" xmlns:a16="http://schemas.microsoft.com/office/drawing/2014/main" id="{EB76D3AE-BB07-65AB-DC19-670F335DD6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53133" y="1226387"/>
                <a:ext cx="59849" cy="186347"/>
              </a:xfrm>
              <a:custGeom>
                <a:avLst/>
                <a:gdLst>
                  <a:gd name="T0" fmla="*/ 7 w 34"/>
                  <a:gd name="T1" fmla="*/ 0 h 105"/>
                  <a:gd name="T2" fmla="*/ 25 w 34"/>
                  <a:gd name="T3" fmla="*/ 39 h 105"/>
                  <a:gd name="T4" fmla="*/ 31 w 34"/>
                  <a:gd name="T5" fmla="*/ 100 h 105"/>
                  <a:gd name="T6" fmla="*/ 30 w 34"/>
                  <a:gd name="T7" fmla="*/ 105 h 105"/>
                  <a:gd name="T8" fmla="*/ 4 w 34"/>
                  <a:gd name="T9" fmla="*/ 10 h 105"/>
                  <a:gd name="T10" fmla="*/ 7 w 34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105">
                    <a:moveTo>
                      <a:pt x="7" y="0"/>
                    </a:moveTo>
                    <a:cubicBezTo>
                      <a:pt x="14" y="11"/>
                      <a:pt x="20" y="25"/>
                      <a:pt x="25" y="39"/>
                    </a:cubicBezTo>
                    <a:cubicBezTo>
                      <a:pt x="31" y="58"/>
                      <a:pt x="34" y="81"/>
                      <a:pt x="31" y="100"/>
                    </a:cubicBezTo>
                    <a:cubicBezTo>
                      <a:pt x="31" y="104"/>
                      <a:pt x="30" y="105"/>
                      <a:pt x="30" y="105"/>
                    </a:cubicBezTo>
                    <a:cubicBezTo>
                      <a:pt x="5" y="89"/>
                      <a:pt x="0" y="38"/>
                      <a:pt x="4" y="10"/>
                    </a:cubicBezTo>
                    <a:cubicBezTo>
                      <a:pt x="5" y="4"/>
                      <a:pt x="7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1" name="Freeform 24">
                <a:extLst>
                  <a:ext uri="{FF2B5EF4-FFF2-40B4-BE49-F238E27FC236}">
                    <a16:creationId xmlns="" xmlns:a16="http://schemas.microsoft.com/office/drawing/2014/main" id="{AB228E38-1E89-8F91-8CB6-2D9F9E6D1B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34745" y="1166538"/>
                <a:ext cx="70730" cy="259797"/>
              </a:xfrm>
              <a:custGeom>
                <a:avLst/>
                <a:gdLst>
                  <a:gd name="T0" fmla="*/ 29 w 40"/>
                  <a:gd name="T1" fmla="*/ 0 h 147"/>
                  <a:gd name="T2" fmla="*/ 2 w 40"/>
                  <a:gd name="T3" fmla="*/ 87 h 147"/>
                  <a:gd name="T4" fmla="*/ 0 w 40"/>
                  <a:gd name="T5" fmla="*/ 147 h 147"/>
                  <a:gd name="T6" fmla="*/ 40 w 40"/>
                  <a:gd name="T7" fmla="*/ 59 h 147"/>
                  <a:gd name="T8" fmla="*/ 29 w 40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47">
                    <a:moveTo>
                      <a:pt x="29" y="0"/>
                    </a:moveTo>
                    <a:cubicBezTo>
                      <a:pt x="29" y="0"/>
                      <a:pt x="2" y="49"/>
                      <a:pt x="2" y="87"/>
                    </a:cubicBezTo>
                    <a:cubicBezTo>
                      <a:pt x="1" y="125"/>
                      <a:pt x="0" y="147"/>
                      <a:pt x="0" y="147"/>
                    </a:cubicBezTo>
                    <a:cubicBezTo>
                      <a:pt x="25" y="133"/>
                      <a:pt x="39" y="78"/>
                      <a:pt x="40" y="59"/>
                    </a:cubicBezTo>
                    <a:cubicBezTo>
                      <a:pt x="40" y="28"/>
                      <a:pt x="29" y="0"/>
                      <a:pt x="2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2" name="Freeform 25">
                <a:extLst>
                  <a:ext uri="{FF2B5EF4-FFF2-40B4-BE49-F238E27FC236}">
                    <a16:creationId xmlns="" xmlns:a16="http://schemas.microsoft.com/office/drawing/2014/main" id="{9A12CBCA-A1F9-D98A-EF20-096C5C6F82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78977" y="942107"/>
                <a:ext cx="73450" cy="229873"/>
              </a:xfrm>
              <a:custGeom>
                <a:avLst/>
                <a:gdLst>
                  <a:gd name="T0" fmla="*/ 9 w 41"/>
                  <a:gd name="T1" fmla="*/ 0 h 130"/>
                  <a:gd name="T2" fmla="*/ 10 w 41"/>
                  <a:gd name="T3" fmla="*/ 80 h 130"/>
                  <a:gd name="T4" fmla="*/ 25 w 41"/>
                  <a:gd name="T5" fmla="*/ 130 h 130"/>
                  <a:gd name="T6" fmla="*/ 33 w 41"/>
                  <a:gd name="T7" fmla="*/ 46 h 130"/>
                  <a:gd name="T8" fmla="*/ 9 w 41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0">
                    <a:moveTo>
                      <a:pt x="9" y="0"/>
                    </a:moveTo>
                    <a:cubicBezTo>
                      <a:pt x="9" y="0"/>
                      <a:pt x="0" y="49"/>
                      <a:pt x="10" y="80"/>
                    </a:cubicBezTo>
                    <a:cubicBezTo>
                      <a:pt x="20" y="111"/>
                      <a:pt x="25" y="130"/>
                      <a:pt x="25" y="130"/>
                    </a:cubicBezTo>
                    <a:cubicBezTo>
                      <a:pt x="41" y="110"/>
                      <a:pt x="38" y="61"/>
                      <a:pt x="33" y="46"/>
                    </a:cubicBezTo>
                    <a:cubicBezTo>
                      <a:pt x="25" y="19"/>
                      <a:pt x="9" y="0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3" name="Freeform 26">
                <a:extLst>
                  <a:ext uri="{FF2B5EF4-FFF2-40B4-BE49-F238E27FC236}">
                    <a16:creationId xmlns="" xmlns:a16="http://schemas.microsoft.com/office/drawing/2014/main" id="{F4818765-9C0D-EFF8-8A37-DBFE3BD464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1446" y="1037320"/>
                <a:ext cx="97934" cy="141460"/>
              </a:xfrm>
              <a:custGeom>
                <a:avLst/>
                <a:gdLst>
                  <a:gd name="T0" fmla="*/ 0 w 55"/>
                  <a:gd name="T1" fmla="*/ 0 h 80"/>
                  <a:gd name="T2" fmla="*/ 28 w 55"/>
                  <a:gd name="T3" fmla="*/ 26 h 80"/>
                  <a:gd name="T4" fmla="*/ 54 w 55"/>
                  <a:gd name="T5" fmla="*/ 75 h 80"/>
                  <a:gd name="T6" fmla="*/ 55 w 55"/>
                  <a:gd name="T7" fmla="*/ 80 h 80"/>
                  <a:gd name="T8" fmla="*/ 1 w 55"/>
                  <a:gd name="T9" fmla="*/ 10 h 80"/>
                  <a:gd name="T10" fmla="*/ 0 w 5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80">
                    <a:moveTo>
                      <a:pt x="0" y="0"/>
                    </a:moveTo>
                    <a:cubicBezTo>
                      <a:pt x="10" y="7"/>
                      <a:pt x="20" y="16"/>
                      <a:pt x="28" y="26"/>
                    </a:cubicBezTo>
                    <a:cubicBezTo>
                      <a:pt x="39" y="40"/>
                      <a:pt x="50" y="58"/>
                      <a:pt x="54" y="75"/>
                    </a:cubicBezTo>
                    <a:cubicBezTo>
                      <a:pt x="55" y="78"/>
                      <a:pt x="55" y="80"/>
                      <a:pt x="55" y="80"/>
                    </a:cubicBezTo>
                    <a:cubicBezTo>
                      <a:pt x="28" y="75"/>
                      <a:pt x="7" y="35"/>
                      <a:pt x="1" y="10"/>
                    </a:cubicBezTo>
                    <a:cubicBezTo>
                      <a:pt x="0" y="4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4" name="Freeform 27">
                <a:extLst>
                  <a:ext uri="{FF2B5EF4-FFF2-40B4-BE49-F238E27FC236}">
                    <a16:creationId xmlns="" xmlns:a16="http://schemas.microsoft.com/office/drawing/2014/main" id="{808B911B-CDBE-ADD0-E58A-CD6783929C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41597" y="747599"/>
                <a:ext cx="110176" cy="197228"/>
              </a:xfrm>
              <a:custGeom>
                <a:avLst/>
                <a:gdLst>
                  <a:gd name="T0" fmla="*/ 0 w 62"/>
                  <a:gd name="T1" fmla="*/ 0 h 111"/>
                  <a:gd name="T2" fmla="*/ 25 w 62"/>
                  <a:gd name="T3" fmla="*/ 71 h 111"/>
                  <a:gd name="T4" fmla="*/ 53 w 62"/>
                  <a:gd name="T5" fmla="*/ 111 h 111"/>
                  <a:gd name="T6" fmla="*/ 36 w 62"/>
                  <a:gd name="T7" fmla="*/ 33 h 111"/>
                  <a:gd name="T8" fmla="*/ 0 w 6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11">
                    <a:moveTo>
                      <a:pt x="0" y="0"/>
                    </a:moveTo>
                    <a:cubicBezTo>
                      <a:pt x="0" y="0"/>
                      <a:pt x="7" y="47"/>
                      <a:pt x="25" y="71"/>
                    </a:cubicBezTo>
                    <a:cubicBezTo>
                      <a:pt x="43" y="96"/>
                      <a:pt x="53" y="111"/>
                      <a:pt x="53" y="111"/>
                    </a:cubicBezTo>
                    <a:cubicBezTo>
                      <a:pt x="62" y="89"/>
                      <a:pt x="45" y="46"/>
                      <a:pt x="36" y="33"/>
                    </a:cubicBezTo>
                    <a:cubicBezTo>
                      <a:pt x="21" y="13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5" name="Freeform 28">
                <a:extLst>
                  <a:ext uri="{FF2B5EF4-FFF2-40B4-BE49-F238E27FC236}">
                    <a16:creationId xmlns="" xmlns:a16="http://schemas.microsoft.com/office/drawing/2014/main" id="{76309D0B-D38C-5FC4-EFBA-0C30239CCF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87190" y="857775"/>
                <a:ext cx="125138" cy="104735"/>
              </a:xfrm>
              <a:custGeom>
                <a:avLst/>
                <a:gdLst>
                  <a:gd name="T0" fmla="*/ 0 w 71"/>
                  <a:gd name="T1" fmla="*/ 0 h 59"/>
                  <a:gd name="T2" fmla="*/ 32 w 71"/>
                  <a:gd name="T3" fmla="*/ 15 h 59"/>
                  <a:gd name="T4" fmla="*/ 70 w 71"/>
                  <a:gd name="T5" fmla="*/ 51 h 59"/>
                  <a:gd name="T6" fmla="*/ 71 w 71"/>
                  <a:gd name="T7" fmla="*/ 55 h 59"/>
                  <a:gd name="T8" fmla="*/ 4 w 71"/>
                  <a:gd name="T9" fmla="*/ 8 h 59"/>
                  <a:gd name="T10" fmla="*/ 0 w 71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59">
                    <a:moveTo>
                      <a:pt x="0" y="0"/>
                    </a:moveTo>
                    <a:cubicBezTo>
                      <a:pt x="11" y="3"/>
                      <a:pt x="22" y="8"/>
                      <a:pt x="32" y="15"/>
                    </a:cubicBezTo>
                    <a:cubicBezTo>
                      <a:pt x="46" y="24"/>
                      <a:pt x="61" y="37"/>
                      <a:pt x="70" y="51"/>
                    </a:cubicBezTo>
                    <a:cubicBezTo>
                      <a:pt x="71" y="54"/>
                      <a:pt x="71" y="55"/>
                      <a:pt x="71" y="55"/>
                    </a:cubicBezTo>
                    <a:cubicBezTo>
                      <a:pt x="46" y="59"/>
                      <a:pt x="16" y="29"/>
                      <a:pt x="4" y="8"/>
                    </a:cubicBezTo>
                    <a:cubicBezTo>
                      <a:pt x="1" y="3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6" name="Freeform 29">
                <a:extLst>
                  <a:ext uri="{FF2B5EF4-FFF2-40B4-BE49-F238E27FC236}">
                    <a16:creationId xmlns="" xmlns:a16="http://schemas.microsoft.com/office/drawing/2014/main" id="{4C68BB5B-FDC0-B4D1-28F6-40F3E37791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47090" y="685030"/>
                <a:ext cx="174105" cy="144181"/>
              </a:xfrm>
              <a:custGeom>
                <a:avLst/>
                <a:gdLst>
                  <a:gd name="T0" fmla="*/ 0 w 98"/>
                  <a:gd name="T1" fmla="*/ 0 h 82"/>
                  <a:gd name="T2" fmla="*/ 44 w 98"/>
                  <a:gd name="T3" fmla="*/ 21 h 82"/>
                  <a:gd name="T4" fmla="*/ 96 w 98"/>
                  <a:gd name="T5" fmla="*/ 71 h 82"/>
                  <a:gd name="T6" fmla="*/ 98 w 98"/>
                  <a:gd name="T7" fmla="*/ 76 h 82"/>
                  <a:gd name="T8" fmla="*/ 5 w 98"/>
                  <a:gd name="T9" fmla="*/ 11 h 82"/>
                  <a:gd name="T10" fmla="*/ 0 w 98"/>
                  <a:gd name="T1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82">
                    <a:moveTo>
                      <a:pt x="0" y="0"/>
                    </a:moveTo>
                    <a:cubicBezTo>
                      <a:pt x="15" y="5"/>
                      <a:pt x="30" y="12"/>
                      <a:pt x="44" y="21"/>
                    </a:cubicBezTo>
                    <a:cubicBezTo>
                      <a:pt x="64" y="33"/>
                      <a:pt x="84" y="51"/>
                      <a:pt x="96" y="71"/>
                    </a:cubicBezTo>
                    <a:cubicBezTo>
                      <a:pt x="98" y="75"/>
                      <a:pt x="98" y="76"/>
                      <a:pt x="98" y="76"/>
                    </a:cubicBezTo>
                    <a:cubicBezTo>
                      <a:pt x="63" y="82"/>
                      <a:pt x="22" y="40"/>
                      <a:pt x="5" y="11"/>
                    </a:cubicBezTo>
                    <a:cubicBezTo>
                      <a:pt x="1" y="5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7" name="Freeform 30">
                <a:extLst>
                  <a:ext uri="{FF2B5EF4-FFF2-40B4-BE49-F238E27FC236}">
                    <a16:creationId xmlns="" xmlns:a16="http://schemas.microsoft.com/office/drawing/2014/main" id="{D702E1EA-7FC3-79FC-2239-2AD25FC6A7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94042" y="1918725"/>
                <a:ext cx="301963" cy="157782"/>
              </a:xfrm>
              <a:custGeom>
                <a:avLst/>
                <a:gdLst>
                  <a:gd name="T0" fmla="*/ 171 w 171"/>
                  <a:gd name="T1" fmla="*/ 0 h 89"/>
                  <a:gd name="T2" fmla="*/ 59 w 171"/>
                  <a:gd name="T3" fmla="*/ 34 h 89"/>
                  <a:gd name="T4" fmla="*/ 0 w 171"/>
                  <a:gd name="T5" fmla="*/ 73 h 89"/>
                  <a:gd name="T6" fmla="*/ 118 w 171"/>
                  <a:gd name="T7" fmla="*/ 53 h 89"/>
                  <a:gd name="T8" fmla="*/ 171 w 171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89">
                    <a:moveTo>
                      <a:pt x="171" y="0"/>
                    </a:moveTo>
                    <a:cubicBezTo>
                      <a:pt x="171" y="0"/>
                      <a:pt x="91" y="14"/>
                      <a:pt x="59" y="34"/>
                    </a:cubicBezTo>
                    <a:cubicBezTo>
                      <a:pt x="26" y="54"/>
                      <a:pt x="0" y="73"/>
                      <a:pt x="0" y="73"/>
                    </a:cubicBezTo>
                    <a:cubicBezTo>
                      <a:pt x="32" y="89"/>
                      <a:pt x="98" y="67"/>
                      <a:pt x="118" y="53"/>
                    </a:cubicBezTo>
                    <a:cubicBezTo>
                      <a:pt x="150" y="31"/>
                      <a:pt x="171" y="0"/>
                      <a:pt x="17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8" name="Freeform 31">
                <a:extLst>
                  <a:ext uri="{FF2B5EF4-FFF2-40B4-BE49-F238E27FC236}">
                    <a16:creationId xmlns="" xmlns:a16="http://schemas.microsoft.com/office/drawing/2014/main" id="{7D7E3AAB-D4BC-FC49-CC32-7CC48BEE37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1800" y="1818071"/>
                <a:ext cx="168664" cy="193147"/>
              </a:xfrm>
              <a:custGeom>
                <a:avLst/>
                <a:gdLst>
                  <a:gd name="T0" fmla="*/ 95 w 95"/>
                  <a:gd name="T1" fmla="*/ 0 h 109"/>
                  <a:gd name="T2" fmla="*/ 49 w 95"/>
                  <a:gd name="T3" fmla="*/ 34 h 109"/>
                  <a:gd name="T4" fmla="*/ 1 w 95"/>
                  <a:gd name="T5" fmla="*/ 103 h 109"/>
                  <a:gd name="T6" fmla="*/ 0 w 95"/>
                  <a:gd name="T7" fmla="*/ 109 h 109"/>
                  <a:gd name="T8" fmla="*/ 91 w 95"/>
                  <a:gd name="T9" fmla="*/ 14 h 109"/>
                  <a:gd name="T10" fmla="*/ 95 w 95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09">
                    <a:moveTo>
                      <a:pt x="95" y="0"/>
                    </a:moveTo>
                    <a:cubicBezTo>
                      <a:pt x="79" y="9"/>
                      <a:pt x="63" y="21"/>
                      <a:pt x="49" y="34"/>
                    </a:cubicBezTo>
                    <a:cubicBezTo>
                      <a:pt x="29" y="53"/>
                      <a:pt x="10" y="78"/>
                      <a:pt x="1" y="103"/>
                    </a:cubicBezTo>
                    <a:cubicBezTo>
                      <a:pt x="0" y="107"/>
                      <a:pt x="0" y="109"/>
                      <a:pt x="0" y="109"/>
                    </a:cubicBezTo>
                    <a:cubicBezTo>
                      <a:pt x="41" y="108"/>
                      <a:pt x="78" y="51"/>
                      <a:pt x="91" y="14"/>
                    </a:cubicBezTo>
                    <a:cubicBezTo>
                      <a:pt x="94" y="6"/>
                      <a:pt x="95" y="0"/>
                      <a:pt x="9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9" name="Freeform 32">
                <a:extLst>
                  <a:ext uri="{FF2B5EF4-FFF2-40B4-BE49-F238E27FC236}">
                    <a16:creationId xmlns="" xmlns:a16="http://schemas.microsoft.com/office/drawing/2014/main" id="{7C80488B-1E0C-2220-F969-2780D0A794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25481" y="2035702"/>
                <a:ext cx="656973" cy="184986"/>
              </a:xfrm>
              <a:custGeom>
                <a:avLst/>
                <a:gdLst>
                  <a:gd name="T0" fmla="*/ 372 w 372"/>
                  <a:gd name="T1" fmla="*/ 44 h 105"/>
                  <a:gd name="T2" fmla="*/ 256 w 372"/>
                  <a:gd name="T3" fmla="*/ 22 h 105"/>
                  <a:gd name="T4" fmla="*/ 135 w 372"/>
                  <a:gd name="T5" fmla="*/ 18 h 105"/>
                  <a:gd name="T6" fmla="*/ 2 w 372"/>
                  <a:gd name="T7" fmla="*/ 100 h 105"/>
                  <a:gd name="T8" fmla="*/ 95 w 372"/>
                  <a:gd name="T9" fmla="*/ 76 h 105"/>
                  <a:gd name="T10" fmla="*/ 162 w 372"/>
                  <a:gd name="T11" fmla="*/ 49 h 105"/>
                  <a:gd name="T12" fmla="*/ 309 w 372"/>
                  <a:gd name="T13" fmla="*/ 72 h 105"/>
                  <a:gd name="T14" fmla="*/ 372 w 372"/>
                  <a:gd name="T15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105">
                    <a:moveTo>
                      <a:pt x="372" y="44"/>
                    </a:moveTo>
                    <a:cubicBezTo>
                      <a:pt x="316" y="43"/>
                      <a:pt x="295" y="42"/>
                      <a:pt x="256" y="22"/>
                    </a:cubicBezTo>
                    <a:cubicBezTo>
                      <a:pt x="223" y="5"/>
                      <a:pt x="174" y="0"/>
                      <a:pt x="135" y="18"/>
                    </a:cubicBezTo>
                    <a:cubicBezTo>
                      <a:pt x="86" y="40"/>
                      <a:pt x="62" y="88"/>
                      <a:pt x="2" y="100"/>
                    </a:cubicBezTo>
                    <a:cubicBezTo>
                      <a:pt x="0" y="100"/>
                      <a:pt x="40" y="105"/>
                      <a:pt x="95" y="76"/>
                    </a:cubicBezTo>
                    <a:cubicBezTo>
                      <a:pt x="118" y="64"/>
                      <a:pt x="138" y="52"/>
                      <a:pt x="162" y="49"/>
                    </a:cubicBezTo>
                    <a:cubicBezTo>
                      <a:pt x="235" y="40"/>
                      <a:pt x="226" y="86"/>
                      <a:pt x="309" y="72"/>
                    </a:cubicBezTo>
                    <a:cubicBezTo>
                      <a:pt x="349" y="65"/>
                      <a:pt x="372" y="44"/>
                      <a:pt x="372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61" name="文本框 260">
              <a:extLst>
                <a:ext uri="{FF2B5EF4-FFF2-40B4-BE49-F238E27FC236}">
                  <a16:creationId xmlns="" xmlns:a16="http://schemas.microsoft.com/office/drawing/2014/main" id="{7440B384-2DFC-0AB1-66B6-1EF39D4B8835}"/>
                </a:ext>
              </a:extLst>
            </p:cNvPr>
            <p:cNvSpPr txBox="1"/>
            <p:nvPr/>
          </p:nvSpPr>
          <p:spPr>
            <a:xfrm>
              <a:off x="1450966" y="3721441"/>
              <a:ext cx="1523154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rgbClr val="2A458C"/>
                  </a:solidFill>
                  <a:cs typeface="+mn-ea"/>
                  <a:sym typeface="+mn-lt"/>
                </a:rPr>
                <a:t>四川省餐饮</a:t>
              </a:r>
              <a:endParaRPr lang="en-US" altLang="zh-CN" sz="1600" dirty="0">
                <a:solidFill>
                  <a:srgbClr val="2A458C"/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1600" dirty="0">
                  <a:solidFill>
                    <a:srgbClr val="2A458C"/>
                  </a:solidFill>
                  <a:cs typeface="+mn-ea"/>
                  <a:sym typeface="+mn-lt"/>
                </a:rPr>
                <a:t>娱乐行业协会</a:t>
              </a:r>
              <a:endParaRPr lang="en-US" altLang="zh-CN" sz="1600" dirty="0">
                <a:solidFill>
                  <a:srgbClr val="2A458C"/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1600" dirty="0">
                  <a:solidFill>
                    <a:srgbClr val="2A458C"/>
                  </a:solidFill>
                  <a:cs typeface="+mn-ea"/>
                  <a:sym typeface="+mn-lt"/>
                </a:rPr>
                <a:t>理事单位</a:t>
              </a:r>
            </a:p>
          </p:txBody>
        </p:sp>
      </p:grpSp>
      <p:grpSp>
        <p:nvGrpSpPr>
          <p:cNvPr id="290" name="组合 289">
            <a:extLst>
              <a:ext uri="{FF2B5EF4-FFF2-40B4-BE49-F238E27FC236}">
                <a16:creationId xmlns="" xmlns:a16="http://schemas.microsoft.com/office/drawing/2014/main" id="{3D94CE15-90F3-9C8C-D3CD-608B521F3413}"/>
              </a:ext>
            </a:extLst>
          </p:cNvPr>
          <p:cNvGrpSpPr/>
          <p:nvPr/>
        </p:nvGrpSpPr>
        <p:grpSpPr>
          <a:xfrm>
            <a:off x="9118176" y="4680736"/>
            <a:ext cx="1796116" cy="893345"/>
            <a:chOff x="1275294" y="3692691"/>
            <a:chExt cx="1796116" cy="893345"/>
          </a:xfrm>
          <a:solidFill>
            <a:srgbClr val="2A458C"/>
          </a:solidFill>
        </p:grpSpPr>
        <p:grpSp>
          <p:nvGrpSpPr>
            <p:cNvPr id="291" name="组合 290">
              <a:extLst>
                <a:ext uri="{FF2B5EF4-FFF2-40B4-BE49-F238E27FC236}">
                  <a16:creationId xmlns="" xmlns:a16="http://schemas.microsoft.com/office/drawing/2014/main" id="{B21F7E71-F7B1-AE33-8F9C-6C552D059031}"/>
                </a:ext>
              </a:extLst>
            </p:cNvPr>
            <p:cNvGrpSpPr/>
            <p:nvPr/>
          </p:nvGrpSpPr>
          <p:grpSpPr>
            <a:xfrm>
              <a:off x="1275294" y="3692691"/>
              <a:ext cx="1796116" cy="893345"/>
              <a:chOff x="6104232" y="678204"/>
              <a:chExt cx="3101243" cy="1542484"/>
            </a:xfrm>
            <a:grpFill/>
          </p:grpSpPr>
          <p:sp>
            <p:nvSpPr>
              <p:cNvPr id="293" name="Freeform 5">
                <a:extLst>
                  <a:ext uri="{FF2B5EF4-FFF2-40B4-BE49-F238E27FC236}">
                    <a16:creationId xmlns="" xmlns:a16="http://schemas.microsoft.com/office/drawing/2014/main" id="{EB6D6857-4752-3CED-8E5A-27644595EC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8612" y="2028876"/>
                <a:ext cx="656973" cy="184986"/>
              </a:xfrm>
              <a:custGeom>
                <a:avLst/>
                <a:gdLst>
                  <a:gd name="T0" fmla="*/ 0 w 372"/>
                  <a:gd name="T1" fmla="*/ 44 h 105"/>
                  <a:gd name="T2" fmla="*/ 116 w 372"/>
                  <a:gd name="T3" fmla="*/ 22 h 105"/>
                  <a:gd name="T4" fmla="*/ 237 w 372"/>
                  <a:gd name="T5" fmla="*/ 18 h 105"/>
                  <a:gd name="T6" fmla="*/ 370 w 372"/>
                  <a:gd name="T7" fmla="*/ 100 h 105"/>
                  <a:gd name="T8" fmla="*/ 277 w 372"/>
                  <a:gd name="T9" fmla="*/ 76 h 105"/>
                  <a:gd name="T10" fmla="*/ 210 w 372"/>
                  <a:gd name="T11" fmla="*/ 49 h 105"/>
                  <a:gd name="T12" fmla="*/ 63 w 372"/>
                  <a:gd name="T13" fmla="*/ 72 h 105"/>
                  <a:gd name="T14" fmla="*/ 0 w 372"/>
                  <a:gd name="T15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105">
                    <a:moveTo>
                      <a:pt x="0" y="44"/>
                    </a:moveTo>
                    <a:cubicBezTo>
                      <a:pt x="56" y="43"/>
                      <a:pt x="76" y="42"/>
                      <a:pt x="116" y="22"/>
                    </a:cubicBezTo>
                    <a:cubicBezTo>
                      <a:pt x="148" y="5"/>
                      <a:pt x="197" y="0"/>
                      <a:pt x="237" y="18"/>
                    </a:cubicBezTo>
                    <a:cubicBezTo>
                      <a:pt x="285" y="40"/>
                      <a:pt x="310" y="88"/>
                      <a:pt x="370" y="100"/>
                    </a:cubicBezTo>
                    <a:cubicBezTo>
                      <a:pt x="372" y="100"/>
                      <a:pt x="332" y="105"/>
                      <a:pt x="277" y="76"/>
                    </a:cubicBezTo>
                    <a:cubicBezTo>
                      <a:pt x="254" y="64"/>
                      <a:pt x="233" y="52"/>
                      <a:pt x="210" y="49"/>
                    </a:cubicBezTo>
                    <a:cubicBezTo>
                      <a:pt x="136" y="40"/>
                      <a:pt x="146" y="86"/>
                      <a:pt x="63" y="72"/>
                    </a:cubicBezTo>
                    <a:cubicBezTo>
                      <a:pt x="23" y="65"/>
                      <a:pt x="0" y="44"/>
                      <a:pt x="0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94" name="Freeform 6">
                <a:extLst>
                  <a:ext uri="{FF2B5EF4-FFF2-40B4-BE49-F238E27FC236}">
                    <a16:creationId xmlns="" xmlns:a16="http://schemas.microsoft.com/office/drawing/2014/main" id="{D07EB584-A2BB-C4DE-7AD1-2D0B0351E0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0478" y="1662984"/>
                <a:ext cx="225792" cy="201309"/>
              </a:xfrm>
              <a:custGeom>
                <a:avLst/>
                <a:gdLst>
                  <a:gd name="T0" fmla="*/ 0 w 128"/>
                  <a:gd name="T1" fmla="*/ 0 h 114"/>
                  <a:gd name="T2" fmla="*/ 87 w 128"/>
                  <a:gd name="T3" fmla="*/ 60 h 114"/>
                  <a:gd name="T4" fmla="*/ 128 w 128"/>
                  <a:gd name="T5" fmla="*/ 110 h 114"/>
                  <a:gd name="T6" fmla="*/ 32 w 128"/>
                  <a:gd name="T7" fmla="*/ 60 h 114"/>
                  <a:gd name="T8" fmla="*/ 0 w 128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14">
                    <a:moveTo>
                      <a:pt x="0" y="0"/>
                    </a:moveTo>
                    <a:cubicBezTo>
                      <a:pt x="0" y="0"/>
                      <a:pt x="65" y="34"/>
                      <a:pt x="87" y="60"/>
                    </a:cubicBezTo>
                    <a:cubicBezTo>
                      <a:pt x="110" y="86"/>
                      <a:pt x="128" y="110"/>
                      <a:pt x="128" y="110"/>
                    </a:cubicBezTo>
                    <a:cubicBezTo>
                      <a:pt x="96" y="114"/>
                      <a:pt x="45" y="77"/>
                      <a:pt x="32" y="60"/>
                    </a:cubicBezTo>
                    <a:cubicBezTo>
                      <a:pt x="10" y="32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95" name="Freeform 7">
                <a:extLst>
                  <a:ext uri="{FF2B5EF4-FFF2-40B4-BE49-F238E27FC236}">
                    <a16:creationId xmlns="" xmlns:a16="http://schemas.microsoft.com/office/drawing/2014/main" id="{456EA51B-CF70-A3C8-5AC0-36B0B6FB08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9621" y="1654823"/>
                <a:ext cx="84332" cy="171384"/>
              </a:xfrm>
              <a:custGeom>
                <a:avLst/>
                <a:gdLst>
                  <a:gd name="T0" fmla="*/ 1 w 48"/>
                  <a:gd name="T1" fmla="*/ 0 h 97"/>
                  <a:gd name="T2" fmla="*/ 27 w 48"/>
                  <a:gd name="T3" fmla="*/ 34 h 97"/>
                  <a:gd name="T4" fmla="*/ 48 w 48"/>
                  <a:gd name="T5" fmla="*/ 93 h 97"/>
                  <a:gd name="T6" fmla="*/ 48 w 48"/>
                  <a:gd name="T7" fmla="*/ 97 h 97"/>
                  <a:gd name="T8" fmla="*/ 1 w 48"/>
                  <a:gd name="T9" fmla="*/ 11 h 97"/>
                  <a:gd name="T10" fmla="*/ 1 w 48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" h="97">
                    <a:moveTo>
                      <a:pt x="1" y="0"/>
                    </a:moveTo>
                    <a:cubicBezTo>
                      <a:pt x="10" y="9"/>
                      <a:pt x="20" y="21"/>
                      <a:pt x="27" y="34"/>
                    </a:cubicBezTo>
                    <a:cubicBezTo>
                      <a:pt x="38" y="51"/>
                      <a:pt x="47" y="73"/>
                      <a:pt x="48" y="93"/>
                    </a:cubicBezTo>
                    <a:cubicBezTo>
                      <a:pt x="48" y="96"/>
                      <a:pt x="48" y="97"/>
                      <a:pt x="48" y="97"/>
                    </a:cubicBezTo>
                    <a:cubicBezTo>
                      <a:pt x="19" y="88"/>
                      <a:pt x="3" y="39"/>
                      <a:pt x="1" y="11"/>
                    </a:cubicBezTo>
                    <a:cubicBezTo>
                      <a:pt x="0" y="4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96" name="Freeform 8">
                <a:extLst>
                  <a:ext uri="{FF2B5EF4-FFF2-40B4-BE49-F238E27FC236}">
                    <a16:creationId xmlns="" xmlns:a16="http://schemas.microsoft.com/office/drawing/2014/main" id="{0B569A7A-ACAD-0005-3C1D-9EDDE2D0CE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3753" y="1433111"/>
                <a:ext cx="126498" cy="233953"/>
              </a:xfrm>
              <a:custGeom>
                <a:avLst/>
                <a:gdLst>
                  <a:gd name="T0" fmla="*/ 2 w 72"/>
                  <a:gd name="T1" fmla="*/ 0 h 132"/>
                  <a:gd name="T2" fmla="*/ 54 w 72"/>
                  <a:gd name="T3" fmla="*/ 75 h 132"/>
                  <a:gd name="T4" fmla="*/ 72 w 72"/>
                  <a:gd name="T5" fmla="*/ 132 h 132"/>
                  <a:gd name="T6" fmla="*/ 10 w 72"/>
                  <a:gd name="T7" fmla="*/ 60 h 132"/>
                  <a:gd name="T8" fmla="*/ 2 w 72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32">
                    <a:moveTo>
                      <a:pt x="2" y="0"/>
                    </a:moveTo>
                    <a:cubicBezTo>
                      <a:pt x="2" y="0"/>
                      <a:pt x="42" y="39"/>
                      <a:pt x="54" y="75"/>
                    </a:cubicBezTo>
                    <a:cubicBezTo>
                      <a:pt x="65" y="111"/>
                      <a:pt x="72" y="132"/>
                      <a:pt x="72" y="132"/>
                    </a:cubicBezTo>
                    <a:cubicBezTo>
                      <a:pt x="45" y="125"/>
                      <a:pt x="15" y="78"/>
                      <a:pt x="10" y="60"/>
                    </a:cubicBezTo>
                    <a:cubicBezTo>
                      <a:pt x="0" y="3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97" name="Freeform 9">
                <a:extLst>
                  <a:ext uri="{FF2B5EF4-FFF2-40B4-BE49-F238E27FC236}">
                    <a16:creationId xmlns="" xmlns:a16="http://schemas.microsoft.com/office/drawing/2014/main" id="{F0A68022-2BC9-B7AB-493A-23F2899AC1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8891" y="1449434"/>
                <a:ext cx="57128" cy="182266"/>
              </a:xfrm>
              <a:custGeom>
                <a:avLst/>
                <a:gdLst>
                  <a:gd name="T0" fmla="*/ 8 w 32"/>
                  <a:gd name="T1" fmla="*/ 0 h 103"/>
                  <a:gd name="T2" fmla="*/ 1 w 32"/>
                  <a:gd name="T3" fmla="*/ 40 h 103"/>
                  <a:gd name="T4" fmla="*/ 10 w 32"/>
                  <a:gd name="T5" fmla="*/ 99 h 103"/>
                  <a:gd name="T6" fmla="*/ 12 w 32"/>
                  <a:gd name="T7" fmla="*/ 103 h 103"/>
                  <a:gd name="T8" fmla="*/ 13 w 32"/>
                  <a:gd name="T9" fmla="*/ 9 h 103"/>
                  <a:gd name="T10" fmla="*/ 8 w 32"/>
                  <a:gd name="T11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3">
                    <a:moveTo>
                      <a:pt x="8" y="0"/>
                    </a:moveTo>
                    <a:cubicBezTo>
                      <a:pt x="5" y="12"/>
                      <a:pt x="2" y="26"/>
                      <a:pt x="1" y="40"/>
                    </a:cubicBezTo>
                    <a:cubicBezTo>
                      <a:pt x="0" y="59"/>
                      <a:pt x="2" y="82"/>
                      <a:pt x="10" y="99"/>
                    </a:cubicBezTo>
                    <a:cubicBezTo>
                      <a:pt x="11" y="102"/>
                      <a:pt x="12" y="103"/>
                      <a:pt x="12" y="103"/>
                    </a:cubicBezTo>
                    <a:cubicBezTo>
                      <a:pt x="32" y="81"/>
                      <a:pt x="24" y="34"/>
                      <a:pt x="13" y="9"/>
                    </a:cubicBezTo>
                    <a:cubicBezTo>
                      <a:pt x="10" y="3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98" name="Freeform 10">
                <a:extLst>
                  <a:ext uri="{FF2B5EF4-FFF2-40B4-BE49-F238E27FC236}">
                    <a16:creationId xmlns="" xmlns:a16="http://schemas.microsoft.com/office/drawing/2014/main" id="{5F0A481F-4853-D7C1-5F4A-944456D773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5365" y="1219561"/>
                <a:ext cx="61209" cy="186347"/>
              </a:xfrm>
              <a:custGeom>
                <a:avLst/>
                <a:gdLst>
                  <a:gd name="T0" fmla="*/ 28 w 35"/>
                  <a:gd name="T1" fmla="*/ 0 h 105"/>
                  <a:gd name="T2" fmla="*/ 10 w 35"/>
                  <a:gd name="T3" fmla="*/ 39 h 105"/>
                  <a:gd name="T4" fmla="*/ 3 w 35"/>
                  <a:gd name="T5" fmla="*/ 100 h 105"/>
                  <a:gd name="T6" fmla="*/ 5 w 35"/>
                  <a:gd name="T7" fmla="*/ 105 h 105"/>
                  <a:gd name="T8" fmla="*/ 30 w 35"/>
                  <a:gd name="T9" fmla="*/ 10 h 105"/>
                  <a:gd name="T10" fmla="*/ 28 w 35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105">
                    <a:moveTo>
                      <a:pt x="28" y="0"/>
                    </a:moveTo>
                    <a:cubicBezTo>
                      <a:pt x="21" y="11"/>
                      <a:pt x="15" y="25"/>
                      <a:pt x="10" y="39"/>
                    </a:cubicBezTo>
                    <a:cubicBezTo>
                      <a:pt x="4" y="58"/>
                      <a:pt x="0" y="81"/>
                      <a:pt x="3" y="100"/>
                    </a:cubicBezTo>
                    <a:cubicBezTo>
                      <a:pt x="4" y="104"/>
                      <a:pt x="5" y="105"/>
                      <a:pt x="5" y="105"/>
                    </a:cubicBezTo>
                    <a:cubicBezTo>
                      <a:pt x="30" y="89"/>
                      <a:pt x="35" y="38"/>
                      <a:pt x="30" y="10"/>
                    </a:cubicBezTo>
                    <a:cubicBezTo>
                      <a:pt x="29" y="4"/>
                      <a:pt x="28" y="0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99" name="Freeform 11">
                <a:extLst>
                  <a:ext uri="{FF2B5EF4-FFF2-40B4-BE49-F238E27FC236}">
                    <a16:creationId xmlns="" xmlns:a16="http://schemas.microsoft.com/office/drawing/2014/main" id="{40F4E328-C61A-4ADD-24ED-EBECAC3DE4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232" y="1159712"/>
                <a:ext cx="70730" cy="259797"/>
              </a:xfrm>
              <a:custGeom>
                <a:avLst/>
                <a:gdLst>
                  <a:gd name="T0" fmla="*/ 10 w 40"/>
                  <a:gd name="T1" fmla="*/ 0 h 147"/>
                  <a:gd name="T2" fmla="*/ 38 w 40"/>
                  <a:gd name="T3" fmla="*/ 87 h 147"/>
                  <a:gd name="T4" fmla="*/ 40 w 40"/>
                  <a:gd name="T5" fmla="*/ 147 h 147"/>
                  <a:gd name="T6" fmla="*/ 0 w 40"/>
                  <a:gd name="T7" fmla="*/ 59 h 147"/>
                  <a:gd name="T8" fmla="*/ 10 w 40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47">
                    <a:moveTo>
                      <a:pt x="10" y="0"/>
                    </a:moveTo>
                    <a:cubicBezTo>
                      <a:pt x="10" y="0"/>
                      <a:pt x="38" y="49"/>
                      <a:pt x="38" y="87"/>
                    </a:cubicBezTo>
                    <a:cubicBezTo>
                      <a:pt x="39" y="125"/>
                      <a:pt x="40" y="147"/>
                      <a:pt x="40" y="147"/>
                    </a:cubicBezTo>
                    <a:cubicBezTo>
                      <a:pt x="15" y="133"/>
                      <a:pt x="1" y="78"/>
                      <a:pt x="0" y="59"/>
                    </a:cubicBezTo>
                    <a:cubicBezTo>
                      <a:pt x="0" y="28"/>
                      <a:pt x="10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00" name="Freeform 12">
                <a:extLst>
                  <a:ext uri="{FF2B5EF4-FFF2-40B4-BE49-F238E27FC236}">
                    <a16:creationId xmlns="" xmlns:a16="http://schemas.microsoft.com/office/drawing/2014/main" id="{6E92D2B9-C1A6-F9BF-BDF2-AC7D5AFAF3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7279" y="935281"/>
                <a:ext cx="73450" cy="229873"/>
              </a:xfrm>
              <a:custGeom>
                <a:avLst/>
                <a:gdLst>
                  <a:gd name="T0" fmla="*/ 32 w 41"/>
                  <a:gd name="T1" fmla="*/ 0 h 130"/>
                  <a:gd name="T2" fmla="*/ 31 w 41"/>
                  <a:gd name="T3" fmla="*/ 80 h 130"/>
                  <a:gd name="T4" fmla="*/ 16 w 41"/>
                  <a:gd name="T5" fmla="*/ 130 h 130"/>
                  <a:gd name="T6" fmla="*/ 8 w 41"/>
                  <a:gd name="T7" fmla="*/ 46 h 130"/>
                  <a:gd name="T8" fmla="*/ 32 w 41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0">
                    <a:moveTo>
                      <a:pt x="32" y="0"/>
                    </a:moveTo>
                    <a:cubicBezTo>
                      <a:pt x="32" y="0"/>
                      <a:pt x="41" y="49"/>
                      <a:pt x="31" y="80"/>
                    </a:cubicBezTo>
                    <a:cubicBezTo>
                      <a:pt x="21" y="111"/>
                      <a:pt x="16" y="130"/>
                      <a:pt x="16" y="130"/>
                    </a:cubicBezTo>
                    <a:cubicBezTo>
                      <a:pt x="0" y="110"/>
                      <a:pt x="3" y="61"/>
                      <a:pt x="8" y="46"/>
                    </a:cubicBezTo>
                    <a:cubicBezTo>
                      <a:pt x="16" y="19"/>
                      <a:pt x="32" y="0"/>
                      <a:pt x="3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01" name="Freeform 13">
                <a:extLst>
                  <a:ext uri="{FF2B5EF4-FFF2-40B4-BE49-F238E27FC236}">
                    <a16:creationId xmlns="" xmlns:a16="http://schemas.microsoft.com/office/drawing/2014/main" id="{34D56873-A86B-8A49-C6FD-E6730E86D7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0327" y="1030494"/>
                <a:ext cx="97934" cy="141460"/>
              </a:xfrm>
              <a:custGeom>
                <a:avLst/>
                <a:gdLst>
                  <a:gd name="T0" fmla="*/ 55 w 55"/>
                  <a:gd name="T1" fmla="*/ 0 h 80"/>
                  <a:gd name="T2" fmla="*/ 27 w 55"/>
                  <a:gd name="T3" fmla="*/ 26 h 80"/>
                  <a:gd name="T4" fmla="*/ 0 w 55"/>
                  <a:gd name="T5" fmla="*/ 75 h 80"/>
                  <a:gd name="T6" fmla="*/ 0 w 55"/>
                  <a:gd name="T7" fmla="*/ 80 h 80"/>
                  <a:gd name="T8" fmla="*/ 53 w 55"/>
                  <a:gd name="T9" fmla="*/ 10 h 80"/>
                  <a:gd name="T10" fmla="*/ 55 w 5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80">
                    <a:moveTo>
                      <a:pt x="55" y="0"/>
                    </a:moveTo>
                    <a:cubicBezTo>
                      <a:pt x="45" y="7"/>
                      <a:pt x="35" y="16"/>
                      <a:pt x="27" y="26"/>
                    </a:cubicBezTo>
                    <a:cubicBezTo>
                      <a:pt x="15" y="40"/>
                      <a:pt x="4" y="58"/>
                      <a:pt x="0" y="75"/>
                    </a:cubicBezTo>
                    <a:cubicBezTo>
                      <a:pt x="0" y="78"/>
                      <a:pt x="0" y="80"/>
                      <a:pt x="0" y="80"/>
                    </a:cubicBezTo>
                    <a:cubicBezTo>
                      <a:pt x="27" y="75"/>
                      <a:pt x="48" y="35"/>
                      <a:pt x="53" y="10"/>
                    </a:cubicBezTo>
                    <a:cubicBezTo>
                      <a:pt x="55" y="4"/>
                      <a:pt x="55" y="0"/>
                      <a:pt x="5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02" name="Freeform 14">
                <a:extLst>
                  <a:ext uri="{FF2B5EF4-FFF2-40B4-BE49-F238E27FC236}">
                    <a16:creationId xmlns="" xmlns:a16="http://schemas.microsoft.com/office/drawing/2014/main" id="{1A8AA863-4058-8BA1-5F79-1DE4CE15E5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7934" y="740773"/>
                <a:ext cx="110176" cy="197228"/>
              </a:xfrm>
              <a:custGeom>
                <a:avLst/>
                <a:gdLst>
                  <a:gd name="T0" fmla="*/ 62 w 62"/>
                  <a:gd name="T1" fmla="*/ 0 h 111"/>
                  <a:gd name="T2" fmla="*/ 37 w 62"/>
                  <a:gd name="T3" fmla="*/ 71 h 111"/>
                  <a:gd name="T4" fmla="*/ 8 w 62"/>
                  <a:gd name="T5" fmla="*/ 111 h 111"/>
                  <a:gd name="T6" fmla="*/ 26 w 62"/>
                  <a:gd name="T7" fmla="*/ 33 h 111"/>
                  <a:gd name="T8" fmla="*/ 62 w 6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11">
                    <a:moveTo>
                      <a:pt x="62" y="0"/>
                    </a:moveTo>
                    <a:cubicBezTo>
                      <a:pt x="62" y="0"/>
                      <a:pt x="55" y="47"/>
                      <a:pt x="37" y="71"/>
                    </a:cubicBezTo>
                    <a:cubicBezTo>
                      <a:pt x="19" y="96"/>
                      <a:pt x="8" y="111"/>
                      <a:pt x="8" y="111"/>
                    </a:cubicBezTo>
                    <a:cubicBezTo>
                      <a:pt x="0" y="89"/>
                      <a:pt x="17" y="46"/>
                      <a:pt x="26" y="33"/>
                    </a:cubicBezTo>
                    <a:cubicBezTo>
                      <a:pt x="41" y="13"/>
                      <a:pt x="62" y="0"/>
                      <a:pt x="6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03" name="Freeform 15">
                <a:extLst>
                  <a:ext uri="{FF2B5EF4-FFF2-40B4-BE49-F238E27FC236}">
                    <a16:creationId xmlns="" xmlns:a16="http://schemas.microsoft.com/office/drawing/2014/main" id="{6E2FD1BC-8DCF-9567-FA1B-9C05E2CE32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7379" y="850949"/>
                <a:ext cx="125138" cy="104735"/>
              </a:xfrm>
              <a:custGeom>
                <a:avLst/>
                <a:gdLst>
                  <a:gd name="T0" fmla="*/ 71 w 71"/>
                  <a:gd name="T1" fmla="*/ 0 h 59"/>
                  <a:gd name="T2" fmla="*/ 39 w 71"/>
                  <a:gd name="T3" fmla="*/ 15 h 59"/>
                  <a:gd name="T4" fmla="*/ 1 w 71"/>
                  <a:gd name="T5" fmla="*/ 51 h 59"/>
                  <a:gd name="T6" fmla="*/ 0 w 71"/>
                  <a:gd name="T7" fmla="*/ 55 h 59"/>
                  <a:gd name="T8" fmla="*/ 67 w 71"/>
                  <a:gd name="T9" fmla="*/ 8 h 59"/>
                  <a:gd name="T10" fmla="*/ 71 w 71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59">
                    <a:moveTo>
                      <a:pt x="71" y="0"/>
                    </a:moveTo>
                    <a:cubicBezTo>
                      <a:pt x="60" y="3"/>
                      <a:pt x="49" y="8"/>
                      <a:pt x="39" y="15"/>
                    </a:cubicBezTo>
                    <a:cubicBezTo>
                      <a:pt x="25" y="24"/>
                      <a:pt x="10" y="37"/>
                      <a:pt x="1" y="51"/>
                    </a:cubicBezTo>
                    <a:cubicBezTo>
                      <a:pt x="0" y="54"/>
                      <a:pt x="0" y="55"/>
                      <a:pt x="0" y="55"/>
                    </a:cubicBezTo>
                    <a:cubicBezTo>
                      <a:pt x="25" y="59"/>
                      <a:pt x="55" y="29"/>
                      <a:pt x="67" y="8"/>
                    </a:cubicBezTo>
                    <a:cubicBezTo>
                      <a:pt x="70" y="3"/>
                      <a:pt x="71" y="0"/>
                      <a:pt x="7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04" name="Freeform 16">
                <a:extLst>
                  <a:ext uri="{FF2B5EF4-FFF2-40B4-BE49-F238E27FC236}">
                    <a16:creationId xmlns="" xmlns:a16="http://schemas.microsoft.com/office/drawing/2014/main" id="{552C649A-B1B7-70BA-3A8B-8DB2C62F7A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9873" y="678204"/>
                <a:ext cx="172745" cy="144181"/>
              </a:xfrm>
              <a:custGeom>
                <a:avLst/>
                <a:gdLst>
                  <a:gd name="T0" fmla="*/ 98 w 98"/>
                  <a:gd name="T1" fmla="*/ 0 h 82"/>
                  <a:gd name="T2" fmla="*/ 53 w 98"/>
                  <a:gd name="T3" fmla="*/ 21 h 82"/>
                  <a:gd name="T4" fmla="*/ 2 w 98"/>
                  <a:gd name="T5" fmla="*/ 71 h 82"/>
                  <a:gd name="T6" fmla="*/ 0 w 98"/>
                  <a:gd name="T7" fmla="*/ 76 h 82"/>
                  <a:gd name="T8" fmla="*/ 92 w 98"/>
                  <a:gd name="T9" fmla="*/ 11 h 82"/>
                  <a:gd name="T10" fmla="*/ 98 w 98"/>
                  <a:gd name="T1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82">
                    <a:moveTo>
                      <a:pt x="98" y="0"/>
                    </a:moveTo>
                    <a:cubicBezTo>
                      <a:pt x="83" y="5"/>
                      <a:pt x="68" y="12"/>
                      <a:pt x="53" y="21"/>
                    </a:cubicBezTo>
                    <a:cubicBezTo>
                      <a:pt x="34" y="33"/>
                      <a:pt x="14" y="51"/>
                      <a:pt x="2" y="71"/>
                    </a:cubicBezTo>
                    <a:cubicBezTo>
                      <a:pt x="0" y="75"/>
                      <a:pt x="0" y="76"/>
                      <a:pt x="0" y="76"/>
                    </a:cubicBezTo>
                    <a:cubicBezTo>
                      <a:pt x="35" y="82"/>
                      <a:pt x="76" y="40"/>
                      <a:pt x="92" y="11"/>
                    </a:cubicBezTo>
                    <a:cubicBezTo>
                      <a:pt x="96" y="5"/>
                      <a:pt x="98" y="0"/>
                      <a:pt x="9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05" name="Freeform 17">
                <a:extLst>
                  <a:ext uri="{FF2B5EF4-FFF2-40B4-BE49-F238E27FC236}">
                    <a16:creationId xmlns="" xmlns:a16="http://schemas.microsoft.com/office/drawing/2014/main" id="{F4DEB058-2FBD-A4B0-A0F6-62A146D868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3702" y="1911899"/>
                <a:ext cx="301963" cy="157782"/>
              </a:xfrm>
              <a:custGeom>
                <a:avLst/>
                <a:gdLst>
                  <a:gd name="T0" fmla="*/ 0 w 171"/>
                  <a:gd name="T1" fmla="*/ 0 h 89"/>
                  <a:gd name="T2" fmla="*/ 112 w 171"/>
                  <a:gd name="T3" fmla="*/ 34 h 89"/>
                  <a:gd name="T4" fmla="*/ 171 w 171"/>
                  <a:gd name="T5" fmla="*/ 73 h 89"/>
                  <a:gd name="T6" fmla="*/ 53 w 171"/>
                  <a:gd name="T7" fmla="*/ 53 h 89"/>
                  <a:gd name="T8" fmla="*/ 0 w 171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89">
                    <a:moveTo>
                      <a:pt x="0" y="0"/>
                    </a:moveTo>
                    <a:cubicBezTo>
                      <a:pt x="0" y="0"/>
                      <a:pt x="79" y="14"/>
                      <a:pt x="112" y="34"/>
                    </a:cubicBezTo>
                    <a:cubicBezTo>
                      <a:pt x="145" y="54"/>
                      <a:pt x="171" y="73"/>
                      <a:pt x="171" y="73"/>
                    </a:cubicBezTo>
                    <a:cubicBezTo>
                      <a:pt x="138" y="89"/>
                      <a:pt x="72" y="67"/>
                      <a:pt x="53" y="53"/>
                    </a:cubicBezTo>
                    <a:cubicBezTo>
                      <a:pt x="21" y="3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06" name="Freeform 18">
                <a:extLst>
                  <a:ext uri="{FF2B5EF4-FFF2-40B4-BE49-F238E27FC236}">
                    <a16:creationId xmlns="" xmlns:a16="http://schemas.microsoft.com/office/drawing/2014/main" id="{9D9B9F4B-BED4-DDCE-7CE8-9C632BF7A4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9242" y="1811245"/>
                <a:ext cx="168664" cy="193147"/>
              </a:xfrm>
              <a:custGeom>
                <a:avLst/>
                <a:gdLst>
                  <a:gd name="T0" fmla="*/ 0 w 95"/>
                  <a:gd name="T1" fmla="*/ 0 h 109"/>
                  <a:gd name="T2" fmla="*/ 46 w 95"/>
                  <a:gd name="T3" fmla="*/ 34 h 109"/>
                  <a:gd name="T4" fmla="*/ 93 w 95"/>
                  <a:gd name="T5" fmla="*/ 103 h 109"/>
                  <a:gd name="T6" fmla="*/ 95 w 95"/>
                  <a:gd name="T7" fmla="*/ 109 h 109"/>
                  <a:gd name="T8" fmla="*/ 4 w 95"/>
                  <a:gd name="T9" fmla="*/ 14 h 109"/>
                  <a:gd name="T10" fmla="*/ 0 w 95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09">
                    <a:moveTo>
                      <a:pt x="0" y="0"/>
                    </a:moveTo>
                    <a:cubicBezTo>
                      <a:pt x="16" y="9"/>
                      <a:pt x="32" y="21"/>
                      <a:pt x="46" y="34"/>
                    </a:cubicBezTo>
                    <a:cubicBezTo>
                      <a:pt x="65" y="53"/>
                      <a:pt x="84" y="78"/>
                      <a:pt x="93" y="103"/>
                    </a:cubicBezTo>
                    <a:cubicBezTo>
                      <a:pt x="95" y="107"/>
                      <a:pt x="95" y="109"/>
                      <a:pt x="95" y="109"/>
                    </a:cubicBezTo>
                    <a:cubicBezTo>
                      <a:pt x="54" y="108"/>
                      <a:pt x="17" y="51"/>
                      <a:pt x="4" y="14"/>
                    </a:cubicBezTo>
                    <a:cubicBezTo>
                      <a:pt x="1" y="6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07" name="Freeform 19">
                <a:extLst>
                  <a:ext uri="{FF2B5EF4-FFF2-40B4-BE49-F238E27FC236}">
                    <a16:creationId xmlns="" xmlns:a16="http://schemas.microsoft.com/office/drawing/2014/main" id="{018B10AF-8851-9959-77CF-1E8ECEA31C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33436" y="1669810"/>
                <a:ext cx="225792" cy="201309"/>
              </a:xfrm>
              <a:custGeom>
                <a:avLst/>
                <a:gdLst>
                  <a:gd name="T0" fmla="*/ 128 w 128"/>
                  <a:gd name="T1" fmla="*/ 0 h 114"/>
                  <a:gd name="T2" fmla="*/ 40 w 128"/>
                  <a:gd name="T3" fmla="*/ 60 h 114"/>
                  <a:gd name="T4" fmla="*/ 0 w 128"/>
                  <a:gd name="T5" fmla="*/ 110 h 114"/>
                  <a:gd name="T6" fmla="*/ 96 w 128"/>
                  <a:gd name="T7" fmla="*/ 60 h 114"/>
                  <a:gd name="T8" fmla="*/ 128 w 128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14">
                    <a:moveTo>
                      <a:pt x="128" y="0"/>
                    </a:moveTo>
                    <a:cubicBezTo>
                      <a:pt x="128" y="0"/>
                      <a:pt x="63" y="34"/>
                      <a:pt x="40" y="60"/>
                    </a:cubicBezTo>
                    <a:cubicBezTo>
                      <a:pt x="18" y="86"/>
                      <a:pt x="0" y="110"/>
                      <a:pt x="0" y="110"/>
                    </a:cubicBezTo>
                    <a:cubicBezTo>
                      <a:pt x="32" y="114"/>
                      <a:pt x="83" y="77"/>
                      <a:pt x="96" y="60"/>
                    </a:cubicBezTo>
                    <a:cubicBezTo>
                      <a:pt x="118" y="32"/>
                      <a:pt x="128" y="0"/>
                      <a:pt x="1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08" name="Freeform 20">
                <a:extLst>
                  <a:ext uri="{FF2B5EF4-FFF2-40B4-BE49-F238E27FC236}">
                    <a16:creationId xmlns="" xmlns:a16="http://schemas.microsoft.com/office/drawing/2014/main" id="{CA948DDB-6D19-B1A4-7813-EE791364A0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13033" y="1661649"/>
                <a:ext cx="87052" cy="171384"/>
              </a:xfrm>
              <a:custGeom>
                <a:avLst/>
                <a:gdLst>
                  <a:gd name="T0" fmla="*/ 48 w 49"/>
                  <a:gd name="T1" fmla="*/ 0 h 97"/>
                  <a:gd name="T2" fmla="*/ 22 w 49"/>
                  <a:gd name="T3" fmla="*/ 34 h 97"/>
                  <a:gd name="T4" fmla="*/ 1 w 49"/>
                  <a:gd name="T5" fmla="*/ 93 h 97"/>
                  <a:gd name="T6" fmla="*/ 1 w 49"/>
                  <a:gd name="T7" fmla="*/ 97 h 97"/>
                  <a:gd name="T8" fmla="*/ 48 w 49"/>
                  <a:gd name="T9" fmla="*/ 11 h 97"/>
                  <a:gd name="T10" fmla="*/ 48 w 49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" h="97">
                    <a:moveTo>
                      <a:pt x="48" y="0"/>
                    </a:moveTo>
                    <a:cubicBezTo>
                      <a:pt x="39" y="9"/>
                      <a:pt x="29" y="21"/>
                      <a:pt x="22" y="34"/>
                    </a:cubicBezTo>
                    <a:cubicBezTo>
                      <a:pt x="11" y="51"/>
                      <a:pt x="2" y="73"/>
                      <a:pt x="1" y="93"/>
                    </a:cubicBezTo>
                    <a:cubicBezTo>
                      <a:pt x="0" y="96"/>
                      <a:pt x="1" y="97"/>
                      <a:pt x="1" y="97"/>
                    </a:cubicBezTo>
                    <a:cubicBezTo>
                      <a:pt x="30" y="88"/>
                      <a:pt x="46" y="39"/>
                      <a:pt x="48" y="11"/>
                    </a:cubicBezTo>
                    <a:cubicBezTo>
                      <a:pt x="49" y="4"/>
                      <a:pt x="48" y="0"/>
                      <a:pt x="4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09" name="Freeform 21">
                <a:extLst>
                  <a:ext uri="{FF2B5EF4-FFF2-40B4-BE49-F238E27FC236}">
                    <a16:creationId xmlns="" xmlns:a16="http://schemas.microsoft.com/office/drawing/2014/main" id="{EBF18609-1BC2-0B5A-7EDA-A6023E784A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69455" y="1439937"/>
                <a:ext cx="126498" cy="233953"/>
              </a:xfrm>
              <a:custGeom>
                <a:avLst/>
                <a:gdLst>
                  <a:gd name="T0" fmla="*/ 70 w 72"/>
                  <a:gd name="T1" fmla="*/ 0 h 132"/>
                  <a:gd name="T2" fmla="*/ 18 w 72"/>
                  <a:gd name="T3" fmla="*/ 75 h 132"/>
                  <a:gd name="T4" fmla="*/ 0 w 72"/>
                  <a:gd name="T5" fmla="*/ 132 h 132"/>
                  <a:gd name="T6" fmla="*/ 62 w 72"/>
                  <a:gd name="T7" fmla="*/ 60 h 132"/>
                  <a:gd name="T8" fmla="*/ 70 w 72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32">
                    <a:moveTo>
                      <a:pt x="70" y="0"/>
                    </a:moveTo>
                    <a:cubicBezTo>
                      <a:pt x="70" y="0"/>
                      <a:pt x="29" y="39"/>
                      <a:pt x="18" y="75"/>
                    </a:cubicBezTo>
                    <a:cubicBezTo>
                      <a:pt x="7" y="111"/>
                      <a:pt x="0" y="132"/>
                      <a:pt x="0" y="132"/>
                    </a:cubicBezTo>
                    <a:cubicBezTo>
                      <a:pt x="27" y="125"/>
                      <a:pt x="57" y="78"/>
                      <a:pt x="62" y="60"/>
                    </a:cubicBezTo>
                    <a:cubicBezTo>
                      <a:pt x="72" y="30"/>
                      <a:pt x="70" y="0"/>
                      <a:pt x="7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0" name="Freeform 22">
                <a:extLst>
                  <a:ext uri="{FF2B5EF4-FFF2-40B4-BE49-F238E27FC236}">
                    <a16:creationId xmlns="" xmlns:a16="http://schemas.microsoft.com/office/drawing/2014/main" id="{49B5491D-9999-9787-0785-529E9E13A3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13688" y="1454900"/>
                <a:ext cx="57128" cy="183626"/>
              </a:xfrm>
              <a:custGeom>
                <a:avLst/>
                <a:gdLst>
                  <a:gd name="T0" fmla="*/ 24 w 32"/>
                  <a:gd name="T1" fmla="*/ 0 h 104"/>
                  <a:gd name="T2" fmla="*/ 31 w 32"/>
                  <a:gd name="T3" fmla="*/ 41 h 104"/>
                  <a:gd name="T4" fmla="*/ 22 w 32"/>
                  <a:gd name="T5" fmla="*/ 100 h 104"/>
                  <a:gd name="T6" fmla="*/ 20 w 32"/>
                  <a:gd name="T7" fmla="*/ 104 h 104"/>
                  <a:gd name="T8" fmla="*/ 19 w 32"/>
                  <a:gd name="T9" fmla="*/ 10 h 104"/>
                  <a:gd name="T10" fmla="*/ 24 w 32"/>
                  <a:gd name="T11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4">
                    <a:moveTo>
                      <a:pt x="24" y="0"/>
                    </a:moveTo>
                    <a:cubicBezTo>
                      <a:pt x="27" y="13"/>
                      <a:pt x="30" y="27"/>
                      <a:pt x="31" y="41"/>
                    </a:cubicBezTo>
                    <a:cubicBezTo>
                      <a:pt x="32" y="60"/>
                      <a:pt x="30" y="83"/>
                      <a:pt x="22" y="100"/>
                    </a:cubicBezTo>
                    <a:cubicBezTo>
                      <a:pt x="21" y="103"/>
                      <a:pt x="20" y="104"/>
                      <a:pt x="20" y="104"/>
                    </a:cubicBezTo>
                    <a:cubicBezTo>
                      <a:pt x="0" y="82"/>
                      <a:pt x="8" y="35"/>
                      <a:pt x="19" y="10"/>
                    </a:cubicBezTo>
                    <a:cubicBezTo>
                      <a:pt x="21" y="4"/>
                      <a:pt x="24" y="0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1" name="Freeform 23">
                <a:extLst>
                  <a:ext uri="{FF2B5EF4-FFF2-40B4-BE49-F238E27FC236}">
                    <a16:creationId xmlns="" xmlns:a16="http://schemas.microsoft.com/office/drawing/2014/main" id="{D96F0A1B-5F6D-BB4C-8D23-C46F1AA5F5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53133" y="1226387"/>
                <a:ext cx="59849" cy="186347"/>
              </a:xfrm>
              <a:custGeom>
                <a:avLst/>
                <a:gdLst>
                  <a:gd name="T0" fmla="*/ 7 w 34"/>
                  <a:gd name="T1" fmla="*/ 0 h 105"/>
                  <a:gd name="T2" fmla="*/ 25 w 34"/>
                  <a:gd name="T3" fmla="*/ 39 h 105"/>
                  <a:gd name="T4" fmla="*/ 31 w 34"/>
                  <a:gd name="T5" fmla="*/ 100 h 105"/>
                  <a:gd name="T6" fmla="*/ 30 w 34"/>
                  <a:gd name="T7" fmla="*/ 105 h 105"/>
                  <a:gd name="T8" fmla="*/ 4 w 34"/>
                  <a:gd name="T9" fmla="*/ 10 h 105"/>
                  <a:gd name="T10" fmla="*/ 7 w 34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105">
                    <a:moveTo>
                      <a:pt x="7" y="0"/>
                    </a:moveTo>
                    <a:cubicBezTo>
                      <a:pt x="14" y="11"/>
                      <a:pt x="20" y="25"/>
                      <a:pt x="25" y="39"/>
                    </a:cubicBezTo>
                    <a:cubicBezTo>
                      <a:pt x="31" y="58"/>
                      <a:pt x="34" y="81"/>
                      <a:pt x="31" y="100"/>
                    </a:cubicBezTo>
                    <a:cubicBezTo>
                      <a:pt x="31" y="104"/>
                      <a:pt x="30" y="105"/>
                      <a:pt x="30" y="105"/>
                    </a:cubicBezTo>
                    <a:cubicBezTo>
                      <a:pt x="5" y="89"/>
                      <a:pt x="0" y="38"/>
                      <a:pt x="4" y="10"/>
                    </a:cubicBezTo>
                    <a:cubicBezTo>
                      <a:pt x="5" y="4"/>
                      <a:pt x="7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2" name="Freeform 24">
                <a:extLst>
                  <a:ext uri="{FF2B5EF4-FFF2-40B4-BE49-F238E27FC236}">
                    <a16:creationId xmlns="" xmlns:a16="http://schemas.microsoft.com/office/drawing/2014/main" id="{A7930CD7-FBCA-93F0-5D91-360262BACD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34745" y="1166538"/>
                <a:ext cx="70730" cy="259797"/>
              </a:xfrm>
              <a:custGeom>
                <a:avLst/>
                <a:gdLst>
                  <a:gd name="T0" fmla="*/ 29 w 40"/>
                  <a:gd name="T1" fmla="*/ 0 h 147"/>
                  <a:gd name="T2" fmla="*/ 2 w 40"/>
                  <a:gd name="T3" fmla="*/ 87 h 147"/>
                  <a:gd name="T4" fmla="*/ 0 w 40"/>
                  <a:gd name="T5" fmla="*/ 147 h 147"/>
                  <a:gd name="T6" fmla="*/ 40 w 40"/>
                  <a:gd name="T7" fmla="*/ 59 h 147"/>
                  <a:gd name="T8" fmla="*/ 29 w 40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47">
                    <a:moveTo>
                      <a:pt x="29" y="0"/>
                    </a:moveTo>
                    <a:cubicBezTo>
                      <a:pt x="29" y="0"/>
                      <a:pt x="2" y="49"/>
                      <a:pt x="2" y="87"/>
                    </a:cubicBezTo>
                    <a:cubicBezTo>
                      <a:pt x="1" y="125"/>
                      <a:pt x="0" y="147"/>
                      <a:pt x="0" y="147"/>
                    </a:cubicBezTo>
                    <a:cubicBezTo>
                      <a:pt x="25" y="133"/>
                      <a:pt x="39" y="78"/>
                      <a:pt x="40" y="59"/>
                    </a:cubicBezTo>
                    <a:cubicBezTo>
                      <a:pt x="40" y="28"/>
                      <a:pt x="29" y="0"/>
                      <a:pt x="2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3" name="Freeform 25">
                <a:extLst>
                  <a:ext uri="{FF2B5EF4-FFF2-40B4-BE49-F238E27FC236}">
                    <a16:creationId xmlns="" xmlns:a16="http://schemas.microsoft.com/office/drawing/2014/main" id="{DCEFB57A-00DD-76DE-25F4-116F2DE5B1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78977" y="942107"/>
                <a:ext cx="73450" cy="229873"/>
              </a:xfrm>
              <a:custGeom>
                <a:avLst/>
                <a:gdLst>
                  <a:gd name="T0" fmla="*/ 9 w 41"/>
                  <a:gd name="T1" fmla="*/ 0 h 130"/>
                  <a:gd name="T2" fmla="*/ 10 w 41"/>
                  <a:gd name="T3" fmla="*/ 80 h 130"/>
                  <a:gd name="T4" fmla="*/ 25 w 41"/>
                  <a:gd name="T5" fmla="*/ 130 h 130"/>
                  <a:gd name="T6" fmla="*/ 33 w 41"/>
                  <a:gd name="T7" fmla="*/ 46 h 130"/>
                  <a:gd name="T8" fmla="*/ 9 w 41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0">
                    <a:moveTo>
                      <a:pt x="9" y="0"/>
                    </a:moveTo>
                    <a:cubicBezTo>
                      <a:pt x="9" y="0"/>
                      <a:pt x="0" y="49"/>
                      <a:pt x="10" y="80"/>
                    </a:cubicBezTo>
                    <a:cubicBezTo>
                      <a:pt x="20" y="111"/>
                      <a:pt x="25" y="130"/>
                      <a:pt x="25" y="130"/>
                    </a:cubicBezTo>
                    <a:cubicBezTo>
                      <a:pt x="41" y="110"/>
                      <a:pt x="38" y="61"/>
                      <a:pt x="33" y="46"/>
                    </a:cubicBezTo>
                    <a:cubicBezTo>
                      <a:pt x="25" y="19"/>
                      <a:pt x="9" y="0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4" name="Freeform 26">
                <a:extLst>
                  <a:ext uri="{FF2B5EF4-FFF2-40B4-BE49-F238E27FC236}">
                    <a16:creationId xmlns="" xmlns:a16="http://schemas.microsoft.com/office/drawing/2014/main" id="{F62C33DC-B93C-D505-33AB-F7C8FBFF1E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1446" y="1037320"/>
                <a:ext cx="97934" cy="141460"/>
              </a:xfrm>
              <a:custGeom>
                <a:avLst/>
                <a:gdLst>
                  <a:gd name="T0" fmla="*/ 0 w 55"/>
                  <a:gd name="T1" fmla="*/ 0 h 80"/>
                  <a:gd name="T2" fmla="*/ 28 w 55"/>
                  <a:gd name="T3" fmla="*/ 26 h 80"/>
                  <a:gd name="T4" fmla="*/ 54 w 55"/>
                  <a:gd name="T5" fmla="*/ 75 h 80"/>
                  <a:gd name="T6" fmla="*/ 55 w 55"/>
                  <a:gd name="T7" fmla="*/ 80 h 80"/>
                  <a:gd name="T8" fmla="*/ 1 w 55"/>
                  <a:gd name="T9" fmla="*/ 10 h 80"/>
                  <a:gd name="T10" fmla="*/ 0 w 5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80">
                    <a:moveTo>
                      <a:pt x="0" y="0"/>
                    </a:moveTo>
                    <a:cubicBezTo>
                      <a:pt x="10" y="7"/>
                      <a:pt x="20" y="16"/>
                      <a:pt x="28" y="26"/>
                    </a:cubicBezTo>
                    <a:cubicBezTo>
                      <a:pt x="39" y="40"/>
                      <a:pt x="50" y="58"/>
                      <a:pt x="54" y="75"/>
                    </a:cubicBezTo>
                    <a:cubicBezTo>
                      <a:pt x="55" y="78"/>
                      <a:pt x="55" y="80"/>
                      <a:pt x="55" y="80"/>
                    </a:cubicBezTo>
                    <a:cubicBezTo>
                      <a:pt x="28" y="75"/>
                      <a:pt x="7" y="35"/>
                      <a:pt x="1" y="10"/>
                    </a:cubicBezTo>
                    <a:cubicBezTo>
                      <a:pt x="0" y="4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5" name="Freeform 27">
                <a:extLst>
                  <a:ext uri="{FF2B5EF4-FFF2-40B4-BE49-F238E27FC236}">
                    <a16:creationId xmlns="" xmlns:a16="http://schemas.microsoft.com/office/drawing/2014/main" id="{685461B1-91CD-AFAA-572F-9F870C748B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41597" y="747599"/>
                <a:ext cx="110176" cy="197228"/>
              </a:xfrm>
              <a:custGeom>
                <a:avLst/>
                <a:gdLst>
                  <a:gd name="T0" fmla="*/ 0 w 62"/>
                  <a:gd name="T1" fmla="*/ 0 h 111"/>
                  <a:gd name="T2" fmla="*/ 25 w 62"/>
                  <a:gd name="T3" fmla="*/ 71 h 111"/>
                  <a:gd name="T4" fmla="*/ 53 w 62"/>
                  <a:gd name="T5" fmla="*/ 111 h 111"/>
                  <a:gd name="T6" fmla="*/ 36 w 62"/>
                  <a:gd name="T7" fmla="*/ 33 h 111"/>
                  <a:gd name="T8" fmla="*/ 0 w 6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11">
                    <a:moveTo>
                      <a:pt x="0" y="0"/>
                    </a:moveTo>
                    <a:cubicBezTo>
                      <a:pt x="0" y="0"/>
                      <a:pt x="7" y="47"/>
                      <a:pt x="25" y="71"/>
                    </a:cubicBezTo>
                    <a:cubicBezTo>
                      <a:pt x="43" y="96"/>
                      <a:pt x="53" y="111"/>
                      <a:pt x="53" y="111"/>
                    </a:cubicBezTo>
                    <a:cubicBezTo>
                      <a:pt x="62" y="89"/>
                      <a:pt x="45" y="46"/>
                      <a:pt x="36" y="33"/>
                    </a:cubicBezTo>
                    <a:cubicBezTo>
                      <a:pt x="21" y="13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6" name="Freeform 28">
                <a:extLst>
                  <a:ext uri="{FF2B5EF4-FFF2-40B4-BE49-F238E27FC236}">
                    <a16:creationId xmlns="" xmlns:a16="http://schemas.microsoft.com/office/drawing/2014/main" id="{2CB69D9B-C78E-976A-DE40-E575F50D24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87190" y="857775"/>
                <a:ext cx="125138" cy="104735"/>
              </a:xfrm>
              <a:custGeom>
                <a:avLst/>
                <a:gdLst>
                  <a:gd name="T0" fmla="*/ 0 w 71"/>
                  <a:gd name="T1" fmla="*/ 0 h 59"/>
                  <a:gd name="T2" fmla="*/ 32 w 71"/>
                  <a:gd name="T3" fmla="*/ 15 h 59"/>
                  <a:gd name="T4" fmla="*/ 70 w 71"/>
                  <a:gd name="T5" fmla="*/ 51 h 59"/>
                  <a:gd name="T6" fmla="*/ 71 w 71"/>
                  <a:gd name="T7" fmla="*/ 55 h 59"/>
                  <a:gd name="T8" fmla="*/ 4 w 71"/>
                  <a:gd name="T9" fmla="*/ 8 h 59"/>
                  <a:gd name="T10" fmla="*/ 0 w 71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59">
                    <a:moveTo>
                      <a:pt x="0" y="0"/>
                    </a:moveTo>
                    <a:cubicBezTo>
                      <a:pt x="11" y="3"/>
                      <a:pt x="22" y="8"/>
                      <a:pt x="32" y="15"/>
                    </a:cubicBezTo>
                    <a:cubicBezTo>
                      <a:pt x="46" y="24"/>
                      <a:pt x="61" y="37"/>
                      <a:pt x="70" y="51"/>
                    </a:cubicBezTo>
                    <a:cubicBezTo>
                      <a:pt x="71" y="54"/>
                      <a:pt x="71" y="55"/>
                      <a:pt x="71" y="55"/>
                    </a:cubicBezTo>
                    <a:cubicBezTo>
                      <a:pt x="46" y="59"/>
                      <a:pt x="16" y="29"/>
                      <a:pt x="4" y="8"/>
                    </a:cubicBezTo>
                    <a:cubicBezTo>
                      <a:pt x="1" y="3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7" name="Freeform 29">
                <a:extLst>
                  <a:ext uri="{FF2B5EF4-FFF2-40B4-BE49-F238E27FC236}">
                    <a16:creationId xmlns="" xmlns:a16="http://schemas.microsoft.com/office/drawing/2014/main" id="{CC48C9BC-64E2-DF4F-A9C6-9B206B9A2D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47090" y="685030"/>
                <a:ext cx="174105" cy="144181"/>
              </a:xfrm>
              <a:custGeom>
                <a:avLst/>
                <a:gdLst>
                  <a:gd name="T0" fmla="*/ 0 w 98"/>
                  <a:gd name="T1" fmla="*/ 0 h 82"/>
                  <a:gd name="T2" fmla="*/ 44 w 98"/>
                  <a:gd name="T3" fmla="*/ 21 h 82"/>
                  <a:gd name="T4" fmla="*/ 96 w 98"/>
                  <a:gd name="T5" fmla="*/ 71 h 82"/>
                  <a:gd name="T6" fmla="*/ 98 w 98"/>
                  <a:gd name="T7" fmla="*/ 76 h 82"/>
                  <a:gd name="T8" fmla="*/ 5 w 98"/>
                  <a:gd name="T9" fmla="*/ 11 h 82"/>
                  <a:gd name="T10" fmla="*/ 0 w 98"/>
                  <a:gd name="T1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82">
                    <a:moveTo>
                      <a:pt x="0" y="0"/>
                    </a:moveTo>
                    <a:cubicBezTo>
                      <a:pt x="15" y="5"/>
                      <a:pt x="30" y="12"/>
                      <a:pt x="44" y="21"/>
                    </a:cubicBezTo>
                    <a:cubicBezTo>
                      <a:pt x="64" y="33"/>
                      <a:pt x="84" y="51"/>
                      <a:pt x="96" y="71"/>
                    </a:cubicBezTo>
                    <a:cubicBezTo>
                      <a:pt x="98" y="75"/>
                      <a:pt x="98" y="76"/>
                      <a:pt x="98" y="76"/>
                    </a:cubicBezTo>
                    <a:cubicBezTo>
                      <a:pt x="63" y="82"/>
                      <a:pt x="22" y="40"/>
                      <a:pt x="5" y="11"/>
                    </a:cubicBezTo>
                    <a:cubicBezTo>
                      <a:pt x="1" y="5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8" name="Freeform 30">
                <a:extLst>
                  <a:ext uri="{FF2B5EF4-FFF2-40B4-BE49-F238E27FC236}">
                    <a16:creationId xmlns="" xmlns:a16="http://schemas.microsoft.com/office/drawing/2014/main" id="{66606481-B314-6844-0C68-47C73C3741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94042" y="1918725"/>
                <a:ext cx="301963" cy="157782"/>
              </a:xfrm>
              <a:custGeom>
                <a:avLst/>
                <a:gdLst>
                  <a:gd name="T0" fmla="*/ 171 w 171"/>
                  <a:gd name="T1" fmla="*/ 0 h 89"/>
                  <a:gd name="T2" fmla="*/ 59 w 171"/>
                  <a:gd name="T3" fmla="*/ 34 h 89"/>
                  <a:gd name="T4" fmla="*/ 0 w 171"/>
                  <a:gd name="T5" fmla="*/ 73 h 89"/>
                  <a:gd name="T6" fmla="*/ 118 w 171"/>
                  <a:gd name="T7" fmla="*/ 53 h 89"/>
                  <a:gd name="T8" fmla="*/ 171 w 171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89">
                    <a:moveTo>
                      <a:pt x="171" y="0"/>
                    </a:moveTo>
                    <a:cubicBezTo>
                      <a:pt x="171" y="0"/>
                      <a:pt x="91" y="14"/>
                      <a:pt x="59" y="34"/>
                    </a:cubicBezTo>
                    <a:cubicBezTo>
                      <a:pt x="26" y="54"/>
                      <a:pt x="0" y="73"/>
                      <a:pt x="0" y="73"/>
                    </a:cubicBezTo>
                    <a:cubicBezTo>
                      <a:pt x="32" y="89"/>
                      <a:pt x="98" y="67"/>
                      <a:pt x="118" y="53"/>
                    </a:cubicBezTo>
                    <a:cubicBezTo>
                      <a:pt x="150" y="31"/>
                      <a:pt x="171" y="0"/>
                      <a:pt x="17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9" name="Freeform 31">
                <a:extLst>
                  <a:ext uri="{FF2B5EF4-FFF2-40B4-BE49-F238E27FC236}">
                    <a16:creationId xmlns="" xmlns:a16="http://schemas.microsoft.com/office/drawing/2014/main" id="{F111784F-1918-857C-6D3E-9803D26CEB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1800" y="1818071"/>
                <a:ext cx="168664" cy="193147"/>
              </a:xfrm>
              <a:custGeom>
                <a:avLst/>
                <a:gdLst>
                  <a:gd name="T0" fmla="*/ 95 w 95"/>
                  <a:gd name="T1" fmla="*/ 0 h 109"/>
                  <a:gd name="T2" fmla="*/ 49 w 95"/>
                  <a:gd name="T3" fmla="*/ 34 h 109"/>
                  <a:gd name="T4" fmla="*/ 1 w 95"/>
                  <a:gd name="T5" fmla="*/ 103 h 109"/>
                  <a:gd name="T6" fmla="*/ 0 w 95"/>
                  <a:gd name="T7" fmla="*/ 109 h 109"/>
                  <a:gd name="T8" fmla="*/ 91 w 95"/>
                  <a:gd name="T9" fmla="*/ 14 h 109"/>
                  <a:gd name="T10" fmla="*/ 95 w 95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09">
                    <a:moveTo>
                      <a:pt x="95" y="0"/>
                    </a:moveTo>
                    <a:cubicBezTo>
                      <a:pt x="79" y="9"/>
                      <a:pt x="63" y="21"/>
                      <a:pt x="49" y="34"/>
                    </a:cubicBezTo>
                    <a:cubicBezTo>
                      <a:pt x="29" y="53"/>
                      <a:pt x="10" y="78"/>
                      <a:pt x="1" y="103"/>
                    </a:cubicBezTo>
                    <a:cubicBezTo>
                      <a:pt x="0" y="107"/>
                      <a:pt x="0" y="109"/>
                      <a:pt x="0" y="109"/>
                    </a:cubicBezTo>
                    <a:cubicBezTo>
                      <a:pt x="41" y="108"/>
                      <a:pt x="78" y="51"/>
                      <a:pt x="91" y="14"/>
                    </a:cubicBezTo>
                    <a:cubicBezTo>
                      <a:pt x="94" y="6"/>
                      <a:pt x="95" y="0"/>
                      <a:pt x="9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20" name="Freeform 32">
                <a:extLst>
                  <a:ext uri="{FF2B5EF4-FFF2-40B4-BE49-F238E27FC236}">
                    <a16:creationId xmlns="" xmlns:a16="http://schemas.microsoft.com/office/drawing/2014/main" id="{971C082D-4821-CDF2-9FD3-FC7530C635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25481" y="2035702"/>
                <a:ext cx="656973" cy="184986"/>
              </a:xfrm>
              <a:custGeom>
                <a:avLst/>
                <a:gdLst>
                  <a:gd name="T0" fmla="*/ 372 w 372"/>
                  <a:gd name="T1" fmla="*/ 44 h 105"/>
                  <a:gd name="T2" fmla="*/ 256 w 372"/>
                  <a:gd name="T3" fmla="*/ 22 h 105"/>
                  <a:gd name="T4" fmla="*/ 135 w 372"/>
                  <a:gd name="T5" fmla="*/ 18 h 105"/>
                  <a:gd name="T6" fmla="*/ 2 w 372"/>
                  <a:gd name="T7" fmla="*/ 100 h 105"/>
                  <a:gd name="T8" fmla="*/ 95 w 372"/>
                  <a:gd name="T9" fmla="*/ 76 h 105"/>
                  <a:gd name="T10" fmla="*/ 162 w 372"/>
                  <a:gd name="T11" fmla="*/ 49 h 105"/>
                  <a:gd name="T12" fmla="*/ 309 w 372"/>
                  <a:gd name="T13" fmla="*/ 72 h 105"/>
                  <a:gd name="T14" fmla="*/ 372 w 372"/>
                  <a:gd name="T15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105">
                    <a:moveTo>
                      <a:pt x="372" y="44"/>
                    </a:moveTo>
                    <a:cubicBezTo>
                      <a:pt x="316" y="43"/>
                      <a:pt x="295" y="42"/>
                      <a:pt x="256" y="22"/>
                    </a:cubicBezTo>
                    <a:cubicBezTo>
                      <a:pt x="223" y="5"/>
                      <a:pt x="174" y="0"/>
                      <a:pt x="135" y="18"/>
                    </a:cubicBezTo>
                    <a:cubicBezTo>
                      <a:pt x="86" y="40"/>
                      <a:pt x="62" y="88"/>
                      <a:pt x="2" y="100"/>
                    </a:cubicBezTo>
                    <a:cubicBezTo>
                      <a:pt x="0" y="100"/>
                      <a:pt x="40" y="105"/>
                      <a:pt x="95" y="76"/>
                    </a:cubicBezTo>
                    <a:cubicBezTo>
                      <a:pt x="118" y="64"/>
                      <a:pt x="138" y="52"/>
                      <a:pt x="162" y="49"/>
                    </a:cubicBezTo>
                    <a:cubicBezTo>
                      <a:pt x="235" y="40"/>
                      <a:pt x="226" y="86"/>
                      <a:pt x="309" y="72"/>
                    </a:cubicBezTo>
                    <a:cubicBezTo>
                      <a:pt x="349" y="65"/>
                      <a:pt x="372" y="44"/>
                      <a:pt x="372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92" name="文本框 291">
              <a:extLst>
                <a:ext uri="{FF2B5EF4-FFF2-40B4-BE49-F238E27FC236}">
                  <a16:creationId xmlns="" xmlns:a16="http://schemas.microsoft.com/office/drawing/2014/main" id="{998E392C-6589-E0BA-EB69-E7D56F61BE77}"/>
                </a:ext>
              </a:extLst>
            </p:cNvPr>
            <p:cNvSpPr txBox="1"/>
            <p:nvPr/>
          </p:nvSpPr>
          <p:spPr>
            <a:xfrm>
              <a:off x="1450966" y="3721441"/>
              <a:ext cx="1523154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rgbClr val="2A458C"/>
                  </a:solidFill>
                  <a:cs typeface="+mn-ea"/>
                  <a:sym typeface="+mn-lt"/>
                </a:rPr>
                <a:t>成都美食</a:t>
              </a:r>
              <a:endParaRPr lang="en-US" altLang="zh-CN" sz="1600" dirty="0">
                <a:solidFill>
                  <a:srgbClr val="2A458C"/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1600" dirty="0">
                  <a:solidFill>
                    <a:srgbClr val="2A458C"/>
                  </a:solidFill>
                  <a:cs typeface="+mn-ea"/>
                  <a:sym typeface="+mn-lt"/>
                </a:rPr>
                <a:t>文化研究会</a:t>
              </a:r>
              <a:endParaRPr lang="en-US" altLang="zh-CN" sz="1600" dirty="0">
                <a:solidFill>
                  <a:srgbClr val="2A458C"/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1600" dirty="0">
                  <a:solidFill>
                    <a:srgbClr val="2A458C"/>
                  </a:solidFill>
                  <a:cs typeface="+mn-ea"/>
                  <a:sym typeface="+mn-lt"/>
                </a:rPr>
                <a:t>理事单位</a:t>
              </a:r>
            </a:p>
          </p:txBody>
        </p:sp>
      </p:grpSp>
      <p:cxnSp>
        <p:nvCxnSpPr>
          <p:cNvPr id="3" name="直接连接符 2">
            <a:extLst>
              <a:ext uri="{FF2B5EF4-FFF2-40B4-BE49-F238E27FC236}">
                <a16:creationId xmlns="" xmlns:a16="http://schemas.microsoft.com/office/drawing/2014/main" id="{E7655ED2-C375-2FE4-E6C2-523F5F782D8F}"/>
              </a:ext>
            </a:extLst>
          </p:cNvPr>
          <p:cNvCxnSpPr/>
          <p:nvPr/>
        </p:nvCxnSpPr>
        <p:spPr>
          <a:xfrm>
            <a:off x="5956300" y="1289246"/>
            <a:ext cx="0" cy="4295304"/>
          </a:xfrm>
          <a:prstGeom prst="line">
            <a:avLst/>
          </a:prstGeom>
          <a:ln>
            <a:solidFill>
              <a:srgbClr val="2A45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8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2" y="183431"/>
            <a:ext cx="17246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公司介绍</a:t>
            </a:r>
          </a:p>
        </p:txBody>
      </p:sp>
      <p:sp>
        <p:nvSpPr>
          <p:cNvPr id="53" name="文本框 52">
            <a:extLst>
              <a:ext uri="{FF2B5EF4-FFF2-40B4-BE49-F238E27FC236}">
                <a16:creationId xmlns="" xmlns:a16="http://schemas.microsoft.com/office/drawing/2014/main" id="{8D3D7621-0F8F-B027-7DC1-681F80A7FF51}"/>
              </a:ext>
            </a:extLst>
          </p:cNvPr>
          <p:cNvSpPr txBox="1"/>
          <p:nvPr/>
        </p:nvSpPr>
        <p:spPr>
          <a:xfrm>
            <a:off x="3050934" y="830337"/>
            <a:ext cx="61036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>
                <a:solidFill>
                  <a:srgbClr val="2A458C"/>
                </a:solidFill>
                <a:cs typeface="+mn-ea"/>
                <a:sym typeface="+mn-lt"/>
              </a:rPr>
              <a:t>组织机构图（前堂部）</a:t>
            </a:r>
          </a:p>
        </p:txBody>
      </p:sp>
      <p:grpSp>
        <p:nvGrpSpPr>
          <p:cNvPr id="54" name="组合 53">
            <a:extLst>
              <a:ext uri="{FF2B5EF4-FFF2-40B4-BE49-F238E27FC236}">
                <a16:creationId xmlns="" xmlns:a16="http://schemas.microsoft.com/office/drawing/2014/main" id="{47BCA06D-F599-A315-5CFF-45986E0E1D9C}"/>
              </a:ext>
            </a:extLst>
          </p:cNvPr>
          <p:cNvGrpSpPr/>
          <p:nvPr/>
        </p:nvGrpSpPr>
        <p:grpSpPr>
          <a:xfrm>
            <a:off x="4968240" y="1528791"/>
            <a:ext cx="2255520" cy="507544"/>
            <a:chOff x="4968240" y="1788934"/>
            <a:chExt cx="2255520" cy="507544"/>
          </a:xfrm>
        </p:grpSpPr>
        <p:sp>
          <p:nvSpPr>
            <p:cNvPr id="55" name="矩形: 圆角 54">
              <a:extLst>
                <a:ext uri="{FF2B5EF4-FFF2-40B4-BE49-F238E27FC236}">
                  <a16:creationId xmlns="" xmlns:a16="http://schemas.microsoft.com/office/drawing/2014/main" id="{3716D8D7-69B2-40BA-CDBA-3D5027518B3C}"/>
                </a:ext>
              </a:extLst>
            </p:cNvPr>
            <p:cNvSpPr/>
            <p:nvPr/>
          </p:nvSpPr>
          <p:spPr>
            <a:xfrm>
              <a:off x="4968240" y="1788934"/>
              <a:ext cx="2255520" cy="507544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56" name="文本框 55">
              <a:extLst>
                <a:ext uri="{FF2B5EF4-FFF2-40B4-BE49-F238E27FC236}">
                  <a16:creationId xmlns="" xmlns:a16="http://schemas.microsoft.com/office/drawing/2014/main" id="{685BB3FE-03FF-53CE-9CF0-B3E58460CAA1}"/>
                </a:ext>
              </a:extLst>
            </p:cNvPr>
            <p:cNvSpPr txBox="1"/>
            <p:nvPr/>
          </p:nvSpPr>
          <p:spPr>
            <a:xfrm>
              <a:off x="5335746" y="1842651"/>
              <a:ext cx="152050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前堂经理</a:t>
              </a:r>
            </a:p>
          </p:txBody>
        </p:sp>
      </p:grpSp>
      <p:grpSp>
        <p:nvGrpSpPr>
          <p:cNvPr id="57" name="组合 56">
            <a:extLst>
              <a:ext uri="{FF2B5EF4-FFF2-40B4-BE49-F238E27FC236}">
                <a16:creationId xmlns="" xmlns:a16="http://schemas.microsoft.com/office/drawing/2014/main" id="{F5A1ED05-8B03-EECD-7FE8-944B92808DF5}"/>
              </a:ext>
            </a:extLst>
          </p:cNvPr>
          <p:cNvGrpSpPr/>
          <p:nvPr/>
        </p:nvGrpSpPr>
        <p:grpSpPr>
          <a:xfrm>
            <a:off x="6652989" y="2491933"/>
            <a:ext cx="1827054" cy="507544"/>
            <a:chOff x="4968240" y="1788934"/>
            <a:chExt cx="2255520" cy="507544"/>
          </a:xfrm>
        </p:grpSpPr>
        <p:sp>
          <p:nvSpPr>
            <p:cNvPr id="58" name="矩形: 圆角 57">
              <a:extLst>
                <a:ext uri="{FF2B5EF4-FFF2-40B4-BE49-F238E27FC236}">
                  <a16:creationId xmlns="" xmlns:a16="http://schemas.microsoft.com/office/drawing/2014/main" id="{C1357E73-62BB-E1E3-21B9-77C271212A60}"/>
                </a:ext>
              </a:extLst>
            </p:cNvPr>
            <p:cNvSpPr/>
            <p:nvPr/>
          </p:nvSpPr>
          <p:spPr>
            <a:xfrm>
              <a:off x="4968240" y="1788934"/>
              <a:ext cx="2255520" cy="507544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59" name="文本框 58">
              <a:extLst>
                <a:ext uri="{FF2B5EF4-FFF2-40B4-BE49-F238E27FC236}">
                  <a16:creationId xmlns="" xmlns:a16="http://schemas.microsoft.com/office/drawing/2014/main" id="{B2989620-7AD8-02FF-CF8C-C3D3F03AA20C}"/>
                </a:ext>
              </a:extLst>
            </p:cNvPr>
            <p:cNvSpPr txBox="1"/>
            <p:nvPr/>
          </p:nvSpPr>
          <p:spPr>
            <a:xfrm>
              <a:off x="5335746" y="1842651"/>
              <a:ext cx="152050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经理助理</a:t>
              </a:r>
            </a:p>
          </p:txBody>
        </p:sp>
      </p:grpSp>
      <p:sp>
        <p:nvSpPr>
          <p:cNvPr id="61" name="矩形: 圆角 60">
            <a:extLst>
              <a:ext uri="{FF2B5EF4-FFF2-40B4-BE49-F238E27FC236}">
                <a16:creationId xmlns="" xmlns:a16="http://schemas.microsoft.com/office/drawing/2014/main" id="{ECFDB46A-05A4-7C06-C348-C8B6B4379DB9}"/>
              </a:ext>
            </a:extLst>
          </p:cNvPr>
          <p:cNvSpPr/>
          <p:nvPr/>
        </p:nvSpPr>
        <p:spPr>
          <a:xfrm>
            <a:off x="1359906" y="3350980"/>
            <a:ext cx="1827054" cy="507544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62" name="文本框 61">
            <a:extLst>
              <a:ext uri="{FF2B5EF4-FFF2-40B4-BE49-F238E27FC236}">
                <a16:creationId xmlns="" xmlns:a16="http://schemas.microsoft.com/office/drawing/2014/main" id="{712F7F12-4759-CC35-972E-F9B599A85D23}"/>
              </a:ext>
            </a:extLst>
          </p:cNvPr>
          <p:cNvSpPr txBox="1"/>
          <p:nvPr/>
        </p:nvSpPr>
        <p:spPr>
          <a:xfrm>
            <a:off x="1657599" y="3423747"/>
            <a:ext cx="12316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组长</a:t>
            </a:r>
          </a:p>
        </p:txBody>
      </p:sp>
      <p:grpSp>
        <p:nvGrpSpPr>
          <p:cNvPr id="63" name="组合 62">
            <a:extLst>
              <a:ext uri="{FF2B5EF4-FFF2-40B4-BE49-F238E27FC236}">
                <a16:creationId xmlns="" xmlns:a16="http://schemas.microsoft.com/office/drawing/2014/main" id="{50E8BD75-1615-36EA-46A3-065E49E79142}"/>
              </a:ext>
            </a:extLst>
          </p:cNvPr>
          <p:cNvGrpSpPr/>
          <p:nvPr/>
        </p:nvGrpSpPr>
        <p:grpSpPr>
          <a:xfrm>
            <a:off x="1342033" y="2491933"/>
            <a:ext cx="1827054" cy="507544"/>
            <a:chOff x="4968240" y="1788934"/>
            <a:chExt cx="2255520" cy="507544"/>
          </a:xfrm>
        </p:grpSpPr>
        <p:sp>
          <p:nvSpPr>
            <p:cNvPr id="64" name="矩形: 圆角 63">
              <a:extLst>
                <a:ext uri="{FF2B5EF4-FFF2-40B4-BE49-F238E27FC236}">
                  <a16:creationId xmlns="" xmlns:a16="http://schemas.microsoft.com/office/drawing/2014/main" id="{5F5E0E89-7C54-DDBE-8657-3C4DC1697FB6}"/>
                </a:ext>
              </a:extLst>
            </p:cNvPr>
            <p:cNvSpPr/>
            <p:nvPr/>
          </p:nvSpPr>
          <p:spPr>
            <a:xfrm>
              <a:off x="4968240" y="1788934"/>
              <a:ext cx="2255520" cy="507544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65" name="文本框 64">
              <a:extLst>
                <a:ext uri="{FF2B5EF4-FFF2-40B4-BE49-F238E27FC236}">
                  <a16:creationId xmlns="" xmlns:a16="http://schemas.microsoft.com/office/drawing/2014/main" id="{41BD18C4-514F-AE8F-8C16-CCA2EBA52655}"/>
                </a:ext>
              </a:extLst>
            </p:cNvPr>
            <p:cNvSpPr txBox="1"/>
            <p:nvPr/>
          </p:nvSpPr>
          <p:spPr>
            <a:xfrm>
              <a:off x="5335746" y="1842651"/>
              <a:ext cx="152050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经理助理</a:t>
              </a:r>
            </a:p>
          </p:txBody>
        </p:sp>
      </p:grpSp>
      <p:grpSp>
        <p:nvGrpSpPr>
          <p:cNvPr id="66" name="组合 65">
            <a:extLst>
              <a:ext uri="{FF2B5EF4-FFF2-40B4-BE49-F238E27FC236}">
                <a16:creationId xmlns="" xmlns:a16="http://schemas.microsoft.com/office/drawing/2014/main" id="{65025A1E-DB7B-7DDC-5770-7BC567F12808}"/>
              </a:ext>
            </a:extLst>
          </p:cNvPr>
          <p:cNvGrpSpPr/>
          <p:nvPr/>
        </p:nvGrpSpPr>
        <p:grpSpPr>
          <a:xfrm>
            <a:off x="3997511" y="2491933"/>
            <a:ext cx="1827054" cy="507544"/>
            <a:chOff x="4968240" y="1788934"/>
            <a:chExt cx="2255520" cy="507544"/>
          </a:xfrm>
        </p:grpSpPr>
        <p:sp>
          <p:nvSpPr>
            <p:cNvPr id="67" name="矩形: 圆角 66">
              <a:extLst>
                <a:ext uri="{FF2B5EF4-FFF2-40B4-BE49-F238E27FC236}">
                  <a16:creationId xmlns="" xmlns:a16="http://schemas.microsoft.com/office/drawing/2014/main" id="{4D41EC25-334F-80DE-FA74-CB8AB6443B40}"/>
                </a:ext>
              </a:extLst>
            </p:cNvPr>
            <p:cNvSpPr/>
            <p:nvPr/>
          </p:nvSpPr>
          <p:spPr>
            <a:xfrm>
              <a:off x="4968240" y="1788934"/>
              <a:ext cx="2255520" cy="507544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68" name="文本框 67">
              <a:extLst>
                <a:ext uri="{FF2B5EF4-FFF2-40B4-BE49-F238E27FC236}">
                  <a16:creationId xmlns="" xmlns:a16="http://schemas.microsoft.com/office/drawing/2014/main" id="{3E98CEC9-7FA2-D872-DFE9-3FBDB58A36B1}"/>
                </a:ext>
              </a:extLst>
            </p:cNvPr>
            <p:cNvSpPr txBox="1"/>
            <p:nvPr/>
          </p:nvSpPr>
          <p:spPr>
            <a:xfrm>
              <a:off x="5335746" y="1842651"/>
              <a:ext cx="152050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经理助理</a:t>
              </a:r>
            </a:p>
          </p:txBody>
        </p:sp>
      </p:grpSp>
      <p:grpSp>
        <p:nvGrpSpPr>
          <p:cNvPr id="69" name="组合 68">
            <a:extLst>
              <a:ext uri="{FF2B5EF4-FFF2-40B4-BE49-F238E27FC236}">
                <a16:creationId xmlns="" xmlns:a16="http://schemas.microsoft.com/office/drawing/2014/main" id="{BE67AD8F-DCC4-8C12-0E0A-ED00989D41B8}"/>
              </a:ext>
            </a:extLst>
          </p:cNvPr>
          <p:cNvGrpSpPr/>
          <p:nvPr/>
        </p:nvGrpSpPr>
        <p:grpSpPr>
          <a:xfrm>
            <a:off x="9308467" y="2491933"/>
            <a:ext cx="1827054" cy="507544"/>
            <a:chOff x="4968240" y="1788934"/>
            <a:chExt cx="2255520" cy="507544"/>
          </a:xfrm>
        </p:grpSpPr>
        <p:sp>
          <p:nvSpPr>
            <p:cNvPr id="70" name="矩形: 圆角 69">
              <a:extLst>
                <a:ext uri="{FF2B5EF4-FFF2-40B4-BE49-F238E27FC236}">
                  <a16:creationId xmlns="" xmlns:a16="http://schemas.microsoft.com/office/drawing/2014/main" id="{5C1DC3B7-E872-37A9-6856-A6FB0B39BF2F}"/>
                </a:ext>
              </a:extLst>
            </p:cNvPr>
            <p:cNvSpPr/>
            <p:nvPr/>
          </p:nvSpPr>
          <p:spPr>
            <a:xfrm>
              <a:off x="4968240" y="1788934"/>
              <a:ext cx="2255520" cy="507544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71" name="文本框 70">
              <a:extLst>
                <a:ext uri="{FF2B5EF4-FFF2-40B4-BE49-F238E27FC236}">
                  <a16:creationId xmlns="" xmlns:a16="http://schemas.microsoft.com/office/drawing/2014/main" id="{58548671-7467-8C68-B72B-93B3ECA8CF77}"/>
                </a:ext>
              </a:extLst>
            </p:cNvPr>
            <p:cNvSpPr txBox="1"/>
            <p:nvPr/>
          </p:nvSpPr>
          <p:spPr>
            <a:xfrm>
              <a:off x="5335746" y="1842651"/>
              <a:ext cx="152050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经理助理</a:t>
              </a:r>
            </a:p>
          </p:txBody>
        </p:sp>
      </p:grpSp>
      <p:sp>
        <p:nvSpPr>
          <p:cNvPr id="73" name="矩形: 圆角 72">
            <a:extLst>
              <a:ext uri="{FF2B5EF4-FFF2-40B4-BE49-F238E27FC236}">
                <a16:creationId xmlns="" xmlns:a16="http://schemas.microsoft.com/office/drawing/2014/main" id="{1C1E01FA-D90A-E985-DE81-FE034BA49194}"/>
              </a:ext>
            </a:extLst>
          </p:cNvPr>
          <p:cNvSpPr/>
          <p:nvPr/>
        </p:nvSpPr>
        <p:spPr>
          <a:xfrm>
            <a:off x="3961314" y="3343506"/>
            <a:ext cx="1827054" cy="507544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74" name="文本框 73">
            <a:extLst>
              <a:ext uri="{FF2B5EF4-FFF2-40B4-BE49-F238E27FC236}">
                <a16:creationId xmlns="" xmlns:a16="http://schemas.microsoft.com/office/drawing/2014/main" id="{81916398-6FB0-4B9B-18AF-8E74407DA397}"/>
              </a:ext>
            </a:extLst>
          </p:cNvPr>
          <p:cNvSpPr txBox="1"/>
          <p:nvPr/>
        </p:nvSpPr>
        <p:spPr>
          <a:xfrm>
            <a:off x="4297107" y="3425798"/>
            <a:ext cx="12316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组长</a:t>
            </a:r>
          </a:p>
        </p:txBody>
      </p:sp>
      <p:sp>
        <p:nvSpPr>
          <p:cNvPr id="76" name="矩形: 圆角 75">
            <a:extLst>
              <a:ext uri="{FF2B5EF4-FFF2-40B4-BE49-F238E27FC236}">
                <a16:creationId xmlns="" xmlns:a16="http://schemas.microsoft.com/office/drawing/2014/main" id="{93A32E02-89B1-2568-8B93-FFC88A3FF814}"/>
              </a:ext>
            </a:extLst>
          </p:cNvPr>
          <p:cNvSpPr/>
          <p:nvPr/>
        </p:nvSpPr>
        <p:spPr>
          <a:xfrm>
            <a:off x="6600822" y="3336032"/>
            <a:ext cx="1827054" cy="507544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77" name="文本框 76">
            <a:extLst>
              <a:ext uri="{FF2B5EF4-FFF2-40B4-BE49-F238E27FC236}">
                <a16:creationId xmlns="" xmlns:a16="http://schemas.microsoft.com/office/drawing/2014/main" id="{21A68AC2-DD45-390F-D056-61B1149EB8BC}"/>
              </a:ext>
            </a:extLst>
          </p:cNvPr>
          <p:cNvSpPr txBox="1"/>
          <p:nvPr/>
        </p:nvSpPr>
        <p:spPr>
          <a:xfrm>
            <a:off x="6936615" y="3408799"/>
            <a:ext cx="12316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组长</a:t>
            </a:r>
          </a:p>
        </p:txBody>
      </p:sp>
      <p:sp>
        <p:nvSpPr>
          <p:cNvPr id="79" name="矩形: 圆角 78">
            <a:extLst>
              <a:ext uri="{FF2B5EF4-FFF2-40B4-BE49-F238E27FC236}">
                <a16:creationId xmlns="" xmlns:a16="http://schemas.microsoft.com/office/drawing/2014/main" id="{6CF7DC3F-0901-3C4D-D47D-D549729789F0}"/>
              </a:ext>
            </a:extLst>
          </p:cNvPr>
          <p:cNvSpPr/>
          <p:nvPr/>
        </p:nvSpPr>
        <p:spPr>
          <a:xfrm>
            <a:off x="9240330" y="3328558"/>
            <a:ext cx="1827054" cy="507544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80" name="文本框 79">
            <a:extLst>
              <a:ext uri="{FF2B5EF4-FFF2-40B4-BE49-F238E27FC236}">
                <a16:creationId xmlns="" xmlns:a16="http://schemas.microsoft.com/office/drawing/2014/main" id="{46261541-BD8E-4E87-D838-970C62CCEDAF}"/>
              </a:ext>
            </a:extLst>
          </p:cNvPr>
          <p:cNvSpPr txBox="1"/>
          <p:nvPr/>
        </p:nvSpPr>
        <p:spPr>
          <a:xfrm>
            <a:off x="9576123" y="3401325"/>
            <a:ext cx="12316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组长</a:t>
            </a:r>
          </a:p>
        </p:txBody>
      </p:sp>
      <p:sp>
        <p:nvSpPr>
          <p:cNvPr id="81" name="左中括号 80">
            <a:extLst>
              <a:ext uri="{FF2B5EF4-FFF2-40B4-BE49-F238E27FC236}">
                <a16:creationId xmlns="" xmlns:a16="http://schemas.microsoft.com/office/drawing/2014/main" id="{3F5806C5-2DBE-7116-E412-6747212CECAC}"/>
              </a:ext>
            </a:extLst>
          </p:cNvPr>
          <p:cNvSpPr/>
          <p:nvPr/>
        </p:nvSpPr>
        <p:spPr>
          <a:xfrm rot="5400000">
            <a:off x="6067876" y="-1674336"/>
            <a:ext cx="143007" cy="8101345"/>
          </a:xfrm>
          <a:prstGeom prst="leftBracket">
            <a:avLst>
              <a:gd name="adj" fmla="val 119933"/>
            </a:avLst>
          </a:prstGeom>
          <a:ln w="12700">
            <a:solidFill>
              <a:srgbClr val="2A45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82" name="直接箭头连接符 81">
            <a:extLst>
              <a:ext uri="{FF2B5EF4-FFF2-40B4-BE49-F238E27FC236}">
                <a16:creationId xmlns="" xmlns:a16="http://schemas.microsoft.com/office/drawing/2014/main" id="{76F0FC30-8F66-A752-0224-3320AF80455D}"/>
              </a:ext>
            </a:extLst>
          </p:cNvPr>
          <p:cNvCxnSpPr>
            <a:cxnSpLocks/>
          </p:cNvCxnSpPr>
          <p:nvPr/>
        </p:nvCxnSpPr>
        <p:spPr>
          <a:xfrm>
            <a:off x="6102744" y="2036335"/>
            <a:ext cx="0" cy="24164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箭头连接符 82">
            <a:extLst>
              <a:ext uri="{FF2B5EF4-FFF2-40B4-BE49-F238E27FC236}">
                <a16:creationId xmlns="" xmlns:a16="http://schemas.microsoft.com/office/drawing/2014/main" id="{046959F8-AD56-043F-9249-FEE2035FF1AE}"/>
              </a:ext>
            </a:extLst>
          </p:cNvPr>
          <p:cNvCxnSpPr>
            <a:cxnSpLocks/>
          </p:cNvCxnSpPr>
          <p:nvPr/>
        </p:nvCxnSpPr>
        <p:spPr>
          <a:xfrm>
            <a:off x="2255953" y="3052335"/>
            <a:ext cx="0" cy="24164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箭头连接符 83">
            <a:extLst>
              <a:ext uri="{FF2B5EF4-FFF2-40B4-BE49-F238E27FC236}">
                <a16:creationId xmlns="" xmlns:a16="http://schemas.microsoft.com/office/drawing/2014/main" id="{1137053D-4B9A-2E09-C49D-4EBCF22D2620}"/>
              </a:ext>
            </a:extLst>
          </p:cNvPr>
          <p:cNvCxnSpPr>
            <a:cxnSpLocks/>
          </p:cNvCxnSpPr>
          <p:nvPr/>
        </p:nvCxnSpPr>
        <p:spPr>
          <a:xfrm>
            <a:off x="4968240" y="3065035"/>
            <a:ext cx="0" cy="24164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箭头连接符 84">
            <a:extLst>
              <a:ext uri="{FF2B5EF4-FFF2-40B4-BE49-F238E27FC236}">
                <a16:creationId xmlns="" xmlns:a16="http://schemas.microsoft.com/office/drawing/2014/main" id="{AF55D855-75C1-DE51-81AD-70919FE42888}"/>
              </a:ext>
            </a:extLst>
          </p:cNvPr>
          <p:cNvCxnSpPr>
            <a:cxnSpLocks/>
          </p:cNvCxnSpPr>
          <p:nvPr/>
        </p:nvCxnSpPr>
        <p:spPr>
          <a:xfrm>
            <a:off x="7581755" y="3052335"/>
            <a:ext cx="0" cy="24164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箭头连接符 85">
            <a:extLst>
              <a:ext uri="{FF2B5EF4-FFF2-40B4-BE49-F238E27FC236}">
                <a16:creationId xmlns="" xmlns:a16="http://schemas.microsoft.com/office/drawing/2014/main" id="{3A02C1ED-594F-0E42-FEF5-7793DDB7BE99}"/>
              </a:ext>
            </a:extLst>
          </p:cNvPr>
          <p:cNvCxnSpPr>
            <a:cxnSpLocks/>
          </p:cNvCxnSpPr>
          <p:nvPr/>
        </p:nvCxnSpPr>
        <p:spPr>
          <a:xfrm>
            <a:off x="10234548" y="3052335"/>
            <a:ext cx="0" cy="24164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箭头连接符 86">
            <a:extLst>
              <a:ext uri="{FF2B5EF4-FFF2-40B4-BE49-F238E27FC236}">
                <a16:creationId xmlns="" xmlns:a16="http://schemas.microsoft.com/office/drawing/2014/main" id="{481D5683-3D52-0435-7ACD-0DA8A4C8B9C4}"/>
              </a:ext>
            </a:extLst>
          </p:cNvPr>
          <p:cNvCxnSpPr>
            <a:cxnSpLocks/>
          </p:cNvCxnSpPr>
          <p:nvPr/>
        </p:nvCxnSpPr>
        <p:spPr>
          <a:xfrm>
            <a:off x="4964430" y="3895980"/>
            <a:ext cx="0" cy="24164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箭头连接符 87">
            <a:extLst>
              <a:ext uri="{FF2B5EF4-FFF2-40B4-BE49-F238E27FC236}">
                <a16:creationId xmlns="" xmlns:a16="http://schemas.microsoft.com/office/drawing/2014/main" id="{4E9A290A-3D52-3338-2119-85EF0A88D553}"/>
              </a:ext>
            </a:extLst>
          </p:cNvPr>
          <p:cNvCxnSpPr>
            <a:cxnSpLocks/>
          </p:cNvCxnSpPr>
          <p:nvPr/>
        </p:nvCxnSpPr>
        <p:spPr>
          <a:xfrm>
            <a:off x="2273433" y="3895980"/>
            <a:ext cx="0" cy="24164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箭头连接符 88">
            <a:extLst>
              <a:ext uri="{FF2B5EF4-FFF2-40B4-BE49-F238E27FC236}">
                <a16:creationId xmlns="" xmlns:a16="http://schemas.microsoft.com/office/drawing/2014/main" id="{1511CD86-40B4-0EF3-D398-D253CC56B971}"/>
              </a:ext>
            </a:extLst>
          </p:cNvPr>
          <p:cNvCxnSpPr>
            <a:cxnSpLocks/>
          </p:cNvCxnSpPr>
          <p:nvPr/>
        </p:nvCxnSpPr>
        <p:spPr>
          <a:xfrm>
            <a:off x="7588238" y="3895980"/>
            <a:ext cx="0" cy="24164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箭头连接符 89">
            <a:extLst>
              <a:ext uri="{FF2B5EF4-FFF2-40B4-BE49-F238E27FC236}">
                <a16:creationId xmlns="" xmlns:a16="http://schemas.microsoft.com/office/drawing/2014/main" id="{0D6F6AA2-7A7B-D2D9-835E-C2AC60AEC1F5}"/>
              </a:ext>
            </a:extLst>
          </p:cNvPr>
          <p:cNvCxnSpPr>
            <a:cxnSpLocks/>
          </p:cNvCxnSpPr>
          <p:nvPr/>
        </p:nvCxnSpPr>
        <p:spPr>
          <a:xfrm>
            <a:off x="10218661" y="3912280"/>
            <a:ext cx="0" cy="24164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矩形: 圆角 91">
            <a:extLst>
              <a:ext uri="{FF2B5EF4-FFF2-40B4-BE49-F238E27FC236}">
                <a16:creationId xmlns="" xmlns:a16="http://schemas.microsoft.com/office/drawing/2014/main" id="{ECDB2AE2-96DB-70E8-32F5-01DEE4EFD4C2}"/>
              </a:ext>
            </a:extLst>
          </p:cNvPr>
          <p:cNvSpPr/>
          <p:nvPr/>
        </p:nvSpPr>
        <p:spPr>
          <a:xfrm rot="16200000">
            <a:off x="1475571" y="4788878"/>
            <a:ext cx="1548416" cy="487949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93" name="文本框 92">
            <a:extLst>
              <a:ext uri="{FF2B5EF4-FFF2-40B4-BE49-F238E27FC236}">
                <a16:creationId xmlns="" xmlns:a16="http://schemas.microsoft.com/office/drawing/2014/main" id="{C9CBD5A2-B846-78D2-01ED-478B40C95810}"/>
              </a:ext>
            </a:extLst>
          </p:cNvPr>
          <p:cNvSpPr txBox="1"/>
          <p:nvPr/>
        </p:nvSpPr>
        <p:spPr>
          <a:xfrm>
            <a:off x="2005810" y="4552372"/>
            <a:ext cx="492443" cy="864640"/>
          </a:xfrm>
          <a:prstGeom prst="rect">
            <a:avLst/>
          </a:prstGeom>
          <a:noFill/>
        </p:spPr>
        <p:txBody>
          <a:bodyPr vert="eaVert"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传菜员</a:t>
            </a:r>
          </a:p>
        </p:txBody>
      </p:sp>
      <p:sp>
        <p:nvSpPr>
          <p:cNvPr id="95" name="矩形: 圆角 94">
            <a:extLst>
              <a:ext uri="{FF2B5EF4-FFF2-40B4-BE49-F238E27FC236}">
                <a16:creationId xmlns="" xmlns:a16="http://schemas.microsoft.com/office/drawing/2014/main" id="{4B8D8584-5548-AA3C-C099-DD3FF5C22338}"/>
              </a:ext>
            </a:extLst>
          </p:cNvPr>
          <p:cNvSpPr/>
          <p:nvPr/>
        </p:nvSpPr>
        <p:spPr>
          <a:xfrm rot="16200000">
            <a:off x="6808247" y="4732598"/>
            <a:ext cx="1548416" cy="487948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96" name="文本框 95">
            <a:extLst>
              <a:ext uri="{FF2B5EF4-FFF2-40B4-BE49-F238E27FC236}">
                <a16:creationId xmlns="" xmlns:a16="http://schemas.microsoft.com/office/drawing/2014/main" id="{93C52C25-9C46-170F-C24D-32EF00955F35}"/>
              </a:ext>
            </a:extLst>
          </p:cNvPr>
          <p:cNvSpPr txBox="1"/>
          <p:nvPr/>
        </p:nvSpPr>
        <p:spPr>
          <a:xfrm>
            <a:off x="7342021" y="4504819"/>
            <a:ext cx="492443" cy="999018"/>
          </a:xfrm>
          <a:prstGeom prst="rect">
            <a:avLst/>
          </a:prstGeom>
          <a:noFill/>
        </p:spPr>
        <p:txBody>
          <a:bodyPr vert="eaVert"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服务员</a:t>
            </a:r>
          </a:p>
        </p:txBody>
      </p:sp>
      <p:sp>
        <p:nvSpPr>
          <p:cNvPr id="98" name="矩形: 圆角 97">
            <a:extLst>
              <a:ext uri="{FF2B5EF4-FFF2-40B4-BE49-F238E27FC236}">
                <a16:creationId xmlns="" xmlns:a16="http://schemas.microsoft.com/office/drawing/2014/main" id="{F75DFDDA-06F2-3EC0-03DF-11B88D7AD454}"/>
              </a:ext>
            </a:extLst>
          </p:cNvPr>
          <p:cNvSpPr/>
          <p:nvPr/>
        </p:nvSpPr>
        <p:spPr>
          <a:xfrm rot="16200000">
            <a:off x="9456325" y="4704928"/>
            <a:ext cx="1548416" cy="487948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99" name="文本框 98">
            <a:extLst>
              <a:ext uri="{FF2B5EF4-FFF2-40B4-BE49-F238E27FC236}">
                <a16:creationId xmlns="" xmlns:a16="http://schemas.microsoft.com/office/drawing/2014/main" id="{225F3ABB-963E-EFC1-8883-5F37BDFC13E0}"/>
              </a:ext>
            </a:extLst>
          </p:cNvPr>
          <p:cNvSpPr txBox="1"/>
          <p:nvPr/>
        </p:nvSpPr>
        <p:spPr>
          <a:xfrm>
            <a:off x="9990099" y="4477149"/>
            <a:ext cx="492443" cy="999018"/>
          </a:xfrm>
          <a:prstGeom prst="rect">
            <a:avLst/>
          </a:prstGeom>
          <a:noFill/>
        </p:spPr>
        <p:txBody>
          <a:bodyPr vert="eaVert"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服务员</a:t>
            </a:r>
          </a:p>
        </p:txBody>
      </p:sp>
      <p:sp>
        <p:nvSpPr>
          <p:cNvPr id="101" name="矩形: 圆角 100">
            <a:extLst>
              <a:ext uri="{FF2B5EF4-FFF2-40B4-BE49-F238E27FC236}">
                <a16:creationId xmlns="" xmlns:a16="http://schemas.microsoft.com/office/drawing/2014/main" id="{98F04451-FD5B-DB76-0B09-E388A8D17367}"/>
              </a:ext>
            </a:extLst>
          </p:cNvPr>
          <p:cNvSpPr/>
          <p:nvPr/>
        </p:nvSpPr>
        <p:spPr>
          <a:xfrm rot="16200000">
            <a:off x="2986154" y="4756692"/>
            <a:ext cx="1548416" cy="487949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02" name="文本框 101">
            <a:extLst>
              <a:ext uri="{FF2B5EF4-FFF2-40B4-BE49-F238E27FC236}">
                <a16:creationId xmlns="" xmlns:a16="http://schemas.microsoft.com/office/drawing/2014/main" id="{F01751AE-2EB1-7B65-E117-9CAC7992999D}"/>
              </a:ext>
            </a:extLst>
          </p:cNvPr>
          <p:cNvSpPr txBox="1"/>
          <p:nvPr/>
        </p:nvSpPr>
        <p:spPr>
          <a:xfrm>
            <a:off x="3516393" y="4520187"/>
            <a:ext cx="492443" cy="864640"/>
          </a:xfrm>
          <a:prstGeom prst="rect">
            <a:avLst/>
          </a:prstGeom>
          <a:noFill/>
        </p:spPr>
        <p:txBody>
          <a:bodyPr vert="eaVert"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吧员</a:t>
            </a:r>
          </a:p>
        </p:txBody>
      </p:sp>
      <p:sp>
        <p:nvSpPr>
          <p:cNvPr id="104" name="矩形: 圆角 103">
            <a:extLst>
              <a:ext uri="{FF2B5EF4-FFF2-40B4-BE49-F238E27FC236}">
                <a16:creationId xmlns="" xmlns:a16="http://schemas.microsoft.com/office/drawing/2014/main" id="{27526B4D-4A70-E0B9-4BC7-B8F77E97DBD2}"/>
              </a:ext>
            </a:extLst>
          </p:cNvPr>
          <p:cNvSpPr/>
          <p:nvPr/>
        </p:nvSpPr>
        <p:spPr>
          <a:xfrm rot="16200000">
            <a:off x="3561784" y="4756692"/>
            <a:ext cx="1548416" cy="487949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05" name="文本框 104">
            <a:extLst>
              <a:ext uri="{FF2B5EF4-FFF2-40B4-BE49-F238E27FC236}">
                <a16:creationId xmlns="" xmlns:a16="http://schemas.microsoft.com/office/drawing/2014/main" id="{0F6E01BC-09FF-2083-4259-8FA858A45341}"/>
              </a:ext>
            </a:extLst>
          </p:cNvPr>
          <p:cNvSpPr txBox="1"/>
          <p:nvPr/>
        </p:nvSpPr>
        <p:spPr>
          <a:xfrm>
            <a:off x="4092023" y="4520187"/>
            <a:ext cx="492443" cy="864640"/>
          </a:xfrm>
          <a:prstGeom prst="rect">
            <a:avLst/>
          </a:prstGeom>
          <a:noFill/>
        </p:spPr>
        <p:txBody>
          <a:bodyPr vert="eaVert"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保安员</a:t>
            </a:r>
          </a:p>
        </p:txBody>
      </p:sp>
      <p:sp>
        <p:nvSpPr>
          <p:cNvPr id="107" name="矩形: 圆角 106">
            <a:extLst>
              <a:ext uri="{FF2B5EF4-FFF2-40B4-BE49-F238E27FC236}">
                <a16:creationId xmlns="" xmlns:a16="http://schemas.microsoft.com/office/drawing/2014/main" id="{4C309D13-50B2-6583-A7FC-396F67B7A0CE}"/>
              </a:ext>
            </a:extLst>
          </p:cNvPr>
          <p:cNvSpPr/>
          <p:nvPr/>
        </p:nvSpPr>
        <p:spPr>
          <a:xfrm rot="16200000">
            <a:off x="4137414" y="4756691"/>
            <a:ext cx="1548416" cy="487949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08" name="文本框 107">
            <a:extLst>
              <a:ext uri="{FF2B5EF4-FFF2-40B4-BE49-F238E27FC236}">
                <a16:creationId xmlns="" xmlns:a16="http://schemas.microsoft.com/office/drawing/2014/main" id="{E5F0C371-F1C3-7093-FD58-985218171DDB}"/>
              </a:ext>
            </a:extLst>
          </p:cNvPr>
          <p:cNvSpPr txBox="1"/>
          <p:nvPr/>
        </p:nvSpPr>
        <p:spPr>
          <a:xfrm>
            <a:off x="4667653" y="4520185"/>
            <a:ext cx="492443" cy="864640"/>
          </a:xfrm>
          <a:prstGeom prst="rect">
            <a:avLst/>
          </a:prstGeom>
          <a:noFill/>
        </p:spPr>
        <p:txBody>
          <a:bodyPr vert="eaVert"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接待员</a:t>
            </a:r>
          </a:p>
        </p:txBody>
      </p:sp>
      <p:sp>
        <p:nvSpPr>
          <p:cNvPr id="110" name="矩形: 圆角 109">
            <a:extLst>
              <a:ext uri="{FF2B5EF4-FFF2-40B4-BE49-F238E27FC236}">
                <a16:creationId xmlns="" xmlns:a16="http://schemas.microsoft.com/office/drawing/2014/main" id="{68B20681-CBDC-40A1-F129-88560FCA1FA0}"/>
              </a:ext>
            </a:extLst>
          </p:cNvPr>
          <p:cNvSpPr/>
          <p:nvPr/>
        </p:nvSpPr>
        <p:spPr>
          <a:xfrm rot="16200000">
            <a:off x="4713043" y="4756692"/>
            <a:ext cx="1548416" cy="487949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11" name="文本框 110">
            <a:extLst>
              <a:ext uri="{FF2B5EF4-FFF2-40B4-BE49-F238E27FC236}">
                <a16:creationId xmlns="" xmlns:a16="http://schemas.microsoft.com/office/drawing/2014/main" id="{6387197E-F5E1-0EAA-99EB-C10E8AEDE0DF}"/>
              </a:ext>
            </a:extLst>
          </p:cNvPr>
          <p:cNvSpPr txBox="1"/>
          <p:nvPr/>
        </p:nvSpPr>
        <p:spPr>
          <a:xfrm>
            <a:off x="5243282" y="4520187"/>
            <a:ext cx="492443" cy="864640"/>
          </a:xfrm>
          <a:prstGeom prst="rect">
            <a:avLst/>
          </a:prstGeom>
          <a:noFill/>
        </p:spPr>
        <p:txBody>
          <a:bodyPr vert="eaVert" wrap="square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PA</a:t>
            </a: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员</a:t>
            </a:r>
          </a:p>
        </p:txBody>
      </p:sp>
      <p:sp>
        <p:nvSpPr>
          <p:cNvPr id="113" name="矩形: 圆角 112">
            <a:extLst>
              <a:ext uri="{FF2B5EF4-FFF2-40B4-BE49-F238E27FC236}">
                <a16:creationId xmlns="" xmlns:a16="http://schemas.microsoft.com/office/drawing/2014/main" id="{6F98F8AD-4C9C-F084-846B-D21C64AB4F66}"/>
              </a:ext>
            </a:extLst>
          </p:cNvPr>
          <p:cNvSpPr/>
          <p:nvPr/>
        </p:nvSpPr>
        <p:spPr>
          <a:xfrm rot="16200000">
            <a:off x="5288674" y="4756692"/>
            <a:ext cx="1548416" cy="487949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14" name="文本框 113">
            <a:extLst>
              <a:ext uri="{FF2B5EF4-FFF2-40B4-BE49-F238E27FC236}">
                <a16:creationId xmlns="" xmlns:a16="http://schemas.microsoft.com/office/drawing/2014/main" id="{A2C8DA7C-5190-6A17-39D4-81547B577821}"/>
              </a:ext>
            </a:extLst>
          </p:cNvPr>
          <p:cNvSpPr txBox="1"/>
          <p:nvPr/>
        </p:nvSpPr>
        <p:spPr>
          <a:xfrm>
            <a:off x="5818913" y="4520187"/>
            <a:ext cx="492443" cy="864640"/>
          </a:xfrm>
          <a:prstGeom prst="rect">
            <a:avLst/>
          </a:prstGeom>
          <a:noFill/>
        </p:spPr>
        <p:txBody>
          <a:bodyPr vert="eaVert"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维修员</a:t>
            </a:r>
          </a:p>
        </p:txBody>
      </p:sp>
      <p:sp>
        <p:nvSpPr>
          <p:cNvPr id="115" name="左中括号 114">
            <a:extLst>
              <a:ext uri="{FF2B5EF4-FFF2-40B4-BE49-F238E27FC236}">
                <a16:creationId xmlns="" xmlns:a16="http://schemas.microsoft.com/office/drawing/2014/main" id="{74ED8805-EB33-3BAE-210C-6C87293F872D}"/>
              </a:ext>
            </a:extLst>
          </p:cNvPr>
          <p:cNvSpPr/>
          <p:nvPr/>
        </p:nvSpPr>
        <p:spPr>
          <a:xfrm rot="5400000">
            <a:off x="4883936" y="2990282"/>
            <a:ext cx="60787" cy="2363335"/>
          </a:xfrm>
          <a:prstGeom prst="leftBracket">
            <a:avLst>
              <a:gd name="adj" fmla="val 119933"/>
            </a:avLst>
          </a:prstGeom>
          <a:noFill/>
          <a:ln w="12700">
            <a:solidFill>
              <a:srgbClr val="2A45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844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2" y="183431"/>
            <a:ext cx="17246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公司介绍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="" xmlns:a16="http://schemas.microsoft.com/office/drawing/2014/main" id="{1A07162E-A9F8-5429-E566-7F22B259D211}"/>
              </a:ext>
            </a:extLst>
          </p:cNvPr>
          <p:cNvSpPr txBox="1"/>
          <p:nvPr/>
        </p:nvSpPr>
        <p:spPr>
          <a:xfrm>
            <a:off x="2936634" y="1058937"/>
            <a:ext cx="61036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>
                <a:solidFill>
                  <a:srgbClr val="2A458C"/>
                </a:solidFill>
                <a:cs typeface="+mn-ea"/>
                <a:sym typeface="+mn-lt"/>
              </a:rPr>
              <a:t>组织机构图（后堂）</a:t>
            </a:r>
          </a:p>
        </p:txBody>
      </p:sp>
      <p:grpSp>
        <p:nvGrpSpPr>
          <p:cNvPr id="36" name="组合 35">
            <a:extLst>
              <a:ext uri="{FF2B5EF4-FFF2-40B4-BE49-F238E27FC236}">
                <a16:creationId xmlns="" xmlns:a16="http://schemas.microsoft.com/office/drawing/2014/main" id="{46030305-D246-4AF8-48D2-E042C87A7B6D}"/>
              </a:ext>
            </a:extLst>
          </p:cNvPr>
          <p:cNvGrpSpPr/>
          <p:nvPr/>
        </p:nvGrpSpPr>
        <p:grpSpPr>
          <a:xfrm>
            <a:off x="4853940" y="1903387"/>
            <a:ext cx="2255520" cy="507544"/>
            <a:chOff x="4968240" y="1788934"/>
            <a:chExt cx="2255520" cy="507544"/>
          </a:xfrm>
        </p:grpSpPr>
        <p:sp>
          <p:nvSpPr>
            <p:cNvPr id="37" name="矩形: 圆角 36">
              <a:extLst>
                <a:ext uri="{FF2B5EF4-FFF2-40B4-BE49-F238E27FC236}">
                  <a16:creationId xmlns="" xmlns:a16="http://schemas.microsoft.com/office/drawing/2014/main" id="{9BF87D76-E663-D3DC-C415-63D30EC06869}"/>
                </a:ext>
              </a:extLst>
            </p:cNvPr>
            <p:cNvSpPr/>
            <p:nvPr/>
          </p:nvSpPr>
          <p:spPr>
            <a:xfrm>
              <a:off x="4968240" y="1788934"/>
              <a:ext cx="2255520" cy="507544"/>
            </a:xfrm>
            <a:prstGeom prst="roundRect">
              <a:avLst>
                <a:gd name="adj" fmla="val 50000"/>
              </a:avLst>
            </a:prstGeom>
            <a:solidFill>
              <a:srgbClr val="FA9744"/>
            </a:solidFill>
            <a:ln w="31750"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FA9744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38" name="文本框 37">
              <a:extLst>
                <a:ext uri="{FF2B5EF4-FFF2-40B4-BE49-F238E27FC236}">
                  <a16:creationId xmlns="" xmlns:a16="http://schemas.microsoft.com/office/drawing/2014/main" id="{8C89FD0D-6B80-0C96-2D58-C6B5FFFF2057}"/>
                </a:ext>
              </a:extLst>
            </p:cNvPr>
            <p:cNvSpPr txBox="1"/>
            <p:nvPr/>
          </p:nvSpPr>
          <p:spPr>
            <a:xfrm>
              <a:off x="5335746" y="1842651"/>
              <a:ext cx="152050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后堂主管</a:t>
              </a:r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="" xmlns:a16="http://schemas.microsoft.com/office/drawing/2014/main" id="{29F7C0AD-0BA9-1721-5037-894AEBEE0753}"/>
              </a:ext>
            </a:extLst>
          </p:cNvPr>
          <p:cNvGrpSpPr/>
          <p:nvPr/>
        </p:nvGrpSpPr>
        <p:grpSpPr>
          <a:xfrm>
            <a:off x="5074917" y="2681783"/>
            <a:ext cx="1827054" cy="507544"/>
            <a:chOff x="4968240" y="1788934"/>
            <a:chExt cx="2255520" cy="507544"/>
          </a:xfrm>
        </p:grpSpPr>
        <p:sp>
          <p:nvSpPr>
            <p:cNvPr id="41" name="矩形: 圆角 40">
              <a:extLst>
                <a:ext uri="{FF2B5EF4-FFF2-40B4-BE49-F238E27FC236}">
                  <a16:creationId xmlns="" xmlns:a16="http://schemas.microsoft.com/office/drawing/2014/main" id="{6F63B027-91C8-19EB-2DC9-A30AB4FDC230}"/>
                </a:ext>
              </a:extLst>
            </p:cNvPr>
            <p:cNvSpPr/>
            <p:nvPr/>
          </p:nvSpPr>
          <p:spPr>
            <a:xfrm>
              <a:off x="4968240" y="1788934"/>
              <a:ext cx="2255520" cy="507544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2" name="文本框 41">
              <a:extLst>
                <a:ext uri="{FF2B5EF4-FFF2-40B4-BE49-F238E27FC236}">
                  <a16:creationId xmlns="" xmlns:a16="http://schemas.microsoft.com/office/drawing/2014/main" id="{5460C94B-0092-5903-20FB-C259609C536C}"/>
                </a:ext>
              </a:extLst>
            </p:cNvPr>
            <p:cNvSpPr txBox="1"/>
            <p:nvPr/>
          </p:nvSpPr>
          <p:spPr>
            <a:xfrm>
              <a:off x="5335746" y="1842651"/>
              <a:ext cx="152050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主管助理</a:t>
              </a:r>
            </a:p>
          </p:txBody>
        </p:sp>
      </p:grpSp>
      <p:cxnSp>
        <p:nvCxnSpPr>
          <p:cNvPr id="43" name="直接箭头连接符 42">
            <a:extLst>
              <a:ext uri="{FF2B5EF4-FFF2-40B4-BE49-F238E27FC236}">
                <a16:creationId xmlns="" xmlns:a16="http://schemas.microsoft.com/office/drawing/2014/main" id="{4F8D2B75-6DCA-4FB2-DDB2-34D2A63F7665}"/>
              </a:ext>
            </a:extLst>
          </p:cNvPr>
          <p:cNvCxnSpPr>
            <a:cxnSpLocks/>
          </p:cNvCxnSpPr>
          <p:nvPr/>
        </p:nvCxnSpPr>
        <p:spPr>
          <a:xfrm>
            <a:off x="5988444" y="2410931"/>
            <a:ext cx="0" cy="24164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>
            <a:extLst>
              <a:ext uri="{FF2B5EF4-FFF2-40B4-BE49-F238E27FC236}">
                <a16:creationId xmlns="" xmlns:a16="http://schemas.microsoft.com/office/drawing/2014/main" id="{D436A606-9780-F254-A4C9-53954338665A}"/>
              </a:ext>
            </a:extLst>
          </p:cNvPr>
          <p:cNvCxnSpPr>
            <a:cxnSpLocks/>
          </p:cNvCxnSpPr>
          <p:nvPr/>
        </p:nvCxnSpPr>
        <p:spPr>
          <a:xfrm>
            <a:off x="5988443" y="3189327"/>
            <a:ext cx="0" cy="677769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左中括号 44">
            <a:extLst>
              <a:ext uri="{FF2B5EF4-FFF2-40B4-BE49-F238E27FC236}">
                <a16:creationId xmlns="" xmlns:a16="http://schemas.microsoft.com/office/drawing/2014/main" id="{C94DA145-8FB9-D38F-EAE4-8A399AC1B365}"/>
              </a:ext>
            </a:extLst>
          </p:cNvPr>
          <p:cNvSpPr/>
          <p:nvPr/>
        </p:nvSpPr>
        <p:spPr>
          <a:xfrm rot="5400000">
            <a:off x="5804960" y="-410355"/>
            <a:ext cx="403515" cy="8151388"/>
          </a:xfrm>
          <a:prstGeom prst="leftBracket">
            <a:avLst>
              <a:gd name="adj" fmla="val 0"/>
            </a:avLst>
          </a:prstGeom>
          <a:ln w="12700">
            <a:solidFill>
              <a:srgbClr val="2A458C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46" name="直接箭头连接符 45">
            <a:extLst>
              <a:ext uri="{FF2B5EF4-FFF2-40B4-BE49-F238E27FC236}">
                <a16:creationId xmlns="" xmlns:a16="http://schemas.microsoft.com/office/drawing/2014/main" id="{38F8F6F0-590C-EDC9-67B8-4988BA6D5183}"/>
              </a:ext>
            </a:extLst>
          </p:cNvPr>
          <p:cNvCxnSpPr>
            <a:cxnSpLocks/>
          </p:cNvCxnSpPr>
          <p:nvPr/>
        </p:nvCxnSpPr>
        <p:spPr>
          <a:xfrm>
            <a:off x="3958737" y="3464711"/>
            <a:ext cx="0" cy="39600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>
            <a:extLst>
              <a:ext uri="{FF2B5EF4-FFF2-40B4-BE49-F238E27FC236}">
                <a16:creationId xmlns="" xmlns:a16="http://schemas.microsoft.com/office/drawing/2014/main" id="{01322DDB-FBE4-CAA0-9E73-D75F486BA616}"/>
              </a:ext>
            </a:extLst>
          </p:cNvPr>
          <p:cNvCxnSpPr>
            <a:cxnSpLocks/>
          </p:cNvCxnSpPr>
          <p:nvPr/>
        </p:nvCxnSpPr>
        <p:spPr>
          <a:xfrm>
            <a:off x="8112282" y="3463581"/>
            <a:ext cx="0" cy="39600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: 圆角 48">
            <a:extLst>
              <a:ext uri="{FF2B5EF4-FFF2-40B4-BE49-F238E27FC236}">
                <a16:creationId xmlns="" xmlns:a16="http://schemas.microsoft.com/office/drawing/2014/main" id="{F35937E5-C160-72F6-F18E-954FAD0D0D6C}"/>
              </a:ext>
            </a:extLst>
          </p:cNvPr>
          <p:cNvSpPr/>
          <p:nvPr/>
        </p:nvSpPr>
        <p:spPr>
          <a:xfrm>
            <a:off x="1185075" y="3887578"/>
            <a:ext cx="1491900" cy="507544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56" name="文本框 55">
            <a:extLst>
              <a:ext uri="{FF2B5EF4-FFF2-40B4-BE49-F238E27FC236}">
                <a16:creationId xmlns="" xmlns:a16="http://schemas.microsoft.com/office/drawing/2014/main" id="{52719B66-D050-5901-BDAD-073CCEDB5C2C}"/>
              </a:ext>
            </a:extLst>
          </p:cNvPr>
          <p:cNvSpPr txBox="1"/>
          <p:nvPr/>
        </p:nvSpPr>
        <p:spPr>
          <a:xfrm>
            <a:off x="1428160" y="3941295"/>
            <a:ext cx="1005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切配组</a:t>
            </a:r>
          </a:p>
        </p:txBody>
      </p:sp>
      <p:sp>
        <p:nvSpPr>
          <p:cNvPr id="73" name="矩形: 圆角 72">
            <a:extLst>
              <a:ext uri="{FF2B5EF4-FFF2-40B4-BE49-F238E27FC236}">
                <a16:creationId xmlns="" xmlns:a16="http://schemas.microsoft.com/office/drawing/2014/main" id="{C92E757E-983D-3D4F-C18D-E33CADF81B01}"/>
              </a:ext>
            </a:extLst>
          </p:cNvPr>
          <p:cNvSpPr/>
          <p:nvPr/>
        </p:nvSpPr>
        <p:spPr>
          <a:xfrm>
            <a:off x="3233980" y="3887578"/>
            <a:ext cx="1491900" cy="507544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74" name="文本框 73">
            <a:extLst>
              <a:ext uri="{FF2B5EF4-FFF2-40B4-BE49-F238E27FC236}">
                <a16:creationId xmlns="" xmlns:a16="http://schemas.microsoft.com/office/drawing/2014/main" id="{DA7BA3FB-0198-1E40-F705-CC40FD8A815A}"/>
              </a:ext>
            </a:extLst>
          </p:cNvPr>
          <p:cNvSpPr txBox="1"/>
          <p:nvPr/>
        </p:nvSpPr>
        <p:spPr>
          <a:xfrm>
            <a:off x="3477065" y="3941295"/>
            <a:ext cx="1005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切配组</a:t>
            </a:r>
          </a:p>
        </p:txBody>
      </p:sp>
      <p:sp>
        <p:nvSpPr>
          <p:cNvPr id="76" name="矩形: 圆角 75">
            <a:extLst>
              <a:ext uri="{FF2B5EF4-FFF2-40B4-BE49-F238E27FC236}">
                <a16:creationId xmlns="" xmlns:a16="http://schemas.microsoft.com/office/drawing/2014/main" id="{6D04F34F-F42C-B187-1424-800F8BA4969D}"/>
              </a:ext>
            </a:extLst>
          </p:cNvPr>
          <p:cNvSpPr/>
          <p:nvPr/>
        </p:nvSpPr>
        <p:spPr>
          <a:xfrm>
            <a:off x="5282885" y="3887578"/>
            <a:ext cx="1491900" cy="507544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77" name="文本框 76">
            <a:extLst>
              <a:ext uri="{FF2B5EF4-FFF2-40B4-BE49-F238E27FC236}">
                <a16:creationId xmlns="" xmlns:a16="http://schemas.microsoft.com/office/drawing/2014/main" id="{9ABEE151-96DB-53AC-8523-0892A855E507}"/>
              </a:ext>
            </a:extLst>
          </p:cNvPr>
          <p:cNvSpPr txBox="1"/>
          <p:nvPr/>
        </p:nvSpPr>
        <p:spPr>
          <a:xfrm>
            <a:off x="5525970" y="3941295"/>
            <a:ext cx="1005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切配组</a:t>
            </a:r>
          </a:p>
        </p:txBody>
      </p:sp>
      <p:sp>
        <p:nvSpPr>
          <p:cNvPr id="79" name="矩形: 圆角 78">
            <a:extLst>
              <a:ext uri="{FF2B5EF4-FFF2-40B4-BE49-F238E27FC236}">
                <a16:creationId xmlns="" xmlns:a16="http://schemas.microsoft.com/office/drawing/2014/main" id="{53B816B4-FDE2-750A-88C2-206973702B55}"/>
              </a:ext>
            </a:extLst>
          </p:cNvPr>
          <p:cNvSpPr/>
          <p:nvPr/>
        </p:nvSpPr>
        <p:spPr>
          <a:xfrm>
            <a:off x="7331790" y="3887578"/>
            <a:ext cx="1491900" cy="507544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80" name="文本框 79">
            <a:extLst>
              <a:ext uri="{FF2B5EF4-FFF2-40B4-BE49-F238E27FC236}">
                <a16:creationId xmlns="" xmlns:a16="http://schemas.microsoft.com/office/drawing/2014/main" id="{BF4864C7-1269-F1A7-C466-D3503D408C51}"/>
              </a:ext>
            </a:extLst>
          </p:cNvPr>
          <p:cNvSpPr txBox="1"/>
          <p:nvPr/>
        </p:nvSpPr>
        <p:spPr>
          <a:xfrm>
            <a:off x="7574875" y="3941295"/>
            <a:ext cx="1005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切配组</a:t>
            </a:r>
          </a:p>
        </p:txBody>
      </p:sp>
      <p:sp>
        <p:nvSpPr>
          <p:cNvPr id="82" name="矩形: 圆角 81">
            <a:extLst>
              <a:ext uri="{FF2B5EF4-FFF2-40B4-BE49-F238E27FC236}">
                <a16:creationId xmlns="" xmlns:a16="http://schemas.microsoft.com/office/drawing/2014/main" id="{133E0520-C5B1-F0BF-F1A4-2D712962C54D}"/>
              </a:ext>
            </a:extLst>
          </p:cNvPr>
          <p:cNvSpPr/>
          <p:nvPr/>
        </p:nvSpPr>
        <p:spPr>
          <a:xfrm>
            <a:off x="9380696" y="3887578"/>
            <a:ext cx="1491900" cy="507544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83" name="文本框 82">
            <a:extLst>
              <a:ext uri="{FF2B5EF4-FFF2-40B4-BE49-F238E27FC236}">
                <a16:creationId xmlns="" xmlns:a16="http://schemas.microsoft.com/office/drawing/2014/main" id="{0702A907-2535-A53A-9CAA-35B609A76A1B}"/>
              </a:ext>
            </a:extLst>
          </p:cNvPr>
          <p:cNvSpPr txBox="1"/>
          <p:nvPr/>
        </p:nvSpPr>
        <p:spPr>
          <a:xfrm>
            <a:off x="9623781" y="3941295"/>
            <a:ext cx="1005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切配组</a:t>
            </a:r>
          </a:p>
        </p:txBody>
      </p:sp>
      <p:cxnSp>
        <p:nvCxnSpPr>
          <p:cNvPr id="84" name="直接箭头连接符 83">
            <a:extLst>
              <a:ext uri="{FF2B5EF4-FFF2-40B4-BE49-F238E27FC236}">
                <a16:creationId xmlns="" xmlns:a16="http://schemas.microsoft.com/office/drawing/2014/main" id="{56F1FDA1-D027-0DA9-A107-734D092D7BE5}"/>
              </a:ext>
            </a:extLst>
          </p:cNvPr>
          <p:cNvCxnSpPr>
            <a:cxnSpLocks/>
          </p:cNvCxnSpPr>
          <p:nvPr/>
        </p:nvCxnSpPr>
        <p:spPr>
          <a:xfrm>
            <a:off x="1939206" y="4395122"/>
            <a:ext cx="0" cy="39600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矩形: 圆角 85">
            <a:extLst>
              <a:ext uri="{FF2B5EF4-FFF2-40B4-BE49-F238E27FC236}">
                <a16:creationId xmlns="" xmlns:a16="http://schemas.microsoft.com/office/drawing/2014/main" id="{0B50193D-F112-5DC8-0E1C-ECA6B856118A}"/>
              </a:ext>
            </a:extLst>
          </p:cNvPr>
          <p:cNvSpPr/>
          <p:nvPr/>
        </p:nvSpPr>
        <p:spPr>
          <a:xfrm>
            <a:off x="1185073" y="4844839"/>
            <a:ext cx="1491900" cy="507544"/>
          </a:xfrm>
          <a:prstGeom prst="roundRect">
            <a:avLst>
              <a:gd name="adj" fmla="val 50000"/>
            </a:avLst>
          </a:prstGeom>
          <a:solidFill>
            <a:srgbClr val="2A458C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87" name="文本框 86">
            <a:extLst>
              <a:ext uri="{FF2B5EF4-FFF2-40B4-BE49-F238E27FC236}">
                <a16:creationId xmlns="" xmlns:a16="http://schemas.microsoft.com/office/drawing/2014/main" id="{9E9D1F49-C2EE-2E64-060D-F81BD0565BB8}"/>
              </a:ext>
            </a:extLst>
          </p:cNvPr>
          <p:cNvSpPr txBox="1"/>
          <p:nvPr/>
        </p:nvSpPr>
        <p:spPr>
          <a:xfrm>
            <a:off x="1428158" y="4898556"/>
            <a:ext cx="1005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组员</a:t>
            </a:r>
          </a:p>
        </p:txBody>
      </p:sp>
      <p:cxnSp>
        <p:nvCxnSpPr>
          <p:cNvPr id="88" name="直接箭头连接符 87">
            <a:extLst>
              <a:ext uri="{FF2B5EF4-FFF2-40B4-BE49-F238E27FC236}">
                <a16:creationId xmlns="" xmlns:a16="http://schemas.microsoft.com/office/drawing/2014/main" id="{CD2B07BF-82D3-5117-1CE2-40E1445A9966}"/>
              </a:ext>
            </a:extLst>
          </p:cNvPr>
          <p:cNvCxnSpPr>
            <a:cxnSpLocks/>
          </p:cNvCxnSpPr>
          <p:nvPr/>
        </p:nvCxnSpPr>
        <p:spPr>
          <a:xfrm>
            <a:off x="3969836" y="4415603"/>
            <a:ext cx="0" cy="39600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矩形: 圆角 89">
            <a:extLst>
              <a:ext uri="{FF2B5EF4-FFF2-40B4-BE49-F238E27FC236}">
                <a16:creationId xmlns="" xmlns:a16="http://schemas.microsoft.com/office/drawing/2014/main" id="{D12BE941-04F8-A28C-E6F5-4E5B4764B4BD}"/>
              </a:ext>
            </a:extLst>
          </p:cNvPr>
          <p:cNvSpPr/>
          <p:nvPr/>
        </p:nvSpPr>
        <p:spPr>
          <a:xfrm>
            <a:off x="3215703" y="4865320"/>
            <a:ext cx="1491900" cy="507544"/>
          </a:xfrm>
          <a:prstGeom prst="roundRect">
            <a:avLst>
              <a:gd name="adj" fmla="val 50000"/>
            </a:avLst>
          </a:prstGeom>
          <a:solidFill>
            <a:srgbClr val="2A458C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91" name="文本框 90">
            <a:extLst>
              <a:ext uri="{FF2B5EF4-FFF2-40B4-BE49-F238E27FC236}">
                <a16:creationId xmlns="" xmlns:a16="http://schemas.microsoft.com/office/drawing/2014/main" id="{16C07DE6-A354-E378-624D-A1991AD57203}"/>
              </a:ext>
            </a:extLst>
          </p:cNvPr>
          <p:cNvSpPr txBox="1"/>
          <p:nvPr/>
        </p:nvSpPr>
        <p:spPr>
          <a:xfrm>
            <a:off x="3458788" y="4919037"/>
            <a:ext cx="1005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组员</a:t>
            </a:r>
          </a:p>
        </p:txBody>
      </p:sp>
      <p:cxnSp>
        <p:nvCxnSpPr>
          <p:cNvPr id="92" name="直接箭头连接符 91">
            <a:extLst>
              <a:ext uri="{FF2B5EF4-FFF2-40B4-BE49-F238E27FC236}">
                <a16:creationId xmlns="" xmlns:a16="http://schemas.microsoft.com/office/drawing/2014/main" id="{8C2ABFAD-89E6-8DE5-21A0-56960BF0695F}"/>
              </a:ext>
            </a:extLst>
          </p:cNvPr>
          <p:cNvCxnSpPr>
            <a:cxnSpLocks/>
          </p:cNvCxnSpPr>
          <p:nvPr/>
        </p:nvCxnSpPr>
        <p:spPr>
          <a:xfrm>
            <a:off x="6000466" y="4436084"/>
            <a:ext cx="0" cy="39600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矩形: 圆角 93">
            <a:extLst>
              <a:ext uri="{FF2B5EF4-FFF2-40B4-BE49-F238E27FC236}">
                <a16:creationId xmlns="" xmlns:a16="http://schemas.microsoft.com/office/drawing/2014/main" id="{5CB916F2-3E22-4779-661F-27F8472AB926}"/>
              </a:ext>
            </a:extLst>
          </p:cNvPr>
          <p:cNvSpPr/>
          <p:nvPr/>
        </p:nvSpPr>
        <p:spPr>
          <a:xfrm>
            <a:off x="5246333" y="4885801"/>
            <a:ext cx="1491900" cy="507544"/>
          </a:xfrm>
          <a:prstGeom prst="roundRect">
            <a:avLst>
              <a:gd name="adj" fmla="val 50000"/>
            </a:avLst>
          </a:prstGeom>
          <a:solidFill>
            <a:srgbClr val="2A458C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95" name="文本框 94">
            <a:extLst>
              <a:ext uri="{FF2B5EF4-FFF2-40B4-BE49-F238E27FC236}">
                <a16:creationId xmlns="" xmlns:a16="http://schemas.microsoft.com/office/drawing/2014/main" id="{1F1FA131-129D-0111-687B-C362C4D1FCB8}"/>
              </a:ext>
            </a:extLst>
          </p:cNvPr>
          <p:cNvSpPr txBox="1"/>
          <p:nvPr/>
        </p:nvSpPr>
        <p:spPr>
          <a:xfrm>
            <a:off x="5489418" y="4939518"/>
            <a:ext cx="1005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组员</a:t>
            </a:r>
          </a:p>
        </p:txBody>
      </p:sp>
      <p:cxnSp>
        <p:nvCxnSpPr>
          <p:cNvPr id="96" name="直接箭头连接符 95">
            <a:extLst>
              <a:ext uri="{FF2B5EF4-FFF2-40B4-BE49-F238E27FC236}">
                <a16:creationId xmlns="" xmlns:a16="http://schemas.microsoft.com/office/drawing/2014/main" id="{D932C422-C57B-374C-C6CF-F5C84F76CB14}"/>
              </a:ext>
            </a:extLst>
          </p:cNvPr>
          <p:cNvCxnSpPr>
            <a:cxnSpLocks/>
          </p:cNvCxnSpPr>
          <p:nvPr/>
        </p:nvCxnSpPr>
        <p:spPr>
          <a:xfrm>
            <a:off x="8112282" y="4448839"/>
            <a:ext cx="0" cy="39600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矩形: 圆角 99">
            <a:extLst>
              <a:ext uri="{FF2B5EF4-FFF2-40B4-BE49-F238E27FC236}">
                <a16:creationId xmlns="" xmlns:a16="http://schemas.microsoft.com/office/drawing/2014/main" id="{ACE220D7-3102-17A9-075A-5B13170A31C7}"/>
              </a:ext>
            </a:extLst>
          </p:cNvPr>
          <p:cNvSpPr/>
          <p:nvPr/>
        </p:nvSpPr>
        <p:spPr>
          <a:xfrm>
            <a:off x="7358149" y="4898556"/>
            <a:ext cx="1491900" cy="507544"/>
          </a:xfrm>
          <a:prstGeom prst="roundRect">
            <a:avLst>
              <a:gd name="adj" fmla="val 50000"/>
            </a:avLst>
          </a:prstGeom>
          <a:solidFill>
            <a:srgbClr val="2A458C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01" name="文本框 100">
            <a:extLst>
              <a:ext uri="{FF2B5EF4-FFF2-40B4-BE49-F238E27FC236}">
                <a16:creationId xmlns="" xmlns:a16="http://schemas.microsoft.com/office/drawing/2014/main" id="{5317A365-7AE2-F67A-2999-4613F6E911FF}"/>
              </a:ext>
            </a:extLst>
          </p:cNvPr>
          <p:cNvSpPr txBox="1"/>
          <p:nvPr/>
        </p:nvSpPr>
        <p:spPr>
          <a:xfrm>
            <a:off x="7601234" y="4952273"/>
            <a:ext cx="1005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组员</a:t>
            </a:r>
          </a:p>
        </p:txBody>
      </p:sp>
      <p:cxnSp>
        <p:nvCxnSpPr>
          <p:cNvPr id="102" name="直接箭头连接符 101">
            <a:extLst>
              <a:ext uri="{FF2B5EF4-FFF2-40B4-BE49-F238E27FC236}">
                <a16:creationId xmlns="" xmlns:a16="http://schemas.microsoft.com/office/drawing/2014/main" id="{9D115DA5-73A9-8D6E-7223-DE889C1ADBC5}"/>
              </a:ext>
            </a:extLst>
          </p:cNvPr>
          <p:cNvCxnSpPr>
            <a:cxnSpLocks/>
          </p:cNvCxnSpPr>
          <p:nvPr/>
        </p:nvCxnSpPr>
        <p:spPr>
          <a:xfrm>
            <a:off x="10134829" y="4436084"/>
            <a:ext cx="0" cy="39600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矩形: 圆角 103">
            <a:extLst>
              <a:ext uri="{FF2B5EF4-FFF2-40B4-BE49-F238E27FC236}">
                <a16:creationId xmlns="" xmlns:a16="http://schemas.microsoft.com/office/drawing/2014/main" id="{0643E996-28C5-2B23-640C-0574146A89D3}"/>
              </a:ext>
            </a:extLst>
          </p:cNvPr>
          <p:cNvSpPr/>
          <p:nvPr/>
        </p:nvSpPr>
        <p:spPr>
          <a:xfrm>
            <a:off x="9380696" y="4885801"/>
            <a:ext cx="1491900" cy="507544"/>
          </a:xfrm>
          <a:prstGeom prst="roundRect">
            <a:avLst>
              <a:gd name="adj" fmla="val 50000"/>
            </a:avLst>
          </a:prstGeom>
          <a:solidFill>
            <a:srgbClr val="2A458C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05" name="文本框 104">
            <a:extLst>
              <a:ext uri="{FF2B5EF4-FFF2-40B4-BE49-F238E27FC236}">
                <a16:creationId xmlns="" xmlns:a16="http://schemas.microsoft.com/office/drawing/2014/main" id="{290BC04A-F2C4-D380-C23B-657C174A6759}"/>
              </a:ext>
            </a:extLst>
          </p:cNvPr>
          <p:cNvSpPr txBox="1"/>
          <p:nvPr/>
        </p:nvSpPr>
        <p:spPr>
          <a:xfrm>
            <a:off x="9623781" y="4939518"/>
            <a:ext cx="1005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组员</a:t>
            </a:r>
          </a:p>
        </p:txBody>
      </p:sp>
    </p:spTree>
    <p:extLst>
      <p:ext uri="{BB962C8B-B14F-4D97-AF65-F5344CB8AC3E}">
        <p14:creationId xmlns:p14="http://schemas.microsoft.com/office/powerpoint/2010/main" val="1838844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2" y="183431"/>
            <a:ext cx="17246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公司介绍</a:t>
            </a:r>
          </a:p>
        </p:txBody>
      </p:sp>
      <p:sp>
        <p:nvSpPr>
          <p:cNvPr id="321" name="文本框 320">
            <a:extLst>
              <a:ext uri="{FF2B5EF4-FFF2-40B4-BE49-F238E27FC236}">
                <a16:creationId xmlns="" xmlns:a16="http://schemas.microsoft.com/office/drawing/2014/main" id="{78A16E7B-C13C-5557-50CD-7113160E120A}"/>
              </a:ext>
            </a:extLst>
          </p:cNvPr>
          <p:cNvSpPr txBox="1"/>
          <p:nvPr/>
        </p:nvSpPr>
        <p:spPr>
          <a:xfrm>
            <a:off x="796521" y="2071891"/>
            <a:ext cx="10598958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1600" dirty="0">
                <a:solidFill>
                  <a:srgbClr val="2A458C"/>
                </a:solidFill>
                <a:cs typeface="+mn-ea"/>
                <a:sym typeface="+mn-lt"/>
              </a:rPr>
              <a:t>我以成为</a:t>
            </a:r>
            <a:r>
              <a:rPr lang="en-US" altLang="zh-CN" sz="1600" dirty="0">
                <a:solidFill>
                  <a:srgbClr val="2A458C"/>
                </a:solidFill>
                <a:cs typeface="+mn-ea"/>
                <a:sym typeface="+mn-lt"/>
              </a:rPr>
              <a:t>XXX</a:t>
            </a:r>
            <a:r>
              <a:rPr lang="zh-CN" altLang="en-US" sz="1600" dirty="0">
                <a:solidFill>
                  <a:srgbClr val="2A458C"/>
                </a:solidFill>
                <a:cs typeface="+mn-ea"/>
                <a:sym typeface="+mn-lt"/>
              </a:rPr>
              <a:t>王员工而自豪，以振兴</a:t>
            </a:r>
            <a:r>
              <a:rPr lang="en-US" altLang="zh-CN" sz="1600" dirty="0">
                <a:solidFill>
                  <a:srgbClr val="2A458C"/>
                </a:solidFill>
                <a:cs typeface="+mn-ea"/>
                <a:sym typeface="+mn-lt"/>
              </a:rPr>
              <a:t>XX</a:t>
            </a:r>
            <a:r>
              <a:rPr lang="zh-CN" altLang="en-US" sz="1600" dirty="0">
                <a:solidFill>
                  <a:srgbClr val="2A458C"/>
                </a:solidFill>
                <a:cs typeface="+mn-ea"/>
                <a:sym typeface="+mn-lt"/>
              </a:rPr>
              <a:t>事业为己任，朝气蓬勃，满腔热情，在市场竞争中勇立潮头。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1600" dirty="0">
                <a:solidFill>
                  <a:srgbClr val="2A458C"/>
                </a:solidFill>
                <a:cs typeface="+mn-ea"/>
                <a:sym typeface="+mn-lt"/>
              </a:rPr>
              <a:t>我保证以自发内心的真诚和体察入微的服务对待顾客，追求完美，创造卓越，直至顾客满意、认同、亲近、感动。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1600" dirty="0">
                <a:solidFill>
                  <a:srgbClr val="2A458C"/>
                </a:solidFill>
                <a:cs typeface="+mn-ea"/>
                <a:sym typeface="+mn-lt"/>
              </a:rPr>
              <a:t>我的荣誉和尊严来自于集体，我要像关心父母那样关心集体，并尽自己的全部所能助他成功。</a:t>
            </a:r>
          </a:p>
        </p:txBody>
      </p:sp>
      <p:grpSp>
        <p:nvGrpSpPr>
          <p:cNvPr id="167" name="组合 166">
            <a:extLst>
              <a:ext uri="{FF2B5EF4-FFF2-40B4-BE49-F238E27FC236}">
                <a16:creationId xmlns="" xmlns:a16="http://schemas.microsoft.com/office/drawing/2014/main" id="{11008820-CE0D-FB2F-FEE0-C0E3D0FA821A}"/>
              </a:ext>
            </a:extLst>
          </p:cNvPr>
          <p:cNvGrpSpPr/>
          <p:nvPr/>
        </p:nvGrpSpPr>
        <p:grpSpPr>
          <a:xfrm>
            <a:off x="4545577" y="1122697"/>
            <a:ext cx="3100845" cy="738060"/>
            <a:chOff x="3710940" y="322534"/>
            <a:chExt cx="3100845" cy="738060"/>
          </a:xfrm>
        </p:grpSpPr>
        <p:sp>
          <p:nvSpPr>
            <p:cNvPr id="166" name="椭圆 165">
              <a:extLst>
                <a:ext uri="{FF2B5EF4-FFF2-40B4-BE49-F238E27FC236}">
                  <a16:creationId xmlns="" xmlns:a16="http://schemas.microsoft.com/office/drawing/2014/main" id="{DE69C660-A30F-5B69-78B2-BBBB3EDF2736}"/>
                </a:ext>
              </a:extLst>
            </p:cNvPr>
            <p:cNvSpPr/>
            <p:nvPr/>
          </p:nvSpPr>
          <p:spPr>
            <a:xfrm>
              <a:off x="3710940" y="322534"/>
              <a:ext cx="678180" cy="678180"/>
            </a:xfrm>
            <a:prstGeom prst="ellipse">
              <a:avLst/>
            </a:pr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2" name="椭圆 321">
              <a:extLst>
                <a:ext uri="{FF2B5EF4-FFF2-40B4-BE49-F238E27FC236}">
                  <a16:creationId xmlns="" xmlns:a16="http://schemas.microsoft.com/office/drawing/2014/main" id="{9E3B13FD-119F-AEFD-623F-BC354DFB1AFB}"/>
                </a:ext>
              </a:extLst>
            </p:cNvPr>
            <p:cNvSpPr/>
            <p:nvPr/>
          </p:nvSpPr>
          <p:spPr>
            <a:xfrm>
              <a:off x="4515254" y="322534"/>
              <a:ext cx="678180" cy="678180"/>
            </a:xfrm>
            <a:prstGeom prst="ellipse">
              <a:avLst/>
            </a:pr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3" name="椭圆 322">
              <a:extLst>
                <a:ext uri="{FF2B5EF4-FFF2-40B4-BE49-F238E27FC236}">
                  <a16:creationId xmlns="" xmlns:a16="http://schemas.microsoft.com/office/drawing/2014/main" id="{8221B440-2F48-A396-B3CA-3450F43A00C9}"/>
                </a:ext>
              </a:extLst>
            </p:cNvPr>
            <p:cNvSpPr/>
            <p:nvPr/>
          </p:nvSpPr>
          <p:spPr>
            <a:xfrm>
              <a:off x="5319568" y="322534"/>
              <a:ext cx="678180" cy="678180"/>
            </a:xfrm>
            <a:prstGeom prst="ellipse">
              <a:avLst/>
            </a:pr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4" name="椭圆 323">
              <a:extLst>
                <a:ext uri="{FF2B5EF4-FFF2-40B4-BE49-F238E27FC236}">
                  <a16:creationId xmlns="" xmlns:a16="http://schemas.microsoft.com/office/drawing/2014/main" id="{107027B8-B370-A9DC-D3E9-4C19F2F23BA6}"/>
                </a:ext>
              </a:extLst>
            </p:cNvPr>
            <p:cNvSpPr/>
            <p:nvPr/>
          </p:nvSpPr>
          <p:spPr>
            <a:xfrm>
              <a:off x="6123882" y="322534"/>
              <a:ext cx="678180" cy="678180"/>
            </a:xfrm>
            <a:prstGeom prst="ellipse">
              <a:avLst/>
            </a:pr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5" name="文本框 324">
              <a:extLst>
                <a:ext uri="{FF2B5EF4-FFF2-40B4-BE49-F238E27FC236}">
                  <a16:creationId xmlns="" xmlns:a16="http://schemas.microsoft.com/office/drawing/2014/main" id="{33074499-D6BA-91E7-EB00-14EC15EBEBC6}"/>
                </a:ext>
              </a:extLst>
            </p:cNvPr>
            <p:cNvSpPr txBox="1"/>
            <p:nvPr/>
          </p:nvSpPr>
          <p:spPr>
            <a:xfrm>
              <a:off x="3710940" y="352708"/>
              <a:ext cx="697627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algn="ctr" defTabSz="914400" rtl="0" eaLnBrk="1" fontAlgn="auto" latinLnBrk="0" hangingPunct="1"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员</a:t>
              </a:r>
            </a:p>
          </p:txBody>
        </p:sp>
        <p:sp>
          <p:nvSpPr>
            <p:cNvPr id="326" name="文本框 325">
              <a:extLst>
                <a:ext uri="{FF2B5EF4-FFF2-40B4-BE49-F238E27FC236}">
                  <a16:creationId xmlns="" xmlns:a16="http://schemas.microsoft.com/office/drawing/2014/main" id="{9BE04E83-3ED5-D934-1CBF-4462F70563D9}"/>
                </a:ext>
              </a:extLst>
            </p:cNvPr>
            <p:cNvSpPr txBox="1"/>
            <p:nvPr/>
          </p:nvSpPr>
          <p:spPr>
            <a:xfrm>
              <a:off x="4495807" y="347050"/>
              <a:ext cx="697627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algn="ctr" defTabSz="914400" rtl="0" eaLnBrk="1" fontAlgn="auto" latinLnBrk="0" hangingPunct="1"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工</a:t>
              </a:r>
            </a:p>
          </p:txBody>
        </p:sp>
        <p:sp>
          <p:nvSpPr>
            <p:cNvPr id="327" name="文本框 326">
              <a:extLst>
                <a:ext uri="{FF2B5EF4-FFF2-40B4-BE49-F238E27FC236}">
                  <a16:creationId xmlns="" xmlns:a16="http://schemas.microsoft.com/office/drawing/2014/main" id="{7513ADE9-50CC-370E-0302-81242C4901B6}"/>
                </a:ext>
              </a:extLst>
            </p:cNvPr>
            <p:cNvSpPr txBox="1"/>
            <p:nvPr/>
          </p:nvSpPr>
          <p:spPr>
            <a:xfrm>
              <a:off x="5291199" y="331584"/>
              <a:ext cx="697627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algn="ctr" defTabSz="914400" rtl="0" eaLnBrk="1" fontAlgn="auto" latinLnBrk="0" hangingPunct="1"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宣</a:t>
              </a:r>
            </a:p>
          </p:txBody>
        </p:sp>
        <p:sp>
          <p:nvSpPr>
            <p:cNvPr id="328" name="文本框 327">
              <a:extLst>
                <a:ext uri="{FF2B5EF4-FFF2-40B4-BE49-F238E27FC236}">
                  <a16:creationId xmlns="" xmlns:a16="http://schemas.microsoft.com/office/drawing/2014/main" id="{6B2CE20B-DB98-EEF2-DFDD-FF56B77150F7}"/>
                </a:ext>
              </a:extLst>
            </p:cNvPr>
            <p:cNvSpPr txBox="1"/>
            <p:nvPr/>
          </p:nvSpPr>
          <p:spPr>
            <a:xfrm>
              <a:off x="6114158" y="337242"/>
              <a:ext cx="697627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algn="ctr" defTabSz="914400" rtl="0" eaLnBrk="1" fontAlgn="auto" latinLnBrk="0" hangingPunct="1"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言</a:t>
              </a:r>
            </a:p>
          </p:txBody>
        </p:sp>
      </p:grpSp>
      <p:sp>
        <p:nvSpPr>
          <p:cNvPr id="329" name="文本框 328">
            <a:extLst>
              <a:ext uri="{FF2B5EF4-FFF2-40B4-BE49-F238E27FC236}">
                <a16:creationId xmlns="" xmlns:a16="http://schemas.microsoft.com/office/drawing/2014/main" id="{19CACA04-4A8A-6A09-BE06-8CF4C314536F}"/>
              </a:ext>
            </a:extLst>
          </p:cNvPr>
          <p:cNvSpPr txBox="1"/>
          <p:nvPr/>
        </p:nvSpPr>
        <p:spPr>
          <a:xfrm>
            <a:off x="5223757" y="3742002"/>
            <a:ext cx="5930438" cy="16466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1600" dirty="0">
                <a:cs typeface="+mn-ea"/>
                <a:sym typeface="+mn-lt"/>
              </a:rPr>
              <a:t>我们面对的世界瞬息万变，机会稍纵即逝，我必须重视效率，只争朝夕，绝不让机会失之交臂。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1600" dirty="0">
                <a:cs typeface="+mn-ea"/>
                <a:sym typeface="+mn-lt"/>
              </a:rPr>
              <a:t>我所处的这个时代充满了竞争与挑战，我随时可能落伍和被淘汰，我必须成为学习型团队中的合格成员，学习、学习，永不间断！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F1263B00-F4EB-C6D7-956E-8694209D95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300" y="3378200"/>
            <a:ext cx="3149600" cy="23622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519772" y="660143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395572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>
            <a:extLst>
              <a:ext uri="{FF2B5EF4-FFF2-40B4-BE49-F238E27FC236}">
                <a16:creationId xmlns="" xmlns:a16="http://schemas.microsoft.com/office/drawing/2014/main" id="{39598EA6-7BB1-3281-5F49-4733E250153A}"/>
              </a:ext>
            </a:extLst>
          </p:cNvPr>
          <p:cNvSpPr txBox="1"/>
          <p:nvPr/>
        </p:nvSpPr>
        <p:spPr>
          <a:xfrm>
            <a:off x="6115051" y="2956693"/>
            <a:ext cx="38957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800" b="1" dirty="0">
                <a:solidFill>
                  <a:srgbClr val="2A458C"/>
                </a:solidFill>
                <a:cs typeface="+mn-ea"/>
                <a:sym typeface="+mn-lt"/>
              </a:rPr>
              <a:t>仪容仪表规范</a:t>
            </a:r>
          </a:p>
        </p:txBody>
      </p:sp>
      <p:grpSp>
        <p:nvGrpSpPr>
          <p:cNvPr id="34" name="组合 33">
            <a:extLst>
              <a:ext uri="{FF2B5EF4-FFF2-40B4-BE49-F238E27FC236}">
                <a16:creationId xmlns="" xmlns:a16="http://schemas.microsoft.com/office/drawing/2014/main" id="{F899DDCB-F676-4242-A2F2-996D4D149592}"/>
              </a:ext>
            </a:extLst>
          </p:cNvPr>
          <p:cNvGrpSpPr/>
          <p:nvPr/>
        </p:nvGrpSpPr>
        <p:grpSpPr>
          <a:xfrm>
            <a:off x="9969598" y="2879306"/>
            <a:ext cx="982762" cy="1000715"/>
            <a:chOff x="1221558" y="4586659"/>
            <a:chExt cx="720000" cy="733153"/>
          </a:xfrm>
        </p:grpSpPr>
        <p:sp>
          <p:nvSpPr>
            <p:cNvPr id="35" name="矩形: 圆角 34">
              <a:extLst>
                <a:ext uri="{FF2B5EF4-FFF2-40B4-BE49-F238E27FC236}">
                  <a16:creationId xmlns="" xmlns:a16="http://schemas.microsoft.com/office/drawing/2014/main" id="{70E5CC0B-D047-5818-7A79-88F79D4124DD}"/>
                </a:ext>
              </a:extLst>
            </p:cNvPr>
            <p:cNvSpPr/>
            <p:nvPr/>
          </p:nvSpPr>
          <p:spPr>
            <a:xfrm>
              <a:off x="1221558" y="4586659"/>
              <a:ext cx="720000" cy="720000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36" name="文本框 35">
              <a:extLst>
                <a:ext uri="{FF2B5EF4-FFF2-40B4-BE49-F238E27FC236}">
                  <a16:creationId xmlns="" xmlns:a16="http://schemas.microsoft.com/office/drawing/2014/main" id="{3EBC857F-63C8-0D8F-C10D-ECEF2341446C}"/>
                </a:ext>
              </a:extLst>
            </p:cNvPr>
            <p:cNvSpPr txBox="1"/>
            <p:nvPr/>
          </p:nvSpPr>
          <p:spPr>
            <a:xfrm>
              <a:off x="1336041" y="4643354"/>
              <a:ext cx="491845" cy="6764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5400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endParaRPr lang="zh-CN" altLang="en-US" sz="5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7" name="文本框 36">
            <a:extLst>
              <a:ext uri="{FF2B5EF4-FFF2-40B4-BE49-F238E27FC236}">
                <a16:creationId xmlns="" xmlns:a16="http://schemas.microsoft.com/office/drawing/2014/main" id="{563F1CBE-D09B-A912-8868-0456F78E8E3E}"/>
              </a:ext>
            </a:extLst>
          </p:cNvPr>
          <p:cNvSpPr txBox="1"/>
          <p:nvPr/>
        </p:nvSpPr>
        <p:spPr>
          <a:xfrm>
            <a:off x="2301240" y="1941659"/>
            <a:ext cx="29565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质量至真   服务至诚</a:t>
            </a:r>
            <a:endParaRPr lang="en-US" altLang="zh-CN" sz="1600" dirty="0">
              <a:solidFill>
                <a:srgbClr val="FA9744"/>
              </a:solidFill>
              <a:cs typeface="+mn-ea"/>
              <a:sym typeface="+mn-lt"/>
            </a:endParaRPr>
          </a:p>
          <a:p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团结一致   荣辱与共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="" xmlns:a16="http://schemas.microsoft.com/office/drawing/2014/main" id="{9C6C6D19-CED8-BDA4-9504-0175F124535A}"/>
              </a:ext>
            </a:extLst>
          </p:cNvPr>
          <p:cNvSpPr txBox="1"/>
          <p:nvPr/>
        </p:nvSpPr>
        <p:spPr>
          <a:xfrm>
            <a:off x="6219826" y="3933645"/>
            <a:ext cx="491883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质量至真</a:t>
            </a:r>
            <a:r>
              <a:rPr lang="en-US" altLang="zh-CN" sz="14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服务至诚</a:t>
            </a:r>
            <a:r>
              <a:rPr lang="en-US" altLang="zh-CN" sz="14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团结一致</a:t>
            </a:r>
            <a:r>
              <a:rPr lang="en-US" altLang="zh-CN" sz="14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荣辱与共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="" xmlns:a16="http://schemas.microsoft.com/office/drawing/2014/main" id="{1A8A19BA-2E05-E9BE-8B03-79B8FFD91016}"/>
              </a:ext>
            </a:extLst>
          </p:cNvPr>
          <p:cNvSpPr txBox="1"/>
          <p:nvPr/>
        </p:nvSpPr>
        <p:spPr>
          <a:xfrm>
            <a:off x="9783297" y="2438397"/>
            <a:ext cx="13553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en-US" altLang="zh-CN" dirty="0">
                <a:solidFill>
                  <a:srgbClr val="2A458C"/>
                </a:solidFill>
                <a:cs typeface="+mn-ea"/>
                <a:sym typeface="+mn-lt"/>
              </a:rPr>
              <a:t>PART</a:t>
            </a:r>
            <a:endParaRPr lang="zh-CN" altLang="en-US" dirty="0">
              <a:solidFill>
                <a:srgbClr val="2A458C"/>
              </a:solidFill>
              <a:cs typeface="+mn-ea"/>
              <a:sym typeface="+mn-lt"/>
            </a:endParaRPr>
          </a:p>
        </p:txBody>
      </p:sp>
      <p:cxnSp>
        <p:nvCxnSpPr>
          <p:cNvPr id="40" name="直接连接符 39">
            <a:extLst>
              <a:ext uri="{FF2B5EF4-FFF2-40B4-BE49-F238E27FC236}">
                <a16:creationId xmlns="" xmlns:a16="http://schemas.microsoft.com/office/drawing/2014/main" id="{30048B5E-0460-0F4A-FCB9-FC9E6238DDDE}"/>
              </a:ext>
            </a:extLst>
          </p:cNvPr>
          <p:cNvCxnSpPr>
            <a:cxnSpLocks/>
          </p:cNvCxnSpPr>
          <p:nvPr/>
        </p:nvCxnSpPr>
        <p:spPr>
          <a:xfrm>
            <a:off x="6305550" y="4583611"/>
            <a:ext cx="4802232" cy="0"/>
          </a:xfrm>
          <a:prstGeom prst="line">
            <a:avLst/>
          </a:prstGeom>
          <a:ln w="22225">
            <a:solidFill>
              <a:srgbClr val="EFF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组合 40">
            <a:extLst>
              <a:ext uri="{FF2B5EF4-FFF2-40B4-BE49-F238E27FC236}">
                <a16:creationId xmlns="" xmlns:a16="http://schemas.microsoft.com/office/drawing/2014/main" id="{A4B0E61B-5218-318E-62BB-54A72F876E5D}"/>
              </a:ext>
            </a:extLst>
          </p:cNvPr>
          <p:cNvGrpSpPr/>
          <p:nvPr/>
        </p:nvGrpSpPr>
        <p:grpSpPr>
          <a:xfrm rot="5400000">
            <a:off x="10934082" y="508131"/>
            <a:ext cx="138458" cy="337826"/>
            <a:chOff x="318977" y="311889"/>
            <a:chExt cx="184298" cy="538716"/>
          </a:xfrm>
        </p:grpSpPr>
        <p:cxnSp>
          <p:nvCxnSpPr>
            <p:cNvPr id="42" name="直接连接符 41">
              <a:extLst>
                <a:ext uri="{FF2B5EF4-FFF2-40B4-BE49-F238E27FC236}">
                  <a16:creationId xmlns="" xmlns:a16="http://schemas.microsoft.com/office/drawing/2014/main" id="{47A72233-4B1C-3CA3-D476-0E488E394205}"/>
                </a:ext>
              </a:extLst>
            </p:cNvPr>
            <p:cNvCxnSpPr>
              <a:cxnSpLocks/>
            </p:cNvCxnSpPr>
            <p:nvPr/>
          </p:nvCxnSpPr>
          <p:spPr>
            <a:xfrm>
              <a:off x="318977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>
              <a:extLst>
                <a:ext uri="{FF2B5EF4-FFF2-40B4-BE49-F238E27FC236}">
                  <a16:creationId xmlns="" xmlns:a16="http://schemas.microsoft.com/office/drawing/2014/main" id="{BB4A407E-2EC3-25EE-539C-C85193C31C70}"/>
                </a:ext>
              </a:extLst>
            </p:cNvPr>
            <p:cNvCxnSpPr>
              <a:cxnSpLocks/>
            </p:cNvCxnSpPr>
            <p:nvPr/>
          </p:nvCxnSpPr>
          <p:spPr>
            <a:xfrm>
              <a:off x="411126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>
              <a:extLst>
                <a:ext uri="{FF2B5EF4-FFF2-40B4-BE49-F238E27FC236}">
                  <a16:creationId xmlns="" xmlns:a16="http://schemas.microsoft.com/office/drawing/2014/main" id="{A62FF16E-818C-F68D-E4CF-7BE934AE00F2}"/>
                </a:ext>
              </a:extLst>
            </p:cNvPr>
            <p:cNvCxnSpPr>
              <a:cxnSpLocks/>
            </p:cNvCxnSpPr>
            <p:nvPr/>
          </p:nvCxnSpPr>
          <p:spPr>
            <a:xfrm>
              <a:off x="503275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文本框 44">
            <a:extLst>
              <a:ext uri="{FF2B5EF4-FFF2-40B4-BE49-F238E27FC236}">
                <a16:creationId xmlns="" xmlns:a16="http://schemas.microsoft.com/office/drawing/2014/main" id="{28F38BD2-53D1-6F8C-4332-B89515D8CA96}"/>
              </a:ext>
            </a:extLst>
          </p:cNvPr>
          <p:cNvSpPr txBox="1"/>
          <p:nvPr/>
        </p:nvSpPr>
        <p:spPr>
          <a:xfrm>
            <a:off x="668898" y="476989"/>
            <a:ext cx="18584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000" dirty="0">
                <a:cs typeface="+mn-ea"/>
                <a:sym typeface="+mn-lt"/>
              </a:rPr>
              <a:t>INDUCTION TRAINING FOR NEW EMPLOYEES</a:t>
            </a:r>
            <a:endParaRPr lang="zh-CN" altLang="en-US" sz="1000" dirty="0">
              <a:cs typeface="+mn-ea"/>
              <a:sym typeface="+mn-lt"/>
            </a:endParaRPr>
          </a:p>
        </p:txBody>
      </p:sp>
      <p:pic>
        <p:nvPicPr>
          <p:cNvPr id="46" name="图片 45">
            <a:extLst>
              <a:ext uri="{FF2B5EF4-FFF2-40B4-BE49-F238E27FC236}">
                <a16:creationId xmlns="" xmlns:a16="http://schemas.microsoft.com/office/drawing/2014/main" id="{9A756488-D011-4987-705F-A0E610D226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DFBFB"/>
              </a:clrFrom>
              <a:clrTo>
                <a:srgbClr val="ED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51" y="2178323"/>
            <a:ext cx="5449080" cy="3405676"/>
          </a:xfrm>
          <a:prstGeom prst="rect">
            <a:avLst/>
          </a:prstGeom>
        </p:spPr>
      </p:pic>
      <p:sp>
        <p:nvSpPr>
          <p:cNvPr id="47" name="文本框 46">
            <a:extLst>
              <a:ext uri="{FF2B5EF4-FFF2-40B4-BE49-F238E27FC236}">
                <a16:creationId xmlns="" xmlns:a16="http://schemas.microsoft.com/office/drawing/2014/main" id="{FD83B97F-11E6-6EE0-0AC5-77A858E16EED}"/>
              </a:ext>
            </a:extLst>
          </p:cNvPr>
          <p:cNvSpPr txBox="1"/>
          <p:nvPr/>
        </p:nvSpPr>
        <p:spPr>
          <a:xfrm>
            <a:off x="668898" y="6227122"/>
            <a:ext cx="19074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新员工入职岗位培训</a:t>
            </a:r>
          </a:p>
        </p:txBody>
      </p:sp>
      <p:grpSp>
        <p:nvGrpSpPr>
          <p:cNvPr id="48" name="组合 47">
            <a:extLst>
              <a:ext uri="{FF2B5EF4-FFF2-40B4-BE49-F238E27FC236}">
                <a16:creationId xmlns="" xmlns:a16="http://schemas.microsoft.com/office/drawing/2014/main" id="{55213AC3-5A05-BA23-79E5-2119FE4986FB}"/>
              </a:ext>
            </a:extLst>
          </p:cNvPr>
          <p:cNvGrpSpPr/>
          <p:nvPr/>
        </p:nvGrpSpPr>
        <p:grpSpPr>
          <a:xfrm rot="10800000">
            <a:off x="10743418" y="6273534"/>
            <a:ext cx="428806" cy="93923"/>
            <a:chOff x="4059798" y="6333247"/>
            <a:chExt cx="428806" cy="93923"/>
          </a:xfrm>
        </p:grpSpPr>
        <p:grpSp>
          <p:nvGrpSpPr>
            <p:cNvPr id="49" name="组合 48">
              <a:extLst>
                <a:ext uri="{FF2B5EF4-FFF2-40B4-BE49-F238E27FC236}">
                  <a16:creationId xmlns="" xmlns:a16="http://schemas.microsoft.com/office/drawing/2014/main" id="{874F565E-9234-C46A-7F4F-EB79690F4235}"/>
                </a:ext>
              </a:extLst>
            </p:cNvPr>
            <p:cNvGrpSpPr/>
            <p:nvPr/>
          </p:nvGrpSpPr>
          <p:grpSpPr>
            <a:xfrm>
              <a:off x="4059798" y="6333247"/>
              <a:ext cx="187506" cy="93923"/>
              <a:chOff x="8862450" y="1221692"/>
              <a:chExt cx="598538" cy="299812"/>
            </a:xfrm>
          </p:grpSpPr>
          <p:sp>
            <p:nvSpPr>
              <p:cNvPr id="53" name="任意多边形: 形状 52">
                <a:extLst>
                  <a:ext uri="{FF2B5EF4-FFF2-40B4-BE49-F238E27FC236}">
                    <a16:creationId xmlns="" xmlns:a16="http://schemas.microsoft.com/office/drawing/2014/main" id="{2D696C1E-7FF7-1486-4746-E4A062C3F928}"/>
                  </a:ext>
                </a:extLst>
              </p:cNvPr>
              <p:cNvSpPr/>
              <p:nvPr/>
            </p:nvSpPr>
            <p:spPr>
              <a:xfrm>
                <a:off x="9195603" y="1221693"/>
                <a:ext cx="265385" cy="299811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rgbClr val="2A45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4" name="任意多边形: 形状 53">
                <a:extLst>
                  <a:ext uri="{FF2B5EF4-FFF2-40B4-BE49-F238E27FC236}">
                    <a16:creationId xmlns="" xmlns:a16="http://schemas.microsoft.com/office/drawing/2014/main" id="{AD4ECBAF-0046-C50A-6D11-F91A1DA6860B}"/>
                  </a:ext>
                </a:extLst>
              </p:cNvPr>
              <p:cNvSpPr/>
              <p:nvPr/>
            </p:nvSpPr>
            <p:spPr>
              <a:xfrm>
                <a:off x="8862450" y="1221692"/>
                <a:ext cx="265385" cy="299811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rgbClr val="2A45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0" name="组合 49">
              <a:extLst>
                <a:ext uri="{FF2B5EF4-FFF2-40B4-BE49-F238E27FC236}">
                  <a16:creationId xmlns="" xmlns:a16="http://schemas.microsoft.com/office/drawing/2014/main" id="{08D6BB71-00E8-1D0B-E76D-921B79FFC1DC}"/>
                </a:ext>
              </a:extLst>
            </p:cNvPr>
            <p:cNvGrpSpPr/>
            <p:nvPr/>
          </p:nvGrpSpPr>
          <p:grpSpPr>
            <a:xfrm>
              <a:off x="4301098" y="6333247"/>
              <a:ext cx="187506" cy="93923"/>
              <a:chOff x="8862450" y="1221692"/>
              <a:chExt cx="598538" cy="299812"/>
            </a:xfrm>
          </p:grpSpPr>
          <p:sp>
            <p:nvSpPr>
              <p:cNvPr id="51" name="任意多边形: 形状 50">
                <a:extLst>
                  <a:ext uri="{FF2B5EF4-FFF2-40B4-BE49-F238E27FC236}">
                    <a16:creationId xmlns="" xmlns:a16="http://schemas.microsoft.com/office/drawing/2014/main" id="{7DC484ED-6C81-5320-81E2-3C848409DDF6}"/>
                  </a:ext>
                </a:extLst>
              </p:cNvPr>
              <p:cNvSpPr/>
              <p:nvPr/>
            </p:nvSpPr>
            <p:spPr>
              <a:xfrm>
                <a:off x="9195603" y="1221693"/>
                <a:ext cx="265385" cy="299811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rgbClr val="2A45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任意多边形: 形状 51">
                <a:extLst>
                  <a:ext uri="{FF2B5EF4-FFF2-40B4-BE49-F238E27FC236}">
                    <a16:creationId xmlns="" xmlns:a16="http://schemas.microsoft.com/office/drawing/2014/main" id="{9464C560-A2DD-E1B1-3DAC-E6234BD3ECD1}"/>
                  </a:ext>
                </a:extLst>
              </p:cNvPr>
              <p:cNvSpPr/>
              <p:nvPr/>
            </p:nvSpPr>
            <p:spPr>
              <a:xfrm>
                <a:off x="8862450" y="1221692"/>
                <a:ext cx="265385" cy="299811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rgbClr val="2A45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55" name="直接连接符 54">
            <a:extLst>
              <a:ext uri="{FF2B5EF4-FFF2-40B4-BE49-F238E27FC236}">
                <a16:creationId xmlns="" xmlns:a16="http://schemas.microsoft.com/office/drawing/2014/main" id="{39D824CA-0063-9CA0-49B5-48FA938DA772}"/>
              </a:ext>
            </a:extLst>
          </p:cNvPr>
          <p:cNvCxnSpPr>
            <a:cxnSpLocks/>
          </p:cNvCxnSpPr>
          <p:nvPr/>
        </p:nvCxnSpPr>
        <p:spPr>
          <a:xfrm>
            <a:off x="668898" y="6189022"/>
            <a:ext cx="10503326" cy="0"/>
          </a:xfrm>
          <a:prstGeom prst="line">
            <a:avLst/>
          </a:prstGeom>
          <a:ln>
            <a:solidFill>
              <a:srgbClr val="2A45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199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1" y="183431"/>
            <a:ext cx="3201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仪容仪表规范</a:t>
            </a:r>
          </a:p>
        </p:txBody>
      </p:sp>
      <p:grpSp>
        <p:nvGrpSpPr>
          <p:cNvPr id="11" name="组合 10">
            <a:extLst>
              <a:ext uri="{FF2B5EF4-FFF2-40B4-BE49-F238E27FC236}">
                <a16:creationId xmlns="" xmlns:a16="http://schemas.microsoft.com/office/drawing/2014/main" id="{DE30542A-EABC-F5F3-987B-2D10A7EB9731}"/>
              </a:ext>
            </a:extLst>
          </p:cNvPr>
          <p:cNvGrpSpPr/>
          <p:nvPr/>
        </p:nvGrpSpPr>
        <p:grpSpPr>
          <a:xfrm>
            <a:off x="3239091" y="1410769"/>
            <a:ext cx="4198029" cy="2481306"/>
            <a:chOff x="686391" y="1410769"/>
            <a:chExt cx="4198029" cy="2481306"/>
          </a:xfrm>
        </p:grpSpPr>
        <p:grpSp>
          <p:nvGrpSpPr>
            <p:cNvPr id="9" name="组合 8">
              <a:extLst>
                <a:ext uri="{FF2B5EF4-FFF2-40B4-BE49-F238E27FC236}">
                  <a16:creationId xmlns="" xmlns:a16="http://schemas.microsoft.com/office/drawing/2014/main" id="{68E59115-B122-0106-74A4-D318AA54418A}"/>
                </a:ext>
              </a:extLst>
            </p:cNvPr>
            <p:cNvGrpSpPr/>
            <p:nvPr/>
          </p:nvGrpSpPr>
          <p:grpSpPr>
            <a:xfrm>
              <a:off x="686391" y="1410769"/>
              <a:ext cx="1827054" cy="507544"/>
              <a:chOff x="951379" y="1692921"/>
              <a:chExt cx="1827054" cy="507544"/>
            </a:xfrm>
          </p:grpSpPr>
          <p:grpSp>
            <p:nvGrpSpPr>
              <p:cNvPr id="22" name="组合 21">
                <a:extLst>
                  <a:ext uri="{FF2B5EF4-FFF2-40B4-BE49-F238E27FC236}">
                    <a16:creationId xmlns="" xmlns:a16="http://schemas.microsoft.com/office/drawing/2014/main" id="{E36C883D-1404-C402-7D90-7DAF7FF87345}"/>
                  </a:ext>
                </a:extLst>
              </p:cNvPr>
              <p:cNvGrpSpPr/>
              <p:nvPr/>
            </p:nvGrpSpPr>
            <p:grpSpPr>
              <a:xfrm>
                <a:off x="951379" y="1692921"/>
                <a:ext cx="1827054" cy="507544"/>
                <a:chOff x="4968240" y="1788934"/>
                <a:chExt cx="2255520" cy="507544"/>
              </a:xfrm>
            </p:grpSpPr>
            <p:sp>
              <p:nvSpPr>
                <p:cNvPr id="23" name="矩形: 圆角 22">
                  <a:extLst>
                    <a:ext uri="{FF2B5EF4-FFF2-40B4-BE49-F238E27FC236}">
                      <a16:creationId xmlns="" xmlns:a16="http://schemas.microsoft.com/office/drawing/2014/main" id="{04CE692C-1317-6DED-7F06-E8B2BD738B36}"/>
                    </a:ext>
                  </a:extLst>
                </p:cNvPr>
                <p:cNvSpPr/>
                <p:nvPr/>
              </p:nvSpPr>
              <p:spPr>
                <a:xfrm>
                  <a:off x="4968240" y="1788934"/>
                  <a:ext cx="2255520" cy="50754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A458C"/>
                </a:solidFill>
                <a:ln w="31750">
                  <a:gradFill>
                    <a:gsLst>
                      <a:gs pos="0">
                        <a:schemeClr val="accent5">
                          <a:lumMod val="20000"/>
                          <a:lumOff val="80000"/>
                        </a:schemeClr>
                      </a:gs>
                      <a:gs pos="100000">
                        <a:schemeClr val="accent1">
                          <a:lumMod val="13000"/>
                          <a:lumOff val="87000"/>
                        </a:schemeClr>
                      </a:gs>
                    </a:gsLst>
                    <a:lin ang="5400000" scaled="1"/>
                  </a:gradFill>
                </a:ln>
                <a:effectLst>
                  <a:outerShdw blurRad="139700" dist="114300" dir="2700000" algn="tl" rotWithShape="0">
                    <a:srgbClr val="2A458C">
                      <a:alpha val="9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文本框 23">
                  <a:extLst>
                    <a:ext uri="{FF2B5EF4-FFF2-40B4-BE49-F238E27FC236}">
                      <a16:creationId xmlns="" xmlns:a16="http://schemas.microsoft.com/office/drawing/2014/main" id="{B2874C06-CBFA-1A93-1DAA-6464AF42466A}"/>
                    </a:ext>
                  </a:extLst>
                </p:cNvPr>
                <p:cNvSpPr txBox="1"/>
                <p:nvPr/>
              </p:nvSpPr>
              <p:spPr>
                <a:xfrm>
                  <a:off x="5335747" y="1868051"/>
                  <a:ext cx="1520506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zh-CN" altLang="en-US" sz="20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头 部</a:t>
                  </a:r>
                </a:p>
              </p:txBody>
            </p:sp>
          </p:grpSp>
          <p:sp>
            <p:nvSpPr>
              <p:cNvPr id="25" name="任意多边形: 形状 24">
                <a:extLst>
                  <a:ext uri="{FF2B5EF4-FFF2-40B4-BE49-F238E27FC236}">
                    <a16:creationId xmlns="" xmlns:a16="http://schemas.microsoft.com/office/drawing/2014/main" id="{6144D4A7-5DB0-0B59-A879-F925C7FBBC88}"/>
                  </a:ext>
                </a:extLst>
              </p:cNvPr>
              <p:cNvSpPr/>
              <p:nvPr/>
            </p:nvSpPr>
            <p:spPr>
              <a:xfrm>
                <a:off x="1249073" y="1870101"/>
                <a:ext cx="135594" cy="153184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8" name="文本框 27">
              <a:extLst>
                <a:ext uri="{FF2B5EF4-FFF2-40B4-BE49-F238E27FC236}">
                  <a16:creationId xmlns="" xmlns:a16="http://schemas.microsoft.com/office/drawing/2014/main" id="{40FBFA31-C001-4981-10B9-9E0CBF9DD93C}"/>
                </a:ext>
              </a:extLst>
            </p:cNvPr>
            <p:cNvSpPr txBox="1"/>
            <p:nvPr/>
          </p:nvSpPr>
          <p:spPr>
            <a:xfrm>
              <a:off x="876300" y="1969113"/>
              <a:ext cx="4008120" cy="192296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zh-CN" altLang="en-US" sz="1600" dirty="0">
                  <a:solidFill>
                    <a:srgbClr val="2A458C"/>
                  </a:solidFill>
                  <a:cs typeface="+mn-ea"/>
                  <a:sym typeface="+mn-lt"/>
                </a:rPr>
                <a:t>头发整齐、干净、无头屑。</a:t>
              </a:r>
              <a:endParaRPr lang="en-US" altLang="zh-CN" sz="1600" dirty="0">
                <a:solidFill>
                  <a:srgbClr val="2A458C"/>
                </a:solidFill>
                <a:cs typeface="+mn-ea"/>
                <a:sym typeface="+mn-lt"/>
              </a:endParaRPr>
            </a:p>
            <a:p>
              <a:pPr marL="285750" indent="-2857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zh-CN" altLang="en-US" sz="1600" dirty="0">
                  <a:solidFill>
                    <a:srgbClr val="2A458C"/>
                  </a:solidFill>
                  <a:cs typeface="+mn-ea"/>
                  <a:sym typeface="+mn-lt"/>
                </a:rPr>
                <a:t>不染发不烫怪异发型。</a:t>
              </a:r>
              <a:endParaRPr lang="en-US" altLang="zh-CN" sz="1600" dirty="0">
                <a:solidFill>
                  <a:srgbClr val="2A458C"/>
                </a:solidFill>
                <a:cs typeface="+mn-ea"/>
                <a:sym typeface="+mn-lt"/>
              </a:endParaRPr>
            </a:p>
            <a:p>
              <a:pPr marL="285750" indent="-2857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zh-CN" altLang="en-US" sz="1600" dirty="0">
                  <a:cs typeface="+mn-ea"/>
                  <a:sym typeface="+mn-lt"/>
                </a:rPr>
                <a:t>男生前发不过眉，后发不及领，侧发不过耳。每天剃净胡须。</a:t>
              </a:r>
              <a:endParaRPr lang="en-US" altLang="zh-CN" sz="1600" dirty="0">
                <a:cs typeface="+mn-ea"/>
                <a:sym typeface="+mn-lt"/>
              </a:endParaRPr>
            </a:p>
            <a:p>
              <a:pPr marL="285750" indent="-2857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zh-CN" altLang="en-US" sz="1600" dirty="0">
                  <a:cs typeface="+mn-ea"/>
                  <a:sym typeface="+mn-lt"/>
                </a:rPr>
                <a:t>女生刘海不过眉，过肩发用头花捆扎，不盘复杂发型。</a:t>
              </a: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="" xmlns:a16="http://schemas.microsoft.com/office/drawing/2014/main" id="{C7BFB021-E9B1-36AF-BCB9-2A0C86E280A2}"/>
              </a:ext>
            </a:extLst>
          </p:cNvPr>
          <p:cNvGrpSpPr/>
          <p:nvPr/>
        </p:nvGrpSpPr>
        <p:grpSpPr>
          <a:xfrm>
            <a:off x="7178154" y="1409227"/>
            <a:ext cx="3547161" cy="1238145"/>
            <a:chOff x="686391" y="1410769"/>
            <a:chExt cx="3547161" cy="1238145"/>
          </a:xfrm>
        </p:grpSpPr>
        <p:grpSp>
          <p:nvGrpSpPr>
            <p:cNvPr id="31" name="组合 30">
              <a:extLst>
                <a:ext uri="{FF2B5EF4-FFF2-40B4-BE49-F238E27FC236}">
                  <a16:creationId xmlns="" xmlns:a16="http://schemas.microsoft.com/office/drawing/2014/main" id="{25AEBCF8-569D-CCC0-7E1D-3E2A8FF17253}"/>
                </a:ext>
              </a:extLst>
            </p:cNvPr>
            <p:cNvGrpSpPr/>
            <p:nvPr/>
          </p:nvGrpSpPr>
          <p:grpSpPr>
            <a:xfrm>
              <a:off x="686391" y="1410769"/>
              <a:ext cx="1827054" cy="507544"/>
              <a:chOff x="951379" y="1692921"/>
              <a:chExt cx="1827054" cy="507544"/>
            </a:xfrm>
          </p:grpSpPr>
          <p:grpSp>
            <p:nvGrpSpPr>
              <p:cNvPr id="33" name="组合 32">
                <a:extLst>
                  <a:ext uri="{FF2B5EF4-FFF2-40B4-BE49-F238E27FC236}">
                    <a16:creationId xmlns="" xmlns:a16="http://schemas.microsoft.com/office/drawing/2014/main" id="{4B894E85-7FBB-A44E-1002-9ACDABD4D4D5}"/>
                  </a:ext>
                </a:extLst>
              </p:cNvPr>
              <p:cNvGrpSpPr/>
              <p:nvPr/>
            </p:nvGrpSpPr>
            <p:grpSpPr>
              <a:xfrm>
                <a:off x="951379" y="1692921"/>
                <a:ext cx="1827054" cy="507544"/>
                <a:chOff x="4968240" y="1788934"/>
                <a:chExt cx="2255520" cy="507544"/>
              </a:xfrm>
            </p:grpSpPr>
            <p:sp>
              <p:nvSpPr>
                <p:cNvPr id="35" name="矩形: 圆角 34">
                  <a:extLst>
                    <a:ext uri="{FF2B5EF4-FFF2-40B4-BE49-F238E27FC236}">
                      <a16:creationId xmlns="" xmlns:a16="http://schemas.microsoft.com/office/drawing/2014/main" id="{3B6B456F-6015-93D9-D385-6A42281AC617}"/>
                    </a:ext>
                  </a:extLst>
                </p:cNvPr>
                <p:cNvSpPr/>
                <p:nvPr/>
              </p:nvSpPr>
              <p:spPr>
                <a:xfrm>
                  <a:off x="4968240" y="1788934"/>
                  <a:ext cx="2255520" cy="50754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A458C"/>
                </a:solidFill>
                <a:ln w="31750">
                  <a:gradFill>
                    <a:gsLst>
                      <a:gs pos="0">
                        <a:schemeClr val="accent5">
                          <a:lumMod val="20000"/>
                          <a:lumOff val="80000"/>
                        </a:schemeClr>
                      </a:gs>
                      <a:gs pos="100000">
                        <a:schemeClr val="accent1">
                          <a:lumMod val="13000"/>
                          <a:lumOff val="87000"/>
                        </a:schemeClr>
                      </a:gs>
                    </a:gsLst>
                    <a:lin ang="5400000" scaled="1"/>
                  </a:gradFill>
                </a:ln>
                <a:effectLst>
                  <a:outerShdw blurRad="139700" dist="114300" dir="2700000" algn="tl" rotWithShape="0">
                    <a:srgbClr val="2A458C">
                      <a:alpha val="9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文本框 35">
                  <a:extLst>
                    <a:ext uri="{FF2B5EF4-FFF2-40B4-BE49-F238E27FC236}">
                      <a16:creationId xmlns="" xmlns:a16="http://schemas.microsoft.com/office/drawing/2014/main" id="{DE2E95DF-2962-74E7-9F9F-1D74DE47C1BF}"/>
                    </a:ext>
                  </a:extLst>
                </p:cNvPr>
                <p:cNvSpPr txBox="1"/>
                <p:nvPr/>
              </p:nvSpPr>
              <p:spPr>
                <a:xfrm>
                  <a:off x="5335747" y="1868051"/>
                  <a:ext cx="1520506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zh-CN" altLang="en-US" sz="20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面 部</a:t>
                  </a:r>
                </a:p>
              </p:txBody>
            </p:sp>
          </p:grpSp>
          <p:sp>
            <p:nvSpPr>
              <p:cNvPr id="34" name="任意多边形: 形状 33">
                <a:extLst>
                  <a:ext uri="{FF2B5EF4-FFF2-40B4-BE49-F238E27FC236}">
                    <a16:creationId xmlns="" xmlns:a16="http://schemas.microsoft.com/office/drawing/2014/main" id="{62DCB887-81A8-2BB4-67B3-126E12B99E04}"/>
                  </a:ext>
                </a:extLst>
              </p:cNvPr>
              <p:cNvSpPr/>
              <p:nvPr/>
            </p:nvSpPr>
            <p:spPr>
              <a:xfrm>
                <a:off x="1249073" y="1870101"/>
                <a:ext cx="135594" cy="153184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2" name="文本框 31">
              <a:extLst>
                <a:ext uri="{FF2B5EF4-FFF2-40B4-BE49-F238E27FC236}">
                  <a16:creationId xmlns="" xmlns:a16="http://schemas.microsoft.com/office/drawing/2014/main" id="{9C2F92BA-994A-A8B7-AADA-C7BEA9AD2214}"/>
                </a:ext>
              </a:extLst>
            </p:cNvPr>
            <p:cNvSpPr txBox="1"/>
            <p:nvPr/>
          </p:nvSpPr>
          <p:spPr>
            <a:xfrm>
              <a:off x="876300" y="1969113"/>
              <a:ext cx="3357252" cy="6798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zh-CN" altLang="en-US" sz="1600" dirty="0">
                  <a:cs typeface="+mn-ea"/>
                  <a:sym typeface="+mn-lt"/>
                </a:rPr>
                <a:t>化淡妆，口红为淡红色，不能涂黑色、紫色。不带有坠耳环。</a:t>
              </a: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="" xmlns:a16="http://schemas.microsoft.com/office/drawing/2014/main" id="{1013D8CF-4F89-00DA-373A-E44F3B74E003}"/>
              </a:ext>
            </a:extLst>
          </p:cNvPr>
          <p:cNvGrpSpPr/>
          <p:nvPr/>
        </p:nvGrpSpPr>
        <p:grpSpPr>
          <a:xfrm>
            <a:off x="3239091" y="4415964"/>
            <a:ext cx="3938949" cy="1574007"/>
            <a:chOff x="686391" y="4431204"/>
            <a:chExt cx="3938949" cy="1574007"/>
          </a:xfrm>
        </p:grpSpPr>
        <p:sp>
          <p:nvSpPr>
            <p:cNvPr id="46" name="矩形: 圆角 45">
              <a:extLst>
                <a:ext uri="{FF2B5EF4-FFF2-40B4-BE49-F238E27FC236}">
                  <a16:creationId xmlns="" xmlns:a16="http://schemas.microsoft.com/office/drawing/2014/main" id="{A0EB3729-846C-2178-DCA1-D9C0B87C62FB}"/>
                </a:ext>
              </a:extLst>
            </p:cNvPr>
            <p:cNvSpPr/>
            <p:nvPr/>
          </p:nvSpPr>
          <p:spPr>
            <a:xfrm>
              <a:off x="686391" y="4431204"/>
              <a:ext cx="1827054" cy="507544"/>
            </a:xfrm>
            <a:prstGeom prst="roundRect">
              <a:avLst>
                <a:gd name="adj" fmla="val 50000"/>
              </a:avLst>
            </a:prstGeom>
            <a:solidFill>
              <a:srgbClr val="FA9744"/>
            </a:solidFill>
            <a:ln w="31750"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FA9744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7" name="文本框 46">
              <a:extLst>
                <a:ext uri="{FF2B5EF4-FFF2-40B4-BE49-F238E27FC236}">
                  <a16:creationId xmlns="" xmlns:a16="http://schemas.microsoft.com/office/drawing/2014/main" id="{0B384B12-1A4F-C601-767C-F547AD45A5E1}"/>
                </a:ext>
              </a:extLst>
            </p:cNvPr>
            <p:cNvSpPr txBox="1"/>
            <p:nvPr/>
          </p:nvSpPr>
          <p:spPr>
            <a:xfrm>
              <a:off x="984085" y="4510321"/>
              <a:ext cx="1231666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颈 部</a:t>
              </a:r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="" xmlns:a16="http://schemas.microsoft.com/office/drawing/2014/main" id="{8F2B22B7-F6D3-1971-1FBE-7ECA592A0BCB}"/>
                </a:ext>
              </a:extLst>
            </p:cNvPr>
            <p:cNvSpPr/>
            <p:nvPr/>
          </p:nvSpPr>
          <p:spPr>
            <a:xfrm>
              <a:off x="984085" y="4608384"/>
              <a:ext cx="135594" cy="153184"/>
            </a:xfrm>
            <a:custGeom>
              <a:avLst/>
              <a:gdLst>
                <a:gd name="connsiteX0" fmla="*/ 38143 w 265385"/>
                <a:gd name="connsiteY0" fmla="*/ 3467 h 299811"/>
                <a:gd name="connsiteX1" fmla="*/ 252742 w 265385"/>
                <a:gd name="connsiteY1" fmla="*/ 127934 h 299811"/>
                <a:gd name="connsiteX2" fmla="*/ 252742 w 265385"/>
                <a:gd name="connsiteY2" fmla="*/ 171878 h 299811"/>
                <a:gd name="connsiteX3" fmla="*/ 38143 w 265385"/>
                <a:gd name="connsiteY3" fmla="*/ 296345 h 299811"/>
                <a:gd name="connsiteX4" fmla="*/ 0 w 265385"/>
                <a:gd name="connsiteY4" fmla="*/ 274373 h 299811"/>
                <a:gd name="connsiteX5" fmla="*/ 0 w 265385"/>
                <a:gd name="connsiteY5" fmla="*/ 25439 h 299811"/>
                <a:gd name="connsiteX6" fmla="*/ 38143 w 265385"/>
                <a:gd name="connsiteY6" fmla="*/ 3467 h 29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385" h="299811">
                  <a:moveTo>
                    <a:pt x="38143" y="3467"/>
                  </a:moveTo>
                  <a:lnTo>
                    <a:pt x="252742" y="127934"/>
                  </a:lnTo>
                  <a:cubicBezTo>
                    <a:pt x="269600" y="137712"/>
                    <a:pt x="269600" y="162100"/>
                    <a:pt x="252742" y="171878"/>
                  </a:cubicBezTo>
                  <a:lnTo>
                    <a:pt x="38143" y="296345"/>
                  </a:lnTo>
                  <a:cubicBezTo>
                    <a:pt x="21208" y="306167"/>
                    <a:pt x="0" y="293951"/>
                    <a:pt x="0" y="274373"/>
                  </a:cubicBezTo>
                  <a:lnTo>
                    <a:pt x="0" y="25439"/>
                  </a:lnTo>
                  <a:cubicBezTo>
                    <a:pt x="0" y="5861"/>
                    <a:pt x="21208" y="-6355"/>
                    <a:pt x="38143" y="346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43" name="文本框 42">
              <a:extLst>
                <a:ext uri="{FF2B5EF4-FFF2-40B4-BE49-F238E27FC236}">
                  <a16:creationId xmlns="" xmlns:a16="http://schemas.microsoft.com/office/drawing/2014/main" id="{F5F24158-E193-2038-B7B3-FD52C89F83E2}"/>
                </a:ext>
              </a:extLst>
            </p:cNvPr>
            <p:cNvSpPr txBox="1"/>
            <p:nvPr/>
          </p:nvSpPr>
          <p:spPr>
            <a:xfrm>
              <a:off x="876300" y="4989548"/>
              <a:ext cx="3749040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zh-CN" altLang="en-US" sz="1600" dirty="0">
                  <a:cs typeface="+mn-ea"/>
                  <a:sym typeface="+mn-lt"/>
                </a:rPr>
                <a:t>不戴项链、吉祥物、宗教饰品。衬衣领口干净，领口完好。工作服内不穿高领衣物。</a:t>
              </a:r>
            </a:p>
          </p:txBody>
        </p:sp>
      </p:grpSp>
      <p:grpSp>
        <p:nvGrpSpPr>
          <p:cNvPr id="48" name="组合 47">
            <a:extLst>
              <a:ext uri="{FF2B5EF4-FFF2-40B4-BE49-F238E27FC236}">
                <a16:creationId xmlns="" xmlns:a16="http://schemas.microsoft.com/office/drawing/2014/main" id="{0DA1A3A3-2269-23D6-5225-3ECBDEFECC6D}"/>
              </a:ext>
            </a:extLst>
          </p:cNvPr>
          <p:cNvGrpSpPr/>
          <p:nvPr/>
        </p:nvGrpSpPr>
        <p:grpSpPr>
          <a:xfrm>
            <a:off x="7180637" y="4399008"/>
            <a:ext cx="4020029" cy="1574007"/>
            <a:chOff x="686391" y="4431204"/>
            <a:chExt cx="4020029" cy="1574007"/>
          </a:xfrm>
        </p:grpSpPr>
        <p:sp>
          <p:nvSpPr>
            <p:cNvPr id="49" name="矩形: 圆角 48">
              <a:extLst>
                <a:ext uri="{FF2B5EF4-FFF2-40B4-BE49-F238E27FC236}">
                  <a16:creationId xmlns="" xmlns:a16="http://schemas.microsoft.com/office/drawing/2014/main" id="{0F55584C-5303-DFDC-BDA4-9B723772BD1B}"/>
                </a:ext>
              </a:extLst>
            </p:cNvPr>
            <p:cNvSpPr/>
            <p:nvPr/>
          </p:nvSpPr>
          <p:spPr>
            <a:xfrm>
              <a:off x="686391" y="4431204"/>
              <a:ext cx="1827054" cy="507544"/>
            </a:xfrm>
            <a:prstGeom prst="roundRect">
              <a:avLst>
                <a:gd name="adj" fmla="val 50000"/>
              </a:avLst>
            </a:prstGeom>
            <a:solidFill>
              <a:srgbClr val="FA9744"/>
            </a:solidFill>
            <a:ln w="31750"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FA9744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50" name="文本框 49">
              <a:extLst>
                <a:ext uri="{FF2B5EF4-FFF2-40B4-BE49-F238E27FC236}">
                  <a16:creationId xmlns="" xmlns:a16="http://schemas.microsoft.com/office/drawing/2014/main" id="{FE483F93-1085-F11E-B3DB-2167747A2A36}"/>
                </a:ext>
              </a:extLst>
            </p:cNvPr>
            <p:cNvSpPr txBox="1"/>
            <p:nvPr/>
          </p:nvSpPr>
          <p:spPr>
            <a:xfrm>
              <a:off x="984085" y="4510321"/>
              <a:ext cx="1231666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手 部</a:t>
              </a:r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="" xmlns:a16="http://schemas.microsoft.com/office/drawing/2014/main" id="{B1FB42BB-CF19-F1AE-1174-C7EB207BEE96}"/>
                </a:ext>
              </a:extLst>
            </p:cNvPr>
            <p:cNvSpPr/>
            <p:nvPr/>
          </p:nvSpPr>
          <p:spPr>
            <a:xfrm>
              <a:off x="984085" y="4608384"/>
              <a:ext cx="135594" cy="153184"/>
            </a:xfrm>
            <a:custGeom>
              <a:avLst/>
              <a:gdLst>
                <a:gd name="connsiteX0" fmla="*/ 38143 w 265385"/>
                <a:gd name="connsiteY0" fmla="*/ 3467 h 299811"/>
                <a:gd name="connsiteX1" fmla="*/ 252742 w 265385"/>
                <a:gd name="connsiteY1" fmla="*/ 127934 h 299811"/>
                <a:gd name="connsiteX2" fmla="*/ 252742 w 265385"/>
                <a:gd name="connsiteY2" fmla="*/ 171878 h 299811"/>
                <a:gd name="connsiteX3" fmla="*/ 38143 w 265385"/>
                <a:gd name="connsiteY3" fmla="*/ 296345 h 299811"/>
                <a:gd name="connsiteX4" fmla="*/ 0 w 265385"/>
                <a:gd name="connsiteY4" fmla="*/ 274373 h 299811"/>
                <a:gd name="connsiteX5" fmla="*/ 0 w 265385"/>
                <a:gd name="connsiteY5" fmla="*/ 25439 h 299811"/>
                <a:gd name="connsiteX6" fmla="*/ 38143 w 265385"/>
                <a:gd name="connsiteY6" fmla="*/ 3467 h 29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385" h="299811">
                  <a:moveTo>
                    <a:pt x="38143" y="3467"/>
                  </a:moveTo>
                  <a:lnTo>
                    <a:pt x="252742" y="127934"/>
                  </a:lnTo>
                  <a:cubicBezTo>
                    <a:pt x="269600" y="137712"/>
                    <a:pt x="269600" y="162100"/>
                    <a:pt x="252742" y="171878"/>
                  </a:cubicBezTo>
                  <a:lnTo>
                    <a:pt x="38143" y="296345"/>
                  </a:lnTo>
                  <a:cubicBezTo>
                    <a:pt x="21208" y="306167"/>
                    <a:pt x="0" y="293951"/>
                    <a:pt x="0" y="274373"/>
                  </a:cubicBezTo>
                  <a:lnTo>
                    <a:pt x="0" y="25439"/>
                  </a:lnTo>
                  <a:cubicBezTo>
                    <a:pt x="0" y="5861"/>
                    <a:pt x="21208" y="-6355"/>
                    <a:pt x="38143" y="346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52" name="文本框 51">
              <a:extLst>
                <a:ext uri="{FF2B5EF4-FFF2-40B4-BE49-F238E27FC236}">
                  <a16:creationId xmlns="" xmlns:a16="http://schemas.microsoft.com/office/drawing/2014/main" id="{9C96F4D1-8F81-30AF-53BF-CFB41FE434EE}"/>
                </a:ext>
              </a:extLst>
            </p:cNvPr>
            <p:cNvSpPr txBox="1"/>
            <p:nvPr/>
          </p:nvSpPr>
          <p:spPr>
            <a:xfrm>
              <a:off x="876300" y="4989548"/>
              <a:ext cx="3830120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zh-CN" altLang="en-US" sz="1600" dirty="0">
                  <a:cs typeface="+mn-ea"/>
                  <a:sym typeface="+mn-lt"/>
                </a:rPr>
                <a:t>干净，指甲长度不超过</a:t>
              </a:r>
              <a:r>
                <a:rPr lang="en-US" altLang="zh-CN" sz="1600" dirty="0">
                  <a:cs typeface="+mn-ea"/>
                  <a:sym typeface="+mn-lt"/>
                </a:rPr>
                <a:t>2MM</a:t>
              </a:r>
              <a:r>
                <a:rPr lang="zh-CN" altLang="en-US" sz="1600" dirty="0">
                  <a:cs typeface="+mn-ea"/>
                  <a:sym typeface="+mn-lt"/>
                </a:rPr>
                <a:t>，不能涂有色指甲油。不能戴戒指（婚戒除外），不能戴手链等装饰物。</a:t>
              </a: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9BE640F2-E0FC-783B-5DF7-2798B99C2C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300" y="1752600"/>
            <a:ext cx="4089400" cy="408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51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x4sloy3q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2680</Words>
  <Application>Microsoft Office PowerPoint</Application>
  <PresentationFormat>宽屏</PresentationFormat>
  <Paragraphs>399</Paragraphs>
  <Slides>28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28</vt:i4>
      </vt:variant>
    </vt:vector>
  </HeadingPairs>
  <TitlesOfParts>
    <vt:vector size="40" baseType="lpstr">
      <vt:lpstr>Meiryo</vt:lpstr>
      <vt:lpstr>等线</vt:lpstr>
      <vt:lpstr>思源黑体</vt:lpstr>
      <vt:lpstr>宋体</vt:lpstr>
      <vt:lpstr>微软雅黑</vt:lpstr>
      <vt:lpstr>Arial</vt:lpstr>
      <vt:lpstr>Calibri</vt:lpstr>
      <vt:lpstr>Calibri Light</vt:lpstr>
      <vt:lpstr>Wingdings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/>
  <cp:keywords/>
  <dc:description/>
  <cp:lastModifiedBy/>
  <cp:revision>1</cp:revision>
  <dcterms:created xsi:type="dcterms:W3CDTF">2022-07-01T08:03:07Z</dcterms:created>
  <dcterms:modified xsi:type="dcterms:W3CDTF">2023-01-11T03:21:23Z</dcterms:modified>
</cp:coreProperties>
</file>