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24.xml" ContentType="application/vnd.openxmlformats-officedocument.presentationml.notesSlide+xml"/>
  <Override PartName="/ppt/tags/tag35.xml" ContentType="application/vnd.openxmlformats-officedocument.presentationml.tags+xml"/>
  <Override PartName="/ppt/notesSlides/notesSlide25.xml" ContentType="application/vnd.openxmlformats-officedocument.presentationml.notesSlide+xml"/>
  <Override PartName="/ppt/tags/tag36.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ppt/notesSlides/notesSlide27.xml" ContentType="application/vnd.openxmlformats-officedocument.presentationml.notesSlide+xml"/>
  <Override PartName="/ppt/tags/tag38.xml" ContentType="application/vnd.openxmlformats-officedocument.presentationml.tags+xml"/>
  <Override PartName="/ppt/notesSlides/notesSlide28.xml" ContentType="application/vnd.openxmlformats-officedocument.presentationml.notesSlide+xml"/>
  <Override PartName="/ppt/tags/tag39.xml" ContentType="application/vnd.openxmlformats-officedocument.presentationml.tags+xml"/>
  <Override PartName="/ppt/notesSlides/notesSlide29.xml" ContentType="application/vnd.openxmlformats-officedocument.presentationml.notesSlide+xml"/>
  <Override PartName="/ppt/tags/tag40.xml" ContentType="application/vnd.openxmlformats-officedocument.presentationml.tags+xml"/>
  <Override PartName="/ppt/notesSlides/notesSlide30.xml" ContentType="application/vnd.openxmlformats-officedocument.presentationml.notesSlide+xml"/>
  <Override PartName="/ppt/tags/tag41.xml" ContentType="application/vnd.openxmlformats-officedocument.presentationml.tags+xml"/>
  <Override PartName="/ppt/notesSlides/notesSlide31.xml" ContentType="application/vnd.openxmlformats-officedocument.presentationml.notesSlide+xml"/>
  <Override PartName="/ppt/tags/tag42.xml" ContentType="application/vnd.openxmlformats-officedocument.presentationml.tags+xml"/>
  <Override PartName="/ppt/notesSlides/notesSlide32.xml" ContentType="application/vnd.openxmlformats-officedocument.presentationml.notesSlide+xml"/>
  <Override PartName="/ppt/tags/tag43.xml" ContentType="application/vnd.openxmlformats-officedocument.presentationml.tags+xml"/>
  <Override PartName="/ppt/notesSlides/notesSlide33.xml" ContentType="application/vnd.openxmlformats-officedocument.presentationml.notesSlide+xml"/>
  <Override PartName="/ppt/tags/tag44.xml" ContentType="application/vnd.openxmlformats-officedocument.presentationml.tags+xml"/>
  <Override PartName="/ppt/notesSlides/notesSlide34.xml" ContentType="application/vnd.openxmlformats-officedocument.presentationml.notesSlide+xml"/>
  <Override PartName="/ppt/tags/tag45.xml" ContentType="application/vnd.openxmlformats-officedocument.presentationml.tags+xml"/>
  <Override PartName="/ppt/notesSlides/notesSlide35.xml" ContentType="application/vnd.openxmlformats-officedocument.presentationml.notesSlide+xml"/>
  <Override PartName="/ppt/tags/tag46.xml" ContentType="application/vnd.openxmlformats-officedocument.presentationml.tags+xml"/>
  <Override PartName="/ppt/notesSlides/notesSlide36.xml" ContentType="application/vnd.openxmlformats-officedocument.presentationml.notesSlide+xml"/>
  <Override PartName="/ppt/tags/tag47.xml" ContentType="application/vnd.openxmlformats-officedocument.presentationml.tags+xml"/>
  <Override PartName="/ppt/notesSlides/notesSlide37.xml" ContentType="application/vnd.openxmlformats-officedocument.presentationml.notesSlide+xml"/>
  <Override PartName="/ppt/tags/tag48.xml" ContentType="application/vnd.openxmlformats-officedocument.presentationml.tags+xml"/>
  <Override PartName="/ppt/notesSlides/notesSlide38.xml" ContentType="application/vnd.openxmlformats-officedocument.presentationml.notesSlide+xml"/>
  <Override PartName="/ppt/tags/tag49.xml" ContentType="application/vnd.openxmlformats-officedocument.presentationml.tags+xml"/>
  <Override PartName="/ppt/notesSlides/notesSlide39.xml" ContentType="application/vnd.openxmlformats-officedocument.presentationml.notesSlide+xml"/>
  <Override PartName="/ppt/tags/tag50.xml" ContentType="application/vnd.openxmlformats-officedocument.presentationml.tags+xml"/>
  <Override PartName="/ppt/notesSlides/notesSlide40.xml" ContentType="application/vnd.openxmlformats-officedocument.presentationml.notesSlide+xml"/>
  <Override PartName="/ppt/tags/tag51.xml" ContentType="application/vnd.openxmlformats-officedocument.presentationml.tags+xml"/>
  <Override PartName="/ppt/notesSlides/notesSlide41.xml" ContentType="application/vnd.openxmlformats-officedocument.presentationml.notesSlide+xml"/>
  <Override PartName="/ppt/tags/tag52.xml" ContentType="application/vnd.openxmlformats-officedocument.presentationml.tags+xml"/>
  <Override PartName="/ppt/notesSlides/notesSlide42.xml" ContentType="application/vnd.openxmlformats-officedocument.presentationml.notesSlide+xml"/>
  <Override PartName="/ppt/tags/tag53.xml" ContentType="application/vnd.openxmlformats-officedocument.presentationml.tags+xml"/>
  <Override PartName="/ppt/notesSlides/notesSlide43.xml" ContentType="application/vnd.openxmlformats-officedocument.presentationml.notesSlide+xml"/>
  <Override PartName="/ppt/tags/tag54.xml" ContentType="application/vnd.openxmlformats-officedocument.presentationml.tags+xml"/>
  <Override PartName="/ppt/notesSlides/notesSlide44.xml" ContentType="application/vnd.openxmlformats-officedocument.presentationml.notesSlide+xml"/>
  <Override PartName="/ppt/tags/tag55.xml" ContentType="application/vnd.openxmlformats-officedocument.presentationml.tags+xml"/>
  <Override PartName="/ppt/notesSlides/notesSlide45.xml" ContentType="application/vnd.openxmlformats-officedocument.presentationml.notesSlide+xml"/>
  <Override PartName="/ppt/tags/tag56.xml" ContentType="application/vnd.openxmlformats-officedocument.presentationml.tags+xml"/>
  <Override PartName="/ppt/notesSlides/notesSlide46.xml" ContentType="application/vnd.openxmlformats-officedocument.presentationml.notesSlide+xml"/>
  <Override PartName="/ppt/tags/tag57.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51"/>
  </p:notesMasterIdLst>
  <p:sldIdLst>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Lst>
  <p:sldSz cx="12190413" cy="6859588"/>
  <p:notesSz cx="6858000" cy="9144000"/>
  <p:defaultTextStyle>
    <a:defPPr>
      <a:defRPr lang="zh-CN"/>
    </a:defPPr>
    <a:lvl1pPr marL="0" algn="l" defTabSz="967618" rtl="0" eaLnBrk="1" latinLnBrk="0" hangingPunct="1">
      <a:defRPr sz="1900" kern="1200">
        <a:solidFill>
          <a:schemeClr val="tx1"/>
        </a:solidFill>
        <a:latin typeface="+mn-lt"/>
        <a:ea typeface="+mn-ea"/>
        <a:cs typeface="+mn-cs"/>
      </a:defRPr>
    </a:lvl1pPr>
    <a:lvl2pPr marL="483809" algn="l" defTabSz="967618" rtl="0" eaLnBrk="1" latinLnBrk="0" hangingPunct="1">
      <a:defRPr sz="1900" kern="1200">
        <a:solidFill>
          <a:schemeClr val="tx1"/>
        </a:solidFill>
        <a:latin typeface="+mn-lt"/>
        <a:ea typeface="+mn-ea"/>
        <a:cs typeface="+mn-cs"/>
      </a:defRPr>
    </a:lvl2pPr>
    <a:lvl3pPr marL="967618" algn="l" defTabSz="967618" rtl="0" eaLnBrk="1" latinLnBrk="0" hangingPunct="1">
      <a:defRPr sz="1900" kern="1200">
        <a:solidFill>
          <a:schemeClr val="tx1"/>
        </a:solidFill>
        <a:latin typeface="+mn-lt"/>
        <a:ea typeface="+mn-ea"/>
        <a:cs typeface="+mn-cs"/>
      </a:defRPr>
    </a:lvl3pPr>
    <a:lvl4pPr marL="1451427" algn="l" defTabSz="967618" rtl="0" eaLnBrk="1" latinLnBrk="0" hangingPunct="1">
      <a:defRPr sz="1900" kern="1200">
        <a:solidFill>
          <a:schemeClr val="tx1"/>
        </a:solidFill>
        <a:latin typeface="+mn-lt"/>
        <a:ea typeface="+mn-ea"/>
        <a:cs typeface="+mn-cs"/>
      </a:defRPr>
    </a:lvl4pPr>
    <a:lvl5pPr marL="1935236" algn="l" defTabSz="967618" rtl="0" eaLnBrk="1" latinLnBrk="0" hangingPunct="1">
      <a:defRPr sz="1900" kern="1200">
        <a:solidFill>
          <a:schemeClr val="tx1"/>
        </a:solidFill>
        <a:latin typeface="+mn-lt"/>
        <a:ea typeface="+mn-ea"/>
        <a:cs typeface="+mn-cs"/>
      </a:defRPr>
    </a:lvl5pPr>
    <a:lvl6pPr marL="2419045" algn="l" defTabSz="967618" rtl="0" eaLnBrk="1" latinLnBrk="0" hangingPunct="1">
      <a:defRPr sz="1900" kern="1200">
        <a:solidFill>
          <a:schemeClr val="tx1"/>
        </a:solidFill>
        <a:latin typeface="+mn-lt"/>
        <a:ea typeface="+mn-ea"/>
        <a:cs typeface="+mn-cs"/>
      </a:defRPr>
    </a:lvl6pPr>
    <a:lvl7pPr marL="2902854" algn="l" defTabSz="967618" rtl="0" eaLnBrk="1" latinLnBrk="0" hangingPunct="1">
      <a:defRPr sz="1900" kern="1200">
        <a:solidFill>
          <a:schemeClr val="tx1"/>
        </a:solidFill>
        <a:latin typeface="+mn-lt"/>
        <a:ea typeface="+mn-ea"/>
        <a:cs typeface="+mn-cs"/>
      </a:defRPr>
    </a:lvl7pPr>
    <a:lvl8pPr marL="3386663" algn="l" defTabSz="967618" rtl="0" eaLnBrk="1" latinLnBrk="0" hangingPunct="1">
      <a:defRPr sz="1900" kern="1200">
        <a:solidFill>
          <a:schemeClr val="tx1"/>
        </a:solidFill>
        <a:latin typeface="+mn-lt"/>
        <a:ea typeface="+mn-ea"/>
        <a:cs typeface="+mn-cs"/>
      </a:defRPr>
    </a:lvl8pPr>
    <a:lvl9pPr marL="3870472" algn="l" defTabSz="96761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p:cViewPr varScale="1">
        <p:scale>
          <a:sx n="108" d="100"/>
          <a:sy n="108" d="100"/>
        </p:scale>
        <p:origin x="678" y="84"/>
      </p:cViewPr>
      <p:guideLst>
        <p:guide orient="horz" pos="2161"/>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51991A-325C-40C6-B23E-E2E9D0701A16}" type="datetimeFigureOut">
              <a:rPr lang="zh-CN" altLang="en-US" smtClean="0"/>
              <a:t>2023/1/9</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F7F6DB-1C53-4757-AF14-C0A51E62E219}" type="slidenum">
              <a:rPr lang="zh-CN" altLang="en-US" smtClean="0"/>
              <a:t>‹#›</a:t>
            </a:fld>
            <a:endParaRPr lang="zh-CN" altLang="en-US"/>
          </a:p>
        </p:txBody>
      </p:sp>
    </p:spTree>
    <p:extLst>
      <p:ext uri="{BB962C8B-B14F-4D97-AF65-F5344CB8AC3E}">
        <p14:creationId xmlns:p14="http://schemas.microsoft.com/office/powerpoint/2010/main" val="960250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3563685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3833566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2827906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3833566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28</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3833566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30</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31</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32</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33</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34</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35</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36</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37</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38</a:t>
            </a:fld>
            <a:endParaRPr lang="zh-CN" altLang="en-US">
              <a:solidFill>
                <a:prstClr val="black"/>
              </a:solidFill>
            </a:endParaRPr>
          </a:p>
        </p:txBody>
      </p:sp>
    </p:spTree>
    <p:extLst>
      <p:ext uri="{BB962C8B-B14F-4D97-AF65-F5344CB8AC3E}">
        <p14:creationId xmlns:p14="http://schemas.microsoft.com/office/powerpoint/2010/main" val="38335663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39</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40</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41</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42</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43</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44</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45</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46</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47</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7388" y="1143000"/>
            <a:ext cx="5483225"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48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000248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3833566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1830700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1D7F5D-4814-4A6E-BC59-7E828A123DB4}"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833566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1981659"/>
            <a:ext cx="10361851" cy="1876862"/>
          </a:xfrm>
        </p:spPr>
        <p:txBody>
          <a:bodyPr anchor="b">
            <a:sp3d contourW="8890">
              <a:contourClr>
                <a:schemeClr val="accent3">
                  <a:shade val="55000"/>
                </a:schemeClr>
              </a:contourClr>
            </a:sp3d>
          </a:bodyPr>
          <a:lstStyle>
            <a:lvl1pPr algn="ctr">
              <a:defRPr sz="4400"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zh-CN" altLang="en-US"/>
              <a:t>单击此处编辑母版标题样式</a:t>
            </a:r>
            <a:endParaRPr kumimoji="0" lang="en-US"/>
          </a:p>
        </p:txBody>
      </p:sp>
      <p:sp>
        <p:nvSpPr>
          <p:cNvPr id="3" name="副标题 2"/>
          <p:cNvSpPr>
            <a:spLocks noGrp="1"/>
          </p:cNvSpPr>
          <p:nvPr>
            <p:ph type="subTitle" idx="1"/>
          </p:nvPr>
        </p:nvSpPr>
        <p:spPr>
          <a:xfrm>
            <a:off x="1828562" y="3858521"/>
            <a:ext cx="8533290" cy="1753606"/>
          </a:xfrm>
        </p:spPr>
        <p:txBody>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a:t>单击此处编辑母版副标题样式</a:t>
            </a:r>
            <a:endParaRPr kumimoji="0" lang="en-US"/>
          </a:p>
        </p:txBody>
      </p:sp>
      <p:sp>
        <p:nvSpPr>
          <p:cNvPr id="4" name="日期占位符 3"/>
          <p:cNvSpPr>
            <a:spLocks noGrp="1"/>
          </p:cNvSpPr>
          <p:nvPr>
            <p:ph type="dt" sz="half" idx="10"/>
          </p:nvPr>
        </p:nvSpPr>
        <p:spPr/>
        <p:txBody>
          <a:bodyPr/>
          <a:lstStyle/>
          <a:p>
            <a:fld id="{DD158F2A-BAA2-49FA-8BD1-A987B1CACB97}"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926298-8A57-44CF-95B1-21076B7DF7B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11507874"/>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8" name="组合 7"/>
          <p:cNvGrpSpPr/>
          <p:nvPr/>
        </p:nvGrpSpPr>
        <p:grpSpPr>
          <a:xfrm>
            <a:off x="2107024" y="553864"/>
            <a:ext cx="9797717" cy="4742629"/>
            <a:chOff x="428596" y="553734"/>
            <a:chExt cx="7349244" cy="4741531"/>
          </a:xfrm>
        </p:grpSpPr>
        <p:sp>
          <p:nvSpPr>
            <p:cNvPr id="16" name="矩形 15"/>
            <p:cNvSpPr/>
            <p:nvPr/>
          </p:nvSpPr>
          <p:spPr>
            <a:xfrm rot="21480000">
              <a:off x="428596" y="580356"/>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zh-CN" altLang="en-US" sz="1800">
                <a:solidFill>
                  <a:prstClr val="black"/>
                </a:solidFill>
              </a:endParaRPr>
            </a:p>
          </p:txBody>
        </p:sp>
        <p:sp>
          <p:nvSpPr>
            <p:cNvPr id="17" name="矩形 16"/>
            <p:cNvSpPr/>
            <p:nvPr/>
          </p:nvSpPr>
          <p:spPr>
            <a:xfrm rot="21540000">
              <a:off x="437473" y="571479"/>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zh-CN" altLang="en-US" sz="1800">
                <a:solidFill>
                  <a:prstClr val="black"/>
                </a:solidFill>
              </a:endParaRPr>
            </a:p>
          </p:txBody>
        </p:sp>
        <p:sp>
          <p:nvSpPr>
            <p:cNvPr id="18" name="矩形 17"/>
            <p:cNvSpPr/>
            <p:nvPr/>
          </p:nvSpPr>
          <p:spPr>
            <a:xfrm>
              <a:off x="437481" y="553734"/>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zh-CN" altLang="en-US" sz="1800">
                <a:solidFill>
                  <a:prstClr val="black"/>
                </a:solidFill>
              </a:endParaRPr>
            </a:p>
          </p:txBody>
        </p:sp>
      </p:grpSp>
      <p:sp>
        <p:nvSpPr>
          <p:cNvPr id="3" name="图片占位符 2"/>
          <p:cNvSpPr>
            <a:spLocks noGrp="1"/>
          </p:cNvSpPr>
          <p:nvPr>
            <p:ph type="pic" idx="1"/>
          </p:nvPr>
        </p:nvSpPr>
        <p:spPr>
          <a:xfrm>
            <a:off x="2202263" y="612919"/>
            <a:ext cx="9619065" cy="4603241"/>
          </a:xfrm>
          <a:solidFill>
            <a:schemeClr val="bg2">
              <a:tint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a:t>单击图标添加图片</a:t>
            </a:r>
            <a:endParaRPr kumimoji="0" lang="en-US"/>
          </a:p>
        </p:txBody>
      </p:sp>
      <p:sp useBgFill="1">
        <p:nvSpPr>
          <p:cNvPr id="2" name="标题 1"/>
          <p:cNvSpPr>
            <a:spLocks noGrp="1"/>
          </p:cNvSpPr>
          <p:nvPr>
            <p:ph type="title"/>
          </p:nvPr>
        </p:nvSpPr>
        <p:spPr>
          <a:xfrm>
            <a:off x="1" y="595433"/>
            <a:ext cx="1809484" cy="5692545"/>
          </a:xfrm>
          <a:noFill/>
        </p:spPr>
        <p:txBody>
          <a:bodyPr vert="eaVert" anchor="ctr">
            <a:noAutofit/>
          </a:bodyPr>
          <a:lstStyle>
            <a:lvl1pPr algn="l">
              <a:defRPr lang="zh-CN" altLang="en-US" sz="320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defRPr>
            </a:lvl1pPr>
          </a:lstStyle>
          <a:p>
            <a:r>
              <a:rPr kumimoji="0" lang="zh-CN" altLang="en-US"/>
              <a:t>单击此处编辑母版标题样式</a:t>
            </a:r>
            <a:endParaRPr kumimoji="0" lang="en-US"/>
          </a:p>
        </p:txBody>
      </p:sp>
      <p:sp>
        <p:nvSpPr>
          <p:cNvPr id="4" name="文本占位符 3"/>
          <p:cNvSpPr>
            <a:spLocks noGrp="1"/>
          </p:cNvSpPr>
          <p:nvPr>
            <p:ph type="body" sz="half" idx="2"/>
          </p:nvPr>
        </p:nvSpPr>
        <p:spPr>
          <a:xfrm>
            <a:off x="2285676" y="5482927"/>
            <a:ext cx="9619065" cy="805048"/>
          </a:xfrm>
        </p:spPr>
        <p:txBody>
          <a:bodyPr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DD158F2A-BAA2-49FA-8BD1-A987B1CACB97}"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926298-8A57-44CF-95B1-21076B7DF7B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4046446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DD158F2A-BAA2-49FA-8BD1-A987B1CACB97}"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926298-8A57-44CF-95B1-21076B7DF7B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37166294"/>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714261" y="274705"/>
            <a:ext cx="1866632" cy="5852880"/>
          </a:xfrm>
        </p:spPr>
        <p:txBody>
          <a:bodyPr vert="eaVert"/>
          <a:lstStyle>
            <a:lvl1pPr>
              <a:defRPr lang="zh-CN" altLang="en-US"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609522" y="274705"/>
            <a:ext cx="9104740" cy="5852880"/>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DD158F2A-BAA2-49FA-8BD1-A987B1CACB97}"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926298-8A57-44CF-95B1-21076B7DF7B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00154123"/>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623"/>
            <a:ext cx="9142810" cy="2388153"/>
          </a:xfrm>
        </p:spPr>
        <p:txBody>
          <a:bodyPr anchor="b"/>
          <a:lstStyle>
            <a:lvl1pPr algn="ctr">
              <a:defRPr sz="5999"/>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72730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0241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742" y="1710134"/>
            <a:ext cx="10514231" cy="2853398"/>
          </a:xfrm>
        </p:spPr>
        <p:txBody>
          <a:bodyPr anchor="b"/>
          <a:lstStyle>
            <a:lvl1pPr>
              <a:defRPr sz="5999"/>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1965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54242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679" y="365210"/>
            <a:ext cx="10514231" cy="1325870"/>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7914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1344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47442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DD158F2A-BAA2-49FA-8BD1-A987B1CACB97}"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926298-8A57-44CF-95B1-21076B7DF7B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4690713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7699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2513" y="987654"/>
            <a:ext cx="6171397" cy="4874754"/>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87037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8691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9711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281" y="3855042"/>
            <a:ext cx="10361851" cy="1861281"/>
          </a:xfrm>
        </p:spPr>
        <p:txBody>
          <a:bodyPr anchor="t"/>
          <a:lstStyle>
            <a:lvl1pPr algn="l">
              <a:defRPr sz="4400" b="1" cap="all"/>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914281" y="2356973"/>
            <a:ext cx="10361851" cy="1501548"/>
          </a:xfrm>
        </p:spPr>
        <p:txBody>
          <a:bodyPr anchor="b"/>
          <a:lstStyle>
            <a:lvl1pPr marL="0" indent="0" algn="l">
              <a:buNone/>
              <a:defRPr sz="2000">
                <a:solidFill>
                  <a:schemeClr val="tx2"/>
                </a:solidFill>
              </a:defRPr>
            </a:lvl1pPr>
            <a:lvl2pPr marL="457200" indent="0" algn="l">
              <a:buNone/>
              <a:defRPr sz="1800">
                <a:solidFill>
                  <a:schemeClr val="tx2"/>
                </a:solidFill>
              </a:defRPr>
            </a:lvl2pPr>
            <a:lvl3pPr marL="914400" indent="0" algn="l">
              <a:buNone/>
              <a:defRPr sz="1600">
                <a:solidFill>
                  <a:schemeClr val="tx2"/>
                </a:solidFill>
              </a:defRPr>
            </a:lvl3pPr>
            <a:lvl4pPr marL="1371600" indent="0" algn="l">
              <a:buNone/>
              <a:defRPr sz="1400">
                <a:solidFill>
                  <a:schemeClr val="tx2"/>
                </a:solidFill>
              </a:defRPr>
            </a:lvl4pPr>
            <a:lvl5pPr marL="1828800" indent="0" algn="l">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DD158F2A-BAA2-49FA-8BD1-A987B1CACB97}" type="datetimeFigureOut">
              <a:rPr lang="zh-CN" altLang="en-US" smtClean="0">
                <a:solidFill>
                  <a:prstClr val="white">
                    <a:tint val="75000"/>
                  </a:prstClr>
                </a:solidFill>
              </a:rPr>
              <a:pPr/>
              <a:t>2023/1/9</a:t>
            </a:fld>
            <a:endParaRPr lang="zh-CN" altLang="en-US">
              <a:solidFill>
                <a:prstClr val="white">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white">
                  <a:tint val="75000"/>
                </a:prstClr>
              </a:solidFill>
            </a:endParaRPr>
          </a:p>
        </p:txBody>
      </p:sp>
      <p:sp>
        <p:nvSpPr>
          <p:cNvPr id="6" name="灯片编号占位符 5"/>
          <p:cNvSpPr>
            <a:spLocks noGrp="1"/>
          </p:cNvSpPr>
          <p:nvPr>
            <p:ph type="sldNum" sz="quarter" idx="12"/>
          </p:nvPr>
        </p:nvSpPr>
        <p:spPr/>
        <p:txBody>
          <a:bodyPr/>
          <a:lstStyle/>
          <a:p>
            <a:fld id="{CB926298-8A57-44CF-95B1-21076B7DF7BD}" type="slidenum">
              <a:rPr lang="zh-CN" altLang="en-US" smtClean="0">
                <a:solidFill>
                  <a:prstClr val="white">
                    <a:tint val="75000"/>
                  </a:prstClr>
                </a:solidFill>
              </a:rPr>
              <a:pPr/>
              <a:t>‹#›</a:t>
            </a:fld>
            <a:endParaRPr lang="zh-CN" altLang="en-US">
              <a:solidFill>
                <a:prstClr val="white">
                  <a:tint val="75000"/>
                </a:prstClr>
              </a:solidFill>
            </a:endParaRPr>
          </a:p>
        </p:txBody>
      </p:sp>
    </p:spTree>
    <p:extLst>
      <p:ext uri="{BB962C8B-B14F-4D97-AF65-F5344CB8AC3E}">
        <p14:creationId xmlns:p14="http://schemas.microsoft.com/office/powerpoint/2010/main" val="2411995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sz="half" idx="1"/>
          </p:nvPr>
        </p:nvSpPr>
        <p:spPr>
          <a:xfrm>
            <a:off x="609521" y="1600572"/>
            <a:ext cx="5384099"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内容占位符 3"/>
          <p:cNvSpPr>
            <a:spLocks noGrp="1"/>
          </p:cNvSpPr>
          <p:nvPr>
            <p:ph sz="half" idx="2"/>
          </p:nvPr>
        </p:nvSpPr>
        <p:spPr>
          <a:xfrm>
            <a:off x="6196793" y="1600572"/>
            <a:ext cx="5384099"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DD158F2A-BAA2-49FA-8BD1-A987B1CACB97}"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926298-8A57-44CF-95B1-21076B7DF7B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50161235"/>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09521" y="1535469"/>
            <a:ext cx="5386216" cy="6399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文本占位符 4"/>
          <p:cNvSpPr>
            <a:spLocks noGrp="1"/>
          </p:cNvSpPr>
          <p:nvPr>
            <p:ph type="body" sz="quarter" idx="3"/>
          </p:nvPr>
        </p:nvSpPr>
        <p:spPr>
          <a:xfrm>
            <a:off x="6192562" y="1535469"/>
            <a:ext cx="5388332" cy="6399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6" name="内容占位符 5"/>
          <p:cNvSpPr>
            <a:spLocks noGrp="1"/>
          </p:cNvSpPr>
          <p:nvPr>
            <p:ph sz="quarter" idx="4"/>
          </p:nvPr>
        </p:nvSpPr>
        <p:spPr>
          <a:xfrm>
            <a:off x="6192562" y="2175379"/>
            <a:ext cx="5388332"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0"/>
          </p:nvPr>
        </p:nvSpPr>
        <p:spPr/>
        <p:txBody>
          <a:bodyPr/>
          <a:lstStyle/>
          <a:p>
            <a:fld id="{DD158F2A-BAA2-49FA-8BD1-A987B1CACB97}"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926298-8A57-44CF-95B1-21076B7DF7B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2" name="标题 1"/>
          <p:cNvSpPr>
            <a:spLocks noGrp="1"/>
          </p:cNvSpPr>
          <p:nvPr>
            <p:ph type="title"/>
          </p:nvPr>
        </p:nvSpPr>
        <p:spPr/>
        <p:txBody>
          <a:bodyPr/>
          <a:lstStyle>
            <a:lvl1pPr>
              <a:defRPr/>
            </a:lvl1pPr>
          </a:lstStyle>
          <a:p>
            <a:r>
              <a:rPr kumimoji="0" lang="zh-CN" altLang="en-US"/>
              <a:t>单击此处编辑母版标题样式</a:t>
            </a:r>
            <a:endParaRPr kumimoji="0" lang="en-US"/>
          </a:p>
        </p:txBody>
      </p:sp>
    </p:spTree>
    <p:extLst>
      <p:ext uri="{BB962C8B-B14F-4D97-AF65-F5344CB8AC3E}">
        <p14:creationId xmlns:p14="http://schemas.microsoft.com/office/powerpoint/2010/main" val="1813416922"/>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09521" y="1535469"/>
            <a:ext cx="5386216" cy="6399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文本占位符 4"/>
          <p:cNvSpPr>
            <a:spLocks noGrp="1"/>
          </p:cNvSpPr>
          <p:nvPr>
            <p:ph type="body" sz="quarter" idx="3"/>
          </p:nvPr>
        </p:nvSpPr>
        <p:spPr>
          <a:xfrm>
            <a:off x="6192562" y="1535469"/>
            <a:ext cx="5388332" cy="6399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6" name="内容占位符 5"/>
          <p:cNvSpPr>
            <a:spLocks noGrp="1"/>
          </p:cNvSpPr>
          <p:nvPr>
            <p:ph sz="quarter" idx="4"/>
          </p:nvPr>
        </p:nvSpPr>
        <p:spPr>
          <a:xfrm>
            <a:off x="6192562" y="2175379"/>
            <a:ext cx="5388332"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0"/>
          </p:nvPr>
        </p:nvSpPr>
        <p:spPr/>
        <p:txBody>
          <a:bodyPr/>
          <a:lstStyle/>
          <a:p>
            <a:fld id="{DD158F2A-BAA2-49FA-8BD1-A987B1CACB97}"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926298-8A57-44CF-95B1-21076B7DF7B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2" name="标题 1"/>
          <p:cNvSpPr>
            <a:spLocks noGrp="1"/>
          </p:cNvSpPr>
          <p:nvPr>
            <p:ph type="title"/>
          </p:nvPr>
        </p:nvSpPr>
        <p:spPr/>
        <p:txBody>
          <a:bodyPr/>
          <a:lstStyle>
            <a:lvl1pPr>
              <a:defRPr/>
            </a:lvl1pPr>
          </a:lstStyle>
          <a:p>
            <a:r>
              <a:rPr kumimoji="0" lang="zh-CN" altLang="en-US"/>
              <a:t>单击此处编辑母版标题样式</a:t>
            </a:r>
            <a:endParaRPr kumimoji="0" lang="en-US"/>
          </a:p>
        </p:txBody>
      </p:sp>
      <p:sp>
        <p:nvSpPr>
          <p:cNvPr id="11" name="TextBox 10"/>
          <p:cNvSpPr txBox="1"/>
          <p:nvPr userDrawn="1"/>
        </p:nvSpPr>
        <p:spPr>
          <a:xfrm>
            <a:off x="2784131" y="6800360"/>
            <a:ext cx="1223658" cy="123111"/>
          </a:xfrm>
          <a:prstGeom prst="rect">
            <a:avLst/>
          </a:prstGeom>
          <a:noFill/>
        </p:spPr>
        <p:txBody>
          <a:bodyPr wrap="square" rtlCol="0">
            <a:spAutoFit/>
          </a:bodyPr>
          <a:lstStyle/>
          <a:p>
            <a:pPr defTabSz="914400">
              <a:lnSpc>
                <a:spcPct val="200000"/>
              </a:lnSpc>
              <a:defRPr/>
            </a:pPr>
            <a:r>
              <a:rPr lang="en-US" altLang="zh-CN" sz="100" kern="0" dirty="0" smtClean="0">
                <a:solidFill>
                  <a:prstClr val="black"/>
                </a:solidFill>
                <a:hlinkClick r:id="rId2"/>
              </a:rPr>
              <a:t>PPT</a:t>
            </a:r>
            <a:r>
              <a:rPr lang="zh-CN" altLang="en-US" sz="100" kern="0" dirty="0" smtClean="0">
                <a:solidFill>
                  <a:prstClr val="black"/>
                </a:solidFill>
                <a:hlinkClick r:id="rId2"/>
              </a:rPr>
              <a:t>下载</a:t>
            </a:r>
            <a:r>
              <a:rPr lang="zh-CN" altLang="en-US" sz="100" kern="0" dirty="0" smtClean="0">
                <a:solidFill>
                  <a:prstClr val="black"/>
                </a:solidFill>
              </a:rPr>
              <a:t> </a:t>
            </a:r>
            <a:r>
              <a:rPr lang="en-US" altLang="zh-CN" sz="100" kern="0" dirty="0" smtClean="0">
                <a:solidFill>
                  <a:prstClr val="black"/>
                </a:solidFill>
              </a:rPr>
              <a:t>http://www.1ppt.com/xiazai/</a:t>
            </a:r>
          </a:p>
        </p:txBody>
      </p:sp>
    </p:spTree>
    <p:extLst>
      <p:ext uri="{BB962C8B-B14F-4D97-AF65-F5344CB8AC3E}">
        <p14:creationId xmlns:p14="http://schemas.microsoft.com/office/powerpoint/2010/main" val="2984742222"/>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fld id="{DD158F2A-BAA2-49FA-8BD1-A987B1CACB97}"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926298-8A57-44CF-95B1-21076B7DF7B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6331652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158F2A-BAA2-49FA-8BD1-A987B1CACB97}"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926298-8A57-44CF-95B1-21076B7DF7B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Picture 4"/>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1" y="-11876"/>
            <a:ext cx="12185123" cy="6970879"/>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xmlns="" id="{7D50B529-ABE9-4918-87E1-F37CD659EC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
            <a:ext cx="12210296" cy="6970879"/>
          </a:xfrm>
          <a:prstGeom prst="rect">
            <a:avLst/>
          </a:prstGeom>
        </p:spPr>
      </p:pic>
    </p:spTree>
    <p:extLst>
      <p:ext uri="{BB962C8B-B14F-4D97-AF65-F5344CB8AC3E}">
        <p14:creationId xmlns:p14="http://schemas.microsoft.com/office/powerpoint/2010/main" val="1395256553"/>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34954" y="381088"/>
            <a:ext cx="3555537" cy="1833979"/>
          </a:xfrm>
        </p:spPr>
        <p:txBody>
          <a:bodyPr anchor="ctr">
            <a:scene3d>
              <a:camera prst="orthographicFront"/>
              <a:lightRig rig="soft" dir="tl">
                <a:rot lat="0" lon="0" rev="0"/>
              </a:lightRig>
            </a:scene3d>
            <a:sp3d contourW="8890">
              <a:contourClr>
                <a:schemeClr val="accent3">
                  <a:shade val="55000"/>
                </a:schemeClr>
              </a:contourClr>
            </a:sp3d>
          </a:bodyPr>
          <a:lstStyle>
            <a:lvl1pPr algn="l">
              <a:defRPr sz="3200" b="1" kern="1200" cap="all" spc="50">
                <a:ln w="15875">
                  <a:noFill/>
                </a:ln>
                <a:solidFill>
                  <a:schemeClr val="tx2"/>
                </a:solidFill>
                <a:effectLst/>
                <a:latin typeface="+mj-lt"/>
                <a:ea typeface="+mj-ea"/>
                <a:cs typeface="+mj-cs"/>
              </a:defRPr>
            </a:lvl1pPr>
          </a:lstStyle>
          <a:p>
            <a:r>
              <a:rPr kumimoji="0" lang="zh-CN" altLang="en-US"/>
              <a:t>单击此处编辑母版标题样式</a:t>
            </a:r>
            <a:endParaRPr kumimoji="0" lang="en-US"/>
          </a:p>
        </p:txBody>
      </p:sp>
      <p:sp>
        <p:nvSpPr>
          <p:cNvPr id="3" name="内容占位符 2"/>
          <p:cNvSpPr>
            <a:spLocks noGrp="1"/>
          </p:cNvSpPr>
          <p:nvPr>
            <p:ph idx="1"/>
          </p:nvPr>
        </p:nvSpPr>
        <p:spPr>
          <a:xfrm>
            <a:off x="4469819" y="381089"/>
            <a:ext cx="7212661" cy="57464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文本占位符 3"/>
          <p:cNvSpPr>
            <a:spLocks noGrp="1"/>
          </p:cNvSpPr>
          <p:nvPr>
            <p:ph type="body" sz="half" idx="2"/>
          </p:nvPr>
        </p:nvSpPr>
        <p:spPr>
          <a:xfrm>
            <a:off x="434954" y="2215067"/>
            <a:ext cx="3555537" cy="3913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DD158F2A-BAA2-49FA-8BD1-A987B1CACB97}" type="datetimeFigureOut">
              <a:rPr lang="zh-CN" altLang="en-US" smtClean="0">
                <a:solidFill>
                  <a:prstClr val="black">
                    <a:tint val="75000"/>
                  </a:prstClr>
                </a:solidFill>
              </a:rPr>
              <a:pPr/>
              <a:t>2023/1/9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926298-8A57-44CF-95B1-21076B7DF7B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8101475"/>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1"/>
            <a:ext cx="10971372" cy="1143265"/>
          </a:xfrm>
          <a:prstGeom prst="rect">
            <a:avLst/>
          </a:prstGeom>
        </p:spPr>
        <p:txBody>
          <a:bodyPr vert="horz" rtlCol="0" anchor="ctr">
            <a:noAutofit/>
            <a:scene3d>
              <a:camera prst="orthographicFront"/>
              <a:lightRig rig="soft" dir="tl">
                <a:rot lat="0" lon="0" rev="0"/>
              </a:lightRig>
            </a:scene3d>
            <a:sp3d contourW="8890">
              <a:contourClr>
                <a:schemeClr val="accent3">
                  <a:shade val="55000"/>
                </a:schemeClr>
              </a:contourClr>
            </a:sp3d>
          </a:body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609521" y="1600571"/>
            <a:ext cx="10971372" cy="4725494"/>
          </a:xfrm>
          <a:prstGeom prst="rect">
            <a:avLst/>
          </a:prstGeom>
        </p:spPr>
        <p:txBody>
          <a:bodyPr vert="horz" rtlCol="0">
            <a:normAutofit/>
          </a:bodyPr>
          <a:lstStyle/>
          <a:p>
            <a:pPr lvl="0" eaLnBrk="1" latinLnBrk="0" hangingPunct="1"/>
            <a:r>
              <a:rPr kumimoji="0" lang="zh-CN" altLang="en-US"/>
              <a:t>单击此处编辑母版文本样式</a:t>
            </a:r>
          </a:p>
          <a:p>
            <a:pPr lvl="1" eaLnBrk="1" latinLnBrk="0" hangingPunct="1"/>
            <a:r>
              <a:rPr kumimoji="0" lang="zh-CN" altLang="en-US"/>
              <a:t>第二级</a:t>
            </a:r>
          </a:p>
          <a:p>
            <a:pPr lvl="2" eaLnBrk="1" latinLnBrk="0" hangingPunct="1"/>
            <a:r>
              <a:rPr kumimoji="0" lang="zh-CN" altLang="en-US"/>
              <a:t>第三级</a:t>
            </a:r>
          </a:p>
          <a:p>
            <a:pPr lvl="3" eaLnBrk="1" latinLnBrk="0" hangingPunct="1"/>
            <a:r>
              <a:rPr kumimoji="0" lang="zh-CN" altLang="en-US"/>
              <a:t>第四级</a:t>
            </a:r>
          </a:p>
          <a:p>
            <a:pPr lvl="4" eaLnBrk="1" latinLnBrk="0" hangingPunct="1"/>
            <a:r>
              <a:rPr kumimoji="0" lang="zh-CN" altLang="en-US"/>
              <a:t>第五级</a:t>
            </a:r>
            <a:endParaRPr kumimoji="0" lang="en-US"/>
          </a:p>
        </p:txBody>
      </p:sp>
      <p:sp>
        <p:nvSpPr>
          <p:cNvPr id="4" name="日期占位符 3"/>
          <p:cNvSpPr>
            <a:spLocks noGrp="1"/>
          </p:cNvSpPr>
          <p:nvPr>
            <p:ph type="dt" sz="half" idx="2"/>
          </p:nvPr>
        </p:nvSpPr>
        <p:spPr>
          <a:xfrm>
            <a:off x="11836" y="6485500"/>
            <a:ext cx="2844430" cy="365210"/>
          </a:xfrm>
          <a:prstGeom prst="rect">
            <a:avLst/>
          </a:prstGeom>
        </p:spPr>
        <p:txBody>
          <a:bodyPr vert="horz" rtlCol="0" anchor="ctr"/>
          <a:lstStyle>
            <a:lvl1pPr algn="l" eaLnBrk="1" latinLnBrk="0" hangingPunct="1">
              <a:defRPr kumimoji="0" sz="1200">
                <a:solidFill>
                  <a:schemeClr val="tx1">
                    <a:tint val="75000"/>
                  </a:schemeClr>
                </a:solidFill>
              </a:defRPr>
            </a:lvl1pPr>
          </a:lstStyle>
          <a:p>
            <a:pPr defTabSz="914400"/>
            <a:fld id="{DD158F2A-BAA2-49FA-8BD1-A987B1CACB97}" type="datetimeFigureOut">
              <a:rPr lang="zh-CN" altLang="en-US" smtClean="0">
                <a:solidFill>
                  <a:prstClr val="black">
                    <a:tint val="75000"/>
                  </a:prstClr>
                </a:solidFill>
              </a:rPr>
              <a:pPr defTabSz="914400"/>
              <a:t>2023/1/9</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058" y="6485500"/>
            <a:ext cx="3860297" cy="365210"/>
          </a:xfrm>
          <a:prstGeom prst="rect">
            <a:avLst/>
          </a:prstGeom>
        </p:spPr>
        <p:txBody>
          <a:bodyPr vert="horz" rtlCol="0" anchor="ctr"/>
          <a:lstStyle>
            <a:lvl1pPr algn="ctr" eaLnBrk="1" latinLnBrk="0" hangingPunct="1">
              <a:defRPr kumimoji="0"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9322312" y="6485500"/>
            <a:ext cx="2844430" cy="365210"/>
          </a:xfrm>
          <a:prstGeom prst="rect">
            <a:avLst/>
          </a:prstGeom>
        </p:spPr>
        <p:txBody>
          <a:bodyPr vert="horz" rtlCol="0" anchor="ctr"/>
          <a:lstStyle>
            <a:lvl1pPr algn="r" eaLnBrk="1" latinLnBrk="0" hangingPunct="1">
              <a:defRPr kumimoji="0" sz="1200">
                <a:solidFill>
                  <a:schemeClr val="tx1">
                    <a:tint val="75000"/>
                  </a:schemeClr>
                </a:solidFill>
              </a:defRPr>
            </a:lvl1pPr>
          </a:lstStyle>
          <a:p>
            <a:pPr defTabSz="914400"/>
            <a:fld id="{CB926298-8A57-44CF-95B1-21076B7DF7BD}" type="slidenum">
              <a:rPr lang="zh-CN" altLang="en-US" smtClean="0">
                <a:solidFill>
                  <a:prstClr val="black">
                    <a:tint val="75000"/>
                  </a:prstClr>
                </a:solidFill>
              </a:rPr>
              <a:pPr defTabSz="914400"/>
              <a:t>‹#›</a:t>
            </a:fld>
            <a:endParaRPr lang="zh-CN" altLang="en-US">
              <a:solidFill>
                <a:prstClr val="black">
                  <a:tint val="75000"/>
                </a:prstClr>
              </a:solidFill>
            </a:endParaRPr>
          </a:p>
        </p:txBody>
      </p:sp>
      <p:pic>
        <p:nvPicPr>
          <p:cNvPr id="7" name="图片 6">
            <a:extLst>
              <a:ext uri="{FF2B5EF4-FFF2-40B4-BE49-F238E27FC236}">
                <a16:creationId xmlns:a16="http://schemas.microsoft.com/office/drawing/2014/main" xmlns="" id="{57ADA4A1-796A-4843-9A7B-C28084B02304}"/>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 y="-1"/>
            <a:ext cx="12210296" cy="6970879"/>
          </a:xfrm>
          <a:prstGeom prst="rect">
            <a:avLst/>
          </a:prstGeom>
        </p:spPr>
      </p:pic>
    </p:spTree>
    <p:extLst>
      <p:ext uri="{BB962C8B-B14F-4D97-AF65-F5344CB8AC3E}">
        <p14:creationId xmlns:p14="http://schemas.microsoft.com/office/powerpoint/2010/main" val="26445385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xStyles>
    <p:titleStyle>
      <a:lvl1pPr algn="ctr" rtl="0" eaLnBrk="1" latinLnBrk="0" hangingPunct="1">
        <a:spcBef>
          <a:spcPct val="0"/>
        </a:spcBef>
        <a:buNone/>
        <a:defRPr kumimoji="0" sz="4000" b="1" kern="1200" cap="all" spc="5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90000"/>
        <a:buFont typeface="Cambria"/>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100000"/>
        <a:buFont typeface="Cambria"/>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Ï"/>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90000"/>
        <a:buFont typeface="Calibri"/>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100000"/>
        <a:buFont typeface="Cambria"/>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09"/>
            <a:fld id="{16E5758D-A3C3-4E88-8AC0-22500507BD7E}" type="datetimeFigureOut">
              <a:rPr lang="zh-CN" altLang="en-US" smtClean="0">
                <a:solidFill>
                  <a:prstClr val="black">
                    <a:tint val="75000"/>
                  </a:prstClr>
                </a:solidFill>
              </a:rPr>
              <a:pPr defTabSz="914309"/>
              <a:t>2023/1/9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09"/>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09"/>
            <a:fld id="{AA4E786F-588D-4932-A7B2-AE3451FA4ACA}" type="slidenum">
              <a:rPr lang="zh-CN" altLang="en-US" smtClean="0">
                <a:solidFill>
                  <a:prstClr val="black">
                    <a:tint val="75000"/>
                  </a:prstClr>
                </a:solidFill>
              </a:rPr>
              <a:pPr defTabSz="914309"/>
              <a:t>‹#›</a:t>
            </a:fld>
            <a:endParaRPr lang="zh-CN" altLang="en-US">
              <a:solidFill>
                <a:prstClr val="black">
                  <a:tint val="75000"/>
                </a:prstClr>
              </a:solidFill>
            </a:endParaRPr>
          </a:p>
        </p:txBody>
      </p:sp>
    </p:spTree>
    <p:extLst>
      <p:ext uri="{BB962C8B-B14F-4D97-AF65-F5344CB8AC3E}">
        <p14:creationId xmlns:p14="http://schemas.microsoft.com/office/powerpoint/2010/main" val="298540869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2" Type="http://schemas.openxmlformats.org/officeDocument/2006/relationships/tags" Target="../tags/tag9.xml"/><Relationship Id="rId16" Type="http://schemas.openxmlformats.org/officeDocument/2006/relationships/image" Target="../media/image7.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notesSlide" Target="../notesSlides/notesSlide10.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2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2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2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5.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26.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2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28.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29.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30.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3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32.xml"/><Relationship Id="rId5" Type="http://schemas.openxmlformats.org/officeDocument/2006/relationships/image" Target="../media/image15.pn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3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3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ags" Target="../tags/tag3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3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3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38.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3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tags" Target="../tags/tag4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tags" Target="../tags/tag4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ags" Target="../tags/tag4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ags" Target="../tags/tag43.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tags" Target="../tags/tag44.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tags" Target="../tags/tag45.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tags" Target="../tags/tag46.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tags" Target="../tags/tag47.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tags" Target="../tags/tag48.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tags" Target="../tags/tag49.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xml"/><Relationship Id="rId1" Type="http://schemas.openxmlformats.org/officeDocument/2006/relationships/tags" Target="../tags/tag50.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8.xml"/><Relationship Id="rId1" Type="http://schemas.openxmlformats.org/officeDocument/2006/relationships/tags" Target="../tags/tag5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8.xml"/><Relationship Id="rId1" Type="http://schemas.openxmlformats.org/officeDocument/2006/relationships/tags" Target="../tags/tag5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8.xml"/><Relationship Id="rId1" Type="http://schemas.openxmlformats.org/officeDocument/2006/relationships/tags" Target="../tags/tag5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8.xml"/><Relationship Id="rId1" Type="http://schemas.openxmlformats.org/officeDocument/2006/relationships/tags" Target="../tags/tag5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8.xml"/><Relationship Id="rId1" Type="http://schemas.openxmlformats.org/officeDocument/2006/relationships/tags" Target="../tags/tag55.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8.xml"/><Relationship Id="rId1" Type="http://schemas.openxmlformats.org/officeDocument/2006/relationships/tags" Target="../tags/tag56.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8.xml"/><Relationship Id="rId1" Type="http://schemas.openxmlformats.org/officeDocument/2006/relationships/tags" Target="../tags/tag57.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48.xml"/><Relationship Id="rId1" Type="http://schemas.openxmlformats.org/officeDocument/2006/relationships/slideLayout" Target="../slideLayouts/slideLayout19.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2EEB61AE-91AE-45A2-871B-B7F2ACB06B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471" y="4438139"/>
            <a:ext cx="12190413" cy="2421449"/>
          </a:xfrm>
          <a:prstGeom prst="rect">
            <a:avLst/>
          </a:prstGeom>
        </p:spPr>
      </p:pic>
      <p:sp>
        <p:nvSpPr>
          <p:cNvPr id="7" name="文本框 6"/>
          <p:cNvSpPr txBox="1"/>
          <p:nvPr/>
        </p:nvSpPr>
        <p:spPr>
          <a:xfrm>
            <a:off x="2643929" y="3035766"/>
            <a:ext cx="6911974" cy="1123972"/>
          </a:xfrm>
          <a:prstGeom prst="roundRect">
            <a:avLst/>
          </a:prstGeom>
          <a:solidFill>
            <a:srgbClr val="C00000"/>
          </a:solidFill>
          <a:ln w="152400">
            <a:solidFill>
              <a:srgbClr val="C00000"/>
            </a:solidFill>
          </a:ln>
          <a:effectLst>
            <a:outerShdw blurRad="215900" dist="50800" dir="5400000" algn="ctr" rotWithShape="0">
              <a:srgbClr val="000000">
                <a:alpha val="80000"/>
              </a:srgbClr>
            </a:outerShdw>
          </a:effectLst>
          <a:scene3d>
            <a:camera prst="orthographicFront"/>
            <a:lightRig rig="threePt" dir="t"/>
          </a:scene3d>
          <a:sp3d>
            <a:bevelT w="190500" h="38100"/>
          </a:sp3d>
        </p:spPr>
        <p:txBody>
          <a:bodyPr wrap="square" rtlCol="0">
            <a:spAutoFit/>
          </a:bodyPr>
          <a:lstStyle/>
          <a:p>
            <a:pPr algn="ctr" defTabSz="914400"/>
            <a:r>
              <a:rPr lang="zh-CN" altLang="en-US" sz="6000" dirty="0">
                <a:solidFill>
                  <a:prstClr val="white"/>
                </a:solidFill>
                <a:latin typeface="方正粗黑宋简体" panose="02000000000000000000" pitchFamily="2" charset="-122"/>
                <a:ea typeface="方正粗黑宋简体" panose="02000000000000000000" pitchFamily="2" charset="-122"/>
                <a:cs typeface="+mn-ea"/>
                <a:sym typeface="+mn-lt"/>
              </a:rPr>
              <a:t>培训课</a:t>
            </a:r>
            <a:r>
              <a:rPr lang="zh-CN" altLang="en-US" sz="6000" dirty="0" smtClean="0">
                <a:solidFill>
                  <a:prstClr val="white"/>
                </a:solidFill>
                <a:latin typeface="方正粗黑宋简体" panose="02000000000000000000" pitchFamily="2" charset="-122"/>
                <a:ea typeface="方正粗黑宋简体" panose="02000000000000000000" pitchFamily="2" charset="-122"/>
                <a:cs typeface="+mn-ea"/>
                <a:sym typeface="+mn-lt"/>
              </a:rPr>
              <a:t>件</a:t>
            </a:r>
            <a:endParaRPr lang="zh-CN" altLang="en-US" sz="6000" dirty="0">
              <a:solidFill>
                <a:prstClr val="white"/>
              </a:solidFill>
              <a:latin typeface="方正粗黑宋简体" panose="02000000000000000000" pitchFamily="2" charset="-122"/>
              <a:ea typeface="方正粗黑宋简体" panose="02000000000000000000" pitchFamily="2" charset="-122"/>
              <a:cs typeface="+mn-ea"/>
              <a:sym typeface="+mn-lt"/>
            </a:endParaRPr>
          </a:p>
        </p:txBody>
      </p:sp>
      <p:sp>
        <p:nvSpPr>
          <p:cNvPr id="8" name="文本框 6"/>
          <p:cNvSpPr txBox="1"/>
          <p:nvPr/>
        </p:nvSpPr>
        <p:spPr>
          <a:xfrm>
            <a:off x="4140501" y="1652993"/>
            <a:ext cx="3876471" cy="1200607"/>
          </a:xfrm>
          <a:prstGeom prst="rect">
            <a:avLst/>
          </a:prstGeom>
          <a:noFill/>
          <a:scene3d>
            <a:camera prst="orthographicFront"/>
            <a:lightRig rig="threePt" dir="t"/>
          </a:scene3d>
          <a:sp3d>
            <a:bevelT w="190500"/>
          </a:sp3d>
        </p:spPr>
        <p:txBody>
          <a:bodyPr wrap="none" rtlCol="0">
            <a:spAutoFit/>
          </a:bodyPr>
          <a:lstStyle/>
          <a:p>
            <a:pPr algn="ctr" defTabSz="914400"/>
            <a:r>
              <a:rPr lang="zh-CN" altLang="en-US" sz="7200" dirty="0">
                <a:solidFill>
                  <a:srgbClr val="C00000"/>
                </a:solidFill>
                <a:latin typeface="方正粗黑宋简体" panose="02000000000000000000" pitchFamily="2" charset="-122"/>
                <a:ea typeface="方正粗黑宋简体" panose="02000000000000000000" pitchFamily="2" charset="-122"/>
                <a:cs typeface="+mn-ea"/>
                <a:sym typeface="+mn-lt"/>
              </a:rPr>
              <a:t>安全生产</a:t>
            </a:r>
          </a:p>
        </p:txBody>
      </p:sp>
      <p:sp>
        <p:nvSpPr>
          <p:cNvPr id="10" name="矩形 9"/>
          <p:cNvSpPr/>
          <p:nvPr/>
        </p:nvSpPr>
        <p:spPr>
          <a:xfrm>
            <a:off x="3244833" y="6033096"/>
            <a:ext cx="5095186" cy="461772"/>
          </a:xfrm>
          <a:prstGeom prst="rect">
            <a:avLst/>
          </a:prstGeom>
        </p:spPr>
        <p:txBody>
          <a:bodyPr wrap="square">
            <a:spAutoFit/>
          </a:bodyPr>
          <a:lstStyle/>
          <a:p>
            <a:pPr algn="ctr" defTabSz="914400"/>
            <a:r>
              <a:rPr lang="zh-CN" altLang="en-US" sz="2400" dirty="0">
                <a:solidFill>
                  <a:prstClr val="black"/>
                </a:solidFill>
                <a:cs typeface="+mn-ea"/>
                <a:sym typeface="+mn-lt"/>
              </a:rPr>
              <a:t>讲师</a:t>
            </a:r>
            <a:r>
              <a:rPr lang="zh-CN" altLang="en-US" sz="2400" dirty="0" smtClean="0">
                <a:solidFill>
                  <a:prstClr val="black"/>
                </a:solidFill>
                <a:cs typeface="+mn-ea"/>
                <a:sym typeface="+mn-lt"/>
              </a:rPr>
              <a:t>：</a:t>
            </a:r>
            <a:r>
              <a:rPr lang="zh-CN" altLang="en-US" sz="2400" dirty="0">
                <a:solidFill>
                  <a:prstClr val="black"/>
                </a:solidFill>
                <a:cs typeface="+mn-ea"/>
                <a:sym typeface="+mn-lt"/>
              </a:rPr>
              <a:t>优品</a:t>
            </a:r>
            <a:r>
              <a:rPr lang="en-US" altLang="zh-CN" sz="2400" dirty="0" smtClean="0">
                <a:solidFill>
                  <a:prstClr val="black"/>
                </a:solidFill>
                <a:cs typeface="+mn-ea"/>
                <a:sym typeface="+mn-lt"/>
              </a:rPr>
              <a:t>PPT</a:t>
            </a:r>
            <a:endParaRPr lang="zh-CN" altLang="en-US" sz="2400" dirty="0">
              <a:solidFill>
                <a:prstClr val="black"/>
              </a:solidFill>
              <a:cs typeface="+mn-ea"/>
              <a:sym typeface="+mn-lt"/>
            </a:endParaRPr>
          </a:p>
        </p:txBody>
      </p:sp>
      <p:sp>
        <p:nvSpPr>
          <p:cNvPr id="2" name="椭圆 1"/>
          <p:cNvSpPr/>
          <p:nvPr/>
        </p:nvSpPr>
        <p:spPr>
          <a:xfrm>
            <a:off x="1636211" y="2048742"/>
            <a:ext cx="1007718" cy="908930"/>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3" name="椭圆 2"/>
          <p:cNvSpPr/>
          <p:nvPr/>
        </p:nvSpPr>
        <p:spPr>
          <a:xfrm>
            <a:off x="9766180" y="4142658"/>
            <a:ext cx="797948" cy="879066"/>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 name="椭圆 4"/>
          <p:cNvSpPr/>
          <p:nvPr/>
        </p:nvSpPr>
        <p:spPr>
          <a:xfrm>
            <a:off x="4439670" y="5590534"/>
            <a:ext cx="431879" cy="432148"/>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6" name="椭圆 5"/>
          <p:cNvSpPr/>
          <p:nvPr/>
        </p:nvSpPr>
        <p:spPr>
          <a:xfrm>
            <a:off x="2760897" y="2717450"/>
            <a:ext cx="454183" cy="454465"/>
          </a:xfrm>
          <a:prstGeom prst="ellipse">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Tree>
    <p:extLst>
      <p:ext uri="{BB962C8B-B14F-4D97-AF65-F5344CB8AC3E}">
        <p14:creationId xmlns:p14="http://schemas.microsoft.com/office/powerpoint/2010/main" val="320138041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by="(-#ppt_w*2)" calcmode="lin" valueType="num">
                                      <p:cBhvr rctx="PPT">
                                        <p:cTn id="11" dur="375" autoRev="1" fill="hold">
                                          <p:stCondLst>
                                            <p:cond delay="0"/>
                                          </p:stCondLst>
                                        </p:cTn>
                                        <p:tgtEl>
                                          <p:spTgt spid="7"/>
                                        </p:tgtEl>
                                        <p:attrNameLst>
                                          <p:attrName>ppt_w</p:attrName>
                                        </p:attrNameLst>
                                      </p:cBhvr>
                                    </p:anim>
                                    <p:anim by="(#ppt_w*0.50)" calcmode="lin" valueType="num">
                                      <p:cBhvr>
                                        <p:cTn id="12" dur="375" decel="50000" autoRev="1" fill="hold">
                                          <p:stCondLst>
                                            <p:cond delay="0"/>
                                          </p:stCondLst>
                                        </p:cTn>
                                        <p:tgtEl>
                                          <p:spTgt spid="7"/>
                                        </p:tgtEl>
                                        <p:attrNameLst>
                                          <p:attrName>ppt_x</p:attrName>
                                        </p:attrNameLst>
                                      </p:cBhvr>
                                    </p:anim>
                                    <p:anim from="(-#ppt_h/2)" to="(#ppt_y)" calcmode="lin" valueType="num">
                                      <p:cBhvr>
                                        <p:cTn id="13" dur="750" fill="hold">
                                          <p:stCondLst>
                                            <p:cond delay="0"/>
                                          </p:stCondLst>
                                        </p:cTn>
                                        <p:tgtEl>
                                          <p:spTgt spid="7"/>
                                        </p:tgtEl>
                                        <p:attrNameLst>
                                          <p:attrName>ppt_y</p:attrName>
                                        </p:attrNameLst>
                                      </p:cBhvr>
                                    </p:anim>
                                    <p:animRot by="21600000">
                                      <p:cBhvr>
                                        <p:cTn id="14" dur="750" fill="hold">
                                          <p:stCondLst>
                                            <p:cond delay="0"/>
                                          </p:stCondLst>
                                        </p:cTn>
                                        <p:tgtEl>
                                          <p:spTgt spid="7"/>
                                        </p:tgtEl>
                                        <p:attrNameLst>
                                          <p:attrName>r</p:attrName>
                                        </p:attrNameLst>
                                      </p:cBhvr>
                                    </p:animRot>
                                  </p:childTnLst>
                                </p:cTn>
                              </p:par>
                              <p:par>
                                <p:cTn id="15" presetID="31" presetClass="entr" presetSubtype="0"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0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 by="(-#ppt_w*2)" calcmode="lin" valueType="num">
                                      <p:cBhvr rctx="PPT">
                                        <p:cTn id="24" dur="375" autoRev="1" fill="hold">
                                          <p:stCondLst>
                                            <p:cond delay="0"/>
                                          </p:stCondLst>
                                        </p:cTn>
                                        <p:tgtEl>
                                          <p:spTgt spid="10"/>
                                        </p:tgtEl>
                                        <p:attrNameLst>
                                          <p:attrName>ppt_w</p:attrName>
                                        </p:attrNameLst>
                                      </p:cBhvr>
                                    </p:anim>
                                    <p:anim by="(#ppt_w*0.50)" calcmode="lin" valueType="num">
                                      <p:cBhvr>
                                        <p:cTn id="25" dur="375" decel="50000" autoRev="1" fill="hold">
                                          <p:stCondLst>
                                            <p:cond delay="0"/>
                                          </p:stCondLst>
                                        </p:cTn>
                                        <p:tgtEl>
                                          <p:spTgt spid="10"/>
                                        </p:tgtEl>
                                        <p:attrNameLst>
                                          <p:attrName>ppt_x</p:attrName>
                                        </p:attrNameLst>
                                      </p:cBhvr>
                                    </p:anim>
                                    <p:anim from="(-#ppt_h/2)" to="(#ppt_y)" calcmode="lin" valueType="num">
                                      <p:cBhvr>
                                        <p:cTn id="26" dur="750" fill="hold">
                                          <p:stCondLst>
                                            <p:cond delay="0"/>
                                          </p:stCondLst>
                                        </p:cTn>
                                        <p:tgtEl>
                                          <p:spTgt spid="10"/>
                                        </p:tgtEl>
                                        <p:attrNameLst>
                                          <p:attrName>ppt_y</p:attrName>
                                        </p:attrNameLst>
                                      </p:cBhvr>
                                    </p:anim>
                                    <p:animRot by="21600000">
                                      <p:cBhvr>
                                        <p:cTn id="27" dur="75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Lst>
  </p:timing>
  <p:extLst mod="1">
    <p:ext uri="{E180D4A7-C9FB-4DFB-919C-405C955672EB}">
      <p14:showEvtLst xmlns:p14="http://schemas.microsoft.com/office/powerpoint/2010/main">
        <p14:playEvt time="1"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4" y="184036"/>
            <a:ext cx="2492017"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为什么要进行安全培训</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cxnSp>
        <p:nvCxnSpPr>
          <p:cNvPr id="32" name="MH_Other_1"/>
          <p:cNvCxnSpPr/>
          <p:nvPr>
            <p:custDataLst>
              <p:tags r:id="rId2"/>
            </p:custDataLst>
          </p:nvPr>
        </p:nvCxnSpPr>
        <p:spPr>
          <a:xfrm flipH="1">
            <a:off x="5914009" y="1317604"/>
            <a:ext cx="0" cy="4801111"/>
          </a:xfrm>
          <a:prstGeom prst="line">
            <a:avLst/>
          </a:prstGeom>
          <a:ln w="12700">
            <a:solidFill>
              <a:srgbClr val="C0C0C0"/>
            </a:solidFill>
            <a:prstDash val="sysDash"/>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5314713" y="1463090"/>
            <a:ext cx="1188923" cy="1189662"/>
            <a:chOff x="3820856" y="1419622"/>
            <a:chExt cx="648000" cy="648000"/>
          </a:xfrm>
        </p:grpSpPr>
        <p:sp>
          <p:nvSpPr>
            <p:cNvPr id="34" name="MH_Other_3"/>
            <p:cNvSpPr/>
            <p:nvPr>
              <p:custDataLst>
                <p:tags r:id="rId12"/>
              </p:custDataLst>
            </p:nvPr>
          </p:nvSpPr>
          <p:spPr>
            <a:xfrm>
              <a:off x="3820856" y="1419622"/>
              <a:ext cx="648000" cy="648000"/>
            </a:xfrm>
            <a:prstGeom prst="plaque">
              <a:avLst/>
            </a:pr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sz="2400">
                <a:solidFill>
                  <a:prstClr val="white"/>
                </a:solidFill>
                <a:cs typeface="+mn-ea"/>
                <a:sym typeface="+mn-lt"/>
              </a:endParaRPr>
            </a:p>
          </p:txBody>
        </p:sp>
        <p:sp>
          <p:nvSpPr>
            <p:cNvPr id="35" name="MH_Other_4"/>
            <p:cNvSpPr/>
            <p:nvPr>
              <p:custDataLst>
                <p:tags r:id="rId13"/>
              </p:custDataLst>
            </p:nvPr>
          </p:nvSpPr>
          <p:spPr>
            <a:xfrm>
              <a:off x="3946582" y="1544085"/>
              <a:ext cx="398769" cy="398769"/>
            </a:xfrm>
            <a:prstGeom prst="plaque">
              <a:avLst/>
            </a:prstGeom>
            <a:solidFill>
              <a:srgbClr val="C00000"/>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defTabSz="914400"/>
              <a:r>
                <a:rPr lang="zh-CN" altLang="en-US" sz="1600" dirty="0">
                  <a:solidFill>
                    <a:srgbClr val="F0F8FB"/>
                  </a:solidFill>
                  <a:cs typeface="+mn-ea"/>
                  <a:sym typeface="+mn-lt"/>
                </a:rPr>
                <a:t>原因</a:t>
              </a:r>
              <a:r>
                <a:rPr lang="en-US" altLang="zh-CN" sz="1600" dirty="0">
                  <a:solidFill>
                    <a:srgbClr val="F0F8FB"/>
                  </a:solidFill>
                  <a:cs typeface="+mn-ea"/>
                  <a:sym typeface="+mn-lt"/>
                </a:rPr>
                <a:t>1</a:t>
              </a:r>
            </a:p>
          </p:txBody>
        </p:sp>
      </p:grpSp>
      <p:sp>
        <p:nvSpPr>
          <p:cNvPr id="42" name="MH_Text_1"/>
          <p:cNvSpPr txBox="1">
            <a:spLocks noChangeArrowheads="1"/>
          </p:cNvSpPr>
          <p:nvPr>
            <p:custDataLst>
              <p:tags r:id="rId3"/>
            </p:custDataLst>
          </p:nvPr>
        </p:nvSpPr>
        <p:spPr bwMode="auto">
          <a:xfrm>
            <a:off x="6671047" y="1742188"/>
            <a:ext cx="4059109" cy="6309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defTabSz="914400"/>
            <a:r>
              <a:rPr lang="zh-CN" altLang="en-US" sz="1800" dirty="0">
                <a:solidFill>
                  <a:prstClr val="black">
                    <a:lumMod val="85000"/>
                    <a:lumOff val="15000"/>
                  </a:prstClr>
                </a:solidFill>
                <a:latin typeface="微软雅黑"/>
                <a:cs typeface="+mn-ea"/>
                <a:sym typeface="+mn-lt"/>
              </a:rPr>
              <a:t>对员工进行安全教育是国家法律法规的要求</a:t>
            </a:r>
            <a:endParaRPr lang="en-US" altLang="zh-CN" sz="1800" dirty="0">
              <a:solidFill>
                <a:prstClr val="white">
                  <a:lumMod val="50000"/>
                </a:prstClr>
              </a:solidFill>
              <a:latin typeface="微软雅黑"/>
              <a:cs typeface="+mn-ea"/>
              <a:sym typeface="+mn-lt"/>
            </a:endParaRPr>
          </a:p>
        </p:txBody>
      </p:sp>
      <p:sp>
        <p:nvSpPr>
          <p:cNvPr id="45" name="MH_Other_2"/>
          <p:cNvSpPr/>
          <p:nvPr>
            <p:custDataLst>
              <p:tags r:id="rId4"/>
            </p:custDataLst>
          </p:nvPr>
        </p:nvSpPr>
        <p:spPr>
          <a:xfrm>
            <a:off x="2791080" y="2599062"/>
            <a:ext cx="2638970" cy="2640611"/>
          </a:xfrm>
          <a:prstGeom prst="cub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sz="2400">
              <a:solidFill>
                <a:prstClr val="white"/>
              </a:solidFill>
              <a:cs typeface="+mn-ea"/>
              <a:sym typeface="+mn-lt"/>
            </a:endParaRPr>
          </a:p>
        </p:txBody>
      </p:sp>
      <p:sp>
        <p:nvSpPr>
          <p:cNvPr id="46" name="MH_Title_1"/>
          <p:cNvSpPr/>
          <p:nvPr>
            <p:custDataLst>
              <p:tags r:id="rId5"/>
            </p:custDataLst>
          </p:nvPr>
        </p:nvSpPr>
        <p:spPr>
          <a:xfrm>
            <a:off x="2635058" y="3803682"/>
            <a:ext cx="2104130" cy="2103538"/>
          </a:xfrm>
          <a:prstGeom prst="cube">
            <a:avLst/>
          </a:prstGeom>
          <a:solidFill>
            <a:srgbClr val="C00000"/>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400"/>
            <a:r>
              <a:rPr lang="zh-CN" altLang="en-US" sz="3200" dirty="0">
                <a:solidFill>
                  <a:prstClr val="white"/>
                </a:solidFill>
                <a:cs typeface="+mn-ea"/>
                <a:sym typeface="+mn-lt"/>
              </a:rPr>
              <a:t>安全</a:t>
            </a:r>
            <a:endParaRPr lang="en-US" altLang="zh-CN" sz="3200" dirty="0">
              <a:solidFill>
                <a:prstClr val="white"/>
              </a:solidFill>
              <a:cs typeface="+mn-ea"/>
              <a:sym typeface="+mn-lt"/>
            </a:endParaRPr>
          </a:p>
          <a:p>
            <a:pPr algn="ctr" defTabSz="914400"/>
            <a:r>
              <a:rPr lang="zh-CN" altLang="en-US" sz="3200" dirty="0">
                <a:solidFill>
                  <a:prstClr val="white"/>
                </a:solidFill>
                <a:cs typeface="+mn-ea"/>
                <a:sym typeface="+mn-lt"/>
              </a:rPr>
              <a:t>培训</a:t>
            </a:r>
            <a:endParaRPr lang="en-US" altLang="zh-CN" sz="3200" dirty="0">
              <a:solidFill>
                <a:prstClr val="white"/>
              </a:solidFill>
              <a:cs typeface="+mn-ea"/>
              <a:sym typeface="+mn-lt"/>
            </a:endParaRPr>
          </a:p>
        </p:txBody>
      </p:sp>
      <p:grpSp>
        <p:nvGrpSpPr>
          <p:cNvPr id="47" name="组合 46"/>
          <p:cNvGrpSpPr/>
          <p:nvPr/>
        </p:nvGrpSpPr>
        <p:grpSpPr>
          <a:xfrm>
            <a:off x="5314713" y="3094666"/>
            <a:ext cx="1188923" cy="1189662"/>
            <a:chOff x="3820856" y="1419622"/>
            <a:chExt cx="648000" cy="648000"/>
          </a:xfrm>
        </p:grpSpPr>
        <p:sp>
          <p:nvSpPr>
            <p:cNvPr id="48" name="MH_Other_3"/>
            <p:cNvSpPr/>
            <p:nvPr>
              <p:custDataLst>
                <p:tags r:id="rId10"/>
              </p:custDataLst>
            </p:nvPr>
          </p:nvSpPr>
          <p:spPr>
            <a:xfrm>
              <a:off x="3820856" y="1419622"/>
              <a:ext cx="648000" cy="648000"/>
            </a:xfrm>
            <a:prstGeom prst="plaque">
              <a:avLst/>
            </a:pr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sz="2400">
                <a:solidFill>
                  <a:prstClr val="white"/>
                </a:solidFill>
                <a:cs typeface="+mn-ea"/>
                <a:sym typeface="+mn-lt"/>
              </a:endParaRPr>
            </a:p>
          </p:txBody>
        </p:sp>
        <p:sp>
          <p:nvSpPr>
            <p:cNvPr id="52" name="MH_Other_4"/>
            <p:cNvSpPr/>
            <p:nvPr>
              <p:custDataLst>
                <p:tags r:id="rId11"/>
              </p:custDataLst>
            </p:nvPr>
          </p:nvSpPr>
          <p:spPr>
            <a:xfrm>
              <a:off x="3946582" y="1544085"/>
              <a:ext cx="398769" cy="398769"/>
            </a:xfrm>
            <a:prstGeom prst="plaque">
              <a:avLst/>
            </a:prstGeom>
            <a:solidFill>
              <a:srgbClr val="C00000"/>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defTabSz="914400"/>
              <a:r>
                <a:rPr lang="zh-CN" altLang="en-US" sz="1600" dirty="0">
                  <a:solidFill>
                    <a:srgbClr val="F0F8FB"/>
                  </a:solidFill>
                  <a:cs typeface="+mn-ea"/>
                  <a:sym typeface="+mn-lt"/>
                </a:rPr>
                <a:t>原因</a:t>
              </a:r>
              <a:r>
                <a:rPr lang="en-US" altLang="zh-CN" sz="1600" dirty="0">
                  <a:solidFill>
                    <a:srgbClr val="F0F8FB"/>
                  </a:solidFill>
                  <a:cs typeface="+mn-ea"/>
                  <a:sym typeface="+mn-lt"/>
                </a:rPr>
                <a:t>2</a:t>
              </a:r>
            </a:p>
          </p:txBody>
        </p:sp>
      </p:grpSp>
      <p:grpSp>
        <p:nvGrpSpPr>
          <p:cNvPr id="53" name="组合 52"/>
          <p:cNvGrpSpPr/>
          <p:nvPr/>
        </p:nvGrpSpPr>
        <p:grpSpPr>
          <a:xfrm>
            <a:off x="5314713" y="4726242"/>
            <a:ext cx="1188923" cy="1189662"/>
            <a:chOff x="3820856" y="1419622"/>
            <a:chExt cx="648000" cy="648000"/>
          </a:xfrm>
        </p:grpSpPr>
        <p:sp>
          <p:nvSpPr>
            <p:cNvPr id="54" name="MH_Other_3"/>
            <p:cNvSpPr/>
            <p:nvPr>
              <p:custDataLst>
                <p:tags r:id="rId8"/>
              </p:custDataLst>
            </p:nvPr>
          </p:nvSpPr>
          <p:spPr>
            <a:xfrm>
              <a:off x="3820856" y="1419622"/>
              <a:ext cx="648000" cy="648000"/>
            </a:xfrm>
            <a:prstGeom prst="plaque">
              <a:avLst/>
            </a:pr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sz="2400">
                <a:solidFill>
                  <a:prstClr val="white"/>
                </a:solidFill>
                <a:cs typeface="+mn-ea"/>
                <a:sym typeface="+mn-lt"/>
              </a:endParaRPr>
            </a:p>
          </p:txBody>
        </p:sp>
        <p:sp>
          <p:nvSpPr>
            <p:cNvPr id="55" name="MH_Other_4"/>
            <p:cNvSpPr/>
            <p:nvPr>
              <p:custDataLst>
                <p:tags r:id="rId9"/>
              </p:custDataLst>
            </p:nvPr>
          </p:nvSpPr>
          <p:spPr>
            <a:xfrm>
              <a:off x="3946582" y="1544085"/>
              <a:ext cx="398769" cy="398769"/>
            </a:xfrm>
            <a:prstGeom prst="plaque">
              <a:avLst/>
            </a:prstGeom>
            <a:solidFill>
              <a:srgbClr val="C00000"/>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defTabSz="914400"/>
              <a:r>
                <a:rPr lang="zh-CN" altLang="en-US" sz="1600" dirty="0">
                  <a:solidFill>
                    <a:srgbClr val="F0F8FB"/>
                  </a:solidFill>
                  <a:cs typeface="+mn-ea"/>
                  <a:sym typeface="+mn-lt"/>
                </a:rPr>
                <a:t>原因</a:t>
              </a:r>
              <a:r>
                <a:rPr lang="en-US" altLang="zh-CN" sz="1600" dirty="0">
                  <a:solidFill>
                    <a:srgbClr val="F0F8FB"/>
                  </a:solidFill>
                  <a:cs typeface="+mn-ea"/>
                  <a:sym typeface="+mn-lt"/>
                </a:rPr>
                <a:t>3</a:t>
              </a:r>
            </a:p>
          </p:txBody>
        </p:sp>
      </p:grpSp>
      <p:sp>
        <p:nvSpPr>
          <p:cNvPr id="56" name="MH_Text_1"/>
          <p:cNvSpPr txBox="1">
            <a:spLocks noChangeArrowheads="1"/>
          </p:cNvSpPr>
          <p:nvPr>
            <p:custDataLst>
              <p:tags r:id="rId6"/>
            </p:custDataLst>
          </p:nvPr>
        </p:nvSpPr>
        <p:spPr bwMode="auto">
          <a:xfrm>
            <a:off x="6671047" y="3323165"/>
            <a:ext cx="4059109" cy="6309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defTabSz="914400"/>
            <a:r>
              <a:rPr lang="zh-CN" altLang="en-US" sz="1800" dirty="0">
                <a:solidFill>
                  <a:prstClr val="black">
                    <a:lumMod val="85000"/>
                    <a:lumOff val="15000"/>
                  </a:prstClr>
                </a:solidFill>
                <a:latin typeface="微软雅黑"/>
                <a:cs typeface="+mn-ea"/>
                <a:sym typeface="+mn-lt"/>
              </a:rPr>
              <a:t>对员工进行安全教育是企业生存发展的需求</a:t>
            </a:r>
            <a:endParaRPr lang="en-US" altLang="zh-CN" sz="1800" dirty="0">
              <a:solidFill>
                <a:prstClr val="white">
                  <a:lumMod val="50000"/>
                </a:prstClr>
              </a:solidFill>
              <a:latin typeface="微软雅黑"/>
              <a:cs typeface="+mn-ea"/>
              <a:sym typeface="+mn-lt"/>
            </a:endParaRPr>
          </a:p>
        </p:txBody>
      </p:sp>
      <p:sp>
        <p:nvSpPr>
          <p:cNvPr id="57" name="MH_Text_1"/>
          <p:cNvSpPr txBox="1">
            <a:spLocks noChangeArrowheads="1"/>
          </p:cNvSpPr>
          <p:nvPr>
            <p:custDataLst>
              <p:tags r:id="rId7"/>
            </p:custDataLst>
          </p:nvPr>
        </p:nvSpPr>
        <p:spPr bwMode="auto">
          <a:xfrm>
            <a:off x="6671047" y="5005617"/>
            <a:ext cx="4059109" cy="6309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defTabSz="914400"/>
            <a:r>
              <a:rPr lang="zh-CN" altLang="en-US" sz="1800" dirty="0">
                <a:solidFill>
                  <a:prstClr val="black">
                    <a:lumMod val="85000"/>
                    <a:lumOff val="15000"/>
                  </a:prstClr>
                </a:solidFill>
                <a:latin typeface="微软雅黑"/>
                <a:cs typeface="+mn-ea"/>
                <a:sym typeface="+mn-lt"/>
              </a:rPr>
              <a:t>对员工进行安全教育是员工自我保护的需要</a:t>
            </a:r>
            <a:endParaRPr lang="en-US" altLang="zh-CN" sz="1800" dirty="0">
              <a:solidFill>
                <a:prstClr val="white">
                  <a:lumMod val="50000"/>
                </a:prstClr>
              </a:solidFill>
              <a:latin typeface="微软雅黑"/>
              <a:cs typeface="+mn-ea"/>
              <a:sym typeface="+mn-lt"/>
            </a:endParaRPr>
          </a:p>
        </p:txBody>
      </p:sp>
      <p:pic>
        <p:nvPicPr>
          <p:cNvPr id="4" name="图片 3">
            <a:extLst>
              <a:ext uri="{FF2B5EF4-FFF2-40B4-BE49-F238E27FC236}">
                <a16:creationId xmlns:a16="http://schemas.microsoft.com/office/drawing/2014/main" xmlns="" id="{37232B58-920A-4637-8372-9E342D64295E}"/>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05878" y="3201411"/>
            <a:ext cx="2029179" cy="3661503"/>
          </a:xfrm>
          <a:prstGeom prst="rect">
            <a:avLst/>
          </a:prstGeom>
        </p:spPr>
      </p:pic>
    </p:spTree>
    <p:custDataLst>
      <p:tags r:id="rId1"/>
    </p:custDataLst>
    <p:extLst>
      <p:ext uri="{BB962C8B-B14F-4D97-AF65-F5344CB8AC3E}">
        <p14:creationId xmlns:p14="http://schemas.microsoft.com/office/powerpoint/2010/main" val="442652094"/>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2" fill="hold" grpId="0" nodeType="afterEffect" p14:presetBounceEnd="30000">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14:bounceEnd="30000">
                                          <p:cBhvr additive="base">
                                            <p:cTn id="11" dur="1000" fill="hold"/>
                                            <p:tgtEl>
                                              <p:spTgt spid="45"/>
                                            </p:tgtEl>
                                            <p:attrNameLst>
                                              <p:attrName>ppt_x</p:attrName>
                                            </p:attrNameLst>
                                          </p:cBhvr>
                                          <p:tavLst>
                                            <p:tav tm="0">
                                              <p:val>
                                                <p:strVal val="1+#ppt_w/2"/>
                                              </p:val>
                                            </p:tav>
                                            <p:tav tm="100000">
                                              <p:val>
                                                <p:strVal val="#ppt_x"/>
                                              </p:val>
                                            </p:tav>
                                          </p:tavLst>
                                        </p:anim>
                                        <p:anim calcmode="lin" valueType="num" p14:bounceEnd="30000">
                                          <p:cBhvr additive="base">
                                            <p:cTn id="12" dur="10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30000">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14:bounceEnd="30000">
                                          <p:cBhvr additive="base">
                                            <p:cTn id="15" dur="1000" fill="hold"/>
                                            <p:tgtEl>
                                              <p:spTgt spid="46"/>
                                            </p:tgtEl>
                                            <p:attrNameLst>
                                              <p:attrName>ppt_x</p:attrName>
                                            </p:attrNameLst>
                                          </p:cBhvr>
                                          <p:tavLst>
                                            <p:tav tm="0">
                                              <p:val>
                                                <p:strVal val="1+#ppt_w/2"/>
                                              </p:val>
                                            </p:tav>
                                            <p:tav tm="100000">
                                              <p:val>
                                                <p:strVal val="#ppt_x"/>
                                              </p:val>
                                            </p:tav>
                                          </p:tavLst>
                                        </p:anim>
                                        <p:anim calcmode="lin" valueType="num" p14:bounceEnd="30000">
                                          <p:cBhvr additive="base">
                                            <p:cTn id="16" dur="1000" fill="hold"/>
                                            <p:tgtEl>
                                              <p:spTgt spid="4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8" presetClass="emph" presetSubtype="0" repeatCount="2000" fill="hold" grpId="1" nodeType="afterEffect">
                                      <p:stCondLst>
                                        <p:cond delay="0"/>
                                      </p:stCondLst>
                                      <p:childTnLst>
                                        <p:animRot by="21600000">
                                          <p:cBhvr>
                                            <p:cTn id="19" dur="2000" fill="hold"/>
                                            <p:tgtEl>
                                              <p:spTgt spid="46"/>
                                            </p:tgtEl>
                                            <p:attrNameLst>
                                              <p:attrName>r</p:attrName>
                                            </p:attrNameLst>
                                          </p:cBhvr>
                                        </p:animRot>
                                      </p:childTnLst>
                                    </p:cTn>
                                  </p:par>
                                  <p:par>
                                    <p:cTn id="20" presetID="16" presetClass="entr" presetSubtype="21" fill="hold" nodeType="withEffect">
                                      <p:stCondLst>
                                        <p:cond delay="100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1000"/>
                                            <p:tgtEl>
                                              <p:spTgt spid="32"/>
                                            </p:tgtEl>
                                          </p:cBhvr>
                                        </p:animEffect>
                                      </p:childTnLst>
                                    </p:cTn>
                                  </p:par>
                                  <p:par>
                                    <p:cTn id="23" presetID="10" presetClass="entr" presetSubtype="0" fill="hold" nodeType="withEffect">
                                      <p:stCondLst>
                                        <p:cond delay="100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childTnLst>
                                    </p:cTn>
                                  </p:par>
                                  <p:par>
                                    <p:cTn id="26" presetID="42" presetClass="path" presetSubtype="0" accel="50000" decel="50000" autoRev="1" fill="hold" nodeType="withEffect">
                                      <p:stCondLst>
                                        <p:cond delay="0"/>
                                      </p:stCondLst>
                                      <p:childTnLst>
                                        <p:animMotion origin="layout" path="M 1.38889E-6 1.72733E-7 L -0.2132 0.23103 " pathEditMode="relative" rAng="0" ptsTypes="AA">
                                          <p:cBhvr>
                                            <p:cTn id="27" dur="1000" fill="hold"/>
                                            <p:tgtEl>
                                              <p:spTgt spid="33"/>
                                            </p:tgtEl>
                                            <p:attrNameLst>
                                              <p:attrName>ppt_x</p:attrName>
                                              <p:attrName>ppt_y</p:attrName>
                                            </p:attrNameLst>
                                          </p:cBhvr>
                                          <p:rCtr x="-10660" y="11536"/>
                                        </p:animMotion>
                                      </p:childTnLst>
                                    </p:cTn>
                                  </p:par>
                                  <p:par>
                                    <p:cTn id="28" presetID="6" presetClass="emph" presetSubtype="0" autoRev="1" fill="hold" nodeType="withEffect">
                                      <p:stCondLst>
                                        <p:cond delay="2000"/>
                                      </p:stCondLst>
                                      <p:childTnLst>
                                        <p:animScale>
                                          <p:cBhvr>
                                            <p:cTn id="29" dur="500" fill="hold"/>
                                            <p:tgtEl>
                                              <p:spTgt spid="33"/>
                                            </p:tgtEl>
                                          </p:cBhvr>
                                          <p:by x="120000" y="120000"/>
                                        </p:animScale>
                                      </p:childTnLst>
                                    </p:cTn>
                                  </p:par>
                                </p:childTnLst>
                              </p:cTn>
                            </p:par>
                            <p:par>
                              <p:cTn id="30" fill="hold">
                                <p:stCondLst>
                                  <p:cond delay="5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42"/>
                                            </p:tgtEl>
                                            <p:attrNameLst>
                                              <p:attrName>style.visibility</p:attrName>
                                            </p:attrNameLst>
                                          </p:cBhvr>
                                          <p:to>
                                            <p:strVal val="visible"/>
                                          </p:to>
                                        </p:set>
                                        <p:anim calcmode="lin" valueType="num">
                                          <p:cBhvr>
                                            <p:cTn id="33"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34" dur="250" fill="hold"/>
                                            <p:tgtEl>
                                              <p:spTgt spid="42"/>
                                            </p:tgtEl>
                                            <p:attrNameLst>
                                              <p:attrName>ppt_y</p:attrName>
                                            </p:attrNameLst>
                                          </p:cBhvr>
                                          <p:tavLst>
                                            <p:tav tm="0">
                                              <p:val>
                                                <p:strVal val="#ppt_y"/>
                                              </p:val>
                                            </p:tav>
                                            <p:tav tm="100000">
                                              <p:val>
                                                <p:strVal val="#ppt_y"/>
                                              </p:val>
                                            </p:tav>
                                          </p:tavLst>
                                        </p:anim>
                                        <p:anim calcmode="lin" valueType="num">
                                          <p:cBhvr>
                                            <p:cTn id="35"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6"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7" dur="250" tmFilter="0,0; .5, 1; 1, 1"/>
                                            <p:tgtEl>
                                              <p:spTgt spid="42"/>
                                            </p:tgtEl>
                                          </p:cBhvr>
                                        </p:animEffect>
                                      </p:childTnLst>
                                    </p:cTn>
                                  </p:par>
                                  <p:par>
                                    <p:cTn id="38" presetID="10" presetClass="entr" presetSubtype="0" fill="hold" nodeType="withEffect">
                                      <p:stCondLst>
                                        <p:cond delay="100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childTnLst>
                                    </p:cTn>
                                  </p:par>
                                  <p:par>
                                    <p:cTn id="41" presetID="42" presetClass="path" presetSubtype="0" accel="50000" decel="50000" autoRev="1" fill="hold" nodeType="withEffect">
                                      <p:stCondLst>
                                        <p:cond delay="0"/>
                                      </p:stCondLst>
                                      <p:childTnLst>
                                        <p:animMotion origin="layout" path="M 1.38889E-6 1.72733E-7 L -0.2132 0.23103 " pathEditMode="relative" rAng="0" ptsTypes="AA">
                                          <p:cBhvr>
                                            <p:cTn id="42" dur="1000" fill="hold"/>
                                            <p:tgtEl>
                                              <p:spTgt spid="47"/>
                                            </p:tgtEl>
                                            <p:attrNameLst>
                                              <p:attrName>ppt_x</p:attrName>
                                              <p:attrName>ppt_y</p:attrName>
                                            </p:attrNameLst>
                                          </p:cBhvr>
                                          <p:rCtr x="-10660" y="11536"/>
                                        </p:animMotion>
                                      </p:childTnLst>
                                    </p:cTn>
                                  </p:par>
                                  <p:par>
                                    <p:cTn id="43" presetID="6" presetClass="emph" presetSubtype="0" autoRev="1" fill="hold" nodeType="withEffect">
                                      <p:stCondLst>
                                        <p:cond delay="2000"/>
                                      </p:stCondLst>
                                      <p:childTnLst>
                                        <p:animScale>
                                          <p:cBhvr>
                                            <p:cTn id="44" dur="500" fill="hold"/>
                                            <p:tgtEl>
                                              <p:spTgt spid="47"/>
                                            </p:tgtEl>
                                          </p:cBhvr>
                                          <p:by x="120000" y="120000"/>
                                        </p:animScale>
                                      </p:childTnLst>
                                    </p:cTn>
                                  </p:par>
                                  <p:par>
                                    <p:cTn id="45" presetID="10" presetClass="entr" presetSubtype="0" fill="hold" nodeType="withEffect">
                                      <p:stCondLst>
                                        <p:cond delay="100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childTnLst>
                                    </p:cTn>
                                  </p:par>
                                  <p:par>
                                    <p:cTn id="48" presetID="42" presetClass="path" presetSubtype="0" accel="50000" decel="50000" autoRev="1" fill="hold" nodeType="withEffect">
                                      <p:stCondLst>
                                        <p:cond delay="0"/>
                                      </p:stCondLst>
                                      <p:childTnLst>
                                        <p:animMotion origin="layout" path="M 1.38889E-6 1.72733E-7 L -0.2132 0.23103 " pathEditMode="relative" rAng="0" ptsTypes="AA">
                                          <p:cBhvr>
                                            <p:cTn id="49" dur="1000" fill="hold"/>
                                            <p:tgtEl>
                                              <p:spTgt spid="53"/>
                                            </p:tgtEl>
                                            <p:attrNameLst>
                                              <p:attrName>ppt_x</p:attrName>
                                              <p:attrName>ppt_y</p:attrName>
                                            </p:attrNameLst>
                                          </p:cBhvr>
                                          <p:rCtr x="-10660" y="11536"/>
                                        </p:animMotion>
                                      </p:childTnLst>
                                    </p:cTn>
                                  </p:par>
                                  <p:par>
                                    <p:cTn id="50" presetID="6" presetClass="emph" presetSubtype="0" autoRev="1" fill="hold" nodeType="withEffect">
                                      <p:stCondLst>
                                        <p:cond delay="2000"/>
                                      </p:stCondLst>
                                      <p:childTnLst>
                                        <p:animScale>
                                          <p:cBhvr>
                                            <p:cTn id="51" dur="500" fill="hold"/>
                                            <p:tgtEl>
                                              <p:spTgt spid="53"/>
                                            </p:tgtEl>
                                          </p:cBhvr>
                                          <p:by x="120000" y="120000"/>
                                        </p:animScale>
                                      </p:childTnLst>
                                    </p:cTn>
                                  </p:par>
                                </p:childTnLst>
                              </p:cTn>
                            </p:par>
                            <p:par>
                              <p:cTn id="52" fill="hold">
                                <p:stCondLst>
                                  <p:cond delay="85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56"/>
                                            </p:tgtEl>
                                            <p:attrNameLst>
                                              <p:attrName>style.visibility</p:attrName>
                                            </p:attrNameLst>
                                          </p:cBhvr>
                                          <p:to>
                                            <p:strVal val="visible"/>
                                          </p:to>
                                        </p:set>
                                        <p:anim calcmode="lin" valueType="num">
                                          <p:cBhvr>
                                            <p:cTn id="55" dur="25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56" dur="250" fill="hold"/>
                                            <p:tgtEl>
                                              <p:spTgt spid="56"/>
                                            </p:tgtEl>
                                            <p:attrNameLst>
                                              <p:attrName>ppt_y</p:attrName>
                                            </p:attrNameLst>
                                          </p:cBhvr>
                                          <p:tavLst>
                                            <p:tav tm="0">
                                              <p:val>
                                                <p:strVal val="#ppt_y"/>
                                              </p:val>
                                            </p:tav>
                                            <p:tav tm="100000">
                                              <p:val>
                                                <p:strVal val="#ppt_y"/>
                                              </p:val>
                                            </p:tav>
                                          </p:tavLst>
                                        </p:anim>
                                        <p:anim calcmode="lin" valueType="num">
                                          <p:cBhvr>
                                            <p:cTn id="57" dur="25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58" dur="25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59" dur="250" tmFilter="0,0; .5, 1; 1, 1"/>
                                            <p:tgtEl>
                                              <p:spTgt spid="56"/>
                                            </p:tgtEl>
                                          </p:cBhvr>
                                        </p:animEffect>
                                      </p:childTnLst>
                                    </p:cTn>
                                  </p:par>
                                </p:childTnLst>
                              </p:cTn>
                            </p:par>
                            <p:par>
                              <p:cTn id="60" fill="hold">
                                <p:stCondLst>
                                  <p:cond delay="92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57"/>
                                            </p:tgtEl>
                                            <p:attrNameLst>
                                              <p:attrName>style.visibility</p:attrName>
                                            </p:attrNameLst>
                                          </p:cBhvr>
                                          <p:to>
                                            <p:strVal val="visible"/>
                                          </p:to>
                                        </p:set>
                                        <p:anim calcmode="lin" valueType="num">
                                          <p:cBhvr>
                                            <p:cTn id="63" dur="25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57"/>
                                            </p:tgtEl>
                                            <p:attrNameLst>
                                              <p:attrName>ppt_y</p:attrName>
                                            </p:attrNameLst>
                                          </p:cBhvr>
                                          <p:tavLst>
                                            <p:tav tm="0">
                                              <p:val>
                                                <p:strVal val="#ppt_y"/>
                                              </p:val>
                                            </p:tav>
                                            <p:tav tm="100000">
                                              <p:val>
                                                <p:strVal val="#ppt_y"/>
                                              </p:val>
                                            </p:tav>
                                          </p:tavLst>
                                        </p:anim>
                                        <p:anim calcmode="lin" valueType="num">
                                          <p:cBhvr>
                                            <p:cTn id="65" dur="25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animBg="1"/>
          <p:bldP spid="46" grpId="0" animBg="1"/>
          <p:bldP spid="46" grpId="1" animBg="1"/>
          <p:bldP spid="56" grpId="0"/>
          <p:bldP spid="5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1000" fill="hold"/>
                                            <p:tgtEl>
                                              <p:spTgt spid="45"/>
                                            </p:tgtEl>
                                            <p:attrNameLst>
                                              <p:attrName>ppt_x</p:attrName>
                                            </p:attrNameLst>
                                          </p:cBhvr>
                                          <p:tavLst>
                                            <p:tav tm="0">
                                              <p:val>
                                                <p:strVal val="1+#ppt_w/2"/>
                                              </p:val>
                                            </p:tav>
                                            <p:tav tm="100000">
                                              <p:val>
                                                <p:strVal val="#ppt_x"/>
                                              </p:val>
                                            </p:tav>
                                          </p:tavLst>
                                        </p:anim>
                                        <p:anim calcmode="lin" valueType="num">
                                          <p:cBhvr additive="base">
                                            <p:cTn id="12" dur="10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1000" fill="hold"/>
                                            <p:tgtEl>
                                              <p:spTgt spid="46"/>
                                            </p:tgtEl>
                                            <p:attrNameLst>
                                              <p:attrName>ppt_x</p:attrName>
                                            </p:attrNameLst>
                                          </p:cBhvr>
                                          <p:tavLst>
                                            <p:tav tm="0">
                                              <p:val>
                                                <p:strVal val="1+#ppt_w/2"/>
                                              </p:val>
                                            </p:tav>
                                            <p:tav tm="100000">
                                              <p:val>
                                                <p:strVal val="#ppt_x"/>
                                              </p:val>
                                            </p:tav>
                                          </p:tavLst>
                                        </p:anim>
                                        <p:anim calcmode="lin" valueType="num">
                                          <p:cBhvr additive="base">
                                            <p:cTn id="16" dur="1000" fill="hold"/>
                                            <p:tgtEl>
                                              <p:spTgt spid="4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8" presetClass="emph" presetSubtype="0" repeatCount="2000" fill="hold" grpId="1" nodeType="afterEffect">
                                      <p:stCondLst>
                                        <p:cond delay="0"/>
                                      </p:stCondLst>
                                      <p:childTnLst>
                                        <p:animRot by="21600000">
                                          <p:cBhvr>
                                            <p:cTn id="19" dur="2000" fill="hold"/>
                                            <p:tgtEl>
                                              <p:spTgt spid="46"/>
                                            </p:tgtEl>
                                            <p:attrNameLst>
                                              <p:attrName>r</p:attrName>
                                            </p:attrNameLst>
                                          </p:cBhvr>
                                        </p:animRot>
                                      </p:childTnLst>
                                    </p:cTn>
                                  </p:par>
                                  <p:par>
                                    <p:cTn id="20" presetID="16" presetClass="entr" presetSubtype="21" fill="hold" nodeType="withEffect">
                                      <p:stCondLst>
                                        <p:cond delay="100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1000"/>
                                            <p:tgtEl>
                                              <p:spTgt spid="32"/>
                                            </p:tgtEl>
                                          </p:cBhvr>
                                        </p:animEffect>
                                      </p:childTnLst>
                                    </p:cTn>
                                  </p:par>
                                  <p:par>
                                    <p:cTn id="23" presetID="10" presetClass="entr" presetSubtype="0" fill="hold" nodeType="withEffect">
                                      <p:stCondLst>
                                        <p:cond delay="100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childTnLst>
                                    </p:cTn>
                                  </p:par>
                                  <p:par>
                                    <p:cTn id="26" presetID="42" presetClass="path" presetSubtype="0" accel="50000" decel="50000" autoRev="1" fill="hold" nodeType="withEffect">
                                      <p:stCondLst>
                                        <p:cond delay="0"/>
                                      </p:stCondLst>
                                      <p:childTnLst>
                                        <p:animMotion origin="layout" path="M 1.38889E-6 1.72733E-7 L -0.2132 0.23103 " pathEditMode="relative" rAng="0" ptsTypes="AA">
                                          <p:cBhvr>
                                            <p:cTn id="27" dur="1000" fill="hold"/>
                                            <p:tgtEl>
                                              <p:spTgt spid="33"/>
                                            </p:tgtEl>
                                            <p:attrNameLst>
                                              <p:attrName>ppt_x</p:attrName>
                                              <p:attrName>ppt_y</p:attrName>
                                            </p:attrNameLst>
                                          </p:cBhvr>
                                          <p:rCtr x="-10660" y="11536"/>
                                        </p:animMotion>
                                      </p:childTnLst>
                                    </p:cTn>
                                  </p:par>
                                  <p:par>
                                    <p:cTn id="28" presetID="6" presetClass="emph" presetSubtype="0" autoRev="1" fill="hold" nodeType="withEffect">
                                      <p:stCondLst>
                                        <p:cond delay="2000"/>
                                      </p:stCondLst>
                                      <p:childTnLst>
                                        <p:animScale>
                                          <p:cBhvr>
                                            <p:cTn id="29" dur="500" fill="hold"/>
                                            <p:tgtEl>
                                              <p:spTgt spid="33"/>
                                            </p:tgtEl>
                                          </p:cBhvr>
                                          <p:by x="120000" y="120000"/>
                                        </p:animScale>
                                      </p:childTnLst>
                                    </p:cTn>
                                  </p:par>
                                </p:childTnLst>
                              </p:cTn>
                            </p:par>
                            <p:par>
                              <p:cTn id="30" fill="hold">
                                <p:stCondLst>
                                  <p:cond delay="5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42"/>
                                            </p:tgtEl>
                                            <p:attrNameLst>
                                              <p:attrName>style.visibility</p:attrName>
                                            </p:attrNameLst>
                                          </p:cBhvr>
                                          <p:to>
                                            <p:strVal val="visible"/>
                                          </p:to>
                                        </p:set>
                                        <p:anim calcmode="lin" valueType="num">
                                          <p:cBhvr>
                                            <p:cTn id="33"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34" dur="250" fill="hold"/>
                                            <p:tgtEl>
                                              <p:spTgt spid="42"/>
                                            </p:tgtEl>
                                            <p:attrNameLst>
                                              <p:attrName>ppt_y</p:attrName>
                                            </p:attrNameLst>
                                          </p:cBhvr>
                                          <p:tavLst>
                                            <p:tav tm="0">
                                              <p:val>
                                                <p:strVal val="#ppt_y"/>
                                              </p:val>
                                            </p:tav>
                                            <p:tav tm="100000">
                                              <p:val>
                                                <p:strVal val="#ppt_y"/>
                                              </p:val>
                                            </p:tav>
                                          </p:tavLst>
                                        </p:anim>
                                        <p:anim calcmode="lin" valueType="num">
                                          <p:cBhvr>
                                            <p:cTn id="35"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6"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7" dur="250" tmFilter="0,0; .5, 1; 1, 1"/>
                                            <p:tgtEl>
                                              <p:spTgt spid="42"/>
                                            </p:tgtEl>
                                          </p:cBhvr>
                                        </p:animEffect>
                                      </p:childTnLst>
                                    </p:cTn>
                                  </p:par>
                                  <p:par>
                                    <p:cTn id="38" presetID="10" presetClass="entr" presetSubtype="0" fill="hold" nodeType="withEffect">
                                      <p:stCondLst>
                                        <p:cond delay="100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childTnLst>
                                    </p:cTn>
                                  </p:par>
                                  <p:par>
                                    <p:cTn id="41" presetID="42" presetClass="path" presetSubtype="0" accel="50000" decel="50000" autoRev="1" fill="hold" nodeType="withEffect">
                                      <p:stCondLst>
                                        <p:cond delay="0"/>
                                      </p:stCondLst>
                                      <p:childTnLst>
                                        <p:animMotion origin="layout" path="M 1.38889E-6 1.72733E-7 L -0.2132 0.23103 " pathEditMode="relative" rAng="0" ptsTypes="AA">
                                          <p:cBhvr>
                                            <p:cTn id="42" dur="1000" fill="hold"/>
                                            <p:tgtEl>
                                              <p:spTgt spid="47"/>
                                            </p:tgtEl>
                                            <p:attrNameLst>
                                              <p:attrName>ppt_x</p:attrName>
                                              <p:attrName>ppt_y</p:attrName>
                                            </p:attrNameLst>
                                          </p:cBhvr>
                                          <p:rCtr x="-10660" y="11536"/>
                                        </p:animMotion>
                                      </p:childTnLst>
                                    </p:cTn>
                                  </p:par>
                                  <p:par>
                                    <p:cTn id="43" presetID="6" presetClass="emph" presetSubtype="0" autoRev="1" fill="hold" nodeType="withEffect">
                                      <p:stCondLst>
                                        <p:cond delay="2000"/>
                                      </p:stCondLst>
                                      <p:childTnLst>
                                        <p:animScale>
                                          <p:cBhvr>
                                            <p:cTn id="44" dur="500" fill="hold"/>
                                            <p:tgtEl>
                                              <p:spTgt spid="47"/>
                                            </p:tgtEl>
                                          </p:cBhvr>
                                          <p:by x="120000" y="120000"/>
                                        </p:animScale>
                                      </p:childTnLst>
                                    </p:cTn>
                                  </p:par>
                                  <p:par>
                                    <p:cTn id="45" presetID="10" presetClass="entr" presetSubtype="0" fill="hold" nodeType="withEffect">
                                      <p:stCondLst>
                                        <p:cond delay="100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childTnLst>
                                    </p:cTn>
                                  </p:par>
                                  <p:par>
                                    <p:cTn id="48" presetID="42" presetClass="path" presetSubtype="0" accel="50000" decel="50000" autoRev="1" fill="hold" nodeType="withEffect">
                                      <p:stCondLst>
                                        <p:cond delay="0"/>
                                      </p:stCondLst>
                                      <p:childTnLst>
                                        <p:animMotion origin="layout" path="M 1.38889E-6 1.72733E-7 L -0.2132 0.23103 " pathEditMode="relative" rAng="0" ptsTypes="AA">
                                          <p:cBhvr>
                                            <p:cTn id="49" dur="1000" fill="hold"/>
                                            <p:tgtEl>
                                              <p:spTgt spid="53"/>
                                            </p:tgtEl>
                                            <p:attrNameLst>
                                              <p:attrName>ppt_x</p:attrName>
                                              <p:attrName>ppt_y</p:attrName>
                                            </p:attrNameLst>
                                          </p:cBhvr>
                                          <p:rCtr x="-10660" y="11536"/>
                                        </p:animMotion>
                                      </p:childTnLst>
                                    </p:cTn>
                                  </p:par>
                                  <p:par>
                                    <p:cTn id="50" presetID="6" presetClass="emph" presetSubtype="0" autoRev="1" fill="hold" nodeType="withEffect">
                                      <p:stCondLst>
                                        <p:cond delay="2000"/>
                                      </p:stCondLst>
                                      <p:childTnLst>
                                        <p:animScale>
                                          <p:cBhvr>
                                            <p:cTn id="51" dur="500" fill="hold"/>
                                            <p:tgtEl>
                                              <p:spTgt spid="53"/>
                                            </p:tgtEl>
                                          </p:cBhvr>
                                          <p:by x="120000" y="120000"/>
                                        </p:animScale>
                                      </p:childTnLst>
                                    </p:cTn>
                                  </p:par>
                                </p:childTnLst>
                              </p:cTn>
                            </p:par>
                            <p:par>
                              <p:cTn id="52" fill="hold">
                                <p:stCondLst>
                                  <p:cond delay="85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56"/>
                                            </p:tgtEl>
                                            <p:attrNameLst>
                                              <p:attrName>style.visibility</p:attrName>
                                            </p:attrNameLst>
                                          </p:cBhvr>
                                          <p:to>
                                            <p:strVal val="visible"/>
                                          </p:to>
                                        </p:set>
                                        <p:anim calcmode="lin" valueType="num">
                                          <p:cBhvr>
                                            <p:cTn id="55" dur="25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56" dur="250" fill="hold"/>
                                            <p:tgtEl>
                                              <p:spTgt spid="56"/>
                                            </p:tgtEl>
                                            <p:attrNameLst>
                                              <p:attrName>ppt_y</p:attrName>
                                            </p:attrNameLst>
                                          </p:cBhvr>
                                          <p:tavLst>
                                            <p:tav tm="0">
                                              <p:val>
                                                <p:strVal val="#ppt_y"/>
                                              </p:val>
                                            </p:tav>
                                            <p:tav tm="100000">
                                              <p:val>
                                                <p:strVal val="#ppt_y"/>
                                              </p:val>
                                            </p:tav>
                                          </p:tavLst>
                                        </p:anim>
                                        <p:anim calcmode="lin" valueType="num">
                                          <p:cBhvr>
                                            <p:cTn id="57" dur="25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58" dur="25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59" dur="250" tmFilter="0,0; .5, 1; 1, 1"/>
                                            <p:tgtEl>
                                              <p:spTgt spid="56"/>
                                            </p:tgtEl>
                                          </p:cBhvr>
                                        </p:animEffect>
                                      </p:childTnLst>
                                    </p:cTn>
                                  </p:par>
                                </p:childTnLst>
                              </p:cTn>
                            </p:par>
                            <p:par>
                              <p:cTn id="60" fill="hold">
                                <p:stCondLst>
                                  <p:cond delay="92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57"/>
                                            </p:tgtEl>
                                            <p:attrNameLst>
                                              <p:attrName>style.visibility</p:attrName>
                                            </p:attrNameLst>
                                          </p:cBhvr>
                                          <p:to>
                                            <p:strVal val="visible"/>
                                          </p:to>
                                        </p:set>
                                        <p:anim calcmode="lin" valueType="num">
                                          <p:cBhvr>
                                            <p:cTn id="63" dur="25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57"/>
                                            </p:tgtEl>
                                            <p:attrNameLst>
                                              <p:attrName>ppt_y</p:attrName>
                                            </p:attrNameLst>
                                          </p:cBhvr>
                                          <p:tavLst>
                                            <p:tav tm="0">
                                              <p:val>
                                                <p:strVal val="#ppt_y"/>
                                              </p:val>
                                            </p:tav>
                                            <p:tav tm="100000">
                                              <p:val>
                                                <p:strVal val="#ppt_y"/>
                                              </p:val>
                                            </p:tav>
                                          </p:tavLst>
                                        </p:anim>
                                        <p:anim calcmode="lin" valueType="num">
                                          <p:cBhvr>
                                            <p:cTn id="65" dur="25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animBg="1"/>
          <p:bldP spid="46" grpId="0" animBg="1"/>
          <p:bldP spid="46" grpId="1" animBg="1"/>
          <p:bldP spid="56" grpId="0"/>
          <p:bldP spid="5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4" y="184036"/>
            <a:ext cx="2492017"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为什么要进行安全培训</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21" name="组合 20"/>
          <p:cNvGrpSpPr/>
          <p:nvPr/>
        </p:nvGrpSpPr>
        <p:grpSpPr>
          <a:xfrm>
            <a:off x="3768380" y="1289947"/>
            <a:ext cx="5062063" cy="915431"/>
            <a:chOff x="2013773" y="2804100"/>
            <a:chExt cx="3479325" cy="684000"/>
          </a:xfrm>
        </p:grpSpPr>
        <p:sp>
          <p:nvSpPr>
            <p:cNvPr id="22" name="圆角矩形 21"/>
            <p:cNvSpPr/>
            <p:nvPr/>
          </p:nvSpPr>
          <p:spPr>
            <a:xfrm flipV="1">
              <a:off x="2013773" y="2804100"/>
              <a:ext cx="3479325"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3" name="TextBox 15"/>
            <p:cNvSpPr txBox="1"/>
            <p:nvPr/>
          </p:nvSpPr>
          <p:spPr>
            <a:xfrm>
              <a:off x="2598219" y="2950582"/>
              <a:ext cx="2310433" cy="391035"/>
            </a:xfrm>
            <a:prstGeom prst="homePlate">
              <a:avLst/>
            </a:prstGeom>
            <a:noFill/>
          </p:spPr>
          <p:txBody>
            <a:bodyPr wrap="square" rtlCol="0">
              <a:spAutoFit/>
            </a:bodyPr>
            <a:lstStyle/>
            <a:p>
              <a:pPr defTabSz="914400"/>
              <a:r>
                <a:rPr lang="zh-CN" altLang="en-US" sz="2800" b="1" dirty="0">
                  <a:solidFill>
                    <a:srgbClr val="C00000"/>
                  </a:solidFill>
                  <a:cs typeface="+mn-ea"/>
                  <a:sym typeface="+mn-lt"/>
                </a:rPr>
                <a:t>安全生产有关法规</a:t>
              </a:r>
            </a:p>
          </p:txBody>
        </p:sp>
      </p:grpSp>
      <p:sp>
        <p:nvSpPr>
          <p:cNvPr id="2" name="TextBox 1"/>
          <p:cNvSpPr txBox="1"/>
          <p:nvPr/>
        </p:nvSpPr>
        <p:spPr>
          <a:xfrm>
            <a:off x="4401233" y="3213721"/>
            <a:ext cx="3261158" cy="400203"/>
          </a:xfrm>
          <a:prstGeom prst="rect">
            <a:avLst/>
          </a:prstGeom>
          <a:noFill/>
        </p:spPr>
        <p:txBody>
          <a:bodyPr wrap="none" rtlCol="0">
            <a:spAutoFit/>
          </a:bodyPr>
          <a:lstStyle/>
          <a:p>
            <a:pPr defTabSz="914400"/>
            <a:r>
              <a:rPr lang="en-US" altLang="zh-CN" sz="2000" b="1" dirty="0">
                <a:solidFill>
                  <a:srgbClr val="C00000"/>
                </a:solidFill>
                <a:cs typeface="+mn-ea"/>
                <a:sym typeface="+mn-lt"/>
              </a:rPr>
              <a:t>《</a:t>
            </a:r>
            <a:r>
              <a:rPr lang="zh-CN" altLang="en-US" sz="2000" b="1" dirty="0">
                <a:solidFill>
                  <a:srgbClr val="C00000"/>
                </a:solidFill>
                <a:cs typeface="+mn-ea"/>
                <a:sym typeface="+mn-lt"/>
              </a:rPr>
              <a:t>中华人民共和国劳动法</a:t>
            </a:r>
            <a:r>
              <a:rPr lang="en-US" altLang="zh-CN" sz="2000" b="1" dirty="0">
                <a:solidFill>
                  <a:srgbClr val="C00000"/>
                </a:solidFill>
                <a:cs typeface="+mn-ea"/>
                <a:sym typeface="+mn-lt"/>
              </a:rPr>
              <a:t>》</a:t>
            </a:r>
            <a:endParaRPr lang="zh-CN" altLang="en-US" sz="2000" b="1" dirty="0">
              <a:solidFill>
                <a:srgbClr val="C00000"/>
              </a:solidFill>
              <a:cs typeface="+mn-ea"/>
              <a:sym typeface="+mn-lt"/>
            </a:endParaRPr>
          </a:p>
        </p:txBody>
      </p:sp>
      <p:sp>
        <p:nvSpPr>
          <p:cNvPr id="3" name="TextBox 2"/>
          <p:cNvSpPr txBox="1"/>
          <p:nvPr/>
        </p:nvSpPr>
        <p:spPr>
          <a:xfrm>
            <a:off x="4583631" y="3856386"/>
            <a:ext cx="6406211" cy="1477670"/>
          </a:xfrm>
          <a:prstGeom prst="rect">
            <a:avLst/>
          </a:prstGeom>
          <a:noFill/>
        </p:spPr>
        <p:txBody>
          <a:bodyPr wrap="square" rtlCol="0">
            <a:spAutoFit/>
          </a:bodyPr>
          <a:lstStyle/>
          <a:p>
            <a:pPr defTabSz="914400">
              <a:lnSpc>
                <a:spcPts val="2700"/>
              </a:lnSpc>
            </a:pPr>
            <a:r>
              <a:rPr lang="en-US" altLang="zh-CN" sz="1800" spc="300" dirty="0">
                <a:solidFill>
                  <a:prstClr val="black"/>
                </a:solidFill>
                <a:cs typeface="+mn-ea"/>
                <a:sym typeface="+mn-lt"/>
              </a:rPr>
              <a:t>1995</a:t>
            </a:r>
            <a:r>
              <a:rPr lang="zh-CN" altLang="en-US" sz="1800" spc="300" dirty="0">
                <a:solidFill>
                  <a:prstClr val="black"/>
                </a:solidFill>
                <a:cs typeface="+mn-ea"/>
                <a:sym typeface="+mn-lt"/>
              </a:rPr>
              <a:t>年</a:t>
            </a:r>
            <a:r>
              <a:rPr lang="en-US" altLang="zh-CN" sz="1800" spc="300" dirty="0">
                <a:solidFill>
                  <a:prstClr val="black"/>
                </a:solidFill>
                <a:cs typeface="+mn-ea"/>
                <a:sym typeface="+mn-lt"/>
              </a:rPr>
              <a:t>1</a:t>
            </a:r>
            <a:r>
              <a:rPr lang="zh-CN" altLang="en-US" sz="1800" spc="300" dirty="0">
                <a:solidFill>
                  <a:prstClr val="black"/>
                </a:solidFill>
                <a:cs typeface="+mn-ea"/>
                <a:sym typeface="+mn-lt"/>
              </a:rPr>
              <a:t>月</a:t>
            </a:r>
            <a:r>
              <a:rPr lang="en-US" altLang="zh-CN" sz="1800" spc="300" dirty="0">
                <a:solidFill>
                  <a:prstClr val="black"/>
                </a:solidFill>
                <a:cs typeface="+mn-ea"/>
                <a:sym typeface="+mn-lt"/>
              </a:rPr>
              <a:t>1</a:t>
            </a:r>
            <a:r>
              <a:rPr lang="zh-CN" altLang="en-US" sz="1800" spc="300" dirty="0">
                <a:solidFill>
                  <a:prstClr val="black"/>
                </a:solidFill>
                <a:cs typeface="+mn-ea"/>
                <a:sym typeface="+mn-lt"/>
              </a:rPr>
              <a:t>日施行，目的保障为了保护劳动者的合法权益，调整劳动关系，建立和维护适应社会主义市场经济的劳动制度，促进经济发展和社会进步，明确了从业人员享有的劳动权利和应履行的劳动义务</a:t>
            </a:r>
          </a:p>
        </p:txBody>
      </p:sp>
      <p:pic>
        <p:nvPicPr>
          <p:cNvPr id="5" name="图片 4">
            <a:extLst>
              <a:ext uri="{FF2B5EF4-FFF2-40B4-BE49-F238E27FC236}">
                <a16:creationId xmlns:a16="http://schemas.microsoft.com/office/drawing/2014/main" xmlns="" id="{EF87847C-A010-4B3E-9909-5D61DBAFDBC8}"/>
              </a:ext>
            </a:extLst>
          </p:cNvPr>
          <p:cNvPicPr>
            <a:picLocks noChangeAspect="1"/>
          </p:cNvPicPr>
          <p:nvPr/>
        </p:nvPicPr>
        <p:blipFill>
          <a:blip r:embed="rId4"/>
          <a:stretch>
            <a:fillRect/>
          </a:stretch>
        </p:blipFill>
        <p:spPr>
          <a:xfrm>
            <a:off x="1268347" y="2565500"/>
            <a:ext cx="2500033" cy="3159284"/>
          </a:xfrm>
          <a:prstGeom prst="rect">
            <a:avLst/>
          </a:prstGeom>
        </p:spPr>
      </p:pic>
      <p:sp>
        <p:nvSpPr>
          <p:cNvPr id="13" name="TextBox 12"/>
          <p:cNvSpPr txBox="1"/>
          <p:nvPr/>
        </p:nvSpPr>
        <p:spPr>
          <a:xfrm>
            <a:off x="2086683" y="6719516"/>
            <a:ext cx="1223658" cy="123140"/>
          </a:xfrm>
          <a:prstGeom prst="rect">
            <a:avLst/>
          </a:prstGeom>
          <a:noFill/>
        </p:spPr>
        <p:txBody>
          <a:bodyPr wrap="square" rtlCol="0">
            <a:spAutoFit/>
          </a:bodyPr>
          <a:lstStyle/>
          <a:p>
            <a:pPr defTabSz="914400">
              <a:lnSpc>
                <a:spcPct val="200000"/>
              </a:lnSpc>
              <a:defRPr/>
            </a:pPr>
            <a:r>
              <a:rPr lang="en-US" altLang="zh-CN" sz="100" kern="0" dirty="0" smtClean="0">
                <a:solidFill>
                  <a:prstClr val="white"/>
                </a:solidFill>
              </a:rPr>
              <a:t>PPT</a:t>
            </a:r>
            <a:r>
              <a:rPr lang="zh-CN" altLang="en-US" sz="100" kern="0" dirty="0" smtClean="0">
                <a:solidFill>
                  <a:prstClr val="white"/>
                </a:solidFill>
              </a:rPr>
              <a:t>下载 </a:t>
            </a:r>
            <a:r>
              <a:rPr lang="en-US" altLang="zh-CN" sz="100" kern="0" dirty="0" smtClean="0">
                <a:solidFill>
                  <a:prstClr val="white"/>
                </a:solidFill>
              </a:rPr>
              <a:t>http://www.1ppt.com/xiazai/</a:t>
            </a:r>
          </a:p>
        </p:txBody>
      </p:sp>
    </p:spTree>
    <p:custDataLst>
      <p:tags r:id="rId1"/>
    </p:custDataLst>
    <p:extLst>
      <p:ext uri="{BB962C8B-B14F-4D97-AF65-F5344CB8AC3E}">
        <p14:creationId xmlns:p14="http://schemas.microsoft.com/office/powerpoint/2010/main" val="1184271549"/>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37"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175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4" y="184036"/>
            <a:ext cx="2492017"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为什么要进行安全培训</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21" name="组合 20"/>
          <p:cNvGrpSpPr/>
          <p:nvPr/>
        </p:nvGrpSpPr>
        <p:grpSpPr>
          <a:xfrm>
            <a:off x="3768380" y="1289947"/>
            <a:ext cx="4990083" cy="915431"/>
            <a:chOff x="2013773" y="2804100"/>
            <a:chExt cx="3479325" cy="684000"/>
          </a:xfrm>
        </p:grpSpPr>
        <p:sp>
          <p:nvSpPr>
            <p:cNvPr id="22" name="圆角矩形 21"/>
            <p:cNvSpPr/>
            <p:nvPr/>
          </p:nvSpPr>
          <p:spPr>
            <a:xfrm flipV="1">
              <a:off x="2013773" y="2804100"/>
              <a:ext cx="3479325"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3" name="TextBox 15"/>
            <p:cNvSpPr txBox="1"/>
            <p:nvPr/>
          </p:nvSpPr>
          <p:spPr>
            <a:xfrm>
              <a:off x="2598219" y="2950582"/>
              <a:ext cx="2310433" cy="391035"/>
            </a:xfrm>
            <a:prstGeom prst="homePlate">
              <a:avLst/>
            </a:prstGeom>
            <a:noFill/>
          </p:spPr>
          <p:txBody>
            <a:bodyPr wrap="square" rtlCol="0">
              <a:spAutoFit/>
            </a:bodyPr>
            <a:lstStyle/>
            <a:p>
              <a:pPr defTabSz="914400"/>
              <a:r>
                <a:rPr lang="zh-CN" altLang="en-US" sz="2800" b="1" dirty="0">
                  <a:solidFill>
                    <a:srgbClr val="C00000"/>
                  </a:solidFill>
                  <a:cs typeface="+mn-ea"/>
                  <a:sym typeface="+mn-lt"/>
                </a:rPr>
                <a:t>安全生产有关法规</a:t>
              </a:r>
            </a:p>
          </p:txBody>
        </p:sp>
      </p:grpSp>
      <p:sp>
        <p:nvSpPr>
          <p:cNvPr id="2" name="TextBox 1"/>
          <p:cNvSpPr txBox="1"/>
          <p:nvPr/>
        </p:nvSpPr>
        <p:spPr>
          <a:xfrm>
            <a:off x="4401234" y="3213721"/>
            <a:ext cx="3773919" cy="400203"/>
          </a:xfrm>
          <a:prstGeom prst="rect">
            <a:avLst/>
          </a:prstGeom>
          <a:noFill/>
        </p:spPr>
        <p:txBody>
          <a:bodyPr wrap="none" rtlCol="0">
            <a:spAutoFit/>
          </a:bodyPr>
          <a:lstStyle/>
          <a:p>
            <a:pPr defTabSz="914400"/>
            <a:r>
              <a:rPr lang="en-US" altLang="zh-CN" sz="2000" b="1" dirty="0">
                <a:solidFill>
                  <a:srgbClr val="C00000"/>
                </a:solidFill>
                <a:cs typeface="+mn-ea"/>
                <a:sym typeface="+mn-lt"/>
              </a:rPr>
              <a:t>《</a:t>
            </a:r>
            <a:r>
              <a:rPr lang="zh-CN" altLang="en-US" sz="2000" b="1" dirty="0">
                <a:solidFill>
                  <a:srgbClr val="C00000"/>
                </a:solidFill>
                <a:cs typeface="+mn-ea"/>
                <a:sym typeface="+mn-lt"/>
              </a:rPr>
              <a:t>中华人民共和国安全生产法</a:t>
            </a:r>
            <a:r>
              <a:rPr lang="en-US" altLang="zh-CN" sz="2000" b="1" dirty="0">
                <a:solidFill>
                  <a:srgbClr val="C00000"/>
                </a:solidFill>
                <a:cs typeface="+mn-ea"/>
                <a:sym typeface="+mn-lt"/>
              </a:rPr>
              <a:t>》</a:t>
            </a:r>
            <a:endParaRPr lang="zh-CN" altLang="en-US" sz="2000" b="1" dirty="0">
              <a:solidFill>
                <a:srgbClr val="C00000"/>
              </a:solidFill>
              <a:cs typeface="+mn-ea"/>
              <a:sym typeface="+mn-lt"/>
            </a:endParaRPr>
          </a:p>
        </p:txBody>
      </p:sp>
      <p:sp>
        <p:nvSpPr>
          <p:cNvPr id="3" name="TextBox 2"/>
          <p:cNvSpPr txBox="1"/>
          <p:nvPr/>
        </p:nvSpPr>
        <p:spPr>
          <a:xfrm>
            <a:off x="4583631" y="3856385"/>
            <a:ext cx="6406211" cy="1477670"/>
          </a:xfrm>
          <a:prstGeom prst="rect">
            <a:avLst/>
          </a:prstGeom>
          <a:noFill/>
        </p:spPr>
        <p:txBody>
          <a:bodyPr wrap="square" rtlCol="0">
            <a:spAutoFit/>
          </a:bodyPr>
          <a:lstStyle/>
          <a:p>
            <a:pPr defTabSz="914400">
              <a:lnSpc>
                <a:spcPts val="2700"/>
              </a:lnSpc>
            </a:pPr>
            <a:r>
              <a:rPr lang="en-US" altLang="zh-CN" sz="1800" spc="300" dirty="0">
                <a:solidFill>
                  <a:prstClr val="black"/>
                </a:solidFill>
                <a:cs typeface="+mn-ea"/>
                <a:sym typeface="+mn-lt"/>
              </a:rPr>
              <a:t>2002</a:t>
            </a:r>
            <a:r>
              <a:rPr lang="zh-CN" altLang="en-US" sz="1800" spc="300" dirty="0">
                <a:solidFill>
                  <a:prstClr val="black"/>
                </a:solidFill>
                <a:cs typeface="+mn-ea"/>
                <a:sym typeface="+mn-lt"/>
              </a:rPr>
              <a:t>年</a:t>
            </a:r>
            <a:r>
              <a:rPr lang="en-US" altLang="zh-CN" sz="1800" spc="300" dirty="0">
                <a:solidFill>
                  <a:prstClr val="black"/>
                </a:solidFill>
                <a:cs typeface="+mn-ea"/>
                <a:sym typeface="+mn-lt"/>
              </a:rPr>
              <a:t>11</a:t>
            </a:r>
            <a:r>
              <a:rPr lang="zh-CN" altLang="en-US" sz="1800" spc="300" dirty="0">
                <a:solidFill>
                  <a:prstClr val="black"/>
                </a:solidFill>
                <a:cs typeface="+mn-ea"/>
                <a:sym typeface="+mn-lt"/>
              </a:rPr>
              <a:t>月</a:t>
            </a:r>
            <a:r>
              <a:rPr lang="en-US" altLang="zh-CN" sz="1800" spc="300" dirty="0">
                <a:solidFill>
                  <a:prstClr val="black"/>
                </a:solidFill>
                <a:cs typeface="+mn-ea"/>
                <a:sym typeface="+mn-lt"/>
              </a:rPr>
              <a:t>1</a:t>
            </a:r>
            <a:r>
              <a:rPr lang="zh-CN" altLang="en-US" sz="1800" spc="300" dirty="0">
                <a:solidFill>
                  <a:prstClr val="black"/>
                </a:solidFill>
                <a:cs typeface="+mn-ea"/>
                <a:sym typeface="+mn-lt"/>
              </a:rPr>
              <a:t>日施行，目的是为了加强安全生产监督管理，防止和减少生产安全事故，保障人民群众生命和财产安全，促进经济发展，明确了安全责任制并规定了从业人员的权利和义务。</a:t>
            </a:r>
          </a:p>
        </p:txBody>
      </p:sp>
      <p:pic>
        <p:nvPicPr>
          <p:cNvPr id="12" name="图片 11">
            <a:extLst>
              <a:ext uri="{FF2B5EF4-FFF2-40B4-BE49-F238E27FC236}">
                <a16:creationId xmlns:a16="http://schemas.microsoft.com/office/drawing/2014/main" xmlns="" id="{D792A928-8993-4E9F-84BD-A5C8F313FD60}"/>
              </a:ext>
            </a:extLst>
          </p:cNvPr>
          <p:cNvPicPr>
            <a:picLocks noChangeAspect="1"/>
          </p:cNvPicPr>
          <p:nvPr/>
        </p:nvPicPr>
        <p:blipFill>
          <a:blip r:embed="rId4"/>
          <a:stretch>
            <a:fillRect/>
          </a:stretch>
        </p:blipFill>
        <p:spPr>
          <a:xfrm>
            <a:off x="1268347" y="2565500"/>
            <a:ext cx="2500033" cy="3159284"/>
          </a:xfrm>
          <a:prstGeom prst="rect">
            <a:avLst/>
          </a:prstGeom>
        </p:spPr>
      </p:pic>
    </p:spTree>
    <p:custDataLst>
      <p:tags r:id="rId1"/>
    </p:custDataLst>
    <p:extLst>
      <p:ext uri="{BB962C8B-B14F-4D97-AF65-F5344CB8AC3E}">
        <p14:creationId xmlns:p14="http://schemas.microsoft.com/office/powerpoint/2010/main" val="3656828726"/>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16" presetClass="entr" presetSubtype="37"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175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4" y="184036"/>
            <a:ext cx="2492017"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为什么要进行安全培训</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21" name="组合 20"/>
          <p:cNvGrpSpPr/>
          <p:nvPr/>
        </p:nvGrpSpPr>
        <p:grpSpPr>
          <a:xfrm>
            <a:off x="3768380" y="1289947"/>
            <a:ext cx="4653655" cy="915431"/>
            <a:chOff x="2013773" y="2804100"/>
            <a:chExt cx="3479325" cy="684000"/>
          </a:xfrm>
        </p:grpSpPr>
        <p:sp>
          <p:nvSpPr>
            <p:cNvPr id="22" name="圆角矩形 21"/>
            <p:cNvSpPr/>
            <p:nvPr/>
          </p:nvSpPr>
          <p:spPr>
            <a:xfrm flipV="1">
              <a:off x="2013773" y="2804100"/>
              <a:ext cx="3479325"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3" name="TextBox 15"/>
            <p:cNvSpPr txBox="1"/>
            <p:nvPr/>
          </p:nvSpPr>
          <p:spPr>
            <a:xfrm>
              <a:off x="2598219" y="2950582"/>
              <a:ext cx="2310433" cy="391035"/>
            </a:xfrm>
            <a:prstGeom prst="rect">
              <a:avLst/>
            </a:prstGeom>
            <a:noFill/>
          </p:spPr>
          <p:txBody>
            <a:bodyPr wrap="square" rtlCol="0">
              <a:spAutoFit/>
            </a:bodyPr>
            <a:lstStyle/>
            <a:p>
              <a:pPr defTabSz="914400"/>
              <a:r>
                <a:rPr lang="zh-CN" altLang="en-US" sz="2800" b="1" dirty="0">
                  <a:solidFill>
                    <a:srgbClr val="C00000"/>
                  </a:solidFill>
                  <a:cs typeface="+mn-ea"/>
                  <a:sym typeface="+mn-lt"/>
                </a:rPr>
                <a:t>安全生产有关法规</a:t>
              </a:r>
            </a:p>
          </p:txBody>
        </p:sp>
      </p:grpSp>
      <p:sp>
        <p:nvSpPr>
          <p:cNvPr id="2" name="TextBox 1"/>
          <p:cNvSpPr txBox="1"/>
          <p:nvPr/>
        </p:nvSpPr>
        <p:spPr>
          <a:xfrm>
            <a:off x="4401233" y="3213721"/>
            <a:ext cx="3261158" cy="400203"/>
          </a:xfrm>
          <a:prstGeom prst="rect">
            <a:avLst/>
          </a:prstGeom>
          <a:noFill/>
        </p:spPr>
        <p:txBody>
          <a:bodyPr wrap="none" rtlCol="0">
            <a:spAutoFit/>
          </a:bodyPr>
          <a:lstStyle/>
          <a:p>
            <a:pPr defTabSz="914400"/>
            <a:r>
              <a:rPr lang="en-US" altLang="zh-CN" sz="2000" b="1" dirty="0">
                <a:solidFill>
                  <a:srgbClr val="C00000"/>
                </a:solidFill>
                <a:cs typeface="+mn-ea"/>
                <a:sym typeface="+mn-lt"/>
              </a:rPr>
              <a:t>《</a:t>
            </a:r>
            <a:r>
              <a:rPr lang="zh-CN" altLang="en-US" sz="2000" b="1" dirty="0">
                <a:solidFill>
                  <a:srgbClr val="C00000"/>
                </a:solidFill>
                <a:cs typeface="+mn-ea"/>
                <a:sym typeface="+mn-lt"/>
              </a:rPr>
              <a:t>中华人民共和国消防法</a:t>
            </a:r>
            <a:r>
              <a:rPr lang="en-US" altLang="zh-CN" sz="2000" b="1" dirty="0">
                <a:solidFill>
                  <a:srgbClr val="C00000"/>
                </a:solidFill>
                <a:cs typeface="+mn-ea"/>
                <a:sym typeface="+mn-lt"/>
              </a:rPr>
              <a:t>》</a:t>
            </a:r>
            <a:endParaRPr lang="zh-CN" altLang="en-US" sz="2000" b="1" dirty="0">
              <a:solidFill>
                <a:srgbClr val="C00000"/>
              </a:solidFill>
              <a:cs typeface="+mn-ea"/>
              <a:sym typeface="+mn-lt"/>
            </a:endParaRPr>
          </a:p>
        </p:txBody>
      </p:sp>
      <p:sp>
        <p:nvSpPr>
          <p:cNvPr id="3" name="TextBox 2"/>
          <p:cNvSpPr txBox="1"/>
          <p:nvPr/>
        </p:nvSpPr>
        <p:spPr>
          <a:xfrm>
            <a:off x="4583631" y="3856386"/>
            <a:ext cx="6406211" cy="1823998"/>
          </a:xfrm>
          <a:prstGeom prst="rect">
            <a:avLst/>
          </a:prstGeom>
          <a:noFill/>
        </p:spPr>
        <p:txBody>
          <a:bodyPr wrap="square" rtlCol="0">
            <a:spAutoFit/>
          </a:bodyPr>
          <a:lstStyle/>
          <a:p>
            <a:pPr defTabSz="914400">
              <a:lnSpc>
                <a:spcPts val="2700"/>
              </a:lnSpc>
            </a:pPr>
            <a:r>
              <a:rPr lang="en-US" altLang="zh-CN" sz="1800" spc="300" dirty="0">
                <a:solidFill>
                  <a:prstClr val="black"/>
                </a:solidFill>
                <a:cs typeface="+mn-ea"/>
                <a:sym typeface="+mn-lt"/>
              </a:rPr>
              <a:t>1998</a:t>
            </a:r>
            <a:r>
              <a:rPr lang="zh-CN" altLang="en-US" sz="1800" spc="300" dirty="0">
                <a:solidFill>
                  <a:prstClr val="black"/>
                </a:solidFill>
                <a:cs typeface="+mn-ea"/>
                <a:sym typeface="+mn-lt"/>
              </a:rPr>
              <a:t>年</a:t>
            </a:r>
            <a:r>
              <a:rPr lang="en-US" altLang="zh-CN" sz="1800" spc="300" dirty="0">
                <a:solidFill>
                  <a:prstClr val="black"/>
                </a:solidFill>
                <a:cs typeface="+mn-ea"/>
                <a:sym typeface="+mn-lt"/>
              </a:rPr>
              <a:t>9</a:t>
            </a:r>
            <a:r>
              <a:rPr lang="zh-CN" altLang="en-US" sz="1800" spc="300" dirty="0">
                <a:solidFill>
                  <a:prstClr val="black"/>
                </a:solidFill>
                <a:cs typeface="+mn-ea"/>
                <a:sym typeface="+mn-lt"/>
              </a:rPr>
              <a:t>月</a:t>
            </a:r>
            <a:r>
              <a:rPr lang="en-US" altLang="zh-CN" sz="1800" spc="300" dirty="0">
                <a:solidFill>
                  <a:prstClr val="black"/>
                </a:solidFill>
                <a:cs typeface="+mn-ea"/>
                <a:sym typeface="+mn-lt"/>
              </a:rPr>
              <a:t>1</a:t>
            </a:r>
            <a:r>
              <a:rPr lang="zh-CN" altLang="en-US" sz="1800" spc="300" dirty="0">
                <a:solidFill>
                  <a:prstClr val="black"/>
                </a:solidFill>
                <a:cs typeface="+mn-ea"/>
                <a:sym typeface="+mn-lt"/>
              </a:rPr>
              <a:t>日施行，目的为了预防火灾和减少火灾危害，保护公民人身、公共财产和公民财产的安全，维护公共安全，保障社会主义现代化建设的顺利进行，明确规定了任何单位、成年公民都有参加有组织的灭火工作的义务</a:t>
            </a:r>
          </a:p>
        </p:txBody>
      </p:sp>
      <p:pic>
        <p:nvPicPr>
          <p:cNvPr id="12" name="图片 11">
            <a:extLst>
              <a:ext uri="{FF2B5EF4-FFF2-40B4-BE49-F238E27FC236}">
                <a16:creationId xmlns:a16="http://schemas.microsoft.com/office/drawing/2014/main" xmlns="" id="{FC845532-514A-4012-8BD6-42BF3F3E3797}"/>
              </a:ext>
            </a:extLst>
          </p:cNvPr>
          <p:cNvPicPr>
            <a:picLocks noChangeAspect="1"/>
          </p:cNvPicPr>
          <p:nvPr/>
        </p:nvPicPr>
        <p:blipFill>
          <a:blip r:embed="rId4"/>
          <a:stretch>
            <a:fillRect/>
          </a:stretch>
        </p:blipFill>
        <p:spPr>
          <a:xfrm>
            <a:off x="1268347" y="2565500"/>
            <a:ext cx="2500033" cy="3159284"/>
          </a:xfrm>
          <a:prstGeom prst="rect">
            <a:avLst/>
          </a:prstGeom>
        </p:spPr>
      </p:pic>
    </p:spTree>
    <p:custDataLst>
      <p:tags r:id="rId1"/>
    </p:custDataLst>
    <p:extLst>
      <p:ext uri="{BB962C8B-B14F-4D97-AF65-F5344CB8AC3E}">
        <p14:creationId xmlns:p14="http://schemas.microsoft.com/office/powerpoint/2010/main" val="280068066"/>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16" presetClass="entr" presetSubtype="37"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175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4" y="184036"/>
            <a:ext cx="2492017"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为什么要进行安全培训</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21" name="组合 20"/>
          <p:cNvGrpSpPr/>
          <p:nvPr/>
        </p:nvGrpSpPr>
        <p:grpSpPr>
          <a:xfrm>
            <a:off x="3768380" y="1289947"/>
            <a:ext cx="4653655" cy="915431"/>
            <a:chOff x="2013773" y="2804100"/>
            <a:chExt cx="3479325" cy="684000"/>
          </a:xfrm>
        </p:grpSpPr>
        <p:sp>
          <p:nvSpPr>
            <p:cNvPr id="22" name="圆角矩形 21"/>
            <p:cNvSpPr/>
            <p:nvPr/>
          </p:nvSpPr>
          <p:spPr>
            <a:xfrm flipV="1">
              <a:off x="2013773" y="2804100"/>
              <a:ext cx="3479325"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3" name="TextBox 15"/>
            <p:cNvSpPr txBox="1"/>
            <p:nvPr/>
          </p:nvSpPr>
          <p:spPr>
            <a:xfrm>
              <a:off x="2598219" y="2950582"/>
              <a:ext cx="2310433" cy="391035"/>
            </a:xfrm>
            <a:prstGeom prst="rect">
              <a:avLst/>
            </a:prstGeom>
            <a:noFill/>
          </p:spPr>
          <p:txBody>
            <a:bodyPr wrap="square" rtlCol="0">
              <a:spAutoFit/>
            </a:bodyPr>
            <a:lstStyle/>
            <a:p>
              <a:pPr defTabSz="914400"/>
              <a:r>
                <a:rPr lang="zh-CN" altLang="en-US" sz="2800" b="1" dirty="0">
                  <a:solidFill>
                    <a:srgbClr val="C00000"/>
                  </a:solidFill>
                  <a:cs typeface="+mn-ea"/>
                  <a:sym typeface="+mn-lt"/>
                </a:rPr>
                <a:t>安全生产有关法规</a:t>
              </a:r>
            </a:p>
          </p:txBody>
        </p:sp>
      </p:grpSp>
      <p:sp>
        <p:nvSpPr>
          <p:cNvPr id="2" name="TextBox 1"/>
          <p:cNvSpPr txBox="1"/>
          <p:nvPr/>
        </p:nvSpPr>
        <p:spPr>
          <a:xfrm>
            <a:off x="4401234" y="3213721"/>
            <a:ext cx="3773919" cy="400203"/>
          </a:xfrm>
          <a:prstGeom prst="rect">
            <a:avLst/>
          </a:prstGeom>
          <a:noFill/>
        </p:spPr>
        <p:txBody>
          <a:bodyPr wrap="none" rtlCol="0">
            <a:spAutoFit/>
          </a:bodyPr>
          <a:lstStyle/>
          <a:p>
            <a:pPr defTabSz="914400"/>
            <a:r>
              <a:rPr lang="en-US" altLang="zh-CN" sz="2000" b="1" dirty="0">
                <a:solidFill>
                  <a:srgbClr val="C00000"/>
                </a:solidFill>
                <a:cs typeface="+mn-ea"/>
                <a:sym typeface="+mn-lt"/>
              </a:rPr>
              <a:t>《</a:t>
            </a:r>
            <a:r>
              <a:rPr lang="zh-CN" altLang="en-US" sz="2000" b="1" dirty="0">
                <a:solidFill>
                  <a:srgbClr val="C00000"/>
                </a:solidFill>
                <a:cs typeface="+mn-ea"/>
                <a:sym typeface="+mn-lt"/>
              </a:rPr>
              <a:t>中华人民共和国安全生产法</a:t>
            </a:r>
            <a:r>
              <a:rPr lang="en-US" altLang="zh-CN" sz="2000" b="1" dirty="0">
                <a:solidFill>
                  <a:srgbClr val="C00000"/>
                </a:solidFill>
                <a:cs typeface="+mn-ea"/>
                <a:sym typeface="+mn-lt"/>
              </a:rPr>
              <a:t>》</a:t>
            </a:r>
            <a:endParaRPr lang="zh-CN" altLang="en-US" sz="2000" b="1" dirty="0">
              <a:solidFill>
                <a:srgbClr val="C00000"/>
              </a:solidFill>
              <a:cs typeface="+mn-ea"/>
              <a:sym typeface="+mn-lt"/>
            </a:endParaRPr>
          </a:p>
        </p:txBody>
      </p:sp>
      <p:sp>
        <p:nvSpPr>
          <p:cNvPr id="3" name="TextBox 2"/>
          <p:cNvSpPr txBox="1"/>
          <p:nvPr/>
        </p:nvSpPr>
        <p:spPr>
          <a:xfrm>
            <a:off x="4583631" y="3856385"/>
            <a:ext cx="6406211" cy="1477670"/>
          </a:xfrm>
          <a:prstGeom prst="rect">
            <a:avLst/>
          </a:prstGeom>
          <a:noFill/>
        </p:spPr>
        <p:txBody>
          <a:bodyPr wrap="square" rtlCol="0">
            <a:spAutoFit/>
          </a:bodyPr>
          <a:lstStyle/>
          <a:p>
            <a:pPr defTabSz="914400">
              <a:lnSpc>
                <a:spcPts val="2700"/>
              </a:lnSpc>
            </a:pPr>
            <a:r>
              <a:rPr lang="zh-CN" altLang="en-US" sz="1800" spc="300" dirty="0">
                <a:solidFill>
                  <a:prstClr val="black"/>
                </a:solidFill>
                <a:cs typeface="+mn-ea"/>
                <a:sym typeface="+mn-lt"/>
              </a:rPr>
              <a:t> </a:t>
            </a:r>
            <a:r>
              <a:rPr lang="en-US" altLang="zh-CN" sz="1800" spc="300" dirty="0">
                <a:solidFill>
                  <a:prstClr val="black"/>
                </a:solidFill>
                <a:cs typeface="+mn-ea"/>
                <a:sym typeface="+mn-lt"/>
              </a:rPr>
              <a:t>2002</a:t>
            </a:r>
            <a:r>
              <a:rPr lang="zh-CN" altLang="en-US" sz="1800" spc="300" dirty="0">
                <a:solidFill>
                  <a:prstClr val="black"/>
                </a:solidFill>
                <a:cs typeface="+mn-ea"/>
                <a:sym typeface="+mn-lt"/>
              </a:rPr>
              <a:t>年</a:t>
            </a:r>
            <a:r>
              <a:rPr lang="en-US" altLang="zh-CN" sz="1800" spc="300" dirty="0">
                <a:solidFill>
                  <a:prstClr val="black"/>
                </a:solidFill>
                <a:cs typeface="+mn-ea"/>
                <a:sym typeface="+mn-lt"/>
              </a:rPr>
              <a:t>11</a:t>
            </a:r>
            <a:r>
              <a:rPr lang="zh-CN" altLang="en-US" sz="1800" spc="300" dirty="0">
                <a:solidFill>
                  <a:prstClr val="black"/>
                </a:solidFill>
                <a:cs typeface="+mn-ea"/>
                <a:sym typeface="+mn-lt"/>
              </a:rPr>
              <a:t>月</a:t>
            </a:r>
            <a:r>
              <a:rPr lang="en-US" altLang="zh-CN" sz="1800" spc="300" dirty="0">
                <a:solidFill>
                  <a:prstClr val="black"/>
                </a:solidFill>
                <a:cs typeface="+mn-ea"/>
                <a:sym typeface="+mn-lt"/>
              </a:rPr>
              <a:t>1</a:t>
            </a:r>
            <a:r>
              <a:rPr lang="zh-CN" altLang="en-US" sz="1800" spc="300" dirty="0">
                <a:solidFill>
                  <a:prstClr val="black"/>
                </a:solidFill>
                <a:cs typeface="+mn-ea"/>
                <a:sym typeface="+mn-lt"/>
              </a:rPr>
              <a:t>日施行，目的是为了加强安全生产监督管理，防止和减少生产安全事故，保障人民群众生命和财产安全，促进经济发展，明确了安全责任制并规定了从业人员的权利和义务。</a:t>
            </a:r>
          </a:p>
        </p:txBody>
      </p:sp>
      <p:pic>
        <p:nvPicPr>
          <p:cNvPr id="13" name="图片 12">
            <a:extLst>
              <a:ext uri="{FF2B5EF4-FFF2-40B4-BE49-F238E27FC236}">
                <a16:creationId xmlns:a16="http://schemas.microsoft.com/office/drawing/2014/main" xmlns="" id="{8D99FF9B-85C1-4C1E-87F1-1CE6E3E34AEB}"/>
              </a:ext>
            </a:extLst>
          </p:cNvPr>
          <p:cNvPicPr>
            <a:picLocks noChangeAspect="1"/>
          </p:cNvPicPr>
          <p:nvPr/>
        </p:nvPicPr>
        <p:blipFill>
          <a:blip r:embed="rId4"/>
          <a:stretch>
            <a:fillRect/>
          </a:stretch>
        </p:blipFill>
        <p:spPr>
          <a:xfrm>
            <a:off x="1268347" y="2565500"/>
            <a:ext cx="2500033" cy="3159284"/>
          </a:xfrm>
          <a:prstGeom prst="rect">
            <a:avLst/>
          </a:prstGeom>
        </p:spPr>
      </p:pic>
    </p:spTree>
    <p:custDataLst>
      <p:tags r:id="rId1"/>
    </p:custDataLst>
    <p:extLst>
      <p:ext uri="{BB962C8B-B14F-4D97-AF65-F5344CB8AC3E}">
        <p14:creationId xmlns:p14="http://schemas.microsoft.com/office/powerpoint/2010/main" val="332892883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175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4" y="184036"/>
            <a:ext cx="2492017"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为什么要进行安全培训</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21" name="组合 20"/>
          <p:cNvGrpSpPr/>
          <p:nvPr/>
        </p:nvGrpSpPr>
        <p:grpSpPr>
          <a:xfrm>
            <a:off x="3768380" y="1289947"/>
            <a:ext cx="4653655" cy="915431"/>
            <a:chOff x="2013773" y="2804100"/>
            <a:chExt cx="3479325" cy="684000"/>
          </a:xfrm>
        </p:grpSpPr>
        <p:sp>
          <p:nvSpPr>
            <p:cNvPr id="22" name="圆角矩形 21"/>
            <p:cNvSpPr/>
            <p:nvPr/>
          </p:nvSpPr>
          <p:spPr>
            <a:xfrm flipV="1">
              <a:off x="2013773" y="2804100"/>
              <a:ext cx="3479325"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3" name="TextBox 15"/>
            <p:cNvSpPr txBox="1"/>
            <p:nvPr/>
          </p:nvSpPr>
          <p:spPr>
            <a:xfrm>
              <a:off x="2598219" y="2950582"/>
              <a:ext cx="2310433" cy="391035"/>
            </a:xfrm>
            <a:prstGeom prst="rect">
              <a:avLst/>
            </a:prstGeom>
            <a:noFill/>
          </p:spPr>
          <p:txBody>
            <a:bodyPr wrap="square" rtlCol="0">
              <a:spAutoFit/>
            </a:bodyPr>
            <a:lstStyle/>
            <a:p>
              <a:pPr defTabSz="914400"/>
              <a:r>
                <a:rPr lang="zh-CN" altLang="en-US" sz="2800" b="1" dirty="0">
                  <a:solidFill>
                    <a:srgbClr val="C00000"/>
                  </a:solidFill>
                  <a:cs typeface="+mn-ea"/>
                  <a:sym typeface="+mn-lt"/>
                </a:rPr>
                <a:t>安全生产有关法规</a:t>
              </a:r>
            </a:p>
          </p:txBody>
        </p:sp>
      </p:grpSp>
      <p:sp>
        <p:nvSpPr>
          <p:cNvPr id="2" name="TextBox 1"/>
          <p:cNvSpPr txBox="1"/>
          <p:nvPr/>
        </p:nvSpPr>
        <p:spPr>
          <a:xfrm>
            <a:off x="4401235" y="3213721"/>
            <a:ext cx="4030299" cy="400203"/>
          </a:xfrm>
          <a:prstGeom prst="rect">
            <a:avLst/>
          </a:prstGeom>
          <a:noFill/>
        </p:spPr>
        <p:txBody>
          <a:bodyPr wrap="none" rtlCol="0">
            <a:spAutoFit/>
          </a:bodyPr>
          <a:lstStyle/>
          <a:p>
            <a:pPr defTabSz="914400"/>
            <a:r>
              <a:rPr lang="en-US" altLang="zh-CN" sz="2000" b="1" dirty="0">
                <a:solidFill>
                  <a:srgbClr val="C00000"/>
                </a:solidFill>
                <a:cs typeface="+mn-ea"/>
                <a:sym typeface="+mn-lt"/>
              </a:rPr>
              <a:t>《</a:t>
            </a:r>
            <a:r>
              <a:rPr lang="zh-CN" altLang="en-US" sz="2000" b="1" dirty="0">
                <a:solidFill>
                  <a:srgbClr val="C00000"/>
                </a:solidFill>
                <a:cs typeface="+mn-ea"/>
                <a:sym typeface="+mn-lt"/>
              </a:rPr>
              <a:t>中华人民共和国职业病防治法</a:t>
            </a:r>
            <a:r>
              <a:rPr lang="en-US" altLang="zh-CN" sz="2000" b="1" dirty="0">
                <a:solidFill>
                  <a:srgbClr val="C00000"/>
                </a:solidFill>
                <a:cs typeface="+mn-ea"/>
                <a:sym typeface="+mn-lt"/>
              </a:rPr>
              <a:t>》</a:t>
            </a:r>
            <a:endParaRPr lang="zh-CN" altLang="en-US" sz="2000" b="1" dirty="0">
              <a:solidFill>
                <a:srgbClr val="C00000"/>
              </a:solidFill>
              <a:cs typeface="+mn-ea"/>
              <a:sym typeface="+mn-lt"/>
            </a:endParaRPr>
          </a:p>
        </p:txBody>
      </p:sp>
      <p:sp>
        <p:nvSpPr>
          <p:cNvPr id="3" name="TextBox 2"/>
          <p:cNvSpPr txBox="1"/>
          <p:nvPr/>
        </p:nvSpPr>
        <p:spPr>
          <a:xfrm>
            <a:off x="4583631" y="3856386"/>
            <a:ext cx="6406211" cy="1131341"/>
          </a:xfrm>
          <a:prstGeom prst="rect">
            <a:avLst/>
          </a:prstGeom>
          <a:noFill/>
        </p:spPr>
        <p:txBody>
          <a:bodyPr wrap="square" rtlCol="0">
            <a:spAutoFit/>
          </a:bodyPr>
          <a:lstStyle/>
          <a:p>
            <a:pPr defTabSz="914400">
              <a:lnSpc>
                <a:spcPts val="2700"/>
              </a:lnSpc>
            </a:pPr>
            <a:r>
              <a:rPr lang="zh-CN" altLang="en-US" sz="1800" spc="300" dirty="0">
                <a:solidFill>
                  <a:prstClr val="black"/>
                </a:solidFill>
                <a:cs typeface="+mn-ea"/>
                <a:sym typeface="+mn-lt"/>
              </a:rPr>
              <a:t> </a:t>
            </a:r>
            <a:r>
              <a:rPr lang="en-US" altLang="zh-CN" sz="1800" spc="300" dirty="0">
                <a:solidFill>
                  <a:prstClr val="black"/>
                </a:solidFill>
                <a:cs typeface="+mn-ea"/>
                <a:sym typeface="+mn-lt"/>
              </a:rPr>
              <a:t>2002</a:t>
            </a:r>
            <a:r>
              <a:rPr lang="zh-CN" altLang="en-US" sz="1800" spc="300" dirty="0">
                <a:solidFill>
                  <a:prstClr val="black"/>
                </a:solidFill>
                <a:cs typeface="+mn-ea"/>
                <a:sym typeface="+mn-lt"/>
              </a:rPr>
              <a:t>年</a:t>
            </a:r>
            <a:r>
              <a:rPr lang="en-US" altLang="zh-CN" sz="1800" spc="300" dirty="0">
                <a:solidFill>
                  <a:prstClr val="black"/>
                </a:solidFill>
                <a:cs typeface="+mn-ea"/>
                <a:sym typeface="+mn-lt"/>
              </a:rPr>
              <a:t>5</a:t>
            </a:r>
            <a:r>
              <a:rPr lang="zh-CN" altLang="en-US" sz="1800" spc="300" dirty="0">
                <a:solidFill>
                  <a:prstClr val="black"/>
                </a:solidFill>
                <a:cs typeface="+mn-ea"/>
                <a:sym typeface="+mn-lt"/>
              </a:rPr>
              <a:t>月</a:t>
            </a:r>
            <a:r>
              <a:rPr lang="en-US" altLang="zh-CN" sz="1800" spc="300" dirty="0">
                <a:solidFill>
                  <a:prstClr val="black"/>
                </a:solidFill>
                <a:cs typeface="+mn-ea"/>
                <a:sym typeface="+mn-lt"/>
              </a:rPr>
              <a:t>1</a:t>
            </a:r>
            <a:r>
              <a:rPr lang="zh-CN" altLang="en-US" sz="1800" spc="300" dirty="0">
                <a:solidFill>
                  <a:prstClr val="black"/>
                </a:solidFill>
                <a:cs typeface="+mn-ea"/>
                <a:sym typeface="+mn-lt"/>
              </a:rPr>
              <a:t>日施行，目的为了预防、控制和消除职业病危害，防治职业病，保护劳动者健康及其相关权益。</a:t>
            </a:r>
          </a:p>
        </p:txBody>
      </p:sp>
      <p:pic>
        <p:nvPicPr>
          <p:cNvPr id="12" name="图片 11">
            <a:extLst>
              <a:ext uri="{FF2B5EF4-FFF2-40B4-BE49-F238E27FC236}">
                <a16:creationId xmlns:a16="http://schemas.microsoft.com/office/drawing/2014/main" xmlns="" id="{414F19E0-FF47-4995-8DC5-5A72D8C7EB2E}"/>
              </a:ext>
            </a:extLst>
          </p:cNvPr>
          <p:cNvPicPr>
            <a:picLocks noChangeAspect="1"/>
          </p:cNvPicPr>
          <p:nvPr/>
        </p:nvPicPr>
        <p:blipFill>
          <a:blip r:embed="rId4"/>
          <a:stretch>
            <a:fillRect/>
          </a:stretch>
        </p:blipFill>
        <p:spPr>
          <a:xfrm>
            <a:off x="1268347" y="2565500"/>
            <a:ext cx="2500033" cy="3159284"/>
          </a:xfrm>
          <a:prstGeom prst="rect">
            <a:avLst/>
          </a:prstGeom>
        </p:spPr>
      </p:pic>
    </p:spTree>
    <p:custDataLst>
      <p:tags r:id="rId1"/>
    </p:custDataLst>
    <p:extLst>
      <p:ext uri="{BB962C8B-B14F-4D97-AF65-F5344CB8AC3E}">
        <p14:creationId xmlns:p14="http://schemas.microsoft.com/office/powerpoint/2010/main" val="2062769646"/>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16" presetClass="entr" presetSubtype="37"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175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 y="1999026"/>
            <a:ext cx="12190412" cy="2676445"/>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grpSp>
        <p:nvGrpSpPr>
          <p:cNvPr id="3" name="组合 2"/>
          <p:cNvGrpSpPr/>
          <p:nvPr/>
        </p:nvGrpSpPr>
        <p:grpSpPr>
          <a:xfrm>
            <a:off x="3000074" y="2277399"/>
            <a:ext cx="8074753" cy="2112131"/>
            <a:chOff x="2157098" y="2276872"/>
            <a:chExt cx="8077907" cy="2111642"/>
          </a:xfrm>
        </p:grpSpPr>
        <p:grpSp>
          <p:nvGrpSpPr>
            <p:cNvPr id="17" name="组合 16"/>
            <p:cNvGrpSpPr/>
            <p:nvPr/>
          </p:nvGrpSpPr>
          <p:grpSpPr>
            <a:xfrm>
              <a:off x="2157098" y="2276872"/>
              <a:ext cx="2111642" cy="2111642"/>
              <a:chOff x="1677608" y="2996952"/>
              <a:chExt cx="1395643" cy="1395643"/>
            </a:xfrm>
          </p:grpSpPr>
          <p:sp>
            <p:nvSpPr>
              <p:cNvPr id="18" name="Oval 60"/>
              <p:cNvSpPr>
                <a:spLocks noChangeAspect="1"/>
              </p:cNvSpPr>
              <p:nvPr/>
            </p:nvSpPr>
            <p:spPr>
              <a:xfrm>
                <a:off x="1677608" y="2996952"/>
                <a:ext cx="1395643" cy="1395643"/>
              </a:xfrm>
              <a:prstGeom prst="plaque">
                <a:avLst/>
              </a:prstGeom>
              <a:solidFill>
                <a:srgbClr val="C00000"/>
              </a:soli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50" b="1" dirty="0">
                  <a:solidFill>
                    <a:prstClr val="white"/>
                  </a:solidFill>
                  <a:cs typeface="+mn-ea"/>
                  <a:sym typeface="+mn-lt"/>
                </a:endParaRPr>
              </a:p>
            </p:txBody>
          </p:sp>
          <p:sp>
            <p:nvSpPr>
              <p:cNvPr id="19"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99" b="1" dirty="0">
                    <a:solidFill>
                      <a:prstClr val="white"/>
                    </a:solidFill>
                    <a:effectLst>
                      <a:outerShdw blurRad="38100" dist="38100" dir="2700000" algn="tl">
                        <a:srgbClr val="000000">
                          <a:alpha val="43137"/>
                        </a:srgbClr>
                      </a:outerShdw>
                    </a:effectLst>
                    <a:cs typeface="+mn-ea"/>
                    <a:sym typeface="+mn-lt"/>
                  </a:rPr>
                  <a:t></a:t>
                </a:r>
              </a:p>
            </p:txBody>
          </p:sp>
        </p:grpSp>
        <p:sp>
          <p:nvSpPr>
            <p:cNvPr id="10" name="文本框 20"/>
            <p:cNvSpPr txBox="1">
              <a:spLocks noChangeArrowheads="1"/>
            </p:cNvSpPr>
            <p:nvPr/>
          </p:nvSpPr>
          <p:spPr bwMode="auto">
            <a:xfrm>
              <a:off x="2206820" y="2845385"/>
              <a:ext cx="20619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pPr algn="ctr" defTabSz="914400"/>
              <a:r>
                <a:rPr lang="en-US" altLang="zh-CN" sz="6000" b="1" dirty="0">
                  <a:solidFill>
                    <a:prstClr val="white"/>
                  </a:solidFill>
                  <a:latin typeface="微软雅黑"/>
                  <a:ea typeface="微软雅黑"/>
                  <a:cs typeface="+mn-ea"/>
                  <a:sym typeface="+mn-lt"/>
                </a:rPr>
                <a:t>04</a:t>
              </a:r>
              <a:endParaRPr lang="zh-CN" altLang="en-US" sz="6000" b="1" dirty="0">
                <a:solidFill>
                  <a:prstClr val="white"/>
                </a:solidFill>
                <a:latin typeface="微软雅黑"/>
                <a:ea typeface="微软雅黑"/>
                <a:cs typeface="+mn-ea"/>
                <a:sym typeface="+mn-lt"/>
              </a:endParaRPr>
            </a:p>
          </p:txBody>
        </p:sp>
        <p:sp>
          <p:nvSpPr>
            <p:cNvPr id="34" name="矩形 33"/>
            <p:cNvSpPr/>
            <p:nvPr/>
          </p:nvSpPr>
          <p:spPr>
            <a:xfrm>
              <a:off x="4513410" y="3024861"/>
              <a:ext cx="5721595" cy="623223"/>
            </a:xfrm>
            <a:prstGeom prst="rect">
              <a:avLst/>
            </a:prstGeom>
          </p:spPr>
          <p:txBody>
            <a:bodyPr wrap="square" lIns="68555" tIns="34278" rIns="68555" bIns="34278">
              <a:spAutoFit/>
            </a:bodyPr>
            <a:lstStyle/>
            <a:p>
              <a:pPr defTabSz="914400">
                <a:spcBef>
                  <a:spcPct val="0"/>
                </a:spcBef>
                <a:buFont typeface="Arial" panose="020B0604020202020204" pitchFamily="34" charset="0"/>
                <a:buNone/>
              </a:pPr>
              <a:r>
                <a:rPr lang="zh-CN" altLang="en-US" sz="3600" b="1" dirty="0">
                  <a:solidFill>
                    <a:srgbClr val="00153E"/>
                  </a:solidFill>
                  <a:cs typeface="+mn-ea"/>
                  <a:sym typeface="+mn-lt"/>
                </a:rPr>
                <a:t>安全管理的基本概念</a:t>
              </a:r>
            </a:p>
          </p:txBody>
        </p:sp>
      </p:grpSp>
      <p:pic>
        <p:nvPicPr>
          <p:cNvPr id="11" name="图片 10">
            <a:extLst>
              <a:ext uri="{FF2B5EF4-FFF2-40B4-BE49-F238E27FC236}">
                <a16:creationId xmlns:a16="http://schemas.microsoft.com/office/drawing/2014/main" xmlns="" id="{0465008E-D297-4270-A40A-46B7338F93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471" y="4438139"/>
            <a:ext cx="12190413" cy="2421449"/>
          </a:xfrm>
          <a:prstGeom prst="rect">
            <a:avLst/>
          </a:prstGeom>
        </p:spPr>
      </p:pic>
    </p:spTree>
    <p:custDataLst>
      <p:tags r:id="rId1"/>
    </p:custDataLst>
    <p:extLst>
      <p:ext uri="{BB962C8B-B14F-4D97-AF65-F5344CB8AC3E}">
        <p14:creationId xmlns:p14="http://schemas.microsoft.com/office/powerpoint/2010/main" val="3307090989"/>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安全管理的基本概念</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13" name="组合 12"/>
          <p:cNvGrpSpPr/>
          <p:nvPr/>
        </p:nvGrpSpPr>
        <p:grpSpPr>
          <a:xfrm>
            <a:off x="2488480" y="2140387"/>
            <a:ext cx="2845247" cy="2847017"/>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cub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black"/>
                </a:solidFill>
                <a:cs typeface="+mn-ea"/>
                <a:sym typeface="+mn-lt"/>
              </a:endParaRPr>
            </a:p>
          </p:txBody>
        </p:sp>
        <p:sp>
          <p:nvSpPr>
            <p:cNvPr id="15" name="椭圆 14"/>
            <p:cNvSpPr/>
            <p:nvPr/>
          </p:nvSpPr>
          <p:spPr>
            <a:xfrm>
              <a:off x="392112" y="760412"/>
              <a:ext cx="3825874" cy="3825874"/>
            </a:xfrm>
            <a:prstGeom prst="cub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30" name="TextBox 29"/>
          <p:cNvSpPr txBox="1"/>
          <p:nvPr/>
        </p:nvSpPr>
        <p:spPr>
          <a:xfrm>
            <a:off x="3307173" y="2470738"/>
            <a:ext cx="2199729" cy="192360"/>
          </a:xfrm>
          <a:prstGeom prst="rect">
            <a:avLst/>
          </a:prstGeom>
          <a:noFill/>
        </p:spPr>
        <p:txBody>
          <a:bodyPr wrap="square" lIns="0" tIns="0" rIns="0" bIns="0" rtlCol="0">
            <a:spAutoFit/>
          </a:bodyPr>
          <a:lstStyle/>
          <a:p>
            <a:pPr algn="just" defTabSz="914400">
              <a:lnSpc>
                <a:spcPts val="1500"/>
              </a:lnSpc>
            </a:pPr>
            <a:r>
              <a:rPr lang="zh-CN" altLang="en-US" sz="2000" dirty="0">
                <a:solidFill>
                  <a:prstClr val="black"/>
                </a:solidFill>
                <a:cs typeface="+mn-ea"/>
                <a:sym typeface="+mn-lt"/>
              </a:rPr>
              <a:t>安全第一</a:t>
            </a:r>
            <a:endParaRPr lang="en-US" altLang="zh-CN" sz="2000" dirty="0">
              <a:solidFill>
                <a:prstClr val="black"/>
              </a:solidFill>
              <a:cs typeface="+mn-ea"/>
              <a:sym typeface="+mn-lt"/>
            </a:endParaRPr>
          </a:p>
        </p:txBody>
      </p:sp>
      <p:sp>
        <p:nvSpPr>
          <p:cNvPr id="31" name="TextBox 30"/>
          <p:cNvSpPr txBox="1"/>
          <p:nvPr/>
        </p:nvSpPr>
        <p:spPr>
          <a:xfrm>
            <a:off x="4794348" y="2876258"/>
            <a:ext cx="277620" cy="1847087"/>
          </a:xfrm>
          <a:prstGeom prst="rect">
            <a:avLst/>
          </a:prstGeom>
          <a:noFill/>
        </p:spPr>
        <p:txBody>
          <a:bodyPr wrap="square" lIns="0" tIns="0" rIns="0" bIns="0" rtlCol="0">
            <a:spAutoFit/>
          </a:bodyPr>
          <a:lstStyle/>
          <a:p>
            <a:pPr algn="just" defTabSz="914400">
              <a:lnSpc>
                <a:spcPct val="150000"/>
              </a:lnSpc>
            </a:pPr>
            <a:r>
              <a:rPr lang="zh-CN" altLang="en-US" sz="2000" dirty="0">
                <a:solidFill>
                  <a:prstClr val="black"/>
                </a:solidFill>
                <a:cs typeface="+mn-ea"/>
                <a:sym typeface="+mn-lt"/>
              </a:rPr>
              <a:t>预防为主</a:t>
            </a:r>
            <a:endParaRPr lang="en-US" altLang="zh-CN" sz="2000" dirty="0">
              <a:solidFill>
                <a:prstClr val="black"/>
              </a:solidFill>
              <a:cs typeface="+mn-ea"/>
              <a:sym typeface="+mn-lt"/>
            </a:endParaRPr>
          </a:p>
        </p:txBody>
      </p:sp>
      <p:sp>
        <p:nvSpPr>
          <p:cNvPr id="32" name="TextBox 31"/>
          <p:cNvSpPr txBox="1"/>
          <p:nvPr/>
        </p:nvSpPr>
        <p:spPr>
          <a:xfrm>
            <a:off x="3040734" y="4638518"/>
            <a:ext cx="2199729" cy="192360"/>
          </a:xfrm>
          <a:prstGeom prst="rect">
            <a:avLst/>
          </a:prstGeom>
          <a:noFill/>
        </p:spPr>
        <p:txBody>
          <a:bodyPr wrap="square" lIns="0" tIns="0" rIns="0" bIns="0" rtlCol="0">
            <a:spAutoFit/>
          </a:bodyPr>
          <a:lstStyle/>
          <a:p>
            <a:pPr algn="just" defTabSz="914400">
              <a:lnSpc>
                <a:spcPts val="1500"/>
              </a:lnSpc>
            </a:pPr>
            <a:r>
              <a:rPr lang="zh-CN" altLang="en-US" sz="2000" dirty="0">
                <a:solidFill>
                  <a:prstClr val="black"/>
                </a:solidFill>
                <a:cs typeface="+mn-ea"/>
                <a:sym typeface="+mn-lt"/>
              </a:rPr>
              <a:t>综合治理</a:t>
            </a:r>
            <a:endParaRPr lang="en-US" altLang="zh-CN" sz="2000" dirty="0">
              <a:solidFill>
                <a:prstClr val="black"/>
              </a:solidFill>
              <a:cs typeface="+mn-ea"/>
              <a:sym typeface="+mn-lt"/>
            </a:endParaRPr>
          </a:p>
        </p:txBody>
      </p:sp>
      <p:sp>
        <p:nvSpPr>
          <p:cNvPr id="33" name="TextBox 32"/>
          <p:cNvSpPr txBox="1"/>
          <p:nvPr/>
        </p:nvSpPr>
        <p:spPr>
          <a:xfrm>
            <a:off x="2829368" y="3123762"/>
            <a:ext cx="1459139" cy="1120307"/>
          </a:xfrm>
          <a:prstGeom prst="rect">
            <a:avLst/>
          </a:prstGeom>
          <a:noFill/>
        </p:spPr>
        <p:txBody>
          <a:bodyPr wrap="square" lIns="0" tIns="0" rIns="0" bIns="0" rtlCol="0">
            <a:spAutoFit/>
          </a:bodyPr>
          <a:lstStyle/>
          <a:p>
            <a:pPr algn="just" defTabSz="914400">
              <a:lnSpc>
                <a:spcPct val="130000"/>
              </a:lnSpc>
            </a:pPr>
            <a:r>
              <a:rPr lang="zh-CN" altLang="en-US" sz="2800" b="1" spc="-150" dirty="0">
                <a:solidFill>
                  <a:srgbClr val="C00000"/>
                </a:solidFill>
                <a:cs typeface="+mn-ea"/>
                <a:sym typeface="+mn-lt"/>
              </a:rPr>
              <a:t>安全生产</a:t>
            </a:r>
            <a:endParaRPr lang="en-US" altLang="zh-CN" sz="2800" b="1" spc="-150" dirty="0">
              <a:solidFill>
                <a:srgbClr val="C00000"/>
              </a:solidFill>
              <a:cs typeface="+mn-ea"/>
              <a:sym typeface="+mn-lt"/>
            </a:endParaRPr>
          </a:p>
          <a:p>
            <a:pPr algn="just" defTabSz="914400">
              <a:lnSpc>
                <a:spcPct val="130000"/>
              </a:lnSpc>
            </a:pPr>
            <a:r>
              <a:rPr lang="zh-CN" altLang="en-US" sz="2800" b="1" dirty="0">
                <a:solidFill>
                  <a:srgbClr val="C00000"/>
                </a:solidFill>
                <a:cs typeface="+mn-ea"/>
                <a:sym typeface="+mn-lt"/>
              </a:rPr>
              <a:t>基本方针</a:t>
            </a:r>
            <a:endParaRPr lang="en-US" altLang="zh-CN" sz="2800" b="1" dirty="0">
              <a:solidFill>
                <a:srgbClr val="C00000"/>
              </a:solidFill>
              <a:cs typeface="+mn-ea"/>
              <a:sym typeface="+mn-lt"/>
            </a:endParaRPr>
          </a:p>
        </p:txBody>
      </p:sp>
      <p:pic>
        <p:nvPicPr>
          <p:cNvPr id="4" name="图片 3">
            <a:extLst>
              <a:ext uri="{FF2B5EF4-FFF2-40B4-BE49-F238E27FC236}">
                <a16:creationId xmlns:a16="http://schemas.microsoft.com/office/drawing/2014/main" xmlns="" id="{1ECA3FE7-FCD9-4638-B594-C6855E95329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63497" y="1043573"/>
            <a:ext cx="4162303" cy="5488147"/>
          </a:xfrm>
          <a:prstGeom prst="rect">
            <a:avLst/>
          </a:prstGeom>
        </p:spPr>
      </p:pic>
    </p:spTree>
    <p:custDataLst>
      <p:tags r:id="rId1"/>
    </p:custDataLst>
    <p:extLst>
      <p:ext uri="{BB962C8B-B14F-4D97-AF65-F5344CB8AC3E}">
        <p14:creationId xmlns:p14="http://schemas.microsoft.com/office/powerpoint/2010/main" val="57671172"/>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44000">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14:bounceEnd="44000">
                                          <p:cBhvr additive="base">
                                            <p:cTn id="12" dur="500" fill="hold"/>
                                            <p:tgtEl>
                                              <p:spTgt spid="13"/>
                                            </p:tgtEl>
                                            <p:attrNameLst>
                                              <p:attrName>ppt_x</p:attrName>
                                            </p:attrNameLst>
                                          </p:cBhvr>
                                          <p:tavLst>
                                            <p:tav tm="0">
                                              <p:val>
                                                <p:strVal val="#ppt_x"/>
                                              </p:val>
                                            </p:tav>
                                            <p:tav tm="100000">
                                              <p:val>
                                                <p:strVal val="#ppt_x"/>
                                              </p:val>
                                            </p:tav>
                                          </p:tavLst>
                                        </p:anim>
                                        <p:anim calcmode="lin" valueType="num" p14:bounceEnd="44000">
                                          <p:cBhvr additive="base">
                                            <p:cTn id="13" dur="500" fill="hold"/>
                                            <p:tgtEl>
                                              <p:spTgt spid="1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500"/>
                                            <p:tgtEl>
                                              <p:spTgt spid="3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20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par>
                                    <p:cTn id="25" presetID="22" presetClass="entr" presetSubtype="8" fill="hold" grpId="0" nodeType="withEffect">
                                      <p:stCondLst>
                                        <p:cond delay="40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500"/>
                                            <p:tgtEl>
                                              <p:spTgt spid="3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20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par>
                                    <p:cTn id="25" presetID="22" presetClass="entr" presetSubtype="8" fill="hold" grpId="0" nodeType="withEffect">
                                      <p:stCondLst>
                                        <p:cond delay="40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安全管理的基本概念</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70" name="Freeform 12"/>
          <p:cNvSpPr>
            <a:spLocks/>
          </p:cNvSpPr>
          <p:nvPr/>
        </p:nvSpPr>
        <p:spPr bwMode="auto">
          <a:xfrm>
            <a:off x="3818306" y="1787957"/>
            <a:ext cx="416928" cy="417407"/>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7F7F7F">
              <a:lumMod val="75000"/>
            </a:srgbClr>
          </a:solidFill>
          <a:ln>
            <a:noFill/>
          </a:ln>
        </p:spPr>
        <p:txBody>
          <a:bodyPr vert="horz" wrap="square" lIns="91400" tIns="45699" rIns="91400" bIns="45699" numCol="1" anchor="t" anchorCtr="0" compatLnSpc="1">
            <a:prstTxWarp prst="textNoShape">
              <a:avLst/>
            </a:prstTxWarp>
          </a:bodyPr>
          <a:lstStyle/>
          <a:p>
            <a:pPr defTabSz="914400">
              <a:defRPr/>
            </a:pPr>
            <a:endParaRPr lang="zh-CN" altLang="en-US" sz="1800" kern="0">
              <a:solidFill>
                <a:srgbClr val="7F7F7F">
                  <a:lumMod val="50000"/>
                </a:srgbClr>
              </a:solidFill>
              <a:cs typeface="+mn-ea"/>
              <a:sym typeface="+mn-lt"/>
            </a:endParaRPr>
          </a:p>
        </p:txBody>
      </p:sp>
      <p:sp>
        <p:nvSpPr>
          <p:cNvPr id="71" name="Freeform 13"/>
          <p:cNvSpPr>
            <a:spLocks/>
          </p:cNvSpPr>
          <p:nvPr/>
        </p:nvSpPr>
        <p:spPr bwMode="auto">
          <a:xfrm>
            <a:off x="7765695" y="1787957"/>
            <a:ext cx="416928" cy="417407"/>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7F7F7F">
              <a:lumMod val="75000"/>
            </a:srgbClr>
          </a:solidFill>
          <a:ln>
            <a:noFill/>
          </a:ln>
        </p:spPr>
        <p:txBody>
          <a:bodyPr vert="horz" wrap="square" lIns="91400" tIns="45699" rIns="91400" bIns="45699" numCol="1" anchor="t" anchorCtr="0" compatLnSpc="1">
            <a:prstTxWarp prst="textNoShape">
              <a:avLst/>
            </a:prstTxWarp>
          </a:bodyPr>
          <a:lstStyle/>
          <a:p>
            <a:pPr defTabSz="914400">
              <a:defRPr/>
            </a:pPr>
            <a:endParaRPr lang="zh-CN" altLang="en-US" sz="1800" kern="0">
              <a:solidFill>
                <a:srgbClr val="7F7F7F">
                  <a:lumMod val="50000"/>
                </a:srgbClr>
              </a:solidFill>
              <a:cs typeface="+mn-ea"/>
              <a:sym typeface="+mn-lt"/>
            </a:endParaRPr>
          </a:p>
        </p:txBody>
      </p:sp>
      <p:sp>
        <p:nvSpPr>
          <p:cNvPr id="72" name="TextBox 84"/>
          <p:cNvSpPr txBox="1">
            <a:spLocks noChangeArrowheads="1"/>
          </p:cNvSpPr>
          <p:nvPr/>
        </p:nvSpPr>
        <p:spPr bwMode="auto">
          <a:xfrm>
            <a:off x="768698" y="3334383"/>
            <a:ext cx="3158209" cy="50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0" tIns="45699" rIns="91400" bIns="4569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a:lnSpc>
                <a:spcPct val="150000"/>
              </a:lnSpc>
            </a:pPr>
            <a:r>
              <a:rPr lang="zh-CN" altLang="en-US" sz="1800" dirty="0">
                <a:solidFill>
                  <a:srgbClr val="595959"/>
                </a:solidFill>
                <a:latin typeface="微软雅黑"/>
                <a:ea typeface="微软雅黑"/>
                <a:cs typeface="+mn-ea"/>
                <a:sym typeface="+mn-lt"/>
              </a:rPr>
              <a:t>安全意识在先  安全投入在先</a:t>
            </a:r>
          </a:p>
        </p:txBody>
      </p:sp>
      <p:sp>
        <p:nvSpPr>
          <p:cNvPr id="73" name="TextBox 84"/>
          <p:cNvSpPr txBox="1">
            <a:spLocks noChangeArrowheads="1"/>
          </p:cNvSpPr>
          <p:nvPr/>
        </p:nvSpPr>
        <p:spPr bwMode="auto">
          <a:xfrm>
            <a:off x="4579775" y="3334383"/>
            <a:ext cx="3102039" cy="50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0" tIns="45699" rIns="91400" bIns="4569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a:lnSpc>
                <a:spcPct val="150000"/>
              </a:lnSpc>
            </a:pPr>
            <a:r>
              <a:rPr lang="zh-CN" altLang="en-US" sz="1800" dirty="0">
                <a:solidFill>
                  <a:srgbClr val="595959"/>
                </a:solidFill>
                <a:latin typeface="微软雅黑"/>
                <a:ea typeface="微软雅黑"/>
                <a:cs typeface="+mn-ea"/>
                <a:sym typeface="+mn-lt"/>
              </a:rPr>
              <a:t>安全责任在先  建章立制在先</a:t>
            </a:r>
          </a:p>
        </p:txBody>
      </p:sp>
      <p:sp>
        <p:nvSpPr>
          <p:cNvPr id="74" name="TextBox 84"/>
          <p:cNvSpPr txBox="1">
            <a:spLocks noChangeArrowheads="1"/>
          </p:cNvSpPr>
          <p:nvPr/>
        </p:nvSpPr>
        <p:spPr bwMode="auto">
          <a:xfrm>
            <a:off x="8182624" y="3334383"/>
            <a:ext cx="3178567" cy="50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0" tIns="45699" rIns="91400" bIns="45699">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a:lnSpc>
                <a:spcPct val="150000"/>
              </a:lnSpc>
            </a:pPr>
            <a:r>
              <a:rPr lang="zh-CN" altLang="en-US" sz="1800" dirty="0">
                <a:solidFill>
                  <a:srgbClr val="595959"/>
                </a:solidFill>
                <a:latin typeface="微软雅黑"/>
                <a:ea typeface="微软雅黑"/>
                <a:cs typeface="+mn-ea"/>
                <a:sym typeface="+mn-lt"/>
              </a:rPr>
              <a:t>延缓预防在先  监督执法在先</a:t>
            </a:r>
          </a:p>
        </p:txBody>
      </p:sp>
      <p:grpSp>
        <p:nvGrpSpPr>
          <p:cNvPr id="27" name="组合 26"/>
          <p:cNvGrpSpPr/>
          <p:nvPr/>
        </p:nvGrpSpPr>
        <p:grpSpPr>
          <a:xfrm>
            <a:off x="5023745" y="1121272"/>
            <a:ext cx="1700722" cy="1926605"/>
            <a:chOff x="979059" y="1658144"/>
            <a:chExt cx="1536335" cy="1739302"/>
          </a:xfrm>
        </p:grpSpPr>
        <p:grpSp>
          <p:nvGrpSpPr>
            <p:cNvPr id="28" name="组合 27"/>
            <p:cNvGrpSpPr/>
            <p:nvPr/>
          </p:nvGrpSpPr>
          <p:grpSpPr>
            <a:xfrm>
              <a:off x="979059" y="1658144"/>
              <a:ext cx="1506022" cy="1739302"/>
              <a:chOff x="4966840" y="32547"/>
              <a:chExt cx="1506022" cy="1739302"/>
            </a:xfrm>
          </p:grpSpPr>
          <p:sp>
            <p:nvSpPr>
              <p:cNvPr id="30" name="Freeform 27"/>
              <p:cNvSpPr>
                <a:spLocks/>
              </p:cNvSpPr>
              <p:nvPr/>
            </p:nvSpPr>
            <p:spPr bwMode="auto">
              <a:xfrm>
                <a:off x="5120790" y="210344"/>
                <a:ext cx="1198122" cy="1383709"/>
              </a:xfrm>
              <a:prstGeom prst="cube">
                <a:avLst/>
              </a:prstGeom>
              <a:solidFill>
                <a:srgbClr val="FFFFFF">
                  <a:lumMod val="85000"/>
                </a:srgbClr>
              </a:solidFill>
              <a:ln w="28575" cap="flat">
                <a:solidFill>
                  <a:srgbClr val="FFFFFF">
                    <a:lumMod val="75000"/>
                  </a:srgbClr>
                </a:solidFill>
                <a:prstDash val="solid"/>
                <a:miter lim="800000"/>
                <a:headEnd/>
                <a:tailEnd/>
              </a:ln>
              <a:effectLst>
                <a:outerShdw blurRad="152400" dist="76200" dir="2700000" sx="102000" sy="102000" algn="tl" rotWithShape="0">
                  <a:prstClr val="black">
                    <a:alpha val="28000"/>
                  </a:prstClr>
                </a:outerShdw>
              </a:effectLst>
            </p:spPr>
            <p:txBody>
              <a:bodyPr vert="horz" wrap="square" lIns="121882" tIns="60941" rIns="121882" bIns="60941" numCol="1" anchor="t" anchorCtr="0" compatLnSpc="1">
                <a:prstTxWarp prst="textNoShape">
                  <a:avLst/>
                </a:prstTxWarp>
              </a:bodyPr>
              <a:lstStyle/>
              <a:p>
                <a:pPr defTabSz="914400">
                  <a:defRPr/>
                </a:pPr>
                <a:endParaRPr lang="zh-CN" altLang="en-US" sz="1800" kern="0">
                  <a:solidFill>
                    <a:sysClr val="windowText" lastClr="000000"/>
                  </a:solidFill>
                  <a:cs typeface="+mn-ea"/>
                  <a:sym typeface="+mn-lt"/>
                </a:endParaRPr>
              </a:p>
            </p:txBody>
          </p:sp>
          <p:sp>
            <p:nvSpPr>
              <p:cNvPr id="31" name="Freeform 27"/>
              <p:cNvSpPr>
                <a:spLocks/>
              </p:cNvSpPr>
              <p:nvPr/>
            </p:nvSpPr>
            <p:spPr bwMode="auto">
              <a:xfrm>
                <a:off x="4966840" y="32547"/>
                <a:ext cx="1506022" cy="1739302"/>
              </a:xfrm>
              <a:prstGeom prst="cube">
                <a:avLst/>
              </a:pr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algn="ctr" defTabSz="914400">
                  <a:defRPr/>
                </a:pPr>
                <a:endParaRPr lang="zh-CN" altLang="en-US" sz="1800" kern="0">
                  <a:solidFill>
                    <a:prstClr val="white"/>
                  </a:solidFill>
                  <a:cs typeface="+mn-ea"/>
                  <a:sym typeface="+mn-lt"/>
                </a:endParaRPr>
              </a:p>
            </p:txBody>
          </p:sp>
        </p:grpSp>
        <p:sp>
          <p:nvSpPr>
            <p:cNvPr id="29" name="TextBox 66"/>
            <p:cNvSpPr txBox="1"/>
            <p:nvPr/>
          </p:nvSpPr>
          <p:spPr>
            <a:xfrm>
              <a:off x="1012631" y="2262272"/>
              <a:ext cx="1502763" cy="849350"/>
            </a:xfrm>
            <a:prstGeom prst="cube">
              <a:avLst/>
            </a:prstGeom>
            <a:noFill/>
          </p:spPr>
          <p:txBody>
            <a:bodyPr wrap="square" lIns="91400" tIns="45699" rIns="91400" bIns="45699" rtlCol="0">
              <a:spAutoFit/>
            </a:bodyPr>
            <a:lstStyle/>
            <a:p>
              <a:pPr algn="ctr" defTabSz="914400">
                <a:defRPr/>
              </a:pPr>
              <a:r>
                <a:rPr lang="en-US" altLang="zh-CN" sz="4000" b="1" kern="0" dirty="0">
                  <a:solidFill>
                    <a:srgbClr val="C00000"/>
                  </a:solidFill>
                  <a:cs typeface="+mn-ea"/>
                  <a:sym typeface="+mn-lt"/>
                </a:rPr>
                <a:t>02</a:t>
              </a:r>
              <a:endParaRPr lang="zh-CN" altLang="en-US" sz="4000" b="1" kern="0" dirty="0">
                <a:solidFill>
                  <a:srgbClr val="C00000"/>
                </a:solidFill>
                <a:cs typeface="+mn-ea"/>
                <a:sym typeface="+mn-lt"/>
              </a:endParaRPr>
            </a:p>
          </p:txBody>
        </p:sp>
      </p:grpSp>
      <p:grpSp>
        <p:nvGrpSpPr>
          <p:cNvPr id="32" name="组合 31"/>
          <p:cNvGrpSpPr/>
          <p:nvPr/>
        </p:nvGrpSpPr>
        <p:grpSpPr>
          <a:xfrm>
            <a:off x="8921545" y="1121272"/>
            <a:ext cx="1700722" cy="1926605"/>
            <a:chOff x="979059" y="1658144"/>
            <a:chExt cx="1536335" cy="1739302"/>
          </a:xfrm>
        </p:grpSpPr>
        <p:grpSp>
          <p:nvGrpSpPr>
            <p:cNvPr id="33" name="组合 32"/>
            <p:cNvGrpSpPr/>
            <p:nvPr/>
          </p:nvGrpSpPr>
          <p:grpSpPr>
            <a:xfrm>
              <a:off x="979059" y="1658144"/>
              <a:ext cx="1506022" cy="1739302"/>
              <a:chOff x="4966840" y="32547"/>
              <a:chExt cx="1506022" cy="1739302"/>
            </a:xfrm>
          </p:grpSpPr>
          <p:sp>
            <p:nvSpPr>
              <p:cNvPr id="35" name="Freeform 27"/>
              <p:cNvSpPr>
                <a:spLocks/>
              </p:cNvSpPr>
              <p:nvPr/>
            </p:nvSpPr>
            <p:spPr bwMode="auto">
              <a:xfrm>
                <a:off x="5120790" y="210344"/>
                <a:ext cx="1198122" cy="1383709"/>
              </a:xfrm>
              <a:prstGeom prst="cube">
                <a:avLst/>
              </a:prstGeom>
              <a:solidFill>
                <a:srgbClr val="FFFFFF">
                  <a:lumMod val="85000"/>
                </a:srgbClr>
              </a:solidFill>
              <a:ln w="28575" cap="flat">
                <a:solidFill>
                  <a:srgbClr val="FFFFFF">
                    <a:lumMod val="75000"/>
                  </a:srgbClr>
                </a:solidFill>
                <a:prstDash val="solid"/>
                <a:miter lim="800000"/>
                <a:headEnd/>
                <a:tailEnd/>
              </a:ln>
              <a:effectLst>
                <a:outerShdw blurRad="152400" dist="76200" dir="2700000" sx="102000" sy="102000" algn="tl" rotWithShape="0">
                  <a:prstClr val="black">
                    <a:alpha val="28000"/>
                  </a:prstClr>
                </a:outerShdw>
              </a:effectLst>
            </p:spPr>
            <p:txBody>
              <a:bodyPr vert="horz" wrap="square" lIns="121882" tIns="60941" rIns="121882" bIns="60941" numCol="1" anchor="t" anchorCtr="0" compatLnSpc="1">
                <a:prstTxWarp prst="textNoShape">
                  <a:avLst/>
                </a:prstTxWarp>
              </a:bodyPr>
              <a:lstStyle/>
              <a:p>
                <a:pPr defTabSz="914400">
                  <a:defRPr/>
                </a:pPr>
                <a:endParaRPr lang="zh-CN" altLang="en-US" sz="1800" kern="0">
                  <a:solidFill>
                    <a:sysClr val="windowText" lastClr="000000"/>
                  </a:solidFill>
                  <a:cs typeface="+mn-ea"/>
                  <a:sym typeface="+mn-lt"/>
                </a:endParaRPr>
              </a:p>
            </p:txBody>
          </p:sp>
          <p:sp>
            <p:nvSpPr>
              <p:cNvPr id="36" name="Freeform 27"/>
              <p:cNvSpPr>
                <a:spLocks/>
              </p:cNvSpPr>
              <p:nvPr/>
            </p:nvSpPr>
            <p:spPr bwMode="auto">
              <a:xfrm>
                <a:off x="4966840" y="32547"/>
                <a:ext cx="1506022" cy="1739302"/>
              </a:xfrm>
              <a:prstGeom prst="cube">
                <a:avLst/>
              </a:pr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algn="ctr" defTabSz="914400">
                  <a:defRPr/>
                </a:pPr>
                <a:endParaRPr lang="zh-CN" altLang="en-US" sz="1800" kern="0">
                  <a:solidFill>
                    <a:prstClr val="white"/>
                  </a:solidFill>
                  <a:cs typeface="+mn-ea"/>
                  <a:sym typeface="+mn-lt"/>
                </a:endParaRPr>
              </a:p>
            </p:txBody>
          </p:sp>
        </p:grpSp>
        <p:sp>
          <p:nvSpPr>
            <p:cNvPr id="34" name="TextBox 66"/>
            <p:cNvSpPr txBox="1"/>
            <p:nvPr/>
          </p:nvSpPr>
          <p:spPr>
            <a:xfrm>
              <a:off x="1012631" y="2262272"/>
              <a:ext cx="1502763" cy="849350"/>
            </a:xfrm>
            <a:prstGeom prst="cube">
              <a:avLst/>
            </a:prstGeom>
            <a:noFill/>
          </p:spPr>
          <p:txBody>
            <a:bodyPr wrap="square" lIns="91400" tIns="45699" rIns="91400" bIns="45699" rtlCol="0">
              <a:spAutoFit/>
            </a:bodyPr>
            <a:lstStyle/>
            <a:p>
              <a:pPr algn="ctr" defTabSz="914400">
                <a:defRPr/>
              </a:pPr>
              <a:r>
                <a:rPr lang="en-US" altLang="zh-CN" sz="4000" b="1" kern="0" dirty="0">
                  <a:solidFill>
                    <a:srgbClr val="C00000"/>
                  </a:solidFill>
                  <a:cs typeface="+mn-ea"/>
                  <a:sym typeface="+mn-lt"/>
                </a:rPr>
                <a:t>03</a:t>
              </a:r>
              <a:endParaRPr lang="zh-CN" altLang="en-US" sz="4000" b="1" kern="0" dirty="0">
                <a:solidFill>
                  <a:srgbClr val="C00000"/>
                </a:solidFill>
                <a:cs typeface="+mn-ea"/>
                <a:sym typeface="+mn-lt"/>
              </a:endParaRPr>
            </a:p>
          </p:txBody>
        </p:sp>
      </p:grpSp>
      <p:grpSp>
        <p:nvGrpSpPr>
          <p:cNvPr id="37" name="组合 36"/>
          <p:cNvGrpSpPr/>
          <p:nvPr/>
        </p:nvGrpSpPr>
        <p:grpSpPr>
          <a:xfrm>
            <a:off x="1497440" y="1121272"/>
            <a:ext cx="1700722" cy="1926605"/>
            <a:chOff x="979059" y="1658144"/>
            <a:chExt cx="1536335" cy="1739302"/>
          </a:xfrm>
        </p:grpSpPr>
        <p:grpSp>
          <p:nvGrpSpPr>
            <p:cNvPr id="38" name="组合 37"/>
            <p:cNvGrpSpPr/>
            <p:nvPr/>
          </p:nvGrpSpPr>
          <p:grpSpPr>
            <a:xfrm>
              <a:off x="979059" y="1658144"/>
              <a:ext cx="1506022" cy="1739302"/>
              <a:chOff x="4966840" y="32547"/>
              <a:chExt cx="1506022" cy="1739302"/>
            </a:xfrm>
          </p:grpSpPr>
          <p:sp>
            <p:nvSpPr>
              <p:cNvPr id="40" name="Freeform 27"/>
              <p:cNvSpPr>
                <a:spLocks/>
              </p:cNvSpPr>
              <p:nvPr/>
            </p:nvSpPr>
            <p:spPr bwMode="auto">
              <a:xfrm>
                <a:off x="5120790" y="210344"/>
                <a:ext cx="1198122" cy="1383709"/>
              </a:xfrm>
              <a:prstGeom prst="cube">
                <a:avLst/>
              </a:prstGeom>
              <a:solidFill>
                <a:srgbClr val="FFFFFF">
                  <a:lumMod val="85000"/>
                </a:srgbClr>
              </a:solidFill>
              <a:ln w="28575" cap="flat">
                <a:solidFill>
                  <a:srgbClr val="FFFFFF">
                    <a:lumMod val="75000"/>
                  </a:srgbClr>
                </a:solidFill>
                <a:prstDash val="solid"/>
                <a:miter lim="800000"/>
                <a:headEnd/>
                <a:tailEnd/>
              </a:ln>
              <a:effectLst>
                <a:outerShdw blurRad="152400" dist="76200" dir="2700000" sx="102000" sy="102000" algn="tl" rotWithShape="0">
                  <a:prstClr val="black">
                    <a:alpha val="28000"/>
                  </a:prstClr>
                </a:outerShdw>
              </a:effectLst>
            </p:spPr>
            <p:txBody>
              <a:bodyPr vert="horz" wrap="square" lIns="121882" tIns="60941" rIns="121882" bIns="60941" numCol="1" anchor="t" anchorCtr="0" compatLnSpc="1">
                <a:prstTxWarp prst="textNoShape">
                  <a:avLst/>
                </a:prstTxWarp>
              </a:bodyPr>
              <a:lstStyle/>
              <a:p>
                <a:pPr defTabSz="914400">
                  <a:defRPr/>
                </a:pPr>
                <a:endParaRPr lang="zh-CN" altLang="en-US" sz="1800" kern="0">
                  <a:solidFill>
                    <a:sysClr val="windowText" lastClr="000000"/>
                  </a:solidFill>
                  <a:cs typeface="+mn-ea"/>
                  <a:sym typeface="+mn-lt"/>
                </a:endParaRPr>
              </a:p>
            </p:txBody>
          </p:sp>
          <p:sp>
            <p:nvSpPr>
              <p:cNvPr id="41" name="Freeform 27"/>
              <p:cNvSpPr>
                <a:spLocks/>
              </p:cNvSpPr>
              <p:nvPr/>
            </p:nvSpPr>
            <p:spPr bwMode="auto">
              <a:xfrm>
                <a:off x="4966840" y="32547"/>
                <a:ext cx="1506022" cy="1739302"/>
              </a:xfrm>
              <a:prstGeom prst="cube">
                <a:avLst/>
              </a:pr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algn="ctr" defTabSz="914400">
                  <a:defRPr/>
                </a:pPr>
                <a:endParaRPr lang="zh-CN" altLang="en-US" sz="1800" kern="0">
                  <a:solidFill>
                    <a:prstClr val="white"/>
                  </a:solidFill>
                  <a:cs typeface="+mn-ea"/>
                  <a:sym typeface="+mn-lt"/>
                </a:endParaRPr>
              </a:p>
            </p:txBody>
          </p:sp>
        </p:grpSp>
        <p:sp>
          <p:nvSpPr>
            <p:cNvPr id="39" name="TextBox 66"/>
            <p:cNvSpPr txBox="1"/>
            <p:nvPr/>
          </p:nvSpPr>
          <p:spPr>
            <a:xfrm>
              <a:off x="1012631" y="2262272"/>
              <a:ext cx="1502763" cy="849350"/>
            </a:xfrm>
            <a:prstGeom prst="cube">
              <a:avLst/>
            </a:prstGeom>
            <a:noFill/>
          </p:spPr>
          <p:txBody>
            <a:bodyPr wrap="square" lIns="91400" tIns="45699" rIns="91400" bIns="45699" rtlCol="0">
              <a:spAutoFit/>
            </a:bodyPr>
            <a:lstStyle/>
            <a:p>
              <a:pPr algn="ctr" defTabSz="914400">
                <a:defRPr/>
              </a:pPr>
              <a:r>
                <a:rPr lang="en-US" altLang="zh-CN" sz="4000" b="1" kern="0" dirty="0">
                  <a:solidFill>
                    <a:srgbClr val="C00000"/>
                  </a:solidFill>
                  <a:cs typeface="+mn-ea"/>
                  <a:sym typeface="+mn-lt"/>
                </a:rPr>
                <a:t>01</a:t>
              </a:r>
              <a:endParaRPr lang="zh-CN" altLang="en-US" sz="4000" b="1" kern="0" dirty="0">
                <a:solidFill>
                  <a:srgbClr val="C00000"/>
                </a:solidFill>
                <a:cs typeface="+mn-ea"/>
                <a:sym typeface="+mn-lt"/>
              </a:endParaRPr>
            </a:p>
          </p:txBody>
        </p:sp>
      </p:grpSp>
      <p:pic>
        <p:nvPicPr>
          <p:cNvPr id="4" name="图片 3">
            <a:extLst>
              <a:ext uri="{FF2B5EF4-FFF2-40B4-BE49-F238E27FC236}">
                <a16:creationId xmlns:a16="http://schemas.microsoft.com/office/drawing/2014/main" xmlns="" id="{4B1A8C5B-03BB-40CB-9DD0-EC91F446C1F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24248" y="3638187"/>
            <a:ext cx="8613088" cy="3335699"/>
          </a:xfrm>
          <a:prstGeom prst="rect">
            <a:avLst/>
          </a:prstGeom>
        </p:spPr>
      </p:pic>
    </p:spTree>
    <p:custDataLst>
      <p:tags r:id="rId1"/>
    </p:custDataLst>
    <p:extLst>
      <p:ext uri="{BB962C8B-B14F-4D97-AF65-F5344CB8AC3E}">
        <p14:creationId xmlns:p14="http://schemas.microsoft.com/office/powerpoint/2010/main" val="3650435818"/>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300" fill="hold"/>
                                        <p:tgtEl>
                                          <p:spTgt spid="70"/>
                                        </p:tgtEl>
                                        <p:attrNameLst>
                                          <p:attrName>ppt_w</p:attrName>
                                        </p:attrNameLst>
                                      </p:cBhvr>
                                      <p:tavLst>
                                        <p:tav tm="0">
                                          <p:val>
                                            <p:fltVal val="0"/>
                                          </p:val>
                                        </p:tav>
                                        <p:tav tm="100000">
                                          <p:val>
                                            <p:strVal val="#ppt_w"/>
                                          </p:val>
                                        </p:tav>
                                      </p:tavLst>
                                    </p:anim>
                                    <p:anim calcmode="lin" valueType="num">
                                      <p:cBhvr>
                                        <p:cTn id="8" dur="300" fill="hold"/>
                                        <p:tgtEl>
                                          <p:spTgt spid="70"/>
                                        </p:tgtEl>
                                        <p:attrNameLst>
                                          <p:attrName>ppt_h</p:attrName>
                                        </p:attrNameLst>
                                      </p:cBhvr>
                                      <p:tavLst>
                                        <p:tav tm="0">
                                          <p:val>
                                            <p:fltVal val="0"/>
                                          </p:val>
                                        </p:tav>
                                        <p:tav tm="100000">
                                          <p:val>
                                            <p:strVal val="#ppt_h"/>
                                          </p:val>
                                        </p:tav>
                                      </p:tavLst>
                                    </p:anim>
                                    <p:anim calcmode="lin" valueType="num">
                                      <p:cBhvr>
                                        <p:cTn id="9" dur="300" fill="hold"/>
                                        <p:tgtEl>
                                          <p:spTgt spid="70"/>
                                        </p:tgtEl>
                                        <p:attrNameLst>
                                          <p:attrName>style.rotation</p:attrName>
                                        </p:attrNameLst>
                                      </p:cBhvr>
                                      <p:tavLst>
                                        <p:tav tm="0">
                                          <p:val>
                                            <p:fltVal val="90"/>
                                          </p:val>
                                        </p:tav>
                                        <p:tav tm="100000">
                                          <p:val>
                                            <p:fltVal val="0"/>
                                          </p:val>
                                        </p:tav>
                                      </p:tavLst>
                                    </p:anim>
                                    <p:animEffect transition="in" filter="fade">
                                      <p:cBhvr>
                                        <p:cTn id="10" dur="300"/>
                                        <p:tgtEl>
                                          <p:spTgt spid="70"/>
                                        </p:tgtEl>
                                      </p:cBhvr>
                                    </p:animEffect>
                                  </p:childTnLst>
                                </p:cTn>
                              </p:par>
                            </p:childTnLst>
                          </p:cTn>
                        </p:par>
                        <p:par>
                          <p:cTn id="11" fill="hold">
                            <p:stCondLst>
                              <p:cond delay="300"/>
                            </p:stCondLst>
                            <p:childTnLst>
                              <p:par>
                                <p:cTn id="12" presetID="31" presetClass="entr" presetSubtype="0" fill="hold" grpId="0" nodeType="afterEffect">
                                  <p:stCondLst>
                                    <p:cond delay="0"/>
                                  </p:stCondLst>
                                  <p:childTnLst>
                                    <p:set>
                                      <p:cBhvr>
                                        <p:cTn id="13" dur="1" fill="hold">
                                          <p:stCondLst>
                                            <p:cond delay="0"/>
                                          </p:stCondLst>
                                        </p:cTn>
                                        <p:tgtEl>
                                          <p:spTgt spid="71"/>
                                        </p:tgtEl>
                                        <p:attrNameLst>
                                          <p:attrName>style.visibility</p:attrName>
                                        </p:attrNameLst>
                                      </p:cBhvr>
                                      <p:to>
                                        <p:strVal val="visible"/>
                                      </p:to>
                                    </p:set>
                                    <p:anim calcmode="lin" valueType="num">
                                      <p:cBhvr>
                                        <p:cTn id="14" dur="300" fill="hold"/>
                                        <p:tgtEl>
                                          <p:spTgt spid="71"/>
                                        </p:tgtEl>
                                        <p:attrNameLst>
                                          <p:attrName>ppt_w</p:attrName>
                                        </p:attrNameLst>
                                      </p:cBhvr>
                                      <p:tavLst>
                                        <p:tav tm="0">
                                          <p:val>
                                            <p:fltVal val="0"/>
                                          </p:val>
                                        </p:tav>
                                        <p:tav tm="100000">
                                          <p:val>
                                            <p:strVal val="#ppt_w"/>
                                          </p:val>
                                        </p:tav>
                                      </p:tavLst>
                                    </p:anim>
                                    <p:anim calcmode="lin" valueType="num">
                                      <p:cBhvr>
                                        <p:cTn id="15" dur="300" fill="hold"/>
                                        <p:tgtEl>
                                          <p:spTgt spid="71"/>
                                        </p:tgtEl>
                                        <p:attrNameLst>
                                          <p:attrName>ppt_h</p:attrName>
                                        </p:attrNameLst>
                                      </p:cBhvr>
                                      <p:tavLst>
                                        <p:tav tm="0">
                                          <p:val>
                                            <p:fltVal val="0"/>
                                          </p:val>
                                        </p:tav>
                                        <p:tav tm="100000">
                                          <p:val>
                                            <p:strVal val="#ppt_h"/>
                                          </p:val>
                                        </p:tav>
                                      </p:tavLst>
                                    </p:anim>
                                    <p:anim calcmode="lin" valueType="num">
                                      <p:cBhvr>
                                        <p:cTn id="16" dur="300" fill="hold"/>
                                        <p:tgtEl>
                                          <p:spTgt spid="71"/>
                                        </p:tgtEl>
                                        <p:attrNameLst>
                                          <p:attrName>style.rotation</p:attrName>
                                        </p:attrNameLst>
                                      </p:cBhvr>
                                      <p:tavLst>
                                        <p:tav tm="0">
                                          <p:val>
                                            <p:fltVal val="90"/>
                                          </p:val>
                                        </p:tav>
                                        <p:tav tm="100000">
                                          <p:val>
                                            <p:fltVal val="0"/>
                                          </p:val>
                                        </p:tav>
                                      </p:tavLst>
                                    </p:anim>
                                    <p:animEffect transition="in" filter="fade">
                                      <p:cBhvr>
                                        <p:cTn id="17" dur="300"/>
                                        <p:tgtEl>
                                          <p:spTgt spid="71"/>
                                        </p:tgtEl>
                                      </p:cBhvr>
                                    </p:animEffect>
                                  </p:childTnLst>
                                </p:cTn>
                              </p:par>
                            </p:childTnLst>
                          </p:cTn>
                        </p:par>
                        <p:par>
                          <p:cTn id="18" fill="hold">
                            <p:stCondLst>
                              <p:cond delay="600"/>
                            </p:stCondLst>
                            <p:childTnLst>
                              <p:par>
                                <p:cTn id="19" presetID="22" presetClass="entr" presetSubtype="1" fill="hold" nodeType="afterEffect">
                                  <p:stCondLst>
                                    <p:cond delay="0"/>
                                  </p:stCondLst>
                                  <p:childTnLst>
                                    <p:set>
                                      <p:cBhvr>
                                        <p:cTn id="20" dur="1" fill="hold">
                                          <p:stCondLst>
                                            <p:cond delay="0"/>
                                          </p:stCondLst>
                                        </p:cTn>
                                        <p:tgtEl>
                                          <p:spTgt spid="72">
                                            <p:txEl>
                                              <p:pRg st="0" end="0"/>
                                            </p:txEl>
                                          </p:spTgt>
                                        </p:tgtEl>
                                        <p:attrNameLst>
                                          <p:attrName>style.visibility</p:attrName>
                                        </p:attrNameLst>
                                      </p:cBhvr>
                                      <p:to>
                                        <p:strVal val="visible"/>
                                      </p:to>
                                    </p:set>
                                    <p:animEffect transition="in" filter="wipe(up)">
                                      <p:cBhvr>
                                        <p:cTn id="21" dur="500"/>
                                        <p:tgtEl>
                                          <p:spTgt spid="72">
                                            <p:txEl>
                                              <p:pRg st="0" end="0"/>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73">
                                            <p:txEl>
                                              <p:pRg st="0" end="0"/>
                                            </p:txEl>
                                          </p:spTgt>
                                        </p:tgtEl>
                                        <p:attrNameLst>
                                          <p:attrName>style.visibility</p:attrName>
                                        </p:attrNameLst>
                                      </p:cBhvr>
                                      <p:to>
                                        <p:strVal val="visible"/>
                                      </p:to>
                                    </p:set>
                                    <p:animEffect transition="in" filter="wipe(up)">
                                      <p:cBhvr>
                                        <p:cTn id="24" dur="500"/>
                                        <p:tgtEl>
                                          <p:spTgt spid="73">
                                            <p:txEl>
                                              <p:pRg st="0" end="0"/>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74">
                                            <p:txEl>
                                              <p:pRg st="0" end="0"/>
                                            </p:txEl>
                                          </p:spTgt>
                                        </p:tgtEl>
                                        <p:attrNameLst>
                                          <p:attrName>style.visibility</p:attrName>
                                        </p:attrNameLst>
                                      </p:cBhvr>
                                      <p:to>
                                        <p:strVal val="visible"/>
                                      </p:to>
                                    </p:set>
                                    <p:animEffect transition="in" filter="wipe(up)">
                                      <p:cBhvr>
                                        <p:cTn id="27" dur="500"/>
                                        <p:tgtEl>
                                          <p:spTgt spid="74">
                                            <p:txEl>
                                              <p:pRg st="0" end="0"/>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1000" fill="hold"/>
                                        <p:tgtEl>
                                          <p:spTgt spid="27"/>
                                        </p:tgtEl>
                                        <p:attrNameLst>
                                          <p:attrName>ppt_w</p:attrName>
                                        </p:attrNameLst>
                                      </p:cBhvr>
                                      <p:tavLst>
                                        <p:tav tm="0">
                                          <p:val>
                                            <p:fltVal val="0"/>
                                          </p:val>
                                        </p:tav>
                                        <p:tav tm="100000">
                                          <p:val>
                                            <p:strVal val="#ppt_w"/>
                                          </p:val>
                                        </p:tav>
                                      </p:tavLst>
                                    </p:anim>
                                    <p:anim calcmode="lin" valueType="num">
                                      <p:cBhvr>
                                        <p:cTn id="31" dur="1000" fill="hold"/>
                                        <p:tgtEl>
                                          <p:spTgt spid="27"/>
                                        </p:tgtEl>
                                        <p:attrNameLst>
                                          <p:attrName>ppt_h</p:attrName>
                                        </p:attrNameLst>
                                      </p:cBhvr>
                                      <p:tavLst>
                                        <p:tav tm="0">
                                          <p:val>
                                            <p:fltVal val="0"/>
                                          </p:val>
                                        </p:tav>
                                        <p:tav tm="100000">
                                          <p:val>
                                            <p:strVal val="#ppt_h"/>
                                          </p:val>
                                        </p:tav>
                                      </p:tavLst>
                                    </p:anim>
                                    <p:anim calcmode="lin" valueType="num">
                                      <p:cBhvr>
                                        <p:cTn id="32" dur="1000" fill="hold"/>
                                        <p:tgtEl>
                                          <p:spTgt spid="27"/>
                                        </p:tgtEl>
                                        <p:attrNameLst>
                                          <p:attrName>style.rotation</p:attrName>
                                        </p:attrNameLst>
                                      </p:cBhvr>
                                      <p:tavLst>
                                        <p:tav tm="0">
                                          <p:val>
                                            <p:fltVal val="90"/>
                                          </p:val>
                                        </p:tav>
                                        <p:tav tm="100000">
                                          <p:val>
                                            <p:fltVal val="0"/>
                                          </p:val>
                                        </p:tav>
                                      </p:tavLst>
                                    </p:anim>
                                    <p:animEffect transition="in" filter="fade">
                                      <p:cBhvr>
                                        <p:cTn id="33" dur="1000"/>
                                        <p:tgtEl>
                                          <p:spTgt spid="27"/>
                                        </p:tgtEl>
                                      </p:cBhvr>
                                    </p:animEffect>
                                  </p:childTnLst>
                                </p:cTn>
                              </p:par>
                              <p:par>
                                <p:cTn id="34" presetID="31"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style.rotation</p:attrName>
                                        </p:attrNameLst>
                                      </p:cBhvr>
                                      <p:tavLst>
                                        <p:tav tm="0">
                                          <p:val>
                                            <p:fltVal val="90"/>
                                          </p:val>
                                        </p:tav>
                                        <p:tav tm="100000">
                                          <p:val>
                                            <p:fltVal val="0"/>
                                          </p:val>
                                        </p:tav>
                                      </p:tavLst>
                                    </p:anim>
                                    <p:animEffect transition="in" filter="fade">
                                      <p:cBhvr>
                                        <p:cTn id="39" dur="1000"/>
                                        <p:tgtEl>
                                          <p:spTgt spid="32"/>
                                        </p:tgtEl>
                                      </p:cBhvr>
                                    </p:animEffect>
                                  </p:childTnLst>
                                </p:cTn>
                              </p:par>
                              <p:par>
                                <p:cTn id="40" presetID="31" presetClass="entr" presetSubtype="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1000" fill="hold"/>
                                        <p:tgtEl>
                                          <p:spTgt spid="37"/>
                                        </p:tgtEl>
                                        <p:attrNameLst>
                                          <p:attrName>ppt_w</p:attrName>
                                        </p:attrNameLst>
                                      </p:cBhvr>
                                      <p:tavLst>
                                        <p:tav tm="0">
                                          <p:val>
                                            <p:fltVal val="0"/>
                                          </p:val>
                                        </p:tav>
                                        <p:tav tm="100000">
                                          <p:val>
                                            <p:strVal val="#ppt_w"/>
                                          </p:val>
                                        </p:tav>
                                      </p:tavLst>
                                    </p:anim>
                                    <p:anim calcmode="lin" valueType="num">
                                      <p:cBhvr>
                                        <p:cTn id="43" dur="1000" fill="hold"/>
                                        <p:tgtEl>
                                          <p:spTgt spid="37"/>
                                        </p:tgtEl>
                                        <p:attrNameLst>
                                          <p:attrName>ppt_h</p:attrName>
                                        </p:attrNameLst>
                                      </p:cBhvr>
                                      <p:tavLst>
                                        <p:tav tm="0">
                                          <p:val>
                                            <p:fltVal val="0"/>
                                          </p:val>
                                        </p:tav>
                                        <p:tav tm="100000">
                                          <p:val>
                                            <p:strVal val="#ppt_h"/>
                                          </p:val>
                                        </p:tav>
                                      </p:tavLst>
                                    </p:anim>
                                    <p:anim calcmode="lin" valueType="num">
                                      <p:cBhvr>
                                        <p:cTn id="44" dur="1000" fill="hold"/>
                                        <p:tgtEl>
                                          <p:spTgt spid="37"/>
                                        </p:tgtEl>
                                        <p:attrNameLst>
                                          <p:attrName>style.rotation</p:attrName>
                                        </p:attrNameLst>
                                      </p:cBhvr>
                                      <p:tavLst>
                                        <p:tav tm="0">
                                          <p:val>
                                            <p:fltVal val="90"/>
                                          </p:val>
                                        </p:tav>
                                        <p:tav tm="100000">
                                          <p:val>
                                            <p:fltVal val="0"/>
                                          </p:val>
                                        </p:tav>
                                      </p:tavLst>
                                    </p:anim>
                                    <p:animEffect transition="in" filter="fade">
                                      <p:cBhvr>
                                        <p:cTn id="45" dur="10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down)">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安全管理的基本概念</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31" name="组合 30"/>
          <p:cNvGrpSpPr/>
          <p:nvPr/>
        </p:nvGrpSpPr>
        <p:grpSpPr>
          <a:xfrm>
            <a:off x="5416125" y="1571411"/>
            <a:ext cx="1699349" cy="1700404"/>
            <a:chOff x="680580" y="1491630"/>
            <a:chExt cx="1479184" cy="1479182"/>
          </a:xfrm>
        </p:grpSpPr>
        <p:grpSp>
          <p:nvGrpSpPr>
            <p:cNvPr id="33" name="组合 32"/>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cub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black"/>
                  </a:solidFill>
                  <a:cs typeface="+mn-ea"/>
                  <a:sym typeface="+mn-lt"/>
                </a:endParaRPr>
              </a:p>
            </p:txBody>
          </p:sp>
          <p:sp>
            <p:nvSpPr>
              <p:cNvPr id="36" name="椭圆 35"/>
              <p:cNvSpPr/>
              <p:nvPr/>
            </p:nvSpPr>
            <p:spPr>
              <a:xfrm>
                <a:off x="407840" y="776140"/>
                <a:ext cx="3794420" cy="3794420"/>
              </a:xfrm>
              <a:prstGeom prst="cub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2400" b="1" dirty="0">
                    <a:solidFill>
                      <a:srgbClr val="C00000"/>
                    </a:solidFill>
                    <a:cs typeface="+mn-ea"/>
                    <a:sym typeface="+mn-lt"/>
                  </a:rPr>
                  <a:t>安全</a:t>
                </a:r>
                <a:endParaRPr lang="en-US" altLang="zh-CN" sz="2400" b="1" dirty="0">
                  <a:solidFill>
                    <a:srgbClr val="C00000"/>
                  </a:solidFill>
                  <a:cs typeface="+mn-ea"/>
                  <a:sym typeface="+mn-lt"/>
                </a:endParaRPr>
              </a:p>
              <a:p>
                <a:pPr algn="ctr" defTabSz="914400"/>
                <a:r>
                  <a:rPr lang="zh-CN" altLang="en-US" sz="2400" b="1" dirty="0">
                    <a:solidFill>
                      <a:srgbClr val="C00000"/>
                    </a:solidFill>
                    <a:cs typeface="+mn-ea"/>
                    <a:sym typeface="+mn-lt"/>
                  </a:rPr>
                  <a:t>生产</a:t>
                </a:r>
              </a:p>
            </p:txBody>
          </p:sp>
        </p:grpSp>
        <p:sp>
          <p:nvSpPr>
            <p:cNvPr id="34" name="Rectangle 273"/>
            <p:cNvSpPr>
              <a:spLocks noChangeArrowheads="1"/>
            </p:cNvSpPr>
            <p:nvPr/>
          </p:nvSpPr>
          <p:spPr bwMode="auto">
            <a:xfrm>
              <a:off x="1717555" y="2327320"/>
              <a:ext cx="1680" cy="1680"/>
            </a:xfrm>
            <a:prstGeom prst="cube">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mn-ea"/>
                <a:sym typeface="+mn-lt"/>
              </a:endParaRPr>
            </a:p>
          </p:txBody>
        </p:sp>
      </p:grpSp>
      <p:grpSp>
        <p:nvGrpSpPr>
          <p:cNvPr id="38" name="组合 37"/>
          <p:cNvGrpSpPr/>
          <p:nvPr/>
        </p:nvGrpSpPr>
        <p:grpSpPr>
          <a:xfrm>
            <a:off x="5418756" y="3964715"/>
            <a:ext cx="1699349" cy="1700404"/>
            <a:chOff x="680580" y="1491630"/>
            <a:chExt cx="1479184" cy="1479182"/>
          </a:xfrm>
        </p:grpSpPr>
        <p:grpSp>
          <p:nvGrpSpPr>
            <p:cNvPr id="40" name="组合 39"/>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cub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black"/>
                  </a:solidFill>
                  <a:cs typeface="+mn-ea"/>
                  <a:sym typeface="+mn-lt"/>
                </a:endParaRPr>
              </a:p>
            </p:txBody>
          </p:sp>
          <p:sp>
            <p:nvSpPr>
              <p:cNvPr id="43" name="椭圆 42"/>
              <p:cNvSpPr/>
              <p:nvPr/>
            </p:nvSpPr>
            <p:spPr>
              <a:xfrm>
                <a:off x="407840" y="776140"/>
                <a:ext cx="3794420" cy="3794420"/>
              </a:xfrm>
              <a:prstGeom prst="cub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41" name="Rectangle 273"/>
            <p:cNvSpPr>
              <a:spLocks noChangeArrowheads="1"/>
            </p:cNvSpPr>
            <p:nvPr/>
          </p:nvSpPr>
          <p:spPr bwMode="auto">
            <a:xfrm>
              <a:off x="1717555" y="2327320"/>
              <a:ext cx="1680" cy="1680"/>
            </a:xfrm>
            <a:prstGeom prst="cube">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mn-ea"/>
                <a:sym typeface="+mn-lt"/>
              </a:endParaRPr>
            </a:p>
          </p:txBody>
        </p:sp>
      </p:grpSp>
      <p:sp>
        <p:nvSpPr>
          <p:cNvPr id="44" name="TextBox 43"/>
          <p:cNvSpPr txBox="1"/>
          <p:nvPr/>
        </p:nvSpPr>
        <p:spPr>
          <a:xfrm>
            <a:off x="7390847" y="1413104"/>
            <a:ext cx="3695545" cy="2308859"/>
          </a:xfrm>
          <a:prstGeom prst="rect">
            <a:avLst/>
          </a:prstGeom>
          <a:noFill/>
        </p:spPr>
        <p:txBody>
          <a:bodyPr wrap="square" rtlCol="0">
            <a:spAutoFit/>
          </a:bodyPr>
          <a:lstStyle/>
          <a:p>
            <a:pPr defTabSz="914400">
              <a:lnSpc>
                <a:spcPct val="150000"/>
              </a:lnSpc>
            </a:pPr>
            <a:r>
              <a:rPr lang="zh-CN" altLang="en-US" sz="1600" dirty="0">
                <a:solidFill>
                  <a:prstClr val="black">
                    <a:lumMod val="75000"/>
                    <a:lumOff val="25000"/>
                  </a:prstClr>
                </a:solidFill>
                <a:cs typeface="+mn-ea"/>
                <a:sym typeface="+mn-lt"/>
              </a:rPr>
              <a:t>是指为了使劳动过程在符合安全要求的物质条件和工作秩序下进行，防止伤亡事故、设备事故及各种灾害的发生，保障劳动者的安全健康和生产作业过程的正常进行而采取的各种措施和从事的一切活动</a:t>
            </a:r>
            <a:endParaRPr lang="en-US" altLang="zh-CN" sz="1600" dirty="0">
              <a:solidFill>
                <a:prstClr val="black">
                  <a:lumMod val="75000"/>
                  <a:lumOff val="25000"/>
                </a:prstClr>
              </a:solidFill>
              <a:cs typeface="+mn-ea"/>
              <a:sym typeface="+mn-lt"/>
            </a:endParaRPr>
          </a:p>
        </p:txBody>
      </p:sp>
      <p:sp>
        <p:nvSpPr>
          <p:cNvPr id="45" name="TextBox 44"/>
          <p:cNvSpPr txBox="1"/>
          <p:nvPr/>
        </p:nvSpPr>
        <p:spPr>
          <a:xfrm>
            <a:off x="7390844" y="4164560"/>
            <a:ext cx="3958894" cy="1570023"/>
          </a:xfrm>
          <a:prstGeom prst="rect">
            <a:avLst/>
          </a:prstGeom>
          <a:noFill/>
        </p:spPr>
        <p:txBody>
          <a:bodyPr wrap="square" rtlCol="0">
            <a:spAutoFit/>
          </a:bodyPr>
          <a:lstStyle/>
          <a:p>
            <a:pPr defTabSz="914400">
              <a:lnSpc>
                <a:spcPct val="150000"/>
              </a:lnSpc>
            </a:pPr>
            <a:r>
              <a:rPr lang="zh-CN" altLang="en-US" sz="1600" dirty="0">
                <a:solidFill>
                  <a:prstClr val="black">
                    <a:lumMod val="75000"/>
                    <a:lumOff val="25000"/>
                  </a:prstClr>
                </a:solidFill>
                <a:cs typeface="+mn-ea"/>
                <a:sym typeface="+mn-lt"/>
              </a:rPr>
              <a:t>是以国家法律、法规、规定和技术标准为依据，采取各种手段，对生产经营单位的生产经营活动的安全状况，实施有效制约的一切手段</a:t>
            </a:r>
          </a:p>
        </p:txBody>
      </p:sp>
      <p:pic>
        <p:nvPicPr>
          <p:cNvPr id="4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1489114" y="1413606"/>
            <a:ext cx="3222740" cy="205894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7"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1489112" y="3944845"/>
            <a:ext cx="3310457" cy="201730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8" name="椭圆 47"/>
          <p:cNvSpPr/>
          <p:nvPr/>
        </p:nvSpPr>
        <p:spPr>
          <a:xfrm>
            <a:off x="5459893" y="4014182"/>
            <a:ext cx="1611808" cy="161280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2400" b="1" dirty="0">
                <a:solidFill>
                  <a:srgbClr val="C00000"/>
                </a:solidFill>
                <a:cs typeface="+mn-ea"/>
                <a:sym typeface="+mn-lt"/>
              </a:rPr>
              <a:t>安全</a:t>
            </a:r>
            <a:endParaRPr lang="en-US" altLang="zh-CN" sz="2400" b="1" dirty="0">
              <a:solidFill>
                <a:srgbClr val="C00000"/>
              </a:solidFill>
              <a:cs typeface="+mn-ea"/>
              <a:sym typeface="+mn-lt"/>
            </a:endParaRPr>
          </a:p>
          <a:p>
            <a:pPr algn="ctr" defTabSz="914400"/>
            <a:r>
              <a:rPr lang="zh-CN" altLang="en-US" sz="2400" b="1" dirty="0">
                <a:solidFill>
                  <a:srgbClr val="C00000"/>
                </a:solidFill>
                <a:cs typeface="+mn-ea"/>
                <a:sym typeface="+mn-lt"/>
              </a:rPr>
              <a:t>管理</a:t>
            </a:r>
          </a:p>
        </p:txBody>
      </p:sp>
    </p:spTree>
    <p:custDataLst>
      <p:tags r:id="rId1"/>
    </p:custDataLst>
    <p:extLst>
      <p:ext uri="{BB962C8B-B14F-4D97-AF65-F5344CB8AC3E}">
        <p14:creationId xmlns:p14="http://schemas.microsoft.com/office/powerpoint/2010/main" val="132190896"/>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1000"/>
                                        <p:tgtEl>
                                          <p:spTgt spid="47"/>
                                        </p:tgtEl>
                                      </p:cBhvr>
                                    </p:animEffect>
                                    <p:anim calcmode="lin" valueType="num">
                                      <p:cBhvr>
                                        <p:cTn id="23" dur="1000" fill="hold"/>
                                        <p:tgtEl>
                                          <p:spTgt spid="47"/>
                                        </p:tgtEl>
                                        <p:attrNameLst>
                                          <p:attrName>ppt_x</p:attrName>
                                        </p:attrNameLst>
                                      </p:cBhvr>
                                      <p:tavLst>
                                        <p:tav tm="0">
                                          <p:val>
                                            <p:strVal val="#ppt_x"/>
                                          </p:val>
                                        </p:tav>
                                        <p:tav tm="100000">
                                          <p:val>
                                            <p:strVal val="#ppt_x"/>
                                          </p:val>
                                        </p:tav>
                                      </p:tavLst>
                                    </p:anim>
                                    <p:anim calcmode="lin" valueType="num">
                                      <p:cBhvr>
                                        <p:cTn id="2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163254" y="177514"/>
            <a:ext cx="2187828" cy="2189190"/>
            <a:chOff x="1677608" y="2996952"/>
            <a:chExt cx="1395643" cy="1395643"/>
          </a:xfrm>
          <a:solidFill>
            <a:srgbClr val="C00000"/>
          </a:solidFill>
        </p:grpSpPr>
        <p:sp>
          <p:nvSpPr>
            <p:cNvPr id="43" name="Oval 60"/>
            <p:cNvSpPr>
              <a:spLocks noChangeAspect="1"/>
            </p:cNvSpPr>
            <p:nvPr/>
          </p:nvSpPr>
          <p:spPr>
            <a:xfrm>
              <a:off x="1677608" y="2996952"/>
              <a:ext cx="1395643" cy="1395643"/>
            </a:xfrm>
            <a:prstGeom prst="plaque">
              <a:avLst/>
            </a:prstGeom>
            <a:grp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50" b="1" dirty="0">
                <a:solidFill>
                  <a:prstClr val="white"/>
                </a:solidFill>
                <a:cs typeface="+mn-ea"/>
                <a:sym typeface="+mn-lt"/>
              </a:endParaRPr>
            </a:p>
          </p:txBody>
        </p:sp>
        <p:sp>
          <p:nvSpPr>
            <p:cNvPr id="44" name="Oval 29"/>
            <p:cNvSpPr>
              <a:spLocks noChangeAspect="1"/>
            </p:cNvSpPr>
            <p:nvPr/>
          </p:nvSpPr>
          <p:spPr>
            <a:xfrm>
              <a:off x="1850114" y="3169458"/>
              <a:ext cx="1050630" cy="1050630"/>
            </a:xfrm>
            <a:prstGeom prst="plaque">
              <a:avLst/>
            </a:prstGeom>
            <a:gr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99" b="1" dirty="0">
                  <a:solidFill>
                    <a:prstClr val="white"/>
                  </a:solidFill>
                  <a:effectLst>
                    <a:outerShdw blurRad="38100" dist="38100" dir="2700000" algn="tl">
                      <a:srgbClr val="000000">
                        <a:alpha val="43137"/>
                      </a:srgbClr>
                    </a:outerShdw>
                  </a:effectLst>
                  <a:cs typeface="+mn-ea"/>
                  <a:sym typeface="+mn-lt"/>
                </a:rPr>
                <a:t></a:t>
              </a:r>
            </a:p>
          </p:txBody>
        </p:sp>
      </p:grpSp>
      <p:sp>
        <p:nvSpPr>
          <p:cNvPr id="37" name="TextBox 36"/>
          <p:cNvSpPr txBox="1"/>
          <p:nvPr/>
        </p:nvSpPr>
        <p:spPr>
          <a:xfrm>
            <a:off x="1721599" y="671807"/>
            <a:ext cx="947389" cy="1200607"/>
          </a:xfrm>
          <a:prstGeom prst="rect">
            <a:avLst/>
          </a:prstGeom>
          <a:noFill/>
        </p:spPr>
        <p:txBody>
          <a:bodyPr wrap="square" rtlCol="0">
            <a:spAutoFit/>
          </a:bodyPr>
          <a:lstStyle/>
          <a:p>
            <a:pPr defTabSz="914400"/>
            <a:r>
              <a:rPr lang="zh-CN" altLang="en-US" sz="7200" b="1" dirty="0">
                <a:solidFill>
                  <a:prstClr val="white"/>
                </a:solidFill>
                <a:cs typeface="+mn-ea"/>
                <a:sym typeface="+mn-lt"/>
              </a:rPr>
              <a:t>目</a:t>
            </a:r>
          </a:p>
        </p:txBody>
      </p:sp>
      <p:grpSp>
        <p:nvGrpSpPr>
          <p:cNvPr id="54" name="组合 53"/>
          <p:cNvGrpSpPr/>
          <p:nvPr/>
        </p:nvGrpSpPr>
        <p:grpSpPr>
          <a:xfrm>
            <a:off x="1182399" y="2414177"/>
            <a:ext cx="2187828" cy="2189190"/>
            <a:chOff x="1677608" y="2996952"/>
            <a:chExt cx="1395643" cy="1395643"/>
          </a:xfrm>
          <a:solidFill>
            <a:srgbClr val="C00000"/>
          </a:solidFill>
        </p:grpSpPr>
        <p:sp>
          <p:nvSpPr>
            <p:cNvPr id="55" name="Oval 60"/>
            <p:cNvSpPr>
              <a:spLocks noChangeAspect="1"/>
            </p:cNvSpPr>
            <p:nvPr/>
          </p:nvSpPr>
          <p:spPr>
            <a:xfrm>
              <a:off x="1677608" y="2996952"/>
              <a:ext cx="1395643" cy="1395643"/>
            </a:xfrm>
            <a:prstGeom prst="plaque">
              <a:avLst/>
            </a:prstGeom>
            <a:grp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50" b="1" dirty="0">
                <a:solidFill>
                  <a:prstClr val="white"/>
                </a:solidFill>
                <a:cs typeface="+mn-ea"/>
                <a:sym typeface="+mn-lt"/>
              </a:endParaRPr>
            </a:p>
          </p:txBody>
        </p:sp>
        <p:sp>
          <p:nvSpPr>
            <p:cNvPr id="56" name="Oval 29"/>
            <p:cNvSpPr>
              <a:spLocks noChangeAspect="1"/>
            </p:cNvSpPr>
            <p:nvPr/>
          </p:nvSpPr>
          <p:spPr>
            <a:xfrm>
              <a:off x="1850114" y="3169458"/>
              <a:ext cx="1050630" cy="1050630"/>
            </a:xfrm>
            <a:prstGeom prst="plaque">
              <a:avLst/>
            </a:prstGeom>
            <a:gr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99" b="1" dirty="0">
                  <a:solidFill>
                    <a:prstClr val="white"/>
                  </a:solidFill>
                  <a:effectLst>
                    <a:outerShdw blurRad="38100" dist="38100" dir="2700000" algn="tl">
                      <a:srgbClr val="000000">
                        <a:alpha val="43137"/>
                      </a:srgbClr>
                    </a:outerShdw>
                  </a:effectLst>
                  <a:cs typeface="+mn-ea"/>
                  <a:sym typeface="+mn-lt"/>
                </a:rPr>
                <a:t></a:t>
              </a:r>
            </a:p>
          </p:txBody>
        </p:sp>
      </p:grpSp>
      <p:sp>
        <p:nvSpPr>
          <p:cNvPr id="57" name="TextBox 56"/>
          <p:cNvSpPr txBox="1"/>
          <p:nvPr/>
        </p:nvSpPr>
        <p:spPr>
          <a:xfrm>
            <a:off x="1733492" y="2908470"/>
            <a:ext cx="947389" cy="1200607"/>
          </a:xfrm>
          <a:prstGeom prst="rect">
            <a:avLst/>
          </a:prstGeom>
          <a:noFill/>
        </p:spPr>
        <p:txBody>
          <a:bodyPr wrap="square" rtlCol="0">
            <a:spAutoFit/>
          </a:bodyPr>
          <a:lstStyle/>
          <a:p>
            <a:pPr defTabSz="914400"/>
            <a:r>
              <a:rPr lang="zh-CN" altLang="en-US" sz="7200" b="1" dirty="0">
                <a:solidFill>
                  <a:prstClr val="white"/>
                </a:solidFill>
                <a:cs typeface="+mn-ea"/>
                <a:sym typeface="+mn-lt"/>
              </a:rPr>
              <a:t>录</a:t>
            </a:r>
          </a:p>
        </p:txBody>
      </p:sp>
      <p:grpSp>
        <p:nvGrpSpPr>
          <p:cNvPr id="66" name="组合 65"/>
          <p:cNvGrpSpPr/>
          <p:nvPr/>
        </p:nvGrpSpPr>
        <p:grpSpPr>
          <a:xfrm>
            <a:off x="4798261" y="1217360"/>
            <a:ext cx="3902969" cy="946457"/>
            <a:chOff x="6221042" y="404538"/>
            <a:chExt cx="3904494" cy="946238"/>
          </a:xfrm>
        </p:grpSpPr>
        <p:sp>
          <p:nvSpPr>
            <p:cNvPr id="64" name="圆角矩形 63"/>
            <p:cNvSpPr/>
            <p:nvPr/>
          </p:nvSpPr>
          <p:spPr>
            <a:xfrm>
              <a:off x="6599143" y="518859"/>
              <a:ext cx="3526393" cy="717597"/>
            </a:xfrm>
            <a:prstGeom prst="homePlat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7" name="缺角矩形 6"/>
            <p:cNvSpPr/>
            <p:nvPr/>
          </p:nvSpPr>
          <p:spPr>
            <a:xfrm>
              <a:off x="6221042" y="404538"/>
              <a:ext cx="946240" cy="946238"/>
            </a:xfrm>
            <a:prstGeom prst="plaqu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b="1">
                <a:solidFill>
                  <a:srgbClr val="002060"/>
                </a:solidFill>
                <a:cs typeface="+mn-ea"/>
                <a:sym typeface="+mn-lt"/>
              </a:endParaRPr>
            </a:p>
          </p:txBody>
        </p:sp>
        <p:sp>
          <p:nvSpPr>
            <p:cNvPr id="22" name="文本框 33"/>
            <p:cNvSpPr txBox="1"/>
            <p:nvPr/>
          </p:nvSpPr>
          <p:spPr>
            <a:xfrm>
              <a:off x="6757573" y="662214"/>
              <a:ext cx="3227522" cy="430887"/>
            </a:xfrm>
            <a:prstGeom prst="rect">
              <a:avLst/>
            </a:prstGeom>
            <a:noFill/>
          </p:spPr>
          <p:txBody>
            <a:bodyPr wrap="square" rtlCol="0">
              <a:spAutoFit/>
            </a:bodyPr>
            <a:lstStyle/>
            <a:p>
              <a:pPr algn="ctr" defTabSz="914400"/>
              <a:r>
                <a:rPr lang="zh-CN" altLang="en-US" sz="2200" b="1" dirty="0">
                  <a:solidFill>
                    <a:prstClr val="black">
                      <a:lumMod val="75000"/>
                      <a:lumOff val="25000"/>
                    </a:prstClr>
                  </a:solidFill>
                  <a:cs typeface="+mn-ea"/>
                  <a:sym typeface="+mn-lt"/>
                </a:rPr>
                <a:t>安全为了谁？</a:t>
              </a:r>
            </a:p>
          </p:txBody>
        </p:sp>
        <p:sp>
          <p:nvSpPr>
            <p:cNvPr id="59" name="TextBox 58"/>
            <p:cNvSpPr txBox="1"/>
            <p:nvPr/>
          </p:nvSpPr>
          <p:spPr>
            <a:xfrm>
              <a:off x="6419087" y="616047"/>
              <a:ext cx="604653" cy="523220"/>
            </a:xfrm>
            <a:prstGeom prst="rect">
              <a:avLst/>
            </a:prstGeom>
            <a:noFill/>
          </p:spPr>
          <p:txBody>
            <a:bodyPr wrap="none" rtlCol="0">
              <a:spAutoFit/>
            </a:bodyPr>
            <a:lstStyle/>
            <a:p>
              <a:pPr defTabSz="914400"/>
              <a:r>
                <a:rPr lang="en-US" altLang="zh-CN" sz="2800" dirty="0">
                  <a:solidFill>
                    <a:srgbClr val="002060"/>
                  </a:solidFill>
                  <a:cs typeface="+mn-ea"/>
                  <a:sym typeface="+mn-lt"/>
                </a:rPr>
                <a:t>02</a:t>
              </a:r>
              <a:endParaRPr lang="zh-CN" altLang="en-US" sz="2800" dirty="0">
                <a:solidFill>
                  <a:srgbClr val="002060"/>
                </a:solidFill>
                <a:cs typeface="+mn-ea"/>
                <a:sym typeface="+mn-lt"/>
              </a:endParaRPr>
            </a:p>
          </p:txBody>
        </p:sp>
      </p:grpSp>
      <p:grpSp>
        <p:nvGrpSpPr>
          <p:cNvPr id="67" name="组合 66"/>
          <p:cNvGrpSpPr/>
          <p:nvPr/>
        </p:nvGrpSpPr>
        <p:grpSpPr>
          <a:xfrm>
            <a:off x="3852388" y="182302"/>
            <a:ext cx="3902969" cy="946457"/>
            <a:chOff x="6221042" y="404538"/>
            <a:chExt cx="3904494" cy="946238"/>
          </a:xfrm>
        </p:grpSpPr>
        <p:sp>
          <p:nvSpPr>
            <p:cNvPr id="68" name="圆角矩形 67"/>
            <p:cNvSpPr/>
            <p:nvPr/>
          </p:nvSpPr>
          <p:spPr>
            <a:xfrm>
              <a:off x="6599143" y="518859"/>
              <a:ext cx="3526393" cy="717597"/>
            </a:xfrm>
            <a:prstGeom prst="homePlat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69" name="缺角矩形 68"/>
            <p:cNvSpPr/>
            <p:nvPr/>
          </p:nvSpPr>
          <p:spPr>
            <a:xfrm>
              <a:off x="6221042" y="404538"/>
              <a:ext cx="946240" cy="946238"/>
            </a:xfrm>
            <a:prstGeom prst="plaqu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b="1">
                <a:solidFill>
                  <a:srgbClr val="002060"/>
                </a:solidFill>
                <a:cs typeface="+mn-ea"/>
                <a:sym typeface="+mn-lt"/>
              </a:endParaRPr>
            </a:p>
          </p:txBody>
        </p:sp>
        <p:sp>
          <p:nvSpPr>
            <p:cNvPr id="70" name="文本框 33"/>
            <p:cNvSpPr txBox="1"/>
            <p:nvPr/>
          </p:nvSpPr>
          <p:spPr>
            <a:xfrm>
              <a:off x="6677374" y="662214"/>
              <a:ext cx="3227522" cy="430887"/>
            </a:xfrm>
            <a:prstGeom prst="rect">
              <a:avLst/>
            </a:prstGeom>
            <a:noFill/>
          </p:spPr>
          <p:txBody>
            <a:bodyPr wrap="square" rtlCol="0">
              <a:spAutoFit/>
            </a:bodyPr>
            <a:lstStyle/>
            <a:p>
              <a:pPr algn="ctr" defTabSz="914400"/>
              <a:r>
                <a:rPr lang="zh-CN" altLang="en-US" sz="2200" b="1" dirty="0">
                  <a:solidFill>
                    <a:prstClr val="black">
                      <a:lumMod val="75000"/>
                      <a:lumOff val="25000"/>
                    </a:prstClr>
                  </a:solidFill>
                  <a:cs typeface="+mn-ea"/>
                  <a:sym typeface="+mn-lt"/>
                </a:rPr>
                <a:t>安全是什么？</a:t>
              </a:r>
            </a:p>
          </p:txBody>
        </p:sp>
        <p:sp>
          <p:nvSpPr>
            <p:cNvPr id="71" name="TextBox 70"/>
            <p:cNvSpPr txBox="1"/>
            <p:nvPr/>
          </p:nvSpPr>
          <p:spPr>
            <a:xfrm>
              <a:off x="6419087" y="616047"/>
              <a:ext cx="604653" cy="523220"/>
            </a:xfrm>
            <a:prstGeom prst="rect">
              <a:avLst/>
            </a:prstGeom>
            <a:noFill/>
          </p:spPr>
          <p:txBody>
            <a:bodyPr wrap="none" rtlCol="0">
              <a:spAutoFit/>
            </a:bodyPr>
            <a:lstStyle/>
            <a:p>
              <a:pPr defTabSz="914400"/>
              <a:r>
                <a:rPr lang="en-US" altLang="zh-CN" sz="2800" dirty="0">
                  <a:solidFill>
                    <a:srgbClr val="002060"/>
                  </a:solidFill>
                  <a:cs typeface="+mn-ea"/>
                  <a:sym typeface="+mn-lt"/>
                </a:rPr>
                <a:t>01</a:t>
              </a:r>
              <a:endParaRPr lang="zh-CN" altLang="en-US" sz="2800" dirty="0">
                <a:solidFill>
                  <a:srgbClr val="002060"/>
                </a:solidFill>
                <a:cs typeface="+mn-ea"/>
                <a:sym typeface="+mn-lt"/>
              </a:endParaRPr>
            </a:p>
          </p:txBody>
        </p:sp>
      </p:grpSp>
      <p:grpSp>
        <p:nvGrpSpPr>
          <p:cNvPr id="72" name="组合 71"/>
          <p:cNvGrpSpPr/>
          <p:nvPr/>
        </p:nvGrpSpPr>
        <p:grpSpPr>
          <a:xfrm>
            <a:off x="4994936" y="4504974"/>
            <a:ext cx="4352982" cy="946457"/>
            <a:chOff x="6221042" y="404538"/>
            <a:chExt cx="4354682" cy="946238"/>
          </a:xfrm>
        </p:grpSpPr>
        <p:sp>
          <p:nvSpPr>
            <p:cNvPr id="73" name="圆角矩形 72"/>
            <p:cNvSpPr/>
            <p:nvPr/>
          </p:nvSpPr>
          <p:spPr>
            <a:xfrm>
              <a:off x="6599143" y="518859"/>
              <a:ext cx="3976581" cy="717597"/>
            </a:xfrm>
            <a:prstGeom prst="homePlat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74" name="缺角矩形 73"/>
            <p:cNvSpPr/>
            <p:nvPr/>
          </p:nvSpPr>
          <p:spPr>
            <a:xfrm>
              <a:off x="6221042" y="404538"/>
              <a:ext cx="946240" cy="946238"/>
            </a:xfrm>
            <a:prstGeom prst="plaqu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b="1">
                <a:solidFill>
                  <a:srgbClr val="002060"/>
                </a:solidFill>
                <a:cs typeface="+mn-ea"/>
                <a:sym typeface="+mn-lt"/>
              </a:endParaRPr>
            </a:p>
          </p:txBody>
        </p:sp>
        <p:sp>
          <p:nvSpPr>
            <p:cNvPr id="75" name="文本框 33"/>
            <p:cNvSpPr txBox="1"/>
            <p:nvPr/>
          </p:nvSpPr>
          <p:spPr>
            <a:xfrm>
              <a:off x="7018126" y="662214"/>
              <a:ext cx="3227522" cy="430887"/>
            </a:xfrm>
            <a:prstGeom prst="rect">
              <a:avLst/>
            </a:prstGeom>
            <a:noFill/>
          </p:spPr>
          <p:txBody>
            <a:bodyPr wrap="square" rtlCol="0">
              <a:spAutoFit/>
            </a:bodyPr>
            <a:lstStyle/>
            <a:p>
              <a:pPr algn="ctr" defTabSz="914400"/>
              <a:r>
                <a:rPr lang="zh-CN" altLang="en-US" sz="2200" b="1" dirty="0">
                  <a:solidFill>
                    <a:prstClr val="black">
                      <a:lumMod val="75000"/>
                      <a:lumOff val="25000"/>
                    </a:prstClr>
                  </a:solidFill>
                  <a:cs typeface="+mn-ea"/>
                  <a:sym typeface="+mn-lt"/>
                </a:rPr>
                <a:t>事故发生的主要原因</a:t>
              </a:r>
            </a:p>
          </p:txBody>
        </p:sp>
        <p:sp>
          <p:nvSpPr>
            <p:cNvPr id="76" name="TextBox 75"/>
            <p:cNvSpPr txBox="1"/>
            <p:nvPr/>
          </p:nvSpPr>
          <p:spPr>
            <a:xfrm>
              <a:off x="6419087" y="616047"/>
              <a:ext cx="604653" cy="523220"/>
            </a:xfrm>
            <a:prstGeom prst="rect">
              <a:avLst/>
            </a:prstGeom>
            <a:noFill/>
          </p:spPr>
          <p:txBody>
            <a:bodyPr wrap="none" rtlCol="0">
              <a:spAutoFit/>
            </a:bodyPr>
            <a:lstStyle/>
            <a:p>
              <a:pPr defTabSz="914400"/>
              <a:r>
                <a:rPr lang="en-US" altLang="zh-CN" sz="2800" dirty="0">
                  <a:solidFill>
                    <a:srgbClr val="002060"/>
                  </a:solidFill>
                  <a:cs typeface="+mn-ea"/>
                  <a:sym typeface="+mn-lt"/>
                </a:rPr>
                <a:t>05</a:t>
              </a:r>
              <a:endParaRPr lang="zh-CN" altLang="en-US" sz="2800" dirty="0">
                <a:solidFill>
                  <a:srgbClr val="002060"/>
                </a:solidFill>
                <a:cs typeface="+mn-ea"/>
                <a:sym typeface="+mn-lt"/>
              </a:endParaRPr>
            </a:p>
          </p:txBody>
        </p:sp>
      </p:grpSp>
      <p:grpSp>
        <p:nvGrpSpPr>
          <p:cNvPr id="77" name="组合 76"/>
          <p:cNvGrpSpPr/>
          <p:nvPr/>
        </p:nvGrpSpPr>
        <p:grpSpPr>
          <a:xfrm>
            <a:off x="5705669" y="2221211"/>
            <a:ext cx="4722770" cy="946457"/>
            <a:chOff x="6221042" y="404538"/>
            <a:chExt cx="4724616" cy="946238"/>
          </a:xfrm>
        </p:grpSpPr>
        <p:sp>
          <p:nvSpPr>
            <p:cNvPr id="78" name="圆角矩形 77"/>
            <p:cNvSpPr/>
            <p:nvPr/>
          </p:nvSpPr>
          <p:spPr>
            <a:xfrm>
              <a:off x="6766466" y="518859"/>
              <a:ext cx="4179192" cy="717597"/>
            </a:xfrm>
            <a:prstGeom prst="homePlat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79" name="缺角矩形 78"/>
            <p:cNvSpPr/>
            <p:nvPr/>
          </p:nvSpPr>
          <p:spPr>
            <a:xfrm>
              <a:off x="6221042" y="404538"/>
              <a:ext cx="946240" cy="946238"/>
            </a:xfrm>
            <a:prstGeom prst="plaqu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b="1">
                <a:solidFill>
                  <a:srgbClr val="002060"/>
                </a:solidFill>
                <a:cs typeface="+mn-ea"/>
                <a:sym typeface="+mn-lt"/>
              </a:endParaRPr>
            </a:p>
          </p:txBody>
        </p:sp>
        <p:sp>
          <p:nvSpPr>
            <p:cNvPr id="80" name="文本框 33"/>
            <p:cNvSpPr txBox="1"/>
            <p:nvPr/>
          </p:nvSpPr>
          <p:spPr>
            <a:xfrm>
              <a:off x="7379650" y="699046"/>
              <a:ext cx="3227522" cy="430887"/>
            </a:xfrm>
            <a:prstGeom prst="rect">
              <a:avLst/>
            </a:prstGeom>
            <a:noFill/>
          </p:spPr>
          <p:txBody>
            <a:bodyPr wrap="square" rtlCol="0">
              <a:spAutoFit/>
            </a:bodyPr>
            <a:lstStyle/>
            <a:p>
              <a:pPr algn="ctr" defTabSz="914400"/>
              <a:r>
                <a:rPr lang="zh-CN" altLang="en-US" sz="2200" b="1" dirty="0">
                  <a:solidFill>
                    <a:prstClr val="black">
                      <a:lumMod val="75000"/>
                      <a:lumOff val="25000"/>
                    </a:prstClr>
                  </a:solidFill>
                  <a:cs typeface="+mn-ea"/>
                  <a:sym typeface="+mn-lt"/>
                </a:rPr>
                <a:t>为什么要进行安全培训？</a:t>
              </a:r>
            </a:p>
          </p:txBody>
        </p:sp>
        <p:sp>
          <p:nvSpPr>
            <p:cNvPr id="81" name="TextBox 80"/>
            <p:cNvSpPr txBox="1"/>
            <p:nvPr/>
          </p:nvSpPr>
          <p:spPr>
            <a:xfrm>
              <a:off x="6419087" y="616047"/>
              <a:ext cx="604653" cy="523220"/>
            </a:xfrm>
            <a:prstGeom prst="rect">
              <a:avLst/>
            </a:prstGeom>
            <a:noFill/>
          </p:spPr>
          <p:txBody>
            <a:bodyPr wrap="none" rtlCol="0">
              <a:spAutoFit/>
            </a:bodyPr>
            <a:lstStyle/>
            <a:p>
              <a:pPr defTabSz="914400"/>
              <a:r>
                <a:rPr lang="en-US" altLang="zh-CN" sz="2800" dirty="0">
                  <a:solidFill>
                    <a:srgbClr val="002060"/>
                  </a:solidFill>
                  <a:cs typeface="+mn-ea"/>
                  <a:sym typeface="+mn-lt"/>
                </a:rPr>
                <a:t>03</a:t>
              </a:r>
              <a:endParaRPr lang="zh-CN" altLang="en-US" sz="2800" dirty="0">
                <a:solidFill>
                  <a:srgbClr val="002060"/>
                </a:solidFill>
                <a:cs typeface="+mn-ea"/>
                <a:sym typeface="+mn-lt"/>
              </a:endParaRPr>
            </a:p>
          </p:txBody>
        </p:sp>
      </p:grpSp>
      <p:grpSp>
        <p:nvGrpSpPr>
          <p:cNvPr id="82" name="组合 81"/>
          <p:cNvGrpSpPr/>
          <p:nvPr/>
        </p:nvGrpSpPr>
        <p:grpSpPr>
          <a:xfrm>
            <a:off x="4050356" y="5601612"/>
            <a:ext cx="4819696" cy="946457"/>
            <a:chOff x="6221042" y="404538"/>
            <a:chExt cx="4821579" cy="946238"/>
          </a:xfrm>
        </p:grpSpPr>
        <p:sp>
          <p:nvSpPr>
            <p:cNvPr id="83" name="圆角矩形 82"/>
            <p:cNvSpPr/>
            <p:nvPr/>
          </p:nvSpPr>
          <p:spPr>
            <a:xfrm>
              <a:off x="6599143" y="518859"/>
              <a:ext cx="4443478" cy="717597"/>
            </a:xfrm>
            <a:prstGeom prst="homePlat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84" name="缺角矩形 83"/>
            <p:cNvSpPr/>
            <p:nvPr/>
          </p:nvSpPr>
          <p:spPr>
            <a:xfrm>
              <a:off x="6221042" y="404538"/>
              <a:ext cx="946240" cy="946238"/>
            </a:xfrm>
            <a:prstGeom prst="plaqu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b="1">
                <a:solidFill>
                  <a:srgbClr val="002060"/>
                </a:solidFill>
                <a:cs typeface="+mn-ea"/>
                <a:sym typeface="+mn-lt"/>
              </a:endParaRPr>
            </a:p>
          </p:txBody>
        </p:sp>
        <p:sp>
          <p:nvSpPr>
            <p:cNvPr id="85" name="文本框 33"/>
            <p:cNvSpPr txBox="1"/>
            <p:nvPr/>
          </p:nvSpPr>
          <p:spPr>
            <a:xfrm>
              <a:off x="7165991" y="662214"/>
              <a:ext cx="3782718" cy="430887"/>
            </a:xfrm>
            <a:prstGeom prst="rect">
              <a:avLst/>
            </a:prstGeom>
            <a:noFill/>
          </p:spPr>
          <p:txBody>
            <a:bodyPr wrap="square" rtlCol="0">
              <a:spAutoFit/>
            </a:bodyPr>
            <a:lstStyle/>
            <a:p>
              <a:pPr algn="ctr" defTabSz="914400"/>
              <a:r>
                <a:rPr lang="zh-CN" altLang="en-US" sz="2200" b="1" dirty="0">
                  <a:solidFill>
                    <a:prstClr val="black">
                      <a:lumMod val="75000"/>
                      <a:lumOff val="25000"/>
                    </a:prstClr>
                  </a:solidFill>
                  <a:cs typeface="+mn-ea"/>
                  <a:sym typeface="+mn-lt"/>
                </a:rPr>
                <a:t>以人为本切实做好安全工作</a:t>
              </a:r>
            </a:p>
          </p:txBody>
        </p:sp>
        <p:sp>
          <p:nvSpPr>
            <p:cNvPr id="86" name="TextBox 85"/>
            <p:cNvSpPr txBox="1"/>
            <p:nvPr/>
          </p:nvSpPr>
          <p:spPr>
            <a:xfrm>
              <a:off x="6419087" y="616047"/>
              <a:ext cx="604653" cy="523220"/>
            </a:xfrm>
            <a:prstGeom prst="rect">
              <a:avLst/>
            </a:prstGeom>
            <a:noFill/>
          </p:spPr>
          <p:txBody>
            <a:bodyPr wrap="none" rtlCol="0">
              <a:spAutoFit/>
            </a:bodyPr>
            <a:lstStyle/>
            <a:p>
              <a:pPr defTabSz="914400"/>
              <a:r>
                <a:rPr lang="en-US" altLang="zh-CN" sz="2800" dirty="0">
                  <a:solidFill>
                    <a:srgbClr val="002060"/>
                  </a:solidFill>
                  <a:cs typeface="+mn-ea"/>
                  <a:sym typeface="+mn-lt"/>
                </a:rPr>
                <a:t>06</a:t>
              </a:r>
              <a:endParaRPr lang="zh-CN" altLang="en-US" sz="2800" dirty="0">
                <a:solidFill>
                  <a:srgbClr val="002060"/>
                </a:solidFill>
                <a:cs typeface="+mn-ea"/>
                <a:sym typeface="+mn-lt"/>
              </a:endParaRPr>
            </a:p>
          </p:txBody>
        </p:sp>
      </p:grpSp>
      <p:grpSp>
        <p:nvGrpSpPr>
          <p:cNvPr id="87" name="组合 86"/>
          <p:cNvGrpSpPr/>
          <p:nvPr/>
        </p:nvGrpSpPr>
        <p:grpSpPr>
          <a:xfrm>
            <a:off x="5705669" y="3388430"/>
            <a:ext cx="4174552" cy="946457"/>
            <a:chOff x="6221042" y="404538"/>
            <a:chExt cx="4176183" cy="946238"/>
          </a:xfrm>
        </p:grpSpPr>
        <p:sp>
          <p:nvSpPr>
            <p:cNvPr id="88" name="圆角矩形 87"/>
            <p:cNvSpPr/>
            <p:nvPr/>
          </p:nvSpPr>
          <p:spPr>
            <a:xfrm>
              <a:off x="6599143" y="518859"/>
              <a:ext cx="3798082" cy="717597"/>
            </a:xfrm>
            <a:prstGeom prst="homePlat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89" name="缺角矩形 88"/>
            <p:cNvSpPr/>
            <p:nvPr/>
          </p:nvSpPr>
          <p:spPr>
            <a:xfrm>
              <a:off x="6221042" y="404538"/>
              <a:ext cx="946240" cy="946238"/>
            </a:xfrm>
            <a:prstGeom prst="plaque">
              <a:avLst/>
            </a:prstGeom>
            <a:gradFill flip="none" rotWithShape="1">
              <a:gsLst>
                <a:gs pos="0">
                  <a:schemeClr val="bg1">
                    <a:lumMod val="85000"/>
                  </a:schemeClr>
                </a:gs>
                <a:gs pos="100000">
                  <a:schemeClr val="bg1"/>
                </a:gs>
              </a:gsLst>
              <a:lin ang="2700000" scaled="1"/>
              <a:tileRect/>
            </a:gradFill>
            <a:ln w="25400">
              <a:gradFill flip="none" rotWithShape="1">
                <a:gsLst>
                  <a:gs pos="0">
                    <a:schemeClr val="bg1"/>
                  </a:gs>
                  <a:gs pos="100000">
                    <a:schemeClr val="bg1">
                      <a:lumMod val="85000"/>
                    </a:schemeClr>
                  </a:gs>
                </a:gsLst>
                <a:lin ang="2700000" scaled="1"/>
                <a:tileRect/>
              </a:gradFill>
            </a:ln>
            <a:effectLst>
              <a:outerShdw blurRad="889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b="1">
                <a:solidFill>
                  <a:srgbClr val="002060"/>
                </a:solidFill>
                <a:cs typeface="+mn-ea"/>
                <a:sym typeface="+mn-lt"/>
              </a:endParaRPr>
            </a:p>
          </p:txBody>
        </p:sp>
        <p:sp>
          <p:nvSpPr>
            <p:cNvPr id="90" name="文本框 33"/>
            <p:cNvSpPr txBox="1"/>
            <p:nvPr/>
          </p:nvSpPr>
          <p:spPr>
            <a:xfrm>
              <a:off x="7010121" y="662214"/>
              <a:ext cx="3227521" cy="430887"/>
            </a:xfrm>
            <a:prstGeom prst="rect">
              <a:avLst/>
            </a:prstGeom>
            <a:noFill/>
          </p:spPr>
          <p:txBody>
            <a:bodyPr wrap="square" rtlCol="0">
              <a:spAutoFit/>
            </a:bodyPr>
            <a:lstStyle/>
            <a:p>
              <a:pPr algn="ctr" defTabSz="914400"/>
              <a:r>
                <a:rPr lang="zh-CN" altLang="en-US" sz="2200" b="1" dirty="0">
                  <a:solidFill>
                    <a:prstClr val="black">
                      <a:lumMod val="75000"/>
                      <a:lumOff val="25000"/>
                    </a:prstClr>
                  </a:solidFill>
                  <a:cs typeface="+mn-ea"/>
                  <a:sym typeface="+mn-lt"/>
                </a:rPr>
                <a:t>安全管理的基本概念</a:t>
              </a:r>
            </a:p>
          </p:txBody>
        </p:sp>
        <p:sp>
          <p:nvSpPr>
            <p:cNvPr id="91" name="TextBox 90"/>
            <p:cNvSpPr txBox="1"/>
            <p:nvPr/>
          </p:nvSpPr>
          <p:spPr>
            <a:xfrm>
              <a:off x="6419087" y="616047"/>
              <a:ext cx="604653" cy="523220"/>
            </a:xfrm>
            <a:prstGeom prst="rect">
              <a:avLst/>
            </a:prstGeom>
            <a:noFill/>
          </p:spPr>
          <p:txBody>
            <a:bodyPr wrap="none" rtlCol="0">
              <a:spAutoFit/>
            </a:bodyPr>
            <a:lstStyle/>
            <a:p>
              <a:pPr defTabSz="914400"/>
              <a:r>
                <a:rPr lang="en-US" altLang="zh-CN" sz="2800" dirty="0">
                  <a:solidFill>
                    <a:srgbClr val="002060"/>
                  </a:solidFill>
                  <a:cs typeface="+mn-ea"/>
                  <a:sym typeface="+mn-lt"/>
                </a:rPr>
                <a:t>04</a:t>
              </a:r>
              <a:endParaRPr lang="zh-CN" altLang="en-US" sz="2800" dirty="0">
                <a:solidFill>
                  <a:srgbClr val="002060"/>
                </a:solidFill>
                <a:cs typeface="+mn-ea"/>
                <a:sym typeface="+mn-lt"/>
              </a:endParaRPr>
            </a:p>
          </p:txBody>
        </p:sp>
      </p:grpSp>
      <p:grpSp>
        <p:nvGrpSpPr>
          <p:cNvPr id="92" name="组合 91"/>
          <p:cNvGrpSpPr/>
          <p:nvPr/>
        </p:nvGrpSpPr>
        <p:grpSpPr>
          <a:xfrm>
            <a:off x="1204642" y="4623853"/>
            <a:ext cx="2187828" cy="2189190"/>
            <a:chOff x="1677608" y="2996952"/>
            <a:chExt cx="1395643" cy="1395643"/>
          </a:xfrm>
          <a:solidFill>
            <a:srgbClr val="C00000"/>
          </a:solidFill>
        </p:grpSpPr>
        <p:sp>
          <p:nvSpPr>
            <p:cNvPr id="93" name="Oval 60"/>
            <p:cNvSpPr>
              <a:spLocks noChangeAspect="1"/>
            </p:cNvSpPr>
            <p:nvPr/>
          </p:nvSpPr>
          <p:spPr>
            <a:xfrm>
              <a:off x="1677608" y="2996952"/>
              <a:ext cx="1395643" cy="1395643"/>
            </a:xfrm>
            <a:prstGeom prst="plaque">
              <a:avLst/>
            </a:prstGeom>
            <a:grp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50" b="1" dirty="0">
                <a:solidFill>
                  <a:prstClr val="white"/>
                </a:solidFill>
                <a:cs typeface="+mn-ea"/>
                <a:sym typeface="+mn-lt"/>
              </a:endParaRPr>
            </a:p>
          </p:txBody>
        </p:sp>
        <p:sp>
          <p:nvSpPr>
            <p:cNvPr id="94" name="Oval 29"/>
            <p:cNvSpPr>
              <a:spLocks noChangeAspect="1"/>
            </p:cNvSpPr>
            <p:nvPr/>
          </p:nvSpPr>
          <p:spPr>
            <a:xfrm>
              <a:off x="1850114" y="3169458"/>
              <a:ext cx="1050630" cy="1050630"/>
            </a:xfrm>
            <a:prstGeom prst="plaque">
              <a:avLst/>
            </a:prstGeom>
            <a:gr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99" b="1" dirty="0">
                  <a:solidFill>
                    <a:prstClr val="white"/>
                  </a:solidFill>
                  <a:effectLst>
                    <a:outerShdw blurRad="38100" dist="38100" dir="2700000" algn="tl">
                      <a:srgbClr val="000000">
                        <a:alpha val="43137"/>
                      </a:srgbClr>
                    </a:outerShdw>
                  </a:effectLst>
                  <a:cs typeface="+mn-ea"/>
                  <a:sym typeface="+mn-lt"/>
                </a:rPr>
                <a:t></a:t>
              </a:r>
            </a:p>
          </p:txBody>
        </p:sp>
      </p:grpSp>
      <p:sp>
        <p:nvSpPr>
          <p:cNvPr id="95" name="TextBox 94"/>
          <p:cNvSpPr txBox="1"/>
          <p:nvPr/>
        </p:nvSpPr>
        <p:spPr>
          <a:xfrm>
            <a:off x="1824862" y="5118144"/>
            <a:ext cx="947389" cy="1200607"/>
          </a:xfrm>
          <a:prstGeom prst="rect">
            <a:avLst/>
          </a:prstGeom>
          <a:noFill/>
        </p:spPr>
        <p:txBody>
          <a:bodyPr wrap="square" rtlCol="0">
            <a:spAutoFit/>
          </a:bodyPr>
          <a:lstStyle/>
          <a:p>
            <a:pPr defTabSz="914400"/>
            <a:r>
              <a:rPr lang="zh-CN" altLang="en-US" sz="7200" b="1" dirty="0">
                <a:solidFill>
                  <a:prstClr val="white"/>
                </a:solidFill>
                <a:cs typeface="+mn-ea"/>
                <a:sym typeface="+mn-lt"/>
              </a:rPr>
              <a:t>页</a:t>
            </a:r>
          </a:p>
        </p:txBody>
      </p:sp>
    </p:spTree>
    <p:extLst>
      <p:ext uri="{BB962C8B-B14F-4D97-AF65-F5344CB8AC3E}">
        <p14:creationId xmlns:p14="http://schemas.microsoft.com/office/powerpoint/2010/main" val="2884242023"/>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92"/>
                                        </p:tgtEl>
                                        <p:attrNameLst>
                                          <p:attrName>style.visibility</p:attrName>
                                        </p:attrNameLst>
                                      </p:cBhvr>
                                      <p:to>
                                        <p:strVal val="visible"/>
                                      </p:to>
                                    </p:set>
                                    <p:anim calcmode="lin" valueType="num">
                                      <p:cBhvr additive="base">
                                        <p:cTn id="15" dur="500" fill="hold"/>
                                        <p:tgtEl>
                                          <p:spTgt spid="92"/>
                                        </p:tgtEl>
                                        <p:attrNameLst>
                                          <p:attrName>ppt_x</p:attrName>
                                        </p:attrNameLst>
                                      </p:cBhvr>
                                      <p:tavLst>
                                        <p:tav tm="0">
                                          <p:val>
                                            <p:strVal val="#ppt_x"/>
                                          </p:val>
                                        </p:tav>
                                        <p:tav tm="100000">
                                          <p:val>
                                            <p:strVal val="#ppt_x"/>
                                          </p:val>
                                        </p:tav>
                                      </p:tavLst>
                                    </p:anim>
                                    <p:anim calcmode="lin" valueType="num">
                                      <p:cBhvr additive="base">
                                        <p:cTn id="16" dur="500" fill="hold"/>
                                        <p:tgtEl>
                                          <p:spTgt spid="9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circle(in)">
                                      <p:cBhvr>
                                        <p:cTn id="21" dur="750"/>
                                        <p:tgtEl>
                                          <p:spTgt spid="6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circle(in)">
                                      <p:cBhvr>
                                        <p:cTn id="26" dur="750"/>
                                        <p:tgtEl>
                                          <p:spTgt spid="6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circle(in)">
                                      <p:cBhvr>
                                        <p:cTn id="31" dur="750"/>
                                        <p:tgtEl>
                                          <p:spTgt spid="7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circle(in)">
                                      <p:cBhvr>
                                        <p:cTn id="36" dur="750"/>
                                        <p:tgtEl>
                                          <p:spTgt spid="87"/>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circle(in)">
                                      <p:cBhvr>
                                        <p:cTn id="41" dur="750"/>
                                        <p:tgtEl>
                                          <p:spTgt spid="7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circle(in)">
                                      <p:cBhvr>
                                        <p:cTn id="46" dur="75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安全管理的基本概念</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22" name="圆角矩形 21"/>
          <p:cNvSpPr/>
          <p:nvPr/>
        </p:nvSpPr>
        <p:spPr>
          <a:xfrm>
            <a:off x="2930452" y="5392242"/>
            <a:ext cx="6616761" cy="1040619"/>
          </a:xfrm>
          <a:prstGeom prst="roundRect">
            <a:avLst>
              <a:gd name="adj" fmla="val 10215"/>
            </a:avLst>
          </a:prstGeom>
          <a:gradFill flip="none" rotWithShape="1">
            <a:gsLst>
              <a:gs pos="100000">
                <a:sysClr val="window" lastClr="FFFFFF">
                  <a:lumMod val="85000"/>
                </a:sysClr>
              </a:gs>
              <a:gs pos="0">
                <a:sysClr val="window" lastClr="FFFFFF"/>
              </a:gs>
            </a:gsLst>
            <a:lin ang="0" scaled="1"/>
            <a:tileRect/>
          </a:gradFill>
          <a:ln w="25400" cap="flat" cmpd="sng" algn="ctr">
            <a:gradFill>
              <a:gsLst>
                <a:gs pos="100000">
                  <a:sysClr val="window" lastClr="FFFFFF">
                    <a:lumMod val="85000"/>
                  </a:sysClr>
                </a:gs>
                <a:gs pos="0">
                  <a:sysClr val="window" lastClr="FFFFFF"/>
                </a:gs>
              </a:gsLst>
              <a:lin ang="5400000" scaled="0"/>
            </a:gradFill>
            <a:prstDash val="solid"/>
          </a:ln>
          <a:effectLst>
            <a:outerShdw blurRad="342900" dist="241300" dir="2700000" algn="tl" rotWithShape="0">
              <a:prstClr val="black">
                <a:alpha val="40000"/>
              </a:prstClr>
            </a:outerShdw>
          </a:effectLst>
        </p:spPr>
        <p:txBody>
          <a:bodyPr lIns="91424" tIns="45713" rIns="91424" bIns="45713" anchor="ctr"/>
          <a:lstStyle/>
          <a:p>
            <a:pPr algn="ctr" defTabSz="1218804">
              <a:defRPr/>
            </a:pPr>
            <a:endParaRPr lang="zh-CN" altLang="en-US" sz="2399" kern="0">
              <a:solidFill>
                <a:sysClr val="window" lastClr="FFFFFF"/>
              </a:solidFill>
              <a:cs typeface="+mn-ea"/>
              <a:sym typeface="+mn-lt"/>
            </a:endParaRPr>
          </a:p>
        </p:txBody>
      </p:sp>
      <p:sp>
        <p:nvSpPr>
          <p:cNvPr id="23" name="圆角矩形 22"/>
          <p:cNvSpPr/>
          <p:nvPr/>
        </p:nvSpPr>
        <p:spPr>
          <a:xfrm>
            <a:off x="3054478" y="5420104"/>
            <a:ext cx="1553346" cy="1040619"/>
          </a:xfrm>
          <a:prstGeom prst="roundRect">
            <a:avLst>
              <a:gd name="adj" fmla="val 10215"/>
            </a:avLst>
          </a:prstGeom>
          <a:solidFill>
            <a:srgbClr val="C00000"/>
          </a:solidFill>
          <a:ln w="25400" cap="flat" cmpd="sng" algn="ctr">
            <a:noFill/>
            <a:prstDash val="solid"/>
          </a:ln>
          <a:effectLst/>
        </p:spPr>
        <p:txBody>
          <a:bodyPr lIns="91424" tIns="45713" rIns="91424" bIns="45713" anchor="ctr"/>
          <a:lstStyle/>
          <a:p>
            <a:pPr algn="ctr" defTabSz="1218804">
              <a:defRPr/>
            </a:pPr>
            <a:endParaRPr lang="zh-CN" altLang="en-US" sz="2399" kern="0">
              <a:solidFill>
                <a:sysClr val="window" lastClr="FFFFFF"/>
              </a:solidFill>
              <a:cs typeface="+mn-ea"/>
              <a:sym typeface="+mn-lt"/>
            </a:endParaRPr>
          </a:p>
        </p:txBody>
      </p:sp>
      <p:grpSp>
        <p:nvGrpSpPr>
          <p:cNvPr id="24" name="组合 19"/>
          <p:cNvGrpSpPr>
            <a:grpSpLocks/>
          </p:cNvGrpSpPr>
          <p:nvPr/>
        </p:nvGrpSpPr>
        <p:grpSpPr bwMode="auto">
          <a:xfrm>
            <a:off x="2940531" y="5020591"/>
            <a:ext cx="1782572" cy="1783921"/>
            <a:chOff x="3733576" y="3930057"/>
            <a:chExt cx="1800000" cy="1800000"/>
          </a:xfrm>
        </p:grpSpPr>
        <p:sp>
          <p:nvSpPr>
            <p:cNvPr id="29" name="椭圆 28"/>
            <p:cNvSpPr/>
            <p:nvPr/>
          </p:nvSpPr>
          <p:spPr>
            <a:xfrm>
              <a:off x="4003576" y="4200057"/>
              <a:ext cx="1260000" cy="1260000"/>
            </a:xfrm>
            <a:prstGeom prst="cube">
              <a:avLst/>
            </a:prstGeom>
            <a:noFill/>
            <a:ln w="25400" cap="flat" cmpd="sng" algn="ctr">
              <a:gradFill flip="none" rotWithShape="1">
                <a:gsLst>
                  <a:gs pos="100000">
                    <a:sysClr val="window" lastClr="FFFFFF"/>
                  </a:gs>
                  <a:gs pos="0">
                    <a:sysClr val="window" lastClr="FFFFFF">
                      <a:lumMod val="75000"/>
                    </a:sysClr>
                  </a:gs>
                </a:gsLst>
                <a:lin ang="2700000" scaled="1"/>
                <a:tileRect/>
              </a:gradFill>
              <a:prstDash val="solid"/>
            </a:ln>
            <a:effectLst/>
          </p:spPr>
          <p:txBody>
            <a:bodyPr anchor="ctr"/>
            <a:lstStyle/>
            <a:p>
              <a:pPr algn="ctr" defTabSz="1218804">
                <a:defRPr/>
              </a:pPr>
              <a:endParaRPr lang="zh-CN" altLang="en-US" sz="2399" kern="0">
                <a:solidFill>
                  <a:prstClr val="white"/>
                </a:solidFill>
                <a:cs typeface="+mn-ea"/>
                <a:sym typeface="+mn-lt"/>
              </a:endParaRPr>
            </a:p>
          </p:txBody>
        </p:sp>
        <p:sp>
          <p:nvSpPr>
            <p:cNvPr id="34" name="任意多边形 33"/>
            <p:cNvSpPr/>
            <p:nvPr/>
          </p:nvSpPr>
          <p:spPr>
            <a:xfrm>
              <a:off x="3733576" y="3930057"/>
              <a:ext cx="1800000" cy="1800000"/>
            </a:xfrm>
            <a:prstGeom prst="cube">
              <a:avLst/>
            </a:prstGeom>
            <a:gradFill>
              <a:gsLst>
                <a:gs pos="0">
                  <a:sysClr val="window" lastClr="FFFFFF"/>
                </a:gs>
                <a:gs pos="100000">
                  <a:srgbClr val="DBDBDB"/>
                </a:gs>
              </a:gsLst>
              <a:lin ang="2700000" scaled="1"/>
            </a:gradFill>
            <a:ln w="25400" cap="flat" cmpd="sng" algn="ctr">
              <a:noFill/>
              <a:prstDash val="solid"/>
            </a:ln>
            <a:effectLst>
              <a:outerShdw blurRad="88900" dist="63500" dir="2700000" algn="tl" rotWithShape="0">
                <a:prstClr val="black">
                  <a:alpha val="40000"/>
                </a:prstClr>
              </a:outerShdw>
            </a:effectLst>
          </p:spPr>
          <p:txBody>
            <a:bodyPr anchor="ctr"/>
            <a:lstStyle/>
            <a:p>
              <a:pPr algn="ctr" defTabSz="1218804">
                <a:defRPr/>
              </a:pPr>
              <a:endParaRPr lang="zh-CN" altLang="en-US" sz="2399" kern="0">
                <a:solidFill>
                  <a:prstClr val="white"/>
                </a:solidFill>
                <a:cs typeface="+mn-ea"/>
                <a:sym typeface="+mn-lt"/>
              </a:endParaRPr>
            </a:p>
          </p:txBody>
        </p:sp>
        <p:sp>
          <p:nvSpPr>
            <p:cNvPr id="35" name="椭圆 34"/>
            <p:cNvSpPr/>
            <p:nvPr/>
          </p:nvSpPr>
          <p:spPr>
            <a:xfrm>
              <a:off x="3733576" y="3930057"/>
              <a:ext cx="1800000" cy="1800000"/>
            </a:xfrm>
            <a:prstGeom prst="cube">
              <a:avLst/>
            </a:prstGeom>
            <a:noFill/>
            <a:ln w="25400" cap="flat" cmpd="sng" algn="ctr">
              <a:gradFill flip="none" rotWithShape="1">
                <a:gsLst>
                  <a:gs pos="0">
                    <a:sysClr val="window" lastClr="FFFFFF"/>
                  </a:gs>
                  <a:gs pos="100000">
                    <a:sysClr val="window" lastClr="FFFFFF">
                      <a:lumMod val="75000"/>
                    </a:sysClr>
                  </a:gs>
                </a:gsLst>
                <a:lin ang="2700000" scaled="1"/>
                <a:tileRect/>
              </a:gradFill>
              <a:prstDash val="solid"/>
            </a:ln>
            <a:effectLst/>
          </p:spPr>
          <p:txBody>
            <a:bodyPr anchor="ctr"/>
            <a:lstStyle/>
            <a:p>
              <a:pPr algn="ctr" defTabSz="1218804">
                <a:defRPr/>
              </a:pPr>
              <a:endParaRPr lang="zh-CN" altLang="en-US" sz="2399" kern="0">
                <a:solidFill>
                  <a:prstClr val="white"/>
                </a:solidFill>
                <a:cs typeface="+mn-ea"/>
                <a:sym typeface="+mn-lt"/>
              </a:endParaRPr>
            </a:p>
          </p:txBody>
        </p:sp>
      </p:grpSp>
      <p:sp>
        <p:nvSpPr>
          <p:cNvPr id="36" name="矩形 35"/>
          <p:cNvSpPr/>
          <p:nvPr/>
        </p:nvSpPr>
        <p:spPr>
          <a:xfrm>
            <a:off x="3336611" y="5739770"/>
            <a:ext cx="963831" cy="338490"/>
          </a:xfrm>
          <a:prstGeom prst="rect">
            <a:avLst/>
          </a:prstGeom>
        </p:spPr>
        <p:txBody>
          <a:bodyPr wrap="square" lIns="91424" tIns="45713" rIns="91424" bIns="45713">
            <a:spAutoFit/>
          </a:bodyPr>
          <a:lstStyle/>
          <a:p>
            <a:pPr algn="ctr" defTabSz="1218804"/>
            <a:r>
              <a:rPr lang="zh-CN" altLang="en-US" sz="1599" b="1" kern="100" dirty="0">
                <a:solidFill>
                  <a:srgbClr val="C00000"/>
                </a:solidFill>
                <a:cs typeface="+mn-ea"/>
                <a:sym typeface="+mn-lt"/>
              </a:rPr>
              <a:t>事故</a:t>
            </a:r>
          </a:p>
        </p:txBody>
      </p:sp>
      <p:sp>
        <p:nvSpPr>
          <p:cNvPr id="37" name="圆角矩形 36"/>
          <p:cNvSpPr/>
          <p:nvPr/>
        </p:nvSpPr>
        <p:spPr>
          <a:xfrm>
            <a:off x="3082938" y="1386883"/>
            <a:ext cx="6616761" cy="1040619"/>
          </a:xfrm>
          <a:prstGeom prst="roundRect">
            <a:avLst>
              <a:gd name="adj" fmla="val 10215"/>
            </a:avLst>
          </a:prstGeom>
          <a:gradFill flip="none" rotWithShape="1">
            <a:gsLst>
              <a:gs pos="100000">
                <a:sysClr val="window" lastClr="FFFFFF">
                  <a:lumMod val="85000"/>
                </a:sysClr>
              </a:gs>
              <a:gs pos="0">
                <a:sysClr val="window" lastClr="FFFFFF"/>
              </a:gs>
            </a:gsLst>
            <a:lin ang="0" scaled="1"/>
            <a:tileRect/>
          </a:gradFill>
          <a:ln w="25400" cap="flat" cmpd="sng" algn="ctr">
            <a:gradFill>
              <a:gsLst>
                <a:gs pos="100000">
                  <a:sysClr val="window" lastClr="FFFFFF">
                    <a:lumMod val="85000"/>
                  </a:sysClr>
                </a:gs>
                <a:gs pos="0">
                  <a:sysClr val="window" lastClr="FFFFFF"/>
                </a:gs>
              </a:gsLst>
              <a:lin ang="5400000" scaled="0"/>
            </a:gradFill>
            <a:prstDash val="solid"/>
          </a:ln>
          <a:effectLst>
            <a:outerShdw blurRad="342900" dist="241300" dir="2700000" algn="tl" rotWithShape="0">
              <a:prstClr val="black">
                <a:alpha val="40000"/>
              </a:prstClr>
            </a:outerShdw>
          </a:effectLst>
        </p:spPr>
        <p:txBody>
          <a:bodyPr lIns="91424" tIns="45713" rIns="91424" bIns="45713" anchor="ctr"/>
          <a:lstStyle/>
          <a:p>
            <a:pPr algn="ctr" defTabSz="1218804">
              <a:defRPr/>
            </a:pPr>
            <a:endParaRPr lang="zh-CN" altLang="en-US" sz="2399" kern="0">
              <a:solidFill>
                <a:sysClr val="window" lastClr="FFFFFF"/>
              </a:solidFill>
              <a:cs typeface="+mn-ea"/>
              <a:sym typeface="+mn-lt"/>
            </a:endParaRPr>
          </a:p>
        </p:txBody>
      </p:sp>
      <p:sp>
        <p:nvSpPr>
          <p:cNvPr id="38" name="圆角矩形 37"/>
          <p:cNvSpPr/>
          <p:nvPr/>
        </p:nvSpPr>
        <p:spPr>
          <a:xfrm>
            <a:off x="3206964" y="1386883"/>
            <a:ext cx="1553346" cy="1040619"/>
          </a:xfrm>
          <a:prstGeom prst="roundRect">
            <a:avLst>
              <a:gd name="adj" fmla="val 10215"/>
            </a:avLst>
          </a:prstGeom>
          <a:solidFill>
            <a:srgbClr val="C00000"/>
          </a:solidFill>
          <a:ln w="25400" cap="flat" cmpd="sng" algn="ctr">
            <a:noFill/>
            <a:prstDash val="solid"/>
          </a:ln>
          <a:effectLst/>
        </p:spPr>
        <p:txBody>
          <a:bodyPr lIns="91424" tIns="45713" rIns="91424" bIns="45713" anchor="ctr"/>
          <a:lstStyle/>
          <a:p>
            <a:pPr algn="ctr" defTabSz="1218804">
              <a:defRPr/>
            </a:pPr>
            <a:endParaRPr lang="zh-CN" altLang="en-US" sz="2399" kern="0">
              <a:solidFill>
                <a:sysClr val="window" lastClr="FFFFFF"/>
              </a:solidFill>
              <a:cs typeface="+mn-ea"/>
              <a:sym typeface="+mn-lt"/>
            </a:endParaRPr>
          </a:p>
        </p:txBody>
      </p:sp>
      <p:grpSp>
        <p:nvGrpSpPr>
          <p:cNvPr id="39" name="组合 19"/>
          <p:cNvGrpSpPr>
            <a:grpSpLocks/>
          </p:cNvGrpSpPr>
          <p:nvPr/>
        </p:nvGrpSpPr>
        <p:grpSpPr bwMode="auto">
          <a:xfrm>
            <a:off x="3093016" y="1015232"/>
            <a:ext cx="1782572" cy="1783921"/>
            <a:chOff x="3733576" y="3930057"/>
            <a:chExt cx="1800000" cy="1800000"/>
          </a:xfrm>
        </p:grpSpPr>
        <p:sp>
          <p:nvSpPr>
            <p:cNvPr id="40" name="椭圆 39"/>
            <p:cNvSpPr/>
            <p:nvPr/>
          </p:nvSpPr>
          <p:spPr>
            <a:xfrm>
              <a:off x="4003576" y="4200057"/>
              <a:ext cx="1260000" cy="1260000"/>
            </a:xfrm>
            <a:prstGeom prst="cube">
              <a:avLst/>
            </a:prstGeom>
            <a:noFill/>
            <a:ln w="25400" cap="flat" cmpd="sng" algn="ctr">
              <a:gradFill flip="none" rotWithShape="1">
                <a:gsLst>
                  <a:gs pos="100000">
                    <a:sysClr val="window" lastClr="FFFFFF"/>
                  </a:gs>
                  <a:gs pos="0">
                    <a:sysClr val="window" lastClr="FFFFFF">
                      <a:lumMod val="75000"/>
                    </a:sysClr>
                  </a:gs>
                </a:gsLst>
                <a:lin ang="2700000" scaled="1"/>
                <a:tileRect/>
              </a:gradFill>
              <a:prstDash val="solid"/>
            </a:ln>
            <a:effectLst/>
          </p:spPr>
          <p:txBody>
            <a:bodyPr anchor="ctr"/>
            <a:lstStyle/>
            <a:p>
              <a:pPr algn="ctr" defTabSz="1218804">
                <a:defRPr/>
              </a:pPr>
              <a:endParaRPr lang="zh-CN" altLang="en-US" sz="2399" kern="0">
                <a:solidFill>
                  <a:prstClr val="white"/>
                </a:solidFill>
                <a:cs typeface="+mn-ea"/>
                <a:sym typeface="+mn-lt"/>
              </a:endParaRPr>
            </a:p>
          </p:txBody>
        </p:sp>
        <p:sp>
          <p:nvSpPr>
            <p:cNvPr id="41" name="任意多边形 40"/>
            <p:cNvSpPr/>
            <p:nvPr/>
          </p:nvSpPr>
          <p:spPr>
            <a:xfrm>
              <a:off x="3733576" y="3930057"/>
              <a:ext cx="1800000" cy="1800000"/>
            </a:xfrm>
            <a:prstGeom prst="cube">
              <a:avLst/>
            </a:prstGeom>
            <a:gradFill>
              <a:gsLst>
                <a:gs pos="0">
                  <a:sysClr val="window" lastClr="FFFFFF"/>
                </a:gs>
                <a:gs pos="100000">
                  <a:srgbClr val="DBDBDB"/>
                </a:gs>
              </a:gsLst>
              <a:lin ang="2700000" scaled="1"/>
            </a:gradFill>
            <a:ln w="25400" cap="flat" cmpd="sng" algn="ctr">
              <a:noFill/>
              <a:prstDash val="solid"/>
            </a:ln>
            <a:effectLst>
              <a:outerShdw blurRad="88900" dist="63500" dir="2700000" algn="tl" rotWithShape="0">
                <a:prstClr val="black">
                  <a:alpha val="40000"/>
                </a:prstClr>
              </a:outerShdw>
            </a:effectLst>
          </p:spPr>
          <p:txBody>
            <a:bodyPr anchor="ctr"/>
            <a:lstStyle/>
            <a:p>
              <a:pPr algn="ctr" defTabSz="1218804">
                <a:defRPr/>
              </a:pPr>
              <a:endParaRPr lang="zh-CN" altLang="en-US" sz="2399" kern="0">
                <a:solidFill>
                  <a:prstClr val="white"/>
                </a:solidFill>
                <a:cs typeface="+mn-ea"/>
                <a:sym typeface="+mn-lt"/>
              </a:endParaRPr>
            </a:p>
          </p:txBody>
        </p:sp>
        <p:sp>
          <p:nvSpPr>
            <p:cNvPr id="42" name="椭圆 41"/>
            <p:cNvSpPr/>
            <p:nvPr/>
          </p:nvSpPr>
          <p:spPr>
            <a:xfrm>
              <a:off x="3733576" y="3930057"/>
              <a:ext cx="1800000" cy="1800000"/>
            </a:xfrm>
            <a:prstGeom prst="cube">
              <a:avLst/>
            </a:prstGeom>
            <a:noFill/>
            <a:ln w="25400" cap="flat" cmpd="sng" algn="ctr">
              <a:gradFill flip="none" rotWithShape="1">
                <a:gsLst>
                  <a:gs pos="0">
                    <a:sysClr val="window" lastClr="FFFFFF"/>
                  </a:gs>
                  <a:gs pos="100000">
                    <a:sysClr val="window" lastClr="FFFFFF">
                      <a:lumMod val="75000"/>
                    </a:sysClr>
                  </a:gs>
                </a:gsLst>
                <a:lin ang="2700000" scaled="1"/>
                <a:tileRect/>
              </a:gradFill>
              <a:prstDash val="solid"/>
            </a:ln>
            <a:effectLst/>
          </p:spPr>
          <p:txBody>
            <a:bodyPr anchor="ctr"/>
            <a:lstStyle/>
            <a:p>
              <a:pPr algn="ctr" defTabSz="1218804">
                <a:defRPr/>
              </a:pPr>
              <a:endParaRPr lang="zh-CN" altLang="en-US" sz="2399" kern="0">
                <a:solidFill>
                  <a:prstClr val="white"/>
                </a:solidFill>
                <a:cs typeface="+mn-ea"/>
                <a:sym typeface="+mn-lt"/>
              </a:endParaRPr>
            </a:p>
          </p:txBody>
        </p:sp>
      </p:grpSp>
      <p:sp>
        <p:nvSpPr>
          <p:cNvPr id="43" name="矩形 42"/>
          <p:cNvSpPr/>
          <p:nvPr/>
        </p:nvSpPr>
        <p:spPr>
          <a:xfrm>
            <a:off x="3489096" y="1737948"/>
            <a:ext cx="1052092" cy="338490"/>
          </a:xfrm>
          <a:prstGeom prst="rect">
            <a:avLst/>
          </a:prstGeom>
        </p:spPr>
        <p:txBody>
          <a:bodyPr wrap="square" lIns="91424" tIns="45713" rIns="91424" bIns="45713">
            <a:spAutoFit/>
          </a:bodyPr>
          <a:lstStyle/>
          <a:p>
            <a:pPr algn="ctr" defTabSz="1218804">
              <a:defRPr/>
            </a:pPr>
            <a:r>
              <a:rPr lang="zh-CN" altLang="en-US" sz="1599" b="1" kern="100" dirty="0">
                <a:solidFill>
                  <a:srgbClr val="C00000"/>
                </a:solidFill>
                <a:cs typeface="+mn-ea"/>
                <a:sym typeface="+mn-lt"/>
              </a:rPr>
              <a:t>危害</a:t>
            </a:r>
          </a:p>
        </p:txBody>
      </p:sp>
      <p:sp>
        <p:nvSpPr>
          <p:cNvPr id="44" name="圆角矩形 43"/>
          <p:cNvSpPr/>
          <p:nvPr/>
        </p:nvSpPr>
        <p:spPr>
          <a:xfrm>
            <a:off x="4605816" y="3201336"/>
            <a:ext cx="4985718" cy="1039339"/>
          </a:xfrm>
          <a:prstGeom prst="roundRect">
            <a:avLst>
              <a:gd name="adj" fmla="val 10215"/>
            </a:avLst>
          </a:prstGeom>
          <a:gradFill flip="none" rotWithShape="1">
            <a:gsLst>
              <a:gs pos="0">
                <a:sysClr val="window" lastClr="FFFFFF">
                  <a:lumMod val="85000"/>
                </a:sysClr>
              </a:gs>
              <a:gs pos="100000">
                <a:sysClr val="window" lastClr="FFFFFF">
                  <a:lumMod val="95000"/>
                </a:sysClr>
              </a:gs>
            </a:gsLst>
            <a:lin ang="0" scaled="1"/>
            <a:tileRect/>
          </a:gradFill>
          <a:ln w="25400" cap="flat" cmpd="sng" algn="ctr">
            <a:gradFill>
              <a:gsLst>
                <a:gs pos="100000">
                  <a:sysClr val="window" lastClr="FFFFFF">
                    <a:lumMod val="85000"/>
                  </a:sysClr>
                </a:gs>
                <a:gs pos="0">
                  <a:sysClr val="window" lastClr="FFFFFF"/>
                </a:gs>
              </a:gsLst>
              <a:lin ang="5400000" scaled="0"/>
            </a:gradFill>
            <a:prstDash val="solid"/>
          </a:ln>
          <a:effectLst>
            <a:outerShdw blurRad="342900" dist="241300" dir="2700000" algn="tl" rotWithShape="0">
              <a:prstClr val="black">
                <a:alpha val="40000"/>
              </a:prstClr>
            </a:outerShdw>
          </a:effectLst>
        </p:spPr>
        <p:txBody>
          <a:bodyPr lIns="91424" tIns="45713" rIns="91424" bIns="45713" anchor="ctr"/>
          <a:lstStyle/>
          <a:p>
            <a:pPr algn="ctr" defTabSz="1218804">
              <a:defRPr/>
            </a:pPr>
            <a:endParaRPr lang="zh-CN" altLang="en-US" sz="2399" kern="0">
              <a:solidFill>
                <a:sysClr val="window" lastClr="FFFFFF"/>
              </a:solidFill>
              <a:cs typeface="+mn-ea"/>
              <a:sym typeface="+mn-lt"/>
            </a:endParaRPr>
          </a:p>
        </p:txBody>
      </p:sp>
      <p:sp>
        <p:nvSpPr>
          <p:cNvPr id="45" name="圆角矩形 44"/>
          <p:cNvSpPr/>
          <p:nvPr/>
        </p:nvSpPr>
        <p:spPr>
          <a:xfrm>
            <a:off x="3228017" y="3233940"/>
            <a:ext cx="1553343" cy="1039339"/>
          </a:xfrm>
          <a:prstGeom prst="roundRect">
            <a:avLst>
              <a:gd name="adj" fmla="val 10215"/>
            </a:avLst>
          </a:prstGeom>
          <a:solidFill>
            <a:srgbClr val="00153E"/>
          </a:solidFill>
          <a:ln w="25400" cap="flat" cmpd="sng" algn="ctr">
            <a:solidFill>
              <a:srgbClr val="00153E"/>
            </a:solidFill>
            <a:prstDash val="solid"/>
          </a:ln>
          <a:effectLst/>
        </p:spPr>
        <p:txBody>
          <a:bodyPr lIns="91424" tIns="45713" rIns="91424" bIns="45713" anchor="ctr"/>
          <a:lstStyle/>
          <a:p>
            <a:pPr algn="ctr" defTabSz="1218804">
              <a:defRPr/>
            </a:pPr>
            <a:endParaRPr lang="zh-CN" altLang="en-US" sz="2399" kern="0">
              <a:solidFill>
                <a:sysClr val="window" lastClr="FFFFFF"/>
              </a:solidFill>
              <a:cs typeface="+mn-ea"/>
              <a:sym typeface="+mn-lt"/>
            </a:endParaRPr>
          </a:p>
        </p:txBody>
      </p:sp>
      <p:grpSp>
        <p:nvGrpSpPr>
          <p:cNvPr id="46" name="组合 45"/>
          <p:cNvGrpSpPr>
            <a:grpSpLocks/>
          </p:cNvGrpSpPr>
          <p:nvPr/>
        </p:nvGrpSpPr>
        <p:grpSpPr bwMode="auto">
          <a:xfrm>
            <a:off x="2930454" y="2985834"/>
            <a:ext cx="1781291" cy="1782642"/>
            <a:chOff x="3733576" y="3930057"/>
            <a:chExt cx="1800000" cy="1800000"/>
          </a:xfrm>
        </p:grpSpPr>
        <p:sp>
          <p:nvSpPr>
            <p:cNvPr id="47" name="椭圆 46"/>
            <p:cNvSpPr/>
            <p:nvPr/>
          </p:nvSpPr>
          <p:spPr>
            <a:xfrm>
              <a:off x="4003576" y="4200057"/>
              <a:ext cx="1260000" cy="1260000"/>
            </a:xfrm>
            <a:prstGeom prst="cube">
              <a:avLst/>
            </a:prstGeom>
            <a:noFill/>
            <a:ln w="25400" cap="flat" cmpd="sng" algn="ctr">
              <a:gradFill flip="none" rotWithShape="1">
                <a:gsLst>
                  <a:gs pos="100000">
                    <a:sysClr val="window" lastClr="FFFFFF"/>
                  </a:gs>
                  <a:gs pos="0">
                    <a:sysClr val="window" lastClr="FFFFFF">
                      <a:lumMod val="75000"/>
                    </a:sysClr>
                  </a:gs>
                </a:gsLst>
                <a:lin ang="2700000" scaled="1"/>
                <a:tileRect/>
              </a:gradFill>
              <a:prstDash val="solid"/>
            </a:ln>
            <a:effectLst/>
          </p:spPr>
          <p:txBody>
            <a:bodyPr anchor="ctr"/>
            <a:lstStyle/>
            <a:p>
              <a:pPr algn="ctr" defTabSz="1218804">
                <a:defRPr/>
              </a:pPr>
              <a:endParaRPr lang="zh-CN" altLang="en-US" sz="2399" kern="0">
                <a:solidFill>
                  <a:prstClr val="white"/>
                </a:solidFill>
                <a:cs typeface="+mn-ea"/>
                <a:sym typeface="+mn-lt"/>
              </a:endParaRPr>
            </a:p>
          </p:txBody>
        </p:sp>
        <p:sp>
          <p:nvSpPr>
            <p:cNvPr id="48" name="任意多边形 47"/>
            <p:cNvSpPr/>
            <p:nvPr/>
          </p:nvSpPr>
          <p:spPr>
            <a:xfrm>
              <a:off x="3733576" y="3930057"/>
              <a:ext cx="1800000" cy="1800000"/>
            </a:xfrm>
            <a:prstGeom prst="cube">
              <a:avLst/>
            </a:prstGeom>
            <a:gradFill>
              <a:gsLst>
                <a:gs pos="0">
                  <a:sysClr val="window" lastClr="FFFFFF"/>
                </a:gs>
                <a:gs pos="100000">
                  <a:srgbClr val="DBDBDB"/>
                </a:gs>
              </a:gsLst>
              <a:lin ang="2700000" scaled="1"/>
            </a:gradFill>
            <a:ln w="25400" cap="flat" cmpd="sng" algn="ctr">
              <a:noFill/>
              <a:prstDash val="solid"/>
            </a:ln>
            <a:effectLst>
              <a:outerShdw blurRad="88900" dist="63500" dir="2700000" algn="tl" rotWithShape="0">
                <a:prstClr val="black">
                  <a:alpha val="40000"/>
                </a:prstClr>
              </a:outerShdw>
            </a:effectLst>
          </p:spPr>
          <p:txBody>
            <a:bodyPr anchor="ctr"/>
            <a:lstStyle/>
            <a:p>
              <a:pPr algn="ctr" defTabSz="1218804">
                <a:defRPr/>
              </a:pPr>
              <a:endParaRPr lang="zh-CN" altLang="en-US" sz="2399" kern="0">
                <a:solidFill>
                  <a:prstClr val="white"/>
                </a:solidFill>
                <a:cs typeface="+mn-ea"/>
                <a:sym typeface="+mn-lt"/>
              </a:endParaRPr>
            </a:p>
          </p:txBody>
        </p:sp>
        <p:sp>
          <p:nvSpPr>
            <p:cNvPr id="52" name="椭圆 51"/>
            <p:cNvSpPr/>
            <p:nvPr/>
          </p:nvSpPr>
          <p:spPr>
            <a:xfrm>
              <a:off x="3733576" y="3930057"/>
              <a:ext cx="1800000" cy="1800000"/>
            </a:xfrm>
            <a:prstGeom prst="cube">
              <a:avLst/>
            </a:prstGeom>
            <a:noFill/>
            <a:ln w="25400" cap="flat" cmpd="sng" algn="ctr">
              <a:gradFill flip="none" rotWithShape="1">
                <a:gsLst>
                  <a:gs pos="0">
                    <a:sysClr val="window" lastClr="FFFFFF"/>
                  </a:gs>
                  <a:gs pos="100000">
                    <a:sysClr val="window" lastClr="FFFFFF">
                      <a:lumMod val="75000"/>
                    </a:sysClr>
                  </a:gs>
                </a:gsLst>
                <a:lin ang="2700000" scaled="1"/>
                <a:tileRect/>
              </a:gradFill>
              <a:prstDash val="solid"/>
            </a:ln>
            <a:effectLst/>
          </p:spPr>
          <p:txBody>
            <a:bodyPr anchor="ctr"/>
            <a:lstStyle/>
            <a:p>
              <a:pPr algn="ctr" defTabSz="1218804">
                <a:defRPr/>
              </a:pPr>
              <a:endParaRPr lang="zh-CN" altLang="en-US" sz="2399" kern="0">
                <a:solidFill>
                  <a:prstClr val="white"/>
                </a:solidFill>
                <a:cs typeface="+mn-ea"/>
                <a:sym typeface="+mn-lt"/>
              </a:endParaRPr>
            </a:p>
          </p:txBody>
        </p:sp>
      </p:grpSp>
      <p:sp>
        <p:nvSpPr>
          <p:cNvPr id="53" name="矩形 52"/>
          <p:cNvSpPr/>
          <p:nvPr/>
        </p:nvSpPr>
        <p:spPr>
          <a:xfrm>
            <a:off x="3346562" y="3703212"/>
            <a:ext cx="982951" cy="338490"/>
          </a:xfrm>
          <a:prstGeom prst="rect">
            <a:avLst/>
          </a:prstGeom>
        </p:spPr>
        <p:txBody>
          <a:bodyPr wrap="square" lIns="91424" tIns="45713" rIns="91424" bIns="45713">
            <a:spAutoFit/>
          </a:bodyPr>
          <a:lstStyle/>
          <a:p>
            <a:pPr algn="ctr" defTabSz="1218804"/>
            <a:r>
              <a:rPr lang="zh-CN" altLang="en-US" sz="1599" b="1" kern="100" dirty="0">
                <a:solidFill>
                  <a:srgbClr val="C00000"/>
                </a:solidFill>
                <a:cs typeface="+mn-ea"/>
                <a:sym typeface="+mn-lt"/>
              </a:rPr>
              <a:t>危险源</a:t>
            </a:r>
          </a:p>
        </p:txBody>
      </p:sp>
      <p:sp>
        <p:nvSpPr>
          <p:cNvPr id="54" name="圆角矩形 53"/>
          <p:cNvSpPr/>
          <p:nvPr/>
        </p:nvSpPr>
        <p:spPr>
          <a:xfrm>
            <a:off x="5070682" y="1477057"/>
            <a:ext cx="4458056" cy="860280"/>
          </a:xfrm>
          <a:prstGeom prst="roundRect">
            <a:avLst>
              <a:gd name="adj" fmla="val 50000"/>
            </a:avLst>
          </a:prstGeom>
          <a:solidFill>
            <a:srgbClr val="C00000"/>
          </a:solidFill>
          <a:ln w="28575" cap="flat">
            <a:noFill/>
            <a:prstDash val="solid"/>
            <a:miter lim="800000"/>
            <a:headEnd/>
            <a:tailEnd/>
          </a:ln>
          <a:effectLst>
            <a:innerShdw blurRad="63500" dist="50800" dir="13500000">
              <a:prstClr val="black">
                <a:alpha val="50000"/>
              </a:prstClr>
            </a:innerShdw>
          </a:effectLst>
        </p:spPr>
        <p:txBody>
          <a:bodyPr vert="horz" wrap="square" lIns="91424" tIns="45713" rIns="91424" bIns="45713" numCol="1" anchor="t" anchorCtr="0" compatLnSpc="1">
            <a:prstTxWarp prst="textNoShape">
              <a:avLst/>
            </a:prstTxWarp>
          </a:bodyPr>
          <a:lstStyle/>
          <a:p>
            <a:pPr defTabSz="1218804"/>
            <a:endParaRPr lang="zh-CN" altLang="en-US" sz="2399" kern="0">
              <a:solidFill>
                <a:prstClr val="black"/>
              </a:solidFill>
              <a:cs typeface="+mn-ea"/>
              <a:sym typeface="+mn-lt"/>
            </a:endParaRPr>
          </a:p>
        </p:txBody>
      </p:sp>
      <p:sp>
        <p:nvSpPr>
          <p:cNvPr id="55" name="矩形 34"/>
          <p:cNvSpPr>
            <a:spLocks noChangeArrowheads="1"/>
          </p:cNvSpPr>
          <p:nvPr/>
        </p:nvSpPr>
        <p:spPr bwMode="auto">
          <a:xfrm>
            <a:off x="5335059" y="1615771"/>
            <a:ext cx="4031692" cy="609524"/>
          </a:xfrm>
          <a:prstGeom prst="rect">
            <a:avLst/>
          </a:prstGeom>
          <a:noFill/>
          <a:ln w="9525">
            <a:noFill/>
            <a:miter lim="800000"/>
            <a:headEnd/>
            <a:tailEnd/>
          </a:ln>
        </p:spPr>
        <p:txBody>
          <a:bodyPr wrap="square" lIns="91424" tIns="45713" rIns="91424" bIns="45713">
            <a:spAutoFit/>
          </a:bodyPr>
          <a:lstStyle/>
          <a:p>
            <a:pPr defTabSz="1218804">
              <a:lnSpc>
                <a:spcPct val="120000"/>
              </a:lnSpc>
              <a:defRPr/>
            </a:pPr>
            <a:r>
              <a:rPr lang="zh-CN" altLang="en-US" sz="1400" kern="0" dirty="0">
                <a:solidFill>
                  <a:sysClr val="window" lastClr="FFFFFF"/>
                </a:solidFill>
                <a:cs typeface="+mn-ea"/>
                <a:sym typeface="+mn-lt"/>
              </a:rPr>
              <a:t>可能造成人员伤亡、疾病、财产损失、工作环境破坏的根源或状态。</a:t>
            </a:r>
          </a:p>
        </p:txBody>
      </p:sp>
      <p:sp>
        <p:nvSpPr>
          <p:cNvPr id="56" name="圆角矩形 55"/>
          <p:cNvSpPr/>
          <p:nvPr/>
        </p:nvSpPr>
        <p:spPr>
          <a:xfrm>
            <a:off x="4908697" y="3297101"/>
            <a:ext cx="4458056" cy="860280"/>
          </a:xfrm>
          <a:prstGeom prst="roundRect">
            <a:avLst>
              <a:gd name="adj" fmla="val 43332"/>
            </a:avLst>
          </a:prstGeom>
          <a:solidFill>
            <a:srgbClr val="00153E"/>
          </a:solidFill>
          <a:ln w="28575" cap="flat">
            <a:noFill/>
            <a:prstDash val="solid"/>
            <a:miter lim="800000"/>
            <a:headEnd/>
            <a:tailEnd/>
          </a:ln>
          <a:effectLst>
            <a:innerShdw blurRad="63500" dist="50800" dir="13500000">
              <a:prstClr val="black">
                <a:alpha val="50000"/>
              </a:prstClr>
            </a:innerShdw>
          </a:effectLst>
        </p:spPr>
        <p:txBody>
          <a:bodyPr vert="horz" wrap="square" lIns="91424" tIns="45713" rIns="91424" bIns="45713" numCol="1" anchor="t" anchorCtr="0" compatLnSpc="1">
            <a:prstTxWarp prst="textNoShape">
              <a:avLst/>
            </a:prstTxWarp>
          </a:bodyPr>
          <a:lstStyle/>
          <a:p>
            <a:pPr defTabSz="1218804"/>
            <a:endParaRPr lang="zh-CN" altLang="en-US" sz="2399" kern="0">
              <a:solidFill>
                <a:prstClr val="black"/>
              </a:solidFill>
              <a:cs typeface="+mn-ea"/>
              <a:sym typeface="+mn-lt"/>
            </a:endParaRPr>
          </a:p>
        </p:txBody>
      </p:sp>
      <p:sp>
        <p:nvSpPr>
          <p:cNvPr id="57" name="圆角矩形 56"/>
          <p:cNvSpPr/>
          <p:nvPr/>
        </p:nvSpPr>
        <p:spPr>
          <a:xfrm>
            <a:off x="4969490" y="5477921"/>
            <a:ext cx="4458056" cy="860280"/>
          </a:xfrm>
          <a:prstGeom prst="roundRect">
            <a:avLst>
              <a:gd name="adj" fmla="val 44691"/>
            </a:avLst>
          </a:prstGeom>
          <a:solidFill>
            <a:srgbClr val="C00000"/>
          </a:solidFill>
          <a:ln w="28575" cap="flat">
            <a:noFill/>
            <a:prstDash val="solid"/>
            <a:miter lim="800000"/>
            <a:headEnd/>
            <a:tailEnd/>
          </a:ln>
          <a:effectLst>
            <a:innerShdw blurRad="63500" dist="50800" dir="13500000">
              <a:prstClr val="black">
                <a:alpha val="50000"/>
              </a:prstClr>
            </a:innerShdw>
          </a:effectLst>
        </p:spPr>
        <p:txBody>
          <a:bodyPr vert="horz" wrap="square" lIns="91424" tIns="45713" rIns="91424" bIns="45713" numCol="1" anchor="t" anchorCtr="0" compatLnSpc="1">
            <a:prstTxWarp prst="textNoShape">
              <a:avLst/>
            </a:prstTxWarp>
          </a:bodyPr>
          <a:lstStyle/>
          <a:p>
            <a:pPr defTabSz="1218804"/>
            <a:endParaRPr lang="zh-CN" altLang="en-US" sz="2399" kern="0">
              <a:solidFill>
                <a:prstClr val="black"/>
              </a:solidFill>
              <a:cs typeface="+mn-ea"/>
              <a:sym typeface="+mn-lt"/>
            </a:endParaRPr>
          </a:p>
        </p:txBody>
      </p:sp>
      <p:sp>
        <p:nvSpPr>
          <p:cNvPr id="59" name="矩形 34"/>
          <p:cNvSpPr>
            <a:spLocks noChangeArrowheads="1"/>
          </p:cNvSpPr>
          <p:nvPr/>
        </p:nvSpPr>
        <p:spPr bwMode="auto">
          <a:xfrm>
            <a:off x="5228676" y="3422478"/>
            <a:ext cx="4031692" cy="609524"/>
          </a:xfrm>
          <a:prstGeom prst="rect">
            <a:avLst/>
          </a:prstGeom>
          <a:noFill/>
          <a:ln w="9525">
            <a:noFill/>
            <a:miter lim="800000"/>
            <a:headEnd/>
            <a:tailEnd/>
          </a:ln>
        </p:spPr>
        <p:txBody>
          <a:bodyPr wrap="square" lIns="91424" tIns="45713" rIns="91424" bIns="45713">
            <a:spAutoFit/>
          </a:bodyPr>
          <a:lstStyle/>
          <a:p>
            <a:pPr defTabSz="1218804">
              <a:lnSpc>
                <a:spcPct val="120000"/>
              </a:lnSpc>
              <a:defRPr/>
            </a:pPr>
            <a:r>
              <a:rPr lang="zh-CN" altLang="en-US" sz="1400" kern="0" dirty="0">
                <a:solidFill>
                  <a:sysClr val="window" lastClr="FFFFFF"/>
                </a:solidFill>
                <a:cs typeface="+mn-ea"/>
                <a:sym typeface="+mn-lt"/>
              </a:rPr>
              <a:t>危险的根源，是指可能导致人员伤亡或物质损失事故的、潜在的不安全因素</a:t>
            </a:r>
          </a:p>
        </p:txBody>
      </p:sp>
      <p:sp>
        <p:nvSpPr>
          <p:cNvPr id="60" name="矩形 34"/>
          <p:cNvSpPr>
            <a:spLocks noChangeArrowheads="1"/>
          </p:cNvSpPr>
          <p:nvPr/>
        </p:nvSpPr>
        <p:spPr bwMode="auto">
          <a:xfrm>
            <a:off x="5182673" y="5515022"/>
            <a:ext cx="4163979" cy="868117"/>
          </a:xfrm>
          <a:prstGeom prst="rect">
            <a:avLst/>
          </a:prstGeom>
          <a:noFill/>
          <a:ln w="9525">
            <a:noFill/>
            <a:miter lim="800000"/>
            <a:headEnd/>
            <a:tailEnd/>
          </a:ln>
        </p:spPr>
        <p:txBody>
          <a:bodyPr wrap="square" lIns="91424" tIns="45713" rIns="91424" bIns="45713">
            <a:spAutoFit/>
          </a:bodyPr>
          <a:lstStyle/>
          <a:p>
            <a:pPr defTabSz="1218804">
              <a:lnSpc>
                <a:spcPct val="120000"/>
              </a:lnSpc>
              <a:defRPr/>
            </a:pPr>
            <a:r>
              <a:rPr lang="zh-CN" altLang="en-US" sz="1400" kern="0" dirty="0">
                <a:solidFill>
                  <a:sysClr val="window" lastClr="FFFFFF"/>
                </a:solidFill>
                <a:cs typeface="+mn-ea"/>
                <a:sym typeface="+mn-lt"/>
              </a:rPr>
              <a:t>指人们在实现有目的的行动过程中，由不安全的行为、动作或不安全的状态所引起的、突然发生的、与人的意志相反且事先未能预料到的意外事件。</a:t>
            </a:r>
          </a:p>
        </p:txBody>
      </p:sp>
      <p:pic>
        <p:nvPicPr>
          <p:cNvPr id="4" name="图片 3">
            <a:extLst>
              <a:ext uri="{FF2B5EF4-FFF2-40B4-BE49-F238E27FC236}">
                <a16:creationId xmlns:a16="http://schemas.microsoft.com/office/drawing/2014/main" xmlns="" id="{D72ADD52-5BAE-4F31-BDE8-3AE0B596B69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5345" y="2799154"/>
            <a:ext cx="2437448" cy="2438965"/>
          </a:xfrm>
          <a:prstGeom prst="rect">
            <a:avLst/>
          </a:prstGeom>
        </p:spPr>
      </p:pic>
    </p:spTree>
    <p:custDataLst>
      <p:tags r:id="rId1"/>
    </p:custDataLst>
    <p:extLst>
      <p:ext uri="{BB962C8B-B14F-4D97-AF65-F5344CB8AC3E}">
        <p14:creationId xmlns:p14="http://schemas.microsoft.com/office/powerpoint/2010/main" val="219713263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fill="hold"/>
                                        <p:tgtEl>
                                          <p:spTgt spid="37"/>
                                        </p:tgtEl>
                                        <p:attrNameLst>
                                          <p:attrName>ppt_x</p:attrName>
                                        </p:attrNameLst>
                                      </p:cBhvr>
                                      <p:tavLst>
                                        <p:tav tm="0">
                                          <p:val>
                                            <p:strVal val="0-#ppt_w/2"/>
                                          </p:val>
                                        </p:tav>
                                        <p:tav tm="100000">
                                          <p:val>
                                            <p:strVal val="#ppt_x"/>
                                          </p:val>
                                        </p:tav>
                                      </p:tavLst>
                                    </p:anim>
                                    <p:anim calcmode="lin" valueType="num">
                                      <p:cBhvr additive="base">
                                        <p:cTn id="19" dur="500" fill="hold"/>
                                        <p:tgtEl>
                                          <p:spTgt spid="37"/>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00"/>
                                        <p:tgtEl>
                                          <p:spTgt spid="38"/>
                                        </p:tgtEl>
                                      </p:cBhvr>
                                    </p:animEffect>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arn(inVertical)">
                                      <p:cBhvr>
                                        <p:cTn id="27" dur="500"/>
                                        <p:tgtEl>
                                          <p:spTgt spid="54"/>
                                        </p:tgtEl>
                                      </p:cBhvr>
                                    </p:animEffect>
                                  </p:childTnLst>
                                </p:cTn>
                              </p:par>
                            </p:childTnLst>
                          </p:cTn>
                        </p:par>
                        <p:par>
                          <p:cTn id="28" fill="hold">
                            <p:stCondLst>
                              <p:cond delay="2500"/>
                            </p:stCondLst>
                            <p:childTnLst>
                              <p:par>
                                <p:cTn id="29" presetID="14" presetClass="entr" presetSubtype="10"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randombar(horizontal)">
                                      <p:cBhvr>
                                        <p:cTn id="31" dur="500"/>
                                        <p:tgtEl>
                                          <p:spTgt spid="43"/>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left)">
                                      <p:cBhvr>
                                        <p:cTn id="35" dur="500"/>
                                        <p:tgtEl>
                                          <p:spTgt spid="55"/>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fill="hold"/>
                                        <p:tgtEl>
                                          <p:spTgt spid="44"/>
                                        </p:tgtEl>
                                        <p:attrNameLst>
                                          <p:attrName>ppt_x</p:attrName>
                                        </p:attrNameLst>
                                      </p:cBhvr>
                                      <p:tavLst>
                                        <p:tav tm="0">
                                          <p:val>
                                            <p:strVal val="1+#ppt_w/2"/>
                                          </p:val>
                                        </p:tav>
                                        <p:tav tm="100000">
                                          <p:val>
                                            <p:strVal val="#ppt_x"/>
                                          </p:val>
                                        </p:tav>
                                      </p:tavLst>
                                    </p:anim>
                                    <p:anim calcmode="lin" valueType="num">
                                      <p:cBhvr additive="base">
                                        <p:cTn id="46" dur="500" fill="hold"/>
                                        <p:tgtEl>
                                          <p:spTgt spid="44"/>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2" presetClass="entr" presetSubtype="4"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down)">
                                      <p:cBhvr>
                                        <p:cTn id="50" dur="500"/>
                                        <p:tgtEl>
                                          <p:spTgt spid="45"/>
                                        </p:tgtEl>
                                      </p:cBhvr>
                                    </p:animEffect>
                                  </p:childTnLst>
                                </p:cTn>
                              </p:par>
                            </p:childTnLst>
                          </p:cTn>
                        </p:par>
                        <p:par>
                          <p:cTn id="51" fill="hold">
                            <p:stCondLst>
                              <p:cond delay="5000"/>
                            </p:stCondLst>
                            <p:childTnLst>
                              <p:par>
                                <p:cTn id="52" presetID="16" presetClass="entr" presetSubtype="21" fill="hold" grpId="0" nodeType="after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barn(inVertical)">
                                      <p:cBhvr>
                                        <p:cTn id="54" dur="500"/>
                                        <p:tgtEl>
                                          <p:spTgt spid="56"/>
                                        </p:tgtEl>
                                      </p:cBhvr>
                                    </p:animEffect>
                                  </p:childTnLst>
                                </p:cTn>
                              </p:par>
                            </p:childTnLst>
                          </p:cTn>
                        </p:par>
                        <p:par>
                          <p:cTn id="55" fill="hold">
                            <p:stCondLst>
                              <p:cond delay="5500"/>
                            </p:stCondLst>
                            <p:childTnLst>
                              <p:par>
                                <p:cTn id="56" presetID="14" presetClass="entr" presetSubtype="10" fill="hold" grpId="0" nodeType="after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randombar(horizontal)">
                                      <p:cBhvr>
                                        <p:cTn id="58" dur="500"/>
                                        <p:tgtEl>
                                          <p:spTgt spid="53"/>
                                        </p:tgtEl>
                                      </p:cBhvr>
                                    </p:animEffect>
                                  </p:childTnLst>
                                </p:cTn>
                              </p:par>
                            </p:childTnLst>
                          </p:cTn>
                        </p:par>
                        <p:par>
                          <p:cTn id="59" fill="hold">
                            <p:stCondLst>
                              <p:cond delay="6000"/>
                            </p:stCondLst>
                            <p:childTnLst>
                              <p:par>
                                <p:cTn id="60" presetID="22" presetClass="entr" presetSubtype="8" fill="hold" grpId="0"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left)">
                                      <p:cBhvr>
                                        <p:cTn id="62" dur="500"/>
                                        <p:tgtEl>
                                          <p:spTgt spid="59"/>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Effect transition="in" filter="fade">
                                      <p:cBhvr>
                                        <p:cTn id="68" dur="500"/>
                                        <p:tgtEl>
                                          <p:spTgt spid="24"/>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0-#ppt_w/2"/>
                                          </p:val>
                                        </p:tav>
                                        <p:tav tm="100000">
                                          <p:val>
                                            <p:strVal val="#ppt_x"/>
                                          </p:val>
                                        </p:tav>
                                      </p:tavLst>
                                    </p:anim>
                                    <p:anim calcmode="lin" valueType="num">
                                      <p:cBhvr additive="base">
                                        <p:cTn id="73" dur="500" fill="hold"/>
                                        <p:tgtEl>
                                          <p:spTgt spid="22"/>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16" presetClass="entr" presetSubtype="21" fill="hold" grpId="0" nodeType="after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barn(inVertical)">
                                      <p:cBhvr>
                                        <p:cTn id="81" dur="500"/>
                                        <p:tgtEl>
                                          <p:spTgt spid="57"/>
                                        </p:tgtEl>
                                      </p:cBhvr>
                                    </p:animEffect>
                                  </p:childTnLst>
                                </p:cTn>
                              </p:par>
                            </p:childTnLst>
                          </p:cTn>
                        </p:par>
                        <p:par>
                          <p:cTn id="82" fill="hold">
                            <p:stCondLst>
                              <p:cond delay="8500"/>
                            </p:stCondLst>
                            <p:childTnLst>
                              <p:par>
                                <p:cTn id="83" presetID="14" presetClass="entr" presetSubtype="1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randombar(horizontal)">
                                      <p:cBhvr>
                                        <p:cTn id="85" dur="500"/>
                                        <p:tgtEl>
                                          <p:spTgt spid="3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wipe(left)">
                                      <p:cBhvr>
                                        <p:cTn id="8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36" grpId="0"/>
      <p:bldP spid="37" grpId="0" animBg="1"/>
      <p:bldP spid="38" grpId="0" animBg="1"/>
      <p:bldP spid="43" grpId="0"/>
      <p:bldP spid="44" grpId="0" animBg="1"/>
      <p:bldP spid="45" grpId="0" animBg="1"/>
      <p:bldP spid="53" grpId="0"/>
      <p:bldP spid="54" grpId="0" animBg="1"/>
      <p:bldP spid="55" grpId="0"/>
      <p:bldP spid="56" grpId="0" animBg="1"/>
      <p:bldP spid="57" grpId="0" animBg="1"/>
      <p:bldP spid="59" grpId="0"/>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安全管理的基本概念</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148" name="圆角矩形 147"/>
          <p:cNvSpPr/>
          <p:nvPr/>
        </p:nvSpPr>
        <p:spPr>
          <a:xfrm>
            <a:off x="1572716" y="2938409"/>
            <a:ext cx="2447316" cy="2376243"/>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nvGrpSpPr>
          <p:cNvPr id="149" name="组合 148"/>
          <p:cNvGrpSpPr/>
          <p:nvPr/>
        </p:nvGrpSpPr>
        <p:grpSpPr>
          <a:xfrm>
            <a:off x="3167826" y="1447132"/>
            <a:ext cx="1446877" cy="1447777"/>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cub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black"/>
                </a:solidFill>
                <a:cs typeface="+mn-ea"/>
                <a:sym typeface="+mn-lt"/>
              </a:endParaRPr>
            </a:p>
          </p:txBody>
        </p:sp>
        <p:sp>
          <p:nvSpPr>
            <p:cNvPr id="151" name="椭圆 150"/>
            <p:cNvSpPr/>
            <p:nvPr/>
          </p:nvSpPr>
          <p:spPr>
            <a:xfrm>
              <a:off x="392112" y="760412"/>
              <a:ext cx="3825874" cy="3825874"/>
            </a:xfrm>
            <a:prstGeom prst="cub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153" name="矩形 152"/>
          <p:cNvSpPr/>
          <p:nvPr/>
        </p:nvSpPr>
        <p:spPr>
          <a:xfrm>
            <a:off x="3284112" y="2184316"/>
            <a:ext cx="799907" cy="461772"/>
          </a:xfrm>
          <a:prstGeom prst="rect">
            <a:avLst/>
          </a:prstGeom>
        </p:spPr>
        <p:txBody>
          <a:bodyPr wrap="none">
            <a:spAutoFit/>
          </a:bodyPr>
          <a:lstStyle/>
          <a:p>
            <a:pPr defTabSz="914400"/>
            <a:r>
              <a:rPr lang="zh-CN" altLang="en-US" sz="2400" b="1" dirty="0">
                <a:solidFill>
                  <a:srgbClr val="C00000"/>
                </a:solidFill>
                <a:cs typeface="+mn-ea"/>
                <a:sym typeface="+mn-lt"/>
              </a:rPr>
              <a:t>工伤</a:t>
            </a:r>
          </a:p>
        </p:txBody>
      </p:sp>
      <p:sp>
        <p:nvSpPr>
          <p:cNvPr id="154" name="TextBox 153"/>
          <p:cNvSpPr txBox="1"/>
          <p:nvPr/>
        </p:nvSpPr>
        <p:spPr>
          <a:xfrm>
            <a:off x="1784575" y="3363227"/>
            <a:ext cx="2039310" cy="1600809"/>
          </a:xfrm>
          <a:prstGeom prst="rect">
            <a:avLst/>
          </a:prstGeom>
          <a:noFill/>
        </p:spPr>
        <p:txBody>
          <a:bodyPr wrap="square" lIns="0" tIns="0" rIns="0" bIns="0" rtlCol="0">
            <a:spAutoFit/>
          </a:bodyPr>
          <a:lstStyle/>
          <a:p>
            <a:pPr defTabSz="914400">
              <a:lnSpc>
                <a:spcPct val="130000"/>
              </a:lnSpc>
            </a:pPr>
            <a:r>
              <a:rPr lang="zh-CN" altLang="en-US" sz="1600" dirty="0">
                <a:solidFill>
                  <a:prstClr val="black">
                    <a:lumMod val="75000"/>
                    <a:lumOff val="25000"/>
                  </a:prstClr>
                </a:solidFill>
                <a:cs typeface="+mn-ea"/>
                <a:sym typeface="+mn-lt"/>
              </a:rPr>
              <a:t>也称职业伤害，是指劳动者（职工）在工作或者其他职业活动中因意外事故伤害和职业病造成的伤残和死亡。</a:t>
            </a:r>
            <a:endParaRPr lang="zh-CN" altLang="en-US" sz="1600" b="1" dirty="0">
              <a:solidFill>
                <a:prstClr val="black">
                  <a:lumMod val="75000"/>
                  <a:lumOff val="25000"/>
                </a:prstClr>
              </a:solidFill>
              <a:cs typeface="+mn-ea"/>
              <a:sym typeface="+mn-lt"/>
            </a:endParaRPr>
          </a:p>
        </p:txBody>
      </p:sp>
      <p:grpSp>
        <p:nvGrpSpPr>
          <p:cNvPr id="12" name="组合 11"/>
          <p:cNvGrpSpPr/>
          <p:nvPr/>
        </p:nvGrpSpPr>
        <p:grpSpPr>
          <a:xfrm>
            <a:off x="7072513" y="1237810"/>
            <a:ext cx="4341589" cy="1142755"/>
            <a:chOff x="4304043" y="1286668"/>
            <a:chExt cx="3837944" cy="2757793"/>
          </a:xfrm>
          <a:effectLst>
            <a:outerShdw blurRad="381000" dist="254000" dir="8100000" algn="tr" rotWithShape="0">
              <a:prstClr val="black">
                <a:alpha val="40000"/>
              </a:prstClr>
            </a:outerShdw>
          </a:effectLst>
        </p:grpSpPr>
        <p:sp>
          <p:nvSpPr>
            <p:cNvPr id="13" name="圆角矩形 12"/>
            <p:cNvSpPr/>
            <p:nvPr/>
          </p:nvSpPr>
          <p:spPr>
            <a:xfrm>
              <a:off x="4304043" y="1286668"/>
              <a:ext cx="3837944" cy="2757793"/>
            </a:xfrm>
            <a:prstGeom prst="homePlate">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14" name="圆角矩形 13"/>
            <p:cNvSpPr/>
            <p:nvPr/>
          </p:nvSpPr>
          <p:spPr>
            <a:xfrm>
              <a:off x="4351931" y="1367703"/>
              <a:ext cx="3742172" cy="2595722"/>
            </a:xfrm>
            <a:prstGeom prst="homePlate">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grpSp>
        <p:nvGrpSpPr>
          <p:cNvPr id="19" name="组合 18"/>
          <p:cNvGrpSpPr/>
          <p:nvPr/>
        </p:nvGrpSpPr>
        <p:grpSpPr>
          <a:xfrm>
            <a:off x="4200304" y="2346078"/>
            <a:ext cx="2948499" cy="2503649"/>
            <a:chOff x="304800" y="673100"/>
            <a:chExt cx="4000500" cy="4000500"/>
          </a:xfrm>
          <a:effectLst>
            <a:outerShdw blurRad="444500" dist="254000" dir="8100000" algn="tr" rotWithShape="0">
              <a:prstClr val="black">
                <a:alpha val="50000"/>
              </a:prstClr>
            </a:outerShdw>
          </a:effectLst>
        </p:grpSpPr>
        <p:sp>
          <p:nvSpPr>
            <p:cNvPr id="20" name="同心圆 18"/>
            <p:cNvSpPr/>
            <p:nvPr/>
          </p:nvSpPr>
          <p:spPr>
            <a:xfrm>
              <a:off x="304800" y="673100"/>
              <a:ext cx="4000500" cy="4000500"/>
            </a:xfrm>
            <a:prstGeom prst="cube">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804">
                <a:defRPr/>
              </a:pPr>
              <a:endParaRPr lang="zh-CN" altLang="en-US" sz="2399" kern="0">
                <a:solidFill>
                  <a:sysClr val="windowText" lastClr="000000"/>
                </a:solidFill>
                <a:cs typeface="+mn-ea"/>
                <a:sym typeface="+mn-lt"/>
              </a:endParaRPr>
            </a:p>
          </p:txBody>
        </p:sp>
        <p:sp>
          <p:nvSpPr>
            <p:cNvPr id="21" name="椭圆 19"/>
            <p:cNvSpPr/>
            <p:nvPr/>
          </p:nvSpPr>
          <p:spPr>
            <a:xfrm>
              <a:off x="392112" y="760412"/>
              <a:ext cx="3825874" cy="3825874"/>
            </a:xfrm>
            <a:prstGeom prst="cub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804">
                <a:defRPr/>
              </a:pPr>
              <a:endParaRPr lang="zh-CN" altLang="en-US" sz="2399" kern="0">
                <a:solidFill>
                  <a:sysClr val="window" lastClr="FFFFFF"/>
                </a:solidFill>
                <a:cs typeface="+mn-ea"/>
                <a:sym typeface="+mn-lt"/>
              </a:endParaRPr>
            </a:p>
          </p:txBody>
        </p:sp>
      </p:grpSp>
      <p:sp>
        <p:nvSpPr>
          <p:cNvPr id="31" name="文本框 37"/>
          <p:cNvSpPr>
            <a:spLocks noChangeArrowheads="1"/>
          </p:cNvSpPr>
          <p:nvPr/>
        </p:nvSpPr>
        <p:spPr bwMode="auto">
          <a:xfrm>
            <a:off x="4325743" y="3114626"/>
            <a:ext cx="2034588" cy="157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914400">
              <a:spcBef>
                <a:spcPct val="0"/>
              </a:spcBef>
              <a:buFont typeface="Arial" charset="0"/>
              <a:buNone/>
            </a:pPr>
            <a:r>
              <a:rPr lang="en-US" altLang="zh-CN" sz="1600" dirty="0">
                <a:solidFill>
                  <a:prstClr val="black">
                    <a:lumMod val="75000"/>
                    <a:lumOff val="25000"/>
                  </a:prstClr>
                </a:solidFill>
                <a:latin typeface="微软雅黑"/>
                <a:ea typeface="微软雅黑"/>
                <a:cs typeface="+mn-ea"/>
                <a:sym typeface="+mn-lt"/>
              </a:rPr>
              <a:t>2003</a:t>
            </a:r>
            <a:r>
              <a:rPr lang="zh-CN" altLang="en-US" sz="1600" dirty="0">
                <a:solidFill>
                  <a:prstClr val="black">
                    <a:lumMod val="75000"/>
                    <a:lumOff val="25000"/>
                  </a:prstClr>
                </a:solidFill>
                <a:latin typeface="微软雅黑"/>
                <a:ea typeface="微软雅黑"/>
                <a:cs typeface="+mn-ea"/>
                <a:sym typeface="+mn-lt"/>
              </a:rPr>
              <a:t>年</a:t>
            </a:r>
            <a:r>
              <a:rPr lang="en-US" altLang="zh-CN" sz="1600" dirty="0">
                <a:solidFill>
                  <a:prstClr val="black">
                    <a:lumMod val="75000"/>
                    <a:lumOff val="25000"/>
                  </a:prstClr>
                </a:solidFill>
                <a:latin typeface="微软雅黑"/>
                <a:ea typeface="微软雅黑"/>
                <a:cs typeface="+mn-ea"/>
                <a:sym typeface="+mn-lt"/>
              </a:rPr>
              <a:t>4</a:t>
            </a:r>
            <a:r>
              <a:rPr lang="zh-CN" altLang="en-US" sz="1600" dirty="0">
                <a:solidFill>
                  <a:prstClr val="black">
                    <a:lumMod val="75000"/>
                    <a:lumOff val="25000"/>
                  </a:prstClr>
                </a:solidFill>
                <a:latin typeface="微软雅黑"/>
                <a:ea typeface="微软雅黑"/>
                <a:cs typeface="+mn-ea"/>
                <a:sym typeface="+mn-lt"/>
              </a:rPr>
              <a:t>月</a:t>
            </a:r>
            <a:r>
              <a:rPr lang="en-US" altLang="zh-CN" sz="1600" dirty="0">
                <a:solidFill>
                  <a:prstClr val="black">
                    <a:lumMod val="75000"/>
                    <a:lumOff val="25000"/>
                  </a:prstClr>
                </a:solidFill>
                <a:latin typeface="微软雅黑"/>
                <a:ea typeface="微软雅黑"/>
                <a:cs typeface="+mn-ea"/>
                <a:sym typeface="+mn-lt"/>
              </a:rPr>
              <a:t>16</a:t>
            </a:r>
            <a:r>
              <a:rPr lang="zh-CN" altLang="en-US" sz="1600" dirty="0">
                <a:solidFill>
                  <a:prstClr val="black">
                    <a:lumMod val="75000"/>
                    <a:lumOff val="25000"/>
                  </a:prstClr>
                </a:solidFill>
                <a:latin typeface="微软雅黑"/>
                <a:ea typeface="微软雅黑"/>
                <a:cs typeface="+mn-ea"/>
                <a:sym typeface="+mn-lt"/>
              </a:rPr>
              <a:t>日公布的</a:t>
            </a:r>
            <a:r>
              <a:rPr lang="en-US" altLang="zh-CN" sz="1600" dirty="0">
                <a:solidFill>
                  <a:prstClr val="black">
                    <a:lumMod val="75000"/>
                    <a:lumOff val="25000"/>
                  </a:prstClr>
                </a:solidFill>
                <a:latin typeface="微软雅黑"/>
                <a:ea typeface="微软雅黑"/>
                <a:cs typeface="+mn-ea"/>
                <a:sym typeface="+mn-lt"/>
              </a:rPr>
              <a:t>《</a:t>
            </a:r>
            <a:r>
              <a:rPr lang="zh-CN" altLang="en-US" sz="1600" dirty="0">
                <a:solidFill>
                  <a:prstClr val="black">
                    <a:lumMod val="75000"/>
                    <a:lumOff val="25000"/>
                  </a:prstClr>
                </a:solidFill>
                <a:latin typeface="微软雅黑"/>
                <a:ea typeface="微软雅黑"/>
                <a:cs typeface="+mn-ea"/>
                <a:sym typeface="+mn-lt"/>
              </a:rPr>
              <a:t>工伤保险条例</a:t>
            </a:r>
            <a:r>
              <a:rPr lang="en-US" altLang="zh-CN" sz="1600" dirty="0">
                <a:solidFill>
                  <a:prstClr val="black">
                    <a:lumMod val="75000"/>
                    <a:lumOff val="25000"/>
                  </a:prstClr>
                </a:solidFill>
                <a:latin typeface="微软雅黑"/>
                <a:ea typeface="微软雅黑"/>
                <a:cs typeface="+mn-ea"/>
                <a:sym typeface="+mn-lt"/>
              </a:rPr>
              <a:t>》</a:t>
            </a:r>
            <a:r>
              <a:rPr lang="zh-CN" altLang="en-US" sz="1600" dirty="0">
                <a:solidFill>
                  <a:prstClr val="black">
                    <a:lumMod val="75000"/>
                    <a:lumOff val="25000"/>
                  </a:prstClr>
                </a:solidFill>
                <a:latin typeface="微软雅黑"/>
                <a:ea typeface="微软雅黑"/>
                <a:cs typeface="+mn-ea"/>
                <a:sym typeface="+mn-lt"/>
              </a:rPr>
              <a:t>第十六条规定</a:t>
            </a:r>
            <a:r>
              <a:rPr lang="en-US" altLang="zh-CN" sz="1600" dirty="0">
                <a:solidFill>
                  <a:prstClr val="black">
                    <a:lumMod val="75000"/>
                    <a:lumOff val="25000"/>
                  </a:prstClr>
                </a:solidFill>
                <a:latin typeface="微软雅黑"/>
                <a:ea typeface="微软雅黑"/>
                <a:cs typeface="+mn-ea"/>
                <a:sym typeface="+mn-lt"/>
              </a:rPr>
              <a:t>: </a:t>
            </a:r>
            <a:r>
              <a:rPr lang="zh-CN" altLang="en-US" sz="1600" dirty="0">
                <a:solidFill>
                  <a:prstClr val="black">
                    <a:lumMod val="75000"/>
                    <a:lumOff val="25000"/>
                  </a:prstClr>
                </a:solidFill>
                <a:latin typeface="微软雅黑"/>
                <a:ea typeface="微软雅黑"/>
                <a:cs typeface="+mn-ea"/>
                <a:sym typeface="+mn-lt"/>
              </a:rPr>
              <a:t>以下情形之一的，不得认定为工伤或者视同工伤</a:t>
            </a:r>
          </a:p>
        </p:txBody>
      </p:sp>
      <p:sp>
        <p:nvSpPr>
          <p:cNvPr id="35" name="文本1"/>
          <p:cNvSpPr>
            <a:spLocks noChangeArrowheads="1"/>
          </p:cNvSpPr>
          <p:nvPr/>
        </p:nvSpPr>
        <p:spPr bwMode="gray">
          <a:xfrm>
            <a:off x="7251415" y="1207657"/>
            <a:ext cx="4126899" cy="1188948"/>
          </a:xfrm>
          <a:prstGeom prst="roundRect">
            <a:avLst>
              <a:gd name="adj" fmla="val 11505"/>
            </a:avLst>
          </a:prstGeom>
          <a:noFill/>
          <a:ln w="28575" cap="flat" cmpd="sng" algn="ctr">
            <a:noFill/>
            <a:prstDash val="solid"/>
          </a:ln>
          <a:effectLst/>
        </p:spPr>
        <p:txBody>
          <a:bodyPr lIns="91424" tIns="45713" rIns="91424"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04">
              <a:lnSpc>
                <a:spcPct val="120000"/>
              </a:lnSpc>
              <a:defRPr/>
            </a:pPr>
            <a:r>
              <a:rPr lang="zh-CN" altLang="en-US" sz="1600" dirty="0">
                <a:solidFill>
                  <a:prstClr val="black">
                    <a:lumMod val="75000"/>
                    <a:lumOff val="25000"/>
                  </a:prstClr>
                </a:solidFill>
                <a:cs typeface="+mn-ea"/>
                <a:sym typeface="+mn-lt"/>
              </a:rPr>
              <a:t>因犯罪或者违反治安管理伤亡的。</a:t>
            </a:r>
            <a:endParaRPr lang="zh-CN" altLang="zh-CN" sz="1600" dirty="0">
              <a:solidFill>
                <a:prstClr val="black">
                  <a:lumMod val="75000"/>
                  <a:lumOff val="25000"/>
                </a:prstClr>
              </a:solidFill>
              <a:cs typeface="+mn-ea"/>
              <a:sym typeface="+mn-lt"/>
            </a:endParaRPr>
          </a:p>
        </p:txBody>
      </p:sp>
      <p:grpSp>
        <p:nvGrpSpPr>
          <p:cNvPr id="36" name="组合 35"/>
          <p:cNvGrpSpPr/>
          <p:nvPr/>
        </p:nvGrpSpPr>
        <p:grpSpPr>
          <a:xfrm>
            <a:off x="7072513" y="2791850"/>
            <a:ext cx="4341589" cy="1142755"/>
            <a:chOff x="4304043" y="1286668"/>
            <a:chExt cx="3837944" cy="2757793"/>
          </a:xfrm>
          <a:effectLst>
            <a:outerShdw blurRad="381000" dist="254000" dir="8100000" algn="tr" rotWithShape="0">
              <a:prstClr val="black">
                <a:alpha val="40000"/>
              </a:prstClr>
            </a:outerShdw>
          </a:effectLst>
        </p:grpSpPr>
        <p:sp>
          <p:nvSpPr>
            <p:cNvPr id="37" name="圆角矩形 36"/>
            <p:cNvSpPr/>
            <p:nvPr/>
          </p:nvSpPr>
          <p:spPr>
            <a:xfrm>
              <a:off x="4304043" y="1286668"/>
              <a:ext cx="3837944" cy="2757793"/>
            </a:xfrm>
            <a:prstGeom prst="homePlate">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38" name="圆角矩形 37"/>
            <p:cNvSpPr/>
            <p:nvPr/>
          </p:nvSpPr>
          <p:spPr>
            <a:xfrm>
              <a:off x="4351931" y="1367703"/>
              <a:ext cx="3742172" cy="2595722"/>
            </a:xfrm>
            <a:prstGeom prst="homePlate">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39" name="文本1"/>
          <p:cNvSpPr>
            <a:spLocks noChangeArrowheads="1"/>
          </p:cNvSpPr>
          <p:nvPr/>
        </p:nvSpPr>
        <p:spPr bwMode="gray">
          <a:xfrm>
            <a:off x="7251415" y="2761698"/>
            <a:ext cx="4126899" cy="1188948"/>
          </a:xfrm>
          <a:prstGeom prst="roundRect">
            <a:avLst>
              <a:gd name="adj" fmla="val 11505"/>
            </a:avLst>
          </a:prstGeom>
          <a:noFill/>
          <a:ln w="28575" cap="flat" cmpd="sng" algn="ctr">
            <a:noFill/>
            <a:prstDash val="solid"/>
          </a:ln>
          <a:effectLst/>
        </p:spPr>
        <p:txBody>
          <a:bodyPr lIns="91424" tIns="45713" rIns="91424"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04">
              <a:lnSpc>
                <a:spcPct val="120000"/>
              </a:lnSpc>
              <a:defRPr/>
            </a:pPr>
            <a:r>
              <a:rPr lang="zh-CN" altLang="en-US" sz="1600" dirty="0">
                <a:solidFill>
                  <a:prstClr val="black">
                    <a:lumMod val="75000"/>
                    <a:lumOff val="25000"/>
                  </a:prstClr>
                </a:solidFill>
                <a:cs typeface="+mn-ea"/>
                <a:sym typeface="+mn-lt"/>
              </a:rPr>
              <a:t>醉酒导致伤亡的</a:t>
            </a:r>
            <a:endParaRPr lang="zh-CN" altLang="zh-CN" sz="1600" dirty="0">
              <a:solidFill>
                <a:prstClr val="black">
                  <a:lumMod val="75000"/>
                  <a:lumOff val="25000"/>
                </a:prstClr>
              </a:solidFill>
              <a:cs typeface="+mn-ea"/>
              <a:sym typeface="+mn-lt"/>
            </a:endParaRPr>
          </a:p>
        </p:txBody>
      </p:sp>
      <p:grpSp>
        <p:nvGrpSpPr>
          <p:cNvPr id="40" name="组合 39"/>
          <p:cNvGrpSpPr/>
          <p:nvPr/>
        </p:nvGrpSpPr>
        <p:grpSpPr>
          <a:xfrm>
            <a:off x="7072513" y="4310975"/>
            <a:ext cx="4341589" cy="1142755"/>
            <a:chOff x="4304043" y="1286668"/>
            <a:chExt cx="3837944" cy="2757793"/>
          </a:xfrm>
          <a:effectLst>
            <a:outerShdw blurRad="381000" dist="254000" dir="8100000" algn="tr" rotWithShape="0">
              <a:prstClr val="black">
                <a:alpha val="40000"/>
              </a:prstClr>
            </a:outerShdw>
          </a:effectLst>
        </p:grpSpPr>
        <p:sp>
          <p:nvSpPr>
            <p:cNvPr id="41" name="圆角矩形 40"/>
            <p:cNvSpPr/>
            <p:nvPr/>
          </p:nvSpPr>
          <p:spPr>
            <a:xfrm>
              <a:off x="4304043" y="1286668"/>
              <a:ext cx="3837944" cy="2757793"/>
            </a:xfrm>
            <a:prstGeom prst="homePlate">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42" name="圆角矩形 41"/>
            <p:cNvSpPr/>
            <p:nvPr/>
          </p:nvSpPr>
          <p:spPr>
            <a:xfrm>
              <a:off x="4351931" y="1367703"/>
              <a:ext cx="3742172" cy="2595722"/>
            </a:xfrm>
            <a:prstGeom prst="homePlate">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43" name="文本1"/>
          <p:cNvSpPr>
            <a:spLocks noChangeArrowheads="1"/>
          </p:cNvSpPr>
          <p:nvPr/>
        </p:nvSpPr>
        <p:spPr bwMode="gray">
          <a:xfrm>
            <a:off x="7251415" y="4280821"/>
            <a:ext cx="4126899" cy="1188948"/>
          </a:xfrm>
          <a:prstGeom prst="roundRect">
            <a:avLst>
              <a:gd name="adj" fmla="val 11505"/>
            </a:avLst>
          </a:prstGeom>
          <a:noFill/>
          <a:ln w="28575" cap="flat" cmpd="sng" algn="ctr">
            <a:noFill/>
            <a:prstDash val="solid"/>
          </a:ln>
          <a:effectLst/>
        </p:spPr>
        <p:txBody>
          <a:bodyPr lIns="91424" tIns="45713" rIns="91424"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04">
              <a:lnSpc>
                <a:spcPct val="120000"/>
              </a:lnSpc>
              <a:defRPr/>
            </a:pPr>
            <a:r>
              <a:rPr lang="zh-CN" altLang="en-US" sz="1600" dirty="0">
                <a:solidFill>
                  <a:prstClr val="black">
                    <a:lumMod val="75000"/>
                    <a:lumOff val="25000"/>
                  </a:prstClr>
                </a:solidFill>
                <a:cs typeface="+mn-ea"/>
                <a:sym typeface="+mn-lt"/>
              </a:rPr>
              <a:t>自残或者自杀的</a:t>
            </a:r>
            <a:endParaRPr lang="zh-CN" altLang="zh-CN" sz="1600" dirty="0">
              <a:solidFill>
                <a:prstClr val="black">
                  <a:lumMod val="75000"/>
                  <a:lumOff val="25000"/>
                </a:prstClr>
              </a:solidFill>
              <a:cs typeface="+mn-ea"/>
              <a:sym typeface="+mn-lt"/>
            </a:endParaRPr>
          </a:p>
        </p:txBody>
      </p:sp>
    </p:spTree>
    <p:custDataLst>
      <p:tags r:id="rId1"/>
    </p:custDataLst>
    <p:extLst>
      <p:ext uri="{BB962C8B-B14F-4D97-AF65-F5344CB8AC3E}">
        <p14:creationId xmlns:p14="http://schemas.microsoft.com/office/powerpoint/2010/main" val="34477496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14:bounceEnd="40000">
                                          <p:cBhvr additive="base">
                                            <p:cTn id="7" dur="500" fill="hold"/>
                                            <p:tgtEl>
                                              <p:spTgt spid="149"/>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149"/>
                                            </p:tgtEl>
                                            <p:attrNameLst>
                                              <p:attrName>ppt_y</p:attrName>
                                            </p:attrNameLst>
                                          </p:cBhvr>
                                          <p:tavLst>
                                            <p:tav tm="0">
                                              <p:val>
                                                <p:strVal val="#ppt_y"/>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153"/>
                                            </p:tgtEl>
                                            <p:attrNameLst>
                                              <p:attrName>style.visibility</p:attrName>
                                            </p:attrNameLst>
                                          </p:cBhvr>
                                          <p:to>
                                            <p:strVal val="visible"/>
                                          </p:to>
                                        </p:set>
                                        <p:animEffect transition="in" filter="barn(outVertical)">
                                          <p:cBhvr>
                                            <p:cTn id="11" dur="500"/>
                                            <p:tgtEl>
                                              <p:spTgt spid="153"/>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wheel(1)">
                                          <p:cBhvr>
                                            <p:cTn id="15" dur="800"/>
                                            <p:tgtEl>
                                              <p:spTgt spid="148"/>
                                            </p:tgtEl>
                                          </p:cBhvr>
                                        </p:animEffect>
                                      </p:childTnLst>
                                    </p:cTn>
                                  </p:par>
                                </p:childTnLst>
                              </p:cTn>
                            </p:par>
                            <p:par>
                              <p:cTn id="16" fill="hold">
                                <p:stCondLst>
                                  <p:cond delay="1300"/>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154"/>
                                            </p:tgtEl>
                                            <p:attrNameLst>
                                              <p:attrName>style.visibility</p:attrName>
                                            </p:attrNameLst>
                                          </p:cBhvr>
                                          <p:to>
                                            <p:strVal val="visible"/>
                                          </p:to>
                                        </p:set>
                                        <p:animEffect transition="in" filter="wipe(left)">
                                          <p:cBhvr>
                                            <p:cTn id="19" dur="50"/>
                                            <p:tgtEl>
                                              <p:spTgt spid="154"/>
                                            </p:tgtEl>
                                          </p:cBhvr>
                                        </p:animEffect>
                                      </p:childTnLst>
                                    </p:cTn>
                                  </p:par>
                                  <p:par>
                                    <p:cTn id="20" presetID="36" presetClass="emph" presetSubtype="0" fill="hold" grpId="1" nodeType="withEffect">
                                      <p:stCondLst>
                                        <p:cond delay="0"/>
                                      </p:stCondLst>
                                      <p:iterate type="lt">
                                        <p:tmPct val="30000"/>
                                      </p:iterate>
                                      <p:childTnLst>
                                        <p:animScale>
                                          <p:cBhvr>
                                            <p:cTn id="21" dur="25" autoRev="1" fill="hold">
                                              <p:stCondLst>
                                                <p:cond delay="0"/>
                                              </p:stCondLst>
                                            </p:cTn>
                                            <p:tgtEl>
                                              <p:spTgt spid="154"/>
                                            </p:tgtEl>
                                          </p:cBhvr>
                                          <p:to x="80000" y="100000"/>
                                        </p:animScale>
                                        <p:anim by="(#ppt_w*0.10)" calcmode="lin" valueType="num">
                                          <p:cBhvr>
                                            <p:cTn id="22" dur="25" autoRev="1" fill="hold">
                                              <p:stCondLst>
                                                <p:cond delay="0"/>
                                              </p:stCondLst>
                                            </p:cTn>
                                            <p:tgtEl>
                                              <p:spTgt spid="154"/>
                                            </p:tgtEl>
                                            <p:attrNameLst>
                                              <p:attrName>ppt_x</p:attrName>
                                            </p:attrNameLst>
                                          </p:cBhvr>
                                        </p:anim>
                                        <p:anim by="(-#ppt_w*0.10)" calcmode="lin" valueType="num">
                                          <p:cBhvr>
                                            <p:cTn id="23" dur="25" autoRev="1" fill="hold">
                                              <p:stCondLst>
                                                <p:cond delay="0"/>
                                              </p:stCondLst>
                                            </p:cTn>
                                            <p:tgtEl>
                                              <p:spTgt spid="154"/>
                                            </p:tgtEl>
                                            <p:attrNameLst>
                                              <p:attrName>ppt_y</p:attrName>
                                            </p:attrNameLst>
                                          </p:cBhvr>
                                        </p:anim>
                                        <p:animRot by="-480000">
                                          <p:cBhvr>
                                            <p:cTn id="24" dur="25" autoRev="1" fill="hold">
                                              <p:stCondLst>
                                                <p:cond delay="0"/>
                                              </p:stCondLst>
                                            </p:cTn>
                                            <p:tgtEl>
                                              <p:spTgt spid="154"/>
                                            </p:tgtEl>
                                            <p:attrNameLst>
                                              <p:attrName>r</p:attrName>
                                            </p:attrNameLst>
                                          </p:cBhvr>
                                        </p:animRot>
                                      </p:childTnLst>
                                    </p:cTn>
                                  </p:par>
                                </p:childTnLst>
                              </p:cTn>
                            </p:par>
                            <p:par>
                              <p:cTn id="25" fill="hold">
                                <p:stCondLst>
                                  <p:cond delay="2055"/>
                                </p:stCondLst>
                                <p:childTnLst>
                                  <p:par>
                                    <p:cTn id="26" presetID="2" presetClass="entr" presetSubtype="8"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0-#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2555"/>
                                </p:stCondLst>
                                <p:childTnLst>
                                  <p:par>
                                    <p:cTn id="31" presetID="53" presetClass="entr" presetSubtype="16"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Effect transition="in" filter="fade">
                                          <p:cBhvr>
                                            <p:cTn id="35" dur="500"/>
                                            <p:tgtEl>
                                              <p:spTgt spid="31"/>
                                            </p:tgtEl>
                                          </p:cBhvr>
                                        </p:animEffect>
                                      </p:childTnLst>
                                    </p:cTn>
                                  </p:par>
                                </p:childTnLst>
                              </p:cTn>
                            </p:par>
                            <p:par>
                              <p:cTn id="36" fill="hold">
                                <p:stCondLst>
                                  <p:cond delay="3055"/>
                                </p:stCondLst>
                                <p:childTnLst>
                                  <p:par>
                                    <p:cTn id="37" presetID="42"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ppt_x</p:attrName>
                                            </p:attrNameLst>
                                          </p:cBhvr>
                                          <p:tavLst>
                                            <p:tav tm="0">
                                              <p:val>
                                                <p:strVal val="#ppt_x"/>
                                              </p:val>
                                            </p:tav>
                                            <p:tav tm="100000">
                                              <p:val>
                                                <p:strVal val="#ppt_x"/>
                                              </p:val>
                                            </p:tav>
                                          </p:tavLst>
                                        </p:anim>
                                        <p:anim calcmode="lin" valueType="num">
                                          <p:cBhvr>
                                            <p:cTn id="41" dur="500" fill="hold"/>
                                            <p:tgtEl>
                                              <p:spTgt spid="12"/>
                                            </p:tgtEl>
                                            <p:attrNameLst>
                                              <p:attrName>ppt_y</p:attrName>
                                            </p:attrNameLst>
                                          </p:cBhvr>
                                          <p:tavLst>
                                            <p:tav tm="0">
                                              <p:val>
                                                <p:strVal val="#ppt_y+.1"/>
                                              </p:val>
                                            </p:tav>
                                            <p:tav tm="100000">
                                              <p:val>
                                                <p:strVal val="#ppt_y"/>
                                              </p:val>
                                            </p:tav>
                                          </p:tavLst>
                                        </p:anim>
                                      </p:childTnLst>
                                    </p:cTn>
                                  </p:par>
                                </p:childTnLst>
                              </p:cTn>
                            </p:par>
                            <p:par>
                              <p:cTn id="42" fill="hold">
                                <p:stCondLst>
                                  <p:cond delay="3555"/>
                                </p:stCondLst>
                                <p:childTnLst>
                                  <p:par>
                                    <p:cTn id="43" presetID="22" presetClass="entr" presetSubtype="8"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500"/>
                                            <p:tgtEl>
                                              <p:spTgt spid="35"/>
                                            </p:tgtEl>
                                          </p:cBhvr>
                                        </p:animEffect>
                                      </p:childTnLst>
                                    </p:cTn>
                                  </p:par>
                                </p:childTnLst>
                              </p:cTn>
                            </p:par>
                            <p:par>
                              <p:cTn id="46" fill="hold">
                                <p:stCondLst>
                                  <p:cond delay="4055"/>
                                </p:stCondLst>
                                <p:childTnLst>
                                  <p:par>
                                    <p:cTn id="47" presetID="42" presetClass="entr" presetSubtype="0"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strVal val="#ppt_x"/>
                                              </p:val>
                                            </p:tav>
                                            <p:tav tm="100000">
                                              <p:val>
                                                <p:strVal val="#ppt_x"/>
                                              </p:val>
                                            </p:tav>
                                          </p:tavLst>
                                        </p:anim>
                                        <p:anim calcmode="lin" valueType="num">
                                          <p:cBhvr>
                                            <p:cTn id="51" dur="500" fill="hold"/>
                                            <p:tgtEl>
                                              <p:spTgt spid="36"/>
                                            </p:tgtEl>
                                            <p:attrNameLst>
                                              <p:attrName>ppt_y</p:attrName>
                                            </p:attrNameLst>
                                          </p:cBhvr>
                                          <p:tavLst>
                                            <p:tav tm="0">
                                              <p:val>
                                                <p:strVal val="#ppt_y+.1"/>
                                              </p:val>
                                            </p:tav>
                                            <p:tav tm="100000">
                                              <p:val>
                                                <p:strVal val="#ppt_y"/>
                                              </p:val>
                                            </p:tav>
                                          </p:tavLst>
                                        </p:anim>
                                      </p:childTnLst>
                                    </p:cTn>
                                  </p:par>
                                </p:childTnLst>
                              </p:cTn>
                            </p:par>
                            <p:par>
                              <p:cTn id="52" fill="hold">
                                <p:stCondLst>
                                  <p:cond delay="4555"/>
                                </p:stCondLst>
                                <p:childTnLst>
                                  <p:par>
                                    <p:cTn id="53" presetID="22" presetClass="entr" presetSubtype="8"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5055"/>
                                </p:stCondLst>
                                <p:childTnLst>
                                  <p:par>
                                    <p:cTn id="57" presetID="42"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anim calcmode="lin" valueType="num">
                                          <p:cBhvr>
                                            <p:cTn id="60" dur="500" fill="hold"/>
                                            <p:tgtEl>
                                              <p:spTgt spid="40"/>
                                            </p:tgtEl>
                                            <p:attrNameLst>
                                              <p:attrName>ppt_x</p:attrName>
                                            </p:attrNameLst>
                                          </p:cBhvr>
                                          <p:tavLst>
                                            <p:tav tm="0">
                                              <p:val>
                                                <p:strVal val="#ppt_x"/>
                                              </p:val>
                                            </p:tav>
                                            <p:tav tm="100000">
                                              <p:val>
                                                <p:strVal val="#ppt_x"/>
                                              </p:val>
                                            </p:tav>
                                          </p:tavLst>
                                        </p:anim>
                                        <p:anim calcmode="lin" valueType="num">
                                          <p:cBhvr>
                                            <p:cTn id="61" dur="500" fill="hold"/>
                                            <p:tgtEl>
                                              <p:spTgt spid="40"/>
                                            </p:tgtEl>
                                            <p:attrNameLst>
                                              <p:attrName>ppt_y</p:attrName>
                                            </p:attrNameLst>
                                          </p:cBhvr>
                                          <p:tavLst>
                                            <p:tav tm="0">
                                              <p:val>
                                                <p:strVal val="#ppt_y+.1"/>
                                              </p:val>
                                            </p:tav>
                                            <p:tav tm="100000">
                                              <p:val>
                                                <p:strVal val="#ppt_y"/>
                                              </p:val>
                                            </p:tav>
                                          </p:tavLst>
                                        </p:anim>
                                      </p:childTnLst>
                                    </p:cTn>
                                  </p:par>
                                </p:childTnLst>
                              </p:cTn>
                            </p:par>
                            <p:par>
                              <p:cTn id="62" fill="hold">
                                <p:stCondLst>
                                  <p:cond delay="5555"/>
                                </p:stCondLst>
                                <p:childTnLst>
                                  <p:par>
                                    <p:cTn id="63" presetID="22" presetClass="entr" presetSubtype="8"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left)">
                                          <p:cBhvr>
                                            <p:cTn id="6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53" grpId="0"/>
          <p:bldP spid="154" grpId="0"/>
          <p:bldP spid="154" grpId="1"/>
          <p:bldP spid="31" grpId="0"/>
          <p:bldP spid="35" grpId="0"/>
          <p:bldP spid="39" grpId="0"/>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additive="base">
                                            <p:cTn id="7" dur="500" fill="hold"/>
                                            <p:tgtEl>
                                              <p:spTgt spid="149"/>
                                            </p:tgtEl>
                                            <p:attrNameLst>
                                              <p:attrName>ppt_x</p:attrName>
                                            </p:attrNameLst>
                                          </p:cBhvr>
                                          <p:tavLst>
                                            <p:tav tm="0">
                                              <p:val>
                                                <p:strVal val="1+#ppt_w/2"/>
                                              </p:val>
                                            </p:tav>
                                            <p:tav tm="100000">
                                              <p:val>
                                                <p:strVal val="#ppt_x"/>
                                              </p:val>
                                            </p:tav>
                                          </p:tavLst>
                                        </p:anim>
                                        <p:anim calcmode="lin" valueType="num">
                                          <p:cBhvr additive="base">
                                            <p:cTn id="8" dur="500" fill="hold"/>
                                            <p:tgtEl>
                                              <p:spTgt spid="149"/>
                                            </p:tgtEl>
                                            <p:attrNameLst>
                                              <p:attrName>ppt_y</p:attrName>
                                            </p:attrNameLst>
                                          </p:cBhvr>
                                          <p:tavLst>
                                            <p:tav tm="0">
                                              <p:val>
                                                <p:strVal val="#ppt_y"/>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153"/>
                                            </p:tgtEl>
                                            <p:attrNameLst>
                                              <p:attrName>style.visibility</p:attrName>
                                            </p:attrNameLst>
                                          </p:cBhvr>
                                          <p:to>
                                            <p:strVal val="visible"/>
                                          </p:to>
                                        </p:set>
                                        <p:animEffect transition="in" filter="barn(outVertical)">
                                          <p:cBhvr>
                                            <p:cTn id="11" dur="500"/>
                                            <p:tgtEl>
                                              <p:spTgt spid="153"/>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wheel(1)">
                                          <p:cBhvr>
                                            <p:cTn id="15" dur="800"/>
                                            <p:tgtEl>
                                              <p:spTgt spid="148"/>
                                            </p:tgtEl>
                                          </p:cBhvr>
                                        </p:animEffect>
                                      </p:childTnLst>
                                    </p:cTn>
                                  </p:par>
                                </p:childTnLst>
                              </p:cTn>
                            </p:par>
                            <p:par>
                              <p:cTn id="16" fill="hold">
                                <p:stCondLst>
                                  <p:cond delay="1300"/>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154"/>
                                            </p:tgtEl>
                                            <p:attrNameLst>
                                              <p:attrName>style.visibility</p:attrName>
                                            </p:attrNameLst>
                                          </p:cBhvr>
                                          <p:to>
                                            <p:strVal val="visible"/>
                                          </p:to>
                                        </p:set>
                                        <p:animEffect transition="in" filter="wipe(left)">
                                          <p:cBhvr>
                                            <p:cTn id="19" dur="50"/>
                                            <p:tgtEl>
                                              <p:spTgt spid="154"/>
                                            </p:tgtEl>
                                          </p:cBhvr>
                                        </p:animEffect>
                                      </p:childTnLst>
                                    </p:cTn>
                                  </p:par>
                                  <p:par>
                                    <p:cTn id="20" presetID="36" presetClass="emph" presetSubtype="0" fill="hold" grpId="1" nodeType="withEffect">
                                      <p:stCondLst>
                                        <p:cond delay="0"/>
                                      </p:stCondLst>
                                      <p:iterate type="lt">
                                        <p:tmPct val="30000"/>
                                      </p:iterate>
                                      <p:childTnLst>
                                        <p:animScale>
                                          <p:cBhvr>
                                            <p:cTn id="21" dur="25" autoRev="1" fill="hold">
                                              <p:stCondLst>
                                                <p:cond delay="0"/>
                                              </p:stCondLst>
                                            </p:cTn>
                                            <p:tgtEl>
                                              <p:spTgt spid="154"/>
                                            </p:tgtEl>
                                          </p:cBhvr>
                                          <p:to x="80000" y="100000"/>
                                        </p:animScale>
                                        <p:anim by="(#ppt_w*0.10)" calcmode="lin" valueType="num">
                                          <p:cBhvr>
                                            <p:cTn id="22" dur="25" autoRev="1" fill="hold">
                                              <p:stCondLst>
                                                <p:cond delay="0"/>
                                              </p:stCondLst>
                                            </p:cTn>
                                            <p:tgtEl>
                                              <p:spTgt spid="154"/>
                                            </p:tgtEl>
                                            <p:attrNameLst>
                                              <p:attrName>ppt_x</p:attrName>
                                            </p:attrNameLst>
                                          </p:cBhvr>
                                        </p:anim>
                                        <p:anim by="(-#ppt_w*0.10)" calcmode="lin" valueType="num">
                                          <p:cBhvr>
                                            <p:cTn id="23" dur="25" autoRev="1" fill="hold">
                                              <p:stCondLst>
                                                <p:cond delay="0"/>
                                              </p:stCondLst>
                                            </p:cTn>
                                            <p:tgtEl>
                                              <p:spTgt spid="154"/>
                                            </p:tgtEl>
                                            <p:attrNameLst>
                                              <p:attrName>ppt_y</p:attrName>
                                            </p:attrNameLst>
                                          </p:cBhvr>
                                        </p:anim>
                                        <p:animRot by="-480000">
                                          <p:cBhvr>
                                            <p:cTn id="24" dur="25" autoRev="1" fill="hold">
                                              <p:stCondLst>
                                                <p:cond delay="0"/>
                                              </p:stCondLst>
                                            </p:cTn>
                                            <p:tgtEl>
                                              <p:spTgt spid="154"/>
                                            </p:tgtEl>
                                            <p:attrNameLst>
                                              <p:attrName>r</p:attrName>
                                            </p:attrNameLst>
                                          </p:cBhvr>
                                        </p:animRot>
                                      </p:childTnLst>
                                    </p:cTn>
                                  </p:par>
                                </p:childTnLst>
                              </p:cTn>
                            </p:par>
                            <p:par>
                              <p:cTn id="25" fill="hold">
                                <p:stCondLst>
                                  <p:cond delay="2055"/>
                                </p:stCondLst>
                                <p:childTnLst>
                                  <p:par>
                                    <p:cTn id="26" presetID="2" presetClass="entr" presetSubtype="8"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0-#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2555"/>
                                </p:stCondLst>
                                <p:childTnLst>
                                  <p:par>
                                    <p:cTn id="31" presetID="22" presetClass="entr" presetSubtype="8"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p:stCondLst>
                                  <p:cond delay="3055"/>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3555"/>
                                </p:stCondLst>
                                <p:childTnLst>
                                  <p:par>
                                    <p:cTn id="41" presetID="42"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anim calcmode="lin" valueType="num">
                                          <p:cBhvr>
                                            <p:cTn id="44" dur="500" fill="hold"/>
                                            <p:tgtEl>
                                              <p:spTgt spid="12"/>
                                            </p:tgtEl>
                                            <p:attrNameLst>
                                              <p:attrName>ppt_x</p:attrName>
                                            </p:attrNameLst>
                                          </p:cBhvr>
                                          <p:tavLst>
                                            <p:tav tm="0">
                                              <p:val>
                                                <p:strVal val="#ppt_x"/>
                                              </p:val>
                                            </p:tav>
                                            <p:tav tm="100000">
                                              <p:val>
                                                <p:strVal val="#ppt_x"/>
                                              </p:val>
                                            </p:tav>
                                          </p:tavLst>
                                        </p:anim>
                                        <p:anim calcmode="lin" valueType="num">
                                          <p:cBhvr>
                                            <p:cTn id="45" dur="50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4055"/>
                                </p:stCondLst>
                                <p:childTnLst>
                                  <p:par>
                                    <p:cTn id="47" presetID="22" presetClass="entr" presetSubtype="8"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left)">
                                          <p:cBhvr>
                                            <p:cTn id="49" dur="500"/>
                                            <p:tgtEl>
                                              <p:spTgt spid="35"/>
                                            </p:tgtEl>
                                          </p:cBhvr>
                                        </p:animEffect>
                                      </p:childTnLst>
                                    </p:cTn>
                                  </p:par>
                                </p:childTnLst>
                              </p:cTn>
                            </p:par>
                            <p:par>
                              <p:cTn id="50" fill="hold">
                                <p:stCondLst>
                                  <p:cond delay="4555"/>
                                </p:stCondLst>
                                <p:childTnLst>
                                  <p:par>
                                    <p:cTn id="51" presetID="42" presetClass="entr" presetSubtype="0"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anim calcmode="lin" valueType="num">
                                          <p:cBhvr>
                                            <p:cTn id="54" dur="500" fill="hold"/>
                                            <p:tgtEl>
                                              <p:spTgt spid="36"/>
                                            </p:tgtEl>
                                            <p:attrNameLst>
                                              <p:attrName>ppt_x</p:attrName>
                                            </p:attrNameLst>
                                          </p:cBhvr>
                                          <p:tavLst>
                                            <p:tav tm="0">
                                              <p:val>
                                                <p:strVal val="#ppt_x"/>
                                              </p:val>
                                            </p:tav>
                                            <p:tav tm="100000">
                                              <p:val>
                                                <p:strVal val="#ppt_x"/>
                                              </p:val>
                                            </p:tav>
                                          </p:tavLst>
                                        </p:anim>
                                        <p:anim calcmode="lin" valueType="num">
                                          <p:cBhvr>
                                            <p:cTn id="55" dur="5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5055"/>
                                </p:stCondLst>
                                <p:childTnLst>
                                  <p:par>
                                    <p:cTn id="57" presetID="22" presetClass="entr" presetSubtype="8"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left)">
                                          <p:cBhvr>
                                            <p:cTn id="59" dur="500"/>
                                            <p:tgtEl>
                                              <p:spTgt spid="39"/>
                                            </p:tgtEl>
                                          </p:cBhvr>
                                        </p:animEffect>
                                      </p:childTnLst>
                                    </p:cTn>
                                  </p:par>
                                </p:childTnLst>
                              </p:cTn>
                            </p:par>
                            <p:par>
                              <p:cTn id="60" fill="hold">
                                <p:stCondLst>
                                  <p:cond delay="5555"/>
                                </p:stCondLst>
                                <p:childTnLst>
                                  <p:par>
                                    <p:cTn id="61" presetID="42" presetClass="entr" presetSubtype="0"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anim calcmode="lin" valueType="num">
                                          <p:cBhvr>
                                            <p:cTn id="64" dur="500" fill="hold"/>
                                            <p:tgtEl>
                                              <p:spTgt spid="40"/>
                                            </p:tgtEl>
                                            <p:attrNameLst>
                                              <p:attrName>ppt_x</p:attrName>
                                            </p:attrNameLst>
                                          </p:cBhvr>
                                          <p:tavLst>
                                            <p:tav tm="0">
                                              <p:val>
                                                <p:strVal val="#ppt_x"/>
                                              </p:val>
                                            </p:tav>
                                            <p:tav tm="100000">
                                              <p:val>
                                                <p:strVal val="#ppt_x"/>
                                              </p:val>
                                            </p:tav>
                                          </p:tavLst>
                                        </p:anim>
                                        <p:anim calcmode="lin" valueType="num">
                                          <p:cBhvr>
                                            <p:cTn id="65" dur="500" fill="hold"/>
                                            <p:tgtEl>
                                              <p:spTgt spid="40"/>
                                            </p:tgtEl>
                                            <p:attrNameLst>
                                              <p:attrName>ppt_y</p:attrName>
                                            </p:attrNameLst>
                                          </p:cBhvr>
                                          <p:tavLst>
                                            <p:tav tm="0">
                                              <p:val>
                                                <p:strVal val="#ppt_y+.1"/>
                                              </p:val>
                                            </p:tav>
                                            <p:tav tm="100000">
                                              <p:val>
                                                <p:strVal val="#ppt_y"/>
                                              </p:val>
                                            </p:tav>
                                          </p:tavLst>
                                        </p:anim>
                                      </p:childTnLst>
                                    </p:cTn>
                                  </p:par>
                                </p:childTnLst>
                              </p:cTn>
                            </p:par>
                            <p:par>
                              <p:cTn id="66" fill="hold">
                                <p:stCondLst>
                                  <p:cond delay="6055"/>
                                </p:stCondLst>
                                <p:childTnLst>
                                  <p:par>
                                    <p:cTn id="67" presetID="22" presetClass="entr" presetSubtype="8" fill="hold" grpId="0"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left)">
                                          <p:cBhvr>
                                            <p:cTn id="6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53" grpId="0"/>
          <p:bldP spid="154" grpId="0"/>
          <p:bldP spid="154" grpId="1"/>
          <p:bldP spid="31" grpId="0"/>
          <p:bldP spid="35" grpId="0"/>
          <p:bldP spid="39" grpId="0"/>
          <p:bldP spid="43"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安全管理的基本概念</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136" name="组合 135"/>
          <p:cNvGrpSpPr/>
          <p:nvPr/>
        </p:nvGrpSpPr>
        <p:grpSpPr>
          <a:xfrm>
            <a:off x="5879268" y="2828374"/>
            <a:ext cx="5326512" cy="2003926"/>
            <a:chOff x="1911251" y="1321493"/>
            <a:chExt cx="1373453" cy="1008216"/>
          </a:xfrm>
        </p:grpSpPr>
        <p:sp>
          <p:nvSpPr>
            <p:cNvPr id="137" name="矩形 136"/>
            <p:cNvSpPr/>
            <p:nvPr/>
          </p:nvSpPr>
          <p:spPr>
            <a:xfrm>
              <a:off x="1911251" y="1321493"/>
              <a:ext cx="788010" cy="263304"/>
            </a:xfrm>
            <a:prstGeom prst="rect">
              <a:avLst/>
            </a:prstGeom>
          </p:spPr>
          <p:txBody>
            <a:bodyPr wrap="none">
              <a:spAutoFit/>
            </a:bodyPr>
            <a:lstStyle/>
            <a:p>
              <a:pPr defTabSz="914400"/>
              <a:r>
                <a:rPr lang="zh-CN" altLang="en-US" sz="2800" b="1" dirty="0">
                  <a:solidFill>
                    <a:srgbClr val="C00000"/>
                  </a:solidFill>
                  <a:cs typeface="+mn-ea"/>
                  <a:sym typeface="+mn-lt"/>
                </a:rPr>
                <a:t>安全生产责任制：</a:t>
              </a:r>
            </a:p>
          </p:txBody>
        </p:sp>
        <p:sp>
          <p:nvSpPr>
            <p:cNvPr id="138" name="矩形 137"/>
            <p:cNvSpPr/>
            <p:nvPr/>
          </p:nvSpPr>
          <p:spPr>
            <a:xfrm>
              <a:off x="1911251" y="1725659"/>
              <a:ext cx="1373453" cy="604050"/>
            </a:xfrm>
            <a:prstGeom prst="rect">
              <a:avLst/>
            </a:prstGeom>
          </p:spPr>
          <p:txBody>
            <a:bodyPr wrap="square" anchor="ctr">
              <a:spAutoFit/>
            </a:bodyPr>
            <a:lstStyle/>
            <a:p>
              <a:pPr defTabSz="914400"/>
              <a:r>
                <a:rPr lang="zh-CN" altLang="en-US" sz="1800" dirty="0">
                  <a:solidFill>
                    <a:prstClr val="black"/>
                  </a:solidFill>
                  <a:cs typeface="+mn-ea"/>
                  <a:sym typeface="+mn-lt"/>
                </a:rPr>
                <a:t>根据安全生产法律法规和企业生产实际，将各级领导、职能部门、工程技术人员、岗位操作人员在安全生产方面应做的事及应负的责任加以明确规定的一种制度。</a:t>
              </a:r>
              <a:endParaRPr lang="en-US" altLang="zh-CN" sz="1800" dirty="0">
                <a:solidFill>
                  <a:prstClr val="black"/>
                </a:solidFill>
                <a:cs typeface="+mn-ea"/>
                <a:sym typeface="+mn-lt"/>
              </a:endParaRPr>
            </a:p>
          </p:txBody>
        </p:sp>
      </p:grpSp>
      <p:grpSp>
        <p:nvGrpSpPr>
          <p:cNvPr id="12" name="组合 11">
            <a:extLst>
              <a:ext uri="{FF2B5EF4-FFF2-40B4-BE49-F238E27FC236}">
                <a16:creationId xmlns:a16="http://schemas.microsoft.com/office/drawing/2014/main" xmlns="" id="{CA0C5CD2-2FDB-4201-82C2-BBDB6B52A194}"/>
              </a:ext>
            </a:extLst>
          </p:cNvPr>
          <p:cNvGrpSpPr/>
          <p:nvPr/>
        </p:nvGrpSpPr>
        <p:grpSpPr>
          <a:xfrm>
            <a:off x="984634" y="2133350"/>
            <a:ext cx="4456565" cy="3483062"/>
            <a:chOff x="13073891" y="4636305"/>
            <a:chExt cx="8922653" cy="6969233"/>
          </a:xfrm>
        </p:grpSpPr>
        <p:pic>
          <p:nvPicPr>
            <p:cNvPr id="13" name="图片 12">
              <a:extLst>
                <a:ext uri="{FF2B5EF4-FFF2-40B4-BE49-F238E27FC236}">
                  <a16:creationId xmlns:a16="http://schemas.microsoft.com/office/drawing/2014/main" xmlns="" id="{E4AD155C-872F-4E9C-9CC3-6551051068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64178" y="5069836"/>
              <a:ext cx="8160725" cy="4798064"/>
            </a:xfrm>
            <a:prstGeom prst="rect">
              <a:avLst/>
            </a:prstGeom>
          </p:spPr>
        </p:pic>
        <p:pic>
          <p:nvPicPr>
            <p:cNvPr id="14" name="图片 13">
              <a:extLst>
                <a:ext uri="{FF2B5EF4-FFF2-40B4-BE49-F238E27FC236}">
                  <a16:creationId xmlns:a16="http://schemas.microsoft.com/office/drawing/2014/main" xmlns="" id="{34604B2A-843C-432C-A343-1797C5D6D1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73891" y="4636305"/>
              <a:ext cx="8922653" cy="6969233"/>
            </a:xfrm>
            <a:prstGeom prst="rect">
              <a:avLst/>
            </a:prstGeom>
          </p:spPr>
        </p:pic>
      </p:grpSp>
    </p:spTree>
    <p:custDataLst>
      <p:tags r:id="rId1"/>
    </p:custDataLst>
    <p:extLst>
      <p:ext uri="{BB962C8B-B14F-4D97-AF65-F5344CB8AC3E}">
        <p14:creationId xmlns:p14="http://schemas.microsoft.com/office/powerpoint/2010/main" val="1183879982"/>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500"/>
                                  </p:stCondLst>
                                  <p:childTnLst>
                                    <p:set>
                                      <p:cBhvr>
                                        <p:cTn id="11" dur="1" fill="hold">
                                          <p:stCondLst>
                                            <p:cond delay="0"/>
                                          </p:stCondLst>
                                        </p:cTn>
                                        <p:tgtEl>
                                          <p:spTgt spid="136"/>
                                        </p:tgtEl>
                                        <p:attrNameLst>
                                          <p:attrName>style.visibility</p:attrName>
                                        </p:attrNameLst>
                                      </p:cBhvr>
                                      <p:to>
                                        <p:strVal val="visible"/>
                                      </p:to>
                                    </p:set>
                                    <p:anim calcmode="lin" valueType="num">
                                      <p:cBhvr additive="base">
                                        <p:cTn id="12" dur="500" fill="hold"/>
                                        <p:tgtEl>
                                          <p:spTgt spid="136"/>
                                        </p:tgtEl>
                                        <p:attrNameLst>
                                          <p:attrName>ppt_x</p:attrName>
                                        </p:attrNameLst>
                                      </p:cBhvr>
                                      <p:tavLst>
                                        <p:tav tm="0">
                                          <p:val>
                                            <p:strVal val="1+#ppt_w/2"/>
                                          </p:val>
                                        </p:tav>
                                        <p:tav tm="100000">
                                          <p:val>
                                            <p:strVal val="#ppt_x"/>
                                          </p:val>
                                        </p:tav>
                                      </p:tavLst>
                                    </p:anim>
                                    <p:anim calcmode="lin" valueType="num">
                                      <p:cBhvr additive="base">
                                        <p:cTn id="13" dur="500" fill="hold"/>
                                        <p:tgtEl>
                                          <p:spTgt spid="1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安全管理的基本概念</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83" name="组合 82"/>
          <p:cNvGrpSpPr/>
          <p:nvPr/>
        </p:nvGrpSpPr>
        <p:grpSpPr>
          <a:xfrm>
            <a:off x="1348725" y="2448328"/>
            <a:ext cx="2943573" cy="1760680"/>
            <a:chOff x="1036434" y="3822793"/>
            <a:chExt cx="2944723" cy="1760272"/>
          </a:xfrm>
        </p:grpSpPr>
        <p:sp>
          <p:nvSpPr>
            <p:cNvPr id="84" name="圆角矩形 83"/>
            <p:cNvSpPr/>
            <p:nvPr/>
          </p:nvSpPr>
          <p:spPr>
            <a:xfrm>
              <a:off x="1036434" y="3822793"/>
              <a:ext cx="2944723" cy="1760272"/>
            </a:xfrm>
            <a:prstGeom prst="roundRect">
              <a:avLst>
                <a:gd name="adj" fmla="val 7594"/>
              </a:avLst>
            </a:prstGeom>
            <a:gradFill>
              <a:gsLst>
                <a:gs pos="0">
                  <a:srgbClr val="E4E4E4"/>
                </a:gs>
                <a:gs pos="100000">
                  <a:srgbClr val="FEFEFE"/>
                </a:gs>
              </a:gsLst>
              <a:lin ang="3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85" name="文本框 8"/>
            <p:cNvSpPr txBox="1"/>
            <p:nvPr/>
          </p:nvSpPr>
          <p:spPr>
            <a:xfrm>
              <a:off x="1248655" y="4264876"/>
              <a:ext cx="2520280" cy="1077218"/>
            </a:xfrm>
            <a:prstGeom prst="rect">
              <a:avLst/>
            </a:prstGeom>
            <a:noFill/>
            <a:effectLst/>
          </p:spPr>
          <p:txBody>
            <a:bodyPr wrap="square" rtlCol="0">
              <a:spAutoFit/>
            </a:bodyPr>
            <a:lstStyle/>
            <a:p>
              <a:pPr defTabSz="914400"/>
              <a:r>
                <a:rPr lang="zh-CN" altLang="en-US" sz="1600" dirty="0">
                  <a:solidFill>
                    <a:prstClr val="black">
                      <a:lumMod val="75000"/>
                      <a:lumOff val="25000"/>
                    </a:prstClr>
                  </a:solidFill>
                  <a:cs typeface="+mn-ea"/>
                  <a:sym typeface="+mn-lt"/>
                </a:rPr>
                <a:t>明确了单位的主要负责人及其他负责人，各有关部门和员工在经营活动中应负的责任</a:t>
              </a:r>
              <a:endParaRPr lang="en-US" altLang="zh-CN" sz="1600" dirty="0">
                <a:solidFill>
                  <a:prstClr val="black">
                    <a:lumMod val="75000"/>
                    <a:lumOff val="25000"/>
                  </a:prstClr>
                </a:solidFill>
                <a:cs typeface="+mn-ea"/>
                <a:sym typeface="+mn-lt"/>
              </a:endParaRPr>
            </a:p>
          </p:txBody>
        </p:sp>
      </p:grpSp>
      <p:grpSp>
        <p:nvGrpSpPr>
          <p:cNvPr id="86" name="组合 85"/>
          <p:cNvGrpSpPr/>
          <p:nvPr/>
        </p:nvGrpSpPr>
        <p:grpSpPr>
          <a:xfrm>
            <a:off x="4604990" y="4212029"/>
            <a:ext cx="2943573" cy="1760680"/>
            <a:chOff x="4606786" y="3822793"/>
            <a:chExt cx="2944723" cy="1760272"/>
          </a:xfrm>
        </p:grpSpPr>
        <p:sp>
          <p:nvSpPr>
            <p:cNvPr id="87" name="圆角矩形 86"/>
            <p:cNvSpPr/>
            <p:nvPr/>
          </p:nvSpPr>
          <p:spPr>
            <a:xfrm>
              <a:off x="4606786" y="3822793"/>
              <a:ext cx="2944723" cy="1760272"/>
            </a:xfrm>
            <a:prstGeom prst="roundRect">
              <a:avLst>
                <a:gd name="adj" fmla="val 7594"/>
              </a:avLst>
            </a:prstGeom>
            <a:gradFill>
              <a:gsLst>
                <a:gs pos="0">
                  <a:srgbClr val="E4E4E4"/>
                </a:gs>
                <a:gs pos="100000">
                  <a:srgbClr val="FEFEFE"/>
                </a:gs>
              </a:gsLst>
              <a:lin ang="3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88" name="文本框 11"/>
            <p:cNvSpPr txBox="1"/>
            <p:nvPr/>
          </p:nvSpPr>
          <p:spPr>
            <a:xfrm>
              <a:off x="4755757" y="4264876"/>
              <a:ext cx="2663994" cy="1077218"/>
            </a:xfrm>
            <a:prstGeom prst="rect">
              <a:avLst/>
            </a:prstGeom>
            <a:noFill/>
            <a:effectLst/>
          </p:spPr>
          <p:txBody>
            <a:bodyPr wrap="square" rtlCol="0">
              <a:spAutoFit/>
            </a:bodyPr>
            <a:lstStyle/>
            <a:p>
              <a:pPr defTabSz="914400"/>
              <a:r>
                <a:rPr lang="zh-CN" altLang="en-US" sz="1600" dirty="0">
                  <a:solidFill>
                    <a:prstClr val="black">
                      <a:lumMod val="75000"/>
                      <a:lumOff val="25000"/>
                    </a:prstClr>
                  </a:solidFill>
                  <a:cs typeface="+mn-ea"/>
                  <a:sym typeface="+mn-lt"/>
                </a:rPr>
                <a:t>在各部门及员工之间，建立一种分工明确，运行有效，责任落实的制度，有利于把安全工作落实到实处</a:t>
              </a:r>
              <a:endParaRPr lang="en-US" altLang="zh-CN" sz="1600" dirty="0">
                <a:solidFill>
                  <a:prstClr val="black">
                    <a:lumMod val="75000"/>
                    <a:lumOff val="25000"/>
                  </a:prstClr>
                </a:solidFill>
                <a:cs typeface="+mn-ea"/>
                <a:sym typeface="+mn-lt"/>
              </a:endParaRPr>
            </a:p>
          </p:txBody>
        </p:sp>
      </p:grpSp>
      <p:grpSp>
        <p:nvGrpSpPr>
          <p:cNvPr id="89" name="组合 88"/>
          <p:cNvGrpSpPr/>
          <p:nvPr/>
        </p:nvGrpSpPr>
        <p:grpSpPr>
          <a:xfrm>
            <a:off x="7898118" y="2448328"/>
            <a:ext cx="2943572" cy="1760680"/>
            <a:chOff x="8177138" y="3822793"/>
            <a:chExt cx="2944723" cy="1760272"/>
          </a:xfrm>
        </p:grpSpPr>
        <p:sp>
          <p:nvSpPr>
            <p:cNvPr id="90" name="圆角矩形 89"/>
            <p:cNvSpPr/>
            <p:nvPr/>
          </p:nvSpPr>
          <p:spPr>
            <a:xfrm>
              <a:off x="8177138" y="3822793"/>
              <a:ext cx="2944723" cy="1760272"/>
            </a:xfrm>
            <a:prstGeom prst="roundRect">
              <a:avLst>
                <a:gd name="adj" fmla="val 7594"/>
              </a:avLst>
            </a:prstGeom>
            <a:gradFill>
              <a:gsLst>
                <a:gs pos="0">
                  <a:srgbClr val="E4E4E4"/>
                </a:gs>
                <a:gs pos="100000">
                  <a:srgbClr val="FEFEFE"/>
                </a:gs>
              </a:gsLst>
              <a:lin ang="3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91" name="文本框 15"/>
            <p:cNvSpPr txBox="1"/>
            <p:nvPr/>
          </p:nvSpPr>
          <p:spPr>
            <a:xfrm>
              <a:off x="8428652" y="4426427"/>
              <a:ext cx="2441695" cy="338554"/>
            </a:xfrm>
            <a:prstGeom prst="rect">
              <a:avLst/>
            </a:prstGeom>
            <a:noFill/>
            <a:effectLst/>
          </p:spPr>
          <p:txBody>
            <a:bodyPr wrap="none" rtlCol="0">
              <a:spAutoFit/>
            </a:bodyPr>
            <a:lstStyle/>
            <a:p>
              <a:pPr defTabSz="914400"/>
              <a:r>
                <a:rPr lang="zh-CN" altLang="en-US" sz="1600" dirty="0">
                  <a:solidFill>
                    <a:prstClr val="black">
                      <a:lumMod val="75000"/>
                      <a:lumOff val="25000"/>
                    </a:prstClr>
                  </a:solidFill>
                  <a:cs typeface="+mn-ea"/>
                  <a:sym typeface="+mn-lt"/>
                </a:rPr>
                <a:t>是安全工作层层有人负责</a:t>
              </a:r>
            </a:p>
          </p:txBody>
        </p:sp>
      </p:grpSp>
      <p:grpSp>
        <p:nvGrpSpPr>
          <p:cNvPr id="115" name="组合 114"/>
          <p:cNvGrpSpPr/>
          <p:nvPr/>
        </p:nvGrpSpPr>
        <p:grpSpPr>
          <a:xfrm>
            <a:off x="4432805" y="2448329"/>
            <a:ext cx="3287938" cy="1568405"/>
            <a:chOff x="4330024" y="3530242"/>
            <a:chExt cx="3289223" cy="1760272"/>
          </a:xfrm>
        </p:grpSpPr>
        <p:sp>
          <p:nvSpPr>
            <p:cNvPr id="116" name="圆角矩形 115"/>
            <p:cNvSpPr/>
            <p:nvPr/>
          </p:nvSpPr>
          <p:spPr>
            <a:xfrm>
              <a:off x="4502274" y="3530242"/>
              <a:ext cx="2944723" cy="1760272"/>
            </a:xfrm>
            <a:prstGeom prst="ellipse">
              <a:avLst/>
            </a:prstGeom>
            <a:gradFill>
              <a:gsLst>
                <a:gs pos="0">
                  <a:srgbClr val="E4E4E4"/>
                </a:gs>
                <a:gs pos="100000">
                  <a:srgbClr val="FEFEFE"/>
                </a:gs>
              </a:gsLst>
              <a:lin ang="3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117" name="文本框 11"/>
            <p:cNvSpPr txBox="1"/>
            <p:nvPr/>
          </p:nvSpPr>
          <p:spPr>
            <a:xfrm>
              <a:off x="4330024" y="3943943"/>
              <a:ext cx="3289223" cy="1311793"/>
            </a:xfrm>
            <a:prstGeom prst="ellipse">
              <a:avLst/>
            </a:prstGeom>
            <a:noFill/>
            <a:effectLst/>
          </p:spPr>
          <p:txBody>
            <a:bodyPr wrap="none" rtlCol="0">
              <a:spAutoFit/>
            </a:bodyPr>
            <a:lstStyle/>
            <a:p>
              <a:pPr algn="ctr" defTabSz="914400"/>
              <a:r>
                <a:rPr lang="zh-CN" altLang="en-US" sz="2400" b="1" dirty="0">
                  <a:solidFill>
                    <a:srgbClr val="C00000"/>
                  </a:solidFill>
                  <a:cs typeface="+mn-ea"/>
                  <a:sym typeface="+mn-lt"/>
                </a:rPr>
                <a:t>安全生产责任制</a:t>
              </a:r>
              <a:endParaRPr lang="en-US" altLang="zh-CN" sz="2400" b="1" dirty="0">
                <a:solidFill>
                  <a:srgbClr val="C00000"/>
                </a:solidFill>
                <a:cs typeface="+mn-ea"/>
                <a:sym typeface="+mn-lt"/>
              </a:endParaRPr>
            </a:p>
            <a:p>
              <a:pPr algn="ctr" defTabSz="914400"/>
              <a:r>
                <a:rPr lang="zh-CN" altLang="en-US" sz="2400" b="1" dirty="0">
                  <a:solidFill>
                    <a:srgbClr val="C00000"/>
                  </a:solidFill>
                  <a:cs typeface="+mn-ea"/>
                  <a:sym typeface="+mn-lt"/>
                </a:rPr>
                <a:t>的作用</a:t>
              </a:r>
              <a:endParaRPr lang="en-US" altLang="zh-CN" sz="1400" b="1" dirty="0">
                <a:solidFill>
                  <a:srgbClr val="C00000"/>
                </a:solidFill>
                <a:cs typeface="+mn-ea"/>
                <a:sym typeface="+mn-lt"/>
              </a:endParaRPr>
            </a:p>
          </p:txBody>
        </p:sp>
      </p:grpSp>
    </p:spTree>
    <p:custDataLst>
      <p:tags r:id="rId1"/>
    </p:custDataLst>
    <p:extLst>
      <p:ext uri="{BB962C8B-B14F-4D97-AF65-F5344CB8AC3E}">
        <p14:creationId xmlns:p14="http://schemas.microsoft.com/office/powerpoint/2010/main" val="427563348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0000">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14:bounceEnd="60000">
                                          <p:cBhvr additive="base">
                                            <p:cTn id="7" dur="1000" fill="hold"/>
                                            <p:tgtEl>
                                              <p:spTgt spid="83"/>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8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250"/>
                                      </p:stCondLst>
                                      <p:childTnLst>
                                        <p:set>
                                          <p:cBhvr>
                                            <p:cTn id="10" dur="1" fill="hold">
                                              <p:stCondLst>
                                                <p:cond delay="0"/>
                                              </p:stCondLst>
                                            </p:cTn>
                                            <p:tgtEl>
                                              <p:spTgt spid="86"/>
                                            </p:tgtEl>
                                            <p:attrNameLst>
                                              <p:attrName>style.visibility</p:attrName>
                                            </p:attrNameLst>
                                          </p:cBhvr>
                                          <p:to>
                                            <p:strVal val="visible"/>
                                          </p:to>
                                        </p:set>
                                        <p:anim calcmode="lin" valueType="num" p14:bounceEnd="60000">
                                          <p:cBhvr additive="base">
                                            <p:cTn id="11" dur="1000" fill="hold"/>
                                            <p:tgtEl>
                                              <p:spTgt spid="86"/>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0000">
                                      <p:stCondLst>
                                        <p:cond delay="500"/>
                                      </p:stCondLst>
                                      <p:childTnLst>
                                        <p:set>
                                          <p:cBhvr>
                                            <p:cTn id="14" dur="1" fill="hold">
                                              <p:stCondLst>
                                                <p:cond delay="0"/>
                                              </p:stCondLst>
                                            </p:cTn>
                                            <p:tgtEl>
                                              <p:spTgt spid="89"/>
                                            </p:tgtEl>
                                            <p:attrNameLst>
                                              <p:attrName>style.visibility</p:attrName>
                                            </p:attrNameLst>
                                          </p:cBhvr>
                                          <p:to>
                                            <p:strVal val="visible"/>
                                          </p:to>
                                        </p:set>
                                        <p:anim calcmode="lin" valueType="num" p14:bounceEnd="60000">
                                          <p:cBhvr additive="base">
                                            <p:cTn id="15" dur="1000" fill="hold"/>
                                            <p:tgtEl>
                                              <p:spTgt spid="89"/>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8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0000">
                                      <p:stCondLst>
                                        <p:cond delay="250"/>
                                      </p:stCondLst>
                                      <p:childTnLst>
                                        <p:set>
                                          <p:cBhvr>
                                            <p:cTn id="18" dur="1" fill="hold">
                                              <p:stCondLst>
                                                <p:cond delay="0"/>
                                              </p:stCondLst>
                                            </p:cTn>
                                            <p:tgtEl>
                                              <p:spTgt spid="115"/>
                                            </p:tgtEl>
                                            <p:attrNameLst>
                                              <p:attrName>style.visibility</p:attrName>
                                            </p:attrNameLst>
                                          </p:cBhvr>
                                          <p:to>
                                            <p:strVal val="visible"/>
                                          </p:to>
                                        </p:set>
                                        <p:anim calcmode="lin" valueType="num" p14:bounceEnd="60000">
                                          <p:cBhvr additive="base">
                                            <p:cTn id="19" dur="1000" fill="hold"/>
                                            <p:tgtEl>
                                              <p:spTgt spid="115"/>
                                            </p:tgtEl>
                                            <p:attrNameLst>
                                              <p:attrName>ppt_x</p:attrName>
                                            </p:attrNameLst>
                                          </p:cBhvr>
                                          <p:tavLst>
                                            <p:tav tm="0">
                                              <p:val>
                                                <p:strVal val="#ppt_x"/>
                                              </p:val>
                                            </p:tav>
                                            <p:tav tm="100000">
                                              <p:val>
                                                <p:strVal val="#ppt_x"/>
                                              </p:val>
                                            </p:tav>
                                          </p:tavLst>
                                        </p:anim>
                                        <p:anim calcmode="lin" valueType="num" p14:bounceEnd="60000">
                                          <p:cBhvr additive="base">
                                            <p:cTn id="20" dur="10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ppt_x"/>
                                              </p:val>
                                            </p:tav>
                                            <p:tav tm="100000">
                                              <p:val>
                                                <p:strVal val="#ppt_x"/>
                                              </p:val>
                                            </p:tav>
                                          </p:tavLst>
                                        </p:anim>
                                        <p:anim calcmode="lin" valueType="num">
                                          <p:cBhvr additive="base">
                                            <p:cTn id="8" dur="1000" fill="hold"/>
                                            <p:tgtEl>
                                              <p:spTgt spid="8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1000" fill="hold"/>
                                            <p:tgtEl>
                                              <p:spTgt spid="86"/>
                                            </p:tgtEl>
                                            <p:attrNameLst>
                                              <p:attrName>ppt_x</p:attrName>
                                            </p:attrNameLst>
                                          </p:cBhvr>
                                          <p:tavLst>
                                            <p:tav tm="0">
                                              <p:val>
                                                <p:strVal val="#ppt_x"/>
                                              </p:val>
                                            </p:tav>
                                            <p:tav tm="100000">
                                              <p:val>
                                                <p:strVal val="#ppt_x"/>
                                              </p:val>
                                            </p:tav>
                                          </p:tavLst>
                                        </p:anim>
                                        <p:anim calcmode="lin" valueType="num">
                                          <p:cBhvr additive="base">
                                            <p:cTn id="12" dur="1000" fill="hold"/>
                                            <p:tgtEl>
                                              <p:spTgt spid="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1000" fill="hold"/>
                                            <p:tgtEl>
                                              <p:spTgt spid="89"/>
                                            </p:tgtEl>
                                            <p:attrNameLst>
                                              <p:attrName>ppt_x</p:attrName>
                                            </p:attrNameLst>
                                          </p:cBhvr>
                                          <p:tavLst>
                                            <p:tav tm="0">
                                              <p:val>
                                                <p:strVal val="#ppt_x"/>
                                              </p:val>
                                            </p:tav>
                                            <p:tav tm="100000">
                                              <p:val>
                                                <p:strVal val="#ppt_x"/>
                                              </p:val>
                                            </p:tav>
                                          </p:tavLst>
                                        </p:anim>
                                        <p:anim calcmode="lin" valueType="num">
                                          <p:cBhvr additive="base">
                                            <p:cTn id="16" dur="1000" fill="hold"/>
                                            <p:tgtEl>
                                              <p:spTgt spid="8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115"/>
                                            </p:tgtEl>
                                            <p:attrNameLst>
                                              <p:attrName>style.visibility</p:attrName>
                                            </p:attrNameLst>
                                          </p:cBhvr>
                                          <p:to>
                                            <p:strVal val="visible"/>
                                          </p:to>
                                        </p:set>
                                        <p:anim calcmode="lin" valueType="num">
                                          <p:cBhvr additive="base">
                                            <p:cTn id="19" dur="1000" fill="hold"/>
                                            <p:tgtEl>
                                              <p:spTgt spid="115"/>
                                            </p:tgtEl>
                                            <p:attrNameLst>
                                              <p:attrName>ppt_x</p:attrName>
                                            </p:attrNameLst>
                                          </p:cBhvr>
                                          <p:tavLst>
                                            <p:tav tm="0">
                                              <p:val>
                                                <p:strVal val="#ppt_x"/>
                                              </p:val>
                                            </p:tav>
                                            <p:tav tm="100000">
                                              <p:val>
                                                <p:strVal val="#ppt_x"/>
                                              </p:val>
                                            </p:tav>
                                          </p:tavLst>
                                        </p:anim>
                                        <p:anim calcmode="lin" valueType="num">
                                          <p:cBhvr additive="base">
                                            <p:cTn id="20" dur="10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安全管理的基本概念</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33" name="TextBox 5"/>
          <p:cNvSpPr txBox="1"/>
          <p:nvPr/>
        </p:nvSpPr>
        <p:spPr>
          <a:xfrm>
            <a:off x="2168191" y="2577666"/>
            <a:ext cx="8493626" cy="307848"/>
          </a:xfrm>
          <a:prstGeom prst="rect">
            <a:avLst/>
          </a:prstGeom>
          <a:noFill/>
        </p:spPr>
        <p:txBody>
          <a:bodyPr wrap="square" rtlCol="0">
            <a:spAutoFit/>
          </a:bodyPr>
          <a:lstStyle/>
          <a:p>
            <a:pPr defTabSz="914400"/>
            <a:r>
              <a:rPr lang="zh-CN" altLang="en-US" sz="1400" dirty="0">
                <a:solidFill>
                  <a:prstClr val="black"/>
                </a:solidFill>
                <a:cs typeface="+mn-ea"/>
                <a:sym typeface="+mn-lt"/>
              </a:rPr>
              <a:t>自觉遵守安全生产规章制度和劳动纪律，不违章作业，并随时制止他人违章作业</a:t>
            </a:r>
            <a:endParaRPr lang="en-US" altLang="zh-CN" sz="1400" dirty="0">
              <a:solidFill>
                <a:prstClr val="black"/>
              </a:solidFill>
              <a:cs typeface="+mn-ea"/>
              <a:sym typeface="+mn-lt"/>
            </a:endParaRPr>
          </a:p>
        </p:txBody>
      </p:sp>
      <p:grpSp>
        <p:nvGrpSpPr>
          <p:cNvPr id="61" name="组合 60"/>
          <p:cNvGrpSpPr/>
          <p:nvPr/>
        </p:nvGrpSpPr>
        <p:grpSpPr>
          <a:xfrm>
            <a:off x="1236749" y="2512159"/>
            <a:ext cx="556832" cy="557180"/>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plaque">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63" name="椭圆 62"/>
            <p:cNvSpPr/>
            <p:nvPr/>
          </p:nvSpPr>
          <p:spPr>
            <a:xfrm>
              <a:off x="392114" y="760414"/>
              <a:ext cx="3825873" cy="3825873"/>
            </a:xfrm>
            <a:prstGeom prst="plaque">
              <a:avLst/>
            </a:prstGeom>
            <a:solidFill>
              <a:srgbClr val="C00000"/>
            </a:solidFill>
            <a:ln w="25400" cap="flat" cmpd="sng" algn="ctr">
              <a:noFill/>
              <a:prstDash val="solid"/>
            </a:ln>
            <a:effectLst/>
          </p:spPr>
          <p:txBody>
            <a:bodyPr rtlCol="0" anchor="ctr"/>
            <a:lstStyle/>
            <a:p>
              <a:pPr defTabSz="914400">
                <a:defRPr/>
              </a:pPr>
              <a:r>
                <a:rPr lang="en-US" altLang="zh-CN" sz="3600" kern="0" dirty="0">
                  <a:solidFill>
                    <a:prstClr val="white"/>
                  </a:solidFill>
                  <a:cs typeface="+mn-ea"/>
                  <a:sym typeface="+mn-lt"/>
                </a:rPr>
                <a:t>1</a:t>
              </a:r>
              <a:endParaRPr lang="zh-CN" altLang="en-US" sz="3600" kern="0" dirty="0">
                <a:solidFill>
                  <a:prstClr val="white"/>
                </a:solidFill>
                <a:cs typeface="+mn-ea"/>
                <a:sym typeface="+mn-lt"/>
              </a:endParaRPr>
            </a:p>
          </p:txBody>
        </p:sp>
      </p:grpSp>
      <p:sp>
        <p:nvSpPr>
          <p:cNvPr id="64" name="TextBox 21"/>
          <p:cNvSpPr txBox="1"/>
          <p:nvPr/>
        </p:nvSpPr>
        <p:spPr>
          <a:xfrm>
            <a:off x="2822250" y="3138669"/>
            <a:ext cx="8493626" cy="307848"/>
          </a:xfrm>
          <a:prstGeom prst="rect">
            <a:avLst/>
          </a:prstGeom>
          <a:noFill/>
        </p:spPr>
        <p:txBody>
          <a:bodyPr wrap="square" rtlCol="0">
            <a:spAutoFit/>
          </a:bodyPr>
          <a:lstStyle/>
          <a:p>
            <a:pPr defTabSz="914400"/>
            <a:r>
              <a:rPr lang="zh-CN" altLang="en-US" sz="1400" dirty="0">
                <a:solidFill>
                  <a:prstClr val="black"/>
                </a:solidFill>
                <a:cs typeface="+mn-ea"/>
                <a:sym typeface="+mn-lt"/>
              </a:rPr>
              <a:t>遵守有关设备维修保养制度的规定</a:t>
            </a:r>
            <a:endParaRPr lang="en-US" altLang="zh-CN" sz="1400" dirty="0">
              <a:solidFill>
                <a:prstClr val="black"/>
              </a:solidFill>
              <a:cs typeface="+mn-ea"/>
              <a:sym typeface="+mn-lt"/>
            </a:endParaRPr>
          </a:p>
        </p:txBody>
      </p:sp>
      <p:sp>
        <p:nvSpPr>
          <p:cNvPr id="65" name="TextBox 22"/>
          <p:cNvSpPr txBox="1"/>
          <p:nvPr/>
        </p:nvSpPr>
        <p:spPr>
          <a:xfrm>
            <a:off x="3448158" y="3814988"/>
            <a:ext cx="8493626" cy="307848"/>
          </a:xfrm>
          <a:prstGeom prst="rect">
            <a:avLst/>
          </a:prstGeom>
          <a:noFill/>
        </p:spPr>
        <p:txBody>
          <a:bodyPr wrap="square" rtlCol="0">
            <a:spAutoFit/>
          </a:bodyPr>
          <a:lstStyle/>
          <a:p>
            <a:pPr defTabSz="914400"/>
            <a:r>
              <a:rPr lang="zh-CN" altLang="en-US" sz="1400" dirty="0">
                <a:solidFill>
                  <a:prstClr val="black"/>
                </a:solidFill>
                <a:cs typeface="+mn-ea"/>
                <a:sym typeface="+mn-lt"/>
              </a:rPr>
              <a:t>爱护和正确使用机器设备、工具，正确佩戴防护用品</a:t>
            </a:r>
            <a:endParaRPr lang="en-US" altLang="zh-CN" sz="1400" dirty="0">
              <a:solidFill>
                <a:prstClr val="black"/>
              </a:solidFill>
              <a:cs typeface="+mn-ea"/>
              <a:sym typeface="+mn-lt"/>
            </a:endParaRPr>
          </a:p>
        </p:txBody>
      </p:sp>
      <p:sp>
        <p:nvSpPr>
          <p:cNvPr id="66" name="TextBox 23"/>
          <p:cNvSpPr txBox="1"/>
          <p:nvPr/>
        </p:nvSpPr>
        <p:spPr>
          <a:xfrm>
            <a:off x="4010874" y="4455448"/>
            <a:ext cx="8493626" cy="307848"/>
          </a:xfrm>
          <a:prstGeom prst="rect">
            <a:avLst/>
          </a:prstGeom>
          <a:noFill/>
        </p:spPr>
        <p:txBody>
          <a:bodyPr wrap="square" rtlCol="0">
            <a:spAutoFit/>
          </a:bodyPr>
          <a:lstStyle/>
          <a:p>
            <a:pPr defTabSz="914400"/>
            <a:r>
              <a:rPr lang="zh-CN" altLang="en-US" sz="1400" dirty="0">
                <a:solidFill>
                  <a:prstClr val="black"/>
                </a:solidFill>
                <a:cs typeface="+mn-ea"/>
                <a:sym typeface="+mn-lt"/>
              </a:rPr>
              <a:t>关心安全生产情况，向有关领导或部门提出合理化建议</a:t>
            </a:r>
            <a:endParaRPr lang="en-US" altLang="zh-CN" sz="1400" dirty="0">
              <a:solidFill>
                <a:prstClr val="black"/>
              </a:solidFill>
              <a:cs typeface="+mn-ea"/>
              <a:sym typeface="+mn-lt"/>
            </a:endParaRPr>
          </a:p>
        </p:txBody>
      </p:sp>
      <p:sp>
        <p:nvSpPr>
          <p:cNvPr id="67" name="TextBox 24"/>
          <p:cNvSpPr txBox="1"/>
          <p:nvPr/>
        </p:nvSpPr>
        <p:spPr>
          <a:xfrm>
            <a:off x="4567604" y="5156580"/>
            <a:ext cx="8493626" cy="307848"/>
          </a:xfrm>
          <a:prstGeom prst="rect">
            <a:avLst/>
          </a:prstGeom>
          <a:noFill/>
        </p:spPr>
        <p:txBody>
          <a:bodyPr wrap="square" rtlCol="0">
            <a:spAutoFit/>
          </a:bodyPr>
          <a:lstStyle/>
          <a:p>
            <a:pPr defTabSz="914400"/>
            <a:r>
              <a:rPr lang="zh-CN" altLang="en-US" sz="1400" dirty="0">
                <a:solidFill>
                  <a:prstClr val="black"/>
                </a:solidFill>
                <a:cs typeface="+mn-ea"/>
                <a:sym typeface="+mn-lt"/>
              </a:rPr>
              <a:t>发现事故隐患和不安全因素要及时向组长或有关部门汇报</a:t>
            </a:r>
          </a:p>
        </p:txBody>
      </p:sp>
      <p:grpSp>
        <p:nvGrpSpPr>
          <p:cNvPr id="68" name="组合 67"/>
          <p:cNvGrpSpPr/>
          <p:nvPr/>
        </p:nvGrpSpPr>
        <p:grpSpPr>
          <a:xfrm>
            <a:off x="1829527" y="3126510"/>
            <a:ext cx="556832" cy="557180"/>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plaque">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70" name="椭圆 69"/>
            <p:cNvSpPr/>
            <p:nvPr/>
          </p:nvSpPr>
          <p:spPr>
            <a:xfrm>
              <a:off x="392112" y="760412"/>
              <a:ext cx="3825874" cy="3825874"/>
            </a:xfrm>
            <a:prstGeom prst="plaqu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400">
                <a:defRPr/>
              </a:pPr>
              <a:r>
                <a:rPr lang="en-US" altLang="zh-CN" sz="3600" kern="0" dirty="0">
                  <a:solidFill>
                    <a:srgbClr val="C00000"/>
                  </a:solidFill>
                  <a:cs typeface="+mn-ea"/>
                  <a:sym typeface="+mn-lt"/>
                </a:rPr>
                <a:t>2</a:t>
              </a:r>
              <a:endParaRPr lang="zh-CN" altLang="en-US" sz="3600" kern="0" dirty="0">
                <a:solidFill>
                  <a:srgbClr val="C00000"/>
                </a:solidFill>
                <a:cs typeface="+mn-ea"/>
                <a:sym typeface="+mn-lt"/>
              </a:endParaRPr>
            </a:p>
          </p:txBody>
        </p:sp>
      </p:grpSp>
      <p:grpSp>
        <p:nvGrpSpPr>
          <p:cNvPr id="71" name="组合 70"/>
          <p:cNvGrpSpPr/>
          <p:nvPr/>
        </p:nvGrpSpPr>
        <p:grpSpPr>
          <a:xfrm>
            <a:off x="2435740" y="3802827"/>
            <a:ext cx="556832" cy="557180"/>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plaque">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73" name="椭圆 72"/>
            <p:cNvSpPr/>
            <p:nvPr/>
          </p:nvSpPr>
          <p:spPr>
            <a:xfrm>
              <a:off x="392112" y="760412"/>
              <a:ext cx="3825874" cy="3825874"/>
            </a:xfrm>
            <a:prstGeom prst="plaque">
              <a:avLst/>
            </a:prstGeom>
            <a:solidFill>
              <a:srgbClr val="C00000"/>
            </a:solidFill>
            <a:ln w="25400" cap="flat" cmpd="sng" algn="ctr">
              <a:noFill/>
              <a:prstDash val="solid"/>
            </a:ln>
            <a:effectLst/>
          </p:spPr>
          <p:txBody>
            <a:bodyPr rtlCol="0" anchor="ctr"/>
            <a:lstStyle/>
            <a:p>
              <a:pPr defTabSz="914400">
                <a:defRPr/>
              </a:pPr>
              <a:r>
                <a:rPr lang="en-US" altLang="zh-CN" sz="3600" kern="0" dirty="0">
                  <a:solidFill>
                    <a:prstClr val="white"/>
                  </a:solidFill>
                  <a:cs typeface="+mn-ea"/>
                  <a:sym typeface="+mn-lt"/>
                </a:rPr>
                <a:t>3</a:t>
              </a:r>
              <a:endParaRPr lang="zh-CN" altLang="en-US" sz="3600" kern="0" dirty="0">
                <a:solidFill>
                  <a:prstClr val="white"/>
                </a:solidFill>
                <a:cs typeface="+mn-ea"/>
                <a:sym typeface="+mn-lt"/>
              </a:endParaRPr>
            </a:p>
          </p:txBody>
        </p:sp>
      </p:grpSp>
      <p:grpSp>
        <p:nvGrpSpPr>
          <p:cNvPr id="74" name="组合 73"/>
          <p:cNvGrpSpPr/>
          <p:nvPr/>
        </p:nvGrpSpPr>
        <p:grpSpPr>
          <a:xfrm>
            <a:off x="2978763" y="4455449"/>
            <a:ext cx="556832" cy="557180"/>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plaque">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76" name="椭圆 75"/>
            <p:cNvSpPr/>
            <p:nvPr/>
          </p:nvSpPr>
          <p:spPr>
            <a:xfrm>
              <a:off x="392114" y="760414"/>
              <a:ext cx="3825873" cy="3825873"/>
            </a:xfrm>
            <a:prstGeom prst="plaqu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400">
                <a:defRPr/>
              </a:pPr>
              <a:r>
                <a:rPr lang="en-US" altLang="zh-CN" sz="3600" kern="0" dirty="0">
                  <a:solidFill>
                    <a:srgbClr val="C00000"/>
                  </a:solidFill>
                  <a:cs typeface="+mn-ea"/>
                  <a:sym typeface="+mn-lt"/>
                </a:rPr>
                <a:t>4</a:t>
              </a:r>
              <a:endParaRPr lang="zh-CN" altLang="en-US" sz="3600" kern="0" dirty="0">
                <a:solidFill>
                  <a:srgbClr val="C00000"/>
                </a:solidFill>
                <a:cs typeface="+mn-ea"/>
                <a:sym typeface="+mn-lt"/>
              </a:endParaRPr>
            </a:p>
          </p:txBody>
        </p:sp>
      </p:grpSp>
      <p:grpSp>
        <p:nvGrpSpPr>
          <p:cNvPr id="77" name="组合 76"/>
          <p:cNvGrpSpPr/>
          <p:nvPr/>
        </p:nvGrpSpPr>
        <p:grpSpPr>
          <a:xfrm>
            <a:off x="3515798" y="5132940"/>
            <a:ext cx="556832" cy="557180"/>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plaque">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79" name="椭圆 78"/>
            <p:cNvSpPr/>
            <p:nvPr/>
          </p:nvSpPr>
          <p:spPr>
            <a:xfrm>
              <a:off x="392112" y="760412"/>
              <a:ext cx="3825874" cy="3825874"/>
            </a:xfrm>
            <a:prstGeom prst="plaque">
              <a:avLst/>
            </a:prstGeom>
            <a:solidFill>
              <a:srgbClr val="C00000"/>
            </a:solidFill>
            <a:ln w="25400" cap="flat" cmpd="sng" algn="ctr">
              <a:noFill/>
              <a:prstDash val="solid"/>
            </a:ln>
            <a:effectLst/>
          </p:spPr>
          <p:txBody>
            <a:bodyPr rtlCol="0" anchor="ctr"/>
            <a:lstStyle/>
            <a:p>
              <a:pPr defTabSz="914400">
                <a:defRPr/>
              </a:pPr>
              <a:r>
                <a:rPr lang="en-US" altLang="zh-CN" sz="3600" kern="0" dirty="0">
                  <a:solidFill>
                    <a:prstClr val="white"/>
                  </a:solidFill>
                  <a:cs typeface="+mn-ea"/>
                  <a:sym typeface="+mn-lt"/>
                </a:rPr>
                <a:t>5</a:t>
              </a:r>
              <a:endParaRPr lang="zh-CN" altLang="en-US" sz="3600" kern="0" dirty="0">
                <a:solidFill>
                  <a:prstClr val="white"/>
                </a:solidFill>
                <a:cs typeface="+mn-ea"/>
                <a:sym typeface="+mn-lt"/>
              </a:endParaRPr>
            </a:p>
          </p:txBody>
        </p:sp>
      </p:grpSp>
      <p:grpSp>
        <p:nvGrpSpPr>
          <p:cNvPr id="80" name="组合 79"/>
          <p:cNvGrpSpPr/>
          <p:nvPr/>
        </p:nvGrpSpPr>
        <p:grpSpPr>
          <a:xfrm>
            <a:off x="641869" y="1199117"/>
            <a:ext cx="6553805" cy="915431"/>
            <a:chOff x="2028603" y="2804099"/>
            <a:chExt cx="4484281" cy="684000"/>
          </a:xfrm>
        </p:grpSpPr>
        <p:sp>
          <p:nvSpPr>
            <p:cNvPr id="81" name="圆角矩形 80"/>
            <p:cNvSpPr/>
            <p:nvPr/>
          </p:nvSpPr>
          <p:spPr>
            <a:xfrm flipV="1">
              <a:off x="2028603" y="2804099"/>
              <a:ext cx="4484281"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82" name="TextBox 15"/>
            <p:cNvSpPr txBox="1"/>
            <p:nvPr/>
          </p:nvSpPr>
          <p:spPr>
            <a:xfrm>
              <a:off x="2457247" y="2950581"/>
              <a:ext cx="3626992" cy="391035"/>
            </a:xfrm>
            <a:prstGeom prst="homePlate">
              <a:avLst/>
            </a:prstGeom>
            <a:noFill/>
          </p:spPr>
          <p:txBody>
            <a:bodyPr wrap="square" rtlCol="0">
              <a:spAutoFit/>
            </a:bodyPr>
            <a:lstStyle/>
            <a:p>
              <a:pPr defTabSz="914400"/>
              <a:r>
                <a:rPr lang="zh-CN" altLang="en-US" sz="2800" b="1" dirty="0">
                  <a:solidFill>
                    <a:srgbClr val="C00000"/>
                  </a:solidFill>
                  <a:cs typeface="+mn-ea"/>
                  <a:sym typeface="+mn-lt"/>
                </a:rPr>
                <a:t>员工安全生产职责的主要内容</a:t>
              </a:r>
            </a:p>
          </p:txBody>
        </p:sp>
      </p:grpSp>
    </p:spTree>
    <p:custDataLst>
      <p:tags r:id="rId1"/>
    </p:custDataLst>
    <p:extLst>
      <p:ext uri="{BB962C8B-B14F-4D97-AF65-F5344CB8AC3E}">
        <p14:creationId xmlns:p14="http://schemas.microsoft.com/office/powerpoint/2010/main" val="511885114"/>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ppt_x"/>
                                          </p:val>
                                        </p:tav>
                                        <p:tav tm="100000">
                                          <p:val>
                                            <p:strVal val="#ppt_x"/>
                                          </p:val>
                                        </p:tav>
                                      </p:tavLst>
                                    </p:anim>
                                    <p:anim calcmode="lin" valueType="num">
                                      <p:cBhvr additive="base">
                                        <p:cTn id="12" dur="500" fill="hold"/>
                                        <p:tgtEl>
                                          <p:spTgt spid="6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300"/>
                                  </p:stCondLst>
                                  <p:childTnLst>
                                    <p:set>
                                      <p:cBhvr>
                                        <p:cTn id="14" dur="1" fill="hold">
                                          <p:stCondLst>
                                            <p:cond delay="0"/>
                                          </p:stCondLst>
                                        </p:cTn>
                                        <p:tgtEl>
                                          <p:spTgt spid="71"/>
                                        </p:tgtEl>
                                        <p:attrNameLst>
                                          <p:attrName>style.visibility</p:attrName>
                                        </p:attrNameLst>
                                      </p:cBhvr>
                                      <p:to>
                                        <p:strVal val="visible"/>
                                      </p:to>
                                    </p:set>
                                    <p:anim calcmode="lin" valueType="num">
                                      <p:cBhvr additive="base">
                                        <p:cTn id="15" dur="500" fill="hold"/>
                                        <p:tgtEl>
                                          <p:spTgt spid="71"/>
                                        </p:tgtEl>
                                        <p:attrNameLst>
                                          <p:attrName>ppt_x</p:attrName>
                                        </p:attrNameLst>
                                      </p:cBhvr>
                                      <p:tavLst>
                                        <p:tav tm="0">
                                          <p:val>
                                            <p:strVal val="#ppt_x"/>
                                          </p:val>
                                        </p:tav>
                                        <p:tav tm="100000">
                                          <p:val>
                                            <p:strVal val="#ppt_x"/>
                                          </p:val>
                                        </p:tav>
                                      </p:tavLst>
                                    </p:anim>
                                    <p:anim calcmode="lin" valueType="num">
                                      <p:cBhvr additive="base">
                                        <p:cTn id="16" dur="500" fill="hold"/>
                                        <p:tgtEl>
                                          <p:spTgt spid="7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45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500" fill="hold"/>
                                        <p:tgtEl>
                                          <p:spTgt spid="74"/>
                                        </p:tgtEl>
                                        <p:attrNameLst>
                                          <p:attrName>ppt_x</p:attrName>
                                        </p:attrNameLst>
                                      </p:cBhvr>
                                      <p:tavLst>
                                        <p:tav tm="0">
                                          <p:val>
                                            <p:strVal val="#ppt_x"/>
                                          </p:val>
                                        </p:tav>
                                        <p:tav tm="100000">
                                          <p:val>
                                            <p:strVal val="#ppt_x"/>
                                          </p:val>
                                        </p:tav>
                                      </p:tavLst>
                                    </p:anim>
                                    <p:anim calcmode="lin" valueType="num">
                                      <p:cBhvr additive="base">
                                        <p:cTn id="20" dur="500" fill="hold"/>
                                        <p:tgtEl>
                                          <p:spTgt spid="7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600"/>
                                  </p:stCondLst>
                                  <p:childTnLst>
                                    <p:set>
                                      <p:cBhvr>
                                        <p:cTn id="22" dur="1" fill="hold">
                                          <p:stCondLst>
                                            <p:cond delay="0"/>
                                          </p:stCondLst>
                                        </p:cTn>
                                        <p:tgtEl>
                                          <p:spTgt spid="77"/>
                                        </p:tgtEl>
                                        <p:attrNameLst>
                                          <p:attrName>style.visibility</p:attrName>
                                        </p:attrNameLst>
                                      </p:cBhvr>
                                      <p:to>
                                        <p:strVal val="visible"/>
                                      </p:to>
                                    </p:set>
                                    <p:anim calcmode="lin" valueType="num">
                                      <p:cBhvr additive="base">
                                        <p:cTn id="23" dur="500" fill="hold"/>
                                        <p:tgtEl>
                                          <p:spTgt spid="77"/>
                                        </p:tgtEl>
                                        <p:attrNameLst>
                                          <p:attrName>ppt_x</p:attrName>
                                        </p:attrNameLst>
                                      </p:cBhvr>
                                      <p:tavLst>
                                        <p:tav tm="0">
                                          <p:val>
                                            <p:strVal val="#ppt_x"/>
                                          </p:val>
                                        </p:tav>
                                        <p:tav tm="100000">
                                          <p:val>
                                            <p:strVal val="#ppt_x"/>
                                          </p:val>
                                        </p:tav>
                                      </p:tavLst>
                                    </p:anim>
                                    <p:anim calcmode="lin" valueType="num">
                                      <p:cBhvr additive="base">
                                        <p:cTn id="24" dur="500" fill="hold"/>
                                        <p:tgtEl>
                                          <p:spTgt spid="77"/>
                                        </p:tgtEl>
                                        <p:attrNameLst>
                                          <p:attrName>ppt_y</p:attrName>
                                        </p:attrNameLst>
                                      </p:cBhvr>
                                      <p:tavLst>
                                        <p:tav tm="0">
                                          <p:val>
                                            <p:strVal val="1+#ppt_h/2"/>
                                          </p:val>
                                        </p:tav>
                                        <p:tav tm="100000">
                                          <p:val>
                                            <p:strVal val="#ppt_y"/>
                                          </p:val>
                                        </p:tav>
                                      </p:tavLst>
                                    </p:anim>
                                  </p:childTnLst>
                                </p:cTn>
                              </p:par>
                            </p:childTnLst>
                          </p:cTn>
                        </p:par>
                        <p:par>
                          <p:cTn id="25" fill="hold">
                            <p:stCondLst>
                              <p:cond delay="1100"/>
                            </p:stCondLst>
                            <p:childTnLst>
                              <p:par>
                                <p:cTn id="26" presetID="1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p:tgtEl>
                                          <p:spTgt spid="33"/>
                                        </p:tgtEl>
                                        <p:attrNameLst>
                                          <p:attrName>ppt_x</p:attrName>
                                        </p:attrNameLst>
                                      </p:cBhvr>
                                      <p:tavLst>
                                        <p:tav tm="0">
                                          <p:val>
                                            <p:strVal val="#ppt_x-#ppt_w*1.125000"/>
                                          </p:val>
                                        </p:tav>
                                        <p:tav tm="100000">
                                          <p:val>
                                            <p:strVal val="#ppt_x"/>
                                          </p:val>
                                        </p:tav>
                                      </p:tavLst>
                                    </p:anim>
                                    <p:animEffect transition="in" filter="wipe(right)">
                                      <p:cBhvr>
                                        <p:cTn id="29" dur="500"/>
                                        <p:tgtEl>
                                          <p:spTgt spid="33"/>
                                        </p:tgtEl>
                                      </p:cBhvr>
                                    </p:animEffect>
                                  </p:childTnLst>
                                </p:cTn>
                              </p:par>
                              <p:par>
                                <p:cTn id="30" presetID="12" presetClass="entr" presetSubtype="8" fill="hold" grpId="0" nodeType="withEffect">
                                  <p:stCondLst>
                                    <p:cond delay="100"/>
                                  </p:stCondLst>
                                  <p:childTnLst>
                                    <p:set>
                                      <p:cBhvr>
                                        <p:cTn id="31" dur="1" fill="hold">
                                          <p:stCondLst>
                                            <p:cond delay="0"/>
                                          </p:stCondLst>
                                        </p:cTn>
                                        <p:tgtEl>
                                          <p:spTgt spid="64"/>
                                        </p:tgtEl>
                                        <p:attrNameLst>
                                          <p:attrName>style.visibility</p:attrName>
                                        </p:attrNameLst>
                                      </p:cBhvr>
                                      <p:to>
                                        <p:strVal val="visible"/>
                                      </p:to>
                                    </p:set>
                                    <p:anim calcmode="lin" valueType="num">
                                      <p:cBhvr additive="base">
                                        <p:cTn id="32" dur="500"/>
                                        <p:tgtEl>
                                          <p:spTgt spid="64"/>
                                        </p:tgtEl>
                                        <p:attrNameLst>
                                          <p:attrName>ppt_x</p:attrName>
                                        </p:attrNameLst>
                                      </p:cBhvr>
                                      <p:tavLst>
                                        <p:tav tm="0">
                                          <p:val>
                                            <p:strVal val="#ppt_x-#ppt_w*1.125000"/>
                                          </p:val>
                                        </p:tav>
                                        <p:tav tm="100000">
                                          <p:val>
                                            <p:strVal val="#ppt_x"/>
                                          </p:val>
                                        </p:tav>
                                      </p:tavLst>
                                    </p:anim>
                                    <p:animEffect transition="in" filter="wipe(right)">
                                      <p:cBhvr>
                                        <p:cTn id="33" dur="500"/>
                                        <p:tgtEl>
                                          <p:spTgt spid="64"/>
                                        </p:tgtEl>
                                      </p:cBhvr>
                                    </p:animEffect>
                                  </p:childTnLst>
                                </p:cTn>
                              </p:par>
                              <p:par>
                                <p:cTn id="34" presetID="12" presetClass="entr" presetSubtype="8" fill="hold" grpId="0" nodeType="withEffect">
                                  <p:stCondLst>
                                    <p:cond delay="200"/>
                                  </p:stCondLst>
                                  <p:childTnLst>
                                    <p:set>
                                      <p:cBhvr>
                                        <p:cTn id="35" dur="1" fill="hold">
                                          <p:stCondLst>
                                            <p:cond delay="0"/>
                                          </p:stCondLst>
                                        </p:cTn>
                                        <p:tgtEl>
                                          <p:spTgt spid="65"/>
                                        </p:tgtEl>
                                        <p:attrNameLst>
                                          <p:attrName>style.visibility</p:attrName>
                                        </p:attrNameLst>
                                      </p:cBhvr>
                                      <p:to>
                                        <p:strVal val="visible"/>
                                      </p:to>
                                    </p:set>
                                    <p:anim calcmode="lin" valueType="num">
                                      <p:cBhvr additive="base">
                                        <p:cTn id="36" dur="500"/>
                                        <p:tgtEl>
                                          <p:spTgt spid="65"/>
                                        </p:tgtEl>
                                        <p:attrNameLst>
                                          <p:attrName>ppt_x</p:attrName>
                                        </p:attrNameLst>
                                      </p:cBhvr>
                                      <p:tavLst>
                                        <p:tav tm="0">
                                          <p:val>
                                            <p:strVal val="#ppt_x-#ppt_w*1.125000"/>
                                          </p:val>
                                        </p:tav>
                                        <p:tav tm="100000">
                                          <p:val>
                                            <p:strVal val="#ppt_x"/>
                                          </p:val>
                                        </p:tav>
                                      </p:tavLst>
                                    </p:anim>
                                    <p:animEffect transition="in" filter="wipe(right)">
                                      <p:cBhvr>
                                        <p:cTn id="37" dur="500"/>
                                        <p:tgtEl>
                                          <p:spTgt spid="65"/>
                                        </p:tgtEl>
                                      </p:cBhvr>
                                    </p:animEffect>
                                  </p:childTnLst>
                                </p:cTn>
                              </p:par>
                              <p:par>
                                <p:cTn id="38" presetID="12" presetClass="entr" presetSubtype="8" fill="hold" grpId="0" nodeType="withEffect">
                                  <p:stCondLst>
                                    <p:cond delay="400"/>
                                  </p:stCondLst>
                                  <p:childTnLst>
                                    <p:set>
                                      <p:cBhvr>
                                        <p:cTn id="39" dur="1" fill="hold">
                                          <p:stCondLst>
                                            <p:cond delay="0"/>
                                          </p:stCondLst>
                                        </p:cTn>
                                        <p:tgtEl>
                                          <p:spTgt spid="66"/>
                                        </p:tgtEl>
                                        <p:attrNameLst>
                                          <p:attrName>style.visibility</p:attrName>
                                        </p:attrNameLst>
                                      </p:cBhvr>
                                      <p:to>
                                        <p:strVal val="visible"/>
                                      </p:to>
                                    </p:set>
                                    <p:anim calcmode="lin" valueType="num">
                                      <p:cBhvr additive="base">
                                        <p:cTn id="40" dur="500"/>
                                        <p:tgtEl>
                                          <p:spTgt spid="66"/>
                                        </p:tgtEl>
                                        <p:attrNameLst>
                                          <p:attrName>ppt_x</p:attrName>
                                        </p:attrNameLst>
                                      </p:cBhvr>
                                      <p:tavLst>
                                        <p:tav tm="0">
                                          <p:val>
                                            <p:strVal val="#ppt_x-#ppt_w*1.125000"/>
                                          </p:val>
                                        </p:tav>
                                        <p:tav tm="100000">
                                          <p:val>
                                            <p:strVal val="#ppt_x"/>
                                          </p:val>
                                        </p:tav>
                                      </p:tavLst>
                                    </p:anim>
                                    <p:animEffect transition="in" filter="wipe(right)">
                                      <p:cBhvr>
                                        <p:cTn id="41" dur="500"/>
                                        <p:tgtEl>
                                          <p:spTgt spid="66"/>
                                        </p:tgtEl>
                                      </p:cBhvr>
                                    </p:animEffect>
                                  </p:childTnLst>
                                </p:cTn>
                              </p:par>
                              <p:par>
                                <p:cTn id="42" presetID="12" presetClass="entr" presetSubtype="8" fill="hold" grpId="0" nodeType="withEffect">
                                  <p:stCondLst>
                                    <p:cond delay="50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p:tgtEl>
                                          <p:spTgt spid="67"/>
                                        </p:tgtEl>
                                        <p:attrNameLst>
                                          <p:attrName>ppt_x</p:attrName>
                                        </p:attrNameLst>
                                      </p:cBhvr>
                                      <p:tavLst>
                                        <p:tav tm="0">
                                          <p:val>
                                            <p:strVal val="#ppt_x-#ppt_w*1.125000"/>
                                          </p:val>
                                        </p:tav>
                                        <p:tav tm="100000">
                                          <p:val>
                                            <p:strVal val="#ppt_x"/>
                                          </p:val>
                                        </p:tav>
                                      </p:tavLst>
                                    </p:anim>
                                    <p:animEffect transition="in" filter="wipe(right)">
                                      <p:cBhvr>
                                        <p:cTn id="45" dur="500"/>
                                        <p:tgtEl>
                                          <p:spTgt spid="67"/>
                                        </p:tgtEl>
                                      </p:cBhvr>
                                    </p:animEffect>
                                  </p:childTnLst>
                                </p:cTn>
                              </p:par>
                              <p:par>
                                <p:cTn id="46" presetID="16" presetClass="entr" presetSubtype="37" fill="hold"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barn(outVertical)">
                                      <p:cBhvr>
                                        <p:cTn id="48" dur="1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安全管理的基本概念</a:t>
            </a:r>
          </a:p>
        </p:txBody>
      </p:sp>
      <p:sp>
        <p:nvSpPr>
          <p:cNvPr id="51" name="矩形 50"/>
          <p:cNvSpPr/>
          <p:nvPr/>
        </p:nvSpPr>
        <p:spPr>
          <a:xfrm flipV="1">
            <a:off x="-453364" y="591833"/>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3" name="组合 2"/>
          <p:cNvGrpSpPr/>
          <p:nvPr/>
        </p:nvGrpSpPr>
        <p:grpSpPr>
          <a:xfrm>
            <a:off x="7318864" y="1400515"/>
            <a:ext cx="4622938" cy="792271"/>
            <a:chOff x="5976777" y="1412776"/>
            <a:chExt cx="4624744" cy="792088"/>
          </a:xfrm>
        </p:grpSpPr>
        <p:sp>
          <p:nvSpPr>
            <p:cNvPr id="61" name="圆角矩形 60"/>
            <p:cNvSpPr/>
            <p:nvPr/>
          </p:nvSpPr>
          <p:spPr>
            <a:xfrm>
              <a:off x="5976777" y="1412776"/>
              <a:ext cx="4624744" cy="79208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000" dirty="0">
                <a:solidFill>
                  <a:prstClr val="white"/>
                </a:solidFill>
                <a:effectLst>
                  <a:outerShdw blurRad="431800" dist="419100" dir="8100000" algn="tr" rotWithShape="0">
                    <a:prstClr val="black">
                      <a:alpha val="40000"/>
                    </a:prstClr>
                  </a:outerShdw>
                </a:effectLst>
                <a:cs typeface="+mn-ea"/>
                <a:sym typeface="+mn-lt"/>
              </a:endParaRPr>
            </a:p>
          </p:txBody>
        </p:sp>
        <p:sp>
          <p:nvSpPr>
            <p:cNvPr id="67" name="TextBox 66"/>
            <p:cNvSpPr txBox="1"/>
            <p:nvPr/>
          </p:nvSpPr>
          <p:spPr>
            <a:xfrm>
              <a:off x="6488949" y="1562598"/>
              <a:ext cx="3376852" cy="538609"/>
            </a:xfrm>
            <a:prstGeom prst="rect">
              <a:avLst/>
            </a:prstGeom>
            <a:noFill/>
          </p:spPr>
          <p:txBody>
            <a:bodyPr wrap="square" lIns="0" tIns="0" rIns="0" bIns="0" rtlCol="0">
              <a:spAutoFit/>
            </a:bodyPr>
            <a:lstStyle/>
            <a:p>
              <a:pPr algn="just" defTabSz="914400">
                <a:lnSpc>
                  <a:spcPts val="2100"/>
                </a:lnSpc>
              </a:pPr>
              <a:r>
                <a:rPr lang="zh-CN" altLang="en-US" sz="1400" dirty="0">
                  <a:solidFill>
                    <a:prstClr val="black">
                      <a:lumMod val="75000"/>
                      <a:lumOff val="25000"/>
                    </a:prstClr>
                  </a:solidFill>
                  <a:cs typeface="+mn-ea"/>
                  <a:sym typeface="+mn-lt"/>
                </a:rPr>
                <a:t>发生工伤事故，要及时抢救伤员、保护现场，报告领导，并协助调查工作</a:t>
              </a:r>
              <a:r>
                <a:rPr lang="zh-CN" altLang="en-US" sz="1600" dirty="0">
                  <a:solidFill>
                    <a:prstClr val="black">
                      <a:lumMod val="75000"/>
                      <a:lumOff val="25000"/>
                    </a:prstClr>
                  </a:solidFill>
                  <a:cs typeface="+mn-ea"/>
                  <a:sym typeface="+mn-lt"/>
                </a:rPr>
                <a:t>；</a:t>
              </a:r>
              <a:endParaRPr lang="en-US" altLang="zh-CN" sz="1600" dirty="0">
                <a:solidFill>
                  <a:prstClr val="black">
                    <a:lumMod val="75000"/>
                    <a:lumOff val="25000"/>
                  </a:prstClr>
                </a:solidFill>
                <a:cs typeface="+mn-ea"/>
                <a:sym typeface="+mn-lt"/>
              </a:endParaRPr>
            </a:p>
          </p:txBody>
        </p:sp>
      </p:grpSp>
      <p:grpSp>
        <p:nvGrpSpPr>
          <p:cNvPr id="73" name="组合 72"/>
          <p:cNvGrpSpPr/>
          <p:nvPr/>
        </p:nvGrpSpPr>
        <p:grpSpPr>
          <a:xfrm>
            <a:off x="4604588" y="2162487"/>
            <a:ext cx="2774841" cy="2776562"/>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cub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black"/>
                </a:solidFill>
                <a:cs typeface="+mn-ea"/>
                <a:sym typeface="+mn-lt"/>
              </a:endParaRPr>
            </a:p>
          </p:txBody>
        </p:sp>
        <p:sp>
          <p:nvSpPr>
            <p:cNvPr id="75" name="椭圆 74"/>
            <p:cNvSpPr/>
            <p:nvPr/>
          </p:nvSpPr>
          <p:spPr>
            <a:xfrm>
              <a:off x="392112" y="760412"/>
              <a:ext cx="3825874" cy="3825874"/>
            </a:xfrm>
            <a:prstGeom prst="cub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76" name="TextBox 75"/>
          <p:cNvSpPr txBox="1"/>
          <p:nvPr/>
        </p:nvSpPr>
        <p:spPr>
          <a:xfrm>
            <a:off x="4097384" y="3123733"/>
            <a:ext cx="2914329" cy="1108253"/>
          </a:xfrm>
          <a:prstGeom prst="rect">
            <a:avLst/>
          </a:prstGeom>
          <a:noFill/>
        </p:spPr>
        <p:txBody>
          <a:bodyPr wrap="square" lIns="0" tIns="0" rIns="0" bIns="0" rtlCol="0">
            <a:spAutoFit/>
          </a:bodyPr>
          <a:lstStyle/>
          <a:p>
            <a:pPr algn="ctr" defTabSz="914400"/>
            <a:r>
              <a:rPr lang="zh-CN" altLang="en-US" sz="2400" b="1" dirty="0">
                <a:solidFill>
                  <a:srgbClr val="C00000"/>
                </a:solidFill>
                <a:cs typeface="+mn-ea"/>
                <a:sym typeface="+mn-lt"/>
              </a:rPr>
              <a:t>员工安全</a:t>
            </a:r>
            <a:endParaRPr lang="en-US" altLang="zh-CN" sz="2400" b="1" dirty="0">
              <a:solidFill>
                <a:srgbClr val="C00000"/>
              </a:solidFill>
              <a:cs typeface="+mn-ea"/>
              <a:sym typeface="+mn-lt"/>
            </a:endParaRPr>
          </a:p>
          <a:p>
            <a:pPr algn="ctr" defTabSz="914400"/>
            <a:r>
              <a:rPr lang="zh-CN" altLang="en-US" sz="2400" b="1" dirty="0">
                <a:solidFill>
                  <a:srgbClr val="C00000"/>
                </a:solidFill>
                <a:cs typeface="+mn-ea"/>
                <a:sym typeface="+mn-lt"/>
              </a:rPr>
              <a:t>生产职责</a:t>
            </a:r>
            <a:endParaRPr lang="en-US" altLang="zh-CN" sz="2400" b="1" dirty="0">
              <a:solidFill>
                <a:srgbClr val="C00000"/>
              </a:solidFill>
              <a:cs typeface="+mn-ea"/>
              <a:sym typeface="+mn-lt"/>
            </a:endParaRPr>
          </a:p>
          <a:p>
            <a:pPr algn="ctr" defTabSz="914400"/>
            <a:r>
              <a:rPr lang="zh-CN" altLang="en-US" sz="2400" b="1" dirty="0">
                <a:solidFill>
                  <a:srgbClr val="C00000"/>
                </a:solidFill>
                <a:cs typeface="+mn-ea"/>
                <a:sym typeface="+mn-lt"/>
              </a:rPr>
              <a:t>的主要内容</a:t>
            </a:r>
          </a:p>
        </p:txBody>
      </p:sp>
      <p:grpSp>
        <p:nvGrpSpPr>
          <p:cNvPr id="82" name="组合 81"/>
          <p:cNvGrpSpPr/>
          <p:nvPr/>
        </p:nvGrpSpPr>
        <p:grpSpPr>
          <a:xfrm>
            <a:off x="7318864" y="4989670"/>
            <a:ext cx="4622938" cy="792271"/>
            <a:chOff x="5976777" y="1412776"/>
            <a:chExt cx="4624744" cy="792088"/>
          </a:xfrm>
        </p:grpSpPr>
        <p:sp>
          <p:nvSpPr>
            <p:cNvPr id="83" name="圆角矩形 82"/>
            <p:cNvSpPr/>
            <p:nvPr/>
          </p:nvSpPr>
          <p:spPr>
            <a:xfrm>
              <a:off x="5976777" y="1412776"/>
              <a:ext cx="4624744" cy="79208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000" dirty="0">
                <a:solidFill>
                  <a:prstClr val="white"/>
                </a:solidFill>
                <a:effectLst>
                  <a:outerShdw blurRad="431800" dist="419100" dir="8100000" algn="tr" rotWithShape="0">
                    <a:prstClr val="black">
                      <a:alpha val="40000"/>
                    </a:prstClr>
                  </a:outerShdw>
                </a:effectLst>
                <a:cs typeface="+mn-ea"/>
                <a:sym typeface="+mn-lt"/>
              </a:endParaRPr>
            </a:p>
          </p:txBody>
        </p:sp>
        <p:sp>
          <p:nvSpPr>
            <p:cNvPr id="84" name="TextBox 83"/>
            <p:cNvSpPr txBox="1"/>
            <p:nvPr/>
          </p:nvSpPr>
          <p:spPr>
            <a:xfrm>
              <a:off x="6488949" y="1561911"/>
              <a:ext cx="3600400" cy="538485"/>
            </a:xfrm>
            <a:prstGeom prst="rect">
              <a:avLst/>
            </a:prstGeom>
            <a:noFill/>
          </p:spPr>
          <p:txBody>
            <a:bodyPr wrap="square" lIns="0" tIns="0" rIns="0" bIns="0" rtlCol="0">
              <a:spAutoFit/>
            </a:bodyPr>
            <a:lstStyle/>
            <a:p>
              <a:pPr algn="just" defTabSz="914400">
                <a:lnSpc>
                  <a:spcPts val="2100"/>
                </a:lnSpc>
              </a:pPr>
              <a:r>
                <a:rPr lang="zh-CN" altLang="en-US" sz="1400" dirty="0">
                  <a:solidFill>
                    <a:prstClr val="black">
                      <a:lumMod val="75000"/>
                      <a:lumOff val="25000"/>
                    </a:prstClr>
                  </a:solidFill>
                  <a:cs typeface="+mn-ea"/>
                  <a:sym typeface="+mn-lt"/>
                </a:rPr>
                <a:t>努力学习和掌握安全知识和技能、熟练掌握本工种操作程序和安全操作规程；</a:t>
              </a:r>
              <a:endParaRPr lang="en-US" altLang="zh-CN" sz="1400" dirty="0">
                <a:solidFill>
                  <a:prstClr val="black">
                    <a:lumMod val="75000"/>
                    <a:lumOff val="25000"/>
                  </a:prstClr>
                </a:solidFill>
                <a:cs typeface="+mn-ea"/>
                <a:sym typeface="+mn-lt"/>
              </a:endParaRPr>
            </a:p>
          </p:txBody>
        </p:sp>
      </p:grpSp>
      <p:grpSp>
        <p:nvGrpSpPr>
          <p:cNvPr id="85" name="组合 84"/>
          <p:cNvGrpSpPr/>
          <p:nvPr/>
        </p:nvGrpSpPr>
        <p:grpSpPr>
          <a:xfrm>
            <a:off x="332629" y="1473896"/>
            <a:ext cx="4622938" cy="792271"/>
            <a:chOff x="5976777" y="1412776"/>
            <a:chExt cx="4624744" cy="792088"/>
          </a:xfrm>
        </p:grpSpPr>
        <p:sp>
          <p:nvSpPr>
            <p:cNvPr id="86" name="圆角矩形 85"/>
            <p:cNvSpPr/>
            <p:nvPr/>
          </p:nvSpPr>
          <p:spPr>
            <a:xfrm>
              <a:off x="5976777" y="1412776"/>
              <a:ext cx="4624744" cy="79208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000" dirty="0">
                <a:solidFill>
                  <a:prstClr val="white"/>
                </a:solidFill>
                <a:effectLst>
                  <a:outerShdw blurRad="431800" dist="419100" dir="8100000" algn="tr" rotWithShape="0">
                    <a:prstClr val="black">
                      <a:alpha val="40000"/>
                    </a:prstClr>
                  </a:outerShdw>
                </a:effectLst>
                <a:cs typeface="+mn-ea"/>
                <a:sym typeface="+mn-lt"/>
              </a:endParaRPr>
            </a:p>
          </p:txBody>
        </p:sp>
        <p:sp>
          <p:nvSpPr>
            <p:cNvPr id="87" name="TextBox 86"/>
            <p:cNvSpPr txBox="1"/>
            <p:nvPr/>
          </p:nvSpPr>
          <p:spPr>
            <a:xfrm>
              <a:off x="6488949" y="1562598"/>
              <a:ext cx="3376852" cy="538485"/>
            </a:xfrm>
            <a:prstGeom prst="rect">
              <a:avLst/>
            </a:prstGeom>
            <a:noFill/>
          </p:spPr>
          <p:txBody>
            <a:bodyPr wrap="square" lIns="0" tIns="0" rIns="0" bIns="0" rtlCol="0">
              <a:spAutoFit/>
            </a:bodyPr>
            <a:lstStyle/>
            <a:p>
              <a:pPr algn="just" defTabSz="914400">
                <a:lnSpc>
                  <a:spcPts val="2100"/>
                </a:lnSpc>
              </a:pPr>
              <a:r>
                <a:rPr lang="zh-CN" altLang="en-US" sz="1400" dirty="0">
                  <a:solidFill>
                    <a:prstClr val="black">
                      <a:lumMod val="75000"/>
                      <a:lumOff val="25000"/>
                    </a:prstClr>
                  </a:solidFill>
                  <a:cs typeface="+mn-ea"/>
                  <a:sym typeface="+mn-lt"/>
                </a:rPr>
                <a:t>积极参加各种安全活动，牢固树立“安全第一”思想和自我保护意识；</a:t>
              </a:r>
              <a:endParaRPr lang="en-US" altLang="zh-CN" sz="1400" dirty="0">
                <a:solidFill>
                  <a:prstClr val="black">
                    <a:lumMod val="75000"/>
                    <a:lumOff val="25000"/>
                  </a:prstClr>
                </a:solidFill>
                <a:cs typeface="+mn-ea"/>
                <a:sym typeface="+mn-lt"/>
              </a:endParaRPr>
            </a:p>
          </p:txBody>
        </p:sp>
      </p:grpSp>
      <p:grpSp>
        <p:nvGrpSpPr>
          <p:cNvPr id="88" name="组合 87"/>
          <p:cNvGrpSpPr/>
          <p:nvPr/>
        </p:nvGrpSpPr>
        <p:grpSpPr>
          <a:xfrm>
            <a:off x="316710" y="5132410"/>
            <a:ext cx="4622938" cy="792271"/>
            <a:chOff x="5976777" y="1412776"/>
            <a:chExt cx="4624744" cy="792088"/>
          </a:xfrm>
        </p:grpSpPr>
        <p:sp>
          <p:nvSpPr>
            <p:cNvPr id="89" name="圆角矩形 88"/>
            <p:cNvSpPr/>
            <p:nvPr/>
          </p:nvSpPr>
          <p:spPr>
            <a:xfrm>
              <a:off x="5976777" y="1412776"/>
              <a:ext cx="4624744" cy="79208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000" dirty="0">
                <a:solidFill>
                  <a:prstClr val="white"/>
                </a:solidFill>
                <a:effectLst>
                  <a:outerShdw blurRad="431800" dist="419100" dir="8100000" algn="tr" rotWithShape="0">
                    <a:prstClr val="black">
                      <a:alpha val="40000"/>
                    </a:prstClr>
                  </a:outerShdw>
                </a:effectLst>
                <a:cs typeface="+mn-ea"/>
                <a:sym typeface="+mn-lt"/>
              </a:endParaRPr>
            </a:p>
          </p:txBody>
        </p:sp>
        <p:sp>
          <p:nvSpPr>
            <p:cNvPr id="90" name="TextBox 89"/>
            <p:cNvSpPr txBox="1"/>
            <p:nvPr/>
          </p:nvSpPr>
          <p:spPr>
            <a:xfrm>
              <a:off x="6470774" y="1562598"/>
              <a:ext cx="3376852" cy="538485"/>
            </a:xfrm>
            <a:prstGeom prst="rect">
              <a:avLst/>
            </a:prstGeom>
            <a:noFill/>
          </p:spPr>
          <p:txBody>
            <a:bodyPr wrap="square" lIns="0" tIns="0" rIns="0" bIns="0" rtlCol="0">
              <a:spAutoFit/>
            </a:bodyPr>
            <a:lstStyle/>
            <a:p>
              <a:pPr algn="just" defTabSz="914400">
                <a:lnSpc>
                  <a:spcPts val="2100"/>
                </a:lnSpc>
              </a:pPr>
              <a:r>
                <a:rPr lang="zh-CN" altLang="en-US" sz="1400" dirty="0">
                  <a:solidFill>
                    <a:prstClr val="black">
                      <a:lumMod val="75000"/>
                      <a:lumOff val="25000"/>
                    </a:prstClr>
                  </a:solidFill>
                  <a:cs typeface="+mn-ea"/>
                  <a:sym typeface="+mn-lt"/>
                </a:rPr>
                <a:t>有权拒绝违章指挥和强令冒险作业，对个人安全生产负责。</a:t>
              </a:r>
              <a:endParaRPr lang="en-US" altLang="zh-CN" sz="1400" dirty="0">
                <a:solidFill>
                  <a:prstClr val="black">
                    <a:lumMod val="75000"/>
                    <a:lumOff val="25000"/>
                  </a:prstClr>
                </a:solidFill>
                <a:cs typeface="+mn-ea"/>
                <a:sym typeface="+mn-lt"/>
              </a:endParaRPr>
            </a:p>
          </p:txBody>
        </p:sp>
      </p:grpSp>
    </p:spTree>
    <p:custDataLst>
      <p:tags r:id="rId1"/>
    </p:custDataLst>
    <p:extLst>
      <p:ext uri="{BB962C8B-B14F-4D97-AF65-F5344CB8AC3E}">
        <p14:creationId xmlns:p14="http://schemas.microsoft.com/office/powerpoint/2010/main" val="351472098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anim calcmode="lin" valueType="num">
                                      <p:cBhvr>
                                        <p:cTn id="10" dur="500" fill="hold"/>
                                        <p:tgtEl>
                                          <p:spTgt spid="73"/>
                                        </p:tgtEl>
                                        <p:attrNameLst>
                                          <p:attrName>ppt_x</p:attrName>
                                        </p:attrNameLst>
                                      </p:cBhvr>
                                      <p:tavLst>
                                        <p:tav tm="0">
                                          <p:val>
                                            <p:fltVal val="0.5"/>
                                          </p:val>
                                        </p:tav>
                                        <p:tav tm="100000">
                                          <p:val>
                                            <p:strVal val="#ppt_x"/>
                                          </p:val>
                                        </p:tav>
                                      </p:tavLst>
                                    </p:anim>
                                    <p:anim calcmode="lin" valueType="num">
                                      <p:cBhvr>
                                        <p:cTn id="11" dur="500" fill="hold"/>
                                        <p:tgtEl>
                                          <p:spTgt spid="7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500"/>
                                        <p:tgtEl>
                                          <p:spTgt spid="76"/>
                                        </p:tgtEl>
                                      </p:cBhvr>
                                    </p:animEffect>
                                    <p:anim calcmode="lin" valueType="num">
                                      <p:cBhvr>
                                        <p:cTn id="16" dur="500" fill="hold"/>
                                        <p:tgtEl>
                                          <p:spTgt spid="76"/>
                                        </p:tgtEl>
                                        <p:attrNameLst>
                                          <p:attrName>ppt_x</p:attrName>
                                        </p:attrNameLst>
                                      </p:cBhvr>
                                      <p:tavLst>
                                        <p:tav tm="0">
                                          <p:val>
                                            <p:strVal val="#ppt_x"/>
                                          </p:val>
                                        </p:tav>
                                        <p:tav tm="100000">
                                          <p:val>
                                            <p:strVal val="#ppt_x"/>
                                          </p:val>
                                        </p:tav>
                                      </p:tavLst>
                                    </p:anim>
                                    <p:anim calcmode="lin" valueType="num">
                                      <p:cBhvr>
                                        <p:cTn id="17" dur="5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down)">
                                      <p:cBhvr>
                                        <p:cTn id="22" dur="500"/>
                                        <p:tgtEl>
                                          <p:spTgt spid="85"/>
                                        </p:tgtEl>
                                      </p:cBhvr>
                                    </p:animEffect>
                                  </p:childTnLst>
                                </p:cTn>
                              </p:par>
                              <p:par>
                                <p:cTn id="23" presetID="22" presetClass="entr" presetSubtype="4" fill="hold" nodeType="with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down)">
                                      <p:cBhvr>
                                        <p:cTn id="25" dur="500"/>
                                        <p:tgtEl>
                                          <p:spTgt spid="88"/>
                                        </p:tgtEl>
                                      </p:cBhvr>
                                    </p:animEffect>
                                  </p:childTnLst>
                                </p:cTn>
                              </p:par>
                              <p:par>
                                <p:cTn id="26" presetID="2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par>
                                <p:cTn id="29" presetID="22" presetClass="entr" presetSubtype="4"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wipe(down)">
                                      <p:cBhvr>
                                        <p:cTn id="3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安全管理的基本概念</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8" name="组合 7"/>
          <p:cNvGrpSpPr/>
          <p:nvPr/>
        </p:nvGrpSpPr>
        <p:grpSpPr>
          <a:xfrm>
            <a:off x="5568859" y="2360100"/>
            <a:ext cx="4477747" cy="557180"/>
            <a:chOff x="4801443" y="1693437"/>
            <a:chExt cx="4479495" cy="557051"/>
          </a:xfrm>
        </p:grpSpPr>
        <p:sp>
          <p:nvSpPr>
            <p:cNvPr id="64" name="TextBox 21"/>
            <p:cNvSpPr txBox="1"/>
            <p:nvPr/>
          </p:nvSpPr>
          <p:spPr>
            <a:xfrm>
              <a:off x="5449515" y="1818073"/>
              <a:ext cx="3831423" cy="307777"/>
            </a:xfrm>
            <a:prstGeom prst="rect">
              <a:avLst/>
            </a:prstGeom>
            <a:noFill/>
          </p:spPr>
          <p:txBody>
            <a:bodyPr wrap="square" rtlCol="0">
              <a:spAutoFit/>
            </a:bodyPr>
            <a:lstStyle/>
            <a:p>
              <a:pPr defTabSz="914400"/>
              <a:r>
                <a:rPr lang="zh-CN" altLang="en-US" sz="1400" dirty="0">
                  <a:solidFill>
                    <a:prstClr val="black"/>
                  </a:solidFill>
                  <a:cs typeface="+mn-ea"/>
                  <a:sym typeface="+mn-lt"/>
                </a:rPr>
                <a:t>各种生产设备的技术操作规程</a:t>
              </a:r>
              <a:endParaRPr lang="en-US" altLang="zh-CN" sz="1400" dirty="0">
                <a:solidFill>
                  <a:prstClr val="black"/>
                </a:solidFill>
                <a:cs typeface="+mn-ea"/>
                <a:sym typeface="+mn-lt"/>
              </a:endParaRPr>
            </a:p>
          </p:txBody>
        </p:sp>
        <p:grpSp>
          <p:nvGrpSpPr>
            <p:cNvPr id="68" name="组合 67"/>
            <p:cNvGrpSpPr/>
            <p:nvPr/>
          </p:nvGrpSpPr>
          <p:grpSpPr>
            <a:xfrm>
              <a:off x="4801443" y="1693437"/>
              <a:ext cx="576064" cy="557051"/>
              <a:chOff x="304800" y="673100"/>
              <a:chExt cx="4137043"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70" name="椭圆 69"/>
              <p:cNvSpPr/>
              <p:nvPr/>
            </p:nvSpPr>
            <p:spPr>
              <a:xfrm>
                <a:off x="615970" y="760414"/>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r>
                  <a:rPr lang="en-US" altLang="zh-CN" sz="2000" kern="0" dirty="0">
                    <a:solidFill>
                      <a:srgbClr val="C00000"/>
                    </a:solidFill>
                    <a:cs typeface="+mn-ea"/>
                    <a:sym typeface="+mn-lt"/>
                  </a:rPr>
                  <a:t>2</a:t>
                </a:r>
                <a:endParaRPr lang="zh-CN" altLang="en-US" sz="2000" kern="0" dirty="0">
                  <a:solidFill>
                    <a:srgbClr val="C00000"/>
                  </a:solidFill>
                  <a:cs typeface="+mn-ea"/>
                  <a:sym typeface="+mn-lt"/>
                </a:endParaRPr>
              </a:p>
            </p:txBody>
          </p:sp>
        </p:grpSp>
      </p:grpSp>
      <p:grpSp>
        <p:nvGrpSpPr>
          <p:cNvPr id="93" name="组合 92"/>
          <p:cNvGrpSpPr/>
          <p:nvPr/>
        </p:nvGrpSpPr>
        <p:grpSpPr>
          <a:xfrm>
            <a:off x="206501" y="2360100"/>
            <a:ext cx="4539028" cy="557180"/>
            <a:chOff x="4801443" y="915235"/>
            <a:chExt cx="4540801" cy="557051"/>
          </a:xfrm>
        </p:grpSpPr>
        <p:sp>
          <p:nvSpPr>
            <p:cNvPr id="94" name="TextBox 5"/>
            <p:cNvSpPr txBox="1"/>
            <p:nvPr/>
          </p:nvSpPr>
          <p:spPr>
            <a:xfrm>
              <a:off x="5449515" y="1039871"/>
              <a:ext cx="3892729" cy="307777"/>
            </a:xfrm>
            <a:prstGeom prst="rect">
              <a:avLst/>
            </a:prstGeom>
            <a:noFill/>
          </p:spPr>
          <p:txBody>
            <a:bodyPr wrap="square" rtlCol="0">
              <a:spAutoFit/>
            </a:bodyPr>
            <a:lstStyle/>
            <a:p>
              <a:pPr defTabSz="914400"/>
              <a:r>
                <a:rPr lang="zh-CN" altLang="en-US" sz="1400" dirty="0">
                  <a:solidFill>
                    <a:prstClr val="black"/>
                  </a:solidFill>
                  <a:cs typeface="+mn-ea"/>
                  <a:sym typeface="+mn-lt"/>
                </a:rPr>
                <a:t>安全生产责任制</a:t>
              </a:r>
              <a:r>
                <a:rPr lang="en-US" altLang="zh-CN" sz="1400" dirty="0">
                  <a:solidFill>
                    <a:prstClr val="black"/>
                  </a:solidFill>
                  <a:cs typeface="+mn-ea"/>
                  <a:sym typeface="+mn-lt"/>
                </a:rPr>
                <a:t>——</a:t>
              </a:r>
              <a:r>
                <a:rPr lang="zh-CN" altLang="en-US" sz="1400" dirty="0">
                  <a:solidFill>
                    <a:prstClr val="black"/>
                  </a:solidFill>
                  <a:cs typeface="+mn-ea"/>
                  <a:sym typeface="+mn-lt"/>
                </a:rPr>
                <a:t>谁干什么</a:t>
              </a:r>
              <a:endParaRPr lang="en-US" altLang="zh-CN" sz="1400" dirty="0">
                <a:solidFill>
                  <a:prstClr val="black"/>
                </a:solidFill>
                <a:cs typeface="+mn-ea"/>
                <a:sym typeface="+mn-lt"/>
              </a:endParaRPr>
            </a:p>
          </p:txBody>
        </p:sp>
        <p:grpSp>
          <p:nvGrpSpPr>
            <p:cNvPr id="95" name="组合 94"/>
            <p:cNvGrpSpPr/>
            <p:nvPr/>
          </p:nvGrpSpPr>
          <p:grpSpPr>
            <a:xfrm>
              <a:off x="4801443" y="915235"/>
              <a:ext cx="576064" cy="557051"/>
              <a:chOff x="304800" y="673100"/>
              <a:chExt cx="4137043"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97" name="椭圆 96"/>
              <p:cNvSpPr/>
              <p:nvPr/>
            </p:nvSpPr>
            <p:spPr>
              <a:xfrm>
                <a:off x="615970" y="760414"/>
                <a:ext cx="3825873" cy="3825873"/>
              </a:xfrm>
              <a:prstGeom prst="ellipse">
                <a:avLst/>
              </a:prstGeom>
              <a:solidFill>
                <a:srgbClr val="C00000"/>
              </a:solidFill>
              <a:ln w="25400" cap="flat" cmpd="sng" algn="ctr">
                <a:noFill/>
                <a:prstDash val="solid"/>
              </a:ln>
              <a:effectLst/>
            </p:spPr>
            <p:txBody>
              <a:bodyPr rtlCol="0" anchor="ctr"/>
              <a:lstStyle/>
              <a:p>
                <a:pPr algn="ctr" defTabSz="914400">
                  <a:defRPr/>
                </a:pPr>
                <a:r>
                  <a:rPr lang="en-US" altLang="zh-CN" sz="2000" kern="0" dirty="0">
                    <a:solidFill>
                      <a:prstClr val="white"/>
                    </a:solidFill>
                    <a:cs typeface="+mn-ea"/>
                    <a:sym typeface="+mn-lt"/>
                  </a:rPr>
                  <a:t>1</a:t>
                </a:r>
                <a:endParaRPr lang="zh-CN" altLang="en-US" sz="2000" kern="0" dirty="0">
                  <a:solidFill>
                    <a:prstClr val="white"/>
                  </a:solidFill>
                  <a:cs typeface="+mn-ea"/>
                  <a:sym typeface="+mn-lt"/>
                </a:endParaRPr>
              </a:p>
            </p:txBody>
          </p:sp>
        </p:grpSp>
      </p:grpSp>
      <p:grpSp>
        <p:nvGrpSpPr>
          <p:cNvPr id="123" name="组合 122"/>
          <p:cNvGrpSpPr/>
          <p:nvPr/>
        </p:nvGrpSpPr>
        <p:grpSpPr>
          <a:xfrm>
            <a:off x="6095207" y="3225230"/>
            <a:ext cx="4477747" cy="557180"/>
            <a:chOff x="4801443" y="1693437"/>
            <a:chExt cx="4479495" cy="557051"/>
          </a:xfrm>
        </p:grpSpPr>
        <p:sp>
          <p:nvSpPr>
            <p:cNvPr id="124" name="TextBox 21"/>
            <p:cNvSpPr txBox="1"/>
            <p:nvPr/>
          </p:nvSpPr>
          <p:spPr>
            <a:xfrm>
              <a:off x="5449515" y="1818073"/>
              <a:ext cx="3831423" cy="307777"/>
            </a:xfrm>
            <a:prstGeom prst="rect">
              <a:avLst/>
            </a:prstGeom>
            <a:noFill/>
          </p:spPr>
          <p:txBody>
            <a:bodyPr wrap="square" rtlCol="0">
              <a:spAutoFit/>
            </a:bodyPr>
            <a:lstStyle/>
            <a:p>
              <a:pPr defTabSz="914400"/>
              <a:r>
                <a:rPr lang="zh-CN" altLang="en-US" sz="1400" dirty="0">
                  <a:solidFill>
                    <a:prstClr val="black"/>
                  </a:solidFill>
                  <a:cs typeface="+mn-ea"/>
                  <a:sym typeface="+mn-lt"/>
                </a:rPr>
                <a:t>安全生产教育制度</a:t>
              </a:r>
              <a:endParaRPr lang="en-US" altLang="zh-CN" sz="1400" dirty="0">
                <a:solidFill>
                  <a:prstClr val="black"/>
                </a:solidFill>
                <a:cs typeface="+mn-ea"/>
                <a:sym typeface="+mn-lt"/>
              </a:endParaRPr>
            </a:p>
          </p:txBody>
        </p:sp>
        <p:grpSp>
          <p:nvGrpSpPr>
            <p:cNvPr id="125" name="组合 124"/>
            <p:cNvGrpSpPr/>
            <p:nvPr/>
          </p:nvGrpSpPr>
          <p:grpSpPr>
            <a:xfrm>
              <a:off x="4801443" y="1693437"/>
              <a:ext cx="576064" cy="557051"/>
              <a:chOff x="304800" y="673100"/>
              <a:chExt cx="4137043"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127" name="椭圆 126"/>
              <p:cNvSpPr/>
              <p:nvPr/>
            </p:nvSpPr>
            <p:spPr>
              <a:xfrm>
                <a:off x="615970" y="760414"/>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r>
                  <a:rPr lang="en-US" altLang="zh-CN" sz="2000" kern="0" dirty="0">
                    <a:solidFill>
                      <a:srgbClr val="C00000"/>
                    </a:solidFill>
                    <a:cs typeface="+mn-ea"/>
                    <a:sym typeface="+mn-lt"/>
                  </a:rPr>
                  <a:t>4</a:t>
                </a:r>
                <a:endParaRPr lang="zh-CN" altLang="en-US" sz="2000" kern="0" dirty="0">
                  <a:solidFill>
                    <a:srgbClr val="C00000"/>
                  </a:solidFill>
                  <a:cs typeface="+mn-ea"/>
                  <a:sym typeface="+mn-lt"/>
                </a:endParaRPr>
              </a:p>
            </p:txBody>
          </p:sp>
        </p:grpSp>
      </p:grpSp>
      <p:grpSp>
        <p:nvGrpSpPr>
          <p:cNvPr id="128" name="组合 127"/>
          <p:cNvGrpSpPr/>
          <p:nvPr/>
        </p:nvGrpSpPr>
        <p:grpSpPr>
          <a:xfrm>
            <a:off x="732848" y="3243236"/>
            <a:ext cx="4539028" cy="557180"/>
            <a:chOff x="4801443" y="915235"/>
            <a:chExt cx="4540801" cy="557051"/>
          </a:xfrm>
        </p:grpSpPr>
        <p:sp>
          <p:nvSpPr>
            <p:cNvPr id="129" name="TextBox 5"/>
            <p:cNvSpPr txBox="1"/>
            <p:nvPr/>
          </p:nvSpPr>
          <p:spPr>
            <a:xfrm>
              <a:off x="5449515" y="1039871"/>
              <a:ext cx="3892729" cy="307777"/>
            </a:xfrm>
            <a:prstGeom prst="rect">
              <a:avLst/>
            </a:prstGeom>
            <a:noFill/>
          </p:spPr>
          <p:txBody>
            <a:bodyPr wrap="square" rtlCol="0">
              <a:spAutoFit/>
            </a:bodyPr>
            <a:lstStyle/>
            <a:p>
              <a:pPr defTabSz="914400"/>
              <a:r>
                <a:rPr lang="zh-CN" altLang="en-US" sz="1400" dirty="0">
                  <a:solidFill>
                    <a:prstClr val="black"/>
                  </a:solidFill>
                  <a:cs typeface="+mn-ea"/>
                  <a:sym typeface="+mn-lt"/>
                </a:rPr>
                <a:t>各工种、各岗位的安全操作规程</a:t>
              </a:r>
              <a:endParaRPr lang="en-US" altLang="zh-CN" sz="1400" dirty="0">
                <a:solidFill>
                  <a:prstClr val="black"/>
                </a:solidFill>
                <a:cs typeface="+mn-ea"/>
                <a:sym typeface="+mn-lt"/>
              </a:endParaRPr>
            </a:p>
          </p:txBody>
        </p:sp>
        <p:grpSp>
          <p:nvGrpSpPr>
            <p:cNvPr id="130" name="组合 129"/>
            <p:cNvGrpSpPr/>
            <p:nvPr/>
          </p:nvGrpSpPr>
          <p:grpSpPr>
            <a:xfrm>
              <a:off x="4801443" y="915235"/>
              <a:ext cx="576064" cy="557051"/>
              <a:chOff x="304800" y="673100"/>
              <a:chExt cx="4137043" cy="4000500"/>
            </a:xfrm>
            <a:effectLst>
              <a:outerShdw blurRad="444500" dist="2540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132" name="椭圆 131"/>
              <p:cNvSpPr/>
              <p:nvPr/>
            </p:nvSpPr>
            <p:spPr>
              <a:xfrm>
                <a:off x="615970" y="760414"/>
                <a:ext cx="3825873" cy="3825873"/>
              </a:xfrm>
              <a:prstGeom prst="ellipse">
                <a:avLst/>
              </a:prstGeom>
              <a:solidFill>
                <a:srgbClr val="C00000"/>
              </a:solidFill>
              <a:ln w="25400" cap="flat" cmpd="sng" algn="ctr">
                <a:noFill/>
                <a:prstDash val="solid"/>
              </a:ln>
              <a:effectLst/>
            </p:spPr>
            <p:txBody>
              <a:bodyPr rtlCol="0" anchor="ctr"/>
              <a:lstStyle/>
              <a:p>
                <a:pPr algn="ctr" defTabSz="914400">
                  <a:defRPr/>
                </a:pPr>
                <a:r>
                  <a:rPr lang="en-US" altLang="zh-CN" sz="2000" kern="0" dirty="0">
                    <a:solidFill>
                      <a:prstClr val="white"/>
                    </a:solidFill>
                    <a:cs typeface="+mn-ea"/>
                    <a:sym typeface="+mn-lt"/>
                  </a:rPr>
                  <a:t>3</a:t>
                </a:r>
                <a:endParaRPr lang="zh-CN" altLang="en-US" sz="2000" kern="0" dirty="0">
                  <a:solidFill>
                    <a:prstClr val="white"/>
                  </a:solidFill>
                  <a:cs typeface="+mn-ea"/>
                  <a:sym typeface="+mn-lt"/>
                </a:endParaRPr>
              </a:p>
            </p:txBody>
          </p:sp>
        </p:grpSp>
      </p:grpSp>
      <p:grpSp>
        <p:nvGrpSpPr>
          <p:cNvPr id="133" name="组合 132"/>
          <p:cNvGrpSpPr/>
          <p:nvPr/>
        </p:nvGrpSpPr>
        <p:grpSpPr>
          <a:xfrm>
            <a:off x="6886986" y="4058646"/>
            <a:ext cx="4477747" cy="557180"/>
            <a:chOff x="4801443" y="1693437"/>
            <a:chExt cx="4479495" cy="557051"/>
          </a:xfrm>
        </p:grpSpPr>
        <p:sp>
          <p:nvSpPr>
            <p:cNvPr id="134" name="TextBox 21"/>
            <p:cNvSpPr txBox="1"/>
            <p:nvPr/>
          </p:nvSpPr>
          <p:spPr>
            <a:xfrm>
              <a:off x="5449515" y="1818073"/>
              <a:ext cx="3831423" cy="307777"/>
            </a:xfrm>
            <a:prstGeom prst="rect">
              <a:avLst/>
            </a:prstGeom>
            <a:noFill/>
          </p:spPr>
          <p:txBody>
            <a:bodyPr wrap="square" rtlCol="0">
              <a:spAutoFit/>
            </a:bodyPr>
            <a:lstStyle/>
            <a:p>
              <a:pPr defTabSz="914400"/>
              <a:r>
                <a:rPr lang="zh-CN" altLang="en-US" sz="1400" dirty="0">
                  <a:solidFill>
                    <a:prstClr val="black"/>
                  </a:solidFill>
                  <a:cs typeface="+mn-ea"/>
                  <a:sym typeface="+mn-lt"/>
                </a:rPr>
                <a:t>安全生产奖惩制度</a:t>
              </a:r>
              <a:endParaRPr lang="en-US" altLang="zh-CN" sz="1400" dirty="0">
                <a:solidFill>
                  <a:prstClr val="black"/>
                </a:solidFill>
                <a:cs typeface="+mn-ea"/>
                <a:sym typeface="+mn-lt"/>
              </a:endParaRPr>
            </a:p>
          </p:txBody>
        </p:sp>
        <p:grpSp>
          <p:nvGrpSpPr>
            <p:cNvPr id="135" name="组合 134"/>
            <p:cNvGrpSpPr/>
            <p:nvPr/>
          </p:nvGrpSpPr>
          <p:grpSpPr>
            <a:xfrm>
              <a:off x="4801443" y="1693437"/>
              <a:ext cx="576064" cy="557051"/>
              <a:chOff x="304800" y="673100"/>
              <a:chExt cx="4137043" cy="4000500"/>
            </a:xfrm>
            <a:effectLst>
              <a:outerShdw blurRad="444500" dist="254000" dir="8100000" algn="tr" rotWithShape="0">
                <a:prstClr val="black">
                  <a:alpha val="50000"/>
                </a:prstClr>
              </a:outerShdw>
            </a:effectLst>
          </p:grpSpPr>
          <p:sp>
            <p:nvSpPr>
              <p:cNvPr id="136" name="同心圆 13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137" name="椭圆 136"/>
              <p:cNvSpPr/>
              <p:nvPr/>
            </p:nvSpPr>
            <p:spPr>
              <a:xfrm>
                <a:off x="615970" y="760414"/>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r>
                  <a:rPr lang="en-US" altLang="zh-CN" sz="2000" kern="0" dirty="0">
                    <a:solidFill>
                      <a:srgbClr val="C00000"/>
                    </a:solidFill>
                    <a:cs typeface="+mn-ea"/>
                    <a:sym typeface="+mn-lt"/>
                  </a:rPr>
                  <a:t>6</a:t>
                </a:r>
                <a:endParaRPr lang="zh-CN" altLang="en-US" sz="2000" kern="0" dirty="0">
                  <a:solidFill>
                    <a:srgbClr val="C00000"/>
                  </a:solidFill>
                  <a:cs typeface="+mn-ea"/>
                  <a:sym typeface="+mn-lt"/>
                </a:endParaRPr>
              </a:p>
            </p:txBody>
          </p:sp>
        </p:grpSp>
      </p:grpSp>
      <p:grpSp>
        <p:nvGrpSpPr>
          <p:cNvPr id="138" name="组合 137"/>
          <p:cNvGrpSpPr/>
          <p:nvPr/>
        </p:nvGrpSpPr>
        <p:grpSpPr>
          <a:xfrm>
            <a:off x="1524628" y="4094658"/>
            <a:ext cx="4539028" cy="557180"/>
            <a:chOff x="4801443" y="915235"/>
            <a:chExt cx="4540801" cy="557051"/>
          </a:xfrm>
        </p:grpSpPr>
        <p:sp>
          <p:nvSpPr>
            <p:cNvPr id="139" name="TextBox 5"/>
            <p:cNvSpPr txBox="1"/>
            <p:nvPr/>
          </p:nvSpPr>
          <p:spPr>
            <a:xfrm>
              <a:off x="5449515" y="1039871"/>
              <a:ext cx="3892729" cy="307777"/>
            </a:xfrm>
            <a:prstGeom prst="rect">
              <a:avLst/>
            </a:prstGeom>
            <a:noFill/>
          </p:spPr>
          <p:txBody>
            <a:bodyPr wrap="square" rtlCol="0">
              <a:spAutoFit/>
            </a:bodyPr>
            <a:lstStyle/>
            <a:p>
              <a:pPr defTabSz="914400"/>
              <a:r>
                <a:rPr lang="zh-CN" altLang="en-US" sz="1400" dirty="0">
                  <a:solidFill>
                    <a:prstClr val="black"/>
                  </a:solidFill>
                  <a:cs typeface="+mn-ea"/>
                  <a:sym typeface="+mn-lt"/>
                </a:rPr>
                <a:t>安全生产检查制度 </a:t>
              </a:r>
              <a:endParaRPr lang="en-US" altLang="zh-CN" sz="1400" dirty="0">
                <a:solidFill>
                  <a:prstClr val="black"/>
                </a:solidFill>
                <a:cs typeface="+mn-ea"/>
                <a:sym typeface="+mn-lt"/>
              </a:endParaRPr>
            </a:p>
          </p:txBody>
        </p:sp>
        <p:grpSp>
          <p:nvGrpSpPr>
            <p:cNvPr id="140" name="组合 139"/>
            <p:cNvGrpSpPr/>
            <p:nvPr/>
          </p:nvGrpSpPr>
          <p:grpSpPr>
            <a:xfrm>
              <a:off x="4801443" y="915235"/>
              <a:ext cx="576064" cy="557051"/>
              <a:chOff x="304800" y="673100"/>
              <a:chExt cx="4137043"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142" name="椭圆 141"/>
              <p:cNvSpPr/>
              <p:nvPr/>
            </p:nvSpPr>
            <p:spPr>
              <a:xfrm>
                <a:off x="615970" y="760414"/>
                <a:ext cx="3825873" cy="3825873"/>
              </a:xfrm>
              <a:prstGeom prst="ellipse">
                <a:avLst/>
              </a:prstGeom>
              <a:solidFill>
                <a:srgbClr val="C00000"/>
              </a:solidFill>
              <a:ln w="25400" cap="flat" cmpd="sng" algn="ctr">
                <a:noFill/>
                <a:prstDash val="solid"/>
              </a:ln>
              <a:effectLst/>
            </p:spPr>
            <p:txBody>
              <a:bodyPr rtlCol="0" anchor="ctr"/>
              <a:lstStyle/>
              <a:p>
                <a:pPr algn="ctr" defTabSz="914400">
                  <a:defRPr/>
                </a:pPr>
                <a:r>
                  <a:rPr lang="en-US" altLang="zh-CN" sz="2000" kern="0" dirty="0">
                    <a:solidFill>
                      <a:prstClr val="white"/>
                    </a:solidFill>
                    <a:cs typeface="+mn-ea"/>
                    <a:sym typeface="+mn-lt"/>
                  </a:rPr>
                  <a:t>5</a:t>
                </a:r>
                <a:endParaRPr lang="zh-CN" altLang="en-US" sz="2000" kern="0" dirty="0">
                  <a:solidFill>
                    <a:prstClr val="white"/>
                  </a:solidFill>
                  <a:cs typeface="+mn-ea"/>
                  <a:sym typeface="+mn-lt"/>
                </a:endParaRPr>
              </a:p>
            </p:txBody>
          </p:sp>
        </p:grpSp>
      </p:grpSp>
      <p:grpSp>
        <p:nvGrpSpPr>
          <p:cNvPr id="143" name="组合 142"/>
          <p:cNvGrpSpPr/>
          <p:nvPr/>
        </p:nvGrpSpPr>
        <p:grpSpPr>
          <a:xfrm>
            <a:off x="7712666" y="5028891"/>
            <a:ext cx="4477747" cy="557180"/>
            <a:chOff x="4801443" y="1693437"/>
            <a:chExt cx="4479495" cy="557051"/>
          </a:xfrm>
        </p:grpSpPr>
        <p:sp>
          <p:nvSpPr>
            <p:cNvPr id="144" name="TextBox 21"/>
            <p:cNvSpPr txBox="1"/>
            <p:nvPr/>
          </p:nvSpPr>
          <p:spPr>
            <a:xfrm>
              <a:off x="5449515" y="1818073"/>
              <a:ext cx="3831423" cy="307777"/>
            </a:xfrm>
            <a:prstGeom prst="rect">
              <a:avLst/>
            </a:prstGeom>
            <a:noFill/>
          </p:spPr>
          <p:txBody>
            <a:bodyPr wrap="square" rtlCol="0">
              <a:spAutoFit/>
            </a:bodyPr>
            <a:lstStyle/>
            <a:p>
              <a:pPr defTabSz="914400"/>
              <a:r>
                <a:rPr lang="zh-CN" altLang="en-US" sz="1400" dirty="0">
                  <a:solidFill>
                    <a:prstClr val="black"/>
                  </a:solidFill>
                  <a:cs typeface="+mn-ea"/>
                  <a:sym typeface="+mn-lt"/>
                </a:rPr>
                <a:t>事故调查报告制度</a:t>
              </a:r>
              <a:endParaRPr lang="en-US" altLang="zh-CN" sz="1400" dirty="0">
                <a:solidFill>
                  <a:prstClr val="black"/>
                </a:solidFill>
                <a:cs typeface="+mn-ea"/>
                <a:sym typeface="+mn-lt"/>
              </a:endParaRPr>
            </a:p>
          </p:txBody>
        </p:sp>
        <p:grpSp>
          <p:nvGrpSpPr>
            <p:cNvPr id="145" name="组合 144"/>
            <p:cNvGrpSpPr/>
            <p:nvPr/>
          </p:nvGrpSpPr>
          <p:grpSpPr>
            <a:xfrm>
              <a:off x="4801443" y="1693437"/>
              <a:ext cx="576064" cy="557051"/>
              <a:chOff x="304800" y="673100"/>
              <a:chExt cx="4137043" cy="4000500"/>
            </a:xfrm>
            <a:effectLst>
              <a:outerShdw blurRad="444500" dist="254000" dir="8100000" algn="tr" rotWithShape="0">
                <a:prstClr val="black">
                  <a:alpha val="50000"/>
                </a:prstClr>
              </a:outerShdw>
            </a:effectLst>
          </p:grpSpPr>
          <p:sp>
            <p:nvSpPr>
              <p:cNvPr id="146" name="同心圆 1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147" name="椭圆 146"/>
              <p:cNvSpPr/>
              <p:nvPr/>
            </p:nvSpPr>
            <p:spPr>
              <a:xfrm>
                <a:off x="615970" y="760414"/>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r>
                  <a:rPr lang="en-US" altLang="zh-CN" sz="2000" kern="0" dirty="0">
                    <a:solidFill>
                      <a:srgbClr val="C00000"/>
                    </a:solidFill>
                    <a:cs typeface="+mn-ea"/>
                    <a:sym typeface="+mn-lt"/>
                  </a:rPr>
                  <a:t>8</a:t>
                </a:r>
                <a:endParaRPr lang="zh-CN" altLang="en-US" sz="2000" kern="0" dirty="0">
                  <a:solidFill>
                    <a:srgbClr val="C00000"/>
                  </a:solidFill>
                  <a:cs typeface="+mn-ea"/>
                  <a:sym typeface="+mn-lt"/>
                </a:endParaRPr>
              </a:p>
            </p:txBody>
          </p:sp>
        </p:grpSp>
      </p:grpSp>
      <p:grpSp>
        <p:nvGrpSpPr>
          <p:cNvPr id="148" name="组合 147"/>
          <p:cNvGrpSpPr/>
          <p:nvPr/>
        </p:nvGrpSpPr>
        <p:grpSpPr>
          <a:xfrm>
            <a:off x="2350308" y="5082908"/>
            <a:ext cx="4539028" cy="557180"/>
            <a:chOff x="4801443" y="915235"/>
            <a:chExt cx="4540801" cy="557051"/>
          </a:xfrm>
        </p:grpSpPr>
        <p:sp>
          <p:nvSpPr>
            <p:cNvPr id="149" name="TextBox 5"/>
            <p:cNvSpPr txBox="1"/>
            <p:nvPr/>
          </p:nvSpPr>
          <p:spPr>
            <a:xfrm>
              <a:off x="5449515" y="1039871"/>
              <a:ext cx="3892729" cy="307777"/>
            </a:xfrm>
            <a:prstGeom prst="rect">
              <a:avLst/>
            </a:prstGeom>
            <a:noFill/>
          </p:spPr>
          <p:txBody>
            <a:bodyPr wrap="square" rtlCol="0">
              <a:spAutoFit/>
            </a:bodyPr>
            <a:lstStyle/>
            <a:p>
              <a:pPr defTabSz="914400"/>
              <a:r>
                <a:rPr lang="zh-CN" altLang="en-US" sz="1400" dirty="0">
                  <a:solidFill>
                    <a:prstClr val="black"/>
                  </a:solidFill>
                  <a:cs typeface="+mn-ea"/>
                  <a:sym typeface="+mn-lt"/>
                </a:rPr>
                <a:t>违章处罚制度</a:t>
              </a:r>
              <a:endParaRPr lang="en-US" altLang="zh-CN" sz="1400" dirty="0">
                <a:solidFill>
                  <a:prstClr val="black"/>
                </a:solidFill>
                <a:cs typeface="+mn-ea"/>
                <a:sym typeface="+mn-lt"/>
              </a:endParaRPr>
            </a:p>
          </p:txBody>
        </p:sp>
        <p:grpSp>
          <p:nvGrpSpPr>
            <p:cNvPr id="150" name="组合 149"/>
            <p:cNvGrpSpPr/>
            <p:nvPr/>
          </p:nvGrpSpPr>
          <p:grpSpPr>
            <a:xfrm>
              <a:off x="4801443" y="915235"/>
              <a:ext cx="576064" cy="557051"/>
              <a:chOff x="304800" y="673100"/>
              <a:chExt cx="4137043" cy="4000500"/>
            </a:xfrm>
            <a:effectLst>
              <a:outerShdw blurRad="444500" dist="254000" dir="8100000" algn="tr" rotWithShape="0">
                <a:prstClr val="black">
                  <a:alpha val="50000"/>
                </a:prstClr>
              </a:outerShdw>
            </a:effectLst>
          </p:grpSpPr>
          <p:sp>
            <p:nvSpPr>
              <p:cNvPr id="151" name="同心圆 1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152" name="椭圆 151"/>
              <p:cNvSpPr/>
              <p:nvPr/>
            </p:nvSpPr>
            <p:spPr>
              <a:xfrm>
                <a:off x="615970" y="760414"/>
                <a:ext cx="3825873" cy="3825873"/>
              </a:xfrm>
              <a:prstGeom prst="ellipse">
                <a:avLst/>
              </a:prstGeom>
              <a:solidFill>
                <a:srgbClr val="C00000"/>
              </a:solidFill>
              <a:ln w="25400" cap="flat" cmpd="sng" algn="ctr">
                <a:noFill/>
                <a:prstDash val="solid"/>
              </a:ln>
              <a:effectLst/>
            </p:spPr>
            <p:txBody>
              <a:bodyPr rtlCol="0" anchor="ctr"/>
              <a:lstStyle/>
              <a:p>
                <a:pPr algn="ctr" defTabSz="914400">
                  <a:defRPr/>
                </a:pPr>
                <a:r>
                  <a:rPr lang="en-US" altLang="zh-CN" sz="2000" kern="0" dirty="0">
                    <a:solidFill>
                      <a:prstClr val="white"/>
                    </a:solidFill>
                    <a:cs typeface="+mn-ea"/>
                    <a:sym typeface="+mn-lt"/>
                  </a:rPr>
                  <a:t>7</a:t>
                </a:r>
                <a:endParaRPr lang="zh-CN" altLang="en-US" sz="2000" kern="0" dirty="0">
                  <a:solidFill>
                    <a:prstClr val="white"/>
                  </a:solidFill>
                  <a:cs typeface="+mn-ea"/>
                  <a:sym typeface="+mn-lt"/>
                </a:endParaRPr>
              </a:p>
            </p:txBody>
          </p:sp>
        </p:grpSp>
      </p:grpSp>
      <p:grpSp>
        <p:nvGrpSpPr>
          <p:cNvPr id="158" name="组合 157"/>
          <p:cNvGrpSpPr/>
          <p:nvPr/>
        </p:nvGrpSpPr>
        <p:grpSpPr>
          <a:xfrm>
            <a:off x="3173640" y="6116655"/>
            <a:ext cx="4539028" cy="557180"/>
            <a:chOff x="4801443" y="915235"/>
            <a:chExt cx="4540801" cy="557051"/>
          </a:xfrm>
        </p:grpSpPr>
        <p:sp>
          <p:nvSpPr>
            <p:cNvPr id="159" name="TextBox 5"/>
            <p:cNvSpPr txBox="1"/>
            <p:nvPr/>
          </p:nvSpPr>
          <p:spPr>
            <a:xfrm>
              <a:off x="5449515" y="1039871"/>
              <a:ext cx="3892729" cy="307777"/>
            </a:xfrm>
            <a:prstGeom prst="rect">
              <a:avLst/>
            </a:prstGeom>
            <a:noFill/>
          </p:spPr>
          <p:txBody>
            <a:bodyPr wrap="square" rtlCol="0">
              <a:spAutoFit/>
            </a:bodyPr>
            <a:lstStyle/>
            <a:p>
              <a:pPr defTabSz="914400"/>
              <a:r>
                <a:rPr lang="zh-CN" altLang="en-US" sz="1400" dirty="0">
                  <a:solidFill>
                    <a:prstClr val="black"/>
                  </a:solidFill>
                  <a:cs typeface="+mn-ea"/>
                  <a:sym typeface="+mn-lt"/>
                </a:rPr>
                <a:t>事故处理和责任追究制度</a:t>
              </a:r>
              <a:endParaRPr lang="en-US" altLang="zh-CN" sz="1400" dirty="0">
                <a:solidFill>
                  <a:prstClr val="black"/>
                </a:solidFill>
                <a:cs typeface="+mn-ea"/>
                <a:sym typeface="+mn-lt"/>
              </a:endParaRPr>
            </a:p>
          </p:txBody>
        </p:sp>
        <p:grpSp>
          <p:nvGrpSpPr>
            <p:cNvPr id="160" name="组合 159"/>
            <p:cNvGrpSpPr/>
            <p:nvPr/>
          </p:nvGrpSpPr>
          <p:grpSpPr>
            <a:xfrm>
              <a:off x="4801443" y="915235"/>
              <a:ext cx="576064" cy="557051"/>
              <a:chOff x="304800" y="673100"/>
              <a:chExt cx="4137043" cy="4000500"/>
            </a:xfrm>
            <a:effectLst>
              <a:outerShdw blurRad="444500" dist="254000" dir="8100000" algn="tr" rotWithShape="0">
                <a:prstClr val="black">
                  <a:alpha val="50000"/>
                </a:prstClr>
              </a:outerShdw>
            </a:effectLst>
          </p:grpSpPr>
          <p:sp>
            <p:nvSpPr>
              <p:cNvPr id="161" name="同心圆 16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162" name="椭圆 161"/>
              <p:cNvSpPr/>
              <p:nvPr/>
            </p:nvSpPr>
            <p:spPr>
              <a:xfrm>
                <a:off x="615970" y="760414"/>
                <a:ext cx="3825873" cy="3825873"/>
              </a:xfrm>
              <a:prstGeom prst="ellipse">
                <a:avLst/>
              </a:prstGeom>
              <a:solidFill>
                <a:srgbClr val="C00000"/>
              </a:solidFill>
              <a:ln w="25400" cap="flat" cmpd="sng" algn="ctr">
                <a:noFill/>
                <a:prstDash val="solid"/>
              </a:ln>
              <a:effectLst/>
            </p:spPr>
            <p:txBody>
              <a:bodyPr rtlCol="0" anchor="ctr"/>
              <a:lstStyle/>
              <a:p>
                <a:pPr algn="ctr" defTabSz="914400">
                  <a:defRPr/>
                </a:pPr>
                <a:r>
                  <a:rPr lang="en-US" altLang="zh-CN" sz="2000" kern="0" dirty="0">
                    <a:solidFill>
                      <a:prstClr val="white"/>
                    </a:solidFill>
                    <a:cs typeface="+mn-ea"/>
                    <a:sym typeface="+mn-lt"/>
                  </a:rPr>
                  <a:t>9</a:t>
                </a:r>
                <a:endParaRPr lang="zh-CN" altLang="en-US" sz="2000" kern="0" dirty="0">
                  <a:solidFill>
                    <a:prstClr val="white"/>
                  </a:solidFill>
                  <a:cs typeface="+mn-ea"/>
                  <a:sym typeface="+mn-lt"/>
                </a:endParaRPr>
              </a:p>
            </p:txBody>
          </p:sp>
        </p:grpSp>
      </p:grpSp>
      <p:grpSp>
        <p:nvGrpSpPr>
          <p:cNvPr id="163" name="组合 162"/>
          <p:cNvGrpSpPr/>
          <p:nvPr/>
        </p:nvGrpSpPr>
        <p:grpSpPr>
          <a:xfrm>
            <a:off x="301756" y="1050480"/>
            <a:ext cx="6285722" cy="915431"/>
            <a:chOff x="2013772" y="2804099"/>
            <a:chExt cx="4430465" cy="684000"/>
          </a:xfrm>
        </p:grpSpPr>
        <p:sp>
          <p:nvSpPr>
            <p:cNvPr id="164" name="圆角矩形 163"/>
            <p:cNvSpPr/>
            <p:nvPr/>
          </p:nvSpPr>
          <p:spPr>
            <a:xfrm flipV="1">
              <a:off x="2013772" y="2804099"/>
              <a:ext cx="4430465"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165" name="TextBox 15"/>
            <p:cNvSpPr txBox="1"/>
            <p:nvPr/>
          </p:nvSpPr>
          <p:spPr>
            <a:xfrm>
              <a:off x="2386718" y="2950581"/>
              <a:ext cx="3684572" cy="391035"/>
            </a:xfrm>
            <a:prstGeom prst="homePlate">
              <a:avLst/>
            </a:prstGeom>
            <a:noFill/>
          </p:spPr>
          <p:txBody>
            <a:bodyPr wrap="square" rtlCol="0">
              <a:spAutoFit/>
            </a:bodyPr>
            <a:lstStyle/>
            <a:p>
              <a:pPr defTabSz="914400"/>
              <a:r>
                <a:rPr lang="zh-CN" altLang="en-US" sz="2800" b="1" dirty="0">
                  <a:solidFill>
                    <a:srgbClr val="C00000"/>
                  </a:solidFill>
                  <a:cs typeface="+mn-ea"/>
                  <a:sym typeface="+mn-lt"/>
                </a:rPr>
                <a:t>建立的安全生产规章制度包括</a:t>
              </a:r>
            </a:p>
          </p:txBody>
        </p:sp>
      </p:grpSp>
    </p:spTree>
    <p:custDataLst>
      <p:tags r:id="rId1"/>
    </p:custDataLst>
    <p:extLst>
      <p:ext uri="{BB962C8B-B14F-4D97-AF65-F5344CB8AC3E}">
        <p14:creationId xmlns:p14="http://schemas.microsoft.com/office/powerpoint/2010/main" val="1100325826"/>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barn(outVertical)">
                                      <p:cBhvr>
                                        <p:cTn id="7" dur="1750"/>
                                        <p:tgtEl>
                                          <p:spTgt spid="16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 calcmode="lin" valueType="num">
                                      <p:cBhvr additive="base">
                                        <p:cTn id="12" dur="500" fill="hold"/>
                                        <p:tgtEl>
                                          <p:spTgt spid="93"/>
                                        </p:tgtEl>
                                        <p:attrNameLst>
                                          <p:attrName>ppt_x</p:attrName>
                                        </p:attrNameLst>
                                      </p:cBhvr>
                                      <p:tavLst>
                                        <p:tav tm="0">
                                          <p:val>
                                            <p:strVal val="#ppt_x"/>
                                          </p:val>
                                        </p:tav>
                                        <p:tav tm="100000">
                                          <p:val>
                                            <p:strVal val="#ppt_x"/>
                                          </p:val>
                                        </p:tav>
                                      </p:tavLst>
                                    </p:anim>
                                    <p:anim calcmode="lin" valueType="num">
                                      <p:cBhvr additive="base">
                                        <p:cTn id="13"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8"/>
                                        </p:tgtEl>
                                        <p:attrNameLst>
                                          <p:attrName>style.visibility</p:attrName>
                                        </p:attrNameLst>
                                      </p:cBhvr>
                                      <p:to>
                                        <p:strVal val="visible"/>
                                      </p:to>
                                    </p:set>
                                    <p:anim calcmode="lin" valueType="num">
                                      <p:cBhvr additive="base">
                                        <p:cTn id="24" dur="500" fill="hold"/>
                                        <p:tgtEl>
                                          <p:spTgt spid="128"/>
                                        </p:tgtEl>
                                        <p:attrNameLst>
                                          <p:attrName>ppt_x</p:attrName>
                                        </p:attrNameLst>
                                      </p:cBhvr>
                                      <p:tavLst>
                                        <p:tav tm="0">
                                          <p:val>
                                            <p:strVal val="#ppt_x"/>
                                          </p:val>
                                        </p:tav>
                                        <p:tav tm="100000">
                                          <p:val>
                                            <p:strVal val="#ppt_x"/>
                                          </p:val>
                                        </p:tav>
                                      </p:tavLst>
                                    </p:anim>
                                    <p:anim calcmode="lin" valueType="num">
                                      <p:cBhvr additive="base">
                                        <p:cTn id="25"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3"/>
                                        </p:tgtEl>
                                        <p:attrNameLst>
                                          <p:attrName>style.visibility</p:attrName>
                                        </p:attrNameLst>
                                      </p:cBhvr>
                                      <p:to>
                                        <p:strVal val="visible"/>
                                      </p:to>
                                    </p:set>
                                    <p:anim calcmode="lin" valueType="num">
                                      <p:cBhvr additive="base">
                                        <p:cTn id="30" dur="500" fill="hold"/>
                                        <p:tgtEl>
                                          <p:spTgt spid="123"/>
                                        </p:tgtEl>
                                        <p:attrNameLst>
                                          <p:attrName>ppt_x</p:attrName>
                                        </p:attrNameLst>
                                      </p:cBhvr>
                                      <p:tavLst>
                                        <p:tav tm="0">
                                          <p:val>
                                            <p:strVal val="#ppt_x"/>
                                          </p:val>
                                        </p:tav>
                                        <p:tav tm="100000">
                                          <p:val>
                                            <p:strVal val="#ppt_x"/>
                                          </p:val>
                                        </p:tav>
                                      </p:tavLst>
                                    </p:anim>
                                    <p:anim calcmode="lin" valueType="num">
                                      <p:cBhvr additive="base">
                                        <p:cTn id="31"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8"/>
                                        </p:tgtEl>
                                        <p:attrNameLst>
                                          <p:attrName>style.visibility</p:attrName>
                                        </p:attrNameLst>
                                      </p:cBhvr>
                                      <p:to>
                                        <p:strVal val="visible"/>
                                      </p:to>
                                    </p:set>
                                    <p:anim calcmode="lin" valueType="num">
                                      <p:cBhvr additive="base">
                                        <p:cTn id="36" dur="500" fill="hold"/>
                                        <p:tgtEl>
                                          <p:spTgt spid="138"/>
                                        </p:tgtEl>
                                        <p:attrNameLst>
                                          <p:attrName>ppt_x</p:attrName>
                                        </p:attrNameLst>
                                      </p:cBhvr>
                                      <p:tavLst>
                                        <p:tav tm="0">
                                          <p:val>
                                            <p:strVal val="#ppt_x"/>
                                          </p:val>
                                        </p:tav>
                                        <p:tav tm="100000">
                                          <p:val>
                                            <p:strVal val="#ppt_x"/>
                                          </p:val>
                                        </p:tav>
                                      </p:tavLst>
                                    </p:anim>
                                    <p:anim calcmode="lin" valueType="num">
                                      <p:cBhvr additive="base">
                                        <p:cTn id="37"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3"/>
                                        </p:tgtEl>
                                        <p:attrNameLst>
                                          <p:attrName>style.visibility</p:attrName>
                                        </p:attrNameLst>
                                      </p:cBhvr>
                                      <p:to>
                                        <p:strVal val="visible"/>
                                      </p:to>
                                    </p:set>
                                    <p:anim calcmode="lin" valueType="num">
                                      <p:cBhvr additive="base">
                                        <p:cTn id="42" dur="500" fill="hold"/>
                                        <p:tgtEl>
                                          <p:spTgt spid="133"/>
                                        </p:tgtEl>
                                        <p:attrNameLst>
                                          <p:attrName>ppt_x</p:attrName>
                                        </p:attrNameLst>
                                      </p:cBhvr>
                                      <p:tavLst>
                                        <p:tav tm="0">
                                          <p:val>
                                            <p:strVal val="#ppt_x"/>
                                          </p:val>
                                        </p:tav>
                                        <p:tav tm="100000">
                                          <p:val>
                                            <p:strVal val="#ppt_x"/>
                                          </p:val>
                                        </p:tav>
                                      </p:tavLst>
                                    </p:anim>
                                    <p:anim calcmode="lin" valueType="num">
                                      <p:cBhvr additive="base">
                                        <p:cTn id="43"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48"/>
                                        </p:tgtEl>
                                        <p:attrNameLst>
                                          <p:attrName>style.visibility</p:attrName>
                                        </p:attrNameLst>
                                      </p:cBhvr>
                                      <p:to>
                                        <p:strVal val="visible"/>
                                      </p:to>
                                    </p:set>
                                    <p:anim calcmode="lin" valueType="num">
                                      <p:cBhvr additive="base">
                                        <p:cTn id="48" dur="500" fill="hold"/>
                                        <p:tgtEl>
                                          <p:spTgt spid="148"/>
                                        </p:tgtEl>
                                        <p:attrNameLst>
                                          <p:attrName>ppt_x</p:attrName>
                                        </p:attrNameLst>
                                      </p:cBhvr>
                                      <p:tavLst>
                                        <p:tav tm="0">
                                          <p:val>
                                            <p:strVal val="#ppt_x"/>
                                          </p:val>
                                        </p:tav>
                                        <p:tav tm="100000">
                                          <p:val>
                                            <p:strVal val="#ppt_x"/>
                                          </p:val>
                                        </p:tav>
                                      </p:tavLst>
                                    </p:anim>
                                    <p:anim calcmode="lin" valueType="num">
                                      <p:cBhvr additive="base">
                                        <p:cTn id="49"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43"/>
                                        </p:tgtEl>
                                        <p:attrNameLst>
                                          <p:attrName>style.visibility</p:attrName>
                                        </p:attrNameLst>
                                      </p:cBhvr>
                                      <p:to>
                                        <p:strVal val="visible"/>
                                      </p:to>
                                    </p:set>
                                    <p:anim calcmode="lin" valueType="num">
                                      <p:cBhvr additive="base">
                                        <p:cTn id="54" dur="500" fill="hold"/>
                                        <p:tgtEl>
                                          <p:spTgt spid="143"/>
                                        </p:tgtEl>
                                        <p:attrNameLst>
                                          <p:attrName>ppt_x</p:attrName>
                                        </p:attrNameLst>
                                      </p:cBhvr>
                                      <p:tavLst>
                                        <p:tav tm="0">
                                          <p:val>
                                            <p:strVal val="#ppt_x"/>
                                          </p:val>
                                        </p:tav>
                                        <p:tav tm="100000">
                                          <p:val>
                                            <p:strVal val="#ppt_x"/>
                                          </p:val>
                                        </p:tav>
                                      </p:tavLst>
                                    </p:anim>
                                    <p:anim calcmode="lin" valueType="num">
                                      <p:cBhvr additive="base">
                                        <p:cTn id="55"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58"/>
                                        </p:tgtEl>
                                        <p:attrNameLst>
                                          <p:attrName>style.visibility</p:attrName>
                                        </p:attrNameLst>
                                      </p:cBhvr>
                                      <p:to>
                                        <p:strVal val="visible"/>
                                      </p:to>
                                    </p:set>
                                    <p:anim calcmode="lin" valueType="num">
                                      <p:cBhvr additive="base">
                                        <p:cTn id="60" dur="500" fill="hold"/>
                                        <p:tgtEl>
                                          <p:spTgt spid="158"/>
                                        </p:tgtEl>
                                        <p:attrNameLst>
                                          <p:attrName>ppt_x</p:attrName>
                                        </p:attrNameLst>
                                      </p:cBhvr>
                                      <p:tavLst>
                                        <p:tav tm="0">
                                          <p:val>
                                            <p:strVal val="#ppt_x"/>
                                          </p:val>
                                        </p:tav>
                                        <p:tav tm="100000">
                                          <p:val>
                                            <p:strVal val="#ppt_x"/>
                                          </p:val>
                                        </p:tav>
                                      </p:tavLst>
                                    </p:anim>
                                    <p:anim calcmode="lin" valueType="num">
                                      <p:cBhvr additive="base">
                                        <p:cTn id="61" dur="500" fill="hold"/>
                                        <p:tgtEl>
                                          <p:spTgt spid="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 y="1999026"/>
            <a:ext cx="12190412" cy="2676445"/>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grpSp>
        <p:nvGrpSpPr>
          <p:cNvPr id="3" name="组合 2"/>
          <p:cNvGrpSpPr/>
          <p:nvPr/>
        </p:nvGrpSpPr>
        <p:grpSpPr>
          <a:xfrm>
            <a:off x="3000074" y="2277399"/>
            <a:ext cx="8074753" cy="2112131"/>
            <a:chOff x="2157098" y="2276872"/>
            <a:chExt cx="8077907" cy="2111642"/>
          </a:xfrm>
        </p:grpSpPr>
        <p:grpSp>
          <p:nvGrpSpPr>
            <p:cNvPr id="17" name="组合 16"/>
            <p:cNvGrpSpPr/>
            <p:nvPr/>
          </p:nvGrpSpPr>
          <p:grpSpPr>
            <a:xfrm>
              <a:off x="2157098" y="2276872"/>
              <a:ext cx="2111642" cy="2111642"/>
              <a:chOff x="1677608" y="2996952"/>
              <a:chExt cx="1395643" cy="1395643"/>
            </a:xfrm>
          </p:grpSpPr>
          <p:sp>
            <p:nvSpPr>
              <p:cNvPr id="18" name="Oval 60"/>
              <p:cNvSpPr>
                <a:spLocks noChangeAspect="1"/>
              </p:cNvSpPr>
              <p:nvPr/>
            </p:nvSpPr>
            <p:spPr>
              <a:xfrm>
                <a:off x="1677608" y="2996952"/>
                <a:ext cx="1395643" cy="1395643"/>
              </a:xfrm>
              <a:prstGeom prst="plaque">
                <a:avLst/>
              </a:prstGeom>
              <a:solidFill>
                <a:srgbClr val="C00000"/>
              </a:soli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50" b="1" dirty="0">
                  <a:solidFill>
                    <a:prstClr val="white"/>
                  </a:solidFill>
                  <a:cs typeface="+mn-ea"/>
                  <a:sym typeface="+mn-lt"/>
                </a:endParaRPr>
              </a:p>
            </p:txBody>
          </p:sp>
          <p:sp>
            <p:nvSpPr>
              <p:cNvPr id="19"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99" b="1" dirty="0">
                    <a:solidFill>
                      <a:prstClr val="white"/>
                    </a:solidFill>
                    <a:effectLst>
                      <a:outerShdw blurRad="38100" dist="38100" dir="2700000" algn="tl">
                        <a:srgbClr val="000000">
                          <a:alpha val="43137"/>
                        </a:srgbClr>
                      </a:outerShdw>
                    </a:effectLst>
                    <a:cs typeface="+mn-ea"/>
                    <a:sym typeface="+mn-lt"/>
                  </a:rPr>
                  <a:t></a:t>
                </a:r>
              </a:p>
            </p:txBody>
          </p:sp>
        </p:grpSp>
        <p:sp>
          <p:nvSpPr>
            <p:cNvPr id="10" name="文本框 20"/>
            <p:cNvSpPr txBox="1">
              <a:spLocks noChangeArrowheads="1"/>
            </p:cNvSpPr>
            <p:nvPr/>
          </p:nvSpPr>
          <p:spPr bwMode="auto">
            <a:xfrm>
              <a:off x="2206820" y="2845385"/>
              <a:ext cx="20619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pPr algn="ctr" defTabSz="914400"/>
              <a:r>
                <a:rPr lang="en-US" altLang="zh-CN" sz="6000" b="1" dirty="0">
                  <a:solidFill>
                    <a:prstClr val="white"/>
                  </a:solidFill>
                  <a:latin typeface="微软雅黑"/>
                  <a:ea typeface="微软雅黑"/>
                  <a:cs typeface="+mn-ea"/>
                  <a:sym typeface="+mn-lt"/>
                </a:rPr>
                <a:t>05</a:t>
              </a:r>
              <a:endParaRPr lang="zh-CN" altLang="en-US" sz="6000" b="1" dirty="0">
                <a:solidFill>
                  <a:prstClr val="white"/>
                </a:solidFill>
                <a:latin typeface="微软雅黑"/>
                <a:ea typeface="微软雅黑"/>
                <a:cs typeface="+mn-ea"/>
                <a:sym typeface="+mn-lt"/>
              </a:endParaRPr>
            </a:p>
          </p:txBody>
        </p:sp>
        <p:sp>
          <p:nvSpPr>
            <p:cNvPr id="34" name="矩形 33"/>
            <p:cNvSpPr/>
            <p:nvPr/>
          </p:nvSpPr>
          <p:spPr>
            <a:xfrm>
              <a:off x="4513410" y="3024861"/>
              <a:ext cx="5721595" cy="623223"/>
            </a:xfrm>
            <a:prstGeom prst="rect">
              <a:avLst/>
            </a:prstGeom>
          </p:spPr>
          <p:txBody>
            <a:bodyPr wrap="square" lIns="68555" tIns="34278" rIns="68555" bIns="34278">
              <a:spAutoFit/>
            </a:bodyPr>
            <a:lstStyle/>
            <a:p>
              <a:pPr defTabSz="914400">
                <a:spcBef>
                  <a:spcPct val="0"/>
                </a:spcBef>
                <a:buFont typeface="Arial" panose="020B0604020202020204" pitchFamily="34" charset="0"/>
                <a:buNone/>
              </a:pPr>
              <a:r>
                <a:rPr lang="zh-CN" altLang="en-US" sz="3600" b="1" dirty="0">
                  <a:solidFill>
                    <a:srgbClr val="00153E"/>
                  </a:solidFill>
                  <a:cs typeface="+mn-ea"/>
                  <a:sym typeface="+mn-lt"/>
                </a:rPr>
                <a:t>事故发生的主要原因</a:t>
              </a:r>
            </a:p>
          </p:txBody>
        </p:sp>
      </p:grpSp>
      <p:pic>
        <p:nvPicPr>
          <p:cNvPr id="11" name="图片 10">
            <a:extLst>
              <a:ext uri="{FF2B5EF4-FFF2-40B4-BE49-F238E27FC236}">
                <a16:creationId xmlns:a16="http://schemas.microsoft.com/office/drawing/2014/main" xmlns="" id="{C06195B1-B972-42BA-B964-6FFA232E433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471" y="4438139"/>
            <a:ext cx="12190413" cy="2421449"/>
          </a:xfrm>
          <a:prstGeom prst="rect">
            <a:avLst/>
          </a:prstGeom>
        </p:spPr>
      </p:pic>
    </p:spTree>
    <p:custDataLst>
      <p:tags r:id="rId1"/>
    </p:custDataLst>
    <p:extLst>
      <p:ext uri="{BB962C8B-B14F-4D97-AF65-F5344CB8AC3E}">
        <p14:creationId xmlns:p14="http://schemas.microsoft.com/office/powerpoint/2010/main" val="301438699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事故发生的主要原因</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75" name="文本框 44"/>
          <p:cNvSpPr txBox="1"/>
          <p:nvPr/>
        </p:nvSpPr>
        <p:spPr>
          <a:xfrm>
            <a:off x="336817" y="2815819"/>
            <a:ext cx="1796657" cy="369418"/>
          </a:xfrm>
          <a:prstGeom prst="rect">
            <a:avLst/>
          </a:prstGeom>
          <a:noFill/>
        </p:spPr>
        <p:txBody>
          <a:bodyPr wrap="square" rtlCol="0">
            <a:spAutoFit/>
          </a:bodyPr>
          <a:lstStyle/>
          <a:p>
            <a:pPr defTabSz="914400"/>
            <a:r>
              <a:rPr lang="zh-CN" altLang="en-US" sz="1800" dirty="0">
                <a:solidFill>
                  <a:prstClr val="black">
                    <a:lumMod val="75000"/>
                    <a:lumOff val="25000"/>
                  </a:prstClr>
                </a:solidFill>
                <a:cs typeface="+mn-ea"/>
                <a:sym typeface="+mn-lt"/>
              </a:rPr>
              <a:t>人的不安全行为</a:t>
            </a:r>
          </a:p>
        </p:txBody>
      </p:sp>
      <p:sp>
        <p:nvSpPr>
          <p:cNvPr id="78" name="文本框 44"/>
          <p:cNvSpPr txBox="1"/>
          <p:nvPr/>
        </p:nvSpPr>
        <p:spPr>
          <a:xfrm>
            <a:off x="1235144" y="5181280"/>
            <a:ext cx="1107698" cy="369418"/>
          </a:xfrm>
          <a:prstGeom prst="rect">
            <a:avLst/>
          </a:prstGeom>
          <a:noFill/>
        </p:spPr>
        <p:txBody>
          <a:bodyPr wrap="square" rtlCol="0">
            <a:spAutoFit/>
          </a:bodyPr>
          <a:lstStyle/>
          <a:p>
            <a:pPr defTabSz="914400"/>
            <a:r>
              <a:rPr lang="zh-CN" altLang="en-US" sz="1800" dirty="0">
                <a:solidFill>
                  <a:prstClr val="black">
                    <a:lumMod val="75000"/>
                    <a:lumOff val="25000"/>
                  </a:prstClr>
                </a:solidFill>
                <a:cs typeface="+mn-ea"/>
                <a:sym typeface="+mn-lt"/>
              </a:rPr>
              <a:t>环境不良</a:t>
            </a:r>
          </a:p>
        </p:txBody>
      </p:sp>
      <p:sp>
        <p:nvSpPr>
          <p:cNvPr id="80" name="文本框 44"/>
          <p:cNvSpPr txBox="1"/>
          <p:nvPr/>
        </p:nvSpPr>
        <p:spPr>
          <a:xfrm>
            <a:off x="7145868" y="5135147"/>
            <a:ext cx="1107698" cy="369418"/>
          </a:xfrm>
          <a:prstGeom prst="rect">
            <a:avLst/>
          </a:prstGeom>
          <a:noFill/>
        </p:spPr>
        <p:txBody>
          <a:bodyPr wrap="square" rtlCol="0">
            <a:spAutoFit/>
          </a:bodyPr>
          <a:lstStyle/>
          <a:p>
            <a:pPr defTabSz="914400"/>
            <a:r>
              <a:rPr lang="zh-CN" altLang="en-US" sz="1800" dirty="0">
                <a:solidFill>
                  <a:prstClr val="black">
                    <a:lumMod val="75000"/>
                    <a:lumOff val="25000"/>
                  </a:prstClr>
                </a:solidFill>
                <a:cs typeface="+mn-ea"/>
                <a:sym typeface="+mn-lt"/>
              </a:rPr>
              <a:t>管理欠缺</a:t>
            </a:r>
          </a:p>
        </p:txBody>
      </p:sp>
      <p:sp>
        <p:nvSpPr>
          <p:cNvPr id="82" name="文本框 44"/>
          <p:cNvSpPr txBox="1"/>
          <p:nvPr/>
        </p:nvSpPr>
        <p:spPr>
          <a:xfrm>
            <a:off x="6619022" y="2946103"/>
            <a:ext cx="2161386" cy="369418"/>
          </a:xfrm>
          <a:prstGeom prst="rect">
            <a:avLst/>
          </a:prstGeom>
          <a:noFill/>
        </p:spPr>
        <p:txBody>
          <a:bodyPr wrap="square" rtlCol="0">
            <a:spAutoFit/>
          </a:bodyPr>
          <a:lstStyle/>
          <a:p>
            <a:pPr defTabSz="914400"/>
            <a:r>
              <a:rPr lang="zh-CN" altLang="en-US" sz="1800" dirty="0">
                <a:solidFill>
                  <a:prstClr val="black">
                    <a:lumMod val="75000"/>
                    <a:lumOff val="25000"/>
                  </a:prstClr>
                </a:solidFill>
                <a:cs typeface="+mn-ea"/>
                <a:sym typeface="+mn-lt"/>
              </a:rPr>
              <a:t>物的不安全状态</a:t>
            </a:r>
          </a:p>
        </p:txBody>
      </p:sp>
      <p:sp>
        <p:nvSpPr>
          <p:cNvPr id="86" name="TextBox 15"/>
          <p:cNvSpPr txBox="1"/>
          <p:nvPr/>
        </p:nvSpPr>
        <p:spPr>
          <a:xfrm>
            <a:off x="3371033" y="1269056"/>
            <a:ext cx="2835727" cy="523341"/>
          </a:xfrm>
          <a:prstGeom prst="rect">
            <a:avLst/>
          </a:prstGeom>
          <a:noFill/>
        </p:spPr>
        <p:txBody>
          <a:bodyPr wrap="square" rtlCol="0">
            <a:spAutoFit/>
          </a:bodyPr>
          <a:lstStyle/>
          <a:p>
            <a:pPr defTabSz="914400"/>
            <a:r>
              <a:rPr lang="zh-CN" altLang="en-US" sz="2800" b="1" dirty="0">
                <a:solidFill>
                  <a:srgbClr val="C00000"/>
                </a:solidFill>
                <a:cs typeface="+mn-ea"/>
                <a:sym typeface="+mn-lt"/>
              </a:rPr>
              <a:t>事故发生的原因</a:t>
            </a:r>
          </a:p>
        </p:txBody>
      </p:sp>
      <p:grpSp>
        <p:nvGrpSpPr>
          <p:cNvPr id="29" name="组合 28">
            <a:extLst>
              <a:ext uri="{FF2B5EF4-FFF2-40B4-BE49-F238E27FC236}">
                <a16:creationId xmlns:a16="http://schemas.microsoft.com/office/drawing/2014/main" xmlns="" id="{D5B5B1A2-127E-4E16-B9C2-BBE1203E09AF}"/>
              </a:ext>
            </a:extLst>
          </p:cNvPr>
          <p:cNvGrpSpPr/>
          <p:nvPr/>
        </p:nvGrpSpPr>
        <p:grpSpPr>
          <a:xfrm>
            <a:off x="2611367" y="2227958"/>
            <a:ext cx="3741459" cy="3751022"/>
            <a:chOff x="3894584" y="2064318"/>
            <a:chExt cx="4403154" cy="4411662"/>
          </a:xfrm>
        </p:grpSpPr>
        <p:sp>
          <p:nvSpPr>
            <p:cNvPr id="30" name="Freeform 9">
              <a:extLst>
                <a:ext uri="{FF2B5EF4-FFF2-40B4-BE49-F238E27FC236}">
                  <a16:creationId xmlns:a16="http://schemas.microsoft.com/office/drawing/2014/main" xmlns="" id="{006043D4-19AF-46FE-BB58-7FF4EDA61C79}"/>
                </a:ext>
              </a:extLst>
            </p:cNvPr>
            <p:cNvSpPr/>
            <p:nvPr/>
          </p:nvSpPr>
          <p:spPr bwMode="auto">
            <a:xfrm>
              <a:off x="3894584" y="2070668"/>
              <a:ext cx="2622209" cy="2212975"/>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C00000"/>
            </a:solidFill>
            <a:ln w="19050">
              <a:noFill/>
              <a:round/>
            </a:ln>
          </p:spPr>
          <p:txBody>
            <a:bodyPr lIns="121890" tIns="60945" rIns="121890" bIns="60945"/>
            <a:lstStyle/>
            <a:p>
              <a:pPr defTabSz="914400">
                <a:defRPr/>
              </a:pPr>
              <a:endParaRPr lang="en-US" sz="2400">
                <a:solidFill>
                  <a:prstClr val="black">
                    <a:lumMod val="50000"/>
                    <a:lumOff val="50000"/>
                  </a:prstClr>
                </a:solidFill>
                <a:cs typeface="+mn-ea"/>
                <a:sym typeface="+mn-lt"/>
              </a:endParaRPr>
            </a:p>
          </p:txBody>
        </p:sp>
        <p:sp>
          <p:nvSpPr>
            <p:cNvPr id="31" name="Freeform 10">
              <a:extLst>
                <a:ext uri="{FF2B5EF4-FFF2-40B4-BE49-F238E27FC236}">
                  <a16:creationId xmlns:a16="http://schemas.microsoft.com/office/drawing/2014/main" xmlns="" id="{C2408920-772C-48E7-A72B-7866A759970C}"/>
                </a:ext>
              </a:extLst>
            </p:cNvPr>
            <p:cNvSpPr/>
            <p:nvPr/>
          </p:nvSpPr>
          <p:spPr bwMode="auto">
            <a:xfrm>
              <a:off x="6086635" y="2064318"/>
              <a:ext cx="2203164" cy="2633663"/>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C00000"/>
            </a:solidFill>
            <a:ln w="19050">
              <a:noFill/>
              <a:round/>
            </a:ln>
          </p:spPr>
          <p:txBody>
            <a:bodyPr lIns="121890" tIns="60945" rIns="121890" bIns="60945"/>
            <a:lstStyle/>
            <a:p>
              <a:pPr defTabSz="914400">
                <a:defRPr/>
              </a:pPr>
              <a:endParaRPr lang="en-US" sz="2400">
                <a:solidFill>
                  <a:prstClr val="black">
                    <a:lumMod val="50000"/>
                    <a:lumOff val="50000"/>
                  </a:prstClr>
                </a:solidFill>
                <a:cs typeface="+mn-ea"/>
                <a:sym typeface="+mn-lt"/>
              </a:endParaRPr>
            </a:p>
          </p:txBody>
        </p:sp>
        <p:sp>
          <p:nvSpPr>
            <p:cNvPr id="32" name="Freeform 11">
              <a:extLst>
                <a:ext uri="{FF2B5EF4-FFF2-40B4-BE49-F238E27FC236}">
                  <a16:creationId xmlns:a16="http://schemas.microsoft.com/office/drawing/2014/main" xmlns="" id="{EEFB9C98-55CD-42EF-B3E0-F2C22BAB3008}"/>
                </a:ext>
              </a:extLst>
            </p:cNvPr>
            <p:cNvSpPr/>
            <p:nvPr/>
          </p:nvSpPr>
          <p:spPr bwMode="auto">
            <a:xfrm>
              <a:off x="5650132" y="4283642"/>
              <a:ext cx="2647606" cy="2192338"/>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C00000"/>
            </a:solidFill>
            <a:ln w="19050">
              <a:noFill/>
              <a:round/>
            </a:ln>
          </p:spPr>
          <p:txBody>
            <a:bodyPr lIns="121890" tIns="60945" rIns="121890" bIns="60945"/>
            <a:lstStyle/>
            <a:p>
              <a:pPr defTabSz="914400">
                <a:defRPr/>
              </a:pPr>
              <a:endParaRPr lang="en-US" sz="2400" dirty="0">
                <a:solidFill>
                  <a:prstClr val="black">
                    <a:lumMod val="50000"/>
                    <a:lumOff val="50000"/>
                  </a:prstClr>
                </a:solidFill>
                <a:cs typeface="+mn-ea"/>
                <a:sym typeface="+mn-lt"/>
              </a:endParaRPr>
            </a:p>
          </p:txBody>
        </p:sp>
        <p:sp>
          <p:nvSpPr>
            <p:cNvPr id="33" name="Freeform 12">
              <a:extLst>
                <a:ext uri="{FF2B5EF4-FFF2-40B4-BE49-F238E27FC236}">
                  <a16:creationId xmlns:a16="http://schemas.microsoft.com/office/drawing/2014/main" xmlns="" id="{F9BD1CBB-437A-4153-84C1-A97AC6122CAE}"/>
                </a:ext>
              </a:extLst>
            </p:cNvPr>
            <p:cNvSpPr/>
            <p:nvPr/>
          </p:nvSpPr>
          <p:spPr bwMode="auto">
            <a:xfrm>
              <a:off x="3894585" y="3835968"/>
              <a:ext cx="2192052" cy="2633663"/>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C00000"/>
            </a:solidFill>
            <a:ln w="19050">
              <a:noFill/>
              <a:round/>
            </a:ln>
          </p:spPr>
          <p:txBody>
            <a:bodyPr lIns="121890" tIns="60945" rIns="121890" bIns="60945"/>
            <a:lstStyle/>
            <a:p>
              <a:pPr defTabSz="914400">
                <a:defRPr/>
              </a:pPr>
              <a:endParaRPr lang="en-US" sz="2400">
                <a:solidFill>
                  <a:prstClr val="black">
                    <a:lumMod val="50000"/>
                    <a:lumOff val="50000"/>
                  </a:prstClr>
                </a:solidFill>
                <a:cs typeface="+mn-ea"/>
                <a:sym typeface="+mn-lt"/>
              </a:endParaRPr>
            </a:p>
          </p:txBody>
        </p:sp>
        <p:sp>
          <p:nvSpPr>
            <p:cNvPr id="34" name="Freeform 119">
              <a:extLst>
                <a:ext uri="{FF2B5EF4-FFF2-40B4-BE49-F238E27FC236}">
                  <a16:creationId xmlns:a16="http://schemas.microsoft.com/office/drawing/2014/main" xmlns="" id="{E5E0FF3F-C8AD-4D1D-A208-41B8BE46CC52}"/>
                </a:ext>
              </a:extLst>
            </p:cNvPr>
            <p:cNvSpPr>
              <a:spLocks noChangeArrowheads="1"/>
            </p:cNvSpPr>
            <p:nvPr/>
          </p:nvSpPr>
          <p:spPr bwMode="auto">
            <a:xfrm>
              <a:off x="5823146" y="3986781"/>
              <a:ext cx="619045" cy="554037"/>
            </a:xfrm>
            <a:custGeom>
              <a:avLst/>
              <a:gdLst>
                <a:gd name="T0" fmla="*/ 551609 w 497"/>
                <a:gd name="T1" fmla="*/ 87205 h 444"/>
                <a:gd name="T2" fmla="*/ 551609 w 497"/>
                <a:gd name="T3" fmla="*/ 87205 h 444"/>
                <a:gd name="T4" fmla="*/ 530441 w 497"/>
                <a:gd name="T5" fmla="*/ 87205 h 444"/>
                <a:gd name="T6" fmla="*/ 530441 w 497"/>
                <a:gd name="T7" fmla="*/ 551883 h 444"/>
                <a:gd name="T8" fmla="*/ 551609 w 497"/>
                <a:gd name="T9" fmla="*/ 551883 h 444"/>
                <a:gd name="T10" fmla="*/ 617603 w 497"/>
                <a:gd name="T11" fmla="*/ 495823 h 444"/>
                <a:gd name="T12" fmla="*/ 617603 w 497"/>
                <a:gd name="T13" fmla="*/ 154477 h 444"/>
                <a:gd name="T14" fmla="*/ 551609 w 497"/>
                <a:gd name="T15" fmla="*/ 87205 h 444"/>
                <a:gd name="T16" fmla="*/ 0 w 497"/>
                <a:gd name="T17" fmla="*/ 154477 h 444"/>
                <a:gd name="T18" fmla="*/ 0 w 497"/>
                <a:gd name="T19" fmla="*/ 154477 h 444"/>
                <a:gd name="T20" fmla="*/ 0 w 497"/>
                <a:gd name="T21" fmla="*/ 495823 h 444"/>
                <a:gd name="T22" fmla="*/ 65994 w 497"/>
                <a:gd name="T23" fmla="*/ 551883 h 444"/>
                <a:gd name="T24" fmla="*/ 88407 w 497"/>
                <a:gd name="T25" fmla="*/ 551883 h 444"/>
                <a:gd name="T26" fmla="*/ 88407 w 497"/>
                <a:gd name="T27" fmla="*/ 87205 h 444"/>
                <a:gd name="T28" fmla="*/ 65994 w 497"/>
                <a:gd name="T29" fmla="*/ 87205 h 444"/>
                <a:gd name="T30" fmla="*/ 0 w 497"/>
                <a:gd name="T31" fmla="*/ 154477 h 444"/>
                <a:gd name="T32" fmla="*/ 419621 w 497"/>
                <a:gd name="T33" fmla="*/ 32390 h 444"/>
                <a:gd name="T34" fmla="*/ 419621 w 497"/>
                <a:gd name="T35" fmla="*/ 32390 h 444"/>
                <a:gd name="T36" fmla="*/ 308801 w 497"/>
                <a:gd name="T37" fmla="*/ 0 h 444"/>
                <a:gd name="T38" fmla="*/ 199227 w 497"/>
                <a:gd name="T39" fmla="*/ 32390 h 444"/>
                <a:gd name="T40" fmla="*/ 199227 w 497"/>
                <a:gd name="T41" fmla="*/ 87205 h 444"/>
                <a:gd name="T42" fmla="*/ 133233 w 497"/>
                <a:gd name="T43" fmla="*/ 87205 h 444"/>
                <a:gd name="T44" fmla="*/ 133233 w 497"/>
                <a:gd name="T45" fmla="*/ 551883 h 444"/>
                <a:gd name="T46" fmla="*/ 485615 w 497"/>
                <a:gd name="T47" fmla="*/ 551883 h 444"/>
                <a:gd name="T48" fmla="*/ 485615 w 497"/>
                <a:gd name="T49" fmla="*/ 87205 h 444"/>
                <a:gd name="T50" fmla="*/ 419621 w 497"/>
                <a:gd name="T51" fmla="*/ 87205 h 444"/>
                <a:gd name="T52" fmla="*/ 419621 w 497"/>
                <a:gd name="T53" fmla="*/ 32390 h 444"/>
                <a:gd name="T54" fmla="*/ 374795 w 497"/>
                <a:gd name="T55" fmla="*/ 87205 h 444"/>
                <a:gd name="T56" fmla="*/ 374795 w 497"/>
                <a:gd name="T57" fmla="*/ 87205 h 444"/>
                <a:gd name="T58" fmla="*/ 242808 w 497"/>
                <a:gd name="T59" fmla="*/ 87205 h 444"/>
                <a:gd name="T60" fmla="*/ 242808 w 497"/>
                <a:gd name="T61" fmla="*/ 54815 h 444"/>
                <a:gd name="T62" fmla="*/ 308801 w 497"/>
                <a:gd name="T63" fmla="*/ 32390 h 444"/>
                <a:gd name="T64" fmla="*/ 374795 w 497"/>
                <a:gd name="T65" fmla="*/ 54815 h 444"/>
                <a:gd name="T66" fmla="*/ 374795 w 497"/>
                <a:gd name="T67" fmla="*/ 87205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rgbClr val="C0000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7" tIns="45709" rIns="91417" bIns="45709" anchor="ctr"/>
            <a:lstStyle/>
            <a:p>
              <a:pPr defTabSz="914400"/>
              <a:endParaRPr lang="zh-CN" altLang="en-US" sz="1800">
                <a:solidFill>
                  <a:prstClr val="black">
                    <a:lumMod val="50000"/>
                    <a:lumOff val="50000"/>
                  </a:prstClr>
                </a:solidFill>
                <a:cs typeface="+mn-ea"/>
                <a:sym typeface="+mn-lt"/>
              </a:endParaRPr>
            </a:p>
          </p:txBody>
        </p:sp>
        <p:sp>
          <p:nvSpPr>
            <p:cNvPr id="35" name="Freeform 28">
              <a:extLst>
                <a:ext uri="{FF2B5EF4-FFF2-40B4-BE49-F238E27FC236}">
                  <a16:creationId xmlns:a16="http://schemas.microsoft.com/office/drawing/2014/main" xmlns="" id="{F8CF0B3F-3D27-4EED-BD0C-B3B4241CF332}"/>
                </a:ext>
              </a:extLst>
            </p:cNvPr>
            <p:cNvSpPr>
              <a:spLocks noChangeArrowheads="1"/>
            </p:cNvSpPr>
            <p:nvPr/>
          </p:nvSpPr>
          <p:spPr bwMode="auto">
            <a:xfrm>
              <a:off x="6953299" y="3145405"/>
              <a:ext cx="569839" cy="479425"/>
            </a:xfrm>
            <a:custGeom>
              <a:avLst/>
              <a:gdLst>
                <a:gd name="T0" fmla="*/ 141770 w 498"/>
                <a:gd name="T1" fmla="*/ 92757 h 418"/>
                <a:gd name="T2" fmla="*/ 141770 w 498"/>
                <a:gd name="T3" fmla="*/ 92757 h 418"/>
                <a:gd name="T4" fmla="*/ 41159 w 498"/>
                <a:gd name="T5" fmla="*/ 295448 h 418"/>
                <a:gd name="T6" fmla="*/ 395585 w 498"/>
                <a:gd name="T7" fmla="*/ 132837 h 418"/>
                <a:gd name="T8" fmla="*/ 10290 w 498"/>
                <a:gd name="T9" fmla="*/ 437446 h 418"/>
                <a:gd name="T10" fmla="*/ 50306 w 498"/>
                <a:gd name="T11" fmla="*/ 458058 h 418"/>
                <a:gd name="T12" fmla="*/ 110901 w 498"/>
                <a:gd name="T13" fmla="*/ 356140 h 418"/>
                <a:gd name="T14" fmla="*/ 334990 w 498"/>
                <a:gd name="T15" fmla="*/ 356140 h 418"/>
                <a:gd name="T16" fmla="*/ 536212 w 498"/>
                <a:gd name="T17" fmla="*/ 82451 h 418"/>
                <a:gd name="T18" fmla="*/ 141770 w 498"/>
                <a:gd name="T19" fmla="*/ 92757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FFFFFF"/>
            </a:solidFill>
            <a:ln>
              <a:noFill/>
            </a:ln>
            <a:effectLst/>
          </p:spPr>
          <p:txBody>
            <a:bodyPr wrap="none" lIns="91417" tIns="45709" rIns="91417" bIns="45709" anchor="ctr"/>
            <a:lstStyle/>
            <a:p>
              <a:pPr defTabSz="914400"/>
              <a:endParaRPr lang="zh-CN" altLang="en-US" sz="1800">
                <a:solidFill>
                  <a:prstClr val="black">
                    <a:lumMod val="50000"/>
                    <a:lumOff val="50000"/>
                  </a:prstClr>
                </a:solidFill>
                <a:cs typeface="+mn-ea"/>
                <a:sym typeface="+mn-lt"/>
              </a:endParaRPr>
            </a:p>
          </p:txBody>
        </p:sp>
        <p:sp>
          <p:nvSpPr>
            <p:cNvPr id="36" name="Freeform 100">
              <a:extLst>
                <a:ext uri="{FF2B5EF4-FFF2-40B4-BE49-F238E27FC236}">
                  <a16:creationId xmlns:a16="http://schemas.microsoft.com/office/drawing/2014/main" xmlns="" id="{A3B0B658-D091-408D-A5AB-DFCAE5B53255}"/>
                </a:ext>
              </a:extLst>
            </p:cNvPr>
            <p:cNvSpPr>
              <a:spLocks noChangeArrowheads="1"/>
            </p:cNvSpPr>
            <p:nvPr/>
          </p:nvSpPr>
          <p:spPr bwMode="auto">
            <a:xfrm>
              <a:off x="4926325" y="3058092"/>
              <a:ext cx="560314" cy="361950"/>
            </a:xfrm>
            <a:custGeom>
              <a:avLst/>
              <a:gdLst>
                <a:gd name="T0" fmla="*/ 428574 w 498"/>
                <a:gd name="T1" fmla="*/ 100651 h 320"/>
                <a:gd name="T2" fmla="*/ 428574 w 498"/>
                <a:gd name="T3" fmla="*/ 100651 h 320"/>
                <a:gd name="T4" fmla="*/ 399327 w 498"/>
                <a:gd name="T5" fmla="*/ 100651 h 320"/>
                <a:gd name="T6" fmla="*/ 259844 w 498"/>
                <a:gd name="T7" fmla="*/ 0 h 320"/>
                <a:gd name="T8" fmla="*/ 110237 w 498"/>
                <a:gd name="T9" fmla="*/ 151541 h 320"/>
                <a:gd name="T10" fmla="*/ 110237 w 498"/>
                <a:gd name="T11" fmla="*/ 169636 h 320"/>
                <a:gd name="T12" fmla="*/ 100113 w 498"/>
                <a:gd name="T13" fmla="*/ 169636 h 320"/>
                <a:gd name="T14" fmla="*/ 0 w 498"/>
                <a:gd name="T15" fmla="*/ 271418 h 320"/>
                <a:gd name="T16" fmla="*/ 100113 w 498"/>
                <a:gd name="T17" fmla="*/ 360759 h 320"/>
                <a:gd name="T18" fmla="*/ 428574 w 498"/>
                <a:gd name="T19" fmla="*/ 360759 h 320"/>
                <a:gd name="T20" fmla="*/ 559058 w 498"/>
                <a:gd name="T21" fmla="*/ 230705 h 320"/>
                <a:gd name="T22" fmla="*/ 428574 w 498"/>
                <a:gd name="T23" fmla="*/ 100651 h 320"/>
                <a:gd name="T24" fmla="*/ 319462 w 498"/>
                <a:gd name="T25" fmla="*/ 220527 h 320"/>
                <a:gd name="T26" fmla="*/ 319462 w 498"/>
                <a:gd name="T27" fmla="*/ 220527 h 320"/>
                <a:gd name="T28" fmla="*/ 239596 w 498"/>
                <a:gd name="T29" fmla="*/ 310999 h 320"/>
                <a:gd name="T30" fmla="*/ 219349 w 498"/>
                <a:gd name="T31" fmla="*/ 310999 h 320"/>
                <a:gd name="T32" fmla="*/ 219349 w 498"/>
                <a:gd name="T33" fmla="*/ 300821 h 320"/>
                <a:gd name="T34" fmla="*/ 219349 w 498"/>
                <a:gd name="T35" fmla="*/ 290643 h 320"/>
                <a:gd name="T36" fmla="*/ 249720 w 498"/>
                <a:gd name="T37" fmla="*/ 230705 h 320"/>
                <a:gd name="T38" fmla="*/ 229473 w 498"/>
                <a:gd name="T39" fmla="*/ 220527 h 320"/>
                <a:gd name="T40" fmla="*/ 229473 w 498"/>
                <a:gd name="T41" fmla="*/ 220527 h 320"/>
                <a:gd name="T42" fmla="*/ 209225 w 498"/>
                <a:gd name="T43" fmla="*/ 201301 h 320"/>
                <a:gd name="T44" fmla="*/ 219349 w 498"/>
                <a:gd name="T45" fmla="*/ 180945 h 320"/>
                <a:gd name="T46" fmla="*/ 290215 w 498"/>
                <a:gd name="T47" fmla="*/ 100651 h 320"/>
                <a:gd name="T48" fmla="*/ 309338 w 498"/>
                <a:gd name="T49" fmla="*/ 90473 h 320"/>
                <a:gd name="T50" fmla="*/ 319462 w 498"/>
                <a:gd name="T51" fmla="*/ 100651 h 320"/>
                <a:gd name="T52" fmla="*/ 309338 w 498"/>
                <a:gd name="T53" fmla="*/ 119876 h 320"/>
                <a:gd name="T54" fmla="*/ 280092 w 498"/>
                <a:gd name="T55" fmla="*/ 180945 h 320"/>
                <a:gd name="T56" fmla="*/ 309338 w 498"/>
                <a:gd name="T57" fmla="*/ 191123 h 320"/>
                <a:gd name="T58" fmla="*/ 309338 w 498"/>
                <a:gd name="T59" fmla="*/ 191123 h 320"/>
                <a:gd name="T60" fmla="*/ 329586 w 498"/>
                <a:gd name="T61" fmla="*/ 211479 h 320"/>
                <a:gd name="T62" fmla="*/ 319462 w 498"/>
                <a:gd name="T63" fmla="*/ 220527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cubicBezTo>
                    <a:pt x="284" y="169"/>
                    <a:pt x="293" y="178"/>
                    <a:pt x="293" y="187"/>
                  </a:cubicBezTo>
                  <a:lnTo>
                    <a:pt x="284" y="195"/>
                  </a:lnTo>
                  <a:close/>
                </a:path>
              </a:pathLst>
            </a:custGeom>
            <a:solidFill>
              <a:srgbClr val="FFFFFF"/>
            </a:solidFill>
            <a:ln>
              <a:noFill/>
            </a:ln>
            <a:effectLst/>
          </p:spPr>
          <p:txBody>
            <a:bodyPr wrap="none" lIns="91417" tIns="45709" rIns="91417" bIns="45709" anchor="ctr"/>
            <a:lstStyle/>
            <a:p>
              <a:pPr defTabSz="914400"/>
              <a:endParaRPr lang="zh-CN" altLang="en-US" sz="1800">
                <a:solidFill>
                  <a:prstClr val="black">
                    <a:lumMod val="50000"/>
                    <a:lumOff val="50000"/>
                  </a:prstClr>
                </a:solidFill>
                <a:cs typeface="+mn-ea"/>
                <a:sym typeface="+mn-lt"/>
              </a:endParaRPr>
            </a:p>
          </p:txBody>
        </p:sp>
        <p:sp>
          <p:nvSpPr>
            <p:cNvPr id="37" name="Freeform 116">
              <a:extLst>
                <a:ext uri="{FF2B5EF4-FFF2-40B4-BE49-F238E27FC236}">
                  <a16:creationId xmlns:a16="http://schemas.microsoft.com/office/drawing/2014/main" xmlns="" id="{3B14BF34-833B-4529-AAA4-CA3FE6BD5F5D}"/>
                </a:ext>
              </a:extLst>
            </p:cNvPr>
            <p:cNvSpPr>
              <a:spLocks noChangeArrowheads="1"/>
            </p:cNvSpPr>
            <p:nvPr/>
          </p:nvSpPr>
          <p:spPr bwMode="auto">
            <a:xfrm>
              <a:off x="6834251" y="5039293"/>
              <a:ext cx="436506" cy="452438"/>
            </a:xfrm>
            <a:custGeom>
              <a:avLst/>
              <a:gdLst>
                <a:gd name="T0" fmla="*/ 392134 w 445"/>
                <a:gd name="T1" fmla="*/ 156083 h 462"/>
                <a:gd name="T2" fmla="*/ 392134 w 445"/>
                <a:gd name="T3" fmla="*/ 156083 h 462"/>
                <a:gd name="T4" fmla="*/ 260769 w 445"/>
                <a:gd name="T5" fmla="*/ 7853 h 462"/>
                <a:gd name="T6" fmla="*/ 35292 w 445"/>
                <a:gd name="T7" fmla="*/ 243450 h 462"/>
                <a:gd name="T8" fmla="*/ 8823 w 445"/>
                <a:gd name="T9" fmla="*/ 313147 h 462"/>
                <a:gd name="T10" fmla="*/ 79407 w 445"/>
                <a:gd name="T11" fmla="*/ 348486 h 462"/>
                <a:gd name="T12" fmla="*/ 96073 w 445"/>
                <a:gd name="T13" fmla="*/ 339651 h 462"/>
                <a:gd name="T14" fmla="*/ 131365 w 445"/>
                <a:gd name="T15" fmla="*/ 365174 h 462"/>
                <a:gd name="T16" fmla="*/ 156854 w 445"/>
                <a:gd name="T17" fmla="*/ 426037 h 462"/>
                <a:gd name="T18" fmla="*/ 183323 w 445"/>
                <a:gd name="T19" fmla="*/ 443706 h 462"/>
                <a:gd name="T20" fmla="*/ 235280 w 445"/>
                <a:gd name="T21" fmla="*/ 426037 h 462"/>
                <a:gd name="T22" fmla="*/ 244103 w 445"/>
                <a:gd name="T23" fmla="*/ 408367 h 462"/>
                <a:gd name="T24" fmla="*/ 226457 w 445"/>
                <a:gd name="T25" fmla="*/ 382844 h 462"/>
                <a:gd name="T26" fmla="*/ 199988 w 445"/>
                <a:gd name="T27" fmla="*/ 330817 h 462"/>
                <a:gd name="T28" fmla="*/ 226457 w 445"/>
                <a:gd name="T29" fmla="*/ 304312 h 462"/>
                <a:gd name="T30" fmla="*/ 408800 w 445"/>
                <a:gd name="T31" fmla="*/ 348486 h 462"/>
                <a:gd name="T32" fmla="*/ 392134 w 445"/>
                <a:gd name="T33" fmla="*/ 156083 h 462"/>
                <a:gd name="T34" fmla="*/ 382331 w 445"/>
                <a:gd name="T35" fmla="*/ 304312 h 462"/>
                <a:gd name="T36" fmla="*/ 382331 w 445"/>
                <a:gd name="T37" fmla="*/ 304312 h 462"/>
                <a:gd name="T38" fmla="*/ 296061 w 445"/>
                <a:gd name="T39" fmla="*/ 200257 h 462"/>
                <a:gd name="T40" fmla="*/ 278415 w 445"/>
                <a:gd name="T41" fmla="*/ 60862 h 462"/>
                <a:gd name="T42" fmla="*/ 356842 w 445"/>
                <a:gd name="T43" fmla="*/ 173752 h 462"/>
                <a:gd name="T44" fmla="*/ 382331 w 445"/>
                <a:gd name="T45" fmla="*/ 304312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FFFFFF"/>
            </a:solidFill>
            <a:ln>
              <a:noFill/>
            </a:ln>
            <a:effectLst/>
          </p:spPr>
          <p:txBody>
            <a:bodyPr wrap="none" lIns="91417" tIns="45709" rIns="91417" bIns="45709" anchor="ctr"/>
            <a:lstStyle/>
            <a:p>
              <a:pPr defTabSz="914400"/>
              <a:endParaRPr lang="zh-CN" altLang="en-US" sz="1800">
                <a:solidFill>
                  <a:prstClr val="black">
                    <a:lumMod val="50000"/>
                    <a:lumOff val="50000"/>
                  </a:prstClr>
                </a:solidFill>
                <a:cs typeface="+mn-ea"/>
                <a:sym typeface="+mn-lt"/>
              </a:endParaRPr>
            </a:p>
          </p:txBody>
        </p:sp>
        <p:sp>
          <p:nvSpPr>
            <p:cNvPr id="38" name="Freeform 154">
              <a:extLst>
                <a:ext uri="{FF2B5EF4-FFF2-40B4-BE49-F238E27FC236}">
                  <a16:creationId xmlns:a16="http://schemas.microsoft.com/office/drawing/2014/main" xmlns="" id="{123B0BA3-7D98-4BA6-B553-7F787D54D354}"/>
                </a:ext>
              </a:extLst>
            </p:cNvPr>
            <p:cNvSpPr>
              <a:spLocks noChangeArrowheads="1"/>
            </p:cNvSpPr>
            <p:nvPr/>
          </p:nvSpPr>
          <p:spPr bwMode="auto">
            <a:xfrm>
              <a:off x="4846961" y="4893243"/>
              <a:ext cx="358728" cy="487363"/>
            </a:xfrm>
            <a:custGeom>
              <a:avLst/>
              <a:gdLst>
                <a:gd name="T0" fmla="*/ 349692 w 355"/>
                <a:gd name="T1" fmla="*/ 132065 h 487"/>
                <a:gd name="T2" fmla="*/ 349692 w 355"/>
                <a:gd name="T3" fmla="*/ 132065 h 487"/>
                <a:gd name="T4" fmla="*/ 117238 w 355"/>
                <a:gd name="T5" fmla="*/ 17008 h 487"/>
                <a:gd name="T6" fmla="*/ 9096 w 355"/>
                <a:gd name="T7" fmla="*/ 53026 h 487"/>
                <a:gd name="T8" fmla="*/ 0 w 355"/>
                <a:gd name="T9" fmla="*/ 79039 h 487"/>
                <a:gd name="T10" fmla="*/ 9096 w 355"/>
                <a:gd name="T11" fmla="*/ 345169 h 487"/>
                <a:gd name="T12" fmla="*/ 18192 w 355"/>
                <a:gd name="T13" fmla="*/ 363178 h 487"/>
                <a:gd name="T14" fmla="*/ 224369 w 355"/>
                <a:gd name="T15" fmla="*/ 486239 h 487"/>
                <a:gd name="T16" fmla="*/ 233465 w 355"/>
                <a:gd name="T17" fmla="*/ 486239 h 487"/>
                <a:gd name="T18" fmla="*/ 242561 w 355"/>
                <a:gd name="T19" fmla="*/ 486239 h 487"/>
                <a:gd name="T20" fmla="*/ 250646 w 355"/>
                <a:gd name="T21" fmla="*/ 478235 h 487"/>
                <a:gd name="T22" fmla="*/ 250646 w 355"/>
                <a:gd name="T23" fmla="*/ 203100 h 487"/>
                <a:gd name="T24" fmla="*/ 242561 w 355"/>
                <a:gd name="T25" fmla="*/ 185091 h 487"/>
                <a:gd name="T26" fmla="*/ 44469 w 355"/>
                <a:gd name="T27" fmla="*/ 70034 h 487"/>
                <a:gd name="T28" fmla="*/ 71758 w 355"/>
                <a:gd name="T29" fmla="*/ 53026 h 487"/>
                <a:gd name="T30" fmla="*/ 108142 w 355"/>
                <a:gd name="T31" fmla="*/ 44022 h 487"/>
                <a:gd name="T32" fmla="*/ 304212 w 355"/>
                <a:gd name="T33" fmla="*/ 150074 h 487"/>
                <a:gd name="T34" fmla="*/ 313308 w 355"/>
                <a:gd name="T35" fmla="*/ 159078 h 487"/>
                <a:gd name="T36" fmla="*/ 313308 w 355"/>
                <a:gd name="T37" fmla="*/ 425209 h 487"/>
                <a:gd name="T38" fmla="*/ 331500 w 355"/>
                <a:gd name="T39" fmla="*/ 442217 h 487"/>
                <a:gd name="T40" fmla="*/ 357777 w 355"/>
                <a:gd name="T41" fmla="*/ 425209 h 487"/>
                <a:gd name="T42" fmla="*/ 357777 w 355"/>
                <a:gd name="T43" fmla="*/ 141069 h 487"/>
                <a:gd name="T44" fmla="*/ 349692 w 355"/>
                <a:gd name="T45" fmla="*/ 132065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rgbClr val="FFFFFF"/>
            </a:solidFill>
            <a:ln>
              <a:noFill/>
            </a:ln>
            <a:effectLst/>
          </p:spPr>
          <p:txBody>
            <a:bodyPr wrap="none" lIns="91417" tIns="45709" rIns="91417" bIns="45709" anchor="ctr"/>
            <a:lstStyle/>
            <a:p>
              <a:pPr defTabSz="914400"/>
              <a:endParaRPr lang="zh-CN" altLang="en-US" sz="1800">
                <a:solidFill>
                  <a:prstClr val="black">
                    <a:lumMod val="50000"/>
                    <a:lumOff val="50000"/>
                  </a:prstClr>
                </a:solidFill>
                <a:cs typeface="+mn-ea"/>
                <a:sym typeface="+mn-lt"/>
              </a:endParaRPr>
            </a:p>
          </p:txBody>
        </p:sp>
      </p:grpSp>
      <p:pic>
        <p:nvPicPr>
          <p:cNvPr id="5" name="图片 4">
            <a:extLst>
              <a:ext uri="{FF2B5EF4-FFF2-40B4-BE49-F238E27FC236}">
                <a16:creationId xmlns:a16="http://schemas.microsoft.com/office/drawing/2014/main" xmlns="" id="{555A0E83-F2C7-44A5-BD12-688FBA6612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50899" y="2009184"/>
            <a:ext cx="5244882" cy="5248146"/>
          </a:xfrm>
          <a:prstGeom prst="rect">
            <a:avLst/>
          </a:prstGeom>
        </p:spPr>
      </p:pic>
    </p:spTree>
    <p:custDataLst>
      <p:tags r:id="rId1"/>
    </p:custDataLst>
    <p:extLst>
      <p:ext uri="{BB962C8B-B14F-4D97-AF65-F5344CB8AC3E}">
        <p14:creationId xmlns:p14="http://schemas.microsoft.com/office/powerpoint/2010/main" val="1104980318"/>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5"/>
                                        </p:tgtEl>
                                        <p:attrNameLst>
                                          <p:attrName>style.visibility</p:attrName>
                                        </p:attrNameLst>
                                      </p:cBhvr>
                                      <p:to>
                                        <p:strVal val="visible"/>
                                      </p:to>
                                    </p:set>
                                    <p:anim calcmode="lin" valueType="num">
                                      <p:cBhvr additive="base">
                                        <p:cTn id="12" dur="500" fill="hold"/>
                                        <p:tgtEl>
                                          <p:spTgt spid="75"/>
                                        </p:tgtEl>
                                        <p:attrNameLst>
                                          <p:attrName>ppt_x</p:attrName>
                                        </p:attrNameLst>
                                      </p:cBhvr>
                                      <p:tavLst>
                                        <p:tav tm="0">
                                          <p:val>
                                            <p:strVal val="0-#ppt_w/2"/>
                                          </p:val>
                                        </p:tav>
                                        <p:tav tm="100000">
                                          <p:val>
                                            <p:strVal val="#ppt_x"/>
                                          </p:val>
                                        </p:tav>
                                      </p:tavLst>
                                    </p:anim>
                                    <p:anim calcmode="lin" valueType="num">
                                      <p:cBhvr additive="base">
                                        <p:cTn id="13" dur="500" fill="hold"/>
                                        <p:tgtEl>
                                          <p:spTgt spid="7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 calcmode="lin" valueType="num">
                                      <p:cBhvr additive="base">
                                        <p:cTn id="17" dur="500" fill="hold"/>
                                        <p:tgtEl>
                                          <p:spTgt spid="78"/>
                                        </p:tgtEl>
                                        <p:attrNameLst>
                                          <p:attrName>ppt_x</p:attrName>
                                        </p:attrNameLst>
                                      </p:cBhvr>
                                      <p:tavLst>
                                        <p:tav tm="0">
                                          <p:val>
                                            <p:strVal val="0-#ppt_w/2"/>
                                          </p:val>
                                        </p:tav>
                                        <p:tav tm="100000">
                                          <p:val>
                                            <p:strVal val="#ppt_x"/>
                                          </p:val>
                                        </p:tav>
                                      </p:tavLst>
                                    </p:anim>
                                    <p:anim calcmode="lin" valueType="num">
                                      <p:cBhvr additive="base">
                                        <p:cTn id="18" dur="500" fill="hold"/>
                                        <p:tgtEl>
                                          <p:spTgt spid="7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cBhvr additive="base">
                                        <p:cTn id="22" dur="500" fill="hold"/>
                                        <p:tgtEl>
                                          <p:spTgt spid="80"/>
                                        </p:tgtEl>
                                        <p:attrNameLst>
                                          <p:attrName>ppt_x</p:attrName>
                                        </p:attrNameLst>
                                      </p:cBhvr>
                                      <p:tavLst>
                                        <p:tav tm="0">
                                          <p:val>
                                            <p:strVal val="0-#ppt_w/2"/>
                                          </p:val>
                                        </p:tav>
                                        <p:tav tm="100000">
                                          <p:val>
                                            <p:strVal val="#ppt_x"/>
                                          </p:val>
                                        </p:tav>
                                      </p:tavLst>
                                    </p:anim>
                                    <p:anim calcmode="lin" valueType="num">
                                      <p:cBhvr additive="base">
                                        <p:cTn id="23" dur="500" fill="hold"/>
                                        <p:tgtEl>
                                          <p:spTgt spid="8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82"/>
                                        </p:tgtEl>
                                        <p:attrNameLst>
                                          <p:attrName>style.visibility</p:attrName>
                                        </p:attrNameLst>
                                      </p:cBhvr>
                                      <p:to>
                                        <p:strVal val="visible"/>
                                      </p:to>
                                    </p:set>
                                    <p:anim calcmode="lin" valueType="num">
                                      <p:cBhvr additive="base">
                                        <p:cTn id="27" dur="500" fill="hold"/>
                                        <p:tgtEl>
                                          <p:spTgt spid="82"/>
                                        </p:tgtEl>
                                        <p:attrNameLst>
                                          <p:attrName>ppt_x</p:attrName>
                                        </p:attrNameLst>
                                      </p:cBhvr>
                                      <p:tavLst>
                                        <p:tav tm="0">
                                          <p:val>
                                            <p:strVal val="0-#ppt_w/2"/>
                                          </p:val>
                                        </p:tav>
                                        <p:tav tm="100000">
                                          <p:val>
                                            <p:strVal val="#ppt_x"/>
                                          </p:val>
                                        </p:tav>
                                      </p:tavLst>
                                    </p:anim>
                                    <p:anim calcmode="lin" valueType="num">
                                      <p:cBhvr additive="base">
                                        <p:cTn id="28"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8" grpId="0"/>
      <p:bldP spid="80" grpId="0"/>
      <p:bldP spid="8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事故发生的主要原因</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2" name="组合 1">
            <a:extLst>
              <a:ext uri="{FF2B5EF4-FFF2-40B4-BE49-F238E27FC236}">
                <a16:creationId xmlns:a16="http://schemas.microsoft.com/office/drawing/2014/main" xmlns="" id="{3508A730-CFE9-4B08-A0CA-BE899D9F96C8}"/>
              </a:ext>
            </a:extLst>
          </p:cNvPr>
          <p:cNvGrpSpPr/>
          <p:nvPr/>
        </p:nvGrpSpPr>
        <p:grpSpPr>
          <a:xfrm>
            <a:off x="3935810" y="1701203"/>
            <a:ext cx="4318793" cy="763953"/>
            <a:chOff x="5338729" y="1529632"/>
            <a:chExt cx="4936560" cy="763776"/>
          </a:xfrm>
        </p:grpSpPr>
        <p:sp>
          <p:nvSpPr>
            <p:cNvPr id="29" name="Freeform 11"/>
            <p:cNvSpPr>
              <a:spLocks/>
            </p:cNvSpPr>
            <p:nvPr/>
          </p:nvSpPr>
          <p:spPr bwMode="auto">
            <a:xfrm>
              <a:off x="5932044" y="1529632"/>
              <a:ext cx="870396" cy="11000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C00000"/>
            </a:solidFill>
            <a:ln>
              <a:noFill/>
            </a:ln>
          </p:spPr>
          <p:txBody>
            <a:bodyPr lIns="68562" tIns="34281" rIns="68562" bIns="34281"/>
            <a:lstStyle/>
            <a:p>
              <a:pPr defTabSz="914400"/>
              <a:endParaRPr lang="zh-CN" altLang="en-US" sz="1800">
                <a:solidFill>
                  <a:prstClr val="black"/>
                </a:solidFill>
                <a:cs typeface="+mn-ea"/>
                <a:sym typeface="+mn-lt"/>
              </a:endParaRPr>
            </a:p>
          </p:txBody>
        </p:sp>
        <p:sp>
          <p:nvSpPr>
            <p:cNvPr id="30" name="Freeform 10"/>
            <p:cNvSpPr>
              <a:spLocks/>
            </p:cNvSpPr>
            <p:nvPr/>
          </p:nvSpPr>
          <p:spPr bwMode="auto">
            <a:xfrm>
              <a:off x="5338729" y="1608594"/>
              <a:ext cx="4936560" cy="68481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9050" cap="flat" cmpd="sng">
              <a:solidFill>
                <a:schemeClr val="tx1">
                  <a:lumMod val="65000"/>
                  <a:lumOff val="35000"/>
                </a:schemeClr>
              </a:solidFill>
              <a:round/>
              <a:headEnd/>
              <a:tailEnd/>
            </a:ln>
          </p:spPr>
          <p:txBody>
            <a:bodyPr lIns="68562" tIns="34281" rIns="68562" bIns="34281"/>
            <a:lstStyle/>
            <a:p>
              <a:pPr defTabSz="914400"/>
              <a:endParaRPr lang="zh-CN" altLang="en-US" sz="1800">
                <a:solidFill>
                  <a:prstClr val="black"/>
                </a:solidFill>
                <a:cs typeface="+mn-ea"/>
                <a:sym typeface="+mn-lt"/>
              </a:endParaRPr>
            </a:p>
          </p:txBody>
        </p:sp>
        <p:sp>
          <p:nvSpPr>
            <p:cNvPr id="31" name="Rectangle 12"/>
            <p:cNvSpPr>
              <a:spLocks noChangeArrowheads="1"/>
            </p:cNvSpPr>
            <p:nvPr/>
          </p:nvSpPr>
          <p:spPr bwMode="auto">
            <a:xfrm>
              <a:off x="6015675" y="1537793"/>
              <a:ext cx="703134" cy="72045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endParaRPr lang="zh-CN" altLang="en-US" sz="1800">
                <a:solidFill>
                  <a:prstClr val="black"/>
                </a:solidFill>
                <a:latin typeface="微软雅黑"/>
                <a:ea typeface="微软雅黑"/>
                <a:cs typeface="+mn-ea"/>
                <a:sym typeface="+mn-lt"/>
              </a:endParaRPr>
            </a:p>
          </p:txBody>
        </p:sp>
        <p:sp>
          <p:nvSpPr>
            <p:cNvPr id="41" name="TextBox 105"/>
            <p:cNvSpPr txBox="1">
              <a:spLocks noChangeArrowheads="1"/>
            </p:cNvSpPr>
            <p:nvPr/>
          </p:nvSpPr>
          <p:spPr bwMode="auto">
            <a:xfrm>
              <a:off x="6901972" y="1695045"/>
              <a:ext cx="2707603" cy="56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r>
                <a:rPr lang="zh-CN" altLang="en-US" sz="1600" dirty="0">
                  <a:solidFill>
                    <a:prstClr val="black">
                      <a:lumMod val="75000"/>
                      <a:lumOff val="25000"/>
                    </a:prstClr>
                  </a:solidFill>
                  <a:latin typeface="微软雅黑"/>
                  <a:ea typeface="微软雅黑"/>
                  <a:cs typeface="+mn-ea"/>
                  <a:sym typeface="+mn-lt"/>
                </a:rPr>
                <a:t>忽视和违反安全规程的行为</a:t>
              </a:r>
            </a:p>
          </p:txBody>
        </p:sp>
        <p:sp>
          <p:nvSpPr>
            <p:cNvPr id="42" name="TextBox 106"/>
            <p:cNvSpPr txBox="1">
              <a:spLocks noChangeArrowheads="1"/>
            </p:cNvSpPr>
            <p:nvPr/>
          </p:nvSpPr>
          <p:spPr bwMode="auto">
            <a:xfrm>
              <a:off x="6170296" y="1642035"/>
              <a:ext cx="48785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r>
                <a:rPr lang="en-US" altLang="zh-CN" sz="3000" b="1" dirty="0">
                  <a:solidFill>
                    <a:srgbClr val="FFFFFF"/>
                  </a:solidFill>
                  <a:latin typeface="微软雅黑"/>
                  <a:ea typeface="微软雅黑"/>
                  <a:cs typeface="+mn-ea"/>
                  <a:sym typeface="+mn-lt"/>
                </a:rPr>
                <a:t>1</a:t>
              </a:r>
              <a:endParaRPr lang="zh-CN" altLang="en-US" sz="3000" b="1" dirty="0">
                <a:solidFill>
                  <a:srgbClr val="FFFFFF"/>
                </a:solidFill>
                <a:latin typeface="微软雅黑"/>
                <a:ea typeface="微软雅黑"/>
                <a:cs typeface="+mn-ea"/>
                <a:sym typeface="+mn-lt"/>
              </a:endParaRPr>
            </a:p>
          </p:txBody>
        </p:sp>
      </p:grpSp>
      <p:grpSp>
        <p:nvGrpSpPr>
          <p:cNvPr id="4" name="组合 3">
            <a:extLst>
              <a:ext uri="{FF2B5EF4-FFF2-40B4-BE49-F238E27FC236}">
                <a16:creationId xmlns:a16="http://schemas.microsoft.com/office/drawing/2014/main" xmlns="" id="{6553133F-1A21-4297-BF22-19E6649DDB77}"/>
              </a:ext>
            </a:extLst>
          </p:cNvPr>
          <p:cNvGrpSpPr/>
          <p:nvPr/>
        </p:nvGrpSpPr>
        <p:grpSpPr>
          <a:xfrm>
            <a:off x="7380717" y="2912545"/>
            <a:ext cx="3883959" cy="763951"/>
            <a:chOff x="5338729" y="2526127"/>
            <a:chExt cx="4439527" cy="763774"/>
          </a:xfrm>
        </p:grpSpPr>
        <p:sp>
          <p:nvSpPr>
            <p:cNvPr id="32" name="Freeform 11"/>
            <p:cNvSpPr>
              <a:spLocks/>
            </p:cNvSpPr>
            <p:nvPr/>
          </p:nvSpPr>
          <p:spPr bwMode="auto">
            <a:xfrm>
              <a:off x="5932044" y="2526127"/>
              <a:ext cx="870396" cy="11000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C00000"/>
            </a:solidFill>
            <a:ln>
              <a:noFill/>
            </a:ln>
          </p:spPr>
          <p:txBody>
            <a:bodyPr lIns="68562" tIns="34281" rIns="68562" bIns="34281"/>
            <a:lstStyle/>
            <a:p>
              <a:pPr defTabSz="914400"/>
              <a:endParaRPr lang="zh-CN" altLang="en-US" sz="1800">
                <a:solidFill>
                  <a:prstClr val="black"/>
                </a:solidFill>
                <a:cs typeface="+mn-ea"/>
                <a:sym typeface="+mn-lt"/>
              </a:endParaRPr>
            </a:p>
          </p:txBody>
        </p:sp>
        <p:sp>
          <p:nvSpPr>
            <p:cNvPr id="33" name="Freeform 10"/>
            <p:cNvSpPr>
              <a:spLocks/>
            </p:cNvSpPr>
            <p:nvPr/>
          </p:nvSpPr>
          <p:spPr bwMode="auto">
            <a:xfrm>
              <a:off x="5338729" y="2605087"/>
              <a:ext cx="3302616" cy="68481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9050" cap="flat" cmpd="sng">
              <a:solidFill>
                <a:schemeClr val="tx1">
                  <a:lumMod val="65000"/>
                  <a:lumOff val="35000"/>
                </a:schemeClr>
              </a:solidFill>
              <a:round/>
              <a:headEnd/>
              <a:tailEnd/>
            </a:ln>
          </p:spPr>
          <p:txBody>
            <a:bodyPr lIns="68562" tIns="34281" rIns="68562" bIns="34281"/>
            <a:lstStyle/>
            <a:p>
              <a:pPr defTabSz="914400"/>
              <a:endParaRPr lang="zh-CN" altLang="en-US" sz="1800">
                <a:solidFill>
                  <a:prstClr val="black"/>
                </a:solidFill>
                <a:cs typeface="+mn-ea"/>
                <a:sym typeface="+mn-lt"/>
              </a:endParaRPr>
            </a:p>
          </p:txBody>
        </p:sp>
        <p:sp>
          <p:nvSpPr>
            <p:cNvPr id="34" name="Rectangle 12"/>
            <p:cNvSpPr>
              <a:spLocks noChangeArrowheads="1"/>
            </p:cNvSpPr>
            <p:nvPr/>
          </p:nvSpPr>
          <p:spPr bwMode="auto">
            <a:xfrm>
              <a:off x="6015675" y="2534287"/>
              <a:ext cx="703134" cy="72045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endParaRPr lang="zh-CN" altLang="en-US" sz="1800">
                <a:solidFill>
                  <a:prstClr val="black"/>
                </a:solidFill>
                <a:latin typeface="微软雅黑"/>
                <a:ea typeface="微软雅黑"/>
                <a:cs typeface="+mn-ea"/>
                <a:sym typeface="+mn-lt"/>
              </a:endParaRPr>
            </a:p>
          </p:txBody>
        </p:sp>
        <p:sp>
          <p:nvSpPr>
            <p:cNvPr id="43" name="TextBox 108"/>
            <p:cNvSpPr txBox="1">
              <a:spLocks noChangeArrowheads="1"/>
            </p:cNvSpPr>
            <p:nvPr/>
          </p:nvSpPr>
          <p:spPr bwMode="auto">
            <a:xfrm>
              <a:off x="7028149" y="2780930"/>
              <a:ext cx="2750107" cy="3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r>
                <a:rPr lang="zh-CN" altLang="en-US" sz="1600" dirty="0">
                  <a:solidFill>
                    <a:prstClr val="black">
                      <a:lumMod val="75000"/>
                      <a:lumOff val="25000"/>
                    </a:prstClr>
                  </a:solidFill>
                  <a:latin typeface="微软雅黑"/>
                  <a:ea typeface="微软雅黑"/>
                  <a:cs typeface="+mn-ea"/>
                  <a:sym typeface="+mn-lt"/>
                </a:rPr>
                <a:t>错误动作</a:t>
              </a:r>
            </a:p>
          </p:txBody>
        </p:sp>
        <p:sp>
          <p:nvSpPr>
            <p:cNvPr id="44" name="TextBox 109"/>
            <p:cNvSpPr txBox="1">
              <a:spLocks noChangeArrowheads="1"/>
            </p:cNvSpPr>
            <p:nvPr/>
          </p:nvSpPr>
          <p:spPr bwMode="auto">
            <a:xfrm>
              <a:off x="6170296" y="2621860"/>
              <a:ext cx="487858" cy="530896"/>
            </a:xfrm>
            <a:prstGeom prst="rect">
              <a:avLst/>
            </a:prstGeom>
            <a:solidFill>
              <a:srgbClr val="C00000"/>
            </a:solidFill>
            <a:ln>
              <a:noFill/>
            </a:ln>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r>
                <a:rPr lang="en-US" altLang="zh-CN" sz="3000" b="1">
                  <a:solidFill>
                    <a:srgbClr val="FFFFFF"/>
                  </a:solidFill>
                  <a:latin typeface="微软雅黑"/>
                  <a:ea typeface="微软雅黑"/>
                  <a:cs typeface="+mn-ea"/>
                  <a:sym typeface="+mn-lt"/>
                </a:rPr>
                <a:t>2</a:t>
              </a:r>
              <a:endParaRPr lang="zh-CN" altLang="en-US" sz="3000" b="1">
                <a:solidFill>
                  <a:srgbClr val="FFFFFF"/>
                </a:solidFill>
                <a:latin typeface="微软雅黑"/>
                <a:ea typeface="微软雅黑"/>
                <a:cs typeface="+mn-ea"/>
                <a:sym typeface="+mn-lt"/>
              </a:endParaRPr>
            </a:p>
          </p:txBody>
        </p:sp>
      </p:grpSp>
      <p:grpSp>
        <p:nvGrpSpPr>
          <p:cNvPr id="5" name="组合 4">
            <a:extLst>
              <a:ext uri="{FF2B5EF4-FFF2-40B4-BE49-F238E27FC236}">
                <a16:creationId xmlns:a16="http://schemas.microsoft.com/office/drawing/2014/main" xmlns="" id="{96156CFF-016B-44C8-97EB-66FE00F64E4A}"/>
              </a:ext>
            </a:extLst>
          </p:cNvPr>
          <p:cNvGrpSpPr/>
          <p:nvPr/>
        </p:nvGrpSpPr>
        <p:grpSpPr>
          <a:xfrm>
            <a:off x="7382830" y="4220720"/>
            <a:ext cx="3846776" cy="762762"/>
            <a:chOff x="5338729" y="3486280"/>
            <a:chExt cx="4397025" cy="762585"/>
          </a:xfrm>
        </p:grpSpPr>
        <p:sp>
          <p:nvSpPr>
            <p:cNvPr id="35" name="Freeform 11"/>
            <p:cNvSpPr>
              <a:spLocks/>
            </p:cNvSpPr>
            <p:nvPr/>
          </p:nvSpPr>
          <p:spPr bwMode="auto">
            <a:xfrm>
              <a:off x="5932044" y="3486280"/>
              <a:ext cx="870396" cy="11000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C00000"/>
            </a:solidFill>
            <a:ln>
              <a:noFill/>
            </a:ln>
          </p:spPr>
          <p:txBody>
            <a:bodyPr lIns="68562" tIns="34281" rIns="68562" bIns="34281"/>
            <a:lstStyle/>
            <a:p>
              <a:pPr defTabSz="914400"/>
              <a:endParaRPr lang="zh-CN" altLang="en-US" sz="1800">
                <a:solidFill>
                  <a:prstClr val="black"/>
                </a:solidFill>
                <a:cs typeface="+mn-ea"/>
                <a:sym typeface="+mn-lt"/>
              </a:endParaRPr>
            </a:p>
          </p:txBody>
        </p:sp>
        <p:sp>
          <p:nvSpPr>
            <p:cNvPr id="36" name="Freeform 10"/>
            <p:cNvSpPr>
              <a:spLocks/>
            </p:cNvSpPr>
            <p:nvPr/>
          </p:nvSpPr>
          <p:spPr bwMode="auto">
            <a:xfrm>
              <a:off x="5338729" y="3564051"/>
              <a:ext cx="3300201" cy="68481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9050" cap="flat" cmpd="sng">
              <a:solidFill>
                <a:schemeClr val="tx1">
                  <a:lumMod val="65000"/>
                  <a:lumOff val="35000"/>
                </a:schemeClr>
              </a:solidFill>
              <a:round/>
              <a:headEnd/>
              <a:tailEnd/>
            </a:ln>
          </p:spPr>
          <p:txBody>
            <a:bodyPr lIns="68562" tIns="34281" rIns="68562" bIns="34281"/>
            <a:lstStyle/>
            <a:p>
              <a:pPr defTabSz="914400"/>
              <a:endParaRPr lang="zh-CN" altLang="en-US" sz="1800">
                <a:solidFill>
                  <a:prstClr val="black"/>
                </a:solidFill>
                <a:cs typeface="+mn-ea"/>
                <a:sym typeface="+mn-lt"/>
              </a:endParaRPr>
            </a:p>
          </p:txBody>
        </p:sp>
        <p:sp>
          <p:nvSpPr>
            <p:cNvPr id="37" name="Rectangle 12"/>
            <p:cNvSpPr>
              <a:spLocks noChangeArrowheads="1"/>
            </p:cNvSpPr>
            <p:nvPr/>
          </p:nvSpPr>
          <p:spPr bwMode="auto">
            <a:xfrm>
              <a:off x="6015675" y="3494441"/>
              <a:ext cx="703134" cy="72045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endParaRPr lang="zh-CN" altLang="en-US" sz="1800">
                <a:solidFill>
                  <a:prstClr val="black"/>
                </a:solidFill>
                <a:latin typeface="微软雅黑"/>
                <a:ea typeface="微软雅黑"/>
                <a:cs typeface="+mn-ea"/>
                <a:sym typeface="+mn-lt"/>
              </a:endParaRPr>
            </a:p>
          </p:txBody>
        </p:sp>
        <p:sp>
          <p:nvSpPr>
            <p:cNvPr id="45" name="TextBox 115"/>
            <p:cNvSpPr txBox="1">
              <a:spLocks noChangeArrowheads="1"/>
            </p:cNvSpPr>
            <p:nvPr/>
          </p:nvSpPr>
          <p:spPr bwMode="auto">
            <a:xfrm>
              <a:off x="7028150" y="3748734"/>
              <a:ext cx="2707604" cy="3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r>
                <a:rPr lang="zh-CN" altLang="en-US" sz="1600" dirty="0">
                  <a:solidFill>
                    <a:prstClr val="black">
                      <a:lumMod val="75000"/>
                      <a:lumOff val="25000"/>
                    </a:prstClr>
                  </a:solidFill>
                  <a:latin typeface="微软雅黑"/>
                  <a:ea typeface="微软雅黑"/>
                  <a:cs typeface="+mn-ea"/>
                  <a:sym typeface="+mn-lt"/>
                </a:rPr>
                <a:t>注意力不集中</a:t>
              </a:r>
            </a:p>
          </p:txBody>
        </p:sp>
        <p:sp>
          <p:nvSpPr>
            <p:cNvPr id="46" name="TextBox 116"/>
            <p:cNvSpPr txBox="1">
              <a:spLocks noChangeArrowheads="1"/>
            </p:cNvSpPr>
            <p:nvPr/>
          </p:nvSpPr>
          <p:spPr bwMode="auto">
            <a:xfrm>
              <a:off x="6170296" y="3580824"/>
              <a:ext cx="48785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r>
                <a:rPr lang="en-US" altLang="zh-CN" sz="3000" b="1">
                  <a:solidFill>
                    <a:srgbClr val="FFFFFF"/>
                  </a:solidFill>
                  <a:latin typeface="微软雅黑"/>
                  <a:ea typeface="微软雅黑"/>
                  <a:cs typeface="+mn-ea"/>
                  <a:sym typeface="+mn-lt"/>
                </a:rPr>
                <a:t>3</a:t>
              </a:r>
              <a:endParaRPr lang="zh-CN" altLang="en-US" sz="3000" b="1">
                <a:solidFill>
                  <a:srgbClr val="FFFFFF"/>
                </a:solidFill>
                <a:latin typeface="微软雅黑"/>
                <a:ea typeface="微软雅黑"/>
                <a:cs typeface="+mn-ea"/>
                <a:sym typeface="+mn-lt"/>
              </a:endParaRPr>
            </a:p>
          </p:txBody>
        </p:sp>
      </p:grpSp>
      <p:grpSp>
        <p:nvGrpSpPr>
          <p:cNvPr id="6" name="组合 5">
            <a:extLst>
              <a:ext uri="{FF2B5EF4-FFF2-40B4-BE49-F238E27FC236}">
                <a16:creationId xmlns:a16="http://schemas.microsoft.com/office/drawing/2014/main" xmlns="" id="{CBA1F660-CB73-42E0-86F7-03D95CB64BC6}"/>
              </a:ext>
            </a:extLst>
          </p:cNvPr>
          <p:cNvGrpSpPr/>
          <p:nvPr/>
        </p:nvGrpSpPr>
        <p:grpSpPr>
          <a:xfrm>
            <a:off x="1740627" y="2972135"/>
            <a:ext cx="3846775" cy="762762"/>
            <a:chOff x="5338730" y="4446729"/>
            <a:chExt cx="4397024" cy="762585"/>
          </a:xfrm>
        </p:grpSpPr>
        <p:sp>
          <p:nvSpPr>
            <p:cNvPr id="38" name="Freeform 11"/>
            <p:cNvSpPr>
              <a:spLocks/>
            </p:cNvSpPr>
            <p:nvPr/>
          </p:nvSpPr>
          <p:spPr bwMode="auto">
            <a:xfrm>
              <a:off x="5932044" y="4446729"/>
              <a:ext cx="870396" cy="11000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C00000"/>
            </a:solidFill>
            <a:ln w="9525">
              <a:noFill/>
              <a:round/>
              <a:headEnd/>
              <a:tailEnd/>
            </a:ln>
          </p:spPr>
          <p:txBody>
            <a:bodyPr lIns="68562" tIns="34281" rIns="68562" bIns="34281"/>
            <a:lstStyle/>
            <a:p>
              <a:pPr defTabSz="914400"/>
              <a:endParaRPr lang="zh-CN" altLang="en-US" sz="1800">
                <a:solidFill>
                  <a:prstClr val="black"/>
                </a:solidFill>
                <a:cs typeface="+mn-ea"/>
                <a:sym typeface="+mn-lt"/>
              </a:endParaRPr>
            </a:p>
          </p:txBody>
        </p:sp>
        <p:sp>
          <p:nvSpPr>
            <p:cNvPr id="39" name="Freeform 10"/>
            <p:cNvSpPr>
              <a:spLocks/>
            </p:cNvSpPr>
            <p:nvPr/>
          </p:nvSpPr>
          <p:spPr bwMode="auto">
            <a:xfrm>
              <a:off x="5338730" y="4524500"/>
              <a:ext cx="3099646" cy="68481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9050" cap="flat" cmpd="sng">
              <a:solidFill>
                <a:schemeClr val="tx1">
                  <a:lumMod val="65000"/>
                  <a:lumOff val="35000"/>
                </a:schemeClr>
              </a:solidFill>
              <a:round/>
              <a:headEnd/>
              <a:tailEnd/>
            </a:ln>
          </p:spPr>
          <p:txBody>
            <a:bodyPr lIns="68562" tIns="34281" rIns="68562" bIns="34281"/>
            <a:lstStyle/>
            <a:p>
              <a:pPr defTabSz="914400"/>
              <a:endParaRPr lang="zh-CN" altLang="en-US" sz="1800">
                <a:solidFill>
                  <a:prstClr val="black"/>
                </a:solidFill>
                <a:cs typeface="+mn-ea"/>
                <a:sym typeface="+mn-lt"/>
              </a:endParaRPr>
            </a:p>
          </p:txBody>
        </p:sp>
        <p:sp>
          <p:nvSpPr>
            <p:cNvPr id="40" name="Rectangle 12"/>
            <p:cNvSpPr>
              <a:spLocks noChangeArrowheads="1"/>
            </p:cNvSpPr>
            <p:nvPr/>
          </p:nvSpPr>
          <p:spPr bwMode="auto">
            <a:xfrm>
              <a:off x="6015675" y="4454890"/>
              <a:ext cx="703134" cy="720450"/>
            </a:xfrm>
            <a:prstGeom prst="rect">
              <a:avLst/>
            </a:pr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endParaRPr lang="zh-CN" altLang="en-US" sz="1800">
                <a:solidFill>
                  <a:prstClr val="black"/>
                </a:solidFill>
                <a:latin typeface="微软雅黑"/>
                <a:ea typeface="微软雅黑"/>
                <a:cs typeface="+mn-ea"/>
                <a:sym typeface="+mn-lt"/>
              </a:endParaRPr>
            </a:p>
          </p:txBody>
        </p:sp>
        <p:sp>
          <p:nvSpPr>
            <p:cNvPr id="47" name="TextBox 117"/>
            <p:cNvSpPr txBox="1">
              <a:spLocks noChangeArrowheads="1"/>
            </p:cNvSpPr>
            <p:nvPr/>
          </p:nvSpPr>
          <p:spPr bwMode="auto">
            <a:xfrm>
              <a:off x="7028150" y="4709183"/>
              <a:ext cx="2707604" cy="3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r>
                <a:rPr lang="zh-CN" altLang="en-US" sz="1600" dirty="0">
                  <a:solidFill>
                    <a:prstClr val="black">
                      <a:lumMod val="75000"/>
                      <a:lumOff val="25000"/>
                    </a:prstClr>
                  </a:solidFill>
                  <a:latin typeface="微软雅黑"/>
                  <a:ea typeface="微软雅黑"/>
                  <a:cs typeface="+mn-ea"/>
                  <a:sym typeface="+mn-lt"/>
                </a:rPr>
                <a:t>疲劳</a:t>
              </a:r>
            </a:p>
          </p:txBody>
        </p:sp>
        <p:sp>
          <p:nvSpPr>
            <p:cNvPr id="48" name="TextBox 118"/>
            <p:cNvSpPr txBox="1">
              <a:spLocks noChangeArrowheads="1"/>
            </p:cNvSpPr>
            <p:nvPr/>
          </p:nvSpPr>
          <p:spPr bwMode="auto">
            <a:xfrm>
              <a:off x="6170296" y="4549607"/>
              <a:ext cx="48785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r>
                <a:rPr lang="en-US" altLang="zh-CN" sz="3000" b="1">
                  <a:solidFill>
                    <a:srgbClr val="FFFFFF"/>
                  </a:solidFill>
                  <a:latin typeface="微软雅黑"/>
                  <a:ea typeface="微软雅黑"/>
                  <a:cs typeface="+mn-ea"/>
                  <a:sym typeface="+mn-lt"/>
                </a:rPr>
                <a:t>4</a:t>
              </a:r>
              <a:endParaRPr lang="zh-CN" altLang="en-US" sz="3000" b="1">
                <a:solidFill>
                  <a:srgbClr val="FFFFFF"/>
                </a:solidFill>
                <a:latin typeface="微软雅黑"/>
                <a:ea typeface="微软雅黑"/>
                <a:cs typeface="+mn-ea"/>
                <a:sym typeface="+mn-lt"/>
              </a:endParaRPr>
            </a:p>
          </p:txBody>
        </p:sp>
      </p:grpSp>
      <p:grpSp>
        <p:nvGrpSpPr>
          <p:cNvPr id="7" name="组合 6">
            <a:extLst>
              <a:ext uri="{FF2B5EF4-FFF2-40B4-BE49-F238E27FC236}">
                <a16:creationId xmlns:a16="http://schemas.microsoft.com/office/drawing/2014/main" xmlns="" id="{4AE9ACD5-819A-495F-BA52-7F23B8CF2F34}"/>
              </a:ext>
            </a:extLst>
          </p:cNvPr>
          <p:cNvGrpSpPr/>
          <p:nvPr/>
        </p:nvGrpSpPr>
        <p:grpSpPr>
          <a:xfrm>
            <a:off x="1562563" y="4342522"/>
            <a:ext cx="3846779" cy="762762"/>
            <a:chOff x="5338725" y="5402719"/>
            <a:chExt cx="4397029" cy="762585"/>
          </a:xfrm>
        </p:grpSpPr>
        <p:sp>
          <p:nvSpPr>
            <p:cNvPr id="52" name="Freeform 11"/>
            <p:cNvSpPr>
              <a:spLocks/>
            </p:cNvSpPr>
            <p:nvPr/>
          </p:nvSpPr>
          <p:spPr bwMode="auto">
            <a:xfrm>
              <a:off x="5932038" y="5402719"/>
              <a:ext cx="870396" cy="11000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C00000"/>
            </a:solidFill>
            <a:ln w="9525">
              <a:noFill/>
              <a:round/>
              <a:headEnd/>
              <a:tailEnd/>
            </a:ln>
          </p:spPr>
          <p:txBody>
            <a:bodyPr lIns="68562" tIns="34281" rIns="68562" bIns="34281"/>
            <a:lstStyle/>
            <a:p>
              <a:pPr defTabSz="914400"/>
              <a:endParaRPr lang="zh-CN" altLang="en-US" sz="1800">
                <a:solidFill>
                  <a:prstClr val="black"/>
                </a:solidFill>
                <a:cs typeface="+mn-ea"/>
                <a:sym typeface="+mn-lt"/>
              </a:endParaRPr>
            </a:p>
          </p:txBody>
        </p:sp>
        <p:sp>
          <p:nvSpPr>
            <p:cNvPr id="53" name="Freeform 10"/>
            <p:cNvSpPr>
              <a:spLocks/>
            </p:cNvSpPr>
            <p:nvPr/>
          </p:nvSpPr>
          <p:spPr bwMode="auto">
            <a:xfrm>
              <a:off x="5338725" y="5480490"/>
              <a:ext cx="3364631" cy="68481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9050" cap="flat" cmpd="sng">
              <a:solidFill>
                <a:schemeClr val="tx1">
                  <a:lumMod val="65000"/>
                  <a:lumOff val="35000"/>
                </a:schemeClr>
              </a:solidFill>
              <a:round/>
              <a:headEnd/>
              <a:tailEnd/>
            </a:ln>
          </p:spPr>
          <p:txBody>
            <a:bodyPr lIns="68562" tIns="34281" rIns="68562" bIns="34281"/>
            <a:lstStyle/>
            <a:p>
              <a:pPr defTabSz="914400"/>
              <a:endParaRPr lang="zh-CN" altLang="en-US" sz="1800">
                <a:solidFill>
                  <a:prstClr val="black"/>
                </a:solidFill>
                <a:cs typeface="+mn-ea"/>
                <a:sym typeface="+mn-lt"/>
              </a:endParaRPr>
            </a:p>
          </p:txBody>
        </p:sp>
        <p:sp>
          <p:nvSpPr>
            <p:cNvPr id="64" name="Rectangle 12"/>
            <p:cNvSpPr>
              <a:spLocks noChangeArrowheads="1"/>
            </p:cNvSpPr>
            <p:nvPr/>
          </p:nvSpPr>
          <p:spPr bwMode="auto">
            <a:xfrm>
              <a:off x="6015669" y="5410880"/>
              <a:ext cx="703134" cy="720450"/>
            </a:xfrm>
            <a:prstGeom prst="rect">
              <a:avLst/>
            </a:pr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62" tIns="34281" rIns="68562" bIns="34281"/>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endParaRPr lang="zh-CN" altLang="en-US" sz="1800">
                <a:solidFill>
                  <a:prstClr val="black"/>
                </a:solidFill>
                <a:latin typeface="微软雅黑"/>
                <a:ea typeface="微软雅黑"/>
                <a:cs typeface="+mn-ea"/>
                <a:sym typeface="+mn-lt"/>
              </a:endParaRPr>
            </a:p>
          </p:txBody>
        </p:sp>
        <p:sp>
          <p:nvSpPr>
            <p:cNvPr id="68" name="TextBox 117"/>
            <p:cNvSpPr txBox="1">
              <a:spLocks noChangeArrowheads="1"/>
            </p:cNvSpPr>
            <p:nvPr/>
          </p:nvSpPr>
          <p:spPr bwMode="auto">
            <a:xfrm>
              <a:off x="7028150" y="5665173"/>
              <a:ext cx="2707604" cy="3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r>
                <a:rPr lang="zh-CN" altLang="en-US" sz="1600" dirty="0">
                  <a:solidFill>
                    <a:prstClr val="black">
                      <a:lumMod val="75000"/>
                      <a:lumOff val="25000"/>
                    </a:prstClr>
                  </a:solidFill>
                  <a:latin typeface="微软雅黑"/>
                  <a:ea typeface="微软雅黑"/>
                  <a:cs typeface="+mn-ea"/>
                  <a:sym typeface="+mn-lt"/>
                </a:rPr>
                <a:t>身体有缺陷等</a:t>
              </a:r>
            </a:p>
          </p:txBody>
        </p:sp>
        <p:sp>
          <p:nvSpPr>
            <p:cNvPr id="69" name="TextBox 118"/>
            <p:cNvSpPr txBox="1">
              <a:spLocks noChangeArrowheads="1"/>
            </p:cNvSpPr>
            <p:nvPr/>
          </p:nvSpPr>
          <p:spPr bwMode="auto">
            <a:xfrm>
              <a:off x="6170290" y="5505597"/>
              <a:ext cx="487858" cy="53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defTabSz="914400" eaLnBrk="1" hangingPunct="1"/>
              <a:r>
                <a:rPr lang="en-US" altLang="zh-CN" sz="3000" b="1" dirty="0">
                  <a:solidFill>
                    <a:srgbClr val="FFFFFF"/>
                  </a:solidFill>
                  <a:latin typeface="微软雅黑"/>
                  <a:ea typeface="微软雅黑"/>
                  <a:cs typeface="+mn-ea"/>
                  <a:sym typeface="+mn-lt"/>
                </a:rPr>
                <a:t>5</a:t>
              </a:r>
              <a:endParaRPr lang="zh-CN" altLang="en-US" sz="3000" b="1" dirty="0">
                <a:solidFill>
                  <a:srgbClr val="FFFFFF"/>
                </a:solidFill>
                <a:latin typeface="微软雅黑"/>
                <a:ea typeface="微软雅黑"/>
                <a:cs typeface="+mn-ea"/>
                <a:sym typeface="+mn-lt"/>
              </a:endParaRPr>
            </a:p>
          </p:txBody>
        </p:sp>
      </p:grpSp>
      <p:grpSp>
        <p:nvGrpSpPr>
          <p:cNvPr id="70" name="组合 69"/>
          <p:cNvGrpSpPr/>
          <p:nvPr/>
        </p:nvGrpSpPr>
        <p:grpSpPr>
          <a:xfrm>
            <a:off x="4646874" y="2781577"/>
            <a:ext cx="2519775" cy="2315543"/>
            <a:chOff x="2174285" y="2112361"/>
            <a:chExt cx="1034583" cy="950136"/>
          </a:xfrm>
        </p:grpSpPr>
        <p:grpSp>
          <p:nvGrpSpPr>
            <p:cNvPr id="76" name="组合 7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cub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600" b="1">
                  <a:solidFill>
                    <a:prstClr val="black"/>
                  </a:solidFill>
                  <a:cs typeface="+mn-ea"/>
                  <a:sym typeface="+mn-lt"/>
                </a:endParaRPr>
              </a:p>
            </p:txBody>
          </p:sp>
          <p:sp>
            <p:nvSpPr>
              <p:cNvPr id="81" name="椭圆 80"/>
              <p:cNvSpPr/>
              <p:nvPr/>
            </p:nvSpPr>
            <p:spPr>
              <a:xfrm>
                <a:off x="427733" y="760413"/>
                <a:ext cx="3825873" cy="3825875"/>
              </a:xfrm>
              <a:prstGeom prst="cub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600" b="1">
                  <a:solidFill>
                    <a:prstClr val="white"/>
                  </a:solidFill>
                  <a:cs typeface="+mn-ea"/>
                  <a:sym typeface="+mn-lt"/>
                </a:endParaRPr>
              </a:p>
            </p:txBody>
          </p:sp>
        </p:grpSp>
        <p:sp>
          <p:nvSpPr>
            <p:cNvPr id="77" name="TextBox 76"/>
            <p:cNvSpPr txBox="1"/>
            <p:nvPr/>
          </p:nvSpPr>
          <p:spPr>
            <a:xfrm>
              <a:off x="2174285" y="2441597"/>
              <a:ext cx="997900" cy="402853"/>
            </a:xfrm>
            <a:prstGeom prst="cube">
              <a:avLst/>
            </a:prstGeom>
            <a:noFill/>
          </p:spPr>
          <p:txBody>
            <a:bodyPr wrap="square" lIns="0" tIns="0" rIns="0" bIns="0" rtlCol="0">
              <a:spAutoFit/>
            </a:bodyPr>
            <a:lstStyle/>
            <a:p>
              <a:pPr algn="ctr" defTabSz="914400"/>
              <a:r>
                <a:rPr lang="zh-CN" altLang="en-US" sz="2400" b="1" dirty="0">
                  <a:solidFill>
                    <a:srgbClr val="00153E"/>
                  </a:solidFill>
                  <a:cs typeface="+mn-ea"/>
                  <a:sym typeface="+mn-lt"/>
                </a:rPr>
                <a:t>人的不安全</a:t>
              </a:r>
              <a:endParaRPr lang="en-US" altLang="zh-CN" sz="2400" b="1" dirty="0">
                <a:solidFill>
                  <a:srgbClr val="00153E"/>
                </a:solidFill>
                <a:cs typeface="+mn-ea"/>
                <a:sym typeface="+mn-lt"/>
              </a:endParaRPr>
            </a:p>
            <a:p>
              <a:pPr algn="ctr" defTabSz="914400"/>
              <a:r>
                <a:rPr lang="zh-CN" altLang="en-US" sz="2400" b="1" dirty="0">
                  <a:solidFill>
                    <a:srgbClr val="00153E"/>
                  </a:solidFill>
                  <a:cs typeface="+mn-ea"/>
                  <a:sym typeface="+mn-lt"/>
                </a:rPr>
                <a:t>行为和状态</a:t>
              </a:r>
              <a:endParaRPr lang="en-US" altLang="zh-CN" sz="2400" b="1" dirty="0">
                <a:solidFill>
                  <a:srgbClr val="00153E"/>
                </a:solidFill>
                <a:cs typeface="+mn-ea"/>
                <a:sym typeface="+mn-lt"/>
              </a:endParaRPr>
            </a:p>
          </p:txBody>
        </p:sp>
      </p:grpSp>
    </p:spTree>
    <p:custDataLst>
      <p:tags r:id="rId1"/>
    </p:custDataLst>
    <p:extLst>
      <p:ext uri="{BB962C8B-B14F-4D97-AF65-F5344CB8AC3E}">
        <p14:creationId xmlns:p14="http://schemas.microsoft.com/office/powerpoint/2010/main" val="2062341814"/>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animEffect transition="in" filter="fade">
                                      <p:cBhvr>
                                        <p:cTn id="9" dur="500"/>
                                        <p:tgtEl>
                                          <p:spTgt spid="7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par>
                                <p:cTn id="15" presetID="2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 y="1999026"/>
            <a:ext cx="12190412" cy="2676445"/>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grpSp>
        <p:nvGrpSpPr>
          <p:cNvPr id="3" name="组合 2"/>
          <p:cNvGrpSpPr/>
          <p:nvPr/>
        </p:nvGrpSpPr>
        <p:grpSpPr>
          <a:xfrm>
            <a:off x="3418947" y="2277399"/>
            <a:ext cx="5352528" cy="2112131"/>
            <a:chOff x="2157098" y="2276872"/>
            <a:chExt cx="5354619" cy="2111642"/>
          </a:xfrm>
        </p:grpSpPr>
        <p:grpSp>
          <p:nvGrpSpPr>
            <p:cNvPr id="17" name="组合 16"/>
            <p:cNvGrpSpPr/>
            <p:nvPr/>
          </p:nvGrpSpPr>
          <p:grpSpPr>
            <a:xfrm>
              <a:off x="2157098" y="2276872"/>
              <a:ext cx="2111642" cy="2111642"/>
              <a:chOff x="1677608" y="2996952"/>
              <a:chExt cx="1395643" cy="1395643"/>
            </a:xfrm>
          </p:grpSpPr>
          <p:sp>
            <p:nvSpPr>
              <p:cNvPr id="18" name="Oval 60"/>
              <p:cNvSpPr>
                <a:spLocks noChangeAspect="1"/>
              </p:cNvSpPr>
              <p:nvPr/>
            </p:nvSpPr>
            <p:spPr>
              <a:xfrm>
                <a:off x="1677608" y="2996952"/>
                <a:ext cx="1395643" cy="1395643"/>
              </a:xfrm>
              <a:prstGeom prst="plaque">
                <a:avLst/>
              </a:prstGeom>
              <a:solidFill>
                <a:srgbClr val="C00000"/>
              </a:soli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50" b="1" dirty="0">
                  <a:solidFill>
                    <a:prstClr val="white"/>
                  </a:solidFill>
                  <a:cs typeface="+mn-ea"/>
                  <a:sym typeface="+mn-lt"/>
                </a:endParaRPr>
              </a:p>
            </p:txBody>
          </p:sp>
          <p:sp>
            <p:nvSpPr>
              <p:cNvPr id="19"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99" b="1" dirty="0">
                    <a:solidFill>
                      <a:prstClr val="white"/>
                    </a:solidFill>
                    <a:effectLst>
                      <a:outerShdw blurRad="38100" dist="38100" dir="2700000" algn="tl">
                        <a:srgbClr val="000000">
                          <a:alpha val="43137"/>
                        </a:srgbClr>
                      </a:outerShdw>
                    </a:effectLst>
                    <a:cs typeface="+mn-ea"/>
                    <a:sym typeface="+mn-lt"/>
                  </a:rPr>
                  <a:t></a:t>
                </a:r>
              </a:p>
            </p:txBody>
          </p:sp>
        </p:grpSp>
        <p:sp>
          <p:nvSpPr>
            <p:cNvPr id="10" name="文本框 20"/>
            <p:cNvSpPr txBox="1">
              <a:spLocks noChangeArrowheads="1"/>
            </p:cNvSpPr>
            <p:nvPr/>
          </p:nvSpPr>
          <p:spPr bwMode="auto">
            <a:xfrm>
              <a:off x="2206820" y="2845385"/>
              <a:ext cx="20619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pPr algn="ctr" defTabSz="914400"/>
              <a:r>
                <a:rPr lang="en-US" altLang="zh-CN" sz="6000" b="1" dirty="0">
                  <a:solidFill>
                    <a:prstClr val="white"/>
                  </a:solidFill>
                  <a:latin typeface="微软雅黑"/>
                  <a:ea typeface="微软雅黑"/>
                  <a:cs typeface="+mn-ea"/>
                  <a:sym typeface="+mn-lt"/>
                </a:rPr>
                <a:t>01</a:t>
              </a:r>
              <a:endParaRPr lang="zh-CN" altLang="en-US" sz="6000" b="1" dirty="0">
                <a:solidFill>
                  <a:prstClr val="white"/>
                </a:solidFill>
                <a:latin typeface="微软雅黑"/>
                <a:ea typeface="微软雅黑"/>
                <a:cs typeface="+mn-ea"/>
                <a:sym typeface="+mn-lt"/>
              </a:endParaRPr>
            </a:p>
          </p:txBody>
        </p:sp>
        <p:sp>
          <p:nvSpPr>
            <p:cNvPr id="34" name="矩形 33"/>
            <p:cNvSpPr/>
            <p:nvPr/>
          </p:nvSpPr>
          <p:spPr>
            <a:xfrm>
              <a:off x="4513411" y="3024861"/>
              <a:ext cx="2998306" cy="623223"/>
            </a:xfrm>
            <a:prstGeom prst="rect">
              <a:avLst/>
            </a:prstGeom>
          </p:spPr>
          <p:txBody>
            <a:bodyPr wrap="square" lIns="68555" tIns="34278" rIns="68555" bIns="34278">
              <a:spAutoFit/>
            </a:bodyPr>
            <a:lstStyle/>
            <a:p>
              <a:pPr defTabSz="914400">
                <a:spcBef>
                  <a:spcPct val="0"/>
                </a:spcBef>
                <a:buFont typeface="Arial" panose="020B0604020202020204" pitchFamily="34" charset="0"/>
                <a:buNone/>
              </a:pPr>
              <a:r>
                <a:rPr lang="zh-CN" altLang="en-US" sz="3600" b="1" dirty="0">
                  <a:solidFill>
                    <a:srgbClr val="00153E"/>
                  </a:solidFill>
                  <a:cs typeface="+mn-ea"/>
                  <a:sym typeface="+mn-lt"/>
                </a:rPr>
                <a:t>安全是什么？</a:t>
              </a:r>
            </a:p>
          </p:txBody>
        </p:sp>
      </p:grpSp>
      <p:pic>
        <p:nvPicPr>
          <p:cNvPr id="11" name="图片 10">
            <a:extLst>
              <a:ext uri="{FF2B5EF4-FFF2-40B4-BE49-F238E27FC236}">
                <a16:creationId xmlns:a16="http://schemas.microsoft.com/office/drawing/2014/main" xmlns="" id="{12DE5B29-0353-40C2-B3CC-77406487AC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471" y="4438139"/>
            <a:ext cx="12190413" cy="2421449"/>
          </a:xfrm>
          <a:prstGeom prst="rect">
            <a:avLst/>
          </a:prstGeom>
        </p:spPr>
      </p:pic>
      <p:sp>
        <p:nvSpPr>
          <p:cNvPr id="2" name="文本框 1"/>
          <p:cNvSpPr txBox="1"/>
          <p:nvPr/>
        </p:nvSpPr>
        <p:spPr>
          <a:xfrm>
            <a:off x="622598" y="3025561"/>
            <a:ext cx="1944216" cy="261610"/>
          </a:xfrm>
          <a:prstGeom prst="rect">
            <a:avLst/>
          </a:prstGeom>
          <a:noFill/>
        </p:spPr>
        <p:txBody>
          <a:bodyPr wrap="square" rtlCol="0">
            <a:spAutoFit/>
          </a:bodyPr>
          <a:lstStyle/>
          <a:p>
            <a:r>
              <a:rPr lang="en-US" altLang="zh-CN" sz="1100" dirty="0">
                <a:solidFill>
                  <a:srgbClr val="EED9D9"/>
                </a:solidFill>
              </a:rPr>
              <a:t>https://www.ypppt.com/</a:t>
            </a:r>
            <a:endParaRPr lang="zh-CN" altLang="en-US" sz="1100" dirty="0">
              <a:solidFill>
                <a:srgbClr val="EED9D9"/>
              </a:solidFill>
            </a:endParaRPr>
          </a:p>
        </p:txBody>
      </p:sp>
    </p:spTree>
    <p:custDataLst>
      <p:tags r:id="rId1"/>
    </p:custDataLst>
    <p:extLst>
      <p:ext uri="{BB962C8B-B14F-4D97-AF65-F5344CB8AC3E}">
        <p14:creationId xmlns:p14="http://schemas.microsoft.com/office/powerpoint/2010/main" val="2199590244"/>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事故发生的主要原因</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54" name="组合 53"/>
          <p:cNvGrpSpPr/>
          <p:nvPr/>
        </p:nvGrpSpPr>
        <p:grpSpPr>
          <a:xfrm>
            <a:off x="5620283" y="2500035"/>
            <a:ext cx="4477747" cy="557180"/>
            <a:chOff x="4801443" y="1693437"/>
            <a:chExt cx="4479495" cy="557051"/>
          </a:xfrm>
        </p:grpSpPr>
        <p:sp>
          <p:nvSpPr>
            <p:cNvPr id="55" name="TextBox 21"/>
            <p:cNvSpPr txBox="1"/>
            <p:nvPr/>
          </p:nvSpPr>
          <p:spPr>
            <a:xfrm>
              <a:off x="5449516" y="1818073"/>
              <a:ext cx="3831422" cy="307777"/>
            </a:xfrm>
            <a:prstGeom prst="rect">
              <a:avLst/>
            </a:prstGeom>
            <a:noFill/>
          </p:spPr>
          <p:txBody>
            <a:bodyPr wrap="square" rtlCol="0">
              <a:spAutoFit/>
            </a:bodyPr>
            <a:lstStyle/>
            <a:p>
              <a:pPr defTabSz="914400"/>
              <a:r>
                <a:rPr lang="zh-CN" altLang="en-US" sz="1400" dirty="0">
                  <a:solidFill>
                    <a:prstClr val="black"/>
                  </a:solidFill>
                  <a:cs typeface="+mn-ea"/>
                  <a:sym typeface="+mn-lt"/>
                </a:rPr>
                <a:t>工作环境面积偏小或工作场所有其他缺陷</a:t>
              </a:r>
              <a:endParaRPr lang="en-US" altLang="zh-CN" sz="1400" dirty="0">
                <a:solidFill>
                  <a:prstClr val="black"/>
                </a:solidFill>
                <a:cs typeface="+mn-ea"/>
                <a:sym typeface="+mn-lt"/>
              </a:endParaRPr>
            </a:p>
          </p:txBody>
        </p:sp>
        <p:grpSp>
          <p:nvGrpSpPr>
            <p:cNvPr id="56" name="组合 55"/>
            <p:cNvGrpSpPr/>
            <p:nvPr/>
          </p:nvGrpSpPr>
          <p:grpSpPr>
            <a:xfrm>
              <a:off x="4801443" y="1693437"/>
              <a:ext cx="576064" cy="557051"/>
              <a:chOff x="304800" y="673100"/>
              <a:chExt cx="4137043"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59" name="椭圆 58"/>
              <p:cNvSpPr/>
              <p:nvPr/>
            </p:nvSpPr>
            <p:spPr>
              <a:xfrm>
                <a:off x="615970" y="760414"/>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r>
                  <a:rPr lang="en-US" altLang="zh-CN" sz="2000" kern="0" dirty="0">
                    <a:solidFill>
                      <a:srgbClr val="C00000"/>
                    </a:solidFill>
                    <a:cs typeface="+mn-ea"/>
                    <a:sym typeface="+mn-lt"/>
                  </a:rPr>
                  <a:t>2</a:t>
                </a:r>
                <a:endParaRPr lang="zh-CN" altLang="en-US" sz="2000" kern="0" dirty="0">
                  <a:solidFill>
                    <a:srgbClr val="C00000"/>
                  </a:solidFill>
                  <a:cs typeface="+mn-ea"/>
                  <a:sym typeface="+mn-lt"/>
                </a:endParaRPr>
              </a:p>
            </p:txBody>
          </p:sp>
        </p:grpSp>
      </p:grpSp>
      <p:grpSp>
        <p:nvGrpSpPr>
          <p:cNvPr id="60" name="组合 59"/>
          <p:cNvGrpSpPr/>
          <p:nvPr/>
        </p:nvGrpSpPr>
        <p:grpSpPr>
          <a:xfrm>
            <a:off x="257927" y="2500036"/>
            <a:ext cx="4539028" cy="557180"/>
            <a:chOff x="4801443" y="915235"/>
            <a:chExt cx="4540801" cy="557051"/>
          </a:xfrm>
        </p:grpSpPr>
        <p:sp>
          <p:nvSpPr>
            <p:cNvPr id="61" name="TextBox 5"/>
            <p:cNvSpPr txBox="1"/>
            <p:nvPr/>
          </p:nvSpPr>
          <p:spPr>
            <a:xfrm>
              <a:off x="5449515" y="931064"/>
              <a:ext cx="3892729" cy="523220"/>
            </a:xfrm>
            <a:prstGeom prst="rect">
              <a:avLst/>
            </a:prstGeom>
            <a:noFill/>
          </p:spPr>
          <p:txBody>
            <a:bodyPr wrap="square" rtlCol="0">
              <a:spAutoFit/>
            </a:bodyPr>
            <a:lstStyle/>
            <a:p>
              <a:pPr defTabSz="914400"/>
              <a:r>
                <a:rPr lang="zh-CN" altLang="en-US" sz="1400" dirty="0">
                  <a:solidFill>
                    <a:prstClr val="black"/>
                  </a:solidFill>
                  <a:cs typeface="+mn-ea"/>
                  <a:sym typeface="+mn-lt"/>
                </a:rPr>
                <a:t>设备和装置的结构不良，强度不够，零部件磨损和老化</a:t>
              </a:r>
              <a:endParaRPr lang="en-US" altLang="zh-CN" sz="1400" dirty="0">
                <a:solidFill>
                  <a:prstClr val="black"/>
                </a:solidFill>
                <a:cs typeface="+mn-ea"/>
                <a:sym typeface="+mn-lt"/>
              </a:endParaRPr>
            </a:p>
          </p:txBody>
        </p:sp>
        <p:grpSp>
          <p:nvGrpSpPr>
            <p:cNvPr id="62" name="组合 61"/>
            <p:cNvGrpSpPr/>
            <p:nvPr/>
          </p:nvGrpSpPr>
          <p:grpSpPr>
            <a:xfrm>
              <a:off x="4801443" y="915235"/>
              <a:ext cx="576064" cy="557051"/>
              <a:chOff x="304800" y="673100"/>
              <a:chExt cx="4137043"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65" name="椭圆 64"/>
              <p:cNvSpPr/>
              <p:nvPr/>
            </p:nvSpPr>
            <p:spPr>
              <a:xfrm>
                <a:off x="615970" y="760414"/>
                <a:ext cx="3825873" cy="3825873"/>
              </a:xfrm>
              <a:prstGeom prst="ellipse">
                <a:avLst/>
              </a:prstGeom>
              <a:solidFill>
                <a:srgbClr val="C00000"/>
              </a:solidFill>
              <a:ln w="25400" cap="flat" cmpd="sng" algn="ctr">
                <a:noFill/>
                <a:prstDash val="solid"/>
              </a:ln>
              <a:effectLst/>
            </p:spPr>
            <p:txBody>
              <a:bodyPr rtlCol="0" anchor="ctr"/>
              <a:lstStyle/>
              <a:p>
                <a:pPr algn="ctr" defTabSz="914400">
                  <a:defRPr/>
                </a:pPr>
                <a:r>
                  <a:rPr lang="en-US" altLang="zh-CN" sz="2000" kern="0" dirty="0">
                    <a:solidFill>
                      <a:prstClr val="white"/>
                    </a:solidFill>
                    <a:cs typeface="+mn-ea"/>
                    <a:sym typeface="+mn-lt"/>
                  </a:rPr>
                  <a:t>1</a:t>
                </a:r>
                <a:endParaRPr lang="zh-CN" altLang="en-US" sz="2000" kern="0" dirty="0">
                  <a:solidFill>
                    <a:prstClr val="white"/>
                  </a:solidFill>
                  <a:cs typeface="+mn-ea"/>
                  <a:sym typeface="+mn-lt"/>
                </a:endParaRPr>
              </a:p>
            </p:txBody>
          </p:sp>
        </p:grpSp>
      </p:grpSp>
      <p:grpSp>
        <p:nvGrpSpPr>
          <p:cNvPr id="66" name="组合 65"/>
          <p:cNvGrpSpPr/>
          <p:nvPr/>
        </p:nvGrpSpPr>
        <p:grpSpPr>
          <a:xfrm>
            <a:off x="6164174" y="3269831"/>
            <a:ext cx="4477747" cy="557180"/>
            <a:chOff x="4801443" y="1693437"/>
            <a:chExt cx="4479495" cy="557051"/>
          </a:xfrm>
        </p:grpSpPr>
        <p:sp>
          <p:nvSpPr>
            <p:cNvPr id="67" name="TextBox 21"/>
            <p:cNvSpPr txBox="1"/>
            <p:nvPr/>
          </p:nvSpPr>
          <p:spPr>
            <a:xfrm>
              <a:off x="5449515" y="1709266"/>
              <a:ext cx="3831423" cy="523220"/>
            </a:xfrm>
            <a:prstGeom prst="rect">
              <a:avLst/>
            </a:prstGeom>
            <a:noFill/>
          </p:spPr>
          <p:txBody>
            <a:bodyPr wrap="square" rtlCol="0">
              <a:spAutoFit/>
            </a:bodyPr>
            <a:lstStyle/>
            <a:p>
              <a:pPr defTabSz="914400"/>
              <a:r>
                <a:rPr lang="zh-CN" altLang="en-US" sz="1400" dirty="0">
                  <a:solidFill>
                    <a:prstClr val="black"/>
                  </a:solidFill>
                  <a:cs typeface="+mn-ea"/>
                  <a:sym typeface="+mn-lt"/>
                </a:rPr>
                <a:t>外部的、自然的不安全状态，危险物与有害物的存在</a:t>
              </a:r>
              <a:endParaRPr lang="en-US" altLang="zh-CN" sz="1400" dirty="0">
                <a:solidFill>
                  <a:prstClr val="black"/>
                </a:solidFill>
                <a:cs typeface="+mn-ea"/>
                <a:sym typeface="+mn-lt"/>
              </a:endParaRPr>
            </a:p>
          </p:txBody>
        </p:sp>
        <p:grpSp>
          <p:nvGrpSpPr>
            <p:cNvPr id="70" name="组合 69"/>
            <p:cNvGrpSpPr/>
            <p:nvPr/>
          </p:nvGrpSpPr>
          <p:grpSpPr>
            <a:xfrm>
              <a:off x="4801443" y="1693437"/>
              <a:ext cx="576064" cy="557051"/>
              <a:chOff x="304800" y="673100"/>
              <a:chExt cx="4137043"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72" name="椭圆 71"/>
              <p:cNvSpPr/>
              <p:nvPr/>
            </p:nvSpPr>
            <p:spPr>
              <a:xfrm>
                <a:off x="615970" y="760414"/>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r>
                  <a:rPr lang="en-US" altLang="zh-CN" sz="2000" kern="0" dirty="0">
                    <a:solidFill>
                      <a:srgbClr val="C00000"/>
                    </a:solidFill>
                    <a:cs typeface="+mn-ea"/>
                    <a:sym typeface="+mn-lt"/>
                  </a:rPr>
                  <a:t>4</a:t>
                </a:r>
                <a:endParaRPr lang="zh-CN" altLang="en-US" sz="2000" kern="0" dirty="0">
                  <a:solidFill>
                    <a:srgbClr val="C00000"/>
                  </a:solidFill>
                  <a:cs typeface="+mn-ea"/>
                  <a:sym typeface="+mn-lt"/>
                </a:endParaRPr>
              </a:p>
            </p:txBody>
          </p:sp>
        </p:grpSp>
      </p:grpSp>
      <p:grpSp>
        <p:nvGrpSpPr>
          <p:cNvPr id="73" name="组合 72"/>
          <p:cNvGrpSpPr/>
          <p:nvPr/>
        </p:nvGrpSpPr>
        <p:grpSpPr>
          <a:xfrm>
            <a:off x="801815" y="3287841"/>
            <a:ext cx="4539028" cy="557180"/>
            <a:chOff x="4801443" y="915235"/>
            <a:chExt cx="4540801" cy="557051"/>
          </a:xfrm>
        </p:grpSpPr>
        <p:sp>
          <p:nvSpPr>
            <p:cNvPr id="74" name="TextBox 5"/>
            <p:cNvSpPr txBox="1"/>
            <p:nvPr/>
          </p:nvSpPr>
          <p:spPr>
            <a:xfrm>
              <a:off x="5449515" y="1039871"/>
              <a:ext cx="3892729" cy="307777"/>
            </a:xfrm>
            <a:prstGeom prst="rect">
              <a:avLst/>
            </a:prstGeom>
            <a:noFill/>
          </p:spPr>
          <p:txBody>
            <a:bodyPr wrap="square" rtlCol="0">
              <a:spAutoFit/>
            </a:bodyPr>
            <a:lstStyle/>
            <a:p>
              <a:pPr defTabSz="914400"/>
              <a:r>
                <a:rPr lang="zh-CN" altLang="en-US" sz="1400" dirty="0">
                  <a:solidFill>
                    <a:prstClr val="black"/>
                  </a:solidFill>
                  <a:cs typeface="+mn-ea"/>
                  <a:sym typeface="+mn-lt"/>
                </a:rPr>
                <a:t>物质的堆放和整理不当</a:t>
              </a:r>
              <a:endParaRPr lang="en-US" altLang="zh-CN" sz="1400" dirty="0">
                <a:solidFill>
                  <a:prstClr val="black"/>
                </a:solidFill>
                <a:cs typeface="+mn-ea"/>
                <a:sym typeface="+mn-lt"/>
              </a:endParaRPr>
            </a:p>
          </p:txBody>
        </p:sp>
        <p:grpSp>
          <p:nvGrpSpPr>
            <p:cNvPr id="75" name="组合 74"/>
            <p:cNvGrpSpPr/>
            <p:nvPr/>
          </p:nvGrpSpPr>
          <p:grpSpPr>
            <a:xfrm>
              <a:off x="4801443" y="915235"/>
              <a:ext cx="576064" cy="557051"/>
              <a:chOff x="304800" y="673100"/>
              <a:chExt cx="4137043"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77" name="椭圆 76"/>
              <p:cNvSpPr/>
              <p:nvPr/>
            </p:nvSpPr>
            <p:spPr>
              <a:xfrm>
                <a:off x="615970" y="760414"/>
                <a:ext cx="3825873" cy="3825873"/>
              </a:xfrm>
              <a:prstGeom prst="ellipse">
                <a:avLst/>
              </a:prstGeom>
              <a:solidFill>
                <a:srgbClr val="C00000"/>
              </a:solidFill>
              <a:ln w="25400" cap="flat" cmpd="sng" algn="ctr">
                <a:noFill/>
                <a:prstDash val="solid"/>
              </a:ln>
              <a:effectLst/>
            </p:spPr>
            <p:txBody>
              <a:bodyPr rtlCol="0" anchor="ctr"/>
              <a:lstStyle/>
              <a:p>
                <a:pPr algn="ctr" defTabSz="914400">
                  <a:defRPr/>
                </a:pPr>
                <a:r>
                  <a:rPr lang="en-US" altLang="zh-CN" sz="2000" kern="0" dirty="0">
                    <a:solidFill>
                      <a:prstClr val="white"/>
                    </a:solidFill>
                    <a:cs typeface="+mn-ea"/>
                    <a:sym typeface="+mn-lt"/>
                  </a:rPr>
                  <a:t>3</a:t>
                </a:r>
                <a:endParaRPr lang="zh-CN" altLang="en-US" sz="2000" kern="0" dirty="0">
                  <a:solidFill>
                    <a:prstClr val="white"/>
                  </a:solidFill>
                  <a:cs typeface="+mn-ea"/>
                  <a:sym typeface="+mn-lt"/>
                </a:endParaRPr>
              </a:p>
            </p:txBody>
          </p:sp>
        </p:grpSp>
      </p:grpSp>
      <p:grpSp>
        <p:nvGrpSpPr>
          <p:cNvPr id="78" name="组合 77"/>
          <p:cNvGrpSpPr/>
          <p:nvPr/>
        </p:nvGrpSpPr>
        <p:grpSpPr>
          <a:xfrm>
            <a:off x="6740012" y="4075641"/>
            <a:ext cx="4477747" cy="557180"/>
            <a:chOff x="4801443" y="1693437"/>
            <a:chExt cx="4479495" cy="557051"/>
          </a:xfrm>
        </p:grpSpPr>
        <p:sp>
          <p:nvSpPr>
            <p:cNvPr id="79" name="TextBox 21"/>
            <p:cNvSpPr txBox="1"/>
            <p:nvPr/>
          </p:nvSpPr>
          <p:spPr>
            <a:xfrm>
              <a:off x="5449515" y="1818073"/>
              <a:ext cx="3831423" cy="307777"/>
            </a:xfrm>
            <a:prstGeom prst="rect">
              <a:avLst/>
            </a:prstGeom>
            <a:noFill/>
          </p:spPr>
          <p:txBody>
            <a:bodyPr wrap="square" rtlCol="0">
              <a:spAutoFit/>
            </a:bodyPr>
            <a:lstStyle/>
            <a:p>
              <a:pPr defTabSz="914400"/>
              <a:r>
                <a:rPr lang="zh-CN" altLang="en-US" sz="1400" dirty="0">
                  <a:solidFill>
                    <a:prstClr val="black"/>
                  </a:solidFill>
                  <a:cs typeface="+mn-ea"/>
                  <a:sym typeface="+mn-lt"/>
                </a:rPr>
                <a:t>劳动保护用品（具）缺乏或有缺陷</a:t>
              </a:r>
              <a:endParaRPr lang="en-US" altLang="zh-CN" sz="1400" dirty="0">
                <a:solidFill>
                  <a:prstClr val="black"/>
                </a:solidFill>
                <a:cs typeface="+mn-ea"/>
                <a:sym typeface="+mn-lt"/>
              </a:endParaRPr>
            </a:p>
          </p:txBody>
        </p:sp>
        <p:grpSp>
          <p:nvGrpSpPr>
            <p:cNvPr id="80" name="组合 79"/>
            <p:cNvGrpSpPr/>
            <p:nvPr/>
          </p:nvGrpSpPr>
          <p:grpSpPr>
            <a:xfrm>
              <a:off x="4801443" y="1693437"/>
              <a:ext cx="576064" cy="557051"/>
              <a:chOff x="304800" y="673100"/>
              <a:chExt cx="4137043"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82" name="椭圆 81"/>
              <p:cNvSpPr/>
              <p:nvPr/>
            </p:nvSpPr>
            <p:spPr>
              <a:xfrm>
                <a:off x="615970" y="760414"/>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r>
                  <a:rPr lang="en-US" altLang="zh-CN" sz="2000" kern="0" dirty="0">
                    <a:solidFill>
                      <a:srgbClr val="C00000"/>
                    </a:solidFill>
                    <a:cs typeface="+mn-ea"/>
                    <a:sym typeface="+mn-lt"/>
                  </a:rPr>
                  <a:t>6</a:t>
                </a:r>
                <a:endParaRPr lang="zh-CN" altLang="en-US" sz="2000" kern="0" dirty="0">
                  <a:solidFill>
                    <a:srgbClr val="C00000"/>
                  </a:solidFill>
                  <a:cs typeface="+mn-ea"/>
                  <a:sym typeface="+mn-lt"/>
                </a:endParaRPr>
              </a:p>
            </p:txBody>
          </p:sp>
        </p:grpSp>
      </p:grpSp>
      <p:grpSp>
        <p:nvGrpSpPr>
          <p:cNvPr id="83" name="组合 82"/>
          <p:cNvGrpSpPr/>
          <p:nvPr/>
        </p:nvGrpSpPr>
        <p:grpSpPr>
          <a:xfrm>
            <a:off x="1377654" y="4111653"/>
            <a:ext cx="4539028" cy="557180"/>
            <a:chOff x="4801443" y="915235"/>
            <a:chExt cx="4540801" cy="557051"/>
          </a:xfrm>
        </p:grpSpPr>
        <p:sp>
          <p:nvSpPr>
            <p:cNvPr id="84" name="TextBox 5"/>
            <p:cNvSpPr txBox="1"/>
            <p:nvPr/>
          </p:nvSpPr>
          <p:spPr>
            <a:xfrm>
              <a:off x="5449515" y="1039871"/>
              <a:ext cx="3892729" cy="307777"/>
            </a:xfrm>
            <a:prstGeom prst="rect">
              <a:avLst/>
            </a:prstGeom>
            <a:noFill/>
          </p:spPr>
          <p:txBody>
            <a:bodyPr wrap="square" rtlCol="0">
              <a:spAutoFit/>
            </a:bodyPr>
            <a:lstStyle/>
            <a:p>
              <a:pPr defTabSz="914400"/>
              <a:r>
                <a:rPr lang="zh-CN" altLang="en-US" sz="1400" dirty="0">
                  <a:solidFill>
                    <a:prstClr val="black"/>
                  </a:solidFill>
                  <a:cs typeface="+mn-ea"/>
                  <a:sym typeface="+mn-lt"/>
                </a:rPr>
                <a:t>安全防护装置失灵</a:t>
              </a:r>
              <a:endParaRPr lang="en-US" altLang="zh-CN" sz="1400" dirty="0">
                <a:solidFill>
                  <a:prstClr val="black"/>
                </a:solidFill>
                <a:cs typeface="+mn-ea"/>
                <a:sym typeface="+mn-lt"/>
              </a:endParaRPr>
            </a:p>
          </p:txBody>
        </p:sp>
        <p:grpSp>
          <p:nvGrpSpPr>
            <p:cNvPr id="85" name="组合 84"/>
            <p:cNvGrpSpPr/>
            <p:nvPr/>
          </p:nvGrpSpPr>
          <p:grpSpPr>
            <a:xfrm>
              <a:off x="4801443" y="915235"/>
              <a:ext cx="576064" cy="557051"/>
              <a:chOff x="304800" y="673100"/>
              <a:chExt cx="4137043"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87" name="椭圆 86"/>
              <p:cNvSpPr/>
              <p:nvPr/>
            </p:nvSpPr>
            <p:spPr>
              <a:xfrm>
                <a:off x="615970" y="760414"/>
                <a:ext cx="3825873" cy="3825873"/>
              </a:xfrm>
              <a:prstGeom prst="ellipse">
                <a:avLst/>
              </a:prstGeom>
              <a:solidFill>
                <a:srgbClr val="C00000"/>
              </a:solidFill>
              <a:ln w="25400" cap="flat" cmpd="sng" algn="ctr">
                <a:noFill/>
                <a:prstDash val="solid"/>
              </a:ln>
              <a:effectLst/>
            </p:spPr>
            <p:txBody>
              <a:bodyPr rtlCol="0" anchor="ctr"/>
              <a:lstStyle/>
              <a:p>
                <a:pPr algn="ctr" defTabSz="914400">
                  <a:defRPr/>
                </a:pPr>
                <a:r>
                  <a:rPr lang="en-US" altLang="zh-CN" sz="2000" kern="0" dirty="0">
                    <a:solidFill>
                      <a:prstClr val="white"/>
                    </a:solidFill>
                    <a:cs typeface="+mn-ea"/>
                    <a:sym typeface="+mn-lt"/>
                  </a:rPr>
                  <a:t>5</a:t>
                </a:r>
                <a:endParaRPr lang="zh-CN" altLang="en-US" sz="2000" kern="0" dirty="0">
                  <a:solidFill>
                    <a:prstClr val="white"/>
                  </a:solidFill>
                  <a:cs typeface="+mn-ea"/>
                  <a:sym typeface="+mn-lt"/>
                </a:endParaRPr>
              </a:p>
            </p:txBody>
          </p:sp>
        </p:grpSp>
      </p:grpSp>
      <p:grpSp>
        <p:nvGrpSpPr>
          <p:cNvPr id="88" name="组合 87"/>
          <p:cNvGrpSpPr/>
          <p:nvPr/>
        </p:nvGrpSpPr>
        <p:grpSpPr>
          <a:xfrm>
            <a:off x="7244046" y="5014337"/>
            <a:ext cx="4477747" cy="557180"/>
            <a:chOff x="4801443" y="1693437"/>
            <a:chExt cx="4479495" cy="557051"/>
          </a:xfrm>
        </p:grpSpPr>
        <p:sp>
          <p:nvSpPr>
            <p:cNvPr id="89" name="TextBox 21"/>
            <p:cNvSpPr txBox="1"/>
            <p:nvPr/>
          </p:nvSpPr>
          <p:spPr>
            <a:xfrm>
              <a:off x="5449515" y="1709266"/>
              <a:ext cx="3831423" cy="523220"/>
            </a:xfrm>
            <a:prstGeom prst="rect">
              <a:avLst/>
            </a:prstGeom>
            <a:noFill/>
          </p:spPr>
          <p:txBody>
            <a:bodyPr wrap="square" rtlCol="0">
              <a:spAutoFit/>
            </a:bodyPr>
            <a:lstStyle/>
            <a:p>
              <a:pPr defTabSz="914400"/>
              <a:r>
                <a:rPr lang="zh-CN" altLang="en-US" sz="1400" dirty="0">
                  <a:solidFill>
                    <a:prstClr val="black"/>
                  </a:solidFill>
                  <a:cs typeface="+mn-ea"/>
                  <a:sym typeface="+mn-lt"/>
                </a:rPr>
                <a:t>工作环境，如照明、温度、噪声、振动、颜色和通风等条件不良</a:t>
              </a:r>
              <a:endParaRPr lang="en-US" altLang="zh-CN" sz="1400" dirty="0">
                <a:solidFill>
                  <a:prstClr val="black"/>
                </a:solidFill>
                <a:cs typeface="+mn-ea"/>
                <a:sym typeface="+mn-lt"/>
              </a:endParaRPr>
            </a:p>
          </p:txBody>
        </p:sp>
        <p:grpSp>
          <p:nvGrpSpPr>
            <p:cNvPr id="90" name="组合 89"/>
            <p:cNvGrpSpPr/>
            <p:nvPr/>
          </p:nvGrpSpPr>
          <p:grpSpPr>
            <a:xfrm>
              <a:off x="4801443" y="1693437"/>
              <a:ext cx="576064" cy="557051"/>
              <a:chOff x="304800" y="673100"/>
              <a:chExt cx="4137043"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92" name="椭圆 91"/>
              <p:cNvSpPr/>
              <p:nvPr/>
            </p:nvSpPr>
            <p:spPr>
              <a:xfrm>
                <a:off x="615970" y="760414"/>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r>
                  <a:rPr lang="en-US" altLang="zh-CN" sz="2000" kern="0" dirty="0">
                    <a:solidFill>
                      <a:srgbClr val="C00000"/>
                    </a:solidFill>
                    <a:cs typeface="+mn-ea"/>
                    <a:sym typeface="+mn-lt"/>
                  </a:rPr>
                  <a:t>8</a:t>
                </a:r>
                <a:endParaRPr lang="zh-CN" altLang="en-US" sz="2000" kern="0" dirty="0">
                  <a:solidFill>
                    <a:srgbClr val="C00000"/>
                  </a:solidFill>
                  <a:cs typeface="+mn-ea"/>
                  <a:sym typeface="+mn-lt"/>
                </a:endParaRPr>
              </a:p>
            </p:txBody>
          </p:sp>
        </p:grpSp>
      </p:grpSp>
      <p:grpSp>
        <p:nvGrpSpPr>
          <p:cNvPr id="93" name="组合 92"/>
          <p:cNvGrpSpPr/>
          <p:nvPr/>
        </p:nvGrpSpPr>
        <p:grpSpPr>
          <a:xfrm>
            <a:off x="1881688" y="5068357"/>
            <a:ext cx="4539028" cy="557180"/>
            <a:chOff x="4801443" y="915235"/>
            <a:chExt cx="4540801" cy="557051"/>
          </a:xfrm>
        </p:grpSpPr>
        <p:sp>
          <p:nvSpPr>
            <p:cNvPr id="94" name="TextBox 5"/>
            <p:cNvSpPr txBox="1"/>
            <p:nvPr/>
          </p:nvSpPr>
          <p:spPr>
            <a:xfrm>
              <a:off x="5449515" y="1039871"/>
              <a:ext cx="3892729" cy="307777"/>
            </a:xfrm>
            <a:prstGeom prst="rect">
              <a:avLst/>
            </a:prstGeom>
            <a:noFill/>
          </p:spPr>
          <p:txBody>
            <a:bodyPr wrap="square" rtlCol="0">
              <a:spAutoFit/>
            </a:bodyPr>
            <a:lstStyle/>
            <a:p>
              <a:pPr defTabSz="914400"/>
              <a:r>
                <a:rPr lang="zh-CN" altLang="en-US" sz="1400" dirty="0">
                  <a:solidFill>
                    <a:prstClr val="black"/>
                  </a:solidFill>
                  <a:cs typeface="+mn-ea"/>
                  <a:sym typeface="+mn-lt"/>
                </a:rPr>
                <a:t>作业方法不安全</a:t>
              </a:r>
              <a:endParaRPr lang="en-US" altLang="zh-CN" sz="1400" dirty="0">
                <a:solidFill>
                  <a:prstClr val="black"/>
                </a:solidFill>
                <a:cs typeface="+mn-ea"/>
                <a:sym typeface="+mn-lt"/>
              </a:endParaRPr>
            </a:p>
          </p:txBody>
        </p:sp>
        <p:grpSp>
          <p:nvGrpSpPr>
            <p:cNvPr id="95" name="组合 94"/>
            <p:cNvGrpSpPr/>
            <p:nvPr/>
          </p:nvGrpSpPr>
          <p:grpSpPr>
            <a:xfrm>
              <a:off x="4801443" y="915235"/>
              <a:ext cx="576064" cy="557051"/>
              <a:chOff x="304800" y="673100"/>
              <a:chExt cx="4137043"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3600" kern="0">
                  <a:solidFill>
                    <a:srgbClr val="C00000"/>
                  </a:solidFill>
                  <a:cs typeface="+mn-ea"/>
                  <a:sym typeface="+mn-lt"/>
                </a:endParaRPr>
              </a:p>
            </p:txBody>
          </p:sp>
          <p:sp>
            <p:nvSpPr>
              <p:cNvPr id="97" name="椭圆 96"/>
              <p:cNvSpPr/>
              <p:nvPr/>
            </p:nvSpPr>
            <p:spPr>
              <a:xfrm>
                <a:off x="615970" y="760414"/>
                <a:ext cx="3825873" cy="3825873"/>
              </a:xfrm>
              <a:prstGeom prst="ellipse">
                <a:avLst/>
              </a:prstGeom>
              <a:solidFill>
                <a:srgbClr val="C00000"/>
              </a:solidFill>
              <a:ln w="25400" cap="flat" cmpd="sng" algn="ctr">
                <a:noFill/>
                <a:prstDash val="solid"/>
              </a:ln>
              <a:effectLst/>
            </p:spPr>
            <p:txBody>
              <a:bodyPr rtlCol="0" anchor="ctr"/>
              <a:lstStyle/>
              <a:p>
                <a:pPr algn="ctr" defTabSz="914400">
                  <a:defRPr/>
                </a:pPr>
                <a:r>
                  <a:rPr lang="en-US" altLang="zh-CN" sz="2000" kern="0" dirty="0">
                    <a:solidFill>
                      <a:prstClr val="white"/>
                    </a:solidFill>
                    <a:cs typeface="+mn-ea"/>
                    <a:sym typeface="+mn-lt"/>
                  </a:rPr>
                  <a:t>7</a:t>
                </a:r>
                <a:endParaRPr lang="zh-CN" altLang="en-US" sz="2000" kern="0" dirty="0">
                  <a:solidFill>
                    <a:prstClr val="white"/>
                  </a:solidFill>
                  <a:cs typeface="+mn-ea"/>
                  <a:sym typeface="+mn-lt"/>
                </a:endParaRPr>
              </a:p>
            </p:txBody>
          </p:sp>
        </p:grpSp>
      </p:grpSp>
      <p:grpSp>
        <p:nvGrpSpPr>
          <p:cNvPr id="103" name="组合 102"/>
          <p:cNvGrpSpPr/>
          <p:nvPr/>
        </p:nvGrpSpPr>
        <p:grpSpPr>
          <a:xfrm>
            <a:off x="254553" y="1345761"/>
            <a:ext cx="6334228" cy="915431"/>
            <a:chOff x="2013772" y="2804099"/>
            <a:chExt cx="4430465" cy="684000"/>
          </a:xfrm>
        </p:grpSpPr>
        <p:sp>
          <p:nvSpPr>
            <p:cNvPr id="104" name="圆角矩形 103"/>
            <p:cNvSpPr/>
            <p:nvPr/>
          </p:nvSpPr>
          <p:spPr>
            <a:xfrm flipV="1">
              <a:off x="2013772" y="2804099"/>
              <a:ext cx="4430465"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105" name="TextBox 15"/>
            <p:cNvSpPr txBox="1"/>
            <p:nvPr/>
          </p:nvSpPr>
          <p:spPr>
            <a:xfrm>
              <a:off x="2698969" y="2950581"/>
              <a:ext cx="3060072" cy="391035"/>
            </a:xfrm>
            <a:prstGeom prst="homePlate">
              <a:avLst/>
            </a:prstGeom>
            <a:noFill/>
          </p:spPr>
          <p:txBody>
            <a:bodyPr wrap="square" rtlCol="0">
              <a:spAutoFit/>
            </a:bodyPr>
            <a:lstStyle/>
            <a:p>
              <a:pPr defTabSz="914400"/>
              <a:r>
                <a:rPr lang="zh-CN" altLang="en-US" sz="2800" b="1" dirty="0">
                  <a:solidFill>
                    <a:srgbClr val="C00000"/>
                  </a:solidFill>
                  <a:cs typeface="+mn-ea"/>
                  <a:sym typeface="+mn-lt"/>
                </a:rPr>
                <a:t>机（物）的的比安全因素</a:t>
              </a:r>
            </a:p>
          </p:txBody>
        </p:sp>
      </p:grpSp>
    </p:spTree>
    <p:custDataLst>
      <p:tags r:id="rId1"/>
    </p:custDataLst>
    <p:extLst>
      <p:ext uri="{BB962C8B-B14F-4D97-AF65-F5344CB8AC3E}">
        <p14:creationId xmlns:p14="http://schemas.microsoft.com/office/powerpoint/2010/main" val="1598585929"/>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outVertical)">
                                      <p:cBhvr>
                                        <p:cTn id="7" dur="175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500" fill="hold"/>
                                        <p:tgtEl>
                                          <p:spTgt spid="54"/>
                                        </p:tgtEl>
                                        <p:attrNameLst>
                                          <p:attrName>ppt_x</p:attrName>
                                        </p:attrNameLst>
                                      </p:cBhvr>
                                      <p:tavLst>
                                        <p:tav tm="0">
                                          <p:val>
                                            <p:strVal val="#ppt_x"/>
                                          </p:val>
                                        </p:tav>
                                        <p:tav tm="100000">
                                          <p:val>
                                            <p:strVal val="#ppt_x"/>
                                          </p:val>
                                        </p:tav>
                                      </p:tavLst>
                                    </p:anim>
                                    <p:anim calcmode="lin" valueType="num">
                                      <p:cBhvr additive="base">
                                        <p:cTn id="1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500" fill="hold"/>
                                        <p:tgtEl>
                                          <p:spTgt spid="73"/>
                                        </p:tgtEl>
                                        <p:attrNameLst>
                                          <p:attrName>ppt_x</p:attrName>
                                        </p:attrNameLst>
                                      </p:cBhvr>
                                      <p:tavLst>
                                        <p:tav tm="0">
                                          <p:val>
                                            <p:strVal val="#ppt_x"/>
                                          </p:val>
                                        </p:tav>
                                        <p:tav tm="100000">
                                          <p:val>
                                            <p:strVal val="#ppt_x"/>
                                          </p:val>
                                        </p:tav>
                                      </p:tavLst>
                                    </p:anim>
                                    <p:anim calcmode="lin" valueType="num">
                                      <p:cBhvr additive="base">
                                        <p:cTn id="19"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cBhvr additive="base">
                                        <p:cTn id="24" dur="500" fill="hold"/>
                                        <p:tgtEl>
                                          <p:spTgt spid="66"/>
                                        </p:tgtEl>
                                        <p:attrNameLst>
                                          <p:attrName>ppt_x</p:attrName>
                                        </p:attrNameLst>
                                      </p:cBhvr>
                                      <p:tavLst>
                                        <p:tav tm="0">
                                          <p:val>
                                            <p:strVal val="#ppt_x"/>
                                          </p:val>
                                        </p:tav>
                                        <p:tav tm="100000">
                                          <p:val>
                                            <p:strVal val="#ppt_x"/>
                                          </p:val>
                                        </p:tav>
                                      </p:tavLst>
                                    </p:anim>
                                    <p:anim calcmode="lin" valueType="num">
                                      <p:cBhvr additive="base">
                                        <p:cTn id="25"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3"/>
                                        </p:tgtEl>
                                        <p:attrNameLst>
                                          <p:attrName>style.visibility</p:attrName>
                                        </p:attrNameLst>
                                      </p:cBhvr>
                                      <p:to>
                                        <p:strVal val="visible"/>
                                      </p:to>
                                    </p:set>
                                    <p:anim calcmode="lin" valueType="num">
                                      <p:cBhvr additive="base">
                                        <p:cTn id="30" dur="500" fill="hold"/>
                                        <p:tgtEl>
                                          <p:spTgt spid="83"/>
                                        </p:tgtEl>
                                        <p:attrNameLst>
                                          <p:attrName>ppt_x</p:attrName>
                                        </p:attrNameLst>
                                      </p:cBhvr>
                                      <p:tavLst>
                                        <p:tav tm="0">
                                          <p:val>
                                            <p:strVal val="#ppt_x"/>
                                          </p:val>
                                        </p:tav>
                                        <p:tav tm="100000">
                                          <p:val>
                                            <p:strVal val="#ppt_x"/>
                                          </p:val>
                                        </p:tav>
                                      </p:tavLst>
                                    </p:anim>
                                    <p:anim calcmode="lin" valueType="num">
                                      <p:cBhvr additive="base">
                                        <p:cTn id="3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500" fill="hold"/>
                                        <p:tgtEl>
                                          <p:spTgt spid="78"/>
                                        </p:tgtEl>
                                        <p:attrNameLst>
                                          <p:attrName>ppt_x</p:attrName>
                                        </p:attrNameLst>
                                      </p:cBhvr>
                                      <p:tavLst>
                                        <p:tav tm="0">
                                          <p:val>
                                            <p:strVal val="#ppt_x"/>
                                          </p:val>
                                        </p:tav>
                                        <p:tav tm="100000">
                                          <p:val>
                                            <p:strVal val="#ppt_x"/>
                                          </p:val>
                                        </p:tav>
                                      </p:tavLst>
                                    </p:anim>
                                    <p:anim calcmode="lin" valueType="num">
                                      <p:cBhvr additive="base">
                                        <p:cTn id="37"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3"/>
                                        </p:tgtEl>
                                        <p:attrNameLst>
                                          <p:attrName>style.visibility</p:attrName>
                                        </p:attrNameLst>
                                      </p:cBhvr>
                                      <p:to>
                                        <p:strVal val="visible"/>
                                      </p:to>
                                    </p:set>
                                    <p:anim calcmode="lin" valueType="num">
                                      <p:cBhvr additive="base">
                                        <p:cTn id="42" dur="500" fill="hold"/>
                                        <p:tgtEl>
                                          <p:spTgt spid="93"/>
                                        </p:tgtEl>
                                        <p:attrNameLst>
                                          <p:attrName>ppt_x</p:attrName>
                                        </p:attrNameLst>
                                      </p:cBhvr>
                                      <p:tavLst>
                                        <p:tav tm="0">
                                          <p:val>
                                            <p:strVal val="#ppt_x"/>
                                          </p:val>
                                        </p:tav>
                                        <p:tav tm="100000">
                                          <p:val>
                                            <p:strVal val="#ppt_x"/>
                                          </p:val>
                                        </p:tav>
                                      </p:tavLst>
                                    </p:anim>
                                    <p:anim calcmode="lin" valueType="num">
                                      <p:cBhvr additive="base">
                                        <p:cTn id="43"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88"/>
                                        </p:tgtEl>
                                        <p:attrNameLst>
                                          <p:attrName>style.visibility</p:attrName>
                                        </p:attrNameLst>
                                      </p:cBhvr>
                                      <p:to>
                                        <p:strVal val="visible"/>
                                      </p:to>
                                    </p:set>
                                    <p:anim calcmode="lin" valueType="num">
                                      <p:cBhvr additive="base">
                                        <p:cTn id="48" dur="500" fill="hold"/>
                                        <p:tgtEl>
                                          <p:spTgt spid="88"/>
                                        </p:tgtEl>
                                        <p:attrNameLst>
                                          <p:attrName>ppt_x</p:attrName>
                                        </p:attrNameLst>
                                      </p:cBhvr>
                                      <p:tavLst>
                                        <p:tav tm="0">
                                          <p:val>
                                            <p:strVal val="#ppt_x"/>
                                          </p:val>
                                        </p:tav>
                                        <p:tav tm="100000">
                                          <p:val>
                                            <p:strVal val="#ppt_x"/>
                                          </p:val>
                                        </p:tav>
                                      </p:tavLst>
                                    </p:anim>
                                    <p:anim calcmode="lin" valueType="num">
                                      <p:cBhvr additive="base">
                                        <p:cTn id="49"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事故发生的主要原因</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103" name="组合 102"/>
          <p:cNvGrpSpPr/>
          <p:nvPr/>
        </p:nvGrpSpPr>
        <p:grpSpPr>
          <a:xfrm>
            <a:off x="479058" y="1293657"/>
            <a:ext cx="5925822" cy="915431"/>
            <a:chOff x="2013772" y="2804099"/>
            <a:chExt cx="4430465" cy="684000"/>
          </a:xfrm>
        </p:grpSpPr>
        <p:sp>
          <p:nvSpPr>
            <p:cNvPr id="104" name="圆角矩形 103"/>
            <p:cNvSpPr/>
            <p:nvPr/>
          </p:nvSpPr>
          <p:spPr>
            <a:xfrm flipV="1">
              <a:off x="2013772" y="2804099"/>
              <a:ext cx="4430465"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105" name="TextBox 15"/>
            <p:cNvSpPr txBox="1"/>
            <p:nvPr/>
          </p:nvSpPr>
          <p:spPr>
            <a:xfrm>
              <a:off x="3276567" y="2950581"/>
              <a:ext cx="1779696" cy="391035"/>
            </a:xfrm>
            <a:prstGeom prst="rect">
              <a:avLst/>
            </a:prstGeom>
            <a:noFill/>
          </p:spPr>
          <p:txBody>
            <a:bodyPr wrap="square" rtlCol="0">
              <a:spAutoFit/>
            </a:bodyPr>
            <a:lstStyle/>
            <a:p>
              <a:pPr defTabSz="914400"/>
              <a:r>
                <a:rPr lang="zh-CN" altLang="en-US" sz="2800" b="1" dirty="0">
                  <a:solidFill>
                    <a:srgbClr val="C00000"/>
                  </a:solidFill>
                  <a:cs typeface="+mn-ea"/>
                  <a:sym typeface="+mn-lt"/>
                </a:rPr>
                <a:t>管理上的原因</a:t>
              </a:r>
            </a:p>
          </p:txBody>
        </p:sp>
      </p:grpSp>
      <p:grpSp>
        <p:nvGrpSpPr>
          <p:cNvPr id="53" name="组合 52"/>
          <p:cNvGrpSpPr/>
          <p:nvPr/>
        </p:nvGrpSpPr>
        <p:grpSpPr>
          <a:xfrm>
            <a:off x="946063" y="2972589"/>
            <a:ext cx="808376" cy="807076"/>
            <a:chOff x="1426742" y="3016325"/>
            <a:chExt cx="827193" cy="825350"/>
          </a:xfrm>
        </p:grpSpPr>
        <p:sp>
          <p:nvSpPr>
            <p:cNvPr id="64" name="橢圓 5"/>
            <p:cNvSpPr/>
            <p:nvPr/>
          </p:nvSpPr>
          <p:spPr>
            <a:xfrm>
              <a:off x="1426742" y="3016325"/>
              <a:ext cx="827193" cy="8253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2099">
                <a:solidFill>
                  <a:prstClr val="white"/>
                </a:solidFill>
                <a:effectLst>
                  <a:outerShdw blurRad="38100" dist="38100" dir="2700000" algn="tl">
                    <a:srgbClr val="000000">
                      <a:alpha val="43137"/>
                    </a:srgbClr>
                  </a:outerShdw>
                </a:effectLst>
                <a:cs typeface="+mn-ea"/>
                <a:sym typeface="+mn-lt"/>
              </a:endParaRPr>
            </a:p>
          </p:txBody>
        </p:sp>
        <p:sp>
          <p:nvSpPr>
            <p:cNvPr id="68" name="文本框 9"/>
            <p:cNvSpPr txBox="1"/>
            <p:nvPr/>
          </p:nvSpPr>
          <p:spPr>
            <a:xfrm>
              <a:off x="1539490" y="3283151"/>
              <a:ext cx="601697" cy="336449"/>
            </a:xfrm>
            <a:prstGeom prst="rect">
              <a:avLst/>
            </a:prstGeom>
            <a:noFill/>
          </p:spPr>
          <p:txBody>
            <a:bodyPr wrap="square" lIns="51422" tIns="25711" rIns="51422" bIns="25711" rtlCol="0">
              <a:spAutoFit/>
            </a:bodyPr>
            <a:lstStyle/>
            <a:p>
              <a:pPr marL="0" lvl="1" algn="ctr" defTabSz="914400"/>
              <a:r>
                <a:rPr lang="en-US" altLang="zh-CN" sz="1800" b="1" dirty="0">
                  <a:solidFill>
                    <a:prstClr val="white"/>
                  </a:solidFill>
                  <a:cs typeface="+mn-ea"/>
                  <a:sym typeface="+mn-lt"/>
                </a:rPr>
                <a:t>1</a:t>
              </a:r>
              <a:endParaRPr lang="en-US" altLang="ko-KR" sz="1800" b="1" kern="0" dirty="0">
                <a:solidFill>
                  <a:prstClr val="white"/>
                </a:solidFill>
                <a:cs typeface="+mn-ea"/>
                <a:sym typeface="+mn-lt"/>
              </a:endParaRPr>
            </a:p>
          </p:txBody>
        </p:sp>
      </p:grpSp>
      <p:sp>
        <p:nvSpPr>
          <p:cNvPr id="69" name="矩形 68"/>
          <p:cNvSpPr/>
          <p:nvPr/>
        </p:nvSpPr>
        <p:spPr>
          <a:xfrm>
            <a:off x="1956199" y="2982985"/>
            <a:ext cx="2171159" cy="631088"/>
          </a:xfrm>
          <a:prstGeom prst="rect">
            <a:avLst/>
          </a:prstGeom>
        </p:spPr>
        <p:txBody>
          <a:bodyPr wrap="square">
            <a:spAutoFit/>
          </a:bodyPr>
          <a:lstStyle/>
          <a:p>
            <a:pPr algn="ctr" defTabSz="914400">
              <a:lnSpc>
                <a:spcPts val="2100"/>
              </a:lnSpc>
              <a:spcBef>
                <a:spcPct val="0"/>
              </a:spcBef>
              <a:buFont typeface="Arial" panose="020B0604020202020204" pitchFamily="34" charset="0"/>
              <a:buNone/>
            </a:pPr>
            <a:r>
              <a:rPr lang="zh-CN" altLang="en-US" sz="1400" dirty="0">
                <a:solidFill>
                  <a:prstClr val="black">
                    <a:lumMod val="75000"/>
                    <a:lumOff val="25000"/>
                  </a:prstClr>
                </a:solidFill>
                <a:cs typeface="+mn-ea"/>
                <a:sym typeface="+mn-lt"/>
              </a:rPr>
              <a:t>技术缺陷或工艺流程及操作程序有问题</a:t>
            </a:r>
            <a:endParaRPr lang="zh-CN" altLang="en-US" sz="1400" kern="100" dirty="0">
              <a:solidFill>
                <a:prstClr val="black">
                  <a:lumMod val="75000"/>
                  <a:lumOff val="25000"/>
                </a:prstClr>
              </a:solidFill>
              <a:cs typeface="+mn-ea"/>
              <a:sym typeface="+mn-lt"/>
            </a:endParaRPr>
          </a:p>
        </p:txBody>
      </p:sp>
      <p:grpSp>
        <p:nvGrpSpPr>
          <p:cNvPr id="98" name="组合 97"/>
          <p:cNvGrpSpPr/>
          <p:nvPr/>
        </p:nvGrpSpPr>
        <p:grpSpPr>
          <a:xfrm>
            <a:off x="5901289" y="2914696"/>
            <a:ext cx="808376" cy="807076"/>
            <a:chOff x="1399514" y="3016325"/>
            <a:chExt cx="827193" cy="825350"/>
          </a:xfrm>
        </p:grpSpPr>
        <p:sp>
          <p:nvSpPr>
            <p:cNvPr id="99" name="橢圓 5"/>
            <p:cNvSpPr/>
            <p:nvPr/>
          </p:nvSpPr>
          <p:spPr>
            <a:xfrm>
              <a:off x="1399514" y="3016325"/>
              <a:ext cx="827193" cy="8253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2099">
                <a:solidFill>
                  <a:prstClr val="white"/>
                </a:solidFill>
                <a:effectLst>
                  <a:outerShdw blurRad="38100" dist="38100" dir="2700000" algn="tl">
                    <a:srgbClr val="000000">
                      <a:alpha val="43137"/>
                    </a:srgbClr>
                  </a:outerShdw>
                </a:effectLst>
                <a:cs typeface="+mn-ea"/>
                <a:sym typeface="+mn-lt"/>
              </a:endParaRPr>
            </a:p>
          </p:txBody>
        </p:sp>
        <p:sp>
          <p:nvSpPr>
            <p:cNvPr id="100" name="文本框 9"/>
            <p:cNvSpPr txBox="1"/>
            <p:nvPr/>
          </p:nvSpPr>
          <p:spPr>
            <a:xfrm>
              <a:off x="1511390" y="3260775"/>
              <a:ext cx="603440" cy="336449"/>
            </a:xfrm>
            <a:prstGeom prst="rect">
              <a:avLst/>
            </a:prstGeom>
            <a:noFill/>
          </p:spPr>
          <p:txBody>
            <a:bodyPr wrap="square" lIns="51422" tIns="25711" rIns="51422" bIns="25711" rtlCol="0">
              <a:spAutoFit/>
            </a:bodyPr>
            <a:lstStyle/>
            <a:p>
              <a:pPr marL="0" lvl="1" algn="ctr" defTabSz="914400"/>
              <a:r>
                <a:rPr lang="en-US" altLang="zh-CN" sz="1800" b="1" dirty="0">
                  <a:solidFill>
                    <a:prstClr val="white"/>
                  </a:solidFill>
                  <a:cs typeface="+mn-ea"/>
                  <a:sym typeface="+mn-lt"/>
                </a:rPr>
                <a:t>2</a:t>
              </a:r>
              <a:endParaRPr lang="en-US" altLang="ko-KR" sz="1800" b="1" kern="0" dirty="0">
                <a:solidFill>
                  <a:prstClr val="white"/>
                </a:solidFill>
                <a:cs typeface="+mn-ea"/>
                <a:sym typeface="+mn-lt"/>
              </a:endParaRPr>
            </a:p>
          </p:txBody>
        </p:sp>
      </p:grpSp>
      <p:sp>
        <p:nvSpPr>
          <p:cNvPr id="101" name="矩形 100"/>
          <p:cNvSpPr/>
          <p:nvPr/>
        </p:nvSpPr>
        <p:spPr>
          <a:xfrm>
            <a:off x="6840492" y="3115969"/>
            <a:ext cx="2867431" cy="361637"/>
          </a:xfrm>
          <a:prstGeom prst="rect">
            <a:avLst/>
          </a:prstGeom>
        </p:spPr>
        <p:txBody>
          <a:bodyPr wrap="square">
            <a:spAutoFit/>
          </a:bodyPr>
          <a:lstStyle/>
          <a:p>
            <a:pPr algn="ctr" defTabSz="914400">
              <a:lnSpc>
                <a:spcPts val="2100"/>
              </a:lnSpc>
              <a:spcBef>
                <a:spcPct val="0"/>
              </a:spcBef>
              <a:buFont typeface="Arial" panose="020B0604020202020204" pitchFamily="34" charset="0"/>
              <a:buNone/>
            </a:pPr>
            <a:r>
              <a:rPr lang="zh-CN" altLang="en-US" sz="1400" dirty="0">
                <a:solidFill>
                  <a:prstClr val="black">
                    <a:lumMod val="75000"/>
                    <a:lumOff val="25000"/>
                  </a:prstClr>
                </a:solidFill>
                <a:cs typeface="+mn-ea"/>
                <a:sym typeface="+mn-lt"/>
              </a:rPr>
              <a:t>对操作者缺乏必要的培训教育</a:t>
            </a:r>
            <a:endParaRPr lang="zh-CN" altLang="en-US" sz="1400" kern="100" dirty="0">
              <a:solidFill>
                <a:prstClr val="black">
                  <a:lumMod val="75000"/>
                  <a:lumOff val="25000"/>
                </a:prstClr>
              </a:solidFill>
              <a:cs typeface="+mn-ea"/>
              <a:sym typeface="+mn-lt"/>
            </a:endParaRPr>
          </a:p>
        </p:txBody>
      </p:sp>
      <p:grpSp>
        <p:nvGrpSpPr>
          <p:cNvPr id="102" name="组合 101"/>
          <p:cNvGrpSpPr/>
          <p:nvPr/>
        </p:nvGrpSpPr>
        <p:grpSpPr>
          <a:xfrm>
            <a:off x="1738128" y="4004818"/>
            <a:ext cx="808376" cy="807076"/>
            <a:chOff x="1399514" y="3016325"/>
            <a:chExt cx="827193" cy="825350"/>
          </a:xfrm>
          <a:solidFill>
            <a:srgbClr val="C00000"/>
          </a:solidFill>
        </p:grpSpPr>
        <p:sp>
          <p:nvSpPr>
            <p:cNvPr id="106" name="橢圓 5"/>
            <p:cNvSpPr/>
            <p:nvPr/>
          </p:nvSpPr>
          <p:spPr>
            <a:xfrm>
              <a:off x="1399514" y="3016325"/>
              <a:ext cx="827193" cy="825350"/>
            </a:xfrm>
            <a:prstGeom prst="ellipse">
              <a:avLst/>
            </a:prstGeom>
            <a:gr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2099">
                <a:solidFill>
                  <a:prstClr val="white"/>
                </a:solidFill>
                <a:effectLst>
                  <a:outerShdw blurRad="38100" dist="38100" dir="2700000" algn="tl">
                    <a:srgbClr val="000000">
                      <a:alpha val="43137"/>
                    </a:srgbClr>
                  </a:outerShdw>
                </a:effectLst>
                <a:cs typeface="+mn-ea"/>
                <a:sym typeface="+mn-lt"/>
              </a:endParaRPr>
            </a:p>
          </p:txBody>
        </p:sp>
        <p:sp>
          <p:nvSpPr>
            <p:cNvPr id="107" name="文本框 9"/>
            <p:cNvSpPr txBox="1"/>
            <p:nvPr/>
          </p:nvSpPr>
          <p:spPr>
            <a:xfrm>
              <a:off x="1517864" y="3275633"/>
              <a:ext cx="590494" cy="336449"/>
            </a:xfrm>
            <a:prstGeom prst="rect">
              <a:avLst/>
            </a:prstGeom>
            <a:noFill/>
          </p:spPr>
          <p:txBody>
            <a:bodyPr wrap="square" lIns="51422" tIns="25711" rIns="51422" bIns="25711" rtlCol="0">
              <a:spAutoFit/>
            </a:bodyPr>
            <a:lstStyle/>
            <a:p>
              <a:pPr marL="0" lvl="1" algn="ctr" defTabSz="914400"/>
              <a:r>
                <a:rPr lang="en-US" altLang="zh-CN" sz="1800" b="1" dirty="0">
                  <a:solidFill>
                    <a:prstClr val="white"/>
                  </a:solidFill>
                  <a:cs typeface="+mn-ea"/>
                  <a:sym typeface="+mn-lt"/>
                </a:rPr>
                <a:t>3</a:t>
              </a:r>
              <a:endParaRPr lang="en-US" altLang="ko-KR" sz="1800" b="1" kern="0" dirty="0">
                <a:solidFill>
                  <a:prstClr val="white"/>
                </a:solidFill>
                <a:cs typeface="+mn-ea"/>
                <a:sym typeface="+mn-lt"/>
              </a:endParaRPr>
            </a:p>
          </p:txBody>
        </p:sp>
      </p:grpSp>
      <p:sp>
        <p:nvSpPr>
          <p:cNvPr id="108" name="矩形 107"/>
          <p:cNvSpPr/>
          <p:nvPr/>
        </p:nvSpPr>
        <p:spPr>
          <a:xfrm>
            <a:off x="2186363" y="4232373"/>
            <a:ext cx="2171159" cy="307848"/>
          </a:xfrm>
          <a:prstGeom prst="rect">
            <a:avLst/>
          </a:prstGeom>
        </p:spPr>
        <p:txBody>
          <a:bodyPr wrap="square">
            <a:spAutoFit/>
          </a:bodyPr>
          <a:lstStyle/>
          <a:p>
            <a:pPr algn="ctr" defTabSz="914400">
              <a:spcBef>
                <a:spcPct val="0"/>
              </a:spcBef>
              <a:buFont typeface="Arial" panose="020B0604020202020204" pitchFamily="34" charset="0"/>
              <a:buNone/>
            </a:pPr>
            <a:r>
              <a:rPr lang="zh-CN" altLang="en-US" sz="1400" dirty="0">
                <a:solidFill>
                  <a:prstClr val="black">
                    <a:lumMod val="75000"/>
                    <a:lumOff val="25000"/>
                  </a:prstClr>
                </a:solidFill>
                <a:cs typeface="+mn-ea"/>
                <a:sym typeface="+mn-lt"/>
              </a:rPr>
              <a:t>劳动组织不合理</a:t>
            </a:r>
            <a:endParaRPr lang="zh-CN" altLang="en-US" sz="1400" kern="100" dirty="0">
              <a:solidFill>
                <a:prstClr val="black">
                  <a:lumMod val="75000"/>
                  <a:lumOff val="25000"/>
                </a:prstClr>
              </a:solidFill>
              <a:cs typeface="+mn-ea"/>
              <a:sym typeface="+mn-lt"/>
            </a:endParaRPr>
          </a:p>
        </p:txBody>
      </p:sp>
      <p:grpSp>
        <p:nvGrpSpPr>
          <p:cNvPr id="109" name="组合 108"/>
          <p:cNvGrpSpPr/>
          <p:nvPr/>
        </p:nvGrpSpPr>
        <p:grpSpPr>
          <a:xfrm>
            <a:off x="6396987" y="4008937"/>
            <a:ext cx="808376" cy="807076"/>
            <a:chOff x="1399514" y="3016325"/>
            <a:chExt cx="827193" cy="825350"/>
          </a:xfrm>
        </p:grpSpPr>
        <p:sp>
          <p:nvSpPr>
            <p:cNvPr id="110" name="橢圓 5"/>
            <p:cNvSpPr/>
            <p:nvPr/>
          </p:nvSpPr>
          <p:spPr>
            <a:xfrm>
              <a:off x="1399514" y="3016325"/>
              <a:ext cx="827193" cy="8253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2099">
                <a:solidFill>
                  <a:prstClr val="white"/>
                </a:solidFill>
                <a:effectLst>
                  <a:outerShdw blurRad="38100" dist="38100" dir="2700000" algn="tl">
                    <a:srgbClr val="000000">
                      <a:alpha val="43137"/>
                    </a:srgbClr>
                  </a:outerShdw>
                </a:effectLst>
                <a:cs typeface="+mn-ea"/>
                <a:sym typeface="+mn-lt"/>
              </a:endParaRPr>
            </a:p>
          </p:txBody>
        </p:sp>
        <p:sp>
          <p:nvSpPr>
            <p:cNvPr id="111" name="文本框 9"/>
            <p:cNvSpPr txBox="1"/>
            <p:nvPr/>
          </p:nvSpPr>
          <p:spPr>
            <a:xfrm>
              <a:off x="1474277" y="3254339"/>
              <a:ext cx="677667" cy="336449"/>
            </a:xfrm>
            <a:prstGeom prst="rect">
              <a:avLst/>
            </a:prstGeom>
            <a:noFill/>
          </p:spPr>
          <p:txBody>
            <a:bodyPr wrap="square" lIns="51422" tIns="25711" rIns="51422" bIns="25711" rtlCol="0">
              <a:spAutoFit/>
            </a:bodyPr>
            <a:lstStyle/>
            <a:p>
              <a:pPr marL="0" lvl="1" algn="ctr" defTabSz="914400"/>
              <a:r>
                <a:rPr lang="en-US" altLang="zh-CN" sz="1800" b="1" dirty="0">
                  <a:solidFill>
                    <a:prstClr val="white"/>
                  </a:solidFill>
                  <a:cs typeface="+mn-ea"/>
                  <a:sym typeface="+mn-lt"/>
                </a:rPr>
                <a:t>4</a:t>
              </a:r>
              <a:endParaRPr lang="en-US" altLang="ko-KR" sz="1800" b="1" kern="0" dirty="0">
                <a:solidFill>
                  <a:prstClr val="white"/>
                </a:solidFill>
                <a:cs typeface="+mn-ea"/>
                <a:sym typeface="+mn-lt"/>
              </a:endParaRPr>
            </a:p>
          </p:txBody>
        </p:sp>
      </p:grpSp>
      <p:sp>
        <p:nvSpPr>
          <p:cNvPr id="112" name="矩形 111"/>
          <p:cNvSpPr/>
          <p:nvPr/>
        </p:nvSpPr>
        <p:spPr>
          <a:xfrm>
            <a:off x="7278427" y="4232372"/>
            <a:ext cx="2171159" cy="307848"/>
          </a:xfrm>
          <a:prstGeom prst="rect">
            <a:avLst/>
          </a:prstGeom>
        </p:spPr>
        <p:txBody>
          <a:bodyPr wrap="square">
            <a:spAutoFit/>
          </a:bodyPr>
          <a:lstStyle/>
          <a:p>
            <a:pPr algn="ctr" defTabSz="914400">
              <a:spcBef>
                <a:spcPct val="0"/>
              </a:spcBef>
              <a:buFont typeface="Arial" panose="020B0604020202020204" pitchFamily="34" charset="0"/>
              <a:buNone/>
            </a:pPr>
            <a:r>
              <a:rPr lang="zh-CN" altLang="en-US" sz="1400" dirty="0">
                <a:solidFill>
                  <a:prstClr val="black">
                    <a:lumMod val="75000"/>
                    <a:lumOff val="25000"/>
                  </a:prstClr>
                </a:solidFill>
                <a:cs typeface="+mn-ea"/>
                <a:sym typeface="+mn-lt"/>
              </a:rPr>
              <a:t>对现场缺乏检查和指导</a:t>
            </a:r>
            <a:endParaRPr lang="zh-CN" altLang="en-US" sz="1400" kern="100" dirty="0">
              <a:solidFill>
                <a:prstClr val="black">
                  <a:lumMod val="75000"/>
                  <a:lumOff val="25000"/>
                </a:prstClr>
              </a:solidFill>
              <a:cs typeface="+mn-ea"/>
              <a:sym typeface="+mn-lt"/>
            </a:endParaRPr>
          </a:p>
        </p:txBody>
      </p:sp>
      <p:grpSp>
        <p:nvGrpSpPr>
          <p:cNvPr id="113" name="组合 112"/>
          <p:cNvGrpSpPr/>
          <p:nvPr/>
        </p:nvGrpSpPr>
        <p:grpSpPr>
          <a:xfrm>
            <a:off x="2570747" y="5142419"/>
            <a:ext cx="808376" cy="807076"/>
            <a:chOff x="1399514" y="3016325"/>
            <a:chExt cx="827193" cy="825350"/>
          </a:xfrm>
          <a:solidFill>
            <a:srgbClr val="C00000"/>
          </a:solidFill>
        </p:grpSpPr>
        <p:sp>
          <p:nvSpPr>
            <p:cNvPr id="114" name="橢圓 5"/>
            <p:cNvSpPr/>
            <p:nvPr/>
          </p:nvSpPr>
          <p:spPr>
            <a:xfrm>
              <a:off x="1399514" y="3016325"/>
              <a:ext cx="827193" cy="825350"/>
            </a:xfrm>
            <a:prstGeom prst="ellipse">
              <a:avLst/>
            </a:prstGeom>
            <a:gr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2099">
                <a:solidFill>
                  <a:prstClr val="white"/>
                </a:solidFill>
                <a:effectLst>
                  <a:outerShdw blurRad="38100" dist="38100" dir="2700000" algn="tl">
                    <a:srgbClr val="000000">
                      <a:alpha val="43137"/>
                    </a:srgbClr>
                  </a:outerShdw>
                </a:effectLst>
                <a:cs typeface="+mn-ea"/>
                <a:sym typeface="+mn-lt"/>
              </a:endParaRPr>
            </a:p>
          </p:txBody>
        </p:sp>
        <p:sp>
          <p:nvSpPr>
            <p:cNvPr id="115" name="文本框 9"/>
            <p:cNvSpPr txBox="1"/>
            <p:nvPr/>
          </p:nvSpPr>
          <p:spPr>
            <a:xfrm>
              <a:off x="1511132" y="3275633"/>
              <a:ext cx="603956" cy="336449"/>
            </a:xfrm>
            <a:prstGeom prst="rect">
              <a:avLst/>
            </a:prstGeom>
            <a:noFill/>
          </p:spPr>
          <p:txBody>
            <a:bodyPr wrap="square" lIns="51422" tIns="25711" rIns="51422" bIns="25711" rtlCol="0">
              <a:spAutoFit/>
            </a:bodyPr>
            <a:lstStyle/>
            <a:p>
              <a:pPr marL="0" lvl="1" algn="ctr" defTabSz="914400"/>
              <a:r>
                <a:rPr lang="en-US" altLang="zh-CN" sz="1800" b="1" dirty="0">
                  <a:solidFill>
                    <a:prstClr val="white"/>
                  </a:solidFill>
                  <a:cs typeface="+mn-ea"/>
                  <a:sym typeface="+mn-lt"/>
                </a:rPr>
                <a:t>5</a:t>
              </a:r>
              <a:endParaRPr lang="en-US" altLang="ko-KR" sz="1800" b="1" kern="0" dirty="0">
                <a:solidFill>
                  <a:prstClr val="white"/>
                </a:solidFill>
                <a:cs typeface="+mn-ea"/>
                <a:sym typeface="+mn-lt"/>
              </a:endParaRPr>
            </a:p>
          </p:txBody>
        </p:sp>
      </p:grpSp>
      <p:sp>
        <p:nvSpPr>
          <p:cNvPr id="116" name="矩形 115"/>
          <p:cNvSpPr/>
          <p:nvPr/>
        </p:nvSpPr>
        <p:spPr>
          <a:xfrm>
            <a:off x="3512189" y="5308476"/>
            <a:ext cx="2171159" cy="630942"/>
          </a:xfrm>
          <a:prstGeom prst="rect">
            <a:avLst/>
          </a:prstGeom>
        </p:spPr>
        <p:txBody>
          <a:bodyPr wrap="square">
            <a:spAutoFit/>
          </a:bodyPr>
          <a:lstStyle/>
          <a:p>
            <a:pPr algn="ctr" defTabSz="914400">
              <a:lnSpc>
                <a:spcPts val="2100"/>
              </a:lnSpc>
              <a:spcBef>
                <a:spcPct val="0"/>
              </a:spcBef>
              <a:buFont typeface="Arial" panose="020B0604020202020204" pitchFamily="34" charset="0"/>
              <a:buNone/>
            </a:pPr>
            <a:r>
              <a:rPr lang="zh-CN" altLang="en-US" sz="1400" dirty="0">
                <a:solidFill>
                  <a:prstClr val="black">
                    <a:lumMod val="75000"/>
                    <a:lumOff val="25000"/>
                  </a:prstClr>
                </a:solidFill>
                <a:cs typeface="+mn-ea"/>
                <a:sym typeface="+mn-lt"/>
              </a:rPr>
              <a:t>没有安全操作规程或规程不健全</a:t>
            </a:r>
            <a:endParaRPr lang="zh-CN" altLang="en-US" sz="1400" kern="100" dirty="0">
              <a:solidFill>
                <a:prstClr val="black">
                  <a:lumMod val="75000"/>
                  <a:lumOff val="25000"/>
                </a:prstClr>
              </a:solidFill>
              <a:cs typeface="+mn-ea"/>
              <a:sym typeface="+mn-lt"/>
            </a:endParaRPr>
          </a:p>
        </p:txBody>
      </p:sp>
      <p:grpSp>
        <p:nvGrpSpPr>
          <p:cNvPr id="117" name="组合 116"/>
          <p:cNvGrpSpPr/>
          <p:nvPr/>
        </p:nvGrpSpPr>
        <p:grpSpPr>
          <a:xfrm>
            <a:off x="7132301" y="5103180"/>
            <a:ext cx="808376" cy="807076"/>
            <a:chOff x="1399514" y="3016325"/>
            <a:chExt cx="827193" cy="825350"/>
          </a:xfrm>
          <a:solidFill>
            <a:srgbClr val="C00000"/>
          </a:solidFill>
        </p:grpSpPr>
        <p:sp>
          <p:nvSpPr>
            <p:cNvPr id="118" name="橢圓 5"/>
            <p:cNvSpPr/>
            <p:nvPr/>
          </p:nvSpPr>
          <p:spPr>
            <a:xfrm>
              <a:off x="1399514" y="3016325"/>
              <a:ext cx="827193" cy="825350"/>
            </a:xfrm>
            <a:prstGeom prst="ellipse">
              <a:avLst/>
            </a:prstGeom>
            <a:gr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sz="2099">
                <a:solidFill>
                  <a:prstClr val="white"/>
                </a:solidFill>
                <a:effectLst>
                  <a:outerShdw blurRad="38100" dist="38100" dir="2700000" algn="tl">
                    <a:srgbClr val="000000">
                      <a:alpha val="43137"/>
                    </a:srgbClr>
                  </a:outerShdw>
                </a:effectLst>
                <a:cs typeface="+mn-ea"/>
                <a:sym typeface="+mn-lt"/>
              </a:endParaRPr>
            </a:p>
          </p:txBody>
        </p:sp>
        <p:sp>
          <p:nvSpPr>
            <p:cNvPr id="119" name="文本框 9"/>
            <p:cNvSpPr txBox="1"/>
            <p:nvPr/>
          </p:nvSpPr>
          <p:spPr>
            <a:xfrm>
              <a:off x="1505774" y="3254339"/>
              <a:ext cx="614673" cy="336449"/>
            </a:xfrm>
            <a:prstGeom prst="rect">
              <a:avLst/>
            </a:prstGeom>
            <a:noFill/>
          </p:spPr>
          <p:txBody>
            <a:bodyPr wrap="square" lIns="51422" tIns="25711" rIns="51422" bIns="25711" rtlCol="0">
              <a:spAutoFit/>
            </a:bodyPr>
            <a:lstStyle/>
            <a:p>
              <a:pPr marL="0" lvl="1" algn="ctr" defTabSz="914400"/>
              <a:r>
                <a:rPr lang="en-US" altLang="zh-CN" sz="1800" b="1" dirty="0">
                  <a:solidFill>
                    <a:prstClr val="white"/>
                  </a:solidFill>
                  <a:cs typeface="+mn-ea"/>
                  <a:sym typeface="+mn-lt"/>
                </a:rPr>
                <a:t>6</a:t>
              </a:r>
              <a:endParaRPr lang="en-US" altLang="ko-KR" sz="1800" b="1" kern="0" dirty="0">
                <a:solidFill>
                  <a:prstClr val="white"/>
                </a:solidFill>
                <a:cs typeface="+mn-ea"/>
                <a:sym typeface="+mn-lt"/>
              </a:endParaRPr>
            </a:p>
          </p:txBody>
        </p:sp>
      </p:grpSp>
      <p:sp>
        <p:nvSpPr>
          <p:cNvPr id="121" name="矩形 120"/>
          <p:cNvSpPr/>
          <p:nvPr/>
        </p:nvSpPr>
        <p:spPr>
          <a:xfrm>
            <a:off x="8044521" y="5230411"/>
            <a:ext cx="2171159" cy="630942"/>
          </a:xfrm>
          <a:prstGeom prst="rect">
            <a:avLst/>
          </a:prstGeom>
        </p:spPr>
        <p:txBody>
          <a:bodyPr wrap="square">
            <a:spAutoFit/>
          </a:bodyPr>
          <a:lstStyle/>
          <a:p>
            <a:pPr algn="ctr" defTabSz="914400">
              <a:lnSpc>
                <a:spcPts val="2100"/>
              </a:lnSpc>
              <a:spcBef>
                <a:spcPct val="0"/>
              </a:spcBef>
              <a:buFont typeface="Arial" panose="020B0604020202020204" pitchFamily="34" charset="0"/>
              <a:buNone/>
            </a:pPr>
            <a:r>
              <a:rPr lang="zh-CN" altLang="en-US" sz="1400" dirty="0">
                <a:solidFill>
                  <a:prstClr val="black">
                    <a:lumMod val="75000"/>
                    <a:lumOff val="25000"/>
                  </a:prstClr>
                </a:solidFill>
                <a:cs typeface="+mn-ea"/>
                <a:sym typeface="+mn-lt"/>
              </a:rPr>
              <a:t>隐患整改不及时，事故防范措施不落实</a:t>
            </a:r>
            <a:endParaRPr lang="zh-CN" altLang="en-US" sz="1400" kern="100" dirty="0">
              <a:solidFill>
                <a:prstClr val="black">
                  <a:lumMod val="75000"/>
                  <a:lumOff val="25000"/>
                </a:prstClr>
              </a:solidFill>
              <a:cs typeface="+mn-ea"/>
              <a:sym typeface="+mn-lt"/>
            </a:endParaRPr>
          </a:p>
        </p:txBody>
      </p:sp>
    </p:spTree>
    <p:custDataLst>
      <p:tags r:id="rId1"/>
    </p:custDataLst>
    <p:extLst>
      <p:ext uri="{BB962C8B-B14F-4D97-AF65-F5344CB8AC3E}">
        <p14:creationId xmlns:p14="http://schemas.microsoft.com/office/powerpoint/2010/main" val="1144753882"/>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outVertical)">
                                      <p:cBhvr>
                                        <p:cTn id="7" dur="175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down)">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wipe(down)">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wipe(down)">
                                      <p:cBhvr>
                                        <p:cTn id="22" dur="500"/>
                                        <p:tgtEl>
                                          <p:spTgt spid="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wipe(down)">
                                      <p:cBhvr>
                                        <p:cTn id="27" dur="500"/>
                                        <p:tgtEl>
                                          <p:spTgt spid="10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500"/>
                                        <p:tgtEl>
                                          <p:spTgt spid="10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wipe(down)">
                                      <p:cBhvr>
                                        <p:cTn id="37" dur="500"/>
                                        <p:tgtEl>
                                          <p:spTgt spid="10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wipe(down)">
                                      <p:cBhvr>
                                        <p:cTn id="42" dur="500"/>
                                        <p:tgtEl>
                                          <p:spTgt spid="10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down)">
                                      <p:cBhvr>
                                        <p:cTn id="47" dur="500"/>
                                        <p:tgtEl>
                                          <p:spTgt spid="1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wipe(down)">
                                      <p:cBhvr>
                                        <p:cTn id="52" dur="500"/>
                                        <p:tgtEl>
                                          <p:spTgt spid="1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down)">
                                      <p:cBhvr>
                                        <p:cTn id="57" dur="500"/>
                                        <p:tgtEl>
                                          <p:spTgt spid="1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17"/>
                                        </p:tgtEl>
                                        <p:attrNameLst>
                                          <p:attrName>style.visibility</p:attrName>
                                        </p:attrNameLst>
                                      </p:cBhvr>
                                      <p:to>
                                        <p:strVal val="visible"/>
                                      </p:to>
                                    </p:set>
                                    <p:animEffect transition="in" filter="wipe(down)">
                                      <p:cBhvr>
                                        <p:cTn id="62" dur="500"/>
                                        <p:tgtEl>
                                          <p:spTgt spid="1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21"/>
                                        </p:tgtEl>
                                        <p:attrNameLst>
                                          <p:attrName>style.visibility</p:attrName>
                                        </p:attrNameLst>
                                      </p:cBhvr>
                                      <p:to>
                                        <p:strVal val="visible"/>
                                      </p:to>
                                    </p:set>
                                    <p:animEffect transition="in" filter="wipe(down)">
                                      <p:cBhvr>
                                        <p:cTn id="67"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01" grpId="0"/>
      <p:bldP spid="108" grpId="0"/>
      <p:bldP spid="112" grpId="0"/>
      <p:bldP spid="116" grpId="0"/>
      <p:bldP spid="1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箭头连接符 33">
            <a:extLst>
              <a:ext uri="{FF2B5EF4-FFF2-40B4-BE49-F238E27FC236}">
                <a16:creationId xmlns:a16="http://schemas.microsoft.com/office/drawing/2014/main" xmlns="" id="{1F04C286-8A06-4218-A8B4-4452074C0154}"/>
              </a:ext>
            </a:extLst>
          </p:cNvPr>
          <p:cNvCxnSpPr>
            <a:cxnSpLocks/>
          </p:cNvCxnSpPr>
          <p:nvPr/>
        </p:nvCxnSpPr>
        <p:spPr>
          <a:xfrm>
            <a:off x="-2956" y="3931767"/>
            <a:ext cx="12193369" cy="61305"/>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事故发生的主要原因</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7" name="Text 4673"/>
          <p:cNvSpPr txBox="1"/>
          <p:nvPr/>
        </p:nvSpPr>
        <p:spPr>
          <a:xfrm>
            <a:off x="3647891" y="2521722"/>
            <a:ext cx="4012115" cy="335857"/>
          </a:xfrm>
          <a:prstGeom prst="rect">
            <a:avLst/>
          </a:prstGeom>
          <a:noFill/>
        </p:spPr>
        <p:txBody>
          <a:bodyPr wrap="square" lIns="27000" tIns="13500" rIns="27000" bIns="13500" rtlCol="0" anchor="ctr"/>
          <a:lstStyle/>
          <a:p>
            <a:pPr defTabSz="914400">
              <a:lnSpc>
                <a:spcPts val="2400"/>
              </a:lnSpc>
            </a:pPr>
            <a:r>
              <a:rPr lang="zh-CN" altLang="en-US" sz="1800" dirty="0">
                <a:solidFill>
                  <a:prstClr val="black">
                    <a:lumMod val="75000"/>
                    <a:lumOff val="25000"/>
                  </a:prstClr>
                </a:solidFill>
                <a:cs typeface="+mn-ea"/>
                <a:sym typeface="+mn-lt"/>
              </a:rPr>
              <a:t>加强安全卫生管理，</a:t>
            </a:r>
            <a:endParaRPr lang="en-US" altLang="zh-CN" sz="1800" dirty="0">
              <a:solidFill>
                <a:prstClr val="black">
                  <a:lumMod val="75000"/>
                  <a:lumOff val="25000"/>
                </a:prstClr>
              </a:solidFill>
              <a:cs typeface="+mn-ea"/>
              <a:sym typeface="+mn-lt"/>
            </a:endParaRPr>
          </a:p>
          <a:p>
            <a:pPr defTabSz="914400">
              <a:lnSpc>
                <a:spcPts val="2400"/>
              </a:lnSpc>
            </a:pPr>
            <a:r>
              <a:rPr lang="zh-CN" altLang="en-US" sz="1800" dirty="0">
                <a:solidFill>
                  <a:prstClr val="black">
                    <a:lumMod val="75000"/>
                    <a:lumOff val="25000"/>
                  </a:prstClr>
                </a:solidFill>
                <a:cs typeface="+mn-ea"/>
                <a:sym typeface="+mn-lt"/>
              </a:rPr>
              <a:t>做好安全预防工作</a:t>
            </a:r>
          </a:p>
        </p:txBody>
      </p:sp>
      <p:grpSp>
        <p:nvGrpSpPr>
          <p:cNvPr id="72" name="组合 71"/>
          <p:cNvGrpSpPr/>
          <p:nvPr/>
        </p:nvGrpSpPr>
        <p:grpSpPr>
          <a:xfrm>
            <a:off x="8856569" y="3284471"/>
            <a:ext cx="1503347" cy="1427966"/>
            <a:chOff x="2258730" y="2112361"/>
            <a:chExt cx="1000917" cy="950136"/>
          </a:xfrm>
        </p:grpSpPr>
        <p:grpSp>
          <p:nvGrpSpPr>
            <p:cNvPr id="73" name="组合 72"/>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600" b="1">
                  <a:solidFill>
                    <a:prstClr val="black"/>
                  </a:solidFill>
                  <a:cs typeface="+mn-ea"/>
                  <a:sym typeface="+mn-lt"/>
                </a:endParaRPr>
              </a:p>
            </p:txBody>
          </p:sp>
          <p:sp>
            <p:nvSpPr>
              <p:cNvPr id="76" name="椭圆 75"/>
              <p:cNvSpPr/>
              <p:nvPr/>
            </p:nvSpPr>
            <p:spPr>
              <a:xfrm>
                <a:off x="392113" y="760413"/>
                <a:ext cx="3825876"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600" b="1">
                  <a:solidFill>
                    <a:prstClr val="white"/>
                  </a:solidFill>
                  <a:cs typeface="+mn-ea"/>
                  <a:sym typeface="+mn-lt"/>
                </a:endParaRPr>
              </a:p>
            </p:txBody>
          </p:sp>
        </p:grpSp>
        <p:sp>
          <p:nvSpPr>
            <p:cNvPr id="74" name="TextBox 73"/>
            <p:cNvSpPr txBox="1"/>
            <p:nvPr/>
          </p:nvSpPr>
          <p:spPr>
            <a:xfrm>
              <a:off x="2261747" y="2403077"/>
              <a:ext cx="997900" cy="368703"/>
            </a:xfrm>
            <a:prstGeom prst="rect">
              <a:avLst/>
            </a:prstGeom>
            <a:noFill/>
          </p:spPr>
          <p:txBody>
            <a:bodyPr wrap="square" lIns="0" tIns="0" rIns="0" bIns="0" rtlCol="0">
              <a:spAutoFit/>
            </a:bodyPr>
            <a:lstStyle/>
            <a:p>
              <a:pPr algn="ctr" defTabSz="914400"/>
              <a:r>
                <a:rPr lang="en-US" altLang="zh-CN" sz="3600" dirty="0">
                  <a:solidFill>
                    <a:prstClr val="black">
                      <a:lumMod val="75000"/>
                      <a:lumOff val="25000"/>
                    </a:prstClr>
                  </a:solidFill>
                  <a:cs typeface="+mn-ea"/>
                  <a:sym typeface="+mn-lt"/>
                </a:rPr>
                <a:t>03</a:t>
              </a:r>
              <a:endParaRPr lang="zh-CN" altLang="en-US" sz="3600" dirty="0">
                <a:solidFill>
                  <a:prstClr val="black">
                    <a:lumMod val="75000"/>
                    <a:lumOff val="25000"/>
                  </a:prstClr>
                </a:solidFill>
                <a:cs typeface="+mn-ea"/>
                <a:sym typeface="+mn-lt"/>
              </a:endParaRPr>
            </a:p>
          </p:txBody>
        </p:sp>
      </p:grpSp>
      <p:grpSp>
        <p:nvGrpSpPr>
          <p:cNvPr id="77" name="组合 76"/>
          <p:cNvGrpSpPr/>
          <p:nvPr/>
        </p:nvGrpSpPr>
        <p:grpSpPr>
          <a:xfrm>
            <a:off x="1040497" y="2836168"/>
            <a:ext cx="2513550" cy="2515114"/>
            <a:chOff x="1403648" y="1115468"/>
            <a:chExt cx="1294414" cy="1294414"/>
          </a:xfrm>
        </p:grpSpPr>
        <p:sp>
          <p:nvSpPr>
            <p:cNvPr id="78" name="椭圆 77"/>
            <p:cNvSpPr/>
            <p:nvPr/>
          </p:nvSpPr>
          <p:spPr>
            <a:xfrm>
              <a:off x="1539485" y="1259632"/>
              <a:ext cx="1022740" cy="10227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3200">
                <a:solidFill>
                  <a:prstClr val="white"/>
                </a:solidFill>
                <a:cs typeface="+mn-ea"/>
                <a:sym typeface="+mn-lt"/>
              </a:endParaRPr>
            </a:p>
          </p:txBody>
        </p:sp>
        <p:grpSp>
          <p:nvGrpSpPr>
            <p:cNvPr id="79" name="组合 78"/>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81" name="同心圆 8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3200">
                  <a:solidFill>
                    <a:prstClr val="black"/>
                  </a:solidFill>
                  <a:cs typeface="+mn-ea"/>
                  <a:sym typeface="+mn-lt"/>
                </a:endParaRPr>
              </a:p>
            </p:txBody>
          </p:sp>
          <p:sp>
            <p:nvSpPr>
              <p:cNvPr id="82" name="同心圆 81"/>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3200">
                  <a:solidFill>
                    <a:prstClr val="black"/>
                  </a:solidFill>
                  <a:cs typeface="+mn-ea"/>
                  <a:sym typeface="+mn-lt"/>
                </a:endParaRPr>
              </a:p>
            </p:txBody>
          </p:sp>
        </p:grpSp>
        <p:sp>
          <p:nvSpPr>
            <p:cNvPr id="80" name="TextBox 79"/>
            <p:cNvSpPr txBox="1"/>
            <p:nvPr/>
          </p:nvSpPr>
          <p:spPr>
            <a:xfrm>
              <a:off x="1687876" y="1520199"/>
              <a:ext cx="725958" cy="522836"/>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pPr defTabSz="914400"/>
              <a:r>
                <a:rPr lang="zh-CN" altLang="en-US" sz="2000" dirty="0">
                  <a:solidFill>
                    <a:prstClr val="white"/>
                  </a:solidFill>
                  <a:effectLst/>
                  <a:cs typeface="+mn-ea"/>
                  <a:sym typeface="+mn-lt"/>
                </a:rPr>
                <a:t>怎样预防事故灾害发生</a:t>
              </a:r>
            </a:p>
          </p:txBody>
        </p:sp>
      </p:grpSp>
      <p:grpSp>
        <p:nvGrpSpPr>
          <p:cNvPr id="83" name="组合 82"/>
          <p:cNvGrpSpPr/>
          <p:nvPr/>
        </p:nvGrpSpPr>
        <p:grpSpPr>
          <a:xfrm>
            <a:off x="3991589" y="3285955"/>
            <a:ext cx="1497257" cy="1426481"/>
            <a:chOff x="2246943" y="2112361"/>
            <a:chExt cx="997900" cy="950136"/>
          </a:xfrm>
        </p:grpSpPr>
        <p:grpSp>
          <p:nvGrpSpPr>
            <p:cNvPr id="84" name="组合 83"/>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600" b="1">
                  <a:solidFill>
                    <a:prstClr val="black"/>
                  </a:solidFill>
                  <a:cs typeface="+mn-ea"/>
                  <a:sym typeface="+mn-lt"/>
                </a:endParaRPr>
              </a:p>
            </p:txBody>
          </p:sp>
          <p:sp>
            <p:nvSpPr>
              <p:cNvPr id="87" name="椭圆 86"/>
              <p:cNvSpPr/>
              <p:nvPr/>
            </p:nvSpPr>
            <p:spPr>
              <a:xfrm>
                <a:off x="443035"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600" b="1">
                  <a:solidFill>
                    <a:prstClr val="white"/>
                  </a:solidFill>
                  <a:cs typeface="+mn-ea"/>
                  <a:sym typeface="+mn-lt"/>
                </a:endParaRPr>
              </a:p>
            </p:txBody>
          </p:sp>
        </p:grpSp>
        <p:sp>
          <p:nvSpPr>
            <p:cNvPr id="85" name="TextBox 84"/>
            <p:cNvSpPr txBox="1"/>
            <p:nvPr/>
          </p:nvSpPr>
          <p:spPr>
            <a:xfrm>
              <a:off x="2246943" y="2402885"/>
              <a:ext cx="997900" cy="369087"/>
            </a:xfrm>
            <a:prstGeom prst="rect">
              <a:avLst/>
            </a:prstGeom>
            <a:noFill/>
          </p:spPr>
          <p:txBody>
            <a:bodyPr wrap="square" lIns="0" tIns="0" rIns="0" bIns="0" rtlCol="0">
              <a:spAutoFit/>
            </a:bodyPr>
            <a:lstStyle/>
            <a:p>
              <a:pPr algn="ctr" defTabSz="914400"/>
              <a:r>
                <a:rPr lang="en-US" altLang="zh-CN" sz="3600" dirty="0">
                  <a:solidFill>
                    <a:prstClr val="black">
                      <a:lumMod val="75000"/>
                      <a:lumOff val="25000"/>
                    </a:prstClr>
                  </a:solidFill>
                  <a:cs typeface="+mn-ea"/>
                  <a:sym typeface="+mn-lt"/>
                </a:rPr>
                <a:t>01</a:t>
              </a:r>
              <a:endParaRPr lang="zh-CN" altLang="en-US" sz="3600" dirty="0">
                <a:solidFill>
                  <a:prstClr val="black">
                    <a:lumMod val="75000"/>
                    <a:lumOff val="25000"/>
                  </a:prstClr>
                </a:solidFill>
                <a:cs typeface="+mn-ea"/>
                <a:sym typeface="+mn-lt"/>
              </a:endParaRPr>
            </a:p>
          </p:txBody>
        </p:sp>
      </p:grpSp>
      <p:grpSp>
        <p:nvGrpSpPr>
          <p:cNvPr id="88" name="组合 87"/>
          <p:cNvGrpSpPr/>
          <p:nvPr/>
        </p:nvGrpSpPr>
        <p:grpSpPr>
          <a:xfrm>
            <a:off x="6365680" y="3203823"/>
            <a:ext cx="1583464" cy="1508613"/>
            <a:chOff x="2226588" y="2112361"/>
            <a:chExt cx="997900" cy="950136"/>
          </a:xfrm>
        </p:grpSpPr>
        <p:grpSp>
          <p:nvGrpSpPr>
            <p:cNvPr id="89" name="组合 88"/>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600" b="1">
                  <a:solidFill>
                    <a:prstClr val="black"/>
                  </a:solidFill>
                  <a:cs typeface="+mn-ea"/>
                  <a:sym typeface="+mn-lt"/>
                </a:endParaRPr>
              </a:p>
            </p:txBody>
          </p:sp>
          <p:sp>
            <p:nvSpPr>
              <p:cNvPr id="92" name="椭圆 91"/>
              <p:cNvSpPr/>
              <p:nvPr/>
            </p:nvSpPr>
            <p:spPr>
              <a:xfrm>
                <a:off x="357328" y="760414"/>
                <a:ext cx="3825875"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600" b="1">
                  <a:solidFill>
                    <a:prstClr val="white"/>
                  </a:solidFill>
                  <a:cs typeface="+mn-ea"/>
                  <a:sym typeface="+mn-lt"/>
                </a:endParaRPr>
              </a:p>
            </p:txBody>
          </p:sp>
        </p:grpSp>
        <p:sp>
          <p:nvSpPr>
            <p:cNvPr id="90" name="TextBox 89"/>
            <p:cNvSpPr txBox="1"/>
            <p:nvPr/>
          </p:nvSpPr>
          <p:spPr>
            <a:xfrm>
              <a:off x="2226588" y="2412933"/>
              <a:ext cx="997900" cy="348993"/>
            </a:xfrm>
            <a:prstGeom prst="rect">
              <a:avLst/>
            </a:prstGeom>
            <a:noFill/>
          </p:spPr>
          <p:txBody>
            <a:bodyPr wrap="square" lIns="0" tIns="0" rIns="0" bIns="0" rtlCol="0">
              <a:spAutoFit/>
            </a:bodyPr>
            <a:lstStyle/>
            <a:p>
              <a:pPr algn="ctr" defTabSz="914400"/>
              <a:r>
                <a:rPr lang="en-US" altLang="zh-CN" sz="3600" dirty="0">
                  <a:solidFill>
                    <a:prstClr val="black">
                      <a:lumMod val="75000"/>
                      <a:lumOff val="25000"/>
                    </a:prstClr>
                  </a:solidFill>
                  <a:cs typeface="+mn-ea"/>
                  <a:sym typeface="+mn-lt"/>
                </a:rPr>
                <a:t>02</a:t>
              </a:r>
              <a:endParaRPr lang="zh-CN" altLang="en-US" sz="3600" dirty="0">
                <a:solidFill>
                  <a:prstClr val="black">
                    <a:lumMod val="75000"/>
                    <a:lumOff val="25000"/>
                  </a:prstClr>
                </a:solidFill>
                <a:cs typeface="+mn-ea"/>
                <a:sym typeface="+mn-lt"/>
              </a:endParaRPr>
            </a:p>
          </p:txBody>
        </p:sp>
      </p:grpSp>
      <p:sp>
        <p:nvSpPr>
          <p:cNvPr id="129" name="Text 4673"/>
          <p:cNvSpPr txBox="1"/>
          <p:nvPr/>
        </p:nvSpPr>
        <p:spPr>
          <a:xfrm>
            <a:off x="6347801" y="5039912"/>
            <a:ext cx="4012115" cy="335857"/>
          </a:xfrm>
          <a:prstGeom prst="rect">
            <a:avLst/>
          </a:prstGeom>
          <a:noFill/>
        </p:spPr>
        <p:txBody>
          <a:bodyPr wrap="square" lIns="27000" tIns="13500" rIns="27000" bIns="13500" rtlCol="0" anchor="ctr"/>
          <a:lstStyle/>
          <a:p>
            <a:pPr defTabSz="914400">
              <a:lnSpc>
                <a:spcPts val="2400"/>
              </a:lnSpc>
            </a:pPr>
            <a:r>
              <a:rPr lang="zh-CN" altLang="en-US" sz="1800" dirty="0">
                <a:solidFill>
                  <a:prstClr val="black">
                    <a:lumMod val="75000"/>
                    <a:lumOff val="25000"/>
                  </a:prstClr>
                </a:solidFill>
                <a:cs typeface="+mn-ea"/>
                <a:sym typeface="+mn-lt"/>
              </a:rPr>
              <a:t>加强安全教育训练，</a:t>
            </a:r>
            <a:endParaRPr lang="en-US" altLang="zh-CN" sz="1800" dirty="0">
              <a:solidFill>
                <a:prstClr val="black">
                  <a:lumMod val="75000"/>
                  <a:lumOff val="25000"/>
                </a:prstClr>
              </a:solidFill>
              <a:cs typeface="+mn-ea"/>
              <a:sym typeface="+mn-lt"/>
            </a:endParaRPr>
          </a:p>
          <a:p>
            <a:pPr defTabSz="914400">
              <a:lnSpc>
                <a:spcPts val="2400"/>
              </a:lnSpc>
            </a:pPr>
            <a:r>
              <a:rPr lang="zh-CN" altLang="en-US" sz="1800" dirty="0">
                <a:solidFill>
                  <a:prstClr val="black">
                    <a:lumMod val="75000"/>
                    <a:lumOff val="25000"/>
                  </a:prstClr>
                </a:solidFill>
                <a:cs typeface="+mn-ea"/>
                <a:sym typeface="+mn-lt"/>
              </a:rPr>
              <a:t>提高全员安全意识</a:t>
            </a:r>
          </a:p>
        </p:txBody>
      </p:sp>
      <p:sp>
        <p:nvSpPr>
          <p:cNvPr id="130" name="Text 4673"/>
          <p:cNvSpPr txBox="1"/>
          <p:nvPr/>
        </p:nvSpPr>
        <p:spPr>
          <a:xfrm>
            <a:off x="8542523" y="2626965"/>
            <a:ext cx="4012115" cy="335857"/>
          </a:xfrm>
          <a:prstGeom prst="rect">
            <a:avLst/>
          </a:prstGeom>
          <a:noFill/>
        </p:spPr>
        <p:txBody>
          <a:bodyPr wrap="square" lIns="27000" tIns="13500" rIns="27000" bIns="13500" rtlCol="0" anchor="ctr"/>
          <a:lstStyle/>
          <a:p>
            <a:pPr defTabSz="914400">
              <a:lnSpc>
                <a:spcPts val="2400"/>
              </a:lnSpc>
            </a:pPr>
            <a:r>
              <a:rPr lang="zh-CN" altLang="en-US" sz="1800" dirty="0">
                <a:solidFill>
                  <a:prstClr val="black">
                    <a:lumMod val="75000"/>
                    <a:lumOff val="25000"/>
                  </a:prstClr>
                </a:solidFill>
                <a:cs typeface="+mn-ea"/>
                <a:sym typeface="+mn-lt"/>
              </a:rPr>
              <a:t>掌握紧急应急知识，</a:t>
            </a:r>
            <a:endParaRPr lang="en-US" altLang="zh-CN" sz="1800" dirty="0">
              <a:solidFill>
                <a:prstClr val="black">
                  <a:lumMod val="75000"/>
                  <a:lumOff val="25000"/>
                </a:prstClr>
              </a:solidFill>
              <a:cs typeface="+mn-ea"/>
              <a:sym typeface="+mn-lt"/>
            </a:endParaRPr>
          </a:p>
          <a:p>
            <a:pPr defTabSz="914400">
              <a:lnSpc>
                <a:spcPts val="2400"/>
              </a:lnSpc>
            </a:pPr>
            <a:r>
              <a:rPr lang="zh-CN" altLang="en-US" sz="1800" dirty="0">
                <a:solidFill>
                  <a:prstClr val="black">
                    <a:lumMod val="75000"/>
                    <a:lumOff val="25000"/>
                  </a:prstClr>
                </a:solidFill>
                <a:cs typeface="+mn-ea"/>
                <a:sym typeface="+mn-lt"/>
              </a:rPr>
              <a:t>避免减少灾害损失</a:t>
            </a:r>
          </a:p>
        </p:txBody>
      </p:sp>
      <p:pic>
        <p:nvPicPr>
          <p:cNvPr id="6" name="图片 5">
            <a:extLst>
              <a:ext uri="{FF2B5EF4-FFF2-40B4-BE49-F238E27FC236}">
                <a16:creationId xmlns:a16="http://schemas.microsoft.com/office/drawing/2014/main" xmlns="" id="{E2284A08-3438-4B4D-B65C-791E70B397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613" y="4643298"/>
            <a:ext cx="2164798" cy="2551408"/>
          </a:xfrm>
          <a:prstGeom prst="rect">
            <a:avLst/>
          </a:prstGeom>
        </p:spPr>
      </p:pic>
    </p:spTree>
    <p:custDataLst>
      <p:tags r:id="rId1"/>
    </p:custDataLst>
    <p:extLst>
      <p:ext uri="{BB962C8B-B14F-4D97-AF65-F5344CB8AC3E}">
        <p14:creationId xmlns:p14="http://schemas.microsoft.com/office/powerpoint/2010/main" val="115308177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heel(1)">
                                      <p:cBhvr>
                                        <p:cTn id="7" dur="20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 calcmode="lin" valueType="num">
                                      <p:cBhvr>
                                        <p:cTn id="12" dur="500" fill="hold"/>
                                        <p:tgtEl>
                                          <p:spTgt spid="83"/>
                                        </p:tgtEl>
                                        <p:attrNameLst>
                                          <p:attrName>ppt_w</p:attrName>
                                        </p:attrNameLst>
                                      </p:cBhvr>
                                      <p:tavLst>
                                        <p:tav tm="0">
                                          <p:val>
                                            <p:fltVal val="0"/>
                                          </p:val>
                                        </p:tav>
                                        <p:tav tm="100000">
                                          <p:val>
                                            <p:strVal val="#ppt_w"/>
                                          </p:val>
                                        </p:tav>
                                      </p:tavLst>
                                    </p:anim>
                                    <p:anim calcmode="lin" valueType="num">
                                      <p:cBhvr>
                                        <p:cTn id="13" dur="500" fill="hold"/>
                                        <p:tgtEl>
                                          <p:spTgt spid="83"/>
                                        </p:tgtEl>
                                        <p:attrNameLst>
                                          <p:attrName>ppt_h</p:attrName>
                                        </p:attrNameLst>
                                      </p:cBhvr>
                                      <p:tavLst>
                                        <p:tav tm="0">
                                          <p:val>
                                            <p:fltVal val="0"/>
                                          </p:val>
                                        </p:tav>
                                        <p:tav tm="100000">
                                          <p:val>
                                            <p:strVal val="#ppt_h"/>
                                          </p:val>
                                        </p:tav>
                                      </p:tavLst>
                                    </p:anim>
                                    <p:animEffect transition="in" filter="fade">
                                      <p:cBhvr>
                                        <p:cTn id="14" dur="500"/>
                                        <p:tgtEl>
                                          <p:spTgt spid="8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down)">
                                      <p:cBhvr>
                                        <p:cTn id="19" dur="5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8"/>
                                        </p:tgtEl>
                                        <p:attrNameLst>
                                          <p:attrName>style.visibility</p:attrName>
                                        </p:attrNameLst>
                                      </p:cBhvr>
                                      <p:to>
                                        <p:strVal val="visible"/>
                                      </p:to>
                                    </p:set>
                                    <p:anim calcmode="lin" valueType="num">
                                      <p:cBhvr>
                                        <p:cTn id="24" dur="500" fill="hold"/>
                                        <p:tgtEl>
                                          <p:spTgt spid="88"/>
                                        </p:tgtEl>
                                        <p:attrNameLst>
                                          <p:attrName>ppt_w</p:attrName>
                                        </p:attrNameLst>
                                      </p:cBhvr>
                                      <p:tavLst>
                                        <p:tav tm="0">
                                          <p:val>
                                            <p:fltVal val="0"/>
                                          </p:val>
                                        </p:tav>
                                        <p:tav tm="100000">
                                          <p:val>
                                            <p:strVal val="#ppt_w"/>
                                          </p:val>
                                        </p:tav>
                                      </p:tavLst>
                                    </p:anim>
                                    <p:anim calcmode="lin" valueType="num">
                                      <p:cBhvr>
                                        <p:cTn id="25" dur="500" fill="hold"/>
                                        <p:tgtEl>
                                          <p:spTgt spid="88"/>
                                        </p:tgtEl>
                                        <p:attrNameLst>
                                          <p:attrName>ppt_h</p:attrName>
                                        </p:attrNameLst>
                                      </p:cBhvr>
                                      <p:tavLst>
                                        <p:tav tm="0">
                                          <p:val>
                                            <p:fltVal val="0"/>
                                          </p:val>
                                        </p:tav>
                                        <p:tav tm="100000">
                                          <p:val>
                                            <p:strVal val="#ppt_h"/>
                                          </p:val>
                                        </p:tav>
                                      </p:tavLst>
                                    </p:anim>
                                    <p:animEffect transition="in" filter="fade">
                                      <p:cBhvr>
                                        <p:cTn id="26" dur="500"/>
                                        <p:tgtEl>
                                          <p:spTgt spid="8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9"/>
                                        </p:tgtEl>
                                        <p:attrNameLst>
                                          <p:attrName>style.visibility</p:attrName>
                                        </p:attrNameLst>
                                      </p:cBhvr>
                                      <p:to>
                                        <p:strVal val="visible"/>
                                      </p:to>
                                    </p:set>
                                    <p:animEffect transition="in" filter="wipe(down)">
                                      <p:cBhvr>
                                        <p:cTn id="31" dur="500"/>
                                        <p:tgtEl>
                                          <p:spTgt spid="12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p:cTn id="36" dur="500" fill="hold"/>
                                        <p:tgtEl>
                                          <p:spTgt spid="72"/>
                                        </p:tgtEl>
                                        <p:attrNameLst>
                                          <p:attrName>ppt_w</p:attrName>
                                        </p:attrNameLst>
                                      </p:cBhvr>
                                      <p:tavLst>
                                        <p:tav tm="0">
                                          <p:val>
                                            <p:fltVal val="0"/>
                                          </p:val>
                                        </p:tav>
                                        <p:tav tm="100000">
                                          <p:val>
                                            <p:strVal val="#ppt_w"/>
                                          </p:val>
                                        </p:tav>
                                      </p:tavLst>
                                    </p:anim>
                                    <p:anim calcmode="lin" valueType="num">
                                      <p:cBhvr>
                                        <p:cTn id="37" dur="500" fill="hold"/>
                                        <p:tgtEl>
                                          <p:spTgt spid="72"/>
                                        </p:tgtEl>
                                        <p:attrNameLst>
                                          <p:attrName>ppt_h</p:attrName>
                                        </p:attrNameLst>
                                      </p:cBhvr>
                                      <p:tavLst>
                                        <p:tav tm="0">
                                          <p:val>
                                            <p:fltVal val="0"/>
                                          </p:val>
                                        </p:tav>
                                        <p:tav tm="100000">
                                          <p:val>
                                            <p:strVal val="#ppt_h"/>
                                          </p:val>
                                        </p:tav>
                                      </p:tavLst>
                                    </p:anim>
                                    <p:animEffect transition="in" filter="fade">
                                      <p:cBhvr>
                                        <p:cTn id="38" dur="500"/>
                                        <p:tgtEl>
                                          <p:spTgt spid="7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0"/>
                                        </p:tgtEl>
                                        <p:attrNameLst>
                                          <p:attrName>style.visibility</p:attrName>
                                        </p:attrNameLst>
                                      </p:cBhvr>
                                      <p:to>
                                        <p:strVal val="visible"/>
                                      </p:to>
                                    </p:set>
                                    <p:animEffect transition="in" filter="wipe(down)">
                                      <p:cBhvr>
                                        <p:cTn id="43" dur="500"/>
                                        <p:tgtEl>
                                          <p:spTgt spid="130"/>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129" grpId="0"/>
      <p:bldP spid="1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事故发生的主要原因</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34" name="组合 33"/>
          <p:cNvGrpSpPr/>
          <p:nvPr/>
        </p:nvGrpSpPr>
        <p:grpSpPr>
          <a:xfrm>
            <a:off x="1887023" y="3152698"/>
            <a:ext cx="1601670" cy="1850640"/>
            <a:chOff x="789153" y="2729597"/>
            <a:chExt cx="1202093" cy="1388087"/>
          </a:xfrm>
        </p:grpSpPr>
        <p:grpSp>
          <p:nvGrpSpPr>
            <p:cNvPr id="35" name="组合 34"/>
            <p:cNvGrpSpPr/>
            <p:nvPr/>
          </p:nvGrpSpPr>
          <p:grpSpPr>
            <a:xfrm>
              <a:off x="789153" y="2729597"/>
              <a:ext cx="1202093" cy="1388087"/>
              <a:chOff x="3273692" y="1099961"/>
              <a:chExt cx="1202093" cy="1388087"/>
            </a:xfrm>
          </p:grpSpPr>
          <p:sp>
            <p:nvSpPr>
              <p:cNvPr id="37" name="Freeform 14"/>
              <p:cNvSpPr>
                <a:spLocks/>
              </p:cNvSpPr>
              <p:nvPr/>
            </p:nvSpPr>
            <p:spPr bwMode="auto">
              <a:xfrm>
                <a:off x="3345550" y="1141029"/>
                <a:ext cx="529701" cy="237166"/>
              </a:xfrm>
              <a:prstGeom prst="cube">
                <a:avLst/>
              </a:prstGeom>
              <a:solidFill>
                <a:srgbClr val="5F6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3" rIns="91424" bIns="45713" numCol="1" anchor="t" anchorCtr="0" compatLnSpc="1">
                <a:prstTxWarp prst="textNoShape">
                  <a:avLst/>
                </a:prstTxWarp>
              </a:bodyPr>
              <a:lstStyle/>
              <a:p>
                <a:pPr defTabSz="914400"/>
                <a:endParaRPr lang="zh-CN" altLang="en-US" sz="1800">
                  <a:solidFill>
                    <a:prstClr val="black"/>
                  </a:solidFill>
                  <a:cs typeface="+mn-ea"/>
                  <a:sym typeface="+mn-lt"/>
                </a:endParaRPr>
              </a:p>
            </p:txBody>
          </p:sp>
          <p:sp>
            <p:nvSpPr>
              <p:cNvPr id="38" name="Freeform 15"/>
              <p:cNvSpPr>
                <a:spLocks/>
              </p:cNvSpPr>
              <p:nvPr/>
            </p:nvSpPr>
            <p:spPr bwMode="auto">
              <a:xfrm>
                <a:off x="3273692" y="1099961"/>
                <a:ext cx="1202093" cy="1388087"/>
              </a:xfrm>
              <a:prstGeom prst="cube">
                <a:avLst/>
              </a:pr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24" tIns="45713" rIns="91424" bIns="45713" numCol="1" anchor="t" anchorCtr="0" compatLnSpc="1">
                <a:prstTxWarp prst="textNoShape">
                  <a:avLst/>
                </a:prstTxWarp>
              </a:bodyPr>
              <a:lstStyle/>
              <a:p>
                <a:pPr defTabSz="914400"/>
                <a:endParaRPr lang="zh-CN" altLang="en-US" sz="1800" dirty="0">
                  <a:solidFill>
                    <a:prstClr val="black"/>
                  </a:solidFill>
                  <a:cs typeface="+mn-ea"/>
                  <a:sym typeface="+mn-lt"/>
                </a:endParaRPr>
              </a:p>
            </p:txBody>
          </p:sp>
          <p:sp>
            <p:nvSpPr>
              <p:cNvPr id="39" name="Freeform 16"/>
              <p:cNvSpPr>
                <a:spLocks/>
              </p:cNvSpPr>
              <p:nvPr/>
            </p:nvSpPr>
            <p:spPr bwMode="auto">
              <a:xfrm>
                <a:off x="3345551" y="1141029"/>
                <a:ext cx="408568" cy="441478"/>
              </a:xfrm>
              <a:prstGeom prst="cube">
                <a:avLst/>
              </a:pr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defTabSz="914400"/>
                <a:endParaRPr lang="zh-CN" altLang="en-US" sz="1800" dirty="0">
                  <a:solidFill>
                    <a:prstClr val="white"/>
                  </a:solidFill>
                  <a:cs typeface="+mn-ea"/>
                  <a:sym typeface="+mn-lt"/>
                </a:endParaRPr>
              </a:p>
            </p:txBody>
          </p:sp>
        </p:grpSp>
        <p:sp>
          <p:nvSpPr>
            <p:cNvPr id="36" name="TextBox 35"/>
            <p:cNvSpPr txBox="1"/>
            <p:nvPr/>
          </p:nvSpPr>
          <p:spPr>
            <a:xfrm>
              <a:off x="921362" y="2889012"/>
              <a:ext cx="948647" cy="368196"/>
            </a:xfrm>
            <a:prstGeom prst="cube">
              <a:avLst/>
            </a:prstGeom>
            <a:noFill/>
          </p:spPr>
          <p:txBody>
            <a:bodyPr wrap="square" rtlCol="0">
              <a:spAutoFit/>
            </a:bodyPr>
            <a:lstStyle/>
            <a:p>
              <a:pPr defTabSz="914400"/>
              <a:r>
                <a:rPr lang="en-US" altLang="zh-CN" sz="1800" dirty="0">
                  <a:solidFill>
                    <a:srgbClr val="FFFFFF"/>
                  </a:solidFill>
                  <a:cs typeface="+mn-ea"/>
                  <a:sym typeface="+mn-lt"/>
                </a:rPr>
                <a:t>01</a:t>
              </a:r>
              <a:endParaRPr lang="zh-CN" altLang="en-US" sz="1800" dirty="0">
                <a:solidFill>
                  <a:srgbClr val="FFFFFF"/>
                </a:solidFill>
                <a:cs typeface="+mn-ea"/>
                <a:sym typeface="+mn-lt"/>
              </a:endParaRPr>
            </a:p>
          </p:txBody>
        </p:sp>
      </p:grpSp>
      <p:grpSp>
        <p:nvGrpSpPr>
          <p:cNvPr id="40" name="组合 39"/>
          <p:cNvGrpSpPr/>
          <p:nvPr/>
        </p:nvGrpSpPr>
        <p:grpSpPr>
          <a:xfrm>
            <a:off x="4313935" y="3152698"/>
            <a:ext cx="1601670" cy="1850640"/>
            <a:chOff x="789153" y="2729597"/>
            <a:chExt cx="1202093" cy="1388087"/>
          </a:xfrm>
        </p:grpSpPr>
        <p:grpSp>
          <p:nvGrpSpPr>
            <p:cNvPr id="41" name="组合 40"/>
            <p:cNvGrpSpPr/>
            <p:nvPr/>
          </p:nvGrpSpPr>
          <p:grpSpPr>
            <a:xfrm>
              <a:off x="789153" y="2729597"/>
              <a:ext cx="1202093" cy="1388087"/>
              <a:chOff x="3273692" y="1099961"/>
              <a:chExt cx="1202093" cy="1388087"/>
            </a:xfrm>
          </p:grpSpPr>
          <p:sp>
            <p:nvSpPr>
              <p:cNvPr id="43" name="Freeform 14"/>
              <p:cNvSpPr>
                <a:spLocks/>
              </p:cNvSpPr>
              <p:nvPr/>
            </p:nvSpPr>
            <p:spPr bwMode="auto">
              <a:xfrm>
                <a:off x="3345550" y="1141029"/>
                <a:ext cx="529701" cy="237166"/>
              </a:xfrm>
              <a:prstGeom prst="cube">
                <a:avLst/>
              </a:prstGeom>
              <a:solidFill>
                <a:srgbClr val="5F6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3" rIns="91424" bIns="45713" numCol="1" anchor="t" anchorCtr="0" compatLnSpc="1">
                <a:prstTxWarp prst="textNoShape">
                  <a:avLst/>
                </a:prstTxWarp>
              </a:bodyPr>
              <a:lstStyle/>
              <a:p>
                <a:pPr defTabSz="914400"/>
                <a:endParaRPr lang="zh-CN" altLang="en-US" sz="1800">
                  <a:solidFill>
                    <a:prstClr val="black"/>
                  </a:solidFill>
                  <a:cs typeface="+mn-ea"/>
                  <a:sym typeface="+mn-lt"/>
                </a:endParaRPr>
              </a:p>
            </p:txBody>
          </p:sp>
          <p:sp>
            <p:nvSpPr>
              <p:cNvPr id="44" name="Freeform 15"/>
              <p:cNvSpPr>
                <a:spLocks/>
              </p:cNvSpPr>
              <p:nvPr/>
            </p:nvSpPr>
            <p:spPr bwMode="auto">
              <a:xfrm>
                <a:off x="3273692" y="1099961"/>
                <a:ext cx="1202093" cy="1388087"/>
              </a:xfrm>
              <a:prstGeom prst="cube">
                <a:avLst/>
              </a:pr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24" tIns="45713" rIns="91424" bIns="45713" numCol="1" anchor="t" anchorCtr="0" compatLnSpc="1">
                <a:prstTxWarp prst="textNoShape">
                  <a:avLst/>
                </a:prstTxWarp>
              </a:bodyPr>
              <a:lstStyle/>
              <a:p>
                <a:pPr defTabSz="914400"/>
                <a:endParaRPr lang="zh-CN" altLang="en-US" sz="1800">
                  <a:solidFill>
                    <a:prstClr val="black"/>
                  </a:solidFill>
                  <a:cs typeface="+mn-ea"/>
                  <a:sym typeface="+mn-lt"/>
                </a:endParaRPr>
              </a:p>
            </p:txBody>
          </p:sp>
          <p:sp>
            <p:nvSpPr>
              <p:cNvPr id="45" name="Freeform 16"/>
              <p:cNvSpPr>
                <a:spLocks/>
              </p:cNvSpPr>
              <p:nvPr/>
            </p:nvSpPr>
            <p:spPr bwMode="auto">
              <a:xfrm>
                <a:off x="3345551" y="1141029"/>
                <a:ext cx="408568" cy="441478"/>
              </a:xfrm>
              <a:prstGeom prst="cube">
                <a:avLst/>
              </a:pr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defTabSz="914400"/>
                <a:endParaRPr lang="zh-CN" altLang="en-US" sz="1800" dirty="0">
                  <a:solidFill>
                    <a:prstClr val="white"/>
                  </a:solidFill>
                  <a:cs typeface="+mn-ea"/>
                  <a:sym typeface="+mn-lt"/>
                </a:endParaRPr>
              </a:p>
            </p:txBody>
          </p:sp>
        </p:grpSp>
        <p:sp>
          <p:nvSpPr>
            <p:cNvPr id="42" name="TextBox 41"/>
            <p:cNvSpPr txBox="1"/>
            <p:nvPr/>
          </p:nvSpPr>
          <p:spPr>
            <a:xfrm>
              <a:off x="936676" y="2889012"/>
              <a:ext cx="948647" cy="368196"/>
            </a:xfrm>
            <a:prstGeom prst="cube">
              <a:avLst/>
            </a:prstGeom>
            <a:noFill/>
          </p:spPr>
          <p:txBody>
            <a:bodyPr wrap="square" rtlCol="0">
              <a:spAutoFit/>
            </a:bodyPr>
            <a:lstStyle/>
            <a:p>
              <a:pPr defTabSz="914400"/>
              <a:r>
                <a:rPr lang="en-US" altLang="zh-CN" sz="1800" dirty="0">
                  <a:solidFill>
                    <a:srgbClr val="FFFFFF"/>
                  </a:solidFill>
                  <a:cs typeface="+mn-ea"/>
                  <a:sym typeface="+mn-lt"/>
                </a:rPr>
                <a:t>02</a:t>
              </a:r>
              <a:endParaRPr lang="zh-CN" altLang="en-US" sz="1800" dirty="0">
                <a:solidFill>
                  <a:srgbClr val="FFFFFF"/>
                </a:solidFill>
                <a:cs typeface="+mn-ea"/>
                <a:sym typeface="+mn-lt"/>
              </a:endParaRPr>
            </a:p>
          </p:txBody>
        </p:sp>
      </p:grpSp>
      <p:grpSp>
        <p:nvGrpSpPr>
          <p:cNvPr id="46" name="组合 45"/>
          <p:cNvGrpSpPr/>
          <p:nvPr/>
        </p:nvGrpSpPr>
        <p:grpSpPr>
          <a:xfrm>
            <a:off x="6740847" y="3152698"/>
            <a:ext cx="1601670" cy="1850640"/>
            <a:chOff x="789153" y="2729597"/>
            <a:chExt cx="1202093" cy="1388087"/>
          </a:xfrm>
        </p:grpSpPr>
        <p:grpSp>
          <p:nvGrpSpPr>
            <p:cNvPr id="47" name="组合 46"/>
            <p:cNvGrpSpPr/>
            <p:nvPr/>
          </p:nvGrpSpPr>
          <p:grpSpPr>
            <a:xfrm>
              <a:off x="789153" y="2729597"/>
              <a:ext cx="1202093" cy="1388087"/>
              <a:chOff x="3273692" y="1099961"/>
              <a:chExt cx="1202093" cy="1388087"/>
            </a:xfrm>
          </p:grpSpPr>
          <p:sp>
            <p:nvSpPr>
              <p:cNvPr id="52" name="Freeform 14"/>
              <p:cNvSpPr>
                <a:spLocks/>
              </p:cNvSpPr>
              <p:nvPr/>
            </p:nvSpPr>
            <p:spPr bwMode="auto">
              <a:xfrm>
                <a:off x="3345550" y="1141029"/>
                <a:ext cx="529701" cy="237166"/>
              </a:xfrm>
              <a:prstGeom prst="cube">
                <a:avLst/>
              </a:prstGeom>
              <a:solidFill>
                <a:srgbClr val="5F6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3" rIns="91424" bIns="45713" numCol="1" anchor="t" anchorCtr="0" compatLnSpc="1">
                <a:prstTxWarp prst="textNoShape">
                  <a:avLst/>
                </a:prstTxWarp>
              </a:bodyPr>
              <a:lstStyle/>
              <a:p>
                <a:pPr defTabSz="914400"/>
                <a:endParaRPr lang="zh-CN" altLang="en-US" sz="1800">
                  <a:solidFill>
                    <a:prstClr val="black"/>
                  </a:solidFill>
                  <a:cs typeface="+mn-ea"/>
                  <a:sym typeface="+mn-lt"/>
                </a:endParaRPr>
              </a:p>
            </p:txBody>
          </p:sp>
          <p:sp>
            <p:nvSpPr>
              <p:cNvPr id="53" name="Freeform 15"/>
              <p:cNvSpPr>
                <a:spLocks/>
              </p:cNvSpPr>
              <p:nvPr/>
            </p:nvSpPr>
            <p:spPr bwMode="auto">
              <a:xfrm>
                <a:off x="3273692" y="1099961"/>
                <a:ext cx="1202093" cy="1388087"/>
              </a:xfrm>
              <a:prstGeom prst="cube">
                <a:avLst/>
              </a:pr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24" tIns="45713" rIns="91424" bIns="45713" numCol="1" anchor="t" anchorCtr="0" compatLnSpc="1">
                <a:prstTxWarp prst="textNoShape">
                  <a:avLst/>
                </a:prstTxWarp>
              </a:bodyPr>
              <a:lstStyle/>
              <a:p>
                <a:pPr defTabSz="914400"/>
                <a:endParaRPr lang="zh-CN" altLang="en-US" sz="1800">
                  <a:solidFill>
                    <a:prstClr val="black"/>
                  </a:solidFill>
                  <a:cs typeface="+mn-ea"/>
                  <a:sym typeface="+mn-lt"/>
                </a:endParaRPr>
              </a:p>
            </p:txBody>
          </p:sp>
          <p:sp>
            <p:nvSpPr>
              <p:cNvPr id="54" name="Freeform 16"/>
              <p:cNvSpPr>
                <a:spLocks/>
              </p:cNvSpPr>
              <p:nvPr/>
            </p:nvSpPr>
            <p:spPr bwMode="auto">
              <a:xfrm>
                <a:off x="3345551" y="1141029"/>
                <a:ext cx="408568" cy="441478"/>
              </a:xfrm>
              <a:prstGeom prst="cube">
                <a:avLst/>
              </a:pr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defTabSz="914400"/>
                <a:endParaRPr lang="zh-CN" altLang="en-US" sz="1800" dirty="0">
                  <a:solidFill>
                    <a:prstClr val="white"/>
                  </a:solidFill>
                  <a:cs typeface="+mn-ea"/>
                  <a:sym typeface="+mn-lt"/>
                </a:endParaRPr>
              </a:p>
            </p:txBody>
          </p:sp>
        </p:grpSp>
        <p:sp>
          <p:nvSpPr>
            <p:cNvPr id="48" name="TextBox 47"/>
            <p:cNvSpPr txBox="1"/>
            <p:nvPr/>
          </p:nvSpPr>
          <p:spPr>
            <a:xfrm>
              <a:off x="928227" y="2889012"/>
              <a:ext cx="948647" cy="368196"/>
            </a:xfrm>
            <a:prstGeom prst="cube">
              <a:avLst/>
            </a:prstGeom>
            <a:noFill/>
          </p:spPr>
          <p:txBody>
            <a:bodyPr wrap="square" rtlCol="0">
              <a:spAutoFit/>
            </a:bodyPr>
            <a:lstStyle/>
            <a:p>
              <a:pPr defTabSz="914400"/>
              <a:r>
                <a:rPr lang="en-US" altLang="zh-CN" sz="1800" dirty="0">
                  <a:solidFill>
                    <a:srgbClr val="FFFFFF"/>
                  </a:solidFill>
                  <a:cs typeface="+mn-ea"/>
                  <a:sym typeface="+mn-lt"/>
                </a:rPr>
                <a:t>03</a:t>
              </a:r>
              <a:endParaRPr lang="zh-CN" altLang="en-US" sz="1800" dirty="0">
                <a:solidFill>
                  <a:srgbClr val="FFFFFF"/>
                </a:solidFill>
                <a:cs typeface="+mn-ea"/>
                <a:sym typeface="+mn-lt"/>
              </a:endParaRPr>
            </a:p>
          </p:txBody>
        </p:sp>
      </p:grpSp>
      <p:grpSp>
        <p:nvGrpSpPr>
          <p:cNvPr id="55" name="组合 54"/>
          <p:cNvGrpSpPr/>
          <p:nvPr/>
        </p:nvGrpSpPr>
        <p:grpSpPr>
          <a:xfrm>
            <a:off x="9167759" y="3152698"/>
            <a:ext cx="1601670" cy="1850640"/>
            <a:chOff x="789153" y="2729597"/>
            <a:chExt cx="1202093" cy="1388087"/>
          </a:xfrm>
        </p:grpSpPr>
        <p:grpSp>
          <p:nvGrpSpPr>
            <p:cNvPr id="56" name="组合 55"/>
            <p:cNvGrpSpPr/>
            <p:nvPr/>
          </p:nvGrpSpPr>
          <p:grpSpPr>
            <a:xfrm>
              <a:off x="789153" y="2729597"/>
              <a:ext cx="1202093" cy="1388087"/>
              <a:chOff x="3273692" y="1099961"/>
              <a:chExt cx="1202093" cy="1388087"/>
            </a:xfrm>
          </p:grpSpPr>
          <p:sp>
            <p:nvSpPr>
              <p:cNvPr id="60" name="Freeform 14"/>
              <p:cNvSpPr>
                <a:spLocks/>
              </p:cNvSpPr>
              <p:nvPr/>
            </p:nvSpPr>
            <p:spPr bwMode="auto">
              <a:xfrm>
                <a:off x="3345550" y="1141029"/>
                <a:ext cx="529701" cy="237166"/>
              </a:xfrm>
              <a:prstGeom prst="cube">
                <a:avLst/>
              </a:prstGeom>
              <a:solidFill>
                <a:srgbClr val="5F6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4" tIns="45713" rIns="91424" bIns="45713" numCol="1" anchor="t" anchorCtr="0" compatLnSpc="1">
                <a:prstTxWarp prst="textNoShape">
                  <a:avLst/>
                </a:prstTxWarp>
              </a:bodyPr>
              <a:lstStyle/>
              <a:p>
                <a:pPr defTabSz="914400"/>
                <a:endParaRPr lang="zh-CN" altLang="en-US" sz="1800">
                  <a:solidFill>
                    <a:prstClr val="black"/>
                  </a:solidFill>
                  <a:cs typeface="+mn-ea"/>
                  <a:sym typeface="+mn-lt"/>
                </a:endParaRPr>
              </a:p>
            </p:txBody>
          </p:sp>
          <p:sp>
            <p:nvSpPr>
              <p:cNvPr id="61" name="Freeform 15"/>
              <p:cNvSpPr>
                <a:spLocks/>
              </p:cNvSpPr>
              <p:nvPr/>
            </p:nvSpPr>
            <p:spPr bwMode="auto">
              <a:xfrm>
                <a:off x="3273692" y="1099961"/>
                <a:ext cx="1202093" cy="1388087"/>
              </a:xfrm>
              <a:prstGeom prst="cube">
                <a:avLst/>
              </a:prstGeom>
              <a:solidFill>
                <a:schemeClr val="bg1">
                  <a:lumMod val="95000"/>
                </a:schemeClr>
              </a:solidFill>
              <a:ln>
                <a:noFill/>
              </a:ln>
              <a:effectLst>
                <a:outerShdw blurRad="228600" sx="102000" sy="102000" algn="ctr" rotWithShape="0">
                  <a:prstClr val="black">
                    <a:alpha val="28000"/>
                  </a:prstClr>
                </a:outerShdw>
              </a:effectLst>
            </p:spPr>
            <p:txBody>
              <a:bodyPr vert="horz" wrap="square" lIns="91424" tIns="45713" rIns="91424" bIns="45713" numCol="1" anchor="t" anchorCtr="0" compatLnSpc="1">
                <a:prstTxWarp prst="textNoShape">
                  <a:avLst/>
                </a:prstTxWarp>
              </a:bodyPr>
              <a:lstStyle/>
              <a:p>
                <a:pPr defTabSz="914400"/>
                <a:endParaRPr lang="zh-CN" altLang="en-US" sz="1800">
                  <a:solidFill>
                    <a:prstClr val="black"/>
                  </a:solidFill>
                  <a:cs typeface="+mn-ea"/>
                  <a:sym typeface="+mn-lt"/>
                </a:endParaRPr>
              </a:p>
            </p:txBody>
          </p:sp>
          <p:sp>
            <p:nvSpPr>
              <p:cNvPr id="62" name="Freeform 16"/>
              <p:cNvSpPr>
                <a:spLocks/>
              </p:cNvSpPr>
              <p:nvPr/>
            </p:nvSpPr>
            <p:spPr bwMode="auto">
              <a:xfrm>
                <a:off x="3345551" y="1141029"/>
                <a:ext cx="408568" cy="441478"/>
              </a:xfrm>
              <a:prstGeom prst="cube">
                <a:avLst/>
              </a:prstGeom>
              <a:solidFill>
                <a:srgbClr val="C0000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defTabSz="914400"/>
                <a:endParaRPr lang="zh-CN" altLang="en-US" sz="1800" dirty="0">
                  <a:solidFill>
                    <a:prstClr val="white"/>
                  </a:solidFill>
                  <a:cs typeface="+mn-ea"/>
                  <a:sym typeface="+mn-lt"/>
                </a:endParaRPr>
              </a:p>
            </p:txBody>
          </p:sp>
        </p:grpSp>
        <p:sp>
          <p:nvSpPr>
            <p:cNvPr id="59" name="TextBox 58"/>
            <p:cNvSpPr txBox="1"/>
            <p:nvPr/>
          </p:nvSpPr>
          <p:spPr>
            <a:xfrm>
              <a:off x="913280" y="2889012"/>
              <a:ext cx="948647" cy="368196"/>
            </a:xfrm>
            <a:prstGeom prst="cube">
              <a:avLst/>
            </a:prstGeom>
            <a:noFill/>
          </p:spPr>
          <p:txBody>
            <a:bodyPr wrap="square" rtlCol="0">
              <a:spAutoFit/>
            </a:bodyPr>
            <a:lstStyle/>
            <a:p>
              <a:pPr defTabSz="914400"/>
              <a:r>
                <a:rPr lang="en-US" altLang="zh-CN" sz="1800" dirty="0">
                  <a:solidFill>
                    <a:srgbClr val="FFFFFF"/>
                  </a:solidFill>
                  <a:cs typeface="+mn-ea"/>
                  <a:sym typeface="+mn-lt"/>
                </a:rPr>
                <a:t>04</a:t>
              </a:r>
              <a:endParaRPr lang="zh-CN" altLang="en-US" sz="1800" dirty="0">
                <a:solidFill>
                  <a:srgbClr val="FFFFFF"/>
                </a:solidFill>
                <a:cs typeface="+mn-ea"/>
                <a:sym typeface="+mn-lt"/>
              </a:endParaRPr>
            </a:p>
          </p:txBody>
        </p:sp>
      </p:grpSp>
      <p:sp>
        <p:nvSpPr>
          <p:cNvPr id="97" name="TextBox 7"/>
          <p:cNvSpPr>
            <a:spLocks noChangeArrowheads="1"/>
          </p:cNvSpPr>
          <p:nvPr/>
        </p:nvSpPr>
        <p:spPr bwMode="auto">
          <a:xfrm>
            <a:off x="1727002" y="1557152"/>
            <a:ext cx="8814962" cy="8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9170"/>
            <a:r>
              <a:rPr lang="zh-CN" altLang="en-US" sz="5067" b="1" dirty="0">
                <a:solidFill>
                  <a:srgbClr val="C00000"/>
                </a:solidFill>
                <a:effectLst>
                  <a:innerShdw blurRad="63500" dist="50800" dir="18900000">
                    <a:prstClr val="black">
                      <a:alpha val="50000"/>
                    </a:prstClr>
                  </a:innerShdw>
                </a:effectLst>
                <a:cs typeface="+mn-ea"/>
                <a:sym typeface="+mn-lt"/>
              </a:rPr>
              <a:t>怎样预防设备事故灾害发生：</a:t>
            </a:r>
            <a:endParaRPr lang="zh-CN" altLang="en-US" sz="5067" dirty="0">
              <a:solidFill>
                <a:srgbClr val="C00000"/>
              </a:solidFill>
              <a:effectLst>
                <a:innerShdw blurRad="63500" dist="50800" dir="18900000">
                  <a:prstClr val="black">
                    <a:alpha val="50000"/>
                  </a:prstClr>
                </a:innerShdw>
              </a:effectLst>
              <a:cs typeface="+mn-ea"/>
              <a:sym typeface="+mn-lt"/>
            </a:endParaRPr>
          </a:p>
        </p:txBody>
      </p:sp>
      <p:sp>
        <p:nvSpPr>
          <p:cNvPr id="2" name="TextBox 1"/>
          <p:cNvSpPr txBox="1"/>
          <p:nvPr/>
        </p:nvSpPr>
        <p:spPr>
          <a:xfrm>
            <a:off x="1913673" y="4078020"/>
            <a:ext cx="1126792" cy="584910"/>
          </a:xfrm>
          <a:prstGeom prst="rect">
            <a:avLst/>
          </a:prstGeom>
          <a:noFill/>
        </p:spPr>
        <p:txBody>
          <a:bodyPr wrap="none" rtlCol="0">
            <a:spAutoFit/>
          </a:bodyPr>
          <a:lstStyle/>
          <a:p>
            <a:pPr defTabSz="914400"/>
            <a:r>
              <a:rPr lang="zh-CN" altLang="en-US" sz="3200" dirty="0">
                <a:solidFill>
                  <a:prstClr val="black"/>
                </a:solidFill>
                <a:effectLst>
                  <a:outerShdw blurRad="38100" dist="38100" dir="2700000" algn="tl">
                    <a:srgbClr val="000000">
                      <a:alpha val="43137"/>
                    </a:srgbClr>
                  </a:outerShdw>
                </a:effectLst>
                <a:cs typeface="+mn-ea"/>
                <a:sym typeface="+mn-lt"/>
              </a:rPr>
              <a:t>维 护</a:t>
            </a:r>
          </a:p>
        </p:txBody>
      </p:sp>
      <p:sp>
        <p:nvSpPr>
          <p:cNvPr id="98" name="TextBox 97"/>
          <p:cNvSpPr txBox="1"/>
          <p:nvPr/>
        </p:nvSpPr>
        <p:spPr>
          <a:xfrm>
            <a:off x="4340585" y="4078020"/>
            <a:ext cx="1126792" cy="584910"/>
          </a:xfrm>
          <a:prstGeom prst="rect">
            <a:avLst/>
          </a:prstGeom>
          <a:noFill/>
        </p:spPr>
        <p:txBody>
          <a:bodyPr wrap="none" rtlCol="0">
            <a:spAutoFit/>
          </a:bodyPr>
          <a:lstStyle/>
          <a:p>
            <a:pPr defTabSz="914400"/>
            <a:r>
              <a:rPr lang="zh-CN" altLang="en-US" sz="3200" dirty="0">
                <a:solidFill>
                  <a:prstClr val="black"/>
                </a:solidFill>
                <a:effectLst>
                  <a:outerShdw blurRad="38100" dist="38100" dir="2700000" algn="tl">
                    <a:srgbClr val="000000">
                      <a:alpha val="43137"/>
                    </a:srgbClr>
                  </a:outerShdw>
                </a:effectLst>
                <a:cs typeface="+mn-ea"/>
                <a:sym typeface="+mn-lt"/>
              </a:rPr>
              <a:t>检 测</a:t>
            </a:r>
          </a:p>
        </p:txBody>
      </p:sp>
      <p:sp>
        <p:nvSpPr>
          <p:cNvPr id="99" name="TextBox 98"/>
          <p:cNvSpPr txBox="1"/>
          <p:nvPr/>
        </p:nvSpPr>
        <p:spPr>
          <a:xfrm>
            <a:off x="6882719" y="4078020"/>
            <a:ext cx="1126792" cy="584910"/>
          </a:xfrm>
          <a:prstGeom prst="rect">
            <a:avLst/>
          </a:prstGeom>
          <a:noFill/>
        </p:spPr>
        <p:txBody>
          <a:bodyPr wrap="none" rtlCol="0">
            <a:spAutoFit/>
          </a:bodyPr>
          <a:lstStyle/>
          <a:p>
            <a:pPr defTabSz="914400"/>
            <a:r>
              <a:rPr lang="zh-CN" altLang="en-US" sz="3200" dirty="0">
                <a:solidFill>
                  <a:prstClr val="black"/>
                </a:solidFill>
                <a:effectLst>
                  <a:outerShdw blurRad="38100" dist="38100" dir="2700000" algn="tl">
                    <a:srgbClr val="000000">
                      <a:alpha val="43137"/>
                    </a:srgbClr>
                  </a:outerShdw>
                </a:effectLst>
                <a:cs typeface="+mn-ea"/>
                <a:sym typeface="+mn-lt"/>
              </a:rPr>
              <a:t>检 修</a:t>
            </a:r>
          </a:p>
        </p:txBody>
      </p:sp>
      <p:sp>
        <p:nvSpPr>
          <p:cNvPr id="100" name="TextBox 99"/>
          <p:cNvSpPr txBox="1"/>
          <p:nvPr/>
        </p:nvSpPr>
        <p:spPr>
          <a:xfrm>
            <a:off x="9194409" y="4078020"/>
            <a:ext cx="1126792" cy="584910"/>
          </a:xfrm>
          <a:prstGeom prst="rect">
            <a:avLst/>
          </a:prstGeom>
          <a:noFill/>
        </p:spPr>
        <p:txBody>
          <a:bodyPr wrap="none" rtlCol="0">
            <a:spAutoFit/>
          </a:bodyPr>
          <a:lstStyle/>
          <a:p>
            <a:pPr defTabSz="914400"/>
            <a:r>
              <a:rPr lang="zh-CN" altLang="en-US" sz="3200" dirty="0">
                <a:solidFill>
                  <a:prstClr val="black"/>
                </a:solidFill>
                <a:effectLst>
                  <a:outerShdw blurRad="38100" dist="38100" dir="2700000" algn="tl">
                    <a:srgbClr val="000000">
                      <a:alpha val="43137"/>
                    </a:srgbClr>
                  </a:outerShdw>
                </a:effectLst>
                <a:cs typeface="+mn-ea"/>
                <a:sym typeface="+mn-lt"/>
              </a:rPr>
              <a:t>保 养</a:t>
            </a:r>
          </a:p>
        </p:txBody>
      </p:sp>
      <p:pic>
        <p:nvPicPr>
          <p:cNvPr id="5" name="图片 4">
            <a:extLst>
              <a:ext uri="{FF2B5EF4-FFF2-40B4-BE49-F238E27FC236}">
                <a16:creationId xmlns:a16="http://schemas.microsoft.com/office/drawing/2014/main" xmlns="" id="{C9973D80-29D4-4D53-B4AB-046C153F5B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79650" y="5070218"/>
            <a:ext cx="3683102" cy="1932925"/>
          </a:xfrm>
          <a:prstGeom prst="rect">
            <a:avLst/>
          </a:prstGeom>
        </p:spPr>
      </p:pic>
    </p:spTree>
    <p:custDataLst>
      <p:tags r:id="rId1"/>
    </p:custDataLst>
    <p:extLst>
      <p:ext uri="{BB962C8B-B14F-4D97-AF65-F5344CB8AC3E}">
        <p14:creationId xmlns:p14="http://schemas.microsoft.com/office/powerpoint/2010/main" val="215125129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97"/>
                                        </p:tgtEl>
                                        <p:attrNameLst>
                                          <p:attrName>style.visibility</p:attrName>
                                        </p:attrNameLst>
                                      </p:cBhvr>
                                      <p:to>
                                        <p:strVal val="visible"/>
                                      </p:to>
                                    </p:set>
                                    <p:animScale>
                                      <p:cBhvr>
                                        <p:cTn id="7" dur="1000" decel="50000" fill="hold">
                                          <p:stCondLst>
                                            <p:cond delay="0"/>
                                          </p:stCondLst>
                                        </p:cTn>
                                        <p:tgtEl>
                                          <p:spTgt spid="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7"/>
                                        </p:tgtEl>
                                        <p:attrNameLst>
                                          <p:attrName>ppt_x</p:attrName>
                                          <p:attrName>ppt_y</p:attrName>
                                        </p:attrNameLst>
                                      </p:cBhvr>
                                    </p:animMotion>
                                    <p:animEffect transition="in" filter="fade">
                                      <p:cBhvr>
                                        <p:cTn id="9" dur="1000"/>
                                        <p:tgtEl>
                                          <p:spTgt spid="97"/>
                                        </p:tgtEl>
                                      </p:cBhvr>
                                    </p:animEffect>
                                  </p:childTnLst>
                                </p:cTn>
                              </p:par>
                              <p:par>
                                <p:cTn id="10" presetID="31"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1000" fill="hold"/>
                                        <p:tgtEl>
                                          <p:spTgt spid="34"/>
                                        </p:tgtEl>
                                        <p:attrNameLst>
                                          <p:attrName>ppt_w</p:attrName>
                                        </p:attrNameLst>
                                      </p:cBhvr>
                                      <p:tavLst>
                                        <p:tav tm="0">
                                          <p:val>
                                            <p:fltVal val="0"/>
                                          </p:val>
                                        </p:tav>
                                        <p:tav tm="100000">
                                          <p:val>
                                            <p:strVal val="#ppt_w"/>
                                          </p:val>
                                        </p:tav>
                                      </p:tavLst>
                                    </p:anim>
                                    <p:anim calcmode="lin" valueType="num">
                                      <p:cBhvr>
                                        <p:cTn id="13" dur="1000" fill="hold"/>
                                        <p:tgtEl>
                                          <p:spTgt spid="34"/>
                                        </p:tgtEl>
                                        <p:attrNameLst>
                                          <p:attrName>ppt_h</p:attrName>
                                        </p:attrNameLst>
                                      </p:cBhvr>
                                      <p:tavLst>
                                        <p:tav tm="0">
                                          <p:val>
                                            <p:fltVal val="0"/>
                                          </p:val>
                                        </p:tav>
                                        <p:tav tm="100000">
                                          <p:val>
                                            <p:strVal val="#ppt_h"/>
                                          </p:val>
                                        </p:tav>
                                      </p:tavLst>
                                    </p:anim>
                                    <p:anim calcmode="lin" valueType="num">
                                      <p:cBhvr>
                                        <p:cTn id="14" dur="1000" fill="hold"/>
                                        <p:tgtEl>
                                          <p:spTgt spid="34"/>
                                        </p:tgtEl>
                                        <p:attrNameLst>
                                          <p:attrName>style.rotation</p:attrName>
                                        </p:attrNameLst>
                                      </p:cBhvr>
                                      <p:tavLst>
                                        <p:tav tm="0">
                                          <p:val>
                                            <p:fltVal val="90"/>
                                          </p:val>
                                        </p:tav>
                                        <p:tav tm="100000">
                                          <p:val>
                                            <p:fltVal val="0"/>
                                          </p:val>
                                        </p:tav>
                                      </p:tavLst>
                                    </p:anim>
                                    <p:animEffect transition="in" filter="fade">
                                      <p:cBhvr>
                                        <p:cTn id="15" dur="10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31" presetClass="entr" presetSubtype="0" fill="hold" nodeType="withEffect">
                                  <p:stCondLst>
                                    <p:cond delay="300"/>
                                  </p:stCondLst>
                                  <p:childTnLst>
                                    <p:set>
                                      <p:cBhvr>
                                        <p:cTn id="22" dur="1" fill="hold">
                                          <p:stCondLst>
                                            <p:cond delay="0"/>
                                          </p:stCondLst>
                                        </p:cTn>
                                        <p:tgtEl>
                                          <p:spTgt spid="40"/>
                                        </p:tgtEl>
                                        <p:attrNameLst>
                                          <p:attrName>style.visibility</p:attrName>
                                        </p:attrNameLst>
                                      </p:cBhvr>
                                      <p:to>
                                        <p:strVal val="visible"/>
                                      </p:to>
                                    </p:set>
                                    <p:anim calcmode="lin" valueType="num">
                                      <p:cBhvr>
                                        <p:cTn id="23" dur="1000" fill="hold"/>
                                        <p:tgtEl>
                                          <p:spTgt spid="40"/>
                                        </p:tgtEl>
                                        <p:attrNameLst>
                                          <p:attrName>ppt_w</p:attrName>
                                        </p:attrNameLst>
                                      </p:cBhvr>
                                      <p:tavLst>
                                        <p:tav tm="0">
                                          <p:val>
                                            <p:fltVal val="0"/>
                                          </p:val>
                                        </p:tav>
                                        <p:tav tm="100000">
                                          <p:val>
                                            <p:strVal val="#ppt_w"/>
                                          </p:val>
                                        </p:tav>
                                      </p:tavLst>
                                    </p:anim>
                                    <p:anim calcmode="lin" valueType="num">
                                      <p:cBhvr>
                                        <p:cTn id="24" dur="1000" fill="hold"/>
                                        <p:tgtEl>
                                          <p:spTgt spid="40"/>
                                        </p:tgtEl>
                                        <p:attrNameLst>
                                          <p:attrName>ppt_h</p:attrName>
                                        </p:attrNameLst>
                                      </p:cBhvr>
                                      <p:tavLst>
                                        <p:tav tm="0">
                                          <p:val>
                                            <p:fltVal val="0"/>
                                          </p:val>
                                        </p:tav>
                                        <p:tav tm="100000">
                                          <p:val>
                                            <p:strVal val="#ppt_h"/>
                                          </p:val>
                                        </p:tav>
                                      </p:tavLst>
                                    </p:anim>
                                    <p:anim calcmode="lin" valueType="num">
                                      <p:cBhvr>
                                        <p:cTn id="25" dur="1000" fill="hold"/>
                                        <p:tgtEl>
                                          <p:spTgt spid="40"/>
                                        </p:tgtEl>
                                        <p:attrNameLst>
                                          <p:attrName>style.rotation</p:attrName>
                                        </p:attrNameLst>
                                      </p:cBhvr>
                                      <p:tavLst>
                                        <p:tav tm="0">
                                          <p:val>
                                            <p:fltVal val="90"/>
                                          </p:val>
                                        </p:tav>
                                        <p:tav tm="100000">
                                          <p:val>
                                            <p:fltVal val="0"/>
                                          </p:val>
                                        </p:tav>
                                      </p:tavLst>
                                    </p:anim>
                                    <p:animEffect transition="in" filter="fade">
                                      <p:cBhvr>
                                        <p:cTn id="26" dur="10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wheel(1)">
                                      <p:cBhvr>
                                        <p:cTn id="31" dur="500"/>
                                        <p:tgtEl>
                                          <p:spTgt spid="98"/>
                                        </p:tgtEl>
                                      </p:cBhvr>
                                    </p:animEffect>
                                  </p:childTnLst>
                                </p:cTn>
                              </p:par>
                              <p:par>
                                <p:cTn id="32" presetID="31" presetClass="entr" presetSubtype="0" fill="hold" nodeType="withEffect">
                                  <p:stCondLst>
                                    <p:cond delay="500"/>
                                  </p:stCondLst>
                                  <p:childTnLst>
                                    <p:set>
                                      <p:cBhvr>
                                        <p:cTn id="33" dur="1" fill="hold">
                                          <p:stCondLst>
                                            <p:cond delay="0"/>
                                          </p:stCondLst>
                                        </p:cTn>
                                        <p:tgtEl>
                                          <p:spTgt spid="46"/>
                                        </p:tgtEl>
                                        <p:attrNameLst>
                                          <p:attrName>style.visibility</p:attrName>
                                        </p:attrNameLst>
                                      </p:cBhvr>
                                      <p:to>
                                        <p:strVal val="visible"/>
                                      </p:to>
                                    </p:set>
                                    <p:anim calcmode="lin" valueType="num">
                                      <p:cBhvr>
                                        <p:cTn id="34" dur="1000" fill="hold"/>
                                        <p:tgtEl>
                                          <p:spTgt spid="46"/>
                                        </p:tgtEl>
                                        <p:attrNameLst>
                                          <p:attrName>ppt_w</p:attrName>
                                        </p:attrNameLst>
                                      </p:cBhvr>
                                      <p:tavLst>
                                        <p:tav tm="0">
                                          <p:val>
                                            <p:fltVal val="0"/>
                                          </p:val>
                                        </p:tav>
                                        <p:tav tm="100000">
                                          <p:val>
                                            <p:strVal val="#ppt_w"/>
                                          </p:val>
                                        </p:tav>
                                      </p:tavLst>
                                    </p:anim>
                                    <p:anim calcmode="lin" valueType="num">
                                      <p:cBhvr>
                                        <p:cTn id="35" dur="1000" fill="hold"/>
                                        <p:tgtEl>
                                          <p:spTgt spid="46"/>
                                        </p:tgtEl>
                                        <p:attrNameLst>
                                          <p:attrName>ppt_h</p:attrName>
                                        </p:attrNameLst>
                                      </p:cBhvr>
                                      <p:tavLst>
                                        <p:tav tm="0">
                                          <p:val>
                                            <p:fltVal val="0"/>
                                          </p:val>
                                        </p:tav>
                                        <p:tav tm="100000">
                                          <p:val>
                                            <p:strVal val="#ppt_h"/>
                                          </p:val>
                                        </p:tav>
                                      </p:tavLst>
                                    </p:anim>
                                    <p:anim calcmode="lin" valueType="num">
                                      <p:cBhvr>
                                        <p:cTn id="36" dur="1000" fill="hold"/>
                                        <p:tgtEl>
                                          <p:spTgt spid="46"/>
                                        </p:tgtEl>
                                        <p:attrNameLst>
                                          <p:attrName>style.rotation</p:attrName>
                                        </p:attrNameLst>
                                      </p:cBhvr>
                                      <p:tavLst>
                                        <p:tav tm="0">
                                          <p:val>
                                            <p:fltVal val="90"/>
                                          </p:val>
                                        </p:tav>
                                        <p:tav tm="100000">
                                          <p:val>
                                            <p:fltVal val="0"/>
                                          </p:val>
                                        </p:tav>
                                      </p:tavLst>
                                    </p:anim>
                                    <p:animEffect transition="in" filter="fade">
                                      <p:cBhvr>
                                        <p:cTn id="37" dur="10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wheel(1)">
                                      <p:cBhvr>
                                        <p:cTn id="42" dur="500"/>
                                        <p:tgtEl>
                                          <p:spTgt spid="99"/>
                                        </p:tgtEl>
                                      </p:cBhvr>
                                    </p:animEffect>
                                  </p:childTnLst>
                                </p:cTn>
                              </p:par>
                              <p:par>
                                <p:cTn id="43" presetID="31" presetClass="entr" presetSubtype="0" fill="hold" nodeType="withEffect">
                                  <p:stCondLst>
                                    <p:cond delay="500"/>
                                  </p:stCondLst>
                                  <p:childTnLst>
                                    <p:set>
                                      <p:cBhvr>
                                        <p:cTn id="44" dur="1" fill="hold">
                                          <p:stCondLst>
                                            <p:cond delay="0"/>
                                          </p:stCondLst>
                                        </p:cTn>
                                        <p:tgtEl>
                                          <p:spTgt spid="55"/>
                                        </p:tgtEl>
                                        <p:attrNameLst>
                                          <p:attrName>style.visibility</p:attrName>
                                        </p:attrNameLst>
                                      </p:cBhvr>
                                      <p:to>
                                        <p:strVal val="visible"/>
                                      </p:to>
                                    </p:set>
                                    <p:anim calcmode="lin" valueType="num">
                                      <p:cBhvr>
                                        <p:cTn id="45" dur="1000" fill="hold"/>
                                        <p:tgtEl>
                                          <p:spTgt spid="55"/>
                                        </p:tgtEl>
                                        <p:attrNameLst>
                                          <p:attrName>ppt_w</p:attrName>
                                        </p:attrNameLst>
                                      </p:cBhvr>
                                      <p:tavLst>
                                        <p:tav tm="0">
                                          <p:val>
                                            <p:fltVal val="0"/>
                                          </p:val>
                                        </p:tav>
                                        <p:tav tm="100000">
                                          <p:val>
                                            <p:strVal val="#ppt_w"/>
                                          </p:val>
                                        </p:tav>
                                      </p:tavLst>
                                    </p:anim>
                                    <p:anim calcmode="lin" valueType="num">
                                      <p:cBhvr>
                                        <p:cTn id="46" dur="1000" fill="hold"/>
                                        <p:tgtEl>
                                          <p:spTgt spid="55"/>
                                        </p:tgtEl>
                                        <p:attrNameLst>
                                          <p:attrName>ppt_h</p:attrName>
                                        </p:attrNameLst>
                                      </p:cBhvr>
                                      <p:tavLst>
                                        <p:tav tm="0">
                                          <p:val>
                                            <p:fltVal val="0"/>
                                          </p:val>
                                        </p:tav>
                                        <p:tav tm="100000">
                                          <p:val>
                                            <p:strVal val="#ppt_h"/>
                                          </p:val>
                                        </p:tav>
                                      </p:tavLst>
                                    </p:anim>
                                    <p:anim calcmode="lin" valueType="num">
                                      <p:cBhvr>
                                        <p:cTn id="47" dur="1000" fill="hold"/>
                                        <p:tgtEl>
                                          <p:spTgt spid="55"/>
                                        </p:tgtEl>
                                        <p:attrNameLst>
                                          <p:attrName>style.rotation</p:attrName>
                                        </p:attrNameLst>
                                      </p:cBhvr>
                                      <p:tavLst>
                                        <p:tav tm="0">
                                          <p:val>
                                            <p:fltVal val="90"/>
                                          </p:val>
                                        </p:tav>
                                        <p:tav tm="100000">
                                          <p:val>
                                            <p:fltVal val="0"/>
                                          </p:val>
                                        </p:tav>
                                      </p:tavLst>
                                    </p:anim>
                                    <p:animEffect transition="in" filter="fade">
                                      <p:cBhvr>
                                        <p:cTn id="48" dur="1000"/>
                                        <p:tgtEl>
                                          <p:spTgt spid="55"/>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wheel(1)">
                                      <p:cBhvr>
                                        <p:cTn id="5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2" grpId="0"/>
      <p:bldP spid="98" grpId="0"/>
      <p:bldP spid="99" grpId="0"/>
      <p:bldP spid="10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a:extLst>
              <a:ext uri="{FF2B5EF4-FFF2-40B4-BE49-F238E27FC236}">
                <a16:creationId xmlns:a16="http://schemas.microsoft.com/office/drawing/2014/main" xmlns="" id="{43A06A37-25AD-40BB-A42B-B096A6E97F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69052" y="2611594"/>
            <a:ext cx="3524287" cy="2754435"/>
          </a:xfrm>
          <a:prstGeom prst="rect">
            <a:avLst/>
          </a:prstGeom>
        </p:spPr>
      </p:pic>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事故发生的主要原因</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90" name="组合 89"/>
          <p:cNvGrpSpPr/>
          <p:nvPr/>
        </p:nvGrpSpPr>
        <p:grpSpPr>
          <a:xfrm>
            <a:off x="8146091" y="4079002"/>
            <a:ext cx="998523" cy="999144"/>
            <a:chOff x="680580" y="1491630"/>
            <a:chExt cx="1479184" cy="1479182"/>
          </a:xfrm>
        </p:grpSpPr>
        <p:grpSp>
          <p:nvGrpSpPr>
            <p:cNvPr id="91" name="组合 90"/>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cub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black"/>
                  </a:solidFill>
                  <a:cs typeface="+mn-ea"/>
                  <a:sym typeface="+mn-lt"/>
                </a:endParaRPr>
              </a:p>
            </p:txBody>
          </p:sp>
          <p:sp>
            <p:nvSpPr>
              <p:cNvPr id="99" name="椭圆 98"/>
              <p:cNvSpPr/>
              <p:nvPr/>
            </p:nvSpPr>
            <p:spPr>
              <a:xfrm>
                <a:off x="407840" y="776140"/>
                <a:ext cx="3794420" cy="3794420"/>
              </a:xfrm>
              <a:prstGeom prst="cub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92" name="Rectangle 273"/>
            <p:cNvSpPr>
              <a:spLocks noChangeArrowheads="1"/>
            </p:cNvSpPr>
            <p:nvPr/>
          </p:nvSpPr>
          <p:spPr bwMode="auto">
            <a:xfrm>
              <a:off x="1717556" y="2327320"/>
              <a:ext cx="1681" cy="1681"/>
            </a:xfrm>
            <a:prstGeom prst="cube">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mn-ea"/>
                <a:sym typeface="+mn-lt"/>
              </a:endParaRPr>
            </a:p>
          </p:txBody>
        </p:sp>
      </p:grpSp>
      <p:grpSp>
        <p:nvGrpSpPr>
          <p:cNvPr id="100" name="组合 99"/>
          <p:cNvGrpSpPr/>
          <p:nvPr/>
        </p:nvGrpSpPr>
        <p:grpSpPr>
          <a:xfrm>
            <a:off x="8167057" y="1970649"/>
            <a:ext cx="998523" cy="999144"/>
            <a:chOff x="680580" y="1491630"/>
            <a:chExt cx="1479184" cy="1479182"/>
          </a:xfrm>
        </p:grpSpPr>
        <p:grpSp>
          <p:nvGrpSpPr>
            <p:cNvPr id="101" name="组合 100"/>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cub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black"/>
                  </a:solidFill>
                  <a:cs typeface="+mn-ea"/>
                  <a:sym typeface="+mn-lt"/>
                </a:endParaRPr>
              </a:p>
            </p:txBody>
          </p:sp>
          <p:sp>
            <p:nvSpPr>
              <p:cNvPr id="104" name="椭圆 103"/>
              <p:cNvSpPr/>
              <p:nvPr/>
            </p:nvSpPr>
            <p:spPr>
              <a:xfrm>
                <a:off x="407840" y="776140"/>
                <a:ext cx="3794420" cy="3794420"/>
              </a:xfrm>
              <a:prstGeom prst="cub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102" name="Rectangle 273"/>
            <p:cNvSpPr>
              <a:spLocks noChangeArrowheads="1"/>
            </p:cNvSpPr>
            <p:nvPr/>
          </p:nvSpPr>
          <p:spPr bwMode="auto">
            <a:xfrm>
              <a:off x="1717556" y="2327320"/>
              <a:ext cx="1681" cy="1681"/>
            </a:xfrm>
            <a:prstGeom prst="cube">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mn-ea"/>
                <a:sym typeface="+mn-lt"/>
              </a:endParaRPr>
            </a:p>
          </p:txBody>
        </p:sp>
      </p:grpSp>
      <p:grpSp>
        <p:nvGrpSpPr>
          <p:cNvPr id="105" name="组合 104"/>
          <p:cNvGrpSpPr/>
          <p:nvPr/>
        </p:nvGrpSpPr>
        <p:grpSpPr>
          <a:xfrm>
            <a:off x="3036312" y="4095742"/>
            <a:ext cx="998523" cy="999144"/>
            <a:chOff x="680580" y="1491630"/>
            <a:chExt cx="1479184" cy="1479182"/>
          </a:xfrm>
        </p:grpSpPr>
        <p:grpSp>
          <p:nvGrpSpPr>
            <p:cNvPr id="106" name="组合 105"/>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108" name="同心圆 107"/>
              <p:cNvSpPr/>
              <p:nvPr/>
            </p:nvSpPr>
            <p:spPr>
              <a:xfrm>
                <a:off x="304800" y="673100"/>
                <a:ext cx="4000500" cy="4000500"/>
              </a:xfrm>
              <a:prstGeom prst="cub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black"/>
                  </a:solidFill>
                  <a:cs typeface="+mn-ea"/>
                  <a:sym typeface="+mn-lt"/>
                </a:endParaRPr>
              </a:p>
            </p:txBody>
          </p:sp>
          <p:sp>
            <p:nvSpPr>
              <p:cNvPr id="109" name="椭圆 108"/>
              <p:cNvSpPr/>
              <p:nvPr/>
            </p:nvSpPr>
            <p:spPr>
              <a:xfrm>
                <a:off x="407840" y="776140"/>
                <a:ext cx="3794420" cy="3794420"/>
              </a:xfrm>
              <a:prstGeom prst="cub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107" name="Rectangle 273"/>
            <p:cNvSpPr>
              <a:spLocks noChangeArrowheads="1"/>
            </p:cNvSpPr>
            <p:nvPr/>
          </p:nvSpPr>
          <p:spPr bwMode="auto">
            <a:xfrm>
              <a:off x="1717556" y="2327320"/>
              <a:ext cx="1681" cy="1681"/>
            </a:xfrm>
            <a:prstGeom prst="cube">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mn-ea"/>
                <a:sym typeface="+mn-lt"/>
              </a:endParaRPr>
            </a:p>
          </p:txBody>
        </p:sp>
      </p:grpSp>
      <p:sp>
        <p:nvSpPr>
          <p:cNvPr id="122" name="Freeform 47"/>
          <p:cNvSpPr/>
          <p:nvPr/>
        </p:nvSpPr>
        <p:spPr bwMode="auto">
          <a:xfrm>
            <a:off x="4445328" y="2713129"/>
            <a:ext cx="3721729" cy="2313265"/>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914400"/>
            <a:endParaRPr lang="id-ID" sz="1800">
              <a:solidFill>
                <a:prstClr val="black"/>
              </a:solidFill>
              <a:cs typeface="+mn-ea"/>
              <a:sym typeface="+mn-lt"/>
            </a:endParaRPr>
          </a:p>
        </p:txBody>
      </p:sp>
      <p:grpSp>
        <p:nvGrpSpPr>
          <p:cNvPr id="134" name="组合 133"/>
          <p:cNvGrpSpPr/>
          <p:nvPr/>
        </p:nvGrpSpPr>
        <p:grpSpPr>
          <a:xfrm>
            <a:off x="3129679" y="2028405"/>
            <a:ext cx="998523" cy="999144"/>
            <a:chOff x="680580" y="1491630"/>
            <a:chExt cx="1479184" cy="1479182"/>
          </a:xfrm>
        </p:grpSpPr>
        <p:grpSp>
          <p:nvGrpSpPr>
            <p:cNvPr id="135" name="组合 134"/>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137" name="同心圆 136"/>
              <p:cNvSpPr/>
              <p:nvPr/>
            </p:nvSpPr>
            <p:spPr>
              <a:xfrm>
                <a:off x="304800" y="673100"/>
                <a:ext cx="4000500" cy="4000500"/>
              </a:xfrm>
              <a:prstGeom prst="cube">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black"/>
                  </a:solidFill>
                  <a:cs typeface="+mn-ea"/>
                  <a:sym typeface="+mn-lt"/>
                </a:endParaRPr>
              </a:p>
            </p:txBody>
          </p:sp>
          <p:sp>
            <p:nvSpPr>
              <p:cNvPr id="138" name="椭圆 137"/>
              <p:cNvSpPr/>
              <p:nvPr/>
            </p:nvSpPr>
            <p:spPr>
              <a:xfrm>
                <a:off x="407840" y="776140"/>
                <a:ext cx="3794420" cy="3794420"/>
              </a:xfrm>
              <a:prstGeom prst="cub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136" name="Rectangle 273"/>
            <p:cNvSpPr>
              <a:spLocks noChangeArrowheads="1"/>
            </p:cNvSpPr>
            <p:nvPr/>
          </p:nvSpPr>
          <p:spPr bwMode="auto">
            <a:xfrm>
              <a:off x="1717556" y="2327320"/>
              <a:ext cx="1681" cy="1681"/>
            </a:xfrm>
            <a:prstGeom prst="cube">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mn-ea"/>
                <a:sym typeface="+mn-lt"/>
              </a:endParaRPr>
            </a:p>
          </p:txBody>
        </p:sp>
      </p:grpSp>
      <p:sp>
        <p:nvSpPr>
          <p:cNvPr id="143" name="TextBox 142"/>
          <p:cNvSpPr txBox="1"/>
          <p:nvPr/>
        </p:nvSpPr>
        <p:spPr>
          <a:xfrm>
            <a:off x="766229" y="4349394"/>
            <a:ext cx="2524552" cy="292456"/>
          </a:xfrm>
          <a:prstGeom prst="rect">
            <a:avLst/>
          </a:prstGeom>
          <a:noFill/>
        </p:spPr>
        <p:txBody>
          <a:bodyPr wrap="square" lIns="0" rIns="0" bIns="0" rtlCol="0">
            <a:spAutoFit/>
          </a:bodyPr>
          <a:lstStyle/>
          <a:p>
            <a:pPr algn="ctr" defTabSz="-635">
              <a:tabLst>
                <a:tab pos="1025525" algn="l"/>
              </a:tabLst>
            </a:pPr>
            <a:r>
              <a:rPr lang="zh-CN" altLang="en-US" sz="1600" b="1" dirty="0">
                <a:solidFill>
                  <a:prstClr val="black">
                    <a:lumMod val="75000"/>
                    <a:lumOff val="25000"/>
                  </a:prstClr>
                </a:solidFill>
                <a:cs typeface="+mn-ea"/>
                <a:sym typeface="+mn-lt"/>
              </a:rPr>
              <a:t>按规着装很重要</a:t>
            </a:r>
            <a:endParaRPr lang="en-US" sz="1600" b="1" dirty="0">
              <a:solidFill>
                <a:prstClr val="black">
                  <a:lumMod val="75000"/>
                  <a:lumOff val="25000"/>
                </a:prstClr>
              </a:solidFill>
              <a:cs typeface="+mn-ea"/>
              <a:sym typeface="+mn-lt"/>
            </a:endParaRPr>
          </a:p>
        </p:txBody>
      </p:sp>
      <p:sp>
        <p:nvSpPr>
          <p:cNvPr id="145" name="TextBox 144"/>
          <p:cNvSpPr txBox="1"/>
          <p:nvPr/>
        </p:nvSpPr>
        <p:spPr>
          <a:xfrm>
            <a:off x="691459" y="2324728"/>
            <a:ext cx="2524552" cy="292456"/>
          </a:xfrm>
          <a:prstGeom prst="rect">
            <a:avLst/>
          </a:prstGeom>
          <a:noFill/>
        </p:spPr>
        <p:txBody>
          <a:bodyPr wrap="square" lIns="0" rIns="0" bIns="0" rtlCol="0">
            <a:spAutoFit/>
          </a:bodyPr>
          <a:lstStyle/>
          <a:p>
            <a:pPr algn="ctr" defTabSz="-635">
              <a:tabLst>
                <a:tab pos="1025525" algn="l"/>
              </a:tabLst>
            </a:pPr>
            <a:r>
              <a:rPr lang="zh-CN" altLang="en-US" sz="1600" b="1" dirty="0">
                <a:solidFill>
                  <a:prstClr val="black">
                    <a:lumMod val="75000"/>
                    <a:lumOff val="25000"/>
                  </a:prstClr>
                </a:solidFill>
                <a:cs typeface="+mn-ea"/>
                <a:sym typeface="+mn-lt"/>
              </a:rPr>
              <a:t>工作安全讲衣着</a:t>
            </a:r>
            <a:endParaRPr lang="en-US" sz="1600" b="1" dirty="0">
              <a:solidFill>
                <a:prstClr val="black">
                  <a:lumMod val="75000"/>
                  <a:lumOff val="25000"/>
                </a:prstClr>
              </a:solidFill>
              <a:cs typeface="+mn-ea"/>
              <a:sym typeface="+mn-lt"/>
            </a:endParaRPr>
          </a:p>
        </p:txBody>
      </p:sp>
      <p:sp>
        <p:nvSpPr>
          <p:cNvPr id="147" name="TextBox 146"/>
          <p:cNvSpPr txBox="1"/>
          <p:nvPr/>
        </p:nvSpPr>
        <p:spPr>
          <a:xfrm>
            <a:off x="8583765" y="2177764"/>
            <a:ext cx="2524552" cy="292456"/>
          </a:xfrm>
          <a:prstGeom prst="rect">
            <a:avLst/>
          </a:prstGeom>
          <a:noFill/>
        </p:spPr>
        <p:txBody>
          <a:bodyPr wrap="square" lIns="0" rIns="0" bIns="0" rtlCol="0">
            <a:spAutoFit/>
          </a:bodyPr>
          <a:lstStyle/>
          <a:p>
            <a:pPr algn="ctr" defTabSz="-635">
              <a:tabLst>
                <a:tab pos="1025525" algn="l"/>
              </a:tabLst>
            </a:pPr>
            <a:r>
              <a:rPr lang="zh-CN" altLang="en-US" sz="1600" b="1" dirty="0">
                <a:solidFill>
                  <a:prstClr val="black">
                    <a:lumMod val="75000"/>
                    <a:lumOff val="25000"/>
                  </a:prstClr>
                </a:solidFill>
                <a:cs typeface="+mn-ea"/>
                <a:sym typeface="+mn-lt"/>
              </a:rPr>
              <a:t>工友之间相互查</a:t>
            </a:r>
            <a:endParaRPr lang="en-US" sz="1600" b="1" dirty="0">
              <a:solidFill>
                <a:prstClr val="black">
                  <a:lumMod val="75000"/>
                  <a:lumOff val="25000"/>
                </a:prstClr>
              </a:solidFill>
              <a:cs typeface="+mn-ea"/>
              <a:sym typeface="+mn-lt"/>
            </a:endParaRPr>
          </a:p>
        </p:txBody>
      </p:sp>
      <p:sp>
        <p:nvSpPr>
          <p:cNvPr id="149" name="TextBox 148"/>
          <p:cNvSpPr txBox="1"/>
          <p:nvPr/>
        </p:nvSpPr>
        <p:spPr>
          <a:xfrm>
            <a:off x="8655941" y="4388184"/>
            <a:ext cx="2524552" cy="292456"/>
          </a:xfrm>
          <a:prstGeom prst="rect">
            <a:avLst/>
          </a:prstGeom>
          <a:noFill/>
        </p:spPr>
        <p:txBody>
          <a:bodyPr wrap="square" lIns="0" rIns="0" bIns="0" rtlCol="0">
            <a:spAutoFit/>
          </a:bodyPr>
          <a:lstStyle/>
          <a:p>
            <a:pPr algn="ctr" defTabSz="-635">
              <a:tabLst>
                <a:tab pos="1025525" algn="l"/>
              </a:tabLst>
            </a:pPr>
            <a:r>
              <a:rPr lang="zh-CN" altLang="en-US" sz="1600" b="1" dirty="0">
                <a:solidFill>
                  <a:prstClr val="black">
                    <a:lumMod val="75000"/>
                    <a:lumOff val="25000"/>
                  </a:prstClr>
                </a:solidFill>
                <a:cs typeface="+mn-ea"/>
                <a:sym typeface="+mn-lt"/>
              </a:rPr>
              <a:t>纠正违章安全保</a:t>
            </a:r>
            <a:endParaRPr lang="en-US" sz="1600" b="1" dirty="0">
              <a:solidFill>
                <a:prstClr val="black">
                  <a:lumMod val="75000"/>
                  <a:lumOff val="25000"/>
                </a:prstClr>
              </a:solidFill>
              <a:cs typeface="+mn-ea"/>
              <a:sym typeface="+mn-lt"/>
            </a:endParaRPr>
          </a:p>
        </p:txBody>
      </p:sp>
      <p:sp>
        <p:nvSpPr>
          <p:cNvPr id="6" name="矩形 5"/>
          <p:cNvSpPr/>
          <p:nvPr/>
        </p:nvSpPr>
        <p:spPr>
          <a:xfrm>
            <a:off x="4583631" y="2853599"/>
            <a:ext cx="3095134" cy="1741714"/>
          </a:xfrm>
          <a:prstGeom prst="rect">
            <a:avLst/>
          </a:prstGeom>
          <a:gradFill flip="none" rotWithShape="1">
            <a:gsLst>
              <a:gs pos="0">
                <a:schemeClr val="bg1">
                  <a:lumMod val="85000"/>
                </a:schemeClr>
              </a:gs>
              <a:gs pos="100000">
                <a:schemeClr val="bg1"/>
              </a:gs>
            </a:gsLst>
            <a:lin ang="2700000" scaled="1"/>
            <a:tileRect/>
          </a:gra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7" name="TextBox 6"/>
          <p:cNvSpPr txBox="1"/>
          <p:nvPr/>
        </p:nvSpPr>
        <p:spPr>
          <a:xfrm>
            <a:off x="4970808" y="3025287"/>
            <a:ext cx="2492017" cy="1339138"/>
          </a:xfrm>
          <a:prstGeom prst="rect">
            <a:avLst/>
          </a:prstGeom>
          <a:noFill/>
        </p:spPr>
        <p:txBody>
          <a:bodyPr wrap="none" rtlCol="0">
            <a:spAutoFit/>
          </a:bodyPr>
          <a:lstStyle/>
          <a:p>
            <a:pPr defTabSz="914400">
              <a:lnSpc>
                <a:spcPct val="150000"/>
              </a:lnSpc>
            </a:pPr>
            <a:r>
              <a:rPr lang="zh-CN" altLang="en-US" sz="1800" b="1" dirty="0">
                <a:solidFill>
                  <a:srgbClr val="C00000"/>
                </a:solidFill>
                <a:cs typeface="+mn-ea"/>
                <a:sym typeface="+mn-lt"/>
              </a:rPr>
              <a:t>工作现场着装要符合</a:t>
            </a:r>
            <a:endParaRPr lang="en-US" altLang="zh-CN" sz="1800" b="1" dirty="0">
              <a:solidFill>
                <a:srgbClr val="C00000"/>
              </a:solidFill>
              <a:cs typeface="+mn-ea"/>
              <a:sym typeface="+mn-lt"/>
            </a:endParaRPr>
          </a:p>
          <a:p>
            <a:pPr defTabSz="914400">
              <a:lnSpc>
                <a:spcPct val="150000"/>
              </a:lnSpc>
            </a:pPr>
            <a:r>
              <a:rPr lang="en-US" altLang="zh-CN" sz="1800" b="1" dirty="0">
                <a:solidFill>
                  <a:srgbClr val="C00000"/>
                </a:solidFill>
                <a:cs typeface="+mn-ea"/>
                <a:sym typeface="+mn-lt"/>
              </a:rPr>
              <a:t>《</a:t>
            </a:r>
            <a:r>
              <a:rPr lang="zh-CN" altLang="en-US" sz="1800" b="1" dirty="0">
                <a:solidFill>
                  <a:srgbClr val="C00000"/>
                </a:solidFill>
                <a:cs typeface="+mn-ea"/>
                <a:sym typeface="+mn-lt"/>
              </a:rPr>
              <a:t>员工着装管理规定</a:t>
            </a:r>
            <a:r>
              <a:rPr lang="en-US" altLang="zh-CN" sz="1800" b="1" dirty="0">
                <a:solidFill>
                  <a:srgbClr val="C00000"/>
                </a:solidFill>
                <a:cs typeface="+mn-ea"/>
                <a:sym typeface="+mn-lt"/>
              </a:rPr>
              <a:t>》</a:t>
            </a:r>
          </a:p>
          <a:p>
            <a:pPr defTabSz="914400">
              <a:lnSpc>
                <a:spcPct val="150000"/>
              </a:lnSpc>
            </a:pPr>
            <a:r>
              <a:rPr lang="zh-CN" altLang="en-US" sz="1800" b="1" dirty="0">
                <a:solidFill>
                  <a:srgbClr val="C00000"/>
                </a:solidFill>
                <a:cs typeface="+mn-ea"/>
                <a:sym typeface="+mn-lt"/>
              </a:rPr>
              <a:t>的要求。</a:t>
            </a:r>
          </a:p>
        </p:txBody>
      </p:sp>
      <p:sp>
        <p:nvSpPr>
          <p:cNvPr id="8" name="TextBox 7"/>
          <p:cNvSpPr txBox="1"/>
          <p:nvPr/>
        </p:nvSpPr>
        <p:spPr>
          <a:xfrm>
            <a:off x="3274310" y="2321389"/>
            <a:ext cx="546731" cy="461772"/>
          </a:xfrm>
          <a:prstGeom prst="rect">
            <a:avLst/>
          </a:prstGeom>
          <a:noFill/>
        </p:spPr>
        <p:txBody>
          <a:bodyPr wrap="none" rtlCol="0">
            <a:spAutoFit/>
          </a:bodyPr>
          <a:lstStyle/>
          <a:p>
            <a:pPr defTabSz="914400"/>
            <a:r>
              <a:rPr lang="en-US" altLang="zh-CN" sz="2400" dirty="0">
                <a:solidFill>
                  <a:srgbClr val="C00000"/>
                </a:solidFill>
                <a:cs typeface="+mn-ea"/>
                <a:sym typeface="+mn-lt"/>
              </a:rPr>
              <a:t>01</a:t>
            </a:r>
            <a:endParaRPr lang="zh-CN" altLang="en-US" sz="2400" dirty="0">
              <a:solidFill>
                <a:srgbClr val="C00000"/>
              </a:solidFill>
              <a:cs typeface="+mn-ea"/>
              <a:sym typeface="+mn-lt"/>
            </a:endParaRPr>
          </a:p>
        </p:txBody>
      </p:sp>
      <p:sp>
        <p:nvSpPr>
          <p:cNvPr id="151" name="TextBox 150"/>
          <p:cNvSpPr txBox="1"/>
          <p:nvPr/>
        </p:nvSpPr>
        <p:spPr>
          <a:xfrm>
            <a:off x="3180944" y="4388723"/>
            <a:ext cx="546731" cy="461772"/>
          </a:xfrm>
          <a:prstGeom prst="rect">
            <a:avLst/>
          </a:prstGeom>
          <a:noFill/>
        </p:spPr>
        <p:txBody>
          <a:bodyPr wrap="none" rtlCol="0">
            <a:spAutoFit/>
          </a:bodyPr>
          <a:lstStyle/>
          <a:p>
            <a:pPr defTabSz="914400"/>
            <a:r>
              <a:rPr lang="en-US" altLang="zh-CN" sz="2400" dirty="0">
                <a:solidFill>
                  <a:srgbClr val="C00000"/>
                </a:solidFill>
                <a:cs typeface="+mn-ea"/>
                <a:sym typeface="+mn-lt"/>
              </a:rPr>
              <a:t>02</a:t>
            </a:r>
            <a:endParaRPr lang="zh-CN" altLang="en-US" sz="2400" dirty="0">
              <a:solidFill>
                <a:srgbClr val="C00000"/>
              </a:solidFill>
              <a:cs typeface="+mn-ea"/>
              <a:sym typeface="+mn-lt"/>
            </a:endParaRPr>
          </a:p>
        </p:txBody>
      </p:sp>
      <p:sp>
        <p:nvSpPr>
          <p:cNvPr id="152" name="TextBox 151"/>
          <p:cNvSpPr txBox="1"/>
          <p:nvPr/>
        </p:nvSpPr>
        <p:spPr>
          <a:xfrm>
            <a:off x="8311689" y="2263630"/>
            <a:ext cx="546731" cy="461772"/>
          </a:xfrm>
          <a:prstGeom prst="rect">
            <a:avLst/>
          </a:prstGeom>
          <a:noFill/>
        </p:spPr>
        <p:txBody>
          <a:bodyPr wrap="none" rtlCol="0">
            <a:spAutoFit/>
          </a:bodyPr>
          <a:lstStyle/>
          <a:p>
            <a:pPr defTabSz="914400"/>
            <a:r>
              <a:rPr lang="en-US" altLang="zh-CN" sz="2400" dirty="0">
                <a:solidFill>
                  <a:srgbClr val="C00000"/>
                </a:solidFill>
                <a:cs typeface="+mn-ea"/>
                <a:sym typeface="+mn-lt"/>
              </a:rPr>
              <a:t>03</a:t>
            </a:r>
            <a:endParaRPr lang="zh-CN" altLang="en-US" sz="2400" dirty="0">
              <a:solidFill>
                <a:srgbClr val="C00000"/>
              </a:solidFill>
              <a:cs typeface="+mn-ea"/>
              <a:sym typeface="+mn-lt"/>
            </a:endParaRPr>
          </a:p>
        </p:txBody>
      </p:sp>
      <p:sp>
        <p:nvSpPr>
          <p:cNvPr id="153" name="TextBox 152"/>
          <p:cNvSpPr txBox="1"/>
          <p:nvPr/>
        </p:nvSpPr>
        <p:spPr>
          <a:xfrm>
            <a:off x="8301833" y="4374894"/>
            <a:ext cx="546731" cy="461772"/>
          </a:xfrm>
          <a:prstGeom prst="rect">
            <a:avLst/>
          </a:prstGeom>
          <a:noFill/>
        </p:spPr>
        <p:txBody>
          <a:bodyPr wrap="none" rtlCol="0">
            <a:spAutoFit/>
          </a:bodyPr>
          <a:lstStyle/>
          <a:p>
            <a:pPr defTabSz="914400"/>
            <a:r>
              <a:rPr lang="en-US" altLang="zh-CN" sz="2400" dirty="0">
                <a:solidFill>
                  <a:srgbClr val="C00000"/>
                </a:solidFill>
                <a:cs typeface="+mn-ea"/>
                <a:sym typeface="+mn-lt"/>
              </a:rPr>
              <a:t>04</a:t>
            </a:r>
            <a:endParaRPr lang="zh-CN" altLang="en-US" sz="2400" dirty="0">
              <a:solidFill>
                <a:srgbClr val="C00000"/>
              </a:solidFill>
              <a:cs typeface="+mn-ea"/>
              <a:sym typeface="+mn-lt"/>
            </a:endParaRPr>
          </a:p>
        </p:txBody>
      </p:sp>
    </p:spTree>
    <p:custDataLst>
      <p:tags r:id="rId1"/>
    </p:custDataLst>
    <p:extLst>
      <p:ext uri="{BB962C8B-B14F-4D97-AF65-F5344CB8AC3E}">
        <p14:creationId xmlns:p14="http://schemas.microsoft.com/office/powerpoint/2010/main" val="321710987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4"/>
                                        </p:tgtEl>
                                        <p:attrNameLst>
                                          <p:attrName>style.visibility</p:attrName>
                                        </p:attrNameLst>
                                      </p:cBhvr>
                                      <p:to>
                                        <p:strVal val="visible"/>
                                      </p:to>
                                    </p:set>
                                    <p:anim calcmode="lin" valueType="num">
                                      <p:cBhvr>
                                        <p:cTn id="19" dur="500" fill="hold"/>
                                        <p:tgtEl>
                                          <p:spTgt spid="134"/>
                                        </p:tgtEl>
                                        <p:attrNameLst>
                                          <p:attrName>ppt_w</p:attrName>
                                        </p:attrNameLst>
                                      </p:cBhvr>
                                      <p:tavLst>
                                        <p:tav tm="0">
                                          <p:val>
                                            <p:fltVal val="0"/>
                                          </p:val>
                                        </p:tav>
                                        <p:tav tm="100000">
                                          <p:val>
                                            <p:strVal val="#ppt_w"/>
                                          </p:val>
                                        </p:tav>
                                      </p:tavLst>
                                    </p:anim>
                                    <p:anim calcmode="lin" valueType="num">
                                      <p:cBhvr>
                                        <p:cTn id="20" dur="500" fill="hold"/>
                                        <p:tgtEl>
                                          <p:spTgt spid="134"/>
                                        </p:tgtEl>
                                        <p:attrNameLst>
                                          <p:attrName>ppt_h</p:attrName>
                                        </p:attrNameLst>
                                      </p:cBhvr>
                                      <p:tavLst>
                                        <p:tav tm="0">
                                          <p:val>
                                            <p:fltVal val="0"/>
                                          </p:val>
                                        </p:tav>
                                        <p:tav tm="100000">
                                          <p:val>
                                            <p:strVal val="#ppt_h"/>
                                          </p:val>
                                        </p:tav>
                                      </p:tavLst>
                                    </p:anim>
                                    <p:animEffect transition="in" filter="fade">
                                      <p:cBhvr>
                                        <p:cTn id="21" dur="500"/>
                                        <p:tgtEl>
                                          <p:spTgt spid="13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5"/>
                                        </p:tgtEl>
                                        <p:attrNameLst>
                                          <p:attrName>style.visibility</p:attrName>
                                        </p:attrNameLst>
                                      </p:cBhvr>
                                      <p:to>
                                        <p:strVal val="visible"/>
                                      </p:to>
                                    </p:set>
                                    <p:animEffect transition="in" filter="fade">
                                      <p:cBhvr>
                                        <p:cTn id="29" dur="500"/>
                                        <p:tgtEl>
                                          <p:spTgt spid="14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05"/>
                                        </p:tgtEl>
                                        <p:attrNameLst>
                                          <p:attrName>style.visibility</p:attrName>
                                        </p:attrNameLst>
                                      </p:cBhvr>
                                      <p:to>
                                        <p:strVal val="visible"/>
                                      </p:to>
                                    </p:set>
                                    <p:anim calcmode="lin" valueType="num">
                                      <p:cBhvr>
                                        <p:cTn id="34" dur="500" fill="hold"/>
                                        <p:tgtEl>
                                          <p:spTgt spid="105"/>
                                        </p:tgtEl>
                                        <p:attrNameLst>
                                          <p:attrName>ppt_w</p:attrName>
                                        </p:attrNameLst>
                                      </p:cBhvr>
                                      <p:tavLst>
                                        <p:tav tm="0">
                                          <p:val>
                                            <p:fltVal val="0"/>
                                          </p:val>
                                        </p:tav>
                                        <p:tav tm="100000">
                                          <p:val>
                                            <p:strVal val="#ppt_w"/>
                                          </p:val>
                                        </p:tav>
                                      </p:tavLst>
                                    </p:anim>
                                    <p:anim calcmode="lin" valueType="num">
                                      <p:cBhvr>
                                        <p:cTn id="35" dur="500" fill="hold"/>
                                        <p:tgtEl>
                                          <p:spTgt spid="105"/>
                                        </p:tgtEl>
                                        <p:attrNameLst>
                                          <p:attrName>ppt_h</p:attrName>
                                        </p:attrNameLst>
                                      </p:cBhvr>
                                      <p:tavLst>
                                        <p:tav tm="0">
                                          <p:val>
                                            <p:fltVal val="0"/>
                                          </p:val>
                                        </p:tav>
                                        <p:tav tm="100000">
                                          <p:val>
                                            <p:strVal val="#ppt_h"/>
                                          </p:val>
                                        </p:tav>
                                      </p:tavLst>
                                    </p:anim>
                                    <p:animEffect transition="in" filter="fade">
                                      <p:cBhvr>
                                        <p:cTn id="36" dur="500"/>
                                        <p:tgtEl>
                                          <p:spTgt spid="105"/>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51"/>
                                        </p:tgtEl>
                                        <p:attrNameLst>
                                          <p:attrName>style.visibility</p:attrName>
                                        </p:attrNameLst>
                                      </p:cBhvr>
                                      <p:to>
                                        <p:strVal val="visible"/>
                                      </p:to>
                                    </p:set>
                                    <p:animEffect transition="in" filter="randombar(horizontal)">
                                      <p:cBhvr>
                                        <p:cTn id="41" dur="500"/>
                                        <p:tgtEl>
                                          <p:spTgt spid="151"/>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43"/>
                                        </p:tgtEl>
                                        <p:attrNameLst>
                                          <p:attrName>style.visibility</p:attrName>
                                        </p:attrNameLst>
                                      </p:cBhvr>
                                      <p:to>
                                        <p:strVal val="visible"/>
                                      </p:to>
                                    </p:set>
                                    <p:animEffect transition="in" filter="fade">
                                      <p:cBhvr>
                                        <p:cTn id="45" dur="500"/>
                                        <p:tgtEl>
                                          <p:spTgt spid="14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00"/>
                                        </p:tgtEl>
                                        <p:attrNameLst>
                                          <p:attrName>style.visibility</p:attrName>
                                        </p:attrNameLst>
                                      </p:cBhvr>
                                      <p:to>
                                        <p:strVal val="visible"/>
                                      </p:to>
                                    </p:set>
                                    <p:anim calcmode="lin" valueType="num">
                                      <p:cBhvr>
                                        <p:cTn id="50" dur="500" fill="hold"/>
                                        <p:tgtEl>
                                          <p:spTgt spid="100"/>
                                        </p:tgtEl>
                                        <p:attrNameLst>
                                          <p:attrName>ppt_w</p:attrName>
                                        </p:attrNameLst>
                                      </p:cBhvr>
                                      <p:tavLst>
                                        <p:tav tm="0">
                                          <p:val>
                                            <p:fltVal val="0"/>
                                          </p:val>
                                        </p:tav>
                                        <p:tav tm="100000">
                                          <p:val>
                                            <p:strVal val="#ppt_w"/>
                                          </p:val>
                                        </p:tav>
                                      </p:tavLst>
                                    </p:anim>
                                    <p:anim calcmode="lin" valueType="num">
                                      <p:cBhvr>
                                        <p:cTn id="51" dur="500" fill="hold"/>
                                        <p:tgtEl>
                                          <p:spTgt spid="100"/>
                                        </p:tgtEl>
                                        <p:attrNameLst>
                                          <p:attrName>ppt_h</p:attrName>
                                        </p:attrNameLst>
                                      </p:cBhvr>
                                      <p:tavLst>
                                        <p:tav tm="0">
                                          <p:val>
                                            <p:fltVal val="0"/>
                                          </p:val>
                                        </p:tav>
                                        <p:tav tm="100000">
                                          <p:val>
                                            <p:strVal val="#ppt_h"/>
                                          </p:val>
                                        </p:tav>
                                      </p:tavLst>
                                    </p:anim>
                                    <p:animEffect transition="in" filter="fade">
                                      <p:cBhvr>
                                        <p:cTn id="52" dur="500"/>
                                        <p:tgtEl>
                                          <p:spTgt spid="100"/>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52"/>
                                        </p:tgtEl>
                                        <p:attrNameLst>
                                          <p:attrName>style.visibility</p:attrName>
                                        </p:attrNameLst>
                                      </p:cBhvr>
                                      <p:to>
                                        <p:strVal val="visible"/>
                                      </p:to>
                                    </p:set>
                                    <p:animEffect transition="in" filter="randombar(horizontal)">
                                      <p:cBhvr>
                                        <p:cTn id="57" dur="500"/>
                                        <p:tgtEl>
                                          <p:spTgt spid="15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7"/>
                                        </p:tgtEl>
                                        <p:attrNameLst>
                                          <p:attrName>style.visibility</p:attrName>
                                        </p:attrNameLst>
                                      </p:cBhvr>
                                      <p:to>
                                        <p:strVal val="visible"/>
                                      </p:to>
                                    </p:set>
                                    <p:animEffect transition="in" filter="fade">
                                      <p:cBhvr>
                                        <p:cTn id="60" dur="500"/>
                                        <p:tgtEl>
                                          <p:spTgt spid="147"/>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153"/>
                                        </p:tgtEl>
                                        <p:attrNameLst>
                                          <p:attrName>style.visibility</p:attrName>
                                        </p:attrNameLst>
                                      </p:cBhvr>
                                      <p:to>
                                        <p:strVal val="visible"/>
                                      </p:to>
                                    </p:set>
                                    <p:animEffect transition="in" filter="randombar(horizontal)">
                                      <p:cBhvr>
                                        <p:cTn id="72" dur="500"/>
                                        <p:tgtEl>
                                          <p:spTgt spid="15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49"/>
                                        </p:tgtEl>
                                        <p:attrNameLst>
                                          <p:attrName>style.visibility</p:attrName>
                                        </p:attrNameLst>
                                      </p:cBhvr>
                                      <p:to>
                                        <p:strVal val="visible"/>
                                      </p:to>
                                    </p:set>
                                    <p:animEffect transition="in" filter="fade">
                                      <p:cBhvr>
                                        <p:cTn id="75"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45" grpId="0"/>
      <p:bldP spid="147" grpId="0"/>
      <p:bldP spid="149" grpId="0"/>
      <p:bldP spid="7" grpId="0"/>
      <p:bldP spid="8" grpId="0"/>
      <p:bldP spid="151" grpId="0"/>
      <p:bldP spid="152" grpId="0"/>
      <p:bldP spid="15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事故发生的主要原因</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32" name="组合 31"/>
          <p:cNvGrpSpPr/>
          <p:nvPr/>
        </p:nvGrpSpPr>
        <p:grpSpPr>
          <a:xfrm>
            <a:off x="1849039" y="1367449"/>
            <a:ext cx="3766671" cy="4654419"/>
            <a:chOff x="1665167" y="1267297"/>
            <a:chExt cx="3769590" cy="4655127"/>
          </a:xfrm>
        </p:grpSpPr>
        <p:sp>
          <p:nvSpPr>
            <p:cNvPr id="33" name="圆角矩形 32"/>
            <p:cNvSpPr/>
            <p:nvPr/>
          </p:nvSpPr>
          <p:spPr>
            <a:xfrm>
              <a:off x="1665167" y="1267297"/>
              <a:ext cx="3769590" cy="4655127"/>
            </a:xfrm>
            <a:prstGeom prst="roundRect">
              <a:avLst>
                <a:gd name="adj" fmla="val 4670"/>
              </a:avLst>
            </a:prstGeom>
            <a:solidFill>
              <a:srgbClr val="C00000"/>
            </a:solidFill>
            <a:ln w="22225">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34" name="圆角矩形 33"/>
            <p:cNvSpPr/>
            <p:nvPr/>
          </p:nvSpPr>
          <p:spPr>
            <a:xfrm>
              <a:off x="1884385" y="1437511"/>
              <a:ext cx="3331153" cy="4156364"/>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115" name="圆角矩形 114"/>
          <p:cNvSpPr/>
          <p:nvPr/>
        </p:nvSpPr>
        <p:spPr>
          <a:xfrm>
            <a:off x="5342645" y="1537634"/>
            <a:ext cx="5739974" cy="4155730"/>
          </a:xfrm>
          <a:prstGeom prst="plaque">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117" name="矩形 47"/>
          <p:cNvSpPr>
            <a:spLocks noChangeArrowheads="1"/>
          </p:cNvSpPr>
          <p:nvPr/>
        </p:nvSpPr>
        <p:spPr bwMode="auto">
          <a:xfrm>
            <a:off x="7246885" y="2820766"/>
            <a:ext cx="2087417" cy="212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3" rIns="68546" bIns="34273">
            <a:spAutoFit/>
          </a:bodyPr>
          <a:lstStyle/>
          <a:p>
            <a:pPr defTabSz="914400">
              <a:lnSpc>
                <a:spcPts val="4000"/>
              </a:lnSpc>
              <a:spcBef>
                <a:spcPct val="0"/>
              </a:spcBef>
            </a:pPr>
            <a:r>
              <a:rPr lang="zh-CN" altLang="en-US" sz="1800" dirty="0">
                <a:solidFill>
                  <a:prstClr val="black"/>
                </a:solidFill>
                <a:cs typeface="+mn-ea"/>
                <a:sym typeface="+mn-lt"/>
              </a:rPr>
              <a:t>检修用电不能少，</a:t>
            </a:r>
          </a:p>
          <a:p>
            <a:pPr defTabSz="914400">
              <a:lnSpc>
                <a:spcPts val="4000"/>
              </a:lnSpc>
              <a:spcBef>
                <a:spcPct val="0"/>
              </a:spcBef>
            </a:pPr>
            <a:r>
              <a:rPr lang="zh-CN" altLang="en-US" sz="1800" dirty="0">
                <a:solidFill>
                  <a:prstClr val="black"/>
                </a:solidFill>
                <a:cs typeface="+mn-ea"/>
                <a:sym typeface="+mn-lt"/>
              </a:rPr>
              <a:t>安全使用要知道，</a:t>
            </a:r>
          </a:p>
          <a:p>
            <a:pPr defTabSz="914400">
              <a:lnSpc>
                <a:spcPts val="4000"/>
              </a:lnSpc>
              <a:spcBef>
                <a:spcPct val="0"/>
              </a:spcBef>
            </a:pPr>
            <a:r>
              <a:rPr lang="zh-CN" altLang="en-US" sz="1800" dirty="0">
                <a:solidFill>
                  <a:prstClr val="black"/>
                </a:solidFill>
                <a:cs typeface="+mn-ea"/>
                <a:sym typeface="+mn-lt"/>
              </a:rPr>
              <a:t>线路插接要规范，</a:t>
            </a:r>
          </a:p>
          <a:p>
            <a:pPr defTabSz="914400">
              <a:lnSpc>
                <a:spcPts val="4000"/>
              </a:lnSpc>
              <a:spcBef>
                <a:spcPct val="0"/>
              </a:spcBef>
            </a:pPr>
            <a:r>
              <a:rPr lang="zh-CN" altLang="en-US" sz="1800" dirty="0">
                <a:solidFill>
                  <a:prstClr val="black"/>
                </a:solidFill>
                <a:cs typeface="+mn-ea"/>
                <a:sym typeface="+mn-lt"/>
              </a:rPr>
              <a:t>遵章作业安全好</a:t>
            </a:r>
            <a:r>
              <a:rPr lang="zh-CN" altLang="en-US" sz="1400" dirty="0">
                <a:solidFill>
                  <a:prstClr val="black"/>
                </a:solidFill>
                <a:cs typeface="+mn-ea"/>
                <a:sym typeface="+mn-lt"/>
              </a:rPr>
              <a:t>。</a:t>
            </a:r>
            <a:endParaRPr sz="1400" dirty="0">
              <a:solidFill>
                <a:prstClr val="black"/>
              </a:solidFill>
              <a:cs typeface="+mn-ea"/>
              <a:sym typeface="+mn-lt"/>
            </a:endParaRPr>
          </a:p>
        </p:txBody>
      </p:sp>
      <p:sp>
        <p:nvSpPr>
          <p:cNvPr id="118" name="矩形 3"/>
          <p:cNvSpPr>
            <a:spLocks noChangeArrowheads="1"/>
          </p:cNvSpPr>
          <p:nvPr/>
        </p:nvSpPr>
        <p:spPr bwMode="auto">
          <a:xfrm>
            <a:off x="7246884" y="2017324"/>
            <a:ext cx="1676659" cy="37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6" tIns="34273" rIns="68546" bIns="34273">
            <a:spAutoFit/>
          </a:bodyPr>
          <a:lstStyle/>
          <a:p>
            <a:pPr defTabSz="914400">
              <a:spcBef>
                <a:spcPct val="0"/>
              </a:spcBef>
            </a:pPr>
            <a:r>
              <a:rPr lang="zh-CN" altLang="en-US" sz="2000" b="1" dirty="0">
                <a:solidFill>
                  <a:srgbClr val="C00000"/>
                </a:solidFill>
                <a:cs typeface="+mn-ea"/>
                <a:sym typeface="+mn-lt"/>
              </a:rPr>
              <a:t>不能乱接电线</a:t>
            </a:r>
          </a:p>
        </p:txBody>
      </p:sp>
      <p:pic>
        <p:nvPicPr>
          <p:cNvPr id="2" name="图片 1">
            <a:extLst>
              <a:ext uri="{FF2B5EF4-FFF2-40B4-BE49-F238E27FC236}">
                <a16:creationId xmlns:a16="http://schemas.microsoft.com/office/drawing/2014/main" xmlns="" id="{0F23B762-95DE-4BB1-A925-FCC39853FEB6}"/>
              </a:ext>
            </a:extLst>
          </p:cNvPr>
          <p:cNvPicPr>
            <a:picLocks noChangeAspect="1"/>
          </p:cNvPicPr>
          <p:nvPr/>
        </p:nvPicPr>
        <p:blipFill>
          <a:blip r:embed="rId4"/>
          <a:stretch>
            <a:fillRect/>
          </a:stretch>
        </p:blipFill>
        <p:spPr>
          <a:xfrm>
            <a:off x="2278939" y="1956038"/>
            <a:ext cx="2808870" cy="3365915"/>
          </a:xfrm>
          <a:prstGeom prst="rect">
            <a:avLst/>
          </a:prstGeom>
        </p:spPr>
      </p:pic>
    </p:spTree>
    <p:custDataLst>
      <p:tags r:id="rId1"/>
    </p:custDataLst>
    <p:extLst>
      <p:ext uri="{BB962C8B-B14F-4D97-AF65-F5344CB8AC3E}">
        <p14:creationId xmlns:p14="http://schemas.microsoft.com/office/powerpoint/2010/main" val="1513771934"/>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left)">
                                      <p:cBhvr>
                                        <p:cTn id="18" dur="500"/>
                                        <p:tgtEl>
                                          <p:spTgt spid="115"/>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fade">
                                      <p:cBhvr>
                                        <p:cTn id="22" dur="500"/>
                                        <p:tgtEl>
                                          <p:spTgt spid="118"/>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117"/>
                                        </p:tgtEl>
                                        <p:attrNameLst>
                                          <p:attrName>style.visibility</p:attrName>
                                        </p:attrNameLst>
                                      </p:cBhvr>
                                      <p:to>
                                        <p:strVal val="visible"/>
                                      </p:to>
                                    </p:set>
                                    <p:animEffect transition="in" filter="fade">
                                      <p:cBhvr>
                                        <p:cTn id="26" dur="1000"/>
                                        <p:tgtEl>
                                          <p:spTgt spid="117"/>
                                        </p:tgtEl>
                                      </p:cBhvr>
                                    </p:animEffect>
                                    <p:anim calcmode="lin" valueType="num">
                                      <p:cBhvr>
                                        <p:cTn id="27" dur="1000" fill="hold"/>
                                        <p:tgtEl>
                                          <p:spTgt spid="117"/>
                                        </p:tgtEl>
                                        <p:attrNameLst>
                                          <p:attrName>ppt_x</p:attrName>
                                        </p:attrNameLst>
                                      </p:cBhvr>
                                      <p:tavLst>
                                        <p:tav tm="0">
                                          <p:val>
                                            <p:strVal val="#ppt_x"/>
                                          </p:val>
                                        </p:tav>
                                        <p:tav tm="100000">
                                          <p:val>
                                            <p:strVal val="#ppt_x"/>
                                          </p:val>
                                        </p:tav>
                                      </p:tavLst>
                                    </p:anim>
                                    <p:anim calcmode="lin" valueType="num">
                                      <p:cBhvr>
                                        <p:cTn id="28"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ldLvl="0" animBg="1"/>
      <p:bldP spid="117" grpId="0"/>
      <p:bldP spid="1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事故发生的主要原因</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14" name="圆角矩形 13"/>
          <p:cNvSpPr/>
          <p:nvPr/>
        </p:nvSpPr>
        <p:spPr>
          <a:xfrm flipV="1">
            <a:off x="1416514" y="2758204"/>
            <a:ext cx="6401520" cy="1836136"/>
          </a:xfrm>
          <a:prstGeom prst="roundRect">
            <a:avLst>
              <a:gd name="adj" fmla="val 7741"/>
            </a:avLst>
          </a:prstGeom>
          <a:gradFill flip="none" rotWithShape="1">
            <a:gsLst>
              <a:gs pos="0">
                <a:schemeClr val="bg1">
                  <a:lumMod val="85000"/>
                </a:schemeClr>
              </a:gs>
              <a:gs pos="100000">
                <a:schemeClr val="bg1"/>
              </a:gs>
            </a:gsLst>
            <a:lin ang="18900000" scaled="0"/>
            <a:tileRect/>
          </a:gradFill>
          <a:ln w="22225">
            <a:gradFill>
              <a:gsLst>
                <a:gs pos="0">
                  <a:schemeClr val="bg1"/>
                </a:gs>
                <a:gs pos="100000">
                  <a:schemeClr val="bg1">
                    <a:lumMod val="75000"/>
                  </a:schemeClr>
                </a:gs>
              </a:gsLst>
              <a:lin ang="18900000" scaled="0"/>
            </a:gradFill>
          </a:ln>
          <a:effectLst>
            <a:outerShdw blurRad="508000" dist="2413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prstClr val="white"/>
              </a:solidFill>
              <a:cs typeface="+mn-ea"/>
              <a:sym typeface="+mn-lt"/>
            </a:endParaRPr>
          </a:p>
        </p:txBody>
      </p:sp>
      <p:sp>
        <p:nvSpPr>
          <p:cNvPr id="15" name="圆角矩形 14"/>
          <p:cNvSpPr/>
          <p:nvPr/>
        </p:nvSpPr>
        <p:spPr>
          <a:xfrm>
            <a:off x="1625316" y="1690794"/>
            <a:ext cx="2587299" cy="1451081"/>
          </a:xfrm>
          <a:prstGeom prst="cube">
            <a:avLst/>
          </a:prstGeom>
          <a:solidFill>
            <a:srgbClr val="C00000"/>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16" name="圆角矩形 15"/>
          <p:cNvSpPr/>
          <p:nvPr/>
        </p:nvSpPr>
        <p:spPr>
          <a:xfrm>
            <a:off x="1829581" y="1384512"/>
            <a:ext cx="2178776" cy="1351866"/>
          </a:xfrm>
          <a:prstGeom prst="cube">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17" name="圆角矩形 16"/>
          <p:cNvSpPr/>
          <p:nvPr/>
        </p:nvSpPr>
        <p:spPr>
          <a:xfrm>
            <a:off x="4940116" y="1690794"/>
            <a:ext cx="2587299" cy="1451081"/>
          </a:xfrm>
          <a:prstGeom prst="cube">
            <a:avLst/>
          </a:prstGeom>
          <a:solidFill>
            <a:srgbClr val="00153E"/>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18" name="圆角矩形 17"/>
          <p:cNvSpPr/>
          <p:nvPr/>
        </p:nvSpPr>
        <p:spPr>
          <a:xfrm>
            <a:off x="5144381" y="1384512"/>
            <a:ext cx="2178776" cy="1351866"/>
          </a:xfrm>
          <a:prstGeom prst="cube">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prstClr val="white"/>
              </a:solidFill>
              <a:cs typeface="+mn-ea"/>
              <a:sym typeface="+mn-lt"/>
            </a:endParaRPr>
          </a:p>
        </p:txBody>
      </p:sp>
      <p:sp>
        <p:nvSpPr>
          <p:cNvPr id="19" name="圆角矩形 18"/>
          <p:cNvSpPr/>
          <p:nvPr/>
        </p:nvSpPr>
        <p:spPr>
          <a:xfrm>
            <a:off x="1625316" y="4264506"/>
            <a:ext cx="2587299" cy="1451081"/>
          </a:xfrm>
          <a:prstGeom prst="cube">
            <a:avLst/>
          </a:prstGeom>
          <a:solidFill>
            <a:srgbClr val="00153E"/>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0" name="圆角矩形 19"/>
          <p:cNvSpPr/>
          <p:nvPr/>
        </p:nvSpPr>
        <p:spPr>
          <a:xfrm flipV="1">
            <a:off x="1829581" y="4670002"/>
            <a:ext cx="2178776" cy="1351866"/>
          </a:xfrm>
          <a:prstGeom prst="cube">
            <a:avLst/>
          </a:prstGeom>
          <a:gradFill flip="none" rotWithShape="1">
            <a:gsLst>
              <a:gs pos="100000">
                <a:schemeClr val="bg1"/>
              </a:gs>
              <a:gs pos="0">
                <a:schemeClr val="bg1">
                  <a:lumMod val="85000"/>
                </a:schemeClr>
              </a:gs>
            </a:gsLst>
            <a:lin ang="18900000" scaled="0"/>
            <a:tileRect/>
          </a:gradFill>
          <a:ln w="15875">
            <a:gradFill flip="none" rotWithShape="1">
              <a:gsLst>
                <a:gs pos="0">
                  <a:schemeClr val="bg1"/>
                </a:gs>
                <a:gs pos="100000">
                  <a:schemeClr val="bg1">
                    <a:lumMod val="75000"/>
                  </a:schemeClr>
                </a:gs>
              </a:gsLst>
              <a:lin ang="18900000" scaled="0"/>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1" name="圆角矩形 20"/>
          <p:cNvSpPr/>
          <p:nvPr/>
        </p:nvSpPr>
        <p:spPr>
          <a:xfrm>
            <a:off x="4940116" y="4264506"/>
            <a:ext cx="2587299" cy="1451081"/>
          </a:xfrm>
          <a:prstGeom prst="cube">
            <a:avLst/>
          </a:prstGeom>
          <a:solidFill>
            <a:srgbClr val="C00000"/>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2" name="圆角矩形 21"/>
          <p:cNvSpPr/>
          <p:nvPr/>
        </p:nvSpPr>
        <p:spPr>
          <a:xfrm flipV="1">
            <a:off x="5144381" y="4670002"/>
            <a:ext cx="2178776" cy="1351866"/>
          </a:xfrm>
          <a:prstGeom prst="cube">
            <a:avLst/>
          </a:prstGeom>
          <a:gradFill flip="none" rotWithShape="1">
            <a:gsLst>
              <a:gs pos="100000">
                <a:schemeClr val="bg1"/>
              </a:gs>
              <a:gs pos="0">
                <a:schemeClr val="bg1">
                  <a:lumMod val="85000"/>
                </a:schemeClr>
              </a:gs>
            </a:gsLst>
            <a:lin ang="18900000" scaled="0"/>
            <a:tileRect/>
          </a:gradFill>
          <a:ln w="15875">
            <a:gradFill flip="none" rotWithShape="1">
              <a:gsLst>
                <a:gs pos="0">
                  <a:schemeClr val="bg1"/>
                </a:gs>
                <a:gs pos="100000">
                  <a:schemeClr val="bg1">
                    <a:lumMod val="75000"/>
                  </a:schemeClr>
                </a:gs>
              </a:gsLst>
              <a:lin ang="18900000" scaled="0"/>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4" name="文本框 20"/>
          <p:cNvSpPr txBox="1"/>
          <p:nvPr/>
        </p:nvSpPr>
        <p:spPr>
          <a:xfrm>
            <a:off x="2218944" y="1887854"/>
            <a:ext cx="1568215" cy="372410"/>
          </a:xfrm>
          <a:prstGeom prst="rect">
            <a:avLst/>
          </a:prstGeom>
          <a:noFill/>
        </p:spPr>
        <p:txBody>
          <a:bodyPr wrap="square" rtlCol="0">
            <a:spAutoFit/>
          </a:bodyPr>
          <a:lstStyle/>
          <a:p>
            <a:pPr algn="just" defTabSz="914400">
              <a:lnSpc>
                <a:spcPct val="130000"/>
              </a:lnSpc>
            </a:pPr>
            <a:r>
              <a:rPr lang="zh-CN" altLang="en-US" sz="1400" dirty="0">
                <a:solidFill>
                  <a:prstClr val="black"/>
                </a:solidFill>
                <a:cs typeface="+mn-ea"/>
                <a:sym typeface="+mn-lt"/>
              </a:rPr>
              <a:t>防止火灾责任大</a:t>
            </a:r>
          </a:p>
        </p:txBody>
      </p:sp>
      <p:sp>
        <p:nvSpPr>
          <p:cNvPr id="25" name="文本框 21"/>
          <p:cNvSpPr txBox="1"/>
          <p:nvPr/>
        </p:nvSpPr>
        <p:spPr>
          <a:xfrm>
            <a:off x="2170849" y="5159682"/>
            <a:ext cx="1496239" cy="372410"/>
          </a:xfrm>
          <a:prstGeom prst="rect">
            <a:avLst/>
          </a:prstGeom>
          <a:noFill/>
        </p:spPr>
        <p:txBody>
          <a:bodyPr wrap="square" rtlCol="0">
            <a:spAutoFit/>
          </a:bodyPr>
          <a:lstStyle/>
          <a:p>
            <a:pPr algn="just" defTabSz="914400">
              <a:lnSpc>
                <a:spcPct val="130000"/>
              </a:lnSpc>
            </a:pPr>
            <a:r>
              <a:rPr lang="zh-CN" altLang="en-US" sz="1400" dirty="0">
                <a:solidFill>
                  <a:prstClr val="black"/>
                </a:solidFill>
                <a:cs typeface="+mn-ea"/>
                <a:sym typeface="+mn-lt"/>
              </a:rPr>
              <a:t>违章之事势必纠</a:t>
            </a:r>
          </a:p>
        </p:txBody>
      </p:sp>
      <p:sp>
        <p:nvSpPr>
          <p:cNvPr id="26" name="文本框 22"/>
          <p:cNvSpPr txBox="1"/>
          <p:nvPr/>
        </p:nvSpPr>
        <p:spPr>
          <a:xfrm>
            <a:off x="5517372" y="1915176"/>
            <a:ext cx="1634414" cy="372410"/>
          </a:xfrm>
          <a:prstGeom prst="rect">
            <a:avLst/>
          </a:prstGeom>
          <a:noFill/>
        </p:spPr>
        <p:txBody>
          <a:bodyPr wrap="square" rtlCol="0">
            <a:spAutoFit/>
          </a:bodyPr>
          <a:lstStyle/>
          <a:p>
            <a:pPr algn="just" defTabSz="914400">
              <a:lnSpc>
                <a:spcPct val="130000"/>
              </a:lnSpc>
            </a:pPr>
            <a:r>
              <a:rPr lang="zh-CN" altLang="en-US" sz="1400" dirty="0">
                <a:solidFill>
                  <a:prstClr val="black"/>
                </a:solidFill>
                <a:cs typeface="+mn-ea"/>
                <a:sym typeface="+mn-lt"/>
              </a:rPr>
              <a:t>加强管理人性化</a:t>
            </a:r>
          </a:p>
        </p:txBody>
      </p:sp>
      <p:sp>
        <p:nvSpPr>
          <p:cNvPr id="27" name="文本框 23"/>
          <p:cNvSpPr txBox="1"/>
          <p:nvPr/>
        </p:nvSpPr>
        <p:spPr>
          <a:xfrm>
            <a:off x="5571600" y="5159682"/>
            <a:ext cx="1562436" cy="372410"/>
          </a:xfrm>
          <a:prstGeom prst="rect">
            <a:avLst/>
          </a:prstGeom>
          <a:noFill/>
        </p:spPr>
        <p:txBody>
          <a:bodyPr wrap="square" rtlCol="0">
            <a:spAutoFit/>
          </a:bodyPr>
          <a:lstStyle/>
          <a:p>
            <a:pPr algn="just" defTabSz="914400">
              <a:lnSpc>
                <a:spcPct val="130000"/>
              </a:lnSpc>
            </a:pPr>
            <a:r>
              <a:rPr lang="zh-CN" altLang="en-US" sz="1400" dirty="0">
                <a:solidFill>
                  <a:prstClr val="black"/>
                </a:solidFill>
                <a:cs typeface="+mn-ea"/>
                <a:sym typeface="+mn-lt"/>
              </a:rPr>
              <a:t>不听劝阻受处罚</a:t>
            </a:r>
          </a:p>
        </p:txBody>
      </p:sp>
      <p:sp>
        <p:nvSpPr>
          <p:cNvPr id="56" name="文本框 46"/>
          <p:cNvSpPr txBox="1"/>
          <p:nvPr/>
        </p:nvSpPr>
        <p:spPr>
          <a:xfrm>
            <a:off x="3318515" y="3467307"/>
            <a:ext cx="2597519" cy="400203"/>
          </a:xfrm>
          <a:prstGeom prst="rect">
            <a:avLst/>
          </a:prstGeom>
          <a:noFill/>
        </p:spPr>
        <p:txBody>
          <a:bodyPr wrap="square" rtlCol="0">
            <a:spAutoFit/>
          </a:bodyPr>
          <a:lstStyle/>
          <a:p>
            <a:pPr marL="0" lvl="1" algn="ctr" defTabSz="914400"/>
            <a:r>
              <a:rPr lang="zh-CN" altLang="en-US" sz="2000" b="1" dirty="0">
                <a:solidFill>
                  <a:prstClr val="black"/>
                </a:solidFill>
                <a:cs typeface="+mn-ea"/>
                <a:sym typeface="+mn-lt"/>
              </a:rPr>
              <a:t>生产现场吸烟</a:t>
            </a:r>
          </a:p>
        </p:txBody>
      </p:sp>
      <p:pic>
        <p:nvPicPr>
          <p:cNvPr id="4" name="图片 3">
            <a:extLst>
              <a:ext uri="{FF2B5EF4-FFF2-40B4-BE49-F238E27FC236}">
                <a16:creationId xmlns:a16="http://schemas.microsoft.com/office/drawing/2014/main" xmlns="" id="{AF4C2929-6A58-49D5-B448-D61A6DB250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18238" y="1279973"/>
            <a:ext cx="5506461" cy="5509888"/>
          </a:xfrm>
          <a:prstGeom prst="rect">
            <a:avLst/>
          </a:prstGeom>
        </p:spPr>
      </p:pic>
    </p:spTree>
    <p:custDataLst>
      <p:tags r:id="rId1"/>
    </p:custDataLst>
    <p:extLst>
      <p:ext uri="{BB962C8B-B14F-4D97-AF65-F5344CB8AC3E}">
        <p14:creationId xmlns:p14="http://schemas.microsoft.com/office/powerpoint/2010/main" val="3572199668"/>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grpId="0" nodeType="withEffect">
                                  <p:stCondLst>
                                    <p:cond delay="10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150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par>
                                <p:cTn id="16" presetID="2" presetClass="entr" presetSubtype="4" fill="hold" grpId="0" nodeType="withEffect">
                                  <p:stCondLst>
                                    <p:cond delay="200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200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00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ppt_x"/>
                                          </p:val>
                                        </p:tav>
                                        <p:tav tm="100000">
                                          <p:val>
                                            <p:strVal val="#ppt_x"/>
                                          </p:val>
                                        </p:tav>
                                      </p:tavLst>
                                    </p:anim>
                                    <p:anim calcmode="lin" valueType="num">
                                      <p:cBhvr additive="base">
                                        <p:cTn id="39" dur="500" fill="hold"/>
                                        <p:tgtEl>
                                          <p:spTgt spid="26"/>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50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50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250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250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ppt_x"/>
                                          </p:val>
                                        </p:tav>
                                        <p:tav tm="100000">
                                          <p:val>
                                            <p:strVal val="#ppt_x"/>
                                          </p:val>
                                        </p:tav>
                                      </p:tavLst>
                                    </p:anim>
                                    <p:anim calcmode="lin" valueType="num">
                                      <p:cBhvr additive="base">
                                        <p:cTn id="55" dur="500" fill="hold"/>
                                        <p:tgtEl>
                                          <p:spTgt spid="2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250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fill="hold"/>
                                        <p:tgtEl>
                                          <p:spTgt spid="25"/>
                                        </p:tgtEl>
                                        <p:attrNameLst>
                                          <p:attrName>ppt_x</p:attrName>
                                        </p:attrNameLst>
                                      </p:cBhvr>
                                      <p:tavLst>
                                        <p:tav tm="0">
                                          <p:val>
                                            <p:strVal val="#ppt_x"/>
                                          </p:val>
                                        </p:tav>
                                        <p:tav tm="100000">
                                          <p:val>
                                            <p:strVal val="#ppt_x"/>
                                          </p:val>
                                        </p:tav>
                                      </p:tavLst>
                                    </p:anim>
                                    <p:anim calcmode="lin" valueType="num">
                                      <p:cBhvr additive="base">
                                        <p:cTn id="59" dur="500" fill="hold"/>
                                        <p:tgtEl>
                                          <p:spTgt spid="25"/>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250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ppt_x"/>
                                          </p:val>
                                        </p:tav>
                                        <p:tav tm="100000">
                                          <p:val>
                                            <p:strVal val="#ppt_x"/>
                                          </p:val>
                                        </p:tav>
                                      </p:tavLst>
                                    </p:anim>
                                    <p:anim calcmode="lin" valueType="num">
                                      <p:cBhvr additive="base">
                                        <p:cTn id="6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4" grpId="0"/>
      <p:bldP spid="25" grpId="0"/>
      <p:bldP spid="26" grpId="0"/>
      <p:bldP spid="27"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5" y="184036"/>
            <a:ext cx="2261275"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事故发生的主要原因</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65" name="文本框 46"/>
          <p:cNvSpPr txBox="1"/>
          <p:nvPr/>
        </p:nvSpPr>
        <p:spPr>
          <a:xfrm>
            <a:off x="864585" y="2107572"/>
            <a:ext cx="905607" cy="830840"/>
          </a:xfrm>
          <a:prstGeom prst="rect">
            <a:avLst/>
          </a:prstGeom>
          <a:noFill/>
        </p:spPr>
        <p:txBody>
          <a:bodyPr wrap="none" lIns="91412" tIns="45706" rIns="91412" bIns="45706" rtlCol="0">
            <a:spAutoFit/>
          </a:bodyPr>
          <a:lstStyle/>
          <a:p>
            <a:pPr algn="ctr" defTabSz="914400"/>
            <a:r>
              <a:rPr lang="en-US" altLang="zh-CN" sz="4798" dirty="0">
                <a:solidFill>
                  <a:srgbClr val="C00000"/>
                </a:solidFill>
                <a:cs typeface="+mn-ea"/>
                <a:sym typeface="+mn-lt"/>
              </a:rPr>
              <a:t>01</a:t>
            </a:r>
            <a:endParaRPr lang="zh-CN" altLang="en-US" sz="4798" dirty="0">
              <a:solidFill>
                <a:srgbClr val="C00000"/>
              </a:solidFill>
              <a:cs typeface="+mn-ea"/>
              <a:sym typeface="+mn-lt"/>
            </a:endParaRPr>
          </a:p>
        </p:txBody>
      </p:sp>
      <p:sp>
        <p:nvSpPr>
          <p:cNvPr id="113" name="TextBox 228"/>
          <p:cNvSpPr txBox="1"/>
          <p:nvPr/>
        </p:nvSpPr>
        <p:spPr>
          <a:xfrm>
            <a:off x="1705586" y="2316737"/>
            <a:ext cx="1905748" cy="412417"/>
          </a:xfrm>
          <a:prstGeom prst="rect">
            <a:avLst/>
          </a:prstGeom>
          <a:noFill/>
        </p:spPr>
        <p:txBody>
          <a:bodyPr wrap="square" lIns="91436" tIns="45718" rIns="91436" bIns="45718" rtlCol="0">
            <a:spAutoFit/>
          </a:bodyPr>
          <a:lstStyle/>
          <a:p>
            <a:pPr defTabSz="1218804">
              <a:lnSpc>
                <a:spcPct val="130000"/>
              </a:lnSpc>
              <a:defRPr/>
            </a:pPr>
            <a:r>
              <a:rPr lang="zh-CN" altLang="en-US" sz="1600" kern="0" dirty="0">
                <a:solidFill>
                  <a:prstClr val="black">
                    <a:lumMod val="75000"/>
                    <a:lumOff val="25000"/>
                  </a:prstClr>
                </a:solidFill>
                <a:cs typeface="+mn-ea"/>
                <a:sym typeface="+mn-lt"/>
              </a:rPr>
              <a:t>十不起吊记心间</a:t>
            </a:r>
          </a:p>
        </p:txBody>
      </p:sp>
      <p:sp>
        <p:nvSpPr>
          <p:cNvPr id="114" name="文本框 46"/>
          <p:cNvSpPr txBox="1"/>
          <p:nvPr/>
        </p:nvSpPr>
        <p:spPr>
          <a:xfrm>
            <a:off x="864585" y="3021902"/>
            <a:ext cx="905607" cy="830840"/>
          </a:xfrm>
          <a:prstGeom prst="rect">
            <a:avLst/>
          </a:prstGeom>
          <a:noFill/>
        </p:spPr>
        <p:txBody>
          <a:bodyPr wrap="none" lIns="91412" tIns="45706" rIns="91412" bIns="45706" rtlCol="0">
            <a:spAutoFit/>
          </a:bodyPr>
          <a:lstStyle/>
          <a:p>
            <a:pPr algn="ctr" defTabSz="914400"/>
            <a:r>
              <a:rPr lang="en-US" altLang="zh-CN" sz="4798" dirty="0">
                <a:solidFill>
                  <a:srgbClr val="C00000"/>
                </a:solidFill>
                <a:cs typeface="+mn-ea"/>
                <a:sym typeface="+mn-lt"/>
              </a:rPr>
              <a:t>02</a:t>
            </a:r>
            <a:endParaRPr lang="zh-CN" altLang="en-US" sz="4798" dirty="0">
              <a:solidFill>
                <a:srgbClr val="C00000"/>
              </a:solidFill>
              <a:cs typeface="+mn-ea"/>
              <a:sym typeface="+mn-lt"/>
            </a:endParaRPr>
          </a:p>
        </p:txBody>
      </p:sp>
      <p:sp>
        <p:nvSpPr>
          <p:cNvPr id="116" name="文本框 46"/>
          <p:cNvSpPr txBox="1"/>
          <p:nvPr/>
        </p:nvSpPr>
        <p:spPr>
          <a:xfrm>
            <a:off x="864585" y="3936231"/>
            <a:ext cx="905607" cy="830840"/>
          </a:xfrm>
          <a:prstGeom prst="rect">
            <a:avLst/>
          </a:prstGeom>
          <a:noFill/>
        </p:spPr>
        <p:txBody>
          <a:bodyPr wrap="none" lIns="91412" tIns="45706" rIns="91412" bIns="45706" rtlCol="0">
            <a:spAutoFit/>
          </a:bodyPr>
          <a:lstStyle/>
          <a:p>
            <a:pPr algn="ctr" defTabSz="914400"/>
            <a:r>
              <a:rPr lang="en-US" altLang="zh-CN" sz="4798" dirty="0">
                <a:solidFill>
                  <a:srgbClr val="C00000"/>
                </a:solidFill>
                <a:cs typeface="+mn-ea"/>
                <a:sym typeface="+mn-lt"/>
              </a:rPr>
              <a:t>03</a:t>
            </a:r>
            <a:endParaRPr lang="zh-CN" altLang="en-US" sz="4798" dirty="0">
              <a:solidFill>
                <a:srgbClr val="C00000"/>
              </a:solidFill>
              <a:cs typeface="+mn-ea"/>
              <a:sym typeface="+mn-lt"/>
            </a:endParaRPr>
          </a:p>
        </p:txBody>
      </p:sp>
      <p:sp>
        <p:nvSpPr>
          <p:cNvPr id="118" name="文本框 46"/>
          <p:cNvSpPr txBox="1"/>
          <p:nvPr/>
        </p:nvSpPr>
        <p:spPr>
          <a:xfrm>
            <a:off x="864585" y="4850561"/>
            <a:ext cx="905607" cy="830840"/>
          </a:xfrm>
          <a:prstGeom prst="rect">
            <a:avLst/>
          </a:prstGeom>
          <a:noFill/>
        </p:spPr>
        <p:txBody>
          <a:bodyPr wrap="none" lIns="91412" tIns="45706" rIns="91412" bIns="45706" rtlCol="0">
            <a:spAutoFit/>
          </a:bodyPr>
          <a:lstStyle/>
          <a:p>
            <a:pPr algn="ctr" defTabSz="914400"/>
            <a:r>
              <a:rPr lang="en-US" altLang="zh-CN" sz="4798" dirty="0">
                <a:solidFill>
                  <a:srgbClr val="C00000"/>
                </a:solidFill>
                <a:cs typeface="+mn-ea"/>
                <a:sym typeface="+mn-lt"/>
              </a:rPr>
              <a:t>04</a:t>
            </a:r>
            <a:endParaRPr lang="zh-CN" altLang="en-US" sz="4798" dirty="0">
              <a:solidFill>
                <a:srgbClr val="C00000"/>
              </a:solidFill>
              <a:cs typeface="+mn-ea"/>
              <a:sym typeface="+mn-lt"/>
            </a:endParaRPr>
          </a:p>
        </p:txBody>
      </p:sp>
      <p:sp>
        <p:nvSpPr>
          <p:cNvPr id="120" name="文本框 46"/>
          <p:cNvSpPr txBox="1"/>
          <p:nvPr/>
        </p:nvSpPr>
        <p:spPr>
          <a:xfrm>
            <a:off x="8350395" y="2049833"/>
            <a:ext cx="905607" cy="830840"/>
          </a:xfrm>
          <a:prstGeom prst="rect">
            <a:avLst/>
          </a:prstGeom>
          <a:noFill/>
        </p:spPr>
        <p:txBody>
          <a:bodyPr wrap="none" lIns="91412" tIns="45706" rIns="91412" bIns="45706" rtlCol="0">
            <a:spAutoFit/>
          </a:bodyPr>
          <a:lstStyle/>
          <a:p>
            <a:pPr algn="ctr" defTabSz="914400"/>
            <a:r>
              <a:rPr lang="en-US" altLang="zh-CN" sz="4798" dirty="0">
                <a:solidFill>
                  <a:srgbClr val="C00000"/>
                </a:solidFill>
                <a:cs typeface="+mn-ea"/>
                <a:sym typeface="+mn-lt"/>
              </a:rPr>
              <a:t>05</a:t>
            </a:r>
            <a:endParaRPr lang="zh-CN" altLang="en-US" sz="4798" dirty="0">
              <a:solidFill>
                <a:srgbClr val="C00000"/>
              </a:solidFill>
              <a:cs typeface="+mn-ea"/>
              <a:sym typeface="+mn-lt"/>
            </a:endParaRPr>
          </a:p>
        </p:txBody>
      </p:sp>
      <p:sp>
        <p:nvSpPr>
          <p:cNvPr id="122" name="文本框 46"/>
          <p:cNvSpPr txBox="1"/>
          <p:nvPr/>
        </p:nvSpPr>
        <p:spPr>
          <a:xfrm>
            <a:off x="8350395" y="2964162"/>
            <a:ext cx="905607" cy="830840"/>
          </a:xfrm>
          <a:prstGeom prst="rect">
            <a:avLst/>
          </a:prstGeom>
          <a:noFill/>
        </p:spPr>
        <p:txBody>
          <a:bodyPr wrap="none" lIns="91412" tIns="45706" rIns="91412" bIns="45706" rtlCol="0">
            <a:spAutoFit/>
          </a:bodyPr>
          <a:lstStyle/>
          <a:p>
            <a:pPr algn="ctr" defTabSz="914400"/>
            <a:r>
              <a:rPr lang="en-US" altLang="zh-CN" sz="4798" dirty="0">
                <a:solidFill>
                  <a:srgbClr val="C00000"/>
                </a:solidFill>
                <a:cs typeface="+mn-ea"/>
                <a:sym typeface="+mn-lt"/>
              </a:rPr>
              <a:t>06</a:t>
            </a:r>
            <a:endParaRPr lang="zh-CN" altLang="en-US" sz="4798" dirty="0">
              <a:solidFill>
                <a:srgbClr val="C00000"/>
              </a:solidFill>
              <a:cs typeface="+mn-ea"/>
              <a:sym typeface="+mn-lt"/>
            </a:endParaRPr>
          </a:p>
        </p:txBody>
      </p:sp>
      <p:sp>
        <p:nvSpPr>
          <p:cNvPr id="124" name="文本框 46"/>
          <p:cNvSpPr txBox="1"/>
          <p:nvPr/>
        </p:nvSpPr>
        <p:spPr>
          <a:xfrm>
            <a:off x="8350395" y="3878492"/>
            <a:ext cx="905607" cy="830840"/>
          </a:xfrm>
          <a:prstGeom prst="rect">
            <a:avLst/>
          </a:prstGeom>
          <a:noFill/>
        </p:spPr>
        <p:txBody>
          <a:bodyPr wrap="none" lIns="91412" tIns="45706" rIns="91412" bIns="45706" rtlCol="0">
            <a:spAutoFit/>
          </a:bodyPr>
          <a:lstStyle/>
          <a:p>
            <a:pPr algn="ctr" defTabSz="914400"/>
            <a:r>
              <a:rPr lang="en-US" altLang="zh-CN" sz="4798" dirty="0">
                <a:solidFill>
                  <a:srgbClr val="C00000"/>
                </a:solidFill>
                <a:cs typeface="+mn-ea"/>
                <a:sym typeface="+mn-lt"/>
              </a:rPr>
              <a:t>07</a:t>
            </a:r>
            <a:endParaRPr lang="zh-CN" altLang="en-US" sz="4798" dirty="0">
              <a:solidFill>
                <a:srgbClr val="C00000"/>
              </a:solidFill>
              <a:cs typeface="+mn-ea"/>
              <a:sym typeface="+mn-lt"/>
            </a:endParaRPr>
          </a:p>
        </p:txBody>
      </p:sp>
      <p:sp>
        <p:nvSpPr>
          <p:cNvPr id="126" name="文本框 46"/>
          <p:cNvSpPr txBox="1"/>
          <p:nvPr/>
        </p:nvSpPr>
        <p:spPr>
          <a:xfrm>
            <a:off x="8350395" y="4792822"/>
            <a:ext cx="905607" cy="830840"/>
          </a:xfrm>
          <a:prstGeom prst="rect">
            <a:avLst/>
          </a:prstGeom>
          <a:noFill/>
        </p:spPr>
        <p:txBody>
          <a:bodyPr wrap="none" lIns="91412" tIns="45706" rIns="91412" bIns="45706" rtlCol="0">
            <a:spAutoFit/>
          </a:bodyPr>
          <a:lstStyle/>
          <a:p>
            <a:pPr algn="ctr" defTabSz="914400"/>
            <a:r>
              <a:rPr lang="en-US" altLang="zh-CN" sz="4798" dirty="0">
                <a:solidFill>
                  <a:srgbClr val="C00000"/>
                </a:solidFill>
                <a:cs typeface="+mn-ea"/>
                <a:sym typeface="+mn-lt"/>
              </a:rPr>
              <a:t>08</a:t>
            </a:r>
            <a:endParaRPr lang="zh-CN" altLang="en-US" sz="4798" dirty="0">
              <a:solidFill>
                <a:srgbClr val="C00000"/>
              </a:solidFill>
              <a:cs typeface="+mn-ea"/>
              <a:sym typeface="+mn-lt"/>
            </a:endParaRPr>
          </a:p>
        </p:txBody>
      </p:sp>
      <p:sp>
        <p:nvSpPr>
          <p:cNvPr id="135" name="TextBox 228"/>
          <p:cNvSpPr txBox="1"/>
          <p:nvPr/>
        </p:nvSpPr>
        <p:spPr>
          <a:xfrm>
            <a:off x="1705586" y="3231065"/>
            <a:ext cx="1905748" cy="412417"/>
          </a:xfrm>
          <a:prstGeom prst="rect">
            <a:avLst/>
          </a:prstGeom>
          <a:noFill/>
        </p:spPr>
        <p:txBody>
          <a:bodyPr wrap="square" lIns="91436" tIns="45718" rIns="91436" bIns="45718" rtlCol="0">
            <a:spAutoFit/>
          </a:bodyPr>
          <a:lstStyle/>
          <a:p>
            <a:pPr defTabSz="1218804">
              <a:lnSpc>
                <a:spcPct val="130000"/>
              </a:lnSpc>
              <a:defRPr/>
            </a:pPr>
            <a:r>
              <a:rPr lang="zh-CN" altLang="en-US" sz="1600" kern="0" dirty="0">
                <a:solidFill>
                  <a:prstClr val="black">
                    <a:lumMod val="75000"/>
                    <a:lumOff val="25000"/>
                  </a:prstClr>
                </a:solidFill>
                <a:cs typeface="+mn-ea"/>
                <a:sym typeface="+mn-lt"/>
              </a:rPr>
              <a:t>起重机械先检验</a:t>
            </a:r>
          </a:p>
        </p:txBody>
      </p:sp>
      <p:sp>
        <p:nvSpPr>
          <p:cNvPr id="136" name="TextBox 228"/>
          <p:cNvSpPr txBox="1"/>
          <p:nvPr/>
        </p:nvSpPr>
        <p:spPr>
          <a:xfrm>
            <a:off x="1705586" y="4145396"/>
            <a:ext cx="1905748" cy="412417"/>
          </a:xfrm>
          <a:prstGeom prst="rect">
            <a:avLst/>
          </a:prstGeom>
          <a:noFill/>
        </p:spPr>
        <p:txBody>
          <a:bodyPr wrap="square" lIns="91436" tIns="45718" rIns="91436" bIns="45718" rtlCol="0">
            <a:spAutoFit/>
          </a:bodyPr>
          <a:lstStyle/>
          <a:p>
            <a:pPr defTabSz="1218804">
              <a:lnSpc>
                <a:spcPct val="130000"/>
              </a:lnSpc>
              <a:defRPr/>
            </a:pPr>
            <a:r>
              <a:rPr lang="zh-CN" altLang="en-US" sz="1600" kern="0" dirty="0">
                <a:solidFill>
                  <a:prstClr val="black">
                    <a:lumMod val="75000"/>
                    <a:lumOff val="25000"/>
                  </a:prstClr>
                </a:solidFill>
                <a:cs typeface="+mn-ea"/>
                <a:sym typeface="+mn-lt"/>
              </a:rPr>
              <a:t>起吊之前须看好</a:t>
            </a:r>
          </a:p>
        </p:txBody>
      </p:sp>
      <p:sp>
        <p:nvSpPr>
          <p:cNvPr id="137" name="TextBox 228"/>
          <p:cNvSpPr txBox="1"/>
          <p:nvPr/>
        </p:nvSpPr>
        <p:spPr>
          <a:xfrm>
            <a:off x="1705586" y="5059725"/>
            <a:ext cx="1905748" cy="412417"/>
          </a:xfrm>
          <a:prstGeom prst="rect">
            <a:avLst/>
          </a:prstGeom>
          <a:noFill/>
        </p:spPr>
        <p:txBody>
          <a:bodyPr wrap="square" lIns="91436" tIns="45718" rIns="91436" bIns="45718" rtlCol="0">
            <a:spAutoFit/>
          </a:bodyPr>
          <a:lstStyle/>
          <a:p>
            <a:pPr defTabSz="1218804">
              <a:lnSpc>
                <a:spcPct val="130000"/>
              </a:lnSpc>
              <a:defRPr/>
            </a:pPr>
            <a:r>
              <a:rPr lang="zh-CN" altLang="en-US" sz="1600" kern="0" dirty="0">
                <a:solidFill>
                  <a:prstClr val="black">
                    <a:lumMod val="75000"/>
                    <a:lumOff val="25000"/>
                  </a:prstClr>
                </a:solidFill>
                <a:cs typeface="+mn-ea"/>
                <a:sym typeface="+mn-lt"/>
              </a:rPr>
              <a:t>被吊物品捆扎牢</a:t>
            </a:r>
          </a:p>
        </p:txBody>
      </p:sp>
      <p:sp>
        <p:nvSpPr>
          <p:cNvPr id="138" name="TextBox 228"/>
          <p:cNvSpPr txBox="1"/>
          <p:nvPr/>
        </p:nvSpPr>
        <p:spPr>
          <a:xfrm>
            <a:off x="9207930" y="2316736"/>
            <a:ext cx="1905748" cy="412417"/>
          </a:xfrm>
          <a:prstGeom prst="rect">
            <a:avLst/>
          </a:prstGeom>
          <a:noFill/>
        </p:spPr>
        <p:txBody>
          <a:bodyPr wrap="square" lIns="91436" tIns="45718" rIns="91436" bIns="45718" rtlCol="0">
            <a:spAutoFit/>
          </a:bodyPr>
          <a:lstStyle/>
          <a:p>
            <a:pPr defTabSz="1218804">
              <a:lnSpc>
                <a:spcPct val="130000"/>
              </a:lnSpc>
              <a:defRPr/>
            </a:pPr>
            <a:r>
              <a:rPr lang="zh-CN" altLang="en-US" sz="1600" kern="0" dirty="0">
                <a:solidFill>
                  <a:prstClr val="black">
                    <a:lumMod val="75000"/>
                    <a:lumOff val="25000"/>
                  </a:prstClr>
                </a:solidFill>
                <a:cs typeface="+mn-ea"/>
                <a:sym typeface="+mn-lt"/>
              </a:rPr>
              <a:t>稍微离地再细瞧</a:t>
            </a:r>
          </a:p>
        </p:txBody>
      </p:sp>
      <p:sp>
        <p:nvSpPr>
          <p:cNvPr id="139" name="TextBox 228"/>
          <p:cNvSpPr txBox="1"/>
          <p:nvPr/>
        </p:nvSpPr>
        <p:spPr>
          <a:xfrm>
            <a:off x="9207930" y="3231065"/>
            <a:ext cx="1905748" cy="412417"/>
          </a:xfrm>
          <a:prstGeom prst="rect">
            <a:avLst/>
          </a:prstGeom>
          <a:noFill/>
        </p:spPr>
        <p:txBody>
          <a:bodyPr wrap="square" lIns="91436" tIns="45718" rIns="91436" bIns="45718" rtlCol="0">
            <a:spAutoFit/>
          </a:bodyPr>
          <a:lstStyle/>
          <a:p>
            <a:pPr defTabSz="1218804">
              <a:lnSpc>
                <a:spcPct val="130000"/>
              </a:lnSpc>
              <a:defRPr/>
            </a:pPr>
            <a:r>
              <a:rPr lang="zh-CN" altLang="en-US" sz="1600" kern="0" dirty="0">
                <a:solidFill>
                  <a:prstClr val="black">
                    <a:lumMod val="75000"/>
                    <a:lumOff val="25000"/>
                  </a:prstClr>
                </a:solidFill>
                <a:cs typeface="+mn-ea"/>
                <a:sym typeface="+mn-lt"/>
              </a:rPr>
              <a:t>吊物上下禁行站</a:t>
            </a:r>
          </a:p>
        </p:txBody>
      </p:sp>
      <p:sp>
        <p:nvSpPr>
          <p:cNvPr id="140" name="TextBox 228"/>
          <p:cNvSpPr txBox="1"/>
          <p:nvPr/>
        </p:nvSpPr>
        <p:spPr>
          <a:xfrm>
            <a:off x="9207930" y="4145396"/>
            <a:ext cx="1905748" cy="412417"/>
          </a:xfrm>
          <a:prstGeom prst="rect">
            <a:avLst/>
          </a:prstGeom>
          <a:noFill/>
        </p:spPr>
        <p:txBody>
          <a:bodyPr wrap="square" lIns="91436" tIns="45718" rIns="91436" bIns="45718" rtlCol="0">
            <a:spAutoFit/>
          </a:bodyPr>
          <a:lstStyle/>
          <a:p>
            <a:pPr defTabSz="1218804">
              <a:lnSpc>
                <a:spcPct val="130000"/>
              </a:lnSpc>
              <a:defRPr/>
            </a:pPr>
            <a:r>
              <a:rPr lang="zh-CN" altLang="en-US" sz="1600" kern="0" dirty="0">
                <a:solidFill>
                  <a:prstClr val="black">
                    <a:lumMod val="75000"/>
                    <a:lumOff val="25000"/>
                  </a:prstClr>
                </a:solidFill>
                <a:cs typeface="+mn-ea"/>
                <a:sym typeface="+mn-lt"/>
              </a:rPr>
              <a:t>看清手势听指挥</a:t>
            </a:r>
          </a:p>
        </p:txBody>
      </p:sp>
      <p:sp>
        <p:nvSpPr>
          <p:cNvPr id="141" name="TextBox 228"/>
          <p:cNvSpPr txBox="1"/>
          <p:nvPr/>
        </p:nvSpPr>
        <p:spPr>
          <a:xfrm>
            <a:off x="9207930" y="5059725"/>
            <a:ext cx="1905748" cy="412417"/>
          </a:xfrm>
          <a:prstGeom prst="rect">
            <a:avLst/>
          </a:prstGeom>
          <a:noFill/>
        </p:spPr>
        <p:txBody>
          <a:bodyPr wrap="square" lIns="91436" tIns="45718" rIns="91436" bIns="45718" rtlCol="0">
            <a:spAutoFit/>
          </a:bodyPr>
          <a:lstStyle/>
          <a:p>
            <a:pPr defTabSz="1218804">
              <a:lnSpc>
                <a:spcPct val="130000"/>
              </a:lnSpc>
              <a:defRPr/>
            </a:pPr>
            <a:r>
              <a:rPr lang="zh-CN" altLang="en-US" sz="1600" kern="0" dirty="0">
                <a:solidFill>
                  <a:prstClr val="black">
                    <a:lumMod val="75000"/>
                    <a:lumOff val="25000"/>
                  </a:prstClr>
                </a:solidFill>
                <a:cs typeface="+mn-ea"/>
                <a:sym typeface="+mn-lt"/>
              </a:rPr>
              <a:t>起降行走听信号</a:t>
            </a:r>
          </a:p>
        </p:txBody>
      </p:sp>
      <p:pic>
        <p:nvPicPr>
          <p:cNvPr id="3" name="图片 2">
            <a:extLst>
              <a:ext uri="{FF2B5EF4-FFF2-40B4-BE49-F238E27FC236}">
                <a16:creationId xmlns:a16="http://schemas.microsoft.com/office/drawing/2014/main" xmlns="" id="{DA0DC88E-0D29-471B-9526-7941A1A1E62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91950" y="969052"/>
            <a:ext cx="4162303" cy="5488147"/>
          </a:xfrm>
          <a:prstGeom prst="rect">
            <a:avLst/>
          </a:prstGeom>
        </p:spPr>
      </p:pic>
    </p:spTree>
    <p:custDataLst>
      <p:tags r:id="rId1"/>
    </p:custDataLst>
    <p:extLst>
      <p:ext uri="{BB962C8B-B14F-4D97-AF65-F5344CB8AC3E}">
        <p14:creationId xmlns:p14="http://schemas.microsoft.com/office/powerpoint/2010/main" val="3018769012"/>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barn(inVertical)">
                                      <p:cBhvr>
                                        <p:cTn id="11" dur="500"/>
                                        <p:tgtEl>
                                          <p:spTgt spid="6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3"/>
                                        </p:tgtEl>
                                        <p:attrNameLst>
                                          <p:attrName>style.visibility</p:attrName>
                                        </p:attrNameLst>
                                      </p:cBhvr>
                                      <p:to>
                                        <p:strVal val="visible"/>
                                      </p:to>
                                    </p:set>
                                    <p:animEffect transition="in" filter="randombar(horizontal)">
                                      <p:cBhvr>
                                        <p:cTn id="14" dur="500"/>
                                        <p:tgtEl>
                                          <p:spTgt spid="113"/>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barn(inVertical)">
                                      <p:cBhvr>
                                        <p:cTn id="18" dur="500"/>
                                        <p:tgtEl>
                                          <p:spTgt spid="11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35"/>
                                        </p:tgtEl>
                                        <p:attrNameLst>
                                          <p:attrName>style.visibility</p:attrName>
                                        </p:attrNameLst>
                                      </p:cBhvr>
                                      <p:to>
                                        <p:strVal val="visible"/>
                                      </p:to>
                                    </p:set>
                                    <p:animEffect transition="in" filter="randombar(horizontal)">
                                      <p:cBhvr>
                                        <p:cTn id="21" dur="500"/>
                                        <p:tgtEl>
                                          <p:spTgt spid="135"/>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116"/>
                                        </p:tgtEl>
                                        <p:attrNameLst>
                                          <p:attrName>style.visibility</p:attrName>
                                        </p:attrNameLst>
                                      </p:cBhvr>
                                      <p:to>
                                        <p:strVal val="visible"/>
                                      </p:to>
                                    </p:set>
                                    <p:animEffect transition="in" filter="barn(inVertical)">
                                      <p:cBhvr>
                                        <p:cTn id="25" dur="500"/>
                                        <p:tgtEl>
                                          <p:spTgt spid="11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36"/>
                                        </p:tgtEl>
                                        <p:attrNameLst>
                                          <p:attrName>style.visibility</p:attrName>
                                        </p:attrNameLst>
                                      </p:cBhvr>
                                      <p:to>
                                        <p:strVal val="visible"/>
                                      </p:to>
                                    </p:set>
                                    <p:animEffect transition="in" filter="randombar(horizontal)">
                                      <p:cBhvr>
                                        <p:cTn id="28" dur="500"/>
                                        <p:tgtEl>
                                          <p:spTgt spid="136"/>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118"/>
                                        </p:tgtEl>
                                        <p:attrNameLst>
                                          <p:attrName>style.visibility</p:attrName>
                                        </p:attrNameLst>
                                      </p:cBhvr>
                                      <p:to>
                                        <p:strVal val="visible"/>
                                      </p:to>
                                    </p:set>
                                    <p:animEffect transition="in" filter="barn(inVertical)">
                                      <p:cBhvr>
                                        <p:cTn id="32" dur="500"/>
                                        <p:tgtEl>
                                          <p:spTgt spid="118"/>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37"/>
                                        </p:tgtEl>
                                        <p:attrNameLst>
                                          <p:attrName>style.visibility</p:attrName>
                                        </p:attrNameLst>
                                      </p:cBhvr>
                                      <p:to>
                                        <p:strVal val="visible"/>
                                      </p:to>
                                    </p:set>
                                    <p:animEffect transition="in" filter="randombar(horizontal)">
                                      <p:cBhvr>
                                        <p:cTn id="35" dur="500"/>
                                        <p:tgtEl>
                                          <p:spTgt spid="137"/>
                                        </p:tgtEl>
                                      </p:cBhvr>
                                    </p:animEffect>
                                  </p:childTnLst>
                                </p:cTn>
                              </p:par>
                            </p:childTnLst>
                          </p:cTn>
                        </p:par>
                        <p:par>
                          <p:cTn id="36" fill="hold">
                            <p:stCondLst>
                              <p:cond delay="2500"/>
                            </p:stCondLst>
                            <p:childTnLst>
                              <p:par>
                                <p:cTn id="37" presetID="16" presetClass="entr" presetSubtype="21"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Effect transition="in" filter="barn(inVertical)">
                                      <p:cBhvr>
                                        <p:cTn id="39" dur="500"/>
                                        <p:tgtEl>
                                          <p:spTgt spid="120"/>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38"/>
                                        </p:tgtEl>
                                        <p:attrNameLst>
                                          <p:attrName>style.visibility</p:attrName>
                                        </p:attrNameLst>
                                      </p:cBhvr>
                                      <p:to>
                                        <p:strVal val="visible"/>
                                      </p:to>
                                    </p:set>
                                    <p:animEffect transition="in" filter="randombar(horizontal)">
                                      <p:cBhvr>
                                        <p:cTn id="42" dur="500"/>
                                        <p:tgtEl>
                                          <p:spTgt spid="138"/>
                                        </p:tgtEl>
                                      </p:cBhvr>
                                    </p:animEffect>
                                  </p:childTnLst>
                                </p:cTn>
                              </p:par>
                            </p:childTnLst>
                          </p:cTn>
                        </p:par>
                        <p:par>
                          <p:cTn id="43" fill="hold">
                            <p:stCondLst>
                              <p:cond delay="3000"/>
                            </p:stCondLst>
                            <p:childTnLst>
                              <p:par>
                                <p:cTn id="44" presetID="16" presetClass="entr" presetSubtype="21" fill="hold" grpId="0" nodeType="afterEffect">
                                  <p:stCondLst>
                                    <p:cond delay="0"/>
                                  </p:stCondLst>
                                  <p:childTnLst>
                                    <p:set>
                                      <p:cBhvr>
                                        <p:cTn id="45" dur="1" fill="hold">
                                          <p:stCondLst>
                                            <p:cond delay="0"/>
                                          </p:stCondLst>
                                        </p:cTn>
                                        <p:tgtEl>
                                          <p:spTgt spid="122"/>
                                        </p:tgtEl>
                                        <p:attrNameLst>
                                          <p:attrName>style.visibility</p:attrName>
                                        </p:attrNameLst>
                                      </p:cBhvr>
                                      <p:to>
                                        <p:strVal val="visible"/>
                                      </p:to>
                                    </p:set>
                                    <p:animEffect transition="in" filter="barn(inVertical)">
                                      <p:cBhvr>
                                        <p:cTn id="46" dur="500"/>
                                        <p:tgtEl>
                                          <p:spTgt spid="122"/>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39"/>
                                        </p:tgtEl>
                                        <p:attrNameLst>
                                          <p:attrName>style.visibility</p:attrName>
                                        </p:attrNameLst>
                                      </p:cBhvr>
                                      <p:to>
                                        <p:strVal val="visible"/>
                                      </p:to>
                                    </p:set>
                                    <p:animEffect transition="in" filter="randombar(horizontal)">
                                      <p:cBhvr>
                                        <p:cTn id="49" dur="500"/>
                                        <p:tgtEl>
                                          <p:spTgt spid="139"/>
                                        </p:tgtEl>
                                      </p:cBhvr>
                                    </p:animEffect>
                                  </p:childTnLst>
                                </p:cTn>
                              </p:par>
                            </p:childTnLst>
                          </p:cTn>
                        </p:par>
                        <p:par>
                          <p:cTn id="50" fill="hold">
                            <p:stCondLst>
                              <p:cond delay="3500"/>
                            </p:stCondLst>
                            <p:childTnLst>
                              <p:par>
                                <p:cTn id="51" presetID="16" presetClass="entr" presetSubtype="21"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barn(inVertical)">
                                      <p:cBhvr>
                                        <p:cTn id="53" dur="500"/>
                                        <p:tgtEl>
                                          <p:spTgt spid="124"/>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40"/>
                                        </p:tgtEl>
                                        <p:attrNameLst>
                                          <p:attrName>style.visibility</p:attrName>
                                        </p:attrNameLst>
                                      </p:cBhvr>
                                      <p:to>
                                        <p:strVal val="visible"/>
                                      </p:to>
                                    </p:set>
                                    <p:animEffect transition="in" filter="randombar(horizontal)">
                                      <p:cBhvr>
                                        <p:cTn id="56" dur="500"/>
                                        <p:tgtEl>
                                          <p:spTgt spid="140"/>
                                        </p:tgtEl>
                                      </p:cBhvr>
                                    </p:animEffect>
                                  </p:childTnLst>
                                </p:cTn>
                              </p:par>
                            </p:childTnLst>
                          </p:cTn>
                        </p:par>
                        <p:par>
                          <p:cTn id="57" fill="hold">
                            <p:stCondLst>
                              <p:cond delay="4000"/>
                            </p:stCondLst>
                            <p:childTnLst>
                              <p:par>
                                <p:cTn id="58" presetID="16" presetClass="entr" presetSubtype="21" fill="hold" grpId="0" nodeType="afterEffect">
                                  <p:stCondLst>
                                    <p:cond delay="0"/>
                                  </p:stCondLst>
                                  <p:childTnLst>
                                    <p:set>
                                      <p:cBhvr>
                                        <p:cTn id="59" dur="1" fill="hold">
                                          <p:stCondLst>
                                            <p:cond delay="0"/>
                                          </p:stCondLst>
                                        </p:cTn>
                                        <p:tgtEl>
                                          <p:spTgt spid="126"/>
                                        </p:tgtEl>
                                        <p:attrNameLst>
                                          <p:attrName>style.visibility</p:attrName>
                                        </p:attrNameLst>
                                      </p:cBhvr>
                                      <p:to>
                                        <p:strVal val="visible"/>
                                      </p:to>
                                    </p:set>
                                    <p:animEffect transition="in" filter="barn(inVertical)">
                                      <p:cBhvr>
                                        <p:cTn id="60" dur="500"/>
                                        <p:tgtEl>
                                          <p:spTgt spid="126"/>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41"/>
                                        </p:tgtEl>
                                        <p:attrNameLst>
                                          <p:attrName>style.visibility</p:attrName>
                                        </p:attrNameLst>
                                      </p:cBhvr>
                                      <p:to>
                                        <p:strVal val="visible"/>
                                      </p:to>
                                    </p:set>
                                    <p:animEffect transition="in" filter="randombar(horizontal)">
                                      <p:cBhvr>
                                        <p:cTn id="63"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113" grpId="0"/>
      <p:bldP spid="114" grpId="0"/>
      <p:bldP spid="116" grpId="0"/>
      <p:bldP spid="118" grpId="0"/>
      <p:bldP spid="120" grpId="0"/>
      <p:bldP spid="122" grpId="0"/>
      <p:bldP spid="124" grpId="0"/>
      <p:bldP spid="126" grpId="0"/>
      <p:bldP spid="135" grpId="0"/>
      <p:bldP spid="136" grpId="0"/>
      <p:bldP spid="137" grpId="0"/>
      <p:bldP spid="138" grpId="0"/>
      <p:bldP spid="139" grpId="0"/>
      <p:bldP spid="140" grpId="0"/>
      <p:bldP spid="14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 y="1999026"/>
            <a:ext cx="12190412" cy="2676445"/>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grpSp>
        <p:nvGrpSpPr>
          <p:cNvPr id="3" name="组合 2"/>
          <p:cNvGrpSpPr/>
          <p:nvPr/>
        </p:nvGrpSpPr>
        <p:grpSpPr>
          <a:xfrm>
            <a:off x="2352254" y="2277399"/>
            <a:ext cx="8074753" cy="2112131"/>
            <a:chOff x="2157098" y="2276872"/>
            <a:chExt cx="8077907" cy="2111642"/>
          </a:xfrm>
        </p:grpSpPr>
        <p:grpSp>
          <p:nvGrpSpPr>
            <p:cNvPr id="17" name="组合 16"/>
            <p:cNvGrpSpPr/>
            <p:nvPr/>
          </p:nvGrpSpPr>
          <p:grpSpPr>
            <a:xfrm>
              <a:off x="2157098" y="2276872"/>
              <a:ext cx="2111642" cy="2111642"/>
              <a:chOff x="1677608" y="2996952"/>
              <a:chExt cx="1395643" cy="1395643"/>
            </a:xfrm>
          </p:grpSpPr>
          <p:sp>
            <p:nvSpPr>
              <p:cNvPr id="18" name="Oval 60"/>
              <p:cNvSpPr>
                <a:spLocks noChangeAspect="1"/>
              </p:cNvSpPr>
              <p:nvPr/>
            </p:nvSpPr>
            <p:spPr>
              <a:xfrm>
                <a:off x="1677608" y="2996952"/>
                <a:ext cx="1395643" cy="1395643"/>
              </a:xfrm>
              <a:prstGeom prst="plaque">
                <a:avLst/>
              </a:prstGeom>
              <a:solidFill>
                <a:srgbClr val="C00000"/>
              </a:soli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50" b="1" dirty="0">
                  <a:solidFill>
                    <a:prstClr val="white"/>
                  </a:solidFill>
                  <a:cs typeface="+mn-ea"/>
                  <a:sym typeface="+mn-lt"/>
                </a:endParaRPr>
              </a:p>
            </p:txBody>
          </p:sp>
          <p:sp>
            <p:nvSpPr>
              <p:cNvPr id="19"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99" b="1" dirty="0">
                    <a:solidFill>
                      <a:prstClr val="white"/>
                    </a:solidFill>
                    <a:effectLst>
                      <a:outerShdw blurRad="38100" dist="38100" dir="2700000" algn="tl">
                        <a:srgbClr val="000000">
                          <a:alpha val="43137"/>
                        </a:srgbClr>
                      </a:outerShdw>
                    </a:effectLst>
                    <a:cs typeface="+mn-ea"/>
                    <a:sym typeface="+mn-lt"/>
                  </a:rPr>
                  <a:t></a:t>
                </a:r>
              </a:p>
            </p:txBody>
          </p:sp>
        </p:grpSp>
        <p:sp>
          <p:nvSpPr>
            <p:cNvPr id="10" name="文本框 20"/>
            <p:cNvSpPr txBox="1">
              <a:spLocks noChangeArrowheads="1"/>
            </p:cNvSpPr>
            <p:nvPr/>
          </p:nvSpPr>
          <p:spPr bwMode="auto">
            <a:xfrm>
              <a:off x="2206820" y="2845385"/>
              <a:ext cx="20619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pPr algn="ctr" defTabSz="914400"/>
              <a:r>
                <a:rPr lang="en-US" altLang="zh-CN" sz="6000" b="1" dirty="0">
                  <a:solidFill>
                    <a:prstClr val="white"/>
                  </a:solidFill>
                  <a:latin typeface="微软雅黑"/>
                  <a:ea typeface="微软雅黑"/>
                  <a:cs typeface="+mn-ea"/>
                  <a:sym typeface="+mn-lt"/>
                </a:rPr>
                <a:t>06</a:t>
              </a:r>
              <a:endParaRPr lang="zh-CN" altLang="en-US" sz="6000" b="1" dirty="0">
                <a:solidFill>
                  <a:prstClr val="white"/>
                </a:solidFill>
                <a:latin typeface="微软雅黑"/>
                <a:ea typeface="微软雅黑"/>
                <a:cs typeface="+mn-ea"/>
                <a:sym typeface="+mn-lt"/>
              </a:endParaRPr>
            </a:p>
          </p:txBody>
        </p:sp>
        <p:sp>
          <p:nvSpPr>
            <p:cNvPr id="34" name="矩形 33"/>
            <p:cNvSpPr/>
            <p:nvPr/>
          </p:nvSpPr>
          <p:spPr>
            <a:xfrm>
              <a:off x="4513410" y="3024861"/>
              <a:ext cx="5721595" cy="623223"/>
            </a:xfrm>
            <a:prstGeom prst="rect">
              <a:avLst/>
            </a:prstGeom>
          </p:spPr>
          <p:txBody>
            <a:bodyPr wrap="square" lIns="68555" tIns="34278" rIns="68555" bIns="34278">
              <a:spAutoFit/>
            </a:bodyPr>
            <a:lstStyle/>
            <a:p>
              <a:pPr defTabSz="914400">
                <a:spcBef>
                  <a:spcPct val="0"/>
                </a:spcBef>
                <a:buFont typeface="Arial" panose="020B0604020202020204" pitchFamily="34" charset="0"/>
                <a:buNone/>
              </a:pPr>
              <a:r>
                <a:rPr lang="zh-CN" altLang="en-US" sz="3600" b="1" dirty="0">
                  <a:solidFill>
                    <a:srgbClr val="00153E"/>
                  </a:solidFill>
                  <a:cs typeface="+mn-ea"/>
                  <a:sym typeface="+mn-lt"/>
                </a:rPr>
                <a:t>以人为本切实做好安全工作</a:t>
              </a:r>
            </a:p>
          </p:txBody>
        </p:sp>
      </p:grpSp>
      <p:pic>
        <p:nvPicPr>
          <p:cNvPr id="11" name="图片 10">
            <a:extLst>
              <a:ext uri="{FF2B5EF4-FFF2-40B4-BE49-F238E27FC236}">
                <a16:creationId xmlns:a16="http://schemas.microsoft.com/office/drawing/2014/main" xmlns="" id="{51C848FB-2AFB-48BC-9CE7-8B277F5E91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471" y="4438139"/>
            <a:ext cx="12190413" cy="2421449"/>
          </a:xfrm>
          <a:prstGeom prst="rect">
            <a:avLst/>
          </a:prstGeom>
        </p:spPr>
      </p:pic>
    </p:spTree>
    <p:custDataLst>
      <p:tags r:id="rId1"/>
    </p:custDataLst>
    <p:extLst>
      <p:ext uri="{BB962C8B-B14F-4D97-AF65-F5344CB8AC3E}">
        <p14:creationId xmlns:p14="http://schemas.microsoft.com/office/powerpoint/2010/main" val="3117973613"/>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7" y="184036"/>
            <a:ext cx="2953501"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以人为本切实做好安全工作</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78" name="组合 77"/>
          <p:cNvGrpSpPr/>
          <p:nvPr/>
        </p:nvGrpSpPr>
        <p:grpSpPr>
          <a:xfrm>
            <a:off x="4796724" y="1512414"/>
            <a:ext cx="5925822" cy="915431"/>
            <a:chOff x="2013772" y="2804099"/>
            <a:chExt cx="4430465" cy="684000"/>
          </a:xfrm>
        </p:grpSpPr>
        <p:sp>
          <p:nvSpPr>
            <p:cNvPr id="79" name="圆角矩形 78"/>
            <p:cNvSpPr/>
            <p:nvPr/>
          </p:nvSpPr>
          <p:spPr>
            <a:xfrm flipV="1">
              <a:off x="2013772" y="2804099"/>
              <a:ext cx="4430465"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80" name="TextBox 15"/>
            <p:cNvSpPr txBox="1"/>
            <p:nvPr/>
          </p:nvSpPr>
          <p:spPr>
            <a:xfrm>
              <a:off x="3276567" y="2950581"/>
              <a:ext cx="2235248" cy="391035"/>
            </a:xfrm>
            <a:prstGeom prst="homePlate">
              <a:avLst/>
            </a:prstGeom>
            <a:noFill/>
          </p:spPr>
          <p:txBody>
            <a:bodyPr wrap="square" rtlCol="0">
              <a:spAutoFit/>
            </a:bodyPr>
            <a:lstStyle/>
            <a:p>
              <a:pPr defTabSz="914400"/>
              <a:r>
                <a:rPr lang="zh-CN" altLang="en-US" sz="2800" b="1" dirty="0">
                  <a:solidFill>
                    <a:srgbClr val="C00000"/>
                  </a:solidFill>
                  <a:cs typeface="+mn-ea"/>
                  <a:sym typeface="+mn-lt"/>
                </a:rPr>
                <a:t>以人为本的含义</a:t>
              </a:r>
            </a:p>
          </p:txBody>
        </p:sp>
      </p:grpSp>
      <p:sp>
        <p:nvSpPr>
          <p:cNvPr id="2" name="TextBox 1"/>
          <p:cNvSpPr txBox="1"/>
          <p:nvPr/>
        </p:nvSpPr>
        <p:spPr>
          <a:xfrm>
            <a:off x="6095208" y="3261217"/>
            <a:ext cx="5520896" cy="923330"/>
          </a:xfrm>
          <a:prstGeom prst="rect">
            <a:avLst/>
          </a:prstGeom>
          <a:noFill/>
        </p:spPr>
        <p:txBody>
          <a:bodyPr wrap="square" rtlCol="0">
            <a:spAutoFit/>
          </a:bodyPr>
          <a:lstStyle/>
          <a:p>
            <a:pPr defTabSz="914400">
              <a:lnSpc>
                <a:spcPct val="150000"/>
              </a:lnSpc>
            </a:pPr>
            <a:r>
              <a:rPr lang="zh-CN" altLang="en-US" sz="1800" b="1" dirty="0">
                <a:solidFill>
                  <a:srgbClr val="C00000"/>
                </a:solidFill>
                <a:cs typeface="+mn-ea"/>
                <a:sym typeface="+mn-lt"/>
              </a:rPr>
              <a:t>一切工作</a:t>
            </a:r>
            <a:r>
              <a:rPr lang="zh-CN" altLang="en-US" sz="1800" dirty="0">
                <a:solidFill>
                  <a:prstClr val="black"/>
                </a:solidFill>
                <a:cs typeface="+mn-ea"/>
                <a:sym typeface="+mn-lt"/>
              </a:rPr>
              <a:t>是为人的根本利益，当人身安全与经济利益或其他的安全发展冲突时要</a:t>
            </a:r>
            <a:r>
              <a:rPr lang="zh-CN" altLang="en-US" sz="1800" b="1" dirty="0">
                <a:solidFill>
                  <a:srgbClr val="C00000"/>
                </a:solidFill>
                <a:cs typeface="+mn-ea"/>
                <a:sym typeface="+mn-lt"/>
              </a:rPr>
              <a:t>无条件地服从人的生命； </a:t>
            </a:r>
          </a:p>
        </p:txBody>
      </p:sp>
      <p:sp>
        <p:nvSpPr>
          <p:cNvPr id="82" name="Freeform 5"/>
          <p:cNvSpPr>
            <a:spLocks/>
          </p:cNvSpPr>
          <p:nvPr/>
        </p:nvSpPr>
        <p:spPr bwMode="auto">
          <a:xfrm rot="1855731">
            <a:off x="4947008" y="3300888"/>
            <a:ext cx="935738" cy="844199"/>
          </a:xfrm>
          <a:prstGeom prst="plaque">
            <a:avLst/>
          </a:prstGeom>
          <a:solidFill>
            <a:srgbClr val="00153E"/>
          </a:solidFill>
          <a:ln w="12700" cap="flat">
            <a:noFill/>
            <a:prstDash val="solid"/>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defTabSz="914400"/>
            <a:endParaRPr lang="zh-CN" altLang="en-US" sz="1800">
              <a:solidFill>
                <a:prstClr val="black"/>
              </a:solidFill>
              <a:cs typeface="+mn-ea"/>
              <a:sym typeface="+mn-lt"/>
            </a:endParaRPr>
          </a:p>
        </p:txBody>
      </p:sp>
      <p:sp>
        <p:nvSpPr>
          <p:cNvPr id="83" name="TextBox 82"/>
          <p:cNvSpPr txBox="1"/>
          <p:nvPr/>
        </p:nvSpPr>
        <p:spPr>
          <a:xfrm>
            <a:off x="5112456" y="3522886"/>
            <a:ext cx="889217" cy="400203"/>
          </a:xfrm>
          <a:prstGeom prst="rect">
            <a:avLst/>
          </a:prstGeom>
          <a:noFill/>
        </p:spPr>
        <p:txBody>
          <a:bodyPr wrap="square" rtlCol="0">
            <a:spAutoFit/>
          </a:bodyPr>
          <a:lstStyle/>
          <a:p>
            <a:pPr defTabSz="914400"/>
            <a:r>
              <a:rPr lang="zh-CN" altLang="en-US" sz="2000" b="1" dirty="0">
                <a:solidFill>
                  <a:prstClr val="white"/>
                </a:solidFill>
                <a:cs typeface="+mn-ea"/>
                <a:sym typeface="+mn-lt"/>
              </a:rPr>
              <a:t>其一</a:t>
            </a:r>
          </a:p>
        </p:txBody>
      </p:sp>
      <p:sp>
        <p:nvSpPr>
          <p:cNvPr id="84" name="TextBox 83"/>
          <p:cNvSpPr txBox="1"/>
          <p:nvPr/>
        </p:nvSpPr>
        <p:spPr>
          <a:xfrm>
            <a:off x="6095208" y="4654214"/>
            <a:ext cx="5520896" cy="923330"/>
          </a:xfrm>
          <a:prstGeom prst="rect">
            <a:avLst/>
          </a:prstGeom>
          <a:noFill/>
        </p:spPr>
        <p:txBody>
          <a:bodyPr wrap="square" rtlCol="0">
            <a:spAutoFit/>
          </a:bodyPr>
          <a:lstStyle/>
          <a:p>
            <a:pPr defTabSz="914400">
              <a:lnSpc>
                <a:spcPct val="150000"/>
              </a:lnSpc>
            </a:pPr>
            <a:r>
              <a:rPr lang="zh-CN" altLang="en-US" sz="1800" dirty="0">
                <a:solidFill>
                  <a:prstClr val="black">
                    <a:lumMod val="75000"/>
                    <a:lumOff val="25000"/>
                  </a:prstClr>
                </a:solidFill>
                <a:cs typeface="+mn-ea"/>
                <a:sym typeface="+mn-lt"/>
              </a:rPr>
              <a:t>是</a:t>
            </a:r>
            <a:r>
              <a:rPr lang="zh-CN" altLang="en-US" sz="1800" b="1" dirty="0">
                <a:solidFill>
                  <a:srgbClr val="C00000"/>
                </a:solidFill>
                <a:cs typeface="+mn-ea"/>
                <a:sym typeface="+mn-lt"/>
              </a:rPr>
              <a:t>一切工作是靠人去完成的</a:t>
            </a:r>
            <a:r>
              <a:rPr lang="zh-CN" altLang="en-US" sz="1800" dirty="0">
                <a:solidFill>
                  <a:prstClr val="black">
                    <a:lumMod val="75000"/>
                    <a:lumOff val="25000"/>
                  </a:prstClr>
                </a:solidFill>
                <a:cs typeface="+mn-ea"/>
                <a:sym typeface="+mn-lt"/>
              </a:rPr>
              <a:t>，要充分调动安生产全管理中全体员工的积极性、主动性。 </a:t>
            </a:r>
          </a:p>
        </p:txBody>
      </p:sp>
      <p:sp>
        <p:nvSpPr>
          <p:cNvPr id="85" name="Freeform 5"/>
          <p:cNvSpPr>
            <a:spLocks/>
          </p:cNvSpPr>
          <p:nvPr/>
        </p:nvSpPr>
        <p:spPr bwMode="auto">
          <a:xfrm rot="1855731">
            <a:off x="4947008" y="4693887"/>
            <a:ext cx="935738" cy="844199"/>
          </a:xfrm>
          <a:prstGeom prst="plaque">
            <a:avLst/>
          </a:prstGeom>
          <a:solidFill>
            <a:srgbClr val="00153E"/>
          </a:solidFill>
          <a:ln w="12700" cap="flat">
            <a:noFill/>
            <a:prstDash val="solid"/>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defTabSz="914400"/>
            <a:endParaRPr lang="zh-CN" altLang="en-US" sz="1800">
              <a:solidFill>
                <a:prstClr val="black"/>
              </a:solidFill>
              <a:cs typeface="+mn-ea"/>
              <a:sym typeface="+mn-lt"/>
            </a:endParaRPr>
          </a:p>
        </p:txBody>
      </p:sp>
      <p:sp>
        <p:nvSpPr>
          <p:cNvPr id="86" name="TextBox 85"/>
          <p:cNvSpPr txBox="1"/>
          <p:nvPr/>
        </p:nvSpPr>
        <p:spPr>
          <a:xfrm>
            <a:off x="5112456" y="4915885"/>
            <a:ext cx="889217" cy="400203"/>
          </a:xfrm>
          <a:prstGeom prst="rect">
            <a:avLst/>
          </a:prstGeom>
          <a:noFill/>
        </p:spPr>
        <p:txBody>
          <a:bodyPr wrap="square" rtlCol="0">
            <a:spAutoFit/>
          </a:bodyPr>
          <a:lstStyle/>
          <a:p>
            <a:pPr defTabSz="914400"/>
            <a:r>
              <a:rPr lang="zh-CN" altLang="en-US" sz="2000" b="1" dirty="0">
                <a:solidFill>
                  <a:prstClr val="white"/>
                </a:solidFill>
                <a:cs typeface="+mn-ea"/>
                <a:sym typeface="+mn-lt"/>
              </a:rPr>
              <a:t>其二</a:t>
            </a:r>
          </a:p>
        </p:txBody>
      </p:sp>
      <p:pic>
        <p:nvPicPr>
          <p:cNvPr id="5" name="图片 4">
            <a:extLst>
              <a:ext uri="{FF2B5EF4-FFF2-40B4-BE49-F238E27FC236}">
                <a16:creationId xmlns:a16="http://schemas.microsoft.com/office/drawing/2014/main" xmlns="" id="{63E8ECB3-5DE0-43AD-85BF-44115B9DC4F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01084" y="1580856"/>
            <a:ext cx="3166866" cy="4385236"/>
          </a:xfrm>
          <a:prstGeom prst="rect">
            <a:avLst/>
          </a:prstGeom>
        </p:spPr>
      </p:pic>
    </p:spTree>
    <p:custDataLst>
      <p:tags r:id="rId1"/>
    </p:custDataLst>
    <p:extLst>
      <p:ext uri="{BB962C8B-B14F-4D97-AF65-F5344CB8AC3E}">
        <p14:creationId xmlns:p14="http://schemas.microsoft.com/office/powerpoint/2010/main" val="84560080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6" presetClass="entr" presetSubtype="37" fill="hold" nodeType="with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barn(outVertical)">
                                      <p:cBhvr>
                                        <p:cTn id="11" dur="1750"/>
                                        <p:tgtEl>
                                          <p:spTgt spid="78"/>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82"/>
                                        </p:tgtEl>
                                        <p:attrNameLst>
                                          <p:attrName>style.visibility</p:attrName>
                                        </p:attrNameLst>
                                      </p:cBhvr>
                                      <p:to>
                                        <p:strVal val="visible"/>
                                      </p:to>
                                    </p:set>
                                    <p:animEffect transition="in" filter="fade">
                                      <p:cBhvr>
                                        <p:cTn id="14" dur="1000"/>
                                        <p:tgtEl>
                                          <p:spTgt spid="82"/>
                                        </p:tgtEl>
                                      </p:cBhvr>
                                    </p:animEffect>
                                    <p:anim calcmode="lin" valueType="num">
                                      <p:cBhvr>
                                        <p:cTn id="15" dur="1000" fill="hold"/>
                                        <p:tgtEl>
                                          <p:spTgt spid="82"/>
                                        </p:tgtEl>
                                        <p:attrNameLst>
                                          <p:attrName>ppt_x</p:attrName>
                                        </p:attrNameLst>
                                      </p:cBhvr>
                                      <p:tavLst>
                                        <p:tav tm="0">
                                          <p:val>
                                            <p:strVal val="#ppt_x"/>
                                          </p:val>
                                        </p:tav>
                                        <p:tav tm="100000">
                                          <p:val>
                                            <p:strVal val="#ppt_x"/>
                                          </p:val>
                                        </p:tav>
                                      </p:tavLst>
                                    </p:anim>
                                    <p:anim calcmode="lin" valueType="num">
                                      <p:cBhvr>
                                        <p:cTn id="16"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1000"/>
                                        <p:tgtEl>
                                          <p:spTgt spid="83"/>
                                        </p:tgtEl>
                                      </p:cBhvr>
                                    </p:animEffect>
                                    <p:anim calcmode="lin" valueType="num">
                                      <p:cBhvr>
                                        <p:cTn id="22" dur="1000" fill="hold"/>
                                        <p:tgtEl>
                                          <p:spTgt spid="83"/>
                                        </p:tgtEl>
                                        <p:attrNameLst>
                                          <p:attrName>ppt_x</p:attrName>
                                        </p:attrNameLst>
                                      </p:cBhvr>
                                      <p:tavLst>
                                        <p:tav tm="0">
                                          <p:val>
                                            <p:strVal val="#ppt_x"/>
                                          </p:val>
                                        </p:tav>
                                        <p:tav tm="100000">
                                          <p:val>
                                            <p:strVal val="#ppt_x"/>
                                          </p:val>
                                        </p:tav>
                                      </p:tavLst>
                                    </p:anim>
                                    <p:anim calcmode="lin" valueType="num">
                                      <p:cBhvr>
                                        <p:cTn id="23"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par>
                                <p:cTn id="29" presetID="42" presetClass="entr" presetSubtype="0" fill="hold" grpId="0" nodeType="withEffect">
                                  <p:stCondLst>
                                    <p:cond delay="250"/>
                                  </p:stCondLst>
                                  <p:childTnLst>
                                    <p:set>
                                      <p:cBhvr>
                                        <p:cTn id="30" dur="1" fill="hold">
                                          <p:stCondLst>
                                            <p:cond delay="0"/>
                                          </p:stCondLst>
                                        </p:cTn>
                                        <p:tgtEl>
                                          <p:spTgt spid="85"/>
                                        </p:tgtEl>
                                        <p:attrNameLst>
                                          <p:attrName>style.visibility</p:attrName>
                                        </p:attrNameLst>
                                      </p:cBhvr>
                                      <p:to>
                                        <p:strVal val="visible"/>
                                      </p:to>
                                    </p:set>
                                    <p:animEffect transition="in" filter="fade">
                                      <p:cBhvr>
                                        <p:cTn id="31" dur="1000"/>
                                        <p:tgtEl>
                                          <p:spTgt spid="85"/>
                                        </p:tgtEl>
                                      </p:cBhvr>
                                    </p:animEffect>
                                    <p:anim calcmode="lin" valueType="num">
                                      <p:cBhvr>
                                        <p:cTn id="32" dur="1000" fill="hold"/>
                                        <p:tgtEl>
                                          <p:spTgt spid="85"/>
                                        </p:tgtEl>
                                        <p:attrNameLst>
                                          <p:attrName>ppt_x</p:attrName>
                                        </p:attrNameLst>
                                      </p:cBhvr>
                                      <p:tavLst>
                                        <p:tav tm="0">
                                          <p:val>
                                            <p:strVal val="#ppt_x"/>
                                          </p:val>
                                        </p:tav>
                                        <p:tav tm="100000">
                                          <p:val>
                                            <p:strVal val="#ppt_x"/>
                                          </p:val>
                                        </p:tav>
                                      </p:tavLst>
                                    </p:anim>
                                    <p:anim calcmode="lin" valueType="num">
                                      <p:cBhvr>
                                        <p:cTn id="33" dur="1000" fill="hold"/>
                                        <p:tgtEl>
                                          <p:spTgt spid="85"/>
                                        </p:tgtEl>
                                        <p:attrNameLst>
                                          <p:attrName>ppt_y</p:attrName>
                                        </p:attrNameLst>
                                      </p:cBhvr>
                                      <p:tavLst>
                                        <p:tav tm="0">
                                          <p:val>
                                            <p:strVal val="#ppt_y+.1"/>
                                          </p:val>
                                        </p:tav>
                                        <p:tav tm="100000">
                                          <p:val>
                                            <p:strVal val="#ppt_y"/>
                                          </p:val>
                                        </p:tav>
                                      </p:tavLst>
                                    </p:anim>
                                  </p:childTnLst>
                                </p:cTn>
                              </p:par>
                            </p:childTnLst>
                          </p:cTn>
                        </p:par>
                        <p:par>
                          <p:cTn id="34" fill="hold">
                            <p:stCondLst>
                              <p:cond delay="1250"/>
                            </p:stCondLst>
                            <p:childTnLst>
                              <p:par>
                                <p:cTn id="35" presetID="42"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barn(inVertical)">
                                      <p:cBhvr>
                                        <p:cTn id="4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2" grpId="0" animBg="1"/>
      <p:bldP spid="83" grpId="0"/>
      <p:bldP spid="84" grpId="0"/>
      <p:bldP spid="85" grpId="0" animBg="1"/>
      <p:bldP spid="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98D026AE-3762-4305-ACDE-3E82E74D53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11814" y="1678643"/>
            <a:ext cx="5213596" cy="5216841"/>
          </a:xfrm>
          <a:prstGeom prst="rect">
            <a:avLst/>
          </a:prstGeom>
        </p:spPr>
      </p:pic>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6" y="184036"/>
            <a:ext cx="1569047"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安全是什么？</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89" name="矩形 88"/>
          <p:cNvSpPr/>
          <p:nvPr/>
        </p:nvSpPr>
        <p:spPr>
          <a:xfrm>
            <a:off x="4906130" y="2925625"/>
            <a:ext cx="2340754" cy="831189"/>
          </a:xfrm>
          <a:prstGeom prst="rect">
            <a:avLst/>
          </a:prstGeom>
        </p:spPr>
        <p:txBody>
          <a:bodyPr wrap="square">
            <a:spAutoFit/>
          </a:bodyPr>
          <a:lstStyle/>
          <a:p>
            <a:pPr algn="ctr" defTabSz="914400">
              <a:spcBef>
                <a:spcPct val="0"/>
              </a:spcBef>
              <a:buFont typeface="Arial" panose="020B0604020202020204" pitchFamily="34" charset="0"/>
              <a:buNone/>
            </a:pPr>
            <a:r>
              <a:rPr lang="zh-CN" altLang="en-US" sz="2400" kern="100" spc="300" dirty="0">
                <a:solidFill>
                  <a:prstClr val="black"/>
                </a:solidFill>
                <a:cs typeface="+mn-ea"/>
                <a:sym typeface="+mn-lt"/>
              </a:rPr>
              <a:t>无危则</a:t>
            </a:r>
            <a:r>
              <a:rPr lang="zh-CN" altLang="en-US" sz="2400" b="1" kern="100" spc="300" dirty="0">
                <a:solidFill>
                  <a:prstClr val="black"/>
                </a:solidFill>
                <a:cs typeface="+mn-ea"/>
                <a:sym typeface="+mn-lt"/>
              </a:rPr>
              <a:t>安</a:t>
            </a:r>
            <a:endParaRPr lang="en-US" altLang="zh-CN" sz="2400" b="1" kern="100" spc="300" dirty="0">
              <a:solidFill>
                <a:prstClr val="black"/>
              </a:solidFill>
              <a:cs typeface="+mn-ea"/>
              <a:sym typeface="+mn-lt"/>
            </a:endParaRPr>
          </a:p>
          <a:p>
            <a:pPr algn="ctr" defTabSz="914400">
              <a:spcBef>
                <a:spcPct val="0"/>
              </a:spcBef>
              <a:buFont typeface="Arial" panose="020B0604020202020204" pitchFamily="34" charset="0"/>
              <a:buNone/>
            </a:pPr>
            <a:r>
              <a:rPr lang="zh-CN" altLang="en-US" sz="2400" kern="100" spc="300" dirty="0">
                <a:solidFill>
                  <a:prstClr val="black"/>
                </a:solidFill>
                <a:cs typeface="+mn-ea"/>
                <a:sym typeface="+mn-lt"/>
              </a:rPr>
              <a:t>无缺则</a:t>
            </a:r>
            <a:r>
              <a:rPr lang="zh-CN" altLang="en-US" sz="2400" b="1" kern="100" spc="300" dirty="0">
                <a:solidFill>
                  <a:prstClr val="black"/>
                </a:solidFill>
                <a:cs typeface="+mn-ea"/>
                <a:sym typeface="+mn-lt"/>
              </a:rPr>
              <a:t>全</a:t>
            </a:r>
            <a:endParaRPr lang="zh-CN" altLang="en-US" sz="2400" kern="100" spc="300" dirty="0">
              <a:solidFill>
                <a:prstClr val="black"/>
              </a:solidFill>
              <a:cs typeface="+mn-ea"/>
              <a:sym typeface="+mn-lt"/>
            </a:endParaRPr>
          </a:p>
        </p:txBody>
      </p:sp>
      <p:sp>
        <p:nvSpPr>
          <p:cNvPr id="110" name="矩形 109"/>
          <p:cNvSpPr/>
          <p:nvPr/>
        </p:nvSpPr>
        <p:spPr>
          <a:xfrm>
            <a:off x="4943527" y="3789921"/>
            <a:ext cx="2340754" cy="461772"/>
          </a:xfrm>
          <a:prstGeom prst="rect">
            <a:avLst/>
          </a:prstGeom>
        </p:spPr>
        <p:txBody>
          <a:bodyPr wrap="square">
            <a:spAutoFit/>
          </a:bodyPr>
          <a:lstStyle/>
          <a:p>
            <a:pPr algn="ctr" defTabSz="914400">
              <a:spcBef>
                <a:spcPct val="0"/>
              </a:spcBef>
              <a:buFont typeface="Arial" panose="020B0604020202020204" pitchFamily="34" charset="0"/>
              <a:buNone/>
            </a:pPr>
            <a:r>
              <a:rPr lang="en-US" altLang="zh-CN" sz="2400" kern="100" spc="300" dirty="0">
                <a:solidFill>
                  <a:prstClr val="white"/>
                </a:solidFill>
                <a:cs typeface="+mn-ea"/>
                <a:sym typeface="+mn-lt"/>
              </a:rPr>
              <a:t>=</a:t>
            </a:r>
            <a:endParaRPr lang="zh-CN" altLang="en-US" sz="2400" kern="100" spc="300" dirty="0">
              <a:solidFill>
                <a:prstClr val="white"/>
              </a:solidFill>
              <a:cs typeface="+mn-ea"/>
              <a:sym typeface="+mn-lt"/>
            </a:endParaRPr>
          </a:p>
        </p:txBody>
      </p:sp>
      <p:sp>
        <p:nvSpPr>
          <p:cNvPr id="111" name="矩形 110"/>
          <p:cNvSpPr/>
          <p:nvPr/>
        </p:nvSpPr>
        <p:spPr>
          <a:xfrm>
            <a:off x="4975479" y="3853522"/>
            <a:ext cx="2340754" cy="461772"/>
          </a:xfrm>
          <a:prstGeom prst="rect">
            <a:avLst/>
          </a:prstGeom>
        </p:spPr>
        <p:txBody>
          <a:bodyPr wrap="square">
            <a:spAutoFit/>
          </a:bodyPr>
          <a:lstStyle/>
          <a:p>
            <a:pPr algn="ctr" defTabSz="914400">
              <a:spcBef>
                <a:spcPct val="0"/>
              </a:spcBef>
              <a:buFont typeface="Arial" panose="020B0604020202020204" pitchFamily="34" charset="0"/>
              <a:buNone/>
            </a:pPr>
            <a:r>
              <a:rPr lang="zh-CN" altLang="en-US" sz="2400" b="1" kern="100" spc="300" dirty="0">
                <a:solidFill>
                  <a:prstClr val="black"/>
                </a:solidFill>
                <a:cs typeface="+mn-ea"/>
                <a:sym typeface="+mn-lt"/>
              </a:rPr>
              <a:t>安全</a:t>
            </a:r>
            <a:endParaRPr lang="zh-CN" altLang="en-US" sz="2400" kern="100" spc="300" dirty="0">
              <a:solidFill>
                <a:prstClr val="black"/>
              </a:solidFill>
              <a:cs typeface="+mn-ea"/>
              <a:sym typeface="+mn-lt"/>
            </a:endParaRPr>
          </a:p>
        </p:txBody>
      </p:sp>
      <p:cxnSp>
        <p:nvCxnSpPr>
          <p:cNvPr id="112" name="直接连接符 111"/>
          <p:cNvCxnSpPr/>
          <p:nvPr/>
        </p:nvCxnSpPr>
        <p:spPr>
          <a:xfrm flipV="1">
            <a:off x="7418325" y="2712761"/>
            <a:ext cx="253338" cy="342498"/>
          </a:xfrm>
          <a:prstGeom prst="line">
            <a:avLst/>
          </a:prstGeom>
          <a:ln>
            <a:solidFill>
              <a:srgbClr val="00153E"/>
            </a:solidFill>
          </a:ln>
        </p:spPr>
        <p:style>
          <a:lnRef idx="1">
            <a:schemeClr val="accent1"/>
          </a:lnRef>
          <a:fillRef idx="0">
            <a:schemeClr val="accent1"/>
          </a:fillRef>
          <a:effectRef idx="0">
            <a:schemeClr val="accent1"/>
          </a:effectRef>
          <a:fontRef idx="minor">
            <a:schemeClr val="tx1"/>
          </a:fontRef>
        </p:style>
      </p:cxnSp>
      <p:sp>
        <p:nvSpPr>
          <p:cNvPr id="113" name="圆角矩形 112"/>
          <p:cNvSpPr/>
          <p:nvPr/>
        </p:nvSpPr>
        <p:spPr>
          <a:xfrm>
            <a:off x="7922185" y="2279777"/>
            <a:ext cx="3525016" cy="717763"/>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114" name="TextBox 113"/>
          <p:cNvSpPr txBox="1"/>
          <p:nvPr/>
        </p:nvSpPr>
        <p:spPr>
          <a:xfrm>
            <a:off x="7994163" y="2453946"/>
            <a:ext cx="3414986" cy="369418"/>
          </a:xfrm>
          <a:prstGeom prst="rect">
            <a:avLst/>
          </a:prstGeom>
          <a:noFill/>
        </p:spPr>
        <p:txBody>
          <a:bodyPr wrap="none" rtlCol="0">
            <a:spAutoFit/>
          </a:bodyPr>
          <a:lstStyle/>
          <a:p>
            <a:pPr defTabSz="914400"/>
            <a:r>
              <a:rPr lang="zh-CN" altLang="en-US" sz="1800" kern="100" spc="300" dirty="0">
                <a:solidFill>
                  <a:srgbClr val="00153E"/>
                </a:solidFill>
                <a:cs typeface="+mn-ea"/>
                <a:sym typeface="+mn-lt"/>
              </a:rPr>
              <a:t>使人不受伤害和危害的影响</a:t>
            </a:r>
            <a:endParaRPr lang="zh-CN" altLang="en-US" sz="1800" b="1" dirty="0">
              <a:solidFill>
                <a:srgbClr val="00153E"/>
              </a:solidFill>
              <a:cs typeface="+mn-ea"/>
              <a:sym typeface="+mn-lt"/>
            </a:endParaRPr>
          </a:p>
        </p:txBody>
      </p:sp>
      <p:sp>
        <p:nvSpPr>
          <p:cNvPr id="116" name="圆角矩形 115"/>
          <p:cNvSpPr/>
          <p:nvPr/>
        </p:nvSpPr>
        <p:spPr>
          <a:xfrm>
            <a:off x="444788" y="2305857"/>
            <a:ext cx="3525016" cy="717763"/>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117" name="TextBox 116"/>
          <p:cNvSpPr txBox="1"/>
          <p:nvPr/>
        </p:nvSpPr>
        <p:spPr>
          <a:xfrm>
            <a:off x="660728" y="2341498"/>
            <a:ext cx="3081691" cy="646481"/>
          </a:xfrm>
          <a:prstGeom prst="rect">
            <a:avLst/>
          </a:prstGeom>
          <a:noFill/>
        </p:spPr>
        <p:txBody>
          <a:bodyPr wrap="none" rtlCol="0">
            <a:spAutoFit/>
          </a:bodyPr>
          <a:lstStyle/>
          <a:p>
            <a:pPr defTabSz="914400"/>
            <a:r>
              <a:rPr lang="zh-CN" altLang="en-US" sz="1800" kern="100" spc="300" dirty="0">
                <a:solidFill>
                  <a:srgbClr val="00153E"/>
                </a:solidFill>
                <a:cs typeface="+mn-ea"/>
                <a:sym typeface="+mn-lt"/>
              </a:rPr>
              <a:t>安全 </a:t>
            </a:r>
            <a:r>
              <a:rPr lang="en-US" altLang="zh-CN" sz="1800" kern="100" spc="300" dirty="0">
                <a:solidFill>
                  <a:srgbClr val="00153E"/>
                </a:solidFill>
                <a:cs typeface="+mn-ea"/>
                <a:sym typeface="+mn-lt"/>
              </a:rPr>
              <a:t>— </a:t>
            </a:r>
            <a:r>
              <a:rPr lang="zh-CN" altLang="en-US" sz="1800" kern="100" spc="300" dirty="0">
                <a:solidFill>
                  <a:srgbClr val="00153E"/>
                </a:solidFill>
                <a:cs typeface="+mn-ea"/>
                <a:sym typeface="+mn-lt"/>
              </a:rPr>
              <a:t>指判明的危险性</a:t>
            </a:r>
            <a:endParaRPr lang="en-US" altLang="zh-CN" sz="1800" kern="100" spc="300" dirty="0">
              <a:solidFill>
                <a:srgbClr val="00153E"/>
              </a:solidFill>
              <a:cs typeface="+mn-ea"/>
              <a:sym typeface="+mn-lt"/>
            </a:endParaRPr>
          </a:p>
          <a:p>
            <a:pPr defTabSz="914400"/>
            <a:r>
              <a:rPr lang="zh-CN" altLang="en-US" sz="1800" kern="100" spc="300" dirty="0">
                <a:solidFill>
                  <a:srgbClr val="00153E"/>
                </a:solidFill>
                <a:cs typeface="+mn-ea"/>
                <a:sym typeface="+mn-lt"/>
              </a:rPr>
              <a:t>不超过允许的限度</a:t>
            </a:r>
            <a:endParaRPr lang="zh-CN" altLang="en-US" sz="1800" b="1" dirty="0">
              <a:solidFill>
                <a:srgbClr val="00153E"/>
              </a:solidFill>
              <a:cs typeface="+mn-ea"/>
              <a:sym typeface="+mn-lt"/>
            </a:endParaRPr>
          </a:p>
        </p:txBody>
      </p:sp>
      <p:cxnSp>
        <p:nvCxnSpPr>
          <p:cNvPr id="119" name="直接连接符 118"/>
          <p:cNvCxnSpPr/>
          <p:nvPr/>
        </p:nvCxnSpPr>
        <p:spPr>
          <a:xfrm flipH="1" flipV="1">
            <a:off x="4015214" y="2923547"/>
            <a:ext cx="412634" cy="216074"/>
          </a:xfrm>
          <a:prstGeom prst="line">
            <a:avLst/>
          </a:prstGeom>
          <a:ln>
            <a:solidFill>
              <a:srgbClr val="00153E"/>
            </a:solidFill>
          </a:ln>
        </p:spPr>
        <p:style>
          <a:lnRef idx="1">
            <a:schemeClr val="accent1"/>
          </a:lnRef>
          <a:fillRef idx="0">
            <a:schemeClr val="accent1"/>
          </a:fillRef>
          <a:effectRef idx="0">
            <a:schemeClr val="accent1"/>
          </a:effectRef>
          <a:fontRef idx="minor">
            <a:schemeClr val="tx1"/>
          </a:fontRef>
        </p:style>
      </p:cxnSp>
      <p:sp>
        <p:nvSpPr>
          <p:cNvPr id="120" name="圆角矩形 119"/>
          <p:cNvSpPr/>
          <p:nvPr/>
        </p:nvSpPr>
        <p:spPr>
          <a:xfrm>
            <a:off x="8498025" y="3569301"/>
            <a:ext cx="3525016" cy="717763"/>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121" name="TextBox 120"/>
          <p:cNvSpPr txBox="1"/>
          <p:nvPr/>
        </p:nvSpPr>
        <p:spPr>
          <a:xfrm>
            <a:off x="8570007" y="3743471"/>
            <a:ext cx="2876587" cy="369418"/>
          </a:xfrm>
          <a:prstGeom prst="rect">
            <a:avLst/>
          </a:prstGeom>
          <a:noFill/>
        </p:spPr>
        <p:txBody>
          <a:bodyPr wrap="none" rtlCol="0">
            <a:spAutoFit/>
          </a:bodyPr>
          <a:lstStyle/>
          <a:p>
            <a:pPr defTabSz="914400"/>
            <a:r>
              <a:rPr lang="zh-CN" altLang="en-US" sz="1800" kern="100" spc="300" dirty="0">
                <a:solidFill>
                  <a:srgbClr val="00153E"/>
                </a:solidFill>
                <a:cs typeface="+mn-ea"/>
                <a:sym typeface="+mn-lt"/>
              </a:rPr>
              <a:t>没有危险或灾难的威胁</a:t>
            </a:r>
            <a:endParaRPr lang="zh-CN" altLang="en-US" sz="1800" b="1" dirty="0">
              <a:solidFill>
                <a:srgbClr val="00153E"/>
              </a:solidFill>
              <a:cs typeface="+mn-ea"/>
              <a:sym typeface="+mn-lt"/>
            </a:endParaRPr>
          </a:p>
        </p:txBody>
      </p:sp>
      <p:cxnSp>
        <p:nvCxnSpPr>
          <p:cNvPr id="123" name="直接连接符 122"/>
          <p:cNvCxnSpPr/>
          <p:nvPr/>
        </p:nvCxnSpPr>
        <p:spPr>
          <a:xfrm flipV="1">
            <a:off x="7803700" y="3992647"/>
            <a:ext cx="550364" cy="120242"/>
          </a:xfrm>
          <a:prstGeom prst="line">
            <a:avLst/>
          </a:prstGeom>
          <a:ln>
            <a:solidFill>
              <a:srgbClr val="00153E"/>
            </a:solidFill>
          </a:ln>
        </p:spPr>
        <p:style>
          <a:lnRef idx="1">
            <a:schemeClr val="accent1"/>
          </a:lnRef>
          <a:fillRef idx="0">
            <a:schemeClr val="accent1"/>
          </a:fillRef>
          <a:effectRef idx="0">
            <a:schemeClr val="accent1"/>
          </a:effectRef>
          <a:fontRef idx="minor">
            <a:schemeClr val="tx1"/>
          </a:fontRef>
        </p:style>
      </p:cxnSp>
      <p:sp>
        <p:nvSpPr>
          <p:cNvPr id="124" name="圆角矩形 123"/>
          <p:cNvSpPr/>
          <p:nvPr/>
        </p:nvSpPr>
        <p:spPr>
          <a:xfrm>
            <a:off x="217403" y="4008303"/>
            <a:ext cx="3525016" cy="717763"/>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125" name="TextBox 124"/>
          <p:cNvSpPr txBox="1"/>
          <p:nvPr/>
        </p:nvSpPr>
        <p:spPr>
          <a:xfrm>
            <a:off x="275689" y="4208187"/>
            <a:ext cx="3414986" cy="369418"/>
          </a:xfrm>
          <a:prstGeom prst="rect">
            <a:avLst/>
          </a:prstGeom>
          <a:noFill/>
        </p:spPr>
        <p:txBody>
          <a:bodyPr wrap="none" rtlCol="0">
            <a:spAutoFit/>
          </a:bodyPr>
          <a:lstStyle/>
          <a:p>
            <a:pPr defTabSz="914400"/>
            <a:r>
              <a:rPr lang="zh-CN" altLang="en-US" sz="1800" kern="100" spc="300" dirty="0">
                <a:solidFill>
                  <a:srgbClr val="00153E"/>
                </a:solidFill>
                <a:cs typeface="+mn-ea"/>
                <a:sym typeface="+mn-lt"/>
              </a:rPr>
              <a:t>不受财产损失的威胁的状况</a:t>
            </a:r>
            <a:endParaRPr lang="zh-CN" altLang="en-US" sz="1800" b="1" dirty="0">
              <a:solidFill>
                <a:srgbClr val="00153E"/>
              </a:solidFill>
              <a:cs typeface="+mn-ea"/>
              <a:sym typeface="+mn-lt"/>
            </a:endParaRPr>
          </a:p>
        </p:txBody>
      </p:sp>
      <p:cxnSp>
        <p:nvCxnSpPr>
          <p:cNvPr id="126" name="直接连接符 125"/>
          <p:cNvCxnSpPr/>
          <p:nvPr/>
        </p:nvCxnSpPr>
        <p:spPr>
          <a:xfrm flipH="1" flipV="1">
            <a:off x="3960356" y="4405293"/>
            <a:ext cx="562146" cy="80758"/>
          </a:xfrm>
          <a:prstGeom prst="line">
            <a:avLst/>
          </a:prstGeom>
          <a:ln>
            <a:solidFill>
              <a:srgbClr val="00153E"/>
            </a:solidFill>
          </a:ln>
        </p:spPr>
        <p:style>
          <a:lnRef idx="1">
            <a:schemeClr val="accent1"/>
          </a:lnRef>
          <a:fillRef idx="0">
            <a:schemeClr val="accent1"/>
          </a:fillRef>
          <a:effectRef idx="0">
            <a:schemeClr val="accent1"/>
          </a:effectRef>
          <a:fontRef idx="minor">
            <a:schemeClr val="tx1"/>
          </a:fontRef>
        </p:style>
      </p:cxnSp>
      <p:sp>
        <p:nvSpPr>
          <p:cNvPr id="129" name="圆角矩形 128"/>
          <p:cNvSpPr/>
          <p:nvPr/>
        </p:nvSpPr>
        <p:spPr>
          <a:xfrm>
            <a:off x="4153750" y="1017342"/>
            <a:ext cx="3525016" cy="717763"/>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130" name="TextBox 129"/>
          <p:cNvSpPr txBox="1"/>
          <p:nvPr/>
        </p:nvSpPr>
        <p:spPr>
          <a:xfrm>
            <a:off x="4514260" y="1052983"/>
            <a:ext cx="2876587" cy="646481"/>
          </a:xfrm>
          <a:prstGeom prst="rect">
            <a:avLst/>
          </a:prstGeom>
          <a:noFill/>
        </p:spPr>
        <p:txBody>
          <a:bodyPr wrap="none" rtlCol="0">
            <a:spAutoFit/>
          </a:bodyPr>
          <a:lstStyle/>
          <a:p>
            <a:pPr defTabSz="914400"/>
            <a:r>
              <a:rPr lang="zh-CN" altLang="en-US" sz="1800" kern="100" spc="300" dirty="0">
                <a:solidFill>
                  <a:srgbClr val="00153E"/>
                </a:solidFill>
                <a:cs typeface="+mn-ea"/>
                <a:sym typeface="+mn-lt"/>
              </a:rPr>
              <a:t>没有危险，不产生伤害</a:t>
            </a:r>
            <a:endParaRPr lang="en-US" altLang="zh-CN" sz="1800" kern="100" spc="300" dirty="0">
              <a:solidFill>
                <a:srgbClr val="00153E"/>
              </a:solidFill>
              <a:cs typeface="+mn-ea"/>
              <a:sym typeface="+mn-lt"/>
            </a:endParaRPr>
          </a:p>
          <a:p>
            <a:pPr defTabSz="914400"/>
            <a:r>
              <a:rPr lang="zh-CN" altLang="en-US" sz="1800" kern="100" spc="300" dirty="0">
                <a:solidFill>
                  <a:srgbClr val="00153E"/>
                </a:solidFill>
                <a:cs typeface="+mn-ea"/>
                <a:sym typeface="+mn-lt"/>
              </a:rPr>
              <a:t>的一种状态</a:t>
            </a:r>
            <a:endParaRPr lang="zh-CN" altLang="en-US" sz="1800" b="1" dirty="0">
              <a:solidFill>
                <a:srgbClr val="00153E"/>
              </a:solidFill>
              <a:cs typeface="+mn-ea"/>
              <a:sym typeface="+mn-lt"/>
            </a:endParaRPr>
          </a:p>
        </p:txBody>
      </p:sp>
      <p:cxnSp>
        <p:nvCxnSpPr>
          <p:cNvPr id="132" name="直接连接符 131"/>
          <p:cNvCxnSpPr/>
          <p:nvPr/>
        </p:nvCxnSpPr>
        <p:spPr>
          <a:xfrm flipV="1">
            <a:off x="6072374" y="1917277"/>
            <a:ext cx="0" cy="288099"/>
          </a:xfrm>
          <a:prstGeom prst="line">
            <a:avLst/>
          </a:prstGeom>
          <a:ln>
            <a:solidFill>
              <a:srgbClr val="00153E"/>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54294986"/>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additive="base">
                                        <p:cTn id="12" dur="500" fill="hold"/>
                                        <p:tgtEl>
                                          <p:spTgt spid="89"/>
                                        </p:tgtEl>
                                        <p:attrNameLst>
                                          <p:attrName>ppt_x</p:attrName>
                                        </p:attrNameLst>
                                      </p:cBhvr>
                                      <p:tavLst>
                                        <p:tav tm="0">
                                          <p:val>
                                            <p:strVal val="#ppt_x"/>
                                          </p:val>
                                        </p:tav>
                                        <p:tav tm="100000">
                                          <p:val>
                                            <p:strVal val="#ppt_x"/>
                                          </p:val>
                                        </p:tav>
                                      </p:tavLst>
                                    </p:anim>
                                    <p:anim calcmode="lin" valueType="num">
                                      <p:cBhvr additive="base">
                                        <p:cTn id="13" dur="500" fill="hold"/>
                                        <p:tgtEl>
                                          <p:spTgt spid="8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ppt_x"/>
                                          </p:val>
                                        </p:tav>
                                        <p:tav tm="100000">
                                          <p:val>
                                            <p:strVal val="#ppt_x"/>
                                          </p:val>
                                        </p:tav>
                                      </p:tavLst>
                                    </p:anim>
                                    <p:anim calcmode="lin" valueType="num">
                                      <p:cBhvr additive="base">
                                        <p:cTn id="18" dur="500" fill="hold"/>
                                        <p:tgtEl>
                                          <p:spTgt spid="11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11"/>
                                        </p:tgtEl>
                                        <p:attrNameLst>
                                          <p:attrName>style.visibility</p:attrName>
                                        </p:attrNameLst>
                                      </p:cBhvr>
                                      <p:to>
                                        <p:strVal val="visible"/>
                                      </p:to>
                                    </p:set>
                                    <p:anim calcmode="lin" valueType="num">
                                      <p:cBhvr additive="base">
                                        <p:cTn id="22" dur="500" fill="hold"/>
                                        <p:tgtEl>
                                          <p:spTgt spid="111"/>
                                        </p:tgtEl>
                                        <p:attrNameLst>
                                          <p:attrName>ppt_x</p:attrName>
                                        </p:attrNameLst>
                                      </p:cBhvr>
                                      <p:tavLst>
                                        <p:tav tm="0">
                                          <p:val>
                                            <p:strVal val="#ppt_x"/>
                                          </p:val>
                                        </p:tav>
                                        <p:tav tm="100000">
                                          <p:val>
                                            <p:strVal val="#ppt_x"/>
                                          </p:val>
                                        </p:tav>
                                      </p:tavLst>
                                    </p:anim>
                                    <p:anim calcmode="lin" valueType="num">
                                      <p:cBhvr additive="base">
                                        <p:cTn id="23" dur="500" fill="hold"/>
                                        <p:tgtEl>
                                          <p:spTgt spid="111"/>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7"/>
                                        </p:tgtEl>
                                        <p:attrNameLst>
                                          <p:attrName>style.visibility</p:attrName>
                                        </p:attrNameLst>
                                      </p:cBhvr>
                                      <p:to>
                                        <p:strVal val="visible"/>
                                      </p:to>
                                    </p:set>
                                    <p:animEffect transition="in" filter="fade">
                                      <p:cBhvr>
                                        <p:cTn id="40" dur="1000"/>
                                        <p:tgtEl>
                                          <p:spTgt spid="117"/>
                                        </p:tgtEl>
                                      </p:cBhvr>
                                    </p:animEffect>
                                    <p:anim calcmode="lin" valueType="num">
                                      <p:cBhvr>
                                        <p:cTn id="41" dur="1000" fill="hold"/>
                                        <p:tgtEl>
                                          <p:spTgt spid="117"/>
                                        </p:tgtEl>
                                        <p:attrNameLst>
                                          <p:attrName>ppt_x</p:attrName>
                                        </p:attrNameLst>
                                      </p:cBhvr>
                                      <p:tavLst>
                                        <p:tav tm="0">
                                          <p:val>
                                            <p:strVal val="#ppt_x"/>
                                          </p:val>
                                        </p:tav>
                                        <p:tav tm="100000">
                                          <p:val>
                                            <p:strVal val="#ppt_x"/>
                                          </p:val>
                                        </p:tav>
                                      </p:tavLst>
                                    </p:anim>
                                    <p:anim calcmode="lin" valueType="num">
                                      <p:cBhvr>
                                        <p:cTn id="42"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4"/>
                                        </p:tgtEl>
                                        <p:attrNameLst>
                                          <p:attrName>style.visibility</p:attrName>
                                        </p:attrNameLst>
                                      </p:cBhvr>
                                      <p:to>
                                        <p:strVal val="visible"/>
                                      </p:to>
                                    </p:set>
                                    <p:animEffect transition="in" filter="fade">
                                      <p:cBhvr>
                                        <p:cTn id="47" dur="1000"/>
                                        <p:tgtEl>
                                          <p:spTgt spid="114"/>
                                        </p:tgtEl>
                                      </p:cBhvr>
                                    </p:animEffect>
                                    <p:anim calcmode="lin" valueType="num">
                                      <p:cBhvr>
                                        <p:cTn id="48" dur="1000" fill="hold"/>
                                        <p:tgtEl>
                                          <p:spTgt spid="114"/>
                                        </p:tgtEl>
                                        <p:attrNameLst>
                                          <p:attrName>ppt_x</p:attrName>
                                        </p:attrNameLst>
                                      </p:cBhvr>
                                      <p:tavLst>
                                        <p:tav tm="0">
                                          <p:val>
                                            <p:strVal val="#ppt_x"/>
                                          </p:val>
                                        </p:tav>
                                        <p:tav tm="100000">
                                          <p:val>
                                            <p:strVal val="#ppt_x"/>
                                          </p:val>
                                        </p:tav>
                                      </p:tavLst>
                                    </p:anim>
                                    <p:anim calcmode="lin" valueType="num">
                                      <p:cBhvr>
                                        <p:cTn id="49"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21"/>
                                        </p:tgtEl>
                                        <p:attrNameLst>
                                          <p:attrName>style.visibility</p:attrName>
                                        </p:attrNameLst>
                                      </p:cBhvr>
                                      <p:to>
                                        <p:strVal val="visible"/>
                                      </p:to>
                                    </p:set>
                                    <p:animEffect transition="in" filter="fade">
                                      <p:cBhvr>
                                        <p:cTn id="54" dur="1000"/>
                                        <p:tgtEl>
                                          <p:spTgt spid="121"/>
                                        </p:tgtEl>
                                      </p:cBhvr>
                                    </p:animEffect>
                                    <p:anim calcmode="lin" valueType="num">
                                      <p:cBhvr>
                                        <p:cTn id="55" dur="1000" fill="hold"/>
                                        <p:tgtEl>
                                          <p:spTgt spid="121"/>
                                        </p:tgtEl>
                                        <p:attrNameLst>
                                          <p:attrName>ppt_x</p:attrName>
                                        </p:attrNameLst>
                                      </p:cBhvr>
                                      <p:tavLst>
                                        <p:tav tm="0">
                                          <p:val>
                                            <p:strVal val="#ppt_x"/>
                                          </p:val>
                                        </p:tav>
                                        <p:tav tm="100000">
                                          <p:val>
                                            <p:strVal val="#ppt_x"/>
                                          </p:val>
                                        </p:tav>
                                      </p:tavLst>
                                    </p:anim>
                                    <p:anim calcmode="lin" valueType="num">
                                      <p:cBhvr>
                                        <p:cTn id="56"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25"/>
                                        </p:tgtEl>
                                        <p:attrNameLst>
                                          <p:attrName>style.visibility</p:attrName>
                                        </p:attrNameLst>
                                      </p:cBhvr>
                                      <p:to>
                                        <p:strVal val="visible"/>
                                      </p:to>
                                    </p:set>
                                    <p:animEffect transition="in" filter="fade">
                                      <p:cBhvr>
                                        <p:cTn id="61" dur="1000"/>
                                        <p:tgtEl>
                                          <p:spTgt spid="125"/>
                                        </p:tgtEl>
                                      </p:cBhvr>
                                    </p:animEffect>
                                    <p:anim calcmode="lin" valueType="num">
                                      <p:cBhvr>
                                        <p:cTn id="62" dur="1000" fill="hold"/>
                                        <p:tgtEl>
                                          <p:spTgt spid="125"/>
                                        </p:tgtEl>
                                        <p:attrNameLst>
                                          <p:attrName>ppt_x</p:attrName>
                                        </p:attrNameLst>
                                      </p:cBhvr>
                                      <p:tavLst>
                                        <p:tav tm="0">
                                          <p:val>
                                            <p:strVal val="#ppt_x"/>
                                          </p:val>
                                        </p:tav>
                                        <p:tav tm="100000">
                                          <p:val>
                                            <p:strVal val="#ppt_x"/>
                                          </p:val>
                                        </p:tav>
                                      </p:tavLst>
                                    </p:anim>
                                    <p:anim calcmode="lin" valueType="num">
                                      <p:cBhvr>
                                        <p:cTn id="63"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30"/>
                                        </p:tgtEl>
                                        <p:attrNameLst>
                                          <p:attrName>style.visibility</p:attrName>
                                        </p:attrNameLst>
                                      </p:cBhvr>
                                      <p:to>
                                        <p:strVal val="visible"/>
                                      </p:to>
                                    </p:set>
                                    <p:animEffect transition="in" filter="fade">
                                      <p:cBhvr>
                                        <p:cTn id="68" dur="1000"/>
                                        <p:tgtEl>
                                          <p:spTgt spid="130"/>
                                        </p:tgtEl>
                                      </p:cBhvr>
                                    </p:animEffect>
                                    <p:anim calcmode="lin" valueType="num">
                                      <p:cBhvr>
                                        <p:cTn id="69" dur="1000" fill="hold"/>
                                        <p:tgtEl>
                                          <p:spTgt spid="130"/>
                                        </p:tgtEl>
                                        <p:attrNameLst>
                                          <p:attrName>ppt_x</p:attrName>
                                        </p:attrNameLst>
                                      </p:cBhvr>
                                      <p:tavLst>
                                        <p:tav tm="0">
                                          <p:val>
                                            <p:strVal val="#ppt_x"/>
                                          </p:val>
                                        </p:tav>
                                        <p:tav tm="100000">
                                          <p:val>
                                            <p:strVal val="#ppt_x"/>
                                          </p:val>
                                        </p:tav>
                                      </p:tavLst>
                                    </p:anim>
                                    <p:anim calcmode="lin" valueType="num">
                                      <p:cBhvr>
                                        <p:cTn id="70"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10" grpId="0"/>
      <p:bldP spid="111" grpId="0"/>
      <p:bldP spid="113" grpId="0" animBg="1"/>
      <p:bldP spid="114" grpId="0"/>
      <p:bldP spid="116" grpId="0" animBg="1"/>
      <p:bldP spid="117" grpId="0"/>
      <p:bldP spid="120" grpId="0" animBg="1"/>
      <p:bldP spid="121" grpId="0"/>
      <p:bldP spid="124" grpId="0" animBg="1"/>
      <p:bldP spid="125" grpId="0"/>
      <p:bldP spid="129" grpId="0" animBg="1"/>
      <p:bldP spid="1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7" y="184036"/>
            <a:ext cx="2953501"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以人为本切实做好安全工作</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23" name="组合 24"/>
          <p:cNvGrpSpPr>
            <a:grpSpLocks/>
          </p:cNvGrpSpPr>
          <p:nvPr/>
        </p:nvGrpSpPr>
        <p:grpSpPr bwMode="auto">
          <a:xfrm>
            <a:off x="4511650" y="2152459"/>
            <a:ext cx="1121555" cy="1123163"/>
            <a:chOff x="2848131" y="1860029"/>
            <a:chExt cx="3807502" cy="3807502"/>
          </a:xfrm>
        </p:grpSpPr>
        <p:sp>
          <p:nvSpPr>
            <p:cNvPr id="24" name="椭圆 23"/>
            <p:cNvSpPr/>
            <p:nvPr/>
          </p:nvSpPr>
          <p:spPr>
            <a:xfrm>
              <a:off x="2848131" y="1860029"/>
              <a:ext cx="3807502" cy="3807502"/>
            </a:xfrm>
            <a:prstGeom prst="cub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800">
                <a:solidFill>
                  <a:srgbClr val="002060"/>
                </a:solidFill>
                <a:cs typeface="+mn-ea"/>
                <a:sym typeface="+mn-lt"/>
              </a:endParaRPr>
            </a:p>
          </p:txBody>
        </p:sp>
        <p:sp>
          <p:nvSpPr>
            <p:cNvPr id="25" name="椭圆 24"/>
            <p:cNvSpPr/>
            <p:nvPr/>
          </p:nvSpPr>
          <p:spPr>
            <a:xfrm>
              <a:off x="2937682" y="1968815"/>
              <a:ext cx="3628400" cy="3628544"/>
            </a:xfrm>
            <a:prstGeom prst="cub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800">
                <a:solidFill>
                  <a:srgbClr val="002060"/>
                </a:solidFill>
                <a:cs typeface="+mn-ea"/>
                <a:sym typeface="+mn-lt"/>
              </a:endParaRPr>
            </a:p>
          </p:txBody>
        </p:sp>
      </p:grpSp>
      <p:grpSp>
        <p:nvGrpSpPr>
          <p:cNvPr id="26" name="组合 24"/>
          <p:cNvGrpSpPr>
            <a:grpSpLocks/>
          </p:cNvGrpSpPr>
          <p:nvPr/>
        </p:nvGrpSpPr>
        <p:grpSpPr bwMode="auto">
          <a:xfrm>
            <a:off x="4511650" y="3737002"/>
            <a:ext cx="1121555" cy="1123163"/>
            <a:chOff x="2848131" y="1860029"/>
            <a:chExt cx="3807502" cy="3807502"/>
          </a:xfrm>
        </p:grpSpPr>
        <p:sp>
          <p:nvSpPr>
            <p:cNvPr id="27" name="椭圆 26"/>
            <p:cNvSpPr/>
            <p:nvPr/>
          </p:nvSpPr>
          <p:spPr>
            <a:xfrm>
              <a:off x="2848131" y="1860029"/>
              <a:ext cx="3807502" cy="3807502"/>
            </a:xfrm>
            <a:prstGeom prst="cub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800">
                <a:solidFill>
                  <a:srgbClr val="002060"/>
                </a:solidFill>
                <a:cs typeface="+mn-ea"/>
                <a:sym typeface="+mn-lt"/>
              </a:endParaRPr>
            </a:p>
          </p:txBody>
        </p:sp>
        <p:sp>
          <p:nvSpPr>
            <p:cNvPr id="28" name="椭圆 27"/>
            <p:cNvSpPr/>
            <p:nvPr/>
          </p:nvSpPr>
          <p:spPr>
            <a:xfrm>
              <a:off x="2937682" y="1968815"/>
              <a:ext cx="3628400" cy="3628544"/>
            </a:xfrm>
            <a:prstGeom prst="cub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800">
                <a:solidFill>
                  <a:srgbClr val="002060"/>
                </a:solidFill>
                <a:cs typeface="+mn-ea"/>
                <a:sym typeface="+mn-lt"/>
              </a:endParaRPr>
            </a:p>
          </p:txBody>
        </p:sp>
      </p:grpSp>
      <p:grpSp>
        <p:nvGrpSpPr>
          <p:cNvPr id="29" name="组合 24"/>
          <p:cNvGrpSpPr>
            <a:grpSpLocks/>
          </p:cNvGrpSpPr>
          <p:nvPr/>
        </p:nvGrpSpPr>
        <p:grpSpPr bwMode="auto">
          <a:xfrm>
            <a:off x="4511650" y="5208200"/>
            <a:ext cx="1121555" cy="1123163"/>
            <a:chOff x="2848131" y="1860029"/>
            <a:chExt cx="3807502" cy="3807502"/>
          </a:xfrm>
        </p:grpSpPr>
        <p:sp>
          <p:nvSpPr>
            <p:cNvPr id="30" name="椭圆 29"/>
            <p:cNvSpPr/>
            <p:nvPr/>
          </p:nvSpPr>
          <p:spPr>
            <a:xfrm>
              <a:off x="2848131" y="1860029"/>
              <a:ext cx="3807502" cy="3807502"/>
            </a:xfrm>
            <a:prstGeom prst="cub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800">
                <a:solidFill>
                  <a:srgbClr val="002060"/>
                </a:solidFill>
                <a:cs typeface="+mn-ea"/>
                <a:sym typeface="+mn-lt"/>
              </a:endParaRPr>
            </a:p>
          </p:txBody>
        </p:sp>
        <p:sp>
          <p:nvSpPr>
            <p:cNvPr id="31" name="椭圆 30"/>
            <p:cNvSpPr/>
            <p:nvPr/>
          </p:nvSpPr>
          <p:spPr>
            <a:xfrm>
              <a:off x="2937682" y="1968815"/>
              <a:ext cx="3628400" cy="3628544"/>
            </a:xfrm>
            <a:prstGeom prst="cub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800">
                <a:solidFill>
                  <a:srgbClr val="002060"/>
                </a:solidFill>
                <a:cs typeface="+mn-ea"/>
                <a:sym typeface="+mn-lt"/>
              </a:endParaRPr>
            </a:p>
          </p:txBody>
        </p:sp>
      </p:grpSp>
      <p:sp>
        <p:nvSpPr>
          <p:cNvPr id="37" name="文本框 29"/>
          <p:cNvSpPr txBox="1">
            <a:spLocks noChangeArrowheads="1"/>
          </p:cNvSpPr>
          <p:nvPr/>
        </p:nvSpPr>
        <p:spPr bwMode="auto">
          <a:xfrm>
            <a:off x="4754195" y="2436973"/>
            <a:ext cx="636464" cy="5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defTabSz="914400"/>
            <a:r>
              <a:rPr lang="en-US" altLang="zh-CN" sz="3000" dirty="0">
                <a:solidFill>
                  <a:srgbClr val="C00000"/>
                </a:solidFill>
                <a:latin typeface="微软雅黑"/>
                <a:ea typeface="微软雅黑"/>
                <a:cs typeface="+mn-ea"/>
                <a:sym typeface="+mn-lt"/>
              </a:rPr>
              <a:t>01</a:t>
            </a:r>
            <a:endParaRPr lang="zh-CN" altLang="en-US" sz="3000" dirty="0">
              <a:solidFill>
                <a:srgbClr val="C00000"/>
              </a:solidFill>
              <a:latin typeface="微软雅黑"/>
              <a:ea typeface="微软雅黑"/>
              <a:cs typeface="+mn-ea"/>
              <a:sym typeface="+mn-lt"/>
            </a:endParaRPr>
          </a:p>
        </p:txBody>
      </p:sp>
      <p:sp>
        <p:nvSpPr>
          <p:cNvPr id="38" name="文本框 29"/>
          <p:cNvSpPr txBox="1">
            <a:spLocks noChangeArrowheads="1"/>
          </p:cNvSpPr>
          <p:nvPr/>
        </p:nvSpPr>
        <p:spPr bwMode="auto">
          <a:xfrm>
            <a:off x="4754195" y="4021516"/>
            <a:ext cx="636464" cy="5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defTabSz="914400"/>
            <a:r>
              <a:rPr lang="en-US" altLang="zh-CN" sz="3000" dirty="0">
                <a:solidFill>
                  <a:srgbClr val="C00000"/>
                </a:solidFill>
                <a:latin typeface="微软雅黑"/>
                <a:ea typeface="微软雅黑"/>
                <a:cs typeface="+mn-ea"/>
                <a:sym typeface="+mn-lt"/>
              </a:rPr>
              <a:t>02</a:t>
            </a:r>
            <a:endParaRPr lang="zh-CN" altLang="en-US" sz="3000" dirty="0">
              <a:solidFill>
                <a:srgbClr val="C00000"/>
              </a:solidFill>
              <a:latin typeface="微软雅黑"/>
              <a:ea typeface="微软雅黑"/>
              <a:cs typeface="+mn-ea"/>
              <a:sym typeface="+mn-lt"/>
            </a:endParaRPr>
          </a:p>
        </p:txBody>
      </p:sp>
      <p:sp>
        <p:nvSpPr>
          <p:cNvPr id="39" name="文本框 29"/>
          <p:cNvSpPr txBox="1">
            <a:spLocks noChangeArrowheads="1"/>
          </p:cNvSpPr>
          <p:nvPr/>
        </p:nvSpPr>
        <p:spPr bwMode="auto">
          <a:xfrm>
            <a:off x="4754195" y="5492715"/>
            <a:ext cx="636464" cy="5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eaLnBrk="0" hangingPunct="0">
              <a:defRPr sz="4000">
                <a:solidFill>
                  <a:srgbClr val="FF0000"/>
                </a:solidFill>
                <a:effectLst>
                  <a:innerShdw blurRad="63500" dist="38100" dir="13500000">
                    <a:prstClr val="black">
                      <a:alpha val="50000"/>
                    </a:prstClr>
                  </a:innerShdw>
                </a:effectLst>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defTabSz="914400"/>
            <a:r>
              <a:rPr lang="en-US" altLang="zh-CN" sz="3000" dirty="0">
                <a:solidFill>
                  <a:srgbClr val="C00000"/>
                </a:solidFill>
                <a:latin typeface="微软雅黑"/>
                <a:ea typeface="微软雅黑"/>
                <a:cs typeface="+mn-ea"/>
                <a:sym typeface="+mn-lt"/>
              </a:rPr>
              <a:t>03</a:t>
            </a:r>
            <a:endParaRPr lang="zh-CN" altLang="en-US" sz="3000" dirty="0">
              <a:solidFill>
                <a:srgbClr val="C00000"/>
              </a:solidFill>
              <a:latin typeface="微软雅黑"/>
              <a:ea typeface="微软雅黑"/>
              <a:cs typeface="+mn-ea"/>
              <a:sym typeface="+mn-lt"/>
            </a:endParaRPr>
          </a:p>
        </p:txBody>
      </p:sp>
      <p:sp>
        <p:nvSpPr>
          <p:cNvPr id="48" name="TextBox 102"/>
          <p:cNvSpPr txBox="1"/>
          <p:nvPr/>
        </p:nvSpPr>
        <p:spPr>
          <a:xfrm>
            <a:off x="5633203" y="2562505"/>
            <a:ext cx="5038592" cy="369418"/>
          </a:xfrm>
          <a:prstGeom prst="rect">
            <a:avLst/>
          </a:prstGeom>
          <a:noFill/>
        </p:spPr>
        <p:txBody>
          <a:bodyPr wrap="square" rtlCol="0">
            <a:spAutoFit/>
          </a:bodyPr>
          <a:lstStyle/>
          <a:p>
            <a:pPr defTabSz="914400"/>
            <a:r>
              <a:rPr lang="zh-CN" altLang="en-US" sz="1800" dirty="0">
                <a:solidFill>
                  <a:prstClr val="black">
                    <a:lumMod val="75000"/>
                    <a:lumOff val="25000"/>
                  </a:prstClr>
                </a:solidFill>
                <a:cs typeface="+mn-ea"/>
                <a:sym typeface="+mn-lt"/>
              </a:rPr>
              <a:t>“以人为本”，牢固树立“安全第一”的思想 </a:t>
            </a:r>
            <a:endParaRPr lang="zh-CN" altLang="zh-CN" sz="1800" dirty="0">
              <a:solidFill>
                <a:prstClr val="black">
                  <a:lumMod val="75000"/>
                  <a:lumOff val="25000"/>
                </a:prstClr>
              </a:solidFill>
              <a:cs typeface="+mn-ea"/>
              <a:sym typeface="+mn-lt"/>
            </a:endParaRPr>
          </a:p>
        </p:txBody>
      </p:sp>
      <p:sp>
        <p:nvSpPr>
          <p:cNvPr id="63" name="TextBox 102"/>
          <p:cNvSpPr txBox="1"/>
          <p:nvPr/>
        </p:nvSpPr>
        <p:spPr>
          <a:xfrm>
            <a:off x="5735306" y="4119566"/>
            <a:ext cx="5038592" cy="369418"/>
          </a:xfrm>
          <a:prstGeom prst="rect">
            <a:avLst/>
          </a:prstGeom>
          <a:noFill/>
        </p:spPr>
        <p:txBody>
          <a:bodyPr wrap="square" rtlCol="0">
            <a:spAutoFit/>
          </a:bodyPr>
          <a:lstStyle/>
          <a:p>
            <a:pPr defTabSz="914400"/>
            <a:r>
              <a:rPr lang="zh-CN" altLang="en-US" sz="1800" dirty="0">
                <a:solidFill>
                  <a:prstClr val="black">
                    <a:lumMod val="75000"/>
                    <a:lumOff val="25000"/>
                  </a:prstClr>
                </a:solidFill>
                <a:cs typeface="+mn-ea"/>
                <a:sym typeface="+mn-lt"/>
              </a:rPr>
              <a:t>“以人为本”，强化技能培训，提高全员素质</a:t>
            </a:r>
            <a:endParaRPr lang="zh-CN" altLang="zh-CN" sz="1800" dirty="0">
              <a:solidFill>
                <a:prstClr val="black">
                  <a:lumMod val="75000"/>
                  <a:lumOff val="25000"/>
                </a:prstClr>
              </a:solidFill>
              <a:cs typeface="+mn-ea"/>
              <a:sym typeface="+mn-lt"/>
            </a:endParaRPr>
          </a:p>
        </p:txBody>
      </p:sp>
      <p:sp>
        <p:nvSpPr>
          <p:cNvPr id="64" name="TextBox 102"/>
          <p:cNvSpPr txBox="1"/>
          <p:nvPr/>
        </p:nvSpPr>
        <p:spPr>
          <a:xfrm>
            <a:off x="5735306" y="5585070"/>
            <a:ext cx="5038592" cy="369418"/>
          </a:xfrm>
          <a:prstGeom prst="rect">
            <a:avLst/>
          </a:prstGeom>
          <a:noFill/>
        </p:spPr>
        <p:txBody>
          <a:bodyPr wrap="square" rtlCol="0">
            <a:spAutoFit/>
          </a:bodyPr>
          <a:lstStyle/>
          <a:p>
            <a:pPr defTabSz="914400"/>
            <a:r>
              <a:rPr lang="zh-CN" altLang="en-US" sz="1800" dirty="0">
                <a:solidFill>
                  <a:prstClr val="black">
                    <a:lumMod val="75000"/>
                    <a:lumOff val="25000"/>
                  </a:prstClr>
                </a:solidFill>
                <a:cs typeface="+mn-ea"/>
                <a:sym typeface="+mn-lt"/>
              </a:rPr>
              <a:t>“以人为本”，全面落实安全生产责任制 </a:t>
            </a:r>
            <a:endParaRPr lang="zh-CN" altLang="zh-CN" sz="1800" dirty="0">
              <a:solidFill>
                <a:prstClr val="black">
                  <a:lumMod val="75000"/>
                  <a:lumOff val="25000"/>
                </a:prstClr>
              </a:solidFill>
              <a:cs typeface="+mn-ea"/>
              <a:sym typeface="+mn-lt"/>
            </a:endParaRPr>
          </a:p>
        </p:txBody>
      </p:sp>
      <p:pic>
        <p:nvPicPr>
          <p:cNvPr id="40" name="图片 39">
            <a:extLst>
              <a:ext uri="{FF2B5EF4-FFF2-40B4-BE49-F238E27FC236}">
                <a16:creationId xmlns:a16="http://schemas.microsoft.com/office/drawing/2014/main" xmlns="" id="{43C37D7A-07CF-45E8-BBFB-E67927BA942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8646" y="1690133"/>
            <a:ext cx="2956355" cy="4093737"/>
          </a:xfrm>
          <a:prstGeom prst="rect">
            <a:avLst/>
          </a:prstGeom>
        </p:spPr>
      </p:pic>
      <p:grpSp>
        <p:nvGrpSpPr>
          <p:cNvPr id="41" name="组合 40">
            <a:extLst>
              <a:ext uri="{FF2B5EF4-FFF2-40B4-BE49-F238E27FC236}">
                <a16:creationId xmlns:a16="http://schemas.microsoft.com/office/drawing/2014/main" xmlns="" id="{6729F654-9245-43E4-A03E-18BB7004A42F}"/>
              </a:ext>
            </a:extLst>
          </p:cNvPr>
          <p:cNvGrpSpPr/>
          <p:nvPr/>
        </p:nvGrpSpPr>
        <p:grpSpPr>
          <a:xfrm>
            <a:off x="4476188" y="972172"/>
            <a:ext cx="5925822" cy="915431"/>
            <a:chOff x="2013772" y="2804099"/>
            <a:chExt cx="4430465" cy="684000"/>
          </a:xfrm>
        </p:grpSpPr>
        <p:sp>
          <p:nvSpPr>
            <p:cNvPr id="42" name="圆角矩形 78">
              <a:extLst>
                <a:ext uri="{FF2B5EF4-FFF2-40B4-BE49-F238E27FC236}">
                  <a16:creationId xmlns:a16="http://schemas.microsoft.com/office/drawing/2014/main" xmlns="" id="{16915CCC-2ED8-4047-909F-CDE2B8F6AD28}"/>
                </a:ext>
              </a:extLst>
            </p:cNvPr>
            <p:cNvSpPr/>
            <p:nvPr/>
          </p:nvSpPr>
          <p:spPr>
            <a:xfrm flipV="1">
              <a:off x="2013772" y="2804099"/>
              <a:ext cx="4430465"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43" name="TextBox 15">
              <a:extLst>
                <a:ext uri="{FF2B5EF4-FFF2-40B4-BE49-F238E27FC236}">
                  <a16:creationId xmlns:a16="http://schemas.microsoft.com/office/drawing/2014/main" xmlns="" id="{128663DF-339F-450D-A330-5DEB1411A010}"/>
                </a:ext>
              </a:extLst>
            </p:cNvPr>
            <p:cNvSpPr txBox="1"/>
            <p:nvPr/>
          </p:nvSpPr>
          <p:spPr>
            <a:xfrm>
              <a:off x="2078103" y="2950581"/>
              <a:ext cx="3767124" cy="391035"/>
            </a:xfrm>
            <a:prstGeom prst="homePlate">
              <a:avLst/>
            </a:prstGeom>
            <a:noFill/>
          </p:spPr>
          <p:txBody>
            <a:bodyPr wrap="square" rtlCol="0">
              <a:spAutoFit/>
            </a:bodyPr>
            <a:lstStyle/>
            <a:p>
              <a:pPr defTabSz="914400"/>
              <a:r>
                <a:rPr lang="zh-CN" altLang="en-US" sz="2800" b="1" dirty="0">
                  <a:solidFill>
                    <a:srgbClr val="C00000"/>
                  </a:solidFill>
                  <a:cs typeface="+mn-ea"/>
                  <a:sym typeface="+mn-lt"/>
                </a:rPr>
                <a:t>以人为本切实做好安全工作</a:t>
              </a:r>
            </a:p>
          </p:txBody>
        </p:sp>
      </p:grpSp>
    </p:spTree>
    <p:custDataLst>
      <p:tags r:id="rId1"/>
    </p:custDataLst>
    <p:extLst>
      <p:ext uri="{BB962C8B-B14F-4D97-AF65-F5344CB8AC3E}">
        <p14:creationId xmlns:p14="http://schemas.microsoft.com/office/powerpoint/2010/main" val="25702349"/>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 calcmode="lin" valueType="num">
                                      <p:cBhvr>
                                        <p:cTn id="14" dur="500" fill="hold"/>
                                        <p:tgtEl>
                                          <p:spTgt spid="23"/>
                                        </p:tgtEl>
                                        <p:attrNameLst>
                                          <p:attrName>style.rotation</p:attrName>
                                        </p:attrNameLst>
                                      </p:cBhvr>
                                      <p:tavLst>
                                        <p:tav tm="0">
                                          <p:val>
                                            <p:fltVal val="90"/>
                                          </p:val>
                                        </p:tav>
                                        <p:tav tm="100000">
                                          <p:val>
                                            <p:fltVal val="0"/>
                                          </p:val>
                                        </p:tav>
                                      </p:tavLst>
                                    </p:anim>
                                    <p:animEffect transition="in" filter="fade">
                                      <p:cBhvr>
                                        <p:cTn id="15" dur="500"/>
                                        <p:tgtEl>
                                          <p:spTgt spid="23"/>
                                        </p:tgtEl>
                                      </p:cBhvr>
                                    </p:animEffect>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barn(inVertical)">
                                      <p:cBhvr>
                                        <p:cTn id="24" dur="500"/>
                                        <p:tgtEl>
                                          <p:spTgt spid="48"/>
                                        </p:tgtEl>
                                      </p:cBhvr>
                                    </p:animEffect>
                                  </p:childTnLst>
                                </p:cTn>
                              </p:par>
                            </p:childTnLst>
                          </p:cTn>
                        </p:par>
                        <p:par>
                          <p:cTn id="25" fill="hold">
                            <p:stCondLst>
                              <p:cond delay="500"/>
                            </p:stCondLst>
                            <p:childTnLst>
                              <p:par>
                                <p:cTn id="26" presetID="31"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 calcmode="lin" valueType="num">
                                      <p:cBhvr>
                                        <p:cTn id="30" dur="500" fill="hold"/>
                                        <p:tgtEl>
                                          <p:spTgt spid="26"/>
                                        </p:tgtEl>
                                        <p:attrNameLst>
                                          <p:attrName>style.rotation</p:attrName>
                                        </p:attrNameLst>
                                      </p:cBhvr>
                                      <p:tavLst>
                                        <p:tav tm="0">
                                          <p:val>
                                            <p:fltVal val="90"/>
                                          </p:val>
                                        </p:tav>
                                        <p:tav tm="100000">
                                          <p:val>
                                            <p:fltVal val="0"/>
                                          </p:val>
                                        </p:tav>
                                      </p:tavLst>
                                    </p:anim>
                                    <p:animEffect transition="in" filter="fade">
                                      <p:cBhvr>
                                        <p:cTn id="31" dur="500"/>
                                        <p:tgtEl>
                                          <p:spTgt spid="26"/>
                                        </p:tgtEl>
                                      </p:cBhvr>
                                    </p:animEffect>
                                  </p:childTnLst>
                                </p:cTn>
                              </p:par>
                            </p:childTnLst>
                          </p:cTn>
                        </p:par>
                        <p:par>
                          <p:cTn id="32" fill="hold">
                            <p:stCondLst>
                              <p:cond delay="1000"/>
                            </p:stCondLst>
                            <p:childTnLst>
                              <p:par>
                                <p:cTn id="33" presetID="16" presetClass="entr" presetSubtype="2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arn(inVertical)">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barn(inVertical)">
                                      <p:cBhvr>
                                        <p:cTn id="40" dur="500"/>
                                        <p:tgtEl>
                                          <p:spTgt spid="63"/>
                                        </p:tgtEl>
                                      </p:cBhvr>
                                    </p:animEffect>
                                  </p:childTnLst>
                                </p:cTn>
                              </p:par>
                            </p:childTnLst>
                          </p:cTn>
                        </p:par>
                        <p:par>
                          <p:cTn id="41" fill="hold">
                            <p:stCondLst>
                              <p:cond delay="500"/>
                            </p:stCondLst>
                            <p:childTnLst>
                              <p:par>
                                <p:cTn id="42" presetID="31" presetClass="entr" presetSubtype="0"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 calcmode="lin" valueType="num">
                                      <p:cBhvr>
                                        <p:cTn id="46" dur="500" fill="hold"/>
                                        <p:tgtEl>
                                          <p:spTgt spid="29"/>
                                        </p:tgtEl>
                                        <p:attrNameLst>
                                          <p:attrName>style.rotation</p:attrName>
                                        </p:attrNameLst>
                                      </p:cBhvr>
                                      <p:tavLst>
                                        <p:tav tm="0">
                                          <p:val>
                                            <p:fltVal val="90"/>
                                          </p:val>
                                        </p:tav>
                                        <p:tav tm="100000">
                                          <p:val>
                                            <p:fltVal val="0"/>
                                          </p:val>
                                        </p:tav>
                                      </p:tavLst>
                                    </p:anim>
                                    <p:animEffect transition="in" filter="fade">
                                      <p:cBhvr>
                                        <p:cTn id="47" dur="500"/>
                                        <p:tgtEl>
                                          <p:spTgt spid="29"/>
                                        </p:tgtEl>
                                      </p:cBhvr>
                                    </p:animEffect>
                                  </p:childTnLst>
                                </p:cTn>
                              </p:par>
                            </p:childTnLst>
                          </p:cTn>
                        </p:par>
                        <p:par>
                          <p:cTn id="48" fill="hold">
                            <p:stCondLst>
                              <p:cond delay="1000"/>
                            </p:stCondLst>
                            <p:childTnLst>
                              <p:par>
                                <p:cTn id="49" presetID="16" presetClass="entr" presetSubtype="21"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barn(inVertical)">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barn(inVertical)">
                                      <p:cBhvr>
                                        <p:cTn id="56" dur="500"/>
                                        <p:tgtEl>
                                          <p:spTgt spid="64"/>
                                        </p:tgtEl>
                                      </p:cBhvr>
                                    </p:animEffect>
                                  </p:childTnLst>
                                </p:cTn>
                              </p:par>
                              <p:par>
                                <p:cTn id="57" presetID="16" presetClass="entr" presetSubtype="37"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barn(outVertical)">
                                      <p:cBhvr>
                                        <p:cTn id="59" dur="1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8" grpId="0"/>
      <p:bldP spid="63" grpId="0"/>
      <p:bldP spid="6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7" y="184036"/>
            <a:ext cx="2953501"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以人为本切实做好安全工作</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36" name="矩形 8"/>
          <p:cNvSpPr>
            <a:spLocks/>
          </p:cNvSpPr>
          <p:nvPr/>
        </p:nvSpPr>
        <p:spPr bwMode="auto">
          <a:xfrm>
            <a:off x="1103016" y="1938945"/>
            <a:ext cx="9984156" cy="2200364"/>
          </a:xfrm>
          <a:prstGeom prst="rect">
            <a:avLst/>
          </a:prstGeom>
          <a:noFill/>
          <a:ln w="12700">
            <a:solidFill>
              <a:schemeClr val="tx1">
                <a:lumMod val="65000"/>
                <a:lumOff val="35000"/>
              </a:schemeClr>
            </a:solidFill>
            <a:prstDash val="solid"/>
            <a:miter lim="800000"/>
            <a:headEnd/>
            <a:tailEnd/>
          </a:ln>
          <a:effectLst/>
          <a:scene3d>
            <a:camera prst="orthographicFront">
              <a:rot lat="0" lon="0" rev="0"/>
            </a:camera>
            <a:lightRig rig="balanced" dir="t">
              <a:rot lat="0" lon="0" rev="8700000"/>
            </a:lightRig>
          </a:scene3d>
          <a:sp3d>
            <a:bevelT w="190500" h="38100"/>
          </a:sp3d>
        </p:spPr>
        <p:txBody>
          <a:bodyPr/>
          <a:lstStyle/>
          <a:p>
            <a:pPr defTabSz="914400"/>
            <a:endParaRPr lang="zh-CN" altLang="en-US" sz="3200">
              <a:solidFill>
                <a:srgbClr val="000000"/>
              </a:solidFill>
              <a:cs typeface="+mn-ea"/>
              <a:sym typeface="+mn-lt"/>
            </a:endParaRPr>
          </a:p>
        </p:txBody>
      </p:sp>
      <p:sp>
        <p:nvSpPr>
          <p:cNvPr id="40" name="TextBox 12"/>
          <p:cNvSpPr txBox="1"/>
          <p:nvPr/>
        </p:nvSpPr>
        <p:spPr>
          <a:xfrm>
            <a:off x="1678856" y="2770839"/>
            <a:ext cx="8886789" cy="954150"/>
          </a:xfrm>
          <a:prstGeom prst="rect">
            <a:avLst/>
          </a:prstGeom>
          <a:noFill/>
        </p:spPr>
        <p:txBody>
          <a:bodyPr wrap="square" lIns="121963" tIns="60981" rIns="121963" bIns="60981" rtlCol="0">
            <a:spAutoFit/>
          </a:bodyPr>
          <a:lstStyle/>
          <a:p>
            <a:pPr defTabSz="914400">
              <a:lnSpc>
                <a:spcPct val="150000"/>
              </a:lnSpc>
            </a:pPr>
            <a:r>
              <a:rPr lang="zh-CN" altLang="en-US" sz="1800" dirty="0">
                <a:solidFill>
                  <a:prstClr val="black">
                    <a:lumMod val="65000"/>
                    <a:lumOff val="35000"/>
                  </a:prstClr>
                </a:solidFill>
                <a:cs typeface="+mn-ea"/>
                <a:sym typeface="+mn-lt"/>
              </a:rPr>
              <a:t>安全教育是安全生产管理工作中一项十分重要的内容，它是提高全体劳动者安全生产素质的一项重要手段</a:t>
            </a:r>
          </a:p>
        </p:txBody>
      </p:sp>
      <p:grpSp>
        <p:nvGrpSpPr>
          <p:cNvPr id="41" name="组合 40"/>
          <p:cNvGrpSpPr/>
          <p:nvPr/>
        </p:nvGrpSpPr>
        <p:grpSpPr>
          <a:xfrm>
            <a:off x="1957062" y="1485128"/>
            <a:ext cx="2585201" cy="916238"/>
            <a:chOff x="4304044" y="1286668"/>
            <a:chExt cx="3837945" cy="2757793"/>
          </a:xfrm>
          <a:solidFill>
            <a:srgbClr val="C00000"/>
          </a:solidFill>
          <a:effectLst>
            <a:outerShdw blurRad="317500" dist="38100" dir="11940000" algn="tr" rotWithShape="0">
              <a:prstClr val="black">
                <a:alpha val="50000"/>
              </a:prstClr>
            </a:outerShdw>
          </a:effectLst>
          <a:scene3d>
            <a:camera prst="orthographicFront">
              <a:rot lat="0" lon="0" rev="0"/>
            </a:camera>
            <a:lightRig rig="balanced" dir="t">
              <a:rot lat="0" lon="0" rev="8700000"/>
            </a:lightRig>
          </a:scene3d>
        </p:grpSpPr>
        <p:sp>
          <p:nvSpPr>
            <p:cNvPr id="42" name="圆角矩形 41"/>
            <p:cNvSpPr/>
            <p:nvPr/>
          </p:nvSpPr>
          <p:spPr>
            <a:xfrm>
              <a:off x="4304044" y="1286668"/>
              <a:ext cx="3837945" cy="2757793"/>
            </a:xfrm>
            <a:prstGeom prst="homePlate">
              <a:avLst/>
            </a:prstGeom>
            <a:grpFill/>
            <a:ln>
              <a:noFill/>
            </a:ln>
            <a:effectLst>
              <a:outerShdw blurRad="44450" dist="27940" dir="5400000" algn="ctr">
                <a:srgbClr val="000000">
                  <a:alpha val="50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43" name="圆角矩形 42"/>
            <p:cNvSpPr/>
            <p:nvPr/>
          </p:nvSpPr>
          <p:spPr>
            <a:xfrm>
              <a:off x="4351930" y="1294475"/>
              <a:ext cx="3742174" cy="2663320"/>
            </a:xfrm>
            <a:prstGeom prst="homePlate">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2800" b="1" spc="300" dirty="0">
                  <a:solidFill>
                    <a:prstClr val="white"/>
                  </a:solidFill>
                  <a:cs typeface="+mn-ea"/>
                  <a:sym typeface="+mn-lt"/>
                </a:rPr>
                <a:t> 安全教育</a:t>
              </a:r>
            </a:p>
          </p:txBody>
        </p:sp>
      </p:grpSp>
      <p:sp>
        <p:nvSpPr>
          <p:cNvPr id="67" name="文本框 6"/>
          <p:cNvSpPr txBox="1"/>
          <p:nvPr/>
        </p:nvSpPr>
        <p:spPr>
          <a:xfrm>
            <a:off x="1200575" y="4726242"/>
            <a:ext cx="9886598" cy="461772"/>
          </a:xfrm>
          <a:prstGeom prst="homePlate">
            <a:avLst/>
          </a:prstGeom>
          <a:solidFill>
            <a:srgbClr val="C00000"/>
          </a:solidFill>
          <a:ln w="152400">
            <a:solidFill>
              <a:srgbClr val="C00000"/>
            </a:solidFill>
          </a:ln>
          <a:effectLst>
            <a:outerShdw blurRad="215900" dist="50800" dir="5400000" algn="ctr" rotWithShape="0">
              <a:srgbClr val="000000">
                <a:alpha val="80000"/>
              </a:srgbClr>
            </a:outerShdw>
          </a:effectLst>
          <a:scene3d>
            <a:camera prst="orthographicFront"/>
            <a:lightRig rig="threePt" dir="t"/>
          </a:scene3d>
          <a:sp3d>
            <a:bevelT w="190500" h="38100"/>
          </a:sp3d>
        </p:spPr>
        <p:txBody>
          <a:bodyPr wrap="square" rtlCol="0">
            <a:spAutoFit/>
          </a:bodyPr>
          <a:lstStyle/>
          <a:p>
            <a:pPr algn="ctr" defTabSz="914400"/>
            <a:r>
              <a:rPr lang="zh-CN" altLang="en-US" sz="2400" b="1" dirty="0">
                <a:solidFill>
                  <a:prstClr val="white"/>
                </a:solidFill>
                <a:cs typeface="+mn-ea"/>
                <a:sym typeface="+mn-lt"/>
              </a:rPr>
              <a:t>企业安全教育包括：</a:t>
            </a:r>
            <a:r>
              <a:rPr lang="zh-CN" altLang="en-US" sz="2400" dirty="0">
                <a:solidFill>
                  <a:prstClr val="white"/>
                </a:solidFill>
                <a:cs typeface="+mn-ea"/>
                <a:sym typeface="+mn-lt"/>
              </a:rPr>
              <a:t>管理人员安全教育、职工安全教育</a:t>
            </a:r>
            <a:endParaRPr lang="zh-CN" altLang="en-US" sz="2400" b="1" dirty="0">
              <a:solidFill>
                <a:prstClr val="white"/>
              </a:solidFill>
              <a:cs typeface="+mn-ea"/>
              <a:sym typeface="+mn-lt"/>
            </a:endParaRPr>
          </a:p>
        </p:txBody>
      </p:sp>
    </p:spTree>
    <p:custDataLst>
      <p:tags r:id="rId1"/>
    </p:custDataLst>
    <p:extLst>
      <p:ext uri="{BB962C8B-B14F-4D97-AF65-F5344CB8AC3E}">
        <p14:creationId xmlns:p14="http://schemas.microsoft.com/office/powerpoint/2010/main" val="416314081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up)">
                                      <p:cBhvr>
                                        <p:cTn id="13" dur="1000"/>
                                        <p:tgtEl>
                                          <p:spTgt spid="36"/>
                                        </p:tgtEl>
                                      </p:cBhvr>
                                    </p:animEffect>
                                  </p:childTnLst>
                                </p:cTn>
                              </p:par>
                            </p:childTnLst>
                          </p:cTn>
                        </p:par>
                        <p:par>
                          <p:cTn id="14" fill="hold">
                            <p:stCondLst>
                              <p:cond delay="2000"/>
                            </p:stCondLst>
                            <p:childTnLst>
                              <p:par>
                                <p:cTn id="15" presetID="22" presetClass="entr" presetSubtype="8" fill="hold" grpId="0" nodeType="afterEffect">
                                  <p:stCondLst>
                                    <p:cond delay="0"/>
                                  </p:stCondLst>
                                  <p:iterate type="lt">
                                    <p:tmPct val="30000"/>
                                  </p:iterate>
                                  <p:childTnLst>
                                    <p:set>
                                      <p:cBhvr>
                                        <p:cTn id="16" dur="1" fill="hold">
                                          <p:stCondLst>
                                            <p:cond delay="0"/>
                                          </p:stCondLst>
                                        </p:cTn>
                                        <p:tgtEl>
                                          <p:spTgt spid="40"/>
                                        </p:tgtEl>
                                        <p:attrNameLst>
                                          <p:attrName>style.visibility</p:attrName>
                                        </p:attrNameLst>
                                      </p:cBhvr>
                                      <p:to>
                                        <p:strVal val="visible"/>
                                      </p:to>
                                    </p:set>
                                    <p:animEffect transition="in" filter="wipe(left)">
                                      <p:cBhvr>
                                        <p:cTn id="17" dur="100"/>
                                        <p:tgtEl>
                                          <p:spTgt spid="40"/>
                                        </p:tgtEl>
                                      </p:cBhvr>
                                    </p:animEffect>
                                  </p:childTnLst>
                                </p:cTn>
                              </p:par>
                              <p:par>
                                <p:cTn id="18" presetID="36" presetClass="emph" presetSubtype="0" fill="hold" grpId="1" nodeType="withEffect">
                                  <p:stCondLst>
                                    <p:cond delay="0"/>
                                  </p:stCondLst>
                                  <p:iterate type="lt">
                                    <p:tmPct val="30000"/>
                                  </p:iterate>
                                  <p:childTnLst>
                                    <p:animScale>
                                      <p:cBhvr>
                                        <p:cTn id="19" dur="50" autoRev="1" fill="hold">
                                          <p:stCondLst>
                                            <p:cond delay="0"/>
                                          </p:stCondLst>
                                        </p:cTn>
                                        <p:tgtEl>
                                          <p:spTgt spid="40"/>
                                        </p:tgtEl>
                                      </p:cBhvr>
                                      <p:to x="80000" y="100000"/>
                                    </p:animScale>
                                    <p:anim by="(#ppt_w*0.10)" calcmode="lin" valueType="num">
                                      <p:cBhvr>
                                        <p:cTn id="20" dur="50" autoRev="1" fill="hold">
                                          <p:stCondLst>
                                            <p:cond delay="0"/>
                                          </p:stCondLst>
                                        </p:cTn>
                                        <p:tgtEl>
                                          <p:spTgt spid="40"/>
                                        </p:tgtEl>
                                        <p:attrNameLst>
                                          <p:attrName>ppt_x</p:attrName>
                                        </p:attrNameLst>
                                      </p:cBhvr>
                                    </p:anim>
                                    <p:anim by="(-#ppt_w*0.10)" calcmode="lin" valueType="num">
                                      <p:cBhvr>
                                        <p:cTn id="21" dur="50" autoRev="1" fill="hold">
                                          <p:stCondLst>
                                            <p:cond delay="0"/>
                                          </p:stCondLst>
                                        </p:cTn>
                                        <p:tgtEl>
                                          <p:spTgt spid="40"/>
                                        </p:tgtEl>
                                        <p:attrNameLst>
                                          <p:attrName>ppt_y</p:attrName>
                                        </p:attrNameLst>
                                      </p:cBhvr>
                                    </p:anim>
                                    <p:animRot by="-480000">
                                      <p:cBhvr>
                                        <p:cTn id="22" dur="50" autoRev="1" fill="hold">
                                          <p:stCondLst>
                                            <p:cond delay="0"/>
                                          </p:stCondLst>
                                        </p:cTn>
                                        <p:tgtEl>
                                          <p:spTgt spid="40"/>
                                        </p:tgtEl>
                                        <p:attrNameLst>
                                          <p:attrName>r</p:attrName>
                                        </p:attrNameLst>
                                      </p:cBhvr>
                                    </p:animRot>
                                  </p:childTnLst>
                                </p:cTn>
                              </p:par>
                            </p:childTnLst>
                          </p:cTn>
                        </p:par>
                        <p:par>
                          <p:cTn id="23" fill="hold">
                            <p:stCondLst>
                              <p:cond delay="345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67"/>
                                        </p:tgtEl>
                                        <p:attrNameLst>
                                          <p:attrName>style.visibility</p:attrName>
                                        </p:attrNameLst>
                                      </p:cBhvr>
                                      <p:to>
                                        <p:strVal val="visible"/>
                                      </p:to>
                                    </p:set>
                                    <p:anim by="(-#ppt_w*2)" calcmode="lin" valueType="num">
                                      <p:cBhvr rctx="PPT">
                                        <p:cTn id="26" dur="375" autoRev="1" fill="hold">
                                          <p:stCondLst>
                                            <p:cond delay="0"/>
                                          </p:stCondLst>
                                        </p:cTn>
                                        <p:tgtEl>
                                          <p:spTgt spid="67"/>
                                        </p:tgtEl>
                                        <p:attrNameLst>
                                          <p:attrName>ppt_w</p:attrName>
                                        </p:attrNameLst>
                                      </p:cBhvr>
                                    </p:anim>
                                    <p:anim by="(#ppt_w*0.50)" calcmode="lin" valueType="num">
                                      <p:cBhvr>
                                        <p:cTn id="27" dur="375" decel="50000" autoRev="1" fill="hold">
                                          <p:stCondLst>
                                            <p:cond delay="0"/>
                                          </p:stCondLst>
                                        </p:cTn>
                                        <p:tgtEl>
                                          <p:spTgt spid="67"/>
                                        </p:tgtEl>
                                        <p:attrNameLst>
                                          <p:attrName>ppt_x</p:attrName>
                                        </p:attrNameLst>
                                      </p:cBhvr>
                                    </p:anim>
                                    <p:anim from="(-#ppt_h/2)" to="(#ppt_y)" calcmode="lin" valueType="num">
                                      <p:cBhvr>
                                        <p:cTn id="28" dur="750" fill="hold">
                                          <p:stCondLst>
                                            <p:cond delay="0"/>
                                          </p:stCondLst>
                                        </p:cTn>
                                        <p:tgtEl>
                                          <p:spTgt spid="67"/>
                                        </p:tgtEl>
                                        <p:attrNameLst>
                                          <p:attrName>ppt_y</p:attrName>
                                        </p:attrNameLst>
                                      </p:cBhvr>
                                    </p:anim>
                                    <p:animRot by="21600000">
                                      <p:cBhvr>
                                        <p:cTn id="29" dur="750" fill="hold">
                                          <p:stCondLst>
                                            <p:cond delay="0"/>
                                          </p:stCondLst>
                                        </p:cTn>
                                        <p:tgtEl>
                                          <p:spTgt spid="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autoUpdateAnimBg="0"/>
      <p:bldP spid="40" grpId="0"/>
      <p:bldP spid="40" grpId="1"/>
      <p:bldP spid="6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7" y="184036"/>
            <a:ext cx="2953501"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以人为本切实做好安全工作</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12" name="组合 11"/>
          <p:cNvGrpSpPr/>
          <p:nvPr/>
        </p:nvGrpSpPr>
        <p:grpSpPr>
          <a:xfrm>
            <a:off x="3000072" y="2494306"/>
            <a:ext cx="7946595" cy="3600405"/>
            <a:chOff x="4304043" y="1286668"/>
            <a:chExt cx="3837944" cy="2757793"/>
          </a:xfrm>
          <a:effectLst>
            <a:outerShdw blurRad="381000" dist="254000" dir="8100000" algn="tr" rotWithShape="0">
              <a:prstClr val="black">
                <a:alpha val="40000"/>
              </a:prstClr>
            </a:outerShdw>
          </a:effectLst>
        </p:grpSpPr>
        <p:sp>
          <p:nvSpPr>
            <p:cNvPr id="13" name="圆角矩形 12"/>
            <p:cNvSpPr/>
            <p:nvPr/>
          </p:nvSpPr>
          <p:spPr>
            <a:xfrm>
              <a:off x="4304043" y="1286668"/>
              <a:ext cx="3837944" cy="2757793"/>
            </a:xfrm>
            <a:prstGeom prst="cube">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14" name="圆角矩形 13"/>
            <p:cNvSpPr/>
            <p:nvPr/>
          </p:nvSpPr>
          <p:spPr>
            <a:xfrm>
              <a:off x="4351931" y="1367703"/>
              <a:ext cx="3742172" cy="2595722"/>
            </a:xfrm>
            <a:prstGeom prst="cube">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grpSp>
        <p:nvGrpSpPr>
          <p:cNvPr id="15" name="组合 14"/>
          <p:cNvGrpSpPr/>
          <p:nvPr/>
        </p:nvGrpSpPr>
        <p:grpSpPr>
          <a:xfrm>
            <a:off x="1059718" y="3760589"/>
            <a:ext cx="1973191" cy="1974416"/>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cube">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804">
                <a:defRPr/>
              </a:pPr>
              <a:endParaRPr lang="zh-CN" altLang="en-US" sz="2399" kern="0">
                <a:solidFill>
                  <a:sysClr val="windowText" lastClr="000000"/>
                </a:solidFill>
                <a:cs typeface="+mn-ea"/>
                <a:sym typeface="+mn-lt"/>
              </a:endParaRPr>
            </a:p>
          </p:txBody>
        </p:sp>
        <p:sp>
          <p:nvSpPr>
            <p:cNvPr id="17" name="椭圆 16"/>
            <p:cNvSpPr/>
            <p:nvPr/>
          </p:nvSpPr>
          <p:spPr>
            <a:xfrm>
              <a:off x="392112" y="760412"/>
              <a:ext cx="3825874" cy="3825874"/>
            </a:xfrm>
            <a:prstGeom prst="cub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804">
                <a:defRPr/>
              </a:pPr>
              <a:endParaRPr lang="zh-CN" altLang="en-US" sz="2399" kern="0">
                <a:solidFill>
                  <a:sysClr val="window" lastClr="FFFFFF"/>
                </a:solidFill>
                <a:cs typeface="+mn-ea"/>
                <a:sym typeface="+mn-lt"/>
              </a:endParaRPr>
            </a:p>
          </p:txBody>
        </p:sp>
      </p:grpSp>
      <p:sp>
        <p:nvSpPr>
          <p:cNvPr id="19" name="Rectangle 42"/>
          <p:cNvSpPr>
            <a:spLocks/>
          </p:cNvSpPr>
          <p:nvPr/>
        </p:nvSpPr>
        <p:spPr bwMode="auto">
          <a:xfrm>
            <a:off x="4905021" y="2926039"/>
            <a:ext cx="4717199" cy="283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914400" fontAlgn="base">
              <a:lnSpc>
                <a:spcPct val="150000"/>
              </a:lnSpc>
              <a:spcBef>
                <a:spcPct val="0"/>
              </a:spcBef>
              <a:spcAft>
                <a:spcPct val="0"/>
              </a:spcAft>
            </a:pPr>
            <a:r>
              <a:rPr lang="zh-CN" altLang="en-US" sz="1599" dirty="0">
                <a:solidFill>
                  <a:srgbClr val="000000"/>
                </a:solidFill>
                <a:cs typeface="+mn-ea"/>
                <a:sym typeface="+mn-lt"/>
              </a:rPr>
              <a:t>       新入厂的职工</a:t>
            </a:r>
            <a:r>
              <a:rPr lang="en-US" altLang="zh-CN" sz="1599" dirty="0">
                <a:solidFill>
                  <a:srgbClr val="000000"/>
                </a:solidFill>
                <a:cs typeface="+mn-ea"/>
                <a:sym typeface="+mn-lt"/>
              </a:rPr>
              <a:t>(</a:t>
            </a:r>
            <a:r>
              <a:rPr lang="zh-CN" altLang="en-US" sz="1599" dirty="0">
                <a:solidFill>
                  <a:srgbClr val="000000"/>
                </a:solidFill>
                <a:cs typeface="+mn-ea"/>
                <a:sym typeface="+mn-lt"/>
              </a:rPr>
              <a:t>干部和工人</a:t>
            </a:r>
            <a:r>
              <a:rPr lang="en-US" altLang="zh-CN" sz="1599" dirty="0">
                <a:solidFill>
                  <a:srgbClr val="000000"/>
                </a:solidFill>
                <a:cs typeface="+mn-ea"/>
                <a:sym typeface="+mn-lt"/>
              </a:rPr>
              <a:t>)</a:t>
            </a:r>
            <a:r>
              <a:rPr lang="zh-CN" altLang="en-US" sz="1599" dirty="0">
                <a:solidFill>
                  <a:srgbClr val="000000"/>
                </a:solidFill>
                <a:cs typeface="+mn-ea"/>
                <a:sym typeface="+mn-lt"/>
              </a:rPr>
              <a:t>或调动工作的工人以及 新到厂的临时工、合同工、培训和实习人员等在分配到车间和工作地点以前，要由厂劳资部门组织，安全部门进行初步安全教育。其内容包括国家有关安全生产方针政策和法规，本厂安全生产的一般状况，企业内部特殊危险部位的介绍，一般的机械电气安全知识，入厂安全须知和预防事故的基本知识。经考试合格后，再分配到车间。 </a:t>
            </a:r>
            <a:endParaRPr lang="en-US" sz="1599" dirty="0">
              <a:solidFill>
                <a:srgbClr val="000000"/>
              </a:solidFill>
              <a:cs typeface="+mn-ea"/>
              <a:sym typeface="+mn-lt"/>
            </a:endParaRPr>
          </a:p>
        </p:txBody>
      </p:sp>
      <p:grpSp>
        <p:nvGrpSpPr>
          <p:cNvPr id="22" name="组合 21"/>
          <p:cNvGrpSpPr/>
          <p:nvPr/>
        </p:nvGrpSpPr>
        <p:grpSpPr>
          <a:xfrm>
            <a:off x="3769134" y="1430699"/>
            <a:ext cx="5925822" cy="915431"/>
            <a:chOff x="2013772" y="2804099"/>
            <a:chExt cx="4430465" cy="684000"/>
          </a:xfrm>
        </p:grpSpPr>
        <p:sp>
          <p:nvSpPr>
            <p:cNvPr id="23" name="圆角矩形 22"/>
            <p:cNvSpPr/>
            <p:nvPr/>
          </p:nvSpPr>
          <p:spPr>
            <a:xfrm flipV="1">
              <a:off x="2013772" y="2804099"/>
              <a:ext cx="4430465"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4" name="TextBox 15"/>
            <p:cNvSpPr txBox="1"/>
            <p:nvPr/>
          </p:nvSpPr>
          <p:spPr>
            <a:xfrm>
              <a:off x="2659563" y="2950581"/>
              <a:ext cx="2570659" cy="391035"/>
            </a:xfrm>
            <a:prstGeom prst="homePlate">
              <a:avLst/>
            </a:prstGeom>
            <a:noFill/>
          </p:spPr>
          <p:txBody>
            <a:bodyPr wrap="square" rtlCol="0">
              <a:spAutoFit/>
            </a:bodyPr>
            <a:lstStyle/>
            <a:p>
              <a:pPr defTabSz="914400"/>
              <a:r>
                <a:rPr lang="zh-CN" altLang="en-US" sz="2800" b="1" dirty="0">
                  <a:solidFill>
                    <a:srgbClr val="C00000"/>
                  </a:solidFill>
                  <a:cs typeface="+mn-ea"/>
                  <a:sym typeface="+mn-lt"/>
                </a:rPr>
                <a:t>职工安全教育</a:t>
              </a:r>
            </a:p>
          </p:txBody>
        </p:sp>
      </p:grpSp>
      <p:sp>
        <p:nvSpPr>
          <p:cNvPr id="2" name="TextBox 1"/>
          <p:cNvSpPr txBox="1"/>
          <p:nvPr/>
        </p:nvSpPr>
        <p:spPr>
          <a:xfrm>
            <a:off x="1342894" y="4590844"/>
            <a:ext cx="902458" cy="861974"/>
          </a:xfrm>
          <a:prstGeom prst="rect">
            <a:avLst/>
          </a:prstGeom>
          <a:noFill/>
        </p:spPr>
        <p:txBody>
          <a:bodyPr wrap="none" rtlCol="0">
            <a:spAutoFit/>
          </a:bodyPr>
          <a:lstStyle/>
          <a:p>
            <a:pPr defTabSz="914400">
              <a:lnSpc>
                <a:spcPts val="3000"/>
              </a:lnSpc>
            </a:pPr>
            <a:r>
              <a:rPr lang="zh-CN" altLang="en-US" sz="2800" b="1" dirty="0">
                <a:solidFill>
                  <a:srgbClr val="C00000"/>
                </a:solidFill>
                <a:cs typeface="+mn-ea"/>
                <a:sym typeface="+mn-lt"/>
              </a:rPr>
              <a:t>入厂</a:t>
            </a:r>
            <a:endParaRPr lang="en-US" altLang="zh-CN" sz="2800" b="1" dirty="0">
              <a:solidFill>
                <a:srgbClr val="C00000"/>
              </a:solidFill>
              <a:cs typeface="+mn-ea"/>
              <a:sym typeface="+mn-lt"/>
            </a:endParaRPr>
          </a:p>
          <a:p>
            <a:pPr defTabSz="914400">
              <a:lnSpc>
                <a:spcPts val="3000"/>
              </a:lnSpc>
            </a:pPr>
            <a:r>
              <a:rPr lang="zh-CN" altLang="en-US" sz="2800" b="1" dirty="0">
                <a:solidFill>
                  <a:srgbClr val="C00000"/>
                </a:solidFill>
                <a:cs typeface="+mn-ea"/>
                <a:sym typeface="+mn-lt"/>
              </a:rPr>
              <a:t>教育</a:t>
            </a:r>
          </a:p>
        </p:txBody>
      </p:sp>
    </p:spTree>
    <p:custDataLst>
      <p:tags r:id="rId1"/>
    </p:custDataLst>
    <p:extLst>
      <p:ext uri="{BB962C8B-B14F-4D97-AF65-F5344CB8AC3E}">
        <p14:creationId xmlns:p14="http://schemas.microsoft.com/office/powerpoint/2010/main" val="22539989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1750"/>
                                        <p:tgtEl>
                                          <p:spTgt spid="22"/>
                                        </p:tgtEl>
                                      </p:cBhvr>
                                    </p:animEffect>
                                  </p:childTnLst>
                                </p:cTn>
                              </p:par>
                            </p:childTnLst>
                          </p:cTn>
                        </p:par>
                        <p:par>
                          <p:cTn id="8" fill="hold">
                            <p:stCondLst>
                              <p:cond delay="175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50"/>
                            </p:stCondLst>
                            <p:childTnLst>
                              <p:par>
                                <p:cTn id="13" presetID="53" presetClass="entr" presetSubtype="16"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7" y="184036"/>
            <a:ext cx="2953501"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以人为本切实做好安全工作</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12" name="组合 11"/>
          <p:cNvGrpSpPr/>
          <p:nvPr/>
        </p:nvGrpSpPr>
        <p:grpSpPr>
          <a:xfrm>
            <a:off x="3000072" y="2684716"/>
            <a:ext cx="7946595" cy="3600405"/>
            <a:chOff x="4304043" y="1286668"/>
            <a:chExt cx="3837944" cy="2757793"/>
          </a:xfrm>
          <a:effectLst>
            <a:outerShdw blurRad="381000" dist="254000" dir="8100000" algn="tr" rotWithShape="0">
              <a:prstClr val="black">
                <a:alpha val="40000"/>
              </a:prstClr>
            </a:outerShdw>
          </a:effectLst>
        </p:grpSpPr>
        <p:sp>
          <p:nvSpPr>
            <p:cNvPr id="13" name="圆角矩形 12"/>
            <p:cNvSpPr/>
            <p:nvPr/>
          </p:nvSpPr>
          <p:spPr>
            <a:xfrm>
              <a:off x="4304043" y="1286668"/>
              <a:ext cx="3837944" cy="2757793"/>
            </a:xfrm>
            <a:prstGeom prst="cube">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14" name="圆角矩形 13"/>
            <p:cNvSpPr/>
            <p:nvPr/>
          </p:nvSpPr>
          <p:spPr>
            <a:xfrm>
              <a:off x="4351931" y="1367703"/>
              <a:ext cx="3742172" cy="2595722"/>
            </a:xfrm>
            <a:prstGeom prst="cube">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grpSp>
        <p:nvGrpSpPr>
          <p:cNvPr id="15" name="组合 14"/>
          <p:cNvGrpSpPr/>
          <p:nvPr/>
        </p:nvGrpSpPr>
        <p:grpSpPr>
          <a:xfrm>
            <a:off x="1008650" y="3620209"/>
            <a:ext cx="1973191" cy="1974416"/>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cube">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804">
                <a:defRPr/>
              </a:pPr>
              <a:endParaRPr lang="zh-CN" altLang="en-US" sz="2399" kern="0">
                <a:solidFill>
                  <a:sysClr val="windowText" lastClr="000000"/>
                </a:solidFill>
                <a:cs typeface="+mn-ea"/>
                <a:sym typeface="+mn-lt"/>
              </a:endParaRPr>
            </a:p>
          </p:txBody>
        </p:sp>
        <p:sp>
          <p:nvSpPr>
            <p:cNvPr id="17" name="椭圆 16"/>
            <p:cNvSpPr/>
            <p:nvPr/>
          </p:nvSpPr>
          <p:spPr>
            <a:xfrm>
              <a:off x="392112" y="760412"/>
              <a:ext cx="3825874" cy="3825874"/>
            </a:xfrm>
            <a:prstGeom prst="cub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804">
                <a:defRPr/>
              </a:pPr>
              <a:endParaRPr lang="zh-CN" altLang="en-US" sz="2399" kern="0" dirty="0">
                <a:solidFill>
                  <a:sysClr val="window" lastClr="FFFFFF"/>
                </a:solidFill>
                <a:cs typeface="+mn-ea"/>
                <a:sym typeface="+mn-lt"/>
              </a:endParaRPr>
            </a:p>
          </p:txBody>
        </p:sp>
      </p:grpSp>
      <p:sp>
        <p:nvSpPr>
          <p:cNvPr id="19" name="Rectangle 42"/>
          <p:cNvSpPr>
            <a:spLocks/>
          </p:cNvSpPr>
          <p:nvPr/>
        </p:nvSpPr>
        <p:spPr bwMode="auto">
          <a:xfrm>
            <a:off x="4396497" y="3068277"/>
            <a:ext cx="4717199" cy="283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914400" fontAlgn="base">
              <a:lnSpc>
                <a:spcPct val="150000"/>
              </a:lnSpc>
              <a:spcBef>
                <a:spcPct val="0"/>
              </a:spcBef>
              <a:spcAft>
                <a:spcPct val="0"/>
              </a:spcAft>
            </a:pPr>
            <a:r>
              <a:rPr lang="zh-CN" altLang="en-US" sz="1599" dirty="0">
                <a:solidFill>
                  <a:srgbClr val="000000"/>
                </a:solidFill>
                <a:cs typeface="+mn-ea"/>
                <a:sym typeface="+mn-lt"/>
              </a:rPr>
              <a:t>       是指在新职工或调动工作的工人在分配到车间后进行的安全教育。由车间主管安全的主任负责，车间安全员进行教育。教育内容有本车间的生产概况，安全生产情况，本车间的劳动纪律和生产规则，安全注意事项，车间的危险邻位，危险机电设施、尘毒作业情况，以及必须遵守的安全生产规章制度</a:t>
            </a:r>
            <a:endParaRPr lang="en-US" sz="1599" dirty="0">
              <a:solidFill>
                <a:srgbClr val="000000"/>
              </a:solidFill>
              <a:cs typeface="+mn-ea"/>
              <a:sym typeface="+mn-lt"/>
            </a:endParaRPr>
          </a:p>
        </p:txBody>
      </p:sp>
      <p:grpSp>
        <p:nvGrpSpPr>
          <p:cNvPr id="22" name="组合 21"/>
          <p:cNvGrpSpPr/>
          <p:nvPr/>
        </p:nvGrpSpPr>
        <p:grpSpPr>
          <a:xfrm>
            <a:off x="4010458" y="1569960"/>
            <a:ext cx="5925822" cy="915431"/>
            <a:chOff x="2013772" y="2804099"/>
            <a:chExt cx="4430465" cy="684000"/>
          </a:xfrm>
        </p:grpSpPr>
        <p:sp>
          <p:nvSpPr>
            <p:cNvPr id="23" name="圆角矩形 22"/>
            <p:cNvSpPr/>
            <p:nvPr/>
          </p:nvSpPr>
          <p:spPr>
            <a:xfrm flipV="1">
              <a:off x="2013772" y="2804099"/>
              <a:ext cx="4430465"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4" name="TextBox 15"/>
            <p:cNvSpPr txBox="1"/>
            <p:nvPr/>
          </p:nvSpPr>
          <p:spPr>
            <a:xfrm>
              <a:off x="3466805" y="2950581"/>
              <a:ext cx="1763417" cy="391035"/>
            </a:xfrm>
            <a:prstGeom prst="rect">
              <a:avLst/>
            </a:prstGeom>
            <a:noFill/>
          </p:spPr>
          <p:txBody>
            <a:bodyPr wrap="square" rtlCol="0">
              <a:spAutoFit/>
            </a:bodyPr>
            <a:lstStyle/>
            <a:p>
              <a:pPr defTabSz="914400"/>
              <a:r>
                <a:rPr lang="zh-CN" altLang="en-US" sz="2800" b="1" dirty="0">
                  <a:solidFill>
                    <a:srgbClr val="C00000"/>
                  </a:solidFill>
                  <a:cs typeface="+mn-ea"/>
                  <a:sym typeface="+mn-lt"/>
                </a:rPr>
                <a:t>职工安全教育</a:t>
              </a:r>
            </a:p>
          </p:txBody>
        </p:sp>
      </p:grpSp>
      <p:sp>
        <p:nvSpPr>
          <p:cNvPr id="2" name="TextBox 1"/>
          <p:cNvSpPr txBox="1"/>
          <p:nvPr/>
        </p:nvSpPr>
        <p:spPr>
          <a:xfrm>
            <a:off x="1317729" y="4386928"/>
            <a:ext cx="902458" cy="861974"/>
          </a:xfrm>
          <a:prstGeom prst="rect">
            <a:avLst/>
          </a:prstGeom>
          <a:noFill/>
        </p:spPr>
        <p:txBody>
          <a:bodyPr wrap="none" rtlCol="0">
            <a:spAutoFit/>
          </a:bodyPr>
          <a:lstStyle/>
          <a:p>
            <a:pPr defTabSz="914400">
              <a:lnSpc>
                <a:spcPts val="3000"/>
              </a:lnSpc>
            </a:pPr>
            <a:r>
              <a:rPr lang="zh-CN" altLang="en-US" sz="2800" b="1" dirty="0">
                <a:solidFill>
                  <a:srgbClr val="C00000"/>
                </a:solidFill>
                <a:cs typeface="+mn-ea"/>
                <a:sym typeface="+mn-lt"/>
              </a:rPr>
              <a:t>车间</a:t>
            </a:r>
            <a:endParaRPr lang="en-US" altLang="zh-CN" sz="2800" b="1" dirty="0">
              <a:solidFill>
                <a:srgbClr val="C00000"/>
              </a:solidFill>
              <a:cs typeface="+mn-ea"/>
              <a:sym typeface="+mn-lt"/>
            </a:endParaRPr>
          </a:p>
          <a:p>
            <a:pPr defTabSz="914400">
              <a:lnSpc>
                <a:spcPts val="3000"/>
              </a:lnSpc>
            </a:pPr>
            <a:r>
              <a:rPr lang="zh-CN" altLang="en-US" sz="2800" b="1" dirty="0">
                <a:solidFill>
                  <a:srgbClr val="C00000"/>
                </a:solidFill>
                <a:cs typeface="+mn-ea"/>
                <a:sym typeface="+mn-lt"/>
              </a:rPr>
              <a:t>教育</a:t>
            </a:r>
          </a:p>
        </p:txBody>
      </p:sp>
    </p:spTree>
    <p:custDataLst>
      <p:tags r:id="rId1"/>
    </p:custDataLst>
    <p:extLst>
      <p:ext uri="{BB962C8B-B14F-4D97-AF65-F5344CB8AC3E}">
        <p14:creationId xmlns:p14="http://schemas.microsoft.com/office/powerpoint/2010/main" val="2893563035"/>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1750"/>
                                        <p:tgtEl>
                                          <p:spTgt spid="22"/>
                                        </p:tgtEl>
                                      </p:cBhvr>
                                    </p:animEffect>
                                  </p:childTnLst>
                                </p:cTn>
                              </p:par>
                            </p:childTnLst>
                          </p:cTn>
                        </p:par>
                        <p:par>
                          <p:cTn id="8" fill="hold">
                            <p:stCondLst>
                              <p:cond delay="175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50"/>
                            </p:stCondLst>
                            <p:childTnLst>
                              <p:par>
                                <p:cTn id="13" presetID="53" presetClass="entr" presetSubtype="16"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7" y="184036"/>
            <a:ext cx="2953501"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以人为本切实做好安全工作</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12" name="组合 11"/>
          <p:cNvGrpSpPr/>
          <p:nvPr/>
        </p:nvGrpSpPr>
        <p:grpSpPr>
          <a:xfrm>
            <a:off x="2838884" y="2494306"/>
            <a:ext cx="7946595" cy="3600405"/>
            <a:chOff x="4304043" y="1286668"/>
            <a:chExt cx="3837944" cy="2757793"/>
          </a:xfrm>
          <a:effectLst>
            <a:outerShdw blurRad="381000" dist="254000" dir="8100000" algn="tr" rotWithShape="0">
              <a:prstClr val="black">
                <a:alpha val="40000"/>
              </a:prstClr>
            </a:outerShdw>
          </a:effectLst>
        </p:grpSpPr>
        <p:sp>
          <p:nvSpPr>
            <p:cNvPr id="13" name="圆角矩形 12"/>
            <p:cNvSpPr/>
            <p:nvPr/>
          </p:nvSpPr>
          <p:spPr>
            <a:xfrm>
              <a:off x="4304043" y="1286668"/>
              <a:ext cx="3837944" cy="2757793"/>
            </a:xfrm>
            <a:prstGeom prst="cube">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14" name="圆角矩形 13"/>
            <p:cNvSpPr/>
            <p:nvPr/>
          </p:nvSpPr>
          <p:spPr>
            <a:xfrm>
              <a:off x="4351931" y="1367703"/>
              <a:ext cx="3742172" cy="2595722"/>
            </a:xfrm>
            <a:prstGeom prst="cube">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grpSp>
        <p:nvGrpSpPr>
          <p:cNvPr id="15" name="组合 14"/>
          <p:cNvGrpSpPr/>
          <p:nvPr/>
        </p:nvGrpSpPr>
        <p:grpSpPr>
          <a:xfrm>
            <a:off x="823933" y="3568414"/>
            <a:ext cx="1973191" cy="1974416"/>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cube">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804">
                <a:defRPr/>
              </a:pPr>
              <a:endParaRPr lang="zh-CN" altLang="en-US" sz="2399" kern="0">
                <a:solidFill>
                  <a:sysClr val="windowText" lastClr="000000"/>
                </a:solidFill>
                <a:cs typeface="+mn-ea"/>
                <a:sym typeface="+mn-lt"/>
              </a:endParaRPr>
            </a:p>
          </p:txBody>
        </p:sp>
        <p:sp>
          <p:nvSpPr>
            <p:cNvPr id="17" name="椭圆 16"/>
            <p:cNvSpPr/>
            <p:nvPr/>
          </p:nvSpPr>
          <p:spPr>
            <a:xfrm>
              <a:off x="392112" y="760412"/>
              <a:ext cx="3825874" cy="3825874"/>
            </a:xfrm>
            <a:prstGeom prst="cub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804">
                <a:defRPr/>
              </a:pPr>
              <a:endParaRPr lang="zh-CN" altLang="en-US" sz="2399" kern="0">
                <a:solidFill>
                  <a:sysClr val="window" lastClr="FFFFFF"/>
                </a:solidFill>
                <a:cs typeface="+mn-ea"/>
                <a:sym typeface="+mn-lt"/>
              </a:endParaRPr>
            </a:p>
          </p:txBody>
        </p:sp>
      </p:grpSp>
      <p:sp>
        <p:nvSpPr>
          <p:cNvPr id="19" name="Rectangle 42"/>
          <p:cNvSpPr>
            <a:spLocks/>
          </p:cNvSpPr>
          <p:nvPr/>
        </p:nvSpPr>
        <p:spPr bwMode="auto">
          <a:xfrm>
            <a:off x="3443529" y="2709550"/>
            <a:ext cx="6106154" cy="283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914400" fontAlgn="base">
              <a:lnSpc>
                <a:spcPct val="150000"/>
              </a:lnSpc>
              <a:spcBef>
                <a:spcPct val="0"/>
              </a:spcBef>
              <a:spcAft>
                <a:spcPct val="0"/>
              </a:spcAft>
            </a:pPr>
            <a:r>
              <a:rPr lang="zh-CN" altLang="en-US" sz="1599" dirty="0">
                <a:solidFill>
                  <a:srgbClr val="000000"/>
                </a:solidFill>
                <a:cs typeface="+mn-ea"/>
                <a:sym typeface="+mn-lt"/>
              </a:rPr>
              <a:t>       </a:t>
            </a:r>
          </a:p>
          <a:p>
            <a:pPr defTabSz="914400" fontAlgn="base">
              <a:lnSpc>
                <a:spcPct val="150000"/>
              </a:lnSpc>
              <a:spcBef>
                <a:spcPct val="0"/>
              </a:spcBef>
              <a:spcAft>
                <a:spcPct val="0"/>
              </a:spcAft>
            </a:pPr>
            <a:r>
              <a:rPr lang="zh-CN" altLang="en-US" sz="1599" dirty="0">
                <a:solidFill>
                  <a:srgbClr val="000000"/>
                </a:solidFill>
                <a:cs typeface="+mn-ea"/>
                <a:sym typeface="+mn-lt"/>
              </a:rPr>
              <a:t>       是指由工段、班组长对新到岗位工作的工人进行的上岗前安全教育。教育内容有工段、班组安全生产概况，工作性质和职责范围，应知应会，岗位工种的工作性质、机电设备的安全操作方法，各种安全防护设施的性能和作用，工作地点的环境卫生及尘源、毒源、危险机件，危险物的控制方法，个人防护用具的使用方法，以及发生事故时的紧急救灾措施和安全撤退路线。三级安全教育时间不得少于</a:t>
            </a:r>
            <a:r>
              <a:rPr lang="en-US" altLang="zh-CN" sz="1599" dirty="0">
                <a:solidFill>
                  <a:srgbClr val="000000"/>
                </a:solidFill>
                <a:cs typeface="+mn-ea"/>
                <a:sym typeface="+mn-lt"/>
              </a:rPr>
              <a:t>40</a:t>
            </a:r>
            <a:r>
              <a:rPr lang="zh-CN" altLang="en-US" sz="1599" dirty="0">
                <a:solidFill>
                  <a:srgbClr val="000000"/>
                </a:solidFill>
                <a:cs typeface="+mn-ea"/>
                <a:sym typeface="+mn-lt"/>
              </a:rPr>
              <a:t>学时。工人经专试合格后，方可独立进行操作</a:t>
            </a:r>
            <a:endParaRPr lang="en-US" sz="1599" dirty="0">
              <a:solidFill>
                <a:srgbClr val="000000"/>
              </a:solidFill>
              <a:cs typeface="+mn-ea"/>
              <a:sym typeface="+mn-lt"/>
            </a:endParaRPr>
          </a:p>
        </p:txBody>
      </p:sp>
      <p:grpSp>
        <p:nvGrpSpPr>
          <p:cNvPr id="22" name="组合 21"/>
          <p:cNvGrpSpPr/>
          <p:nvPr/>
        </p:nvGrpSpPr>
        <p:grpSpPr>
          <a:xfrm>
            <a:off x="3761457" y="1524149"/>
            <a:ext cx="5925822" cy="915431"/>
            <a:chOff x="2013772" y="2804099"/>
            <a:chExt cx="4430465" cy="684000"/>
          </a:xfrm>
        </p:grpSpPr>
        <p:sp>
          <p:nvSpPr>
            <p:cNvPr id="23" name="圆角矩形 22"/>
            <p:cNvSpPr/>
            <p:nvPr/>
          </p:nvSpPr>
          <p:spPr>
            <a:xfrm flipV="1">
              <a:off x="2013772" y="2804099"/>
              <a:ext cx="4430465" cy="684000"/>
            </a:xfrm>
            <a:prstGeom prst="homePlate">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4" name="TextBox 15"/>
            <p:cNvSpPr txBox="1"/>
            <p:nvPr/>
          </p:nvSpPr>
          <p:spPr>
            <a:xfrm>
              <a:off x="3466805" y="2950581"/>
              <a:ext cx="1763417" cy="391035"/>
            </a:xfrm>
            <a:prstGeom prst="rect">
              <a:avLst/>
            </a:prstGeom>
            <a:noFill/>
          </p:spPr>
          <p:txBody>
            <a:bodyPr wrap="square" rtlCol="0">
              <a:spAutoFit/>
            </a:bodyPr>
            <a:lstStyle/>
            <a:p>
              <a:pPr defTabSz="914400"/>
              <a:r>
                <a:rPr lang="zh-CN" altLang="en-US" sz="2800" b="1" dirty="0">
                  <a:solidFill>
                    <a:srgbClr val="C00000"/>
                  </a:solidFill>
                  <a:cs typeface="+mn-ea"/>
                  <a:sym typeface="+mn-lt"/>
                </a:rPr>
                <a:t>职工安全教育</a:t>
              </a:r>
            </a:p>
          </p:txBody>
        </p:sp>
      </p:grpSp>
      <p:sp>
        <p:nvSpPr>
          <p:cNvPr id="2" name="TextBox 1"/>
          <p:cNvSpPr txBox="1"/>
          <p:nvPr/>
        </p:nvSpPr>
        <p:spPr>
          <a:xfrm>
            <a:off x="1216013" y="4401759"/>
            <a:ext cx="902458" cy="861974"/>
          </a:xfrm>
          <a:prstGeom prst="rect">
            <a:avLst/>
          </a:prstGeom>
          <a:noFill/>
        </p:spPr>
        <p:txBody>
          <a:bodyPr wrap="none" rtlCol="0">
            <a:spAutoFit/>
          </a:bodyPr>
          <a:lstStyle/>
          <a:p>
            <a:pPr defTabSz="914400">
              <a:lnSpc>
                <a:spcPts val="3000"/>
              </a:lnSpc>
            </a:pPr>
            <a:r>
              <a:rPr lang="zh-CN" altLang="en-US" sz="2800" b="1" dirty="0">
                <a:solidFill>
                  <a:srgbClr val="C00000"/>
                </a:solidFill>
                <a:cs typeface="+mn-ea"/>
                <a:sym typeface="+mn-lt"/>
              </a:rPr>
              <a:t>岗位</a:t>
            </a:r>
            <a:endParaRPr lang="en-US" altLang="zh-CN" sz="2800" b="1" dirty="0">
              <a:solidFill>
                <a:srgbClr val="C00000"/>
              </a:solidFill>
              <a:cs typeface="+mn-ea"/>
              <a:sym typeface="+mn-lt"/>
            </a:endParaRPr>
          </a:p>
          <a:p>
            <a:pPr defTabSz="914400">
              <a:lnSpc>
                <a:spcPts val="3000"/>
              </a:lnSpc>
            </a:pPr>
            <a:r>
              <a:rPr lang="zh-CN" altLang="en-US" sz="2800" b="1" dirty="0">
                <a:solidFill>
                  <a:srgbClr val="C00000"/>
                </a:solidFill>
                <a:cs typeface="+mn-ea"/>
                <a:sym typeface="+mn-lt"/>
              </a:rPr>
              <a:t>教育</a:t>
            </a:r>
          </a:p>
        </p:txBody>
      </p:sp>
    </p:spTree>
    <p:custDataLst>
      <p:tags r:id="rId1"/>
    </p:custDataLst>
    <p:extLst>
      <p:ext uri="{BB962C8B-B14F-4D97-AF65-F5344CB8AC3E}">
        <p14:creationId xmlns:p14="http://schemas.microsoft.com/office/powerpoint/2010/main" val="284983694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1750"/>
                                        <p:tgtEl>
                                          <p:spTgt spid="22"/>
                                        </p:tgtEl>
                                      </p:cBhvr>
                                    </p:animEffect>
                                  </p:childTnLst>
                                </p:cTn>
                              </p:par>
                            </p:childTnLst>
                          </p:cTn>
                        </p:par>
                        <p:par>
                          <p:cTn id="8" fill="hold">
                            <p:stCondLst>
                              <p:cond delay="175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50"/>
                            </p:stCondLst>
                            <p:childTnLst>
                              <p:par>
                                <p:cTn id="13" presetID="53" presetClass="entr" presetSubtype="16"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958965" y="2709547"/>
            <a:ext cx="3502036" cy="3006402"/>
          </a:xfrm>
          <a:prstGeom prst="rect">
            <a:avLst/>
          </a:prstGeom>
          <a:noFill/>
        </p:spPr>
        <p:style>
          <a:lnRef idx="1">
            <a:schemeClr val="dk1"/>
          </a:lnRef>
          <a:fillRef idx="2">
            <a:schemeClr val="dk1"/>
          </a:fillRef>
          <a:effectRef idx="1">
            <a:schemeClr val="dk1"/>
          </a:effectRef>
          <a:fontRef idx="minor">
            <a:schemeClr val="dk1"/>
          </a:fontRef>
        </p:style>
        <p:txBody>
          <a:bodyPr rtlCol="0" anchor="ctr"/>
          <a:lstStyle/>
          <a:p>
            <a:pPr algn="ctr" defTabSz="914400"/>
            <a:endParaRPr lang="zh-CN" altLang="en-US" sz="1800">
              <a:solidFill>
                <a:prstClr val="black"/>
              </a:solidFill>
              <a:cs typeface="+mn-ea"/>
              <a:sym typeface="+mn-lt"/>
            </a:endParaRPr>
          </a:p>
        </p:txBody>
      </p:sp>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7" y="184036"/>
            <a:ext cx="2953501"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以人为本切实做好安全工作</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18" name="矩形 8"/>
          <p:cNvSpPr>
            <a:spLocks/>
          </p:cNvSpPr>
          <p:nvPr/>
        </p:nvSpPr>
        <p:spPr bwMode="auto">
          <a:xfrm>
            <a:off x="1103016" y="1938941"/>
            <a:ext cx="9984156" cy="4515889"/>
          </a:xfrm>
          <a:prstGeom prst="rect">
            <a:avLst/>
          </a:prstGeom>
          <a:noFill/>
          <a:ln w="12700">
            <a:solidFill>
              <a:schemeClr val="tx1">
                <a:lumMod val="65000"/>
                <a:lumOff val="35000"/>
              </a:schemeClr>
            </a:solidFill>
            <a:prstDash val="solid"/>
            <a:miter lim="800000"/>
            <a:headEnd/>
            <a:tailEnd/>
          </a:ln>
          <a:effectLst/>
          <a:scene3d>
            <a:camera prst="orthographicFront">
              <a:rot lat="0" lon="0" rev="0"/>
            </a:camera>
            <a:lightRig rig="balanced" dir="t">
              <a:rot lat="0" lon="0" rev="8700000"/>
            </a:lightRig>
          </a:scene3d>
          <a:sp3d>
            <a:bevelT w="190500" h="38100"/>
          </a:sp3d>
        </p:spPr>
        <p:txBody>
          <a:bodyPr/>
          <a:lstStyle/>
          <a:p>
            <a:pPr defTabSz="914400"/>
            <a:endParaRPr lang="zh-CN" altLang="en-US" sz="3200">
              <a:solidFill>
                <a:srgbClr val="000000"/>
              </a:solidFill>
              <a:cs typeface="+mn-ea"/>
              <a:sym typeface="+mn-lt"/>
            </a:endParaRPr>
          </a:p>
        </p:txBody>
      </p:sp>
      <p:sp>
        <p:nvSpPr>
          <p:cNvPr id="20" name="TextBox 12"/>
          <p:cNvSpPr txBox="1"/>
          <p:nvPr/>
        </p:nvSpPr>
        <p:spPr>
          <a:xfrm>
            <a:off x="1667128" y="3141697"/>
            <a:ext cx="4920210" cy="2616749"/>
          </a:xfrm>
          <a:prstGeom prst="rect">
            <a:avLst/>
          </a:prstGeom>
          <a:noFill/>
        </p:spPr>
        <p:txBody>
          <a:bodyPr wrap="square" lIns="121963" tIns="60981" rIns="121963" bIns="60981" rtlCol="0">
            <a:spAutoFit/>
          </a:bodyPr>
          <a:lstStyle/>
          <a:p>
            <a:pPr defTabSz="914400">
              <a:lnSpc>
                <a:spcPct val="150000"/>
              </a:lnSpc>
            </a:pPr>
            <a:r>
              <a:rPr lang="zh-CN" altLang="en-US" sz="1800" dirty="0">
                <a:solidFill>
                  <a:prstClr val="black">
                    <a:lumMod val="65000"/>
                    <a:lumOff val="35000"/>
                  </a:prstClr>
                </a:solidFill>
                <a:cs typeface="+mn-ea"/>
                <a:sym typeface="+mn-lt"/>
              </a:rPr>
              <a:t>指对接触危险性较大的特种作业人员，如电气、焊接、司机、锅护、压力容器等工种的工人所进行的专门安全技术知识培训。特种作业人员必须通过脱产或半脱产培训，并经过严格考试合格后，才能准许操作。这种培训至至少每年一次 。</a:t>
            </a:r>
          </a:p>
        </p:txBody>
      </p:sp>
      <p:grpSp>
        <p:nvGrpSpPr>
          <p:cNvPr id="21" name="组合 20"/>
          <p:cNvGrpSpPr/>
          <p:nvPr/>
        </p:nvGrpSpPr>
        <p:grpSpPr>
          <a:xfrm>
            <a:off x="1957061" y="1485128"/>
            <a:ext cx="3058448" cy="916238"/>
            <a:chOff x="4304044" y="1286668"/>
            <a:chExt cx="3837945" cy="2757793"/>
          </a:xfrm>
          <a:solidFill>
            <a:srgbClr val="C00000"/>
          </a:solidFill>
          <a:effectLst>
            <a:outerShdw blurRad="317500" dist="38100" dir="11940000" algn="tr" rotWithShape="0">
              <a:prstClr val="black">
                <a:alpha val="50000"/>
              </a:prstClr>
            </a:outerShdw>
          </a:effectLst>
          <a:scene3d>
            <a:camera prst="orthographicFront">
              <a:rot lat="0" lon="0" rev="0"/>
            </a:camera>
            <a:lightRig rig="balanced" dir="t">
              <a:rot lat="0" lon="0" rev="8700000"/>
            </a:lightRig>
          </a:scene3d>
        </p:grpSpPr>
        <p:sp>
          <p:nvSpPr>
            <p:cNvPr id="25" name="圆角矩形 24"/>
            <p:cNvSpPr/>
            <p:nvPr/>
          </p:nvSpPr>
          <p:spPr>
            <a:xfrm>
              <a:off x="4304044" y="1286668"/>
              <a:ext cx="3837945" cy="2757793"/>
            </a:xfrm>
            <a:prstGeom prst="homePlate">
              <a:avLst/>
            </a:prstGeom>
            <a:grpFill/>
            <a:ln>
              <a:noFill/>
            </a:ln>
            <a:effectLst>
              <a:outerShdw blurRad="44450" dist="27940" dir="5400000" algn="ctr">
                <a:srgbClr val="000000">
                  <a:alpha val="50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6" name="圆角矩形 25"/>
            <p:cNvSpPr/>
            <p:nvPr/>
          </p:nvSpPr>
          <p:spPr>
            <a:xfrm>
              <a:off x="4351930" y="1294475"/>
              <a:ext cx="3742174" cy="2663320"/>
            </a:xfrm>
            <a:prstGeom prst="homePlate">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2800" b="1" spc="300" dirty="0">
                  <a:solidFill>
                    <a:prstClr val="white"/>
                  </a:solidFill>
                  <a:cs typeface="+mn-ea"/>
                  <a:sym typeface="+mn-lt"/>
                </a:rPr>
                <a:t> 特种作业教育</a:t>
              </a:r>
            </a:p>
          </p:txBody>
        </p:sp>
      </p:grpSp>
      <p:pic>
        <p:nvPicPr>
          <p:cNvPr id="2" name="图片 1">
            <a:extLst>
              <a:ext uri="{FF2B5EF4-FFF2-40B4-BE49-F238E27FC236}">
                <a16:creationId xmlns:a16="http://schemas.microsoft.com/office/drawing/2014/main" xmlns="" id="{41FF75CF-251C-4436-8F92-80ED9FC60627}"/>
              </a:ext>
            </a:extLst>
          </p:cNvPr>
          <p:cNvPicPr>
            <a:picLocks noChangeAspect="1"/>
          </p:cNvPicPr>
          <p:nvPr/>
        </p:nvPicPr>
        <p:blipFill>
          <a:blip r:embed="rId4"/>
          <a:stretch>
            <a:fillRect/>
          </a:stretch>
        </p:blipFill>
        <p:spPr>
          <a:xfrm>
            <a:off x="6958964" y="2709547"/>
            <a:ext cx="3564322" cy="3006402"/>
          </a:xfrm>
          <a:prstGeom prst="rect">
            <a:avLst/>
          </a:prstGeom>
        </p:spPr>
      </p:pic>
    </p:spTree>
    <p:custDataLst>
      <p:tags r:id="rId1"/>
    </p:custDataLst>
    <p:extLst>
      <p:ext uri="{BB962C8B-B14F-4D97-AF65-F5344CB8AC3E}">
        <p14:creationId xmlns:p14="http://schemas.microsoft.com/office/powerpoint/2010/main" val="458444939"/>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anim calcmode="lin" valueType="num">
                                      <p:cBhvr>
                                        <p:cTn id="11" dur="1000" fill="hold"/>
                                        <p:tgtEl>
                                          <p:spTgt spid="21"/>
                                        </p:tgtEl>
                                        <p:attrNameLst>
                                          <p:attrName>ppt_x</p:attrName>
                                        </p:attrNameLst>
                                      </p:cBhvr>
                                      <p:tavLst>
                                        <p:tav tm="0">
                                          <p:val>
                                            <p:strVal val="#ppt_x"/>
                                          </p:val>
                                        </p:tav>
                                        <p:tav tm="100000">
                                          <p:val>
                                            <p:strVal val="#ppt_x"/>
                                          </p:val>
                                        </p:tav>
                                      </p:tavLst>
                                    </p:anim>
                                    <p:anim calcmode="lin" valueType="num">
                                      <p:cBhvr>
                                        <p:cTn id="12" dur="1000" fill="hold"/>
                                        <p:tgtEl>
                                          <p:spTgt spid="21"/>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bldLvl="0" animBg="1" autoUpdateAnimBg="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7" y="184036"/>
            <a:ext cx="2953501"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以人为本切实做好安全工作</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18" name="矩形 8"/>
          <p:cNvSpPr>
            <a:spLocks/>
          </p:cNvSpPr>
          <p:nvPr/>
        </p:nvSpPr>
        <p:spPr bwMode="auto">
          <a:xfrm>
            <a:off x="1103016" y="1938942"/>
            <a:ext cx="9984156" cy="4011717"/>
          </a:xfrm>
          <a:prstGeom prst="rect">
            <a:avLst/>
          </a:prstGeom>
          <a:noFill/>
          <a:ln w="12700">
            <a:solidFill>
              <a:schemeClr val="tx1">
                <a:lumMod val="65000"/>
                <a:lumOff val="35000"/>
              </a:schemeClr>
            </a:solidFill>
            <a:prstDash val="solid"/>
            <a:miter lim="800000"/>
            <a:headEnd/>
            <a:tailEnd/>
          </a:ln>
          <a:effectLst/>
          <a:scene3d>
            <a:camera prst="orthographicFront">
              <a:rot lat="0" lon="0" rev="0"/>
            </a:camera>
            <a:lightRig rig="balanced" dir="t">
              <a:rot lat="0" lon="0" rev="8700000"/>
            </a:lightRig>
          </a:scene3d>
          <a:sp3d>
            <a:bevelT w="190500" h="38100"/>
          </a:sp3d>
        </p:spPr>
        <p:txBody>
          <a:bodyPr/>
          <a:lstStyle/>
          <a:p>
            <a:pPr defTabSz="914400"/>
            <a:endParaRPr lang="zh-CN" altLang="en-US" sz="3200">
              <a:solidFill>
                <a:srgbClr val="000000"/>
              </a:solidFill>
              <a:cs typeface="+mn-ea"/>
              <a:sym typeface="+mn-lt"/>
            </a:endParaRPr>
          </a:p>
        </p:txBody>
      </p:sp>
      <p:sp>
        <p:nvSpPr>
          <p:cNvPr id="20" name="TextBox 12"/>
          <p:cNvSpPr txBox="1"/>
          <p:nvPr/>
        </p:nvSpPr>
        <p:spPr>
          <a:xfrm>
            <a:off x="1678855" y="3311693"/>
            <a:ext cx="4416351" cy="1369965"/>
          </a:xfrm>
          <a:prstGeom prst="rect">
            <a:avLst/>
          </a:prstGeom>
          <a:noFill/>
        </p:spPr>
        <p:txBody>
          <a:bodyPr wrap="square" lIns="121963" tIns="60981" rIns="121963" bIns="60981" rtlCol="0">
            <a:spAutoFit/>
          </a:bodyPr>
          <a:lstStyle/>
          <a:p>
            <a:pPr defTabSz="914400">
              <a:lnSpc>
                <a:spcPct val="150000"/>
              </a:lnSpc>
            </a:pPr>
            <a:r>
              <a:rPr lang="zh-CN" altLang="en-US" sz="1800" dirty="0">
                <a:solidFill>
                  <a:prstClr val="black">
                    <a:lumMod val="65000"/>
                    <a:lumOff val="35000"/>
                  </a:prstClr>
                </a:solidFill>
                <a:cs typeface="+mn-ea"/>
                <a:sym typeface="+mn-lt"/>
              </a:rPr>
              <a:t>要在生产过程的自始至终坚持不断。一般的教育方法是班前布置、班中检查、班后总结，使安全教育制度化。</a:t>
            </a:r>
          </a:p>
        </p:txBody>
      </p:sp>
      <p:grpSp>
        <p:nvGrpSpPr>
          <p:cNvPr id="21" name="组合 20"/>
          <p:cNvGrpSpPr/>
          <p:nvPr/>
        </p:nvGrpSpPr>
        <p:grpSpPr>
          <a:xfrm>
            <a:off x="1957061" y="1485128"/>
            <a:ext cx="3058448" cy="916238"/>
            <a:chOff x="4304044" y="1286668"/>
            <a:chExt cx="3837945" cy="2757793"/>
          </a:xfrm>
          <a:solidFill>
            <a:srgbClr val="C00000"/>
          </a:solidFill>
          <a:effectLst>
            <a:outerShdw blurRad="317500" dist="38100" dir="11940000" algn="tr" rotWithShape="0">
              <a:prstClr val="black">
                <a:alpha val="50000"/>
              </a:prstClr>
            </a:outerShdw>
          </a:effectLst>
          <a:scene3d>
            <a:camera prst="orthographicFront">
              <a:rot lat="0" lon="0" rev="0"/>
            </a:camera>
            <a:lightRig rig="balanced" dir="t">
              <a:rot lat="0" lon="0" rev="8700000"/>
            </a:lightRig>
          </a:scene3d>
        </p:grpSpPr>
        <p:sp>
          <p:nvSpPr>
            <p:cNvPr id="25" name="圆角矩形 24"/>
            <p:cNvSpPr/>
            <p:nvPr/>
          </p:nvSpPr>
          <p:spPr>
            <a:xfrm>
              <a:off x="4304044" y="1286668"/>
              <a:ext cx="3837945" cy="2757793"/>
            </a:xfrm>
            <a:prstGeom prst="homePlate">
              <a:avLst/>
            </a:prstGeom>
            <a:grpFill/>
            <a:ln>
              <a:noFill/>
            </a:ln>
            <a:effectLst>
              <a:outerShdw blurRad="44450" dist="27940" dir="5400000" algn="ctr">
                <a:srgbClr val="000000">
                  <a:alpha val="50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26" name="圆角矩形 25"/>
            <p:cNvSpPr/>
            <p:nvPr/>
          </p:nvSpPr>
          <p:spPr>
            <a:xfrm>
              <a:off x="4351930" y="1294475"/>
              <a:ext cx="3742174" cy="2663320"/>
            </a:xfrm>
            <a:prstGeom prst="homePlate">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2800" b="1" spc="300" dirty="0">
                  <a:solidFill>
                    <a:prstClr val="white"/>
                  </a:solidFill>
                  <a:cs typeface="+mn-ea"/>
                  <a:sym typeface="+mn-lt"/>
                </a:rPr>
                <a:t> 经常性教育</a:t>
              </a:r>
            </a:p>
          </p:txBody>
        </p:sp>
      </p:grpSp>
      <p:sp>
        <p:nvSpPr>
          <p:cNvPr id="11" name="矩形 10"/>
          <p:cNvSpPr/>
          <p:nvPr/>
        </p:nvSpPr>
        <p:spPr>
          <a:xfrm>
            <a:off x="6815005" y="2493473"/>
            <a:ext cx="3502036" cy="3006402"/>
          </a:xfrm>
          <a:prstGeom prst="rect">
            <a:avLst/>
          </a:prstGeom>
          <a:noFill/>
        </p:spPr>
        <p:style>
          <a:lnRef idx="1">
            <a:schemeClr val="dk1"/>
          </a:lnRef>
          <a:fillRef idx="2">
            <a:schemeClr val="dk1"/>
          </a:fillRef>
          <a:effectRef idx="1">
            <a:schemeClr val="dk1"/>
          </a:effectRef>
          <a:fontRef idx="minor">
            <a:schemeClr val="dk1"/>
          </a:fontRef>
        </p:style>
        <p:txBody>
          <a:bodyPr rtlCol="0" anchor="ctr"/>
          <a:lstStyle/>
          <a:p>
            <a:pPr algn="ctr" defTabSz="914400"/>
            <a:endParaRPr lang="zh-CN" altLang="en-US" sz="1800">
              <a:solidFill>
                <a:prstClr val="black"/>
              </a:solidFill>
              <a:cs typeface="+mn-ea"/>
              <a:sym typeface="+mn-lt"/>
            </a:endParaRPr>
          </a:p>
        </p:txBody>
      </p:sp>
      <p:pic>
        <p:nvPicPr>
          <p:cNvPr id="2" name="图片 1">
            <a:extLst>
              <a:ext uri="{FF2B5EF4-FFF2-40B4-BE49-F238E27FC236}">
                <a16:creationId xmlns:a16="http://schemas.microsoft.com/office/drawing/2014/main" xmlns="" id="{D5558CC5-3867-4883-BF91-F2D5B7266357}"/>
              </a:ext>
            </a:extLst>
          </p:cNvPr>
          <p:cNvPicPr>
            <a:picLocks noChangeAspect="1"/>
          </p:cNvPicPr>
          <p:nvPr/>
        </p:nvPicPr>
        <p:blipFill>
          <a:blip r:embed="rId4"/>
          <a:stretch>
            <a:fillRect/>
          </a:stretch>
        </p:blipFill>
        <p:spPr>
          <a:xfrm>
            <a:off x="6815005" y="2527805"/>
            <a:ext cx="3502036" cy="2972070"/>
          </a:xfrm>
          <a:prstGeom prst="rect">
            <a:avLst/>
          </a:prstGeom>
        </p:spPr>
      </p:pic>
    </p:spTree>
    <p:custDataLst>
      <p:tags r:id="rId1"/>
    </p:custDataLst>
    <p:extLst>
      <p:ext uri="{BB962C8B-B14F-4D97-AF65-F5344CB8AC3E}">
        <p14:creationId xmlns:p14="http://schemas.microsoft.com/office/powerpoint/2010/main" val="284478039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autoUpdateAnimBg="0"/>
      <p:bldP spid="20" grpId="0"/>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2647695" y="2089729"/>
            <a:ext cx="1835396" cy="1836786"/>
            <a:chOff x="5290260" y="1211495"/>
            <a:chExt cx="1836113" cy="1836361"/>
          </a:xfrm>
        </p:grpSpPr>
        <p:sp>
          <p:nvSpPr>
            <p:cNvPr id="33" name="缺角矩形 32"/>
            <p:cNvSpPr/>
            <p:nvPr/>
          </p:nvSpPr>
          <p:spPr>
            <a:xfrm flipH="1">
              <a:off x="5290260" y="1211495"/>
              <a:ext cx="1836113" cy="1836361"/>
            </a:xfrm>
            <a:prstGeom prst="plaque">
              <a:avLst/>
            </a:prstGeom>
            <a:gradFill flip="none" rotWithShape="1">
              <a:gsLst>
                <a:gs pos="0">
                  <a:sysClr val="window" lastClr="FFFFFF"/>
                </a:gs>
                <a:gs pos="100000">
                  <a:srgbClr val="D4D4D4"/>
                </a:gs>
              </a:gsLst>
              <a:lin ang="13200000" scaled="0"/>
              <a:tileRect/>
            </a:gradFill>
            <a:ln w="50800" cap="flat" cmpd="sng" algn="ctr">
              <a:gradFill>
                <a:gsLst>
                  <a:gs pos="0">
                    <a:schemeClr val="accent1">
                      <a:lumMod val="5000"/>
                      <a:lumOff val="95000"/>
                    </a:schemeClr>
                  </a:gs>
                  <a:gs pos="100000">
                    <a:srgbClr val="E9E9E9"/>
                  </a:gs>
                </a:gsLst>
                <a:lin ang="5400000" scaled="1"/>
              </a:gradFill>
              <a:prstDash val="solid"/>
              <a:miter lim="800000"/>
            </a:ln>
            <a:effectLst>
              <a:outerShdw blurRad="508000" dist="254000" dir="8100000" algn="tr" rotWithShape="0">
                <a:prstClr val="black">
                  <a:alpha val="40000"/>
                </a:prstClr>
              </a:outerShdw>
            </a:effectLst>
          </p:spPr>
          <p:txBody>
            <a:bodyPr rtlCol="0" anchor="ctr"/>
            <a:lstStyle/>
            <a:p>
              <a:pPr algn="ctr" defTabSz="1218804">
                <a:defRPr/>
              </a:pPr>
              <a:endParaRPr lang="zh-CN" altLang="en-US" sz="6665" kern="0">
                <a:solidFill>
                  <a:sysClr val="window" lastClr="FFFFFF"/>
                </a:solidFill>
                <a:latin typeface="方正粗黑宋简体" panose="02000000000000000000" pitchFamily="2" charset="-122"/>
                <a:ea typeface="方正粗黑宋简体" panose="02000000000000000000" pitchFamily="2" charset="-122"/>
                <a:cs typeface="+mn-ea"/>
                <a:sym typeface="+mn-lt"/>
              </a:endParaRPr>
            </a:p>
          </p:txBody>
        </p:sp>
        <p:sp>
          <p:nvSpPr>
            <p:cNvPr id="34" name="椭圆 33"/>
            <p:cNvSpPr/>
            <p:nvPr/>
          </p:nvSpPr>
          <p:spPr>
            <a:xfrm flipH="1">
              <a:off x="5491568" y="1412829"/>
              <a:ext cx="1433497" cy="1433691"/>
            </a:xfrm>
            <a:prstGeom prst="ellipse">
              <a:avLst/>
            </a:prstGeom>
            <a:solidFill>
              <a:srgbClr val="C00000"/>
            </a:solidFill>
            <a:ln w="50800" cap="flat" cmpd="sng" algn="ctr">
              <a:noFill/>
              <a:prstDash val="solid"/>
              <a:miter lim="800000"/>
            </a:ln>
            <a:effectLst>
              <a:innerShdw blurRad="50800" dist="25400" dir="13500000">
                <a:prstClr val="black">
                  <a:alpha val="50000"/>
                </a:prstClr>
              </a:innerShdw>
            </a:effectLst>
          </p:spPr>
          <p:txBody>
            <a:bodyPr rtlCol="0" anchor="ctr"/>
            <a:lstStyle/>
            <a:p>
              <a:pPr algn="ctr" defTabSz="1218804">
                <a:defRPr/>
              </a:pPr>
              <a:endParaRPr lang="zh-CN" altLang="en-US" sz="6665" kern="0">
                <a:solidFill>
                  <a:sysClr val="window" lastClr="FFFFFF"/>
                </a:solidFill>
                <a:latin typeface="方正粗黑宋简体" panose="02000000000000000000" pitchFamily="2" charset="-122"/>
                <a:ea typeface="方正粗黑宋简体" panose="02000000000000000000" pitchFamily="2" charset="-122"/>
                <a:cs typeface="+mn-ea"/>
                <a:sym typeface="+mn-lt"/>
              </a:endParaRPr>
            </a:p>
          </p:txBody>
        </p:sp>
        <p:sp>
          <p:nvSpPr>
            <p:cNvPr id="35" name="文本框 31"/>
            <p:cNvSpPr txBox="1"/>
            <p:nvPr/>
          </p:nvSpPr>
          <p:spPr>
            <a:xfrm>
              <a:off x="5806604" y="1714176"/>
              <a:ext cx="800219" cy="830997"/>
            </a:xfrm>
            <a:prstGeom prst="rect">
              <a:avLst/>
            </a:prstGeom>
            <a:noFill/>
          </p:spPr>
          <p:txBody>
            <a:bodyPr wrap="none" rtlCol="0">
              <a:spAutoFit/>
            </a:bodyPr>
            <a:lstStyle/>
            <a:p>
              <a:pPr defTabSz="914400"/>
              <a:r>
                <a:rPr lang="zh-CN" altLang="en-US" sz="4800" dirty="0">
                  <a:solidFill>
                    <a:prstClr val="white"/>
                  </a:solidFill>
                  <a:latin typeface="方正粗黑宋简体" panose="02000000000000000000" pitchFamily="2" charset="-122"/>
                  <a:ea typeface="方正粗黑宋简体" panose="02000000000000000000" pitchFamily="2" charset="-122"/>
                  <a:cs typeface="+mn-ea"/>
                  <a:sym typeface="+mn-lt"/>
                </a:rPr>
                <a:t>谢</a:t>
              </a:r>
            </a:p>
          </p:txBody>
        </p:sp>
      </p:grpSp>
      <p:grpSp>
        <p:nvGrpSpPr>
          <p:cNvPr id="36" name="组合 35"/>
          <p:cNvGrpSpPr/>
          <p:nvPr/>
        </p:nvGrpSpPr>
        <p:grpSpPr>
          <a:xfrm>
            <a:off x="4912371" y="2126248"/>
            <a:ext cx="1602881" cy="1604094"/>
            <a:chOff x="6807815" y="1566934"/>
            <a:chExt cx="1603507" cy="1603723"/>
          </a:xfrm>
        </p:grpSpPr>
        <p:sp>
          <p:nvSpPr>
            <p:cNvPr id="37" name="椭圆 36"/>
            <p:cNvSpPr/>
            <p:nvPr/>
          </p:nvSpPr>
          <p:spPr>
            <a:xfrm flipH="1">
              <a:off x="6807815" y="1566934"/>
              <a:ext cx="1603507" cy="1603723"/>
            </a:xfrm>
            <a:prstGeom prst="plaque">
              <a:avLst/>
            </a:prstGeom>
            <a:gradFill flip="none" rotWithShape="1">
              <a:gsLst>
                <a:gs pos="0">
                  <a:sysClr val="window" lastClr="FFFFFF"/>
                </a:gs>
                <a:gs pos="100000">
                  <a:srgbClr val="D4D4D4"/>
                </a:gs>
              </a:gsLst>
              <a:lin ang="13200000" scaled="0"/>
              <a:tileRect/>
            </a:gradFill>
            <a:ln w="50800" cap="flat" cmpd="sng" algn="ctr">
              <a:gradFill>
                <a:gsLst>
                  <a:gs pos="0">
                    <a:schemeClr val="accent1">
                      <a:lumMod val="5000"/>
                      <a:lumOff val="95000"/>
                    </a:schemeClr>
                  </a:gs>
                  <a:gs pos="100000">
                    <a:srgbClr val="E9E9E9"/>
                  </a:gs>
                </a:gsLst>
                <a:lin ang="5400000" scaled="1"/>
              </a:gradFill>
              <a:prstDash val="solid"/>
              <a:miter lim="800000"/>
            </a:ln>
            <a:effectLst>
              <a:outerShdw blurRad="508000" dist="254000" dir="8100000" algn="tr" rotWithShape="0">
                <a:prstClr val="black">
                  <a:alpha val="40000"/>
                </a:prstClr>
              </a:outerShdw>
            </a:effectLst>
          </p:spPr>
          <p:txBody>
            <a:bodyPr rtlCol="0" anchor="ctr"/>
            <a:lstStyle/>
            <a:p>
              <a:pPr algn="ctr" defTabSz="1218804">
                <a:defRPr/>
              </a:pPr>
              <a:endParaRPr lang="zh-CN" altLang="en-US" sz="6665" kern="0">
                <a:solidFill>
                  <a:sysClr val="window" lastClr="FFFFFF"/>
                </a:solidFill>
                <a:latin typeface="方正粗黑宋简体" panose="02000000000000000000" pitchFamily="2" charset="-122"/>
                <a:ea typeface="方正粗黑宋简体" panose="02000000000000000000" pitchFamily="2" charset="-122"/>
                <a:cs typeface="+mn-ea"/>
                <a:sym typeface="+mn-lt"/>
              </a:endParaRPr>
            </a:p>
          </p:txBody>
        </p:sp>
        <p:sp>
          <p:nvSpPr>
            <p:cNvPr id="38" name="椭圆 37"/>
            <p:cNvSpPr/>
            <p:nvPr/>
          </p:nvSpPr>
          <p:spPr>
            <a:xfrm flipH="1">
              <a:off x="6983619" y="1742763"/>
              <a:ext cx="1251895" cy="1252065"/>
            </a:xfrm>
            <a:prstGeom prst="plaque">
              <a:avLst/>
            </a:prstGeom>
            <a:solidFill>
              <a:srgbClr val="00153E"/>
            </a:solidFill>
            <a:ln w="50800" cap="flat" cmpd="sng" algn="ctr">
              <a:noFill/>
              <a:prstDash val="solid"/>
              <a:miter lim="800000"/>
            </a:ln>
            <a:effectLst>
              <a:innerShdw blurRad="50800" dist="25400" dir="13500000">
                <a:prstClr val="black">
                  <a:alpha val="50000"/>
                </a:prstClr>
              </a:innerShdw>
            </a:effectLst>
          </p:spPr>
          <p:txBody>
            <a:bodyPr rtlCol="0" anchor="ctr"/>
            <a:lstStyle/>
            <a:p>
              <a:pPr algn="ctr" defTabSz="1218804">
                <a:defRPr/>
              </a:pPr>
              <a:endParaRPr lang="zh-CN" altLang="en-US" sz="6665" kern="0">
                <a:solidFill>
                  <a:sysClr val="window" lastClr="FFFFFF"/>
                </a:solidFill>
                <a:latin typeface="方正粗黑宋简体" panose="02000000000000000000" pitchFamily="2" charset="-122"/>
                <a:ea typeface="方正粗黑宋简体" panose="02000000000000000000" pitchFamily="2" charset="-122"/>
                <a:cs typeface="+mn-ea"/>
                <a:sym typeface="+mn-lt"/>
              </a:endParaRPr>
            </a:p>
          </p:txBody>
        </p:sp>
      </p:grpSp>
      <p:grpSp>
        <p:nvGrpSpPr>
          <p:cNvPr id="40" name="组合 39"/>
          <p:cNvGrpSpPr/>
          <p:nvPr/>
        </p:nvGrpSpPr>
        <p:grpSpPr>
          <a:xfrm>
            <a:off x="6918187" y="2126248"/>
            <a:ext cx="1769953" cy="1771291"/>
            <a:chOff x="8109688" y="1003866"/>
            <a:chExt cx="1770643" cy="1770881"/>
          </a:xfrm>
        </p:grpSpPr>
        <p:sp>
          <p:nvSpPr>
            <p:cNvPr id="41" name="椭圆 40"/>
            <p:cNvSpPr/>
            <p:nvPr/>
          </p:nvSpPr>
          <p:spPr>
            <a:xfrm flipH="1">
              <a:off x="8109688" y="1003866"/>
              <a:ext cx="1770643" cy="1770881"/>
            </a:xfrm>
            <a:prstGeom prst="plaque">
              <a:avLst/>
            </a:prstGeom>
            <a:gradFill flip="none" rotWithShape="1">
              <a:gsLst>
                <a:gs pos="0">
                  <a:sysClr val="window" lastClr="FFFFFF"/>
                </a:gs>
                <a:gs pos="100000">
                  <a:srgbClr val="D4D4D4"/>
                </a:gs>
              </a:gsLst>
              <a:lin ang="13200000" scaled="0"/>
              <a:tileRect/>
            </a:gradFill>
            <a:ln w="50800" cap="flat" cmpd="sng" algn="ctr">
              <a:gradFill>
                <a:gsLst>
                  <a:gs pos="0">
                    <a:schemeClr val="accent1">
                      <a:lumMod val="5000"/>
                      <a:lumOff val="95000"/>
                    </a:schemeClr>
                  </a:gs>
                  <a:gs pos="100000">
                    <a:srgbClr val="E9E9E9"/>
                  </a:gs>
                </a:gsLst>
                <a:lin ang="5400000" scaled="1"/>
              </a:gradFill>
              <a:prstDash val="solid"/>
              <a:miter lim="800000"/>
            </a:ln>
            <a:effectLst>
              <a:outerShdw blurRad="508000" dist="254000" dir="8100000" algn="tr" rotWithShape="0">
                <a:prstClr val="black">
                  <a:alpha val="40000"/>
                </a:prstClr>
              </a:outerShdw>
            </a:effectLst>
          </p:spPr>
          <p:txBody>
            <a:bodyPr rtlCol="0" anchor="ctr"/>
            <a:lstStyle/>
            <a:p>
              <a:pPr algn="ctr" defTabSz="1218804">
                <a:defRPr/>
              </a:pPr>
              <a:endParaRPr lang="zh-CN" altLang="en-US" sz="6665" kern="0">
                <a:solidFill>
                  <a:sysClr val="window" lastClr="FFFFFF"/>
                </a:solidFill>
                <a:latin typeface="方正粗黑宋简体" panose="02000000000000000000" pitchFamily="2" charset="-122"/>
                <a:ea typeface="方正粗黑宋简体" panose="02000000000000000000" pitchFamily="2" charset="-122"/>
                <a:cs typeface="+mn-ea"/>
                <a:sym typeface="+mn-lt"/>
              </a:endParaRPr>
            </a:p>
          </p:txBody>
        </p:sp>
        <p:sp>
          <p:nvSpPr>
            <p:cNvPr id="42" name="椭圆 41"/>
            <p:cNvSpPr/>
            <p:nvPr/>
          </p:nvSpPr>
          <p:spPr>
            <a:xfrm flipH="1">
              <a:off x="8303817" y="1198021"/>
              <a:ext cx="1382383" cy="1382569"/>
            </a:xfrm>
            <a:prstGeom prst="plaque">
              <a:avLst/>
            </a:prstGeom>
            <a:solidFill>
              <a:srgbClr val="C00000"/>
            </a:solidFill>
            <a:ln w="50800" cap="flat" cmpd="sng" algn="ctr">
              <a:noFill/>
              <a:prstDash val="solid"/>
              <a:miter lim="800000"/>
            </a:ln>
            <a:effectLst>
              <a:innerShdw blurRad="50800" dist="25400" dir="13500000">
                <a:prstClr val="black">
                  <a:alpha val="50000"/>
                </a:prstClr>
              </a:innerShdw>
            </a:effectLst>
          </p:spPr>
          <p:txBody>
            <a:bodyPr rtlCol="0" anchor="ctr"/>
            <a:lstStyle/>
            <a:p>
              <a:pPr algn="ctr" defTabSz="1218804">
                <a:defRPr/>
              </a:pPr>
              <a:endParaRPr lang="zh-CN" altLang="en-US" sz="6665" kern="0">
                <a:solidFill>
                  <a:sysClr val="window" lastClr="FFFFFF"/>
                </a:solidFill>
                <a:latin typeface="方正粗黑宋简体" panose="02000000000000000000" pitchFamily="2" charset="-122"/>
                <a:ea typeface="方正粗黑宋简体" panose="02000000000000000000" pitchFamily="2" charset="-122"/>
                <a:cs typeface="+mn-ea"/>
                <a:sym typeface="+mn-lt"/>
              </a:endParaRPr>
            </a:p>
          </p:txBody>
        </p:sp>
      </p:grpSp>
      <p:grpSp>
        <p:nvGrpSpPr>
          <p:cNvPr id="44" name="组合 43"/>
          <p:cNvGrpSpPr/>
          <p:nvPr/>
        </p:nvGrpSpPr>
        <p:grpSpPr>
          <a:xfrm>
            <a:off x="9008441" y="2090488"/>
            <a:ext cx="1824786" cy="1826168"/>
            <a:chOff x="9368152" y="1582602"/>
            <a:chExt cx="1825499" cy="1825745"/>
          </a:xfrm>
        </p:grpSpPr>
        <p:sp>
          <p:nvSpPr>
            <p:cNvPr id="45" name="椭圆 44"/>
            <p:cNvSpPr/>
            <p:nvPr/>
          </p:nvSpPr>
          <p:spPr>
            <a:xfrm flipH="1">
              <a:off x="9368152" y="1582602"/>
              <a:ext cx="1825499" cy="1825745"/>
            </a:xfrm>
            <a:prstGeom prst="plaque">
              <a:avLst/>
            </a:prstGeom>
            <a:gradFill flip="none" rotWithShape="1">
              <a:gsLst>
                <a:gs pos="0">
                  <a:sysClr val="window" lastClr="FFFFFF"/>
                </a:gs>
                <a:gs pos="100000">
                  <a:srgbClr val="D4D4D4"/>
                </a:gs>
              </a:gsLst>
              <a:lin ang="13200000" scaled="0"/>
              <a:tileRect/>
            </a:gradFill>
            <a:ln w="50800" cap="flat" cmpd="sng" algn="ctr">
              <a:gradFill>
                <a:gsLst>
                  <a:gs pos="0">
                    <a:schemeClr val="accent1">
                      <a:lumMod val="5000"/>
                      <a:lumOff val="95000"/>
                    </a:schemeClr>
                  </a:gs>
                  <a:gs pos="100000">
                    <a:srgbClr val="E9E9E9"/>
                  </a:gs>
                </a:gsLst>
                <a:lin ang="5400000" scaled="1"/>
              </a:gradFill>
              <a:prstDash val="solid"/>
              <a:miter lim="800000"/>
            </a:ln>
            <a:effectLst>
              <a:outerShdw blurRad="508000" dist="254000" dir="8100000" algn="tr" rotWithShape="0">
                <a:prstClr val="black">
                  <a:alpha val="40000"/>
                </a:prstClr>
              </a:outerShdw>
            </a:effectLst>
          </p:spPr>
          <p:txBody>
            <a:bodyPr rtlCol="0" anchor="ctr"/>
            <a:lstStyle/>
            <a:p>
              <a:pPr algn="ctr" defTabSz="1218804">
                <a:defRPr/>
              </a:pPr>
              <a:endParaRPr lang="zh-CN" altLang="en-US" sz="6665" kern="0">
                <a:solidFill>
                  <a:sysClr val="window" lastClr="FFFFFF"/>
                </a:solidFill>
                <a:latin typeface="方正粗黑宋简体" panose="02000000000000000000" pitchFamily="2" charset="-122"/>
                <a:ea typeface="方正粗黑宋简体" panose="02000000000000000000" pitchFamily="2" charset="-122"/>
                <a:cs typeface="+mn-ea"/>
                <a:sym typeface="+mn-lt"/>
              </a:endParaRPr>
            </a:p>
          </p:txBody>
        </p:sp>
        <p:sp>
          <p:nvSpPr>
            <p:cNvPr id="46" name="椭圆 45"/>
            <p:cNvSpPr/>
            <p:nvPr/>
          </p:nvSpPr>
          <p:spPr>
            <a:xfrm flipH="1">
              <a:off x="9568297" y="1782773"/>
              <a:ext cx="1425210" cy="1425402"/>
            </a:xfrm>
            <a:prstGeom prst="plaque">
              <a:avLst/>
            </a:prstGeom>
            <a:solidFill>
              <a:srgbClr val="00153E"/>
            </a:solidFill>
            <a:ln w="50800" cap="flat" cmpd="sng" algn="ctr">
              <a:noFill/>
              <a:prstDash val="solid"/>
              <a:miter lim="800000"/>
            </a:ln>
            <a:effectLst>
              <a:innerShdw blurRad="50800" dist="25400" dir="13500000">
                <a:prstClr val="black">
                  <a:alpha val="50000"/>
                </a:prstClr>
              </a:innerShdw>
            </a:effectLst>
          </p:spPr>
          <p:txBody>
            <a:bodyPr rtlCol="0" anchor="ctr"/>
            <a:lstStyle/>
            <a:p>
              <a:pPr algn="ctr" defTabSz="1218804">
                <a:defRPr/>
              </a:pPr>
              <a:endParaRPr lang="zh-CN" altLang="en-US" sz="6665" kern="0">
                <a:solidFill>
                  <a:sysClr val="window" lastClr="FFFFFF"/>
                </a:solidFill>
                <a:latin typeface="方正粗黑宋简体" panose="02000000000000000000" pitchFamily="2" charset="-122"/>
                <a:ea typeface="方正粗黑宋简体" panose="02000000000000000000" pitchFamily="2" charset="-122"/>
                <a:cs typeface="+mn-ea"/>
                <a:sym typeface="+mn-lt"/>
              </a:endParaRPr>
            </a:p>
          </p:txBody>
        </p:sp>
      </p:grpSp>
      <p:sp>
        <p:nvSpPr>
          <p:cNvPr id="2" name="TextBox 1"/>
          <p:cNvSpPr txBox="1"/>
          <p:nvPr/>
        </p:nvSpPr>
        <p:spPr>
          <a:xfrm>
            <a:off x="5313855" y="2533253"/>
            <a:ext cx="799907" cy="831189"/>
          </a:xfrm>
          <a:prstGeom prst="rect">
            <a:avLst/>
          </a:prstGeom>
          <a:noFill/>
        </p:spPr>
        <p:txBody>
          <a:bodyPr wrap="none" rtlCol="0">
            <a:spAutoFit/>
          </a:bodyPr>
          <a:lstStyle/>
          <a:p>
            <a:pPr defTabSz="914400"/>
            <a:r>
              <a:rPr lang="zh-CN" altLang="en-US" sz="4800" dirty="0">
                <a:solidFill>
                  <a:prstClr val="white">
                    <a:lumMod val="95000"/>
                  </a:prstClr>
                </a:solidFill>
                <a:latin typeface="方正粗黑宋简体" panose="02000000000000000000" pitchFamily="2" charset="-122"/>
                <a:ea typeface="方正粗黑宋简体" panose="02000000000000000000" pitchFamily="2" charset="-122"/>
                <a:cs typeface="+mn-ea"/>
                <a:sym typeface="+mn-lt"/>
              </a:rPr>
              <a:t>谢</a:t>
            </a:r>
          </a:p>
        </p:txBody>
      </p:sp>
      <p:sp>
        <p:nvSpPr>
          <p:cNvPr id="53" name="TextBox 52"/>
          <p:cNvSpPr txBox="1"/>
          <p:nvPr/>
        </p:nvSpPr>
        <p:spPr>
          <a:xfrm>
            <a:off x="7403210" y="2660304"/>
            <a:ext cx="799907" cy="831189"/>
          </a:xfrm>
          <a:prstGeom prst="rect">
            <a:avLst/>
          </a:prstGeom>
          <a:noFill/>
        </p:spPr>
        <p:txBody>
          <a:bodyPr wrap="none" rtlCol="0">
            <a:spAutoFit/>
          </a:bodyPr>
          <a:lstStyle/>
          <a:p>
            <a:pPr defTabSz="914400"/>
            <a:r>
              <a:rPr lang="zh-CN" altLang="en-US" sz="4800" dirty="0">
                <a:solidFill>
                  <a:prstClr val="white">
                    <a:lumMod val="95000"/>
                  </a:prstClr>
                </a:solidFill>
                <a:latin typeface="方正粗黑宋简体" panose="02000000000000000000" pitchFamily="2" charset="-122"/>
                <a:ea typeface="方正粗黑宋简体" panose="02000000000000000000" pitchFamily="2" charset="-122"/>
                <a:cs typeface="+mn-ea"/>
                <a:sym typeface="+mn-lt"/>
              </a:rPr>
              <a:t>观</a:t>
            </a:r>
          </a:p>
        </p:txBody>
      </p:sp>
      <p:sp>
        <p:nvSpPr>
          <p:cNvPr id="54" name="TextBox 53"/>
          <p:cNvSpPr txBox="1"/>
          <p:nvPr/>
        </p:nvSpPr>
        <p:spPr>
          <a:xfrm>
            <a:off x="9520880" y="2587978"/>
            <a:ext cx="799907" cy="831189"/>
          </a:xfrm>
          <a:prstGeom prst="rect">
            <a:avLst/>
          </a:prstGeom>
          <a:noFill/>
        </p:spPr>
        <p:txBody>
          <a:bodyPr wrap="none" rtlCol="0">
            <a:spAutoFit/>
          </a:bodyPr>
          <a:lstStyle/>
          <a:p>
            <a:pPr defTabSz="914400"/>
            <a:r>
              <a:rPr lang="zh-CN" altLang="en-US" sz="4800" dirty="0">
                <a:solidFill>
                  <a:prstClr val="white">
                    <a:lumMod val="95000"/>
                  </a:prstClr>
                </a:solidFill>
                <a:latin typeface="方正粗黑宋简体" panose="02000000000000000000" pitchFamily="2" charset="-122"/>
                <a:ea typeface="方正粗黑宋简体" panose="02000000000000000000" pitchFamily="2" charset="-122"/>
                <a:cs typeface="+mn-ea"/>
                <a:sym typeface="+mn-lt"/>
              </a:rPr>
              <a:t>看</a:t>
            </a:r>
          </a:p>
        </p:txBody>
      </p:sp>
      <p:pic>
        <p:nvPicPr>
          <p:cNvPr id="19" name="图片 18">
            <a:extLst>
              <a:ext uri="{FF2B5EF4-FFF2-40B4-BE49-F238E27FC236}">
                <a16:creationId xmlns:a16="http://schemas.microsoft.com/office/drawing/2014/main" xmlns="" id="{ECB900EC-3571-43CA-B1D9-8A29A40EBA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471" y="4438139"/>
            <a:ext cx="12190413" cy="2421449"/>
          </a:xfrm>
          <a:prstGeom prst="rect">
            <a:avLst/>
          </a:prstGeom>
        </p:spPr>
      </p:pic>
    </p:spTree>
    <p:custDataLst>
      <p:tags r:id="rId1"/>
    </p:custDataLst>
    <p:extLst>
      <p:ext uri="{BB962C8B-B14F-4D97-AF65-F5344CB8AC3E}">
        <p14:creationId xmlns:p14="http://schemas.microsoft.com/office/powerpoint/2010/main" val="1217741912"/>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1000" fill="hold"/>
                                        <p:tgtEl>
                                          <p:spTgt spid="32"/>
                                        </p:tgtEl>
                                        <p:attrNameLst>
                                          <p:attrName>ppt_x</p:attrName>
                                        </p:attrNameLst>
                                      </p:cBhvr>
                                      <p:tavLst>
                                        <p:tav tm="0">
                                          <p:val>
                                            <p:strVal val="#ppt_x"/>
                                          </p:val>
                                        </p:tav>
                                        <p:tav tm="100000">
                                          <p:val>
                                            <p:strVal val="#ppt_x"/>
                                          </p:val>
                                        </p:tav>
                                      </p:tavLst>
                                    </p:anim>
                                    <p:anim calcmode="lin" valueType="num">
                                      <p:cBhvr additive="base">
                                        <p:cTn id="13" dur="1000" fill="hold"/>
                                        <p:tgtEl>
                                          <p:spTgt spid="3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1000" fill="hold"/>
                                        <p:tgtEl>
                                          <p:spTgt spid="36"/>
                                        </p:tgtEl>
                                        <p:attrNameLst>
                                          <p:attrName>ppt_x</p:attrName>
                                        </p:attrNameLst>
                                      </p:cBhvr>
                                      <p:tavLst>
                                        <p:tav tm="0">
                                          <p:val>
                                            <p:strVal val="#ppt_x"/>
                                          </p:val>
                                        </p:tav>
                                        <p:tav tm="100000">
                                          <p:val>
                                            <p:strVal val="#ppt_x"/>
                                          </p:val>
                                        </p:tav>
                                      </p:tavLst>
                                    </p:anim>
                                    <p:anim calcmode="lin" valueType="num">
                                      <p:cBhvr additive="base">
                                        <p:cTn id="17" dur="1000" fill="hold"/>
                                        <p:tgtEl>
                                          <p:spTgt spid="3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000" fill="hold"/>
                                        <p:tgtEl>
                                          <p:spTgt spid="2"/>
                                        </p:tgtEl>
                                        <p:attrNameLst>
                                          <p:attrName>ppt_x</p:attrName>
                                        </p:attrNameLst>
                                      </p:cBhvr>
                                      <p:tavLst>
                                        <p:tav tm="0">
                                          <p:val>
                                            <p:strVal val="#ppt_x"/>
                                          </p:val>
                                        </p:tav>
                                        <p:tav tm="100000">
                                          <p:val>
                                            <p:strVal val="#ppt_x"/>
                                          </p:val>
                                        </p:tav>
                                      </p:tavLst>
                                    </p:anim>
                                    <p:anim calcmode="lin" valueType="num">
                                      <p:cBhvr additive="base">
                                        <p:cTn id="21" dur="1000" fill="hold"/>
                                        <p:tgtEl>
                                          <p:spTgt spid="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1000" fill="hold"/>
                                        <p:tgtEl>
                                          <p:spTgt spid="40"/>
                                        </p:tgtEl>
                                        <p:attrNameLst>
                                          <p:attrName>ppt_x</p:attrName>
                                        </p:attrNameLst>
                                      </p:cBhvr>
                                      <p:tavLst>
                                        <p:tav tm="0">
                                          <p:val>
                                            <p:strVal val="#ppt_x"/>
                                          </p:val>
                                        </p:tav>
                                        <p:tav tm="100000">
                                          <p:val>
                                            <p:strVal val="#ppt_x"/>
                                          </p:val>
                                        </p:tav>
                                      </p:tavLst>
                                    </p:anim>
                                    <p:anim calcmode="lin" valueType="num">
                                      <p:cBhvr additive="base">
                                        <p:cTn id="25" dur="1000" fill="hold"/>
                                        <p:tgtEl>
                                          <p:spTgt spid="4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additive="base">
                                        <p:cTn id="28" dur="1000" fill="hold"/>
                                        <p:tgtEl>
                                          <p:spTgt spid="53"/>
                                        </p:tgtEl>
                                        <p:attrNameLst>
                                          <p:attrName>ppt_x</p:attrName>
                                        </p:attrNameLst>
                                      </p:cBhvr>
                                      <p:tavLst>
                                        <p:tav tm="0">
                                          <p:val>
                                            <p:strVal val="#ppt_x"/>
                                          </p:val>
                                        </p:tav>
                                        <p:tav tm="100000">
                                          <p:val>
                                            <p:strVal val="#ppt_x"/>
                                          </p:val>
                                        </p:tav>
                                      </p:tavLst>
                                    </p:anim>
                                    <p:anim calcmode="lin" valueType="num">
                                      <p:cBhvr additive="base">
                                        <p:cTn id="29" dur="1000" fill="hold"/>
                                        <p:tgtEl>
                                          <p:spTgt spid="5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1000" fill="hold"/>
                                        <p:tgtEl>
                                          <p:spTgt spid="44"/>
                                        </p:tgtEl>
                                        <p:attrNameLst>
                                          <p:attrName>ppt_x</p:attrName>
                                        </p:attrNameLst>
                                      </p:cBhvr>
                                      <p:tavLst>
                                        <p:tav tm="0">
                                          <p:val>
                                            <p:strVal val="#ppt_x"/>
                                          </p:val>
                                        </p:tav>
                                        <p:tav tm="100000">
                                          <p:val>
                                            <p:strVal val="#ppt_x"/>
                                          </p:val>
                                        </p:tav>
                                      </p:tavLst>
                                    </p:anim>
                                    <p:anim calcmode="lin" valueType="num">
                                      <p:cBhvr additive="base">
                                        <p:cTn id="33" dur="1000" fill="hold"/>
                                        <p:tgtEl>
                                          <p:spTgt spid="4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additive="base">
                                        <p:cTn id="36" dur="1000" fill="hold"/>
                                        <p:tgtEl>
                                          <p:spTgt spid="54"/>
                                        </p:tgtEl>
                                        <p:attrNameLst>
                                          <p:attrName>ppt_x</p:attrName>
                                        </p:attrNameLst>
                                      </p:cBhvr>
                                      <p:tavLst>
                                        <p:tav tm="0">
                                          <p:val>
                                            <p:strVal val="#ppt_x"/>
                                          </p:val>
                                        </p:tav>
                                        <p:tav tm="100000">
                                          <p:val>
                                            <p:strVal val="#ppt_x"/>
                                          </p:val>
                                        </p:tav>
                                      </p:tavLst>
                                    </p:anim>
                                    <p:anim calcmode="lin" valueType="num">
                                      <p:cBhvr additive="base">
                                        <p:cTn id="37" dur="10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3" grpId="0"/>
      <p:bldP spid="5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50722"/>
            <a:ext cx="12190412" cy="65713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7" tIns="0" rIns="179977" bIns="0" anchor="ctr"/>
          <a:lstStyle/>
          <a:p>
            <a:pPr algn="ctr" defTabSz="914309">
              <a:defRPr/>
            </a:pPr>
            <a:r>
              <a:rPr lang="en-US" altLang="zh-CN"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3049"/>
            <a:ext cx="12190412" cy="775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309">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494" y="3921752"/>
            <a:ext cx="6905510" cy="1692551"/>
          </a:xfrm>
          <a:prstGeom prst="rect">
            <a:avLst/>
          </a:prstGeom>
          <a:noFill/>
          <a:ln w="25400" cap="flat" cmpd="sng" algn="ctr">
            <a:noFill/>
            <a:prstDash val="solid"/>
          </a:ln>
          <a:effectLst/>
        </p:spPr>
        <p:txBody>
          <a:bodyPr rtlCol="0" anchor="ctr"/>
          <a:lstStyle/>
          <a:p>
            <a:pPr defTabSz="914309">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309">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309">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309">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309">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97925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 y="1999026"/>
            <a:ext cx="12190412" cy="2676445"/>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grpSp>
        <p:nvGrpSpPr>
          <p:cNvPr id="3" name="组合 2"/>
          <p:cNvGrpSpPr/>
          <p:nvPr/>
        </p:nvGrpSpPr>
        <p:grpSpPr>
          <a:xfrm>
            <a:off x="3418947" y="2277399"/>
            <a:ext cx="5352528" cy="2112131"/>
            <a:chOff x="2157098" y="2276872"/>
            <a:chExt cx="5354619" cy="2111642"/>
          </a:xfrm>
        </p:grpSpPr>
        <p:grpSp>
          <p:nvGrpSpPr>
            <p:cNvPr id="17" name="组合 16"/>
            <p:cNvGrpSpPr/>
            <p:nvPr/>
          </p:nvGrpSpPr>
          <p:grpSpPr>
            <a:xfrm>
              <a:off x="2157098" y="2276872"/>
              <a:ext cx="2111642" cy="2111642"/>
              <a:chOff x="1677608" y="2996952"/>
              <a:chExt cx="1395643" cy="1395643"/>
            </a:xfrm>
          </p:grpSpPr>
          <p:sp>
            <p:nvSpPr>
              <p:cNvPr id="18" name="Oval 60"/>
              <p:cNvSpPr>
                <a:spLocks noChangeAspect="1"/>
              </p:cNvSpPr>
              <p:nvPr/>
            </p:nvSpPr>
            <p:spPr>
              <a:xfrm>
                <a:off x="1677608" y="2996952"/>
                <a:ext cx="1395643" cy="1395643"/>
              </a:xfrm>
              <a:prstGeom prst="plaque">
                <a:avLst/>
              </a:prstGeom>
              <a:solidFill>
                <a:srgbClr val="C00000"/>
              </a:soli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50" b="1" dirty="0">
                  <a:solidFill>
                    <a:prstClr val="white"/>
                  </a:solidFill>
                  <a:cs typeface="+mn-ea"/>
                  <a:sym typeface="+mn-lt"/>
                </a:endParaRPr>
              </a:p>
            </p:txBody>
          </p:sp>
          <p:sp>
            <p:nvSpPr>
              <p:cNvPr id="19"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99" b="1" dirty="0">
                    <a:solidFill>
                      <a:prstClr val="white"/>
                    </a:solidFill>
                    <a:effectLst>
                      <a:outerShdw blurRad="38100" dist="38100" dir="2700000" algn="tl">
                        <a:srgbClr val="000000">
                          <a:alpha val="43137"/>
                        </a:srgbClr>
                      </a:outerShdw>
                    </a:effectLst>
                    <a:cs typeface="+mn-ea"/>
                    <a:sym typeface="+mn-lt"/>
                  </a:rPr>
                  <a:t></a:t>
                </a:r>
              </a:p>
            </p:txBody>
          </p:sp>
        </p:grpSp>
        <p:sp>
          <p:nvSpPr>
            <p:cNvPr id="10" name="文本框 20"/>
            <p:cNvSpPr txBox="1">
              <a:spLocks noChangeArrowheads="1"/>
            </p:cNvSpPr>
            <p:nvPr/>
          </p:nvSpPr>
          <p:spPr bwMode="auto">
            <a:xfrm>
              <a:off x="2206820" y="2845385"/>
              <a:ext cx="20619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pPr algn="ctr" defTabSz="914400"/>
              <a:r>
                <a:rPr lang="en-US" altLang="zh-CN" sz="6000" b="1" dirty="0">
                  <a:solidFill>
                    <a:prstClr val="white"/>
                  </a:solidFill>
                  <a:latin typeface="微软雅黑"/>
                  <a:ea typeface="微软雅黑"/>
                  <a:cs typeface="+mn-ea"/>
                  <a:sym typeface="+mn-lt"/>
                </a:rPr>
                <a:t>02</a:t>
              </a:r>
              <a:endParaRPr lang="zh-CN" altLang="en-US" sz="6000" b="1" dirty="0">
                <a:solidFill>
                  <a:prstClr val="white"/>
                </a:solidFill>
                <a:latin typeface="微软雅黑"/>
                <a:ea typeface="微软雅黑"/>
                <a:cs typeface="+mn-ea"/>
                <a:sym typeface="+mn-lt"/>
              </a:endParaRPr>
            </a:p>
          </p:txBody>
        </p:sp>
        <p:sp>
          <p:nvSpPr>
            <p:cNvPr id="34" name="矩形 33"/>
            <p:cNvSpPr/>
            <p:nvPr/>
          </p:nvSpPr>
          <p:spPr>
            <a:xfrm>
              <a:off x="4513411" y="3024861"/>
              <a:ext cx="2998306" cy="623223"/>
            </a:xfrm>
            <a:prstGeom prst="rect">
              <a:avLst/>
            </a:prstGeom>
          </p:spPr>
          <p:txBody>
            <a:bodyPr wrap="square" lIns="68555" tIns="34278" rIns="68555" bIns="34278">
              <a:spAutoFit/>
            </a:bodyPr>
            <a:lstStyle/>
            <a:p>
              <a:pPr defTabSz="914400">
                <a:spcBef>
                  <a:spcPct val="0"/>
                </a:spcBef>
                <a:buFont typeface="Arial" panose="020B0604020202020204" pitchFamily="34" charset="0"/>
                <a:buNone/>
              </a:pPr>
              <a:r>
                <a:rPr lang="zh-CN" altLang="en-US" sz="3600" b="1" dirty="0">
                  <a:solidFill>
                    <a:srgbClr val="00153E"/>
                  </a:solidFill>
                  <a:cs typeface="+mn-ea"/>
                  <a:sym typeface="+mn-lt"/>
                </a:rPr>
                <a:t>安全为了谁？</a:t>
              </a:r>
            </a:p>
          </p:txBody>
        </p:sp>
      </p:grpSp>
      <p:pic>
        <p:nvPicPr>
          <p:cNvPr id="11" name="图片 10">
            <a:extLst>
              <a:ext uri="{FF2B5EF4-FFF2-40B4-BE49-F238E27FC236}">
                <a16:creationId xmlns:a16="http://schemas.microsoft.com/office/drawing/2014/main" xmlns="" id="{AF33E44B-9A77-4CBD-B244-17BE8E79C6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471" y="4438139"/>
            <a:ext cx="12190413" cy="2421449"/>
          </a:xfrm>
          <a:prstGeom prst="rect">
            <a:avLst/>
          </a:prstGeom>
        </p:spPr>
      </p:pic>
    </p:spTree>
    <p:custDataLst>
      <p:tags r:id="rId1"/>
    </p:custDataLst>
    <p:extLst>
      <p:ext uri="{BB962C8B-B14F-4D97-AF65-F5344CB8AC3E}">
        <p14:creationId xmlns:p14="http://schemas.microsoft.com/office/powerpoint/2010/main" val="148048780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6" y="184036"/>
            <a:ext cx="1569047"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安全为了谁？</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62" name="圆角矩形 61"/>
          <p:cNvSpPr/>
          <p:nvPr/>
        </p:nvSpPr>
        <p:spPr>
          <a:xfrm>
            <a:off x="7277222" y="1477815"/>
            <a:ext cx="3856579" cy="1667707"/>
          </a:xfrm>
          <a:prstGeom prst="roundRect">
            <a:avLst>
              <a:gd name="adj" fmla="val 11271"/>
            </a:avLst>
          </a:prstGeom>
          <a:solidFill>
            <a:srgbClr val="C00000"/>
          </a:soli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srgbClr val="00B0F0"/>
              </a:solidFill>
              <a:cs typeface="+mn-ea"/>
              <a:sym typeface="+mn-lt"/>
            </a:endParaRPr>
          </a:p>
        </p:txBody>
      </p:sp>
      <p:sp>
        <p:nvSpPr>
          <p:cNvPr id="63" name="圆角矩形 62"/>
          <p:cNvSpPr/>
          <p:nvPr/>
        </p:nvSpPr>
        <p:spPr>
          <a:xfrm>
            <a:off x="7628029" y="1557153"/>
            <a:ext cx="4050850" cy="1461098"/>
          </a:xfrm>
          <a:prstGeom prst="homePlat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64" name="圆角矩形 63"/>
          <p:cNvSpPr/>
          <p:nvPr/>
        </p:nvSpPr>
        <p:spPr>
          <a:xfrm>
            <a:off x="1128597" y="1469658"/>
            <a:ext cx="3870815" cy="1667707"/>
          </a:xfrm>
          <a:prstGeom prst="roundRect">
            <a:avLst>
              <a:gd name="adj" fmla="val 11271"/>
            </a:avLst>
          </a:prstGeom>
          <a:solidFill>
            <a:srgbClr val="C00000"/>
          </a:soli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srgbClr val="00B0F0"/>
              </a:solidFill>
              <a:cs typeface="+mn-ea"/>
              <a:sym typeface="+mn-lt"/>
            </a:endParaRPr>
          </a:p>
        </p:txBody>
      </p:sp>
      <p:sp>
        <p:nvSpPr>
          <p:cNvPr id="65" name="圆角矩形 64"/>
          <p:cNvSpPr/>
          <p:nvPr/>
        </p:nvSpPr>
        <p:spPr>
          <a:xfrm>
            <a:off x="624736" y="1557153"/>
            <a:ext cx="4050850" cy="1461098"/>
          </a:xfrm>
          <a:prstGeom prst="homePlat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66" name="矩形 65"/>
          <p:cNvSpPr/>
          <p:nvPr/>
        </p:nvSpPr>
        <p:spPr>
          <a:xfrm>
            <a:off x="8485467" y="2001758"/>
            <a:ext cx="2335977" cy="572464"/>
          </a:xfrm>
          <a:prstGeom prst="rect">
            <a:avLst/>
          </a:prstGeom>
        </p:spPr>
        <p:txBody>
          <a:bodyPr wrap="square">
            <a:spAutoFit/>
          </a:bodyPr>
          <a:lstStyle/>
          <a:p>
            <a:pPr algn="just" defTabSz="914400">
              <a:lnSpc>
                <a:spcPct val="130000"/>
              </a:lnSpc>
            </a:pPr>
            <a:r>
              <a:rPr lang="zh-CN" altLang="en-US" sz="2400" dirty="0">
                <a:solidFill>
                  <a:prstClr val="black">
                    <a:lumMod val="75000"/>
                    <a:lumOff val="25000"/>
                  </a:prstClr>
                </a:solidFill>
                <a:cs typeface="+mn-ea"/>
                <a:sym typeface="+mn-lt"/>
              </a:rPr>
              <a:t>为了企业的发展</a:t>
            </a:r>
          </a:p>
        </p:txBody>
      </p:sp>
      <p:sp>
        <p:nvSpPr>
          <p:cNvPr id="67" name="矩形 66"/>
          <p:cNvSpPr/>
          <p:nvPr/>
        </p:nvSpPr>
        <p:spPr>
          <a:xfrm>
            <a:off x="895601" y="2001758"/>
            <a:ext cx="3509119" cy="572464"/>
          </a:xfrm>
          <a:prstGeom prst="rect">
            <a:avLst/>
          </a:prstGeom>
        </p:spPr>
        <p:txBody>
          <a:bodyPr wrap="square">
            <a:spAutoFit/>
          </a:bodyPr>
          <a:lstStyle/>
          <a:p>
            <a:pPr algn="just" defTabSz="914400">
              <a:lnSpc>
                <a:spcPct val="130000"/>
              </a:lnSpc>
            </a:pPr>
            <a:r>
              <a:rPr lang="zh-CN" altLang="en-US" sz="2400" dirty="0">
                <a:solidFill>
                  <a:prstClr val="black">
                    <a:lumMod val="75000"/>
                    <a:lumOff val="25000"/>
                  </a:prstClr>
                </a:solidFill>
                <a:cs typeface="+mn-ea"/>
                <a:sym typeface="+mn-lt"/>
              </a:rPr>
              <a:t>安全是为了社会的稳定。</a:t>
            </a:r>
          </a:p>
        </p:txBody>
      </p:sp>
      <p:sp>
        <p:nvSpPr>
          <p:cNvPr id="70" name="圆角矩形 69"/>
          <p:cNvSpPr/>
          <p:nvPr/>
        </p:nvSpPr>
        <p:spPr>
          <a:xfrm>
            <a:off x="7277220" y="4053300"/>
            <a:ext cx="3856580" cy="1667707"/>
          </a:xfrm>
          <a:prstGeom prst="roundRect">
            <a:avLst>
              <a:gd name="adj" fmla="val 11271"/>
            </a:avLst>
          </a:prstGeom>
          <a:solidFill>
            <a:srgbClr val="C00000"/>
          </a:soli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srgbClr val="00B0F0"/>
              </a:solidFill>
              <a:cs typeface="+mn-ea"/>
              <a:sym typeface="+mn-lt"/>
            </a:endParaRPr>
          </a:p>
        </p:txBody>
      </p:sp>
      <p:sp>
        <p:nvSpPr>
          <p:cNvPr id="71" name="圆角矩形 70"/>
          <p:cNvSpPr/>
          <p:nvPr/>
        </p:nvSpPr>
        <p:spPr>
          <a:xfrm>
            <a:off x="7628029" y="4150041"/>
            <a:ext cx="4050850" cy="1461098"/>
          </a:xfrm>
          <a:prstGeom prst="homePlat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72" name="圆角矩形 71"/>
          <p:cNvSpPr/>
          <p:nvPr/>
        </p:nvSpPr>
        <p:spPr>
          <a:xfrm>
            <a:off x="1128597" y="4045143"/>
            <a:ext cx="3870815" cy="1667707"/>
          </a:xfrm>
          <a:prstGeom prst="roundRect">
            <a:avLst>
              <a:gd name="adj" fmla="val 11271"/>
            </a:avLst>
          </a:prstGeom>
          <a:solidFill>
            <a:srgbClr val="C00000"/>
          </a:soli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srgbClr val="00B0F0"/>
              </a:solidFill>
              <a:cs typeface="+mn-ea"/>
              <a:sym typeface="+mn-lt"/>
            </a:endParaRPr>
          </a:p>
        </p:txBody>
      </p:sp>
      <p:sp>
        <p:nvSpPr>
          <p:cNvPr id="73" name="圆角矩形 72"/>
          <p:cNvSpPr/>
          <p:nvPr/>
        </p:nvSpPr>
        <p:spPr>
          <a:xfrm>
            <a:off x="624736" y="4150041"/>
            <a:ext cx="4050850" cy="1461098"/>
          </a:xfrm>
          <a:prstGeom prst="homePlate">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012" dirty="0">
                <a:solidFill>
                  <a:prstClr val="white"/>
                </a:solidFill>
                <a:cs typeface="+mn-ea"/>
                <a:sym typeface="+mn-lt"/>
              </a:rPr>
              <a:t>为了企业的发展</a:t>
            </a:r>
          </a:p>
        </p:txBody>
      </p:sp>
      <p:sp>
        <p:nvSpPr>
          <p:cNvPr id="77" name="矩形 76"/>
          <p:cNvSpPr/>
          <p:nvPr/>
        </p:nvSpPr>
        <p:spPr>
          <a:xfrm>
            <a:off x="1386177" y="4592695"/>
            <a:ext cx="2527969" cy="572464"/>
          </a:xfrm>
          <a:prstGeom prst="rect">
            <a:avLst/>
          </a:prstGeom>
        </p:spPr>
        <p:txBody>
          <a:bodyPr wrap="square">
            <a:spAutoFit/>
          </a:bodyPr>
          <a:lstStyle/>
          <a:p>
            <a:pPr algn="just" defTabSz="914400">
              <a:lnSpc>
                <a:spcPct val="130000"/>
              </a:lnSpc>
            </a:pPr>
            <a:r>
              <a:rPr lang="zh-CN" altLang="en-US" sz="2400" dirty="0">
                <a:solidFill>
                  <a:prstClr val="black">
                    <a:lumMod val="75000"/>
                    <a:lumOff val="25000"/>
                  </a:prstClr>
                </a:solidFill>
                <a:cs typeface="+mn-ea"/>
                <a:sym typeface="+mn-lt"/>
              </a:rPr>
              <a:t>为了职工的健康，</a:t>
            </a:r>
          </a:p>
        </p:txBody>
      </p:sp>
      <p:sp>
        <p:nvSpPr>
          <p:cNvPr id="78" name="矩形 77"/>
          <p:cNvSpPr/>
          <p:nvPr/>
        </p:nvSpPr>
        <p:spPr>
          <a:xfrm>
            <a:off x="8164748" y="4600851"/>
            <a:ext cx="2977412" cy="572464"/>
          </a:xfrm>
          <a:prstGeom prst="rect">
            <a:avLst/>
          </a:prstGeom>
        </p:spPr>
        <p:txBody>
          <a:bodyPr wrap="square">
            <a:spAutoFit/>
          </a:bodyPr>
          <a:lstStyle/>
          <a:p>
            <a:pPr algn="just" defTabSz="914400">
              <a:lnSpc>
                <a:spcPct val="130000"/>
              </a:lnSpc>
            </a:pPr>
            <a:r>
              <a:rPr lang="zh-CN" altLang="en-US" sz="2400" dirty="0">
                <a:solidFill>
                  <a:prstClr val="black">
                    <a:lumMod val="75000"/>
                    <a:lumOff val="25000"/>
                  </a:prstClr>
                </a:solidFill>
                <a:cs typeface="+mn-ea"/>
                <a:sym typeface="+mn-lt"/>
              </a:rPr>
              <a:t>为了家庭的幸福安宁</a:t>
            </a:r>
          </a:p>
        </p:txBody>
      </p:sp>
      <p:grpSp>
        <p:nvGrpSpPr>
          <p:cNvPr id="22" name="组合 21">
            <a:extLst>
              <a:ext uri="{FF2B5EF4-FFF2-40B4-BE49-F238E27FC236}">
                <a16:creationId xmlns:a16="http://schemas.microsoft.com/office/drawing/2014/main" xmlns="" id="{A3DD5686-12B9-433D-900B-CFB9AFB890C7}"/>
              </a:ext>
            </a:extLst>
          </p:cNvPr>
          <p:cNvGrpSpPr/>
          <p:nvPr/>
        </p:nvGrpSpPr>
        <p:grpSpPr>
          <a:xfrm>
            <a:off x="5118636" y="1284750"/>
            <a:ext cx="1983178" cy="4313112"/>
            <a:chOff x="5240854" y="2331748"/>
            <a:chExt cx="1678493" cy="3648199"/>
          </a:xfrm>
          <a:solidFill>
            <a:srgbClr val="C00000"/>
          </a:solidFill>
        </p:grpSpPr>
        <p:grpSp>
          <p:nvGrpSpPr>
            <p:cNvPr id="23" name="组合 5">
              <a:extLst>
                <a:ext uri="{FF2B5EF4-FFF2-40B4-BE49-F238E27FC236}">
                  <a16:creationId xmlns:a16="http://schemas.microsoft.com/office/drawing/2014/main" xmlns="" id="{71EACF92-D6FE-44F0-832D-E24E751461B0}"/>
                </a:ext>
              </a:extLst>
            </p:cNvPr>
            <p:cNvGrpSpPr/>
            <p:nvPr/>
          </p:nvGrpSpPr>
          <p:grpSpPr>
            <a:xfrm rot="21141998">
              <a:off x="5240854" y="3967572"/>
              <a:ext cx="720381" cy="1107145"/>
              <a:chOff x="3229455" y="3870331"/>
              <a:chExt cx="1247286" cy="1916345"/>
            </a:xfrm>
            <a:grpFill/>
          </p:grpSpPr>
          <p:sp>
            <p:nvSpPr>
              <p:cNvPr id="45" name="椭圆 3">
                <a:extLst>
                  <a:ext uri="{FF2B5EF4-FFF2-40B4-BE49-F238E27FC236}">
                    <a16:creationId xmlns:a16="http://schemas.microsoft.com/office/drawing/2014/main" xmlns="" id="{7A32C225-752E-4592-8F4D-546936ECB3D3}"/>
                  </a:ext>
                </a:extLst>
              </p:cNvPr>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 fmla="*/ 0 w 1408314"/>
                  <a:gd name="connsiteY0" fmla="*/ 936145 h 1872292"/>
                  <a:gd name="connsiteX1" fmla="*/ 900100 w 1408314"/>
                  <a:gd name="connsiteY1" fmla="*/ 41 h 1872292"/>
                  <a:gd name="connsiteX2" fmla="*/ 1408314 w 1408314"/>
                  <a:gd name="connsiteY2" fmla="*/ 965174 h 1872292"/>
                  <a:gd name="connsiteX3" fmla="*/ 900100 w 1408314"/>
                  <a:gd name="connsiteY3" fmla="*/ 1872249 h 1872292"/>
                  <a:gd name="connsiteX4" fmla="*/ 0 w 1408314"/>
                  <a:gd name="connsiteY4" fmla="*/ 936145 h 1872292"/>
                  <a:gd name="connsiteX0" fmla="*/ 8065 w 1565401"/>
                  <a:gd name="connsiteY0" fmla="*/ 790997 h 1727144"/>
                  <a:gd name="connsiteX1" fmla="*/ 1474222 w 1565401"/>
                  <a:gd name="connsiteY1" fmla="*/ 35 h 1727144"/>
                  <a:gd name="connsiteX2" fmla="*/ 1416379 w 1565401"/>
                  <a:gd name="connsiteY2" fmla="*/ 820026 h 1727144"/>
                  <a:gd name="connsiteX3" fmla="*/ 908165 w 1565401"/>
                  <a:gd name="connsiteY3" fmla="*/ 1727101 h 1727144"/>
                  <a:gd name="connsiteX4" fmla="*/ 8065 w 1565401"/>
                  <a:gd name="connsiteY4" fmla="*/ 790997 h 1727144"/>
                  <a:gd name="connsiteX0" fmla="*/ 7672 w 1516692"/>
                  <a:gd name="connsiteY0" fmla="*/ 790971 h 1727085"/>
                  <a:gd name="connsiteX1" fmla="*/ 1473829 w 1516692"/>
                  <a:gd name="connsiteY1" fmla="*/ 9 h 1727085"/>
                  <a:gd name="connsiteX2" fmla="*/ 1154729 w 1516692"/>
                  <a:gd name="connsiteY2" fmla="*/ 805485 h 1727085"/>
                  <a:gd name="connsiteX3" fmla="*/ 907772 w 1516692"/>
                  <a:gd name="connsiteY3" fmla="*/ 1727075 h 1727085"/>
                  <a:gd name="connsiteX4" fmla="*/ 7672 w 1516692"/>
                  <a:gd name="connsiteY4" fmla="*/ 790971 h 1727085"/>
                  <a:gd name="connsiteX0" fmla="*/ 17232 w 916832"/>
                  <a:gd name="connsiteY0" fmla="*/ 362964 h 1757227"/>
                  <a:gd name="connsiteX1" fmla="*/ 902817 w 916832"/>
                  <a:gd name="connsiteY1" fmla="*/ 21945 h 1757227"/>
                  <a:gd name="connsiteX2" fmla="*/ 583717 w 916832"/>
                  <a:gd name="connsiteY2" fmla="*/ 827421 h 1757227"/>
                  <a:gd name="connsiteX3" fmla="*/ 336760 w 916832"/>
                  <a:gd name="connsiteY3" fmla="*/ 1749011 h 1757227"/>
                  <a:gd name="connsiteX4" fmla="*/ 17232 w 916832"/>
                  <a:gd name="connsiteY4" fmla="*/ 362964 h 1757227"/>
                  <a:gd name="connsiteX0" fmla="*/ 67305 w 966905"/>
                  <a:gd name="connsiteY0" fmla="*/ 357294 h 1289288"/>
                  <a:gd name="connsiteX1" fmla="*/ 952890 w 966905"/>
                  <a:gd name="connsiteY1" fmla="*/ 16275 h 1289288"/>
                  <a:gd name="connsiteX2" fmla="*/ 633790 w 966905"/>
                  <a:gd name="connsiteY2" fmla="*/ 821751 h 1289288"/>
                  <a:gd name="connsiteX3" fmla="*/ 125576 w 966905"/>
                  <a:gd name="connsiteY3" fmla="*/ 1249856 h 1289288"/>
                  <a:gd name="connsiteX4" fmla="*/ 67305 w 966905"/>
                  <a:gd name="connsiteY4" fmla="*/ 357294 h 1289288"/>
                  <a:gd name="connsiteX0" fmla="*/ 67305 w 1120923"/>
                  <a:gd name="connsiteY0" fmla="*/ 578161 h 1510155"/>
                  <a:gd name="connsiteX1" fmla="*/ 952890 w 1120923"/>
                  <a:gd name="connsiteY1" fmla="*/ 237142 h 1510155"/>
                  <a:gd name="connsiteX2" fmla="*/ 633790 w 1120923"/>
                  <a:gd name="connsiteY2" fmla="*/ 1042618 h 1510155"/>
                  <a:gd name="connsiteX3" fmla="*/ 125576 w 1120923"/>
                  <a:gd name="connsiteY3" fmla="*/ 1470723 h 1510155"/>
                  <a:gd name="connsiteX4" fmla="*/ 67305 w 1120923"/>
                  <a:gd name="connsiteY4" fmla="*/ 578161 h 1510155"/>
                  <a:gd name="connsiteX0" fmla="*/ 67305 w 1082631"/>
                  <a:gd name="connsiteY0" fmla="*/ 578161 h 1510155"/>
                  <a:gd name="connsiteX1" fmla="*/ 952890 w 1082631"/>
                  <a:gd name="connsiteY1" fmla="*/ 237142 h 1510155"/>
                  <a:gd name="connsiteX2" fmla="*/ 633790 w 1082631"/>
                  <a:gd name="connsiteY2" fmla="*/ 1042618 h 1510155"/>
                  <a:gd name="connsiteX3" fmla="*/ 125576 w 1082631"/>
                  <a:gd name="connsiteY3" fmla="*/ 1470723 h 1510155"/>
                  <a:gd name="connsiteX4" fmla="*/ 67305 w 1082631"/>
                  <a:gd name="connsiteY4" fmla="*/ 578161 h 1510155"/>
                  <a:gd name="connsiteX0" fmla="*/ 67305 w 1022843"/>
                  <a:gd name="connsiteY0" fmla="*/ 597144 h 1529138"/>
                  <a:gd name="connsiteX1" fmla="*/ 952890 w 1022843"/>
                  <a:gd name="connsiteY1" fmla="*/ 256125 h 1529138"/>
                  <a:gd name="connsiteX2" fmla="*/ 633790 w 1022843"/>
                  <a:gd name="connsiteY2" fmla="*/ 1061601 h 1529138"/>
                  <a:gd name="connsiteX3" fmla="*/ 125576 w 1022843"/>
                  <a:gd name="connsiteY3" fmla="*/ 1489706 h 1529138"/>
                  <a:gd name="connsiteX4" fmla="*/ 67305 w 1022843"/>
                  <a:gd name="connsiteY4" fmla="*/ 597144 h 1529138"/>
                  <a:gd name="connsiteX0" fmla="*/ 35178 w 990716"/>
                  <a:gd name="connsiteY0" fmla="*/ 706929 h 1638923"/>
                  <a:gd name="connsiteX1" fmla="*/ 920763 w 990716"/>
                  <a:gd name="connsiteY1" fmla="*/ 365910 h 1638923"/>
                  <a:gd name="connsiteX2" fmla="*/ 601663 w 990716"/>
                  <a:gd name="connsiteY2" fmla="*/ 1171386 h 1638923"/>
                  <a:gd name="connsiteX3" fmla="*/ 93449 w 990716"/>
                  <a:gd name="connsiteY3" fmla="*/ 1599491 h 1638923"/>
                  <a:gd name="connsiteX4" fmla="*/ 35178 w 990716"/>
                  <a:gd name="connsiteY4" fmla="*/ 706929 h 1638923"/>
                  <a:gd name="connsiteX0" fmla="*/ 84888 w 1040426"/>
                  <a:gd name="connsiteY0" fmla="*/ 595487 h 1483573"/>
                  <a:gd name="connsiteX1" fmla="*/ 970473 w 1040426"/>
                  <a:gd name="connsiteY1" fmla="*/ 254468 h 1483573"/>
                  <a:gd name="connsiteX2" fmla="*/ 651373 w 1040426"/>
                  <a:gd name="connsiteY2" fmla="*/ 1059944 h 1483573"/>
                  <a:gd name="connsiteX3" fmla="*/ 99616 w 1040426"/>
                  <a:gd name="connsiteY3" fmla="*/ 1429992 h 1483573"/>
                  <a:gd name="connsiteX4" fmla="*/ 84888 w 1040426"/>
                  <a:gd name="connsiteY4" fmla="*/ 595487 h 1483573"/>
                  <a:gd name="connsiteX0" fmla="*/ 66779 w 1022317"/>
                  <a:gd name="connsiteY0" fmla="*/ 684992 h 1573078"/>
                  <a:gd name="connsiteX1" fmla="*/ 952364 w 1022317"/>
                  <a:gd name="connsiteY1" fmla="*/ 343973 h 1573078"/>
                  <a:gd name="connsiteX2" fmla="*/ 633264 w 1022317"/>
                  <a:gd name="connsiteY2" fmla="*/ 1149449 h 1573078"/>
                  <a:gd name="connsiteX3" fmla="*/ 81507 w 1022317"/>
                  <a:gd name="connsiteY3" fmla="*/ 1519497 h 1573078"/>
                  <a:gd name="connsiteX4" fmla="*/ 66779 w 1022317"/>
                  <a:gd name="connsiteY4" fmla="*/ 684992 h 1573078"/>
                  <a:gd name="connsiteX0" fmla="*/ 88996 w 1099434"/>
                  <a:gd name="connsiteY0" fmla="*/ 644350 h 1532436"/>
                  <a:gd name="connsiteX1" fmla="*/ 1032638 w 1099434"/>
                  <a:gd name="connsiteY1" fmla="*/ 245274 h 1532436"/>
                  <a:gd name="connsiteX2" fmla="*/ 655481 w 1099434"/>
                  <a:gd name="connsiteY2" fmla="*/ 1108807 h 1532436"/>
                  <a:gd name="connsiteX3" fmla="*/ 103724 w 1099434"/>
                  <a:gd name="connsiteY3" fmla="*/ 1478855 h 1532436"/>
                  <a:gd name="connsiteX4" fmla="*/ 88996 w 1099434"/>
                  <a:gd name="connsiteY4" fmla="*/ 644350 h 1532436"/>
                  <a:gd name="connsiteX0" fmla="*/ 113991 w 1124429"/>
                  <a:gd name="connsiteY0" fmla="*/ 765632 h 1653718"/>
                  <a:gd name="connsiteX1" fmla="*/ 1057633 w 1124429"/>
                  <a:gd name="connsiteY1" fmla="*/ 366556 h 1653718"/>
                  <a:gd name="connsiteX2" fmla="*/ 680476 w 1124429"/>
                  <a:gd name="connsiteY2" fmla="*/ 1230089 h 1653718"/>
                  <a:gd name="connsiteX3" fmla="*/ 128719 w 1124429"/>
                  <a:gd name="connsiteY3" fmla="*/ 1600137 h 1653718"/>
                  <a:gd name="connsiteX4" fmla="*/ 113991 w 1124429"/>
                  <a:gd name="connsiteY4" fmla="*/ 765632 h 1653718"/>
                  <a:gd name="connsiteX0" fmla="*/ 107702 w 1118140"/>
                  <a:gd name="connsiteY0" fmla="*/ 761692 h 1649778"/>
                  <a:gd name="connsiteX1" fmla="*/ 1051344 w 1118140"/>
                  <a:gd name="connsiteY1" fmla="*/ 362616 h 1649778"/>
                  <a:gd name="connsiteX2" fmla="*/ 674187 w 1118140"/>
                  <a:gd name="connsiteY2" fmla="*/ 1226149 h 1649778"/>
                  <a:gd name="connsiteX3" fmla="*/ 122430 w 1118140"/>
                  <a:gd name="connsiteY3" fmla="*/ 1596197 h 1649778"/>
                  <a:gd name="connsiteX4" fmla="*/ 107702 w 1118140"/>
                  <a:gd name="connsiteY4" fmla="*/ 761692 h 1649778"/>
                  <a:gd name="connsiteX0" fmla="*/ 89232 w 1114646"/>
                  <a:gd name="connsiteY0" fmla="*/ 507116 h 1410789"/>
                  <a:gd name="connsiteX1" fmla="*/ 1105445 w 1114646"/>
                  <a:gd name="connsiteY1" fmla="*/ 122555 h 1410789"/>
                  <a:gd name="connsiteX2" fmla="*/ 728288 w 1114646"/>
                  <a:gd name="connsiteY2" fmla="*/ 986088 h 1410789"/>
                  <a:gd name="connsiteX3" fmla="*/ 176531 w 1114646"/>
                  <a:gd name="connsiteY3" fmla="*/ 1356136 h 1410789"/>
                  <a:gd name="connsiteX4" fmla="*/ 89232 w 1114646"/>
                  <a:gd name="connsiteY4" fmla="*/ 507116 h 1410789"/>
                  <a:gd name="connsiteX0" fmla="*/ 89232 w 1175988"/>
                  <a:gd name="connsiteY0" fmla="*/ 721370 h 1625043"/>
                  <a:gd name="connsiteX1" fmla="*/ 1105445 w 1175988"/>
                  <a:gd name="connsiteY1" fmla="*/ 336809 h 1625043"/>
                  <a:gd name="connsiteX2" fmla="*/ 728288 w 1175988"/>
                  <a:gd name="connsiteY2" fmla="*/ 1200342 h 1625043"/>
                  <a:gd name="connsiteX3" fmla="*/ 176531 w 1175988"/>
                  <a:gd name="connsiteY3" fmla="*/ 1570390 h 1625043"/>
                  <a:gd name="connsiteX4" fmla="*/ 89232 w 1175988"/>
                  <a:gd name="connsiteY4" fmla="*/ 721370 h 1625043"/>
                  <a:gd name="connsiteX0" fmla="*/ 38984 w 1125740"/>
                  <a:gd name="connsiteY0" fmla="*/ 727644 h 1631317"/>
                  <a:gd name="connsiteX1" fmla="*/ 1055197 w 1125740"/>
                  <a:gd name="connsiteY1" fmla="*/ 343083 h 1631317"/>
                  <a:gd name="connsiteX2" fmla="*/ 678040 w 1125740"/>
                  <a:gd name="connsiteY2" fmla="*/ 1206616 h 1631317"/>
                  <a:gd name="connsiteX3" fmla="*/ 126283 w 1125740"/>
                  <a:gd name="connsiteY3" fmla="*/ 1576664 h 1631317"/>
                  <a:gd name="connsiteX4" fmla="*/ 38984 w 1125740"/>
                  <a:gd name="connsiteY4" fmla="*/ 727644 h 1631317"/>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124502 w 1211258"/>
                  <a:gd name="connsiteY0" fmla="*/ 722740 h 1626413"/>
                  <a:gd name="connsiteX1" fmla="*/ 1140715 w 1211258"/>
                  <a:gd name="connsiteY1" fmla="*/ 338179 h 1626413"/>
                  <a:gd name="connsiteX2" fmla="*/ 763558 w 1211258"/>
                  <a:gd name="connsiteY2" fmla="*/ 1201712 h 1626413"/>
                  <a:gd name="connsiteX3" fmla="*/ 211801 w 1211258"/>
                  <a:gd name="connsiteY3" fmla="*/ 1571760 h 1626413"/>
                  <a:gd name="connsiteX4" fmla="*/ 124502 w 1211258"/>
                  <a:gd name="connsiteY4" fmla="*/ 722740 h 1626413"/>
                  <a:gd name="connsiteX0" fmla="*/ 124502 w 1211258"/>
                  <a:gd name="connsiteY0" fmla="*/ 752275 h 1655948"/>
                  <a:gd name="connsiteX1" fmla="*/ 1140715 w 1211258"/>
                  <a:gd name="connsiteY1" fmla="*/ 367714 h 1655948"/>
                  <a:gd name="connsiteX2" fmla="*/ 763558 w 1211258"/>
                  <a:gd name="connsiteY2" fmla="*/ 1231247 h 1655948"/>
                  <a:gd name="connsiteX3" fmla="*/ 211801 w 1211258"/>
                  <a:gd name="connsiteY3" fmla="*/ 1601295 h 1655948"/>
                  <a:gd name="connsiteX4" fmla="*/ 124502 w 1211258"/>
                  <a:gd name="connsiteY4" fmla="*/ 752275 h 1655948"/>
                  <a:gd name="connsiteX0" fmla="*/ 139554 w 1100895"/>
                  <a:gd name="connsiteY0" fmla="*/ 558955 h 1431224"/>
                  <a:gd name="connsiteX1" fmla="*/ 1093268 w 1100895"/>
                  <a:gd name="connsiteY1" fmla="*/ 145151 h 1431224"/>
                  <a:gd name="connsiteX2" fmla="*/ 716111 w 1100895"/>
                  <a:gd name="connsiteY2" fmla="*/ 1008684 h 1431224"/>
                  <a:gd name="connsiteX3" fmla="*/ 164354 w 1100895"/>
                  <a:gd name="connsiteY3" fmla="*/ 1378732 h 1431224"/>
                  <a:gd name="connsiteX4" fmla="*/ 139554 w 1100895"/>
                  <a:gd name="connsiteY4" fmla="*/ 558955 h 1431224"/>
                  <a:gd name="connsiteX0" fmla="*/ 139554 w 1143176"/>
                  <a:gd name="connsiteY0" fmla="*/ 740395 h 1612664"/>
                  <a:gd name="connsiteX1" fmla="*/ 1093268 w 1143176"/>
                  <a:gd name="connsiteY1" fmla="*/ 326591 h 1612664"/>
                  <a:gd name="connsiteX2" fmla="*/ 716111 w 1143176"/>
                  <a:gd name="connsiteY2" fmla="*/ 1190124 h 1612664"/>
                  <a:gd name="connsiteX3" fmla="*/ 164354 w 1143176"/>
                  <a:gd name="connsiteY3" fmla="*/ 1560172 h 1612664"/>
                  <a:gd name="connsiteX4" fmla="*/ 139554 w 1143176"/>
                  <a:gd name="connsiteY4" fmla="*/ 740395 h 1612664"/>
                  <a:gd name="connsiteX0" fmla="*/ 139554 w 1143176"/>
                  <a:gd name="connsiteY0" fmla="*/ 817520 h 1689789"/>
                  <a:gd name="connsiteX1" fmla="*/ 1093268 w 1143176"/>
                  <a:gd name="connsiteY1" fmla="*/ 403716 h 1689789"/>
                  <a:gd name="connsiteX2" fmla="*/ 716111 w 1143176"/>
                  <a:gd name="connsiteY2" fmla="*/ 1267249 h 1689789"/>
                  <a:gd name="connsiteX3" fmla="*/ 164354 w 1143176"/>
                  <a:gd name="connsiteY3" fmla="*/ 1637297 h 1689789"/>
                  <a:gd name="connsiteX4" fmla="*/ 139554 w 1143176"/>
                  <a:gd name="connsiteY4" fmla="*/ 817520 h 1689789"/>
                  <a:gd name="connsiteX0" fmla="*/ 138613 w 1099266"/>
                  <a:gd name="connsiteY0" fmla="*/ 652318 h 1530808"/>
                  <a:gd name="connsiteX1" fmla="*/ 1092327 w 1099266"/>
                  <a:gd name="connsiteY1" fmla="*/ 238514 h 1530808"/>
                  <a:gd name="connsiteX2" fmla="*/ 693395 w 1099266"/>
                  <a:gd name="connsiteY2" fmla="*/ 1118801 h 1530808"/>
                  <a:gd name="connsiteX3" fmla="*/ 163413 w 1099266"/>
                  <a:gd name="connsiteY3" fmla="*/ 1472095 h 1530808"/>
                  <a:gd name="connsiteX4" fmla="*/ 138613 w 1099266"/>
                  <a:gd name="connsiteY4" fmla="*/ 652318 h 1530808"/>
                  <a:gd name="connsiteX0" fmla="*/ 138613 w 1099389"/>
                  <a:gd name="connsiteY0" fmla="*/ 652318 h 1530808"/>
                  <a:gd name="connsiteX1" fmla="*/ 1092327 w 1099389"/>
                  <a:gd name="connsiteY1" fmla="*/ 238514 h 1530808"/>
                  <a:gd name="connsiteX2" fmla="*/ 693395 w 1099389"/>
                  <a:gd name="connsiteY2" fmla="*/ 1118801 h 1530808"/>
                  <a:gd name="connsiteX3" fmla="*/ 163413 w 1099389"/>
                  <a:gd name="connsiteY3" fmla="*/ 1472095 h 1530808"/>
                  <a:gd name="connsiteX4" fmla="*/ 138613 w 1099389"/>
                  <a:gd name="connsiteY4" fmla="*/ 652318 h 1530808"/>
                  <a:gd name="connsiteX0" fmla="*/ 138613 w 1111719"/>
                  <a:gd name="connsiteY0" fmla="*/ 815493 h 1693983"/>
                  <a:gd name="connsiteX1" fmla="*/ 1092327 w 1111719"/>
                  <a:gd name="connsiteY1" fmla="*/ 401689 h 1693983"/>
                  <a:gd name="connsiteX2" fmla="*/ 693395 w 1111719"/>
                  <a:gd name="connsiteY2" fmla="*/ 1281976 h 1693983"/>
                  <a:gd name="connsiteX3" fmla="*/ 163413 w 1111719"/>
                  <a:gd name="connsiteY3" fmla="*/ 1635270 h 1693983"/>
                  <a:gd name="connsiteX4" fmla="*/ 138613 w 1111719"/>
                  <a:gd name="connsiteY4" fmla="*/ 815493 h 1693983"/>
                  <a:gd name="connsiteX0" fmla="*/ 138613 w 1111719"/>
                  <a:gd name="connsiteY0" fmla="*/ 815493 h 1676291"/>
                  <a:gd name="connsiteX1" fmla="*/ 1092327 w 1111719"/>
                  <a:gd name="connsiteY1" fmla="*/ 401689 h 1676291"/>
                  <a:gd name="connsiteX2" fmla="*/ 693395 w 1111719"/>
                  <a:gd name="connsiteY2" fmla="*/ 1281976 h 1676291"/>
                  <a:gd name="connsiteX3" fmla="*/ 163413 w 1111719"/>
                  <a:gd name="connsiteY3" fmla="*/ 1635270 h 1676291"/>
                  <a:gd name="connsiteX4" fmla="*/ 138613 w 1111719"/>
                  <a:gd name="connsiteY4" fmla="*/ 815493 h 1676291"/>
                  <a:gd name="connsiteX0" fmla="*/ 134851 w 1093206"/>
                  <a:gd name="connsiteY0" fmla="*/ 651050 h 1505647"/>
                  <a:gd name="connsiteX1" fmla="*/ 1088565 w 1093206"/>
                  <a:gd name="connsiteY1" fmla="*/ 237246 h 1505647"/>
                  <a:gd name="connsiteX2" fmla="*/ 600590 w 1093206"/>
                  <a:gd name="connsiteY2" fmla="*/ 1095381 h 1505647"/>
                  <a:gd name="connsiteX3" fmla="*/ 159651 w 1093206"/>
                  <a:gd name="connsiteY3" fmla="*/ 1470827 h 1505647"/>
                  <a:gd name="connsiteX4" fmla="*/ 134851 w 1093206"/>
                  <a:gd name="connsiteY4" fmla="*/ 651050 h 1505647"/>
                  <a:gd name="connsiteX0" fmla="*/ 134851 w 1115875"/>
                  <a:gd name="connsiteY0" fmla="*/ 828674 h 1683271"/>
                  <a:gd name="connsiteX1" fmla="*/ 1088565 w 1115875"/>
                  <a:gd name="connsiteY1" fmla="*/ 414870 h 1683271"/>
                  <a:gd name="connsiteX2" fmla="*/ 600590 w 1115875"/>
                  <a:gd name="connsiteY2" fmla="*/ 1273005 h 1683271"/>
                  <a:gd name="connsiteX3" fmla="*/ 159651 w 1115875"/>
                  <a:gd name="connsiteY3" fmla="*/ 1648451 h 1683271"/>
                  <a:gd name="connsiteX4" fmla="*/ 134851 w 1115875"/>
                  <a:gd name="connsiteY4" fmla="*/ 828674 h 1683271"/>
                  <a:gd name="connsiteX0" fmla="*/ 134851 w 1132788"/>
                  <a:gd name="connsiteY0" fmla="*/ 828674 h 1683271"/>
                  <a:gd name="connsiteX1" fmla="*/ 1088565 w 1132788"/>
                  <a:gd name="connsiteY1" fmla="*/ 414870 h 1683271"/>
                  <a:gd name="connsiteX2" fmla="*/ 600590 w 1132788"/>
                  <a:gd name="connsiteY2" fmla="*/ 1273005 h 1683271"/>
                  <a:gd name="connsiteX3" fmla="*/ 159651 w 1132788"/>
                  <a:gd name="connsiteY3" fmla="*/ 1648451 h 1683271"/>
                  <a:gd name="connsiteX4" fmla="*/ 134851 w 1132788"/>
                  <a:gd name="connsiteY4" fmla="*/ 828674 h 1683271"/>
                  <a:gd name="connsiteX0" fmla="*/ 134851 w 1122771"/>
                  <a:gd name="connsiteY0" fmla="*/ 828674 h 1729682"/>
                  <a:gd name="connsiteX1" fmla="*/ 1088565 w 1122771"/>
                  <a:gd name="connsiteY1" fmla="*/ 414870 h 1729682"/>
                  <a:gd name="connsiteX2" fmla="*/ 600590 w 1122771"/>
                  <a:gd name="connsiteY2" fmla="*/ 1273005 h 1729682"/>
                  <a:gd name="connsiteX3" fmla="*/ 159651 w 1122771"/>
                  <a:gd name="connsiteY3" fmla="*/ 1648451 h 1729682"/>
                  <a:gd name="connsiteX4" fmla="*/ 134851 w 1122771"/>
                  <a:gd name="connsiteY4" fmla="*/ 828674 h 1729682"/>
                  <a:gd name="connsiteX0" fmla="*/ 133733 w 1121653"/>
                  <a:gd name="connsiteY0" fmla="*/ 828674 h 1705461"/>
                  <a:gd name="connsiteX1" fmla="*/ 1087447 w 1121653"/>
                  <a:gd name="connsiteY1" fmla="*/ 414870 h 1705461"/>
                  <a:gd name="connsiteX2" fmla="*/ 599472 w 1121653"/>
                  <a:gd name="connsiteY2" fmla="*/ 1273005 h 1705461"/>
                  <a:gd name="connsiteX3" fmla="*/ 158533 w 1121653"/>
                  <a:gd name="connsiteY3" fmla="*/ 1648451 h 1705461"/>
                  <a:gd name="connsiteX4" fmla="*/ 133733 w 1121653"/>
                  <a:gd name="connsiteY4" fmla="*/ 828674 h 1705461"/>
                  <a:gd name="connsiteX0" fmla="*/ 133733 w 1125327"/>
                  <a:gd name="connsiteY0" fmla="*/ 828674 h 1671108"/>
                  <a:gd name="connsiteX1" fmla="*/ 1087447 w 1125327"/>
                  <a:gd name="connsiteY1" fmla="*/ 414870 h 1671108"/>
                  <a:gd name="connsiteX2" fmla="*/ 599472 w 1125327"/>
                  <a:gd name="connsiteY2" fmla="*/ 1273005 h 1671108"/>
                  <a:gd name="connsiteX3" fmla="*/ 158533 w 1125327"/>
                  <a:gd name="connsiteY3" fmla="*/ 1648451 h 1671108"/>
                  <a:gd name="connsiteX4" fmla="*/ 133733 w 1125327"/>
                  <a:gd name="connsiteY4" fmla="*/ 828674 h 167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46" name="椭圆 45">
                <a:extLst>
                  <a:ext uri="{FF2B5EF4-FFF2-40B4-BE49-F238E27FC236}">
                    <a16:creationId xmlns:a16="http://schemas.microsoft.com/office/drawing/2014/main" xmlns="" id="{F17F9C38-C71F-4749-8ACD-A9F63EAFBE8E}"/>
                  </a:ext>
                </a:extLst>
              </p:cNvPr>
              <p:cNvSpPr/>
              <p:nvPr/>
            </p:nvSpPr>
            <p:spPr>
              <a:xfrm rot="20475942">
                <a:off x="3406806" y="3918384"/>
                <a:ext cx="208252" cy="216024"/>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47" name="椭圆 46">
                <a:extLst>
                  <a:ext uri="{FF2B5EF4-FFF2-40B4-BE49-F238E27FC236}">
                    <a16:creationId xmlns:a16="http://schemas.microsoft.com/office/drawing/2014/main" xmlns="" id="{3ED65817-586F-4A77-8972-6835FAF13B2E}"/>
                  </a:ext>
                </a:extLst>
              </p:cNvPr>
              <p:cNvSpPr/>
              <p:nvPr/>
            </p:nvSpPr>
            <p:spPr>
              <a:xfrm rot="20475942">
                <a:off x="3583475" y="3870331"/>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48" name="椭圆 47">
                <a:extLst>
                  <a:ext uri="{FF2B5EF4-FFF2-40B4-BE49-F238E27FC236}">
                    <a16:creationId xmlns:a16="http://schemas.microsoft.com/office/drawing/2014/main" xmlns="" id="{D88EF15F-5043-4382-BC7D-5FCF145B1B3A}"/>
                  </a:ext>
                </a:extLst>
              </p:cNvPr>
              <p:cNvSpPr/>
              <p:nvPr/>
            </p:nvSpPr>
            <p:spPr>
              <a:xfrm rot="20475942">
                <a:off x="3785918" y="3905667"/>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52" name="椭圆 51">
                <a:extLst>
                  <a:ext uri="{FF2B5EF4-FFF2-40B4-BE49-F238E27FC236}">
                    <a16:creationId xmlns:a16="http://schemas.microsoft.com/office/drawing/2014/main" xmlns="" id="{9E120806-7707-4B14-9BC5-70CB750026F0}"/>
                  </a:ext>
                </a:extLst>
              </p:cNvPr>
              <p:cNvSpPr/>
              <p:nvPr/>
            </p:nvSpPr>
            <p:spPr>
              <a:xfrm rot="20475942">
                <a:off x="3951202" y="4017607"/>
                <a:ext cx="289739" cy="303643"/>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53" name="椭圆 52">
                <a:extLst>
                  <a:ext uri="{FF2B5EF4-FFF2-40B4-BE49-F238E27FC236}">
                    <a16:creationId xmlns:a16="http://schemas.microsoft.com/office/drawing/2014/main" xmlns="" id="{33EF1541-5600-47FE-8853-579444AE35F5}"/>
                  </a:ext>
                </a:extLst>
              </p:cNvPr>
              <p:cNvSpPr/>
              <p:nvPr/>
            </p:nvSpPr>
            <p:spPr>
              <a:xfrm rot="20475942">
                <a:off x="4109475" y="4134635"/>
                <a:ext cx="367266" cy="329422"/>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grpSp>
        <p:grpSp>
          <p:nvGrpSpPr>
            <p:cNvPr id="24" name="组合 12">
              <a:extLst>
                <a:ext uri="{FF2B5EF4-FFF2-40B4-BE49-F238E27FC236}">
                  <a16:creationId xmlns:a16="http://schemas.microsoft.com/office/drawing/2014/main" xmlns="" id="{756B71A0-D0FF-4A07-A314-7CC5B41F314B}"/>
                </a:ext>
              </a:extLst>
            </p:cNvPr>
            <p:cNvGrpSpPr/>
            <p:nvPr/>
          </p:nvGrpSpPr>
          <p:grpSpPr>
            <a:xfrm rot="762989" flipH="1">
              <a:off x="6198966" y="4872802"/>
              <a:ext cx="720381" cy="1107145"/>
              <a:chOff x="3229455" y="3870331"/>
              <a:chExt cx="1247286" cy="1916345"/>
            </a:xfrm>
            <a:grpFill/>
          </p:grpSpPr>
          <p:sp>
            <p:nvSpPr>
              <p:cNvPr id="39" name="椭圆 3">
                <a:extLst>
                  <a:ext uri="{FF2B5EF4-FFF2-40B4-BE49-F238E27FC236}">
                    <a16:creationId xmlns:a16="http://schemas.microsoft.com/office/drawing/2014/main" xmlns="" id="{EAAE3073-12FE-4968-856D-C70084530DE9}"/>
                  </a:ext>
                </a:extLst>
              </p:cNvPr>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 fmla="*/ 0 w 1408314"/>
                  <a:gd name="connsiteY0" fmla="*/ 936145 h 1872292"/>
                  <a:gd name="connsiteX1" fmla="*/ 900100 w 1408314"/>
                  <a:gd name="connsiteY1" fmla="*/ 41 h 1872292"/>
                  <a:gd name="connsiteX2" fmla="*/ 1408314 w 1408314"/>
                  <a:gd name="connsiteY2" fmla="*/ 965174 h 1872292"/>
                  <a:gd name="connsiteX3" fmla="*/ 900100 w 1408314"/>
                  <a:gd name="connsiteY3" fmla="*/ 1872249 h 1872292"/>
                  <a:gd name="connsiteX4" fmla="*/ 0 w 1408314"/>
                  <a:gd name="connsiteY4" fmla="*/ 936145 h 1872292"/>
                  <a:gd name="connsiteX0" fmla="*/ 8065 w 1565401"/>
                  <a:gd name="connsiteY0" fmla="*/ 790997 h 1727144"/>
                  <a:gd name="connsiteX1" fmla="*/ 1474222 w 1565401"/>
                  <a:gd name="connsiteY1" fmla="*/ 35 h 1727144"/>
                  <a:gd name="connsiteX2" fmla="*/ 1416379 w 1565401"/>
                  <a:gd name="connsiteY2" fmla="*/ 820026 h 1727144"/>
                  <a:gd name="connsiteX3" fmla="*/ 908165 w 1565401"/>
                  <a:gd name="connsiteY3" fmla="*/ 1727101 h 1727144"/>
                  <a:gd name="connsiteX4" fmla="*/ 8065 w 1565401"/>
                  <a:gd name="connsiteY4" fmla="*/ 790997 h 1727144"/>
                  <a:gd name="connsiteX0" fmla="*/ 7672 w 1516692"/>
                  <a:gd name="connsiteY0" fmla="*/ 790971 h 1727085"/>
                  <a:gd name="connsiteX1" fmla="*/ 1473829 w 1516692"/>
                  <a:gd name="connsiteY1" fmla="*/ 9 h 1727085"/>
                  <a:gd name="connsiteX2" fmla="*/ 1154729 w 1516692"/>
                  <a:gd name="connsiteY2" fmla="*/ 805485 h 1727085"/>
                  <a:gd name="connsiteX3" fmla="*/ 907772 w 1516692"/>
                  <a:gd name="connsiteY3" fmla="*/ 1727075 h 1727085"/>
                  <a:gd name="connsiteX4" fmla="*/ 7672 w 1516692"/>
                  <a:gd name="connsiteY4" fmla="*/ 790971 h 1727085"/>
                  <a:gd name="connsiteX0" fmla="*/ 17232 w 916832"/>
                  <a:gd name="connsiteY0" fmla="*/ 362964 h 1757227"/>
                  <a:gd name="connsiteX1" fmla="*/ 902817 w 916832"/>
                  <a:gd name="connsiteY1" fmla="*/ 21945 h 1757227"/>
                  <a:gd name="connsiteX2" fmla="*/ 583717 w 916832"/>
                  <a:gd name="connsiteY2" fmla="*/ 827421 h 1757227"/>
                  <a:gd name="connsiteX3" fmla="*/ 336760 w 916832"/>
                  <a:gd name="connsiteY3" fmla="*/ 1749011 h 1757227"/>
                  <a:gd name="connsiteX4" fmla="*/ 17232 w 916832"/>
                  <a:gd name="connsiteY4" fmla="*/ 362964 h 1757227"/>
                  <a:gd name="connsiteX0" fmla="*/ 67305 w 966905"/>
                  <a:gd name="connsiteY0" fmla="*/ 357294 h 1289288"/>
                  <a:gd name="connsiteX1" fmla="*/ 952890 w 966905"/>
                  <a:gd name="connsiteY1" fmla="*/ 16275 h 1289288"/>
                  <a:gd name="connsiteX2" fmla="*/ 633790 w 966905"/>
                  <a:gd name="connsiteY2" fmla="*/ 821751 h 1289288"/>
                  <a:gd name="connsiteX3" fmla="*/ 125576 w 966905"/>
                  <a:gd name="connsiteY3" fmla="*/ 1249856 h 1289288"/>
                  <a:gd name="connsiteX4" fmla="*/ 67305 w 966905"/>
                  <a:gd name="connsiteY4" fmla="*/ 357294 h 1289288"/>
                  <a:gd name="connsiteX0" fmla="*/ 67305 w 1120923"/>
                  <a:gd name="connsiteY0" fmla="*/ 578161 h 1510155"/>
                  <a:gd name="connsiteX1" fmla="*/ 952890 w 1120923"/>
                  <a:gd name="connsiteY1" fmla="*/ 237142 h 1510155"/>
                  <a:gd name="connsiteX2" fmla="*/ 633790 w 1120923"/>
                  <a:gd name="connsiteY2" fmla="*/ 1042618 h 1510155"/>
                  <a:gd name="connsiteX3" fmla="*/ 125576 w 1120923"/>
                  <a:gd name="connsiteY3" fmla="*/ 1470723 h 1510155"/>
                  <a:gd name="connsiteX4" fmla="*/ 67305 w 1120923"/>
                  <a:gd name="connsiteY4" fmla="*/ 578161 h 1510155"/>
                  <a:gd name="connsiteX0" fmla="*/ 67305 w 1082631"/>
                  <a:gd name="connsiteY0" fmla="*/ 578161 h 1510155"/>
                  <a:gd name="connsiteX1" fmla="*/ 952890 w 1082631"/>
                  <a:gd name="connsiteY1" fmla="*/ 237142 h 1510155"/>
                  <a:gd name="connsiteX2" fmla="*/ 633790 w 1082631"/>
                  <a:gd name="connsiteY2" fmla="*/ 1042618 h 1510155"/>
                  <a:gd name="connsiteX3" fmla="*/ 125576 w 1082631"/>
                  <a:gd name="connsiteY3" fmla="*/ 1470723 h 1510155"/>
                  <a:gd name="connsiteX4" fmla="*/ 67305 w 1082631"/>
                  <a:gd name="connsiteY4" fmla="*/ 578161 h 1510155"/>
                  <a:gd name="connsiteX0" fmla="*/ 67305 w 1022843"/>
                  <a:gd name="connsiteY0" fmla="*/ 597144 h 1529138"/>
                  <a:gd name="connsiteX1" fmla="*/ 952890 w 1022843"/>
                  <a:gd name="connsiteY1" fmla="*/ 256125 h 1529138"/>
                  <a:gd name="connsiteX2" fmla="*/ 633790 w 1022843"/>
                  <a:gd name="connsiteY2" fmla="*/ 1061601 h 1529138"/>
                  <a:gd name="connsiteX3" fmla="*/ 125576 w 1022843"/>
                  <a:gd name="connsiteY3" fmla="*/ 1489706 h 1529138"/>
                  <a:gd name="connsiteX4" fmla="*/ 67305 w 1022843"/>
                  <a:gd name="connsiteY4" fmla="*/ 597144 h 1529138"/>
                  <a:gd name="connsiteX0" fmla="*/ 35178 w 990716"/>
                  <a:gd name="connsiteY0" fmla="*/ 706929 h 1638923"/>
                  <a:gd name="connsiteX1" fmla="*/ 920763 w 990716"/>
                  <a:gd name="connsiteY1" fmla="*/ 365910 h 1638923"/>
                  <a:gd name="connsiteX2" fmla="*/ 601663 w 990716"/>
                  <a:gd name="connsiteY2" fmla="*/ 1171386 h 1638923"/>
                  <a:gd name="connsiteX3" fmla="*/ 93449 w 990716"/>
                  <a:gd name="connsiteY3" fmla="*/ 1599491 h 1638923"/>
                  <a:gd name="connsiteX4" fmla="*/ 35178 w 990716"/>
                  <a:gd name="connsiteY4" fmla="*/ 706929 h 1638923"/>
                  <a:gd name="connsiteX0" fmla="*/ 84888 w 1040426"/>
                  <a:gd name="connsiteY0" fmla="*/ 595487 h 1483573"/>
                  <a:gd name="connsiteX1" fmla="*/ 970473 w 1040426"/>
                  <a:gd name="connsiteY1" fmla="*/ 254468 h 1483573"/>
                  <a:gd name="connsiteX2" fmla="*/ 651373 w 1040426"/>
                  <a:gd name="connsiteY2" fmla="*/ 1059944 h 1483573"/>
                  <a:gd name="connsiteX3" fmla="*/ 99616 w 1040426"/>
                  <a:gd name="connsiteY3" fmla="*/ 1429992 h 1483573"/>
                  <a:gd name="connsiteX4" fmla="*/ 84888 w 1040426"/>
                  <a:gd name="connsiteY4" fmla="*/ 595487 h 1483573"/>
                  <a:gd name="connsiteX0" fmla="*/ 66779 w 1022317"/>
                  <a:gd name="connsiteY0" fmla="*/ 684992 h 1573078"/>
                  <a:gd name="connsiteX1" fmla="*/ 952364 w 1022317"/>
                  <a:gd name="connsiteY1" fmla="*/ 343973 h 1573078"/>
                  <a:gd name="connsiteX2" fmla="*/ 633264 w 1022317"/>
                  <a:gd name="connsiteY2" fmla="*/ 1149449 h 1573078"/>
                  <a:gd name="connsiteX3" fmla="*/ 81507 w 1022317"/>
                  <a:gd name="connsiteY3" fmla="*/ 1519497 h 1573078"/>
                  <a:gd name="connsiteX4" fmla="*/ 66779 w 1022317"/>
                  <a:gd name="connsiteY4" fmla="*/ 684992 h 1573078"/>
                  <a:gd name="connsiteX0" fmla="*/ 88996 w 1099434"/>
                  <a:gd name="connsiteY0" fmla="*/ 644350 h 1532436"/>
                  <a:gd name="connsiteX1" fmla="*/ 1032638 w 1099434"/>
                  <a:gd name="connsiteY1" fmla="*/ 245274 h 1532436"/>
                  <a:gd name="connsiteX2" fmla="*/ 655481 w 1099434"/>
                  <a:gd name="connsiteY2" fmla="*/ 1108807 h 1532436"/>
                  <a:gd name="connsiteX3" fmla="*/ 103724 w 1099434"/>
                  <a:gd name="connsiteY3" fmla="*/ 1478855 h 1532436"/>
                  <a:gd name="connsiteX4" fmla="*/ 88996 w 1099434"/>
                  <a:gd name="connsiteY4" fmla="*/ 644350 h 1532436"/>
                  <a:gd name="connsiteX0" fmla="*/ 113991 w 1124429"/>
                  <a:gd name="connsiteY0" fmla="*/ 765632 h 1653718"/>
                  <a:gd name="connsiteX1" fmla="*/ 1057633 w 1124429"/>
                  <a:gd name="connsiteY1" fmla="*/ 366556 h 1653718"/>
                  <a:gd name="connsiteX2" fmla="*/ 680476 w 1124429"/>
                  <a:gd name="connsiteY2" fmla="*/ 1230089 h 1653718"/>
                  <a:gd name="connsiteX3" fmla="*/ 128719 w 1124429"/>
                  <a:gd name="connsiteY3" fmla="*/ 1600137 h 1653718"/>
                  <a:gd name="connsiteX4" fmla="*/ 113991 w 1124429"/>
                  <a:gd name="connsiteY4" fmla="*/ 765632 h 1653718"/>
                  <a:gd name="connsiteX0" fmla="*/ 107702 w 1118140"/>
                  <a:gd name="connsiteY0" fmla="*/ 761692 h 1649778"/>
                  <a:gd name="connsiteX1" fmla="*/ 1051344 w 1118140"/>
                  <a:gd name="connsiteY1" fmla="*/ 362616 h 1649778"/>
                  <a:gd name="connsiteX2" fmla="*/ 674187 w 1118140"/>
                  <a:gd name="connsiteY2" fmla="*/ 1226149 h 1649778"/>
                  <a:gd name="connsiteX3" fmla="*/ 122430 w 1118140"/>
                  <a:gd name="connsiteY3" fmla="*/ 1596197 h 1649778"/>
                  <a:gd name="connsiteX4" fmla="*/ 107702 w 1118140"/>
                  <a:gd name="connsiteY4" fmla="*/ 761692 h 1649778"/>
                  <a:gd name="connsiteX0" fmla="*/ 89232 w 1114646"/>
                  <a:gd name="connsiteY0" fmla="*/ 507116 h 1410789"/>
                  <a:gd name="connsiteX1" fmla="*/ 1105445 w 1114646"/>
                  <a:gd name="connsiteY1" fmla="*/ 122555 h 1410789"/>
                  <a:gd name="connsiteX2" fmla="*/ 728288 w 1114646"/>
                  <a:gd name="connsiteY2" fmla="*/ 986088 h 1410789"/>
                  <a:gd name="connsiteX3" fmla="*/ 176531 w 1114646"/>
                  <a:gd name="connsiteY3" fmla="*/ 1356136 h 1410789"/>
                  <a:gd name="connsiteX4" fmla="*/ 89232 w 1114646"/>
                  <a:gd name="connsiteY4" fmla="*/ 507116 h 1410789"/>
                  <a:gd name="connsiteX0" fmla="*/ 89232 w 1175988"/>
                  <a:gd name="connsiteY0" fmla="*/ 721370 h 1625043"/>
                  <a:gd name="connsiteX1" fmla="*/ 1105445 w 1175988"/>
                  <a:gd name="connsiteY1" fmla="*/ 336809 h 1625043"/>
                  <a:gd name="connsiteX2" fmla="*/ 728288 w 1175988"/>
                  <a:gd name="connsiteY2" fmla="*/ 1200342 h 1625043"/>
                  <a:gd name="connsiteX3" fmla="*/ 176531 w 1175988"/>
                  <a:gd name="connsiteY3" fmla="*/ 1570390 h 1625043"/>
                  <a:gd name="connsiteX4" fmla="*/ 89232 w 1175988"/>
                  <a:gd name="connsiteY4" fmla="*/ 721370 h 1625043"/>
                  <a:gd name="connsiteX0" fmla="*/ 38984 w 1125740"/>
                  <a:gd name="connsiteY0" fmla="*/ 727644 h 1631317"/>
                  <a:gd name="connsiteX1" fmla="*/ 1055197 w 1125740"/>
                  <a:gd name="connsiteY1" fmla="*/ 343083 h 1631317"/>
                  <a:gd name="connsiteX2" fmla="*/ 678040 w 1125740"/>
                  <a:gd name="connsiteY2" fmla="*/ 1206616 h 1631317"/>
                  <a:gd name="connsiteX3" fmla="*/ 126283 w 1125740"/>
                  <a:gd name="connsiteY3" fmla="*/ 1576664 h 1631317"/>
                  <a:gd name="connsiteX4" fmla="*/ 38984 w 1125740"/>
                  <a:gd name="connsiteY4" fmla="*/ 727644 h 1631317"/>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124502 w 1211258"/>
                  <a:gd name="connsiteY0" fmla="*/ 722740 h 1626413"/>
                  <a:gd name="connsiteX1" fmla="*/ 1140715 w 1211258"/>
                  <a:gd name="connsiteY1" fmla="*/ 338179 h 1626413"/>
                  <a:gd name="connsiteX2" fmla="*/ 763558 w 1211258"/>
                  <a:gd name="connsiteY2" fmla="*/ 1201712 h 1626413"/>
                  <a:gd name="connsiteX3" fmla="*/ 211801 w 1211258"/>
                  <a:gd name="connsiteY3" fmla="*/ 1571760 h 1626413"/>
                  <a:gd name="connsiteX4" fmla="*/ 124502 w 1211258"/>
                  <a:gd name="connsiteY4" fmla="*/ 722740 h 1626413"/>
                  <a:gd name="connsiteX0" fmla="*/ 124502 w 1211258"/>
                  <a:gd name="connsiteY0" fmla="*/ 752275 h 1655948"/>
                  <a:gd name="connsiteX1" fmla="*/ 1140715 w 1211258"/>
                  <a:gd name="connsiteY1" fmla="*/ 367714 h 1655948"/>
                  <a:gd name="connsiteX2" fmla="*/ 763558 w 1211258"/>
                  <a:gd name="connsiteY2" fmla="*/ 1231247 h 1655948"/>
                  <a:gd name="connsiteX3" fmla="*/ 211801 w 1211258"/>
                  <a:gd name="connsiteY3" fmla="*/ 1601295 h 1655948"/>
                  <a:gd name="connsiteX4" fmla="*/ 124502 w 1211258"/>
                  <a:gd name="connsiteY4" fmla="*/ 752275 h 1655948"/>
                  <a:gd name="connsiteX0" fmla="*/ 139554 w 1100895"/>
                  <a:gd name="connsiteY0" fmla="*/ 558955 h 1431224"/>
                  <a:gd name="connsiteX1" fmla="*/ 1093268 w 1100895"/>
                  <a:gd name="connsiteY1" fmla="*/ 145151 h 1431224"/>
                  <a:gd name="connsiteX2" fmla="*/ 716111 w 1100895"/>
                  <a:gd name="connsiteY2" fmla="*/ 1008684 h 1431224"/>
                  <a:gd name="connsiteX3" fmla="*/ 164354 w 1100895"/>
                  <a:gd name="connsiteY3" fmla="*/ 1378732 h 1431224"/>
                  <a:gd name="connsiteX4" fmla="*/ 139554 w 1100895"/>
                  <a:gd name="connsiteY4" fmla="*/ 558955 h 1431224"/>
                  <a:gd name="connsiteX0" fmla="*/ 139554 w 1143176"/>
                  <a:gd name="connsiteY0" fmla="*/ 740395 h 1612664"/>
                  <a:gd name="connsiteX1" fmla="*/ 1093268 w 1143176"/>
                  <a:gd name="connsiteY1" fmla="*/ 326591 h 1612664"/>
                  <a:gd name="connsiteX2" fmla="*/ 716111 w 1143176"/>
                  <a:gd name="connsiteY2" fmla="*/ 1190124 h 1612664"/>
                  <a:gd name="connsiteX3" fmla="*/ 164354 w 1143176"/>
                  <a:gd name="connsiteY3" fmla="*/ 1560172 h 1612664"/>
                  <a:gd name="connsiteX4" fmla="*/ 139554 w 1143176"/>
                  <a:gd name="connsiteY4" fmla="*/ 740395 h 1612664"/>
                  <a:gd name="connsiteX0" fmla="*/ 139554 w 1143176"/>
                  <a:gd name="connsiteY0" fmla="*/ 817520 h 1689789"/>
                  <a:gd name="connsiteX1" fmla="*/ 1093268 w 1143176"/>
                  <a:gd name="connsiteY1" fmla="*/ 403716 h 1689789"/>
                  <a:gd name="connsiteX2" fmla="*/ 716111 w 1143176"/>
                  <a:gd name="connsiteY2" fmla="*/ 1267249 h 1689789"/>
                  <a:gd name="connsiteX3" fmla="*/ 164354 w 1143176"/>
                  <a:gd name="connsiteY3" fmla="*/ 1637297 h 1689789"/>
                  <a:gd name="connsiteX4" fmla="*/ 139554 w 1143176"/>
                  <a:gd name="connsiteY4" fmla="*/ 817520 h 1689789"/>
                  <a:gd name="connsiteX0" fmla="*/ 138613 w 1099266"/>
                  <a:gd name="connsiteY0" fmla="*/ 652318 h 1530808"/>
                  <a:gd name="connsiteX1" fmla="*/ 1092327 w 1099266"/>
                  <a:gd name="connsiteY1" fmla="*/ 238514 h 1530808"/>
                  <a:gd name="connsiteX2" fmla="*/ 693395 w 1099266"/>
                  <a:gd name="connsiteY2" fmla="*/ 1118801 h 1530808"/>
                  <a:gd name="connsiteX3" fmla="*/ 163413 w 1099266"/>
                  <a:gd name="connsiteY3" fmla="*/ 1472095 h 1530808"/>
                  <a:gd name="connsiteX4" fmla="*/ 138613 w 1099266"/>
                  <a:gd name="connsiteY4" fmla="*/ 652318 h 1530808"/>
                  <a:gd name="connsiteX0" fmla="*/ 138613 w 1099389"/>
                  <a:gd name="connsiteY0" fmla="*/ 652318 h 1530808"/>
                  <a:gd name="connsiteX1" fmla="*/ 1092327 w 1099389"/>
                  <a:gd name="connsiteY1" fmla="*/ 238514 h 1530808"/>
                  <a:gd name="connsiteX2" fmla="*/ 693395 w 1099389"/>
                  <a:gd name="connsiteY2" fmla="*/ 1118801 h 1530808"/>
                  <a:gd name="connsiteX3" fmla="*/ 163413 w 1099389"/>
                  <a:gd name="connsiteY3" fmla="*/ 1472095 h 1530808"/>
                  <a:gd name="connsiteX4" fmla="*/ 138613 w 1099389"/>
                  <a:gd name="connsiteY4" fmla="*/ 652318 h 1530808"/>
                  <a:gd name="connsiteX0" fmla="*/ 138613 w 1111719"/>
                  <a:gd name="connsiteY0" fmla="*/ 815493 h 1693983"/>
                  <a:gd name="connsiteX1" fmla="*/ 1092327 w 1111719"/>
                  <a:gd name="connsiteY1" fmla="*/ 401689 h 1693983"/>
                  <a:gd name="connsiteX2" fmla="*/ 693395 w 1111719"/>
                  <a:gd name="connsiteY2" fmla="*/ 1281976 h 1693983"/>
                  <a:gd name="connsiteX3" fmla="*/ 163413 w 1111719"/>
                  <a:gd name="connsiteY3" fmla="*/ 1635270 h 1693983"/>
                  <a:gd name="connsiteX4" fmla="*/ 138613 w 1111719"/>
                  <a:gd name="connsiteY4" fmla="*/ 815493 h 1693983"/>
                  <a:gd name="connsiteX0" fmla="*/ 138613 w 1111719"/>
                  <a:gd name="connsiteY0" fmla="*/ 815493 h 1676291"/>
                  <a:gd name="connsiteX1" fmla="*/ 1092327 w 1111719"/>
                  <a:gd name="connsiteY1" fmla="*/ 401689 h 1676291"/>
                  <a:gd name="connsiteX2" fmla="*/ 693395 w 1111719"/>
                  <a:gd name="connsiteY2" fmla="*/ 1281976 h 1676291"/>
                  <a:gd name="connsiteX3" fmla="*/ 163413 w 1111719"/>
                  <a:gd name="connsiteY3" fmla="*/ 1635270 h 1676291"/>
                  <a:gd name="connsiteX4" fmla="*/ 138613 w 1111719"/>
                  <a:gd name="connsiteY4" fmla="*/ 815493 h 1676291"/>
                  <a:gd name="connsiteX0" fmla="*/ 134851 w 1093206"/>
                  <a:gd name="connsiteY0" fmla="*/ 651050 h 1505647"/>
                  <a:gd name="connsiteX1" fmla="*/ 1088565 w 1093206"/>
                  <a:gd name="connsiteY1" fmla="*/ 237246 h 1505647"/>
                  <a:gd name="connsiteX2" fmla="*/ 600590 w 1093206"/>
                  <a:gd name="connsiteY2" fmla="*/ 1095381 h 1505647"/>
                  <a:gd name="connsiteX3" fmla="*/ 159651 w 1093206"/>
                  <a:gd name="connsiteY3" fmla="*/ 1470827 h 1505647"/>
                  <a:gd name="connsiteX4" fmla="*/ 134851 w 1093206"/>
                  <a:gd name="connsiteY4" fmla="*/ 651050 h 1505647"/>
                  <a:gd name="connsiteX0" fmla="*/ 134851 w 1115875"/>
                  <a:gd name="connsiteY0" fmla="*/ 828674 h 1683271"/>
                  <a:gd name="connsiteX1" fmla="*/ 1088565 w 1115875"/>
                  <a:gd name="connsiteY1" fmla="*/ 414870 h 1683271"/>
                  <a:gd name="connsiteX2" fmla="*/ 600590 w 1115875"/>
                  <a:gd name="connsiteY2" fmla="*/ 1273005 h 1683271"/>
                  <a:gd name="connsiteX3" fmla="*/ 159651 w 1115875"/>
                  <a:gd name="connsiteY3" fmla="*/ 1648451 h 1683271"/>
                  <a:gd name="connsiteX4" fmla="*/ 134851 w 1115875"/>
                  <a:gd name="connsiteY4" fmla="*/ 828674 h 1683271"/>
                  <a:gd name="connsiteX0" fmla="*/ 134851 w 1132788"/>
                  <a:gd name="connsiteY0" fmla="*/ 828674 h 1683271"/>
                  <a:gd name="connsiteX1" fmla="*/ 1088565 w 1132788"/>
                  <a:gd name="connsiteY1" fmla="*/ 414870 h 1683271"/>
                  <a:gd name="connsiteX2" fmla="*/ 600590 w 1132788"/>
                  <a:gd name="connsiteY2" fmla="*/ 1273005 h 1683271"/>
                  <a:gd name="connsiteX3" fmla="*/ 159651 w 1132788"/>
                  <a:gd name="connsiteY3" fmla="*/ 1648451 h 1683271"/>
                  <a:gd name="connsiteX4" fmla="*/ 134851 w 1132788"/>
                  <a:gd name="connsiteY4" fmla="*/ 828674 h 1683271"/>
                  <a:gd name="connsiteX0" fmla="*/ 134851 w 1122771"/>
                  <a:gd name="connsiteY0" fmla="*/ 828674 h 1729682"/>
                  <a:gd name="connsiteX1" fmla="*/ 1088565 w 1122771"/>
                  <a:gd name="connsiteY1" fmla="*/ 414870 h 1729682"/>
                  <a:gd name="connsiteX2" fmla="*/ 600590 w 1122771"/>
                  <a:gd name="connsiteY2" fmla="*/ 1273005 h 1729682"/>
                  <a:gd name="connsiteX3" fmla="*/ 159651 w 1122771"/>
                  <a:gd name="connsiteY3" fmla="*/ 1648451 h 1729682"/>
                  <a:gd name="connsiteX4" fmla="*/ 134851 w 1122771"/>
                  <a:gd name="connsiteY4" fmla="*/ 828674 h 1729682"/>
                  <a:gd name="connsiteX0" fmla="*/ 133733 w 1121653"/>
                  <a:gd name="connsiteY0" fmla="*/ 828674 h 1705461"/>
                  <a:gd name="connsiteX1" fmla="*/ 1087447 w 1121653"/>
                  <a:gd name="connsiteY1" fmla="*/ 414870 h 1705461"/>
                  <a:gd name="connsiteX2" fmla="*/ 599472 w 1121653"/>
                  <a:gd name="connsiteY2" fmla="*/ 1273005 h 1705461"/>
                  <a:gd name="connsiteX3" fmla="*/ 158533 w 1121653"/>
                  <a:gd name="connsiteY3" fmla="*/ 1648451 h 1705461"/>
                  <a:gd name="connsiteX4" fmla="*/ 133733 w 1121653"/>
                  <a:gd name="connsiteY4" fmla="*/ 828674 h 1705461"/>
                  <a:gd name="connsiteX0" fmla="*/ 133733 w 1125327"/>
                  <a:gd name="connsiteY0" fmla="*/ 828674 h 1671108"/>
                  <a:gd name="connsiteX1" fmla="*/ 1087447 w 1125327"/>
                  <a:gd name="connsiteY1" fmla="*/ 414870 h 1671108"/>
                  <a:gd name="connsiteX2" fmla="*/ 599472 w 1125327"/>
                  <a:gd name="connsiteY2" fmla="*/ 1273005 h 1671108"/>
                  <a:gd name="connsiteX3" fmla="*/ 158533 w 1125327"/>
                  <a:gd name="connsiteY3" fmla="*/ 1648451 h 1671108"/>
                  <a:gd name="connsiteX4" fmla="*/ 133733 w 1125327"/>
                  <a:gd name="connsiteY4" fmla="*/ 828674 h 167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40" name="椭圆 39">
                <a:extLst>
                  <a:ext uri="{FF2B5EF4-FFF2-40B4-BE49-F238E27FC236}">
                    <a16:creationId xmlns:a16="http://schemas.microsoft.com/office/drawing/2014/main" xmlns="" id="{48B66448-BF8E-4CE4-8ABE-42979A8BBA02}"/>
                  </a:ext>
                </a:extLst>
              </p:cNvPr>
              <p:cNvSpPr/>
              <p:nvPr/>
            </p:nvSpPr>
            <p:spPr>
              <a:xfrm rot="20475942">
                <a:off x="3406806" y="3918384"/>
                <a:ext cx="208252" cy="216024"/>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41" name="椭圆 40">
                <a:extLst>
                  <a:ext uri="{FF2B5EF4-FFF2-40B4-BE49-F238E27FC236}">
                    <a16:creationId xmlns:a16="http://schemas.microsoft.com/office/drawing/2014/main" xmlns="" id="{2021F557-7DE3-407C-B147-029DA6F4791A}"/>
                  </a:ext>
                </a:extLst>
              </p:cNvPr>
              <p:cNvSpPr/>
              <p:nvPr/>
            </p:nvSpPr>
            <p:spPr>
              <a:xfrm rot="20475942">
                <a:off x="3583475" y="3870331"/>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42" name="椭圆 41">
                <a:extLst>
                  <a:ext uri="{FF2B5EF4-FFF2-40B4-BE49-F238E27FC236}">
                    <a16:creationId xmlns:a16="http://schemas.microsoft.com/office/drawing/2014/main" xmlns="" id="{C8A679ED-1F1A-4F9D-934A-F5489BC1EB6E}"/>
                  </a:ext>
                </a:extLst>
              </p:cNvPr>
              <p:cNvSpPr/>
              <p:nvPr/>
            </p:nvSpPr>
            <p:spPr>
              <a:xfrm rot="20475942">
                <a:off x="3785918" y="3905667"/>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43" name="椭圆 42">
                <a:extLst>
                  <a:ext uri="{FF2B5EF4-FFF2-40B4-BE49-F238E27FC236}">
                    <a16:creationId xmlns:a16="http://schemas.microsoft.com/office/drawing/2014/main" xmlns="" id="{360E6089-E36B-4A31-A98E-18C563F75943}"/>
                  </a:ext>
                </a:extLst>
              </p:cNvPr>
              <p:cNvSpPr/>
              <p:nvPr/>
            </p:nvSpPr>
            <p:spPr>
              <a:xfrm rot="20475942">
                <a:off x="3951202" y="4017607"/>
                <a:ext cx="289739" cy="303643"/>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44" name="椭圆 43">
                <a:extLst>
                  <a:ext uri="{FF2B5EF4-FFF2-40B4-BE49-F238E27FC236}">
                    <a16:creationId xmlns:a16="http://schemas.microsoft.com/office/drawing/2014/main" xmlns="" id="{F7C9C09F-B5E1-45BC-B9DA-40C6C030EBCB}"/>
                  </a:ext>
                </a:extLst>
              </p:cNvPr>
              <p:cNvSpPr/>
              <p:nvPr/>
            </p:nvSpPr>
            <p:spPr>
              <a:xfrm rot="20475942">
                <a:off x="4109475" y="4134635"/>
                <a:ext cx="367266" cy="329422"/>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grpSp>
        <p:grpSp>
          <p:nvGrpSpPr>
            <p:cNvPr id="25" name="组合 19">
              <a:extLst>
                <a:ext uri="{FF2B5EF4-FFF2-40B4-BE49-F238E27FC236}">
                  <a16:creationId xmlns:a16="http://schemas.microsoft.com/office/drawing/2014/main" xmlns="" id="{55C39F81-9718-44FC-95A7-C1B39B5B7BD9}"/>
                </a:ext>
              </a:extLst>
            </p:cNvPr>
            <p:cNvGrpSpPr/>
            <p:nvPr/>
          </p:nvGrpSpPr>
          <p:grpSpPr>
            <a:xfrm rot="762989" flipH="1">
              <a:off x="6198966" y="3282202"/>
              <a:ext cx="720381" cy="1107145"/>
              <a:chOff x="3229455" y="3870331"/>
              <a:chExt cx="1247286" cy="1916345"/>
            </a:xfrm>
            <a:grpFill/>
          </p:grpSpPr>
          <p:sp>
            <p:nvSpPr>
              <p:cNvPr id="33" name="椭圆 3">
                <a:extLst>
                  <a:ext uri="{FF2B5EF4-FFF2-40B4-BE49-F238E27FC236}">
                    <a16:creationId xmlns:a16="http://schemas.microsoft.com/office/drawing/2014/main" xmlns="" id="{8365BF86-0165-4940-B404-9217ABF3997E}"/>
                  </a:ext>
                </a:extLst>
              </p:cNvPr>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 fmla="*/ 0 w 1408314"/>
                  <a:gd name="connsiteY0" fmla="*/ 936145 h 1872292"/>
                  <a:gd name="connsiteX1" fmla="*/ 900100 w 1408314"/>
                  <a:gd name="connsiteY1" fmla="*/ 41 h 1872292"/>
                  <a:gd name="connsiteX2" fmla="*/ 1408314 w 1408314"/>
                  <a:gd name="connsiteY2" fmla="*/ 965174 h 1872292"/>
                  <a:gd name="connsiteX3" fmla="*/ 900100 w 1408314"/>
                  <a:gd name="connsiteY3" fmla="*/ 1872249 h 1872292"/>
                  <a:gd name="connsiteX4" fmla="*/ 0 w 1408314"/>
                  <a:gd name="connsiteY4" fmla="*/ 936145 h 1872292"/>
                  <a:gd name="connsiteX0" fmla="*/ 8065 w 1565401"/>
                  <a:gd name="connsiteY0" fmla="*/ 790997 h 1727144"/>
                  <a:gd name="connsiteX1" fmla="*/ 1474222 w 1565401"/>
                  <a:gd name="connsiteY1" fmla="*/ 35 h 1727144"/>
                  <a:gd name="connsiteX2" fmla="*/ 1416379 w 1565401"/>
                  <a:gd name="connsiteY2" fmla="*/ 820026 h 1727144"/>
                  <a:gd name="connsiteX3" fmla="*/ 908165 w 1565401"/>
                  <a:gd name="connsiteY3" fmla="*/ 1727101 h 1727144"/>
                  <a:gd name="connsiteX4" fmla="*/ 8065 w 1565401"/>
                  <a:gd name="connsiteY4" fmla="*/ 790997 h 1727144"/>
                  <a:gd name="connsiteX0" fmla="*/ 7672 w 1516692"/>
                  <a:gd name="connsiteY0" fmla="*/ 790971 h 1727085"/>
                  <a:gd name="connsiteX1" fmla="*/ 1473829 w 1516692"/>
                  <a:gd name="connsiteY1" fmla="*/ 9 h 1727085"/>
                  <a:gd name="connsiteX2" fmla="*/ 1154729 w 1516692"/>
                  <a:gd name="connsiteY2" fmla="*/ 805485 h 1727085"/>
                  <a:gd name="connsiteX3" fmla="*/ 907772 w 1516692"/>
                  <a:gd name="connsiteY3" fmla="*/ 1727075 h 1727085"/>
                  <a:gd name="connsiteX4" fmla="*/ 7672 w 1516692"/>
                  <a:gd name="connsiteY4" fmla="*/ 790971 h 1727085"/>
                  <a:gd name="connsiteX0" fmla="*/ 17232 w 916832"/>
                  <a:gd name="connsiteY0" fmla="*/ 362964 h 1757227"/>
                  <a:gd name="connsiteX1" fmla="*/ 902817 w 916832"/>
                  <a:gd name="connsiteY1" fmla="*/ 21945 h 1757227"/>
                  <a:gd name="connsiteX2" fmla="*/ 583717 w 916832"/>
                  <a:gd name="connsiteY2" fmla="*/ 827421 h 1757227"/>
                  <a:gd name="connsiteX3" fmla="*/ 336760 w 916832"/>
                  <a:gd name="connsiteY3" fmla="*/ 1749011 h 1757227"/>
                  <a:gd name="connsiteX4" fmla="*/ 17232 w 916832"/>
                  <a:gd name="connsiteY4" fmla="*/ 362964 h 1757227"/>
                  <a:gd name="connsiteX0" fmla="*/ 67305 w 966905"/>
                  <a:gd name="connsiteY0" fmla="*/ 357294 h 1289288"/>
                  <a:gd name="connsiteX1" fmla="*/ 952890 w 966905"/>
                  <a:gd name="connsiteY1" fmla="*/ 16275 h 1289288"/>
                  <a:gd name="connsiteX2" fmla="*/ 633790 w 966905"/>
                  <a:gd name="connsiteY2" fmla="*/ 821751 h 1289288"/>
                  <a:gd name="connsiteX3" fmla="*/ 125576 w 966905"/>
                  <a:gd name="connsiteY3" fmla="*/ 1249856 h 1289288"/>
                  <a:gd name="connsiteX4" fmla="*/ 67305 w 966905"/>
                  <a:gd name="connsiteY4" fmla="*/ 357294 h 1289288"/>
                  <a:gd name="connsiteX0" fmla="*/ 67305 w 1120923"/>
                  <a:gd name="connsiteY0" fmla="*/ 578161 h 1510155"/>
                  <a:gd name="connsiteX1" fmla="*/ 952890 w 1120923"/>
                  <a:gd name="connsiteY1" fmla="*/ 237142 h 1510155"/>
                  <a:gd name="connsiteX2" fmla="*/ 633790 w 1120923"/>
                  <a:gd name="connsiteY2" fmla="*/ 1042618 h 1510155"/>
                  <a:gd name="connsiteX3" fmla="*/ 125576 w 1120923"/>
                  <a:gd name="connsiteY3" fmla="*/ 1470723 h 1510155"/>
                  <a:gd name="connsiteX4" fmla="*/ 67305 w 1120923"/>
                  <a:gd name="connsiteY4" fmla="*/ 578161 h 1510155"/>
                  <a:gd name="connsiteX0" fmla="*/ 67305 w 1082631"/>
                  <a:gd name="connsiteY0" fmla="*/ 578161 h 1510155"/>
                  <a:gd name="connsiteX1" fmla="*/ 952890 w 1082631"/>
                  <a:gd name="connsiteY1" fmla="*/ 237142 h 1510155"/>
                  <a:gd name="connsiteX2" fmla="*/ 633790 w 1082631"/>
                  <a:gd name="connsiteY2" fmla="*/ 1042618 h 1510155"/>
                  <a:gd name="connsiteX3" fmla="*/ 125576 w 1082631"/>
                  <a:gd name="connsiteY3" fmla="*/ 1470723 h 1510155"/>
                  <a:gd name="connsiteX4" fmla="*/ 67305 w 1082631"/>
                  <a:gd name="connsiteY4" fmla="*/ 578161 h 1510155"/>
                  <a:gd name="connsiteX0" fmla="*/ 67305 w 1022843"/>
                  <a:gd name="connsiteY0" fmla="*/ 597144 h 1529138"/>
                  <a:gd name="connsiteX1" fmla="*/ 952890 w 1022843"/>
                  <a:gd name="connsiteY1" fmla="*/ 256125 h 1529138"/>
                  <a:gd name="connsiteX2" fmla="*/ 633790 w 1022843"/>
                  <a:gd name="connsiteY2" fmla="*/ 1061601 h 1529138"/>
                  <a:gd name="connsiteX3" fmla="*/ 125576 w 1022843"/>
                  <a:gd name="connsiteY3" fmla="*/ 1489706 h 1529138"/>
                  <a:gd name="connsiteX4" fmla="*/ 67305 w 1022843"/>
                  <a:gd name="connsiteY4" fmla="*/ 597144 h 1529138"/>
                  <a:gd name="connsiteX0" fmla="*/ 35178 w 990716"/>
                  <a:gd name="connsiteY0" fmla="*/ 706929 h 1638923"/>
                  <a:gd name="connsiteX1" fmla="*/ 920763 w 990716"/>
                  <a:gd name="connsiteY1" fmla="*/ 365910 h 1638923"/>
                  <a:gd name="connsiteX2" fmla="*/ 601663 w 990716"/>
                  <a:gd name="connsiteY2" fmla="*/ 1171386 h 1638923"/>
                  <a:gd name="connsiteX3" fmla="*/ 93449 w 990716"/>
                  <a:gd name="connsiteY3" fmla="*/ 1599491 h 1638923"/>
                  <a:gd name="connsiteX4" fmla="*/ 35178 w 990716"/>
                  <a:gd name="connsiteY4" fmla="*/ 706929 h 1638923"/>
                  <a:gd name="connsiteX0" fmla="*/ 84888 w 1040426"/>
                  <a:gd name="connsiteY0" fmla="*/ 595487 h 1483573"/>
                  <a:gd name="connsiteX1" fmla="*/ 970473 w 1040426"/>
                  <a:gd name="connsiteY1" fmla="*/ 254468 h 1483573"/>
                  <a:gd name="connsiteX2" fmla="*/ 651373 w 1040426"/>
                  <a:gd name="connsiteY2" fmla="*/ 1059944 h 1483573"/>
                  <a:gd name="connsiteX3" fmla="*/ 99616 w 1040426"/>
                  <a:gd name="connsiteY3" fmla="*/ 1429992 h 1483573"/>
                  <a:gd name="connsiteX4" fmla="*/ 84888 w 1040426"/>
                  <a:gd name="connsiteY4" fmla="*/ 595487 h 1483573"/>
                  <a:gd name="connsiteX0" fmla="*/ 66779 w 1022317"/>
                  <a:gd name="connsiteY0" fmla="*/ 684992 h 1573078"/>
                  <a:gd name="connsiteX1" fmla="*/ 952364 w 1022317"/>
                  <a:gd name="connsiteY1" fmla="*/ 343973 h 1573078"/>
                  <a:gd name="connsiteX2" fmla="*/ 633264 w 1022317"/>
                  <a:gd name="connsiteY2" fmla="*/ 1149449 h 1573078"/>
                  <a:gd name="connsiteX3" fmla="*/ 81507 w 1022317"/>
                  <a:gd name="connsiteY3" fmla="*/ 1519497 h 1573078"/>
                  <a:gd name="connsiteX4" fmla="*/ 66779 w 1022317"/>
                  <a:gd name="connsiteY4" fmla="*/ 684992 h 1573078"/>
                  <a:gd name="connsiteX0" fmla="*/ 88996 w 1099434"/>
                  <a:gd name="connsiteY0" fmla="*/ 644350 h 1532436"/>
                  <a:gd name="connsiteX1" fmla="*/ 1032638 w 1099434"/>
                  <a:gd name="connsiteY1" fmla="*/ 245274 h 1532436"/>
                  <a:gd name="connsiteX2" fmla="*/ 655481 w 1099434"/>
                  <a:gd name="connsiteY2" fmla="*/ 1108807 h 1532436"/>
                  <a:gd name="connsiteX3" fmla="*/ 103724 w 1099434"/>
                  <a:gd name="connsiteY3" fmla="*/ 1478855 h 1532436"/>
                  <a:gd name="connsiteX4" fmla="*/ 88996 w 1099434"/>
                  <a:gd name="connsiteY4" fmla="*/ 644350 h 1532436"/>
                  <a:gd name="connsiteX0" fmla="*/ 113991 w 1124429"/>
                  <a:gd name="connsiteY0" fmla="*/ 765632 h 1653718"/>
                  <a:gd name="connsiteX1" fmla="*/ 1057633 w 1124429"/>
                  <a:gd name="connsiteY1" fmla="*/ 366556 h 1653718"/>
                  <a:gd name="connsiteX2" fmla="*/ 680476 w 1124429"/>
                  <a:gd name="connsiteY2" fmla="*/ 1230089 h 1653718"/>
                  <a:gd name="connsiteX3" fmla="*/ 128719 w 1124429"/>
                  <a:gd name="connsiteY3" fmla="*/ 1600137 h 1653718"/>
                  <a:gd name="connsiteX4" fmla="*/ 113991 w 1124429"/>
                  <a:gd name="connsiteY4" fmla="*/ 765632 h 1653718"/>
                  <a:gd name="connsiteX0" fmla="*/ 107702 w 1118140"/>
                  <a:gd name="connsiteY0" fmla="*/ 761692 h 1649778"/>
                  <a:gd name="connsiteX1" fmla="*/ 1051344 w 1118140"/>
                  <a:gd name="connsiteY1" fmla="*/ 362616 h 1649778"/>
                  <a:gd name="connsiteX2" fmla="*/ 674187 w 1118140"/>
                  <a:gd name="connsiteY2" fmla="*/ 1226149 h 1649778"/>
                  <a:gd name="connsiteX3" fmla="*/ 122430 w 1118140"/>
                  <a:gd name="connsiteY3" fmla="*/ 1596197 h 1649778"/>
                  <a:gd name="connsiteX4" fmla="*/ 107702 w 1118140"/>
                  <a:gd name="connsiteY4" fmla="*/ 761692 h 1649778"/>
                  <a:gd name="connsiteX0" fmla="*/ 89232 w 1114646"/>
                  <a:gd name="connsiteY0" fmla="*/ 507116 h 1410789"/>
                  <a:gd name="connsiteX1" fmla="*/ 1105445 w 1114646"/>
                  <a:gd name="connsiteY1" fmla="*/ 122555 h 1410789"/>
                  <a:gd name="connsiteX2" fmla="*/ 728288 w 1114646"/>
                  <a:gd name="connsiteY2" fmla="*/ 986088 h 1410789"/>
                  <a:gd name="connsiteX3" fmla="*/ 176531 w 1114646"/>
                  <a:gd name="connsiteY3" fmla="*/ 1356136 h 1410789"/>
                  <a:gd name="connsiteX4" fmla="*/ 89232 w 1114646"/>
                  <a:gd name="connsiteY4" fmla="*/ 507116 h 1410789"/>
                  <a:gd name="connsiteX0" fmla="*/ 89232 w 1175988"/>
                  <a:gd name="connsiteY0" fmla="*/ 721370 h 1625043"/>
                  <a:gd name="connsiteX1" fmla="*/ 1105445 w 1175988"/>
                  <a:gd name="connsiteY1" fmla="*/ 336809 h 1625043"/>
                  <a:gd name="connsiteX2" fmla="*/ 728288 w 1175988"/>
                  <a:gd name="connsiteY2" fmla="*/ 1200342 h 1625043"/>
                  <a:gd name="connsiteX3" fmla="*/ 176531 w 1175988"/>
                  <a:gd name="connsiteY3" fmla="*/ 1570390 h 1625043"/>
                  <a:gd name="connsiteX4" fmla="*/ 89232 w 1175988"/>
                  <a:gd name="connsiteY4" fmla="*/ 721370 h 1625043"/>
                  <a:gd name="connsiteX0" fmla="*/ 38984 w 1125740"/>
                  <a:gd name="connsiteY0" fmla="*/ 727644 h 1631317"/>
                  <a:gd name="connsiteX1" fmla="*/ 1055197 w 1125740"/>
                  <a:gd name="connsiteY1" fmla="*/ 343083 h 1631317"/>
                  <a:gd name="connsiteX2" fmla="*/ 678040 w 1125740"/>
                  <a:gd name="connsiteY2" fmla="*/ 1206616 h 1631317"/>
                  <a:gd name="connsiteX3" fmla="*/ 126283 w 1125740"/>
                  <a:gd name="connsiteY3" fmla="*/ 1576664 h 1631317"/>
                  <a:gd name="connsiteX4" fmla="*/ 38984 w 1125740"/>
                  <a:gd name="connsiteY4" fmla="*/ 727644 h 1631317"/>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124502 w 1211258"/>
                  <a:gd name="connsiteY0" fmla="*/ 722740 h 1626413"/>
                  <a:gd name="connsiteX1" fmla="*/ 1140715 w 1211258"/>
                  <a:gd name="connsiteY1" fmla="*/ 338179 h 1626413"/>
                  <a:gd name="connsiteX2" fmla="*/ 763558 w 1211258"/>
                  <a:gd name="connsiteY2" fmla="*/ 1201712 h 1626413"/>
                  <a:gd name="connsiteX3" fmla="*/ 211801 w 1211258"/>
                  <a:gd name="connsiteY3" fmla="*/ 1571760 h 1626413"/>
                  <a:gd name="connsiteX4" fmla="*/ 124502 w 1211258"/>
                  <a:gd name="connsiteY4" fmla="*/ 722740 h 1626413"/>
                  <a:gd name="connsiteX0" fmla="*/ 124502 w 1211258"/>
                  <a:gd name="connsiteY0" fmla="*/ 752275 h 1655948"/>
                  <a:gd name="connsiteX1" fmla="*/ 1140715 w 1211258"/>
                  <a:gd name="connsiteY1" fmla="*/ 367714 h 1655948"/>
                  <a:gd name="connsiteX2" fmla="*/ 763558 w 1211258"/>
                  <a:gd name="connsiteY2" fmla="*/ 1231247 h 1655948"/>
                  <a:gd name="connsiteX3" fmla="*/ 211801 w 1211258"/>
                  <a:gd name="connsiteY3" fmla="*/ 1601295 h 1655948"/>
                  <a:gd name="connsiteX4" fmla="*/ 124502 w 1211258"/>
                  <a:gd name="connsiteY4" fmla="*/ 752275 h 1655948"/>
                  <a:gd name="connsiteX0" fmla="*/ 139554 w 1100895"/>
                  <a:gd name="connsiteY0" fmla="*/ 558955 h 1431224"/>
                  <a:gd name="connsiteX1" fmla="*/ 1093268 w 1100895"/>
                  <a:gd name="connsiteY1" fmla="*/ 145151 h 1431224"/>
                  <a:gd name="connsiteX2" fmla="*/ 716111 w 1100895"/>
                  <a:gd name="connsiteY2" fmla="*/ 1008684 h 1431224"/>
                  <a:gd name="connsiteX3" fmla="*/ 164354 w 1100895"/>
                  <a:gd name="connsiteY3" fmla="*/ 1378732 h 1431224"/>
                  <a:gd name="connsiteX4" fmla="*/ 139554 w 1100895"/>
                  <a:gd name="connsiteY4" fmla="*/ 558955 h 1431224"/>
                  <a:gd name="connsiteX0" fmla="*/ 139554 w 1143176"/>
                  <a:gd name="connsiteY0" fmla="*/ 740395 h 1612664"/>
                  <a:gd name="connsiteX1" fmla="*/ 1093268 w 1143176"/>
                  <a:gd name="connsiteY1" fmla="*/ 326591 h 1612664"/>
                  <a:gd name="connsiteX2" fmla="*/ 716111 w 1143176"/>
                  <a:gd name="connsiteY2" fmla="*/ 1190124 h 1612664"/>
                  <a:gd name="connsiteX3" fmla="*/ 164354 w 1143176"/>
                  <a:gd name="connsiteY3" fmla="*/ 1560172 h 1612664"/>
                  <a:gd name="connsiteX4" fmla="*/ 139554 w 1143176"/>
                  <a:gd name="connsiteY4" fmla="*/ 740395 h 1612664"/>
                  <a:gd name="connsiteX0" fmla="*/ 139554 w 1143176"/>
                  <a:gd name="connsiteY0" fmla="*/ 817520 h 1689789"/>
                  <a:gd name="connsiteX1" fmla="*/ 1093268 w 1143176"/>
                  <a:gd name="connsiteY1" fmla="*/ 403716 h 1689789"/>
                  <a:gd name="connsiteX2" fmla="*/ 716111 w 1143176"/>
                  <a:gd name="connsiteY2" fmla="*/ 1267249 h 1689789"/>
                  <a:gd name="connsiteX3" fmla="*/ 164354 w 1143176"/>
                  <a:gd name="connsiteY3" fmla="*/ 1637297 h 1689789"/>
                  <a:gd name="connsiteX4" fmla="*/ 139554 w 1143176"/>
                  <a:gd name="connsiteY4" fmla="*/ 817520 h 1689789"/>
                  <a:gd name="connsiteX0" fmla="*/ 138613 w 1099266"/>
                  <a:gd name="connsiteY0" fmla="*/ 652318 h 1530808"/>
                  <a:gd name="connsiteX1" fmla="*/ 1092327 w 1099266"/>
                  <a:gd name="connsiteY1" fmla="*/ 238514 h 1530808"/>
                  <a:gd name="connsiteX2" fmla="*/ 693395 w 1099266"/>
                  <a:gd name="connsiteY2" fmla="*/ 1118801 h 1530808"/>
                  <a:gd name="connsiteX3" fmla="*/ 163413 w 1099266"/>
                  <a:gd name="connsiteY3" fmla="*/ 1472095 h 1530808"/>
                  <a:gd name="connsiteX4" fmla="*/ 138613 w 1099266"/>
                  <a:gd name="connsiteY4" fmla="*/ 652318 h 1530808"/>
                  <a:gd name="connsiteX0" fmla="*/ 138613 w 1099389"/>
                  <a:gd name="connsiteY0" fmla="*/ 652318 h 1530808"/>
                  <a:gd name="connsiteX1" fmla="*/ 1092327 w 1099389"/>
                  <a:gd name="connsiteY1" fmla="*/ 238514 h 1530808"/>
                  <a:gd name="connsiteX2" fmla="*/ 693395 w 1099389"/>
                  <a:gd name="connsiteY2" fmla="*/ 1118801 h 1530808"/>
                  <a:gd name="connsiteX3" fmla="*/ 163413 w 1099389"/>
                  <a:gd name="connsiteY3" fmla="*/ 1472095 h 1530808"/>
                  <a:gd name="connsiteX4" fmla="*/ 138613 w 1099389"/>
                  <a:gd name="connsiteY4" fmla="*/ 652318 h 1530808"/>
                  <a:gd name="connsiteX0" fmla="*/ 138613 w 1111719"/>
                  <a:gd name="connsiteY0" fmla="*/ 815493 h 1693983"/>
                  <a:gd name="connsiteX1" fmla="*/ 1092327 w 1111719"/>
                  <a:gd name="connsiteY1" fmla="*/ 401689 h 1693983"/>
                  <a:gd name="connsiteX2" fmla="*/ 693395 w 1111719"/>
                  <a:gd name="connsiteY2" fmla="*/ 1281976 h 1693983"/>
                  <a:gd name="connsiteX3" fmla="*/ 163413 w 1111719"/>
                  <a:gd name="connsiteY3" fmla="*/ 1635270 h 1693983"/>
                  <a:gd name="connsiteX4" fmla="*/ 138613 w 1111719"/>
                  <a:gd name="connsiteY4" fmla="*/ 815493 h 1693983"/>
                  <a:gd name="connsiteX0" fmla="*/ 138613 w 1111719"/>
                  <a:gd name="connsiteY0" fmla="*/ 815493 h 1676291"/>
                  <a:gd name="connsiteX1" fmla="*/ 1092327 w 1111719"/>
                  <a:gd name="connsiteY1" fmla="*/ 401689 h 1676291"/>
                  <a:gd name="connsiteX2" fmla="*/ 693395 w 1111719"/>
                  <a:gd name="connsiteY2" fmla="*/ 1281976 h 1676291"/>
                  <a:gd name="connsiteX3" fmla="*/ 163413 w 1111719"/>
                  <a:gd name="connsiteY3" fmla="*/ 1635270 h 1676291"/>
                  <a:gd name="connsiteX4" fmla="*/ 138613 w 1111719"/>
                  <a:gd name="connsiteY4" fmla="*/ 815493 h 1676291"/>
                  <a:gd name="connsiteX0" fmla="*/ 134851 w 1093206"/>
                  <a:gd name="connsiteY0" fmla="*/ 651050 h 1505647"/>
                  <a:gd name="connsiteX1" fmla="*/ 1088565 w 1093206"/>
                  <a:gd name="connsiteY1" fmla="*/ 237246 h 1505647"/>
                  <a:gd name="connsiteX2" fmla="*/ 600590 w 1093206"/>
                  <a:gd name="connsiteY2" fmla="*/ 1095381 h 1505647"/>
                  <a:gd name="connsiteX3" fmla="*/ 159651 w 1093206"/>
                  <a:gd name="connsiteY3" fmla="*/ 1470827 h 1505647"/>
                  <a:gd name="connsiteX4" fmla="*/ 134851 w 1093206"/>
                  <a:gd name="connsiteY4" fmla="*/ 651050 h 1505647"/>
                  <a:gd name="connsiteX0" fmla="*/ 134851 w 1115875"/>
                  <a:gd name="connsiteY0" fmla="*/ 828674 h 1683271"/>
                  <a:gd name="connsiteX1" fmla="*/ 1088565 w 1115875"/>
                  <a:gd name="connsiteY1" fmla="*/ 414870 h 1683271"/>
                  <a:gd name="connsiteX2" fmla="*/ 600590 w 1115875"/>
                  <a:gd name="connsiteY2" fmla="*/ 1273005 h 1683271"/>
                  <a:gd name="connsiteX3" fmla="*/ 159651 w 1115875"/>
                  <a:gd name="connsiteY3" fmla="*/ 1648451 h 1683271"/>
                  <a:gd name="connsiteX4" fmla="*/ 134851 w 1115875"/>
                  <a:gd name="connsiteY4" fmla="*/ 828674 h 1683271"/>
                  <a:gd name="connsiteX0" fmla="*/ 134851 w 1132788"/>
                  <a:gd name="connsiteY0" fmla="*/ 828674 h 1683271"/>
                  <a:gd name="connsiteX1" fmla="*/ 1088565 w 1132788"/>
                  <a:gd name="connsiteY1" fmla="*/ 414870 h 1683271"/>
                  <a:gd name="connsiteX2" fmla="*/ 600590 w 1132788"/>
                  <a:gd name="connsiteY2" fmla="*/ 1273005 h 1683271"/>
                  <a:gd name="connsiteX3" fmla="*/ 159651 w 1132788"/>
                  <a:gd name="connsiteY3" fmla="*/ 1648451 h 1683271"/>
                  <a:gd name="connsiteX4" fmla="*/ 134851 w 1132788"/>
                  <a:gd name="connsiteY4" fmla="*/ 828674 h 1683271"/>
                  <a:gd name="connsiteX0" fmla="*/ 134851 w 1122771"/>
                  <a:gd name="connsiteY0" fmla="*/ 828674 h 1729682"/>
                  <a:gd name="connsiteX1" fmla="*/ 1088565 w 1122771"/>
                  <a:gd name="connsiteY1" fmla="*/ 414870 h 1729682"/>
                  <a:gd name="connsiteX2" fmla="*/ 600590 w 1122771"/>
                  <a:gd name="connsiteY2" fmla="*/ 1273005 h 1729682"/>
                  <a:gd name="connsiteX3" fmla="*/ 159651 w 1122771"/>
                  <a:gd name="connsiteY3" fmla="*/ 1648451 h 1729682"/>
                  <a:gd name="connsiteX4" fmla="*/ 134851 w 1122771"/>
                  <a:gd name="connsiteY4" fmla="*/ 828674 h 1729682"/>
                  <a:gd name="connsiteX0" fmla="*/ 133733 w 1121653"/>
                  <a:gd name="connsiteY0" fmla="*/ 828674 h 1705461"/>
                  <a:gd name="connsiteX1" fmla="*/ 1087447 w 1121653"/>
                  <a:gd name="connsiteY1" fmla="*/ 414870 h 1705461"/>
                  <a:gd name="connsiteX2" fmla="*/ 599472 w 1121653"/>
                  <a:gd name="connsiteY2" fmla="*/ 1273005 h 1705461"/>
                  <a:gd name="connsiteX3" fmla="*/ 158533 w 1121653"/>
                  <a:gd name="connsiteY3" fmla="*/ 1648451 h 1705461"/>
                  <a:gd name="connsiteX4" fmla="*/ 133733 w 1121653"/>
                  <a:gd name="connsiteY4" fmla="*/ 828674 h 1705461"/>
                  <a:gd name="connsiteX0" fmla="*/ 133733 w 1125327"/>
                  <a:gd name="connsiteY0" fmla="*/ 828674 h 1671108"/>
                  <a:gd name="connsiteX1" fmla="*/ 1087447 w 1125327"/>
                  <a:gd name="connsiteY1" fmla="*/ 414870 h 1671108"/>
                  <a:gd name="connsiteX2" fmla="*/ 599472 w 1125327"/>
                  <a:gd name="connsiteY2" fmla="*/ 1273005 h 1671108"/>
                  <a:gd name="connsiteX3" fmla="*/ 158533 w 1125327"/>
                  <a:gd name="connsiteY3" fmla="*/ 1648451 h 1671108"/>
                  <a:gd name="connsiteX4" fmla="*/ 133733 w 1125327"/>
                  <a:gd name="connsiteY4" fmla="*/ 828674 h 167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34" name="椭圆 33">
                <a:extLst>
                  <a:ext uri="{FF2B5EF4-FFF2-40B4-BE49-F238E27FC236}">
                    <a16:creationId xmlns:a16="http://schemas.microsoft.com/office/drawing/2014/main" xmlns="" id="{2D0A8A96-60F8-42E1-9B8C-A73B1E7F17F3}"/>
                  </a:ext>
                </a:extLst>
              </p:cNvPr>
              <p:cNvSpPr/>
              <p:nvPr/>
            </p:nvSpPr>
            <p:spPr>
              <a:xfrm rot="20475942">
                <a:off x="3406806" y="3918384"/>
                <a:ext cx="208252" cy="216024"/>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35" name="椭圆 34">
                <a:extLst>
                  <a:ext uri="{FF2B5EF4-FFF2-40B4-BE49-F238E27FC236}">
                    <a16:creationId xmlns:a16="http://schemas.microsoft.com/office/drawing/2014/main" xmlns="" id="{1294308B-35C1-4CE0-8AB5-E770A9B41D4F}"/>
                  </a:ext>
                </a:extLst>
              </p:cNvPr>
              <p:cNvSpPr/>
              <p:nvPr/>
            </p:nvSpPr>
            <p:spPr>
              <a:xfrm rot="20475942">
                <a:off x="3583475" y="3870331"/>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36" name="椭圆 35">
                <a:extLst>
                  <a:ext uri="{FF2B5EF4-FFF2-40B4-BE49-F238E27FC236}">
                    <a16:creationId xmlns:a16="http://schemas.microsoft.com/office/drawing/2014/main" xmlns="" id="{31456EB9-D9BA-42B6-A650-ED19E7793474}"/>
                  </a:ext>
                </a:extLst>
              </p:cNvPr>
              <p:cNvSpPr/>
              <p:nvPr/>
            </p:nvSpPr>
            <p:spPr>
              <a:xfrm rot="20475942">
                <a:off x="3785918" y="3905667"/>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37" name="椭圆 36">
                <a:extLst>
                  <a:ext uri="{FF2B5EF4-FFF2-40B4-BE49-F238E27FC236}">
                    <a16:creationId xmlns:a16="http://schemas.microsoft.com/office/drawing/2014/main" xmlns="" id="{C3720B55-D8C1-4D8C-8009-1099D6E24E17}"/>
                  </a:ext>
                </a:extLst>
              </p:cNvPr>
              <p:cNvSpPr/>
              <p:nvPr/>
            </p:nvSpPr>
            <p:spPr>
              <a:xfrm rot="20475942">
                <a:off x="3951202" y="4017607"/>
                <a:ext cx="289739" cy="303643"/>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38" name="椭圆 37">
                <a:extLst>
                  <a:ext uri="{FF2B5EF4-FFF2-40B4-BE49-F238E27FC236}">
                    <a16:creationId xmlns:a16="http://schemas.microsoft.com/office/drawing/2014/main" xmlns="" id="{75699C17-72BB-4C0D-BFB0-473AB1B27634}"/>
                  </a:ext>
                </a:extLst>
              </p:cNvPr>
              <p:cNvSpPr/>
              <p:nvPr/>
            </p:nvSpPr>
            <p:spPr>
              <a:xfrm rot="20475942">
                <a:off x="4109475" y="4134635"/>
                <a:ext cx="367266" cy="329422"/>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grpSp>
        <p:grpSp>
          <p:nvGrpSpPr>
            <p:cNvPr id="26" name="组合 29">
              <a:extLst>
                <a:ext uri="{FF2B5EF4-FFF2-40B4-BE49-F238E27FC236}">
                  <a16:creationId xmlns:a16="http://schemas.microsoft.com/office/drawing/2014/main" xmlns="" id="{91DAE7AC-2658-476A-9839-D48601A1D260}"/>
                </a:ext>
              </a:extLst>
            </p:cNvPr>
            <p:cNvGrpSpPr/>
            <p:nvPr/>
          </p:nvGrpSpPr>
          <p:grpSpPr>
            <a:xfrm rot="21141998">
              <a:off x="5280038" y="2331748"/>
              <a:ext cx="720381" cy="1107145"/>
              <a:chOff x="3229455" y="3870331"/>
              <a:chExt cx="1247286" cy="1916345"/>
            </a:xfrm>
            <a:grpFill/>
          </p:grpSpPr>
          <p:sp>
            <p:nvSpPr>
              <p:cNvPr id="27" name="椭圆 3">
                <a:extLst>
                  <a:ext uri="{FF2B5EF4-FFF2-40B4-BE49-F238E27FC236}">
                    <a16:creationId xmlns:a16="http://schemas.microsoft.com/office/drawing/2014/main" xmlns="" id="{DBF17992-5825-43C0-B138-6AE360CBB203}"/>
                  </a:ext>
                </a:extLst>
              </p:cNvPr>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 fmla="*/ 0 w 1408314"/>
                  <a:gd name="connsiteY0" fmla="*/ 936145 h 1872292"/>
                  <a:gd name="connsiteX1" fmla="*/ 900100 w 1408314"/>
                  <a:gd name="connsiteY1" fmla="*/ 41 h 1872292"/>
                  <a:gd name="connsiteX2" fmla="*/ 1408314 w 1408314"/>
                  <a:gd name="connsiteY2" fmla="*/ 965174 h 1872292"/>
                  <a:gd name="connsiteX3" fmla="*/ 900100 w 1408314"/>
                  <a:gd name="connsiteY3" fmla="*/ 1872249 h 1872292"/>
                  <a:gd name="connsiteX4" fmla="*/ 0 w 1408314"/>
                  <a:gd name="connsiteY4" fmla="*/ 936145 h 1872292"/>
                  <a:gd name="connsiteX0" fmla="*/ 8065 w 1565401"/>
                  <a:gd name="connsiteY0" fmla="*/ 790997 h 1727144"/>
                  <a:gd name="connsiteX1" fmla="*/ 1474222 w 1565401"/>
                  <a:gd name="connsiteY1" fmla="*/ 35 h 1727144"/>
                  <a:gd name="connsiteX2" fmla="*/ 1416379 w 1565401"/>
                  <a:gd name="connsiteY2" fmla="*/ 820026 h 1727144"/>
                  <a:gd name="connsiteX3" fmla="*/ 908165 w 1565401"/>
                  <a:gd name="connsiteY3" fmla="*/ 1727101 h 1727144"/>
                  <a:gd name="connsiteX4" fmla="*/ 8065 w 1565401"/>
                  <a:gd name="connsiteY4" fmla="*/ 790997 h 1727144"/>
                  <a:gd name="connsiteX0" fmla="*/ 7672 w 1516692"/>
                  <a:gd name="connsiteY0" fmla="*/ 790971 h 1727085"/>
                  <a:gd name="connsiteX1" fmla="*/ 1473829 w 1516692"/>
                  <a:gd name="connsiteY1" fmla="*/ 9 h 1727085"/>
                  <a:gd name="connsiteX2" fmla="*/ 1154729 w 1516692"/>
                  <a:gd name="connsiteY2" fmla="*/ 805485 h 1727085"/>
                  <a:gd name="connsiteX3" fmla="*/ 907772 w 1516692"/>
                  <a:gd name="connsiteY3" fmla="*/ 1727075 h 1727085"/>
                  <a:gd name="connsiteX4" fmla="*/ 7672 w 1516692"/>
                  <a:gd name="connsiteY4" fmla="*/ 790971 h 1727085"/>
                  <a:gd name="connsiteX0" fmla="*/ 17232 w 916832"/>
                  <a:gd name="connsiteY0" fmla="*/ 362964 h 1757227"/>
                  <a:gd name="connsiteX1" fmla="*/ 902817 w 916832"/>
                  <a:gd name="connsiteY1" fmla="*/ 21945 h 1757227"/>
                  <a:gd name="connsiteX2" fmla="*/ 583717 w 916832"/>
                  <a:gd name="connsiteY2" fmla="*/ 827421 h 1757227"/>
                  <a:gd name="connsiteX3" fmla="*/ 336760 w 916832"/>
                  <a:gd name="connsiteY3" fmla="*/ 1749011 h 1757227"/>
                  <a:gd name="connsiteX4" fmla="*/ 17232 w 916832"/>
                  <a:gd name="connsiteY4" fmla="*/ 362964 h 1757227"/>
                  <a:gd name="connsiteX0" fmla="*/ 67305 w 966905"/>
                  <a:gd name="connsiteY0" fmla="*/ 357294 h 1289288"/>
                  <a:gd name="connsiteX1" fmla="*/ 952890 w 966905"/>
                  <a:gd name="connsiteY1" fmla="*/ 16275 h 1289288"/>
                  <a:gd name="connsiteX2" fmla="*/ 633790 w 966905"/>
                  <a:gd name="connsiteY2" fmla="*/ 821751 h 1289288"/>
                  <a:gd name="connsiteX3" fmla="*/ 125576 w 966905"/>
                  <a:gd name="connsiteY3" fmla="*/ 1249856 h 1289288"/>
                  <a:gd name="connsiteX4" fmla="*/ 67305 w 966905"/>
                  <a:gd name="connsiteY4" fmla="*/ 357294 h 1289288"/>
                  <a:gd name="connsiteX0" fmla="*/ 67305 w 1120923"/>
                  <a:gd name="connsiteY0" fmla="*/ 578161 h 1510155"/>
                  <a:gd name="connsiteX1" fmla="*/ 952890 w 1120923"/>
                  <a:gd name="connsiteY1" fmla="*/ 237142 h 1510155"/>
                  <a:gd name="connsiteX2" fmla="*/ 633790 w 1120923"/>
                  <a:gd name="connsiteY2" fmla="*/ 1042618 h 1510155"/>
                  <a:gd name="connsiteX3" fmla="*/ 125576 w 1120923"/>
                  <a:gd name="connsiteY3" fmla="*/ 1470723 h 1510155"/>
                  <a:gd name="connsiteX4" fmla="*/ 67305 w 1120923"/>
                  <a:gd name="connsiteY4" fmla="*/ 578161 h 1510155"/>
                  <a:gd name="connsiteX0" fmla="*/ 67305 w 1082631"/>
                  <a:gd name="connsiteY0" fmla="*/ 578161 h 1510155"/>
                  <a:gd name="connsiteX1" fmla="*/ 952890 w 1082631"/>
                  <a:gd name="connsiteY1" fmla="*/ 237142 h 1510155"/>
                  <a:gd name="connsiteX2" fmla="*/ 633790 w 1082631"/>
                  <a:gd name="connsiteY2" fmla="*/ 1042618 h 1510155"/>
                  <a:gd name="connsiteX3" fmla="*/ 125576 w 1082631"/>
                  <a:gd name="connsiteY3" fmla="*/ 1470723 h 1510155"/>
                  <a:gd name="connsiteX4" fmla="*/ 67305 w 1082631"/>
                  <a:gd name="connsiteY4" fmla="*/ 578161 h 1510155"/>
                  <a:gd name="connsiteX0" fmla="*/ 67305 w 1022843"/>
                  <a:gd name="connsiteY0" fmla="*/ 597144 h 1529138"/>
                  <a:gd name="connsiteX1" fmla="*/ 952890 w 1022843"/>
                  <a:gd name="connsiteY1" fmla="*/ 256125 h 1529138"/>
                  <a:gd name="connsiteX2" fmla="*/ 633790 w 1022843"/>
                  <a:gd name="connsiteY2" fmla="*/ 1061601 h 1529138"/>
                  <a:gd name="connsiteX3" fmla="*/ 125576 w 1022843"/>
                  <a:gd name="connsiteY3" fmla="*/ 1489706 h 1529138"/>
                  <a:gd name="connsiteX4" fmla="*/ 67305 w 1022843"/>
                  <a:gd name="connsiteY4" fmla="*/ 597144 h 1529138"/>
                  <a:gd name="connsiteX0" fmla="*/ 35178 w 990716"/>
                  <a:gd name="connsiteY0" fmla="*/ 706929 h 1638923"/>
                  <a:gd name="connsiteX1" fmla="*/ 920763 w 990716"/>
                  <a:gd name="connsiteY1" fmla="*/ 365910 h 1638923"/>
                  <a:gd name="connsiteX2" fmla="*/ 601663 w 990716"/>
                  <a:gd name="connsiteY2" fmla="*/ 1171386 h 1638923"/>
                  <a:gd name="connsiteX3" fmla="*/ 93449 w 990716"/>
                  <a:gd name="connsiteY3" fmla="*/ 1599491 h 1638923"/>
                  <a:gd name="connsiteX4" fmla="*/ 35178 w 990716"/>
                  <a:gd name="connsiteY4" fmla="*/ 706929 h 1638923"/>
                  <a:gd name="connsiteX0" fmla="*/ 84888 w 1040426"/>
                  <a:gd name="connsiteY0" fmla="*/ 595487 h 1483573"/>
                  <a:gd name="connsiteX1" fmla="*/ 970473 w 1040426"/>
                  <a:gd name="connsiteY1" fmla="*/ 254468 h 1483573"/>
                  <a:gd name="connsiteX2" fmla="*/ 651373 w 1040426"/>
                  <a:gd name="connsiteY2" fmla="*/ 1059944 h 1483573"/>
                  <a:gd name="connsiteX3" fmla="*/ 99616 w 1040426"/>
                  <a:gd name="connsiteY3" fmla="*/ 1429992 h 1483573"/>
                  <a:gd name="connsiteX4" fmla="*/ 84888 w 1040426"/>
                  <a:gd name="connsiteY4" fmla="*/ 595487 h 1483573"/>
                  <a:gd name="connsiteX0" fmla="*/ 66779 w 1022317"/>
                  <a:gd name="connsiteY0" fmla="*/ 684992 h 1573078"/>
                  <a:gd name="connsiteX1" fmla="*/ 952364 w 1022317"/>
                  <a:gd name="connsiteY1" fmla="*/ 343973 h 1573078"/>
                  <a:gd name="connsiteX2" fmla="*/ 633264 w 1022317"/>
                  <a:gd name="connsiteY2" fmla="*/ 1149449 h 1573078"/>
                  <a:gd name="connsiteX3" fmla="*/ 81507 w 1022317"/>
                  <a:gd name="connsiteY3" fmla="*/ 1519497 h 1573078"/>
                  <a:gd name="connsiteX4" fmla="*/ 66779 w 1022317"/>
                  <a:gd name="connsiteY4" fmla="*/ 684992 h 1573078"/>
                  <a:gd name="connsiteX0" fmla="*/ 88996 w 1099434"/>
                  <a:gd name="connsiteY0" fmla="*/ 644350 h 1532436"/>
                  <a:gd name="connsiteX1" fmla="*/ 1032638 w 1099434"/>
                  <a:gd name="connsiteY1" fmla="*/ 245274 h 1532436"/>
                  <a:gd name="connsiteX2" fmla="*/ 655481 w 1099434"/>
                  <a:gd name="connsiteY2" fmla="*/ 1108807 h 1532436"/>
                  <a:gd name="connsiteX3" fmla="*/ 103724 w 1099434"/>
                  <a:gd name="connsiteY3" fmla="*/ 1478855 h 1532436"/>
                  <a:gd name="connsiteX4" fmla="*/ 88996 w 1099434"/>
                  <a:gd name="connsiteY4" fmla="*/ 644350 h 1532436"/>
                  <a:gd name="connsiteX0" fmla="*/ 113991 w 1124429"/>
                  <a:gd name="connsiteY0" fmla="*/ 765632 h 1653718"/>
                  <a:gd name="connsiteX1" fmla="*/ 1057633 w 1124429"/>
                  <a:gd name="connsiteY1" fmla="*/ 366556 h 1653718"/>
                  <a:gd name="connsiteX2" fmla="*/ 680476 w 1124429"/>
                  <a:gd name="connsiteY2" fmla="*/ 1230089 h 1653718"/>
                  <a:gd name="connsiteX3" fmla="*/ 128719 w 1124429"/>
                  <a:gd name="connsiteY3" fmla="*/ 1600137 h 1653718"/>
                  <a:gd name="connsiteX4" fmla="*/ 113991 w 1124429"/>
                  <a:gd name="connsiteY4" fmla="*/ 765632 h 1653718"/>
                  <a:gd name="connsiteX0" fmla="*/ 107702 w 1118140"/>
                  <a:gd name="connsiteY0" fmla="*/ 761692 h 1649778"/>
                  <a:gd name="connsiteX1" fmla="*/ 1051344 w 1118140"/>
                  <a:gd name="connsiteY1" fmla="*/ 362616 h 1649778"/>
                  <a:gd name="connsiteX2" fmla="*/ 674187 w 1118140"/>
                  <a:gd name="connsiteY2" fmla="*/ 1226149 h 1649778"/>
                  <a:gd name="connsiteX3" fmla="*/ 122430 w 1118140"/>
                  <a:gd name="connsiteY3" fmla="*/ 1596197 h 1649778"/>
                  <a:gd name="connsiteX4" fmla="*/ 107702 w 1118140"/>
                  <a:gd name="connsiteY4" fmla="*/ 761692 h 1649778"/>
                  <a:gd name="connsiteX0" fmla="*/ 89232 w 1114646"/>
                  <a:gd name="connsiteY0" fmla="*/ 507116 h 1410789"/>
                  <a:gd name="connsiteX1" fmla="*/ 1105445 w 1114646"/>
                  <a:gd name="connsiteY1" fmla="*/ 122555 h 1410789"/>
                  <a:gd name="connsiteX2" fmla="*/ 728288 w 1114646"/>
                  <a:gd name="connsiteY2" fmla="*/ 986088 h 1410789"/>
                  <a:gd name="connsiteX3" fmla="*/ 176531 w 1114646"/>
                  <a:gd name="connsiteY3" fmla="*/ 1356136 h 1410789"/>
                  <a:gd name="connsiteX4" fmla="*/ 89232 w 1114646"/>
                  <a:gd name="connsiteY4" fmla="*/ 507116 h 1410789"/>
                  <a:gd name="connsiteX0" fmla="*/ 89232 w 1175988"/>
                  <a:gd name="connsiteY0" fmla="*/ 721370 h 1625043"/>
                  <a:gd name="connsiteX1" fmla="*/ 1105445 w 1175988"/>
                  <a:gd name="connsiteY1" fmla="*/ 336809 h 1625043"/>
                  <a:gd name="connsiteX2" fmla="*/ 728288 w 1175988"/>
                  <a:gd name="connsiteY2" fmla="*/ 1200342 h 1625043"/>
                  <a:gd name="connsiteX3" fmla="*/ 176531 w 1175988"/>
                  <a:gd name="connsiteY3" fmla="*/ 1570390 h 1625043"/>
                  <a:gd name="connsiteX4" fmla="*/ 89232 w 1175988"/>
                  <a:gd name="connsiteY4" fmla="*/ 721370 h 1625043"/>
                  <a:gd name="connsiteX0" fmla="*/ 38984 w 1125740"/>
                  <a:gd name="connsiteY0" fmla="*/ 727644 h 1631317"/>
                  <a:gd name="connsiteX1" fmla="*/ 1055197 w 1125740"/>
                  <a:gd name="connsiteY1" fmla="*/ 343083 h 1631317"/>
                  <a:gd name="connsiteX2" fmla="*/ 678040 w 1125740"/>
                  <a:gd name="connsiteY2" fmla="*/ 1206616 h 1631317"/>
                  <a:gd name="connsiteX3" fmla="*/ 126283 w 1125740"/>
                  <a:gd name="connsiteY3" fmla="*/ 1576664 h 1631317"/>
                  <a:gd name="connsiteX4" fmla="*/ 38984 w 1125740"/>
                  <a:gd name="connsiteY4" fmla="*/ 727644 h 1631317"/>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124502 w 1211258"/>
                  <a:gd name="connsiteY0" fmla="*/ 722740 h 1626413"/>
                  <a:gd name="connsiteX1" fmla="*/ 1140715 w 1211258"/>
                  <a:gd name="connsiteY1" fmla="*/ 338179 h 1626413"/>
                  <a:gd name="connsiteX2" fmla="*/ 763558 w 1211258"/>
                  <a:gd name="connsiteY2" fmla="*/ 1201712 h 1626413"/>
                  <a:gd name="connsiteX3" fmla="*/ 211801 w 1211258"/>
                  <a:gd name="connsiteY3" fmla="*/ 1571760 h 1626413"/>
                  <a:gd name="connsiteX4" fmla="*/ 124502 w 1211258"/>
                  <a:gd name="connsiteY4" fmla="*/ 722740 h 1626413"/>
                  <a:gd name="connsiteX0" fmla="*/ 124502 w 1211258"/>
                  <a:gd name="connsiteY0" fmla="*/ 752275 h 1655948"/>
                  <a:gd name="connsiteX1" fmla="*/ 1140715 w 1211258"/>
                  <a:gd name="connsiteY1" fmla="*/ 367714 h 1655948"/>
                  <a:gd name="connsiteX2" fmla="*/ 763558 w 1211258"/>
                  <a:gd name="connsiteY2" fmla="*/ 1231247 h 1655948"/>
                  <a:gd name="connsiteX3" fmla="*/ 211801 w 1211258"/>
                  <a:gd name="connsiteY3" fmla="*/ 1601295 h 1655948"/>
                  <a:gd name="connsiteX4" fmla="*/ 124502 w 1211258"/>
                  <a:gd name="connsiteY4" fmla="*/ 752275 h 1655948"/>
                  <a:gd name="connsiteX0" fmla="*/ 139554 w 1100895"/>
                  <a:gd name="connsiteY0" fmla="*/ 558955 h 1431224"/>
                  <a:gd name="connsiteX1" fmla="*/ 1093268 w 1100895"/>
                  <a:gd name="connsiteY1" fmla="*/ 145151 h 1431224"/>
                  <a:gd name="connsiteX2" fmla="*/ 716111 w 1100895"/>
                  <a:gd name="connsiteY2" fmla="*/ 1008684 h 1431224"/>
                  <a:gd name="connsiteX3" fmla="*/ 164354 w 1100895"/>
                  <a:gd name="connsiteY3" fmla="*/ 1378732 h 1431224"/>
                  <a:gd name="connsiteX4" fmla="*/ 139554 w 1100895"/>
                  <a:gd name="connsiteY4" fmla="*/ 558955 h 1431224"/>
                  <a:gd name="connsiteX0" fmla="*/ 139554 w 1143176"/>
                  <a:gd name="connsiteY0" fmla="*/ 740395 h 1612664"/>
                  <a:gd name="connsiteX1" fmla="*/ 1093268 w 1143176"/>
                  <a:gd name="connsiteY1" fmla="*/ 326591 h 1612664"/>
                  <a:gd name="connsiteX2" fmla="*/ 716111 w 1143176"/>
                  <a:gd name="connsiteY2" fmla="*/ 1190124 h 1612664"/>
                  <a:gd name="connsiteX3" fmla="*/ 164354 w 1143176"/>
                  <a:gd name="connsiteY3" fmla="*/ 1560172 h 1612664"/>
                  <a:gd name="connsiteX4" fmla="*/ 139554 w 1143176"/>
                  <a:gd name="connsiteY4" fmla="*/ 740395 h 1612664"/>
                  <a:gd name="connsiteX0" fmla="*/ 139554 w 1143176"/>
                  <a:gd name="connsiteY0" fmla="*/ 817520 h 1689789"/>
                  <a:gd name="connsiteX1" fmla="*/ 1093268 w 1143176"/>
                  <a:gd name="connsiteY1" fmla="*/ 403716 h 1689789"/>
                  <a:gd name="connsiteX2" fmla="*/ 716111 w 1143176"/>
                  <a:gd name="connsiteY2" fmla="*/ 1267249 h 1689789"/>
                  <a:gd name="connsiteX3" fmla="*/ 164354 w 1143176"/>
                  <a:gd name="connsiteY3" fmla="*/ 1637297 h 1689789"/>
                  <a:gd name="connsiteX4" fmla="*/ 139554 w 1143176"/>
                  <a:gd name="connsiteY4" fmla="*/ 817520 h 1689789"/>
                  <a:gd name="connsiteX0" fmla="*/ 138613 w 1099266"/>
                  <a:gd name="connsiteY0" fmla="*/ 652318 h 1530808"/>
                  <a:gd name="connsiteX1" fmla="*/ 1092327 w 1099266"/>
                  <a:gd name="connsiteY1" fmla="*/ 238514 h 1530808"/>
                  <a:gd name="connsiteX2" fmla="*/ 693395 w 1099266"/>
                  <a:gd name="connsiteY2" fmla="*/ 1118801 h 1530808"/>
                  <a:gd name="connsiteX3" fmla="*/ 163413 w 1099266"/>
                  <a:gd name="connsiteY3" fmla="*/ 1472095 h 1530808"/>
                  <a:gd name="connsiteX4" fmla="*/ 138613 w 1099266"/>
                  <a:gd name="connsiteY4" fmla="*/ 652318 h 1530808"/>
                  <a:gd name="connsiteX0" fmla="*/ 138613 w 1099389"/>
                  <a:gd name="connsiteY0" fmla="*/ 652318 h 1530808"/>
                  <a:gd name="connsiteX1" fmla="*/ 1092327 w 1099389"/>
                  <a:gd name="connsiteY1" fmla="*/ 238514 h 1530808"/>
                  <a:gd name="connsiteX2" fmla="*/ 693395 w 1099389"/>
                  <a:gd name="connsiteY2" fmla="*/ 1118801 h 1530808"/>
                  <a:gd name="connsiteX3" fmla="*/ 163413 w 1099389"/>
                  <a:gd name="connsiteY3" fmla="*/ 1472095 h 1530808"/>
                  <a:gd name="connsiteX4" fmla="*/ 138613 w 1099389"/>
                  <a:gd name="connsiteY4" fmla="*/ 652318 h 1530808"/>
                  <a:gd name="connsiteX0" fmla="*/ 138613 w 1111719"/>
                  <a:gd name="connsiteY0" fmla="*/ 815493 h 1693983"/>
                  <a:gd name="connsiteX1" fmla="*/ 1092327 w 1111719"/>
                  <a:gd name="connsiteY1" fmla="*/ 401689 h 1693983"/>
                  <a:gd name="connsiteX2" fmla="*/ 693395 w 1111719"/>
                  <a:gd name="connsiteY2" fmla="*/ 1281976 h 1693983"/>
                  <a:gd name="connsiteX3" fmla="*/ 163413 w 1111719"/>
                  <a:gd name="connsiteY3" fmla="*/ 1635270 h 1693983"/>
                  <a:gd name="connsiteX4" fmla="*/ 138613 w 1111719"/>
                  <a:gd name="connsiteY4" fmla="*/ 815493 h 1693983"/>
                  <a:gd name="connsiteX0" fmla="*/ 138613 w 1111719"/>
                  <a:gd name="connsiteY0" fmla="*/ 815493 h 1676291"/>
                  <a:gd name="connsiteX1" fmla="*/ 1092327 w 1111719"/>
                  <a:gd name="connsiteY1" fmla="*/ 401689 h 1676291"/>
                  <a:gd name="connsiteX2" fmla="*/ 693395 w 1111719"/>
                  <a:gd name="connsiteY2" fmla="*/ 1281976 h 1676291"/>
                  <a:gd name="connsiteX3" fmla="*/ 163413 w 1111719"/>
                  <a:gd name="connsiteY3" fmla="*/ 1635270 h 1676291"/>
                  <a:gd name="connsiteX4" fmla="*/ 138613 w 1111719"/>
                  <a:gd name="connsiteY4" fmla="*/ 815493 h 1676291"/>
                  <a:gd name="connsiteX0" fmla="*/ 134851 w 1093206"/>
                  <a:gd name="connsiteY0" fmla="*/ 651050 h 1505647"/>
                  <a:gd name="connsiteX1" fmla="*/ 1088565 w 1093206"/>
                  <a:gd name="connsiteY1" fmla="*/ 237246 h 1505647"/>
                  <a:gd name="connsiteX2" fmla="*/ 600590 w 1093206"/>
                  <a:gd name="connsiteY2" fmla="*/ 1095381 h 1505647"/>
                  <a:gd name="connsiteX3" fmla="*/ 159651 w 1093206"/>
                  <a:gd name="connsiteY3" fmla="*/ 1470827 h 1505647"/>
                  <a:gd name="connsiteX4" fmla="*/ 134851 w 1093206"/>
                  <a:gd name="connsiteY4" fmla="*/ 651050 h 1505647"/>
                  <a:gd name="connsiteX0" fmla="*/ 134851 w 1115875"/>
                  <a:gd name="connsiteY0" fmla="*/ 828674 h 1683271"/>
                  <a:gd name="connsiteX1" fmla="*/ 1088565 w 1115875"/>
                  <a:gd name="connsiteY1" fmla="*/ 414870 h 1683271"/>
                  <a:gd name="connsiteX2" fmla="*/ 600590 w 1115875"/>
                  <a:gd name="connsiteY2" fmla="*/ 1273005 h 1683271"/>
                  <a:gd name="connsiteX3" fmla="*/ 159651 w 1115875"/>
                  <a:gd name="connsiteY3" fmla="*/ 1648451 h 1683271"/>
                  <a:gd name="connsiteX4" fmla="*/ 134851 w 1115875"/>
                  <a:gd name="connsiteY4" fmla="*/ 828674 h 1683271"/>
                  <a:gd name="connsiteX0" fmla="*/ 134851 w 1132788"/>
                  <a:gd name="connsiteY0" fmla="*/ 828674 h 1683271"/>
                  <a:gd name="connsiteX1" fmla="*/ 1088565 w 1132788"/>
                  <a:gd name="connsiteY1" fmla="*/ 414870 h 1683271"/>
                  <a:gd name="connsiteX2" fmla="*/ 600590 w 1132788"/>
                  <a:gd name="connsiteY2" fmla="*/ 1273005 h 1683271"/>
                  <a:gd name="connsiteX3" fmla="*/ 159651 w 1132788"/>
                  <a:gd name="connsiteY3" fmla="*/ 1648451 h 1683271"/>
                  <a:gd name="connsiteX4" fmla="*/ 134851 w 1132788"/>
                  <a:gd name="connsiteY4" fmla="*/ 828674 h 1683271"/>
                  <a:gd name="connsiteX0" fmla="*/ 134851 w 1122771"/>
                  <a:gd name="connsiteY0" fmla="*/ 828674 h 1729682"/>
                  <a:gd name="connsiteX1" fmla="*/ 1088565 w 1122771"/>
                  <a:gd name="connsiteY1" fmla="*/ 414870 h 1729682"/>
                  <a:gd name="connsiteX2" fmla="*/ 600590 w 1122771"/>
                  <a:gd name="connsiteY2" fmla="*/ 1273005 h 1729682"/>
                  <a:gd name="connsiteX3" fmla="*/ 159651 w 1122771"/>
                  <a:gd name="connsiteY3" fmla="*/ 1648451 h 1729682"/>
                  <a:gd name="connsiteX4" fmla="*/ 134851 w 1122771"/>
                  <a:gd name="connsiteY4" fmla="*/ 828674 h 1729682"/>
                  <a:gd name="connsiteX0" fmla="*/ 133733 w 1121653"/>
                  <a:gd name="connsiteY0" fmla="*/ 828674 h 1705461"/>
                  <a:gd name="connsiteX1" fmla="*/ 1087447 w 1121653"/>
                  <a:gd name="connsiteY1" fmla="*/ 414870 h 1705461"/>
                  <a:gd name="connsiteX2" fmla="*/ 599472 w 1121653"/>
                  <a:gd name="connsiteY2" fmla="*/ 1273005 h 1705461"/>
                  <a:gd name="connsiteX3" fmla="*/ 158533 w 1121653"/>
                  <a:gd name="connsiteY3" fmla="*/ 1648451 h 1705461"/>
                  <a:gd name="connsiteX4" fmla="*/ 133733 w 1121653"/>
                  <a:gd name="connsiteY4" fmla="*/ 828674 h 1705461"/>
                  <a:gd name="connsiteX0" fmla="*/ 133733 w 1125327"/>
                  <a:gd name="connsiteY0" fmla="*/ 828674 h 1671108"/>
                  <a:gd name="connsiteX1" fmla="*/ 1087447 w 1125327"/>
                  <a:gd name="connsiteY1" fmla="*/ 414870 h 1671108"/>
                  <a:gd name="connsiteX2" fmla="*/ 599472 w 1125327"/>
                  <a:gd name="connsiteY2" fmla="*/ 1273005 h 1671108"/>
                  <a:gd name="connsiteX3" fmla="*/ 158533 w 1125327"/>
                  <a:gd name="connsiteY3" fmla="*/ 1648451 h 1671108"/>
                  <a:gd name="connsiteX4" fmla="*/ 133733 w 1125327"/>
                  <a:gd name="connsiteY4" fmla="*/ 828674 h 167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28" name="椭圆 27">
                <a:extLst>
                  <a:ext uri="{FF2B5EF4-FFF2-40B4-BE49-F238E27FC236}">
                    <a16:creationId xmlns:a16="http://schemas.microsoft.com/office/drawing/2014/main" xmlns="" id="{18FC43D4-B477-498C-AB18-F1EFC0F11952}"/>
                  </a:ext>
                </a:extLst>
              </p:cNvPr>
              <p:cNvSpPr/>
              <p:nvPr/>
            </p:nvSpPr>
            <p:spPr>
              <a:xfrm rot="20475942">
                <a:off x="3406806" y="3918384"/>
                <a:ext cx="208252" cy="21602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29" name="椭圆 28">
                <a:extLst>
                  <a:ext uri="{FF2B5EF4-FFF2-40B4-BE49-F238E27FC236}">
                    <a16:creationId xmlns:a16="http://schemas.microsoft.com/office/drawing/2014/main" xmlns="" id="{4B19956F-7755-4C8F-A95A-B4886D27B594}"/>
                  </a:ext>
                </a:extLst>
              </p:cNvPr>
              <p:cNvSpPr/>
              <p:nvPr/>
            </p:nvSpPr>
            <p:spPr>
              <a:xfrm rot="20475942">
                <a:off x="3583475" y="3870331"/>
                <a:ext cx="264856" cy="26043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30" name="椭圆 29">
                <a:extLst>
                  <a:ext uri="{FF2B5EF4-FFF2-40B4-BE49-F238E27FC236}">
                    <a16:creationId xmlns:a16="http://schemas.microsoft.com/office/drawing/2014/main" xmlns="" id="{D234BD1A-FDB0-4FEC-8B4E-BA900222BE1C}"/>
                  </a:ext>
                </a:extLst>
              </p:cNvPr>
              <p:cNvSpPr/>
              <p:nvPr/>
            </p:nvSpPr>
            <p:spPr>
              <a:xfrm rot="20475942">
                <a:off x="3785918" y="3905667"/>
                <a:ext cx="264856" cy="26043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31" name="椭圆 30">
                <a:extLst>
                  <a:ext uri="{FF2B5EF4-FFF2-40B4-BE49-F238E27FC236}">
                    <a16:creationId xmlns:a16="http://schemas.microsoft.com/office/drawing/2014/main" xmlns="" id="{7AC46432-E96C-467E-8798-4AB715D900B1}"/>
                  </a:ext>
                </a:extLst>
              </p:cNvPr>
              <p:cNvSpPr/>
              <p:nvPr/>
            </p:nvSpPr>
            <p:spPr>
              <a:xfrm rot="20475942">
                <a:off x="3951202" y="4017607"/>
                <a:ext cx="289739" cy="30364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sp>
            <p:nvSpPr>
              <p:cNvPr id="32" name="椭圆 31">
                <a:extLst>
                  <a:ext uri="{FF2B5EF4-FFF2-40B4-BE49-F238E27FC236}">
                    <a16:creationId xmlns:a16="http://schemas.microsoft.com/office/drawing/2014/main" xmlns="" id="{5D4DAC4D-9EE8-4322-9A26-7F75C6D39395}"/>
                  </a:ext>
                </a:extLst>
              </p:cNvPr>
              <p:cNvSpPr/>
              <p:nvPr/>
            </p:nvSpPr>
            <p:spPr>
              <a:xfrm rot="20475942">
                <a:off x="4109475" y="4134635"/>
                <a:ext cx="367266" cy="32942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399">
                  <a:solidFill>
                    <a:prstClr val="white"/>
                  </a:solidFill>
                  <a:cs typeface="+mn-ea"/>
                  <a:sym typeface="+mn-lt"/>
                </a:endParaRPr>
              </a:p>
            </p:txBody>
          </p:sp>
        </p:grpSp>
      </p:grpSp>
    </p:spTree>
    <p:custDataLst>
      <p:tags r:id="rId1"/>
    </p:custDataLst>
    <p:extLst>
      <p:ext uri="{BB962C8B-B14F-4D97-AF65-F5344CB8AC3E}">
        <p14:creationId xmlns:p14="http://schemas.microsoft.com/office/powerpoint/2010/main" val="2364549623"/>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1+#ppt_w/2"/>
                                          </p:val>
                                        </p:tav>
                                        <p:tav tm="100000">
                                          <p:val>
                                            <p:strVal val="#ppt_x"/>
                                          </p:val>
                                        </p:tav>
                                      </p:tavLst>
                                    </p:anim>
                                    <p:anim calcmode="lin" valueType="num">
                                      <p:cBhvr additive="base">
                                        <p:cTn id="12" dur="500" fill="hold"/>
                                        <p:tgtEl>
                                          <p:spTgt spid="6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additive="base">
                                        <p:cTn id="16" dur="500" fill="hold"/>
                                        <p:tgtEl>
                                          <p:spTgt spid="63"/>
                                        </p:tgtEl>
                                        <p:attrNameLst>
                                          <p:attrName>ppt_x</p:attrName>
                                        </p:attrNameLst>
                                      </p:cBhvr>
                                      <p:tavLst>
                                        <p:tav tm="0">
                                          <p:val>
                                            <p:strVal val="1+#ppt_w/2"/>
                                          </p:val>
                                        </p:tav>
                                        <p:tav tm="100000">
                                          <p:val>
                                            <p:strVal val="#ppt_x"/>
                                          </p:val>
                                        </p:tav>
                                      </p:tavLst>
                                    </p:anim>
                                    <p:anim calcmode="lin" valueType="num">
                                      <p:cBhvr additive="base">
                                        <p:cTn id="17" dur="500" fill="hold"/>
                                        <p:tgtEl>
                                          <p:spTgt spid="6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500" fill="hold"/>
                                        <p:tgtEl>
                                          <p:spTgt spid="66"/>
                                        </p:tgtEl>
                                        <p:attrNameLst>
                                          <p:attrName>ppt_x</p:attrName>
                                        </p:attrNameLst>
                                      </p:cBhvr>
                                      <p:tavLst>
                                        <p:tav tm="0">
                                          <p:val>
                                            <p:strVal val="1+#ppt_w/2"/>
                                          </p:val>
                                        </p:tav>
                                        <p:tav tm="100000">
                                          <p:val>
                                            <p:strVal val="#ppt_x"/>
                                          </p:val>
                                        </p:tav>
                                      </p:tavLst>
                                    </p:anim>
                                    <p:anim calcmode="lin" valueType="num">
                                      <p:cBhvr additive="base">
                                        <p:cTn id="22" dur="500" fill="hold"/>
                                        <p:tgtEl>
                                          <p:spTgt spid="6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500" fill="hold"/>
                                        <p:tgtEl>
                                          <p:spTgt spid="64"/>
                                        </p:tgtEl>
                                        <p:attrNameLst>
                                          <p:attrName>ppt_x</p:attrName>
                                        </p:attrNameLst>
                                      </p:cBhvr>
                                      <p:tavLst>
                                        <p:tav tm="0">
                                          <p:val>
                                            <p:strVal val="0-#ppt_w/2"/>
                                          </p:val>
                                        </p:tav>
                                        <p:tav tm="100000">
                                          <p:val>
                                            <p:strVal val="#ppt_x"/>
                                          </p:val>
                                        </p:tav>
                                      </p:tavLst>
                                    </p:anim>
                                    <p:anim calcmode="lin" valueType="num">
                                      <p:cBhvr additive="base">
                                        <p:cTn id="27" dur="500" fill="hold"/>
                                        <p:tgtEl>
                                          <p:spTgt spid="64"/>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500" fill="hold"/>
                                        <p:tgtEl>
                                          <p:spTgt spid="65"/>
                                        </p:tgtEl>
                                        <p:attrNameLst>
                                          <p:attrName>ppt_x</p:attrName>
                                        </p:attrNameLst>
                                      </p:cBhvr>
                                      <p:tavLst>
                                        <p:tav tm="0">
                                          <p:val>
                                            <p:strVal val="0-#ppt_w/2"/>
                                          </p:val>
                                        </p:tav>
                                        <p:tav tm="100000">
                                          <p:val>
                                            <p:strVal val="#ppt_x"/>
                                          </p:val>
                                        </p:tav>
                                      </p:tavLst>
                                    </p:anim>
                                    <p:anim calcmode="lin" valueType="num">
                                      <p:cBhvr additive="base">
                                        <p:cTn id="32" dur="500" fill="hold"/>
                                        <p:tgtEl>
                                          <p:spTgt spid="65"/>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67"/>
                                        </p:tgtEl>
                                        <p:attrNameLst>
                                          <p:attrName>style.visibility</p:attrName>
                                        </p:attrNameLst>
                                      </p:cBhvr>
                                      <p:to>
                                        <p:strVal val="visible"/>
                                      </p:to>
                                    </p:set>
                                    <p:anim calcmode="lin" valueType="num">
                                      <p:cBhvr additive="base">
                                        <p:cTn id="36" dur="500" fill="hold"/>
                                        <p:tgtEl>
                                          <p:spTgt spid="67"/>
                                        </p:tgtEl>
                                        <p:attrNameLst>
                                          <p:attrName>ppt_x</p:attrName>
                                        </p:attrNameLst>
                                      </p:cBhvr>
                                      <p:tavLst>
                                        <p:tav tm="0">
                                          <p:val>
                                            <p:strVal val="0-#ppt_w/2"/>
                                          </p:val>
                                        </p:tav>
                                        <p:tav tm="100000">
                                          <p:val>
                                            <p:strVal val="#ppt_x"/>
                                          </p:val>
                                        </p:tav>
                                      </p:tavLst>
                                    </p:anim>
                                    <p:anim calcmode="lin" valueType="num">
                                      <p:cBhvr additive="base">
                                        <p:cTn id="37" dur="500" fill="hold"/>
                                        <p:tgtEl>
                                          <p:spTgt spid="6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additive="base">
                                        <p:cTn id="41" dur="500" fill="hold"/>
                                        <p:tgtEl>
                                          <p:spTgt spid="70"/>
                                        </p:tgtEl>
                                        <p:attrNameLst>
                                          <p:attrName>ppt_x</p:attrName>
                                        </p:attrNameLst>
                                      </p:cBhvr>
                                      <p:tavLst>
                                        <p:tav tm="0">
                                          <p:val>
                                            <p:strVal val="1+#ppt_w/2"/>
                                          </p:val>
                                        </p:tav>
                                        <p:tav tm="100000">
                                          <p:val>
                                            <p:strVal val="#ppt_x"/>
                                          </p:val>
                                        </p:tav>
                                      </p:tavLst>
                                    </p:anim>
                                    <p:anim calcmode="lin" valueType="num">
                                      <p:cBhvr additive="base">
                                        <p:cTn id="42" dur="500" fill="hold"/>
                                        <p:tgtEl>
                                          <p:spTgt spid="7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500" fill="hold"/>
                                        <p:tgtEl>
                                          <p:spTgt spid="71"/>
                                        </p:tgtEl>
                                        <p:attrNameLst>
                                          <p:attrName>ppt_x</p:attrName>
                                        </p:attrNameLst>
                                      </p:cBhvr>
                                      <p:tavLst>
                                        <p:tav tm="0">
                                          <p:val>
                                            <p:strVal val="1+#ppt_w/2"/>
                                          </p:val>
                                        </p:tav>
                                        <p:tav tm="100000">
                                          <p:val>
                                            <p:strVal val="#ppt_x"/>
                                          </p:val>
                                        </p:tav>
                                      </p:tavLst>
                                    </p:anim>
                                    <p:anim calcmode="lin" valueType="num">
                                      <p:cBhvr additive="base">
                                        <p:cTn id="47" dur="500" fill="hold"/>
                                        <p:tgtEl>
                                          <p:spTgt spid="71"/>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0-#ppt_w/2"/>
                                          </p:val>
                                        </p:tav>
                                        <p:tav tm="100000">
                                          <p:val>
                                            <p:strVal val="#ppt_x"/>
                                          </p:val>
                                        </p:tav>
                                      </p:tavLst>
                                    </p:anim>
                                    <p:anim calcmode="lin" valueType="num">
                                      <p:cBhvr additive="base">
                                        <p:cTn id="52" dur="500" fill="hold"/>
                                        <p:tgtEl>
                                          <p:spTgt spid="7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0-#ppt_w/2"/>
                                          </p:val>
                                        </p:tav>
                                        <p:tav tm="100000">
                                          <p:val>
                                            <p:strVal val="#ppt_x"/>
                                          </p:val>
                                        </p:tav>
                                      </p:tavLst>
                                    </p:anim>
                                    <p:anim calcmode="lin" valueType="num">
                                      <p:cBhvr additive="base">
                                        <p:cTn id="57" dur="500" fill="hold"/>
                                        <p:tgtEl>
                                          <p:spTgt spid="7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500" fill="hold"/>
                                        <p:tgtEl>
                                          <p:spTgt spid="77"/>
                                        </p:tgtEl>
                                        <p:attrNameLst>
                                          <p:attrName>ppt_x</p:attrName>
                                        </p:attrNameLst>
                                      </p:cBhvr>
                                      <p:tavLst>
                                        <p:tav tm="0">
                                          <p:val>
                                            <p:strVal val="0-#ppt_w/2"/>
                                          </p:val>
                                        </p:tav>
                                        <p:tav tm="100000">
                                          <p:val>
                                            <p:strVal val="#ppt_x"/>
                                          </p:val>
                                        </p:tav>
                                      </p:tavLst>
                                    </p:anim>
                                    <p:anim calcmode="lin" valueType="num">
                                      <p:cBhvr additive="base">
                                        <p:cTn id="62" dur="500" fill="hold"/>
                                        <p:tgtEl>
                                          <p:spTgt spid="77"/>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 presetClass="entr" presetSubtype="2"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500" fill="hold"/>
                                        <p:tgtEl>
                                          <p:spTgt spid="78"/>
                                        </p:tgtEl>
                                        <p:attrNameLst>
                                          <p:attrName>ppt_x</p:attrName>
                                        </p:attrNameLst>
                                      </p:cBhvr>
                                      <p:tavLst>
                                        <p:tav tm="0">
                                          <p:val>
                                            <p:strVal val="1+#ppt_w/2"/>
                                          </p:val>
                                        </p:tav>
                                        <p:tav tm="100000">
                                          <p:val>
                                            <p:strVal val="#ppt_x"/>
                                          </p:val>
                                        </p:tav>
                                      </p:tavLst>
                                    </p:anim>
                                    <p:anim calcmode="lin" valueType="num">
                                      <p:cBhvr additive="base">
                                        <p:cTn id="67"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p:bldP spid="67" grpId="0"/>
      <p:bldP spid="70" grpId="0" animBg="1"/>
      <p:bldP spid="71" grpId="0" animBg="1"/>
      <p:bldP spid="72" grpId="0" animBg="1"/>
      <p:bldP spid="73" grpId="0" animBg="1"/>
      <p:bldP spid="77" grpId="0"/>
      <p:bldP spid="7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6" y="184036"/>
            <a:ext cx="1578661"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安全为了谁？</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6" name="组合 5"/>
          <p:cNvGrpSpPr/>
          <p:nvPr/>
        </p:nvGrpSpPr>
        <p:grpSpPr>
          <a:xfrm>
            <a:off x="1416514" y="1906856"/>
            <a:ext cx="4362654" cy="3837920"/>
            <a:chOff x="1417067" y="1906413"/>
            <a:chExt cx="4364357" cy="3837032"/>
          </a:xfrm>
        </p:grpSpPr>
        <p:grpSp>
          <p:nvGrpSpPr>
            <p:cNvPr id="22" name="组合 21"/>
            <p:cNvGrpSpPr/>
            <p:nvPr/>
          </p:nvGrpSpPr>
          <p:grpSpPr>
            <a:xfrm>
              <a:off x="1417067" y="1906413"/>
              <a:ext cx="4364357" cy="3837032"/>
              <a:chOff x="7172738" y="1876569"/>
              <a:chExt cx="4037417" cy="3549595"/>
            </a:xfrm>
          </p:grpSpPr>
          <p:sp>
            <p:nvSpPr>
              <p:cNvPr id="23" name="圆角矩形 22"/>
              <p:cNvSpPr/>
              <p:nvPr/>
            </p:nvSpPr>
            <p:spPr>
              <a:xfrm>
                <a:off x="7172738" y="1876569"/>
                <a:ext cx="4037417" cy="3549594"/>
              </a:xfrm>
              <a:prstGeom prst="roundRect">
                <a:avLst>
                  <a:gd name="adj" fmla="val 11271"/>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24" name="圆角矩形 23"/>
              <p:cNvSpPr/>
              <p:nvPr/>
            </p:nvSpPr>
            <p:spPr>
              <a:xfrm>
                <a:off x="7172738" y="3068960"/>
                <a:ext cx="4037417" cy="235720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grpSp>
            <p:nvGrpSpPr>
              <p:cNvPr id="25" name="组合 24"/>
              <p:cNvGrpSpPr/>
              <p:nvPr/>
            </p:nvGrpSpPr>
            <p:grpSpPr>
              <a:xfrm rot="16200000">
                <a:off x="7491684" y="2898091"/>
                <a:ext cx="527587" cy="130584"/>
                <a:chOff x="5856449" y="4396591"/>
                <a:chExt cx="527587" cy="130584"/>
              </a:xfrm>
            </p:grpSpPr>
            <p:sp>
              <p:nvSpPr>
                <p:cNvPr id="31" name="椭圆 30"/>
                <p:cNvSpPr/>
                <p:nvPr/>
              </p:nvSpPr>
              <p:spPr>
                <a:xfrm>
                  <a:off x="5856449"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32" name="椭圆 31"/>
                <p:cNvSpPr/>
                <p:nvPr/>
              </p:nvSpPr>
              <p:spPr>
                <a:xfrm>
                  <a:off x="6253452"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33" name="圆角矩形 32"/>
                <p:cNvSpPr/>
                <p:nvPr/>
              </p:nvSpPr>
              <p:spPr>
                <a:xfrm rot="16200000">
                  <a:off x="6118113" y="4306257"/>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34" name="圆角矩形 33"/>
                <p:cNvSpPr/>
                <p:nvPr/>
              </p:nvSpPr>
              <p:spPr>
                <a:xfrm rot="16200000">
                  <a:off x="6118113" y="4256214"/>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grpSp>
          <p:grpSp>
            <p:nvGrpSpPr>
              <p:cNvPr id="26" name="组合 25"/>
              <p:cNvGrpSpPr/>
              <p:nvPr/>
            </p:nvGrpSpPr>
            <p:grpSpPr>
              <a:xfrm rot="16200000">
                <a:off x="10291574" y="2898091"/>
                <a:ext cx="527587" cy="130584"/>
                <a:chOff x="5856449" y="4396591"/>
                <a:chExt cx="527587" cy="130584"/>
              </a:xfrm>
            </p:grpSpPr>
            <p:sp>
              <p:nvSpPr>
                <p:cNvPr id="27" name="椭圆 26"/>
                <p:cNvSpPr/>
                <p:nvPr/>
              </p:nvSpPr>
              <p:spPr>
                <a:xfrm>
                  <a:off x="5856449"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28" name="椭圆 27"/>
                <p:cNvSpPr/>
                <p:nvPr/>
              </p:nvSpPr>
              <p:spPr>
                <a:xfrm>
                  <a:off x="6253452"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29" name="圆角矩形 28"/>
                <p:cNvSpPr/>
                <p:nvPr/>
              </p:nvSpPr>
              <p:spPr>
                <a:xfrm rot="16200000">
                  <a:off x="6118113" y="4306257"/>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30" name="圆角矩形 29"/>
                <p:cNvSpPr/>
                <p:nvPr/>
              </p:nvSpPr>
              <p:spPr>
                <a:xfrm rot="16200000">
                  <a:off x="6118113" y="4256214"/>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grpSp>
        </p:grpSp>
        <p:sp>
          <p:nvSpPr>
            <p:cNvPr id="35" name="TextBox 499"/>
            <p:cNvSpPr txBox="1"/>
            <p:nvPr/>
          </p:nvSpPr>
          <p:spPr>
            <a:xfrm>
              <a:off x="3214171" y="2144840"/>
              <a:ext cx="770150" cy="646331"/>
            </a:xfrm>
            <a:prstGeom prst="rect">
              <a:avLst/>
            </a:prstGeom>
            <a:noFill/>
          </p:spPr>
          <p:txBody>
            <a:bodyPr wrap="square" rtlCol="0" anchor="ctr">
              <a:spAutoFit/>
            </a:bodyPr>
            <a:lstStyle/>
            <a:p>
              <a:pPr algn="r" defTabSz="914400"/>
              <a:r>
                <a:rPr lang="en-US" altLang="zh-CN" sz="3600" b="1" dirty="0">
                  <a:solidFill>
                    <a:prstClr val="white"/>
                  </a:solidFill>
                  <a:cs typeface="+mn-ea"/>
                  <a:sym typeface="+mn-lt"/>
                </a:rPr>
                <a:t>01</a:t>
              </a:r>
              <a:endParaRPr lang="zh-CN" altLang="en-US" sz="3600" b="1" dirty="0">
                <a:solidFill>
                  <a:prstClr val="white"/>
                </a:solidFill>
                <a:cs typeface="+mn-ea"/>
                <a:sym typeface="+mn-lt"/>
              </a:endParaRPr>
            </a:p>
          </p:txBody>
        </p:sp>
        <p:grpSp>
          <p:nvGrpSpPr>
            <p:cNvPr id="4" name="组合 3"/>
            <p:cNvGrpSpPr/>
            <p:nvPr/>
          </p:nvGrpSpPr>
          <p:grpSpPr>
            <a:xfrm>
              <a:off x="2137147" y="3429000"/>
              <a:ext cx="2374492" cy="492329"/>
              <a:chOff x="2275324" y="3429000"/>
              <a:chExt cx="2374492" cy="492329"/>
            </a:xfrm>
          </p:grpSpPr>
          <p:sp>
            <p:nvSpPr>
              <p:cNvPr id="36" name="矩形 35"/>
              <p:cNvSpPr/>
              <p:nvPr/>
            </p:nvSpPr>
            <p:spPr>
              <a:xfrm>
                <a:off x="2548674" y="3429000"/>
                <a:ext cx="2101142" cy="492329"/>
              </a:xfrm>
              <a:prstGeom prst="rect">
                <a:avLst/>
              </a:prstGeom>
            </p:spPr>
            <p:txBody>
              <a:bodyPr wrap="square">
                <a:spAutoFit/>
              </a:bodyPr>
              <a:lstStyle/>
              <a:p>
                <a:pPr algn="just" defTabSz="914400">
                  <a:lnSpc>
                    <a:spcPct val="130000"/>
                  </a:lnSpc>
                </a:pPr>
                <a:r>
                  <a:rPr lang="zh-CN" altLang="en-US" sz="2000" dirty="0">
                    <a:solidFill>
                      <a:prstClr val="black">
                        <a:lumMod val="75000"/>
                        <a:lumOff val="25000"/>
                      </a:prstClr>
                    </a:solidFill>
                    <a:cs typeface="+mn-ea"/>
                    <a:sym typeface="+mn-lt"/>
                  </a:rPr>
                  <a:t>没有社会的和谐 </a:t>
                </a:r>
              </a:p>
            </p:txBody>
          </p:sp>
          <p:sp>
            <p:nvSpPr>
              <p:cNvPr id="3" name="椭圆 2"/>
              <p:cNvSpPr/>
              <p:nvPr/>
            </p:nvSpPr>
            <p:spPr>
              <a:xfrm>
                <a:off x="2275324" y="3636298"/>
                <a:ext cx="77847" cy="77847"/>
              </a:xfrm>
              <a:prstGeom prst="ellipse">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grpSp>
          <p:nvGrpSpPr>
            <p:cNvPr id="40" name="组合 39"/>
            <p:cNvGrpSpPr/>
            <p:nvPr/>
          </p:nvGrpSpPr>
          <p:grpSpPr>
            <a:xfrm>
              <a:off x="2137147" y="4040190"/>
              <a:ext cx="2719014" cy="492329"/>
              <a:chOff x="2275324" y="3429000"/>
              <a:chExt cx="2719014" cy="492329"/>
            </a:xfrm>
          </p:grpSpPr>
          <p:sp>
            <p:nvSpPr>
              <p:cNvPr id="41" name="矩形 40"/>
              <p:cNvSpPr/>
              <p:nvPr/>
            </p:nvSpPr>
            <p:spPr>
              <a:xfrm>
                <a:off x="2548674" y="3429000"/>
                <a:ext cx="2445664" cy="492329"/>
              </a:xfrm>
              <a:prstGeom prst="rect">
                <a:avLst/>
              </a:prstGeom>
            </p:spPr>
            <p:txBody>
              <a:bodyPr wrap="square">
                <a:spAutoFit/>
              </a:bodyPr>
              <a:lstStyle/>
              <a:p>
                <a:pPr algn="just" defTabSz="914400">
                  <a:lnSpc>
                    <a:spcPct val="130000"/>
                  </a:lnSpc>
                </a:pPr>
                <a:r>
                  <a:rPr lang="zh-CN" altLang="en-US" sz="2000" dirty="0">
                    <a:solidFill>
                      <a:prstClr val="black">
                        <a:lumMod val="75000"/>
                        <a:lumOff val="25000"/>
                      </a:prstClr>
                    </a:solidFill>
                    <a:cs typeface="+mn-ea"/>
                    <a:sym typeface="+mn-lt"/>
                  </a:rPr>
                  <a:t>就没有企业的发展</a:t>
                </a:r>
              </a:p>
            </p:txBody>
          </p:sp>
          <p:sp>
            <p:nvSpPr>
              <p:cNvPr id="42" name="椭圆 41"/>
              <p:cNvSpPr/>
              <p:nvPr/>
            </p:nvSpPr>
            <p:spPr>
              <a:xfrm>
                <a:off x="2275324" y="3636298"/>
                <a:ext cx="77847" cy="77847"/>
              </a:xfrm>
              <a:prstGeom prst="ellipse">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grpSp>
          <p:nvGrpSpPr>
            <p:cNvPr id="43" name="组合 42"/>
            <p:cNvGrpSpPr/>
            <p:nvPr/>
          </p:nvGrpSpPr>
          <p:grpSpPr>
            <a:xfrm>
              <a:off x="2137147" y="4651379"/>
              <a:ext cx="3024336" cy="892345"/>
              <a:chOff x="2275324" y="3429000"/>
              <a:chExt cx="3024336" cy="892345"/>
            </a:xfrm>
          </p:grpSpPr>
          <p:sp>
            <p:nvSpPr>
              <p:cNvPr id="44" name="矩形 43"/>
              <p:cNvSpPr/>
              <p:nvPr/>
            </p:nvSpPr>
            <p:spPr>
              <a:xfrm>
                <a:off x="2548674" y="3429000"/>
                <a:ext cx="2750986" cy="892345"/>
              </a:xfrm>
              <a:prstGeom prst="rect">
                <a:avLst/>
              </a:prstGeom>
            </p:spPr>
            <p:txBody>
              <a:bodyPr wrap="square">
                <a:spAutoFit/>
              </a:bodyPr>
              <a:lstStyle/>
              <a:p>
                <a:pPr algn="just" defTabSz="914400">
                  <a:lnSpc>
                    <a:spcPct val="130000"/>
                  </a:lnSpc>
                </a:pPr>
                <a:r>
                  <a:rPr lang="zh-CN" altLang="en-US" sz="2000" dirty="0">
                    <a:solidFill>
                      <a:prstClr val="black">
                        <a:lumMod val="75000"/>
                        <a:lumOff val="25000"/>
                      </a:prstClr>
                    </a:solidFill>
                    <a:cs typeface="+mn-ea"/>
                    <a:sym typeface="+mn-lt"/>
                  </a:rPr>
                  <a:t>职工群众的生活质量就难以提高</a:t>
                </a:r>
              </a:p>
            </p:txBody>
          </p:sp>
          <p:sp>
            <p:nvSpPr>
              <p:cNvPr id="45" name="椭圆 44"/>
              <p:cNvSpPr/>
              <p:nvPr/>
            </p:nvSpPr>
            <p:spPr>
              <a:xfrm>
                <a:off x="2275324" y="3636298"/>
                <a:ext cx="77847" cy="77847"/>
              </a:xfrm>
              <a:prstGeom prst="ellipse">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grpSp>
      <p:grpSp>
        <p:nvGrpSpPr>
          <p:cNvPr id="5" name="组合 4"/>
          <p:cNvGrpSpPr/>
          <p:nvPr/>
        </p:nvGrpSpPr>
        <p:grpSpPr>
          <a:xfrm>
            <a:off x="5835370" y="1906857"/>
            <a:ext cx="4362654" cy="3837919"/>
            <a:chOff x="6529635" y="2058814"/>
            <a:chExt cx="4364357" cy="3837031"/>
          </a:xfrm>
        </p:grpSpPr>
        <p:grpSp>
          <p:nvGrpSpPr>
            <p:cNvPr id="46" name="组合 45"/>
            <p:cNvGrpSpPr/>
            <p:nvPr/>
          </p:nvGrpSpPr>
          <p:grpSpPr>
            <a:xfrm>
              <a:off x="6529635" y="2058814"/>
              <a:ext cx="4364357" cy="3837031"/>
              <a:chOff x="7172738" y="1876570"/>
              <a:chExt cx="4037417" cy="3549594"/>
            </a:xfrm>
          </p:grpSpPr>
          <p:sp>
            <p:nvSpPr>
              <p:cNvPr id="47" name="圆角矩形 46"/>
              <p:cNvSpPr/>
              <p:nvPr/>
            </p:nvSpPr>
            <p:spPr>
              <a:xfrm>
                <a:off x="7172738" y="1876570"/>
                <a:ext cx="4037417" cy="3549593"/>
              </a:xfrm>
              <a:prstGeom prst="roundRect">
                <a:avLst>
                  <a:gd name="adj" fmla="val 11271"/>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48" name="圆角矩形 47"/>
              <p:cNvSpPr/>
              <p:nvPr/>
            </p:nvSpPr>
            <p:spPr>
              <a:xfrm>
                <a:off x="7172738" y="3068960"/>
                <a:ext cx="4037417" cy="235720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grpSp>
            <p:nvGrpSpPr>
              <p:cNvPr id="52" name="组合 51"/>
              <p:cNvGrpSpPr/>
              <p:nvPr/>
            </p:nvGrpSpPr>
            <p:grpSpPr>
              <a:xfrm rot="16200000">
                <a:off x="7491684" y="2898091"/>
                <a:ext cx="527587" cy="130584"/>
                <a:chOff x="5856449" y="4396591"/>
                <a:chExt cx="527587" cy="130584"/>
              </a:xfrm>
            </p:grpSpPr>
            <p:sp>
              <p:nvSpPr>
                <p:cNvPr id="59" name="椭圆 58"/>
                <p:cNvSpPr/>
                <p:nvPr/>
              </p:nvSpPr>
              <p:spPr>
                <a:xfrm>
                  <a:off x="5856449"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68" name="椭圆 67"/>
                <p:cNvSpPr/>
                <p:nvPr/>
              </p:nvSpPr>
              <p:spPr>
                <a:xfrm>
                  <a:off x="6253452"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74" name="圆角矩形 73"/>
                <p:cNvSpPr/>
                <p:nvPr/>
              </p:nvSpPr>
              <p:spPr>
                <a:xfrm rot="16200000">
                  <a:off x="6118113" y="4306257"/>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75" name="圆角矩形 74"/>
                <p:cNvSpPr/>
                <p:nvPr/>
              </p:nvSpPr>
              <p:spPr>
                <a:xfrm rot="16200000">
                  <a:off x="6118113" y="4256214"/>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grpSp>
          <p:grpSp>
            <p:nvGrpSpPr>
              <p:cNvPr id="53" name="组合 52"/>
              <p:cNvGrpSpPr/>
              <p:nvPr/>
            </p:nvGrpSpPr>
            <p:grpSpPr>
              <a:xfrm rot="16200000">
                <a:off x="10291574" y="2898091"/>
                <a:ext cx="527587" cy="130584"/>
                <a:chOff x="5856449" y="4396591"/>
                <a:chExt cx="527587" cy="130584"/>
              </a:xfrm>
            </p:grpSpPr>
            <p:sp>
              <p:nvSpPr>
                <p:cNvPr id="54" name="椭圆 53"/>
                <p:cNvSpPr/>
                <p:nvPr/>
              </p:nvSpPr>
              <p:spPr>
                <a:xfrm>
                  <a:off x="5856449"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55" name="椭圆 54"/>
                <p:cNvSpPr/>
                <p:nvPr/>
              </p:nvSpPr>
              <p:spPr>
                <a:xfrm>
                  <a:off x="6253452" y="4396591"/>
                  <a:ext cx="130584" cy="130584"/>
                </a:xfrm>
                <a:prstGeom prst="ellipse">
                  <a:avLst/>
                </a:prstGeom>
                <a:gradFill flip="none" rotWithShape="1">
                  <a:gsLst>
                    <a:gs pos="59000">
                      <a:schemeClr val="tx1">
                        <a:lumMod val="75000"/>
                        <a:lumOff val="2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56" name="圆角矩形 55"/>
                <p:cNvSpPr/>
                <p:nvPr/>
              </p:nvSpPr>
              <p:spPr>
                <a:xfrm rot="16200000">
                  <a:off x="6118113" y="4306257"/>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sp>
              <p:nvSpPr>
                <p:cNvPr id="57" name="圆角矩形 56"/>
                <p:cNvSpPr/>
                <p:nvPr/>
              </p:nvSpPr>
              <p:spPr>
                <a:xfrm rot="16200000">
                  <a:off x="6118113" y="4256214"/>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grpSp>
        </p:grpSp>
        <p:sp>
          <p:nvSpPr>
            <p:cNvPr id="79" name="TextBox 499"/>
            <p:cNvSpPr txBox="1"/>
            <p:nvPr/>
          </p:nvSpPr>
          <p:spPr>
            <a:xfrm>
              <a:off x="8326739" y="2297240"/>
              <a:ext cx="770150" cy="646331"/>
            </a:xfrm>
            <a:prstGeom prst="rect">
              <a:avLst/>
            </a:prstGeom>
            <a:noFill/>
          </p:spPr>
          <p:txBody>
            <a:bodyPr wrap="square" rtlCol="0" anchor="ctr">
              <a:spAutoFit/>
            </a:bodyPr>
            <a:lstStyle/>
            <a:p>
              <a:pPr algn="r" defTabSz="914400"/>
              <a:r>
                <a:rPr lang="en-US" altLang="zh-CN" sz="3600" b="1" dirty="0">
                  <a:solidFill>
                    <a:prstClr val="white"/>
                  </a:solidFill>
                  <a:cs typeface="+mn-ea"/>
                  <a:sym typeface="+mn-lt"/>
                </a:rPr>
                <a:t>02</a:t>
              </a:r>
              <a:endParaRPr lang="zh-CN" altLang="en-US" sz="3600" b="1" dirty="0">
                <a:solidFill>
                  <a:prstClr val="white"/>
                </a:solidFill>
                <a:cs typeface="+mn-ea"/>
                <a:sym typeface="+mn-lt"/>
              </a:endParaRPr>
            </a:p>
          </p:txBody>
        </p:sp>
        <p:grpSp>
          <p:nvGrpSpPr>
            <p:cNvPr id="80" name="组合 79"/>
            <p:cNvGrpSpPr/>
            <p:nvPr/>
          </p:nvGrpSpPr>
          <p:grpSpPr>
            <a:xfrm>
              <a:off x="7249715" y="3653408"/>
              <a:ext cx="3024336" cy="892345"/>
              <a:chOff x="2275324" y="3501008"/>
              <a:chExt cx="3024336" cy="892345"/>
            </a:xfrm>
          </p:grpSpPr>
          <p:sp>
            <p:nvSpPr>
              <p:cNvPr id="81" name="矩形 80"/>
              <p:cNvSpPr/>
              <p:nvPr/>
            </p:nvSpPr>
            <p:spPr>
              <a:xfrm>
                <a:off x="2548674" y="3501008"/>
                <a:ext cx="2750986" cy="892345"/>
              </a:xfrm>
              <a:prstGeom prst="rect">
                <a:avLst/>
              </a:prstGeom>
            </p:spPr>
            <p:txBody>
              <a:bodyPr wrap="square">
                <a:spAutoFit/>
              </a:bodyPr>
              <a:lstStyle/>
              <a:p>
                <a:pPr algn="just" defTabSz="914400">
                  <a:lnSpc>
                    <a:spcPct val="130000"/>
                  </a:lnSpc>
                </a:pPr>
                <a:r>
                  <a:rPr lang="zh-CN" altLang="en-US" sz="2000" dirty="0">
                    <a:solidFill>
                      <a:prstClr val="black">
                        <a:lumMod val="75000"/>
                        <a:lumOff val="25000"/>
                      </a:prstClr>
                    </a:solidFill>
                    <a:cs typeface="+mn-ea"/>
                    <a:sym typeface="+mn-lt"/>
                  </a:rPr>
                  <a:t>没有个人的安全保障、事业的发展</a:t>
                </a:r>
              </a:p>
            </p:txBody>
          </p:sp>
          <p:sp>
            <p:nvSpPr>
              <p:cNvPr id="82" name="椭圆 81"/>
              <p:cNvSpPr/>
              <p:nvPr/>
            </p:nvSpPr>
            <p:spPr>
              <a:xfrm>
                <a:off x="2275324" y="3708306"/>
                <a:ext cx="77847" cy="77847"/>
              </a:xfrm>
              <a:prstGeom prst="ellipse">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grpSp>
          <p:nvGrpSpPr>
            <p:cNvPr id="86" name="组合 85"/>
            <p:cNvGrpSpPr/>
            <p:nvPr/>
          </p:nvGrpSpPr>
          <p:grpSpPr>
            <a:xfrm>
              <a:off x="7249715" y="4688219"/>
              <a:ext cx="3024336" cy="492329"/>
              <a:chOff x="2275324" y="3313440"/>
              <a:chExt cx="3024336" cy="492329"/>
            </a:xfrm>
          </p:grpSpPr>
          <p:sp>
            <p:nvSpPr>
              <p:cNvPr id="87" name="矩形 86"/>
              <p:cNvSpPr/>
              <p:nvPr/>
            </p:nvSpPr>
            <p:spPr>
              <a:xfrm>
                <a:off x="2548674" y="3313440"/>
                <a:ext cx="2750986" cy="492329"/>
              </a:xfrm>
              <a:prstGeom prst="rect">
                <a:avLst/>
              </a:prstGeom>
            </p:spPr>
            <p:txBody>
              <a:bodyPr wrap="square">
                <a:spAutoFit/>
              </a:bodyPr>
              <a:lstStyle/>
              <a:p>
                <a:pPr algn="just" defTabSz="914400">
                  <a:lnSpc>
                    <a:spcPct val="130000"/>
                  </a:lnSpc>
                </a:pPr>
                <a:r>
                  <a:rPr lang="zh-CN" altLang="en-US" sz="2000" dirty="0">
                    <a:solidFill>
                      <a:prstClr val="black">
                        <a:lumMod val="75000"/>
                        <a:lumOff val="25000"/>
                      </a:prstClr>
                    </a:solidFill>
                    <a:cs typeface="+mn-ea"/>
                    <a:sym typeface="+mn-lt"/>
                  </a:rPr>
                  <a:t>家庭幸福就无从谈起</a:t>
                </a:r>
              </a:p>
            </p:txBody>
          </p:sp>
          <p:sp>
            <p:nvSpPr>
              <p:cNvPr id="88" name="椭圆 87"/>
              <p:cNvSpPr/>
              <p:nvPr/>
            </p:nvSpPr>
            <p:spPr>
              <a:xfrm>
                <a:off x="2275324" y="3520738"/>
                <a:ext cx="77847" cy="77847"/>
              </a:xfrm>
              <a:prstGeom prst="ellipse">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grpSp>
    </p:spTree>
    <p:custDataLst>
      <p:tags r:id="rId1"/>
    </p:custDataLst>
    <p:extLst>
      <p:ext uri="{BB962C8B-B14F-4D97-AF65-F5344CB8AC3E}">
        <p14:creationId xmlns:p14="http://schemas.microsoft.com/office/powerpoint/2010/main" val="3832530113"/>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组合 101"/>
          <p:cNvGrpSpPr/>
          <p:nvPr/>
        </p:nvGrpSpPr>
        <p:grpSpPr>
          <a:xfrm>
            <a:off x="1248235" y="1439995"/>
            <a:ext cx="1307236" cy="1308050"/>
            <a:chOff x="304800" y="673100"/>
            <a:chExt cx="4000500" cy="4000500"/>
          </a:xfrm>
          <a:solidFill>
            <a:srgbClr val="C00000"/>
          </a:solidFill>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plaqu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black"/>
                </a:solidFill>
                <a:cs typeface="+mn-ea"/>
                <a:sym typeface="+mn-lt"/>
              </a:endParaRPr>
            </a:p>
          </p:txBody>
        </p:sp>
        <p:sp>
          <p:nvSpPr>
            <p:cNvPr id="104" name="椭圆 103"/>
            <p:cNvSpPr/>
            <p:nvPr/>
          </p:nvSpPr>
          <p:spPr>
            <a:xfrm>
              <a:off x="392112" y="760412"/>
              <a:ext cx="3825873" cy="3825873"/>
            </a:xfrm>
            <a:prstGeom prst="plaqu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49" name="矩形 48"/>
          <p:cNvSpPr/>
          <p:nvPr/>
        </p:nvSpPr>
        <p:spPr>
          <a:xfrm>
            <a:off x="264834" y="116660"/>
            <a:ext cx="287920" cy="504173"/>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8" name="矩形 57"/>
          <p:cNvSpPr/>
          <p:nvPr/>
        </p:nvSpPr>
        <p:spPr>
          <a:xfrm>
            <a:off x="624735" y="116660"/>
            <a:ext cx="71980" cy="504173"/>
          </a:xfrm>
          <a:prstGeom prst="rect">
            <a:avLst/>
          </a:prstGeom>
          <a:solidFill>
            <a:srgbClr val="00153E"/>
          </a:solidFill>
          <a:ln>
            <a:solidFill>
              <a:srgbClr val="00153E"/>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sp>
        <p:nvSpPr>
          <p:cNvPr id="50" name="TextBox 49"/>
          <p:cNvSpPr txBox="1"/>
          <p:nvPr/>
        </p:nvSpPr>
        <p:spPr>
          <a:xfrm>
            <a:off x="840676" y="184036"/>
            <a:ext cx="1578661" cy="369418"/>
          </a:xfrm>
          <a:prstGeom prst="rect">
            <a:avLst/>
          </a:prstGeom>
          <a:noFill/>
        </p:spPr>
        <p:txBody>
          <a:bodyPr wrap="none" rtlCol="0">
            <a:spAutoFit/>
          </a:bodyPr>
          <a:lstStyle/>
          <a:p>
            <a:pPr defTabSz="914400"/>
            <a:r>
              <a:rPr lang="zh-CN" altLang="en-US" sz="1800" b="1" dirty="0">
                <a:solidFill>
                  <a:srgbClr val="00153E"/>
                </a:solidFill>
                <a:cs typeface="+mn-ea"/>
                <a:sym typeface="+mn-lt"/>
              </a:rPr>
              <a:t>安全为了谁？</a:t>
            </a:r>
          </a:p>
        </p:txBody>
      </p:sp>
      <p:sp>
        <p:nvSpPr>
          <p:cNvPr id="51" name="矩形 50"/>
          <p:cNvSpPr/>
          <p:nvPr/>
        </p:nvSpPr>
        <p:spPr>
          <a:xfrm flipV="1">
            <a:off x="1" y="764878"/>
            <a:ext cx="12190413" cy="45730"/>
          </a:xfrm>
          <a:prstGeom prst="rect">
            <a:avLst/>
          </a:prstGeom>
          <a:solidFill>
            <a:schemeClr val="bg1">
              <a:lumMod val="8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zh-CN" altLang="en-US" sz="1800" b="1">
              <a:solidFill>
                <a:prstClr val="white"/>
              </a:solidFill>
              <a:cs typeface="+mn-ea"/>
              <a:sym typeface="+mn-lt"/>
            </a:endParaRPr>
          </a:p>
        </p:txBody>
      </p:sp>
      <p:grpSp>
        <p:nvGrpSpPr>
          <p:cNvPr id="60" name="组合 59"/>
          <p:cNvGrpSpPr/>
          <p:nvPr/>
        </p:nvGrpSpPr>
        <p:grpSpPr>
          <a:xfrm>
            <a:off x="2584003" y="1519141"/>
            <a:ext cx="4341589" cy="1142755"/>
            <a:chOff x="4304043" y="1286668"/>
            <a:chExt cx="3837944" cy="2757793"/>
          </a:xfrm>
          <a:effectLst>
            <a:outerShdw blurRad="381000" dist="254000" dir="8100000" algn="tr" rotWithShape="0">
              <a:prstClr val="black">
                <a:alpha val="40000"/>
              </a:prstClr>
            </a:outerShdw>
          </a:effectLst>
        </p:grpSpPr>
        <p:sp>
          <p:nvSpPr>
            <p:cNvPr id="61" name="圆角矩形 60"/>
            <p:cNvSpPr/>
            <p:nvPr/>
          </p:nvSpPr>
          <p:spPr>
            <a:xfrm>
              <a:off x="4304043" y="1286668"/>
              <a:ext cx="3837944" cy="2757793"/>
            </a:xfrm>
            <a:prstGeom prst="homePlate">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62" name="圆角矩形 61"/>
            <p:cNvSpPr/>
            <p:nvPr/>
          </p:nvSpPr>
          <p:spPr>
            <a:xfrm>
              <a:off x="4351931" y="1367703"/>
              <a:ext cx="3742172" cy="2595722"/>
            </a:xfrm>
            <a:prstGeom prst="homePlate">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90" name="文本框 37"/>
          <p:cNvSpPr>
            <a:spLocks noChangeArrowheads="1"/>
          </p:cNvSpPr>
          <p:nvPr/>
        </p:nvSpPr>
        <p:spPr bwMode="auto">
          <a:xfrm>
            <a:off x="1538753" y="1770779"/>
            <a:ext cx="726198" cy="64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400">
              <a:spcBef>
                <a:spcPct val="0"/>
              </a:spcBef>
              <a:buFont typeface="Arial" charset="0"/>
              <a:buNone/>
            </a:pPr>
            <a:r>
              <a:rPr lang="en-US" altLang="zh-CN" sz="3600" dirty="0">
                <a:solidFill>
                  <a:prstClr val="white"/>
                </a:solidFill>
                <a:latin typeface="微软雅黑"/>
                <a:ea typeface="微软雅黑"/>
                <a:cs typeface="+mn-ea"/>
                <a:sym typeface="+mn-lt"/>
              </a:rPr>
              <a:t>01</a:t>
            </a:r>
            <a:endParaRPr lang="zh-CN" altLang="en-US" sz="3600" dirty="0">
              <a:solidFill>
                <a:prstClr val="white"/>
              </a:solidFill>
              <a:latin typeface="微软雅黑"/>
              <a:ea typeface="微软雅黑"/>
              <a:cs typeface="+mn-ea"/>
              <a:sym typeface="+mn-lt"/>
            </a:endParaRPr>
          </a:p>
        </p:txBody>
      </p:sp>
      <p:sp>
        <p:nvSpPr>
          <p:cNvPr id="93" name="文本1"/>
          <p:cNvSpPr>
            <a:spLocks noChangeArrowheads="1"/>
          </p:cNvSpPr>
          <p:nvPr/>
        </p:nvSpPr>
        <p:spPr bwMode="gray">
          <a:xfrm>
            <a:off x="2915516" y="1488988"/>
            <a:ext cx="4539589" cy="1188948"/>
          </a:xfrm>
          <a:prstGeom prst="roundRect">
            <a:avLst>
              <a:gd name="adj" fmla="val 11505"/>
            </a:avLst>
          </a:prstGeom>
          <a:noFill/>
          <a:ln w="28575" cap="flat" cmpd="sng" algn="ctr">
            <a:noFill/>
            <a:prstDash val="solid"/>
          </a:ln>
          <a:effectLst/>
        </p:spPr>
        <p:txBody>
          <a:bodyPr lIns="91424" tIns="45713" rIns="91424"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04">
              <a:lnSpc>
                <a:spcPct val="120000"/>
              </a:lnSpc>
              <a:defRPr/>
            </a:pPr>
            <a:r>
              <a:rPr lang="zh-CN" altLang="en-US" sz="3200" dirty="0">
                <a:solidFill>
                  <a:srgbClr val="00153E"/>
                </a:solidFill>
                <a:cs typeface="+mn-ea"/>
                <a:sym typeface="+mn-lt"/>
              </a:rPr>
              <a:t>我的安全我负责</a:t>
            </a:r>
            <a:endParaRPr lang="zh-CN" altLang="zh-CN" sz="3200" dirty="0">
              <a:solidFill>
                <a:srgbClr val="00153E"/>
              </a:solidFill>
              <a:cs typeface="+mn-ea"/>
              <a:sym typeface="+mn-lt"/>
            </a:endParaRPr>
          </a:p>
        </p:txBody>
      </p:sp>
      <p:grpSp>
        <p:nvGrpSpPr>
          <p:cNvPr id="94" name="组合 93"/>
          <p:cNvGrpSpPr/>
          <p:nvPr/>
        </p:nvGrpSpPr>
        <p:grpSpPr>
          <a:xfrm>
            <a:off x="2584003" y="3073181"/>
            <a:ext cx="4341589" cy="1142755"/>
            <a:chOff x="4304043" y="1286668"/>
            <a:chExt cx="3837944" cy="2757793"/>
          </a:xfrm>
          <a:effectLst>
            <a:outerShdw blurRad="381000" dist="254000" dir="8100000" algn="tr" rotWithShape="0">
              <a:prstClr val="black">
                <a:alpha val="40000"/>
              </a:prstClr>
            </a:outerShdw>
          </a:effectLst>
        </p:grpSpPr>
        <p:sp>
          <p:nvSpPr>
            <p:cNvPr id="95" name="圆角矩形 94"/>
            <p:cNvSpPr/>
            <p:nvPr/>
          </p:nvSpPr>
          <p:spPr>
            <a:xfrm>
              <a:off x="4304043" y="1286668"/>
              <a:ext cx="3837944" cy="2757793"/>
            </a:xfrm>
            <a:prstGeom prst="homePlate">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96" name="圆角矩形 95"/>
            <p:cNvSpPr/>
            <p:nvPr/>
          </p:nvSpPr>
          <p:spPr>
            <a:xfrm>
              <a:off x="4351931" y="1367703"/>
              <a:ext cx="3742172" cy="2595722"/>
            </a:xfrm>
            <a:prstGeom prst="homePlate">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grpSp>
        <p:nvGrpSpPr>
          <p:cNvPr id="98" name="组合 97"/>
          <p:cNvGrpSpPr/>
          <p:nvPr/>
        </p:nvGrpSpPr>
        <p:grpSpPr>
          <a:xfrm>
            <a:off x="2584003" y="4592306"/>
            <a:ext cx="4341589" cy="1142755"/>
            <a:chOff x="4304043" y="1286668"/>
            <a:chExt cx="3837944" cy="2757793"/>
          </a:xfrm>
          <a:effectLst>
            <a:outerShdw blurRad="381000" dist="254000" dir="8100000" algn="tr" rotWithShape="0">
              <a:prstClr val="black">
                <a:alpha val="40000"/>
              </a:prstClr>
            </a:outerShdw>
          </a:effectLst>
        </p:grpSpPr>
        <p:sp>
          <p:nvSpPr>
            <p:cNvPr id="99" name="圆角矩形 98"/>
            <p:cNvSpPr/>
            <p:nvPr/>
          </p:nvSpPr>
          <p:spPr>
            <a:xfrm>
              <a:off x="4304043" y="1286668"/>
              <a:ext cx="3837944" cy="2757793"/>
            </a:xfrm>
            <a:prstGeom prst="homePlate">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sp>
          <p:nvSpPr>
            <p:cNvPr id="100" name="圆角矩形 99"/>
            <p:cNvSpPr/>
            <p:nvPr/>
          </p:nvSpPr>
          <p:spPr>
            <a:xfrm>
              <a:off x="4351931" y="1367703"/>
              <a:ext cx="3742172" cy="2595722"/>
            </a:xfrm>
            <a:prstGeom prst="homePlate">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grpSp>
        <p:nvGrpSpPr>
          <p:cNvPr id="105" name="组合 104"/>
          <p:cNvGrpSpPr/>
          <p:nvPr/>
        </p:nvGrpSpPr>
        <p:grpSpPr>
          <a:xfrm>
            <a:off x="1248235" y="3042296"/>
            <a:ext cx="1307236" cy="1308050"/>
            <a:chOff x="304800" y="673100"/>
            <a:chExt cx="4000500" cy="4000500"/>
          </a:xfrm>
          <a:solidFill>
            <a:srgbClr val="C00000"/>
          </a:solidFill>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plaqu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black"/>
                </a:solidFill>
                <a:cs typeface="+mn-ea"/>
                <a:sym typeface="+mn-lt"/>
              </a:endParaRPr>
            </a:p>
          </p:txBody>
        </p:sp>
        <p:sp>
          <p:nvSpPr>
            <p:cNvPr id="107" name="椭圆 106"/>
            <p:cNvSpPr/>
            <p:nvPr/>
          </p:nvSpPr>
          <p:spPr>
            <a:xfrm>
              <a:off x="392112" y="760412"/>
              <a:ext cx="3825873" cy="3825873"/>
            </a:xfrm>
            <a:prstGeom prst="plaqu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108" name="文本框 37"/>
          <p:cNvSpPr>
            <a:spLocks noChangeArrowheads="1"/>
          </p:cNvSpPr>
          <p:nvPr/>
        </p:nvSpPr>
        <p:spPr bwMode="auto">
          <a:xfrm>
            <a:off x="1538753" y="3373080"/>
            <a:ext cx="726198" cy="64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400">
              <a:spcBef>
                <a:spcPct val="0"/>
              </a:spcBef>
              <a:buFont typeface="Arial" charset="0"/>
              <a:buNone/>
            </a:pPr>
            <a:r>
              <a:rPr lang="en-US" altLang="zh-CN" sz="3600" dirty="0">
                <a:solidFill>
                  <a:prstClr val="white"/>
                </a:solidFill>
                <a:latin typeface="微软雅黑"/>
                <a:ea typeface="微软雅黑"/>
                <a:cs typeface="+mn-ea"/>
                <a:sym typeface="+mn-lt"/>
              </a:rPr>
              <a:t>02</a:t>
            </a:r>
            <a:endParaRPr lang="zh-CN" altLang="en-US" sz="3600" dirty="0">
              <a:solidFill>
                <a:prstClr val="white"/>
              </a:solidFill>
              <a:latin typeface="微软雅黑"/>
              <a:ea typeface="微软雅黑"/>
              <a:cs typeface="+mn-ea"/>
              <a:sym typeface="+mn-lt"/>
            </a:endParaRPr>
          </a:p>
        </p:txBody>
      </p:sp>
      <p:grpSp>
        <p:nvGrpSpPr>
          <p:cNvPr id="109" name="组合 108"/>
          <p:cNvGrpSpPr/>
          <p:nvPr/>
        </p:nvGrpSpPr>
        <p:grpSpPr>
          <a:xfrm>
            <a:off x="1248235" y="4636445"/>
            <a:ext cx="1307236" cy="1308050"/>
            <a:chOff x="304800" y="673100"/>
            <a:chExt cx="4000500" cy="4000500"/>
          </a:xfrm>
          <a:solidFill>
            <a:srgbClr val="C00000"/>
          </a:solidFill>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plaqu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black"/>
                </a:solidFill>
                <a:cs typeface="+mn-ea"/>
                <a:sym typeface="+mn-lt"/>
              </a:endParaRPr>
            </a:p>
          </p:txBody>
        </p:sp>
        <p:sp>
          <p:nvSpPr>
            <p:cNvPr id="111" name="椭圆 110"/>
            <p:cNvSpPr/>
            <p:nvPr/>
          </p:nvSpPr>
          <p:spPr>
            <a:xfrm>
              <a:off x="392112" y="760412"/>
              <a:ext cx="3825873" cy="3825873"/>
            </a:xfrm>
            <a:prstGeom prst="plaqu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cs typeface="+mn-ea"/>
                <a:sym typeface="+mn-lt"/>
              </a:endParaRPr>
            </a:p>
          </p:txBody>
        </p:sp>
      </p:grpSp>
      <p:sp>
        <p:nvSpPr>
          <p:cNvPr id="112" name="文本框 37"/>
          <p:cNvSpPr>
            <a:spLocks noChangeArrowheads="1"/>
          </p:cNvSpPr>
          <p:nvPr/>
        </p:nvSpPr>
        <p:spPr bwMode="auto">
          <a:xfrm>
            <a:off x="1538753" y="4967229"/>
            <a:ext cx="726198" cy="64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914400">
              <a:spcBef>
                <a:spcPct val="0"/>
              </a:spcBef>
              <a:buFont typeface="Arial" charset="0"/>
              <a:buNone/>
            </a:pPr>
            <a:r>
              <a:rPr lang="en-US" altLang="zh-CN" sz="3600" dirty="0">
                <a:solidFill>
                  <a:prstClr val="white"/>
                </a:solidFill>
                <a:latin typeface="微软雅黑"/>
                <a:ea typeface="微软雅黑"/>
                <a:cs typeface="+mn-ea"/>
                <a:sym typeface="+mn-lt"/>
              </a:rPr>
              <a:t>03</a:t>
            </a:r>
            <a:endParaRPr lang="zh-CN" altLang="en-US" sz="3600" dirty="0">
              <a:solidFill>
                <a:prstClr val="white"/>
              </a:solidFill>
              <a:latin typeface="微软雅黑"/>
              <a:ea typeface="微软雅黑"/>
              <a:cs typeface="+mn-ea"/>
              <a:sym typeface="+mn-lt"/>
            </a:endParaRPr>
          </a:p>
        </p:txBody>
      </p:sp>
      <p:sp>
        <p:nvSpPr>
          <p:cNvPr id="113" name="文本1"/>
          <p:cNvSpPr>
            <a:spLocks noChangeArrowheads="1"/>
          </p:cNvSpPr>
          <p:nvPr/>
        </p:nvSpPr>
        <p:spPr bwMode="gray">
          <a:xfrm>
            <a:off x="2915516" y="3022562"/>
            <a:ext cx="4539589" cy="1188948"/>
          </a:xfrm>
          <a:prstGeom prst="roundRect">
            <a:avLst>
              <a:gd name="adj" fmla="val 11505"/>
            </a:avLst>
          </a:prstGeom>
          <a:noFill/>
          <a:ln w="28575" cap="flat" cmpd="sng" algn="ctr">
            <a:noFill/>
            <a:prstDash val="solid"/>
          </a:ln>
          <a:effectLst/>
        </p:spPr>
        <p:txBody>
          <a:bodyPr lIns="91424" tIns="45713" rIns="91424"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04">
              <a:lnSpc>
                <a:spcPct val="120000"/>
              </a:lnSpc>
              <a:defRPr/>
            </a:pPr>
            <a:r>
              <a:rPr lang="zh-CN" altLang="en-US" sz="3200" dirty="0">
                <a:solidFill>
                  <a:srgbClr val="00153E"/>
                </a:solidFill>
                <a:cs typeface="+mn-ea"/>
                <a:sym typeface="+mn-lt"/>
              </a:rPr>
              <a:t>企业的安全我尽责</a:t>
            </a:r>
            <a:endParaRPr lang="zh-CN" altLang="zh-CN" sz="3200" dirty="0">
              <a:solidFill>
                <a:srgbClr val="00153E"/>
              </a:solidFill>
              <a:cs typeface="+mn-ea"/>
              <a:sym typeface="+mn-lt"/>
            </a:endParaRPr>
          </a:p>
        </p:txBody>
      </p:sp>
      <p:sp>
        <p:nvSpPr>
          <p:cNvPr id="114" name="文本1"/>
          <p:cNvSpPr>
            <a:spLocks noChangeArrowheads="1"/>
          </p:cNvSpPr>
          <p:nvPr/>
        </p:nvSpPr>
        <p:spPr bwMode="gray">
          <a:xfrm>
            <a:off x="2843958" y="4569210"/>
            <a:ext cx="4539589" cy="1188948"/>
          </a:xfrm>
          <a:prstGeom prst="roundRect">
            <a:avLst>
              <a:gd name="adj" fmla="val 11505"/>
            </a:avLst>
          </a:prstGeom>
          <a:noFill/>
          <a:ln w="28575" cap="flat" cmpd="sng" algn="ctr">
            <a:noFill/>
            <a:prstDash val="solid"/>
          </a:ln>
          <a:effectLst/>
        </p:spPr>
        <p:txBody>
          <a:bodyPr lIns="91424" tIns="45713" rIns="91424" bIns="4571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04">
              <a:lnSpc>
                <a:spcPct val="120000"/>
              </a:lnSpc>
              <a:defRPr/>
            </a:pPr>
            <a:r>
              <a:rPr lang="zh-CN" altLang="en-US" sz="3200" dirty="0">
                <a:solidFill>
                  <a:srgbClr val="00153E"/>
                </a:solidFill>
                <a:cs typeface="+mn-ea"/>
                <a:sym typeface="+mn-lt"/>
              </a:rPr>
              <a:t>他人的安全我有责</a:t>
            </a:r>
            <a:endParaRPr lang="zh-CN" altLang="zh-CN" sz="3200" dirty="0">
              <a:solidFill>
                <a:srgbClr val="00153E"/>
              </a:solidFill>
              <a:cs typeface="+mn-ea"/>
              <a:sym typeface="+mn-lt"/>
            </a:endParaRPr>
          </a:p>
        </p:txBody>
      </p:sp>
      <p:sp>
        <p:nvSpPr>
          <p:cNvPr id="2" name="TextBox 1"/>
          <p:cNvSpPr txBox="1"/>
          <p:nvPr/>
        </p:nvSpPr>
        <p:spPr>
          <a:xfrm>
            <a:off x="8614501" y="3789920"/>
            <a:ext cx="2447316" cy="2247289"/>
          </a:xfrm>
          <a:prstGeom prst="rect">
            <a:avLst/>
          </a:prstGeom>
          <a:noFill/>
        </p:spPr>
        <p:txBody>
          <a:bodyPr wrap="square" rtlCol="0">
            <a:spAutoFit/>
          </a:bodyPr>
          <a:lstStyle/>
          <a:p>
            <a:pPr defTabSz="914400"/>
            <a:r>
              <a:rPr lang="zh-CN" altLang="en-US" sz="2800" b="1" dirty="0">
                <a:solidFill>
                  <a:srgbClr val="C00000"/>
                </a:solidFill>
                <a:cs typeface="+mn-ea"/>
                <a:sym typeface="+mn-lt"/>
              </a:rPr>
              <a:t>人人重视安全</a:t>
            </a:r>
            <a:endParaRPr lang="en-US" altLang="zh-CN" sz="2800" b="1" dirty="0">
              <a:solidFill>
                <a:srgbClr val="C00000"/>
              </a:solidFill>
              <a:cs typeface="+mn-ea"/>
              <a:sym typeface="+mn-lt"/>
            </a:endParaRPr>
          </a:p>
          <a:p>
            <a:pPr defTabSz="914400"/>
            <a:r>
              <a:rPr lang="zh-CN" altLang="en-US" sz="2800" b="1" dirty="0">
                <a:solidFill>
                  <a:srgbClr val="C00000"/>
                </a:solidFill>
                <a:cs typeface="+mn-ea"/>
                <a:sym typeface="+mn-lt"/>
              </a:rPr>
              <a:t>  </a:t>
            </a:r>
          </a:p>
          <a:p>
            <a:pPr defTabSz="914400"/>
            <a:r>
              <a:rPr lang="zh-CN" altLang="en-US" sz="2800" b="1" dirty="0">
                <a:solidFill>
                  <a:srgbClr val="C00000"/>
                </a:solidFill>
                <a:cs typeface="+mn-ea"/>
                <a:sym typeface="+mn-lt"/>
              </a:rPr>
              <a:t>个个关注安全</a:t>
            </a:r>
            <a:endParaRPr lang="en-US" altLang="zh-CN" sz="2800" b="1" dirty="0">
              <a:solidFill>
                <a:srgbClr val="C00000"/>
              </a:solidFill>
              <a:cs typeface="+mn-ea"/>
              <a:sym typeface="+mn-lt"/>
            </a:endParaRPr>
          </a:p>
          <a:p>
            <a:pPr defTabSz="914400"/>
            <a:r>
              <a:rPr lang="zh-CN" altLang="en-US" sz="2800" b="1" dirty="0">
                <a:solidFill>
                  <a:srgbClr val="C00000"/>
                </a:solidFill>
                <a:cs typeface="+mn-ea"/>
                <a:sym typeface="+mn-lt"/>
              </a:rPr>
              <a:t>  </a:t>
            </a:r>
          </a:p>
          <a:p>
            <a:pPr defTabSz="914400"/>
            <a:r>
              <a:rPr lang="zh-CN" altLang="en-US" sz="2800" b="1" dirty="0">
                <a:solidFill>
                  <a:srgbClr val="C00000"/>
                </a:solidFill>
                <a:cs typeface="+mn-ea"/>
                <a:sym typeface="+mn-lt"/>
              </a:rPr>
              <a:t>事事强调安全</a:t>
            </a:r>
          </a:p>
        </p:txBody>
      </p:sp>
      <p:pic>
        <p:nvPicPr>
          <p:cNvPr id="3" name="图片 2"/>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614505" y="1531040"/>
            <a:ext cx="2420627" cy="18420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700751713"/>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anim calcmode="lin" valueType="num">
                                          <p:cBhvr>
                                            <p:cTn id="14" dur="500" fill="hold"/>
                                            <p:tgtEl>
                                              <p:spTgt spid="60"/>
                                            </p:tgtEl>
                                            <p:attrNameLst>
                                              <p:attrName>ppt_x</p:attrName>
                                            </p:attrNameLst>
                                          </p:cBhvr>
                                          <p:tavLst>
                                            <p:tav tm="0">
                                              <p:val>
                                                <p:strVal val="#ppt_x"/>
                                              </p:val>
                                            </p:tav>
                                            <p:tav tm="100000">
                                              <p:val>
                                                <p:strVal val="#ppt_x"/>
                                              </p:val>
                                            </p:tav>
                                          </p:tavLst>
                                        </p:anim>
                                        <p:anim calcmode="lin" valueType="num">
                                          <p:cBhvr>
                                            <p:cTn id="15" dur="500" fill="hold"/>
                                            <p:tgtEl>
                                              <p:spTgt spid="6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wipe(left)">
                                          <p:cBhvr>
                                            <p:cTn id="19" dur="500"/>
                                            <p:tgtEl>
                                              <p:spTgt spid="93"/>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500"/>
                                            <p:tgtEl>
                                              <p:spTgt spid="94"/>
                                            </p:tgtEl>
                                          </p:cBhvr>
                                        </p:animEffect>
                                        <p:anim calcmode="lin" valueType="num">
                                          <p:cBhvr>
                                            <p:cTn id="24" dur="500" fill="hold"/>
                                            <p:tgtEl>
                                              <p:spTgt spid="94"/>
                                            </p:tgtEl>
                                            <p:attrNameLst>
                                              <p:attrName>ppt_x</p:attrName>
                                            </p:attrNameLst>
                                          </p:cBhvr>
                                          <p:tavLst>
                                            <p:tav tm="0">
                                              <p:val>
                                                <p:strVal val="#ppt_x"/>
                                              </p:val>
                                            </p:tav>
                                            <p:tav tm="100000">
                                              <p:val>
                                                <p:strVal val="#ppt_x"/>
                                              </p:val>
                                            </p:tav>
                                          </p:tavLst>
                                        </p:anim>
                                        <p:anim calcmode="lin" valueType="num">
                                          <p:cBhvr>
                                            <p:cTn id="25" dur="500" fill="hold"/>
                                            <p:tgtEl>
                                              <p:spTgt spid="9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fade">
                                          <p:cBhvr>
                                            <p:cTn id="29" dur="500"/>
                                            <p:tgtEl>
                                              <p:spTgt spid="98"/>
                                            </p:tgtEl>
                                          </p:cBhvr>
                                        </p:animEffect>
                                        <p:anim calcmode="lin" valueType="num">
                                          <p:cBhvr>
                                            <p:cTn id="30" dur="500" fill="hold"/>
                                            <p:tgtEl>
                                              <p:spTgt spid="98"/>
                                            </p:tgtEl>
                                            <p:attrNameLst>
                                              <p:attrName>ppt_x</p:attrName>
                                            </p:attrNameLst>
                                          </p:cBhvr>
                                          <p:tavLst>
                                            <p:tav tm="0">
                                              <p:val>
                                                <p:strVal val="#ppt_x"/>
                                              </p:val>
                                            </p:tav>
                                            <p:tav tm="100000">
                                              <p:val>
                                                <p:strVal val="#ppt_x"/>
                                              </p:val>
                                            </p:tav>
                                          </p:tavLst>
                                        </p:anim>
                                        <p:anim calcmode="lin" valueType="num">
                                          <p:cBhvr>
                                            <p:cTn id="31" dur="500" fill="hold"/>
                                            <p:tgtEl>
                                              <p:spTgt spid="98"/>
                                            </p:tgtEl>
                                            <p:attrNameLst>
                                              <p:attrName>ppt_y</p:attrName>
                                            </p:attrNameLst>
                                          </p:cBhvr>
                                          <p:tavLst>
                                            <p:tav tm="0">
                                              <p:val>
                                                <p:strVal val="#ppt_y+.1"/>
                                              </p:val>
                                            </p:tav>
                                            <p:tav tm="100000">
                                              <p:val>
                                                <p:strVal val="#ppt_y"/>
                                              </p:val>
                                            </p:tav>
                                          </p:tavLst>
                                        </p:anim>
                                      </p:childTnLst>
                                    </p:cTn>
                                  </p:par>
                                  <p:par>
                                    <p:cTn id="32" presetID="2" presetClass="entr" presetSubtype="3" accel="52000" fill="hold" nodeType="withEffect" p14:presetBounceEnd="38000">
                                      <p:stCondLst>
                                        <p:cond delay="0"/>
                                      </p:stCondLst>
                                      <p:childTnLst>
                                        <p:set>
                                          <p:cBhvr>
                                            <p:cTn id="33" dur="1" fill="hold">
                                              <p:stCondLst>
                                                <p:cond delay="0"/>
                                              </p:stCondLst>
                                            </p:cTn>
                                            <p:tgtEl>
                                              <p:spTgt spid="102"/>
                                            </p:tgtEl>
                                            <p:attrNameLst>
                                              <p:attrName>style.visibility</p:attrName>
                                            </p:attrNameLst>
                                          </p:cBhvr>
                                          <p:to>
                                            <p:strVal val="visible"/>
                                          </p:to>
                                        </p:set>
                                        <p:anim calcmode="lin" valueType="num" p14:bounceEnd="38000">
                                          <p:cBhvr additive="base">
                                            <p:cTn id="34" dur="500" fill="hold"/>
                                            <p:tgtEl>
                                              <p:spTgt spid="102"/>
                                            </p:tgtEl>
                                            <p:attrNameLst>
                                              <p:attrName>ppt_x</p:attrName>
                                            </p:attrNameLst>
                                          </p:cBhvr>
                                          <p:tavLst>
                                            <p:tav tm="0">
                                              <p:val>
                                                <p:strVal val="1+#ppt_w/2"/>
                                              </p:val>
                                            </p:tav>
                                            <p:tav tm="100000">
                                              <p:val>
                                                <p:strVal val="#ppt_x"/>
                                              </p:val>
                                            </p:tav>
                                          </p:tavLst>
                                        </p:anim>
                                        <p:anim calcmode="lin" valueType="num" p14:bounceEnd="38000">
                                          <p:cBhvr additive="base">
                                            <p:cTn id="35" dur="500" fill="hold"/>
                                            <p:tgtEl>
                                              <p:spTgt spid="102"/>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108"/>
                                            </p:tgtEl>
                                            <p:attrNameLst>
                                              <p:attrName>style.visibility</p:attrName>
                                            </p:attrNameLst>
                                          </p:cBhvr>
                                          <p:to>
                                            <p:strVal val="visible"/>
                                          </p:to>
                                        </p:set>
                                        <p:anim calcmode="lin" valueType="num">
                                          <p:cBhvr>
                                            <p:cTn id="39" dur="500" fill="hold"/>
                                            <p:tgtEl>
                                              <p:spTgt spid="108"/>
                                            </p:tgtEl>
                                            <p:attrNameLst>
                                              <p:attrName>ppt_w</p:attrName>
                                            </p:attrNameLst>
                                          </p:cBhvr>
                                          <p:tavLst>
                                            <p:tav tm="0">
                                              <p:val>
                                                <p:fltVal val="0"/>
                                              </p:val>
                                            </p:tav>
                                            <p:tav tm="100000">
                                              <p:val>
                                                <p:strVal val="#ppt_w"/>
                                              </p:val>
                                            </p:tav>
                                          </p:tavLst>
                                        </p:anim>
                                        <p:anim calcmode="lin" valueType="num">
                                          <p:cBhvr>
                                            <p:cTn id="40" dur="500" fill="hold"/>
                                            <p:tgtEl>
                                              <p:spTgt spid="108"/>
                                            </p:tgtEl>
                                            <p:attrNameLst>
                                              <p:attrName>ppt_h</p:attrName>
                                            </p:attrNameLst>
                                          </p:cBhvr>
                                          <p:tavLst>
                                            <p:tav tm="0">
                                              <p:val>
                                                <p:fltVal val="0"/>
                                              </p:val>
                                            </p:tav>
                                            <p:tav tm="100000">
                                              <p:val>
                                                <p:strVal val="#ppt_h"/>
                                              </p:val>
                                            </p:tav>
                                          </p:tavLst>
                                        </p:anim>
                                        <p:animEffect transition="in" filter="fade">
                                          <p:cBhvr>
                                            <p:cTn id="41" dur="500"/>
                                            <p:tgtEl>
                                              <p:spTgt spid="108"/>
                                            </p:tgtEl>
                                          </p:cBhvr>
                                        </p:animEffect>
                                      </p:childTnLst>
                                    </p:cTn>
                                  </p:par>
                                  <p:par>
                                    <p:cTn id="42" presetID="2" presetClass="entr" presetSubtype="3" accel="52000" fill="hold" nodeType="withEffect" p14:presetBounceEnd="38000">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14:bounceEnd="38000">
                                          <p:cBhvr additive="base">
                                            <p:cTn id="44" dur="500" fill="hold"/>
                                            <p:tgtEl>
                                              <p:spTgt spid="105"/>
                                            </p:tgtEl>
                                            <p:attrNameLst>
                                              <p:attrName>ppt_x</p:attrName>
                                            </p:attrNameLst>
                                          </p:cBhvr>
                                          <p:tavLst>
                                            <p:tav tm="0">
                                              <p:val>
                                                <p:strVal val="1+#ppt_w/2"/>
                                              </p:val>
                                            </p:tav>
                                            <p:tav tm="100000">
                                              <p:val>
                                                <p:strVal val="#ppt_x"/>
                                              </p:val>
                                            </p:tav>
                                          </p:tavLst>
                                        </p:anim>
                                        <p:anim calcmode="lin" valueType="num" p14:bounceEnd="38000">
                                          <p:cBhvr additive="base">
                                            <p:cTn id="45" dur="500" fill="hold"/>
                                            <p:tgtEl>
                                              <p:spTgt spid="105"/>
                                            </p:tgtEl>
                                            <p:attrNameLst>
                                              <p:attrName>ppt_y</p:attrName>
                                            </p:attrNameLst>
                                          </p:cBhvr>
                                          <p:tavLst>
                                            <p:tav tm="0">
                                              <p:val>
                                                <p:strVal val="0-#ppt_h/2"/>
                                              </p:val>
                                            </p:tav>
                                            <p:tav tm="100000">
                                              <p:val>
                                                <p:strVal val="#ppt_y"/>
                                              </p:val>
                                            </p:tav>
                                          </p:tavLst>
                                        </p:anim>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112"/>
                                            </p:tgtEl>
                                            <p:attrNameLst>
                                              <p:attrName>style.visibility</p:attrName>
                                            </p:attrNameLst>
                                          </p:cBhvr>
                                          <p:to>
                                            <p:strVal val="visible"/>
                                          </p:to>
                                        </p:set>
                                        <p:anim calcmode="lin" valueType="num">
                                          <p:cBhvr>
                                            <p:cTn id="49" dur="500" fill="hold"/>
                                            <p:tgtEl>
                                              <p:spTgt spid="112"/>
                                            </p:tgtEl>
                                            <p:attrNameLst>
                                              <p:attrName>ppt_w</p:attrName>
                                            </p:attrNameLst>
                                          </p:cBhvr>
                                          <p:tavLst>
                                            <p:tav tm="0">
                                              <p:val>
                                                <p:fltVal val="0"/>
                                              </p:val>
                                            </p:tav>
                                            <p:tav tm="100000">
                                              <p:val>
                                                <p:strVal val="#ppt_w"/>
                                              </p:val>
                                            </p:tav>
                                          </p:tavLst>
                                        </p:anim>
                                        <p:anim calcmode="lin" valueType="num">
                                          <p:cBhvr>
                                            <p:cTn id="50" dur="500" fill="hold"/>
                                            <p:tgtEl>
                                              <p:spTgt spid="112"/>
                                            </p:tgtEl>
                                            <p:attrNameLst>
                                              <p:attrName>ppt_h</p:attrName>
                                            </p:attrNameLst>
                                          </p:cBhvr>
                                          <p:tavLst>
                                            <p:tav tm="0">
                                              <p:val>
                                                <p:fltVal val="0"/>
                                              </p:val>
                                            </p:tav>
                                            <p:tav tm="100000">
                                              <p:val>
                                                <p:strVal val="#ppt_h"/>
                                              </p:val>
                                            </p:tav>
                                          </p:tavLst>
                                        </p:anim>
                                        <p:animEffect transition="in" filter="fade">
                                          <p:cBhvr>
                                            <p:cTn id="51" dur="500"/>
                                            <p:tgtEl>
                                              <p:spTgt spid="112"/>
                                            </p:tgtEl>
                                          </p:cBhvr>
                                        </p:animEffect>
                                      </p:childTnLst>
                                    </p:cTn>
                                  </p:par>
                                  <p:par>
                                    <p:cTn id="52" presetID="2" presetClass="entr" presetSubtype="3" accel="52000" fill="hold" nodeType="withEffect" p14:presetBounceEnd="38000">
                                      <p:stCondLst>
                                        <p:cond delay="0"/>
                                      </p:stCondLst>
                                      <p:childTnLst>
                                        <p:set>
                                          <p:cBhvr>
                                            <p:cTn id="53" dur="1" fill="hold">
                                              <p:stCondLst>
                                                <p:cond delay="0"/>
                                              </p:stCondLst>
                                            </p:cTn>
                                            <p:tgtEl>
                                              <p:spTgt spid="109"/>
                                            </p:tgtEl>
                                            <p:attrNameLst>
                                              <p:attrName>style.visibility</p:attrName>
                                            </p:attrNameLst>
                                          </p:cBhvr>
                                          <p:to>
                                            <p:strVal val="visible"/>
                                          </p:to>
                                        </p:set>
                                        <p:anim calcmode="lin" valueType="num" p14:bounceEnd="38000">
                                          <p:cBhvr additive="base">
                                            <p:cTn id="54" dur="500" fill="hold"/>
                                            <p:tgtEl>
                                              <p:spTgt spid="109"/>
                                            </p:tgtEl>
                                            <p:attrNameLst>
                                              <p:attrName>ppt_x</p:attrName>
                                            </p:attrNameLst>
                                          </p:cBhvr>
                                          <p:tavLst>
                                            <p:tav tm="0">
                                              <p:val>
                                                <p:strVal val="1+#ppt_w/2"/>
                                              </p:val>
                                            </p:tav>
                                            <p:tav tm="100000">
                                              <p:val>
                                                <p:strVal val="#ppt_x"/>
                                              </p:val>
                                            </p:tav>
                                          </p:tavLst>
                                        </p:anim>
                                        <p:anim calcmode="lin" valueType="num" p14:bounceEnd="38000">
                                          <p:cBhvr additive="base">
                                            <p:cTn id="55" dur="500" fill="hold"/>
                                            <p:tgtEl>
                                              <p:spTgt spid="109"/>
                                            </p:tgtEl>
                                            <p:attrNameLst>
                                              <p:attrName>ppt_y</p:attrName>
                                            </p:attrNameLst>
                                          </p:cBhvr>
                                          <p:tavLst>
                                            <p:tav tm="0">
                                              <p:val>
                                                <p:strVal val="0-#ppt_h/2"/>
                                              </p:val>
                                            </p:tav>
                                            <p:tav tm="100000">
                                              <p:val>
                                                <p:strVal val="#ppt_y"/>
                                              </p:val>
                                            </p:tav>
                                          </p:tavLst>
                                        </p:anim>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113"/>
                                            </p:tgtEl>
                                            <p:attrNameLst>
                                              <p:attrName>style.visibility</p:attrName>
                                            </p:attrNameLst>
                                          </p:cBhvr>
                                          <p:to>
                                            <p:strVal val="visible"/>
                                          </p:to>
                                        </p:set>
                                        <p:animEffect transition="in" filter="wipe(left)">
                                          <p:cBhvr>
                                            <p:cTn id="59" dur="500"/>
                                            <p:tgtEl>
                                              <p:spTgt spid="113"/>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114"/>
                                            </p:tgtEl>
                                            <p:attrNameLst>
                                              <p:attrName>style.visibility</p:attrName>
                                            </p:attrNameLst>
                                          </p:cBhvr>
                                          <p:to>
                                            <p:strVal val="visible"/>
                                          </p:to>
                                        </p:set>
                                        <p:animEffect transition="in" filter="wipe(left)">
                                          <p:cBhvr>
                                            <p:cTn id="63" dur="500"/>
                                            <p:tgtEl>
                                              <p:spTgt spid="11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500"/>
                                            <p:tgtEl>
                                              <p:spTgt spid="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barn(inVertical)">
                                          <p:cBhvr>
                                            <p:cTn id="7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3" grpId="0"/>
          <p:bldP spid="108" grpId="0"/>
          <p:bldP spid="112" grpId="0"/>
          <p:bldP spid="113" grpId="0"/>
          <p:bldP spid="114"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anim calcmode="lin" valueType="num">
                                          <p:cBhvr>
                                            <p:cTn id="14" dur="500" fill="hold"/>
                                            <p:tgtEl>
                                              <p:spTgt spid="60"/>
                                            </p:tgtEl>
                                            <p:attrNameLst>
                                              <p:attrName>ppt_x</p:attrName>
                                            </p:attrNameLst>
                                          </p:cBhvr>
                                          <p:tavLst>
                                            <p:tav tm="0">
                                              <p:val>
                                                <p:strVal val="#ppt_x"/>
                                              </p:val>
                                            </p:tav>
                                            <p:tav tm="100000">
                                              <p:val>
                                                <p:strVal val="#ppt_x"/>
                                              </p:val>
                                            </p:tav>
                                          </p:tavLst>
                                        </p:anim>
                                        <p:anim calcmode="lin" valueType="num">
                                          <p:cBhvr>
                                            <p:cTn id="15" dur="500" fill="hold"/>
                                            <p:tgtEl>
                                              <p:spTgt spid="6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wipe(left)">
                                          <p:cBhvr>
                                            <p:cTn id="19" dur="500"/>
                                            <p:tgtEl>
                                              <p:spTgt spid="93"/>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500"/>
                                            <p:tgtEl>
                                              <p:spTgt spid="94"/>
                                            </p:tgtEl>
                                          </p:cBhvr>
                                        </p:animEffect>
                                        <p:anim calcmode="lin" valueType="num">
                                          <p:cBhvr>
                                            <p:cTn id="24" dur="500" fill="hold"/>
                                            <p:tgtEl>
                                              <p:spTgt spid="94"/>
                                            </p:tgtEl>
                                            <p:attrNameLst>
                                              <p:attrName>ppt_x</p:attrName>
                                            </p:attrNameLst>
                                          </p:cBhvr>
                                          <p:tavLst>
                                            <p:tav tm="0">
                                              <p:val>
                                                <p:strVal val="#ppt_x"/>
                                              </p:val>
                                            </p:tav>
                                            <p:tav tm="100000">
                                              <p:val>
                                                <p:strVal val="#ppt_x"/>
                                              </p:val>
                                            </p:tav>
                                          </p:tavLst>
                                        </p:anim>
                                        <p:anim calcmode="lin" valueType="num">
                                          <p:cBhvr>
                                            <p:cTn id="25" dur="500" fill="hold"/>
                                            <p:tgtEl>
                                              <p:spTgt spid="9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fade">
                                          <p:cBhvr>
                                            <p:cTn id="29" dur="500"/>
                                            <p:tgtEl>
                                              <p:spTgt spid="98"/>
                                            </p:tgtEl>
                                          </p:cBhvr>
                                        </p:animEffect>
                                        <p:anim calcmode="lin" valueType="num">
                                          <p:cBhvr>
                                            <p:cTn id="30" dur="500" fill="hold"/>
                                            <p:tgtEl>
                                              <p:spTgt spid="98"/>
                                            </p:tgtEl>
                                            <p:attrNameLst>
                                              <p:attrName>ppt_x</p:attrName>
                                            </p:attrNameLst>
                                          </p:cBhvr>
                                          <p:tavLst>
                                            <p:tav tm="0">
                                              <p:val>
                                                <p:strVal val="#ppt_x"/>
                                              </p:val>
                                            </p:tav>
                                            <p:tav tm="100000">
                                              <p:val>
                                                <p:strVal val="#ppt_x"/>
                                              </p:val>
                                            </p:tav>
                                          </p:tavLst>
                                        </p:anim>
                                        <p:anim calcmode="lin" valueType="num">
                                          <p:cBhvr>
                                            <p:cTn id="31" dur="500" fill="hold"/>
                                            <p:tgtEl>
                                              <p:spTgt spid="98"/>
                                            </p:tgtEl>
                                            <p:attrNameLst>
                                              <p:attrName>ppt_y</p:attrName>
                                            </p:attrNameLst>
                                          </p:cBhvr>
                                          <p:tavLst>
                                            <p:tav tm="0">
                                              <p:val>
                                                <p:strVal val="#ppt_y+.1"/>
                                              </p:val>
                                            </p:tav>
                                            <p:tav tm="100000">
                                              <p:val>
                                                <p:strVal val="#ppt_y"/>
                                              </p:val>
                                            </p:tav>
                                          </p:tavLst>
                                        </p:anim>
                                      </p:childTnLst>
                                    </p:cTn>
                                  </p:par>
                                  <p:par>
                                    <p:cTn id="32" presetID="2" presetClass="entr" presetSubtype="3" accel="52000" fill="hold" nodeType="withEffect">
                                      <p:stCondLst>
                                        <p:cond delay="0"/>
                                      </p:stCondLst>
                                      <p:childTnLst>
                                        <p:set>
                                          <p:cBhvr>
                                            <p:cTn id="33" dur="1" fill="hold">
                                              <p:stCondLst>
                                                <p:cond delay="0"/>
                                              </p:stCondLst>
                                            </p:cTn>
                                            <p:tgtEl>
                                              <p:spTgt spid="102"/>
                                            </p:tgtEl>
                                            <p:attrNameLst>
                                              <p:attrName>style.visibility</p:attrName>
                                            </p:attrNameLst>
                                          </p:cBhvr>
                                          <p:to>
                                            <p:strVal val="visible"/>
                                          </p:to>
                                        </p:set>
                                        <p:anim calcmode="lin" valueType="num">
                                          <p:cBhvr additive="base">
                                            <p:cTn id="34" dur="500" fill="hold"/>
                                            <p:tgtEl>
                                              <p:spTgt spid="102"/>
                                            </p:tgtEl>
                                            <p:attrNameLst>
                                              <p:attrName>ppt_x</p:attrName>
                                            </p:attrNameLst>
                                          </p:cBhvr>
                                          <p:tavLst>
                                            <p:tav tm="0">
                                              <p:val>
                                                <p:strVal val="1+#ppt_w/2"/>
                                              </p:val>
                                            </p:tav>
                                            <p:tav tm="100000">
                                              <p:val>
                                                <p:strVal val="#ppt_x"/>
                                              </p:val>
                                            </p:tav>
                                          </p:tavLst>
                                        </p:anim>
                                        <p:anim calcmode="lin" valueType="num">
                                          <p:cBhvr additive="base">
                                            <p:cTn id="35" dur="500" fill="hold"/>
                                            <p:tgtEl>
                                              <p:spTgt spid="102"/>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108"/>
                                            </p:tgtEl>
                                            <p:attrNameLst>
                                              <p:attrName>style.visibility</p:attrName>
                                            </p:attrNameLst>
                                          </p:cBhvr>
                                          <p:to>
                                            <p:strVal val="visible"/>
                                          </p:to>
                                        </p:set>
                                        <p:anim calcmode="lin" valueType="num">
                                          <p:cBhvr>
                                            <p:cTn id="39" dur="500" fill="hold"/>
                                            <p:tgtEl>
                                              <p:spTgt spid="108"/>
                                            </p:tgtEl>
                                            <p:attrNameLst>
                                              <p:attrName>ppt_w</p:attrName>
                                            </p:attrNameLst>
                                          </p:cBhvr>
                                          <p:tavLst>
                                            <p:tav tm="0">
                                              <p:val>
                                                <p:fltVal val="0"/>
                                              </p:val>
                                            </p:tav>
                                            <p:tav tm="100000">
                                              <p:val>
                                                <p:strVal val="#ppt_w"/>
                                              </p:val>
                                            </p:tav>
                                          </p:tavLst>
                                        </p:anim>
                                        <p:anim calcmode="lin" valueType="num">
                                          <p:cBhvr>
                                            <p:cTn id="40" dur="500" fill="hold"/>
                                            <p:tgtEl>
                                              <p:spTgt spid="108"/>
                                            </p:tgtEl>
                                            <p:attrNameLst>
                                              <p:attrName>ppt_h</p:attrName>
                                            </p:attrNameLst>
                                          </p:cBhvr>
                                          <p:tavLst>
                                            <p:tav tm="0">
                                              <p:val>
                                                <p:fltVal val="0"/>
                                              </p:val>
                                            </p:tav>
                                            <p:tav tm="100000">
                                              <p:val>
                                                <p:strVal val="#ppt_h"/>
                                              </p:val>
                                            </p:tav>
                                          </p:tavLst>
                                        </p:anim>
                                        <p:animEffect transition="in" filter="fade">
                                          <p:cBhvr>
                                            <p:cTn id="41" dur="500"/>
                                            <p:tgtEl>
                                              <p:spTgt spid="108"/>
                                            </p:tgtEl>
                                          </p:cBhvr>
                                        </p:animEffect>
                                      </p:childTnLst>
                                    </p:cTn>
                                  </p:par>
                                  <p:par>
                                    <p:cTn id="42" presetID="2" presetClass="entr" presetSubtype="3" accel="52000" fill="hold" nodeType="with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additive="base">
                                            <p:cTn id="44" dur="500" fill="hold"/>
                                            <p:tgtEl>
                                              <p:spTgt spid="105"/>
                                            </p:tgtEl>
                                            <p:attrNameLst>
                                              <p:attrName>ppt_x</p:attrName>
                                            </p:attrNameLst>
                                          </p:cBhvr>
                                          <p:tavLst>
                                            <p:tav tm="0">
                                              <p:val>
                                                <p:strVal val="1+#ppt_w/2"/>
                                              </p:val>
                                            </p:tav>
                                            <p:tav tm="100000">
                                              <p:val>
                                                <p:strVal val="#ppt_x"/>
                                              </p:val>
                                            </p:tav>
                                          </p:tavLst>
                                        </p:anim>
                                        <p:anim calcmode="lin" valueType="num">
                                          <p:cBhvr additive="base">
                                            <p:cTn id="45" dur="500" fill="hold"/>
                                            <p:tgtEl>
                                              <p:spTgt spid="105"/>
                                            </p:tgtEl>
                                            <p:attrNameLst>
                                              <p:attrName>ppt_y</p:attrName>
                                            </p:attrNameLst>
                                          </p:cBhvr>
                                          <p:tavLst>
                                            <p:tav tm="0">
                                              <p:val>
                                                <p:strVal val="0-#ppt_h/2"/>
                                              </p:val>
                                            </p:tav>
                                            <p:tav tm="100000">
                                              <p:val>
                                                <p:strVal val="#ppt_y"/>
                                              </p:val>
                                            </p:tav>
                                          </p:tavLst>
                                        </p:anim>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112"/>
                                            </p:tgtEl>
                                            <p:attrNameLst>
                                              <p:attrName>style.visibility</p:attrName>
                                            </p:attrNameLst>
                                          </p:cBhvr>
                                          <p:to>
                                            <p:strVal val="visible"/>
                                          </p:to>
                                        </p:set>
                                        <p:anim calcmode="lin" valueType="num">
                                          <p:cBhvr>
                                            <p:cTn id="49" dur="500" fill="hold"/>
                                            <p:tgtEl>
                                              <p:spTgt spid="112"/>
                                            </p:tgtEl>
                                            <p:attrNameLst>
                                              <p:attrName>ppt_w</p:attrName>
                                            </p:attrNameLst>
                                          </p:cBhvr>
                                          <p:tavLst>
                                            <p:tav tm="0">
                                              <p:val>
                                                <p:fltVal val="0"/>
                                              </p:val>
                                            </p:tav>
                                            <p:tav tm="100000">
                                              <p:val>
                                                <p:strVal val="#ppt_w"/>
                                              </p:val>
                                            </p:tav>
                                          </p:tavLst>
                                        </p:anim>
                                        <p:anim calcmode="lin" valueType="num">
                                          <p:cBhvr>
                                            <p:cTn id="50" dur="500" fill="hold"/>
                                            <p:tgtEl>
                                              <p:spTgt spid="112"/>
                                            </p:tgtEl>
                                            <p:attrNameLst>
                                              <p:attrName>ppt_h</p:attrName>
                                            </p:attrNameLst>
                                          </p:cBhvr>
                                          <p:tavLst>
                                            <p:tav tm="0">
                                              <p:val>
                                                <p:fltVal val="0"/>
                                              </p:val>
                                            </p:tav>
                                            <p:tav tm="100000">
                                              <p:val>
                                                <p:strVal val="#ppt_h"/>
                                              </p:val>
                                            </p:tav>
                                          </p:tavLst>
                                        </p:anim>
                                        <p:animEffect transition="in" filter="fade">
                                          <p:cBhvr>
                                            <p:cTn id="51" dur="500"/>
                                            <p:tgtEl>
                                              <p:spTgt spid="112"/>
                                            </p:tgtEl>
                                          </p:cBhvr>
                                        </p:animEffect>
                                      </p:childTnLst>
                                    </p:cTn>
                                  </p:par>
                                  <p:par>
                                    <p:cTn id="52" presetID="2" presetClass="entr" presetSubtype="3" accel="52000" fill="hold" nodeType="withEffect">
                                      <p:stCondLst>
                                        <p:cond delay="0"/>
                                      </p:stCondLst>
                                      <p:childTnLst>
                                        <p:set>
                                          <p:cBhvr>
                                            <p:cTn id="53" dur="1" fill="hold">
                                              <p:stCondLst>
                                                <p:cond delay="0"/>
                                              </p:stCondLst>
                                            </p:cTn>
                                            <p:tgtEl>
                                              <p:spTgt spid="109"/>
                                            </p:tgtEl>
                                            <p:attrNameLst>
                                              <p:attrName>style.visibility</p:attrName>
                                            </p:attrNameLst>
                                          </p:cBhvr>
                                          <p:to>
                                            <p:strVal val="visible"/>
                                          </p:to>
                                        </p:set>
                                        <p:anim calcmode="lin" valueType="num">
                                          <p:cBhvr additive="base">
                                            <p:cTn id="54" dur="500" fill="hold"/>
                                            <p:tgtEl>
                                              <p:spTgt spid="109"/>
                                            </p:tgtEl>
                                            <p:attrNameLst>
                                              <p:attrName>ppt_x</p:attrName>
                                            </p:attrNameLst>
                                          </p:cBhvr>
                                          <p:tavLst>
                                            <p:tav tm="0">
                                              <p:val>
                                                <p:strVal val="1+#ppt_w/2"/>
                                              </p:val>
                                            </p:tav>
                                            <p:tav tm="100000">
                                              <p:val>
                                                <p:strVal val="#ppt_x"/>
                                              </p:val>
                                            </p:tav>
                                          </p:tavLst>
                                        </p:anim>
                                        <p:anim calcmode="lin" valueType="num">
                                          <p:cBhvr additive="base">
                                            <p:cTn id="55" dur="500" fill="hold"/>
                                            <p:tgtEl>
                                              <p:spTgt spid="109"/>
                                            </p:tgtEl>
                                            <p:attrNameLst>
                                              <p:attrName>ppt_y</p:attrName>
                                            </p:attrNameLst>
                                          </p:cBhvr>
                                          <p:tavLst>
                                            <p:tav tm="0">
                                              <p:val>
                                                <p:strVal val="0-#ppt_h/2"/>
                                              </p:val>
                                            </p:tav>
                                            <p:tav tm="100000">
                                              <p:val>
                                                <p:strVal val="#ppt_y"/>
                                              </p:val>
                                            </p:tav>
                                          </p:tavLst>
                                        </p:anim>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113"/>
                                            </p:tgtEl>
                                            <p:attrNameLst>
                                              <p:attrName>style.visibility</p:attrName>
                                            </p:attrNameLst>
                                          </p:cBhvr>
                                          <p:to>
                                            <p:strVal val="visible"/>
                                          </p:to>
                                        </p:set>
                                        <p:animEffect transition="in" filter="wipe(left)">
                                          <p:cBhvr>
                                            <p:cTn id="59" dur="500"/>
                                            <p:tgtEl>
                                              <p:spTgt spid="113"/>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114"/>
                                            </p:tgtEl>
                                            <p:attrNameLst>
                                              <p:attrName>style.visibility</p:attrName>
                                            </p:attrNameLst>
                                          </p:cBhvr>
                                          <p:to>
                                            <p:strVal val="visible"/>
                                          </p:to>
                                        </p:set>
                                        <p:animEffect transition="in" filter="wipe(left)">
                                          <p:cBhvr>
                                            <p:cTn id="63" dur="500"/>
                                            <p:tgtEl>
                                              <p:spTgt spid="11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500"/>
                                            <p:tgtEl>
                                              <p:spTgt spid="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barn(inVertical)">
                                          <p:cBhvr>
                                            <p:cTn id="7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3" grpId="0"/>
          <p:bldP spid="108" grpId="0"/>
          <p:bldP spid="112" grpId="0"/>
          <p:bldP spid="113" grpId="0"/>
          <p:bldP spid="114" grpId="0"/>
          <p:bldP spid="2"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 y="1999026"/>
            <a:ext cx="12190412" cy="2676445"/>
          </a:xfrm>
          <a:prstGeom prst="rect">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012">
              <a:solidFill>
                <a:prstClr val="white"/>
              </a:solidFill>
              <a:cs typeface="+mn-ea"/>
              <a:sym typeface="+mn-lt"/>
            </a:endParaRPr>
          </a:p>
        </p:txBody>
      </p:sp>
      <p:grpSp>
        <p:nvGrpSpPr>
          <p:cNvPr id="3" name="组合 2"/>
          <p:cNvGrpSpPr/>
          <p:nvPr/>
        </p:nvGrpSpPr>
        <p:grpSpPr>
          <a:xfrm>
            <a:off x="3000074" y="2277399"/>
            <a:ext cx="8074753" cy="2112131"/>
            <a:chOff x="2157098" y="2276872"/>
            <a:chExt cx="8077907" cy="2111642"/>
          </a:xfrm>
        </p:grpSpPr>
        <p:grpSp>
          <p:nvGrpSpPr>
            <p:cNvPr id="17" name="组合 16"/>
            <p:cNvGrpSpPr/>
            <p:nvPr/>
          </p:nvGrpSpPr>
          <p:grpSpPr>
            <a:xfrm>
              <a:off x="2157098" y="2276872"/>
              <a:ext cx="2111642" cy="2111642"/>
              <a:chOff x="1677608" y="2996952"/>
              <a:chExt cx="1395643" cy="1395643"/>
            </a:xfrm>
          </p:grpSpPr>
          <p:sp>
            <p:nvSpPr>
              <p:cNvPr id="18" name="Oval 60"/>
              <p:cNvSpPr>
                <a:spLocks noChangeAspect="1"/>
              </p:cNvSpPr>
              <p:nvPr/>
            </p:nvSpPr>
            <p:spPr>
              <a:xfrm>
                <a:off x="1677608" y="2996952"/>
                <a:ext cx="1395643" cy="1395643"/>
              </a:xfrm>
              <a:prstGeom prst="plaque">
                <a:avLst/>
              </a:prstGeom>
              <a:solidFill>
                <a:srgbClr val="C00000"/>
              </a:soli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050" b="1" dirty="0">
                  <a:solidFill>
                    <a:prstClr val="white"/>
                  </a:solidFill>
                  <a:cs typeface="+mn-ea"/>
                  <a:sym typeface="+mn-lt"/>
                </a:endParaRPr>
              </a:p>
            </p:txBody>
          </p:sp>
          <p:sp>
            <p:nvSpPr>
              <p:cNvPr id="19"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99" b="1" dirty="0">
                    <a:solidFill>
                      <a:prstClr val="white"/>
                    </a:solidFill>
                    <a:effectLst>
                      <a:outerShdw blurRad="38100" dist="38100" dir="2700000" algn="tl">
                        <a:srgbClr val="000000">
                          <a:alpha val="43137"/>
                        </a:srgbClr>
                      </a:outerShdw>
                    </a:effectLst>
                    <a:cs typeface="+mn-ea"/>
                    <a:sym typeface="+mn-lt"/>
                  </a:rPr>
                  <a:t></a:t>
                </a:r>
              </a:p>
            </p:txBody>
          </p:sp>
        </p:grpSp>
        <p:sp>
          <p:nvSpPr>
            <p:cNvPr id="10" name="文本框 20"/>
            <p:cNvSpPr txBox="1">
              <a:spLocks noChangeArrowheads="1"/>
            </p:cNvSpPr>
            <p:nvPr/>
          </p:nvSpPr>
          <p:spPr bwMode="auto">
            <a:xfrm>
              <a:off x="2206820" y="2845385"/>
              <a:ext cx="20619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微软雅黑" pitchFamily="34" charset="-122"/>
                  <a:ea typeface="微软雅黑" pitchFamily="34" charset="-122"/>
                </a:defRPr>
              </a:lvl1pPr>
              <a:lvl2pPr marL="742950" indent="-285750">
                <a:defRPr>
                  <a:solidFill>
                    <a:schemeClr val="tx1"/>
                  </a:solidFill>
                  <a:latin typeface="微软雅黑" pitchFamily="34" charset="-122"/>
                  <a:ea typeface="微软雅黑" pitchFamily="34" charset="-122"/>
                </a:defRPr>
              </a:lvl2pPr>
              <a:lvl3pPr marL="1143000" indent="-228600">
                <a:defRPr>
                  <a:solidFill>
                    <a:schemeClr val="tx1"/>
                  </a:solidFill>
                  <a:latin typeface="微软雅黑" pitchFamily="34" charset="-122"/>
                  <a:ea typeface="微软雅黑" pitchFamily="34" charset="-122"/>
                </a:defRPr>
              </a:lvl3pPr>
              <a:lvl4pPr marL="1600200" indent="-228600">
                <a:defRPr>
                  <a:solidFill>
                    <a:schemeClr val="tx1"/>
                  </a:solidFill>
                  <a:latin typeface="微软雅黑" pitchFamily="34" charset="-122"/>
                  <a:ea typeface="微软雅黑" pitchFamily="34" charset="-122"/>
                </a:defRPr>
              </a:lvl4pPr>
              <a:lvl5pPr marL="2057400" indent="-228600">
                <a:defRPr>
                  <a:solidFill>
                    <a:schemeClr val="tx1"/>
                  </a:solidFill>
                  <a:latin typeface="微软雅黑" pitchFamily="34" charset="-122"/>
                  <a:ea typeface="微软雅黑" pitchFamily="34" charset="-122"/>
                </a:defRPr>
              </a:lvl5pPr>
              <a:lvl6pPr marL="2514600" indent="-228600" eaLnBrk="0" fontAlgn="base" hangingPunct="0">
                <a:spcBef>
                  <a:spcPct val="0"/>
                </a:spcBef>
                <a:spcAft>
                  <a:spcPct val="0"/>
                </a:spcAft>
                <a:defRPr>
                  <a:solidFill>
                    <a:schemeClr val="tx1"/>
                  </a:solidFill>
                  <a:latin typeface="微软雅黑" pitchFamily="34" charset="-122"/>
                  <a:ea typeface="微软雅黑" pitchFamily="34" charset="-122"/>
                </a:defRPr>
              </a:lvl6pPr>
              <a:lvl7pPr marL="2971800" indent="-228600" eaLnBrk="0" fontAlgn="base" hangingPunct="0">
                <a:spcBef>
                  <a:spcPct val="0"/>
                </a:spcBef>
                <a:spcAft>
                  <a:spcPct val="0"/>
                </a:spcAft>
                <a:defRPr>
                  <a:solidFill>
                    <a:schemeClr val="tx1"/>
                  </a:solidFill>
                  <a:latin typeface="微软雅黑" pitchFamily="34" charset="-122"/>
                  <a:ea typeface="微软雅黑" pitchFamily="34" charset="-122"/>
                </a:defRPr>
              </a:lvl7pPr>
              <a:lvl8pPr marL="3429000" indent="-228600" eaLnBrk="0" fontAlgn="base" hangingPunct="0">
                <a:spcBef>
                  <a:spcPct val="0"/>
                </a:spcBef>
                <a:spcAft>
                  <a:spcPct val="0"/>
                </a:spcAft>
                <a:defRPr>
                  <a:solidFill>
                    <a:schemeClr val="tx1"/>
                  </a:solidFill>
                  <a:latin typeface="微软雅黑" pitchFamily="34" charset="-122"/>
                  <a:ea typeface="微软雅黑" pitchFamily="34" charset="-122"/>
                </a:defRPr>
              </a:lvl8pPr>
              <a:lvl9pPr marL="3886200" indent="-228600" eaLnBrk="0" fontAlgn="base" hangingPunct="0">
                <a:spcBef>
                  <a:spcPct val="0"/>
                </a:spcBef>
                <a:spcAft>
                  <a:spcPct val="0"/>
                </a:spcAft>
                <a:defRPr>
                  <a:solidFill>
                    <a:schemeClr val="tx1"/>
                  </a:solidFill>
                  <a:latin typeface="微软雅黑" pitchFamily="34" charset="-122"/>
                  <a:ea typeface="微软雅黑" pitchFamily="34" charset="-122"/>
                </a:defRPr>
              </a:lvl9pPr>
            </a:lstStyle>
            <a:p>
              <a:pPr algn="ctr" defTabSz="914400"/>
              <a:r>
                <a:rPr lang="en-US" altLang="zh-CN" sz="6000" b="1" dirty="0">
                  <a:solidFill>
                    <a:prstClr val="white"/>
                  </a:solidFill>
                  <a:latin typeface="微软雅黑"/>
                  <a:ea typeface="微软雅黑"/>
                  <a:cs typeface="+mn-ea"/>
                  <a:sym typeface="+mn-lt"/>
                </a:rPr>
                <a:t>03</a:t>
              </a:r>
              <a:endParaRPr lang="zh-CN" altLang="en-US" sz="6000" b="1" dirty="0">
                <a:solidFill>
                  <a:prstClr val="white"/>
                </a:solidFill>
                <a:latin typeface="微软雅黑"/>
                <a:ea typeface="微软雅黑"/>
                <a:cs typeface="+mn-ea"/>
                <a:sym typeface="+mn-lt"/>
              </a:endParaRPr>
            </a:p>
          </p:txBody>
        </p:sp>
        <p:sp>
          <p:nvSpPr>
            <p:cNvPr id="34" name="矩形 33"/>
            <p:cNvSpPr/>
            <p:nvPr/>
          </p:nvSpPr>
          <p:spPr>
            <a:xfrm>
              <a:off x="4513410" y="3024861"/>
              <a:ext cx="5721595" cy="623223"/>
            </a:xfrm>
            <a:prstGeom prst="rect">
              <a:avLst/>
            </a:prstGeom>
          </p:spPr>
          <p:txBody>
            <a:bodyPr wrap="square" lIns="68555" tIns="34278" rIns="68555" bIns="34278">
              <a:spAutoFit/>
            </a:bodyPr>
            <a:lstStyle/>
            <a:p>
              <a:pPr defTabSz="914400">
                <a:spcBef>
                  <a:spcPct val="0"/>
                </a:spcBef>
                <a:buFont typeface="Arial" panose="020B0604020202020204" pitchFamily="34" charset="0"/>
                <a:buNone/>
              </a:pPr>
              <a:r>
                <a:rPr lang="zh-CN" altLang="en-US" sz="3600" b="1" dirty="0">
                  <a:solidFill>
                    <a:srgbClr val="00153E"/>
                  </a:solidFill>
                  <a:cs typeface="+mn-ea"/>
                  <a:sym typeface="+mn-lt"/>
                </a:rPr>
                <a:t>为什么要进行安全培训</a:t>
              </a:r>
            </a:p>
          </p:txBody>
        </p:sp>
      </p:grpSp>
      <p:pic>
        <p:nvPicPr>
          <p:cNvPr id="11" name="图片 10">
            <a:extLst>
              <a:ext uri="{FF2B5EF4-FFF2-40B4-BE49-F238E27FC236}">
                <a16:creationId xmlns:a16="http://schemas.microsoft.com/office/drawing/2014/main" xmlns="" id="{3FC08C60-1681-4B5A-AF0A-492116F414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471" y="4438139"/>
            <a:ext cx="12190413" cy="2421449"/>
          </a:xfrm>
          <a:prstGeom prst="rect">
            <a:avLst/>
          </a:prstGeom>
        </p:spPr>
      </p:pic>
    </p:spTree>
    <p:custDataLst>
      <p:tags r:id="rId1"/>
    </p:custDataLst>
    <p:extLst>
      <p:ext uri="{BB962C8B-B14F-4D97-AF65-F5344CB8AC3E}">
        <p14:creationId xmlns:p14="http://schemas.microsoft.com/office/powerpoint/2010/main" val="4201584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1.6|1|1.3"/>
</p:tagLst>
</file>

<file path=ppt/tags/tag1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3"/>
</p:tagLst>
</file>

<file path=ppt/tags/tag2.xml><?xml version="1.0" encoding="utf-8"?>
<p:tagLst xmlns:a="http://schemas.openxmlformats.org/drawingml/2006/main" xmlns:r="http://schemas.openxmlformats.org/officeDocument/2006/relationships" xmlns:p="http://schemas.openxmlformats.org/presentationml/2006/main">
  <p:tag name="TIMING" val="|1.6"/>
</p:tagLst>
</file>

<file path=ppt/tags/tag2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TIMING" val="|1.6"/>
</p:tagLst>
</file>

<file path=ppt/tags/tag22.xml><?xml version="1.0" encoding="utf-8"?>
<p:tagLst xmlns:a="http://schemas.openxmlformats.org/drawingml/2006/main" xmlns:r="http://schemas.openxmlformats.org/officeDocument/2006/relationships" xmlns:p="http://schemas.openxmlformats.org/presentationml/2006/main">
  <p:tag name="TIMING" val="|1.6"/>
</p:tagLst>
</file>

<file path=ppt/tags/tag23.xml><?xml version="1.0" encoding="utf-8"?>
<p:tagLst xmlns:a="http://schemas.openxmlformats.org/drawingml/2006/main" xmlns:r="http://schemas.openxmlformats.org/officeDocument/2006/relationships" xmlns:p="http://schemas.openxmlformats.org/presentationml/2006/main">
  <p:tag name="TIMING" val="|1.6"/>
</p:tagLst>
</file>

<file path=ppt/tags/tag24.xml><?xml version="1.0" encoding="utf-8"?>
<p:tagLst xmlns:a="http://schemas.openxmlformats.org/drawingml/2006/main" xmlns:r="http://schemas.openxmlformats.org/officeDocument/2006/relationships" xmlns:p="http://schemas.openxmlformats.org/presentationml/2006/main">
  <p:tag name="TIMING" val="|1.6"/>
</p:tagLst>
</file>

<file path=ppt/tags/tag25.xml><?xml version="1.0" encoding="utf-8"?>
<p:tagLst xmlns:a="http://schemas.openxmlformats.org/drawingml/2006/main" xmlns:r="http://schemas.openxmlformats.org/officeDocument/2006/relationships" xmlns:p="http://schemas.openxmlformats.org/presentationml/2006/main">
  <p:tag name="TIMING" val="|1.6"/>
</p:tagLst>
</file>

<file path=ppt/tags/tag26.xml><?xml version="1.0" encoding="utf-8"?>
<p:tagLst xmlns:a="http://schemas.openxmlformats.org/drawingml/2006/main" xmlns:r="http://schemas.openxmlformats.org/officeDocument/2006/relationships" xmlns:p="http://schemas.openxmlformats.org/presentationml/2006/main">
  <p:tag name="TIMING" val="|1.5|1.6|1|1.3"/>
</p:tagLst>
</file>

<file path=ppt/tags/tag27.xml><?xml version="1.0" encoding="utf-8"?>
<p:tagLst xmlns:a="http://schemas.openxmlformats.org/drawingml/2006/main" xmlns:r="http://schemas.openxmlformats.org/officeDocument/2006/relationships" xmlns:p="http://schemas.openxmlformats.org/presentationml/2006/main">
  <p:tag name="TIMING" val="|1.6"/>
</p:tagLst>
</file>

<file path=ppt/tags/tag28.xml><?xml version="1.0" encoding="utf-8"?>
<p:tagLst xmlns:a="http://schemas.openxmlformats.org/drawingml/2006/main" xmlns:r="http://schemas.openxmlformats.org/officeDocument/2006/relationships" xmlns:p="http://schemas.openxmlformats.org/presentationml/2006/main">
  <p:tag name="TIMING" val="|1.6"/>
</p:tagLst>
</file>

<file path=ppt/tags/tag29.xml><?xml version="1.0" encoding="utf-8"?>
<p:tagLst xmlns:a="http://schemas.openxmlformats.org/drawingml/2006/main" xmlns:r="http://schemas.openxmlformats.org/officeDocument/2006/relationships" xmlns:p="http://schemas.openxmlformats.org/presentationml/2006/main">
  <p:tag name="TIMING" val="|1.6"/>
</p:tagLst>
</file>

<file path=ppt/tags/tag3.xml><?xml version="1.0" encoding="utf-8"?>
<p:tagLst xmlns:a="http://schemas.openxmlformats.org/drawingml/2006/main" xmlns:r="http://schemas.openxmlformats.org/officeDocument/2006/relationships" xmlns:p="http://schemas.openxmlformats.org/presentationml/2006/main">
  <p:tag name="TIMING" val="|1.5|1.6|1|1.3"/>
</p:tagLst>
</file>

<file path=ppt/tags/tag30.xml><?xml version="1.0" encoding="utf-8"?>
<p:tagLst xmlns:a="http://schemas.openxmlformats.org/drawingml/2006/main" xmlns:r="http://schemas.openxmlformats.org/officeDocument/2006/relationships" xmlns:p="http://schemas.openxmlformats.org/presentationml/2006/main">
  <p:tag name="TIMING" val="|1.6"/>
</p:tagLst>
</file>

<file path=ppt/tags/tag31.xml><?xml version="1.0" encoding="utf-8"?>
<p:tagLst xmlns:a="http://schemas.openxmlformats.org/drawingml/2006/main" xmlns:r="http://schemas.openxmlformats.org/officeDocument/2006/relationships" xmlns:p="http://schemas.openxmlformats.org/presentationml/2006/main">
  <p:tag name="TIMING" val="|1.6"/>
</p:tagLst>
</file>

<file path=ppt/tags/tag32.xml><?xml version="1.0" encoding="utf-8"?>
<p:tagLst xmlns:a="http://schemas.openxmlformats.org/drawingml/2006/main" xmlns:r="http://schemas.openxmlformats.org/officeDocument/2006/relationships" xmlns:p="http://schemas.openxmlformats.org/presentationml/2006/main">
  <p:tag name="TIMING" val="|1.6"/>
</p:tagLst>
</file>

<file path=ppt/tags/tag33.xml><?xml version="1.0" encoding="utf-8"?>
<p:tagLst xmlns:a="http://schemas.openxmlformats.org/drawingml/2006/main" xmlns:r="http://schemas.openxmlformats.org/officeDocument/2006/relationships" xmlns:p="http://schemas.openxmlformats.org/presentationml/2006/main">
  <p:tag name="TIMING" val="|1.6"/>
</p:tagLst>
</file>

<file path=ppt/tags/tag34.xml><?xml version="1.0" encoding="utf-8"?>
<p:tagLst xmlns:a="http://schemas.openxmlformats.org/drawingml/2006/main" xmlns:r="http://schemas.openxmlformats.org/officeDocument/2006/relationships" xmlns:p="http://schemas.openxmlformats.org/presentationml/2006/main">
  <p:tag name="TIMING" val="|1.6"/>
</p:tagLst>
</file>

<file path=ppt/tags/tag35.xml><?xml version="1.0" encoding="utf-8"?>
<p:tagLst xmlns:a="http://schemas.openxmlformats.org/drawingml/2006/main" xmlns:r="http://schemas.openxmlformats.org/officeDocument/2006/relationships" xmlns:p="http://schemas.openxmlformats.org/presentationml/2006/main">
  <p:tag name="TIMING" val="|1.6"/>
</p:tagLst>
</file>

<file path=ppt/tags/tag36.xml><?xml version="1.0" encoding="utf-8"?>
<p:tagLst xmlns:a="http://schemas.openxmlformats.org/drawingml/2006/main" xmlns:r="http://schemas.openxmlformats.org/officeDocument/2006/relationships" xmlns:p="http://schemas.openxmlformats.org/presentationml/2006/main">
  <p:tag name="TIMING" val="|1.6"/>
</p:tagLst>
</file>

<file path=ppt/tags/tag37.xml><?xml version="1.0" encoding="utf-8"?>
<p:tagLst xmlns:a="http://schemas.openxmlformats.org/drawingml/2006/main" xmlns:r="http://schemas.openxmlformats.org/officeDocument/2006/relationships" xmlns:p="http://schemas.openxmlformats.org/presentationml/2006/main">
  <p:tag name="TIMING" val="|1.5|1.6|1|1.3"/>
</p:tagLst>
</file>

<file path=ppt/tags/tag38.xml><?xml version="1.0" encoding="utf-8"?>
<p:tagLst xmlns:a="http://schemas.openxmlformats.org/drawingml/2006/main" xmlns:r="http://schemas.openxmlformats.org/officeDocument/2006/relationships" xmlns:p="http://schemas.openxmlformats.org/presentationml/2006/main">
  <p:tag name="TIMING" val="|1.6"/>
</p:tagLst>
</file>

<file path=ppt/tags/tag39.xml><?xml version="1.0" encoding="utf-8"?>
<p:tagLst xmlns:a="http://schemas.openxmlformats.org/drawingml/2006/main" xmlns:r="http://schemas.openxmlformats.org/officeDocument/2006/relationships" xmlns:p="http://schemas.openxmlformats.org/presentationml/2006/main">
  <p:tag name="TIMING" val="|1.6"/>
</p:tagLst>
</file>

<file path=ppt/tags/tag4.xml><?xml version="1.0" encoding="utf-8"?>
<p:tagLst xmlns:a="http://schemas.openxmlformats.org/drawingml/2006/main" xmlns:r="http://schemas.openxmlformats.org/officeDocument/2006/relationships" xmlns:p="http://schemas.openxmlformats.org/presentationml/2006/main">
  <p:tag name="TIMING" val="|1.6"/>
</p:tagLst>
</file>

<file path=ppt/tags/tag40.xml><?xml version="1.0" encoding="utf-8"?>
<p:tagLst xmlns:a="http://schemas.openxmlformats.org/drawingml/2006/main" xmlns:r="http://schemas.openxmlformats.org/officeDocument/2006/relationships" xmlns:p="http://schemas.openxmlformats.org/presentationml/2006/main">
  <p:tag name="TIMING" val="|1.6"/>
</p:tagLst>
</file>

<file path=ppt/tags/tag41.xml><?xml version="1.0" encoding="utf-8"?>
<p:tagLst xmlns:a="http://schemas.openxmlformats.org/drawingml/2006/main" xmlns:r="http://schemas.openxmlformats.org/officeDocument/2006/relationships" xmlns:p="http://schemas.openxmlformats.org/presentationml/2006/main">
  <p:tag name="TIMING" val="|1.6"/>
</p:tagLst>
</file>

<file path=ppt/tags/tag42.xml><?xml version="1.0" encoding="utf-8"?>
<p:tagLst xmlns:a="http://schemas.openxmlformats.org/drawingml/2006/main" xmlns:r="http://schemas.openxmlformats.org/officeDocument/2006/relationships" xmlns:p="http://schemas.openxmlformats.org/presentationml/2006/main">
  <p:tag name="TIMING" val="|1.6"/>
</p:tagLst>
</file>

<file path=ppt/tags/tag43.xml><?xml version="1.0" encoding="utf-8"?>
<p:tagLst xmlns:a="http://schemas.openxmlformats.org/drawingml/2006/main" xmlns:r="http://schemas.openxmlformats.org/officeDocument/2006/relationships" xmlns:p="http://schemas.openxmlformats.org/presentationml/2006/main">
  <p:tag name="TIMING" val="|1.6"/>
</p:tagLst>
</file>

<file path=ppt/tags/tag44.xml><?xml version="1.0" encoding="utf-8"?>
<p:tagLst xmlns:a="http://schemas.openxmlformats.org/drawingml/2006/main" xmlns:r="http://schemas.openxmlformats.org/officeDocument/2006/relationships" xmlns:p="http://schemas.openxmlformats.org/presentationml/2006/main">
  <p:tag name="TIMING" val="|1.6"/>
</p:tagLst>
</file>

<file path=ppt/tags/tag45.xml><?xml version="1.0" encoding="utf-8"?>
<p:tagLst xmlns:a="http://schemas.openxmlformats.org/drawingml/2006/main" xmlns:r="http://schemas.openxmlformats.org/officeDocument/2006/relationships" xmlns:p="http://schemas.openxmlformats.org/presentationml/2006/main">
  <p:tag name="TIMING" val="|1.6"/>
</p:tagLst>
</file>

<file path=ppt/tags/tag46.xml><?xml version="1.0" encoding="utf-8"?>
<p:tagLst xmlns:a="http://schemas.openxmlformats.org/drawingml/2006/main" xmlns:r="http://schemas.openxmlformats.org/officeDocument/2006/relationships" xmlns:p="http://schemas.openxmlformats.org/presentationml/2006/main">
  <p:tag name="TIMING" val="|1.6"/>
</p:tagLst>
</file>

<file path=ppt/tags/tag47.xml><?xml version="1.0" encoding="utf-8"?>
<p:tagLst xmlns:a="http://schemas.openxmlformats.org/drawingml/2006/main" xmlns:r="http://schemas.openxmlformats.org/officeDocument/2006/relationships" xmlns:p="http://schemas.openxmlformats.org/presentationml/2006/main">
  <p:tag name="TIMING" val="|1.6"/>
</p:tagLst>
</file>

<file path=ppt/tags/tag48.xml><?xml version="1.0" encoding="utf-8"?>
<p:tagLst xmlns:a="http://schemas.openxmlformats.org/drawingml/2006/main" xmlns:r="http://schemas.openxmlformats.org/officeDocument/2006/relationships" xmlns:p="http://schemas.openxmlformats.org/presentationml/2006/main">
  <p:tag name="TIMING" val="|1.5|1.6|1|1.3"/>
</p:tagLst>
</file>

<file path=ppt/tags/tag49.xml><?xml version="1.0" encoding="utf-8"?>
<p:tagLst xmlns:a="http://schemas.openxmlformats.org/drawingml/2006/main" xmlns:r="http://schemas.openxmlformats.org/officeDocument/2006/relationships" xmlns:p="http://schemas.openxmlformats.org/presentationml/2006/main">
  <p:tag name="TIMING" val="|1.6"/>
</p:tagLst>
</file>

<file path=ppt/tags/tag5.xml><?xml version="1.0" encoding="utf-8"?>
<p:tagLst xmlns:a="http://schemas.openxmlformats.org/drawingml/2006/main" xmlns:r="http://schemas.openxmlformats.org/officeDocument/2006/relationships" xmlns:p="http://schemas.openxmlformats.org/presentationml/2006/main">
  <p:tag name="TIMING" val="|1.6"/>
</p:tagLst>
</file>

<file path=ppt/tags/tag50.xml><?xml version="1.0" encoding="utf-8"?>
<p:tagLst xmlns:a="http://schemas.openxmlformats.org/drawingml/2006/main" xmlns:r="http://schemas.openxmlformats.org/officeDocument/2006/relationships" xmlns:p="http://schemas.openxmlformats.org/presentationml/2006/main">
  <p:tag name="TIMING" val="|1.6"/>
</p:tagLst>
</file>

<file path=ppt/tags/tag51.xml><?xml version="1.0" encoding="utf-8"?>
<p:tagLst xmlns:a="http://schemas.openxmlformats.org/drawingml/2006/main" xmlns:r="http://schemas.openxmlformats.org/officeDocument/2006/relationships" xmlns:p="http://schemas.openxmlformats.org/presentationml/2006/main">
  <p:tag name="TIMING" val="|1.6"/>
</p:tagLst>
</file>

<file path=ppt/tags/tag52.xml><?xml version="1.0" encoding="utf-8"?>
<p:tagLst xmlns:a="http://schemas.openxmlformats.org/drawingml/2006/main" xmlns:r="http://schemas.openxmlformats.org/officeDocument/2006/relationships" xmlns:p="http://schemas.openxmlformats.org/presentationml/2006/main">
  <p:tag name="TIMING" val="|1.6"/>
</p:tagLst>
</file>

<file path=ppt/tags/tag53.xml><?xml version="1.0" encoding="utf-8"?>
<p:tagLst xmlns:a="http://schemas.openxmlformats.org/drawingml/2006/main" xmlns:r="http://schemas.openxmlformats.org/officeDocument/2006/relationships" xmlns:p="http://schemas.openxmlformats.org/presentationml/2006/main">
  <p:tag name="TIMING" val="|1.6"/>
</p:tagLst>
</file>

<file path=ppt/tags/tag54.xml><?xml version="1.0" encoding="utf-8"?>
<p:tagLst xmlns:a="http://schemas.openxmlformats.org/drawingml/2006/main" xmlns:r="http://schemas.openxmlformats.org/officeDocument/2006/relationships" xmlns:p="http://schemas.openxmlformats.org/presentationml/2006/main">
  <p:tag name="TIMING" val="|1.6"/>
</p:tagLst>
</file>

<file path=ppt/tags/tag55.xml><?xml version="1.0" encoding="utf-8"?>
<p:tagLst xmlns:a="http://schemas.openxmlformats.org/drawingml/2006/main" xmlns:r="http://schemas.openxmlformats.org/officeDocument/2006/relationships" xmlns:p="http://schemas.openxmlformats.org/presentationml/2006/main">
  <p:tag name="TIMING" val="|1.6"/>
</p:tagLst>
</file>

<file path=ppt/tags/tag56.xml><?xml version="1.0" encoding="utf-8"?>
<p:tagLst xmlns:a="http://schemas.openxmlformats.org/drawingml/2006/main" xmlns:r="http://schemas.openxmlformats.org/officeDocument/2006/relationships" xmlns:p="http://schemas.openxmlformats.org/presentationml/2006/main">
  <p:tag name="TIMING" val="|1.6"/>
</p:tagLst>
</file>

<file path=ppt/tags/tag57.xml><?xml version="1.0" encoding="utf-8"?>
<p:tagLst xmlns:a="http://schemas.openxmlformats.org/drawingml/2006/main" xmlns:r="http://schemas.openxmlformats.org/officeDocument/2006/relationships" xmlns:p="http://schemas.openxmlformats.org/presentationml/2006/main">
  <p:tag name="TIMING" val="|1.6"/>
</p:tagLst>
</file>

<file path=ppt/tags/tag6.xml><?xml version="1.0" encoding="utf-8"?>
<p:tagLst xmlns:a="http://schemas.openxmlformats.org/drawingml/2006/main" xmlns:r="http://schemas.openxmlformats.org/officeDocument/2006/relationships" xmlns:p="http://schemas.openxmlformats.org/presentationml/2006/main">
  <p:tag name="TIMING" val="|1.6"/>
</p:tagLst>
</file>

<file path=ppt/tags/tag7.xml><?xml version="1.0" encoding="utf-8"?>
<p:tagLst xmlns:a="http://schemas.openxmlformats.org/drawingml/2006/main" xmlns:r="http://schemas.openxmlformats.org/officeDocument/2006/relationships" xmlns:p="http://schemas.openxmlformats.org/presentationml/2006/main">
  <p:tag name="TIMING" val="|1.5|1.6|1|1.3"/>
</p:tagLst>
</file>

<file path=ppt/tags/tag8.xml><?xml version="1.0" encoding="utf-8"?>
<p:tagLst xmlns:a="http://schemas.openxmlformats.org/drawingml/2006/main" xmlns:r="http://schemas.openxmlformats.org/officeDocument/2006/relationships" xmlns:p="http://schemas.openxmlformats.org/presentationml/2006/main">
  <p:tag name="TIMING" val="|1.6"/>
</p:tagLst>
</file>

<file path=ppt/tags/tag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第一PPT，www.1ppt.com">
  <a:themeElements>
    <a:clrScheme name="行云流水">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3d1qc1a0">
      <a:majorFont>
        <a:latin typeface="微软雅黑"/>
        <a:ea typeface="微软雅黑"/>
        <a:cs typeface=""/>
      </a:majorFont>
      <a:minorFont>
        <a:latin typeface="微软雅黑"/>
        <a:ea typeface="微软雅黑"/>
        <a:cs typeface=""/>
      </a:minorFont>
    </a:fontScheme>
    <a:fmtScheme name="中性">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100000"/>
                <a:shade val="80000"/>
                <a:hueMod val="100000"/>
                <a:satMod val="300000"/>
              </a:schemeClr>
            </a:gs>
            <a:gs pos="72000">
              <a:schemeClr val="phClr">
                <a:tint val="100000"/>
                <a:shade val="100000"/>
                <a:hueMod val="100000"/>
                <a:satMod val="100000"/>
              </a:schemeClr>
            </a:gs>
            <a:gs pos="81000">
              <a:schemeClr val="phClr">
                <a:tint val="98000"/>
                <a:shade val="100000"/>
                <a:hueMod val="100000"/>
                <a:satMod val="150000"/>
              </a:schemeClr>
            </a:gs>
            <a:gs pos="100000">
              <a:schemeClr val="phClr">
                <a:tint val="100000"/>
                <a:shade val="100000"/>
                <a:hueMod val="100000"/>
                <a:satMod val="200000"/>
              </a:schemeClr>
            </a:gs>
          </a:gsLst>
          <a:lin ang="16200000" scaled="1"/>
        </a:gradFill>
        <a:blipFill>
          <a:blip xmlns:r="http://schemas.openxmlformats.org/officeDocument/2006/relationships" r:embed="rId1">
            <a:duotone>
              <a:schemeClr val="phClr">
                <a:tint val="100000"/>
                <a:shade val="39000"/>
                <a:hueMod val="100000"/>
                <a:satMod val="150000"/>
              </a:schemeClr>
              <a:schemeClr val="phClr">
                <a:tint val="90000"/>
                <a:shade val="100000"/>
                <a:hueMod val="100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2360</Words>
  <Application>Microsoft Office PowerPoint</Application>
  <PresentationFormat>自定义</PresentationFormat>
  <Paragraphs>405</Paragraphs>
  <Slides>48</Slides>
  <Notes>48</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48</vt:i4>
      </vt:variant>
    </vt:vector>
  </HeadingPairs>
  <TitlesOfParts>
    <vt:vector size="59" baseType="lpstr">
      <vt:lpstr>Meiryo</vt:lpstr>
      <vt:lpstr>方正粗黑宋简体</vt:lpstr>
      <vt:lpstr>宋体</vt:lpstr>
      <vt:lpstr>微软雅黑</vt:lpstr>
      <vt:lpstr>Arial</vt:lpstr>
      <vt:lpstr>Calibri</vt:lpstr>
      <vt:lpstr>Calibri Light</vt:lpstr>
      <vt:lpstr>Cambria</vt:lpstr>
      <vt:lpstr>Wingdings 2</vt:lpstr>
      <vt:lpstr>第一PPT，www.1ppt.com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10</cp:revision>
  <dcterms:created xsi:type="dcterms:W3CDTF">2019-12-24T09:15:27Z</dcterms:created>
  <dcterms:modified xsi:type="dcterms:W3CDTF">2023-01-09T04:00:55Z</dcterms:modified>
</cp:coreProperties>
</file>