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</p:sldMasterIdLst>
  <p:notesMasterIdLst>
    <p:notesMasterId r:id="rId34"/>
  </p:notesMasterIdLst>
  <p:sldIdLst>
    <p:sldId id="256" r:id="rId4"/>
    <p:sldId id="284" r:id="rId5"/>
    <p:sldId id="285" r:id="rId6"/>
    <p:sldId id="261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86" r:id="rId17"/>
    <p:sldId id="269" r:id="rId18"/>
    <p:sldId id="271" r:id="rId19"/>
    <p:sldId id="270" r:id="rId20"/>
    <p:sldId id="272" r:id="rId21"/>
    <p:sldId id="287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8" r:id="rId32"/>
    <p:sldId id="28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E8C2"/>
    <a:srgbClr val="0A6CC6"/>
    <a:srgbClr val="45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5EE2-7FFA-49E3-96FC-F58358E724D2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F599-4F40-4611-86D2-F696712C5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36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AF599-4F40-4611-86D2-F696712C58F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4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358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686725BD-C06A-4EC5-95CB-F3F710D0D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6EE7FD50-6D76-4D7C-A7B9-68B06EEC8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9920D3BE-3E38-468A-A493-B444EF12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80D1C32-2061-47A3-BF82-76BA2E790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66CE6D1A-5DAB-4E65-A8BD-8BA48369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57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7E3592CB-820F-452D-B727-8D741D265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6F6F7EEF-1135-4BDC-B383-6A34B198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D11CE12E-C8CC-432D-89A6-3165972C4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F8C3C25-5FC7-48B7-A267-AF064DC1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492F911-C8EB-469D-9852-9EF5C3D2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E9D57305-52B8-4AC8-ADFA-DDA2C6FD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5B7ECFE-8756-408E-A4E1-21780556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4B73DE4-72AA-4F77-95D8-9C6C7505D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23B6AA0B-E39F-429F-A368-95C727E94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02D17090-022C-4AD9-9806-08A55294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8CF450B5-730B-4A22-BE2E-34E2AE74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D0B39B1C-10CD-4429-8479-13B4DECE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6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C7FDBF1B-AAB0-4B63-8EC9-281DD3C3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665B0012-0797-4DEC-9E87-7DC9A559A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A802846-F2D1-4970-BF41-F68B5281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023031C9-954C-419F-826E-2E1AA4CB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74C3DA9-6534-4C4E-8A39-4B8FC53E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28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46979D62-AD1A-4179-8146-100F7019C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1EDC6B94-3ADB-419B-8A55-AE060872E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E2A64065-F895-4588-B192-09AA7A3F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11E7651C-9391-4929-98CE-1A3ECF9D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2E46BDA2-3C71-4320-A4AA-201812ED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8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18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8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528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74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5B549F9-26B9-4EE9-84ED-C9D2D37CB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B2995B7-3762-42DD-8BF0-F9CDA16E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FCCAF31-3A70-489E-9F2D-5FF8BEA1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AE4EF8A-A684-478C-A31F-158153C8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2D7C558-7373-4A21-80D7-21273C0B294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A7F5BA3-2697-43CA-B113-015FEE97B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1E3E7C9-444E-4A07-AD16-44B04C331FA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  <a:pPr/>
              <a:t>2023/1/9</a:t>
            </a:fld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DD60A07-0FB6-4C40-9301-AE31C7BEB799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896186E-6B22-45FC-A5F1-B6D98A1FA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2F9976D-E1B8-4064-A855-513F624F3D63}"/>
              </a:ext>
            </a:extLst>
          </p:cNvPr>
          <p:cNvSpPr/>
          <p:nvPr userDrawn="1"/>
        </p:nvSpPr>
        <p:spPr>
          <a:xfrm>
            <a:off x="568354" y="678988"/>
            <a:ext cx="11055293" cy="567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253FF51-0139-4036-B24C-99131A316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718BF42-E8D5-496E-B60D-291679D9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9331125" y="8003"/>
            <a:ext cx="1481559" cy="8826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AC13E5F-F05A-474D-AB20-6F37DE09B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353" y="58278"/>
            <a:ext cx="2157967" cy="8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9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5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3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20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4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2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5BDB0B96-D746-4834-B4EC-BD2F0CB4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4ACC8792-4DCE-46AC-B48E-E7075352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49C133EF-DEC5-4AF2-B124-1C40B776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4CC502C-0A61-40F8-ADE0-4CDD57BF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2C49AB3-76BC-4A8B-AE01-FA30B32C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6C74731-96FC-4047-9752-AE7EBA25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CC55ECA1-968F-4244-BF4B-49A8A7DB3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6ECD1F7-219E-4297-A56B-1C2DEDA2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91442EB2-14C2-43E9-ACF0-FDCD3AC0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88EC16F-16B5-427A-A29F-FEEAD736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60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65A9ABB8-3A7D-4A3A-BC6E-84E38EF1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AC62DD69-92E9-499B-A82D-0F29A26B6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1320453-1D20-4033-A465-DB579ED1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DE57E4DB-E857-4214-A5C3-1EB996B6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FF5484A0-7FFE-4970-8F78-1966063D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90B023C5-0A87-433E-962F-B6F759DF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59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3C1B816-B71C-4536-9C4A-0A08DD3F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832E8D4E-4D74-4461-8AC0-C5C48307F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FDC1FBE-5284-42AF-B048-A232676BA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BBBF76C-1AC7-44D5-8EFD-1CE62DC6F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F224732-5CCB-4D9A-9FDB-2B16768D7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F45CC3CC-A235-466B-809D-E96F619D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5CF68291-20F8-45F0-8F44-2FD506B9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86698372-B24B-4C08-BE88-F4532041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5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3C1B816-B71C-4536-9C4A-0A08DD3F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832E8D4E-4D74-4461-8AC0-C5C48307F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8FDC1FBE-5284-42AF-B048-A232676BA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BBBF76C-1AC7-44D5-8EFD-1CE62DC6F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1F224732-5CCB-4D9A-9FDB-2B16768D7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F45CC3CC-A235-466B-809D-E96F619D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5CF68291-20F8-45F0-8F44-2FD506B9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86698372-B24B-4C08-BE88-F4532041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9361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403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E66244C0-0D13-4E0B-924A-49225EBB5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92F80133-5F89-4B3B-9FDB-2F1C5581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DE8D9A04-D7B6-4855-B755-9F9D9B3B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86106DD2-7507-4721-91B8-7D6773EA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33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FEF39A3F-0A1F-4E8A-9E06-C0941D79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78D42F05-1621-4DF1-B3CD-D7D18FA6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9C1D588-A015-4786-BB55-FF8C051F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49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58A9C77E-8F72-449C-B19A-B6C894FF6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CEDCB411-1598-452E-9A6F-53B33E553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2C3D9F6D-C72E-4535-BF76-0CED84AD6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EF2B-53E4-4F41-86BC-CF1148CFF206}" type="datetimeFigureOut">
              <a:rPr lang="zh-CN" altLang="en-US" smtClean="0"/>
              <a:t>2023/1/9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5B3F77B-CB25-4B25-BD7E-1932A721D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D77AF20C-4896-461E-85EE-A8212B397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9BBD7-7635-4FFB-9F9F-902B172BC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08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7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02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7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A19F5A2-5A4B-4B92-9876-25F2AAD3B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C0CE9E2-F69C-42A0-92AA-5B2BDEDDF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A431F4C-5B41-4290-A4CC-C774E65B34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DCBCF95-4642-4221-9E0B-9EC98E475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B4E96B5-854C-4A94-84AC-FAFFA0B4D27F}"/>
              </a:ext>
            </a:extLst>
          </p:cNvPr>
          <p:cNvSpPr/>
          <p:nvPr/>
        </p:nvSpPr>
        <p:spPr>
          <a:xfrm>
            <a:off x="4027558" y="4745705"/>
            <a:ext cx="394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防溺水专题家长会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2AF62F3-6B04-48F6-AE82-EADD288669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CAD7A37-1C3A-4D5A-B9E5-BF117ADD4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FEC855C-F9FE-4D25-9B18-E1E6EAC911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61" y="967612"/>
            <a:ext cx="6740077" cy="35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1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072F47B-E54F-4027-AA65-8CC82641914F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3041469"/>
            <a:ext cx="4136571" cy="27135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案例五：贺兰县如意湖孩童溺亡市民伸出援手没能挽回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日下午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30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分，贺兰县如意湖发生一起悲剧。两名孩童在水池戏水时不慎落水，其中一名孩童因落水时间过长经抢救无效后离世。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D7EA967-CFF9-4C92-A34B-D6976A844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60220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6164EDC-7B38-4020-B1BF-5202321638CB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5CA1D1A-7BA2-4DE4-950B-D6DF6D112148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C007D07-7081-47A8-BD30-B649A727370B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583434A-A3C4-4E80-A147-D2B2D78E6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B4B5BEF-FBA7-44BF-BACE-32A3FBC4D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57" y="1773927"/>
            <a:ext cx="4256314" cy="4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9FD462A-85A7-403A-B761-2F8CC2FF52D9}"/>
              </a:ext>
            </a:extLst>
          </p:cNvPr>
          <p:cNvSpPr txBox="1">
            <a:spLocks noChangeArrowheads="1"/>
          </p:cNvSpPr>
          <p:nvPr/>
        </p:nvSpPr>
        <p:spPr>
          <a:xfrm>
            <a:off x="2265812" y="2844312"/>
            <a:ext cx="4461559" cy="31290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案例六：阆中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岁小孩溺水身亡 警方介入调查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日，在阆中市河溪金银台水电站附近，一名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岁少年不幸溺亡。溺水少年是阆中扶农人，他将另一个落水的小孩救了起来，自己却因体力不支，再也没能回到岸边。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F1559C5-6CD5-4062-8736-9C4F30588ECB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5" name="矩形: 圆角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C0C77F9-D977-4D15-A80D-DFAE5FFDDF2C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F014BBC-4352-4657-A19D-D21BBF609B0E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2BC466C-FDB0-45A0-B97D-DF132BE47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sp>
        <p:nvSpPr>
          <p:cNvPr id="8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D40DA14-3E8F-4C5A-B94E-9DDEBCD6B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813" y="2382647"/>
            <a:ext cx="4317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F701925-D08D-4F6B-9F3D-FA80BDBABA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1" y="1481800"/>
            <a:ext cx="4741628" cy="47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61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p14="http://schemas.microsoft.com/office/powerpoint/2010/main" xmlns:a16="http://schemas.microsoft.com/office/drawing/2014/main" id="{ED36F5A7-B3EE-4ECE-BD9D-34AD3E1EAB7A}"/>
              </a:ext>
            </a:extLst>
          </p:cNvPr>
          <p:cNvSpPr txBox="1">
            <a:spLocks noChangeArrowheads="1"/>
          </p:cNvSpPr>
          <p:nvPr/>
        </p:nvSpPr>
        <p:spPr>
          <a:xfrm>
            <a:off x="2822294" y="2185101"/>
            <a:ext cx="6819418" cy="25853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3600" b="1" dirty="0">
                <a:solidFill>
                  <a:srgbClr val="0A6CC6"/>
                </a:solidFill>
                <a:cs typeface="+mn-ea"/>
                <a:sym typeface="+mn-lt"/>
              </a:rPr>
              <a:t>    儿童溺水事件数量远远不止以上这些，伤亡人数也远远超过人们的想像</a:t>
            </a:r>
            <a:r>
              <a:rPr lang="en-US" altLang="zh-CN" sz="3600" b="1" dirty="0">
                <a:solidFill>
                  <a:srgbClr val="0A6CC6"/>
                </a:solidFill>
                <a:cs typeface="+mn-ea"/>
                <a:sym typeface="+mn-lt"/>
              </a:rPr>
              <a:t>……</a:t>
            </a:r>
            <a:endParaRPr lang="zh-CN" altLang="en-US" sz="3600" b="1" dirty="0">
              <a:solidFill>
                <a:srgbClr val="0A6CC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764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p14="http://schemas.microsoft.com/office/powerpoint/2010/main" xmlns:a16="http://schemas.microsoft.com/office/drawing/2014/main" id="{B36F69F4-D775-4EB8-BDFA-CDBAA1582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006" y="2225882"/>
            <a:ext cx="6965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A6CC6"/>
                </a:solidFill>
                <a:cs typeface="+mn-ea"/>
                <a:sym typeface="+mn-lt"/>
              </a:rPr>
              <a:t>      这一桩桩事例告诫我们：</a:t>
            </a:r>
            <a:endParaRPr lang="en-US" altLang="zh-CN" sz="4000" b="1" dirty="0">
              <a:solidFill>
                <a:srgbClr val="0A6CC6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家长要告诫孩子不去水边玩耍，更不能去野外游泳，做好对儿童的监护。</a:t>
            </a:r>
          </a:p>
        </p:txBody>
      </p:sp>
    </p:spTree>
    <p:extLst>
      <p:ext uri="{BB962C8B-B14F-4D97-AF65-F5344CB8AC3E}">
        <p14:creationId xmlns:p14="http://schemas.microsoft.com/office/powerpoint/2010/main" val="1052223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B94091-570C-486D-91E9-48D431D82B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C34692F-A762-48F9-9017-7E21BC5F26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267E07-3685-490D-9172-633290849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F2794A2-8BD7-42A4-A99E-55A16F0B89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6C1668-4B4C-42FB-BA05-D021A736BD5C}"/>
              </a:ext>
            </a:extLst>
          </p:cNvPr>
          <p:cNvSpPr/>
          <p:nvPr/>
        </p:nvSpPr>
        <p:spPr>
          <a:xfrm>
            <a:off x="3715041" y="3136523"/>
            <a:ext cx="394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血的教训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1ABF0C-DACC-4A8E-8C22-07E1D40FEC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442678-7661-415B-B199-2D828A5559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25" name="椭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EF75FB3-2ACF-4D20-9C05-FF2230E8207D}"/>
              </a:ext>
            </a:extLst>
          </p:cNvPr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2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9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42EE985-916D-49E8-9CFF-8CE65DD44F99}"/>
              </a:ext>
            </a:extLst>
          </p:cNvPr>
          <p:cNvGrpSpPr/>
          <p:nvPr/>
        </p:nvGrpSpPr>
        <p:grpSpPr>
          <a:xfrm>
            <a:off x="1797223" y="2448131"/>
            <a:ext cx="4102007" cy="3196352"/>
            <a:chOff x="2333517" y="1787785"/>
            <a:chExt cx="4530270" cy="3530061"/>
          </a:xfrm>
          <a:solidFill>
            <a:schemeClr val="bg1">
              <a:lumMod val="95000"/>
            </a:schemeClr>
          </a:solidFill>
        </p:grpSpPr>
        <p:pic>
          <p:nvPicPr>
            <p:cNvPr id="4" name="Picture 3" descr="2008072607295535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B1C49DE-230D-4D48-8397-CB2A60DC35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33517" y="2543053"/>
              <a:ext cx="4530270" cy="27747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A01D57B-1C6C-457E-83A8-73925084057D}"/>
                </a:ext>
              </a:extLst>
            </p:cNvPr>
            <p:cNvGrpSpPr/>
            <p:nvPr/>
          </p:nvGrpSpPr>
          <p:grpSpPr>
            <a:xfrm>
              <a:off x="2333517" y="1787785"/>
              <a:ext cx="4530270" cy="659753"/>
              <a:chOff x="1805651" y="1493134"/>
              <a:chExt cx="1481559" cy="4375231"/>
            </a:xfrm>
            <a:grpFill/>
          </p:grpSpPr>
          <p:sp>
            <p:nvSpPr>
              <p:cNvPr id="6" name="矩形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D824417E-1B7A-4FA7-B254-9FB7C81C755B}"/>
                  </a:ext>
                </a:extLst>
              </p:cNvPr>
              <p:cNvSpPr/>
              <p:nvPr/>
            </p:nvSpPr>
            <p:spPr>
              <a:xfrm>
                <a:off x="1805651" y="1493134"/>
                <a:ext cx="1481559" cy="43752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41A1A7D6-CD5C-4068-A69B-94B8CFB06463}"/>
                  </a:ext>
                </a:extLst>
              </p:cNvPr>
              <p:cNvSpPr/>
              <p:nvPr/>
            </p:nvSpPr>
            <p:spPr>
              <a:xfrm>
                <a:off x="1932717" y="2158678"/>
                <a:ext cx="1290143" cy="3363849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溺水身亡亲人悲痛欲绝欲哭无泪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1BAB8C4-61D0-4659-83DE-BE752CE66C67}"/>
              </a:ext>
            </a:extLst>
          </p:cNvPr>
          <p:cNvGrpSpPr/>
          <p:nvPr/>
        </p:nvGrpSpPr>
        <p:grpSpPr>
          <a:xfrm>
            <a:off x="6251039" y="2369753"/>
            <a:ext cx="4102008" cy="3202853"/>
            <a:chOff x="6817510" y="2034087"/>
            <a:chExt cx="4102008" cy="3202853"/>
          </a:xfrm>
          <a:solidFill>
            <a:schemeClr val="bg1">
              <a:lumMod val="95000"/>
            </a:schemeClr>
          </a:solidFill>
        </p:grpSpPr>
        <p:pic>
          <p:nvPicPr>
            <p:cNvPr id="9" name="Picture 2" descr="_1185413853_r2007-7-cj216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AEEBC0E-8372-472F-ADEF-8AD532C3A5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17510" y="2034087"/>
              <a:ext cx="4102007" cy="24796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31558B5-594F-42AB-9072-65F62059488B}"/>
                </a:ext>
              </a:extLst>
            </p:cNvPr>
            <p:cNvSpPr/>
            <p:nvPr/>
          </p:nvSpPr>
          <p:spPr>
            <a:xfrm>
              <a:off x="6817511" y="4639556"/>
              <a:ext cx="4102007" cy="5973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3605122-98B1-48D3-8CB7-85072063B19D}"/>
                </a:ext>
              </a:extLst>
            </p:cNvPr>
            <p:cNvSpPr/>
            <p:nvPr/>
          </p:nvSpPr>
          <p:spPr>
            <a:xfrm>
              <a:off x="7238769" y="4639556"/>
              <a:ext cx="3572032" cy="459293"/>
            </a:xfrm>
            <a:prstGeom prst="rect">
              <a:avLst/>
            </a:prstGeom>
            <a:grpFill/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抢救人员拉网打捞失水儿童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42D143B-683C-4AC2-8E2E-0ACF9D67E307}"/>
              </a:ext>
            </a:extLst>
          </p:cNvPr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6939E9C-DF5E-4E88-8744-9FB9E1058824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EFE203D-1E90-4501-ACD2-0EFB2C9DD1E2}"/>
                </a:ext>
              </a:extLst>
            </p:cNvPr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C28968E-8F24-4D55-8908-FAC4E0027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27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23B2BFF-D0CF-4257-B168-0C9F6FC20300}"/>
              </a:ext>
            </a:extLst>
          </p:cNvPr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7" name="矩形: 圆角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7493788-D52F-4416-BECB-E24F9F736966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FBC39E8-1F2A-454B-9692-15734832FD5C}"/>
                </a:ext>
              </a:extLst>
            </p:cNvPr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C6BCCD1-C3F6-4EF0-B2C0-1514D03A2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0BF2499-D27D-4B67-83AF-E38593E9E19C}"/>
              </a:ext>
            </a:extLst>
          </p:cNvPr>
          <p:cNvGrpSpPr/>
          <p:nvPr/>
        </p:nvGrpSpPr>
        <p:grpSpPr>
          <a:xfrm>
            <a:off x="1797223" y="2448131"/>
            <a:ext cx="4102007" cy="3189788"/>
            <a:chOff x="1797223" y="2448130"/>
            <a:chExt cx="4102007" cy="3288819"/>
          </a:xfrm>
        </p:grpSpPr>
        <p:grpSp>
          <p:nvGrpSpPr>
            <p:cNvPr id="11" name="组合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8106FB4-BDE6-464F-9DB1-844DC6176B88}"/>
                </a:ext>
              </a:extLst>
            </p:cNvPr>
            <p:cNvGrpSpPr/>
            <p:nvPr/>
          </p:nvGrpSpPr>
          <p:grpSpPr>
            <a:xfrm>
              <a:off x="1797223" y="2448130"/>
              <a:ext cx="4102007" cy="597384"/>
              <a:chOff x="1797223" y="2448130"/>
              <a:chExt cx="4102007" cy="597384"/>
            </a:xfrm>
          </p:grpSpPr>
          <p:sp>
            <p:nvSpPr>
              <p:cNvPr id="13" name="矩形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4E3937C7-9BB3-488E-83BD-4155A85F78CA}"/>
                  </a:ext>
                </a:extLst>
              </p:cNvPr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198B0733-28AA-45B8-8483-DC0F0E0C43FA}"/>
                  </a:ext>
                </a:extLst>
              </p:cNvPr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打捞现场，谁最揪心？是爸爸妈妈</a:t>
                </a:r>
              </a:p>
            </p:txBody>
          </p:sp>
        </p:grpSp>
        <p:pic>
          <p:nvPicPr>
            <p:cNvPr id="12" name="Picture 2" descr="10015443_0672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83E6B39-F184-4E33-9438-A02EFEA16F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7223" y="3182032"/>
              <a:ext cx="4032687" cy="2554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77B0A49-DCC0-4199-9397-7489D6B45BC4}"/>
              </a:ext>
            </a:extLst>
          </p:cNvPr>
          <p:cNvGrpSpPr/>
          <p:nvPr/>
        </p:nvGrpSpPr>
        <p:grpSpPr>
          <a:xfrm>
            <a:off x="6251040" y="2448130"/>
            <a:ext cx="4102007" cy="3173423"/>
            <a:chOff x="6251040" y="2448130"/>
            <a:chExt cx="4102007" cy="3173423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77539EE5-6EAA-48CF-AC7F-C3CB55D900E9}"/>
                </a:ext>
              </a:extLst>
            </p:cNvPr>
            <p:cNvGrpSpPr/>
            <p:nvPr/>
          </p:nvGrpSpPr>
          <p:grpSpPr>
            <a:xfrm>
              <a:off x="6251040" y="4975222"/>
              <a:ext cx="4102007" cy="646331"/>
              <a:chOff x="6817511" y="4639556"/>
              <a:chExt cx="4102007" cy="646331"/>
            </a:xfrm>
            <a:solidFill>
              <a:schemeClr val="bg1">
                <a:lumMod val="95000"/>
              </a:schemeClr>
            </a:solidFill>
          </p:grpSpPr>
          <p:sp>
            <p:nvSpPr>
              <p:cNvPr id="4" name="矩形 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6FC182EE-AC05-49D9-BF16-DFAE69CA0CEE}"/>
                  </a:ext>
                </a:extLst>
              </p:cNvPr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8C4B8871-7451-4165-9C02-9D6F5DE044F0}"/>
                  </a:ext>
                </a:extLst>
              </p:cNvPr>
              <p:cNvSpPr/>
              <p:nvPr/>
            </p:nvSpPr>
            <p:spPr>
              <a:xfrm>
                <a:off x="7238769" y="4639556"/>
                <a:ext cx="3572032" cy="646331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不听劝告，发生溺水事故，紧张的现场急救</a:t>
                </a:r>
              </a:p>
            </p:txBody>
          </p:sp>
        </p:grpSp>
        <p:pic>
          <p:nvPicPr>
            <p:cNvPr id="15" name="Picture 4" descr="qjnszx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B238B21-20D4-46C6-9EE9-99ADB4895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772" y="2448130"/>
              <a:ext cx="3951558" cy="2388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332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6DC4005-CF85-460E-B66F-4EE05E448DB1}"/>
              </a:ext>
            </a:extLst>
          </p:cNvPr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7" name="矩形: 圆角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321D9E3-A509-4C81-A5E7-04524BA50042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69C1D3E-5CD6-4925-93ED-F39A465921E9}"/>
                </a:ext>
              </a:extLst>
            </p:cNvPr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20E52E6-8179-4E6D-9E88-F29F9377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10317A-B982-48BC-9477-7B767D10FB02}"/>
              </a:ext>
            </a:extLst>
          </p:cNvPr>
          <p:cNvGrpSpPr/>
          <p:nvPr/>
        </p:nvGrpSpPr>
        <p:grpSpPr>
          <a:xfrm>
            <a:off x="1797223" y="2448129"/>
            <a:ext cx="4102007" cy="3335258"/>
            <a:chOff x="1797223" y="2448129"/>
            <a:chExt cx="4102007" cy="3335258"/>
          </a:xfrm>
        </p:grpSpPr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8750D61-9F69-4D00-B5F7-1670FB5814F5}"/>
                </a:ext>
              </a:extLst>
            </p:cNvPr>
            <p:cNvGrpSpPr/>
            <p:nvPr/>
          </p:nvGrpSpPr>
          <p:grpSpPr>
            <a:xfrm>
              <a:off x="1797223" y="2448129"/>
              <a:ext cx="4102007" cy="579396"/>
              <a:chOff x="1797223" y="2448130"/>
              <a:chExt cx="4102007" cy="597384"/>
            </a:xfrm>
          </p:grpSpPr>
          <p:sp>
            <p:nvSpPr>
              <p:cNvPr id="11" name="矩形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90665065-4D18-4AF2-9F3E-BEA6D8C3E85A}"/>
                  </a:ext>
                </a:extLst>
              </p:cNvPr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12576ABA-F941-47D9-A747-3EFFDBAD8F76}"/>
                  </a:ext>
                </a:extLst>
              </p:cNvPr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溺水身亡瞬间生命消失</a:t>
                </a:r>
              </a:p>
            </p:txBody>
          </p:sp>
        </p:grpSp>
        <p:pic>
          <p:nvPicPr>
            <p:cNvPr id="13" name="Picture 2" descr="200807250047_18814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04B3B00-8778-4E9A-A8D9-6ED03F8DB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223" y="3171217"/>
              <a:ext cx="4102006" cy="261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5C29AEA-C7A5-4D03-9953-FC1D7A062E8F}"/>
              </a:ext>
            </a:extLst>
          </p:cNvPr>
          <p:cNvGrpSpPr/>
          <p:nvPr/>
        </p:nvGrpSpPr>
        <p:grpSpPr>
          <a:xfrm>
            <a:off x="6198060" y="2367107"/>
            <a:ext cx="4196717" cy="3205499"/>
            <a:chOff x="6198060" y="2367107"/>
            <a:chExt cx="4196717" cy="3205499"/>
          </a:xfrm>
        </p:grpSpPr>
        <p:grpSp>
          <p:nvGrpSpPr>
            <p:cNvPr id="3" name="组合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D0DB9B8C-2A47-4771-9281-BB9825022B38}"/>
                </a:ext>
              </a:extLst>
            </p:cNvPr>
            <p:cNvGrpSpPr/>
            <p:nvPr/>
          </p:nvGrpSpPr>
          <p:grpSpPr>
            <a:xfrm>
              <a:off x="6251040" y="4975222"/>
              <a:ext cx="4143737" cy="597384"/>
              <a:chOff x="6817511" y="4639556"/>
              <a:chExt cx="4143737" cy="597384"/>
            </a:xfrm>
            <a:solidFill>
              <a:schemeClr val="bg1">
                <a:lumMod val="95000"/>
              </a:schemeClr>
            </a:solidFill>
          </p:grpSpPr>
          <p:sp>
            <p:nvSpPr>
              <p:cNvPr id="4" name="矩形 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08C0481B-0F2F-4A62-B560-FD5AF9B6A39E}"/>
                  </a:ext>
                </a:extLst>
              </p:cNvPr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0D27200F-2D77-4B4C-A1AA-580752C84FC8}"/>
                  </a:ext>
                </a:extLst>
              </p:cNvPr>
              <p:cNvSpPr/>
              <p:nvPr/>
            </p:nvSpPr>
            <p:spPr>
              <a:xfrm>
                <a:off x="7135308" y="4753582"/>
                <a:ext cx="3825940" cy="369332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可不听劝告，又有什么办法呢？</a:t>
                </a:r>
              </a:p>
            </p:txBody>
          </p:sp>
        </p:grpSp>
        <p:pic>
          <p:nvPicPr>
            <p:cNvPr id="14" name="Picture 4" descr="xin_1407030515324844348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D1F7C37-2445-46AB-B24B-92B56A3F2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060" y="2367107"/>
              <a:ext cx="4196717" cy="247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500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2A09F10-1B9A-4ACE-AC8B-CF57A4B0ED09}"/>
              </a:ext>
            </a:extLst>
          </p:cNvPr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4EEFAA6-BE50-47BA-A5DD-AB5A97EB2F08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D8D64CA-DAEE-4962-839D-ADEE4615B640}"/>
                </a:ext>
              </a:extLst>
            </p:cNvPr>
            <p:cNvSpPr/>
            <p:nvPr/>
          </p:nvSpPr>
          <p:spPr>
            <a:xfrm>
              <a:off x="2560073" y="129407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血的教训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145B70D-D9A3-4F79-8DEE-F01D7A909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C9DD031-51C0-4114-904C-0F22D2132FCE}"/>
              </a:ext>
            </a:extLst>
          </p:cNvPr>
          <p:cNvGrpSpPr/>
          <p:nvPr/>
        </p:nvGrpSpPr>
        <p:grpSpPr>
          <a:xfrm>
            <a:off x="1797223" y="2448128"/>
            <a:ext cx="4102007" cy="3124478"/>
            <a:chOff x="1797223" y="2448128"/>
            <a:chExt cx="4102007" cy="3124478"/>
          </a:xfrm>
        </p:grpSpPr>
        <p:grpSp>
          <p:nvGrpSpPr>
            <p:cNvPr id="8" name="组合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7E1897C-9EF8-4CBA-9289-FBABEB82F0B0}"/>
                </a:ext>
              </a:extLst>
            </p:cNvPr>
            <p:cNvGrpSpPr/>
            <p:nvPr/>
          </p:nvGrpSpPr>
          <p:grpSpPr>
            <a:xfrm>
              <a:off x="1797223" y="2448128"/>
              <a:ext cx="4102007" cy="579396"/>
              <a:chOff x="1797223" y="2448130"/>
              <a:chExt cx="4102007" cy="597384"/>
            </a:xfrm>
          </p:grpSpPr>
          <p:sp>
            <p:nvSpPr>
              <p:cNvPr id="10" name="矩形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3D481B18-6A54-45D9-902E-4A464D5DA631}"/>
                  </a:ext>
                </a:extLst>
              </p:cNvPr>
              <p:cNvSpPr/>
              <p:nvPr/>
            </p:nvSpPr>
            <p:spPr>
              <a:xfrm>
                <a:off x="1797223" y="2448130"/>
                <a:ext cx="4102007" cy="5973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9B1F7CFD-C22F-4E75-B2AF-6A5E16AF9574}"/>
                  </a:ext>
                </a:extLst>
              </p:cNvPr>
              <p:cNvSpPr/>
              <p:nvPr/>
            </p:nvSpPr>
            <p:spPr>
              <a:xfrm>
                <a:off x="2095715" y="2517305"/>
                <a:ext cx="3734195" cy="473552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只能成为永远的遗憾。</a:t>
                </a:r>
              </a:p>
            </p:txBody>
          </p:sp>
        </p:grpSp>
        <p:pic>
          <p:nvPicPr>
            <p:cNvPr id="9" name="Picture 4" descr="200807170021_18696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F04F2C6-2469-4561-A204-061B7B8381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97351" y="3100853"/>
              <a:ext cx="4032687" cy="2471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B9F7DC7-41A4-4ADF-BCFC-EC8871910186}"/>
              </a:ext>
            </a:extLst>
          </p:cNvPr>
          <p:cNvGrpSpPr/>
          <p:nvPr/>
        </p:nvGrpSpPr>
        <p:grpSpPr>
          <a:xfrm>
            <a:off x="6251040" y="2515221"/>
            <a:ext cx="4102007" cy="3081858"/>
            <a:chOff x="6251040" y="2515221"/>
            <a:chExt cx="4102007" cy="3081858"/>
          </a:xfrm>
        </p:grpSpPr>
        <p:grpSp>
          <p:nvGrpSpPr>
            <p:cNvPr id="13" name="组合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61E0F1C-D904-40A2-BD89-97C276B48128}"/>
                </a:ext>
              </a:extLst>
            </p:cNvPr>
            <p:cNvGrpSpPr/>
            <p:nvPr/>
          </p:nvGrpSpPr>
          <p:grpSpPr>
            <a:xfrm>
              <a:off x="6251040" y="4950748"/>
              <a:ext cx="4102007" cy="646331"/>
              <a:chOff x="6817511" y="4615082"/>
              <a:chExt cx="4102007" cy="646331"/>
            </a:xfrm>
            <a:solidFill>
              <a:schemeClr val="bg1">
                <a:lumMod val="95000"/>
              </a:schemeClr>
            </a:solidFill>
          </p:grpSpPr>
          <p:sp>
            <p:nvSpPr>
              <p:cNvPr id="15" name="矩形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44C6D297-820D-4374-B7DB-CC4E9D0D752A}"/>
                  </a:ext>
                </a:extLst>
              </p:cNvPr>
              <p:cNvSpPr/>
              <p:nvPr/>
            </p:nvSpPr>
            <p:spPr>
              <a:xfrm>
                <a:off x="6817511" y="4639556"/>
                <a:ext cx="4102007" cy="59738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5060CAFA-5BC0-476E-9554-3D29C553EE07}"/>
                  </a:ext>
                </a:extLst>
              </p:cNvPr>
              <p:cNvSpPr/>
              <p:nvPr/>
            </p:nvSpPr>
            <p:spPr>
              <a:xfrm>
                <a:off x="6999406" y="4615082"/>
                <a:ext cx="3825940" cy="646331"/>
              </a:xfrm>
              <a:prstGeom prst="rect">
                <a:avLst/>
              </a:prstGeom>
              <a:grpFill/>
            </p:spPr>
            <p:txBody>
              <a:bodyPr vert="horz" wrap="square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亲人除了伤心和无奈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还能有什么办法呢？人的生命只有一次！</a:t>
                </a:r>
              </a:p>
            </p:txBody>
          </p:sp>
        </p:grpSp>
        <p:pic>
          <p:nvPicPr>
            <p:cNvPr id="14" name="Picture 3" descr="U43P4T8D945784F116DT2007052913420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48FF2DB-C96A-48FA-8FC1-1B4A19BD3A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58590" y="2515221"/>
              <a:ext cx="4000285" cy="227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228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BFD68E-856E-4859-A709-02174D955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A1EFCE4-002E-498B-848A-5515EE7BD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03B3C02-FC7E-4F85-8A90-64BC5DCA3F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3FF1CAC-D018-49D3-B831-000B86D4EA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B97AEB-C564-4711-BE51-0080323E26CD}"/>
              </a:ext>
            </a:extLst>
          </p:cNvPr>
          <p:cNvSpPr/>
          <p:nvPr/>
        </p:nvSpPr>
        <p:spPr>
          <a:xfrm>
            <a:off x="3239656" y="3153413"/>
            <a:ext cx="5093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防溺水安全知识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028245-29D4-4794-9EC0-D3814586EF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CCE2E3-6FA3-4746-9021-5A4E296C6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0FEFF7-485B-4EB8-81E8-A98D0C5ACC77}"/>
              </a:ext>
            </a:extLst>
          </p:cNvPr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3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47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9DE0ED4-621C-4276-9EE5-D028CED3F9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D3D6A81-51B8-4CAC-B46E-76A83D8DE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2F7B02-1B0A-4F40-A0A2-C4607E8D1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F436F67-93EF-492D-B388-CED99DE241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EEC3DF5-CA58-4427-AD1D-A0616DCFDFBF}"/>
              </a:ext>
            </a:extLst>
          </p:cNvPr>
          <p:cNvSpPr/>
          <p:nvPr/>
        </p:nvSpPr>
        <p:spPr>
          <a:xfrm>
            <a:off x="6101965" y="169066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水能哺育生命！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07B959F-8189-4281-9953-C22C4688F21D}"/>
              </a:ext>
            </a:extLst>
          </p:cNvPr>
          <p:cNvSpPr/>
          <p:nvPr/>
        </p:nvSpPr>
        <p:spPr>
          <a:xfrm>
            <a:off x="5050725" y="2496208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水， 也能夺走生命！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5219E6-185E-458F-BD81-4CBE35F31717}"/>
              </a:ext>
            </a:extLst>
          </p:cNvPr>
          <p:cNvSpPr/>
          <p:nvPr/>
        </p:nvSpPr>
        <p:spPr>
          <a:xfrm>
            <a:off x="5254917" y="3380397"/>
            <a:ext cx="4288353" cy="14833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珍爱生命！远离溺水！</a:t>
            </a:r>
            <a:b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刻不容缓！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FAD571-094F-4E23-89C0-804AA18DAD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930" y="1426681"/>
            <a:ext cx="3057246" cy="40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99E1300-393A-4DA2-BFC4-D76DB0EEC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201" y="1750969"/>
            <a:ext cx="4996074" cy="166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0A6CC6"/>
                </a:solidFill>
                <a:latin typeface="+mn-lt"/>
                <a:cs typeface="+mn-ea"/>
                <a:sym typeface="+mn-lt"/>
              </a:rPr>
              <a:t>      血的教训一次又一次提醒我们，需要对孩子进行溺水后如何自救和救人的防溺水安全知识教育，加强儿童安全知识的普及，让孩子学会如何自己规避风险。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E1959B6-8D06-48C8-9411-1278AB25CC1C}"/>
              </a:ext>
            </a:extLst>
          </p:cNvPr>
          <p:cNvGrpSpPr/>
          <p:nvPr/>
        </p:nvGrpSpPr>
        <p:grpSpPr>
          <a:xfrm>
            <a:off x="6527076" y="1638178"/>
            <a:ext cx="4070290" cy="4070290"/>
            <a:chOff x="6858000" y="1423850"/>
            <a:chExt cx="4310743" cy="4310743"/>
          </a:xfrm>
        </p:grpSpPr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B181226-D9D3-49CB-A22B-91F22AAE7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7705" y="2370908"/>
              <a:ext cx="2996365" cy="2116183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31606E4-8232-4AAC-9257-B0C8E408C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1423850"/>
              <a:ext cx="4310743" cy="4310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02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82FD87D-A5AF-48DD-A0C0-26060F51F1DE}"/>
              </a:ext>
            </a:extLst>
          </p:cNvPr>
          <p:cNvGrpSpPr/>
          <p:nvPr/>
        </p:nvGrpSpPr>
        <p:grpSpPr>
          <a:xfrm>
            <a:off x="1797223" y="1425750"/>
            <a:ext cx="2850198" cy="651297"/>
            <a:chOff x="1744951" y="1192026"/>
            <a:chExt cx="2850198" cy="651297"/>
          </a:xfrm>
        </p:grpSpPr>
        <p:sp>
          <p:nvSpPr>
            <p:cNvPr id="3" name="矩形: 圆角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A798773-5E85-49D8-936D-B701FAD0795C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C8DED41-5483-41C8-B231-09882B18DB20}"/>
                </a:ext>
              </a:extLst>
            </p:cNvPr>
            <p:cNvSpPr/>
            <p:nvPr/>
          </p:nvSpPr>
          <p:spPr>
            <a:xfrm>
              <a:off x="2406185" y="1294078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防溺水三不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1EC9152-7359-4D5A-84F1-7E77792EC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223FCF0-1007-4510-B370-8A9BFDEBC0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4941" y="849086"/>
            <a:ext cx="3112896" cy="589134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5C73128-547B-49B3-AEA7-2E90A32C359E}"/>
              </a:ext>
            </a:extLst>
          </p:cNvPr>
          <p:cNvSpPr/>
          <p:nvPr/>
        </p:nvSpPr>
        <p:spPr>
          <a:xfrm>
            <a:off x="2436657" y="2857042"/>
            <a:ext cx="3762568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、不在河道、池塘内游泳、戏水。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4B6ABEA-C31C-4200-A427-CC94F91BC609}"/>
              </a:ext>
            </a:extLst>
          </p:cNvPr>
          <p:cNvSpPr/>
          <p:nvPr/>
        </p:nvSpPr>
        <p:spPr>
          <a:xfrm>
            <a:off x="2436657" y="3582208"/>
            <a:ext cx="3300904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、不在无家长的带领下游泳。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9462E8B-79CA-4E92-B6B9-E006A332508D}"/>
              </a:ext>
            </a:extLst>
          </p:cNvPr>
          <p:cNvSpPr/>
          <p:nvPr/>
        </p:nvSpPr>
        <p:spPr>
          <a:xfrm>
            <a:off x="2436657" y="4321918"/>
            <a:ext cx="4916731" cy="459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、不到无安全设施、无救护人员的地方游泳。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481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B33B4C5-6F1D-4DE4-9466-C4F772FAB576}"/>
              </a:ext>
            </a:extLst>
          </p:cNvPr>
          <p:cNvGrpSpPr/>
          <p:nvPr/>
        </p:nvGrpSpPr>
        <p:grpSpPr>
          <a:xfrm>
            <a:off x="1797223" y="1425750"/>
            <a:ext cx="3862797" cy="651297"/>
            <a:chOff x="1744951" y="1192026"/>
            <a:chExt cx="3862797" cy="65129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44A9566-FC72-4F10-82A1-535388CBACE8}"/>
                </a:ext>
              </a:extLst>
            </p:cNvPr>
            <p:cNvSpPr/>
            <p:nvPr/>
          </p:nvSpPr>
          <p:spPr>
            <a:xfrm>
              <a:off x="1744951" y="1206500"/>
              <a:ext cx="386279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F752C66-E5FA-44EA-87C9-EB8052B00B11}"/>
                </a:ext>
              </a:extLst>
            </p:cNvPr>
            <p:cNvSpPr/>
            <p:nvPr/>
          </p:nvSpPr>
          <p:spPr>
            <a:xfrm>
              <a:off x="2361067" y="1285716"/>
              <a:ext cx="29546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远离溺水安全小贴士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E9D0EA1-AFFC-4A49-B723-408C8082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CF61F23-9C3F-4236-8D67-E24C33BA13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991" y="1425750"/>
            <a:ext cx="4327226" cy="576963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62912AA-EC30-4A6A-8F2D-A96BBAAF7527}"/>
              </a:ext>
            </a:extLst>
          </p:cNvPr>
          <p:cNvSpPr/>
          <p:nvPr/>
        </p:nvSpPr>
        <p:spPr>
          <a:xfrm>
            <a:off x="2204783" y="2571663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不私自下水游泳；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不私自到水边玩耍嬉戏；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不在无家长带领的情况下游泳；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不到无安全设施水域游泳；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不到不熟悉的水域游泳；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不盲目下水施救；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学会基本的应急自救、求助、报警方法。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49E3CB3-F1AD-4E4D-B1FA-4029BD375EF3}"/>
              </a:ext>
            </a:extLst>
          </p:cNvPr>
          <p:cNvGrpSpPr/>
          <p:nvPr/>
        </p:nvGrpSpPr>
        <p:grpSpPr>
          <a:xfrm rot="434691">
            <a:off x="7311593" y="4260487"/>
            <a:ext cx="2526406" cy="2526406"/>
            <a:chOff x="6664234" y="2248988"/>
            <a:chExt cx="4269377" cy="4269377"/>
          </a:xfrm>
        </p:grpSpPr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8C001A6-57D8-499B-BC5A-84B4C214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4234" y="2248988"/>
              <a:ext cx="4269377" cy="4269377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454376B-FDB1-4C49-9AA3-3EDFC33AF818}"/>
                </a:ext>
              </a:extLst>
            </p:cNvPr>
            <p:cNvSpPr/>
            <p:nvPr/>
          </p:nvSpPr>
          <p:spPr>
            <a:xfrm>
              <a:off x="7754652" y="3279596"/>
              <a:ext cx="2126700" cy="1196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kern="10" dirty="0">
                  <a:ln w="15875">
                    <a:noFill/>
                    <a:round/>
                    <a:headEnd/>
                    <a:tailEnd/>
                  </a:ln>
                  <a:solidFill>
                    <a:srgbClr val="451600"/>
                  </a:solidFill>
                  <a:cs typeface="+mn-ea"/>
                  <a:sym typeface="+mn-lt"/>
                </a:rPr>
                <a:t>溺水安全小贴士</a:t>
              </a:r>
              <a:endParaRPr lang="zh-CN" altLang="en-US" sz="2000" dirty="0">
                <a:solidFill>
                  <a:srgbClr val="45160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24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C2CFAC8-D590-492C-BC9B-E5D781193782}"/>
              </a:ext>
            </a:extLst>
          </p:cNvPr>
          <p:cNvGrpSpPr/>
          <p:nvPr/>
        </p:nvGrpSpPr>
        <p:grpSpPr>
          <a:xfrm>
            <a:off x="1797223" y="1425750"/>
            <a:ext cx="3003377" cy="651297"/>
            <a:chOff x="1744951" y="1192026"/>
            <a:chExt cx="3003377" cy="65129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0152309-D5A4-45ED-8ABB-BA142BDB40DC}"/>
                </a:ext>
              </a:extLst>
            </p:cNvPr>
            <p:cNvSpPr/>
            <p:nvPr/>
          </p:nvSpPr>
          <p:spPr>
            <a:xfrm>
              <a:off x="1744951" y="1206500"/>
              <a:ext cx="300337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1B0B15F-5C42-4725-8A15-44D1E5D8C78C}"/>
                </a:ext>
              </a:extLst>
            </p:cNvPr>
            <p:cNvSpPr/>
            <p:nvPr/>
          </p:nvSpPr>
          <p:spPr>
            <a:xfrm>
              <a:off x="256836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学校要求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8D5A71A-65A3-4DEA-BA1C-0B24FAAF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0F81160-88D7-4B20-89EB-71C0B86734E0}"/>
              </a:ext>
            </a:extLst>
          </p:cNvPr>
          <p:cNvSpPr/>
          <p:nvPr/>
        </p:nvSpPr>
        <p:spPr>
          <a:xfrm>
            <a:off x="2204783" y="2551296"/>
            <a:ext cx="77048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每位学生一定要增强安全意识和对安全事故的防范意识。要自觉接受学校和家长的教育，自觉增强安全防范和自我保护意识，不做有危险的事。一定不能擅自下水游泳，不到无安全设施、无救护人员的水域游泳，不到不熟悉的水域游泳，也不要在无成人陪同下到江河湖塘旁边戏耍、游玩等，切实杜绝一切可能导致危险事故发生的因素</a:t>
            </a:r>
          </a:p>
        </p:txBody>
      </p:sp>
    </p:spTree>
    <p:extLst>
      <p:ext uri="{BB962C8B-B14F-4D97-AF65-F5344CB8AC3E}">
        <p14:creationId xmlns:p14="http://schemas.microsoft.com/office/powerpoint/2010/main" val="1627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8249B5A-E431-4E55-BDD2-5F96F1D93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69" y="2356929"/>
            <a:ext cx="1244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切记：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      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45947EE-8582-4511-BE83-692696E4B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147" y="2389551"/>
            <a:ext cx="4476982" cy="40011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严格遵守“四不去”</a:t>
            </a:r>
            <a:r>
              <a:rPr lang="zh-CN" altLang="en-US" sz="2000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+mn-lt"/>
                <a:cs typeface="+mn-ea"/>
                <a:sym typeface="+mn-lt"/>
              </a:rPr>
              <a:t>，珍惜宝贵生命！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7C027C7-6C10-4C72-8D43-A494F6E5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69" y="3244334"/>
            <a:ext cx="4317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、未经家长、老师同意不去； 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67D12A6-CF7E-47BC-B9A0-6D571E4C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69" y="3848893"/>
            <a:ext cx="431745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2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、如果没有会游泳的成年人陪同不去；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05E2B24-517B-4498-9D49-CC8D5550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69" y="4453452"/>
            <a:ext cx="430182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3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、水深的地方不去； 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B7B9691-02D8-412F-A080-23FD1233B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670" y="5058012"/>
            <a:ext cx="4301823" cy="3689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4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、水库、池塘不去。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CF96C10-771C-484D-BB7E-8932428FC0FD}"/>
              </a:ext>
            </a:extLst>
          </p:cNvPr>
          <p:cNvGrpSpPr/>
          <p:nvPr/>
        </p:nvGrpSpPr>
        <p:grpSpPr>
          <a:xfrm>
            <a:off x="1797223" y="1425750"/>
            <a:ext cx="3003377" cy="651297"/>
            <a:chOff x="1744951" y="1192026"/>
            <a:chExt cx="3003377" cy="651297"/>
          </a:xfrm>
        </p:grpSpPr>
        <p:sp>
          <p:nvSpPr>
            <p:cNvPr id="10" name="矩形: 圆角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A058BAF-5D6B-4213-8FB2-C037D91E9552}"/>
                </a:ext>
              </a:extLst>
            </p:cNvPr>
            <p:cNvSpPr/>
            <p:nvPr/>
          </p:nvSpPr>
          <p:spPr>
            <a:xfrm>
              <a:off x="1744951" y="1206500"/>
              <a:ext cx="3003377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0B103859-EF76-4EF7-8789-45AB3E69F480}"/>
                </a:ext>
              </a:extLst>
            </p:cNvPr>
            <p:cNvSpPr/>
            <p:nvPr/>
          </p:nvSpPr>
          <p:spPr>
            <a:xfrm>
              <a:off x="256836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学校要求</a:t>
              </a:r>
            </a:p>
          </p:txBody>
        </p:sp>
        <p:pic>
          <p:nvPicPr>
            <p:cNvPr id="12" name="图片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A74D05FC-ED19-46B8-81C3-28698EA86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90C4DAD-688F-4596-ABAA-610746420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733" y="2789661"/>
            <a:ext cx="3216302" cy="32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6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6758B2E-F441-4B6D-8DF8-8C09E6F113A9}"/>
              </a:ext>
            </a:extLst>
          </p:cNvPr>
          <p:cNvGrpSpPr/>
          <p:nvPr/>
        </p:nvGrpSpPr>
        <p:grpSpPr>
          <a:xfrm>
            <a:off x="1797222" y="1425750"/>
            <a:ext cx="5284005" cy="651297"/>
            <a:chOff x="1744950" y="1192026"/>
            <a:chExt cx="5284005" cy="651297"/>
          </a:xfrm>
        </p:grpSpPr>
        <p:sp>
          <p:nvSpPr>
            <p:cNvPr id="4" name="矩形: 圆角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B16A8E2-E380-4316-956B-823E05FD1374}"/>
                </a:ext>
              </a:extLst>
            </p:cNvPr>
            <p:cNvSpPr/>
            <p:nvPr/>
          </p:nvSpPr>
          <p:spPr>
            <a:xfrm>
              <a:off x="1744950" y="1206500"/>
              <a:ext cx="5252745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8F738B2-F67E-4BDA-9110-6EC591ED072E}"/>
                </a:ext>
              </a:extLst>
            </p:cNvPr>
            <p:cNvSpPr/>
            <p:nvPr/>
          </p:nvSpPr>
          <p:spPr>
            <a:xfrm>
              <a:off x="2381529" y="1294078"/>
              <a:ext cx="46474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看到有人溺水时我们该怎么办？ 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032F542-A692-4437-A213-E85442BC0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CB43200-893D-492F-A8BA-E07433B7F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762" y="2319440"/>
            <a:ext cx="4406440" cy="301075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395EC5B-6951-423A-8B69-23D4641565E7}"/>
              </a:ext>
            </a:extLst>
          </p:cNvPr>
          <p:cNvSpPr/>
          <p:nvPr/>
        </p:nvSpPr>
        <p:spPr>
          <a:xfrm>
            <a:off x="2204783" y="2704011"/>
            <a:ext cx="36792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、原地大声呼救。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015DF7-E61A-46D4-BDDD-D258140C9145}"/>
              </a:ext>
            </a:extLst>
          </p:cNvPr>
          <p:cNvSpPr/>
          <p:nvPr/>
        </p:nvSpPr>
        <p:spPr>
          <a:xfrm>
            <a:off x="2204783" y="3296538"/>
            <a:ext cx="36792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2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、跑去找大人。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16D0C6D-A4CC-4E42-B17B-7787D6501059}"/>
              </a:ext>
            </a:extLst>
          </p:cNvPr>
          <p:cNvSpPr/>
          <p:nvPr/>
        </p:nvSpPr>
        <p:spPr>
          <a:xfrm>
            <a:off x="2204783" y="3889065"/>
            <a:ext cx="372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3</a:t>
            </a:r>
            <a:r>
              <a:rPr lang="zh-CN" altLang="en-US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、拨打</a:t>
            </a: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110</a:t>
            </a:r>
            <a:r>
              <a:rPr lang="zh-CN" altLang="en-US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（</a:t>
            </a:r>
            <a:r>
              <a:rPr lang="en-US" altLang="zh-CN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120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）急救电话。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F1E9E0A-687C-4D09-ADEC-8B3E9D87FA36}"/>
              </a:ext>
            </a:extLst>
          </p:cNvPr>
          <p:cNvSpPr/>
          <p:nvPr/>
        </p:nvSpPr>
        <p:spPr>
          <a:xfrm>
            <a:off x="2204783" y="4481593"/>
            <a:ext cx="367921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、没有绝对把握，不要冒险救人，以免造成更大恶果！</a:t>
            </a: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42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p14="http://schemas.microsoft.com/office/powerpoint/2010/main" xmlns:a16="http://schemas.microsoft.com/office/drawing/2014/main" id="{7004A028-1C6A-4462-A7CC-8F95E5A2E008}"/>
              </a:ext>
            </a:extLst>
          </p:cNvPr>
          <p:cNvSpPr/>
          <p:nvPr/>
        </p:nvSpPr>
        <p:spPr>
          <a:xfrm>
            <a:off x="2603862" y="2410825"/>
            <a:ext cx="759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 看了上面的图片，我想在坐的每一位家长心里都不会感到轻松。你是否感叹，是否惋惜，一个个年轻的生命就这样在世界上转瞬消失了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?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此刻，你在想什么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?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怎样才能防止溺水呢？结合刚才学的，大家谈一谈。 </a:t>
            </a:r>
          </a:p>
        </p:txBody>
      </p:sp>
    </p:spTree>
    <p:extLst>
      <p:ext uri="{BB962C8B-B14F-4D97-AF65-F5344CB8AC3E}">
        <p14:creationId xmlns:p14="http://schemas.microsoft.com/office/powerpoint/2010/main" val="3506195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p14="http://schemas.microsoft.com/office/powerpoint/2010/main" xmlns:a16="http://schemas.microsoft.com/office/drawing/2014/main" id="{77907B2B-79C9-4039-8F4E-922FF84A8F63}"/>
              </a:ext>
            </a:extLst>
          </p:cNvPr>
          <p:cNvSpPr/>
          <p:nvPr/>
        </p:nvSpPr>
        <p:spPr>
          <a:xfrm>
            <a:off x="2656115" y="2513717"/>
            <a:ext cx="7101840" cy="183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A6CC6"/>
                </a:solidFill>
                <a:cs typeface="+mn-ea"/>
                <a:sym typeface="+mn-lt"/>
              </a:rPr>
              <a:t> </a:t>
            </a:r>
            <a:r>
              <a:rPr lang="zh-CN" altLang="en-US" sz="4000" b="1" dirty="0">
                <a:solidFill>
                  <a:srgbClr val="0A6CC6"/>
                </a:solidFill>
                <a:cs typeface="+mn-ea"/>
                <a:sym typeface="+mn-lt"/>
              </a:rPr>
              <a:t>请各位家长把你的收获或者今后的防溺水打算告知你的孩子。</a:t>
            </a:r>
            <a:endParaRPr lang="zh-CN" altLang="en-US" sz="4000" dirty="0">
              <a:solidFill>
                <a:srgbClr val="0A6CC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403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B68C2E2-0184-470B-A241-F11495F8B12D}"/>
              </a:ext>
            </a:extLst>
          </p:cNvPr>
          <p:cNvSpPr/>
          <p:nvPr/>
        </p:nvSpPr>
        <p:spPr>
          <a:xfrm>
            <a:off x="2319776" y="150697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A6CC6"/>
                </a:solidFill>
                <a:cs typeface="+mn-ea"/>
                <a:sym typeface="+mn-lt"/>
              </a:rPr>
              <a:t>防溺水儿歌：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4D9A514-567F-4DEA-A2FA-1D234C970A4E}"/>
              </a:ext>
            </a:extLst>
          </p:cNvPr>
          <p:cNvSpPr/>
          <p:nvPr/>
        </p:nvSpPr>
        <p:spPr>
          <a:xfrm>
            <a:off x="2202210" y="2329415"/>
            <a:ext cx="64443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我防溺水有高招，大人陪伴第一招。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我防溺水有高招，泳前热身第二招。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伸手踢脚弯弯腰，预备动作不可少。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我防溺水有高招，解除抽筋第三招。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赶紧上岸很重要，喝杯糖水解疲劳。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防溺措施要知道，不可逞能不骄傲。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“安全”二字需记牢，远离危险身 体 好！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7EEC844-DD4C-4EAE-81DC-3D8993BE0F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26" y="1909354"/>
            <a:ext cx="4034245" cy="40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9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2A19F5A2-5A4B-4B92-9876-25F2AAD3BE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C0CE9E2-F69C-42A0-92AA-5B2BDEDDF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A431F4C-5B41-4290-A4CC-C774E65B34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DCBCF95-4642-4221-9E0B-9EC98E4756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6B4E96B5-854C-4A94-84AC-FAFFA0B4D27F}"/>
              </a:ext>
            </a:extLst>
          </p:cNvPr>
          <p:cNvSpPr/>
          <p:nvPr/>
        </p:nvSpPr>
        <p:spPr>
          <a:xfrm>
            <a:off x="4027558" y="4745705"/>
            <a:ext cx="3946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防溺水专题家长会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2AF62F3-6B04-48F6-AE82-EADD288669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CAD7A37-1C3A-4D5A-B9E5-BF117ADD4F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0FEC855C-F9FE-4D25-9B18-E1E6EAC911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61" y="967612"/>
            <a:ext cx="6740077" cy="35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08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F95A34-E8E5-473C-BF76-815ADBD99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2A416A9-BBCF-4426-AE0C-726F72036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8C48DE-AE0F-4E02-8689-85E1B339EA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F61EDB7-DD6D-4807-B29E-F5A60F9F07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8DC4C20-D4A2-41A1-9698-E5AE6649E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438" y="3721096"/>
            <a:ext cx="3800377" cy="202218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311378-AB90-48C4-A327-F2E8022A93FA}"/>
              </a:ext>
            </a:extLst>
          </p:cNvPr>
          <p:cNvGrpSpPr/>
          <p:nvPr/>
        </p:nvGrpSpPr>
        <p:grpSpPr>
          <a:xfrm>
            <a:off x="2730913" y="2378948"/>
            <a:ext cx="1620957" cy="1285923"/>
            <a:chOff x="3444130" y="1655180"/>
            <a:chExt cx="1620957" cy="1285923"/>
          </a:xfrm>
        </p:grpSpPr>
        <p:sp>
          <p:nvSpPr>
            <p:cNvPr id="24" name="矩形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CB0B8BF-8B97-4782-911B-29DFE34AB90F}"/>
                </a:ext>
              </a:extLst>
            </p:cNvPr>
            <p:cNvSpPr/>
            <p:nvPr/>
          </p:nvSpPr>
          <p:spPr>
            <a:xfrm>
              <a:off x="3444130" y="241788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案例点击</a:t>
              </a:r>
              <a:endParaRPr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B7D72CD-6B10-49E2-9C09-54509BC18E03}"/>
                </a:ext>
              </a:extLst>
            </p:cNvPr>
            <p:cNvSpPr/>
            <p:nvPr/>
          </p:nvSpPr>
          <p:spPr>
            <a:xfrm>
              <a:off x="3935392" y="1655180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878089-1B59-403A-BA88-6C4FACBCC494}"/>
              </a:ext>
            </a:extLst>
          </p:cNvPr>
          <p:cNvGrpSpPr/>
          <p:nvPr/>
        </p:nvGrpSpPr>
        <p:grpSpPr>
          <a:xfrm>
            <a:off x="5250774" y="3577400"/>
            <a:ext cx="1620957" cy="1299192"/>
            <a:chOff x="5065087" y="1943788"/>
            <a:chExt cx="1620957" cy="1299192"/>
          </a:xfrm>
        </p:grpSpPr>
        <p:sp>
          <p:nvSpPr>
            <p:cNvPr id="27" name="矩形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13E02F7-3E64-44AF-A007-C76068BEBDA0}"/>
                </a:ext>
              </a:extLst>
            </p:cNvPr>
            <p:cNvSpPr/>
            <p:nvPr/>
          </p:nvSpPr>
          <p:spPr>
            <a:xfrm>
              <a:off x="5065087" y="271976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血的教训</a:t>
              </a:r>
              <a:endParaRPr lang="en-US" altLang="zh-CN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F8E80A-52EE-49D4-8553-FCE7879132EB}"/>
                </a:ext>
              </a:extLst>
            </p:cNvPr>
            <p:cNvSpPr/>
            <p:nvPr/>
          </p:nvSpPr>
          <p:spPr>
            <a:xfrm>
              <a:off x="5551524" y="1943788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82782C3-E4A8-40FA-8236-71976915C8E3}"/>
              </a:ext>
            </a:extLst>
          </p:cNvPr>
          <p:cNvGrpSpPr/>
          <p:nvPr/>
        </p:nvGrpSpPr>
        <p:grpSpPr>
          <a:xfrm>
            <a:off x="7686273" y="2524760"/>
            <a:ext cx="2698175" cy="1279117"/>
            <a:chOff x="5065087" y="2852924"/>
            <a:chExt cx="2698175" cy="1279117"/>
          </a:xfrm>
        </p:grpSpPr>
        <p:sp>
          <p:nvSpPr>
            <p:cNvPr id="30" name="矩形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C04A09-7AF7-44F0-96E7-C40FB4F95B6C}"/>
                </a:ext>
              </a:extLst>
            </p:cNvPr>
            <p:cNvSpPr/>
            <p:nvPr/>
          </p:nvSpPr>
          <p:spPr>
            <a:xfrm>
              <a:off x="5065087" y="3608821"/>
              <a:ext cx="26981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防溺水安全知识</a:t>
              </a:r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423EFD-671F-419E-9393-6AA3F0CE8D7A}"/>
                </a:ext>
              </a:extLst>
            </p:cNvPr>
            <p:cNvSpPr/>
            <p:nvPr/>
          </p:nvSpPr>
          <p:spPr>
            <a:xfrm>
              <a:off x="6000563" y="2852924"/>
              <a:ext cx="625033" cy="625033"/>
            </a:xfrm>
            <a:prstGeom prst="ellipse">
              <a:avLst/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B8CE1E-B0CE-4CE8-8082-5CB140E70521}"/>
              </a:ext>
            </a:extLst>
          </p:cNvPr>
          <p:cNvSpPr/>
          <p:nvPr/>
        </p:nvSpPr>
        <p:spPr>
          <a:xfrm>
            <a:off x="5157282" y="1237282"/>
            <a:ext cx="18774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0996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5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84CF41-30E6-4F3D-B120-8B27679570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7FC9CD-46C7-4286-A38A-A44D76B3BB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984" y="4411864"/>
            <a:ext cx="1695672" cy="10400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87E426-27C9-4C64-8D15-760A0F298A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8554"/>
            <a:ext cx="12192000" cy="22294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22286C-EE17-433C-BDB0-E746C7869C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01368" y="4333119"/>
            <a:ext cx="3402730" cy="105843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4B4864-CB56-4BBF-A557-6CDB5ADA30FB}"/>
              </a:ext>
            </a:extLst>
          </p:cNvPr>
          <p:cNvSpPr/>
          <p:nvPr/>
        </p:nvSpPr>
        <p:spPr>
          <a:xfrm>
            <a:off x="3715041" y="3136523"/>
            <a:ext cx="394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案例点击</a:t>
            </a:r>
            <a:endParaRPr lang="zh-CN" altLang="en-US" sz="4800" spc="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8A8B458-87E9-4F8D-B806-F4794BBD5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" t="-3281"/>
          <a:stretch/>
        </p:blipFill>
        <p:spPr>
          <a:xfrm>
            <a:off x="0" y="-56180"/>
            <a:ext cx="12192000" cy="278214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C5DD70-54B7-4496-8363-913170C3BE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67" y="0"/>
            <a:ext cx="7936992" cy="1975104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87ED9A-F649-436E-9BEA-E77B7D4C51B7}"/>
              </a:ext>
            </a:extLst>
          </p:cNvPr>
          <p:cNvSpPr/>
          <p:nvPr/>
        </p:nvSpPr>
        <p:spPr>
          <a:xfrm>
            <a:off x="5167185" y="1888012"/>
            <a:ext cx="928815" cy="928815"/>
          </a:xfrm>
          <a:prstGeom prst="ellipse">
            <a:avLst/>
          </a:prstGeom>
          <a:solidFill>
            <a:srgbClr val="0A6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cs typeface="+mn-ea"/>
                <a:sym typeface="+mn-lt"/>
              </a:rPr>
              <a:t>1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19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a16="http://schemas.microsoft.com/office/drawing/2014/main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002C62D-2C2A-4188-8D5A-DF3C24DAB8D5}"/>
              </a:ext>
            </a:extLst>
          </p:cNvPr>
          <p:cNvSpPr/>
          <p:nvPr/>
        </p:nvSpPr>
        <p:spPr>
          <a:xfrm>
            <a:off x="2210005" y="4968737"/>
            <a:ext cx="7432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中国溺水死亡率为</a:t>
            </a:r>
            <a:r>
              <a:rPr lang="en-US" altLang="zh-CN" sz="2400" b="1" dirty="0">
                <a:solidFill>
                  <a:srgbClr val="0A6CC6"/>
                </a:solidFill>
                <a:cs typeface="+mn-ea"/>
                <a:sym typeface="+mn-lt"/>
              </a:rPr>
              <a:t>8.77%</a:t>
            </a:r>
            <a:r>
              <a:rPr lang="zh-CN" altLang="en-US" sz="2400" b="1" dirty="0">
                <a:solidFill>
                  <a:srgbClr val="0A6CC6"/>
                </a:solidFill>
                <a:cs typeface="+mn-ea"/>
                <a:sym typeface="+mn-lt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其中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岁至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14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岁的</a:t>
            </a:r>
            <a:r>
              <a:rPr lang="zh-CN" altLang="en-US" sz="2000" b="1" dirty="0">
                <a:solidFill>
                  <a:srgbClr val="0A6CC6"/>
                </a:solidFill>
                <a:cs typeface="+mn-ea"/>
                <a:sym typeface="+mn-lt"/>
              </a:rPr>
              <a:t>占</a:t>
            </a:r>
            <a:r>
              <a:rPr lang="en-US" altLang="zh-CN" sz="2000" b="1" dirty="0">
                <a:solidFill>
                  <a:srgbClr val="0A6CC6"/>
                </a:solidFill>
                <a:cs typeface="+mn-ea"/>
                <a:sym typeface="+mn-lt"/>
              </a:rPr>
              <a:t>56.58%</a:t>
            </a:r>
            <a:r>
              <a:rPr lang="zh-CN" altLang="en-US" sz="2000" b="1" dirty="0">
                <a:solidFill>
                  <a:srgbClr val="0A6CC6"/>
                </a:solidFill>
                <a:cs typeface="+mn-ea"/>
                <a:sym typeface="+mn-lt"/>
              </a:rPr>
              <a:t>，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是这个年龄段的第一死因。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CBA9C2B2-C9CB-40C5-81AE-D3F1CFC64320}"/>
              </a:ext>
            </a:extLst>
          </p:cNvPr>
          <p:cNvGrpSpPr/>
          <p:nvPr/>
        </p:nvGrpSpPr>
        <p:grpSpPr>
          <a:xfrm>
            <a:off x="2034318" y="1504542"/>
            <a:ext cx="2375636" cy="651297"/>
            <a:chOff x="1744951" y="1192026"/>
            <a:chExt cx="2375636" cy="651297"/>
          </a:xfrm>
        </p:grpSpPr>
        <p:sp>
          <p:nvSpPr>
            <p:cNvPr id="13" name="矩形: 圆角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9BF200D-6BC7-445A-8F3F-52CDDCF6D5D3}"/>
                </a:ext>
              </a:extLst>
            </p:cNvPr>
            <p:cNvSpPr/>
            <p:nvPr/>
          </p:nvSpPr>
          <p:spPr>
            <a:xfrm>
              <a:off x="1744951" y="1206500"/>
              <a:ext cx="2375636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8D12FBA-44D7-43E5-B001-A91AA6A99CE3}"/>
                </a:ext>
              </a:extLst>
            </p:cNvPr>
            <p:cNvSpPr/>
            <p:nvPr/>
          </p:nvSpPr>
          <p:spPr>
            <a:xfrm>
              <a:off x="2680661" y="1294078"/>
              <a:ext cx="9829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数  据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0B3B0DD-40EA-4D08-BD65-C6B5D525C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F8A0563-27DE-497A-85E3-B28A3542C0CD}"/>
              </a:ext>
            </a:extLst>
          </p:cNvPr>
          <p:cNvGrpSpPr/>
          <p:nvPr/>
        </p:nvGrpSpPr>
        <p:grpSpPr>
          <a:xfrm>
            <a:off x="5037903" y="2442294"/>
            <a:ext cx="5233885" cy="853450"/>
            <a:chOff x="3461508" y="2451454"/>
            <a:chExt cx="5233885" cy="853450"/>
          </a:xfrm>
        </p:grpSpPr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E878718-4000-4974-BA1C-223D762D718E}"/>
                </a:ext>
              </a:extLst>
            </p:cNvPr>
            <p:cNvGrpSpPr/>
            <p:nvPr/>
          </p:nvGrpSpPr>
          <p:grpSpPr>
            <a:xfrm>
              <a:off x="3496606" y="2939144"/>
              <a:ext cx="5198787" cy="365760"/>
              <a:chOff x="3932149" y="2782389"/>
              <a:chExt cx="5198787" cy="365760"/>
            </a:xfrm>
          </p:grpSpPr>
          <p:sp>
            <p:nvSpPr>
              <p:cNvPr id="16" name="矩形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06FF1B68-3B66-491F-BC00-CF755266A2A1}"/>
                  </a:ext>
                </a:extLst>
              </p:cNvPr>
              <p:cNvSpPr/>
              <p:nvPr/>
            </p:nvSpPr>
            <p:spPr>
              <a:xfrm>
                <a:off x="3932149" y="2782389"/>
                <a:ext cx="5198787" cy="3657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7850AC6B-6342-4CA6-820C-08DABE08F41E}"/>
                  </a:ext>
                </a:extLst>
              </p:cNvPr>
              <p:cNvSpPr/>
              <p:nvPr/>
            </p:nvSpPr>
            <p:spPr>
              <a:xfrm>
                <a:off x="3932150" y="2782389"/>
                <a:ext cx="1031736" cy="365760"/>
              </a:xfrm>
              <a:prstGeom prst="rect">
                <a:avLst/>
              </a:prstGeom>
              <a:solidFill>
                <a:srgbClr val="0A6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D1FB185-ED28-498D-B24F-5D20F1E50365}"/>
                </a:ext>
              </a:extLst>
            </p:cNvPr>
            <p:cNvSpPr/>
            <p:nvPr/>
          </p:nvSpPr>
          <p:spPr>
            <a:xfrm>
              <a:off x="3461508" y="2451454"/>
              <a:ext cx="23583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溺水死亡率为</a:t>
              </a:r>
              <a:r>
                <a:rPr lang="en-US" altLang="zh-CN" sz="2000" b="1" dirty="0">
                  <a:solidFill>
                    <a:srgbClr val="0A6CC6"/>
                  </a:solidFill>
                  <a:cs typeface="+mn-ea"/>
                  <a:sym typeface="+mn-lt"/>
                </a:rPr>
                <a:t>8.77%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8DBE572-C75D-4F6F-ADC1-5317C91A402C}"/>
              </a:ext>
            </a:extLst>
          </p:cNvPr>
          <p:cNvGrpSpPr/>
          <p:nvPr/>
        </p:nvGrpSpPr>
        <p:grpSpPr>
          <a:xfrm>
            <a:off x="5037903" y="3638934"/>
            <a:ext cx="5233885" cy="796658"/>
            <a:chOff x="3461508" y="2508246"/>
            <a:chExt cx="5233885" cy="796658"/>
          </a:xfrm>
        </p:grpSpPr>
        <p:grpSp>
          <p:nvGrpSpPr>
            <p:cNvPr id="22" name="组合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746DFC8-35BB-490B-B130-A32DB4BAE90E}"/>
                </a:ext>
              </a:extLst>
            </p:cNvPr>
            <p:cNvGrpSpPr/>
            <p:nvPr/>
          </p:nvGrpSpPr>
          <p:grpSpPr>
            <a:xfrm>
              <a:off x="3496606" y="2939144"/>
              <a:ext cx="5198787" cy="365760"/>
              <a:chOff x="3932149" y="2782389"/>
              <a:chExt cx="5198787" cy="365760"/>
            </a:xfrm>
          </p:grpSpPr>
          <p:sp>
            <p:nvSpPr>
              <p:cNvPr id="24" name="矩形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DDE51837-8719-405E-90BA-2CA22CE6C51F}"/>
                  </a:ext>
                </a:extLst>
              </p:cNvPr>
              <p:cNvSpPr/>
              <p:nvPr/>
            </p:nvSpPr>
            <p:spPr>
              <a:xfrm>
                <a:off x="3932149" y="2782389"/>
                <a:ext cx="5198787" cy="365760"/>
              </a:xfrm>
              <a:prstGeom prst="rect">
                <a:avLst/>
              </a:prstGeom>
              <a:solidFill>
                <a:srgbClr val="0A6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a16="http://schemas.microsoft.com/office/drawing/2014/main" id="{A92B2D90-ABE5-45D1-BA3C-8A14DDC0D4FC}"/>
                  </a:ext>
                </a:extLst>
              </p:cNvPr>
              <p:cNvSpPr/>
              <p:nvPr/>
            </p:nvSpPr>
            <p:spPr>
              <a:xfrm>
                <a:off x="3932150" y="2782389"/>
                <a:ext cx="2808000" cy="36576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5FC4985-F3B4-4663-A969-32CAB7D3BC89}"/>
                </a:ext>
              </a:extLst>
            </p:cNvPr>
            <p:cNvSpPr/>
            <p:nvPr/>
          </p:nvSpPr>
          <p:spPr>
            <a:xfrm>
              <a:off x="3461508" y="2508246"/>
              <a:ext cx="25939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0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岁至</a:t>
              </a: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14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岁的</a:t>
              </a:r>
              <a:r>
                <a:rPr lang="zh-CN" altLang="en-US" b="1" dirty="0">
                  <a:solidFill>
                    <a:srgbClr val="0A6CC6"/>
                  </a:solidFill>
                  <a:cs typeface="+mn-ea"/>
                  <a:sym typeface="+mn-lt"/>
                </a:rPr>
                <a:t>占</a:t>
              </a:r>
              <a:r>
                <a:rPr lang="en-US" altLang="zh-CN" b="1" dirty="0">
                  <a:solidFill>
                    <a:srgbClr val="0A6CC6"/>
                  </a:solidFill>
                  <a:cs typeface="+mn-ea"/>
                  <a:sym typeface="+mn-lt"/>
                </a:rPr>
                <a:t>56.58%</a:t>
              </a:r>
              <a:endParaRPr lang="zh-CN" altLang="en-US" b="1" dirty="0">
                <a:cs typeface="+mn-ea"/>
                <a:sym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1F1D0BE-F607-45CB-8E8B-93B77082C7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685" y="2354713"/>
            <a:ext cx="2599509" cy="25995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64784" y="1260629"/>
            <a:ext cx="1740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40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11614F9-A690-4D80-B931-E09B43155DB1}"/>
              </a:ext>
            </a:extLst>
          </p:cNvPr>
          <p:cNvSpPr txBox="1">
            <a:spLocks noChangeArrowheads="1"/>
          </p:cNvSpPr>
          <p:nvPr/>
        </p:nvSpPr>
        <p:spPr>
          <a:xfrm>
            <a:off x="1703609" y="3125107"/>
            <a:ext cx="5142053" cy="235333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20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案例一：四川一小学生溺水身亡同伴隐瞒实情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20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2016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日下午，四川宜宾一名三年小学生不慎落水溺亡。而与其同行的学生因害怕被老师家长责骂，而故意隐瞒同伴落水溺亡的事实。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5FFBDCB-76EE-492E-ACAA-FBC551AA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09" y="2543625"/>
            <a:ext cx="514205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413F4D7-1D1C-45AB-8B7A-DA599E2DB57F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B951BBE-E468-4547-A614-D01C46966438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ED01DA33-1CCA-4E94-AA40-BAB9BB21560B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D00DE65-2F20-4BA9-9A11-5AD7202E0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9E23F70-C4F3-4BC1-A5EC-F5BCD5EDC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865" y="2353492"/>
            <a:ext cx="3250474" cy="3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38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4A52F68D-32B8-4808-93F7-DA441D1F2285}"/>
              </a:ext>
            </a:extLst>
          </p:cNvPr>
          <p:cNvSpPr txBox="1">
            <a:spLocks noChangeArrowheads="1"/>
          </p:cNvSpPr>
          <p:nvPr/>
        </p:nvSpPr>
        <p:spPr>
          <a:xfrm>
            <a:off x="1990762" y="3613666"/>
            <a:ext cx="4373028" cy="21698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日中午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在枣庄市台儿庄区涧头集镇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一对姓刘的双胞胎兄弟出门玩耍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一出去就没了踪迹。时隔一天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有人在村南边一个水塘边发现孩子的鞋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众人将水抽出后发现了两人的尸体。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E3CA18B-E8B1-448A-85B5-F5636970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544" y="2472766"/>
            <a:ext cx="4396245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B32E785-316C-4343-8D81-E96640A046F5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75A0F0D-9FCB-4ABE-865E-AF0274A52D69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69A46D2-86E1-4670-8EBD-E490F78C22D2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AF78128-8D3E-4112-B255-4E7CB0EBD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7E7D8F42-867A-4699-A638-32E07A961C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676" y="2355201"/>
            <a:ext cx="3632112" cy="36321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F91848E2-9907-497F-8EF5-B6D500C803BD}"/>
              </a:ext>
            </a:extLst>
          </p:cNvPr>
          <p:cNvSpPr/>
          <p:nvPr/>
        </p:nvSpPr>
        <p:spPr>
          <a:xfrm>
            <a:off x="1967544" y="3244334"/>
            <a:ext cx="468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案例二：双胞胎兄弟出门玩耍一起落水殒命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626" y="659393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accent4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 smtClean="0">
              <a:solidFill>
                <a:schemeClr val="accent4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65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8623713-3F8E-4F3D-BC3D-84BE5DD41505}"/>
              </a:ext>
            </a:extLst>
          </p:cNvPr>
          <p:cNvSpPr txBox="1">
            <a:spLocks noChangeArrowheads="1"/>
          </p:cNvSpPr>
          <p:nvPr/>
        </p:nvSpPr>
        <p:spPr>
          <a:xfrm>
            <a:off x="2029097" y="2950028"/>
            <a:ext cx="4319451" cy="27135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案例三：遂宁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岁小孩小区内下水道溺亡警方发布情况通报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28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日，一名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岁小孩在遂宁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微博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安居刘家坝小区不慎掉进下水道，经抢救无效身亡。随后，死者家属将遗体放置到安居区人民政府大门口，要求赔偿。</a:t>
            </a:r>
          </a:p>
        </p:txBody>
      </p:sp>
      <p:sp>
        <p:nvSpPr>
          <p:cNvPr id="4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165B0D6-E097-46DD-B378-E94EBD1AE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097" y="2368779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AAED2B62-BD68-4E0C-9AFD-54F86A5F1451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6" name="矩形: 圆角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D9CA695-4B9F-4698-8088-914F6CB526DB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3D36CFCC-735E-4B83-92DB-07E8399FD40E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FD374F3-B551-4DBE-AC82-6071AB51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9485B211-F5C5-4854-B955-0262E883E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410" y="1943465"/>
            <a:ext cx="4208069" cy="420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0CA8657-FA9B-4F22-96D9-169E6FAD09DB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2819400"/>
            <a:ext cx="3836126" cy="31290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案例四：万宁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个孩子到水库游泳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人溺亡 最小的才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岁</a:t>
            </a:r>
            <a:endParaRPr lang="en-US" altLang="zh-CN" sz="18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0">
              <a:lnSpc>
                <a:spcPct val="150000"/>
              </a:lnSpc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29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日中午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时许，万宁的三名小孩结伴外出玩水，不慎溺水。其中一男一女两名小孩经抢救无效死亡，另一名女孩经抢救已恢复生命体征，正在接受进一步治疗。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B767AB66-B3F2-435C-B033-0E73ADA9B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812" y="2238151"/>
            <a:ext cx="7620000" cy="5800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2016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月儿童溺水事故盘点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3ABE1FE3-B964-49CE-AD42-DF3DAF74A60F}"/>
              </a:ext>
            </a:extLst>
          </p:cNvPr>
          <p:cNvGrpSpPr/>
          <p:nvPr/>
        </p:nvGrpSpPr>
        <p:grpSpPr>
          <a:xfrm>
            <a:off x="2265812" y="1379748"/>
            <a:ext cx="2850198" cy="651297"/>
            <a:chOff x="1744951" y="1192026"/>
            <a:chExt cx="2850198" cy="651297"/>
          </a:xfrm>
        </p:grpSpPr>
        <p:sp>
          <p:nvSpPr>
            <p:cNvPr id="5" name="矩形: 圆角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13A7BCD7-B4D2-4990-9476-11EED455BA07}"/>
                </a:ext>
              </a:extLst>
            </p:cNvPr>
            <p:cNvSpPr/>
            <p:nvPr/>
          </p:nvSpPr>
          <p:spPr>
            <a:xfrm>
              <a:off x="1744951" y="1206500"/>
              <a:ext cx="2850198" cy="636823"/>
            </a:xfrm>
            <a:prstGeom prst="roundRect">
              <a:avLst>
                <a:gd name="adj" fmla="val 50000"/>
              </a:avLst>
            </a:prstGeom>
            <a:solidFill>
              <a:srgbClr val="0A6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B78C005-445C-4452-B138-DEF679912583}"/>
                </a:ext>
              </a:extLst>
            </p:cNvPr>
            <p:cNvSpPr/>
            <p:nvPr/>
          </p:nvSpPr>
          <p:spPr>
            <a:xfrm>
              <a:off x="2560072" y="129407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kern="10" dirty="0">
                  <a:ln w="1587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cs typeface="+mn-ea"/>
                  <a:sym typeface="+mn-lt"/>
                </a:rPr>
                <a:t>案例点击</a:t>
              </a:r>
            </a:p>
          </p:txBody>
        </p:sp>
        <p:pic>
          <p:nvPicPr>
            <p:cNvPr id="7" name="图片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E123E8A-9EEE-4685-8476-3F64AA284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20638" y="1192026"/>
              <a:ext cx="463747" cy="649046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D5476C43-24F7-41E8-B2C0-98A2FD61F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276" y="2819400"/>
            <a:ext cx="4802472" cy="28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6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sj12xyp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1283</Words>
  <Application>Microsoft Office PowerPoint</Application>
  <PresentationFormat>宽屏</PresentationFormat>
  <Paragraphs>112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Meiryo</vt:lpstr>
      <vt:lpstr>汉仪中圆简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20</cp:revision>
  <dcterms:created xsi:type="dcterms:W3CDTF">2021-05-26T00:53:10Z</dcterms:created>
  <dcterms:modified xsi:type="dcterms:W3CDTF">2023-01-09T03:34:10Z</dcterms:modified>
</cp:coreProperties>
</file>