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48"/>
  </p:notesMasterIdLst>
  <p:sldIdLst>
    <p:sldId id="257" r:id="rId4"/>
    <p:sldId id="258" r:id="rId5"/>
    <p:sldId id="259" r:id="rId6"/>
    <p:sldId id="260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12" r:id="rId19"/>
    <p:sldId id="311" r:id="rId20"/>
    <p:sldId id="314" r:id="rId21"/>
    <p:sldId id="313" r:id="rId22"/>
    <p:sldId id="315" r:id="rId23"/>
    <p:sldId id="316" r:id="rId24"/>
    <p:sldId id="319" r:id="rId25"/>
    <p:sldId id="317" r:id="rId26"/>
    <p:sldId id="320" r:id="rId27"/>
    <p:sldId id="321" r:id="rId28"/>
    <p:sldId id="318" r:id="rId29"/>
    <p:sldId id="322" r:id="rId30"/>
    <p:sldId id="323" r:id="rId31"/>
    <p:sldId id="324" r:id="rId32"/>
    <p:sldId id="327" r:id="rId33"/>
    <p:sldId id="326" r:id="rId34"/>
    <p:sldId id="328" r:id="rId35"/>
    <p:sldId id="329" r:id="rId36"/>
    <p:sldId id="331" r:id="rId37"/>
    <p:sldId id="330" r:id="rId38"/>
    <p:sldId id="332" r:id="rId39"/>
    <p:sldId id="334" r:id="rId40"/>
    <p:sldId id="333" r:id="rId41"/>
    <p:sldId id="336" r:id="rId42"/>
    <p:sldId id="335" r:id="rId43"/>
    <p:sldId id="337" r:id="rId44"/>
    <p:sldId id="298" r:id="rId45"/>
    <p:sldId id="299" r:id="rId46"/>
    <p:sldId id="338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D"/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D16E-7802-4DF7-8CBF-121359AEBB7A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3357-5F33-473C-8534-272EB50FB5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05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F54CD688-5263-418D-B9C5-7C0AF0AFB8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9509F774-83B6-4A99-9D5E-F487FD2DE0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BA7784DC-E9C2-4996-9570-FD619B0929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E3464A90-BFB1-4711-8A39-174AFBB48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95423D17-53A0-4A71-9BCD-2128EC67E32B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1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="" xmlns:a16="http://schemas.microsoft.com/office/drawing/2014/main" id="{9C5311DD-27AE-4B64-B7F6-FD40275B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>
            <a:extLst>
              <a:ext uri="{FF2B5EF4-FFF2-40B4-BE49-F238E27FC236}">
                <a16:creationId xmlns="" xmlns:a16="http://schemas.microsoft.com/office/drawing/2014/main" id="{9814AF5F-7C6B-4E85-8E9E-91182B8D7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369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42A91076-ED90-4591-98C2-60AA08879D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5FFD6D8E-BB85-4E42-ACE1-8AE15F1401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5C33975B-EC3D-4ABE-9B03-774C32013A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0CC10A3F-A8A4-4AF4-8398-53EC9A1AD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C865E756-5BBA-465C-ABAC-3B003B2A163C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42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2950" name="Rectangle 2">
            <a:extLst>
              <a:ext uri="{FF2B5EF4-FFF2-40B4-BE49-F238E27FC236}">
                <a16:creationId xmlns="" xmlns:a16="http://schemas.microsoft.com/office/drawing/2014/main" id="{B4D39721-4FE3-4382-8828-9436C626BD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>
            <a:extLst>
              <a:ext uri="{FF2B5EF4-FFF2-40B4-BE49-F238E27FC236}">
                <a16:creationId xmlns="" xmlns:a16="http://schemas.microsoft.com/office/drawing/2014/main" id="{F7CC7DDE-7A62-48CE-B546-4843F11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7231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F54CD688-5263-418D-B9C5-7C0AF0AFB8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9509F774-83B6-4A99-9D5E-F487FD2DE0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BA7784DC-E9C2-4996-9570-FD619B0929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E3464A90-BFB1-4711-8A39-174AFBB48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95423D17-53A0-4A71-9BCD-2128EC67E32B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43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6" name="Rectangle 2">
            <a:extLst>
              <a:ext uri="{FF2B5EF4-FFF2-40B4-BE49-F238E27FC236}">
                <a16:creationId xmlns="" xmlns:a16="http://schemas.microsoft.com/office/drawing/2014/main" id="{9C5311DD-27AE-4B64-B7F6-FD40275BC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>
            <a:extLst>
              <a:ext uri="{FF2B5EF4-FFF2-40B4-BE49-F238E27FC236}">
                <a16:creationId xmlns="" xmlns:a16="http://schemas.microsoft.com/office/drawing/2014/main" id="{9814AF5F-7C6B-4E85-8E9E-91182B8D7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5912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763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52743BC3-AC55-4EA7-9255-A842D63BEE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40351D1B-E9B6-4781-B92B-AE90C123C4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8502A5F8-1B42-4CFB-BE1E-705E95B1EB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EF2737BD-9066-4DB4-BBD7-C4C22148BD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C147B302-869D-4CF1-B603-CC8FA458C98A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2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="" xmlns:a16="http://schemas.microsoft.com/office/drawing/2014/main" id="{629BFD14-8C61-44DB-83DD-E37F2A714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="" xmlns:a16="http://schemas.microsoft.com/office/drawing/2014/main" id="{C210F648-7DD3-48EF-923A-0634E1117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4223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9BDEF418-E677-41F3-9905-9AA419E10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A08AA19D-68B9-4B2C-9B21-35B10AF900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374F641-9131-4A08-9220-EF2AA989AD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A9513DA0-BFB3-47F6-B3F2-7CC2328A9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3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="" xmlns:a16="http://schemas.microsoft.com/office/drawing/2014/main" id="{8D7ED666-9E1C-4F92-95F1-AD68C463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="" xmlns:a16="http://schemas.microsoft.com/office/drawing/2014/main" id="{1D033A32-A2D1-4442-8BC3-74E7A159D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409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3357-5F33-473C-8534-272EB50FB5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9BDEF418-E677-41F3-9905-9AA419E10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A08AA19D-68B9-4B2C-9B21-35B10AF900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374F641-9131-4A08-9220-EF2AA989AD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A9513DA0-BFB3-47F6-B3F2-7CC2328A9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5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="" xmlns:a16="http://schemas.microsoft.com/office/drawing/2014/main" id="{8D7ED666-9E1C-4F92-95F1-AD68C463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="" xmlns:a16="http://schemas.microsoft.com/office/drawing/2014/main" id="{1D033A32-A2D1-4442-8BC3-74E7A159D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5365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9BDEF418-E677-41F3-9905-9AA419E10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A08AA19D-68B9-4B2C-9B21-35B10AF900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374F641-9131-4A08-9220-EF2AA989AD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A9513DA0-BFB3-47F6-B3F2-7CC2328A9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18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="" xmlns:a16="http://schemas.microsoft.com/office/drawing/2014/main" id="{8D7ED666-9E1C-4F92-95F1-AD68C463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="" xmlns:a16="http://schemas.microsoft.com/office/drawing/2014/main" id="{1D033A32-A2D1-4442-8BC3-74E7A159D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1082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3357-5F33-473C-8534-272EB50FB56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88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9BDEF418-E677-41F3-9905-9AA419E10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A08AA19D-68B9-4B2C-9B21-35B10AF900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374F641-9131-4A08-9220-EF2AA989AD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A9513DA0-BFB3-47F6-B3F2-7CC2328A9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37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="" xmlns:a16="http://schemas.microsoft.com/office/drawing/2014/main" id="{8D7ED666-9E1C-4F92-95F1-AD68C463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="" xmlns:a16="http://schemas.microsoft.com/office/drawing/2014/main" id="{1D033A32-A2D1-4442-8BC3-74E7A159D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42870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>
            <a:extLst>
              <a:ext uri="{FF2B5EF4-FFF2-40B4-BE49-F238E27FC236}">
                <a16:creationId xmlns="" xmlns:a16="http://schemas.microsoft.com/office/drawing/2014/main" id="{9BDEF418-E677-41F3-9905-9AA419E109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Rectangle 1027">
            <a:extLst>
              <a:ext uri="{FF2B5EF4-FFF2-40B4-BE49-F238E27FC236}">
                <a16:creationId xmlns="" xmlns:a16="http://schemas.microsoft.com/office/drawing/2014/main" id="{A08AA19D-68B9-4B2C-9B21-35B10AF900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374F641-9131-4A08-9220-EF2AA989AD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1031">
            <a:extLst>
              <a:ext uri="{FF2B5EF4-FFF2-40B4-BE49-F238E27FC236}">
                <a16:creationId xmlns="" xmlns:a16="http://schemas.microsoft.com/office/drawing/2014/main" id="{A9513DA0-BFB3-47F6-B3F2-7CC2328A9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09AB0025-1691-416D-96E3-DCB8291ED2D6}" type="slidenum">
              <a:rPr lang="en-US" altLang="zh-CN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pPr eaLnBrk="1" hangingPunct="1">
                <a:defRPr/>
              </a:pPr>
              <a:t>39</a:t>
            </a:fld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="" xmlns:a16="http://schemas.microsoft.com/office/drawing/2014/main" id="{8D7ED666-9E1C-4F92-95F1-AD68C4638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="" xmlns:a16="http://schemas.microsoft.com/office/drawing/2014/main" id="{1D033A32-A2D1-4442-8BC3-74E7A159D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9745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2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252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425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7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2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7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873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64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4852"/>
            <a:ext cx="8892209" cy="166314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29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3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46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78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5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20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8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86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5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4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6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0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9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7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D7A88F51-996B-4312-A949-13958F0B7188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1868202"/>
            <a:ext cx="6781800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400" b="1" kern="0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演讲</a:t>
            </a:r>
            <a:r>
              <a:rPr lang="zh-CN" altLang="en-US" sz="8400" b="1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技巧培训</a:t>
            </a:r>
            <a:endParaRPr lang="zh-CN" altLang="en-US" sz="8400" b="1" kern="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6AD15EA6-70BF-4230-895D-339AEC6F5709}"/>
              </a:ext>
            </a:extLst>
          </p:cNvPr>
          <p:cNvSpPr/>
          <p:nvPr/>
        </p:nvSpPr>
        <p:spPr bwMode="auto">
          <a:xfrm>
            <a:off x="2939988" y="3339666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PRESENTATION SKILLS TRAINING PPT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3214B28C-B8EF-4650-83E6-A9EFC14C4C8F}"/>
              </a:ext>
            </a:extLst>
          </p:cNvPr>
          <p:cNvSpPr txBox="1"/>
          <p:nvPr/>
        </p:nvSpPr>
        <p:spPr>
          <a:xfrm>
            <a:off x="5063332" y="4281488"/>
            <a:ext cx="21024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PPT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20XX.01.01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65653" y="-117072"/>
            <a:ext cx="3109274" cy="33434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4868"/>
            <a:ext cx="2993132" cy="2993132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8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演讲内容组织技巧（一）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Weaving 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：联系技巧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7CC09CF1-5FE8-4F60-AA90-C318878BB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41" y="2712080"/>
            <a:ext cx="2555310" cy="15632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0381CE93-EA94-4973-9A64-92CC1BDCB7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435" y="2712080"/>
            <a:ext cx="2555310" cy="1563260"/>
          </a:xfrm>
          <a:prstGeom prst="rect">
            <a:avLst/>
          </a:prstGeom>
        </p:spPr>
      </p:pic>
      <p:sp>
        <p:nvSpPr>
          <p:cNvPr id="56" name="流程图: 延期 55"/>
          <p:cNvSpPr/>
          <p:nvPr/>
        </p:nvSpPr>
        <p:spPr>
          <a:xfrm rot="5400000">
            <a:off x="8807048" y="4224669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流程图: 延期 56"/>
          <p:cNvSpPr/>
          <p:nvPr/>
        </p:nvSpPr>
        <p:spPr>
          <a:xfrm rot="5400000">
            <a:off x="5029364" y="4235654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1348570" y="4224668"/>
            <a:ext cx="2057452" cy="2555309"/>
          </a:xfrm>
          <a:prstGeom prst="flowChartDelay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="" xmlns:a16="http://schemas.microsoft.com/office/drawing/2014/main" id="{CD26FF75-CF39-4AB0-8231-EDE0B8F65151}"/>
              </a:ext>
            </a:extLst>
          </p:cNvPr>
          <p:cNvSpPr txBox="1"/>
          <p:nvPr/>
        </p:nvSpPr>
        <p:spPr>
          <a:xfrm>
            <a:off x="1571214" y="4515986"/>
            <a:ext cx="16121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 smtClean="0">
                <a:solidFill>
                  <a:schemeClr val="bg1"/>
                </a:solidFill>
                <a:cs typeface="+mn-ea"/>
                <a:sym typeface="+mn-lt"/>
              </a:rPr>
              <a:t>联系其他内容</a:t>
            </a:r>
            <a:endParaRPr lang="zh-CN" altLang="en-US" sz="1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="" xmlns:a16="http://schemas.microsoft.com/office/drawing/2014/main" id="{07C96936-5C3C-4360-B82A-85B6F8B9BD37}"/>
              </a:ext>
            </a:extLst>
          </p:cNvPr>
          <p:cNvSpPr/>
          <p:nvPr/>
        </p:nvSpPr>
        <p:spPr>
          <a:xfrm>
            <a:off x="1214618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联系演讲前后或演讲外的内容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="" xmlns:a16="http://schemas.microsoft.com/office/drawing/2014/main" id="{89FCDF10-40BD-43D4-AEE1-89A4AF1084F2}"/>
              </a:ext>
            </a:extLst>
          </p:cNvPr>
          <p:cNvCxnSpPr/>
          <p:nvPr/>
        </p:nvCxnSpPr>
        <p:spPr>
          <a:xfrm>
            <a:off x="2197296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4A6CC619-7B3B-49D2-B1B5-7227D5669AD2}"/>
              </a:ext>
            </a:extLst>
          </p:cNvPr>
          <p:cNvSpPr txBox="1"/>
          <p:nvPr/>
        </p:nvSpPr>
        <p:spPr>
          <a:xfrm>
            <a:off x="5252008" y="4515986"/>
            <a:ext cx="161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联系自身或听众经历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18436130-86F6-4195-8BD7-FE42A519C6CD}"/>
              </a:ext>
            </a:extLst>
          </p:cNvPr>
          <p:cNvSpPr/>
          <p:nvPr/>
        </p:nvSpPr>
        <p:spPr>
          <a:xfrm>
            <a:off x="4895412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联系自身或听众经历</a:t>
            </a:r>
          </a:p>
        </p:txBody>
      </p:sp>
      <p:cxnSp>
        <p:nvCxnSpPr>
          <p:cNvPr id="64" name="直接连接符 63">
            <a:extLst>
              <a:ext uri="{FF2B5EF4-FFF2-40B4-BE49-F238E27FC236}">
                <a16:creationId xmlns="" xmlns:a16="http://schemas.microsoft.com/office/drawing/2014/main" id="{457CC8ED-34B9-4750-818E-5BB415C26111}"/>
              </a:ext>
            </a:extLst>
          </p:cNvPr>
          <p:cNvCxnSpPr/>
          <p:nvPr/>
        </p:nvCxnSpPr>
        <p:spPr>
          <a:xfrm>
            <a:off x="5878090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7EF92805-3392-4E09-B465-0FCE4EDFEAC5}"/>
              </a:ext>
            </a:extLst>
          </p:cNvPr>
          <p:cNvSpPr txBox="1"/>
          <p:nvPr/>
        </p:nvSpPr>
        <p:spPr>
          <a:xfrm>
            <a:off x="9029692" y="4515986"/>
            <a:ext cx="16121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联系听众的兴趣和需求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5149FE9D-3666-48F5-B3FB-5ED8C845C567}"/>
              </a:ext>
            </a:extLst>
          </p:cNvPr>
          <p:cNvSpPr/>
          <p:nvPr/>
        </p:nvSpPr>
        <p:spPr>
          <a:xfrm>
            <a:off x="8673096" y="5476520"/>
            <a:ext cx="232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联系听众的兴趣和需求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="" xmlns:a16="http://schemas.microsoft.com/office/drawing/2014/main" id="{BAAFC21E-94D0-4FC4-A93D-5E5EDEBFF45F}"/>
              </a:ext>
            </a:extLst>
          </p:cNvPr>
          <p:cNvCxnSpPr/>
          <p:nvPr/>
        </p:nvCxnSpPr>
        <p:spPr>
          <a:xfrm>
            <a:off x="9655774" y="5203534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D3C26A62-06BA-41C9-9C36-8AA87CE8DD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119" y="2712080"/>
            <a:ext cx="2555310" cy="15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6" grpId="0" animBg="1"/>
      <p:bldP spid="57" grpId="0" animBg="1"/>
      <p:bldP spid="58" grpId="0" animBg="1"/>
      <p:bldP spid="59" grpId="0"/>
      <p:bldP spid="60" grpId="0"/>
      <p:bldP spid="62" grpId="0"/>
      <p:bldP spid="63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951773" y="6690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演讲内容组织技巧（三）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A7202075-01C5-4068-9F9C-8E7096D6119B}"/>
              </a:ext>
            </a:extLst>
          </p:cNvPr>
          <p:cNvSpPr txBox="1"/>
          <p:nvPr/>
        </p:nvSpPr>
        <p:spPr>
          <a:xfrm>
            <a:off x="1030988" y="2026208"/>
            <a:ext cx="481939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益处说明：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特点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优点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益处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273913A-7649-483A-9C0C-96CEA86C2A04}"/>
              </a:ext>
            </a:extLst>
          </p:cNvPr>
          <p:cNvSpPr txBox="1"/>
          <p:nvPr/>
        </p:nvSpPr>
        <p:spPr>
          <a:xfrm>
            <a:off x="595342" y="3025253"/>
            <a:ext cx="481939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例证：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给予事实或例子来证明你的观点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4BE0058D-BA9A-40A8-98F8-E0D6C66082E2}"/>
              </a:ext>
            </a:extLst>
          </p:cNvPr>
          <p:cNvSpPr txBox="1"/>
          <p:nvPr/>
        </p:nvSpPr>
        <p:spPr>
          <a:xfrm>
            <a:off x="335360" y="4024298"/>
            <a:ext cx="507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引证：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引用数据、图表或权威的话来证明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720029" y="1345910"/>
            <a:ext cx="5176055" cy="4819394"/>
            <a:chOff x="5720029" y="1345910"/>
            <a:chExt cx="5176055" cy="4819394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1041C181-FB9A-4E2E-BE3D-9BC92BA6E775}"/>
                </a:ext>
              </a:extLst>
            </p:cNvPr>
            <p:cNvGrpSpPr/>
            <p:nvPr/>
          </p:nvGrpSpPr>
          <p:grpSpPr>
            <a:xfrm flipH="1">
              <a:off x="7183588" y="2480484"/>
              <a:ext cx="2412488" cy="2412488"/>
              <a:chOff x="1199456" y="2222756"/>
              <a:chExt cx="2412488" cy="2412488"/>
            </a:xfrm>
          </p:grpSpPr>
          <p:sp>
            <p:nvSpPr>
              <p:cNvPr id="45" name="椭圆 44">
                <a:extLst>
                  <a:ext uri="{FF2B5EF4-FFF2-40B4-BE49-F238E27FC236}">
                    <a16:creationId xmlns="" xmlns:a16="http://schemas.microsoft.com/office/drawing/2014/main" id="{4BBB534C-A077-486D-BF4D-4040FF1B9FB6}"/>
                  </a:ext>
                </a:extLst>
              </p:cNvPr>
              <p:cNvSpPr/>
              <p:nvPr/>
            </p:nvSpPr>
            <p:spPr bwMode="auto">
              <a:xfrm>
                <a:off x="1199456" y="2222756"/>
                <a:ext cx="2412488" cy="241248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D0903735-829B-48BF-AC9A-4A47411EE564}"/>
                  </a:ext>
                </a:extLst>
              </p:cNvPr>
              <p:cNvSpPr txBox="1"/>
              <p:nvPr/>
            </p:nvSpPr>
            <p:spPr>
              <a:xfrm>
                <a:off x="1242795" y="2965997"/>
                <a:ext cx="2325810" cy="103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Font typeface="Monotype Sorts" pitchFamily="2" charset="2"/>
                  <a:buNone/>
                  <a:defRPr/>
                </a:pPr>
                <a:r>
                  <a:rPr lang="en-US" altLang="zh-CN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Adding Support</a:t>
                </a:r>
              </a:p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Font typeface="Monotype Sorts" pitchFamily="2" charset="2"/>
                  <a:buNone/>
                  <a:defRPr/>
                </a:pPr>
                <a:r>
                  <a:rPr lang="zh-CN" altLang="en-US" sz="3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论证技巧</a:t>
                </a:r>
              </a:p>
            </p:txBody>
          </p:sp>
        </p:grpSp>
        <p:sp>
          <p:nvSpPr>
            <p:cNvPr id="27" name="弧形 26">
              <a:extLst>
                <a:ext uri="{FF2B5EF4-FFF2-40B4-BE49-F238E27FC236}">
                  <a16:creationId xmlns="" xmlns:a16="http://schemas.microsoft.com/office/drawing/2014/main" id="{EFB48D67-3B7E-4689-9F28-6485E24AE57F}"/>
                </a:ext>
              </a:extLst>
            </p:cNvPr>
            <p:cNvSpPr/>
            <p:nvPr/>
          </p:nvSpPr>
          <p:spPr bwMode="auto">
            <a:xfrm flipH="1">
              <a:off x="6076690" y="1345910"/>
              <a:ext cx="4819394" cy="4819394"/>
            </a:xfrm>
            <a:prstGeom prst="arc">
              <a:avLst>
                <a:gd name="adj1" fmla="val 18148456"/>
                <a:gd name="adj2" fmla="val 3462795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6371E5E4-3A48-4FA4-9DCE-CC4798EA5D08}"/>
                </a:ext>
              </a:extLst>
            </p:cNvPr>
            <p:cNvGrpSpPr/>
            <p:nvPr/>
          </p:nvGrpSpPr>
          <p:grpSpPr>
            <a:xfrm flipH="1">
              <a:off x="6155675" y="1919403"/>
              <a:ext cx="675274" cy="675274"/>
              <a:chOff x="4246195" y="1728776"/>
              <a:chExt cx="675274" cy="675274"/>
            </a:xfrm>
          </p:grpSpPr>
          <p:sp>
            <p:nvSpPr>
              <p:cNvPr id="43" name="椭圆 42">
                <a:extLst>
                  <a:ext uri="{FF2B5EF4-FFF2-40B4-BE49-F238E27FC236}">
                    <a16:creationId xmlns="" xmlns:a16="http://schemas.microsoft.com/office/drawing/2014/main" id="{62169374-3D5B-4328-8CC0-9B6C849C32C5}"/>
                  </a:ext>
                </a:extLst>
              </p:cNvPr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="" xmlns:a16="http://schemas.microsoft.com/office/drawing/2014/main" id="{3F4A13BC-D451-4EFB-9EEC-87B830F68D0A}"/>
                  </a:ext>
                </a:extLst>
              </p:cNvPr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01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19864E37-5E6C-42F7-BBF0-164F272192A6}"/>
                </a:ext>
              </a:extLst>
            </p:cNvPr>
            <p:cNvGrpSpPr/>
            <p:nvPr/>
          </p:nvGrpSpPr>
          <p:grpSpPr>
            <a:xfrm flipH="1">
              <a:off x="5720029" y="2918448"/>
              <a:ext cx="675274" cy="675274"/>
              <a:chOff x="4246195" y="1728776"/>
              <a:chExt cx="675274" cy="675274"/>
            </a:xfrm>
          </p:grpSpPr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B691D5EE-DAB5-46FB-9D01-5BDB6AD04BF9}"/>
                  </a:ext>
                </a:extLst>
              </p:cNvPr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="" xmlns:a16="http://schemas.microsoft.com/office/drawing/2014/main" id="{71A9DA49-D1B0-4A28-96CD-363A9FA8BBA3}"/>
                  </a:ext>
                </a:extLst>
              </p:cNvPr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02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B89F79CB-02DF-486D-87F5-0A27AF34E358}"/>
                </a:ext>
              </a:extLst>
            </p:cNvPr>
            <p:cNvGrpSpPr/>
            <p:nvPr/>
          </p:nvGrpSpPr>
          <p:grpSpPr>
            <a:xfrm flipH="1">
              <a:off x="5720029" y="3917493"/>
              <a:ext cx="675274" cy="675274"/>
              <a:chOff x="4246195" y="1728776"/>
              <a:chExt cx="675274" cy="675274"/>
            </a:xfrm>
          </p:grpSpPr>
          <p:sp>
            <p:nvSpPr>
              <p:cNvPr id="39" name="椭圆 38">
                <a:extLst>
                  <a:ext uri="{FF2B5EF4-FFF2-40B4-BE49-F238E27FC236}">
                    <a16:creationId xmlns="" xmlns:a16="http://schemas.microsoft.com/office/drawing/2014/main" id="{0F6BCB5F-8048-4205-81D4-EA6E30C05B58}"/>
                  </a:ext>
                </a:extLst>
              </p:cNvPr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="" xmlns:a16="http://schemas.microsoft.com/office/drawing/2014/main" id="{4EBB6801-8107-4DC2-84EB-9808F822F8CD}"/>
                  </a:ext>
                </a:extLst>
              </p:cNvPr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03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="" xmlns:a16="http://schemas.microsoft.com/office/drawing/2014/main" id="{D6A42FAE-9638-439F-A954-9008D23C68A6}"/>
                </a:ext>
              </a:extLst>
            </p:cNvPr>
            <p:cNvGrpSpPr/>
            <p:nvPr/>
          </p:nvGrpSpPr>
          <p:grpSpPr>
            <a:xfrm flipH="1">
              <a:off x="6199633" y="4916537"/>
              <a:ext cx="675274" cy="675274"/>
              <a:chOff x="4246195" y="1728776"/>
              <a:chExt cx="675274" cy="675274"/>
            </a:xfrm>
          </p:grpSpPr>
          <p:sp>
            <p:nvSpPr>
              <p:cNvPr id="37" name="椭圆 36">
                <a:extLst>
                  <a:ext uri="{FF2B5EF4-FFF2-40B4-BE49-F238E27FC236}">
                    <a16:creationId xmlns="" xmlns:a16="http://schemas.microsoft.com/office/drawing/2014/main" id="{8A6DF2CF-743C-439F-AAA4-148417C88E69}"/>
                  </a:ext>
                </a:extLst>
              </p:cNvPr>
              <p:cNvSpPr/>
              <p:nvPr/>
            </p:nvSpPr>
            <p:spPr bwMode="auto">
              <a:xfrm>
                <a:off x="4246195" y="1728776"/>
                <a:ext cx="675274" cy="675274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="" xmlns:a16="http://schemas.microsoft.com/office/drawing/2014/main" id="{94E6F98C-CD23-4A8D-A7B6-9A2B98BB3277}"/>
                  </a:ext>
                </a:extLst>
              </p:cNvPr>
              <p:cNvSpPr txBox="1"/>
              <p:nvPr/>
            </p:nvSpPr>
            <p:spPr>
              <a:xfrm>
                <a:off x="4257261" y="1835581"/>
                <a:ext cx="6531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rPr>
                  <a:t>04</a:t>
                </a:r>
                <a:endParaRPr kumimoji="1" lang="zh-CN" alt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29D44070-CC7C-48B2-8A4E-EEA45DECC2B4}"/>
              </a:ext>
            </a:extLst>
          </p:cNvPr>
          <p:cNvSpPr txBox="1"/>
          <p:nvPr/>
        </p:nvSpPr>
        <p:spPr>
          <a:xfrm>
            <a:off x="814964" y="5023342"/>
            <a:ext cx="507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1606E8"/>
              </a:buClr>
              <a:buNone/>
              <a:defRPr/>
            </a:pPr>
            <a:r>
              <a:rPr lang="zh-CN" altLang="en-US" sz="2400" dirty="0">
                <a:solidFill>
                  <a:srgbClr val="0070C0"/>
                </a:solidFill>
                <a:cs typeface="+mn-ea"/>
                <a:sym typeface="+mn-lt"/>
              </a:rPr>
              <a:t>类比：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用比喻、拟人等来说明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2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1" grpId="0"/>
      <p:bldP spid="34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演讲内容组织技巧（四）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TextBox 136"/>
          <p:cNvSpPr txBox="1"/>
          <p:nvPr/>
        </p:nvSpPr>
        <p:spPr>
          <a:xfrm>
            <a:off x="1689420" y="214739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口语化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" name="TextBox 137"/>
          <p:cNvSpPr txBox="1"/>
          <p:nvPr/>
        </p:nvSpPr>
        <p:spPr>
          <a:xfrm>
            <a:off x="1693715" y="2461410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用自己熟悉的话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44"/>
          <p:cNvSpPr txBox="1"/>
          <p:nvPr/>
        </p:nvSpPr>
        <p:spPr>
          <a:xfrm>
            <a:off x="1689420" y="348237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问题化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9" name="TextBox 145"/>
          <p:cNvSpPr txBox="1"/>
          <p:nvPr/>
        </p:nvSpPr>
        <p:spPr>
          <a:xfrm>
            <a:off x="1693715" y="3796394"/>
            <a:ext cx="328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把重点转换成问题，书面和口头</a:t>
            </a:r>
          </a:p>
        </p:txBody>
      </p:sp>
      <p:sp>
        <p:nvSpPr>
          <p:cNvPr id="10" name="TextBox 146"/>
          <p:cNvSpPr txBox="1"/>
          <p:nvPr/>
        </p:nvSpPr>
        <p:spPr>
          <a:xfrm>
            <a:off x="1689420" y="485139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细节化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1" name="TextBox 147"/>
          <p:cNvSpPr txBox="1"/>
          <p:nvPr/>
        </p:nvSpPr>
        <p:spPr>
          <a:xfrm>
            <a:off x="1693715" y="5165408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多用动词，描绘细节</a:t>
            </a:r>
          </a:p>
        </p:txBody>
      </p:sp>
      <p:sp>
        <p:nvSpPr>
          <p:cNvPr id="12" name="TextBox 136"/>
          <p:cNvSpPr txBox="1"/>
          <p:nvPr/>
        </p:nvSpPr>
        <p:spPr>
          <a:xfrm>
            <a:off x="9424930" y="214739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戏剧化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3" name="TextBox 137"/>
          <p:cNvSpPr txBox="1"/>
          <p:nvPr/>
        </p:nvSpPr>
        <p:spPr>
          <a:xfrm>
            <a:off x="7166848" y="2461410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使用对话，模拟当时场景</a:t>
            </a:r>
          </a:p>
        </p:txBody>
      </p:sp>
      <p:sp>
        <p:nvSpPr>
          <p:cNvPr id="14" name="TextBox 144"/>
          <p:cNvSpPr txBox="1"/>
          <p:nvPr/>
        </p:nvSpPr>
        <p:spPr>
          <a:xfrm>
            <a:off x="9424930" y="348237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简单化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5" name="TextBox 145"/>
          <p:cNvSpPr txBox="1"/>
          <p:nvPr/>
        </p:nvSpPr>
        <p:spPr>
          <a:xfrm>
            <a:off x="7166848" y="3796394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KISS--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多用简单句</a:t>
            </a:r>
          </a:p>
        </p:txBody>
      </p:sp>
      <p:sp>
        <p:nvSpPr>
          <p:cNvPr id="16" name="TextBox 146"/>
          <p:cNvSpPr txBox="1"/>
          <p:nvPr/>
        </p:nvSpPr>
        <p:spPr>
          <a:xfrm>
            <a:off x="9424930" y="4851392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200" b="1" dirty="0" smtClean="0">
                <a:solidFill>
                  <a:srgbClr val="0070C0"/>
                </a:solidFill>
                <a:cs typeface="+mn-ea"/>
                <a:sym typeface="+mn-lt"/>
              </a:rPr>
              <a:t>排比化</a:t>
            </a:r>
            <a:endParaRPr lang="zh-CN" altLang="en-US" sz="22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7" name="TextBox 147"/>
          <p:cNvSpPr txBox="1"/>
          <p:nvPr/>
        </p:nvSpPr>
        <p:spPr>
          <a:xfrm>
            <a:off x="7166848" y="5165408"/>
            <a:ext cx="32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可多用排比句式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657313" y="4826577"/>
            <a:ext cx="831273" cy="831273"/>
            <a:chOff x="7992984" y="3619932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19" name="Rounded Rectangle 7"/>
            <p:cNvSpPr/>
            <p:nvPr/>
          </p:nvSpPr>
          <p:spPr>
            <a:xfrm>
              <a:off x="7992984" y="3619932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4976" y="3736586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1" name="组合 20"/>
          <p:cNvGrpSpPr/>
          <p:nvPr/>
        </p:nvGrpSpPr>
        <p:grpSpPr>
          <a:xfrm>
            <a:off x="656217" y="4826577"/>
            <a:ext cx="831273" cy="831273"/>
            <a:chOff x="492162" y="3619932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2" name="Rounded Rectangle 7"/>
            <p:cNvSpPr/>
            <p:nvPr/>
          </p:nvSpPr>
          <p:spPr>
            <a:xfrm>
              <a:off x="492162" y="3619932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22" y="3720470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4" name="组合 23"/>
          <p:cNvGrpSpPr/>
          <p:nvPr/>
        </p:nvGrpSpPr>
        <p:grpSpPr>
          <a:xfrm>
            <a:off x="10657304" y="3483596"/>
            <a:ext cx="831272" cy="831275"/>
            <a:chOff x="7992978" y="2612697"/>
            <a:chExt cx="623454" cy="62345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5" name="Rounded Rectangle 6"/>
            <p:cNvSpPr/>
            <p:nvPr/>
          </p:nvSpPr>
          <p:spPr>
            <a:xfrm>
              <a:off x="7992978" y="2612697"/>
              <a:ext cx="623454" cy="6234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4977" y="2715904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27" name="组合 26"/>
          <p:cNvGrpSpPr/>
          <p:nvPr/>
        </p:nvGrpSpPr>
        <p:grpSpPr>
          <a:xfrm>
            <a:off x="656208" y="3483596"/>
            <a:ext cx="831272" cy="831275"/>
            <a:chOff x="492156" y="2612697"/>
            <a:chExt cx="623454" cy="62345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28" name="Rounded Rectangle 6"/>
            <p:cNvSpPr/>
            <p:nvPr/>
          </p:nvSpPr>
          <p:spPr>
            <a:xfrm>
              <a:off x="492156" y="2612697"/>
              <a:ext cx="623454" cy="6234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023" y="2693709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30" name="组合 29"/>
          <p:cNvGrpSpPr/>
          <p:nvPr/>
        </p:nvGrpSpPr>
        <p:grpSpPr>
          <a:xfrm>
            <a:off x="10657320" y="2140609"/>
            <a:ext cx="831275" cy="831273"/>
            <a:chOff x="7992990" y="1605456"/>
            <a:chExt cx="623456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grpSpPr>
        <p:sp>
          <p:nvSpPr>
            <p:cNvPr id="31" name="Rounded Rectangle 3"/>
            <p:cNvSpPr/>
            <p:nvPr/>
          </p:nvSpPr>
          <p:spPr>
            <a:xfrm>
              <a:off x="7992990" y="1605456"/>
              <a:ext cx="623456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9632" y="1735547"/>
              <a:ext cx="390145" cy="390145"/>
            </a:xfrm>
            <a:prstGeom prst="rect">
              <a:avLst/>
            </a:prstGeom>
            <a:grpFill/>
          </p:spPr>
        </p:pic>
      </p:grpSp>
      <p:grpSp>
        <p:nvGrpSpPr>
          <p:cNvPr id="34" name="组合 33"/>
          <p:cNvGrpSpPr/>
          <p:nvPr/>
        </p:nvGrpSpPr>
        <p:grpSpPr>
          <a:xfrm>
            <a:off x="656217" y="2140609"/>
            <a:ext cx="831273" cy="831273"/>
            <a:chOff x="492162" y="1605456"/>
            <a:chExt cx="623455" cy="623455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</p:grpSpPr>
        <p:sp>
          <p:nvSpPr>
            <p:cNvPr id="35" name="Rounded Rectangle 3"/>
            <p:cNvSpPr/>
            <p:nvPr/>
          </p:nvSpPr>
          <p:spPr>
            <a:xfrm>
              <a:off x="492162" y="1605456"/>
              <a:ext cx="623455" cy="6234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968" y="1692472"/>
              <a:ext cx="390145" cy="390145"/>
            </a:xfrm>
            <a:prstGeom prst="rect">
              <a:avLst/>
            </a:prstGeom>
            <a:grpFill/>
          </p:spPr>
        </p:pic>
      </p:grpSp>
      <p:sp>
        <p:nvSpPr>
          <p:cNvPr id="3" name="笑脸 2"/>
          <p:cNvSpPr/>
          <p:nvPr/>
        </p:nvSpPr>
        <p:spPr>
          <a:xfrm>
            <a:off x="4957602" y="2862325"/>
            <a:ext cx="2276796" cy="2193526"/>
          </a:xfrm>
          <a:prstGeom prst="smileyFac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4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332918" y="408714"/>
            <a:ext cx="5526164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准备演讲内容的两个魔术公式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16D4B62C-1377-45F5-B272-B3DBAA2CD5DE}"/>
              </a:ext>
            </a:extLst>
          </p:cNvPr>
          <p:cNvGrpSpPr/>
          <p:nvPr/>
        </p:nvGrpSpPr>
        <p:grpSpPr>
          <a:xfrm>
            <a:off x="1487488" y="1941252"/>
            <a:ext cx="2412488" cy="660484"/>
            <a:chOff x="1635368" y="2480484"/>
            <a:chExt cx="2412488" cy="660484"/>
          </a:xfrm>
        </p:grpSpPr>
        <p:sp>
          <p:nvSpPr>
            <p:cNvPr id="6" name="矩形: 圆角 6">
              <a:extLst>
                <a:ext uri="{FF2B5EF4-FFF2-40B4-BE49-F238E27FC236}">
                  <a16:creationId xmlns="" xmlns:a16="http://schemas.microsoft.com/office/drawing/2014/main" id="{1D63CB31-4093-4E01-BD85-1247B3AE75DC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DAF3BDD2-70AD-48AD-9F9C-D2659D56A9B3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魔术公式一：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289699E-E807-4F17-91DB-01DF2369295C}"/>
              </a:ext>
            </a:extLst>
          </p:cNvPr>
          <p:cNvSpPr txBox="1"/>
          <p:nvPr/>
        </p:nvSpPr>
        <p:spPr>
          <a:xfrm>
            <a:off x="2096407" y="2862121"/>
            <a:ext cx="36071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cs typeface="+mn-ea"/>
                <a:sym typeface="+mn-lt"/>
              </a:rPr>
              <a:t>过去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现在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将来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B25E7186-6BE1-4003-B2B2-FBF12F407EF2}"/>
              </a:ext>
            </a:extLst>
          </p:cNvPr>
          <p:cNvGrpSpPr/>
          <p:nvPr/>
        </p:nvGrpSpPr>
        <p:grpSpPr>
          <a:xfrm>
            <a:off x="4111419" y="4412318"/>
            <a:ext cx="2412488" cy="660484"/>
            <a:chOff x="1635368" y="2480484"/>
            <a:chExt cx="2412488" cy="660484"/>
          </a:xfrm>
        </p:grpSpPr>
        <p:sp>
          <p:nvSpPr>
            <p:cNvPr id="11" name="矩形: 圆角 17">
              <a:extLst>
                <a:ext uri="{FF2B5EF4-FFF2-40B4-BE49-F238E27FC236}">
                  <a16:creationId xmlns="" xmlns:a16="http://schemas.microsoft.com/office/drawing/2014/main" id="{AB84ABB0-B8C1-48F2-9037-9995291E3222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A0D24F8E-9A64-45CB-B173-04DB70E294FA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魔术公式二：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15EEF22-B253-418D-AE36-80C56B5B4C6F}"/>
              </a:ext>
            </a:extLst>
          </p:cNvPr>
          <p:cNvSpPr txBox="1"/>
          <p:nvPr/>
        </p:nvSpPr>
        <p:spPr>
          <a:xfrm>
            <a:off x="4720338" y="5333187"/>
            <a:ext cx="63038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cs typeface="+mn-ea"/>
                <a:sym typeface="+mn-lt"/>
              </a:rPr>
              <a:t>故事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经历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例子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观点</a:t>
            </a:r>
            <a:r>
              <a:rPr lang="en-US" altLang="zh-CN" sz="2200" b="1" dirty="0">
                <a:cs typeface="+mn-ea"/>
                <a:sym typeface="+mn-lt"/>
              </a:rPr>
              <a:t>——</a:t>
            </a:r>
            <a:r>
              <a:rPr lang="zh-CN" altLang="en-US" sz="2200" b="1" dirty="0">
                <a:cs typeface="+mn-ea"/>
                <a:sym typeface="+mn-lt"/>
              </a:rPr>
              <a:t>获得知识</a:t>
            </a:r>
            <a:r>
              <a:rPr lang="en-US" altLang="zh-CN" sz="2200" b="1" dirty="0">
                <a:cs typeface="+mn-ea"/>
                <a:sym typeface="+mn-lt"/>
              </a:rPr>
              <a:t>/</a:t>
            </a:r>
            <a:r>
              <a:rPr lang="zh-CN" altLang="en-US" sz="2200" b="1" dirty="0">
                <a:cs typeface="+mn-ea"/>
                <a:sym typeface="+mn-lt"/>
              </a:rPr>
              <a:t>唤起行动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973" y="1363064"/>
            <a:ext cx="3429000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18" y="4792064"/>
            <a:ext cx="1884607" cy="188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54157" y="2438401"/>
            <a:ext cx="4134678" cy="4002156"/>
            <a:chOff x="954157" y="2438401"/>
            <a:chExt cx="4134678" cy="4002156"/>
          </a:xfrm>
        </p:grpSpPr>
        <p:sp>
          <p:nvSpPr>
            <p:cNvPr id="6" name="折角形 5"/>
            <p:cNvSpPr/>
            <p:nvPr/>
          </p:nvSpPr>
          <p:spPr>
            <a:xfrm>
              <a:off x="954157" y="2438401"/>
              <a:ext cx="4134678" cy="4002156"/>
            </a:xfrm>
            <a:prstGeom prst="foldedCorner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F9E998AC-A16C-4D0D-97DC-9DAF02013540}"/>
                </a:ext>
              </a:extLst>
            </p:cNvPr>
            <p:cNvSpPr txBox="1"/>
            <p:nvPr/>
          </p:nvSpPr>
          <p:spPr>
            <a:xfrm>
              <a:off x="1213587" y="3495054"/>
              <a:ext cx="36158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cs typeface="+mn-ea"/>
                  <a:sym typeface="+mn-lt"/>
                </a:rPr>
                <a:t>上台后请先自报你所在的小组、部门、姓名，分别运用</a:t>
              </a:r>
              <a:r>
                <a:rPr lang="en-US" altLang="zh-CN" sz="2000" dirty="0">
                  <a:cs typeface="+mn-ea"/>
                  <a:sym typeface="+mn-lt"/>
                </a:rPr>
                <a:t>SWAY</a:t>
              </a:r>
              <a:r>
                <a:rPr lang="zh-CN" altLang="en-US" sz="2000" dirty="0">
                  <a:cs typeface="+mn-ea"/>
                  <a:sym typeface="+mn-lt"/>
                </a:rPr>
                <a:t>演讲内容的组织技巧。每人限时一分钟。</a:t>
              </a: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练习一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3332922" y="1315279"/>
            <a:ext cx="5526157" cy="4227443"/>
          </a:xfrm>
          <a:prstGeom prst="bentConnector3">
            <a:avLst/>
          </a:prstGeom>
          <a:ln w="28575">
            <a:solidFill>
              <a:srgbClr val="0070C0"/>
            </a:solidFill>
            <a:prstDash val="lg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702905" y="2067340"/>
            <a:ext cx="2637182" cy="715617"/>
            <a:chOff x="1702905" y="2067340"/>
            <a:chExt cx="2637182" cy="715617"/>
          </a:xfrm>
        </p:grpSpPr>
        <p:sp>
          <p:nvSpPr>
            <p:cNvPr id="5" name="五边形 4"/>
            <p:cNvSpPr/>
            <p:nvPr/>
          </p:nvSpPr>
          <p:spPr>
            <a:xfrm>
              <a:off x="1702905" y="2067340"/>
              <a:ext cx="2637182" cy="71561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87962" y="2186621"/>
              <a:ext cx="146706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 smtClean="0">
                  <a:solidFill>
                    <a:schemeClr val="bg1"/>
                  </a:solidFill>
                  <a:cs typeface="+mn-ea"/>
                  <a:sym typeface="+mn-lt"/>
                </a:rPr>
                <a:t>自我介绍</a:t>
              </a:r>
              <a:endParaRPr lang="zh-CN" altLang="en-US" sz="2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467600" y="1226196"/>
            <a:ext cx="3478696" cy="3434886"/>
            <a:chOff x="7467600" y="1226196"/>
            <a:chExt cx="3478696" cy="3434886"/>
          </a:xfrm>
        </p:grpSpPr>
        <p:sp>
          <p:nvSpPr>
            <p:cNvPr id="12" name="椭圆 11"/>
            <p:cNvSpPr/>
            <p:nvPr/>
          </p:nvSpPr>
          <p:spPr>
            <a:xfrm>
              <a:off x="7467600" y="1226196"/>
              <a:ext cx="3478696" cy="3434886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623336" y="1693794"/>
              <a:ext cx="3167225" cy="2499691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4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 flipH="1">
            <a:off x="691623" y="2487335"/>
            <a:ext cx="5045695" cy="3389175"/>
            <a:chOff x="5950226" y="2557670"/>
            <a:chExt cx="5045695" cy="3389175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5950226" y="2557670"/>
              <a:ext cx="13252" cy="3389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 flipH="1">
              <a:off x="8469295" y="3420218"/>
              <a:ext cx="13252" cy="504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910477" y="5876510"/>
            <a:ext cx="5306459" cy="9814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78" y="2059613"/>
            <a:ext cx="5737318" cy="40359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演讲的仪表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8110232-5720-4CC8-8C1A-D0347553B2DE}"/>
              </a:ext>
            </a:extLst>
          </p:cNvPr>
          <p:cNvGrpSpPr/>
          <p:nvPr/>
        </p:nvGrpSpPr>
        <p:grpSpPr>
          <a:xfrm>
            <a:off x="936721" y="1659036"/>
            <a:ext cx="2412488" cy="660484"/>
            <a:chOff x="1635368" y="2480484"/>
            <a:chExt cx="2412488" cy="660484"/>
          </a:xfrm>
          <a:solidFill>
            <a:srgbClr val="0070C0"/>
          </a:solidFill>
        </p:grpSpPr>
        <p:sp>
          <p:nvSpPr>
            <p:cNvPr id="8" name="矩形: 圆角 12">
              <a:extLst>
                <a:ext uri="{FF2B5EF4-FFF2-40B4-BE49-F238E27FC236}">
                  <a16:creationId xmlns="" xmlns:a16="http://schemas.microsoft.com/office/drawing/2014/main" id="{8E8BEEA9-6698-40AE-8728-0F4043AA3D86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A963870-0617-41D5-9EA5-F28AEDB1383B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男士的衣着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A4765AF-F03D-439B-99B2-175C73251CD9}"/>
              </a:ext>
            </a:extLst>
          </p:cNvPr>
          <p:cNvSpPr txBox="1"/>
          <p:nvPr/>
        </p:nvSpPr>
        <p:spPr>
          <a:xfrm>
            <a:off x="405349" y="2389855"/>
            <a:ext cx="47525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西装以蓝色、灰色、米色为主。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衣服颜色越深，越显有权威。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最好是羊毛，其次是化纤、混纺。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衬衫颜色，白色、深浅色混合为最佳。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领带不要太长或太短。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衣着要平整，干净。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鞋要和衣着相配，袜子要深色。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b="1" dirty="0">
                <a:cs typeface="+mn-ea"/>
                <a:sym typeface="+mn-lt"/>
              </a:rPr>
              <a:t>头发要整齐，并在衣领外边。</a:t>
            </a:r>
          </a:p>
        </p:txBody>
      </p:sp>
    </p:spTree>
    <p:extLst>
      <p:ext uri="{BB962C8B-B14F-4D97-AF65-F5344CB8AC3E}">
        <p14:creationId xmlns:p14="http://schemas.microsoft.com/office/powerpoint/2010/main" val="9381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" y="5876510"/>
            <a:ext cx="5306459" cy="98149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演讲的仪表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68110232-5720-4CC8-8C1A-D0347553B2DE}"/>
              </a:ext>
            </a:extLst>
          </p:cNvPr>
          <p:cNvGrpSpPr/>
          <p:nvPr/>
        </p:nvGrpSpPr>
        <p:grpSpPr>
          <a:xfrm>
            <a:off x="6553133" y="1685239"/>
            <a:ext cx="2412488" cy="660484"/>
            <a:chOff x="1635368" y="2480484"/>
            <a:chExt cx="2412488" cy="660484"/>
          </a:xfrm>
          <a:solidFill>
            <a:srgbClr val="0070C0"/>
          </a:solidFill>
        </p:grpSpPr>
        <p:sp>
          <p:nvSpPr>
            <p:cNvPr id="8" name="矩形: 圆角 12">
              <a:extLst>
                <a:ext uri="{FF2B5EF4-FFF2-40B4-BE49-F238E27FC236}">
                  <a16:creationId xmlns="" xmlns:a16="http://schemas.microsoft.com/office/drawing/2014/main" id="{8E8BEEA9-6698-40AE-8728-0F4043AA3D86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9A963870-0617-41D5-9EA5-F28AEDB1383B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女士的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衣着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9A4765AF-F03D-439B-99B2-175C73251CD9}"/>
              </a:ext>
            </a:extLst>
          </p:cNvPr>
          <p:cNvSpPr txBox="1"/>
          <p:nvPr/>
        </p:nvSpPr>
        <p:spPr>
          <a:xfrm>
            <a:off x="6052127" y="2663644"/>
            <a:ext cx="4752528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穿着要保守。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套裙会增强你的形象。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裙子的长度以稍过膝为宜。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珠宝配戴要合适。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鞋和衣服要配。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化装要保守一些。</a:t>
            </a:r>
          </a:p>
          <a:p>
            <a:pPr marL="742950" lvl="1" indent="-28575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b="1" dirty="0">
                <a:cs typeface="+mn-ea"/>
                <a:sym typeface="+mn-lt"/>
              </a:rPr>
              <a:t>发型要适合职业需要。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950226" y="2557670"/>
            <a:ext cx="5045695" cy="3389175"/>
            <a:chOff x="5950226" y="2557670"/>
            <a:chExt cx="5045695" cy="3389175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5950226" y="2557670"/>
              <a:ext cx="13252" cy="33891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 flipH="1">
              <a:off x="8469295" y="3420218"/>
              <a:ext cx="13252" cy="50400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775" y="1524813"/>
            <a:ext cx="3011321" cy="45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如何有效地克服紧张？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4675890-CC92-48B8-8FC6-D9BDAF6146A4}"/>
              </a:ext>
            </a:extLst>
          </p:cNvPr>
          <p:cNvGrpSpPr/>
          <p:nvPr/>
        </p:nvGrpSpPr>
        <p:grpSpPr>
          <a:xfrm>
            <a:off x="808236" y="1189397"/>
            <a:ext cx="5094704" cy="1531931"/>
            <a:chOff x="713264" y="1323724"/>
            <a:chExt cx="5094704" cy="1531931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4CED4373-464F-4226-AFF4-BDC2CEB8E45B}"/>
                </a:ext>
              </a:extLst>
            </p:cNvPr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11" name="矩形: 圆角 5">
                <a:extLst>
                  <a:ext uri="{FF2B5EF4-FFF2-40B4-BE49-F238E27FC236}">
                    <a16:creationId xmlns="" xmlns:a16="http://schemas.microsoft.com/office/drawing/2014/main" id="{3A759C8B-1F35-4290-AA83-9AC2410A8E19}"/>
                  </a:ext>
                </a:extLst>
              </p:cNvPr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AF8460C2-F325-4F87-B10E-564B7C51AA99}"/>
                  </a:ext>
                </a:extLst>
              </p:cNvPr>
              <p:cNvSpPr txBox="1"/>
              <p:nvPr/>
            </p:nvSpPr>
            <p:spPr>
              <a:xfrm>
                <a:off x="2255713" y="1879004"/>
                <a:ext cx="3411091" cy="77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克服恐惧最好方法，除了练习，还是练习！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7F420B2E-0D18-4CB4-BCC9-950004B43014}"/>
                </a:ext>
              </a:extLst>
            </p:cNvPr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9" name="矩形: 圆角 6">
                <a:extLst>
                  <a:ext uri="{FF2B5EF4-FFF2-40B4-BE49-F238E27FC236}">
                    <a16:creationId xmlns="" xmlns:a16="http://schemas.microsoft.com/office/drawing/2014/main" id="{CFFB86EB-5395-4C61-9B7E-E4ED46548C7C}"/>
                  </a:ext>
                </a:extLst>
              </p:cNvPr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C93B2776-7A15-4073-B10F-B4C5C9C1316D}"/>
                  </a:ext>
                </a:extLst>
              </p:cNvPr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方法一</a:t>
                </a: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D1171ABD-236F-4B16-9682-2272BA260AA7}"/>
              </a:ext>
            </a:extLst>
          </p:cNvPr>
          <p:cNvGrpSpPr/>
          <p:nvPr/>
        </p:nvGrpSpPr>
        <p:grpSpPr>
          <a:xfrm>
            <a:off x="6289060" y="2514614"/>
            <a:ext cx="5094704" cy="1531931"/>
            <a:chOff x="713264" y="1323724"/>
            <a:chExt cx="5094704" cy="1531931"/>
          </a:xfrm>
        </p:grpSpPr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77DD1090-3216-4C00-8FA2-4E32D3BB8983}"/>
                </a:ext>
              </a:extLst>
            </p:cNvPr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18" name="矩形: 圆角 26">
                <a:extLst>
                  <a:ext uri="{FF2B5EF4-FFF2-40B4-BE49-F238E27FC236}">
                    <a16:creationId xmlns="" xmlns:a16="http://schemas.microsoft.com/office/drawing/2014/main" id="{24645730-B932-4D49-9836-BD993448607C}"/>
                  </a:ext>
                </a:extLst>
              </p:cNvPr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B4B3820B-D6D2-4029-9214-6A5043A19B1E}"/>
                  </a:ext>
                </a:extLst>
              </p:cNvPr>
              <p:cNvSpPr txBox="1"/>
              <p:nvPr/>
            </p:nvSpPr>
            <p:spPr>
              <a:xfrm>
                <a:off x="2255713" y="1879004"/>
                <a:ext cx="3411091" cy="777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积极地思考，不断重复有正面意义的话词语</a:t>
                </a: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="" xmlns:a16="http://schemas.microsoft.com/office/drawing/2014/main" id="{3086DD23-2673-4BC9-A837-19846635443F}"/>
                </a:ext>
              </a:extLst>
            </p:cNvPr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16" name="矩形: 圆角 24">
                <a:extLst>
                  <a:ext uri="{FF2B5EF4-FFF2-40B4-BE49-F238E27FC236}">
                    <a16:creationId xmlns="" xmlns:a16="http://schemas.microsoft.com/office/drawing/2014/main" id="{8E245F7C-75F5-487B-95EC-1459A244B28C}"/>
                  </a:ext>
                </a:extLst>
              </p:cNvPr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CD81D67A-1788-40F9-A890-07A45C644196}"/>
                  </a:ext>
                </a:extLst>
              </p:cNvPr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方法二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9E0BFDC6-DB96-4B81-8FA7-C14182D89412}"/>
              </a:ext>
            </a:extLst>
          </p:cNvPr>
          <p:cNvGrpSpPr/>
          <p:nvPr/>
        </p:nvGrpSpPr>
        <p:grpSpPr>
          <a:xfrm>
            <a:off x="808236" y="3235595"/>
            <a:ext cx="5094704" cy="1531931"/>
            <a:chOff x="713264" y="1323724"/>
            <a:chExt cx="5094704" cy="1531931"/>
          </a:xfrm>
        </p:grpSpPr>
        <p:grpSp>
          <p:nvGrpSpPr>
            <p:cNvPr id="21" name="组合 20">
              <a:extLst>
                <a:ext uri="{FF2B5EF4-FFF2-40B4-BE49-F238E27FC236}">
                  <a16:creationId xmlns="" xmlns:a16="http://schemas.microsoft.com/office/drawing/2014/main" id="{3A4E2C12-4376-49E3-88CC-0817440001F3}"/>
                </a:ext>
              </a:extLst>
            </p:cNvPr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25" name="矩形: 圆角 42">
                <a:extLst>
                  <a:ext uri="{FF2B5EF4-FFF2-40B4-BE49-F238E27FC236}">
                    <a16:creationId xmlns="" xmlns:a16="http://schemas.microsoft.com/office/drawing/2014/main" id="{76480560-E264-4C1F-80A0-B83243DA27C4}"/>
                  </a:ext>
                </a:extLst>
              </p:cNvPr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F52E1997-450F-40FD-B617-01B87223CF7D}"/>
                  </a:ext>
                </a:extLst>
              </p:cNvPr>
              <p:cNvSpPr txBox="1"/>
              <p:nvPr/>
            </p:nvSpPr>
            <p:spPr>
              <a:xfrm>
                <a:off x="2255713" y="2059053"/>
                <a:ext cx="3411091" cy="417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进行收缩和舒张肌肉的练习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EF453C9B-131D-4538-928A-3D061B6AE20A}"/>
                </a:ext>
              </a:extLst>
            </p:cNvPr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23" name="矩形: 圆角 40">
                <a:extLst>
                  <a:ext uri="{FF2B5EF4-FFF2-40B4-BE49-F238E27FC236}">
                    <a16:creationId xmlns="" xmlns:a16="http://schemas.microsoft.com/office/drawing/2014/main" id="{910CD21F-4112-4AD0-99C1-339991BCCC15}"/>
                  </a:ext>
                </a:extLst>
              </p:cNvPr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757671B9-3A6C-43C1-859B-80523F6DD437}"/>
                  </a:ext>
                </a:extLst>
              </p:cNvPr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方法三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92DDAB34-51F7-4E39-B069-AFCCE78CF4F3}"/>
              </a:ext>
            </a:extLst>
          </p:cNvPr>
          <p:cNvGrpSpPr/>
          <p:nvPr/>
        </p:nvGrpSpPr>
        <p:grpSpPr>
          <a:xfrm>
            <a:off x="6289060" y="4560812"/>
            <a:ext cx="5094704" cy="1531931"/>
            <a:chOff x="713264" y="1323724"/>
            <a:chExt cx="5094704" cy="1531931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FCAB5A8B-69DC-4908-94D8-3FB683BA6AE3}"/>
                </a:ext>
              </a:extLst>
            </p:cNvPr>
            <p:cNvGrpSpPr/>
            <p:nvPr/>
          </p:nvGrpSpPr>
          <p:grpSpPr>
            <a:xfrm>
              <a:off x="1111568" y="1683657"/>
              <a:ext cx="4696400" cy="1171998"/>
              <a:chOff x="1111568" y="1683657"/>
              <a:chExt cx="4696400" cy="1171998"/>
            </a:xfrm>
          </p:grpSpPr>
          <p:sp>
            <p:nvSpPr>
              <p:cNvPr id="33" name="矩形: 圆角 36">
                <a:extLst>
                  <a:ext uri="{FF2B5EF4-FFF2-40B4-BE49-F238E27FC236}">
                    <a16:creationId xmlns="" xmlns:a16="http://schemas.microsoft.com/office/drawing/2014/main" id="{71D7D7D7-6497-4EA8-9C05-E69017A784DF}"/>
                  </a:ext>
                </a:extLst>
              </p:cNvPr>
              <p:cNvSpPr/>
              <p:nvPr/>
            </p:nvSpPr>
            <p:spPr>
              <a:xfrm>
                <a:off x="1111568" y="1683657"/>
                <a:ext cx="4696400" cy="1171998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45159" tIns="179070" rIns="179070" bIns="179070" numCol="1" spcCol="1270" anchor="ctr" anchorCtr="0">
                <a:noAutofit/>
              </a:bodyPr>
              <a:lstStyle/>
              <a:p>
                <a:pPr marL="0" lvl="0" indent="0" algn="l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700" kern="1200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="" xmlns:a16="http://schemas.microsoft.com/office/drawing/2014/main" id="{010319CF-4773-41FC-BBD2-3D1399032010}"/>
                  </a:ext>
                </a:extLst>
              </p:cNvPr>
              <p:cNvSpPr txBox="1"/>
              <p:nvPr/>
            </p:nvSpPr>
            <p:spPr>
              <a:xfrm>
                <a:off x="2255713" y="2059053"/>
                <a:ext cx="3411091" cy="417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30000"/>
                  </a:lnSpc>
                  <a:spcBef>
                    <a:spcPct val="5000"/>
                  </a:spcBef>
                  <a:buClr>
                    <a:srgbClr val="FF0000"/>
                  </a:buCl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充分深入的呼吸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="" xmlns:a16="http://schemas.microsoft.com/office/drawing/2014/main" id="{C31D5D15-9505-4985-951A-97F47136A8D0}"/>
                </a:ext>
              </a:extLst>
            </p:cNvPr>
            <p:cNvGrpSpPr/>
            <p:nvPr/>
          </p:nvGrpSpPr>
          <p:grpSpPr>
            <a:xfrm>
              <a:off x="713264" y="1323724"/>
              <a:ext cx="1401286" cy="773434"/>
              <a:chOff x="713264" y="1436915"/>
              <a:chExt cx="1401286" cy="773434"/>
            </a:xfrm>
          </p:grpSpPr>
          <p:sp>
            <p:nvSpPr>
              <p:cNvPr id="30" name="矩形: 圆角 34">
                <a:extLst>
                  <a:ext uri="{FF2B5EF4-FFF2-40B4-BE49-F238E27FC236}">
                    <a16:creationId xmlns="" xmlns:a16="http://schemas.microsoft.com/office/drawing/2014/main" id="{3429FDCB-FA1C-4763-8209-1F1D64871780}"/>
                  </a:ext>
                </a:extLst>
              </p:cNvPr>
              <p:cNvSpPr/>
              <p:nvPr/>
            </p:nvSpPr>
            <p:spPr>
              <a:xfrm>
                <a:off x="713264" y="1436915"/>
                <a:ext cx="1401286" cy="773434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201DA566-8F78-42F4-AD1B-F8D694192EAB}"/>
                  </a:ext>
                </a:extLst>
              </p:cNvPr>
              <p:cNvSpPr txBox="1"/>
              <p:nvPr/>
            </p:nvSpPr>
            <p:spPr>
              <a:xfrm>
                <a:off x="770108" y="1562021"/>
                <a:ext cx="128759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方法四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138" y="4931032"/>
            <a:ext cx="2090530" cy="209053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414" y="567074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2C7B8D4-418E-4EC3-A16F-A7FEDC76771B}"/>
              </a:ext>
            </a:extLst>
          </p:cNvPr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100A58C-915D-4428-A107-9E66198DFB53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如何提高演讲呈现技巧？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226CADB-BA6F-4D81-B24C-87FD08097361}"/>
              </a:ext>
            </a:extLst>
          </p:cNvPr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How to improve presentation skills?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7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如何有效地克服紧张？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924573" y="2640496"/>
            <a:ext cx="1915886" cy="1577009"/>
            <a:chOff x="1924573" y="2059394"/>
            <a:chExt cx="1915886" cy="1577009"/>
          </a:xfrm>
        </p:grpSpPr>
        <p:sp>
          <p:nvSpPr>
            <p:cNvPr id="3" name="矩形 2"/>
            <p:cNvSpPr/>
            <p:nvPr/>
          </p:nvSpPr>
          <p:spPr>
            <a:xfrm>
              <a:off x="2014502" y="2059394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4090D770-9BD1-4D14-8B31-C611055AB4FE}"/>
                </a:ext>
              </a:extLst>
            </p:cNvPr>
            <p:cNvSpPr txBox="1"/>
            <p:nvPr/>
          </p:nvSpPr>
          <p:spPr>
            <a:xfrm>
              <a:off x="1924573" y="2432401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演讲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183E953-B74B-4C50-B364-7F129FE5BA95}"/>
              </a:ext>
            </a:extLst>
          </p:cNvPr>
          <p:cNvSpPr txBox="1"/>
          <p:nvPr/>
        </p:nvSpPr>
        <p:spPr>
          <a:xfrm>
            <a:off x="3957448" y="2767281"/>
            <a:ext cx="1063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0070C0"/>
                    </a:gs>
                    <a:gs pos="48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= </a:t>
            </a:r>
            <a:endParaRPr lang="zh-CN" altLang="en-US" sz="8000" dirty="0">
              <a:gradFill>
                <a:gsLst>
                  <a:gs pos="0">
                    <a:srgbClr val="0070C0"/>
                  </a:gs>
                  <a:gs pos="48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38058" y="2640496"/>
            <a:ext cx="1915886" cy="1577009"/>
            <a:chOff x="5138058" y="2640496"/>
            <a:chExt cx="1915886" cy="1577009"/>
          </a:xfrm>
        </p:grpSpPr>
        <p:sp>
          <p:nvSpPr>
            <p:cNvPr id="22" name="矩形 21"/>
            <p:cNvSpPr/>
            <p:nvPr/>
          </p:nvSpPr>
          <p:spPr>
            <a:xfrm>
              <a:off x="5227988" y="2640496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9C9E9823-5F80-4D6C-A40F-1CDC8305C640}"/>
                </a:ext>
              </a:extLst>
            </p:cNvPr>
            <p:cNvSpPr txBox="1"/>
            <p:nvPr/>
          </p:nvSpPr>
          <p:spPr>
            <a:xfrm>
              <a:off x="5138058" y="2909455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演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856C401B-76A7-437B-AFAF-842EA3F5281B}"/>
              </a:ext>
            </a:extLst>
          </p:cNvPr>
          <p:cNvSpPr txBox="1"/>
          <p:nvPr/>
        </p:nvSpPr>
        <p:spPr>
          <a:xfrm>
            <a:off x="7170932" y="2767281"/>
            <a:ext cx="10636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gradFill>
                  <a:gsLst>
                    <a:gs pos="0">
                      <a:srgbClr val="0070C0"/>
                    </a:gs>
                    <a:gs pos="48000">
                      <a:srgbClr val="00B0F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cs typeface="+mn-ea"/>
                <a:sym typeface="+mn-lt"/>
              </a:rPr>
              <a:t>+</a:t>
            </a:r>
            <a:endParaRPr lang="zh-CN" altLang="en-US" sz="8000" dirty="0">
              <a:gradFill>
                <a:gsLst>
                  <a:gs pos="0">
                    <a:srgbClr val="0070C0"/>
                  </a:gs>
                  <a:gs pos="48000">
                    <a:srgbClr val="00B0F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91297" y="2640496"/>
            <a:ext cx="1915886" cy="1577009"/>
            <a:chOff x="8391297" y="2640496"/>
            <a:chExt cx="1915886" cy="1577009"/>
          </a:xfrm>
        </p:grpSpPr>
        <p:sp>
          <p:nvSpPr>
            <p:cNvPr id="23" name="矩形 22"/>
            <p:cNvSpPr/>
            <p:nvPr/>
          </p:nvSpPr>
          <p:spPr>
            <a:xfrm>
              <a:off x="8481227" y="2640496"/>
              <a:ext cx="1736027" cy="15770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BF39009B-5B5D-49A4-BD49-EB5C2A5B9B97}"/>
                </a:ext>
              </a:extLst>
            </p:cNvPr>
            <p:cNvSpPr txBox="1"/>
            <p:nvPr/>
          </p:nvSpPr>
          <p:spPr>
            <a:xfrm>
              <a:off x="8391297" y="3013502"/>
              <a:ext cx="19158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讲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88" y="4617433"/>
            <a:ext cx="1736027" cy="15248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227" y="4617433"/>
            <a:ext cx="1736027" cy="15248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583" y="4556569"/>
            <a:ext cx="1736027" cy="16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695C1F83-26CB-464F-A75B-A051F1B1A272}"/>
              </a:ext>
            </a:extLst>
          </p:cNvPr>
          <p:cNvSpPr txBox="1"/>
          <p:nvPr/>
        </p:nvSpPr>
        <p:spPr>
          <a:xfrm>
            <a:off x="1011207" y="3113815"/>
            <a:ext cx="1137833" cy="28757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A3E7FF"/>
            </a:solidFill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课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程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内</a:t>
            </a:r>
            <a:endParaRPr lang="en-US" altLang="zh-CN" sz="40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algn="ctr" eaLnBrk="1" hangingPunct="1">
              <a:defRPr/>
            </a:pPr>
            <a:r>
              <a:rPr lang="zh-CN" altLang="en-US" sz="4000" b="1" dirty="0" smtClean="0">
                <a:solidFill>
                  <a:srgbClr val="0070C0"/>
                </a:solidFill>
                <a:cs typeface="+mn-ea"/>
                <a:sym typeface="+mn-lt"/>
              </a:rPr>
              <a:t>容</a:t>
            </a:r>
            <a:endParaRPr lang="zh-CN" altLang="en-US" sz="4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6829" y="839837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10" name="菱形 9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55A5A215-260A-4C92-BCEF-3178C671F86E}"/>
                </a:ext>
              </a:extLst>
            </p:cNvPr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967897EE-6648-4CC6-846B-001613CF48AC}"/>
              </a:ext>
            </a:extLst>
          </p:cNvPr>
          <p:cNvSpPr txBox="1"/>
          <p:nvPr/>
        </p:nvSpPr>
        <p:spPr>
          <a:xfrm>
            <a:off x="2149040" y="669745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影响演讲的因素是哪些</a:t>
            </a:r>
            <a:r>
              <a:rPr lang="zh-CN" altLang="en-US" sz="36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？</a:t>
            </a:r>
            <a:endParaRPr lang="zh-CN" altLang="en-US" sz="36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150155" y="2030707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34" name="菱形 33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55A5A215-260A-4C92-BCEF-3178C671F86E}"/>
                </a:ext>
              </a:extLst>
            </p:cNvPr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967897EE-6648-4CC6-846B-001613CF48AC}"/>
              </a:ext>
            </a:extLst>
          </p:cNvPr>
          <p:cNvSpPr txBox="1"/>
          <p:nvPr/>
        </p:nvSpPr>
        <p:spPr>
          <a:xfrm>
            <a:off x="3192366" y="1860615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如何进行演讲准备？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3192366" y="3192096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38" name="菱形 37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55A5A215-260A-4C92-BCEF-3178C671F86E}"/>
                </a:ext>
              </a:extLst>
            </p:cNvPr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967897EE-6648-4CC6-846B-001613CF48AC}"/>
              </a:ext>
            </a:extLst>
          </p:cNvPr>
          <p:cNvSpPr txBox="1"/>
          <p:nvPr/>
        </p:nvSpPr>
        <p:spPr>
          <a:xfrm>
            <a:off x="4234577" y="3022004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如何提高演讲技巧？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234577" y="4312350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42" name="菱形 41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="" xmlns:a16="http://schemas.microsoft.com/office/drawing/2014/main" id="{55A5A215-260A-4C92-BCEF-3178C671F86E}"/>
                </a:ext>
              </a:extLst>
            </p:cNvPr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967897EE-6648-4CC6-846B-001613CF48AC}"/>
              </a:ext>
            </a:extLst>
          </p:cNvPr>
          <p:cNvSpPr txBox="1"/>
          <p:nvPr/>
        </p:nvSpPr>
        <p:spPr>
          <a:xfrm>
            <a:off x="5276788" y="4142258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演练与点评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276788" y="5407479"/>
            <a:ext cx="769368" cy="740915"/>
            <a:chOff x="1834169" y="297092"/>
            <a:chExt cx="1497651" cy="1353133"/>
          </a:xfrm>
          <a:effectLst>
            <a:glow rad="101600">
              <a:srgbClr val="0070C0">
                <a:alpha val="40000"/>
              </a:srgbClr>
            </a:glow>
          </a:effectLst>
        </p:grpSpPr>
        <p:sp>
          <p:nvSpPr>
            <p:cNvPr id="46" name="菱形 45"/>
            <p:cNvSpPr/>
            <p:nvPr/>
          </p:nvSpPr>
          <p:spPr>
            <a:xfrm>
              <a:off x="1834169" y="297092"/>
              <a:ext cx="1497651" cy="1353133"/>
            </a:xfrm>
            <a:prstGeom prst="diamond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="" xmlns:a16="http://schemas.microsoft.com/office/drawing/2014/main" id="{55A5A215-260A-4C92-BCEF-3178C671F86E}"/>
                </a:ext>
              </a:extLst>
            </p:cNvPr>
            <p:cNvSpPr txBox="1"/>
            <p:nvPr/>
          </p:nvSpPr>
          <p:spPr>
            <a:xfrm>
              <a:off x="1915338" y="587222"/>
              <a:ext cx="1335314" cy="871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altLang="zh-CN" sz="2500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25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967897EE-6648-4CC6-846B-001613CF48AC}"/>
              </a:ext>
            </a:extLst>
          </p:cNvPr>
          <p:cNvSpPr txBox="1"/>
          <p:nvPr/>
        </p:nvSpPr>
        <p:spPr>
          <a:xfrm>
            <a:off x="6318999" y="5237387"/>
            <a:ext cx="5807268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zh-CN" altLang="en-US" sz="36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cs typeface="+mn-ea"/>
                <a:sym typeface="+mn-lt"/>
              </a:rPr>
              <a:t>回顾与总结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65653" y="-117072"/>
            <a:ext cx="3109274" cy="33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身体语言的组成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959" y="1432436"/>
            <a:ext cx="2940083" cy="440553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A1397D87-6D67-4852-A32A-4EBA9FA3C538}"/>
              </a:ext>
            </a:extLst>
          </p:cNvPr>
          <p:cNvGrpSpPr/>
          <p:nvPr/>
        </p:nvGrpSpPr>
        <p:grpSpPr>
          <a:xfrm flipH="1">
            <a:off x="2454259" y="1296743"/>
            <a:ext cx="1905000" cy="914400"/>
            <a:chOff x="7518855" y="1664372"/>
            <a:chExt cx="1600200" cy="914400"/>
          </a:xfrm>
          <a:solidFill>
            <a:srgbClr val="0070C0"/>
          </a:solidFill>
        </p:grpSpPr>
        <p:sp>
          <p:nvSpPr>
            <p:cNvPr id="8" name="AutoShape 10">
              <a:extLst>
                <a:ext uri="{FF2B5EF4-FFF2-40B4-BE49-F238E27FC236}">
                  <a16:creationId xmlns="" xmlns:a16="http://schemas.microsoft.com/office/drawing/2014/main" id="{7169D456-8459-4649-AD2F-A13EE1DB9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8855" y="1664372"/>
              <a:ext cx="1600200" cy="914400"/>
            </a:xfrm>
            <a:prstGeom prst="wedgeRoundRectCallout">
              <a:avLst>
                <a:gd name="adj1" fmla="val -128936"/>
                <a:gd name="adj2" fmla="val 19444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="" xmlns:a16="http://schemas.microsoft.com/office/drawing/2014/main" id="{96F2F874-E274-47C7-AF07-1F21ECB9E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5555" y="1892972"/>
              <a:ext cx="10668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眼神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D4231C7-7A34-4324-9FC5-9F4AFBFEA49C}"/>
              </a:ext>
            </a:extLst>
          </p:cNvPr>
          <p:cNvGrpSpPr/>
          <p:nvPr/>
        </p:nvGrpSpPr>
        <p:grpSpPr>
          <a:xfrm flipH="1">
            <a:off x="2454259" y="3009900"/>
            <a:ext cx="1905000" cy="838200"/>
            <a:chOff x="7467600" y="2971800"/>
            <a:chExt cx="1905000" cy="838200"/>
          </a:xfrm>
          <a:solidFill>
            <a:srgbClr val="0070C0"/>
          </a:solidFill>
        </p:grpSpPr>
        <p:sp>
          <p:nvSpPr>
            <p:cNvPr id="11" name="AutoShape 9">
              <a:extLst>
                <a:ext uri="{FF2B5EF4-FFF2-40B4-BE49-F238E27FC236}">
                  <a16:creationId xmlns="" xmlns:a16="http://schemas.microsoft.com/office/drawing/2014/main" id="{9E1B6427-A688-4CF1-AC03-EFC265F7CE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467600" y="2971800"/>
              <a:ext cx="1905000" cy="838200"/>
            </a:xfrm>
            <a:prstGeom prst="wedgeRoundRectCallout">
              <a:avLst>
                <a:gd name="adj1" fmla="val -107811"/>
                <a:gd name="adj2" fmla="val 128069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="" xmlns:a16="http://schemas.microsoft.com/office/drawing/2014/main" id="{27766C50-A757-4DA8-B9A2-3B0FEA171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162300"/>
              <a:ext cx="9906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手势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60995C18-39DD-4DDA-B1AD-0EC0BFA110BC}"/>
              </a:ext>
            </a:extLst>
          </p:cNvPr>
          <p:cNvGrpSpPr/>
          <p:nvPr/>
        </p:nvGrpSpPr>
        <p:grpSpPr>
          <a:xfrm flipH="1">
            <a:off x="8094407" y="1288171"/>
            <a:ext cx="1828800" cy="914400"/>
            <a:chOff x="2362200" y="2209800"/>
            <a:chExt cx="2133600" cy="914400"/>
          </a:xfrm>
          <a:solidFill>
            <a:srgbClr val="0070C0"/>
          </a:solidFill>
        </p:grpSpPr>
        <p:sp>
          <p:nvSpPr>
            <p:cNvPr id="14" name="AutoShape 14">
              <a:extLst>
                <a:ext uri="{FF2B5EF4-FFF2-40B4-BE49-F238E27FC236}">
                  <a16:creationId xmlns="" xmlns:a16="http://schemas.microsoft.com/office/drawing/2014/main" id="{2914F1D0-D7B1-4FC4-92DB-3FCE24EE0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209800"/>
              <a:ext cx="2133600" cy="914400"/>
            </a:xfrm>
            <a:prstGeom prst="wedgeRoundRectCallout">
              <a:avLst>
                <a:gd name="adj1" fmla="val 160608"/>
                <a:gd name="adj2" fmla="val 35703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B9F6D1DB-6C97-4468-8EC8-F4B49DE48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2438400"/>
              <a:ext cx="10668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表情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F8166B91-360F-4002-A748-C1081E8DF7D1}"/>
              </a:ext>
            </a:extLst>
          </p:cNvPr>
          <p:cNvGrpSpPr/>
          <p:nvPr/>
        </p:nvGrpSpPr>
        <p:grpSpPr>
          <a:xfrm>
            <a:off x="8094407" y="4418787"/>
            <a:ext cx="1828800" cy="914400"/>
            <a:chOff x="7543800" y="4648200"/>
            <a:chExt cx="1828800" cy="914400"/>
          </a:xfrm>
          <a:solidFill>
            <a:srgbClr val="0070C0"/>
          </a:solidFill>
        </p:grpSpPr>
        <p:sp>
          <p:nvSpPr>
            <p:cNvPr id="17" name="AutoShape 11">
              <a:extLst>
                <a:ext uri="{FF2B5EF4-FFF2-40B4-BE49-F238E27FC236}">
                  <a16:creationId xmlns="" xmlns:a16="http://schemas.microsoft.com/office/drawing/2014/main" id="{822ECD21-2643-4958-8C99-FCC217AC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4648200"/>
              <a:ext cx="1828800" cy="914400"/>
            </a:xfrm>
            <a:prstGeom prst="wedgeRoundRectCallout">
              <a:avLst>
                <a:gd name="adj1" fmla="val -168196"/>
                <a:gd name="adj2" fmla="val 28878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="" xmlns:a16="http://schemas.microsoft.com/office/drawing/2014/main" id="{7E69FE56-AD5A-4794-9037-CBC2EDC1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4876800"/>
              <a:ext cx="1219200" cy="457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移动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8667E84-B534-4CAB-AEED-E08DA77D98F7}"/>
              </a:ext>
            </a:extLst>
          </p:cNvPr>
          <p:cNvGrpSpPr/>
          <p:nvPr/>
        </p:nvGrpSpPr>
        <p:grpSpPr>
          <a:xfrm>
            <a:off x="2454259" y="4212077"/>
            <a:ext cx="1866900" cy="938652"/>
            <a:chOff x="2590800" y="3657600"/>
            <a:chExt cx="1828800" cy="990600"/>
          </a:xfrm>
          <a:solidFill>
            <a:srgbClr val="0070C0"/>
          </a:solidFill>
        </p:grpSpPr>
        <p:sp>
          <p:nvSpPr>
            <p:cNvPr id="20" name="AutoShape 13">
              <a:extLst>
                <a:ext uri="{FF2B5EF4-FFF2-40B4-BE49-F238E27FC236}">
                  <a16:creationId xmlns="" xmlns:a16="http://schemas.microsoft.com/office/drawing/2014/main" id="{D196A5FF-5382-42A7-AEE1-4B7B403A4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3657600"/>
              <a:ext cx="1828800" cy="990600"/>
            </a:xfrm>
            <a:prstGeom prst="wedgeRoundRectCallout">
              <a:avLst>
                <a:gd name="adj1" fmla="val 123382"/>
                <a:gd name="adj2" fmla="val 25269"/>
                <a:gd name="adj3" fmla="val 16667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 Box 12">
              <a:extLst>
                <a:ext uri="{FF2B5EF4-FFF2-40B4-BE49-F238E27FC236}">
                  <a16:creationId xmlns="" xmlns:a16="http://schemas.microsoft.com/office/drawing/2014/main" id="{84E7C758-E125-45FC-89A7-89590061F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900" y="3924300"/>
              <a:ext cx="990600" cy="4872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1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527401" y="408714"/>
            <a:ext cx="5137199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身体语言的运用技巧（一）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0484F48-D8D7-4376-A27B-A125F6DAC6D0}"/>
              </a:ext>
            </a:extLst>
          </p:cNvPr>
          <p:cNvGrpSpPr/>
          <p:nvPr/>
        </p:nvGrpSpPr>
        <p:grpSpPr>
          <a:xfrm>
            <a:off x="3222261" y="3288498"/>
            <a:ext cx="1401286" cy="773434"/>
            <a:chOff x="1561007" y="3064524"/>
            <a:chExt cx="1401286" cy="773434"/>
          </a:xfrm>
          <a:solidFill>
            <a:srgbClr val="0070C0"/>
          </a:solidFill>
        </p:grpSpPr>
        <p:sp>
          <p:nvSpPr>
            <p:cNvPr id="6" name="矩形: 圆角 10">
              <a:extLst>
                <a:ext uri="{FF2B5EF4-FFF2-40B4-BE49-F238E27FC236}">
                  <a16:creationId xmlns="" xmlns:a16="http://schemas.microsoft.com/office/drawing/2014/main" id="{6CC0C443-AA28-4E06-91EB-3B672E433D9D}"/>
                </a:ext>
              </a:extLst>
            </p:cNvPr>
            <p:cNvSpPr/>
            <p:nvPr/>
          </p:nvSpPr>
          <p:spPr>
            <a:xfrm>
              <a:off x="1561007" y="3064524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6382044-210A-4A68-81D3-6C507BC11BA1}"/>
                </a:ext>
              </a:extLst>
            </p:cNvPr>
            <p:cNvSpPr txBox="1"/>
            <p:nvPr/>
          </p:nvSpPr>
          <p:spPr>
            <a:xfrm>
              <a:off x="1814829" y="3220409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F21126E-EB13-49E4-91B3-80E7705E6CC0}"/>
              </a:ext>
            </a:extLst>
          </p:cNvPr>
          <p:cNvGrpSpPr/>
          <p:nvPr/>
        </p:nvGrpSpPr>
        <p:grpSpPr>
          <a:xfrm>
            <a:off x="4878445" y="2069894"/>
            <a:ext cx="6032932" cy="3170099"/>
            <a:chOff x="2845364" y="2147715"/>
            <a:chExt cx="6032932" cy="3170099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F2684D5-DCC1-435F-AB1F-8FA4CB8BC39F}"/>
                </a:ext>
              </a:extLst>
            </p:cNvPr>
            <p:cNvSpPr txBox="1"/>
            <p:nvPr/>
          </p:nvSpPr>
          <p:spPr>
            <a:xfrm>
              <a:off x="2917371" y="2147715"/>
              <a:ext cx="5960925" cy="3170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永远记住要面对听众，避免出现死亡角度</a:t>
              </a: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位置活泼地变动，勿站着不动</a:t>
              </a: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不要挡住听众的视线</a:t>
              </a: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挺直地站立</a:t>
              </a:r>
            </a:p>
            <a:p>
              <a:pPr marL="914400" lvl="1" indent="-457200" eaLnBrk="1" hangingPunct="1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脚尖朝向听众，两脚间距勿过大</a:t>
              </a:r>
            </a:p>
          </p:txBody>
        </p:sp>
        <p:sp>
          <p:nvSpPr>
            <p:cNvPr id="10" name="左大括号 9">
              <a:extLst>
                <a:ext uri="{FF2B5EF4-FFF2-40B4-BE49-F238E27FC236}">
                  <a16:creationId xmlns="" xmlns:a16="http://schemas.microsoft.com/office/drawing/2014/main" id="{02D95FCF-B073-4D9C-93AD-806EEDD42A48}"/>
                </a:ext>
              </a:extLst>
            </p:cNvPr>
            <p:cNvSpPr/>
            <p:nvPr/>
          </p:nvSpPr>
          <p:spPr bwMode="auto">
            <a:xfrm>
              <a:off x="2845364" y="2337240"/>
              <a:ext cx="288032" cy="2831593"/>
            </a:xfrm>
            <a:prstGeom prst="leftBrac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443"/>
            <a:ext cx="2901865" cy="47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527401" y="408714"/>
            <a:ext cx="5137199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二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00484F48-D8D7-4376-A27B-A125F6DAC6D0}"/>
              </a:ext>
            </a:extLst>
          </p:cNvPr>
          <p:cNvGrpSpPr/>
          <p:nvPr/>
        </p:nvGrpSpPr>
        <p:grpSpPr>
          <a:xfrm>
            <a:off x="3222261" y="3288498"/>
            <a:ext cx="1401286" cy="773434"/>
            <a:chOff x="1561007" y="3064524"/>
            <a:chExt cx="1401286" cy="773434"/>
          </a:xfrm>
          <a:solidFill>
            <a:srgbClr val="0070C0"/>
          </a:solidFill>
        </p:grpSpPr>
        <p:sp>
          <p:nvSpPr>
            <p:cNvPr id="6" name="矩形: 圆角 10">
              <a:extLst>
                <a:ext uri="{FF2B5EF4-FFF2-40B4-BE49-F238E27FC236}">
                  <a16:creationId xmlns="" xmlns:a16="http://schemas.microsoft.com/office/drawing/2014/main" id="{6CC0C443-AA28-4E06-91EB-3B672E433D9D}"/>
                </a:ext>
              </a:extLst>
            </p:cNvPr>
            <p:cNvSpPr/>
            <p:nvPr/>
          </p:nvSpPr>
          <p:spPr>
            <a:xfrm>
              <a:off x="1561007" y="3064524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16382044-210A-4A68-81D3-6C507BC11BA1}"/>
                </a:ext>
              </a:extLst>
            </p:cNvPr>
            <p:cNvSpPr txBox="1"/>
            <p:nvPr/>
          </p:nvSpPr>
          <p:spPr>
            <a:xfrm>
              <a:off x="1814829" y="3220409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站姿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0F21126E-EB13-49E4-91B3-80E7705E6CC0}"/>
              </a:ext>
            </a:extLst>
          </p:cNvPr>
          <p:cNvGrpSpPr/>
          <p:nvPr/>
        </p:nvGrpSpPr>
        <p:grpSpPr>
          <a:xfrm>
            <a:off x="4878445" y="2259419"/>
            <a:ext cx="4995129" cy="2831593"/>
            <a:chOff x="2845364" y="2337240"/>
            <a:chExt cx="4995129" cy="2831593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EF2684D5-DCC1-435F-AB1F-8FA4CB8BC39F}"/>
                </a:ext>
              </a:extLst>
            </p:cNvPr>
            <p:cNvSpPr txBox="1"/>
            <p:nvPr/>
          </p:nvSpPr>
          <p:spPr>
            <a:xfrm>
              <a:off x="2910862" y="2475764"/>
              <a:ext cx="4929631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与说话的内容相配合，勿表情呆滞</a:t>
              </a:r>
            </a:p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真心微笑（皮笑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肉笑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+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眼笑，不是假笑）</a:t>
              </a:r>
            </a:p>
            <a:p>
              <a:pPr marL="914400" lvl="1" indent="-457200">
                <a:lnSpc>
                  <a:spcPct val="200000"/>
                </a:lnSpc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演讲前，可做个脸部体操</a:t>
              </a:r>
            </a:p>
          </p:txBody>
        </p:sp>
        <p:sp>
          <p:nvSpPr>
            <p:cNvPr id="10" name="左大括号 9">
              <a:extLst>
                <a:ext uri="{FF2B5EF4-FFF2-40B4-BE49-F238E27FC236}">
                  <a16:creationId xmlns="" xmlns:a16="http://schemas.microsoft.com/office/drawing/2014/main" id="{02D95FCF-B073-4D9C-93AD-806EEDD42A48}"/>
                </a:ext>
              </a:extLst>
            </p:cNvPr>
            <p:cNvSpPr/>
            <p:nvPr/>
          </p:nvSpPr>
          <p:spPr bwMode="auto">
            <a:xfrm>
              <a:off x="2845364" y="2337240"/>
              <a:ext cx="288032" cy="2831593"/>
            </a:xfrm>
            <a:prstGeom prst="leftBrac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20630"/>
            <a:ext cx="2901865" cy="47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三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669609E-422C-4DC3-B7B1-3C875BF19DDC}"/>
              </a:ext>
            </a:extLst>
          </p:cNvPr>
          <p:cNvGrpSpPr/>
          <p:nvPr/>
        </p:nvGrpSpPr>
        <p:grpSpPr>
          <a:xfrm>
            <a:off x="5395357" y="1710095"/>
            <a:ext cx="1401286" cy="773434"/>
            <a:chOff x="560046" y="3294311"/>
            <a:chExt cx="1401286" cy="773434"/>
          </a:xfrm>
        </p:grpSpPr>
        <p:sp>
          <p:nvSpPr>
            <p:cNvPr id="8" name="矩形: 圆角 8">
              <a:extLst>
                <a:ext uri="{FF2B5EF4-FFF2-40B4-BE49-F238E27FC236}">
                  <a16:creationId xmlns="" xmlns:a16="http://schemas.microsoft.com/office/drawing/2014/main" id="{83931363-9750-4D37-94BC-010F0236F3DE}"/>
                </a:ext>
              </a:extLst>
            </p:cNvPr>
            <p:cNvSpPr/>
            <p:nvPr/>
          </p:nvSpPr>
          <p:spPr>
            <a:xfrm>
              <a:off x="560046" y="3294311"/>
              <a:ext cx="1401286" cy="77343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2E5C9CF7-E456-4A97-A459-D85004B3B424}"/>
                </a:ext>
              </a:extLst>
            </p:cNvPr>
            <p:cNvSpPr txBox="1"/>
            <p:nvPr/>
          </p:nvSpPr>
          <p:spPr>
            <a:xfrm>
              <a:off x="813868" y="3450196"/>
              <a:ext cx="8936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眼神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EF3DCAA-6F97-4D32-BA72-B0719DB8B58A}"/>
              </a:ext>
            </a:extLst>
          </p:cNvPr>
          <p:cNvGrpSpPr/>
          <p:nvPr/>
        </p:nvGrpSpPr>
        <p:grpSpPr>
          <a:xfrm>
            <a:off x="1854437" y="3640119"/>
            <a:ext cx="1944216" cy="1944216"/>
            <a:chOff x="1775520" y="2708920"/>
            <a:chExt cx="1944216" cy="1944216"/>
          </a:xfrm>
        </p:grpSpPr>
        <p:sp>
          <p:nvSpPr>
            <p:cNvPr id="11" name="矩形: 圆角 1">
              <a:extLst>
                <a:ext uri="{FF2B5EF4-FFF2-40B4-BE49-F238E27FC236}">
                  <a16:creationId xmlns="" xmlns:a16="http://schemas.microsoft.com/office/drawing/2014/main" id="{57DFB67A-C521-4712-AF05-4CA28643970D}"/>
                </a:ext>
              </a:extLst>
            </p:cNvPr>
            <p:cNvSpPr/>
            <p:nvPr/>
          </p:nvSpPr>
          <p:spPr bwMode="auto">
            <a:xfrm>
              <a:off x="1775520" y="2708920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BAAE1590-6DA0-439B-8AFE-73BC1ACED62B}"/>
                </a:ext>
              </a:extLst>
            </p:cNvPr>
            <p:cNvSpPr txBox="1"/>
            <p:nvPr/>
          </p:nvSpPr>
          <p:spPr>
            <a:xfrm>
              <a:off x="1925121" y="3067559"/>
              <a:ext cx="1645014" cy="12695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缓慢而平均地与现场每一个听众接触眼神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C1B1F17-3613-45D0-B469-0FEF2AB40A23}"/>
              </a:ext>
            </a:extLst>
          </p:cNvPr>
          <p:cNvGrpSpPr/>
          <p:nvPr/>
        </p:nvGrpSpPr>
        <p:grpSpPr>
          <a:xfrm>
            <a:off x="5052548" y="3640119"/>
            <a:ext cx="1944216" cy="1944216"/>
            <a:chOff x="1775520" y="2725808"/>
            <a:chExt cx="1944216" cy="1944216"/>
          </a:xfrm>
        </p:grpSpPr>
        <p:sp>
          <p:nvSpPr>
            <p:cNvPr id="14" name="矩形: 圆角 15">
              <a:extLst>
                <a:ext uri="{FF2B5EF4-FFF2-40B4-BE49-F238E27FC236}">
                  <a16:creationId xmlns="" xmlns:a16="http://schemas.microsoft.com/office/drawing/2014/main" id="{064531BD-F8CF-45D9-98B8-47886888F27D}"/>
                </a:ext>
              </a:extLst>
            </p:cNvPr>
            <p:cNvSpPr/>
            <p:nvPr/>
          </p:nvSpPr>
          <p:spPr bwMode="auto">
            <a:xfrm>
              <a:off x="1775520" y="2725808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14288820-BB85-4A61-B293-1E258E47AB64}"/>
                </a:ext>
              </a:extLst>
            </p:cNvPr>
            <p:cNvSpPr txBox="1"/>
            <p:nvPr/>
          </p:nvSpPr>
          <p:spPr>
            <a:xfrm>
              <a:off x="1925121" y="2888239"/>
              <a:ext cx="164501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目光停留在每个听众身上</a:t>
              </a:r>
              <a:r>
                <a:rPr lang="en-US" altLang="zh-CN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3-5</a:t>
              </a: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秒钟，保持适度的暂停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4323642E-DB05-48C7-97E1-03A2AD2E6F1A}"/>
              </a:ext>
            </a:extLst>
          </p:cNvPr>
          <p:cNvGrpSpPr/>
          <p:nvPr/>
        </p:nvGrpSpPr>
        <p:grpSpPr>
          <a:xfrm>
            <a:off x="8250659" y="3640119"/>
            <a:ext cx="1944216" cy="1944216"/>
            <a:chOff x="1775520" y="2725808"/>
            <a:chExt cx="1944216" cy="1944216"/>
          </a:xfrm>
        </p:grpSpPr>
        <p:sp>
          <p:nvSpPr>
            <p:cNvPr id="17" name="矩形: 圆角 18">
              <a:extLst>
                <a:ext uri="{FF2B5EF4-FFF2-40B4-BE49-F238E27FC236}">
                  <a16:creationId xmlns="" xmlns:a16="http://schemas.microsoft.com/office/drawing/2014/main" id="{E3F624C2-CAE5-4754-A662-6C78D243B127}"/>
                </a:ext>
              </a:extLst>
            </p:cNvPr>
            <p:cNvSpPr/>
            <p:nvPr/>
          </p:nvSpPr>
          <p:spPr bwMode="auto">
            <a:xfrm>
              <a:off x="1775520" y="2725808"/>
              <a:ext cx="1944216" cy="1944216"/>
            </a:xfrm>
            <a:prstGeom prst="roundRect">
              <a:avLst>
                <a:gd name="adj" fmla="val 8455"/>
              </a:avLst>
            </a:prstGeom>
            <a:solidFill>
              <a:schemeClr val="bg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63756289-E92D-4325-BAAA-309D3D77C552}"/>
                </a:ext>
              </a:extLst>
            </p:cNvPr>
            <p:cNvSpPr txBox="1"/>
            <p:nvPr/>
          </p:nvSpPr>
          <p:spPr>
            <a:xfrm>
              <a:off x="1925121" y="2888239"/>
              <a:ext cx="164501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 algn="ctr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zh-CN" alt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回答听众问题时，应缓和地将眼神平均扫视全场</a:t>
              </a:r>
            </a:p>
          </p:txBody>
        </p:sp>
      </p:grpSp>
      <p:cxnSp>
        <p:nvCxnSpPr>
          <p:cNvPr id="4" name="直接箭头连接符 3"/>
          <p:cNvCxnSpPr/>
          <p:nvPr/>
        </p:nvCxnSpPr>
        <p:spPr>
          <a:xfrm flipH="1">
            <a:off x="3210128" y="2483529"/>
            <a:ext cx="2185229" cy="100070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832361" y="2483529"/>
            <a:ext cx="2185229" cy="1000706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6096000" y="2538764"/>
            <a:ext cx="0" cy="945471"/>
          </a:xfrm>
          <a:prstGeom prst="straightConnector1">
            <a:avLst/>
          </a:prstGeom>
          <a:ln w="28575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四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20" name="椭圆 19">
            <a:extLst>
              <a:ext uri="{FF2B5EF4-FFF2-40B4-BE49-F238E27FC236}">
                <a16:creationId xmlns="" xmlns:a16="http://schemas.microsoft.com/office/drawing/2014/main" id="{B9A050B4-5CF6-410D-8A0C-AF3B603B9C5C}"/>
              </a:ext>
            </a:extLst>
          </p:cNvPr>
          <p:cNvSpPr/>
          <p:nvPr/>
        </p:nvSpPr>
        <p:spPr bwMode="auto">
          <a:xfrm>
            <a:off x="3848115" y="1793264"/>
            <a:ext cx="3715658" cy="3715658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E867FCFB-B545-4477-83FB-8C8F01BFD94F}"/>
              </a:ext>
            </a:extLst>
          </p:cNvPr>
          <p:cNvGrpSpPr/>
          <p:nvPr/>
        </p:nvGrpSpPr>
        <p:grpSpPr>
          <a:xfrm>
            <a:off x="6573548" y="1700808"/>
            <a:ext cx="4460987" cy="1172629"/>
            <a:chOff x="6573548" y="1700808"/>
            <a:chExt cx="4460987" cy="1172629"/>
          </a:xfrm>
        </p:grpSpPr>
        <p:grpSp>
          <p:nvGrpSpPr>
            <p:cNvPr id="24" name="组合 23">
              <a:extLst>
                <a:ext uri="{FF2B5EF4-FFF2-40B4-BE49-F238E27FC236}">
                  <a16:creationId xmlns="" xmlns:a16="http://schemas.microsoft.com/office/drawing/2014/main" id="{2EB258A3-4CC2-4B53-AAE1-E9F76FCBC93D}"/>
                </a:ext>
              </a:extLst>
            </p:cNvPr>
            <p:cNvGrpSpPr/>
            <p:nvPr/>
          </p:nvGrpSpPr>
          <p:grpSpPr>
            <a:xfrm flipH="1">
              <a:off x="6573548" y="1957518"/>
              <a:ext cx="777882" cy="645120"/>
              <a:chOff x="4598159" y="1810296"/>
              <a:chExt cx="777882" cy="645120"/>
            </a:xfrm>
          </p:grpSpPr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3F9AC5C5-E1F1-4F60-A4DA-57859B3C6E18}"/>
                  </a:ext>
                </a:extLst>
              </p:cNvPr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id="{724734DE-292A-4BE8-9EA9-81C105DA30C5}"/>
                  </a:ext>
                </a:extLst>
              </p:cNvPr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9D85FB4D-3CEB-401F-8F6D-03E774BFF8CC}"/>
                </a:ext>
              </a:extLst>
            </p:cNvPr>
            <p:cNvSpPr txBox="1"/>
            <p:nvPr/>
          </p:nvSpPr>
          <p:spPr>
            <a:xfrm flipH="1">
              <a:off x="7625082" y="1700808"/>
              <a:ext cx="3409453" cy="11726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双手自然下垂在身体两侧，或交贴式放在身体前边，或者其他你认为舒服和恰当的方式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5D9C093F-832E-4167-A7AC-1B258C8D5BFD}"/>
              </a:ext>
            </a:extLst>
          </p:cNvPr>
          <p:cNvGrpSpPr/>
          <p:nvPr/>
        </p:nvGrpSpPr>
        <p:grpSpPr>
          <a:xfrm>
            <a:off x="4707839" y="2652988"/>
            <a:ext cx="1996210" cy="1996210"/>
            <a:chOff x="4665847" y="2430895"/>
            <a:chExt cx="1996210" cy="1996210"/>
          </a:xfrm>
          <a:solidFill>
            <a:srgbClr val="0070C0"/>
          </a:solidFill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30674D3B-B28C-42BC-A206-6F521E8EB3F7}"/>
                </a:ext>
              </a:extLst>
            </p:cNvPr>
            <p:cNvSpPr/>
            <p:nvPr/>
          </p:nvSpPr>
          <p:spPr bwMode="auto">
            <a:xfrm>
              <a:off x="4665847" y="2430895"/>
              <a:ext cx="1996210" cy="199621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gradFill>
                  <a:gsLst>
                    <a:gs pos="0">
                      <a:srgbClr val="FE5F06"/>
                    </a:gs>
                    <a:gs pos="100000">
                      <a:srgbClr val="FFA26B"/>
                    </a:gs>
                  </a:gsLst>
                  <a:lin ang="2700000" scaled="1"/>
                </a:gradFill>
                <a:effectLst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6="http://schemas.microsoft.com/office/drawing/2014/main" id="{1E18FEC4-9C7D-40B0-91AF-0D88CC3B8935}"/>
                </a:ext>
              </a:extLst>
            </p:cNvPr>
            <p:cNvSpPr txBox="1"/>
            <p:nvPr/>
          </p:nvSpPr>
          <p:spPr>
            <a:xfrm>
              <a:off x="4735038" y="3105835"/>
              <a:ext cx="18578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bg1"/>
                  </a:solidFill>
                  <a:cs typeface="+mn-ea"/>
                  <a:sym typeface="+mn-lt"/>
                </a:rPr>
                <a:t>手势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D1D2C5E6-9CCD-4A5D-A66A-63F40254EF1F}"/>
              </a:ext>
            </a:extLst>
          </p:cNvPr>
          <p:cNvGrpSpPr/>
          <p:nvPr/>
        </p:nvGrpSpPr>
        <p:grpSpPr>
          <a:xfrm>
            <a:off x="1157466" y="4708117"/>
            <a:ext cx="3680874" cy="645120"/>
            <a:chOff x="1486212" y="4364378"/>
            <a:chExt cx="3680874" cy="645120"/>
          </a:xfrm>
        </p:grpSpPr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B5707BFE-DE91-49AF-9875-A0F46BB02F67}"/>
                </a:ext>
              </a:extLst>
            </p:cNvPr>
            <p:cNvGrpSpPr/>
            <p:nvPr/>
          </p:nvGrpSpPr>
          <p:grpSpPr>
            <a:xfrm>
              <a:off x="4389204" y="4364378"/>
              <a:ext cx="777882" cy="645120"/>
              <a:chOff x="4598159" y="1810296"/>
              <a:chExt cx="777882" cy="645120"/>
            </a:xfrm>
          </p:grpSpPr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E302C248-018F-4670-98A7-B890B1BE6283}"/>
                  </a:ext>
                </a:extLst>
              </p:cNvPr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92718185-DF46-4AE1-A899-4DE81F1FEC3F}"/>
                  </a:ext>
                </a:extLst>
              </p:cNvPr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40486C03-0B54-4BC8-8AF4-DD23299364AD}"/>
                </a:ext>
              </a:extLst>
            </p:cNvPr>
            <p:cNvSpPr txBox="1"/>
            <p:nvPr/>
          </p:nvSpPr>
          <p:spPr>
            <a:xfrm>
              <a:off x="1486212" y="4502272"/>
              <a:ext cx="2629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充分伸展，勿动作过小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B76EC256-AA48-4707-AD78-07677E6FD204}"/>
              </a:ext>
            </a:extLst>
          </p:cNvPr>
          <p:cNvGrpSpPr/>
          <p:nvPr/>
        </p:nvGrpSpPr>
        <p:grpSpPr>
          <a:xfrm>
            <a:off x="1157466" y="1948950"/>
            <a:ext cx="3680874" cy="645120"/>
            <a:chOff x="1608832" y="1735425"/>
            <a:chExt cx="3680874" cy="645120"/>
          </a:xfrm>
        </p:grpSpPr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092BE736-9360-45AA-933B-4EDB75466C36}"/>
                </a:ext>
              </a:extLst>
            </p:cNvPr>
            <p:cNvGrpSpPr/>
            <p:nvPr/>
          </p:nvGrpSpPr>
          <p:grpSpPr>
            <a:xfrm>
              <a:off x="4511824" y="1735425"/>
              <a:ext cx="777882" cy="645120"/>
              <a:chOff x="4598159" y="1810296"/>
              <a:chExt cx="777882" cy="645120"/>
            </a:xfrm>
          </p:grpSpPr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55E62E83-06E0-40DD-AA22-8F2E951562CB}"/>
                  </a:ext>
                </a:extLst>
              </p:cNvPr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00BFB61F-F460-4F8C-9829-17FD1F815A10}"/>
                  </a:ext>
                </a:extLst>
              </p:cNvPr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87016086-EBD7-4618-9123-0A323D1A8362}"/>
                </a:ext>
              </a:extLst>
            </p:cNvPr>
            <p:cNvSpPr txBox="1"/>
            <p:nvPr/>
          </p:nvSpPr>
          <p:spPr>
            <a:xfrm>
              <a:off x="1608832" y="1873319"/>
              <a:ext cx="26293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多用手掌少用手指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D09B70DB-C958-4ADC-A05F-605D0F897447}"/>
              </a:ext>
            </a:extLst>
          </p:cNvPr>
          <p:cNvGrpSpPr/>
          <p:nvPr/>
        </p:nvGrpSpPr>
        <p:grpSpPr>
          <a:xfrm>
            <a:off x="573982" y="3260442"/>
            <a:ext cx="3680874" cy="777457"/>
            <a:chOff x="987159" y="3038348"/>
            <a:chExt cx="3680874" cy="777457"/>
          </a:xfrm>
        </p:grpSpPr>
        <p:grpSp>
          <p:nvGrpSpPr>
            <p:cNvPr id="43" name="组合 42">
              <a:extLst>
                <a:ext uri="{FF2B5EF4-FFF2-40B4-BE49-F238E27FC236}">
                  <a16:creationId xmlns="" xmlns:a16="http://schemas.microsoft.com/office/drawing/2014/main" id="{A7752CF0-39FB-467C-832C-ACE13D3FF754}"/>
                </a:ext>
              </a:extLst>
            </p:cNvPr>
            <p:cNvGrpSpPr/>
            <p:nvPr/>
          </p:nvGrpSpPr>
          <p:grpSpPr>
            <a:xfrm>
              <a:off x="3890151" y="3106440"/>
              <a:ext cx="777882" cy="645120"/>
              <a:chOff x="4598159" y="1810296"/>
              <a:chExt cx="777882" cy="645120"/>
            </a:xfrm>
          </p:grpSpPr>
          <p:sp>
            <p:nvSpPr>
              <p:cNvPr id="45" name="椭圆 44">
                <a:extLst>
                  <a:ext uri="{FF2B5EF4-FFF2-40B4-BE49-F238E27FC236}">
                    <a16:creationId xmlns="" xmlns:a16="http://schemas.microsoft.com/office/drawing/2014/main" id="{4730859D-E5C7-470F-9F47-891B00136B09}"/>
                  </a:ext>
                </a:extLst>
              </p:cNvPr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89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39E77E49-47D2-49C8-BDEB-3E5C112C0FB3}"/>
                  </a:ext>
                </a:extLst>
              </p:cNvPr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ED83CD25-DC37-4750-90A2-AFEE522E5C86}"/>
                </a:ext>
              </a:extLst>
            </p:cNvPr>
            <p:cNvSpPr txBox="1"/>
            <p:nvPr/>
          </p:nvSpPr>
          <p:spPr>
            <a:xfrm>
              <a:off x="987159" y="3038348"/>
              <a:ext cx="2629339" cy="777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运用手势时，勿挡住与他人进行眼神接触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FB4827C9-08E4-4E63-811A-54257C8980E2}"/>
              </a:ext>
            </a:extLst>
          </p:cNvPr>
          <p:cNvGrpSpPr/>
          <p:nvPr/>
        </p:nvGrpSpPr>
        <p:grpSpPr>
          <a:xfrm>
            <a:off x="7157032" y="3260442"/>
            <a:ext cx="4460985" cy="713212"/>
            <a:chOff x="7157032" y="3260442"/>
            <a:chExt cx="4460985" cy="713212"/>
          </a:xfrm>
        </p:grpSpPr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35CDD094-9F6D-46FF-8145-E076AA8E36F2}"/>
                </a:ext>
              </a:extLst>
            </p:cNvPr>
            <p:cNvGrpSpPr/>
            <p:nvPr/>
          </p:nvGrpSpPr>
          <p:grpSpPr>
            <a:xfrm flipH="1">
              <a:off x="7157032" y="3328534"/>
              <a:ext cx="777882" cy="645120"/>
              <a:chOff x="4598159" y="1810296"/>
              <a:chExt cx="777882" cy="645120"/>
            </a:xfrm>
          </p:grpSpPr>
          <p:sp>
            <p:nvSpPr>
              <p:cNvPr id="50" name="椭圆 49">
                <a:extLst>
                  <a:ext uri="{FF2B5EF4-FFF2-40B4-BE49-F238E27FC236}">
                    <a16:creationId xmlns="" xmlns:a16="http://schemas.microsoft.com/office/drawing/2014/main" id="{2EA69E22-47F1-45D3-B25B-C2CE094B6778}"/>
                  </a:ext>
                </a:extLst>
              </p:cNvPr>
              <p:cNvSpPr/>
              <p:nvPr/>
            </p:nvSpPr>
            <p:spPr bwMode="auto">
              <a:xfrm>
                <a:off x="4664540" y="1810296"/>
                <a:ext cx="645120" cy="64512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="" xmlns:a16="http://schemas.microsoft.com/office/drawing/2014/main" id="{9E339CBD-8F98-4D6D-B689-7FCD49B35F98}"/>
                  </a:ext>
                </a:extLst>
              </p:cNvPr>
              <p:cNvSpPr txBox="1"/>
              <p:nvPr/>
            </p:nvSpPr>
            <p:spPr>
              <a:xfrm>
                <a:off x="4598159" y="1871246"/>
                <a:ext cx="77788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="" xmlns:a16="http://schemas.microsoft.com/office/drawing/2014/main" id="{E22F42BD-C615-410E-A6B6-446ECA2C4F09}"/>
                </a:ext>
              </a:extLst>
            </p:cNvPr>
            <p:cNvSpPr txBox="1"/>
            <p:nvPr/>
          </p:nvSpPr>
          <p:spPr>
            <a:xfrm flipH="1">
              <a:off x="8208566" y="3260442"/>
              <a:ext cx="3409451" cy="701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忌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IBM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式、检阅式、受伤式、遮羞布式等或玩弄手中教具或纸张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8201125" y="4379955"/>
            <a:ext cx="2257365" cy="178015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47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454444" y="408714"/>
            <a:ext cx="5283113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身体语言的运用技巧</a:t>
            </a:r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（五）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17538" y="1911530"/>
            <a:ext cx="5633191" cy="4312668"/>
            <a:chOff x="1017538" y="1911530"/>
            <a:chExt cx="5633191" cy="4312668"/>
          </a:xfrm>
        </p:grpSpPr>
        <p:sp>
          <p:nvSpPr>
            <p:cNvPr id="5" name="矩形: 圆角 3">
              <a:extLst>
                <a:ext uri="{FF2B5EF4-FFF2-40B4-BE49-F238E27FC236}">
                  <a16:creationId xmlns="" xmlns:a16="http://schemas.microsoft.com/office/drawing/2014/main" id="{CF0C2C05-F16F-4EF9-92ED-74D8E8CFFB50}"/>
                </a:ext>
              </a:extLst>
            </p:cNvPr>
            <p:cNvSpPr/>
            <p:nvPr/>
          </p:nvSpPr>
          <p:spPr bwMode="auto">
            <a:xfrm>
              <a:off x="1017538" y="1911530"/>
              <a:ext cx="5633191" cy="4312668"/>
            </a:xfrm>
            <a:prstGeom prst="roundRect">
              <a:avLst>
                <a:gd name="adj" fmla="val 7183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CA99FFE8-F556-454A-BA19-B7D016539912}"/>
                </a:ext>
              </a:extLst>
            </p:cNvPr>
            <p:cNvSpPr txBox="1"/>
            <p:nvPr/>
          </p:nvSpPr>
          <p:spPr>
            <a:xfrm>
              <a:off x="1382950" y="2567454"/>
              <a:ext cx="4902366" cy="3000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在开放的空间适当移动，配合眼神进行，有效地贴近听众，勿背对听众</a:t>
              </a: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前后：向前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=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强化听众之感受力；向后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=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松驰缓和</a:t>
              </a: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左右：调适、均衡或转换话题、对象等</a:t>
              </a:r>
            </a:p>
            <a:p>
              <a:pPr marL="0" lvl="1" eaLnBrk="1" hangingPunct="1">
                <a:lnSpc>
                  <a:spcPct val="150000"/>
                </a:lnSpc>
                <a:buClr>
                  <a:srgbClr val="1606E8"/>
                </a:buClr>
                <a:buFont typeface="Monotype Sorts" pitchFamily="2" charset="2"/>
                <a:buNone/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上下：站起来表示“正式”、“操之在我”；坐下来表示为了“较非正式”或“研讨”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416" y="1638788"/>
            <a:ext cx="3043898" cy="456109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57FAE8F4-1FFB-492F-8509-134E4EC60D71}"/>
              </a:ext>
            </a:extLst>
          </p:cNvPr>
          <p:cNvGrpSpPr/>
          <p:nvPr/>
        </p:nvGrpSpPr>
        <p:grpSpPr>
          <a:xfrm>
            <a:off x="5259171" y="1524813"/>
            <a:ext cx="1401286" cy="773434"/>
            <a:chOff x="560046" y="3294311"/>
            <a:chExt cx="1401286" cy="773434"/>
          </a:xfrm>
          <a:solidFill>
            <a:srgbClr val="0070C0"/>
          </a:solidFill>
        </p:grpSpPr>
        <p:sp>
          <p:nvSpPr>
            <p:cNvPr id="8" name="矩形: 圆角 9">
              <a:extLst>
                <a:ext uri="{FF2B5EF4-FFF2-40B4-BE49-F238E27FC236}">
                  <a16:creationId xmlns="" xmlns:a16="http://schemas.microsoft.com/office/drawing/2014/main" id="{26D830D9-8A43-403B-B2B1-1F3C57A8FC5E}"/>
                </a:ext>
              </a:extLst>
            </p:cNvPr>
            <p:cNvSpPr/>
            <p:nvPr/>
          </p:nvSpPr>
          <p:spPr>
            <a:xfrm>
              <a:off x="560046" y="3294311"/>
              <a:ext cx="1401286" cy="77343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ADCA00BE-6BB7-4069-B800-6EEAEA11CA00}"/>
                </a:ext>
              </a:extLst>
            </p:cNvPr>
            <p:cNvSpPr txBox="1"/>
            <p:nvPr/>
          </p:nvSpPr>
          <p:spPr>
            <a:xfrm>
              <a:off x="813868" y="3450196"/>
              <a:ext cx="893642" cy="46166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移动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8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声音的运用技巧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98039" y="1524813"/>
            <a:ext cx="5169734" cy="4248472"/>
            <a:chOff x="5383341" y="1556792"/>
            <a:chExt cx="5169734" cy="4248472"/>
          </a:xfrm>
        </p:grpSpPr>
        <p:sp>
          <p:nvSpPr>
            <p:cNvPr id="5" name="矩形: 圆角 5">
              <a:extLst>
                <a:ext uri="{FF2B5EF4-FFF2-40B4-BE49-F238E27FC236}">
                  <a16:creationId xmlns="" xmlns:a16="http://schemas.microsoft.com/office/drawing/2014/main" id="{6BBCC2B5-AE60-44F3-AE9B-B54CBA333ECC}"/>
                </a:ext>
              </a:extLst>
            </p:cNvPr>
            <p:cNvSpPr/>
            <p:nvPr/>
          </p:nvSpPr>
          <p:spPr bwMode="auto">
            <a:xfrm>
              <a:off x="5383341" y="1556792"/>
              <a:ext cx="5169734" cy="4248472"/>
            </a:xfrm>
            <a:prstGeom prst="roundRect">
              <a:avLst>
                <a:gd name="adj" fmla="val 3259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C1C126C7-B535-4B7C-AD24-419EDF2A7C8F}"/>
                </a:ext>
              </a:extLst>
            </p:cNvPr>
            <p:cNvSpPr txBox="1"/>
            <p:nvPr/>
          </p:nvSpPr>
          <p:spPr>
            <a:xfrm>
              <a:off x="5772208" y="1885024"/>
              <a:ext cx="4392000" cy="3647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适度的音量，用真嗓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强调重点，不重要的跳过去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改变音调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变化说话的速度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在要点前后停顿一下或静场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激情与热情</a:t>
              </a:r>
            </a:p>
            <a:p>
              <a:pPr marL="457200" indent="-457200" eaLnBrk="1" hangingPunct="1">
                <a:lnSpc>
                  <a:spcPct val="150000"/>
                </a:lnSpc>
                <a:buClr>
                  <a:schemeClr val="bg1"/>
                </a:buClr>
                <a:buFont typeface="+mj-lt"/>
                <a:buAutoNum type="arabicPeriod"/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cs typeface="+mn-ea"/>
                  <a:sym typeface="+mn-lt"/>
                </a:rPr>
                <a:t>避免口头禅、含糊吞音、拖腔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705" y="1524813"/>
            <a:ext cx="28352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内容组织技巧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65756" y="1887166"/>
            <a:ext cx="5116991" cy="1347281"/>
            <a:chOff x="1021404" y="1887166"/>
            <a:chExt cx="5116991" cy="1347281"/>
          </a:xfrm>
        </p:grpSpPr>
        <p:sp>
          <p:nvSpPr>
            <p:cNvPr id="8" name="矩形: 圆角 11">
              <a:extLst>
                <a:ext uri="{FF2B5EF4-FFF2-40B4-BE49-F238E27FC236}">
                  <a16:creationId xmlns="" xmlns:a16="http://schemas.microsoft.com/office/drawing/2014/main" id="{CE8A2A99-214A-4803-8F9C-56E7D14A7653}"/>
                </a:ext>
              </a:extLst>
            </p:cNvPr>
            <p:cNvSpPr/>
            <p:nvPr/>
          </p:nvSpPr>
          <p:spPr>
            <a:xfrm>
              <a:off x="2324419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概括演讲全部或部分内容</a:t>
              </a:r>
              <a:endParaRPr lang="zh-CN" alt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021404" y="1887166"/>
              <a:ext cx="1780162" cy="1347281"/>
              <a:chOff x="1021404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" name="等腰三角形 2"/>
              <p:cNvSpPr/>
              <p:nvPr/>
            </p:nvSpPr>
            <p:spPr>
              <a:xfrm>
                <a:off x="1021404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1498552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引语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221799" y="3848111"/>
            <a:ext cx="5232003" cy="1347281"/>
            <a:chOff x="1615406" y="1887166"/>
            <a:chExt cx="5232003" cy="1347281"/>
          </a:xfrm>
        </p:grpSpPr>
        <p:sp>
          <p:nvSpPr>
            <p:cNvPr id="11" name="矩形: 圆角 11">
              <a:extLst>
                <a:ext uri="{FF2B5EF4-FFF2-40B4-BE49-F238E27FC236}">
                  <a16:creationId xmlns="" xmlns:a16="http://schemas.microsoft.com/office/drawing/2014/main" id="{CE8A2A99-214A-4803-8F9C-56E7D14A7653}"/>
                </a:ext>
              </a:extLst>
            </p:cNvPr>
            <p:cNvSpPr/>
            <p:nvPr/>
          </p:nvSpPr>
          <p:spPr>
            <a:xfrm>
              <a:off x="1615406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回顾和概括所讲内容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067247" y="1887166"/>
              <a:ext cx="1780162" cy="1347281"/>
              <a:chOff x="5067247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3" name="等腰三角形 12"/>
              <p:cNvSpPr/>
              <p:nvPr/>
            </p:nvSpPr>
            <p:spPr>
              <a:xfrm>
                <a:off x="5067247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544395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总结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55266" y="3848111"/>
            <a:ext cx="5232003" cy="1347281"/>
            <a:chOff x="1615406" y="1887166"/>
            <a:chExt cx="5232003" cy="1347281"/>
          </a:xfrm>
        </p:grpSpPr>
        <p:sp>
          <p:nvSpPr>
            <p:cNvPr id="16" name="矩形: 圆角 11">
              <a:extLst>
                <a:ext uri="{FF2B5EF4-FFF2-40B4-BE49-F238E27FC236}">
                  <a16:creationId xmlns="" xmlns:a16="http://schemas.microsoft.com/office/drawing/2014/main" id="{CE8A2A99-214A-4803-8F9C-56E7D14A7653}"/>
                </a:ext>
              </a:extLst>
            </p:cNvPr>
            <p:cNvSpPr/>
            <p:nvPr/>
          </p:nvSpPr>
          <p:spPr>
            <a:xfrm>
              <a:off x="1615406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让听众明确你下面要讲的内容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67247" y="1887166"/>
              <a:ext cx="1780162" cy="1347281"/>
              <a:chOff x="5067247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等腰三角形 17"/>
              <p:cNvSpPr/>
              <p:nvPr/>
            </p:nvSpPr>
            <p:spPr>
              <a:xfrm>
                <a:off x="5067247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544395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过度</a:t>
                </a:r>
                <a:endParaRPr lang="zh-CN" altLang="en-US" sz="25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221799" y="1887166"/>
            <a:ext cx="5116991" cy="1347281"/>
            <a:chOff x="1021404" y="1887166"/>
            <a:chExt cx="5116991" cy="1347281"/>
          </a:xfrm>
        </p:grpSpPr>
        <p:sp>
          <p:nvSpPr>
            <p:cNvPr id="21" name="矩形: 圆角 11">
              <a:extLst>
                <a:ext uri="{FF2B5EF4-FFF2-40B4-BE49-F238E27FC236}">
                  <a16:creationId xmlns="" xmlns:a16="http://schemas.microsoft.com/office/drawing/2014/main" id="{CE8A2A99-214A-4803-8F9C-56E7D14A7653}"/>
                </a:ext>
              </a:extLst>
            </p:cNvPr>
            <p:cNvSpPr/>
            <p:nvPr/>
          </p:nvSpPr>
          <p:spPr>
            <a:xfrm>
              <a:off x="2324419" y="2047759"/>
              <a:ext cx="3813976" cy="1186688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7988" tIns="147988" rIns="697573" bIns="444660" numCol="1" spcCol="1270" anchor="t" anchorCtr="0">
              <a:noAutofit/>
            </a:bodyPr>
            <a:lstStyle/>
            <a:p>
              <a:pPr marL="457200" lvl="2" defTabSz="1111250">
                <a:lnSpc>
                  <a:spcPct val="130000"/>
                </a:lnSpc>
                <a:spcAft>
                  <a:spcPct val="15000"/>
                </a:spcAft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排列要点顺序，注意逻辑关联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021404" y="1887166"/>
              <a:ext cx="1780162" cy="1347281"/>
              <a:chOff x="1021404" y="1887166"/>
              <a:chExt cx="1780162" cy="1347281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3" name="等腰三角形 22"/>
              <p:cNvSpPr/>
              <p:nvPr/>
            </p:nvSpPr>
            <p:spPr>
              <a:xfrm>
                <a:off x="1021404" y="1887166"/>
                <a:ext cx="1780162" cy="1347281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498552" y="2507106"/>
                <a:ext cx="825867" cy="4770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主题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1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库存数据 2"/>
          <p:cNvSpPr/>
          <p:nvPr/>
        </p:nvSpPr>
        <p:spPr>
          <a:xfrm>
            <a:off x="1254868" y="2266545"/>
            <a:ext cx="5535038" cy="2675106"/>
          </a:xfrm>
          <a:prstGeom prst="flowChartOnlineStorage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结构技巧的原则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3AFB8C9-00EF-40A1-AEE8-5164289C2E60}"/>
              </a:ext>
            </a:extLst>
          </p:cNvPr>
          <p:cNvSpPr txBox="1"/>
          <p:nvPr/>
        </p:nvSpPr>
        <p:spPr>
          <a:xfrm>
            <a:off x="1947572" y="2989158"/>
            <a:ext cx="3946797" cy="1327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告诉他们你要告诉他们的内容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告诉他们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再告诉他们你已经告诉的内容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286017" y="2266545"/>
            <a:ext cx="2704289" cy="267510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97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充分运用形体语言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2DE3D518-82ED-4665-864D-E5F9BA8D7A73}"/>
              </a:ext>
            </a:extLst>
          </p:cNvPr>
          <p:cNvGrpSpPr/>
          <p:nvPr/>
        </p:nvGrpSpPr>
        <p:grpSpPr>
          <a:xfrm>
            <a:off x="464654" y="1758512"/>
            <a:ext cx="5125178" cy="1157892"/>
            <a:chOff x="980550" y="1730362"/>
            <a:chExt cx="5125178" cy="1157892"/>
          </a:xfrm>
        </p:grpSpPr>
        <p:sp>
          <p:nvSpPr>
            <p:cNvPr id="6" name="任意多边形: 形状 3">
              <a:extLst>
                <a:ext uri="{FF2B5EF4-FFF2-40B4-BE49-F238E27FC236}">
                  <a16:creationId xmlns="" xmlns:a16="http://schemas.microsoft.com/office/drawing/2014/main" id="{AD9E8088-3639-4902-8E45-4E3EC716A2C9}"/>
                </a:ext>
              </a:extLst>
            </p:cNvPr>
            <p:cNvSpPr/>
            <p:nvPr/>
          </p:nvSpPr>
          <p:spPr>
            <a:xfrm>
              <a:off x="1569224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BB1C7135-035F-4F31-AE39-C4E692015098}"/>
                </a:ext>
              </a:extLst>
            </p:cNvPr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10" name="椭圆 9">
                <a:extLst>
                  <a:ext uri="{FF2B5EF4-FFF2-40B4-BE49-F238E27FC236}">
                    <a16:creationId xmlns="" xmlns:a16="http://schemas.microsoft.com/office/drawing/2014/main" id="{BE139B62-07C0-4005-8C75-19576B58247B}"/>
                  </a:ext>
                </a:extLst>
              </p:cNvPr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8AA1C951-A4FF-4EFB-8043-02D81D399E0A}"/>
                  </a:ext>
                </a:extLst>
              </p:cNvPr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站姿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6E135501-AB5D-460B-B3AA-E7E2AC41753E}"/>
                </a:ext>
              </a:extLst>
            </p:cNvPr>
            <p:cNvSpPr txBox="1"/>
            <p:nvPr/>
          </p:nvSpPr>
          <p:spPr>
            <a:xfrm>
              <a:off x="2717388" y="1986143"/>
              <a:ext cx="28758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永远要面对听众，避免出现死亡角度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3A1F676-365E-47DD-89AA-DE5B1A95F340}"/>
              </a:ext>
            </a:extLst>
          </p:cNvPr>
          <p:cNvGrpSpPr/>
          <p:nvPr/>
        </p:nvGrpSpPr>
        <p:grpSpPr>
          <a:xfrm>
            <a:off x="474382" y="3543928"/>
            <a:ext cx="5115450" cy="1157892"/>
            <a:chOff x="980550" y="1730362"/>
            <a:chExt cx="5115450" cy="1157892"/>
          </a:xfrm>
        </p:grpSpPr>
        <p:sp>
          <p:nvSpPr>
            <p:cNvPr id="13" name="任意多边形: 形状 20">
              <a:extLst>
                <a:ext uri="{FF2B5EF4-FFF2-40B4-BE49-F238E27FC236}">
                  <a16:creationId xmlns="" xmlns:a16="http://schemas.microsoft.com/office/drawing/2014/main" id="{E280FA13-9F49-4433-96F7-79159C04726F}"/>
                </a:ext>
              </a:extLst>
            </p:cNvPr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703EC5FF-8EA1-40B2-A3AB-4C880425307D}"/>
                </a:ext>
              </a:extLst>
            </p:cNvPr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16" name="椭圆 15">
                <a:extLst>
                  <a:ext uri="{FF2B5EF4-FFF2-40B4-BE49-F238E27FC236}">
                    <a16:creationId xmlns="" xmlns:a16="http://schemas.microsoft.com/office/drawing/2014/main" id="{DC165F98-1AD8-41BA-97FD-30A7B041F957}"/>
                  </a:ext>
                </a:extLst>
              </p:cNvPr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E3DC8449-8827-4E6A-A100-7040725E1DAF}"/>
                  </a:ext>
                </a:extLst>
              </p:cNvPr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双脚</a:t>
                </a: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D7EA38D1-DD6D-43C1-A044-6EBBDAFB049B}"/>
                </a:ext>
              </a:extLst>
            </p:cNvPr>
            <p:cNvSpPr txBox="1"/>
            <p:nvPr/>
          </p:nvSpPr>
          <p:spPr>
            <a:xfrm>
              <a:off x="2717388" y="1986143"/>
              <a:ext cx="287583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两脚间距同肩宽，勿过大或过小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7B52D44-AB15-444F-B48D-52AEAA4E2918}"/>
              </a:ext>
            </a:extLst>
          </p:cNvPr>
          <p:cNvGrpSpPr/>
          <p:nvPr/>
        </p:nvGrpSpPr>
        <p:grpSpPr>
          <a:xfrm>
            <a:off x="3538275" y="5233275"/>
            <a:ext cx="5115450" cy="1157892"/>
            <a:chOff x="980550" y="1730362"/>
            <a:chExt cx="5115450" cy="1157892"/>
          </a:xfrm>
        </p:grpSpPr>
        <p:sp>
          <p:nvSpPr>
            <p:cNvPr id="19" name="任意多边形: 形状 28">
              <a:extLst>
                <a:ext uri="{FF2B5EF4-FFF2-40B4-BE49-F238E27FC236}">
                  <a16:creationId xmlns="" xmlns:a16="http://schemas.microsoft.com/office/drawing/2014/main" id="{237EE71F-4D8E-423F-A385-772FE6C319E7}"/>
                </a:ext>
              </a:extLst>
            </p:cNvPr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714FD0D3-EC1F-4F8A-91BC-230FABE3CF17}"/>
                </a:ext>
              </a:extLst>
            </p:cNvPr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54C00D92-9302-48FC-9549-BBA350D288C4}"/>
                  </a:ext>
                </a:extLst>
              </p:cNvPr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6FC985D7-BC2C-454D-B12B-2A6D5302253D}"/>
                  </a:ext>
                </a:extLst>
              </p:cNvPr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表情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4D9FC69F-84F4-4C6E-A46C-3009E2A1DA56}"/>
                </a:ext>
              </a:extLst>
            </p:cNvPr>
            <p:cNvSpPr txBox="1"/>
            <p:nvPr/>
          </p:nvSpPr>
          <p:spPr>
            <a:xfrm>
              <a:off x="2717388" y="1986143"/>
              <a:ext cx="287583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cs typeface="+mn-ea"/>
                  <a:sym typeface="+mn-lt"/>
                </a:rPr>
                <a:t>自然放松，真心微笑，忌呆滞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BA27FCD-F9BD-4D35-BF5E-AE4CD385809A}"/>
              </a:ext>
            </a:extLst>
          </p:cNvPr>
          <p:cNvGrpSpPr/>
          <p:nvPr/>
        </p:nvGrpSpPr>
        <p:grpSpPr>
          <a:xfrm>
            <a:off x="6608236" y="1758512"/>
            <a:ext cx="5115450" cy="1157892"/>
            <a:chOff x="980550" y="1730362"/>
            <a:chExt cx="5115450" cy="1157892"/>
          </a:xfrm>
        </p:grpSpPr>
        <p:sp>
          <p:nvSpPr>
            <p:cNvPr id="25" name="任意多边形: 形状 34">
              <a:extLst>
                <a:ext uri="{FF2B5EF4-FFF2-40B4-BE49-F238E27FC236}">
                  <a16:creationId xmlns="" xmlns:a16="http://schemas.microsoft.com/office/drawing/2014/main" id="{D98BA152-5115-4A35-8784-D51B39FFF143}"/>
                </a:ext>
              </a:extLst>
            </p:cNvPr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E3039B5F-BD5A-4E09-84B8-D7947C97A20F}"/>
                </a:ext>
              </a:extLst>
            </p:cNvPr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AA0C0582-C606-45D9-A4D5-50E88E3B4A3E}"/>
                  </a:ext>
                </a:extLst>
              </p:cNvPr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="" xmlns:a16="http://schemas.microsoft.com/office/drawing/2014/main" id="{873BFDCD-B0B6-49CD-92F4-F372BD3C5B53}"/>
                  </a:ext>
                </a:extLst>
              </p:cNvPr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手势</a:t>
                </a: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1964B0E0-6014-42D3-8FBA-3787375577B1}"/>
                </a:ext>
              </a:extLst>
            </p:cNvPr>
            <p:cNvSpPr txBox="1"/>
            <p:nvPr/>
          </p:nvSpPr>
          <p:spPr>
            <a:xfrm>
              <a:off x="2194962" y="2000025"/>
              <a:ext cx="3899180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Clr>
                  <a:srgbClr val="1606E8"/>
                </a:buClr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多用手掌少用手指，充分伸展，忌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IBM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式、检阅式、受伤式、遮羞布式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DEE55920-CDE6-487B-8141-8DAC6BEEB7E7}"/>
              </a:ext>
            </a:extLst>
          </p:cNvPr>
          <p:cNvGrpSpPr/>
          <p:nvPr/>
        </p:nvGrpSpPr>
        <p:grpSpPr>
          <a:xfrm>
            <a:off x="6608236" y="3543928"/>
            <a:ext cx="5115450" cy="1157892"/>
            <a:chOff x="980550" y="1730362"/>
            <a:chExt cx="5115450" cy="1157892"/>
          </a:xfrm>
        </p:grpSpPr>
        <p:sp>
          <p:nvSpPr>
            <p:cNvPr id="31" name="任意多边形: 形状 42">
              <a:extLst>
                <a:ext uri="{FF2B5EF4-FFF2-40B4-BE49-F238E27FC236}">
                  <a16:creationId xmlns="" xmlns:a16="http://schemas.microsoft.com/office/drawing/2014/main" id="{8608D5CE-F575-4343-9D8B-622F480F2FA1}"/>
                </a:ext>
              </a:extLst>
            </p:cNvPr>
            <p:cNvSpPr/>
            <p:nvPr/>
          </p:nvSpPr>
          <p:spPr>
            <a:xfrm>
              <a:off x="1559496" y="1770485"/>
              <a:ext cx="4536504" cy="1077646"/>
            </a:xfrm>
            <a:custGeom>
              <a:avLst/>
              <a:gdLst>
                <a:gd name="connsiteX0" fmla="*/ 0 w 5405120"/>
                <a:gd name="connsiteY0" fmla="*/ 0 h 1505029"/>
                <a:gd name="connsiteX1" fmla="*/ 4652606 w 5405120"/>
                <a:gd name="connsiteY1" fmla="*/ 0 h 1505029"/>
                <a:gd name="connsiteX2" fmla="*/ 5405120 w 5405120"/>
                <a:gd name="connsiteY2" fmla="*/ 752515 h 1505029"/>
                <a:gd name="connsiteX3" fmla="*/ 4652606 w 5405120"/>
                <a:gd name="connsiteY3" fmla="*/ 1505029 h 1505029"/>
                <a:gd name="connsiteX4" fmla="*/ 0 w 5405120"/>
                <a:gd name="connsiteY4" fmla="*/ 1505029 h 1505029"/>
                <a:gd name="connsiteX5" fmla="*/ 0 w 5405120"/>
                <a:gd name="connsiteY5" fmla="*/ 0 h 150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5120" h="1505029">
                  <a:moveTo>
                    <a:pt x="5405120" y="1505028"/>
                  </a:moveTo>
                  <a:lnTo>
                    <a:pt x="752514" y="1505028"/>
                  </a:lnTo>
                  <a:lnTo>
                    <a:pt x="0" y="752514"/>
                  </a:lnTo>
                  <a:lnTo>
                    <a:pt x="752514" y="1"/>
                  </a:lnTo>
                  <a:lnTo>
                    <a:pt x="5405120" y="1"/>
                  </a:lnTo>
                  <a:lnTo>
                    <a:pt x="5405120" y="1505028"/>
                  </a:lnTo>
                  <a:close/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9933" tIns="194311" rIns="362712" bIns="194311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="" xmlns:a16="http://schemas.microsoft.com/office/drawing/2014/main" id="{2E0FF826-9D79-40CC-A5BC-8202998D3AFF}"/>
                </a:ext>
              </a:extLst>
            </p:cNvPr>
            <p:cNvGrpSpPr/>
            <p:nvPr/>
          </p:nvGrpSpPr>
          <p:grpSpPr>
            <a:xfrm>
              <a:off x="980550" y="1730362"/>
              <a:ext cx="1157892" cy="1157892"/>
              <a:chOff x="980550" y="1730362"/>
              <a:chExt cx="1157892" cy="1157892"/>
            </a:xfrm>
          </p:grpSpPr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B1D9E5DC-3B31-41C8-B477-27DCABAC9F45}"/>
                  </a:ext>
                </a:extLst>
              </p:cNvPr>
              <p:cNvSpPr/>
              <p:nvPr/>
            </p:nvSpPr>
            <p:spPr>
              <a:xfrm>
                <a:off x="980550" y="1730362"/>
                <a:ext cx="1157892" cy="1157892"/>
              </a:xfrm>
              <a:prstGeom prst="ellipse">
                <a:avLst/>
              </a:prstGeom>
              <a:solidFill>
                <a:srgbClr val="0070C0"/>
              </a:solidFill>
              <a:ln w="28575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="" xmlns:a16="http://schemas.microsoft.com/office/drawing/2014/main" id="{304A59CF-E360-43F4-9F8D-6A0DF4CBD5AB}"/>
                  </a:ext>
                </a:extLst>
              </p:cNvPr>
              <p:cNvSpPr txBox="1"/>
              <p:nvPr/>
            </p:nvSpPr>
            <p:spPr>
              <a:xfrm>
                <a:off x="1110310" y="2047698"/>
                <a:ext cx="89837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移动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2D8285D3-D8E0-423B-9A82-C125EA4AD36F}"/>
                </a:ext>
              </a:extLst>
            </p:cNvPr>
            <p:cNvSpPr txBox="1"/>
            <p:nvPr/>
          </p:nvSpPr>
          <p:spPr>
            <a:xfrm>
              <a:off x="2311696" y="2000025"/>
              <a:ext cx="3644611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Clr>
                  <a:srgbClr val="1606E8"/>
                </a:buClr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在开放的空间不断走动，有效地贴近听众，勿背对听众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3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2C7B8D4-418E-4EC3-A16F-A7FEDC76771B}"/>
              </a:ext>
            </a:extLst>
          </p:cNvPr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01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100A58C-915D-4428-A107-9E66198DFB53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影响演讲的因素是</a:t>
            </a:r>
            <a:r>
              <a:rPr lang="zh-CN" altLang="en-US" sz="6000" b="1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哪些？</a:t>
            </a:r>
            <a:endParaRPr lang="zh-CN" altLang="en-US" sz="6000" b="1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226CADB-BA6F-4D81-B24C-87FD08097361}"/>
              </a:ext>
            </a:extLst>
          </p:cNvPr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What are the factors affecting the speech?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9116" y="5042517"/>
            <a:ext cx="19936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CFDFD"/>
                </a:solidFill>
              </a:rPr>
              <a:t>https://www.ypppt.com/</a:t>
            </a:r>
            <a:endParaRPr lang="zh-CN" altLang="en-US" sz="1100" dirty="0">
              <a:solidFill>
                <a:srgbClr val="FCFD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如何自信地开始？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FBM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五步法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="" xmlns:a16="http://schemas.microsoft.com/office/drawing/2014/main" id="{35939E68-000E-41B4-902F-05A393D1ED22}"/>
              </a:ext>
            </a:extLst>
          </p:cNvPr>
          <p:cNvGrpSpPr/>
          <p:nvPr/>
        </p:nvGrpSpPr>
        <p:grpSpPr>
          <a:xfrm>
            <a:off x="1090383" y="2961842"/>
            <a:ext cx="1420734" cy="1420734"/>
            <a:chOff x="1343472" y="2348880"/>
            <a:chExt cx="1420734" cy="1420734"/>
          </a:xfrm>
        </p:grpSpPr>
        <p:sp>
          <p:nvSpPr>
            <p:cNvPr id="55" name="椭圆 54">
              <a:extLst>
                <a:ext uri="{FF2B5EF4-FFF2-40B4-BE49-F238E27FC236}">
                  <a16:creationId xmlns="" xmlns:a16="http://schemas.microsoft.com/office/drawing/2014/main" id="{315A7287-3333-4026-98CF-6A31A5FF264C}"/>
                </a:ext>
              </a:extLst>
            </p:cNvPr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="" xmlns:a16="http://schemas.microsoft.com/office/drawing/2014/main" id="{D8B3DCFC-1DA5-498D-8695-787AA0E5B905}"/>
                </a:ext>
              </a:extLst>
            </p:cNvPr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Foot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="" xmlns:a16="http://schemas.microsoft.com/office/drawing/2014/main" id="{5C163D37-33D7-4EC3-9CFF-721B74A3BBC7}"/>
              </a:ext>
            </a:extLst>
          </p:cNvPr>
          <p:cNvSpPr txBox="1"/>
          <p:nvPr/>
        </p:nvSpPr>
        <p:spPr>
          <a:xfrm>
            <a:off x="846224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迅速阔步，比平时快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="" xmlns:a16="http://schemas.microsoft.com/office/drawing/2014/main" id="{85D25C31-5A5A-43F2-8C0B-725D04E71A2F}"/>
              </a:ext>
            </a:extLst>
          </p:cNvPr>
          <p:cNvGrpSpPr/>
          <p:nvPr/>
        </p:nvGrpSpPr>
        <p:grpSpPr>
          <a:xfrm>
            <a:off x="3238271" y="2961842"/>
            <a:ext cx="1420734" cy="1420734"/>
            <a:chOff x="1343472" y="2348880"/>
            <a:chExt cx="1420734" cy="1420734"/>
          </a:xfrm>
        </p:grpSpPr>
        <p:sp>
          <p:nvSpPr>
            <p:cNvPr id="59" name="椭圆 58">
              <a:extLst>
                <a:ext uri="{FF2B5EF4-FFF2-40B4-BE49-F238E27FC236}">
                  <a16:creationId xmlns="" xmlns:a16="http://schemas.microsoft.com/office/drawing/2014/main" id="{51DC14C6-C5D3-43BA-851A-A55923D713E3}"/>
                </a:ext>
              </a:extLst>
            </p:cNvPr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="" xmlns:a16="http://schemas.microsoft.com/office/drawing/2014/main" id="{6B80C3C2-9BA9-434E-BF97-7F0F96EDC2C0}"/>
                </a:ext>
              </a:extLst>
            </p:cNvPr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Body 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="" xmlns:a16="http://schemas.microsoft.com/office/drawing/2014/main" id="{18C8BC24-7A99-47A9-96A7-4BEF0199209E}"/>
              </a:ext>
            </a:extLst>
          </p:cNvPr>
          <p:cNvSpPr txBox="1"/>
          <p:nvPr/>
        </p:nvSpPr>
        <p:spPr>
          <a:xfrm>
            <a:off x="2994112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  <a:spcBef>
                <a:spcPct val="10000"/>
              </a:spcBef>
              <a:buClr>
                <a:schemeClr val="tx1"/>
              </a:buClr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昂首挺胸，伸直腰杆</a:t>
            </a:r>
          </a:p>
        </p:txBody>
      </p:sp>
      <p:grpSp>
        <p:nvGrpSpPr>
          <p:cNvPr id="62" name="组合 61">
            <a:extLst>
              <a:ext uri="{FF2B5EF4-FFF2-40B4-BE49-F238E27FC236}">
                <a16:creationId xmlns="" xmlns:a16="http://schemas.microsoft.com/office/drawing/2014/main" id="{E3DBD94C-6002-4709-AC78-02C7961B9EC5}"/>
              </a:ext>
            </a:extLst>
          </p:cNvPr>
          <p:cNvGrpSpPr/>
          <p:nvPr/>
        </p:nvGrpSpPr>
        <p:grpSpPr>
          <a:xfrm>
            <a:off x="5385633" y="2961842"/>
            <a:ext cx="1420734" cy="1420734"/>
            <a:chOff x="1487811" y="2348880"/>
            <a:chExt cx="1420734" cy="1420734"/>
          </a:xfrm>
        </p:grpSpPr>
        <p:sp>
          <p:nvSpPr>
            <p:cNvPr id="63" name="椭圆 62">
              <a:extLst>
                <a:ext uri="{FF2B5EF4-FFF2-40B4-BE49-F238E27FC236}">
                  <a16:creationId xmlns="" xmlns:a16="http://schemas.microsoft.com/office/drawing/2014/main" id="{130D0C8F-2A64-4648-A810-E59D90A44509}"/>
                </a:ext>
              </a:extLst>
            </p:cNvPr>
            <p:cNvSpPr/>
            <p:nvPr/>
          </p:nvSpPr>
          <p:spPr bwMode="auto">
            <a:xfrm>
              <a:off x="1487811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="" xmlns:a16="http://schemas.microsoft.com/office/drawing/2014/main" id="{10B87242-D095-431C-A00C-F9B90E5E0978}"/>
                </a:ext>
              </a:extLst>
            </p:cNvPr>
            <p:cNvSpPr txBox="1"/>
            <p:nvPr/>
          </p:nvSpPr>
          <p:spPr>
            <a:xfrm>
              <a:off x="1613748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Face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86B6BA6B-009F-487D-9356-FA3E042DEE79}"/>
              </a:ext>
            </a:extLst>
          </p:cNvPr>
          <p:cNvSpPr txBox="1"/>
          <p:nvPr/>
        </p:nvSpPr>
        <p:spPr>
          <a:xfrm>
            <a:off x="5356485" y="4546018"/>
            <a:ext cx="1479030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表情放松而和谐</a:t>
            </a:r>
          </a:p>
        </p:txBody>
      </p: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6461202F-E447-457B-8A7F-ECAF0E831C5F}"/>
              </a:ext>
            </a:extLst>
          </p:cNvPr>
          <p:cNvGrpSpPr/>
          <p:nvPr/>
        </p:nvGrpSpPr>
        <p:grpSpPr>
          <a:xfrm>
            <a:off x="7532996" y="2961842"/>
            <a:ext cx="1420734" cy="1420734"/>
            <a:chOff x="1343472" y="2348880"/>
            <a:chExt cx="1420734" cy="1420734"/>
          </a:xfrm>
        </p:grpSpPr>
        <p:sp>
          <p:nvSpPr>
            <p:cNvPr id="67" name="椭圆 66">
              <a:extLst>
                <a:ext uri="{FF2B5EF4-FFF2-40B4-BE49-F238E27FC236}">
                  <a16:creationId xmlns="" xmlns:a16="http://schemas.microsoft.com/office/drawing/2014/main" id="{3BB61042-C77D-4DCF-8582-B99A7FCDB063}"/>
                </a:ext>
              </a:extLst>
            </p:cNvPr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="" xmlns:a16="http://schemas.microsoft.com/office/drawing/2014/main" id="{E6767F53-661C-4517-91E2-168509773066}"/>
                </a:ext>
              </a:extLst>
            </p:cNvPr>
            <p:cNvSpPr txBox="1"/>
            <p:nvPr/>
          </p:nvSpPr>
          <p:spPr>
            <a:xfrm>
              <a:off x="1469409" y="2797637"/>
              <a:ext cx="116886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Eye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="" xmlns:a16="http://schemas.microsoft.com/office/drawing/2014/main" id="{537B71D1-DA23-4F39-8C47-A94F4410A86A}"/>
              </a:ext>
            </a:extLst>
          </p:cNvPr>
          <p:cNvSpPr txBox="1"/>
          <p:nvPr/>
        </p:nvSpPr>
        <p:spPr>
          <a:xfrm>
            <a:off x="7288837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寻找一两个亲切的面孔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C9AE861C-04AC-4607-A947-2B6E61EBFD44}"/>
              </a:ext>
            </a:extLst>
          </p:cNvPr>
          <p:cNvGrpSpPr/>
          <p:nvPr/>
        </p:nvGrpSpPr>
        <p:grpSpPr>
          <a:xfrm>
            <a:off x="9680884" y="2961842"/>
            <a:ext cx="1420734" cy="1420734"/>
            <a:chOff x="1343472" y="2348880"/>
            <a:chExt cx="1420734" cy="1420734"/>
          </a:xfrm>
        </p:grpSpPr>
        <p:sp>
          <p:nvSpPr>
            <p:cNvPr id="71" name="椭圆 70">
              <a:extLst>
                <a:ext uri="{FF2B5EF4-FFF2-40B4-BE49-F238E27FC236}">
                  <a16:creationId xmlns="" xmlns:a16="http://schemas.microsoft.com/office/drawing/2014/main" id="{557527AF-E50D-42F5-ADA8-66EC1E4B524B}"/>
                </a:ext>
              </a:extLst>
            </p:cNvPr>
            <p:cNvSpPr/>
            <p:nvPr/>
          </p:nvSpPr>
          <p:spPr bwMode="auto">
            <a:xfrm>
              <a:off x="1343472" y="2348880"/>
              <a:ext cx="1420734" cy="1420734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="" xmlns:a16="http://schemas.microsoft.com/office/drawing/2014/main" id="{69616A63-D76C-4987-A687-97303F2FDE52}"/>
                </a:ext>
              </a:extLst>
            </p:cNvPr>
            <p:cNvSpPr txBox="1"/>
            <p:nvPr/>
          </p:nvSpPr>
          <p:spPr>
            <a:xfrm>
              <a:off x="1394830" y="2797637"/>
              <a:ext cx="131801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Mouth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="" xmlns:a16="http://schemas.microsoft.com/office/drawing/2014/main" id="{5E140621-A4CE-483E-BF75-5DF2FE41DC5D}"/>
              </a:ext>
            </a:extLst>
          </p:cNvPr>
          <p:cNvSpPr txBox="1"/>
          <p:nvPr/>
        </p:nvSpPr>
        <p:spPr>
          <a:xfrm>
            <a:off x="9436725" y="4546018"/>
            <a:ext cx="1909051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对着后排的听众大声开口</a:t>
            </a:r>
          </a:p>
        </p:txBody>
      </p:sp>
    </p:spTree>
    <p:extLst>
      <p:ext uri="{BB962C8B-B14F-4D97-AF65-F5344CB8AC3E}">
        <p14:creationId xmlns:p14="http://schemas.microsoft.com/office/powerpoint/2010/main" val="42379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57" grpId="0"/>
      <p:bldP spid="61" grpId="0"/>
      <p:bldP spid="65" grpId="0"/>
      <p:bldP spid="69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要记住：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828471" y="1984443"/>
            <a:ext cx="2928026" cy="288911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428391" y="2250332"/>
            <a:ext cx="2384383" cy="235733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67364" y="2119009"/>
            <a:ext cx="2657273" cy="261998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2676" y="2551099"/>
            <a:ext cx="17996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你的形象可能会比你想象的好</a:t>
            </a:r>
            <a:r>
              <a:rPr lang="zh-CN" altLang="en-US" sz="2500" b="1" dirty="0" smtClean="0">
                <a:solidFill>
                  <a:schemeClr val="bg1"/>
                </a:solidFill>
                <a:cs typeface="+mn-ea"/>
                <a:sym typeface="+mn-lt"/>
              </a:rPr>
              <a:t>！</a:t>
            </a:r>
            <a:r>
              <a:rPr lang="en-US" altLang="zh-CN" sz="2500" b="1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zh-CN" altLang="en-US" sz="2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96192" y="2551099"/>
            <a:ext cx="17996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专注于此时此地，此情此景！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20774" y="2839640"/>
            <a:ext cx="1799617" cy="117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500" b="1" dirty="0">
                <a:solidFill>
                  <a:schemeClr val="bg1"/>
                </a:solidFill>
                <a:cs typeface="+mn-ea"/>
                <a:sym typeface="+mn-lt"/>
              </a:rPr>
              <a:t>只有你想讲，你才能讲好！</a:t>
            </a:r>
          </a:p>
        </p:txBody>
      </p:sp>
    </p:spTree>
    <p:extLst>
      <p:ext uri="{BB962C8B-B14F-4D97-AF65-F5344CB8AC3E}">
        <p14:creationId xmlns:p14="http://schemas.microsoft.com/office/powerpoint/2010/main" val="19060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  <p:bldP spid="8" grpId="0" animBg="1"/>
      <p:bldP spid="4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练习二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02D9F84-5BB0-4A12-8357-340E65ACAE77}"/>
              </a:ext>
            </a:extLst>
          </p:cNvPr>
          <p:cNvGrpSpPr/>
          <p:nvPr/>
        </p:nvGrpSpPr>
        <p:grpSpPr>
          <a:xfrm>
            <a:off x="1418027" y="2516266"/>
            <a:ext cx="3958277" cy="2654866"/>
            <a:chOff x="1570208" y="2101566"/>
            <a:chExt cx="3958277" cy="2654866"/>
          </a:xfrm>
        </p:grpSpPr>
        <p:sp>
          <p:nvSpPr>
            <p:cNvPr id="6" name="矩形: 圆角 12">
              <a:extLst>
                <a:ext uri="{FF2B5EF4-FFF2-40B4-BE49-F238E27FC236}">
                  <a16:creationId xmlns="" xmlns:a16="http://schemas.microsoft.com/office/drawing/2014/main" id="{3047D1E0-7A80-44AA-891F-45608B84A732}"/>
                </a:ext>
              </a:extLst>
            </p:cNvPr>
            <p:cNvSpPr/>
            <p:nvPr/>
          </p:nvSpPr>
          <p:spPr bwMode="auto">
            <a:xfrm>
              <a:off x="1570208" y="2101566"/>
              <a:ext cx="3958277" cy="2654866"/>
            </a:xfrm>
            <a:prstGeom prst="roundRect">
              <a:avLst>
                <a:gd name="adj" fmla="val 4612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092DA7AF-D90F-4803-BAF6-9DD7AB19EB2F}"/>
                </a:ext>
              </a:extLst>
            </p:cNvPr>
            <p:cNvSpPr txBox="1"/>
            <p:nvPr/>
          </p:nvSpPr>
          <p:spPr>
            <a:xfrm>
              <a:off x="1781361" y="2484574"/>
              <a:ext cx="36158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上台后请先自报你所在的小组、部门、姓名，然后再说出你培训的感受。运用前面所学的技巧。每人限时一分钟。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81EC2E2-3BC2-4EFB-9E20-B632D04ADF77}"/>
              </a:ext>
            </a:extLst>
          </p:cNvPr>
          <p:cNvGrpSpPr/>
          <p:nvPr/>
        </p:nvGrpSpPr>
        <p:grpSpPr>
          <a:xfrm>
            <a:off x="3362772" y="2047286"/>
            <a:ext cx="2412488" cy="660484"/>
            <a:chOff x="1635368" y="2480484"/>
            <a:chExt cx="2412488" cy="660484"/>
          </a:xfrm>
        </p:grpSpPr>
        <p:sp>
          <p:nvSpPr>
            <p:cNvPr id="10" name="矩形: 圆角 15">
              <a:extLst>
                <a:ext uri="{FF2B5EF4-FFF2-40B4-BE49-F238E27FC236}">
                  <a16:creationId xmlns="" xmlns:a16="http://schemas.microsoft.com/office/drawing/2014/main" id="{434707E5-4ECB-4840-BFE6-8344A6BF5343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852250D-BE43-4E7C-9475-F74109DAA13E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一分钟练习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916" y="2516266"/>
            <a:ext cx="3977638" cy="265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25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关于眼神的运用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6709EDFE-0C2A-489B-A4A2-32F3C5471E47}"/>
              </a:ext>
            </a:extLst>
          </p:cNvPr>
          <p:cNvGrpSpPr/>
          <p:nvPr/>
        </p:nvGrpSpPr>
        <p:grpSpPr>
          <a:xfrm>
            <a:off x="3359696" y="2126628"/>
            <a:ext cx="5256584" cy="1406012"/>
            <a:chOff x="1120343" y="2109804"/>
            <a:chExt cx="5256584" cy="1406012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11C35283-CDB5-4C90-87FF-5611F39F5F51}"/>
                </a:ext>
              </a:extLst>
            </p:cNvPr>
            <p:cNvGrpSpPr/>
            <p:nvPr/>
          </p:nvGrpSpPr>
          <p:grpSpPr>
            <a:xfrm>
              <a:off x="1120343" y="2109804"/>
              <a:ext cx="2660936" cy="684240"/>
              <a:chOff x="1840421" y="1843790"/>
              <a:chExt cx="2660936" cy="684240"/>
            </a:xfrm>
          </p:grpSpPr>
          <p:sp>
            <p:nvSpPr>
              <p:cNvPr id="9" name="矩形: 圆角 6">
                <a:extLst>
                  <a:ext uri="{FF2B5EF4-FFF2-40B4-BE49-F238E27FC236}">
                    <a16:creationId xmlns="" xmlns:a16="http://schemas.microsoft.com/office/drawing/2014/main" id="{B02682EF-207E-424B-8986-1B32C784B8D9}"/>
                  </a:ext>
                </a:extLst>
              </p:cNvPr>
              <p:cNvSpPr/>
              <p:nvPr/>
            </p:nvSpPr>
            <p:spPr bwMode="auto">
              <a:xfrm>
                <a:off x="1840421" y="1843790"/>
                <a:ext cx="2660936" cy="684240"/>
              </a:xfrm>
              <a:prstGeom prst="roundRect">
                <a:avLst>
                  <a:gd name="adj" fmla="val 21286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6="http://schemas.microsoft.com/office/drawing/2014/main" id="{D9E1BCEF-30A5-4813-874C-9A34BB0044B8}"/>
                  </a:ext>
                </a:extLst>
              </p:cNvPr>
              <p:cNvSpPr txBox="1"/>
              <p:nvPr/>
            </p:nvSpPr>
            <p:spPr>
              <a:xfrm>
                <a:off x="1953667" y="1955078"/>
                <a:ext cx="24344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演讲的眼神：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569E68E0-E699-4CAC-99EC-FF49F6407627}"/>
                </a:ext>
              </a:extLst>
            </p:cNvPr>
            <p:cNvSpPr txBox="1"/>
            <p:nvPr/>
          </p:nvSpPr>
          <p:spPr>
            <a:xfrm>
              <a:off x="1620777" y="3054151"/>
              <a:ext cx="47561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rgbClr val="1606E8"/>
                </a:buClr>
              </a:pPr>
              <a:r>
                <a:rPr lang="zh-CN" altLang="en-US" sz="2400" b="1" dirty="0">
                  <a:cs typeface="+mn-ea"/>
                  <a:sym typeface="+mn-lt"/>
                </a:rPr>
                <a:t>正视、注视、虚视、环视、侧视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ACDE1BD4-E47E-42B2-B81D-E0F4FDDC88FA}"/>
              </a:ext>
            </a:extLst>
          </p:cNvPr>
          <p:cNvGrpSpPr/>
          <p:nvPr/>
        </p:nvGrpSpPr>
        <p:grpSpPr>
          <a:xfrm>
            <a:off x="3359696" y="4443722"/>
            <a:ext cx="5472608" cy="684240"/>
            <a:chOff x="1120343" y="2109804"/>
            <a:chExt cx="5472608" cy="684240"/>
          </a:xfrm>
        </p:grpSpPr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386301ED-22AD-41CD-9676-DA7F9632538D}"/>
                </a:ext>
              </a:extLst>
            </p:cNvPr>
            <p:cNvGrpSpPr/>
            <p:nvPr/>
          </p:nvGrpSpPr>
          <p:grpSpPr>
            <a:xfrm>
              <a:off x="1120343" y="2109804"/>
              <a:ext cx="3704468" cy="684240"/>
              <a:chOff x="1840421" y="1843790"/>
              <a:chExt cx="3704468" cy="684240"/>
            </a:xfrm>
          </p:grpSpPr>
          <p:sp>
            <p:nvSpPr>
              <p:cNvPr id="14" name="矩形: 圆角 16">
                <a:extLst>
                  <a:ext uri="{FF2B5EF4-FFF2-40B4-BE49-F238E27FC236}">
                    <a16:creationId xmlns="" xmlns:a16="http://schemas.microsoft.com/office/drawing/2014/main" id="{C2C0C29F-243C-4C9F-AC3C-9F43DE1B6059}"/>
                  </a:ext>
                </a:extLst>
              </p:cNvPr>
              <p:cNvSpPr/>
              <p:nvPr/>
            </p:nvSpPr>
            <p:spPr bwMode="auto">
              <a:xfrm>
                <a:off x="1840421" y="1843790"/>
                <a:ext cx="3704468" cy="684240"/>
              </a:xfrm>
              <a:prstGeom prst="roundRect">
                <a:avLst>
                  <a:gd name="adj" fmla="val 21286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id="{CF2883EB-BD48-44EB-8C7B-DC34153DF9FB}"/>
                  </a:ext>
                </a:extLst>
              </p:cNvPr>
              <p:cNvSpPr txBox="1"/>
              <p:nvPr/>
            </p:nvSpPr>
            <p:spPr>
              <a:xfrm>
                <a:off x="2032684" y="1955078"/>
                <a:ext cx="3319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和每个人交流的时间：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5485E452-2C3E-4F16-8205-54EBEA85B9E6}"/>
                </a:ext>
              </a:extLst>
            </p:cNvPr>
            <p:cNvSpPr txBox="1"/>
            <p:nvPr/>
          </p:nvSpPr>
          <p:spPr>
            <a:xfrm>
              <a:off x="5033404" y="2221092"/>
              <a:ext cx="1559547" cy="497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Clr>
                  <a:srgbClr val="1606E8"/>
                </a:buClr>
              </a:pPr>
              <a:r>
                <a:rPr lang="zh-CN" altLang="en-US" sz="2400" b="1" dirty="0">
                  <a:cs typeface="+mn-ea"/>
                  <a:sym typeface="+mn-lt"/>
                </a:rPr>
                <a:t>？？秒种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8832304" y="1524813"/>
            <a:ext cx="2870070" cy="2182520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12842" y="4555010"/>
            <a:ext cx="2071992" cy="2003898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26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练习二</a:t>
            </a:r>
            <a:endParaRPr lang="zh-CN" altLang="en-US" sz="32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A02D9F84-5BB0-4A12-8357-340E65ACAE77}"/>
              </a:ext>
            </a:extLst>
          </p:cNvPr>
          <p:cNvGrpSpPr/>
          <p:nvPr/>
        </p:nvGrpSpPr>
        <p:grpSpPr>
          <a:xfrm>
            <a:off x="6910916" y="2516266"/>
            <a:ext cx="3958277" cy="2654866"/>
            <a:chOff x="1570208" y="2101566"/>
            <a:chExt cx="3958277" cy="2654866"/>
          </a:xfrm>
        </p:grpSpPr>
        <p:sp>
          <p:nvSpPr>
            <p:cNvPr id="6" name="矩形: 圆角 12">
              <a:extLst>
                <a:ext uri="{FF2B5EF4-FFF2-40B4-BE49-F238E27FC236}">
                  <a16:creationId xmlns="" xmlns:a16="http://schemas.microsoft.com/office/drawing/2014/main" id="{3047D1E0-7A80-44AA-891F-45608B84A732}"/>
                </a:ext>
              </a:extLst>
            </p:cNvPr>
            <p:cNvSpPr/>
            <p:nvPr/>
          </p:nvSpPr>
          <p:spPr bwMode="auto">
            <a:xfrm>
              <a:off x="1570208" y="2101566"/>
              <a:ext cx="3958277" cy="2654866"/>
            </a:xfrm>
            <a:prstGeom prst="roundRect">
              <a:avLst>
                <a:gd name="adj" fmla="val 4612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092DA7AF-D90F-4803-BAF6-9DD7AB19EB2F}"/>
                </a:ext>
              </a:extLst>
            </p:cNvPr>
            <p:cNvSpPr txBox="1"/>
            <p:nvPr/>
          </p:nvSpPr>
          <p:spPr>
            <a:xfrm>
              <a:off x="1781361" y="2484574"/>
              <a:ext cx="361581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每组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分钟，在演讲中注视每个人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秒钟，再转向其他人。避免象电风扇一样按顺序看。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881EC2E2-3BC2-4EFB-9E20-B632D04ADF77}"/>
              </a:ext>
            </a:extLst>
          </p:cNvPr>
          <p:cNvGrpSpPr/>
          <p:nvPr/>
        </p:nvGrpSpPr>
        <p:grpSpPr>
          <a:xfrm>
            <a:off x="6365380" y="2047286"/>
            <a:ext cx="2412488" cy="660484"/>
            <a:chOff x="1635368" y="2480484"/>
            <a:chExt cx="2412488" cy="660484"/>
          </a:xfrm>
        </p:grpSpPr>
        <p:sp>
          <p:nvSpPr>
            <p:cNvPr id="10" name="矩形: 圆角 15">
              <a:extLst>
                <a:ext uri="{FF2B5EF4-FFF2-40B4-BE49-F238E27FC236}">
                  <a16:creationId xmlns="" xmlns:a16="http://schemas.microsoft.com/office/drawing/2014/main" id="{434707E5-4ECB-4840-BFE6-8344A6BF5343}"/>
                </a:ext>
              </a:extLst>
            </p:cNvPr>
            <p:cNvSpPr/>
            <p:nvPr/>
          </p:nvSpPr>
          <p:spPr bwMode="auto">
            <a:xfrm>
              <a:off x="1635368" y="2480484"/>
              <a:ext cx="2412488" cy="660484"/>
            </a:xfrm>
            <a:prstGeom prst="roundRect">
              <a:avLst>
                <a:gd name="adj" fmla="val 1426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7852250D-BE43-4E7C-9475-F74109DAA13E}"/>
                </a:ext>
              </a:extLst>
            </p:cNvPr>
            <p:cNvSpPr txBox="1"/>
            <p:nvPr/>
          </p:nvSpPr>
          <p:spPr>
            <a:xfrm>
              <a:off x="1821146" y="2579894"/>
              <a:ext cx="20409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目光</a:t>
              </a: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练习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694" y="2516266"/>
            <a:ext cx="3977638" cy="265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9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如何运用声音？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B3AE0492-073D-4932-AC56-BED9C9250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61218"/>
            <a:ext cx="55440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音量比平时略高，忌单调或太高</a:t>
            </a: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语气的抑扬变化</a:t>
            </a: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重音：根据需要来强调</a:t>
            </a: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语速：要注意短语间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段落间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句间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重点词前的停顿         </a:t>
            </a: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填充词：注意自己的口头禅</a:t>
            </a:r>
          </a:p>
          <a:p>
            <a:pPr marL="285750" indent="-285750" eaLnBrk="1" hangingPunct="1">
              <a:lnSpc>
                <a:spcPct val="140000"/>
              </a:lnSpc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清晰地发音，忌含糊吞音</a:t>
            </a:r>
          </a:p>
        </p:txBody>
      </p:sp>
      <p:sp>
        <p:nvSpPr>
          <p:cNvPr id="3" name="泪滴形 2"/>
          <p:cNvSpPr/>
          <p:nvPr/>
        </p:nvSpPr>
        <p:spPr>
          <a:xfrm>
            <a:off x="1418027" y="1887167"/>
            <a:ext cx="3297677" cy="2937753"/>
          </a:xfrm>
          <a:prstGeom prst="teardrop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05511" y="5158647"/>
            <a:ext cx="4334664" cy="495900"/>
            <a:chOff x="4356871" y="5158647"/>
            <a:chExt cx="4334664" cy="495900"/>
          </a:xfrm>
        </p:grpSpPr>
        <p:sp>
          <p:nvSpPr>
            <p:cNvPr id="4" name="泪滴形 3"/>
            <p:cNvSpPr/>
            <p:nvPr/>
          </p:nvSpPr>
          <p:spPr>
            <a:xfrm>
              <a:off x="4356871" y="5170594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>
              <a:off x="5308965" y="5170594"/>
              <a:ext cx="526288" cy="483953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泪滴形 8"/>
            <p:cNvSpPr/>
            <p:nvPr/>
          </p:nvSpPr>
          <p:spPr>
            <a:xfrm>
              <a:off x="6261059" y="5170593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泪滴形 9"/>
            <p:cNvSpPr/>
            <p:nvPr/>
          </p:nvSpPr>
          <p:spPr>
            <a:xfrm>
              <a:off x="7213153" y="5158647"/>
              <a:ext cx="526288" cy="483953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泪滴形 10"/>
            <p:cNvSpPr/>
            <p:nvPr/>
          </p:nvSpPr>
          <p:spPr>
            <a:xfrm>
              <a:off x="8165247" y="5170593"/>
              <a:ext cx="526288" cy="483953"/>
            </a:xfrm>
            <a:prstGeom prst="teardrop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1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如何应对演讲中的问题</a:t>
            </a:r>
            <a:r>
              <a:rPr lang="en-US" altLang="zh-CN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3" name="折角形 2"/>
          <p:cNvSpPr/>
          <p:nvPr/>
        </p:nvSpPr>
        <p:spPr>
          <a:xfrm>
            <a:off x="1245140" y="1741251"/>
            <a:ext cx="4572000" cy="4717915"/>
          </a:xfrm>
          <a:prstGeom prst="foldedCorner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737125B-7DE2-46E2-AE68-1DEBDCD09A77}"/>
              </a:ext>
            </a:extLst>
          </p:cNvPr>
          <p:cNvSpPr txBox="1"/>
          <p:nvPr/>
        </p:nvSpPr>
        <p:spPr>
          <a:xfrm>
            <a:off x="1478912" y="2694118"/>
            <a:ext cx="41044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卡壳了，怎么办？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听众提问，不会回答怎么办？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仪器出现故障怎么办？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听众私下说话怎么办？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你一上台就摔了一跤怎么办？</a:t>
            </a:r>
          </a:p>
          <a:p>
            <a:pPr marL="342900" indent="-342900" eaLnBrk="1" hangingPunct="1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……………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怎么办？</a:t>
            </a:r>
          </a:p>
        </p:txBody>
      </p:sp>
      <p:sp>
        <p:nvSpPr>
          <p:cNvPr id="5" name="矩形 4"/>
          <p:cNvSpPr/>
          <p:nvPr/>
        </p:nvSpPr>
        <p:spPr>
          <a:xfrm>
            <a:off x="10618965" y="795666"/>
            <a:ext cx="10967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50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cs typeface="+mn-ea"/>
                <a:sym typeface="+mn-lt"/>
              </a:rPr>
              <a:t>?</a:t>
            </a:r>
            <a:endParaRPr lang="zh-CN" altLang="en-US" sz="15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390446" y="1995995"/>
            <a:ext cx="4075889" cy="2866010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7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5" grpId="0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2C7B8D4-418E-4EC3-A16F-A7FEDC76771B}"/>
              </a:ext>
            </a:extLst>
          </p:cNvPr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100A58C-915D-4428-A107-9E66198DFB53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演练与点评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226CADB-BA6F-4D81-B24C-87FD08097361}"/>
              </a:ext>
            </a:extLst>
          </p:cNvPr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Drill 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and comment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8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命题演讲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6205B4C-43C4-4E74-9937-1470C7F88929}"/>
              </a:ext>
            </a:extLst>
          </p:cNvPr>
          <p:cNvSpPr txBox="1"/>
          <p:nvPr/>
        </p:nvSpPr>
        <p:spPr>
          <a:xfrm>
            <a:off x="7326332" y="4705688"/>
            <a:ext cx="2739146" cy="39658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每人限时：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分钟！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3EAA1C2-1F2F-4595-B257-79F0F20F0B05}"/>
              </a:ext>
            </a:extLst>
          </p:cNvPr>
          <p:cNvGrpSpPr/>
          <p:nvPr/>
        </p:nvGrpSpPr>
        <p:grpSpPr>
          <a:xfrm>
            <a:off x="6921226" y="2360209"/>
            <a:ext cx="3549358" cy="2025098"/>
            <a:chOff x="2063552" y="2297390"/>
            <a:chExt cx="3549358" cy="2025098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88B192B1-AF1C-41D2-AA3E-36707CC1D264}"/>
                </a:ext>
              </a:extLst>
            </p:cNvPr>
            <p:cNvSpPr txBox="1"/>
            <p:nvPr/>
          </p:nvSpPr>
          <p:spPr>
            <a:xfrm>
              <a:off x="2335205" y="2482950"/>
              <a:ext cx="3006052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讲述你生命中经历的一件成功而难忘的事，这件事给了你什么启发、经验和信念？         </a:t>
              </a:r>
            </a:p>
          </p:txBody>
        </p:sp>
        <p:sp>
          <p:nvSpPr>
            <p:cNvPr id="9" name="矩形: 圆角 11">
              <a:extLst>
                <a:ext uri="{FF2B5EF4-FFF2-40B4-BE49-F238E27FC236}">
                  <a16:creationId xmlns="" xmlns:a16="http://schemas.microsoft.com/office/drawing/2014/main" id="{E1276EFE-7534-4986-8361-30916AAFCB03}"/>
                </a:ext>
              </a:extLst>
            </p:cNvPr>
            <p:cNvSpPr/>
            <p:nvPr/>
          </p:nvSpPr>
          <p:spPr bwMode="auto">
            <a:xfrm>
              <a:off x="2063552" y="2297390"/>
              <a:ext cx="3549358" cy="2025098"/>
            </a:xfrm>
            <a:prstGeom prst="roundRect">
              <a:avLst>
                <a:gd name="adj" fmla="val 8334"/>
              </a:avLst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AFF530DF-559F-45EC-8411-49CFAABBDC7A}"/>
              </a:ext>
            </a:extLst>
          </p:cNvPr>
          <p:cNvGrpSpPr/>
          <p:nvPr/>
        </p:nvGrpSpPr>
        <p:grpSpPr>
          <a:xfrm>
            <a:off x="6480638" y="1969100"/>
            <a:ext cx="1368152" cy="576000"/>
            <a:chOff x="1746015" y="1599245"/>
            <a:chExt cx="1368152" cy="576000"/>
          </a:xfrm>
        </p:grpSpPr>
        <p:sp>
          <p:nvSpPr>
            <p:cNvPr id="11" name="矩形: 圆角 4">
              <a:extLst>
                <a:ext uri="{FF2B5EF4-FFF2-40B4-BE49-F238E27FC236}">
                  <a16:creationId xmlns="" xmlns:a16="http://schemas.microsoft.com/office/drawing/2014/main" id="{A8AB2922-8361-4F56-8272-7F44A7EB834B}"/>
                </a:ext>
              </a:extLst>
            </p:cNvPr>
            <p:cNvSpPr/>
            <p:nvPr/>
          </p:nvSpPr>
          <p:spPr bwMode="auto">
            <a:xfrm>
              <a:off x="1746015" y="1599245"/>
              <a:ext cx="1368152" cy="576000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FEAEE238-32EE-42D3-A394-A0EFF4F62428}"/>
                </a:ext>
              </a:extLst>
            </p:cNvPr>
            <p:cNvSpPr txBox="1"/>
            <p:nvPr/>
          </p:nvSpPr>
          <p:spPr>
            <a:xfrm>
              <a:off x="1888408" y="1625635"/>
              <a:ext cx="10833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题目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96" y="1624124"/>
            <a:ext cx="3813638" cy="38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2C7B8D4-418E-4EC3-A16F-A7FEDC76771B}"/>
              </a:ext>
            </a:extLst>
          </p:cNvPr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100A58C-915D-4428-A107-9E66198DFB53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回 顾 与 总 结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226CADB-BA6F-4D81-B24C-87FD08097361}"/>
              </a:ext>
            </a:extLst>
          </p:cNvPr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Review and summary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0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影响演讲的因素是哪些？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893F4552-A688-460E-B68C-B8B631EDD76D}"/>
              </a:ext>
            </a:extLst>
          </p:cNvPr>
          <p:cNvGrpSpPr/>
          <p:nvPr/>
        </p:nvGrpSpPr>
        <p:grpSpPr>
          <a:xfrm>
            <a:off x="6506546" y="2186253"/>
            <a:ext cx="3005314" cy="504000"/>
            <a:chOff x="1578518" y="1889974"/>
            <a:chExt cx="3005314" cy="504000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9D02B359-F74E-4FF5-ADD8-56F57B1C4158}"/>
                </a:ext>
              </a:extLst>
            </p:cNvPr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="" xmlns:a16="http://schemas.microsoft.com/office/drawing/2014/main" id="{0E4367CF-6C34-4A70-B238-E0872D42A97D}"/>
                  </a:ext>
                </a:extLst>
              </p:cNvPr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EF6BE311-0141-4CA8-AD12-6E1E5A559881}"/>
                  </a:ext>
                </a:extLst>
              </p:cNvPr>
              <p:cNvSpPr txBox="1"/>
              <p:nvPr/>
            </p:nvSpPr>
            <p:spPr>
              <a:xfrm>
                <a:off x="1775520" y="2006832"/>
                <a:ext cx="936104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主体：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56D0DD85-AC17-4BEF-823F-4A821EED75ED}"/>
                </a:ext>
              </a:extLst>
            </p:cNvPr>
            <p:cNvSpPr txBox="1"/>
            <p:nvPr/>
          </p:nvSpPr>
          <p:spPr>
            <a:xfrm>
              <a:off x="2999656" y="1941919"/>
              <a:ext cx="1584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演讲者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E3B82BB7-2F96-49A8-BE88-C0FE0F36C4C5}"/>
              </a:ext>
            </a:extLst>
          </p:cNvPr>
          <p:cNvGrpSpPr/>
          <p:nvPr/>
        </p:nvGrpSpPr>
        <p:grpSpPr>
          <a:xfrm>
            <a:off x="6506546" y="2982215"/>
            <a:ext cx="3005314" cy="504000"/>
            <a:chOff x="1578518" y="1889974"/>
            <a:chExt cx="3005314" cy="504000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2E5D52AF-F7E7-456A-BF0D-14EE53D9AECF}"/>
                </a:ext>
              </a:extLst>
            </p:cNvPr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="" xmlns:a16="http://schemas.microsoft.com/office/drawing/2014/main" id="{617E8A4C-E1A8-4696-891B-5597C476A33B}"/>
                  </a:ext>
                </a:extLst>
              </p:cNvPr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8DBFDF50-D121-4523-A843-9C242732167A}"/>
                  </a:ext>
                </a:extLst>
              </p:cNvPr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客体：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7BFFB309-BBA1-4E3D-BD50-FF93815B5ADD}"/>
                </a:ext>
              </a:extLst>
            </p:cNvPr>
            <p:cNvSpPr txBox="1"/>
            <p:nvPr/>
          </p:nvSpPr>
          <p:spPr>
            <a:xfrm>
              <a:off x="2999656" y="1941919"/>
              <a:ext cx="15841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听众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B8489995-EAC3-43E2-8C22-242A846984FE}"/>
              </a:ext>
            </a:extLst>
          </p:cNvPr>
          <p:cNvGrpSpPr/>
          <p:nvPr/>
        </p:nvGrpSpPr>
        <p:grpSpPr>
          <a:xfrm>
            <a:off x="6506546" y="3778177"/>
            <a:ext cx="4964900" cy="504000"/>
            <a:chOff x="1578518" y="1889974"/>
            <a:chExt cx="4964900" cy="504000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9DEC8705-C439-4F7C-9E27-77136CD92E1D}"/>
                </a:ext>
              </a:extLst>
            </p:cNvPr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="" xmlns:a16="http://schemas.microsoft.com/office/drawing/2014/main" id="{AAFD95EC-F38A-4DC0-9379-B4B5921CD7DD}"/>
                  </a:ext>
                </a:extLst>
              </p:cNvPr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01327B3C-BFA7-4B3A-80CC-7EB85DA48747}"/>
                  </a:ext>
                </a:extLst>
              </p:cNvPr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媒介：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9EA5E686-D18C-48C9-9271-6C833E64E799}"/>
                </a:ext>
              </a:extLst>
            </p:cNvPr>
            <p:cNvSpPr txBox="1"/>
            <p:nvPr/>
          </p:nvSpPr>
          <p:spPr>
            <a:xfrm>
              <a:off x="2999655" y="1941919"/>
              <a:ext cx="35437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有声语言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肢体语言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演示工具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6384F75B-5A7F-48E5-9719-07AD3E828043}"/>
              </a:ext>
            </a:extLst>
          </p:cNvPr>
          <p:cNvGrpSpPr/>
          <p:nvPr/>
        </p:nvGrpSpPr>
        <p:grpSpPr>
          <a:xfrm>
            <a:off x="6506546" y="4574139"/>
            <a:ext cx="4964900" cy="504000"/>
            <a:chOff x="1578518" y="1889974"/>
            <a:chExt cx="4964900" cy="50400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70A7C302-0CF9-47B8-B6EF-97C8C38EDD53}"/>
                </a:ext>
              </a:extLst>
            </p:cNvPr>
            <p:cNvGrpSpPr/>
            <p:nvPr/>
          </p:nvGrpSpPr>
          <p:grpSpPr>
            <a:xfrm>
              <a:off x="1578518" y="1889974"/>
              <a:ext cx="1224136" cy="504000"/>
              <a:chOff x="1578518" y="1916832"/>
              <a:chExt cx="1224136" cy="504000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="" xmlns:a16="http://schemas.microsoft.com/office/drawing/2014/main" id="{6658D34E-1031-4506-8491-F3C5017FFE29}"/>
                  </a:ext>
                </a:extLst>
              </p:cNvPr>
              <p:cNvSpPr/>
              <p:nvPr/>
            </p:nvSpPr>
            <p:spPr bwMode="auto">
              <a:xfrm>
                <a:off x="1578518" y="1916832"/>
                <a:ext cx="1224136" cy="504000"/>
              </a:xfrm>
              <a:prstGeom prst="roundRect">
                <a:avLst>
                  <a:gd name="adj" fmla="val 15127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endParaRPr kumimoji="1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2143ABF2-4F78-4279-BC50-A35AD160DEF7}"/>
                  </a:ext>
                </a:extLst>
              </p:cNvPr>
              <p:cNvSpPr txBox="1"/>
              <p:nvPr/>
            </p:nvSpPr>
            <p:spPr>
              <a:xfrm>
                <a:off x="1775520" y="2006832"/>
                <a:ext cx="936104" cy="39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时境：</a:t>
                </a:r>
                <a:endParaRPr kumimoji="1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8697ABEC-0423-4E82-82EF-7FDBBD42C2F7}"/>
                </a:ext>
              </a:extLst>
            </p:cNvPr>
            <p:cNvSpPr txBox="1"/>
            <p:nvPr/>
          </p:nvSpPr>
          <p:spPr>
            <a:xfrm>
              <a:off x="2999655" y="1941919"/>
              <a:ext cx="35437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buClr>
                  <a:schemeClr val="tx1"/>
                </a:buClr>
                <a:defRPr/>
              </a:pPr>
              <a:r>
                <a:rPr lang="zh-CN" altLang="en-US" sz="2000" b="1" dirty="0">
                  <a:cs typeface="+mn-ea"/>
                  <a:sym typeface="+mn-lt"/>
                </a:rPr>
                <a:t>场地</a:t>
              </a:r>
              <a:r>
                <a:rPr lang="en-US" altLang="zh-CN" sz="2000" b="1" dirty="0">
                  <a:cs typeface="+mn-ea"/>
                  <a:sym typeface="+mn-lt"/>
                </a:rPr>
                <a:t>/</a:t>
              </a:r>
              <a:r>
                <a:rPr lang="zh-CN" altLang="en-US" sz="2000" b="1" dirty="0">
                  <a:cs typeface="+mn-ea"/>
                  <a:sym typeface="+mn-lt"/>
                </a:rPr>
                <a:t>环境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6F0CEECE-3541-4CE5-8304-16067F3CDB2A}"/>
              </a:ext>
            </a:extLst>
          </p:cNvPr>
          <p:cNvGrpSpPr/>
          <p:nvPr/>
        </p:nvGrpSpPr>
        <p:grpSpPr>
          <a:xfrm>
            <a:off x="912805" y="1553099"/>
            <a:ext cx="4334898" cy="4334898"/>
            <a:chOff x="6672066" y="-220215"/>
            <a:chExt cx="4981335" cy="4981335"/>
          </a:xfrm>
        </p:grpSpPr>
        <p:sp>
          <p:nvSpPr>
            <p:cNvPr id="33" name="圆: 空心 32">
              <a:extLst>
                <a:ext uri="{FF2B5EF4-FFF2-40B4-BE49-F238E27FC236}">
                  <a16:creationId xmlns="" xmlns:a16="http://schemas.microsoft.com/office/drawing/2014/main" id="{6A938152-2A15-4F54-BAEB-3C653A6087EC}"/>
                </a:ext>
              </a:extLst>
            </p:cNvPr>
            <p:cNvSpPr/>
            <p:nvPr/>
          </p:nvSpPr>
          <p:spPr bwMode="auto">
            <a:xfrm>
              <a:off x="6672066" y="-220215"/>
              <a:ext cx="4981335" cy="4981335"/>
            </a:xfrm>
            <a:prstGeom prst="donut">
              <a:avLst>
                <a:gd name="adj" fmla="val 27896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3E545326-EA57-46C0-8B3F-853EA7AD1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5498" y="365932"/>
              <a:ext cx="3894472" cy="3809041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成功演讲的秘决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971382C-12F9-492B-8DE4-0E85FF52182E}"/>
              </a:ext>
            </a:extLst>
          </p:cNvPr>
          <p:cNvSpPr txBox="1"/>
          <p:nvPr/>
        </p:nvSpPr>
        <p:spPr>
          <a:xfrm>
            <a:off x="4223792" y="4483741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激情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674A84B4-8C5F-4E6B-A8A0-F8488E7EC1D0}"/>
              </a:ext>
            </a:extLst>
          </p:cNvPr>
          <p:cNvSpPr txBox="1"/>
          <p:nvPr/>
        </p:nvSpPr>
        <p:spPr>
          <a:xfrm>
            <a:off x="1199456" y="3018802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依据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7F9C1DF-2119-4A60-BB04-167892C20D34}"/>
              </a:ext>
            </a:extLst>
          </p:cNvPr>
          <p:cNvSpPr txBox="1"/>
          <p:nvPr/>
        </p:nvSpPr>
        <p:spPr>
          <a:xfrm>
            <a:off x="2711624" y="1563591"/>
            <a:ext cx="635350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足够的</a:t>
            </a:r>
            <a:r>
              <a:rPr lang="zh-CN" altLang="en-US" sz="7600" u="sng" dirty="0">
                <a:solidFill>
                  <a:srgbClr val="0070C0"/>
                </a:solidFill>
                <a:cs typeface="+mn-ea"/>
                <a:sym typeface="+mn-lt"/>
              </a:rPr>
              <a:t>清晰</a:t>
            </a:r>
            <a:r>
              <a:rPr lang="en-US" altLang="zh-CN" sz="72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!!!</a:t>
            </a:r>
            <a:endParaRPr lang="zh-CN" altLang="en-US" sz="72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91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成功演讲的长期策略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62697" y="1724410"/>
            <a:ext cx="3881336" cy="4309843"/>
            <a:chOff x="1857411" y="2492896"/>
            <a:chExt cx="3881336" cy="4309843"/>
          </a:xfrm>
        </p:grpSpPr>
        <p:sp>
          <p:nvSpPr>
            <p:cNvPr id="3" name="菱形 2"/>
            <p:cNvSpPr/>
            <p:nvPr/>
          </p:nvSpPr>
          <p:spPr>
            <a:xfrm>
              <a:off x="1857411" y="3095286"/>
              <a:ext cx="3881336" cy="3707453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1660D76F-A660-4D20-AE5F-A7044D53A02D}"/>
                </a:ext>
              </a:extLst>
            </p:cNvPr>
            <p:cNvGrpSpPr/>
            <p:nvPr/>
          </p:nvGrpSpPr>
          <p:grpSpPr>
            <a:xfrm>
              <a:off x="2237237" y="2492896"/>
              <a:ext cx="3121684" cy="2959331"/>
              <a:chOff x="2274775" y="1916832"/>
              <a:chExt cx="3121684" cy="2959331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="" xmlns:a16="http://schemas.microsoft.com/office/drawing/2014/main" id="{59C954E7-058A-4338-A46E-F02EB92AC130}"/>
                  </a:ext>
                </a:extLst>
              </p:cNvPr>
              <p:cNvSpPr txBox="1"/>
              <p:nvPr/>
            </p:nvSpPr>
            <p:spPr>
              <a:xfrm>
                <a:off x="2274775" y="3870375"/>
                <a:ext cx="3121684" cy="1005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SzPct val="120000"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最好的学习方法是教你要学的东西！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="" xmlns:a16="http://schemas.microsoft.com/office/drawing/2014/main" id="{1B9312EE-8517-4B0F-82BC-0EAAA0DAE335}"/>
                  </a:ext>
                </a:extLst>
              </p:cNvPr>
              <p:cNvGrpSpPr/>
              <p:nvPr/>
            </p:nvGrpSpPr>
            <p:grpSpPr>
              <a:xfrm>
                <a:off x="3151541" y="1916832"/>
                <a:ext cx="1368152" cy="576000"/>
                <a:chOff x="1746015" y="1599245"/>
                <a:chExt cx="1368152" cy="576000"/>
              </a:xfrm>
            </p:grpSpPr>
            <p:sp>
              <p:nvSpPr>
                <p:cNvPr id="9" name="矩形: 圆角 7">
                  <a:extLst>
                    <a:ext uri="{FF2B5EF4-FFF2-40B4-BE49-F238E27FC236}">
                      <a16:creationId xmlns="" xmlns:a16="http://schemas.microsoft.com/office/drawing/2014/main" id="{3725B758-F91E-49F7-8DBD-AB6E860CC887}"/>
                    </a:ext>
                  </a:extLst>
                </p:cNvPr>
                <p:cNvSpPr/>
                <p:nvPr/>
              </p:nvSpPr>
              <p:spPr bwMode="auto">
                <a:xfrm>
                  <a:off x="1746015" y="1599245"/>
                  <a:ext cx="1368152" cy="576000"/>
                </a:xfrm>
                <a:prstGeom prst="round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="" xmlns:a16="http://schemas.microsoft.com/office/drawing/2014/main" id="{A6E61504-169C-4B8C-A1F7-23BAEA4EF903}"/>
                    </a:ext>
                  </a:extLst>
                </p:cNvPr>
                <p:cNvSpPr txBox="1"/>
                <p:nvPr/>
              </p:nvSpPr>
              <p:spPr>
                <a:xfrm>
                  <a:off x="1888408" y="1625635"/>
                  <a:ext cx="108336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方法</a:t>
                  </a: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6458539" y="1724410"/>
            <a:ext cx="3881336" cy="4283453"/>
            <a:chOff x="6453253" y="2492896"/>
            <a:chExt cx="3881336" cy="4283453"/>
          </a:xfrm>
        </p:grpSpPr>
        <p:sp>
          <p:nvSpPr>
            <p:cNvPr id="21" name="菱形 20"/>
            <p:cNvSpPr/>
            <p:nvPr/>
          </p:nvSpPr>
          <p:spPr>
            <a:xfrm>
              <a:off x="6453253" y="3068896"/>
              <a:ext cx="3881336" cy="3707453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E100EFF6-CAF4-4B4B-9455-E1CC920A321E}"/>
                </a:ext>
              </a:extLst>
            </p:cNvPr>
            <p:cNvGrpSpPr/>
            <p:nvPr/>
          </p:nvGrpSpPr>
          <p:grpSpPr>
            <a:xfrm>
              <a:off x="6833079" y="2492896"/>
              <a:ext cx="3121684" cy="2930087"/>
              <a:chOff x="2274775" y="1916832"/>
              <a:chExt cx="3121684" cy="2930087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id="{B0F59C22-29C4-40E3-98EE-AF95042CB5D4}"/>
                  </a:ext>
                </a:extLst>
              </p:cNvPr>
              <p:cNvSpPr txBox="1"/>
              <p:nvPr/>
            </p:nvSpPr>
            <p:spPr>
              <a:xfrm>
                <a:off x="2274775" y="3841131"/>
                <a:ext cx="3121684" cy="1005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130000"/>
                  </a:lnSpc>
                  <a:buClr>
                    <a:srgbClr val="1606E8"/>
                  </a:buClr>
                  <a:buSzPct val="120000"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抓住一切机会，实践！实践！再实践！</a:t>
                </a: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="" xmlns:a16="http://schemas.microsoft.com/office/drawing/2014/main" id="{8BA45805-46F9-4CB9-A2C2-67CC4ADE0317}"/>
                  </a:ext>
                </a:extLst>
              </p:cNvPr>
              <p:cNvGrpSpPr/>
              <p:nvPr/>
            </p:nvGrpSpPr>
            <p:grpSpPr>
              <a:xfrm>
                <a:off x="3151541" y="1916832"/>
                <a:ext cx="1368152" cy="576000"/>
                <a:chOff x="1746015" y="1599245"/>
                <a:chExt cx="1368152" cy="576000"/>
              </a:xfrm>
            </p:grpSpPr>
            <p:sp>
              <p:nvSpPr>
                <p:cNvPr id="16" name="矩形: 圆角 17">
                  <a:extLst>
                    <a:ext uri="{FF2B5EF4-FFF2-40B4-BE49-F238E27FC236}">
                      <a16:creationId xmlns="" xmlns:a16="http://schemas.microsoft.com/office/drawing/2014/main" id="{8BA1EA1F-3E39-4DE0-A49B-5E3D2213D80F}"/>
                    </a:ext>
                  </a:extLst>
                </p:cNvPr>
                <p:cNvSpPr/>
                <p:nvPr/>
              </p:nvSpPr>
              <p:spPr bwMode="auto">
                <a:xfrm>
                  <a:off x="1746015" y="1599245"/>
                  <a:ext cx="1368152" cy="576000"/>
                </a:xfrm>
                <a:prstGeom prst="roundRect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CN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="" xmlns:a16="http://schemas.microsoft.com/office/drawing/2014/main" id="{439A3082-B06B-4247-A292-92C06B6D3973}"/>
                    </a:ext>
                  </a:extLst>
                </p:cNvPr>
                <p:cNvSpPr txBox="1"/>
                <p:nvPr/>
              </p:nvSpPr>
              <p:spPr>
                <a:xfrm>
                  <a:off x="1888408" y="1625635"/>
                  <a:ext cx="108336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28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表现</a:t>
                  </a:r>
                  <a:endParaRPr lang="zh-CN" altLang="en-US" sz="16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68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067F14F-D076-45B4-840B-1A18D1F2649C}"/>
              </a:ext>
            </a:extLst>
          </p:cNvPr>
          <p:cNvSpPr txBox="1"/>
          <p:nvPr/>
        </p:nvSpPr>
        <p:spPr>
          <a:xfrm>
            <a:off x="4252397" y="5141417"/>
            <a:ext cx="635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eaLnBrk="1" hangingPunct="1">
              <a:buNone/>
              <a:defRPr/>
            </a:pP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（美国）戴尔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•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卡耐基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19200" y="1322961"/>
            <a:ext cx="9753600" cy="3599234"/>
            <a:chOff x="1219200" y="690664"/>
            <a:chExt cx="9753600" cy="359923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291AB7B2-D887-4309-83E4-9F8693A8D119}"/>
                </a:ext>
              </a:extLst>
            </p:cNvPr>
            <p:cNvGrpSpPr/>
            <p:nvPr/>
          </p:nvGrpSpPr>
          <p:grpSpPr>
            <a:xfrm>
              <a:off x="1219200" y="690664"/>
              <a:ext cx="9753600" cy="3599234"/>
              <a:chOff x="1219200" y="690664"/>
              <a:chExt cx="9753600" cy="3599234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="" xmlns:a16="http://schemas.microsoft.com/office/drawing/2014/main" id="{78555507-CE67-40EE-928F-C8867339F9B5}"/>
                  </a:ext>
                </a:extLst>
              </p:cNvPr>
              <p:cNvSpPr/>
              <p:nvPr/>
            </p:nvSpPr>
            <p:spPr bwMode="auto">
              <a:xfrm>
                <a:off x="1219200" y="690664"/>
                <a:ext cx="9753600" cy="3599234"/>
              </a:xfrm>
              <a:prstGeom prst="roundRect">
                <a:avLst>
                  <a:gd name="adj" fmla="val 6779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="" xmlns:a16="http://schemas.microsoft.com/office/drawing/2014/main" id="{B00A6FF6-AB95-49DA-9B08-2497DD9E232B}"/>
                  </a:ext>
                </a:extLst>
              </p:cNvPr>
              <p:cNvSpPr txBox="1"/>
              <p:nvPr/>
            </p:nvSpPr>
            <p:spPr>
              <a:xfrm>
                <a:off x="1583775" y="1391743"/>
                <a:ext cx="9024450" cy="2196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eaLnBrk="1" hangingPunct="1">
                  <a:lnSpc>
                    <a:spcPct val="200000"/>
                  </a:lnSpc>
                  <a:buNone/>
                  <a:defRPr/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克服当众说话的恐惧，对于我们做任何事都会有极大的潜移默化的功效。战胜当众说话的恐惧，会使我们脱胎换骨，进入更丰富、更圆满的人生。</a:t>
                </a:r>
              </a:p>
            </p:txBody>
          </p:sp>
        </p:grpSp>
        <p:sp>
          <p:nvSpPr>
            <p:cNvPr id="7" name="矩形: 圆角 2">
              <a:extLst>
                <a:ext uri="{FF2B5EF4-FFF2-40B4-BE49-F238E27FC236}">
                  <a16:creationId xmlns="" xmlns:a16="http://schemas.microsoft.com/office/drawing/2014/main" id="{78555507-CE67-40EE-928F-C8867339F9B5}"/>
                </a:ext>
              </a:extLst>
            </p:cNvPr>
            <p:cNvSpPr/>
            <p:nvPr/>
          </p:nvSpPr>
          <p:spPr bwMode="auto">
            <a:xfrm>
              <a:off x="1477688" y="903052"/>
              <a:ext cx="9236625" cy="3174459"/>
            </a:xfrm>
            <a:prstGeom prst="roundRect">
              <a:avLst>
                <a:gd name="adj" fmla="val 6779"/>
              </a:avLst>
            </a:prstGeom>
            <a:noFill/>
            <a:ln w="28575" cap="flat" cmpd="sng" algn="ctr">
              <a:solidFill>
                <a:schemeClr val="bg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117073" y="-117072"/>
            <a:ext cx="3109274" cy="3343419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D7A88F51-996B-4312-A949-13958F0B7188}"/>
              </a:ext>
            </a:extLst>
          </p:cNvPr>
          <p:cNvSpPr txBox="1">
            <a:spLocks noChangeArrowheads="1"/>
          </p:cNvSpPr>
          <p:nvPr/>
        </p:nvSpPr>
        <p:spPr>
          <a:xfrm>
            <a:off x="2705100" y="1868202"/>
            <a:ext cx="6781800" cy="14478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11000" b="1" kern="0" dirty="0" smtClean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11000" b="1" kern="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10312044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4868"/>
            <a:ext cx="2993132" cy="29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43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72C7B8D4-418E-4EC3-A16F-A7FEDC76771B}"/>
              </a:ext>
            </a:extLst>
          </p:cNvPr>
          <p:cNvSpPr txBox="1">
            <a:spLocks noChangeArrowheads="1"/>
          </p:cNvSpPr>
          <p:nvPr/>
        </p:nvSpPr>
        <p:spPr>
          <a:xfrm>
            <a:off x="3818316" y="1154087"/>
            <a:ext cx="4555369" cy="1224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</a:t>
            </a:r>
            <a:r>
              <a:rPr lang="en-US" altLang="zh-CN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B100A58C-915D-4428-A107-9E66198DFB53}"/>
              </a:ext>
            </a:extLst>
          </p:cNvPr>
          <p:cNvSpPr txBox="1">
            <a:spLocks noChangeArrowheads="1"/>
          </p:cNvSpPr>
          <p:nvPr/>
        </p:nvSpPr>
        <p:spPr>
          <a:xfrm>
            <a:off x="1631504" y="2426831"/>
            <a:ext cx="8928993" cy="1447800"/>
          </a:xfrm>
          <a:prstGeom prst="rect">
            <a:avLst/>
          </a:prstGeom>
          <a:effectLst/>
        </p:spPr>
        <p:txBody>
          <a:bodyPr/>
          <a:lstStyle>
            <a:defPPr>
              <a:defRPr lang="zh-CN"/>
            </a:defPPr>
            <a:lvl1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sz="6000" b="1">
                <a:solidFill>
                  <a:srgbClr val="0070C0"/>
                </a:solidFill>
                <a:cs typeface="+mn-ea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sym typeface="+mn-lt"/>
              </a:rPr>
              <a:t>如何进行演讲准备？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226CADB-BA6F-4D81-B24C-87FD08097361}"/>
              </a:ext>
            </a:extLst>
          </p:cNvPr>
          <p:cNvSpPr/>
          <p:nvPr/>
        </p:nvSpPr>
        <p:spPr bwMode="auto">
          <a:xfrm>
            <a:off x="2939988" y="3932179"/>
            <a:ext cx="6312024" cy="52520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How to prepare for a speech?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8868" y="3864868"/>
            <a:ext cx="2993132" cy="2993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55A5A215-260A-4C92-BCEF-3178C671F86E}"/>
              </a:ext>
            </a:extLst>
          </p:cNvPr>
          <p:cNvSpPr txBox="1"/>
          <p:nvPr/>
        </p:nvSpPr>
        <p:spPr>
          <a:xfrm>
            <a:off x="603802" y="689101"/>
            <a:ext cx="1335314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800" kern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LOGO</a:t>
            </a:r>
            <a:endParaRPr lang="zh-CN" altLang="en-US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37848" y="1596830"/>
            <a:ext cx="9116305" cy="3611274"/>
            <a:chOff x="1537848" y="1596830"/>
            <a:chExt cx="9116305" cy="3611274"/>
          </a:xfrm>
        </p:grpSpPr>
        <p:sp>
          <p:nvSpPr>
            <p:cNvPr id="40" name="矩形: 圆角 1">
              <a:extLst>
                <a:ext uri="{FF2B5EF4-FFF2-40B4-BE49-F238E27FC236}">
                  <a16:creationId xmlns="" xmlns:a16="http://schemas.microsoft.com/office/drawing/2014/main" id="{4458D9AF-8EA3-4FFD-9C88-D52F3C83D682}"/>
                </a:ext>
              </a:extLst>
            </p:cNvPr>
            <p:cNvSpPr/>
            <p:nvPr/>
          </p:nvSpPr>
          <p:spPr bwMode="auto">
            <a:xfrm>
              <a:off x="1537848" y="1596830"/>
              <a:ext cx="9116305" cy="3611274"/>
            </a:xfrm>
            <a:prstGeom prst="roundRect">
              <a:avLst>
                <a:gd name="adj" fmla="val 6813"/>
              </a:avLst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AC156E30-0424-4D46-B261-0C06B5432DD5}"/>
                </a:ext>
              </a:extLst>
            </p:cNvPr>
            <p:cNvGrpSpPr/>
            <p:nvPr/>
          </p:nvGrpSpPr>
          <p:grpSpPr>
            <a:xfrm>
              <a:off x="1775520" y="1808820"/>
              <a:ext cx="8640960" cy="3144180"/>
              <a:chOff x="1775520" y="1808820"/>
              <a:chExt cx="8640960" cy="3144180"/>
            </a:xfrm>
          </p:grpSpPr>
          <p:sp>
            <p:nvSpPr>
              <p:cNvPr id="35" name="矩形: 圆角 1">
                <a:extLst>
                  <a:ext uri="{FF2B5EF4-FFF2-40B4-BE49-F238E27FC236}">
                    <a16:creationId xmlns="" xmlns:a16="http://schemas.microsoft.com/office/drawing/2014/main" id="{4458D9AF-8EA3-4FFD-9C88-D52F3C83D682}"/>
                  </a:ext>
                </a:extLst>
              </p:cNvPr>
              <p:cNvSpPr/>
              <p:nvPr/>
            </p:nvSpPr>
            <p:spPr bwMode="auto">
              <a:xfrm>
                <a:off x="1775520" y="1808820"/>
                <a:ext cx="8640960" cy="1620180"/>
              </a:xfrm>
              <a:prstGeom prst="roundRect">
                <a:avLst>
                  <a:gd name="adj" fmla="val 6813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6" name="Rectangle 7">
                <a:extLst>
                  <a:ext uri="{FF2B5EF4-FFF2-40B4-BE49-F238E27FC236}">
                    <a16:creationId xmlns="" xmlns:a16="http://schemas.microsoft.com/office/drawing/2014/main" id="{69EA66BE-BFEC-46D4-BC03-DC8331E4F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400" y="2438400"/>
                <a:ext cx="7391400" cy="2514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kumimoji="1" sz="27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5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zh-CN" altLang="en-US" sz="4400" b="1" dirty="0">
                  <a:solidFill>
                    <a:srgbClr val="D8064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CFBFE2B5-660D-4D3C-9082-C22BB5375834}"/>
                  </a:ext>
                </a:extLst>
              </p:cNvPr>
              <p:cNvSpPr txBox="1"/>
              <p:nvPr/>
            </p:nvSpPr>
            <p:spPr>
              <a:xfrm>
                <a:off x="2215817" y="2420936"/>
                <a:ext cx="7760366" cy="2004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4400" dirty="0">
                    <a:solidFill>
                      <a:schemeClr val="bg1"/>
                    </a:solidFill>
                    <a:cs typeface="+mn-ea"/>
                    <a:sym typeface="+mn-lt"/>
                  </a:rPr>
                  <a:t>成功的演讲是以听众为中心，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400" dirty="0">
                    <a:cs typeface="+mn-ea"/>
                    <a:sym typeface="+mn-lt"/>
                  </a:rPr>
                  <a:t>而不是以演讲者为中心。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6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/>
        </p:nvSpPr>
        <p:spPr>
          <a:xfrm>
            <a:off x="471890" y="2500825"/>
            <a:ext cx="11248221" cy="3249976"/>
          </a:xfrm>
          <a:prstGeom prst="parallelogram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1633273" y="1658655"/>
            <a:ext cx="2982794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800" dirty="0" smtClean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演讲准备的步骤</a:t>
            </a:r>
            <a:endParaRPr lang="zh-CN" altLang="en-US" sz="2800" dirty="0">
              <a:gradFill>
                <a:gsLst>
                  <a:gs pos="0">
                    <a:srgbClr val="0070C0"/>
                  </a:gs>
                  <a:gs pos="75000">
                    <a:srgbClr val="00B0F0"/>
                  </a:gs>
                  <a:gs pos="100000">
                    <a:srgbClr val="A3E7FF"/>
                  </a:gs>
                </a:gsLst>
                <a:lin ang="5400000" scaled="0"/>
              </a:gra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2D561587-5CC3-4105-A136-453F49C75294}"/>
              </a:ext>
            </a:extLst>
          </p:cNvPr>
          <p:cNvGrpSpPr/>
          <p:nvPr/>
        </p:nvGrpSpPr>
        <p:grpSpPr>
          <a:xfrm>
            <a:off x="1489257" y="2903316"/>
            <a:ext cx="3973134" cy="432000"/>
            <a:chOff x="6096000" y="2564904"/>
            <a:chExt cx="3973134" cy="432000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B59D9BB9-A27B-4914-8F1E-9938BD959C9D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10" name="矩形: 圆角 43">
                <a:extLst>
                  <a:ext uri="{FF2B5EF4-FFF2-40B4-BE49-F238E27FC236}">
                    <a16:creationId xmlns="" xmlns:a16="http://schemas.microsoft.com/office/drawing/2014/main" id="{D848EE24-2727-4A6B-8860-3CBBA2BAF84A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="" xmlns:a16="http://schemas.microsoft.com/office/drawing/2014/main" id="{0DCAE2D0-DDEB-448F-9559-048A1C0E0F34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确立目标：</a:t>
                </a: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7538D885-B666-4DD2-847A-1EDA4322BAE0}"/>
                </a:ext>
              </a:extLst>
            </p:cNvPr>
            <p:cNvSpPr txBox="1"/>
            <p:nvPr/>
          </p:nvSpPr>
          <p:spPr>
            <a:xfrm>
              <a:off x="7693134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明确、精简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9469C9F-E149-43D4-A558-2BA9A6619B58}"/>
              </a:ext>
            </a:extLst>
          </p:cNvPr>
          <p:cNvGrpSpPr/>
          <p:nvPr/>
        </p:nvGrpSpPr>
        <p:grpSpPr>
          <a:xfrm>
            <a:off x="1489257" y="3725979"/>
            <a:ext cx="3973135" cy="432000"/>
            <a:chOff x="6096000" y="2564904"/>
            <a:chExt cx="3973135" cy="432000"/>
          </a:xfrm>
        </p:grpSpPr>
        <p:grpSp>
          <p:nvGrpSpPr>
            <p:cNvPr id="13" name="组合 12">
              <a:extLst>
                <a:ext uri="{FF2B5EF4-FFF2-40B4-BE49-F238E27FC236}">
                  <a16:creationId xmlns="" xmlns:a16="http://schemas.microsoft.com/office/drawing/2014/main" id="{A25341CD-0733-4120-90DF-E9E07484651F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15" name="矩形: 圆角 48">
                <a:extLst>
                  <a:ext uri="{FF2B5EF4-FFF2-40B4-BE49-F238E27FC236}">
                    <a16:creationId xmlns="" xmlns:a16="http://schemas.microsoft.com/office/drawing/2014/main" id="{FC82A24E-F757-4F4C-B62B-621FF830675E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id="{6CF56722-FF17-4113-99DA-38F14C993BC3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听众分析：</a:t>
                </a: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41092217-C667-4C18-A6F9-1E62A2194AA1}"/>
                </a:ext>
              </a:extLst>
            </p:cNvPr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谁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层次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人数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态度等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39F0448F-253D-4A43-9182-8752B007F3BF}"/>
              </a:ext>
            </a:extLst>
          </p:cNvPr>
          <p:cNvGrpSpPr/>
          <p:nvPr/>
        </p:nvGrpSpPr>
        <p:grpSpPr>
          <a:xfrm>
            <a:off x="1489257" y="4548643"/>
            <a:ext cx="4045135" cy="677665"/>
            <a:chOff x="6096000" y="2564904"/>
            <a:chExt cx="4045135" cy="677665"/>
          </a:xfrm>
        </p:grpSpPr>
        <p:grpSp>
          <p:nvGrpSpPr>
            <p:cNvPr id="18" name="组合 17">
              <a:extLst>
                <a:ext uri="{FF2B5EF4-FFF2-40B4-BE49-F238E27FC236}">
                  <a16:creationId xmlns="" xmlns:a16="http://schemas.microsoft.com/office/drawing/2014/main" id="{7D54BD42-EA82-492E-98EA-1DB77855929C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20" name="矩形: 圆角 53">
                <a:extLst>
                  <a:ext uri="{FF2B5EF4-FFF2-40B4-BE49-F238E27FC236}">
                    <a16:creationId xmlns="" xmlns:a16="http://schemas.microsoft.com/office/drawing/2014/main" id="{6F1171A0-FCF5-4B3D-A9FF-AD6070719FD0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="" xmlns:a16="http://schemas.microsoft.com/office/drawing/2014/main" id="{241DFD98-B0C7-4764-83FB-EA89F559BAE8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材料收集：</a:t>
                </a: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F5F87EE2-5668-46C2-AE2C-0B39C2508553}"/>
                </a:ext>
              </a:extLst>
            </p:cNvPr>
            <p:cNvSpPr txBox="1"/>
            <p:nvPr/>
          </p:nvSpPr>
          <p:spPr>
            <a:xfrm>
              <a:off x="7693135" y="2596238"/>
              <a:ext cx="24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尽可能多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有趣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逻辑性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F7FC73F2-969F-4DA3-9C8F-AE50966B187E}"/>
              </a:ext>
            </a:extLst>
          </p:cNvPr>
          <p:cNvGrpSpPr/>
          <p:nvPr/>
        </p:nvGrpSpPr>
        <p:grpSpPr>
          <a:xfrm>
            <a:off x="6800838" y="2903316"/>
            <a:ext cx="3973135" cy="432000"/>
            <a:chOff x="6096000" y="2564904"/>
            <a:chExt cx="3973135" cy="432000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3371EBB7-A597-47E5-85DA-A80DA6152266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25" name="矩形: 圆角 58">
                <a:extLst>
                  <a:ext uri="{FF2B5EF4-FFF2-40B4-BE49-F238E27FC236}">
                    <a16:creationId xmlns="" xmlns:a16="http://schemas.microsoft.com/office/drawing/2014/main" id="{0397372F-4AD2-495F-8AA8-AF419BC56C0E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id="{E79597B6-CBB9-4E3F-8D2B-0C6F17EED590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内容组织：</a:t>
                </a: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95FF909B-74E2-4B5B-97EF-9F41EDBE8FE4}"/>
                </a:ext>
              </a:extLst>
            </p:cNvPr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cs typeface="+mn-ea"/>
                  <a:sym typeface="+mn-lt"/>
                </a:rPr>
                <a:t>SWAY</a:t>
              </a:r>
              <a:r>
                <a:rPr lang="zh-CN" altLang="en-US" b="1" dirty="0">
                  <a:cs typeface="+mn-ea"/>
                  <a:sym typeface="+mn-lt"/>
                </a:rPr>
                <a:t>技巧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82EA8E3E-8700-453F-8F28-3D962B26EF79}"/>
              </a:ext>
            </a:extLst>
          </p:cNvPr>
          <p:cNvGrpSpPr/>
          <p:nvPr/>
        </p:nvGrpSpPr>
        <p:grpSpPr>
          <a:xfrm>
            <a:off x="6800838" y="3725979"/>
            <a:ext cx="3973135" cy="432000"/>
            <a:chOff x="6096000" y="2564904"/>
            <a:chExt cx="3973135" cy="432000"/>
          </a:xfrm>
        </p:grpSpPr>
        <p:grpSp>
          <p:nvGrpSpPr>
            <p:cNvPr id="28" name="组合 27">
              <a:extLst>
                <a:ext uri="{FF2B5EF4-FFF2-40B4-BE49-F238E27FC236}">
                  <a16:creationId xmlns="" xmlns:a16="http://schemas.microsoft.com/office/drawing/2014/main" id="{F58397C9-5F3B-44F2-B8CB-7BD60933971D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30" name="矩形: 圆角 63">
                <a:extLst>
                  <a:ext uri="{FF2B5EF4-FFF2-40B4-BE49-F238E27FC236}">
                    <a16:creationId xmlns="" xmlns:a16="http://schemas.microsoft.com/office/drawing/2014/main" id="{88B9C6EB-E6D3-47F4-B997-7AD08F30863F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6="http://schemas.microsoft.com/office/drawing/2014/main" id="{637B2415-4763-42FB-8C15-2A2CA4A82624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情景演练：</a:t>
                </a: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34E94E31-2479-4A88-83F8-A2E91F3ED51D}"/>
                </a:ext>
              </a:extLst>
            </p:cNvPr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内容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方式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改进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631DB599-2B71-450F-A954-55FC41882592}"/>
              </a:ext>
            </a:extLst>
          </p:cNvPr>
          <p:cNvGrpSpPr/>
          <p:nvPr/>
        </p:nvGrpSpPr>
        <p:grpSpPr>
          <a:xfrm>
            <a:off x="6800838" y="4548643"/>
            <a:ext cx="3973135" cy="432000"/>
            <a:chOff x="6096000" y="2564904"/>
            <a:chExt cx="3973135" cy="432000"/>
          </a:xfrm>
        </p:grpSpPr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52EBFEA9-FB7D-4B10-BCD5-EB7939DB522E}"/>
                </a:ext>
              </a:extLst>
            </p:cNvPr>
            <p:cNvGrpSpPr/>
            <p:nvPr/>
          </p:nvGrpSpPr>
          <p:grpSpPr>
            <a:xfrm>
              <a:off x="6096000" y="2564904"/>
              <a:ext cx="1512169" cy="432000"/>
              <a:chOff x="6096000" y="2564904"/>
              <a:chExt cx="1512169" cy="432000"/>
            </a:xfrm>
          </p:grpSpPr>
          <p:sp>
            <p:nvSpPr>
              <p:cNvPr id="36" name="矩形: 圆角 68">
                <a:extLst>
                  <a:ext uri="{FF2B5EF4-FFF2-40B4-BE49-F238E27FC236}">
                    <a16:creationId xmlns="" xmlns:a16="http://schemas.microsoft.com/office/drawing/2014/main" id="{4F68F4D6-96D2-4B96-86C9-A9DB2CA230D5}"/>
                  </a:ext>
                </a:extLst>
              </p:cNvPr>
              <p:cNvSpPr/>
              <p:nvPr/>
            </p:nvSpPr>
            <p:spPr bwMode="auto">
              <a:xfrm>
                <a:off x="6096000" y="2564904"/>
                <a:ext cx="1440160" cy="432000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id="{B94DA168-AB6D-48D3-8D8F-2FFC9F846D1F}"/>
                  </a:ext>
                </a:extLst>
              </p:cNvPr>
              <p:cNvSpPr txBox="1"/>
              <p:nvPr/>
            </p:nvSpPr>
            <p:spPr>
              <a:xfrm>
                <a:off x="6240016" y="2596238"/>
                <a:ext cx="13681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临场准备：</a:t>
                </a: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83DF710D-DCF1-466C-8D11-470600AA749C}"/>
                </a:ext>
              </a:extLst>
            </p:cNvPr>
            <p:cNvSpPr txBox="1"/>
            <p:nvPr/>
          </p:nvSpPr>
          <p:spPr>
            <a:xfrm>
              <a:off x="7693135" y="2596238"/>
              <a:ext cx="237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仪表</a:t>
              </a:r>
              <a:r>
                <a:rPr lang="en-US" altLang="zh-CN" b="1" dirty="0">
                  <a:cs typeface="+mn-ea"/>
                  <a:sym typeface="+mn-lt"/>
                </a:rPr>
                <a:t>/</a:t>
              </a:r>
              <a:r>
                <a:rPr lang="zh-CN" altLang="en-US" b="1" dirty="0">
                  <a:cs typeface="+mn-ea"/>
                  <a:sym typeface="+mn-lt"/>
                </a:rPr>
                <a:t>自信</a:t>
              </a:r>
            </a:p>
          </p:txBody>
        </p:sp>
      </p:grp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2DE979DA-D150-40FE-A2AB-EDE39C5A8440}"/>
              </a:ext>
            </a:extLst>
          </p:cNvPr>
          <p:cNvCxnSpPr>
            <a:cxnSpLocks/>
          </p:cNvCxnSpPr>
          <p:nvPr/>
        </p:nvCxnSpPr>
        <p:spPr bwMode="auto">
          <a:xfrm>
            <a:off x="6093453" y="2831308"/>
            <a:ext cx="0" cy="21600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39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32451" y="2239616"/>
            <a:ext cx="9727160" cy="1881809"/>
            <a:chOff x="1232451" y="2239616"/>
            <a:chExt cx="9727160" cy="1881809"/>
          </a:xfrm>
        </p:grpSpPr>
        <p:sp>
          <p:nvSpPr>
            <p:cNvPr id="20" name="椭圆 19"/>
            <p:cNvSpPr/>
            <p:nvPr/>
          </p:nvSpPr>
          <p:spPr>
            <a:xfrm>
              <a:off x="6429001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027307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830695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232451" y="2239616"/>
              <a:ext cx="1932304" cy="1881809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如何进行演讲准备？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CF43C616-ABED-402C-B79A-42B7AB9154DF}"/>
              </a:ext>
            </a:extLst>
          </p:cNvPr>
          <p:cNvGrpSpPr/>
          <p:nvPr/>
        </p:nvGrpSpPr>
        <p:grpSpPr>
          <a:xfrm>
            <a:off x="995252" y="2348880"/>
            <a:ext cx="2406578" cy="2457939"/>
            <a:chOff x="1004279" y="2019243"/>
            <a:chExt cx="2406578" cy="2457939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6B66B7FE-829A-479E-86DB-DB47F9C1A051}"/>
                </a:ext>
              </a:extLst>
            </p:cNvPr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结构技巧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3B4EA97D-6168-4425-9A94-849390FE2468}"/>
                </a:ext>
              </a:extLst>
            </p:cNvPr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Structure 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66F673C0-4FE5-4060-9406-3BDB5A955792}"/>
              </a:ext>
            </a:extLst>
          </p:cNvPr>
          <p:cNvGrpSpPr/>
          <p:nvPr/>
        </p:nvGrpSpPr>
        <p:grpSpPr>
          <a:xfrm>
            <a:off x="3593558" y="2348880"/>
            <a:ext cx="2406578" cy="2457939"/>
            <a:chOff x="1004279" y="2019243"/>
            <a:chExt cx="2406578" cy="2457939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CB876C23-E492-49E2-A4AB-F4B0EE2EA985}"/>
                </a:ext>
              </a:extLst>
            </p:cNvPr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联系技巧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B3C15B6A-3C0E-41EA-8902-8691E38500CD}"/>
                </a:ext>
              </a:extLst>
            </p:cNvPr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Weaving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2A0ED16-1ED0-490B-90EB-BFED724BC4AA}"/>
              </a:ext>
            </a:extLst>
          </p:cNvPr>
          <p:cNvGrpSpPr/>
          <p:nvPr/>
        </p:nvGrpSpPr>
        <p:grpSpPr>
          <a:xfrm>
            <a:off x="6191864" y="2348880"/>
            <a:ext cx="2406578" cy="2457939"/>
            <a:chOff x="1004279" y="2019243"/>
            <a:chExt cx="2406578" cy="2457939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F5F8F882-6DA6-4954-B9BD-3850E0EE81A3}"/>
                </a:ext>
              </a:extLst>
            </p:cNvPr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论证技巧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C403734A-284E-408A-804B-7F10C5B51B97}"/>
                </a:ext>
              </a:extLst>
            </p:cNvPr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Adding Support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D05EF51A-9EF7-4503-AE82-E3394ED20E61}"/>
              </a:ext>
            </a:extLst>
          </p:cNvPr>
          <p:cNvGrpSpPr/>
          <p:nvPr/>
        </p:nvGrpSpPr>
        <p:grpSpPr>
          <a:xfrm>
            <a:off x="8790170" y="2348880"/>
            <a:ext cx="2406578" cy="2457939"/>
            <a:chOff x="1004279" y="2019243"/>
            <a:chExt cx="2406578" cy="2457939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12F34C74-B89D-47F0-855E-5A4524854B27}"/>
                </a:ext>
              </a:extLst>
            </p:cNvPr>
            <p:cNvSpPr/>
            <p:nvPr/>
          </p:nvSpPr>
          <p:spPr bwMode="auto">
            <a:xfrm>
              <a:off x="1373875" y="2019243"/>
              <a:ext cx="1667386" cy="1667386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生动技巧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AD540A54-8922-4754-B38F-30AB4166BA47}"/>
                </a:ext>
              </a:extLst>
            </p:cNvPr>
            <p:cNvSpPr txBox="1"/>
            <p:nvPr/>
          </p:nvSpPr>
          <p:spPr>
            <a:xfrm>
              <a:off x="1004279" y="4077072"/>
              <a:ext cx="24065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Yourself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70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3763610" y="408714"/>
            <a:ext cx="4664781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2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演讲内容组织技巧（一）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418027" cy="15248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973" y="5333187"/>
            <a:ext cx="1418027" cy="152481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BF07B3D-93F7-4029-A2F0-19C1ADFD9483}"/>
              </a:ext>
            </a:extLst>
          </p:cNvPr>
          <p:cNvSpPr txBox="1">
            <a:spLocks noChangeArrowheads="1"/>
          </p:cNvSpPr>
          <p:nvPr/>
        </p:nvSpPr>
        <p:spPr>
          <a:xfrm>
            <a:off x="1633273" y="1658655"/>
            <a:ext cx="3601336" cy="576000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Structure</a:t>
            </a:r>
            <a:r>
              <a:rPr lang="zh-CN" altLang="en-US" sz="2800" dirty="0">
                <a:gradFill>
                  <a:gsLst>
                    <a:gs pos="0">
                      <a:srgbClr val="0070C0"/>
                    </a:gs>
                    <a:gs pos="75000">
                      <a:srgbClr val="00B0F0"/>
                    </a:gs>
                    <a:gs pos="100000">
                      <a:srgbClr val="A3E7FF"/>
                    </a:gs>
                  </a:gsLst>
                  <a:lin ang="5400000" scaled="0"/>
                </a:gradFill>
                <a:latin typeface="+mn-lt"/>
                <a:ea typeface="+mn-ea"/>
                <a:cs typeface="+mn-ea"/>
                <a:sym typeface="+mn-lt"/>
              </a:rPr>
              <a:t>：结构技巧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838364" y="2858181"/>
            <a:ext cx="2515271" cy="2379921"/>
            <a:chOff x="3314365" y="1381790"/>
            <a:chExt cx="2515271" cy="2379921"/>
          </a:xfrm>
        </p:grpSpPr>
        <p:sp>
          <p:nvSpPr>
            <p:cNvPr id="8" name="流程图: 或者 7"/>
            <p:cNvSpPr/>
            <p:nvPr/>
          </p:nvSpPr>
          <p:spPr>
            <a:xfrm>
              <a:off x="3314365" y="1381790"/>
              <a:ext cx="2515271" cy="2379921"/>
            </a:xfrm>
            <a:prstGeom prst="flowChartOr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流程图: 或者 8"/>
            <p:cNvSpPr/>
            <p:nvPr/>
          </p:nvSpPr>
          <p:spPr>
            <a:xfrm>
              <a:off x="3497895" y="1499251"/>
              <a:ext cx="2148210" cy="2144999"/>
            </a:xfrm>
            <a:prstGeom prst="flowChartOr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10" name="Elbow Connector 77">
            <a:extLst>
              <a:ext uri="{FF2B5EF4-FFF2-40B4-BE49-F238E27FC236}">
                <a16:creationId xmlns="" xmlns:a16="http://schemas.microsoft.com/office/drawing/2014/main" id="{5244EE08-99AD-45DB-BA99-D0EF05682381}"/>
              </a:ext>
            </a:extLst>
          </p:cNvPr>
          <p:cNvCxnSpPr/>
          <p:nvPr/>
        </p:nvCxnSpPr>
        <p:spPr>
          <a:xfrm flipH="1" flipV="1">
            <a:off x="3762525" y="3330564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>
            <a:extLst>
              <a:ext uri="{FF2B5EF4-FFF2-40B4-BE49-F238E27FC236}">
                <a16:creationId xmlns="" xmlns:a16="http://schemas.microsoft.com/office/drawing/2014/main" id="{5EFC697F-A75A-4BC8-BE54-9F7DEE9F9C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72061" y="3396719"/>
            <a:ext cx="430982" cy="418374"/>
            <a:chOff x="-3408" y="-61"/>
            <a:chExt cx="3350" cy="3252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06C70E32-3EF1-4DB5-B41A-9D780FA2A4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08" y="-61"/>
              <a:ext cx="3350" cy="3252"/>
            </a:xfrm>
            <a:custGeom>
              <a:avLst/>
              <a:gdLst>
                <a:gd name="T0" fmla="*/ 6542 w 6980"/>
                <a:gd name="T1" fmla="*/ 1768 h 6773"/>
                <a:gd name="T2" fmla="*/ 5460 w 6980"/>
                <a:gd name="T3" fmla="*/ 1768 h 6773"/>
                <a:gd name="T4" fmla="*/ 5250 w 6980"/>
                <a:gd name="T5" fmla="*/ 1977 h 6773"/>
                <a:gd name="T6" fmla="*/ 5250 w 6980"/>
                <a:gd name="T7" fmla="*/ 0 h 6773"/>
                <a:gd name="T8" fmla="*/ 1806 w 6980"/>
                <a:gd name="T9" fmla="*/ 0 h 6773"/>
                <a:gd name="T10" fmla="*/ 0 w 6980"/>
                <a:gd name="T11" fmla="*/ 1805 h 6773"/>
                <a:gd name="T12" fmla="*/ 0 w 6980"/>
                <a:gd name="T13" fmla="*/ 6773 h 6773"/>
                <a:gd name="T14" fmla="*/ 5249 w 6980"/>
                <a:gd name="T15" fmla="*/ 6773 h 6773"/>
                <a:gd name="T16" fmla="*/ 5249 w 6980"/>
                <a:gd name="T17" fmla="*/ 4140 h 6773"/>
                <a:gd name="T18" fmla="*/ 6541 w 6980"/>
                <a:gd name="T19" fmla="*/ 2849 h 6773"/>
                <a:gd name="T20" fmla="*/ 6542 w 6980"/>
                <a:gd name="T21" fmla="*/ 1768 h 6773"/>
                <a:gd name="T22" fmla="*/ 1742 w 6980"/>
                <a:gd name="T23" fmla="*/ 373 h 6773"/>
                <a:gd name="T24" fmla="*/ 1742 w 6980"/>
                <a:gd name="T25" fmla="*/ 1741 h 6773"/>
                <a:gd name="T26" fmla="*/ 373 w 6980"/>
                <a:gd name="T27" fmla="*/ 1741 h 6773"/>
                <a:gd name="T28" fmla="*/ 1742 w 6980"/>
                <a:gd name="T29" fmla="*/ 373 h 6773"/>
                <a:gd name="T30" fmla="*/ 5030 w 6980"/>
                <a:gd name="T31" fmla="*/ 6554 h 6773"/>
                <a:gd name="T32" fmla="*/ 218 w 6980"/>
                <a:gd name="T33" fmla="*/ 6554 h 6773"/>
                <a:gd name="T34" fmla="*/ 218 w 6980"/>
                <a:gd name="T35" fmla="*/ 1958 h 6773"/>
                <a:gd name="T36" fmla="*/ 1961 w 6980"/>
                <a:gd name="T37" fmla="*/ 1958 h 6773"/>
                <a:gd name="T38" fmla="*/ 1961 w 6980"/>
                <a:gd name="T39" fmla="*/ 218 h 6773"/>
                <a:gd name="T40" fmla="*/ 5030 w 6980"/>
                <a:gd name="T41" fmla="*/ 218 h 6773"/>
                <a:gd name="T42" fmla="*/ 5030 w 6980"/>
                <a:gd name="T43" fmla="*/ 2196 h 6773"/>
                <a:gd name="T44" fmla="*/ 4604 w 6980"/>
                <a:gd name="T45" fmla="*/ 2622 h 6773"/>
                <a:gd name="T46" fmla="*/ 2406 w 6980"/>
                <a:gd name="T47" fmla="*/ 2622 h 6773"/>
                <a:gd name="T48" fmla="*/ 2406 w 6980"/>
                <a:gd name="T49" fmla="*/ 2840 h 6773"/>
                <a:gd name="T50" fmla="*/ 4386 w 6980"/>
                <a:gd name="T51" fmla="*/ 2840 h 6773"/>
                <a:gd name="T52" fmla="*/ 3512 w 6980"/>
                <a:gd name="T53" fmla="*/ 3713 h 6773"/>
                <a:gd name="T54" fmla="*/ 656 w 6980"/>
                <a:gd name="T55" fmla="*/ 3713 h 6773"/>
                <a:gd name="T56" fmla="*/ 656 w 6980"/>
                <a:gd name="T57" fmla="*/ 3933 h 6773"/>
                <a:gd name="T58" fmla="*/ 3292 w 6980"/>
                <a:gd name="T59" fmla="*/ 3933 h 6773"/>
                <a:gd name="T60" fmla="*/ 2417 w 6980"/>
                <a:gd name="T61" fmla="*/ 4806 h 6773"/>
                <a:gd name="T62" fmla="*/ 656 w 6980"/>
                <a:gd name="T63" fmla="*/ 4806 h 6773"/>
                <a:gd name="T64" fmla="*/ 656 w 6980"/>
                <a:gd name="T65" fmla="*/ 5025 h 6773"/>
                <a:gd name="T66" fmla="*/ 2258 w 6980"/>
                <a:gd name="T67" fmla="*/ 5025 h 6773"/>
                <a:gd name="T68" fmla="*/ 2173 w 6980"/>
                <a:gd name="T69" fmla="*/ 6132 h 6773"/>
                <a:gd name="T70" fmla="*/ 3346 w 6980"/>
                <a:gd name="T71" fmla="*/ 6041 h 6773"/>
                <a:gd name="T72" fmla="*/ 5032 w 6980"/>
                <a:gd name="T73" fmla="*/ 4358 h 6773"/>
                <a:gd name="T74" fmla="*/ 5032 w 6980"/>
                <a:gd name="T75" fmla="*/ 6554 h 6773"/>
                <a:gd name="T76" fmla="*/ 5030 w 6980"/>
                <a:gd name="T77" fmla="*/ 6554 h 6773"/>
                <a:gd name="T78" fmla="*/ 2460 w 6980"/>
                <a:gd name="T79" fmla="*/ 5253 h 6773"/>
                <a:gd name="T80" fmla="*/ 3052 w 6980"/>
                <a:gd name="T81" fmla="*/ 5844 h 6773"/>
                <a:gd name="T82" fmla="*/ 2410 w 6980"/>
                <a:gd name="T83" fmla="*/ 5893 h 6773"/>
                <a:gd name="T84" fmla="*/ 2460 w 6980"/>
                <a:gd name="T85" fmla="*/ 5253 h 6773"/>
                <a:gd name="T86" fmla="*/ 3297 w 6980"/>
                <a:gd name="T87" fmla="*/ 5781 h 6773"/>
                <a:gd name="T88" fmla="*/ 2524 w 6980"/>
                <a:gd name="T89" fmla="*/ 5009 h 6773"/>
                <a:gd name="T90" fmla="*/ 5537 w 6980"/>
                <a:gd name="T91" fmla="*/ 2000 h 6773"/>
                <a:gd name="T92" fmla="*/ 6310 w 6980"/>
                <a:gd name="T93" fmla="*/ 2772 h 6773"/>
                <a:gd name="T94" fmla="*/ 3297 w 6980"/>
                <a:gd name="T95" fmla="*/ 5781 h 6773"/>
                <a:gd name="T96" fmla="*/ 6457 w 6980"/>
                <a:gd name="T97" fmla="*/ 2609 h 6773"/>
                <a:gd name="T98" fmla="*/ 5700 w 6980"/>
                <a:gd name="T99" fmla="*/ 1853 h 6773"/>
                <a:gd name="T100" fmla="*/ 6388 w 6980"/>
                <a:gd name="T101" fmla="*/ 1922 h 6773"/>
                <a:gd name="T102" fmla="*/ 6457 w 6980"/>
                <a:gd name="T103" fmla="*/ 2609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80" h="6773">
                  <a:moveTo>
                    <a:pt x="6542" y="1768"/>
                  </a:moveTo>
                  <a:cubicBezTo>
                    <a:pt x="6109" y="1336"/>
                    <a:pt x="5604" y="1624"/>
                    <a:pt x="5460" y="1768"/>
                  </a:cubicBezTo>
                  <a:lnTo>
                    <a:pt x="5250" y="1977"/>
                  </a:lnTo>
                  <a:lnTo>
                    <a:pt x="5250" y="0"/>
                  </a:lnTo>
                  <a:lnTo>
                    <a:pt x="1806" y="0"/>
                  </a:lnTo>
                  <a:lnTo>
                    <a:pt x="0" y="1805"/>
                  </a:lnTo>
                  <a:lnTo>
                    <a:pt x="0" y="6773"/>
                  </a:lnTo>
                  <a:lnTo>
                    <a:pt x="5249" y="6773"/>
                  </a:lnTo>
                  <a:lnTo>
                    <a:pt x="5249" y="4140"/>
                  </a:lnTo>
                  <a:lnTo>
                    <a:pt x="6541" y="2849"/>
                  </a:lnTo>
                  <a:cubicBezTo>
                    <a:pt x="6686" y="2705"/>
                    <a:pt x="6980" y="2205"/>
                    <a:pt x="6542" y="1768"/>
                  </a:cubicBezTo>
                  <a:close/>
                  <a:moveTo>
                    <a:pt x="1742" y="373"/>
                  </a:moveTo>
                  <a:lnTo>
                    <a:pt x="1742" y="1741"/>
                  </a:lnTo>
                  <a:lnTo>
                    <a:pt x="373" y="1741"/>
                  </a:lnTo>
                  <a:lnTo>
                    <a:pt x="1742" y="373"/>
                  </a:lnTo>
                  <a:close/>
                  <a:moveTo>
                    <a:pt x="5030" y="6554"/>
                  </a:moveTo>
                  <a:lnTo>
                    <a:pt x="218" y="6554"/>
                  </a:lnTo>
                  <a:lnTo>
                    <a:pt x="218" y="1958"/>
                  </a:lnTo>
                  <a:lnTo>
                    <a:pt x="1961" y="1958"/>
                  </a:lnTo>
                  <a:lnTo>
                    <a:pt x="1961" y="218"/>
                  </a:lnTo>
                  <a:lnTo>
                    <a:pt x="5030" y="218"/>
                  </a:lnTo>
                  <a:lnTo>
                    <a:pt x="5030" y="2196"/>
                  </a:lnTo>
                  <a:lnTo>
                    <a:pt x="4604" y="2622"/>
                  </a:lnTo>
                  <a:lnTo>
                    <a:pt x="2406" y="2622"/>
                  </a:lnTo>
                  <a:lnTo>
                    <a:pt x="2406" y="2840"/>
                  </a:lnTo>
                  <a:lnTo>
                    <a:pt x="4386" y="2840"/>
                  </a:lnTo>
                  <a:lnTo>
                    <a:pt x="3512" y="3713"/>
                  </a:lnTo>
                  <a:lnTo>
                    <a:pt x="656" y="3713"/>
                  </a:lnTo>
                  <a:lnTo>
                    <a:pt x="656" y="3933"/>
                  </a:lnTo>
                  <a:lnTo>
                    <a:pt x="3292" y="3933"/>
                  </a:lnTo>
                  <a:lnTo>
                    <a:pt x="2417" y="4806"/>
                  </a:lnTo>
                  <a:lnTo>
                    <a:pt x="656" y="4806"/>
                  </a:lnTo>
                  <a:lnTo>
                    <a:pt x="656" y="5025"/>
                  </a:lnTo>
                  <a:lnTo>
                    <a:pt x="2258" y="5025"/>
                  </a:lnTo>
                  <a:lnTo>
                    <a:pt x="2173" y="6132"/>
                  </a:lnTo>
                  <a:lnTo>
                    <a:pt x="3346" y="6041"/>
                  </a:lnTo>
                  <a:lnTo>
                    <a:pt x="5032" y="4358"/>
                  </a:lnTo>
                  <a:lnTo>
                    <a:pt x="5032" y="6554"/>
                  </a:lnTo>
                  <a:lnTo>
                    <a:pt x="5030" y="6554"/>
                  </a:lnTo>
                  <a:close/>
                  <a:moveTo>
                    <a:pt x="2460" y="5253"/>
                  </a:moveTo>
                  <a:lnTo>
                    <a:pt x="3052" y="5844"/>
                  </a:lnTo>
                  <a:lnTo>
                    <a:pt x="2410" y="5893"/>
                  </a:lnTo>
                  <a:lnTo>
                    <a:pt x="2460" y="5253"/>
                  </a:lnTo>
                  <a:close/>
                  <a:moveTo>
                    <a:pt x="3297" y="5781"/>
                  </a:moveTo>
                  <a:lnTo>
                    <a:pt x="2524" y="5009"/>
                  </a:lnTo>
                  <a:lnTo>
                    <a:pt x="5537" y="2000"/>
                  </a:lnTo>
                  <a:lnTo>
                    <a:pt x="6310" y="2772"/>
                  </a:lnTo>
                  <a:lnTo>
                    <a:pt x="3297" y="5781"/>
                  </a:lnTo>
                  <a:close/>
                  <a:moveTo>
                    <a:pt x="6457" y="2609"/>
                  </a:moveTo>
                  <a:lnTo>
                    <a:pt x="5700" y="1853"/>
                  </a:lnTo>
                  <a:cubicBezTo>
                    <a:pt x="5785" y="1797"/>
                    <a:pt x="6116" y="1650"/>
                    <a:pt x="6388" y="1922"/>
                  </a:cubicBezTo>
                  <a:cubicBezTo>
                    <a:pt x="6670" y="2204"/>
                    <a:pt x="6516" y="2521"/>
                    <a:pt x="6457" y="26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A2BA87CF-FD90-4599-B191-A3F352740817}"/>
                </a:ext>
              </a:extLst>
            </p:cNvPr>
            <p:cNvSpPr/>
            <p:nvPr/>
          </p:nvSpPr>
          <p:spPr bwMode="auto">
            <a:xfrm>
              <a:off x="-1974" y="1121"/>
              <a:ext cx="1372" cy="1371"/>
            </a:xfrm>
            <a:custGeom>
              <a:avLst/>
              <a:gdLst>
                <a:gd name="T0" fmla="*/ 154 w 2858"/>
                <a:gd name="T1" fmla="*/ 2855 h 2855"/>
                <a:gd name="T2" fmla="*/ 2858 w 2858"/>
                <a:gd name="T3" fmla="*/ 155 h 2855"/>
                <a:gd name="T4" fmla="*/ 2704 w 2858"/>
                <a:gd name="T5" fmla="*/ 0 h 2855"/>
                <a:gd name="T6" fmla="*/ 0 w 2858"/>
                <a:gd name="T7" fmla="*/ 2700 h 2855"/>
                <a:gd name="T8" fmla="*/ 154 w 2858"/>
                <a:gd name="T9" fmla="*/ 2855 h 2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8" h="2855">
                  <a:moveTo>
                    <a:pt x="154" y="2855"/>
                  </a:moveTo>
                  <a:lnTo>
                    <a:pt x="2858" y="155"/>
                  </a:lnTo>
                  <a:lnTo>
                    <a:pt x="2704" y="0"/>
                  </a:lnTo>
                  <a:lnTo>
                    <a:pt x="0" y="2700"/>
                  </a:lnTo>
                  <a:lnTo>
                    <a:pt x="154" y="28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="" xmlns:a16="http://schemas.microsoft.com/office/drawing/2014/main" id="{FD3C137C-AE54-4248-B69C-C01DB99CB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53" y="254"/>
              <a:ext cx="1050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5" name="Rectangle 8">
              <a:extLst>
                <a:ext uri="{FF2B5EF4-FFF2-40B4-BE49-F238E27FC236}">
                  <a16:creationId xmlns="" xmlns:a16="http://schemas.microsoft.com/office/drawing/2014/main" id="{CF0A9FEC-8021-4E83-996E-E1751BCCA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53" y="725"/>
              <a:ext cx="1050" cy="106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950B3A6B-F010-408E-88F3-1A8BC258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93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788B65AF-85F0-4FA5-AE34-F4649865A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83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="" xmlns:a16="http://schemas.microsoft.com/office/drawing/2014/main" id="{C1FB4D18-420C-410A-BAFC-5786A2226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674" y="2771"/>
              <a:ext cx="105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="" xmlns:a16="http://schemas.microsoft.com/office/drawing/2014/main" id="{09108E2A-E05A-4C4A-AFC1-A166F1D592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70119" y="3431052"/>
            <a:ext cx="445214" cy="445347"/>
            <a:chOff x="1249" y="121"/>
            <a:chExt cx="3329" cy="3330"/>
          </a:xfrm>
          <a:solidFill>
            <a:schemeClr val="bg1"/>
          </a:solidFill>
        </p:grpSpPr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F6E8B97-EAA2-475F-8C36-86A34EA16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4" y="436"/>
              <a:ext cx="1785" cy="1787"/>
            </a:xfrm>
            <a:custGeom>
              <a:avLst/>
              <a:gdLst>
                <a:gd name="T0" fmla="*/ 1860 w 3720"/>
                <a:gd name="T1" fmla="*/ 0 h 3723"/>
                <a:gd name="T2" fmla="*/ 0 w 3720"/>
                <a:gd name="T3" fmla="*/ 1861 h 3723"/>
                <a:gd name="T4" fmla="*/ 1860 w 3720"/>
                <a:gd name="T5" fmla="*/ 3723 h 3723"/>
                <a:gd name="T6" fmla="*/ 3720 w 3720"/>
                <a:gd name="T7" fmla="*/ 1861 h 3723"/>
                <a:gd name="T8" fmla="*/ 1860 w 3720"/>
                <a:gd name="T9" fmla="*/ 0 h 3723"/>
                <a:gd name="T10" fmla="*/ 2736 w 3720"/>
                <a:gd name="T11" fmla="*/ 3249 h 3723"/>
                <a:gd name="T12" fmla="*/ 2517 w 3720"/>
                <a:gd name="T13" fmla="*/ 3367 h 3723"/>
                <a:gd name="T14" fmla="*/ 2517 w 3720"/>
                <a:gd name="T15" fmla="*/ 2957 h 3723"/>
                <a:gd name="T16" fmla="*/ 2298 w 3720"/>
                <a:gd name="T17" fmla="*/ 2957 h 3723"/>
                <a:gd name="T18" fmla="*/ 2298 w 3720"/>
                <a:gd name="T19" fmla="*/ 3444 h 3723"/>
                <a:gd name="T20" fmla="*/ 1861 w 3720"/>
                <a:gd name="T21" fmla="*/ 3505 h 3723"/>
                <a:gd name="T22" fmla="*/ 1424 w 3720"/>
                <a:gd name="T23" fmla="*/ 3444 h 3723"/>
                <a:gd name="T24" fmla="*/ 1424 w 3720"/>
                <a:gd name="T25" fmla="*/ 2957 h 3723"/>
                <a:gd name="T26" fmla="*/ 1205 w 3720"/>
                <a:gd name="T27" fmla="*/ 2957 h 3723"/>
                <a:gd name="T28" fmla="*/ 1205 w 3720"/>
                <a:gd name="T29" fmla="*/ 3367 h 3723"/>
                <a:gd name="T30" fmla="*/ 986 w 3720"/>
                <a:gd name="T31" fmla="*/ 3249 h 3723"/>
                <a:gd name="T32" fmla="*/ 986 w 3720"/>
                <a:gd name="T33" fmla="*/ 2739 h 3723"/>
                <a:gd name="T34" fmla="*/ 1321 w 3720"/>
                <a:gd name="T35" fmla="*/ 2235 h 3723"/>
                <a:gd name="T36" fmla="*/ 1861 w 3720"/>
                <a:gd name="T37" fmla="*/ 3045 h 3723"/>
                <a:gd name="T38" fmla="*/ 2401 w 3720"/>
                <a:gd name="T39" fmla="*/ 2235 h 3723"/>
                <a:gd name="T40" fmla="*/ 2736 w 3720"/>
                <a:gd name="T41" fmla="*/ 2739 h 3723"/>
                <a:gd name="T42" fmla="*/ 2736 w 3720"/>
                <a:gd name="T43" fmla="*/ 3249 h 3723"/>
                <a:gd name="T44" fmla="*/ 2954 w 3720"/>
                <a:gd name="T45" fmla="*/ 3083 h 3723"/>
                <a:gd name="T46" fmla="*/ 2954 w 3720"/>
                <a:gd name="T47" fmla="*/ 2737 h 3723"/>
                <a:gd name="T48" fmla="*/ 2308 w 3720"/>
                <a:gd name="T49" fmla="*/ 1977 h 3723"/>
                <a:gd name="T50" fmla="*/ 1860 w 3720"/>
                <a:gd name="T51" fmla="*/ 2651 h 3723"/>
                <a:gd name="T52" fmla="*/ 1412 w 3720"/>
                <a:gd name="T53" fmla="*/ 1977 h 3723"/>
                <a:gd name="T54" fmla="*/ 765 w 3720"/>
                <a:gd name="T55" fmla="*/ 2737 h 3723"/>
                <a:gd name="T56" fmla="*/ 765 w 3720"/>
                <a:gd name="T57" fmla="*/ 3083 h 3723"/>
                <a:gd name="T58" fmla="*/ 218 w 3720"/>
                <a:gd name="T59" fmla="*/ 1861 h 3723"/>
                <a:gd name="T60" fmla="*/ 1860 w 3720"/>
                <a:gd name="T61" fmla="*/ 219 h 3723"/>
                <a:gd name="T62" fmla="*/ 3501 w 3720"/>
                <a:gd name="T63" fmla="*/ 1861 h 3723"/>
                <a:gd name="T64" fmla="*/ 2954 w 3720"/>
                <a:gd name="T65" fmla="*/ 3083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20" h="3723">
                  <a:moveTo>
                    <a:pt x="1860" y="0"/>
                  </a:moveTo>
                  <a:cubicBezTo>
                    <a:pt x="834" y="0"/>
                    <a:pt x="0" y="835"/>
                    <a:pt x="0" y="1861"/>
                  </a:cubicBezTo>
                  <a:cubicBezTo>
                    <a:pt x="0" y="2888"/>
                    <a:pt x="834" y="3723"/>
                    <a:pt x="1860" y="3723"/>
                  </a:cubicBezTo>
                  <a:cubicBezTo>
                    <a:pt x="2885" y="3723"/>
                    <a:pt x="3720" y="2888"/>
                    <a:pt x="3720" y="1861"/>
                  </a:cubicBezTo>
                  <a:cubicBezTo>
                    <a:pt x="3720" y="835"/>
                    <a:pt x="2885" y="0"/>
                    <a:pt x="1860" y="0"/>
                  </a:cubicBezTo>
                  <a:close/>
                  <a:moveTo>
                    <a:pt x="2736" y="3249"/>
                  </a:moveTo>
                  <a:cubicBezTo>
                    <a:pt x="2666" y="3293"/>
                    <a:pt x="2593" y="3333"/>
                    <a:pt x="2517" y="3367"/>
                  </a:cubicBezTo>
                  <a:lnTo>
                    <a:pt x="2517" y="2957"/>
                  </a:lnTo>
                  <a:lnTo>
                    <a:pt x="2298" y="2957"/>
                  </a:lnTo>
                  <a:lnTo>
                    <a:pt x="2298" y="3444"/>
                  </a:lnTo>
                  <a:cubicBezTo>
                    <a:pt x="2158" y="3483"/>
                    <a:pt x="2013" y="3505"/>
                    <a:pt x="1861" y="3505"/>
                  </a:cubicBezTo>
                  <a:cubicBezTo>
                    <a:pt x="1709" y="3505"/>
                    <a:pt x="1562" y="3483"/>
                    <a:pt x="1424" y="3444"/>
                  </a:cubicBezTo>
                  <a:lnTo>
                    <a:pt x="1424" y="2957"/>
                  </a:lnTo>
                  <a:lnTo>
                    <a:pt x="1205" y="2957"/>
                  </a:lnTo>
                  <a:lnTo>
                    <a:pt x="1205" y="3367"/>
                  </a:lnTo>
                  <a:cubicBezTo>
                    <a:pt x="1129" y="3333"/>
                    <a:pt x="1056" y="3293"/>
                    <a:pt x="986" y="3249"/>
                  </a:cubicBezTo>
                  <a:lnTo>
                    <a:pt x="986" y="2739"/>
                  </a:lnTo>
                  <a:cubicBezTo>
                    <a:pt x="986" y="2516"/>
                    <a:pt x="1121" y="2319"/>
                    <a:pt x="1321" y="2235"/>
                  </a:cubicBezTo>
                  <a:lnTo>
                    <a:pt x="1861" y="3045"/>
                  </a:lnTo>
                  <a:lnTo>
                    <a:pt x="2401" y="2235"/>
                  </a:lnTo>
                  <a:cubicBezTo>
                    <a:pt x="2601" y="2319"/>
                    <a:pt x="2736" y="2516"/>
                    <a:pt x="2736" y="2739"/>
                  </a:cubicBezTo>
                  <a:lnTo>
                    <a:pt x="2736" y="3249"/>
                  </a:lnTo>
                  <a:close/>
                  <a:moveTo>
                    <a:pt x="2954" y="3083"/>
                  </a:moveTo>
                  <a:lnTo>
                    <a:pt x="2954" y="2737"/>
                  </a:lnTo>
                  <a:cubicBezTo>
                    <a:pt x="2954" y="2101"/>
                    <a:pt x="2308" y="1977"/>
                    <a:pt x="2308" y="1977"/>
                  </a:cubicBezTo>
                  <a:lnTo>
                    <a:pt x="1860" y="2651"/>
                  </a:lnTo>
                  <a:lnTo>
                    <a:pt x="1412" y="1977"/>
                  </a:lnTo>
                  <a:cubicBezTo>
                    <a:pt x="1412" y="1977"/>
                    <a:pt x="765" y="2119"/>
                    <a:pt x="765" y="2737"/>
                  </a:cubicBezTo>
                  <a:lnTo>
                    <a:pt x="765" y="3083"/>
                  </a:lnTo>
                  <a:cubicBezTo>
                    <a:pt x="430" y="2781"/>
                    <a:pt x="218" y="2347"/>
                    <a:pt x="218" y="1861"/>
                  </a:cubicBezTo>
                  <a:cubicBezTo>
                    <a:pt x="218" y="956"/>
                    <a:pt x="954" y="219"/>
                    <a:pt x="1860" y="219"/>
                  </a:cubicBezTo>
                  <a:cubicBezTo>
                    <a:pt x="2765" y="219"/>
                    <a:pt x="3501" y="956"/>
                    <a:pt x="3501" y="1861"/>
                  </a:cubicBezTo>
                  <a:cubicBezTo>
                    <a:pt x="3501" y="2347"/>
                    <a:pt x="3289" y="2781"/>
                    <a:pt x="2954" y="30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D2B92389-E4A4-4261-A208-C9C8E2A8E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9" y="121"/>
              <a:ext cx="3329" cy="3330"/>
            </a:xfrm>
            <a:custGeom>
              <a:avLst/>
              <a:gdLst>
                <a:gd name="T0" fmla="*/ 6586 w 6936"/>
                <a:gd name="T1" fmla="*/ 5656 h 6937"/>
                <a:gd name="T2" fmla="*/ 5036 w 6936"/>
                <a:gd name="T3" fmla="*/ 4104 h 6937"/>
                <a:gd name="T4" fmla="*/ 4881 w 6936"/>
                <a:gd name="T5" fmla="*/ 4258 h 6937"/>
                <a:gd name="T6" fmla="*/ 4580 w 6936"/>
                <a:gd name="T7" fmla="*/ 3957 h 6937"/>
                <a:gd name="T8" fmla="*/ 5032 w 6936"/>
                <a:gd name="T9" fmla="*/ 2520 h 6937"/>
                <a:gd name="T10" fmla="*/ 2516 w 6936"/>
                <a:gd name="T11" fmla="*/ 0 h 6937"/>
                <a:gd name="T12" fmla="*/ 0 w 6936"/>
                <a:gd name="T13" fmla="*/ 2518 h 6937"/>
                <a:gd name="T14" fmla="*/ 2516 w 6936"/>
                <a:gd name="T15" fmla="*/ 5037 h 6937"/>
                <a:gd name="T16" fmla="*/ 3962 w 6936"/>
                <a:gd name="T17" fmla="*/ 4577 h 6937"/>
                <a:gd name="T18" fmla="*/ 4262 w 6936"/>
                <a:gd name="T19" fmla="*/ 4877 h 6937"/>
                <a:gd name="T20" fmla="*/ 4108 w 6936"/>
                <a:gd name="T21" fmla="*/ 5032 h 6937"/>
                <a:gd name="T22" fmla="*/ 5657 w 6936"/>
                <a:gd name="T23" fmla="*/ 6584 h 6937"/>
                <a:gd name="T24" fmla="*/ 6585 w 6936"/>
                <a:gd name="T25" fmla="*/ 6584 h 6937"/>
                <a:gd name="T26" fmla="*/ 6586 w 6936"/>
                <a:gd name="T27" fmla="*/ 5656 h 6937"/>
                <a:gd name="T28" fmla="*/ 2516 w 6936"/>
                <a:gd name="T29" fmla="*/ 4818 h 6937"/>
                <a:gd name="T30" fmla="*/ 218 w 6936"/>
                <a:gd name="T31" fmla="*/ 2518 h 6937"/>
                <a:gd name="T32" fmla="*/ 2516 w 6936"/>
                <a:gd name="T33" fmla="*/ 218 h 6937"/>
                <a:gd name="T34" fmla="*/ 4813 w 6936"/>
                <a:gd name="T35" fmla="*/ 2518 h 6937"/>
                <a:gd name="T36" fmla="*/ 2516 w 6936"/>
                <a:gd name="T37" fmla="*/ 4818 h 6937"/>
                <a:gd name="T38" fmla="*/ 4137 w 6936"/>
                <a:gd name="T39" fmla="*/ 4442 h 6937"/>
                <a:gd name="T40" fmla="*/ 4446 w 6936"/>
                <a:gd name="T41" fmla="*/ 4132 h 6937"/>
                <a:gd name="T42" fmla="*/ 4726 w 6936"/>
                <a:gd name="T43" fmla="*/ 4413 h 6937"/>
                <a:gd name="T44" fmla="*/ 4417 w 6936"/>
                <a:gd name="T45" fmla="*/ 4722 h 6937"/>
                <a:gd name="T46" fmla="*/ 4137 w 6936"/>
                <a:gd name="T47" fmla="*/ 4442 h 6937"/>
                <a:gd name="T48" fmla="*/ 4417 w 6936"/>
                <a:gd name="T49" fmla="*/ 5033 h 6937"/>
                <a:gd name="T50" fmla="*/ 5036 w 6936"/>
                <a:gd name="T51" fmla="*/ 4413 h 6937"/>
                <a:gd name="T52" fmla="*/ 6353 w 6936"/>
                <a:gd name="T53" fmla="*/ 5733 h 6937"/>
                <a:gd name="T54" fmla="*/ 5734 w 6936"/>
                <a:gd name="T55" fmla="*/ 6353 h 6937"/>
                <a:gd name="T56" fmla="*/ 4417 w 6936"/>
                <a:gd name="T57" fmla="*/ 5033 h 6937"/>
                <a:gd name="T58" fmla="*/ 6432 w 6936"/>
                <a:gd name="T59" fmla="*/ 6430 h 6937"/>
                <a:gd name="T60" fmla="*/ 5901 w 6936"/>
                <a:gd name="T61" fmla="*/ 6497 h 6937"/>
                <a:gd name="T62" fmla="*/ 6498 w 6936"/>
                <a:gd name="T63" fmla="*/ 5900 h 6937"/>
                <a:gd name="T64" fmla="*/ 6432 w 6936"/>
                <a:gd name="T65" fmla="*/ 6430 h 6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36" h="6937">
                  <a:moveTo>
                    <a:pt x="6586" y="5656"/>
                  </a:moveTo>
                  <a:lnTo>
                    <a:pt x="5036" y="4104"/>
                  </a:lnTo>
                  <a:lnTo>
                    <a:pt x="4881" y="4258"/>
                  </a:lnTo>
                  <a:lnTo>
                    <a:pt x="4580" y="3957"/>
                  </a:lnTo>
                  <a:cubicBezTo>
                    <a:pt x="4864" y="3549"/>
                    <a:pt x="5032" y="3053"/>
                    <a:pt x="5032" y="2520"/>
                  </a:cubicBezTo>
                  <a:cubicBezTo>
                    <a:pt x="5032" y="1130"/>
                    <a:pt x="3904" y="0"/>
                    <a:pt x="2516" y="0"/>
                  </a:cubicBezTo>
                  <a:cubicBezTo>
                    <a:pt x="1129" y="0"/>
                    <a:pt x="0" y="1130"/>
                    <a:pt x="0" y="2518"/>
                  </a:cubicBezTo>
                  <a:cubicBezTo>
                    <a:pt x="0" y="3906"/>
                    <a:pt x="1129" y="5037"/>
                    <a:pt x="2516" y="5037"/>
                  </a:cubicBezTo>
                  <a:cubicBezTo>
                    <a:pt x="3054" y="5037"/>
                    <a:pt x="3553" y="4866"/>
                    <a:pt x="3962" y="4577"/>
                  </a:cubicBezTo>
                  <a:lnTo>
                    <a:pt x="4262" y="4877"/>
                  </a:lnTo>
                  <a:lnTo>
                    <a:pt x="4108" y="5032"/>
                  </a:lnTo>
                  <a:lnTo>
                    <a:pt x="5657" y="6584"/>
                  </a:lnTo>
                  <a:cubicBezTo>
                    <a:pt x="5781" y="6708"/>
                    <a:pt x="6232" y="6937"/>
                    <a:pt x="6585" y="6584"/>
                  </a:cubicBezTo>
                  <a:cubicBezTo>
                    <a:pt x="6936" y="6234"/>
                    <a:pt x="6710" y="5780"/>
                    <a:pt x="6586" y="5656"/>
                  </a:cubicBezTo>
                  <a:close/>
                  <a:moveTo>
                    <a:pt x="2516" y="4818"/>
                  </a:moveTo>
                  <a:cubicBezTo>
                    <a:pt x="1249" y="4818"/>
                    <a:pt x="218" y="3786"/>
                    <a:pt x="218" y="2518"/>
                  </a:cubicBezTo>
                  <a:cubicBezTo>
                    <a:pt x="218" y="1250"/>
                    <a:pt x="1249" y="218"/>
                    <a:pt x="2516" y="218"/>
                  </a:cubicBezTo>
                  <a:cubicBezTo>
                    <a:pt x="3782" y="218"/>
                    <a:pt x="4813" y="1250"/>
                    <a:pt x="4813" y="2518"/>
                  </a:cubicBezTo>
                  <a:cubicBezTo>
                    <a:pt x="4813" y="3786"/>
                    <a:pt x="3782" y="4818"/>
                    <a:pt x="2516" y="4818"/>
                  </a:cubicBezTo>
                  <a:close/>
                  <a:moveTo>
                    <a:pt x="4137" y="4442"/>
                  </a:moveTo>
                  <a:cubicBezTo>
                    <a:pt x="4249" y="4348"/>
                    <a:pt x="4352" y="4244"/>
                    <a:pt x="4446" y="4132"/>
                  </a:cubicBezTo>
                  <a:lnTo>
                    <a:pt x="4726" y="4413"/>
                  </a:lnTo>
                  <a:lnTo>
                    <a:pt x="4417" y="4722"/>
                  </a:lnTo>
                  <a:lnTo>
                    <a:pt x="4137" y="4442"/>
                  </a:lnTo>
                  <a:close/>
                  <a:moveTo>
                    <a:pt x="4417" y="5033"/>
                  </a:moveTo>
                  <a:lnTo>
                    <a:pt x="5036" y="4413"/>
                  </a:lnTo>
                  <a:lnTo>
                    <a:pt x="6353" y="5733"/>
                  </a:lnTo>
                  <a:lnTo>
                    <a:pt x="5734" y="6353"/>
                  </a:lnTo>
                  <a:lnTo>
                    <a:pt x="4417" y="5033"/>
                  </a:lnTo>
                  <a:close/>
                  <a:moveTo>
                    <a:pt x="6432" y="6430"/>
                  </a:moveTo>
                  <a:cubicBezTo>
                    <a:pt x="6204" y="6660"/>
                    <a:pt x="5968" y="6536"/>
                    <a:pt x="5901" y="6497"/>
                  </a:cubicBezTo>
                  <a:lnTo>
                    <a:pt x="6498" y="5900"/>
                  </a:lnTo>
                  <a:cubicBezTo>
                    <a:pt x="6537" y="5965"/>
                    <a:pt x="6646" y="6214"/>
                    <a:pt x="6432" y="64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EC92972D-87CF-423A-B918-83C31820CD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2" y="752"/>
              <a:ext cx="630" cy="631"/>
            </a:xfrm>
            <a:custGeom>
              <a:avLst/>
              <a:gdLst>
                <a:gd name="T0" fmla="*/ 656 w 1312"/>
                <a:gd name="T1" fmla="*/ 0 h 1315"/>
                <a:gd name="T2" fmla="*/ 0 w 1312"/>
                <a:gd name="T3" fmla="*/ 658 h 1315"/>
                <a:gd name="T4" fmla="*/ 656 w 1312"/>
                <a:gd name="T5" fmla="*/ 1315 h 1315"/>
                <a:gd name="T6" fmla="*/ 1312 w 1312"/>
                <a:gd name="T7" fmla="*/ 658 h 1315"/>
                <a:gd name="T8" fmla="*/ 656 w 1312"/>
                <a:gd name="T9" fmla="*/ 0 h 1315"/>
                <a:gd name="T10" fmla="*/ 656 w 1312"/>
                <a:gd name="T11" fmla="*/ 1095 h 1315"/>
                <a:gd name="T12" fmla="*/ 218 w 1312"/>
                <a:gd name="T13" fmla="*/ 656 h 1315"/>
                <a:gd name="T14" fmla="*/ 656 w 1312"/>
                <a:gd name="T15" fmla="*/ 218 h 1315"/>
                <a:gd name="T16" fmla="*/ 1093 w 1312"/>
                <a:gd name="T17" fmla="*/ 656 h 1315"/>
                <a:gd name="T18" fmla="*/ 656 w 1312"/>
                <a:gd name="T19" fmla="*/ 1095 h 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2" h="1315">
                  <a:moveTo>
                    <a:pt x="656" y="0"/>
                  </a:moveTo>
                  <a:cubicBezTo>
                    <a:pt x="294" y="0"/>
                    <a:pt x="0" y="295"/>
                    <a:pt x="0" y="658"/>
                  </a:cubicBezTo>
                  <a:cubicBezTo>
                    <a:pt x="0" y="1020"/>
                    <a:pt x="294" y="1315"/>
                    <a:pt x="656" y="1315"/>
                  </a:cubicBezTo>
                  <a:cubicBezTo>
                    <a:pt x="1017" y="1315"/>
                    <a:pt x="1312" y="1020"/>
                    <a:pt x="1312" y="658"/>
                  </a:cubicBezTo>
                  <a:cubicBezTo>
                    <a:pt x="1312" y="295"/>
                    <a:pt x="1018" y="0"/>
                    <a:pt x="656" y="0"/>
                  </a:cubicBezTo>
                  <a:close/>
                  <a:moveTo>
                    <a:pt x="656" y="1095"/>
                  </a:moveTo>
                  <a:cubicBezTo>
                    <a:pt x="414" y="1095"/>
                    <a:pt x="218" y="899"/>
                    <a:pt x="218" y="656"/>
                  </a:cubicBezTo>
                  <a:cubicBezTo>
                    <a:pt x="218" y="415"/>
                    <a:pt x="414" y="218"/>
                    <a:pt x="656" y="218"/>
                  </a:cubicBezTo>
                  <a:cubicBezTo>
                    <a:pt x="897" y="218"/>
                    <a:pt x="1093" y="414"/>
                    <a:pt x="1093" y="656"/>
                  </a:cubicBezTo>
                  <a:cubicBezTo>
                    <a:pt x="1093" y="899"/>
                    <a:pt x="897" y="1095"/>
                    <a:pt x="656" y="10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</p:grpSp>
      <p:grpSp>
        <p:nvGrpSpPr>
          <p:cNvPr id="23" name="Group 20">
            <a:extLst>
              <a:ext uri="{FF2B5EF4-FFF2-40B4-BE49-F238E27FC236}">
                <a16:creationId xmlns="" xmlns:a16="http://schemas.microsoft.com/office/drawing/2014/main" id="{6561B8C3-9247-4E71-9595-7DE4113FB9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80917" y="4279387"/>
            <a:ext cx="442721" cy="442858"/>
            <a:chOff x="3275" y="-1042"/>
            <a:chExt cx="3251" cy="3252"/>
          </a:xfrm>
          <a:solidFill>
            <a:schemeClr val="bg1"/>
          </a:solidFill>
        </p:grpSpPr>
        <p:sp>
          <p:nvSpPr>
            <p:cNvPr id="24" name="Freeform 21">
              <a:extLst>
                <a:ext uri="{FF2B5EF4-FFF2-40B4-BE49-F238E27FC236}">
                  <a16:creationId xmlns="" xmlns:a16="http://schemas.microsoft.com/office/drawing/2014/main" id="{4C9E673B-7E44-4100-9012-770AE3332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5" y="-1042"/>
              <a:ext cx="3251" cy="3252"/>
            </a:xfrm>
            <a:custGeom>
              <a:avLst/>
              <a:gdLst>
                <a:gd name="T0" fmla="*/ 6773 w 6773"/>
                <a:gd name="T1" fmla="*/ 2529 h 6773"/>
                <a:gd name="T2" fmla="*/ 6108 w 6773"/>
                <a:gd name="T3" fmla="*/ 1989 h 6773"/>
                <a:gd name="T4" fmla="*/ 5174 w 6773"/>
                <a:gd name="T5" fmla="*/ 386 h 6773"/>
                <a:gd name="T6" fmla="*/ 4322 w 6773"/>
                <a:gd name="T7" fmla="*/ 474 h 6773"/>
                <a:gd name="T8" fmla="*/ 2529 w 6773"/>
                <a:gd name="T9" fmla="*/ 0 h 6773"/>
                <a:gd name="T10" fmla="*/ 1989 w 6773"/>
                <a:gd name="T11" fmla="*/ 665 h 6773"/>
                <a:gd name="T12" fmla="*/ 386 w 6773"/>
                <a:gd name="T13" fmla="*/ 1598 h 6773"/>
                <a:gd name="T14" fmla="*/ 474 w 6773"/>
                <a:gd name="T15" fmla="*/ 2450 h 6773"/>
                <a:gd name="T16" fmla="*/ 0 w 6773"/>
                <a:gd name="T17" fmla="*/ 4244 h 6773"/>
                <a:gd name="T18" fmla="*/ 665 w 6773"/>
                <a:gd name="T19" fmla="*/ 4784 h 6773"/>
                <a:gd name="T20" fmla="*/ 1598 w 6773"/>
                <a:gd name="T21" fmla="*/ 6386 h 6773"/>
                <a:gd name="T22" fmla="*/ 2450 w 6773"/>
                <a:gd name="T23" fmla="*/ 6298 h 6773"/>
                <a:gd name="T24" fmla="*/ 4244 w 6773"/>
                <a:gd name="T25" fmla="*/ 6773 h 6773"/>
                <a:gd name="T26" fmla="*/ 4784 w 6773"/>
                <a:gd name="T27" fmla="*/ 6108 h 6773"/>
                <a:gd name="T28" fmla="*/ 6386 w 6773"/>
                <a:gd name="T29" fmla="*/ 5174 h 6773"/>
                <a:gd name="T30" fmla="*/ 6298 w 6773"/>
                <a:gd name="T31" fmla="*/ 4322 h 6773"/>
                <a:gd name="T32" fmla="*/ 5852 w 6773"/>
                <a:gd name="T33" fmla="*/ 4801 h 6773"/>
                <a:gd name="T34" fmla="*/ 5152 w 6773"/>
                <a:gd name="T35" fmla="*/ 6102 h 6773"/>
                <a:gd name="T36" fmla="*/ 4130 w 6773"/>
                <a:gd name="T37" fmla="*/ 6129 h 6773"/>
                <a:gd name="T38" fmla="*/ 2714 w 6773"/>
                <a:gd name="T39" fmla="*/ 6554 h 6773"/>
                <a:gd name="T40" fmla="*/ 1973 w 6773"/>
                <a:gd name="T41" fmla="*/ 5852 h 6773"/>
                <a:gd name="T42" fmla="*/ 672 w 6773"/>
                <a:gd name="T43" fmla="*/ 5152 h 6773"/>
                <a:gd name="T44" fmla="*/ 645 w 6773"/>
                <a:gd name="T45" fmla="*/ 4130 h 6773"/>
                <a:gd name="T46" fmla="*/ 220 w 6773"/>
                <a:gd name="T47" fmla="*/ 2714 h 6773"/>
                <a:gd name="T48" fmla="*/ 922 w 6773"/>
                <a:gd name="T49" fmla="*/ 1973 h 6773"/>
                <a:gd name="T50" fmla="*/ 1622 w 6773"/>
                <a:gd name="T51" fmla="*/ 672 h 6773"/>
                <a:gd name="T52" fmla="*/ 2644 w 6773"/>
                <a:gd name="T53" fmla="*/ 645 h 6773"/>
                <a:gd name="T54" fmla="*/ 4058 w 6773"/>
                <a:gd name="T55" fmla="*/ 220 h 6773"/>
                <a:gd name="T56" fmla="*/ 4800 w 6773"/>
                <a:gd name="T57" fmla="*/ 922 h 6773"/>
                <a:gd name="T58" fmla="*/ 6101 w 6773"/>
                <a:gd name="T59" fmla="*/ 1622 h 6773"/>
                <a:gd name="T60" fmla="*/ 6128 w 6773"/>
                <a:gd name="T61" fmla="*/ 2644 h 6773"/>
                <a:gd name="T62" fmla="*/ 6553 w 6773"/>
                <a:gd name="T63" fmla="*/ 4058 h 6773"/>
                <a:gd name="T64" fmla="*/ 5852 w 6773"/>
                <a:gd name="T65" fmla="*/ 4801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73" h="6773">
                  <a:moveTo>
                    <a:pt x="6773" y="4244"/>
                  </a:moveTo>
                  <a:lnTo>
                    <a:pt x="6773" y="2529"/>
                  </a:lnTo>
                  <a:lnTo>
                    <a:pt x="6298" y="2450"/>
                  </a:lnTo>
                  <a:cubicBezTo>
                    <a:pt x="6248" y="2290"/>
                    <a:pt x="6184" y="2136"/>
                    <a:pt x="6108" y="1989"/>
                  </a:cubicBezTo>
                  <a:lnTo>
                    <a:pt x="6386" y="1598"/>
                  </a:lnTo>
                  <a:lnTo>
                    <a:pt x="5174" y="386"/>
                  </a:lnTo>
                  <a:lnTo>
                    <a:pt x="4784" y="665"/>
                  </a:lnTo>
                  <a:cubicBezTo>
                    <a:pt x="4637" y="589"/>
                    <a:pt x="4482" y="525"/>
                    <a:pt x="4322" y="474"/>
                  </a:cubicBezTo>
                  <a:lnTo>
                    <a:pt x="4244" y="0"/>
                  </a:lnTo>
                  <a:lnTo>
                    <a:pt x="2529" y="0"/>
                  </a:lnTo>
                  <a:lnTo>
                    <a:pt x="2450" y="474"/>
                  </a:lnTo>
                  <a:cubicBezTo>
                    <a:pt x="2290" y="525"/>
                    <a:pt x="2136" y="589"/>
                    <a:pt x="1989" y="665"/>
                  </a:cubicBezTo>
                  <a:lnTo>
                    <a:pt x="1598" y="386"/>
                  </a:lnTo>
                  <a:lnTo>
                    <a:pt x="386" y="1598"/>
                  </a:lnTo>
                  <a:lnTo>
                    <a:pt x="665" y="1989"/>
                  </a:lnTo>
                  <a:cubicBezTo>
                    <a:pt x="589" y="2136"/>
                    <a:pt x="526" y="2290"/>
                    <a:pt x="474" y="2450"/>
                  </a:cubicBezTo>
                  <a:lnTo>
                    <a:pt x="0" y="2529"/>
                  </a:lnTo>
                  <a:lnTo>
                    <a:pt x="0" y="4244"/>
                  </a:lnTo>
                  <a:lnTo>
                    <a:pt x="474" y="4322"/>
                  </a:lnTo>
                  <a:cubicBezTo>
                    <a:pt x="525" y="4482"/>
                    <a:pt x="589" y="4637"/>
                    <a:pt x="665" y="4784"/>
                  </a:cubicBezTo>
                  <a:lnTo>
                    <a:pt x="386" y="5174"/>
                  </a:lnTo>
                  <a:lnTo>
                    <a:pt x="1598" y="6386"/>
                  </a:lnTo>
                  <a:lnTo>
                    <a:pt x="1989" y="6108"/>
                  </a:lnTo>
                  <a:cubicBezTo>
                    <a:pt x="2136" y="6184"/>
                    <a:pt x="2290" y="6246"/>
                    <a:pt x="2450" y="6298"/>
                  </a:cubicBezTo>
                  <a:lnTo>
                    <a:pt x="2529" y="6773"/>
                  </a:lnTo>
                  <a:lnTo>
                    <a:pt x="4244" y="6773"/>
                  </a:lnTo>
                  <a:lnTo>
                    <a:pt x="4322" y="6298"/>
                  </a:lnTo>
                  <a:cubicBezTo>
                    <a:pt x="4482" y="6248"/>
                    <a:pt x="4637" y="6184"/>
                    <a:pt x="4784" y="6108"/>
                  </a:cubicBezTo>
                  <a:lnTo>
                    <a:pt x="5174" y="6386"/>
                  </a:lnTo>
                  <a:lnTo>
                    <a:pt x="6386" y="5174"/>
                  </a:lnTo>
                  <a:lnTo>
                    <a:pt x="6108" y="4784"/>
                  </a:lnTo>
                  <a:cubicBezTo>
                    <a:pt x="6184" y="4637"/>
                    <a:pt x="6246" y="4482"/>
                    <a:pt x="6298" y="4322"/>
                  </a:cubicBezTo>
                  <a:lnTo>
                    <a:pt x="6773" y="4244"/>
                  </a:lnTo>
                  <a:close/>
                  <a:moveTo>
                    <a:pt x="5852" y="4801"/>
                  </a:moveTo>
                  <a:lnTo>
                    <a:pt x="6102" y="5152"/>
                  </a:lnTo>
                  <a:lnTo>
                    <a:pt x="5152" y="6102"/>
                  </a:lnTo>
                  <a:lnTo>
                    <a:pt x="4801" y="5852"/>
                  </a:lnTo>
                  <a:cubicBezTo>
                    <a:pt x="4801" y="5852"/>
                    <a:pt x="4500" y="6052"/>
                    <a:pt x="4130" y="6129"/>
                  </a:cubicBezTo>
                  <a:lnTo>
                    <a:pt x="4060" y="6554"/>
                  </a:lnTo>
                  <a:lnTo>
                    <a:pt x="2714" y="6554"/>
                  </a:lnTo>
                  <a:lnTo>
                    <a:pt x="2644" y="6129"/>
                  </a:lnTo>
                  <a:cubicBezTo>
                    <a:pt x="2644" y="6129"/>
                    <a:pt x="2308" y="6065"/>
                    <a:pt x="1973" y="5852"/>
                  </a:cubicBezTo>
                  <a:lnTo>
                    <a:pt x="1622" y="6102"/>
                  </a:lnTo>
                  <a:lnTo>
                    <a:pt x="672" y="5152"/>
                  </a:lnTo>
                  <a:lnTo>
                    <a:pt x="922" y="4801"/>
                  </a:lnTo>
                  <a:cubicBezTo>
                    <a:pt x="721" y="4474"/>
                    <a:pt x="645" y="4130"/>
                    <a:pt x="645" y="4130"/>
                  </a:cubicBezTo>
                  <a:lnTo>
                    <a:pt x="220" y="4060"/>
                  </a:lnTo>
                  <a:lnTo>
                    <a:pt x="220" y="2714"/>
                  </a:lnTo>
                  <a:lnTo>
                    <a:pt x="645" y="2644"/>
                  </a:lnTo>
                  <a:cubicBezTo>
                    <a:pt x="645" y="2644"/>
                    <a:pt x="717" y="2269"/>
                    <a:pt x="922" y="1973"/>
                  </a:cubicBezTo>
                  <a:lnTo>
                    <a:pt x="672" y="1622"/>
                  </a:lnTo>
                  <a:lnTo>
                    <a:pt x="1622" y="672"/>
                  </a:lnTo>
                  <a:lnTo>
                    <a:pt x="1973" y="922"/>
                  </a:lnTo>
                  <a:cubicBezTo>
                    <a:pt x="2308" y="717"/>
                    <a:pt x="2644" y="645"/>
                    <a:pt x="2644" y="645"/>
                  </a:cubicBezTo>
                  <a:lnTo>
                    <a:pt x="2714" y="220"/>
                  </a:lnTo>
                  <a:lnTo>
                    <a:pt x="4058" y="220"/>
                  </a:lnTo>
                  <a:lnTo>
                    <a:pt x="4129" y="645"/>
                  </a:lnTo>
                  <a:cubicBezTo>
                    <a:pt x="4129" y="645"/>
                    <a:pt x="4490" y="709"/>
                    <a:pt x="4800" y="922"/>
                  </a:cubicBezTo>
                  <a:lnTo>
                    <a:pt x="5150" y="672"/>
                  </a:lnTo>
                  <a:lnTo>
                    <a:pt x="6101" y="1622"/>
                  </a:lnTo>
                  <a:lnTo>
                    <a:pt x="5850" y="1973"/>
                  </a:lnTo>
                  <a:cubicBezTo>
                    <a:pt x="5850" y="1973"/>
                    <a:pt x="6046" y="2261"/>
                    <a:pt x="6128" y="2644"/>
                  </a:cubicBezTo>
                  <a:lnTo>
                    <a:pt x="6553" y="2714"/>
                  </a:lnTo>
                  <a:lnTo>
                    <a:pt x="6553" y="4058"/>
                  </a:lnTo>
                  <a:lnTo>
                    <a:pt x="6128" y="4129"/>
                  </a:lnTo>
                  <a:cubicBezTo>
                    <a:pt x="6129" y="4129"/>
                    <a:pt x="6056" y="4494"/>
                    <a:pt x="5852" y="480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8256228B-2D0C-46A7-B926-7F350C2A0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-832"/>
              <a:ext cx="209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5FF77FEE-FF6F-44C8-BB92-CFBAE28D6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6" y="1895"/>
              <a:ext cx="209" cy="10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="" xmlns:a16="http://schemas.microsoft.com/office/drawing/2014/main" id="{8D1C2BA5-7633-4C82-A030-55B31C533B83}"/>
                </a:ext>
              </a:extLst>
            </p:cNvPr>
            <p:cNvSpPr/>
            <p:nvPr/>
          </p:nvSpPr>
          <p:spPr bwMode="auto">
            <a:xfrm>
              <a:off x="5754" y="-492"/>
              <a:ext cx="222" cy="223"/>
            </a:xfrm>
            <a:custGeom>
              <a:avLst/>
              <a:gdLst>
                <a:gd name="T0" fmla="*/ 309 w 464"/>
                <a:gd name="T1" fmla="*/ 464 h 464"/>
                <a:gd name="T2" fmla="*/ 0 w 464"/>
                <a:gd name="T3" fmla="*/ 154 h 464"/>
                <a:gd name="T4" fmla="*/ 154 w 464"/>
                <a:gd name="T5" fmla="*/ 0 h 464"/>
                <a:gd name="T6" fmla="*/ 464 w 464"/>
                <a:gd name="T7" fmla="*/ 309 h 464"/>
                <a:gd name="T8" fmla="*/ 309 w 464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4">
                  <a:moveTo>
                    <a:pt x="309" y="464"/>
                  </a:moveTo>
                  <a:lnTo>
                    <a:pt x="0" y="154"/>
                  </a:lnTo>
                  <a:lnTo>
                    <a:pt x="154" y="0"/>
                  </a:lnTo>
                  <a:lnTo>
                    <a:pt x="464" y="309"/>
                  </a:lnTo>
                  <a:lnTo>
                    <a:pt x="309" y="4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="" xmlns:a16="http://schemas.microsoft.com/office/drawing/2014/main" id="{E5419E74-86C8-4B92-A534-DFA0D92DA4EE}"/>
                </a:ext>
              </a:extLst>
            </p:cNvPr>
            <p:cNvSpPr/>
            <p:nvPr/>
          </p:nvSpPr>
          <p:spPr bwMode="auto">
            <a:xfrm>
              <a:off x="3825" y="1437"/>
              <a:ext cx="222" cy="222"/>
            </a:xfrm>
            <a:custGeom>
              <a:avLst/>
              <a:gdLst>
                <a:gd name="T0" fmla="*/ 309 w 463"/>
                <a:gd name="T1" fmla="*/ 464 h 464"/>
                <a:gd name="T2" fmla="*/ 0 w 463"/>
                <a:gd name="T3" fmla="*/ 155 h 464"/>
                <a:gd name="T4" fmla="*/ 154 w 463"/>
                <a:gd name="T5" fmla="*/ 0 h 464"/>
                <a:gd name="T6" fmla="*/ 463 w 463"/>
                <a:gd name="T7" fmla="*/ 309 h 464"/>
                <a:gd name="T8" fmla="*/ 309 w 463"/>
                <a:gd name="T9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464">
                  <a:moveTo>
                    <a:pt x="309" y="464"/>
                  </a:moveTo>
                  <a:lnTo>
                    <a:pt x="0" y="155"/>
                  </a:lnTo>
                  <a:lnTo>
                    <a:pt x="154" y="0"/>
                  </a:lnTo>
                  <a:lnTo>
                    <a:pt x="463" y="309"/>
                  </a:lnTo>
                  <a:lnTo>
                    <a:pt x="309" y="4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1227A16B-E48D-4D08-8DE4-127BA6AFB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1" y="479"/>
              <a:ext cx="105" cy="2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0" name="Rectangle 27">
              <a:extLst>
                <a:ext uri="{FF2B5EF4-FFF2-40B4-BE49-F238E27FC236}">
                  <a16:creationId xmlns="" xmlns:a16="http://schemas.microsoft.com/office/drawing/2014/main" id="{0A688599-6320-4E85-BE89-FA73B46499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" y="479"/>
              <a:ext cx="105" cy="21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="" xmlns:a16="http://schemas.microsoft.com/office/drawing/2014/main" id="{58DDB304-058A-42B4-8F5A-694CDEE80465}"/>
                </a:ext>
              </a:extLst>
            </p:cNvPr>
            <p:cNvSpPr/>
            <p:nvPr/>
          </p:nvSpPr>
          <p:spPr bwMode="auto">
            <a:xfrm>
              <a:off x="5753" y="1437"/>
              <a:ext cx="223" cy="222"/>
            </a:xfrm>
            <a:custGeom>
              <a:avLst/>
              <a:gdLst>
                <a:gd name="T0" fmla="*/ 155 w 464"/>
                <a:gd name="T1" fmla="*/ 463 h 463"/>
                <a:gd name="T2" fmla="*/ 0 w 464"/>
                <a:gd name="T3" fmla="*/ 309 h 463"/>
                <a:gd name="T4" fmla="*/ 309 w 464"/>
                <a:gd name="T5" fmla="*/ 0 h 463"/>
                <a:gd name="T6" fmla="*/ 464 w 464"/>
                <a:gd name="T7" fmla="*/ 154 h 463"/>
                <a:gd name="T8" fmla="*/ 155 w 464"/>
                <a:gd name="T9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3">
                  <a:moveTo>
                    <a:pt x="155" y="463"/>
                  </a:moveTo>
                  <a:lnTo>
                    <a:pt x="0" y="309"/>
                  </a:lnTo>
                  <a:lnTo>
                    <a:pt x="309" y="0"/>
                  </a:lnTo>
                  <a:lnTo>
                    <a:pt x="464" y="154"/>
                  </a:lnTo>
                  <a:lnTo>
                    <a:pt x="155" y="46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="" xmlns:a16="http://schemas.microsoft.com/office/drawing/2014/main" id="{9F904279-B953-4F71-BCF9-DA4184C9CF89}"/>
                </a:ext>
              </a:extLst>
            </p:cNvPr>
            <p:cNvSpPr/>
            <p:nvPr/>
          </p:nvSpPr>
          <p:spPr bwMode="auto">
            <a:xfrm>
              <a:off x="3825" y="-491"/>
              <a:ext cx="223" cy="222"/>
            </a:xfrm>
            <a:custGeom>
              <a:avLst/>
              <a:gdLst>
                <a:gd name="T0" fmla="*/ 309 w 464"/>
                <a:gd name="T1" fmla="*/ 0 h 463"/>
                <a:gd name="T2" fmla="*/ 464 w 464"/>
                <a:gd name="T3" fmla="*/ 154 h 463"/>
                <a:gd name="T4" fmla="*/ 155 w 464"/>
                <a:gd name="T5" fmla="*/ 463 h 463"/>
                <a:gd name="T6" fmla="*/ 0 w 464"/>
                <a:gd name="T7" fmla="*/ 309 h 463"/>
                <a:gd name="T8" fmla="*/ 309 w 464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63">
                  <a:moveTo>
                    <a:pt x="309" y="0"/>
                  </a:moveTo>
                  <a:lnTo>
                    <a:pt x="464" y="154"/>
                  </a:lnTo>
                  <a:lnTo>
                    <a:pt x="155" y="463"/>
                  </a:lnTo>
                  <a:lnTo>
                    <a:pt x="0" y="309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="" xmlns:a16="http://schemas.microsoft.com/office/drawing/2014/main" id="{CC3C1AF4-E93A-4B79-9207-C5C811090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3" y="-159"/>
              <a:ext cx="735" cy="735"/>
            </a:xfrm>
            <a:custGeom>
              <a:avLst/>
              <a:gdLst>
                <a:gd name="T0" fmla="*/ 765 w 1531"/>
                <a:gd name="T1" fmla="*/ 0 h 1530"/>
                <a:gd name="T2" fmla="*/ 0 w 1531"/>
                <a:gd name="T3" fmla="*/ 765 h 1530"/>
                <a:gd name="T4" fmla="*/ 765 w 1531"/>
                <a:gd name="T5" fmla="*/ 1530 h 1530"/>
                <a:gd name="T6" fmla="*/ 1531 w 1531"/>
                <a:gd name="T7" fmla="*/ 765 h 1530"/>
                <a:gd name="T8" fmla="*/ 765 w 1531"/>
                <a:gd name="T9" fmla="*/ 0 h 1530"/>
                <a:gd name="T10" fmla="*/ 765 w 1531"/>
                <a:gd name="T11" fmla="*/ 1312 h 1530"/>
                <a:gd name="T12" fmla="*/ 219 w 1531"/>
                <a:gd name="T13" fmla="*/ 765 h 1530"/>
                <a:gd name="T14" fmla="*/ 765 w 1531"/>
                <a:gd name="T15" fmla="*/ 218 h 1530"/>
                <a:gd name="T16" fmla="*/ 1312 w 1531"/>
                <a:gd name="T17" fmla="*/ 765 h 1530"/>
                <a:gd name="T18" fmla="*/ 765 w 1531"/>
                <a:gd name="T19" fmla="*/ 1312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1" h="1530">
                  <a:moveTo>
                    <a:pt x="765" y="0"/>
                  </a:moveTo>
                  <a:cubicBezTo>
                    <a:pt x="343" y="0"/>
                    <a:pt x="0" y="344"/>
                    <a:pt x="0" y="765"/>
                  </a:cubicBezTo>
                  <a:cubicBezTo>
                    <a:pt x="0" y="1188"/>
                    <a:pt x="344" y="1530"/>
                    <a:pt x="765" y="1530"/>
                  </a:cubicBezTo>
                  <a:cubicBezTo>
                    <a:pt x="1188" y="1530"/>
                    <a:pt x="1531" y="1186"/>
                    <a:pt x="1531" y="765"/>
                  </a:cubicBezTo>
                  <a:cubicBezTo>
                    <a:pt x="1531" y="342"/>
                    <a:pt x="1188" y="0"/>
                    <a:pt x="765" y="0"/>
                  </a:cubicBezTo>
                  <a:close/>
                  <a:moveTo>
                    <a:pt x="765" y="1312"/>
                  </a:moveTo>
                  <a:cubicBezTo>
                    <a:pt x="464" y="1312"/>
                    <a:pt x="219" y="1066"/>
                    <a:pt x="219" y="765"/>
                  </a:cubicBezTo>
                  <a:cubicBezTo>
                    <a:pt x="219" y="464"/>
                    <a:pt x="464" y="218"/>
                    <a:pt x="765" y="218"/>
                  </a:cubicBezTo>
                  <a:cubicBezTo>
                    <a:pt x="1067" y="218"/>
                    <a:pt x="1312" y="464"/>
                    <a:pt x="1312" y="765"/>
                  </a:cubicBezTo>
                  <a:cubicBezTo>
                    <a:pt x="1312" y="1066"/>
                    <a:pt x="1067" y="1312"/>
                    <a:pt x="765" y="1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="" xmlns:a16="http://schemas.microsoft.com/office/drawing/2014/main" id="{AABCC0AC-2D9F-4307-A5EB-DCAFBB167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7" y="-360"/>
              <a:ext cx="1887" cy="1887"/>
            </a:xfrm>
            <a:custGeom>
              <a:avLst/>
              <a:gdLst>
                <a:gd name="T0" fmla="*/ 1966 w 3933"/>
                <a:gd name="T1" fmla="*/ 0 h 3931"/>
                <a:gd name="T2" fmla="*/ 0 w 3933"/>
                <a:gd name="T3" fmla="*/ 1967 h 3931"/>
                <a:gd name="T4" fmla="*/ 548 w 3933"/>
                <a:gd name="T5" fmla="*/ 3325 h 3931"/>
                <a:gd name="T6" fmla="*/ 1966 w 3933"/>
                <a:gd name="T7" fmla="*/ 3931 h 3931"/>
                <a:gd name="T8" fmla="*/ 3384 w 3933"/>
                <a:gd name="T9" fmla="*/ 3324 h 3931"/>
                <a:gd name="T10" fmla="*/ 3932 w 3933"/>
                <a:gd name="T11" fmla="*/ 1965 h 3931"/>
                <a:gd name="T12" fmla="*/ 1966 w 3933"/>
                <a:gd name="T13" fmla="*/ 0 h 3931"/>
                <a:gd name="T14" fmla="*/ 1968 w 3933"/>
                <a:gd name="T15" fmla="*/ 3712 h 3931"/>
                <a:gd name="T16" fmla="*/ 774 w 3933"/>
                <a:gd name="T17" fmla="*/ 3241 h 3931"/>
                <a:gd name="T18" fmla="*/ 1310 w 3933"/>
                <a:gd name="T19" fmla="*/ 2379 h 3931"/>
                <a:gd name="T20" fmla="*/ 1966 w 3933"/>
                <a:gd name="T21" fmla="*/ 3363 h 3931"/>
                <a:gd name="T22" fmla="*/ 2622 w 3933"/>
                <a:gd name="T23" fmla="*/ 2379 h 3931"/>
                <a:gd name="T24" fmla="*/ 3158 w 3933"/>
                <a:gd name="T25" fmla="*/ 3243 h 3931"/>
                <a:gd name="T26" fmla="*/ 1968 w 3933"/>
                <a:gd name="T27" fmla="*/ 3712 h 3931"/>
                <a:gd name="T28" fmla="*/ 3341 w 3933"/>
                <a:gd name="T29" fmla="*/ 3043 h 3931"/>
                <a:gd name="T30" fmla="*/ 2641 w 3933"/>
                <a:gd name="T31" fmla="*/ 2136 h 3931"/>
                <a:gd name="T32" fmla="*/ 2553 w 3933"/>
                <a:gd name="T33" fmla="*/ 2088 h 3931"/>
                <a:gd name="T34" fmla="*/ 1965 w 3933"/>
                <a:gd name="T35" fmla="*/ 2968 h 3931"/>
                <a:gd name="T36" fmla="*/ 1377 w 3933"/>
                <a:gd name="T37" fmla="*/ 2088 h 3931"/>
                <a:gd name="T38" fmla="*/ 1289 w 3933"/>
                <a:gd name="T39" fmla="*/ 2136 h 3931"/>
                <a:gd name="T40" fmla="*/ 589 w 3933"/>
                <a:gd name="T41" fmla="*/ 3043 h 3931"/>
                <a:gd name="T42" fmla="*/ 216 w 3933"/>
                <a:gd name="T43" fmla="*/ 1967 h 3931"/>
                <a:gd name="T44" fmla="*/ 1964 w 3933"/>
                <a:gd name="T45" fmla="*/ 219 h 3931"/>
                <a:gd name="T46" fmla="*/ 3712 w 3933"/>
                <a:gd name="T47" fmla="*/ 1967 h 3931"/>
                <a:gd name="T48" fmla="*/ 3341 w 3933"/>
                <a:gd name="T49" fmla="*/ 3043 h 3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33" h="3931">
                  <a:moveTo>
                    <a:pt x="1966" y="0"/>
                  </a:moveTo>
                  <a:cubicBezTo>
                    <a:pt x="882" y="0"/>
                    <a:pt x="0" y="883"/>
                    <a:pt x="0" y="1967"/>
                  </a:cubicBezTo>
                  <a:cubicBezTo>
                    <a:pt x="0" y="2477"/>
                    <a:pt x="194" y="2957"/>
                    <a:pt x="548" y="3325"/>
                  </a:cubicBezTo>
                  <a:cubicBezTo>
                    <a:pt x="548" y="3325"/>
                    <a:pt x="1052" y="3931"/>
                    <a:pt x="1966" y="3931"/>
                  </a:cubicBezTo>
                  <a:cubicBezTo>
                    <a:pt x="2857" y="3931"/>
                    <a:pt x="3384" y="3324"/>
                    <a:pt x="3384" y="3324"/>
                  </a:cubicBezTo>
                  <a:cubicBezTo>
                    <a:pt x="3737" y="2956"/>
                    <a:pt x="3932" y="2476"/>
                    <a:pt x="3932" y="1965"/>
                  </a:cubicBezTo>
                  <a:cubicBezTo>
                    <a:pt x="3933" y="881"/>
                    <a:pt x="3050" y="0"/>
                    <a:pt x="1966" y="0"/>
                  </a:cubicBezTo>
                  <a:close/>
                  <a:moveTo>
                    <a:pt x="1968" y="3712"/>
                  </a:moveTo>
                  <a:cubicBezTo>
                    <a:pt x="1521" y="3712"/>
                    <a:pt x="1100" y="3545"/>
                    <a:pt x="774" y="3241"/>
                  </a:cubicBezTo>
                  <a:cubicBezTo>
                    <a:pt x="816" y="2888"/>
                    <a:pt x="1012" y="2573"/>
                    <a:pt x="1310" y="2379"/>
                  </a:cubicBezTo>
                  <a:lnTo>
                    <a:pt x="1966" y="3363"/>
                  </a:lnTo>
                  <a:lnTo>
                    <a:pt x="2622" y="2379"/>
                  </a:lnTo>
                  <a:cubicBezTo>
                    <a:pt x="2921" y="2573"/>
                    <a:pt x="3117" y="2888"/>
                    <a:pt x="3158" y="3243"/>
                  </a:cubicBezTo>
                  <a:cubicBezTo>
                    <a:pt x="2833" y="3545"/>
                    <a:pt x="2413" y="3712"/>
                    <a:pt x="1968" y="3712"/>
                  </a:cubicBezTo>
                  <a:close/>
                  <a:moveTo>
                    <a:pt x="3341" y="3043"/>
                  </a:moveTo>
                  <a:cubicBezTo>
                    <a:pt x="3246" y="2659"/>
                    <a:pt x="2997" y="2329"/>
                    <a:pt x="2641" y="2136"/>
                  </a:cubicBezTo>
                  <a:lnTo>
                    <a:pt x="2553" y="2088"/>
                  </a:lnTo>
                  <a:lnTo>
                    <a:pt x="1965" y="2968"/>
                  </a:lnTo>
                  <a:lnTo>
                    <a:pt x="1377" y="2088"/>
                  </a:lnTo>
                  <a:lnTo>
                    <a:pt x="1289" y="2136"/>
                  </a:lnTo>
                  <a:cubicBezTo>
                    <a:pt x="933" y="2329"/>
                    <a:pt x="684" y="2659"/>
                    <a:pt x="589" y="3043"/>
                  </a:cubicBezTo>
                  <a:cubicBezTo>
                    <a:pt x="348" y="2736"/>
                    <a:pt x="216" y="2361"/>
                    <a:pt x="216" y="1967"/>
                  </a:cubicBezTo>
                  <a:cubicBezTo>
                    <a:pt x="216" y="1003"/>
                    <a:pt x="1000" y="219"/>
                    <a:pt x="1964" y="219"/>
                  </a:cubicBezTo>
                  <a:cubicBezTo>
                    <a:pt x="2928" y="219"/>
                    <a:pt x="3712" y="1003"/>
                    <a:pt x="3712" y="1967"/>
                  </a:cubicBezTo>
                  <a:cubicBezTo>
                    <a:pt x="3714" y="2361"/>
                    <a:pt x="3582" y="2736"/>
                    <a:pt x="3341" y="30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</p:grpSp>
      <p:grpSp>
        <p:nvGrpSpPr>
          <p:cNvPr id="36" name="Group 34">
            <a:extLst>
              <a:ext uri="{FF2B5EF4-FFF2-40B4-BE49-F238E27FC236}">
                <a16:creationId xmlns="" xmlns:a16="http://schemas.microsoft.com/office/drawing/2014/main" id="{CF946A2D-4C12-4D16-8C88-F8AE90BEA2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0458" y="4252971"/>
            <a:ext cx="396558" cy="453927"/>
            <a:chOff x="5437" y="159"/>
            <a:chExt cx="2841" cy="3252"/>
          </a:xfrm>
          <a:solidFill>
            <a:schemeClr val="bg1"/>
          </a:solidFill>
        </p:grpSpPr>
        <p:sp>
          <p:nvSpPr>
            <p:cNvPr id="37" name="Freeform 35">
              <a:extLst>
                <a:ext uri="{FF2B5EF4-FFF2-40B4-BE49-F238E27FC236}">
                  <a16:creationId xmlns="" xmlns:a16="http://schemas.microsoft.com/office/drawing/2014/main" id="{4A7110C1-11EB-4A37-8693-21781146A2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" y="482"/>
              <a:ext cx="2373" cy="2197"/>
            </a:xfrm>
            <a:custGeom>
              <a:avLst/>
              <a:gdLst>
                <a:gd name="T0" fmla="*/ 2347 w 4944"/>
                <a:gd name="T1" fmla="*/ 0 h 4577"/>
                <a:gd name="T2" fmla="*/ 233 w 4944"/>
                <a:gd name="T3" fmla="*/ 1413 h 4577"/>
                <a:gd name="T4" fmla="*/ 2348 w 4944"/>
                <a:gd name="T5" fmla="*/ 4577 h 4577"/>
                <a:gd name="T6" fmla="*/ 4461 w 4944"/>
                <a:gd name="T7" fmla="*/ 1413 h 4577"/>
                <a:gd name="T8" fmla="*/ 3481 w 4944"/>
                <a:gd name="T9" fmla="*/ 1781 h 4577"/>
                <a:gd name="T10" fmla="*/ 3620 w 4944"/>
                <a:gd name="T11" fmla="*/ 653 h 4577"/>
                <a:gd name="T12" fmla="*/ 2235 w 4944"/>
                <a:gd name="T13" fmla="*/ 2298 h 4577"/>
                <a:gd name="T14" fmla="*/ 1137 w 4944"/>
                <a:gd name="T15" fmla="*/ 1681 h 4577"/>
                <a:gd name="T16" fmla="*/ 2235 w 4944"/>
                <a:gd name="T17" fmla="*/ 2298 h 4577"/>
                <a:gd name="T18" fmla="*/ 2776 w 4944"/>
                <a:gd name="T19" fmla="*/ 1004 h 4577"/>
                <a:gd name="T20" fmla="*/ 2435 w 4944"/>
                <a:gd name="T21" fmla="*/ 2216 h 4577"/>
                <a:gd name="T22" fmla="*/ 2317 w 4944"/>
                <a:gd name="T23" fmla="*/ 2500 h 4577"/>
                <a:gd name="T24" fmla="*/ 1971 w 4944"/>
                <a:gd name="T25" fmla="*/ 3634 h 4577"/>
                <a:gd name="T26" fmla="*/ 2317 w 4944"/>
                <a:gd name="T27" fmla="*/ 2500 h 4577"/>
                <a:gd name="T28" fmla="*/ 3360 w 4944"/>
                <a:gd name="T29" fmla="*/ 2068 h 4577"/>
                <a:gd name="T30" fmla="*/ 2869 w 4944"/>
                <a:gd name="T31" fmla="*/ 3261 h 4577"/>
                <a:gd name="T32" fmla="*/ 3403 w 4944"/>
                <a:gd name="T33" fmla="*/ 506 h 4577"/>
                <a:gd name="T34" fmla="*/ 2185 w 4944"/>
                <a:gd name="T35" fmla="*/ 225 h 4577"/>
                <a:gd name="T36" fmla="*/ 2625 w 4944"/>
                <a:gd name="T37" fmla="*/ 829 h 4577"/>
                <a:gd name="T38" fmla="*/ 1661 w 4944"/>
                <a:gd name="T39" fmla="*/ 346 h 4577"/>
                <a:gd name="T40" fmla="*/ 1460 w 4944"/>
                <a:gd name="T41" fmla="*/ 430 h 4577"/>
                <a:gd name="T42" fmla="*/ 1121 w 4944"/>
                <a:gd name="T43" fmla="*/ 1453 h 4577"/>
                <a:gd name="T44" fmla="*/ 1005 w 4944"/>
                <a:gd name="T45" fmla="*/ 713 h 4577"/>
                <a:gd name="T46" fmla="*/ 345 w 4944"/>
                <a:gd name="T47" fmla="*/ 1773 h 4577"/>
                <a:gd name="T48" fmla="*/ 296 w 4944"/>
                <a:gd name="T49" fmla="*/ 2030 h 4577"/>
                <a:gd name="T50" fmla="*/ 1188 w 4944"/>
                <a:gd name="T51" fmla="*/ 2730 h 4577"/>
                <a:gd name="T52" fmla="*/ 296 w 4944"/>
                <a:gd name="T53" fmla="*/ 2030 h 4577"/>
                <a:gd name="T54" fmla="*/ 1275 w 4944"/>
                <a:gd name="T55" fmla="*/ 2932 h 4577"/>
                <a:gd name="T56" fmla="*/ 1147 w 4944"/>
                <a:gd name="T57" fmla="*/ 3974 h 4577"/>
                <a:gd name="T58" fmla="*/ 1376 w 4944"/>
                <a:gd name="T59" fmla="*/ 4116 h 4577"/>
                <a:gd name="T60" fmla="*/ 2512 w 4944"/>
                <a:gd name="T61" fmla="*/ 4350 h 4577"/>
                <a:gd name="T62" fmla="*/ 2941 w 4944"/>
                <a:gd name="T63" fmla="*/ 4238 h 4577"/>
                <a:gd name="T64" fmla="*/ 2751 w 4944"/>
                <a:gd name="T65" fmla="*/ 3546 h 4577"/>
                <a:gd name="T66" fmla="*/ 2941 w 4944"/>
                <a:gd name="T67" fmla="*/ 4238 h 4577"/>
                <a:gd name="T68" fmla="*/ 2952 w 4944"/>
                <a:gd name="T69" fmla="*/ 3462 h 4577"/>
                <a:gd name="T70" fmla="*/ 3236 w 4944"/>
                <a:gd name="T71" fmla="*/ 4146 h 4577"/>
                <a:gd name="T72" fmla="*/ 3795 w 4944"/>
                <a:gd name="T73" fmla="*/ 3113 h 4577"/>
                <a:gd name="T74" fmla="*/ 3692 w 4944"/>
                <a:gd name="T75" fmla="*/ 3861 h 4577"/>
                <a:gd name="T76" fmla="*/ 3780 w 4944"/>
                <a:gd name="T77" fmla="*/ 2885 h 4577"/>
                <a:gd name="T78" fmla="*/ 4323 w 4944"/>
                <a:gd name="T79" fmla="*/ 1670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44" h="4577">
                  <a:moveTo>
                    <a:pt x="4461" y="1413"/>
                  </a:moveTo>
                  <a:cubicBezTo>
                    <a:pt x="4105" y="554"/>
                    <a:pt x="3276" y="0"/>
                    <a:pt x="2347" y="0"/>
                  </a:cubicBezTo>
                  <a:cubicBezTo>
                    <a:pt x="2047" y="0"/>
                    <a:pt x="1752" y="58"/>
                    <a:pt x="1472" y="174"/>
                  </a:cubicBezTo>
                  <a:cubicBezTo>
                    <a:pt x="908" y="408"/>
                    <a:pt x="468" y="848"/>
                    <a:pt x="233" y="1413"/>
                  </a:cubicBezTo>
                  <a:cubicBezTo>
                    <a:pt x="0" y="1977"/>
                    <a:pt x="0" y="2600"/>
                    <a:pt x="233" y="3164"/>
                  </a:cubicBezTo>
                  <a:cubicBezTo>
                    <a:pt x="589" y="4022"/>
                    <a:pt x="1419" y="4577"/>
                    <a:pt x="2348" y="4577"/>
                  </a:cubicBezTo>
                  <a:cubicBezTo>
                    <a:pt x="2648" y="4577"/>
                    <a:pt x="2943" y="4518"/>
                    <a:pt x="3223" y="4402"/>
                  </a:cubicBezTo>
                  <a:cubicBezTo>
                    <a:pt x="4389" y="3920"/>
                    <a:pt x="4944" y="2578"/>
                    <a:pt x="4461" y="1413"/>
                  </a:cubicBezTo>
                  <a:close/>
                  <a:moveTo>
                    <a:pt x="4245" y="1465"/>
                  </a:moveTo>
                  <a:lnTo>
                    <a:pt x="3481" y="1781"/>
                  </a:lnTo>
                  <a:cubicBezTo>
                    <a:pt x="3343" y="1454"/>
                    <a:pt x="3172" y="1162"/>
                    <a:pt x="2984" y="916"/>
                  </a:cubicBezTo>
                  <a:lnTo>
                    <a:pt x="3620" y="653"/>
                  </a:lnTo>
                  <a:cubicBezTo>
                    <a:pt x="3888" y="862"/>
                    <a:pt x="4104" y="1138"/>
                    <a:pt x="4245" y="1465"/>
                  </a:cubicBezTo>
                  <a:close/>
                  <a:moveTo>
                    <a:pt x="2235" y="2298"/>
                  </a:moveTo>
                  <a:lnTo>
                    <a:pt x="1389" y="2648"/>
                  </a:lnTo>
                  <a:cubicBezTo>
                    <a:pt x="1257" y="2321"/>
                    <a:pt x="1172" y="1990"/>
                    <a:pt x="1137" y="1681"/>
                  </a:cubicBezTo>
                  <a:lnTo>
                    <a:pt x="1856" y="1384"/>
                  </a:lnTo>
                  <a:lnTo>
                    <a:pt x="2235" y="2298"/>
                  </a:lnTo>
                  <a:close/>
                  <a:moveTo>
                    <a:pt x="2057" y="1301"/>
                  </a:moveTo>
                  <a:lnTo>
                    <a:pt x="2776" y="1004"/>
                  </a:lnTo>
                  <a:cubicBezTo>
                    <a:pt x="2967" y="1244"/>
                    <a:pt x="3141" y="1538"/>
                    <a:pt x="3280" y="1866"/>
                  </a:cubicBezTo>
                  <a:lnTo>
                    <a:pt x="2435" y="2216"/>
                  </a:lnTo>
                  <a:lnTo>
                    <a:pt x="2057" y="1301"/>
                  </a:lnTo>
                  <a:close/>
                  <a:moveTo>
                    <a:pt x="2317" y="2500"/>
                  </a:moveTo>
                  <a:lnTo>
                    <a:pt x="2668" y="3345"/>
                  </a:lnTo>
                  <a:lnTo>
                    <a:pt x="1971" y="3634"/>
                  </a:lnTo>
                  <a:cubicBezTo>
                    <a:pt x="1788" y="3416"/>
                    <a:pt x="1617" y="3149"/>
                    <a:pt x="1476" y="2849"/>
                  </a:cubicBezTo>
                  <a:lnTo>
                    <a:pt x="2317" y="2500"/>
                  </a:lnTo>
                  <a:close/>
                  <a:moveTo>
                    <a:pt x="2519" y="2416"/>
                  </a:moveTo>
                  <a:lnTo>
                    <a:pt x="3360" y="2068"/>
                  </a:lnTo>
                  <a:cubicBezTo>
                    <a:pt x="3473" y="2380"/>
                    <a:pt x="3540" y="2690"/>
                    <a:pt x="3564" y="2973"/>
                  </a:cubicBezTo>
                  <a:lnTo>
                    <a:pt x="2869" y="3261"/>
                  </a:lnTo>
                  <a:lnTo>
                    <a:pt x="2519" y="2416"/>
                  </a:lnTo>
                  <a:close/>
                  <a:moveTo>
                    <a:pt x="3403" y="506"/>
                  </a:moveTo>
                  <a:lnTo>
                    <a:pt x="2839" y="740"/>
                  </a:lnTo>
                  <a:cubicBezTo>
                    <a:pt x="2631" y="505"/>
                    <a:pt x="2407" y="329"/>
                    <a:pt x="2185" y="225"/>
                  </a:cubicBezTo>
                  <a:cubicBezTo>
                    <a:pt x="2612" y="160"/>
                    <a:pt x="3091" y="322"/>
                    <a:pt x="3403" y="506"/>
                  </a:cubicBezTo>
                  <a:close/>
                  <a:moveTo>
                    <a:pt x="2625" y="829"/>
                  </a:moveTo>
                  <a:lnTo>
                    <a:pt x="1973" y="1100"/>
                  </a:lnTo>
                  <a:lnTo>
                    <a:pt x="1661" y="346"/>
                  </a:lnTo>
                  <a:cubicBezTo>
                    <a:pt x="1912" y="282"/>
                    <a:pt x="2339" y="522"/>
                    <a:pt x="2625" y="829"/>
                  </a:cubicBezTo>
                  <a:close/>
                  <a:moveTo>
                    <a:pt x="1460" y="430"/>
                  </a:moveTo>
                  <a:lnTo>
                    <a:pt x="1772" y="1184"/>
                  </a:lnTo>
                  <a:lnTo>
                    <a:pt x="1121" y="1453"/>
                  </a:lnTo>
                  <a:cubicBezTo>
                    <a:pt x="1119" y="1360"/>
                    <a:pt x="1125" y="598"/>
                    <a:pt x="1460" y="430"/>
                  </a:cubicBezTo>
                  <a:close/>
                  <a:moveTo>
                    <a:pt x="1005" y="713"/>
                  </a:moveTo>
                  <a:cubicBezTo>
                    <a:pt x="881" y="1165"/>
                    <a:pt x="897" y="1410"/>
                    <a:pt x="905" y="1541"/>
                  </a:cubicBezTo>
                  <a:lnTo>
                    <a:pt x="345" y="1773"/>
                  </a:lnTo>
                  <a:cubicBezTo>
                    <a:pt x="369" y="1680"/>
                    <a:pt x="563" y="1036"/>
                    <a:pt x="1005" y="713"/>
                  </a:cubicBezTo>
                  <a:close/>
                  <a:moveTo>
                    <a:pt x="296" y="2030"/>
                  </a:moveTo>
                  <a:lnTo>
                    <a:pt x="928" y="1768"/>
                  </a:lnTo>
                  <a:cubicBezTo>
                    <a:pt x="969" y="2080"/>
                    <a:pt x="1057" y="2408"/>
                    <a:pt x="1188" y="2730"/>
                  </a:cubicBezTo>
                  <a:lnTo>
                    <a:pt x="424" y="3048"/>
                  </a:lnTo>
                  <a:cubicBezTo>
                    <a:pt x="295" y="2720"/>
                    <a:pt x="252" y="2372"/>
                    <a:pt x="296" y="2030"/>
                  </a:cubicBezTo>
                  <a:close/>
                  <a:moveTo>
                    <a:pt x="515" y="3246"/>
                  </a:moveTo>
                  <a:lnTo>
                    <a:pt x="1275" y="2932"/>
                  </a:lnTo>
                  <a:cubicBezTo>
                    <a:pt x="1413" y="3230"/>
                    <a:pt x="1579" y="3497"/>
                    <a:pt x="1759" y="3721"/>
                  </a:cubicBezTo>
                  <a:lnTo>
                    <a:pt x="1147" y="3974"/>
                  </a:lnTo>
                  <a:cubicBezTo>
                    <a:pt x="887" y="3788"/>
                    <a:pt x="668" y="3541"/>
                    <a:pt x="515" y="3246"/>
                  </a:cubicBezTo>
                  <a:close/>
                  <a:moveTo>
                    <a:pt x="1376" y="4116"/>
                  </a:moveTo>
                  <a:lnTo>
                    <a:pt x="1911" y="3894"/>
                  </a:lnTo>
                  <a:cubicBezTo>
                    <a:pt x="2103" y="4100"/>
                    <a:pt x="2308" y="4256"/>
                    <a:pt x="2512" y="4350"/>
                  </a:cubicBezTo>
                  <a:cubicBezTo>
                    <a:pt x="2084" y="4400"/>
                    <a:pt x="1669" y="4272"/>
                    <a:pt x="1376" y="4116"/>
                  </a:cubicBezTo>
                  <a:close/>
                  <a:moveTo>
                    <a:pt x="2941" y="4238"/>
                  </a:moveTo>
                  <a:cubicBezTo>
                    <a:pt x="2684" y="4238"/>
                    <a:pt x="2396" y="4077"/>
                    <a:pt x="2125" y="3805"/>
                  </a:cubicBezTo>
                  <a:lnTo>
                    <a:pt x="2751" y="3546"/>
                  </a:lnTo>
                  <a:lnTo>
                    <a:pt x="3035" y="4230"/>
                  </a:lnTo>
                  <a:cubicBezTo>
                    <a:pt x="3004" y="4236"/>
                    <a:pt x="2973" y="4238"/>
                    <a:pt x="2941" y="4238"/>
                  </a:cubicBezTo>
                  <a:close/>
                  <a:moveTo>
                    <a:pt x="3236" y="4146"/>
                  </a:moveTo>
                  <a:lnTo>
                    <a:pt x="2952" y="3462"/>
                  </a:lnTo>
                  <a:lnTo>
                    <a:pt x="3575" y="3205"/>
                  </a:lnTo>
                  <a:cubicBezTo>
                    <a:pt x="3575" y="3641"/>
                    <a:pt x="3460" y="3989"/>
                    <a:pt x="3236" y="4146"/>
                  </a:cubicBezTo>
                  <a:close/>
                  <a:moveTo>
                    <a:pt x="3692" y="3861"/>
                  </a:moveTo>
                  <a:cubicBezTo>
                    <a:pt x="3769" y="3650"/>
                    <a:pt x="3804" y="3397"/>
                    <a:pt x="3795" y="3113"/>
                  </a:cubicBezTo>
                  <a:lnTo>
                    <a:pt x="4327" y="2893"/>
                  </a:lnTo>
                  <a:cubicBezTo>
                    <a:pt x="4212" y="3265"/>
                    <a:pt x="3995" y="3602"/>
                    <a:pt x="3692" y="3861"/>
                  </a:cubicBezTo>
                  <a:close/>
                  <a:moveTo>
                    <a:pt x="4387" y="2633"/>
                  </a:moveTo>
                  <a:lnTo>
                    <a:pt x="3780" y="2885"/>
                  </a:lnTo>
                  <a:cubicBezTo>
                    <a:pt x="3749" y="2601"/>
                    <a:pt x="3676" y="2296"/>
                    <a:pt x="3561" y="1985"/>
                  </a:cubicBezTo>
                  <a:lnTo>
                    <a:pt x="4323" y="1670"/>
                  </a:lnTo>
                  <a:cubicBezTo>
                    <a:pt x="4423" y="1989"/>
                    <a:pt x="4440" y="2318"/>
                    <a:pt x="4387" y="26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="" xmlns:a16="http://schemas.microsoft.com/office/drawing/2014/main" id="{B03AD753-C84B-488E-991B-E538EDEC19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" y="159"/>
              <a:ext cx="2204" cy="3252"/>
            </a:xfrm>
            <a:custGeom>
              <a:avLst/>
              <a:gdLst>
                <a:gd name="T0" fmla="*/ 3396 w 4593"/>
                <a:gd name="T1" fmla="*/ 5900 h 6773"/>
                <a:gd name="T2" fmla="*/ 4451 w 4593"/>
                <a:gd name="T3" fmla="*/ 5677 h 6773"/>
                <a:gd name="T4" fmla="*/ 4367 w 4593"/>
                <a:gd name="T5" fmla="*/ 5476 h 6773"/>
                <a:gd name="T6" fmla="*/ 808 w 4593"/>
                <a:gd name="T7" fmla="*/ 4002 h 6773"/>
                <a:gd name="T8" fmla="*/ 2281 w 4593"/>
                <a:gd name="T9" fmla="*/ 444 h 6773"/>
                <a:gd name="T10" fmla="*/ 2381 w 4593"/>
                <a:gd name="T11" fmla="*/ 402 h 6773"/>
                <a:gd name="T12" fmla="*/ 2216 w 4593"/>
                <a:gd name="T13" fmla="*/ 0 h 6773"/>
                <a:gd name="T14" fmla="*/ 2015 w 4593"/>
                <a:gd name="T15" fmla="*/ 84 h 6773"/>
                <a:gd name="T16" fmla="*/ 2099 w 4593"/>
                <a:gd name="T17" fmla="*/ 286 h 6773"/>
                <a:gd name="T18" fmla="*/ 607 w 4593"/>
                <a:gd name="T19" fmla="*/ 4086 h 6773"/>
                <a:gd name="T20" fmla="*/ 3177 w 4593"/>
                <a:gd name="T21" fmla="*/ 5897 h 6773"/>
                <a:gd name="T22" fmla="*/ 3177 w 4593"/>
                <a:gd name="T23" fmla="*/ 6120 h 6773"/>
                <a:gd name="T24" fmla="*/ 1979 w 4593"/>
                <a:gd name="T25" fmla="*/ 6120 h 6773"/>
                <a:gd name="T26" fmla="*/ 1979 w 4593"/>
                <a:gd name="T27" fmla="*/ 6773 h 6773"/>
                <a:gd name="T28" fmla="*/ 4593 w 4593"/>
                <a:gd name="T29" fmla="*/ 6773 h 6773"/>
                <a:gd name="T30" fmla="*/ 4593 w 4593"/>
                <a:gd name="T31" fmla="*/ 6120 h 6773"/>
                <a:gd name="T32" fmla="*/ 3395 w 4593"/>
                <a:gd name="T33" fmla="*/ 6120 h 6773"/>
                <a:gd name="T34" fmla="*/ 3395 w 4593"/>
                <a:gd name="T35" fmla="*/ 5900 h 6773"/>
                <a:gd name="T36" fmla="*/ 3396 w 4593"/>
                <a:gd name="T37" fmla="*/ 5900 h 6773"/>
                <a:gd name="T38" fmla="*/ 4376 w 4593"/>
                <a:gd name="T39" fmla="*/ 6337 h 6773"/>
                <a:gd name="T40" fmla="*/ 4376 w 4593"/>
                <a:gd name="T41" fmla="*/ 6554 h 6773"/>
                <a:gd name="T42" fmla="*/ 2197 w 4593"/>
                <a:gd name="T43" fmla="*/ 6554 h 6773"/>
                <a:gd name="T44" fmla="*/ 2197 w 4593"/>
                <a:gd name="T45" fmla="*/ 6337 h 6773"/>
                <a:gd name="T46" fmla="*/ 4376 w 4593"/>
                <a:gd name="T47" fmla="*/ 6337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3" h="6773">
                  <a:moveTo>
                    <a:pt x="3396" y="5900"/>
                  </a:moveTo>
                  <a:cubicBezTo>
                    <a:pt x="3748" y="5892"/>
                    <a:pt x="4105" y="5820"/>
                    <a:pt x="4451" y="5677"/>
                  </a:cubicBezTo>
                  <a:lnTo>
                    <a:pt x="4367" y="5476"/>
                  </a:lnTo>
                  <a:cubicBezTo>
                    <a:pt x="2980" y="6050"/>
                    <a:pt x="1383" y="5389"/>
                    <a:pt x="808" y="4002"/>
                  </a:cubicBezTo>
                  <a:cubicBezTo>
                    <a:pt x="233" y="2614"/>
                    <a:pt x="895" y="1018"/>
                    <a:pt x="2281" y="444"/>
                  </a:cubicBezTo>
                  <a:lnTo>
                    <a:pt x="2381" y="402"/>
                  </a:lnTo>
                  <a:lnTo>
                    <a:pt x="2216" y="0"/>
                  </a:lnTo>
                  <a:lnTo>
                    <a:pt x="2015" y="84"/>
                  </a:lnTo>
                  <a:lnTo>
                    <a:pt x="2099" y="286"/>
                  </a:lnTo>
                  <a:cubicBezTo>
                    <a:pt x="668" y="941"/>
                    <a:pt x="0" y="2621"/>
                    <a:pt x="607" y="4086"/>
                  </a:cubicBezTo>
                  <a:cubicBezTo>
                    <a:pt x="1055" y="5169"/>
                    <a:pt x="2079" y="5840"/>
                    <a:pt x="3177" y="5897"/>
                  </a:cubicBezTo>
                  <a:lnTo>
                    <a:pt x="3177" y="6120"/>
                  </a:lnTo>
                  <a:lnTo>
                    <a:pt x="1979" y="6120"/>
                  </a:lnTo>
                  <a:lnTo>
                    <a:pt x="1979" y="6773"/>
                  </a:lnTo>
                  <a:lnTo>
                    <a:pt x="4593" y="6773"/>
                  </a:lnTo>
                  <a:lnTo>
                    <a:pt x="4593" y="6120"/>
                  </a:lnTo>
                  <a:lnTo>
                    <a:pt x="3395" y="6120"/>
                  </a:lnTo>
                  <a:lnTo>
                    <a:pt x="3395" y="5900"/>
                  </a:lnTo>
                  <a:lnTo>
                    <a:pt x="3396" y="5900"/>
                  </a:lnTo>
                  <a:close/>
                  <a:moveTo>
                    <a:pt x="4376" y="6337"/>
                  </a:moveTo>
                  <a:lnTo>
                    <a:pt x="4376" y="6554"/>
                  </a:lnTo>
                  <a:lnTo>
                    <a:pt x="2197" y="6554"/>
                  </a:lnTo>
                  <a:lnTo>
                    <a:pt x="2197" y="6337"/>
                  </a:lnTo>
                  <a:lnTo>
                    <a:pt x="4376" y="633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th-TH" sz="1013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5A883A4D-EE67-4AAF-BB02-B7B60A9BAECE}"/>
              </a:ext>
            </a:extLst>
          </p:cNvPr>
          <p:cNvSpPr txBox="1"/>
          <p:nvPr/>
        </p:nvSpPr>
        <p:spPr>
          <a:xfrm>
            <a:off x="2848638" y="5393943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让听众明确你下面要讲的内容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8E67191C-2751-4C49-9301-895587B8B85D}"/>
              </a:ext>
            </a:extLst>
          </p:cNvPr>
          <p:cNvSpPr txBox="1"/>
          <p:nvPr/>
        </p:nvSpPr>
        <p:spPr>
          <a:xfrm>
            <a:off x="2848638" y="2300882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概括演讲全部或部分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1" name="Elbow Connector 77">
            <a:extLst>
              <a:ext uri="{FF2B5EF4-FFF2-40B4-BE49-F238E27FC236}">
                <a16:creationId xmlns="" xmlns:a16="http://schemas.microsoft.com/office/drawing/2014/main" id="{5244EE08-99AD-45DB-BA99-D0EF05682381}"/>
              </a:ext>
            </a:extLst>
          </p:cNvPr>
          <p:cNvCxnSpPr/>
          <p:nvPr/>
        </p:nvCxnSpPr>
        <p:spPr>
          <a:xfrm flipH="1">
            <a:off x="3762525" y="4661845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77">
            <a:extLst>
              <a:ext uri="{FF2B5EF4-FFF2-40B4-BE49-F238E27FC236}">
                <a16:creationId xmlns="" xmlns:a16="http://schemas.microsoft.com/office/drawing/2014/main" id="{5244EE08-99AD-45DB-BA99-D0EF05682381}"/>
              </a:ext>
            </a:extLst>
          </p:cNvPr>
          <p:cNvCxnSpPr/>
          <p:nvPr/>
        </p:nvCxnSpPr>
        <p:spPr>
          <a:xfrm flipV="1">
            <a:off x="6910145" y="3361284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5A883A4D-EE67-4AAF-BB02-B7B60A9BAECE}"/>
              </a:ext>
            </a:extLst>
          </p:cNvPr>
          <p:cNvSpPr txBox="1"/>
          <p:nvPr/>
        </p:nvSpPr>
        <p:spPr>
          <a:xfrm>
            <a:off x="7523567" y="5717109"/>
            <a:ext cx="1791653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回顾和概括所讲内容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8E67191C-2751-4C49-9301-895587B8B85D}"/>
              </a:ext>
            </a:extLst>
          </p:cNvPr>
          <p:cNvSpPr txBox="1"/>
          <p:nvPr/>
        </p:nvSpPr>
        <p:spPr>
          <a:xfrm>
            <a:off x="7523567" y="2300882"/>
            <a:ext cx="179165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排列要点顺序，注意逻辑关联</a:t>
            </a:r>
          </a:p>
        </p:txBody>
      </p:sp>
      <p:cxnSp>
        <p:nvCxnSpPr>
          <p:cNvPr id="45" name="Elbow Connector 77">
            <a:extLst>
              <a:ext uri="{FF2B5EF4-FFF2-40B4-BE49-F238E27FC236}">
                <a16:creationId xmlns="" xmlns:a16="http://schemas.microsoft.com/office/drawing/2014/main" id="{5244EE08-99AD-45DB-BA99-D0EF05682381}"/>
              </a:ext>
            </a:extLst>
          </p:cNvPr>
          <p:cNvCxnSpPr/>
          <p:nvPr/>
        </p:nvCxnSpPr>
        <p:spPr>
          <a:xfrm>
            <a:off x="6910145" y="4692565"/>
            <a:ext cx="1576184" cy="400065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618857" y="2300882"/>
            <a:ext cx="2167003" cy="1404837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08371" y="4689811"/>
            <a:ext cx="2167003" cy="1404837"/>
          </a:xfrm>
          <a:prstGeom prst="round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9371177" y="2300882"/>
            <a:ext cx="2167003" cy="1404837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9363617" y="4689811"/>
            <a:ext cx="2167003" cy="1404837"/>
          </a:xfrm>
          <a:prstGeom prst="round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6FC9FAD9-A253-4012-A98F-A609B8293FA8}"/>
              </a:ext>
            </a:extLst>
          </p:cNvPr>
          <p:cNvSpPr txBox="1"/>
          <p:nvPr/>
        </p:nvSpPr>
        <p:spPr>
          <a:xfrm>
            <a:off x="3514604" y="299543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引语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6FC9FAD9-A253-4012-A98F-A609B8293FA8}"/>
              </a:ext>
            </a:extLst>
          </p:cNvPr>
          <p:cNvSpPr txBox="1"/>
          <p:nvPr/>
        </p:nvSpPr>
        <p:spPr>
          <a:xfrm>
            <a:off x="3512570" y="515737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过渡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6FC9FAD9-A253-4012-A98F-A609B8293FA8}"/>
              </a:ext>
            </a:extLst>
          </p:cNvPr>
          <p:cNvSpPr txBox="1"/>
          <p:nvPr/>
        </p:nvSpPr>
        <p:spPr>
          <a:xfrm>
            <a:off x="8250984" y="299543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主题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6FC9FAD9-A253-4012-A98F-A609B8293FA8}"/>
              </a:ext>
            </a:extLst>
          </p:cNvPr>
          <p:cNvSpPr txBox="1"/>
          <p:nvPr/>
        </p:nvSpPr>
        <p:spPr>
          <a:xfrm>
            <a:off x="8236981" y="5188091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  <a:cs typeface="+mn-ea"/>
                <a:sym typeface="+mn-lt"/>
              </a:rPr>
              <a:t>总结</a:t>
            </a:r>
            <a:endParaRPr lang="zh-CN" altLang="en-US" sz="20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3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9" grpId="0"/>
      <p:bldP spid="40" grpId="0"/>
      <p:bldP spid="43" grpId="0"/>
      <p:bldP spid="44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v4zpbh3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1671</Words>
  <Application>Microsoft Office PowerPoint</Application>
  <PresentationFormat>宽屏</PresentationFormat>
  <Paragraphs>317</Paragraphs>
  <Slides>44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Meiryo</vt:lpstr>
      <vt:lpstr>Monotype Sorts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93</cp:revision>
  <dcterms:created xsi:type="dcterms:W3CDTF">2021-12-23T00:31:04Z</dcterms:created>
  <dcterms:modified xsi:type="dcterms:W3CDTF">2023-01-08T09:26:19Z</dcterms:modified>
</cp:coreProperties>
</file>